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8"/>
  </p:notesMasterIdLst>
  <p:sldIdLst>
    <p:sldId id="263" r:id="rId2"/>
    <p:sldId id="270" r:id="rId3"/>
    <p:sldId id="269" r:id="rId4"/>
    <p:sldId id="264" r:id="rId5"/>
    <p:sldId id="265" r:id="rId6"/>
    <p:sldId id="271" r:id="rId7"/>
  </p:sldIdLst>
  <p:sldSz cx="9906000" cy="6858000" type="A4"/>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CAEE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20ACB0-9636-4876-9DB4-875A615F7B17}" v="2" dt="2026-06-21T23:29:13.61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127" autoAdjust="0"/>
    <p:restoredTop sz="80030" autoAdjust="0"/>
  </p:normalViewPr>
  <p:slideViewPr>
    <p:cSldViewPr snapToGrid="0" showGuides="1">
      <p:cViewPr varScale="1">
        <p:scale>
          <a:sx n="88" d="100"/>
          <a:sy n="88" d="100"/>
        </p:scale>
        <p:origin x="2724" y="90"/>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飯塚　信幸" userId="54853524-379b-43c2-a410-1c86f894f6e5" providerId="ADAL" clId="{8C6144CE-2E69-4A0C-A346-1DB6576B39EE}"/>
    <pc:docChg chg="modSld">
      <pc:chgData name="飯塚　信幸" userId="54853524-379b-43c2-a410-1c86f894f6e5" providerId="ADAL" clId="{8C6144CE-2E69-4A0C-A346-1DB6576B39EE}" dt="2026-06-21T23:30:16.038" v="7" actId="20577"/>
      <pc:docMkLst>
        <pc:docMk/>
      </pc:docMkLst>
      <pc:sldChg chg="modNotesTx">
        <pc:chgData name="飯塚　信幸" userId="54853524-379b-43c2-a410-1c86f894f6e5" providerId="ADAL" clId="{8C6144CE-2E69-4A0C-A346-1DB6576B39EE}" dt="2026-06-21T23:29:26.183" v="1" actId="20577"/>
        <pc:sldMkLst>
          <pc:docMk/>
          <pc:sldMk cId="1822457818" sldId="263"/>
        </pc:sldMkLst>
      </pc:sldChg>
      <pc:sldChg chg="modNotesTx">
        <pc:chgData name="飯塚　信幸" userId="54853524-379b-43c2-a410-1c86f894f6e5" providerId="ADAL" clId="{8C6144CE-2E69-4A0C-A346-1DB6576B39EE}" dt="2026-06-21T23:30:12.158" v="6" actId="20577"/>
        <pc:sldMkLst>
          <pc:docMk/>
          <pc:sldMk cId="3790681954" sldId="264"/>
        </pc:sldMkLst>
      </pc:sldChg>
      <pc:sldChg chg="modNotesTx">
        <pc:chgData name="飯塚　信幸" userId="54853524-379b-43c2-a410-1c86f894f6e5" providerId="ADAL" clId="{8C6144CE-2E69-4A0C-A346-1DB6576B39EE}" dt="2026-06-21T23:30:16.038" v="7" actId="20577"/>
        <pc:sldMkLst>
          <pc:docMk/>
          <pc:sldMk cId="1152726976" sldId="265"/>
        </pc:sldMkLst>
      </pc:sldChg>
      <pc:sldChg chg="modNotesTx">
        <pc:chgData name="飯塚　信幸" userId="54853524-379b-43c2-a410-1c86f894f6e5" providerId="ADAL" clId="{8C6144CE-2E69-4A0C-A346-1DB6576B39EE}" dt="2026-06-21T23:30:07.220" v="4" actId="20577"/>
        <pc:sldMkLst>
          <pc:docMk/>
          <pc:sldMk cId="2247248573" sldId="269"/>
        </pc:sldMkLst>
      </pc:sldChg>
      <pc:sldChg chg="modNotesTx">
        <pc:chgData name="飯塚　信幸" userId="54853524-379b-43c2-a410-1c86f894f6e5" providerId="ADAL" clId="{8C6144CE-2E69-4A0C-A346-1DB6576B39EE}" dt="2026-06-21T23:30:01.558" v="2" actId="20577"/>
        <pc:sldMkLst>
          <pc:docMk/>
          <pc:sldMk cId="1992312977" sldId="2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A4EFC030-FCCB-435C-9959-25AF8A2F0044}" type="datetimeFigureOut">
              <a:rPr kumimoji="1" lang="ja-JP" altLang="en-US" smtClean="0"/>
              <a:t>2026/6/22</a:t>
            </a:fld>
            <a:endParaRPr kumimoji="1" lang="ja-JP" altLang="en-US"/>
          </a:p>
        </p:txBody>
      </p:sp>
      <p:sp>
        <p:nvSpPr>
          <p:cNvPr id="4" name="スライド イメージ プレースホルダー 3"/>
          <p:cNvSpPr>
            <a:spLocks noGrp="1" noRot="1" noChangeAspect="1"/>
          </p:cNvSpPr>
          <p:nvPr>
            <p:ph type="sldImg" idx="2"/>
          </p:nvPr>
        </p:nvSpPr>
        <p:spPr>
          <a:xfrm>
            <a:off x="992188" y="1233488"/>
            <a:ext cx="4813300" cy="33321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51220"/>
            <a:ext cx="5438140" cy="38873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7318"/>
            <a:ext cx="2945659" cy="49534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377318"/>
            <a:ext cx="2945659" cy="495347"/>
          </a:xfrm>
          <a:prstGeom prst="rect">
            <a:avLst/>
          </a:prstGeom>
        </p:spPr>
        <p:txBody>
          <a:bodyPr vert="horz" lIns="91440" tIns="45720" rIns="91440" bIns="45720" rtlCol="0" anchor="b"/>
          <a:lstStyle>
            <a:lvl1pPr algn="r">
              <a:defRPr sz="1200"/>
            </a:lvl1pPr>
          </a:lstStyle>
          <a:p>
            <a:fld id="{E78D7159-96B5-45BC-B16E-9906AD257492}" type="slidenum">
              <a:rPr kumimoji="1" lang="ja-JP" altLang="en-US" smtClean="0"/>
              <a:t>‹#›</a:t>
            </a:fld>
            <a:endParaRPr kumimoji="1" lang="ja-JP" altLang="en-US"/>
          </a:p>
        </p:txBody>
      </p:sp>
    </p:spTree>
    <p:extLst>
      <p:ext uri="{BB962C8B-B14F-4D97-AF65-F5344CB8AC3E}">
        <p14:creationId xmlns:p14="http://schemas.microsoft.com/office/powerpoint/2010/main" val="6641745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957DB-406F-84E8-6B55-E1821E1BB81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62ED489-779B-C99F-93DE-E94F262A18F4}"/>
              </a:ext>
            </a:extLst>
          </p:cNvPr>
          <p:cNvSpPr>
            <a:spLocks noGrp="1" noRot="1" noChangeAspect="1"/>
          </p:cNvSpPr>
          <p:nvPr>
            <p:ph type="sldImg"/>
          </p:nvPr>
        </p:nvSpPr>
        <p:spPr>
          <a:xfrm>
            <a:off x="992188" y="1233488"/>
            <a:ext cx="4813300" cy="3332162"/>
          </a:xfrm>
        </p:spPr>
      </p:sp>
      <p:sp>
        <p:nvSpPr>
          <p:cNvPr id="3" name="ノート プレースホルダー 2">
            <a:extLst>
              <a:ext uri="{FF2B5EF4-FFF2-40B4-BE49-F238E27FC236}">
                <a16:creationId xmlns:a16="http://schemas.microsoft.com/office/drawing/2014/main" id="{6B218719-C295-6C29-8E1B-934D99AD1B7D}"/>
              </a:ext>
            </a:extLst>
          </p:cNvPr>
          <p:cNvSpPr>
            <a:spLocks noGrp="1"/>
          </p:cNvSpPr>
          <p:nvPr>
            <p:ph type="body" idx="1"/>
          </p:nvPr>
        </p:nvSpPr>
        <p:spPr/>
        <p:txBody>
          <a:bodyPr/>
          <a:lstStyle/>
          <a:p>
            <a:r>
              <a:rPr kumimoji="1" lang="ja-JP" altLang="en-US" dirty="0"/>
              <a:t>ここからは、「デジタル人材育成支援に係る事業概要」を説明します。</a:t>
            </a:r>
            <a:endParaRPr kumimoji="1" lang="en-US" altLang="ja-JP" dirty="0"/>
          </a:p>
          <a:p>
            <a:r>
              <a:rPr kumimoji="1" lang="ja-JP" altLang="en-US" dirty="0"/>
              <a:t>産業人材育成課人材グループの飯塚です。デジタル人材育成事業を担当しています。よろしくお願いします。</a:t>
            </a:r>
            <a:endParaRPr kumimoji="1" lang="en-US" altLang="ja-JP" dirty="0"/>
          </a:p>
        </p:txBody>
      </p:sp>
      <p:sp>
        <p:nvSpPr>
          <p:cNvPr id="4" name="スライド番号プレースホルダー 3">
            <a:extLst>
              <a:ext uri="{FF2B5EF4-FFF2-40B4-BE49-F238E27FC236}">
                <a16:creationId xmlns:a16="http://schemas.microsoft.com/office/drawing/2014/main" id="{1F94C89A-0F30-8429-3D40-62A09CFAF08F}"/>
              </a:ext>
            </a:extLst>
          </p:cNvPr>
          <p:cNvSpPr>
            <a:spLocks noGrp="1"/>
          </p:cNvSpPr>
          <p:nvPr>
            <p:ph type="sldNum" sz="quarter" idx="5"/>
          </p:nvPr>
        </p:nvSpPr>
        <p:spPr/>
        <p:txBody>
          <a:bodyPr/>
          <a:lstStyle/>
          <a:p>
            <a:fld id="{E78D7159-96B5-45BC-B16E-9906AD257492}" type="slidenum">
              <a:rPr kumimoji="1" lang="ja-JP" altLang="en-US" smtClean="0"/>
              <a:t>1</a:t>
            </a:fld>
            <a:endParaRPr kumimoji="1" lang="ja-JP" altLang="en-US"/>
          </a:p>
        </p:txBody>
      </p:sp>
    </p:spTree>
    <p:extLst>
      <p:ext uri="{BB962C8B-B14F-4D97-AF65-F5344CB8AC3E}">
        <p14:creationId xmlns:p14="http://schemas.microsoft.com/office/powerpoint/2010/main" val="1173819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7CF01-97C3-1983-D9A7-12B8F5FCBF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B9BE1C9-C967-78D8-961E-BA47D2941B81}"/>
              </a:ext>
            </a:extLst>
          </p:cNvPr>
          <p:cNvSpPr>
            <a:spLocks noGrp="1" noRot="1" noChangeAspect="1"/>
          </p:cNvSpPr>
          <p:nvPr>
            <p:ph type="sldImg"/>
          </p:nvPr>
        </p:nvSpPr>
        <p:spPr>
          <a:xfrm>
            <a:off x="992188" y="1233488"/>
            <a:ext cx="4813300" cy="3332162"/>
          </a:xfrm>
        </p:spPr>
      </p:sp>
      <p:sp>
        <p:nvSpPr>
          <p:cNvPr id="3" name="ノート プレースホルダー 2">
            <a:extLst>
              <a:ext uri="{FF2B5EF4-FFF2-40B4-BE49-F238E27FC236}">
                <a16:creationId xmlns:a16="http://schemas.microsoft.com/office/drawing/2014/main" id="{AB9081D9-4D03-BF8C-210A-256F697406FB}"/>
              </a:ext>
            </a:extLst>
          </p:cNvPr>
          <p:cNvSpPr>
            <a:spLocks noGrp="1"/>
          </p:cNvSpPr>
          <p:nvPr>
            <p:ph type="body" idx="1"/>
          </p:nvPr>
        </p:nvSpPr>
        <p:spPr/>
        <p:txBody>
          <a:bodyPr/>
          <a:lstStyle/>
          <a:p>
            <a:r>
              <a:rPr kumimoji="1" lang="ja-JP" altLang="en-US" dirty="0"/>
              <a:t>中小企業の皆様にとっては、人口減少、高齢化、デジタル技術の加速度的な進展という大きな社会変化の中、デジタル人材育成は経営課題の１つであると考えます。愛知県として、中小企業のデジタル人材育成を支援する事業を準備いたしましたので、事業概要を簡単ですが説明したいと思い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ここで紹介する事業はすべて無料で参加できます。また、枠の制限があるため先着順となっていますので、ぜひ専用</a:t>
            </a:r>
            <a:r>
              <a:rPr kumimoji="1" lang="en-US" altLang="ja-JP" dirty="0"/>
              <a:t>Web</a:t>
            </a:r>
            <a:r>
              <a:rPr kumimoji="1" lang="ja-JP" altLang="en-US" dirty="0"/>
              <a:t>にアクセスしてみてください。</a:t>
            </a:r>
            <a:endParaRPr kumimoji="1" lang="en-US" altLang="ja-JP" dirty="0"/>
          </a:p>
          <a:p>
            <a:endParaRPr kumimoji="1" lang="en-US" altLang="ja-JP" dirty="0"/>
          </a:p>
          <a:p>
            <a:r>
              <a:rPr kumimoji="1" lang="ja-JP" altLang="en-US" dirty="0"/>
              <a:t>１つ目の事業は、「中小企業経営者向けのデジタル人材育成促進事業」です。この事業は、中小企業の経営層をターゲットに、デジタル活用ワークショップという形で経営者自らがデジタルを学ぶ、また企業や団体様が企画したセミナーに専門家講師を派遣し、</a:t>
            </a:r>
            <a:r>
              <a:rPr kumimoji="1" lang="en-US" altLang="ja-JP" dirty="0"/>
              <a:t>AI</a:t>
            </a:r>
            <a:r>
              <a:rPr kumimoji="1" lang="ja-JP" altLang="en-US" dirty="0"/>
              <a:t>動向や</a:t>
            </a:r>
            <a:r>
              <a:rPr kumimoji="1" lang="en-US" altLang="ja-JP" dirty="0"/>
              <a:t>DX</a:t>
            </a:r>
            <a:r>
              <a:rPr kumimoji="1" lang="ja-JP" altLang="en-US" dirty="0"/>
              <a:t>事例をお伝えすることで、デジタル知識を広めることを目的としています。６月１９日に募集を開始しましたので、中小企業の皆様にご検討いただけるようご支援、ご協力をお願いします。</a:t>
            </a:r>
            <a:endParaRPr kumimoji="1" lang="en-US" altLang="ja-JP" dirty="0"/>
          </a:p>
          <a:p>
            <a:endParaRPr kumimoji="1" lang="en-US" altLang="ja-JP" dirty="0"/>
          </a:p>
          <a:p>
            <a:r>
              <a:rPr kumimoji="1" lang="ja-JP" altLang="en-US" dirty="0"/>
              <a:t>２つ目の事業は、企業のもとにアドバイザーを派遣し、デジタル人材育成に係る課題や要望に応えます。また、デジタル人材育成の社内研修に対し、研修カリキュラムの作成から研修の実施、研修後のフォローアップまで伴走しながら支援をします。この事業につきまして、６月１２日に募集を開始しましたので、ぜひ中小企業のみなさまがご活用いただけるようご支援、ご協力をお願いします。</a:t>
            </a:r>
            <a:endParaRPr kumimoji="1" lang="en-US" altLang="ja-JP" dirty="0"/>
          </a:p>
        </p:txBody>
      </p:sp>
      <p:sp>
        <p:nvSpPr>
          <p:cNvPr id="4" name="スライド番号プレースホルダー 3">
            <a:extLst>
              <a:ext uri="{FF2B5EF4-FFF2-40B4-BE49-F238E27FC236}">
                <a16:creationId xmlns:a16="http://schemas.microsoft.com/office/drawing/2014/main" id="{27B2D661-E4AA-5BCB-356E-3F42D5DEE8A1}"/>
              </a:ext>
            </a:extLst>
          </p:cNvPr>
          <p:cNvSpPr>
            <a:spLocks noGrp="1"/>
          </p:cNvSpPr>
          <p:nvPr>
            <p:ph type="sldNum" sz="quarter" idx="5"/>
          </p:nvPr>
        </p:nvSpPr>
        <p:spPr/>
        <p:txBody>
          <a:bodyPr/>
          <a:lstStyle/>
          <a:p>
            <a:fld id="{E78D7159-96B5-45BC-B16E-9906AD257492}" type="slidenum">
              <a:rPr kumimoji="1" lang="ja-JP" altLang="en-US" smtClean="0"/>
              <a:t>2</a:t>
            </a:fld>
            <a:endParaRPr kumimoji="1" lang="ja-JP" altLang="en-US"/>
          </a:p>
        </p:txBody>
      </p:sp>
    </p:spTree>
    <p:extLst>
      <p:ext uri="{BB962C8B-B14F-4D97-AF65-F5344CB8AC3E}">
        <p14:creationId xmlns:p14="http://schemas.microsoft.com/office/powerpoint/2010/main" val="1502550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A666E-A695-126F-6BEF-EC89FE0FCF3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9A0FD86-5DEF-23C0-9441-3F0B66F2291B}"/>
              </a:ext>
            </a:extLst>
          </p:cNvPr>
          <p:cNvSpPr>
            <a:spLocks noGrp="1" noRot="1" noChangeAspect="1"/>
          </p:cNvSpPr>
          <p:nvPr>
            <p:ph type="sldImg"/>
          </p:nvPr>
        </p:nvSpPr>
        <p:spPr>
          <a:xfrm>
            <a:off x="992188" y="1233488"/>
            <a:ext cx="4813300" cy="3332162"/>
          </a:xfrm>
        </p:spPr>
      </p:sp>
      <p:sp>
        <p:nvSpPr>
          <p:cNvPr id="3" name="ノート プレースホルダー 2">
            <a:extLst>
              <a:ext uri="{FF2B5EF4-FFF2-40B4-BE49-F238E27FC236}">
                <a16:creationId xmlns:a16="http://schemas.microsoft.com/office/drawing/2014/main" id="{7066114A-AB86-0431-5757-DAF8273675C5}"/>
              </a:ext>
            </a:extLst>
          </p:cNvPr>
          <p:cNvSpPr>
            <a:spLocks noGrp="1"/>
          </p:cNvSpPr>
          <p:nvPr>
            <p:ph type="body" idx="1"/>
          </p:nvPr>
        </p:nvSpPr>
        <p:spPr/>
        <p:txBody>
          <a:bodyPr/>
          <a:lstStyle/>
          <a:p>
            <a:r>
              <a:rPr kumimoji="1" lang="ja-JP" altLang="en-US" dirty="0"/>
              <a:t>３つ目の事業は、「中小企業デジタル人材育研修事業」です。中小企業の社員を対象に、リーダー向け及び一般社員向けに、各種のデジタル人材育成研修を準備しています。現在詳細を検討しておりますので、参考までに昨年度の研修名と研修内容を載せております。</a:t>
            </a:r>
            <a:r>
              <a:rPr kumimoji="1" lang="en-US" altLang="ja-JP" dirty="0"/>
              <a:t>7</a:t>
            </a:r>
            <a:r>
              <a:rPr kumimoji="1" lang="ja-JP" altLang="en-US" dirty="0"/>
              <a:t>月上旬に募集開始しますので、ぜひ中小企業のみなさまがご活用いただけるようご支援、ご協力をお願いします。</a:t>
            </a:r>
            <a:endParaRPr kumimoji="1" lang="en-US" altLang="ja-JP" dirty="0"/>
          </a:p>
          <a:p>
            <a:endParaRPr kumimoji="1" lang="en-US" altLang="ja-JP" dirty="0"/>
          </a:p>
          <a:p>
            <a:r>
              <a:rPr kumimoji="1" lang="ja-JP" altLang="en-US" dirty="0"/>
              <a:t>４つ目の事業は、より実践を意識した研修を実施、さらに研修後に専門家による伴走支援を実施します。全１０回の短期集中講座で知識習得だけでなく実習を通してデジタルを学びます。講座の中で作成した自社のデジタル化計画をもとに、</a:t>
            </a:r>
            <a:r>
              <a:rPr kumimoji="1" lang="en-US" altLang="ja-JP" dirty="0"/>
              <a:t>DX</a:t>
            </a:r>
            <a:r>
              <a:rPr kumimoji="1" lang="ja-JP" altLang="en-US" dirty="0"/>
              <a:t>専門家が企業のオフィスや工場へ直接訪問し、デジタルを活用した現場の課題解決にむけ個別伴走支援をします。この事業は４月に募集開始しましたが、すでに定員に到達し、募集終了となっています。</a:t>
            </a:r>
            <a:endParaRPr kumimoji="1" lang="en-US" altLang="ja-JP" dirty="0"/>
          </a:p>
        </p:txBody>
      </p:sp>
      <p:sp>
        <p:nvSpPr>
          <p:cNvPr id="4" name="スライド番号プレースホルダー 3">
            <a:extLst>
              <a:ext uri="{FF2B5EF4-FFF2-40B4-BE49-F238E27FC236}">
                <a16:creationId xmlns:a16="http://schemas.microsoft.com/office/drawing/2014/main" id="{A5884372-F780-E401-411E-8C75A9F44463}"/>
              </a:ext>
            </a:extLst>
          </p:cNvPr>
          <p:cNvSpPr>
            <a:spLocks noGrp="1"/>
          </p:cNvSpPr>
          <p:nvPr>
            <p:ph type="sldNum" sz="quarter" idx="5"/>
          </p:nvPr>
        </p:nvSpPr>
        <p:spPr/>
        <p:txBody>
          <a:bodyPr/>
          <a:lstStyle/>
          <a:p>
            <a:fld id="{E78D7159-96B5-45BC-B16E-9906AD257492}" type="slidenum">
              <a:rPr kumimoji="1" lang="ja-JP" altLang="en-US" smtClean="0"/>
              <a:t>3</a:t>
            </a:fld>
            <a:endParaRPr kumimoji="1" lang="ja-JP" altLang="en-US"/>
          </a:p>
        </p:txBody>
      </p:sp>
    </p:spTree>
    <p:extLst>
      <p:ext uri="{BB962C8B-B14F-4D97-AF65-F5344CB8AC3E}">
        <p14:creationId xmlns:p14="http://schemas.microsoft.com/office/powerpoint/2010/main" val="2340344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E24DB-E433-5459-0800-87242A2859D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7797D9A-5188-93F3-5730-AE0E3DCE1931}"/>
              </a:ext>
            </a:extLst>
          </p:cNvPr>
          <p:cNvSpPr>
            <a:spLocks noGrp="1" noRot="1" noChangeAspect="1"/>
          </p:cNvSpPr>
          <p:nvPr>
            <p:ph type="sldImg"/>
          </p:nvPr>
        </p:nvSpPr>
        <p:spPr>
          <a:xfrm>
            <a:off x="992188" y="1233488"/>
            <a:ext cx="4813300" cy="3332162"/>
          </a:xfrm>
        </p:spPr>
      </p:sp>
      <p:sp>
        <p:nvSpPr>
          <p:cNvPr id="3" name="ノート プレースホルダー 2">
            <a:extLst>
              <a:ext uri="{FF2B5EF4-FFF2-40B4-BE49-F238E27FC236}">
                <a16:creationId xmlns:a16="http://schemas.microsoft.com/office/drawing/2014/main" id="{141D0C72-963E-9122-F6B6-853958A43DA7}"/>
              </a:ext>
            </a:extLst>
          </p:cNvPr>
          <p:cNvSpPr>
            <a:spLocks noGrp="1"/>
          </p:cNvSpPr>
          <p:nvPr>
            <p:ph type="body" idx="1"/>
          </p:nvPr>
        </p:nvSpPr>
        <p:spPr/>
        <p:txBody>
          <a:bodyPr/>
          <a:lstStyle/>
          <a:p>
            <a:r>
              <a:rPr kumimoji="1" lang="ja-JP" altLang="en-US" dirty="0"/>
              <a:t>５つ目の事業は、直接中小企業を対象としたものではなく、中小企業の経営を支える支援機関の皆様に向けた事業となります。右下の課題にも書かれている通り、中小企業にとって支援機関への期待は高いです。一方、支援機関従事者自身の</a:t>
            </a:r>
            <a:r>
              <a:rPr kumimoji="1" lang="en-US" altLang="ja-JP" dirty="0"/>
              <a:t>DX</a:t>
            </a:r>
            <a:r>
              <a:rPr kumimoji="1" lang="ja-JP" altLang="en-US" dirty="0"/>
              <a:t>の遅れも一部あります。この課題に対して、</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支援機関従事者向けの講師派遣型研修を実施し、さらに、専門家がいっしょになって、皆様の支援先である中小企業へ訪問し、デジタル化の経営課題に対する支援をサポートします。支援機関の知識やスキルを向上させ、その成果を中小企業への支援に繋げることができます。６月２２日に募集開始しましたので、指導員の皆様にはぜひ積極的なご活用の検討をお願いいたします。</a:t>
            </a:r>
            <a:endParaRPr kumimoji="1" lang="en-US" altLang="ja-JP" dirty="0"/>
          </a:p>
        </p:txBody>
      </p:sp>
      <p:sp>
        <p:nvSpPr>
          <p:cNvPr id="4" name="スライド番号プレースホルダー 3">
            <a:extLst>
              <a:ext uri="{FF2B5EF4-FFF2-40B4-BE49-F238E27FC236}">
                <a16:creationId xmlns:a16="http://schemas.microsoft.com/office/drawing/2014/main" id="{CABCC698-F320-7F4B-7AC9-E288D85B702F}"/>
              </a:ext>
            </a:extLst>
          </p:cNvPr>
          <p:cNvSpPr>
            <a:spLocks noGrp="1"/>
          </p:cNvSpPr>
          <p:nvPr>
            <p:ph type="sldNum" sz="quarter" idx="5"/>
          </p:nvPr>
        </p:nvSpPr>
        <p:spPr/>
        <p:txBody>
          <a:bodyPr/>
          <a:lstStyle/>
          <a:p>
            <a:fld id="{E78D7159-96B5-45BC-B16E-9906AD257492}" type="slidenum">
              <a:rPr kumimoji="1" lang="ja-JP" altLang="en-US" smtClean="0"/>
              <a:t>4</a:t>
            </a:fld>
            <a:endParaRPr kumimoji="1" lang="ja-JP" altLang="en-US"/>
          </a:p>
        </p:txBody>
      </p:sp>
    </p:spTree>
    <p:extLst>
      <p:ext uri="{BB962C8B-B14F-4D97-AF65-F5344CB8AC3E}">
        <p14:creationId xmlns:p14="http://schemas.microsoft.com/office/powerpoint/2010/main" val="686244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51D8-F708-EBE6-DC2E-3F4FAE67956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3EF5664-EEF3-A21E-89F5-463E384F6EEA}"/>
              </a:ext>
            </a:extLst>
          </p:cNvPr>
          <p:cNvSpPr>
            <a:spLocks noGrp="1" noRot="1" noChangeAspect="1"/>
          </p:cNvSpPr>
          <p:nvPr>
            <p:ph type="sldImg"/>
          </p:nvPr>
        </p:nvSpPr>
        <p:spPr>
          <a:xfrm>
            <a:off x="992188" y="1233488"/>
            <a:ext cx="4813300" cy="3332162"/>
          </a:xfrm>
        </p:spPr>
      </p:sp>
      <p:sp>
        <p:nvSpPr>
          <p:cNvPr id="3" name="ノート プレースホルダー 2">
            <a:extLst>
              <a:ext uri="{FF2B5EF4-FFF2-40B4-BE49-F238E27FC236}">
                <a16:creationId xmlns:a16="http://schemas.microsoft.com/office/drawing/2014/main" id="{ADDF518C-66A4-5794-6AD6-A59FFD894A65}"/>
              </a:ext>
            </a:extLst>
          </p:cNvPr>
          <p:cNvSpPr>
            <a:spLocks noGrp="1"/>
          </p:cNvSpPr>
          <p:nvPr>
            <p:ph type="body" idx="1"/>
          </p:nvPr>
        </p:nvSpPr>
        <p:spPr/>
        <p:txBody>
          <a:bodyPr/>
          <a:lstStyle/>
          <a:p>
            <a:r>
              <a:rPr kumimoji="1" lang="ja-JP" altLang="en-US" dirty="0"/>
              <a:t>最後のページとなりますが、前の３ページでお伝えした５つの事業と生成ＡＩ活用の理解促進を目的としたポータルサイト</a:t>
            </a:r>
            <a:r>
              <a:rPr kumimoji="1" lang="en-US" altLang="ja-JP" dirty="0"/>
              <a:t>10</a:t>
            </a:r>
            <a:r>
              <a:rPr kumimoji="1" lang="ja-JP" altLang="en-US" dirty="0"/>
              <a:t>月公開を含め、デジタル人材育成事業を体系的に整理したものです。局所的な事業提供ではなく、全体網羅的に事業を提供することで、中小企業のデジタル化人材育成を促進し、中小企業が抱える課題をデジタル化・</a:t>
            </a:r>
            <a:r>
              <a:rPr kumimoji="1" lang="en-US" altLang="ja-JP" dirty="0"/>
              <a:t>DX</a:t>
            </a:r>
            <a:r>
              <a:rPr kumimoji="1" lang="ja-JP" altLang="en-US" dirty="0"/>
              <a:t>による解決につながると考えています。県のデジタル人材育成事業に対し、積極的にご参加の検討していただければ幸いです。</a:t>
            </a:r>
            <a:endParaRPr kumimoji="1" lang="en-US" altLang="ja-JP" dirty="0"/>
          </a:p>
          <a:p>
            <a:r>
              <a:rPr kumimoji="1" lang="ja-JP" altLang="en-US" dirty="0"/>
              <a:t>以上となります。</a:t>
            </a:r>
            <a:endParaRPr kumimoji="1" lang="en-US" altLang="ja-JP" dirty="0"/>
          </a:p>
        </p:txBody>
      </p:sp>
      <p:sp>
        <p:nvSpPr>
          <p:cNvPr id="4" name="スライド番号プレースホルダー 3">
            <a:extLst>
              <a:ext uri="{FF2B5EF4-FFF2-40B4-BE49-F238E27FC236}">
                <a16:creationId xmlns:a16="http://schemas.microsoft.com/office/drawing/2014/main" id="{664673EB-B6E3-4F84-BC4B-5A7AA730C1E4}"/>
              </a:ext>
            </a:extLst>
          </p:cNvPr>
          <p:cNvSpPr>
            <a:spLocks noGrp="1"/>
          </p:cNvSpPr>
          <p:nvPr>
            <p:ph type="sldNum" sz="quarter" idx="5"/>
          </p:nvPr>
        </p:nvSpPr>
        <p:spPr/>
        <p:txBody>
          <a:bodyPr/>
          <a:lstStyle/>
          <a:p>
            <a:fld id="{E78D7159-96B5-45BC-B16E-9906AD257492}" type="slidenum">
              <a:rPr kumimoji="1" lang="ja-JP" altLang="en-US" smtClean="0"/>
              <a:t>5</a:t>
            </a:fld>
            <a:endParaRPr kumimoji="1" lang="ja-JP" altLang="en-US"/>
          </a:p>
        </p:txBody>
      </p:sp>
    </p:spTree>
    <p:extLst>
      <p:ext uri="{BB962C8B-B14F-4D97-AF65-F5344CB8AC3E}">
        <p14:creationId xmlns:p14="http://schemas.microsoft.com/office/powerpoint/2010/main" val="1871335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54A09-7BCA-2745-5E39-35D0FA562B4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799409A-E82C-6B67-C245-5B218C1B95DF}"/>
              </a:ext>
            </a:extLst>
          </p:cNvPr>
          <p:cNvSpPr>
            <a:spLocks noGrp="1" noRot="1" noChangeAspect="1"/>
          </p:cNvSpPr>
          <p:nvPr>
            <p:ph type="sldImg"/>
          </p:nvPr>
        </p:nvSpPr>
        <p:spPr>
          <a:xfrm>
            <a:off x="992188" y="1233488"/>
            <a:ext cx="4813300" cy="3332162"/>
          </a:xfrm>
        </p:spPr>
      </p:sp>
      <p:sp>
        <p:nvSpPr>
          <p:cNvPr id="3" name="ノート プレースホルダー 2">
            <a:extLst>
              <a:ext uri="{FF2B5EF4-FFF2-40B4-BE49-F238E27FC236}">
                <a16:creationId xmlns:a16="http://schemas.microsoft.com/office/drawing/2014/main" id="{71C0BADA-8497-5893-F8B8-8DEAFD2682FE}"/>
              </a:ext>
            </a:extLst>
          </p:cNvPr>
          <p:cNvSpPr>
            <a:spLocks noGrp="1"/>
          </p:cNvSpPr>
          <p:nvPr>
            <p:ph type="body" idx="1"/>
          </p:nvPr>
        </p:nvSpPr>
        <p:spPr/>
        <p:txBody>
          <a:bodyPr/>
          <a:lstStyle/>
          <a:p>
            <a:r>
              <a:rPr kumimoji="1" lang="ja-JP" altLang="en-US" dirty="0"/>
              <a:t>ご清聴ありがとうございました。</a:t>
            </a:r>
          </a:p>
        </p:txBody>
      </p:sp>
      <p:sp>
        <p:nvSpPr>
          <p:cNvPr id="4" name="スライド番号プレースホルダー 3">
            <a:extLst>
              <a:ext uri="{FF2B5EF4-FFF2-40B4-BE49-F238E27FC236}">
                <a16:creationId xmlns:a16="http://schemas.microsoft.com/office/drawing/2014/main" id="{22686712-1FD3-1226-EE30-CD45F8F10903}"/>
              </a:ext>
            </a:extLst>
          </p:cNvPr>
          <p:cNvSpPr>
            <a:spLocks noGrp="1"/>
          </p:cNvSpPr>
          <p:nvPr>
            <p:ph type="sldNum" sz="quarter" idx="5"/>
          </p:nvPr>
        </p:nvSpPr>
        <p:spPr/>
        <p:txBody>
          <a:bodyPr/>
          <a:lstStyle/>
          <a:p>
            <a:fld id="{E78D7159-96B5-45BC-B16E-9906AD257492}" type="slidenum">
              <a:rPr kumimoji="1" lang="ja-JP" altLang="en-US" smtClean="0"/>
              <a:t>6</a:t>
            </a:fld>
            <a:endParaRPr kumimoji="1" lang="ja-JP" altLang="en-US"/>
          </a:p>
        </p:txBody>
      </p:sp>
    </p:spTree>
    <p:extLst>
      <p:ext uri="{BB962C8B-B14F-4D97-AF65-F5344CB8AC3E}">
        <p14:creationId xmlns:p14="http://schemas.microsoft.com/office/powerpoint/2010/main" val="3720332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E086B8F-8866-47D4-B619-5432C0B3FDE3}" type="datetimeFigureOut">
              <a:rPr kumimoji="1" lang="ja-JP" altLang="en-US" smtClean="0"/>
              <a:t>2026/6/22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3599070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E086B8F-8866-47D4-B619-5432C0B3FDE3}" type="datetimeFigureOut">
              <a:rPr kumimoji="1" lang="ja-JP" altLang="en-US" smtClean="0"/>
              <a:t>2026/6/22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2094620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E086B8F-8866-47D4-B619-5432C0B3FDE3}" type="datetimeFigureOut">
              <a:rPr kumimoji="1" lang="ja-JP" altLang="en-US" smtClean="0"/>
              <a:t>2026/6/22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922180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E086B8F-8866-47D4-B619-5432C0B3FDE3}" type="datetimeFigureOut">
              <a:rPr kumimoji="1" lang="ja-JP" altLang="en-US" smtClean="0"/>
              <a:t>2026/6/22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236217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E086B8F-8866-47D4-B619-5432C0B3FDE3}" type="datetimeFigureOut">
              <a:rPr kumimoji="1" lang="ja-JP" altLang="en-US" smtClean="0"/>
              <a:t>2026/6/22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3315573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E086B8F-8866-47D4-B619-5432C0B3FDE3}" type="datetimeFigureOut">
              <a:rPr kumimoji="1" lang="ja-JP" altLang="en-US" smtClean="0"/>
              <a:t>2026/6/22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405943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E086B8F-8866-47D4-B619-5432C0B3FDE3}" type="datetimeFigureOut">
              <a:rPr kumimoji="1" lang="ja-JP" altLang="en-US" smtClean="0"/>
              <a:t>2026/6/22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1421993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E086B8F-8866-47D4-B619-5432C0B3FDE3}" type="datetimeFigureOut">
              <a:rPr kumimoji="1" lang="ja-JP" altLang="en-US" smtClean="0"/>
              <a:t>2026/6/22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2805158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086B8F-8866-47D4-B619-5432C0B3FDE3}" type="datetimeFigureOut">
              <a:rPr kumimoji="1" lang="ja-JP" altLang="en-US" smtClean="0"/>
              <a:t>2026/6/22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2042671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E086B8F-8866-47D4-B619-5432C0B3FDE3}" type="datetimeFigureOut">
              <a:rPr kumimoji="1" lang="ja-JP" altLang="en-US" smtClean="0"/>
              <a:t>2026/6/22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254694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E086B8F-8866-47D4-B619-5432C0B3FDE3}" type="datetimeFigureOut">
              <a:rPr kumimoji="1" lang="ja-JP" altLang="en-US" smtClean="0"/>
              <a:t>2026/6/22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2914728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E086B8F-8866-47D4-B619-5432C0B3FDE3}" type="datetimeFigureOut">
              <a:rPr kumimoji="1" lang="ja-JP" altLang="en-US" smtClean="0"/>
              <a:t>2026/6/22</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D6A888-00ED-4194-82E7-D18FCE115A0D}" type="slidenum">
              <a:rPr kumimoji="1" lang="ja-JP" altLang="en-US" smtClean="0"/>
              <a:t>‹#›</a:t>
            </a:fld>
            <a:endParaRPr kumimoji="1" lang="ja-JP" altLang="en-US"/>
          </a:p>
        </p:txBody>
      </p:sp>
    </p:spTree>
    <p:extLst>
      <p:ext uri="{BB962C8B-B14F-4D97-AF65-F5344CB8AC3E}">
        <p14:creationId xmlns:p14="http://schemas.microsoft.com/office/powerpoint/2010/main" val="3101897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9FF4C-024E-ACCB-EE66-F9E53C443405}"/>
            </a:ext>
          </a:extLst>
        </p:cNvPr>
        <p:cNvGrpSpPr/>
        <p:nvPr/>
      </p:nvGrpSpPr>
      <p:grpSpPr>
        <a:xfrm>
          <a:off x="0" y="0"/>
          <a:ext cx="0" cy="0"/>
          <a:chOff x="0" y="0"/>
          <a:chExt cx="0" cy="0"/>
        </a:xfrm>
      </p:grpSpPr>
      <p:sp>
        <p:nvSpPr>
          <p:cNvPr id="13" name="コンテンツ プレースホルダー 1">
            <a:extLst>
              <a:ext uri="{FF2B5EF4-FFF2-40B4-BE49-F238E27FC236}">
                <a16:creationId xmlns:a16="http://schemas.microsoft.com/office/drawing/2014/main" id="{FB1D3A02-1F3C-9DD2-E853-82E3B4ACD842}"/>
              </a:ext>
            </a:extLst>
          </p:cNvPr>
          <p:cNvSpPr txBox="1">
            <a:spLocks/>
          </p:cNvSpPr>
          <p:nvPr/>
        </p:nvSpPr>
        <p:spPr>
          <a:xfrm>
            <a:off x="474133" y="2159603"/>
            <a:ext cx="8963378" cy="1987589"/>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1"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1"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1"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1"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1"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1"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1" sz="1600" kern="1200" baseline="0">
                <a:solidFill>
                  <a:schemeClr val="tx1"/>
                </a:solidFill>
                <a:latin typeface="+mn-lt"/>
                <a:ea typeface="+mn-ea"/>
                <a:cs typeface="+mn-cs"/>
              </a:defRPr>
            </a:lvl9pPr>
            <a:extLst/>
          </a:lstStyle>
          <a:p>
            <a:pPr marL="109728" marR="0" lvl="0" indent="0" algn="dist" defTabSz="914400" rtl="0" eaLnBrk="1" fontAlgn="auto" latinLnBrk="0" hangingPunct="1">
              <a:lnSpc>
                <a:spcPct val="100000"/>
              </a:lnSpc>
              <a:spcBef>
                <a:spcPts val="400"/>
              </a:spcBef>
              <a:spcAft>
                <a:spcPts val="0"/>
              </a:spcAft>
              <a:buClr>
                <a:srgbClr val="2DA2BF"/>
              </a:buClr>
              <a:buSzPct val="68000"/>
              <a:buFont typeface="Wingdings 3"/>
              <a:buNone/>
              <a:tabLst/>
              <a:defRPr/>
            </a:pPr>
            <a:r>
              <a:rPr kumimoji="1" lang="en-US" altLang="ja-JP" sz="3900" b="1" i="0" u="none" strike="noStrike" kern="1200" cap="none" spc="0" normalizeH="0" baseline="0" noProof="0" dirty="0">
                <a:ln>
                  <a:noFill/>
                </a:ln>
                <a:solidFill>
                  <a:srgbClr val="DA1F28"/>
                </a:solidFill>
                <a:uLnTx/>
                <a:uFillTx/>
                <a:latin typeface="BIZ UDPゴシック" panose="020B0400000000000000" pitchFamily="50" charset="-128"/>
                <a:ea typeface="BIZ UDPゴシック" panose="020B0400000000000000" pitchFamily="50" charset="-128"/>
                <a:cs typeface="+mn-cs"/>
              </a:rPr>
              <a:t>『</a:t>
            </a:r>
            <a:r>
              <a:rPr kumimoji="1" lang="ja-JP" altLang="en-US" sz="3900" b="1" i="0" u="none" strike="noStrike" kern="1200" cap="none" spc="0" normalizeH="0" baseline="0" noProof="0" dirty="0">
                <a:ln>
                  <a:noFill/>
                </a:ln>
                <a:solidFill>
                  <a:srgbClr val="DA1F28"/>
                </a:solidFill>
                <a:uLnTx/>
                <a:uFillTx/>
                <a:latin typeface="BIZ UDPゴシック" panose="020B0400000000000000" pitchFamily="50" charset="-128"/>
                <a:ea typeface="BIZ UDPゴシック" panose="020B0400000000000000" pitchFamily="50" charset="-128"/>
                <a:cs typeface="+mn-cs"/>
              </a:rPr>
              <a:t>デジタル人材育成支援事業</a:t>
            </a:r>
            <a:r>
              <a:rPr kumimoji="1" lang="en-US" altLang="ja-JP" sz="3900" b="1" i="0" u="none" strike="noStrike" kern="1200" cap="none" spc="0" normalizeH="0" baseline="0" noProof="0" dirty="0">
                <a:ln>
                  <a:noFill/>
                </a:ln>
                <a:solidFill>
                  <a:srgbClr val="DA1F28"/>
                </a:solidFill>
                <a:uLnTx/>
                <a:uFillTx/>
                <a:latin typeface="BIZ UDPゴシック" panose="020B0400000000000000" pitchFamily="50" charset="-128"/>
                <a:ea typeface="BIZ UDPゴシック" panose="020B0400000000000000" pitchFamily="50" charset="-128"/>
                <a:cs typeface="+mn-cs"/>
              </a:rPr>
              <a:t>』</a:t>
            </a:r>
            <a:r>
              <a:rPr kumimoji="1" lang="ja-JP" altLang="en-US" sz="3900" b="1" i="0" u="none" strike="noStrike" kern="1200" cap="none" spc="0" normalizeH="0" baseline="0" noProof="0" dirty="0">
                <a:ln>
                  <a:noFill/>
                </a:ln>
                <a:solidFill>
                  <a:srgbClr val="DA1F28"/>
                </a:solidFill>
                <a:uLnTx/>
                <a:uFillTx/>
                <a:latin typeface="BIZ UDPゴシック" panose="020B0400000000000000" pitchFamily="50" charset="-128"/>
                <a:ea typeface="BIZ UDPゴシック" panose="020B0400000000000000" pitchFamily="50" charset="-128"/>
                <a:cs typeface="+mn-cs"/>
              </a:rPr>
              <a:t>について</a:t>
            </a:r>
            <a:endParaRPr kumimoji="1" lang="en-US" altLang="ja-JP" sz="3900" b="1" i="0" u="none" strike="noStrike" kern="1200" cap="none" spc="0" normalizeH="0" baseline="0" noProof="0" dirty="0">
              <a:ln>
                <a:noFill/>
              </a:ln>
              <a:solidFill>
                <a:srgbClr val="DA1F28"/>
              </a:solidFill>
              <a:uLnTx/>
              <a:uFillTx/>
              <a:latin typeface="BIZ UDPゴシック" panose="020B0400000000000000" pitchFamily="50" charset="-128"/>
              <a:ea typeface="BIZ UDPゴシック" panose="020B0400000000000000" pitchFamily="50" charset="-128"/>
              <a:cs typeface="+mn-cs"/>
            </a:endParaRPr>
          </a:p>
          <a:p>
            <a:pPr marL="109728" marR="0" lvl="0" indent="0" algn="dist" defTabSz="914400" rtl="0" eaLnBrk="1" fontAlgn="auto" latinLnBrk="0" hangingPunct="1">
              <a:lnSpc>
                <a:spcPct val="100000"/>
              </a:lnSpc>
              <a:spcBef>
                <a:spcPts val="400"/>
              </a:spcBef>
              <a:spcAft>
                <a:spcPts val="0"/>
              </a:spcAft>
              <a:buClr>
                <a:srgbClr val="2DA2BF"/>
              </a:buClr>
              <a:buSzPct val="68000"/>
              <a:buFont typeface="Wingdings 3"/>
              <a:buNone/>
              <a:tabLst/>
              <a:defRPr/>
            </a:pPr>
            <a:endParaRPr kumimoji="1" lang="en-US" altLang="ja-JP" sz="2400" b="1" i="0" u="none" strike="noStrike" kern="1200" cap="none" spc="0" normalizeH="0" baseline="0" noProof="0" dirty="0">
              <a:ln>
                <a:noFill/>
              </a:ln>
              <a:solidFill>
                <a:sysClr val="windowText" lastClr="000000"/>
              </a:solidFill>
              <a:uLnTx/>
              <a:uFillTx/>
              <a:latin typeface="BIZ UDPゴシック" panose="020B0400000000000000" pitchFamily="50" charset="-128"/>
              <a:ea typeface="BIZ UDPゴシック" panose="020B0400000000000000" pitchFamily="50" charset="-128"/>
              <a:cs typeface="+mn-cs"/>
            </a:endParaRPr>
          </a:p>
        </p:txBody>
      </p:sp>
      <p:sp>
        <p:nvSpPr>
          <p:cNvPr id="14" name="タイトル 4">
            <a:extLst>
              <a:ext uri="{FF2B5EF4-FFF2-40B4-BE49-F238E27FC236}">
                <a16:creationId xmlns:a16="http://schemas.microsoft.com/office/drawing/2014/main" id="{F83A901E-9E3B-97F9-BF85-A180D1A93ACC}"/>
              </a:ext>
            </a:extLst>
          </p:cNvPr>
          <p:cNvSpPr txBox="1">
            <a:spLocks/>
          </p:cNvSpPr>
          <p:nvPr/>
        </p:nvSpPr>
        <p:spPr>
          <a:xfrm>
            <a:off x="251448" y="519034"/>
            <a:ext cx="8229600" cy="1027581"/>
          </a:xfrm>
          <a:prstGeom prst="rect">
            <a:avLst/>
          </a:prstGeom>
        </p:spPr>
        <p:txBody>
          <a:bodyPr vert="horz" rtlCol="0" anchor="ctr">
            <a:normAutofit fontScale="97500"/>
            <a:scene3d>
              <a:camera prst="orthographicFront"/>
              <a:lightRig rig="soft" dir="t"/>
            </a:scene3d>
            <a:sp3d prstMaterial="softEdge">
              <a:bevelT w="25400" h="25400"/>
            </a:sp3d>
          </a:bodyPr>
          <a:lstStyle>
            <a:lvl1pPr algn="l" rtl="0" eaLnBrk="1" latinLnBrk="0" hangingPunct="1">
              <a:spcBef>
                <a:spcPct val="0"/>
              </a:spcBef>
              <a:buNone/>
              <a:defRPr kumimoji="1"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2300" b="1" i="0" u="none" strike="noStrike" kern="120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j-cs"/>
              </a:rPr>
              <a:t>令和</a:t>
            </a:r>
            <a:r>
              <a:rPr kumimoji="1" lang="en-US" altLang="ja-JP" sz="2300" b="1" i="0" u="none" strike="noStrike" kern="120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j-cs"/>
              </a:rPr>
              <a:t>8</a:t>
            </a:r>
            <a:r>
              <a:rPr kumimoji="1" lang="ja-JP" altLang="en-US" sz="2300" b="1" i="0" u="none" strike="noStrike" kern="120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j-cs"/>
              </a:rPr>
              <a:t>年度経営指導員等　応用研修会資料</a:t>
            </a:r>
            <a:r>
              <a:rPr kumimoji="1" lang="ja-JP" altLang="en-US" sz="2400" b="1" i="0" u="none" strike="noStrike" kern="120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j-cs"/>
              </a:rPr>
              <a:t> </a:t>
            </a:r>
            <a:br>
              <a:rPr kumimoji="1" lang="en-US" altLang="ja-JP" sz="2400" b="1" i="0" u="none" strike="noStrike" kern="120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j-cs"/>
              </a:rPr>
            </a:br>
            <a:r>
              <a:rPr kumimoji="1" lang="ja-JP" altLang="en-US" sz="2400" b="0" i="0" u="none" strike="noStrike" kern="120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j-cs"/>
              </a:rPr>
              <a:t>　</a:t>
            </a:r>
          </a:p>
        </p:txBody>
      </p:sp>
      <p:pic>
        <p:nvPicPr>
          <p:cNvPr id="16" name="図 15">
            <a:extLst>
              <a:ext uri="{FF2B5EF4-FFF2-40B4-BE49-F238E27FC236}">
                <a16:creationId xmlns:a16="http://schemas.microsoft.com/office/drawing/2014/main" id="{019B333C-9A5F-E49D-6942-0095BC007AAB}"/>
              </a:ext>
            </a:extLst>
          </p:cNvPr>
          <p:cNvPicPr>
            <a:picLocks noChangeAspect="1"/>
          </p:cNvPicPr>
          <p:nvPr/>
        </p:nvPicPr>
        <p:blipFill rotWithShape="1">
          <a:blip r:embed="rId3"/>
          <a:srcRect l="6385" t="35256" r="80685" b="38139"/>
          <a:stretch/>
        </p:blipFill>
        <p:spPr>
          <a:xfrm>
            <a:off x="1511609" y="4347482"/>
            <a:ext cx="1676971" cy="2055641"/>
          </a:xfrm>
          <a:prstGeom prst="rect">
            <a:avLst/>
          </a:prstGeom>
        </p:spPr>
      </p:pic>
      <p:sp>
        <p:nvSpPr>
          <p:cNvPr id="18" name="テキスト ボックス 17">
            <a:extLst>
              <a:ext uri="{FF2B5EF4-FFF2-40B4-BE49-F238E27FC236}">
                <a16:creationId xmlns:a16="http://schemas.microsoft.com/office/drawing/2014/main" id="{93C10CBE-81C1-8C32-949D-2A7DBF14A4AD}"/>
              </a:ext>
            </a:extLst>
          </p:cNvPr>
          <p:cNvSpPr txBox="1"/>
          <p:nvPr/>
        </p:nvSpPr>
        <p:spPr>
          <a:xfrm>
            <a:off x="5346391" y="5375302"/>
            <a:ext cx="4571999" cy="584775"/>
          </a:xfrm>
          <a:prstGeom prst="rect">
            <a:avLst/>
          </a:prstGeom>
          <a:noFill/>
        </p:spPr>
        <p:txBody>
          <a:bodyPr wrap="square" rtlCol="0">
            <a:spAutoFit/>
          </a:bodyPr>
          <a:lstStyle/>
          <a:p>
            <a:pPr marL="109728" indent="-457200">
              <a:buNone/>
            </a:pPr>
            <a:r>
              <a:rPr kumimoji="1" lang="ja-JP" altLang="en-US" sz="1600" dirty="0">
                <a:latin typeface="BIZ UDPゴシック" panose="020B0400000000000000" pitchFamily="50" charset="-128"/>
                <a:ea typeface="BIZ UDPゴシック" panose="020B0400000000000000" pitchFamily="50" charset="-128"/>
              </a:rPr>
              <a:t>愛知県 労働局 産業人材育成課</a:t>
            </a:r>
            <a:endParaRPr kumimoji="1" lang="en-US" altLang="ja-JP" sz="1600" dirty="0">
              <a:latin typeface="BIZ UDPゴシック" panose="020B0400000000000000" pitchFamily="50" charset="-128"/>
              <a:ea typeface="BIZ UDPゴシック" panose="020B0400000000000000" pitchFamily="50" charset="-128"/>
            </a:endParaRPr>
          </a:p>
          <a:p>
            <a:pPr marL="109728" indent="-457200">
              <a:buNone/>
            </a:pPr>
            <a:r>
              <a:rPr kumimoji="1" lang="ja-JP" altLang="en-US" sz="1600" dirty="0">
                <a:latin typeface="BIZ UDPゴシック" panose="020B0400000000000000" pitchFamily="50" charset="-128"/>
                <a:ea typeface="BIZ UDPゴシック" panose="020B0400000000000000" pitchFamily="50" charset="-128"/>
              </a:rPr>
              <a:t>人材育成グループ</a:t>
            </a:r>
            <a:endParaRPr kumimoji="1" lang="en-US"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822457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9A58D-2B6C-D142-AB84-78C2938B7EA7}"/>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6407910-BA58-89ED-D52E-2BA51D117BEF}"/>
              </a:ext>
            </a:extLst>
          </p:cNvPr>
          <p:cNvSpPr txBox="1"/>
          <p:nvPr/>
        </p:nvSpPr>
        <p:spPr>
          <a:xfrm>
            <a:off x="240181" y="1456563"/>
            <a:ext cx="4320000" cy="4708981"/>
          </a:xfrm>
          <a:prstGeom prst="rect">
            <a:avLst/>
          </a:prstGeom>
          <a:noFill/>
        </p:spPr>
        <p:txBody>
          <a:bodyPr wrap="square" rtlCol="0">
            <a:spAutoFit/>
          </a:bodyPr>
          <a:lstStyle/>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事業概要</a:t>
            </a:r>
            <a:r>
              <a:rPr lang="en-US" altLang="ja-JP" sz="1200" b="1" dirty="0">
                <a:latin typeface="BIZ UDPゴシック" panose="020B0400000000000000" pitchFamily="50" charset="-128"/>
                <a:ea typeface="BIZ UDPゴシック" panose="020B0400000000000000" pitchFamily="50" charset="-128"/>
              </a:rPr>
              <a:t>】</a:t>
            </a:r>
          </a:p>
          <a:p>
            <a:r>
              <a:rPr lang="ja-JP" altLang="en-US" sz="1200" b="1" dirty="0">
                <a:latin typeface="BIZ UDPゴシック" panose="020B0400000000000000" pitchFamily="50" charset="-128"/>
                <a:ea typeface="BIZ UDPゴシック" panose="020B0400000000000000" pitchFamily="50" charset="-128"/>
              </a:rPr>
              <a:t>１　デジタル活用ワークショップ</a:t>
            </a:r>
            <a:endParaRPr lang="en-US" altLang="ja-JP" sz="1200" b="1"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中小企業の経営層等を対象とし、最新の生成</a:t>
            </a:r>
            <a:r>
              <a:rPr lang="en-US" altLang="ja-JP" sz="1200" dirty="0">
                <a:latin typeface="BIZ UDPゴシック" panose="020B0400000000000000" pitchFamily="50" charset="-128"/>
                <a:ea typeface="BIZ UDPゴシック" panose="020B0400000000000000" pitchFamily="50" charset="-128"/>
              </a:rPr>
              <a:t>AI</a:t>
            </a:r>
            <a:r>
              <a:rPr lang="ja-JP" altLang="en-US" sz="1200" dirty="0">
                <a:latin typeface="BIZ UDPゴシック" panose="020B0400000000000000" pitchFamily="50" charset="-128"/>
                <a:ea typeface="BIZ UDPゴシック" panose="020B0400000000000000" pitchFamily="50" charset="-128"/>
              </a:rPr>
              <a:t>活用法や新しい活用事例を盛り込み、今まさに現場で成果を出している方法を体験します。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・回数：</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回　　　</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・定員：各回</a:t>
            </a:r>
            <a:r>
              <a:rPr lang="en-US" altLang="ja-JP" sz="1200" dirty="0">
                <a:latin typeface="BIZ UDPゴシック" panose="020B0400000000000000" pitchFamily="50" charset="-128"/>
                <a:ea typeface="BIZ UDPゴシック" panose="020B0400000000000000" pitchFamily="50" charset="-128"/>
              </a:rPr>
              <a:t>20</a:t>
            </a:r>
            <a:r>
              <a:rPr lang="ja-JP" altLang="en-US" sz="1200" dirty="0">
                <a:latin typeface="BIZ UDPゴシック" panose="020B0400000000000000" pitchFamily="50" charset="-128"/>
                <a:ea typeface="BIZ UDPゴシック" panose="020B0400000000000000" pitchFamily="50" charset="-128"/>
              </a:rPr>
              <a:t>名</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２　デジタル化・</a:t>
            </a:r>
            <a:r>
              <a:rPr lang="en-US" altLang="ja-JP" sz="1200" b="1" dirty="0">
                <a:latin typeface="BIZ UDPゴシック" panose="020B0400000000000000" pitchFamily="50" charset="-128"/>
                <a:ea typeface="BIZ UDPゴシック" panose="020B0400000000000000" pitchFamily="50" charset="-128"/>
              </a:rPr>
              <a:t>DX</a:t>
            </a:r>
            <a:r>
              <a:rPr lang="ja-JP" altLang="en-US" sz="1200" b="1" dirty="0">
                <a:latin typeface="BIZ UDPゴシック" panose="020B0400000000000000" pitchFamily="50" charset="-128"/>
                <a:ea typeface="BIZ UDPゴシック" panose="020B0400000000000000" pitchFamily="50" charset="-128"/>
              </a:rPr>
              <a:t>の専門家講師の派遣</a:t>
            </a:r>
            <a:endParaRPr lang="en-US" altLang="ja-JP" sz="1200" b="1"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企業・経済団体・業界団体が企画する、経営層向けのセミナーに、経験豊富な講師を派遣し、</a:t>
            </a:r>
            <a:r>
              <a:rPr lang="en-US" altLang="ja-JP" sz="1200" dirty="0">
                <a:latin typeface="BIZ UDPゴシック" panose="020B0400000000000000" pitchFamily="50" charset="-128"/>
                <a:ea typeface="BIZ UDPゴシック" panose="020B0400000000000000" pitchFamily="50" charset="-128"/>
              </a:rPr>
              <a:t>AI</a:t>
            </a:r>
            <a:r>
              <a:rPr lang="ja-JP" altLang="en-US" sz="1200" dirty="0">
                <a:latin typeface="BIZ UDPゴシック" panose="020B0400000000000000" pitchFamily="50" charset="-128"/>
                <a:ea typeface="BIZ UDPゴシック" panose="020B0400000000000000" pitchFamily="50" charset="-128"/>
              </a:rPr>
              <a:t>の最新動向、</a:t>
            </a:r>
            <a:r>
              <a:rPr lang="en-US" altLang="ja-JP" sz="1200" dirty="0">
                <a:latin typeface="BIZ UDPゴシック" panose="020B0400000000000000" pitchFamily="50" charset="-128"/>
                <a:ea typeface="BIZ UDPゴシック" panose="020B0400000000000000" pitchFamily="50" charset="-128"/>
              </a:rPr>
              <a:t>DX</a:t>
            </a:r>
            <a:r>
              <a:rPr lang="ja-JP" altLang="en-US" sz="1200" dirty="0">
                <a:latin typeface="BIZ UDPゴシック" panose="020B0400000000000000" pitchFamily="50" charset="-128"/>
                <a:ea typeface="BIZ UDPゴシック" panose="020B0400000000000000" pitchFamily="50" charset="-128"/>
              </a:rPr>
              <a:t>の成功事例など、ご要望に合わせた内容をお届けします。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　</a:t>
            </a:r>
            <a:r>
              <a:rPr lang="ja-JP" altLang="en-US" sz="1200" dirty="0">
                <a:latin typeface="BIZ UDPゴシック" panose="020B0400000000000000" pitchFamily="50" charset="-128"/>
                <a:ea typeface="BIZ UDPゴシック" panose="020B0400000000000000" pitchFamily="50" charset="-128"/>
              </a:rPr>
              <a:t>　・</a:t>
            </a:r>
            <a:r>
              <a:rPr lang="zh-CN" altLang="en-US" sz="1200" dirty="0">
                <a:latin typeface="BIZ UDPゴシック" panose="020B0400000000000000" pitchFamily="50" charset="-128"/>
                <a:ea typeface="BIZ UDPゴシック" panose="020B0400000000000000" pitchFamily="50" charset="-128"/>
              </a:rPr>
              <a:t>派遣回数</a:t>
            </a:r>
            <a:r>
              <a:rPr lang="ja-JP" altLang="en-US" sz="1200" dirty="0">
                <a:latin typeface="BIZ UDPゴシック" panose="020B0400000000000000" pitchFamily="50" charset="-128"/>
                <a:ea typeface="BIZ UDPゴシック" panose="020B0400000000000000" pitchFamily="50" charset="-128"/>
              </a:rPr>
              <a:t>：計３</a:t>
            </a:r>
            <a:r>
              <a:rPr lang="en-US" altLang="zh-CN" sz="1200" dirty="0">
                <a:latin typeface="BIZ UDPゴシック" panose="020B0400000000000000" pitchFamily="50" charset="-128"/>
                <a:ea typeface="BIZ UDPゴシック" panose="020B0400000000000000" pitchFamily="50" charset="-128"/>
              </a:rPr>
              <a:t>0</a:t>
            </a:r>
            <a:r>
              <a:rPr lang="zh-CN" altLang="en-US" sz="1200" dirty="0">
                <a:latin typeface="BIZ UDPゴシック" panose="020B0400000000000000" pitchFamily="50" charset="-128"/>
                <a:ea typeface="BIZ UDPゴシック" panose="020B0400000000000000" pitchFamily="50" charset="-128"/>
              </a:rPr>
              <a:t>回</a:t>
            </a:r>
            <a:endParaRPr lang="en-US" altLang="zh-CN"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・派遣方法：会場またはオンライン</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・セミナー時間：</a:t>
            </a:r>
            <a:r>
              <a:rPr lang="en-US" altLang="ja-JP" sz="1200" dirty="0">
                <a:latin typeface="BIZ UDPゴシック" panose="020B0400000000000000" pitchFamily="50" charset="-128"/>
                <a:ea typeface="BIZ UDPゴシック" panose="020B0400000000000000" pitchFamily="50" charset="-128"/>
              </a:rPr>
              <a:t>30</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90</a:t>
            </a:r>
            <a:r>
              <a:rPr lang="ja-JP" altLang="en-US" sz="1200" dirty="0">
                <a:latin typeface="BIZ UDPゴシック" panose="020B0400000000000000" pitchFamily="50" charset="-128"/>
                <a:ea typeface="BIZ UDPゴシック" panose="020B0400000000000000" pitchFamily="50" charset="-128"/>
              </a:rPr>
              <a:t>分（</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応相談）</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b="1"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費用</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 無料</a:t>
            </a:r>
          </a:p>
          <a:p>
            <a:endParaRPr lang="ja-JP" altLang="en-US"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実施期限</a:t>
            </a:r>
            <a:r>
              <a:rPr lang="en-US" altLang="ja-JP" sz="1200" b="1" dirty="0">
                <a:latin typeface="BIZ UDPゴシック" panose="020B0400000000000000" pitchFamily="50" charset="-128"/>
                <a:ea typeface="BIZ UDPゴシック" panose="020B0400000000000000" pitchFamily="50" charset="-128"/>
              </a:rPr>
              <a:t>】</a:t>
            </a:r>
          </a:p>
          <a:p>
            <a:r>
              <a:rPr lang="en-US" altLang="ja-JP" sz="1200" dirty="0">
                <a:latin typeface="BIZ UDPゴシック" panose="020B0400000000000000" pitchFamily="50" charset="-128"/>
                <a:ea typeface="BIZ UDPゴシック" panose="020B0400000000000000" pitchFamily="50" charset="-128"/>
              </a:rPr>
              <a:t>2027</a:t>
            </a:r>
            <a:r>
              <a:rPr lang="ja-JP" altLang="en-US" sz="1200" dirty="0">
                <a:latin typeface="BIZ UDPゴシック" panose="020B0400000000000000" pitchFamily="50" charset="-128"/>
                <a:ea typeface="BIZ UDPゴシック" panose="020B0400000000000000" pitchFamily="50" charset="-128"/>
              </a:rPr>
              <a:t>年</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６日（金）まで</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県事業委託先</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株式会社パソナ</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b="1"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43B86E32-E3FA-7115-521F-26DBD8BDF3E8}"/>
              </a:ext>
            </a:extLst>
          </p:cNvPr>
          <p:cNvSpPr txBox="1"/>
          <p:nvPr/>
        </p:nvSpPr>
        <p:spPr>
          <a:xfrm>
            <a:off x="116062" y="845505"/>
            <a:ext cx="4608000" cy="432214"/>
          </a:xfrm>
          <a:prstGeom prst="rect">
            <a:avLst/>
          </a:prstGeom>
          <a:solidFill>
            <a:schemeClr val="accent4">
              <a:lumMod val="20000"/>
              <a:lumOff val="80000"/>
            </a:schemeClr>
          </a:solidFill>
          <a:ln>
            <a:solidFill>
              <a:schemeClr val="accent1"/>
            </a:solidFill>
          </a:ln>
        </p:spPr>
        <p:txBody>
          <a:bodyPr wrap="square" rtlCol="0" anchor="ctr" anchorCtr="0">
            <a:noAutofit/>
          </a:bodyPr>
          <a:lstStyle/>
          <a:p>
            <a:pPr>
              <a:lnSpc>
                <a:spcPts val="2492"/>
              </a:lnSpc>
              <a:spcBef>
                <a:spcPts val="600"/>
              </a:spcBef>
              <a:spcAft>
                <a:spcPts val="600"/>
              </a:spcAft>
            </a:pPr>
            <a:r>
              <a:rPr lang="ja-JP" altLang="en-US" sz="1600" b="1" dirty="0">
                <a:latin typeface="BIZ UDPゴシック" panose="020B0400000000000000" pitchFamily="50" charset="-128"/>
                <a:ea typeface="BIZ UDPゴシック" panose="020B0400000000000000" pitchFamily="50" charset="-128"/>
              </a:rPr>
              <a:t>     中小企業経営者等デジタル人材育成促進事業</a:t>
            </a:r>
            <a:endParaRPr lang="en-US" altLang="zh-TW" sz="1600" b="1" dirty="0">
              <a:latin typeface="BIZ UDPゴシック" panose="020B0400000000000000" pitchFamily="50" charset="-128"/>
              <a:ea typeface="BIZ UDPゴシック" panose="020B0400000000000000" pitchFamily="50" charset="-128"/>
            </a:endParaRPr>
          </a:p>
        </p:txBody>
      </p:sp>
      <p:sp>
        <p:nvSpPr>
          <p:cNvPr id="29" name="正方形/長方形 28">
            <a:extLst>
              <a:ext uri="{FF2B5EF4-FFF2-40B4-BE49-F238E27FC236}">
                <a16:creationId xmlns:a16="http://schemas.microsoft.com/office/drawing/2014/main" id="{A3AA2AF0-A55C-2AF5-0F1E-C629EC46C4E2}"/>
              </a:ext>
            </a:extLst>
          </p:cNvPr>
          <p:cNvSpPr/>
          <p:nvPr/>
        </p:nvSpPr>
        <p:spPr>
          <a:xfrm>
            <a:off x="163314" y="918088"/>
            <a:ext cx="307523" cy="31297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1</a:t>
            </a:r>
            <a:endParaRPr kumimoji="1" lang="ja-JP" altLang="en-US" sz="1600" b="1" dirty="0"/>
          </a:p>
        </p:txBody>
      </p:sp>
      <p:sp>
        <p:nvSpPr>
          <p:cNvPr id="6" name="テキスト ボックス 5">
            <a:extLst>
              <a:ext uri="{FF2B5EF4-FFF2-40B4-BE49-F238E27FC236}">
                <a16:creationId xmlns:a16="http://schemas.microsoft.com/office/drawing/2014/main" id="{C9F96872-996C-7048-0204-7470F0727099}"/>
              </a:ext>
            </a:extLst>
          </p:cNvPr>
          <p:cNvSpPr txBox="1"/>
          <p:nvPr/>
        </p:nvSpPr>
        <p:spPr>
          <a:xfrm>
            <a:off x="0" y="187052"/>
            <a:ext cx="9906000" cy="412934"/>
          </a:xfrm>
          <a:prstGeom prst="rect">
            <a:avLst/>
          </a:prstGeom>
          <a:solidFill>
            <a:schemeClr val="accent4">
              <a:lumMod val="20000"/>
              <a:lumOff val="80000"/>
            </a:schemeClr>
          </a:solidFill>
        </p:spPr>
        <p:txBody>
          <a:bodyPr wrap="square" rtlCol="0" anchor="ctr" anchorCtr="0">
            <a:spAutoFit/>
          </a:bodyPr>
          <a:lstStyle/>
          <a:p>
            <a:pPr algn="ctr">
              <a:lnSpc>
                <a:spcPts val="2492"/>
              </a:lnSpc>
            </a:pPr>
            <a:r>
              <a:rPr lang="ja-JP" altLang="en-US" sz="2200" b="1" dirty="0">
                <a:latin typeface="BIZ UDPゴシック" panose="020B0400000000000000" pitchFamily="50" charset="-128"/>
                <a:ea typeface="BIZ UDPゴシック" panose="020B0400000000000000" pitchFamily="50" charset="-128"/>
              </a:rPr>
              <a:t>デジタル人材育成支援 事業概要</a:t>
            </a:r>
            <a:endParaRPr lang="en-US" altLang="zh-TW" sz="2200" b="1"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1FA283E6-6272-3744-CD87-A4F27CEAC70C}"/>
              </a:ext>
            </a:extLst>
          </p:cNvPr>
          <p:cNvSpPr txBox="1"/>
          <p:nvPr/>
        </p:nvSpPr>
        <p:spPr>
          <a:xfrm>
            <a:off x="2445261" y="6124498"/>
            <a:ext cx="2778401" cy="261610"/>
          </a:xfrm>
          <a:prstGeom prst="rect">
            <a:avLst/>
          </a:prstGeom>
          <a:noFill/>
        </p:spPr>
        <p:txBody>
          <a:bodyPr wrap="square" rtlCol="0">
            <a:spAutoFit/>
          </a:bodyPr>
          <a:lstStyle/>
          <a:p>
            <a:r>
              <a:rPr lang="ja-JP" altLang="en-US" sz="1100" dirty="0">
                <a:latin typeface="BIZ UDPゴシック" panose="020B0400000000000000" pitchFamily="50" charset="-128"/>
                <a:ea typeface="BIZ UDPゴシック" panose="020B0400000000000000" pitchFamily="50" charset="-128"/>
              </a:rPr>
              <a:t>詳細は専用</a:t>
            </a:r>
            <a:r>
              <a:rPr lang="en-US" altLang="ja-JP" sz="1100" dirty="0">
                <a:latin typeface="BIZ UDPゴシック" panose="020B0400000000000000" pitchFamily="50" charset="-128"/>
                <a:ea typeface="BIZ UDPゴシック" panose="020B0400000000000000" pitchFamily="50" charset="-128"/>
              </a:rPr>
              <a:t>Web</a:t>
            </a:r>
            <a:r>
              <a:rPr lang="ja-JP" altLang="en-US" sz="1100" dirty="0">
                <a:latin typeface="BIZ UDPゴシック" panose="020B0400000000000000" pitchFamily="50" charset="-128"/>
                <a:ea typeface="BIZ UDPゴシック" panose="020B0400000000000000" pitchFamily="50" charset="-128"/>
              </a:rPr>
              <a:t>ページでご確認ください</a:t>
            </a:r>
          </a:p>
        </p:txBody>
      </p:sp>
      <p:sp>
        <p:nvSpPr>
          <p:cNvPr id="9" name="テキスト ボックス 8">
            <a:extLst>
              <a:ext uri="{FF2B5EF4-FFF2-40B4-BE49-F238E27FC236}">
                <a16:creationId xmlns:a16="http://schemas.microsoft.com/office/drawing/2014/main" id="{F3856C58-4F07-85B8-5C16-6E734FB7B131}"/>
              </a:ext>
            </a:extLst>
          </p:cNvPr>
          <p:cNvSpPr txBox="1"/>
          <p:nvPr/>
        </p:nvSpPr>
        <p:spPr>
          <a:xfrm>
            <a:off x="5114334" y="845505"/>
            <a:ext cx="4608000" cy="432214"/>
          </a:xfrm>
          <a:prstGeom prst="rect">
            <a:avLst/>
          </a:prstGeom>
          <a:solidFill>
            <a:schemeClr val="accent4">
              <a:lumMod val="20000"/>
              <a:lumOff val="80000"/>
            </a:schemeClr>
          </a:solidFill>
          <a:ln>
            <a:solidFill>
              <a:schemeClr val="accent1"/>
            </a:solidFill>
          </a:ln>
        </p:spPr>
        <p:txBody>
          <a:bodyPr wrap="square" rtlCol="0" anchor="ctr" anchorCtr="0">
            <a:noAutofit/>
          </a:bodyPr>
          <a:lstStyle/>
          <a:p>
            <a:pPr>
              <a:lnSpc>
                <a:spcPts val="2492"/>
              </a:lnSpc>
              <a:spcBef>
                <a:spcPts val="600"/>
              </a:spcBef>
              <a:spcAft>
                <a:spcPts val="600"/>
              </a:spcAft>
            </a:pPr>
            <a:r>
              <a:rPr lang="ja-JP" altLang="en-US" sz="1600" b="1" dirty="0">
                <a:latin typeface="BIZ UDPゴシック" panose="020B0400000000000000" pitchFamily="50" charset="-128"/>
                <a:ea typeface="BIZ UDPゴシック" panose="020B0400000000000000" pitchFamily="50" charset="-128"/>
              </a:rPr>
              <a:t>　　 デジタル人材育成支援事業</a:t>
            </a:r>
            <a:endParaRPr lang="en-US" altLang="zh-TW" sz="1600" b="1"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2B0F1297-C655-0A40-AC56-2768C3065834}"/>
              </a:ext>
            </a:extLst>
          </p:cNvPr>
          <p:cNvSpPr/>
          <p:nvPr/>
        </p:nvSpPr>
        <p:spPr>
          <a:xfrm>
            <a:off x="5165546" y="905123"/>
            <a:ext cx="307523" cy="31297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2</a:t>
            </a:r>
            <a:endParaRPr kumimoji="1" lang="ja-JP" altLang="en-US" sz="1600" b="1" dirty="0"/>
          </a:p>
        </p:txBody>
      </p:sp>
      <p:sp>
        <p:nvSpPr>
          <p:cNvPr id="11" name="テキスト ボックス 10">
            <a:extLst>
              <a:ext uri="{FF2B5EF4-FFF2-40B4-BE49-F238E27FC236}">
                <a16:creationId xmlns:a16="http://schemas.microsoft.com/office/drawing/2014/main" id="{ED43AB77-B2E4-C675-5F49-E1499501F72D}"/>
              </a:ext>
            </a:extLst>
          </p:cNvPr>
          <p:cNvSpPr txBox="1"/>
          <p:nvPr/>
        </p:nvSpPr>
        <p:spPr>
          <a:xfrm>
            <a:off x="5257504" y="1427988"/>
            <a:ext cx="4320000" cy="4339650"/>
          </a:xfrm>
          <a:prstGeom prst="rect">
            <a:avLst/>
          </a:prstGeom>
          <a:noFill/>
        </p:spPr>
        <p:txBody>
          <a:bodyPr wrap="square" rtlCol="0">
            <a:spAutoFit/>
          </a:bodyPr>
          <a:lstStyle/>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事業概要</a:t>
            </a:r>
            <a:r>
              <a:rPr lang="en-US" altLang="ja-JP" sz="1200" b="1" dirty="0">
                <a:latin typeface="BIZ UDPゴシック" panose="020B0400000000000000" pitchFamily="50" charset="-128"/>
                <a:ea typeface="BIZ UDPゴシック" panose="020B0400000000000000" pitchFamily="50" charset="-128"/>
              </a:rPr>
              <a:t>】</a:t>
            </a:r>
          </a:p>
          <a:p>
            <a:r>
              <a:rPr lang="en-US" altLang="ja-JP" sz="1200" b="1" dirty="0">
                <a:latin typeface="BIZ UDPゴシック" panose="020B0400000000000000" pitchFamily="50" charset="-128"/>
                <a:ea typeface="BIZ UDPゴシック" panose="020B0400000000000000" pitchFamily="50" charset="-128"/>
              </a:rPr>
              <a:t>1  </a:t>
            </a:r>
            <a:r>
              <a:rPr lang="ja-JP" altLang="en-US" sz="1200" b="1" dirty="0">
                <a:latin typeface="BIZ UDPゴシック" panose="020B0400000000000000" pitchFamily="50" charset="-128"/>
                <a:ea typeface="BIZ UDPゴシック" panose="020B0400000000000000" pitchFamily="50" charset="-128"/>
              </a:rPr>
              <a:t>デジタル人材育成アドバイザー派遣</a:t>
            </a:r>
          </a:p>
          <a:p>
            <a:r>
              <a:rPr lang="ja-JP" altLang="en-US" sz="1200" dirty="0">
                <a:latin typeface="BIZ UDPゴシック" panose="020B0400000000000000" pitchFamily="50" charset="-128"/>
                <a:ea typeface="BIZ UDPゴシック" panose="020B0400000000000000" pitchFamily="50" charset="-128"/>
              </a:rPr>
              <a:t>  中小企業等を対象に、デジタル人材育成に関する課題や要望に応じた専門のアドバイザーを無料で派遣します。</a:t>
            </a:r>
          </a:p>
          <a:p>
            <a:endParaRPr lang="en-US" altLang="ja-JP" sz="1200"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２  社内研修サポート</a:t>
            </a:r>
          </a:p>
          <a:p>
            <a:r>
              <a:rPr lang="ja-JP" altLang="en-US" sz="1200" dirty="0">
                <a:latin typeface="BIZ UDPゴシック" panose="020B0400000000000000" pitchFamily="50" charset="-128"/>
                <a:ea typeface="BIZ UDPゴシック" panose="020B0400000000000000" pitchFamily="50" charset="-128"/>
              </a:rPr>
              <a:t>  デジタル人材育成に関する社内研修を検討している中小企業等に対し、企業ニーズに応じた研修カリキュラムの作成から、研修の実施、研修後のフォローアップまで伴走支援を行います。</a:t>
            </a: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費用</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 無料</a:t>
            </a: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派遣回数・支援数</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１  アドバイザー派遣：１社あたり４回まで</a:t>
            </a:r>
          </a:p>
          <a:p>
            <a:r>
              <a:rPr lang="ja-JP" altLang="en-US" sz="1200" dirty="0">
                <a:latin typeface="BIZ UDPゴシック" panose="020B0400000000000000" pitchFamily="50" charset="-128"/>
                <a:ea typeface="BIZ UDPゴシック" panose="020B0400000000000000" pitchFamily="50" charset="-128"/>
              </a:rPr>
              <a:t>２  社内研修サポート：</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社</a:t>
            </a: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実施期限</a:t>
            </a:r>
            <a:r>
              <a:rPr lang="en-US" altLang="ja-JP" sz="1200" b="1" dirty="0">
                <a:latin typeface="BIZ UDPゴシック" panose="020B0400000000000000" pitchFamily="50" charset="-128"/>
                <a:ea typeface="BIZ UDPゴシック" panose="020B0400000000000000" pitchFamily="50" charset="-128"/>
              </a:rPr>
              <a:t>】</a:t>
            </a:r>
          </a:p>
          <a:p>
            <a:r>
              <a:rPr lang="en-US" altLang="ja-JP" sz="1200" dirty="0">
                <a:latin typeface="BIZ UDPゴシック" panose="020B0400000000000000" pitchFamily="50" charset="-128"/>
                <a:ea typeface="BIZ UDPゴシック" panose="020B0400000000000000" pitchFamily="50" charset="-128"/>
              </a:rPr>
              <a:t>2027</a:t>
            </a:r>
            <a:r>
              <a:rPr lang="ja-JP" altLang="en-US" sz="1200" dirty="0">
                <a:latin typeface="BIZ UDPゴシック" panose="020B0400000000000000" pitchFamily="50" charset="-128"/>
                <a:ea typeface="BIZ UDPゴシック" panose="020B0400000000000000" pitchFamily="50" charset="-128"/>
              </a:rPr>
              <a:t>年</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月</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６日（金）まで</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県事業委託先</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株式会社パソナ</a:t>
            </a:r>
            <a:endParaRPr lang="en-US" altLang="ja-JP" sz="1200" dirty="0">
              <a:latin typeface="BIZ UDPゴシック" panose="020B0400000000000000" pitchFamily="50" charset="-128"/>
              <a:ea typeface="BIZ UDPゴシック" panose="020B0400000000000000" pitchFamily="50" charset="-128"/>
            </a:endParaRPr>
          </a:p>
          <a:p>
            <a:endParaRPr lang="ja-JP" altLang="en-US" sz="1200" dirty="0">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27B37839-F7BC-0754-70E1-3C46C5DB56B8}"/>
              </a:ext>
            </a:extLst>
          </p:cNvPr>
          <p:cNvSpPr txBox="1"/>
          <p:nvPr/>
        </p:nvSpPr>
        <p:spPr>
          <a:xfrm>
            <a:off x="7029855" y="6089533"/>
            <a:ext cx="3084338" cy="261610"/>
          </a:xfrm>
          <a:prstGeom prst="rect">
            <a:avLst/>
          </a:prstGeom>
          <a:noFill/>
        </p:spPr>
        <p:txBody>
          <a:bodyPr wrap="square" rtlCol="0">
            <a:spAutoFit/>
          </a:bodyPr>
          <a:lstStyle/>
          <a:p>
            <a:r>
              <a:rPr lang="ja-JP" altLang="en-US" sz="1100" dirty="0">
                <a:latin typeface="BIZ UDPゴシック" panose="020B0400000000000000" pitchFamily="50" charset="-128"/>
                <a:ea typeface="BIZ UDPゴシック" panose="020B0400000000000000" pitchFamily="50" charset="-128"/>
              </a:rPr>
              <a:t>詳細は専用</a:t>
            </a:r>
            <a:r>
              <a:rPr lang="en-US" altLang="ja-JP" sz="1100" dirty="0">
                <a:latin typeface="BIZ UDPゴシック" panose="020B0400000000000000" pitchFamily="50" charset="-128"/>
                <a:ea typeface="BIZ UDPゴシック" panose="020B0400000000000000" pitchFamily="50" charset="-128"/>
              </a:rPr>
              <a:t>Web</a:t>
            </a:r>
            <a:r>
              <a:rPr lang="ja-JP" altLang="en-US" sz="1100" dirty="0">
                <a:latin typeface="BIZ UDPゴシック" panose="020B0400000000000000" pitchFamily="50" charset="-128"/>
                <a:ea typeface="BIZ UDPゴシック" panose="020B0400000000000000" pitchFamily="50" charset="-128"/>
              </a:rPr>
              <a:t>ページでご確認ください</a:t>
            </a:r>
          </a:p>
        </p:txBody>
      </p:sp>
      <p:pic>
        <p:nvPicPr>
          <p:cNvPr id="15" name="図 14">
            <a:extLst>
              <a:ext uri="{FF2B5EF4-FFF2-40B4-BE49-F238E27FC236}">
                <a16:creationId xmlns:a16="http://schemas.microsoft.com/office/drawing/2014/main" id="{3240BE79-50A6-587C-B440-595C8A6ED8D9}"/>
              </a:ext>
            </a:extLst>
          </p:cNvPr>
          <p:cNvPicPr>
            <a:picLocks noChangeAspect="1"/>
          </p:cNvPicPr>
          <p:nvPr/>
        </p:nvPicPr>
        <p:blipFill>
          <a:blip r:embed="rId3"/>
          <a:stretch>
            <a:fillRect/>
          </a:stretch>
        </p:blipFill>
        <p:spPr>
          <a:xfrm>
            <a:off x="3174125" y="5046817"/>
            <a:ext cx="1104914" cy="1118727"/>
          </a:xfrm>
          <a:prstGeom prst="rect">
            <a:avLst/>
          </a:prstGeom>
        </p:spPr>
      </p:pic>
      <p:pic>
        <p:nvPicPr>
          <p:cNvPr id="17" name="図 16">
            <a:extLst>
              <a:ext uri="{FF2B5EF4-FFF2-40B4-BE49-F238E27FC236}">
                <a16:creationId xmlns:a16="http://schemas.microsoft.com/office/drawing/2014/main" id="{2593DC61-C826-B2BD-B3B5-5CB7C6B21830}"/>
              </a:ext>
            </a:extLst>
          </p:cNvPr>
          <p:cNvPicPr>
            <a:picLocks noChangeAspect="1"/>
          </p:cNvPicPr>
          <p:nvPr/>
        </p:nvPicPr>
        <p:blipFill>
          <a:blip r:embed="rId4"/>
          <a:stretch>
            <a:fillRect/>
          </a:stretch>
        </p:blipFill>
        <p:spPr>
          <a:xfrm>
            <a:off x="7863840" y="4992684"/>
            <a:ext cx="1085850" cy="1129871"/>
          </a:xfrm>
          <a:prstGeom prst="rect">
            <a:avLst/>
          </a:prstGeom>
        </p:spPr>
      </p:pic>
    </p:spTree>
    <p:extLst>
      <p:ext uri="{BB962C8B-B14F-4D97-AF65-F5344CB8AC3E}">
        <p14:creationId xmlns:p14="http://schemas.microsoft.com/office/powerpoint/2010/main" val="1992312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72F2E-37C2-394C-E223-639557C8E9C8}"/>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4367AD8-1EEE-609B-9D62-BABC8C02D2F3}"/>
              </a:ext>
            </a:extLst>
          </p:cNvPr>
          <p:cNvSpPr txBox="1"/>
          <p:nvPr/>
        </p:nvSpPr>
        <p:spPr>
          <a:xfrm>
            <a:off x="274987" y="1445639"/>
            <a:ext cx="4320000" cy="646331"/>
          </a:xfrm>
          <a:prstGeom prst="rect">
            <a:avLst/>
          </a:prstGeom>
          <a:noFill/>
          <a:ln>
            <a:noFill/>
            <a:prstDash val="dash"/>
          </a:ln>
        </p:spPr>
        <p:txBody>
          <a:bodyPr wrap="square" rtlCol="0">
            <a:spAutoFit/>
          </a:bodyPr>
          <a:lstStyle/>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事業概要</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　　中小企業等の社員を対象に、育成部門のリーダーや一般社員向けのデジタル人材育成研修を開催しています。</a:t>
            </a:r>
          </a:p>
        </p:txBody>
      </p:sp>
      <p:sp>
        <p:nvSpPr>
          <p:cNvPr id="5" name="テキスト ボックス 4">
            <a:extLst>
              <a:ext uri="{FF2B5EF4-FFF2-40B4-BE49-F238E27FC236}">
                <a16:creationId xmlns:a16="http://schemas.microsoft.com/office/drawing/2014/main" id="{765ACE12-3380-EE4D-54C4-A1FEB102A076}"/>
              </a:ext>
            </a:extLst>
          </p:cNvPr>
          <p:cNvSpPr txBox="1"/>
          <p:nvPr/>
        </p:nvSpPr>
        <p:spPr>
          <a:xfrm>
            <a:off x="116062" y="845505"/>
            <a:ext cx="4608000" cy="432214"/>
          </a:xfrm>
          <a:prstGeom prst="rect">
            <a:avLst/>
          </a:prstGeom>
          <a:solidFill>
            <a:schemeClr val="accent4">
              <a:lumMod val="20000"/>
              <a:lumOff val="80000"/>
            </a:schemeClr>
          </a:solidFill>
          <a:ln>
            <a:solidFill>
              <a:schemeClr val="accent1"/>
            </a:solidFill>
          </a:ln>
        </p:spPr>
        <p:txBody>
          <a:bodyPr wrap="square" rtlCol="0" anchor="ctr" anchorCtr="0">
            <a:noAutofit/>
          </a:bodyPr>
          <a:lstStyle/>
          <a:p>
            <a:pPr>
              <a:lnSpc>
                <a:spcPts val="2492"/>
              </a:lnSpc>
              <a:spcBef>
                <a:spcPts val="600"/>
              </a:spcBef>
              <a:spcAft>
                <a:spcPts val="600"/>
              </a:spcAft>
            </a:pPr>
            <a:r>
              <a:rPr lang="ja-JP" altLang="en-US" sz="1600" b="1" dirty="0">
                <a:latin typeface="BIZ UDPゴシック" panose="020B0400000000000000" pitchFamily="50" charset="-128"/>
                <a:ea typeface="BIZ UDPゴシック" panose="020B0400000000000000" pitchFamily="50" charset="-128"/>
              </a:rPr>
              <a:t>     中小企業デジタル人材育成研修事業</a:t>
            </a:r>
          </a:p>
        </p:txBody>
      </p:sp>
      <p:sp>
        <p:nvSpPr>
          <p:cNvPr id="29" name="正方形/長方形 28">
            <a:extLst>
              <a:ext uri="{FF2B5EF4-FFF2-40B4-BE49-F238E27FC236}">
                <a16:creationId xmlns:a16="http://schemas.microsoft.com/office/drawing/2014/main" id="{8E832842-06E5-22F7-8660-D6A144E192F1}"/>
              </a:ext>
            </a:extLst>
          </p:cNvPr>
          <p:cNvSpPr/>
          <p:nvPr/>
        </p:nvSpPr>
        <p:spPr>
          <a:xfrm>
            <a:off x="163314" y="918088"/>
            <a:ext cx="307523" cy="31297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3</a:t>
            </a:r>
            <a:endParaRPr kumimoji="1" lang="ja-JP" altLang="en-US" sz="1600" b="1" dirty="0"/>
          </a:p>
        </p:txBody>
      </p:sp>
      <p:sp>
        <p:nvSpPr>
          <p:cNvPr id="6" name="テキスト ボックス 5">
            <a:extLst>
              <a:ext uri="{FF2B5EF4-FFF2-40B4-BE49-F238E27FC236}">
                <a16:creationId xmlns:a16="http://schemas.microsoft.com/office/drawing/2014/main" id="{0CC998A8-FDE6-84F8-9901-A9F7167170E8}"/>
              </a:ext>
            </a:extLst>
          </p:cNvPr>
          <p:cNvSpPr txBox="1"/>
          <p:nvPr/>
        </p:nvSpPr>
        <p:spPr>
          <a:xfrm>
            <a:off x="0" y="187052"/>
            <a:ext cx="9906000" cy="412934"/>
          </a:xfrm>
          <a:prstGeom prst="rect">
            <a:avLst/>
          </a:prstGeom>
          <a:solidFill>
            <a:schemeClr val="accent4">
              <a:lumMod val="20000"/>
              <a:lumOff val="80000"/>
            </a:schemeClr>
          </a:solidFill>
        </p:spPr>
        <p:txBody>
          <a:bodyPr wrap="square" rtlCol="0" anchor="ctr" anchorCtr="0">
            <a:spAutoFit/>
          </a:bodyPr>
          <a:lstStyle/>
          <a:p>
            <a:pPr algn="ctr">
              <a:lnSpc>
                <a:spcPts val="2492"/>
              </a:lnSpc>
            </a:pPr>
            <a:r>
              <a:rPr lang="ja-JP" altLang="en-US" sz="2200" b="1" dirty="0">
                <a:latin typeface="BIZ UDPゴシック" panose="020B0400000000000000" pitchFamily="50" charset="-128"/>
                <a:ea typeface="BIZ UDPゴシック" panose="020B0400000000000000" pitchFamily="50" charset="-128"/>
              </a:rPr>
              <a:t>デジタル人材育成支援 事業概要</a:t>
            </a:r>
            <a:endParaRPr lang="en-US" altLang="zh-TW" sz="2200" b="1" dirty="0">
              <a:latin typeface="BIZ UDPゴシック" panose="020B0400000000000000" pitchFamily="50" charset="-128"/>
              <a:ea typeface="BIZ UDPゴシック" panose="020B0400000000000000" pitchFamily="50" charset="-128"/>
            </a:endParaRPr>
          </a:p>
        </p:txBody>
      </p:sp>
      <p:sp>
        <p:nvSpPr>
          <p:cNvPr id="7" name="四角形: 角を丸くする 6">
            <a:extLst>
              <a:ext uri="{FF2B5EF4-FFF2-40B4-BE49-F238E27FC236}">
                <a16:creationId xmlns:a16="http://schemas.microsoft.com/office/drawing/2014/main" id="{A2995CC8-9F6B-4274-8F70-B20D27B359F6}"/>
              </a:ext>
            </a:extLst>
          </p:cNvPr>
          <p:cNvSpPr/>
          <p:nvPr/>
        </p:nvSpPr>
        <p:spPr>
          <a:xfrm>
            <a:off x="3400006" y="5574625"/>
            <a:ext cx="914400" cy="72628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8" name="テキスト ボックス 7">
            <a:extLst>
              <a:ext uri="{FF2B5EF4-FFF2-40B4-BE49-F238E27FC236}">
                <a16:creationId xmlns:a16="http://schemas.microsoft.com/office/drawing/2014/main" id="{96828C98-E08B-CA1D-DD2D-8E64AA659D62}"/>
              </a:ext>
            </a:extLst>
          </p:cNvPr>
          <p:cNvSpPr txBox="1"/>
          <p:nvPr/>
        </p:nvSpPr>
        <p:spPr>
          <a:xfrm>
            <a:off x="2413697" y="6399959"/>
            <a:ext cx="2742324" cy="261610"/>
          </a:xfrm>
          <a:prstGeom prst="rect">
            <a:avLst/>
          </a:prstGeom>
          <a:noFill/>
        </p:spPr>
        <p:txBody>
          <a:bodyPr wrap="square" rtlCol="0">
            <a:spAutoFit/>
          </a:bodyPr>
          <a:lstStyle/>
          <a:p>
            <a:pPr algn="ctr"/>
            <a:r>
              <a:rPr lang="ja-JP" altLang="en-US" sz="1100" dirty="0">
                <a:latin typeface="BIZ UDPゴシック" panose="020B0400000000000000" pitchFamily="50" charset="-128"/>
                <a:ea typeface="BIZ UDPゴシック" panose="020B0400000000000000" pitchFamily="50" charset="-128"/>
              </a:rPr>
              <a:t>詳細は専用</a:t>
            </a:r>
            <a:r>
              <a:rPr lang="en-US" altLang="ja-JP" sz="1100" dirty="0">
                <a:latin typeface="BIZ UDPゴシック" panose="020B0400000000000000" pitchFamily="50" charset="-128"/>
                <a:ea typeface="BIZ UDPゴシック" panose="020B0400000000000000" pitchFamily="50" charset="-128"/>
              </a:rPr>
              <a:t>Web</a:t>
            </a:r>
            <a:r>
              <a:rPr lang="ja-JP" altLang="en-US" sz="1100" dirty="0">
                <a:latin typeface="BIZ UDPゴシック" panose="020B0400000000000000" pitchFamily="50" charset="-128"/>
                <a:ea typeface="BIZ UDPゴシック" panose="020B0400000000000000" pitchFamily="50" charset="-128"/>
              </a:rPr>
              <a:t>ページでご確認ください</a:t>
            </a:r>
          </a:p>
        </p:txBody>
      </p:sp>
      <p:sp>
        <p:nvSpPr>
          <p:cNvPr id="9" name="テキスト ボックス 8">
            <a:extLst>
              <a:ext uri="{FF2B5EF4-FFF2-40B4-BE49-F238E27FC236}">
                <a16:creationId xmlns:a16="http://schemas.microsoft.com/office/drawing/2014/main" id="{35A161B7-55EB-A488-69EF-2D89E7475FA1}"/>
              </a:ext>
            </a:extLst>
          </p:cNvPr>
          <p:cNvSpPr txBox="1"/>
          <p:nvPr/>
        </p:nvSpPr>
        <p:spPr>
          <a:xfrm>
            <a:off x="5104809" y="845505"/>
            <a:ext cx="4608000" cy="432214"/>
          </a:xfrm>
          <a:prstGeom prst="rect">
            <a:avLst/>
          </a:prstGeom>
          <a:solidFill>
            <a:schemeClr val="accent4">
              <a:lumMod val="20000"/>
              <a:lumOff val="80000"/>
            </a:schemeClr>
          </a:solidFill>
          <a:ln>
            <a:solidFill>
              <a:schemeClr val="accent1"/>
            </a:solidFill>
          </a:ln>
        </p:spPr>
        <p:txBody>
          <a:bodyPr wrap="square" rtlCol="0" anchor="ctr" anchorCtr="0">
            <a:noAutofit/>
          </a:bodyPr>
          <a:lstStyle/>
          <a:p>
            <a:pPr>
              <a:lnSpc>
                <a:spcPts val="2492"/>
              </a:lnSpc>
              <a:spcBef>
                <a:spcPts val="600"/>
              </a:spcBef>
              <a:spcAft>
                <a:spcPts val="600"/>
              </a:spcAft>
            </a:pPr>
            <a:r>
              <a:rPr lang="ja-JP" altLang="en-US" sz="1600" b="1" dirty="0">
                <a:latin typeface="BIZ UDPゴシック" panose="020B0400000000000000" pitchFamily="50" charset="-128"/>
                <a:ea typeface="BIZ UDPゴシック" panose="020B0400000000000000" pitchFamily="50" charset="-128"/>
              </a:rPr>
              <a:t> 　　中小企業デジタル化実践人材育成事業</a:t>
            </a:r>
          </a:p>
        </p:txBody>
      </p:sp>
      <p:sp>
        <p:nvSpPr>
          <p:cNvPr id="10" name="正方形/長方形 9">
            <a:extLst>
              <a:ext uri="{FF2B5EF4-FFF2-40B4-BE49-F238E27FC236}">
                <a16:creationId xmlns:a16="http://schemas.microsoft.com/office/drawing/2014/main" id="{B1BFC738-9032-F5CC-BEFB-3EBD394ED5C1}"/>
              </a:ext>
            </a:extLst>
          </p:cNvPr>
          <p:cNvSpPr/>
          <p:nvPr/>
        </p:nvSpPr>
        <p:spPr>
          <a:xfrm>
            <a:off x="5156021" y="905123"/>
            <a:ext cx="307523" cy="31297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4</a:t>
            </a:r>
            <a:endParaRPr kumimoji="1" lang="ja-JP" altLang="en-US" sz="1600" b="1" dirty="0"/>
          </a:p>
        </p:txBody>
      </p:sp>
      <p:sp>
        <p:nvSpPr>
          <p:cNvPr id="12" name="テキスト ボックス 11">
            <a:extLst>
              <a:ext uri="{FF2B5EF4-FFF2-40B4-BE49-F238E27FC236}">
                <a16:creationId xmlns:a16="http://schemas.microsoft.com/office/drawing/2014/main" id="{32BCBEAA-7807-A932-1158-19187ACF58AD}"/>
              </a:ext>
            </a:extLst>
          </p:cNvPr>
          <p:cNvSpPr txBox="1"/>
          <p:nvPr/>
        </p:nvSpPr>
        <p:spPr>
          <a:xfrm>
            <a:off x="6991352" y="6345701"/>
            <a:ext cx="3084338" cy="261610"/>
          </a:xfrm>
          <a:prstGeom prst="rect">
            <a:avLst/>
          </a:prstGeom>
          <a:noFill/>
        </p:spPr>
        <p:txBody>
          <a:bodyPr wrap="square" rtlCol="0">
            <a:spAutoFit/>
          </a:bodyPr>
          <a:lstStyle/>
          <a:p>
            <a:r>
              <a:rPr lang="ja-JP" altLang="en-US" sz="1100" dirty="0">
                <a:latin typeface="BIZ UDPゴシック" panose="020B0400000000000000" pitchFamily="50" charset="-128"/>
                <a:ea typeface="BIZ UDPゴシック" panose="020B0400000000000000" pitchFamily="50" charset="-128"/>
              </a:rPr>
              <a:t>詳細は専用</a:t>
            </a:r>
            <a:r>
              <a:rPr lang="en-US" altLang="ja-JP" sz="1100" dirty="0">
                <a:latin typeface="BIZ UDPゴシック" panose="020B0400000000000000" pitchFamily="50" charset="-128"/>
                <a:ea typeface="BIZ UDPゴシック" panose="020B0400000000000000" pitchFamily="50" charset="-128"/>
              </a:rPr>
              <a:t>Web</a:t>
            </a:r>
            <a:r>
              <a:rPr lang="ja-JP" altLang="en-US" sz="1100" dirty="0">
                <a:latin typeface="BIZ UDPゴシック" panose="020B0400000000000000" pitchFamily="50" charset="-128"/>
                <a:ea typeface="BIZ UDPゴシック" panose="020B0400000000000000" pitchFamily="50" charset="-128"/>
              </a:rPr>
              <a:t>ページでご確認ください</a:t>
            </a:r>
          </a:p>
        </p:txBody>
      </p:sp>
      <p:pic>
        <p:nvPicPr>
          <p:cNvPr id="4" name="図 3">
            <a:extLst>
              <a:ext uri="{FF2B5EF4-FFF2-40B4-BE49-F238E27FC236}">
                <a16:creationId xmlns:a16="http://schemas.microsoft.com/office/drawing/2014/main" id="{734B6309-C5A6-7885-6453-C829268C4193}"/>
              </a:ext>
            </a:extLst>
          </p:cNvPr>
          <p:cNvPicPr>
            <a:picLocks noChangeAspect="1"/>
          </p:cNvPicPr>
          <p:nvPr/>
        </p:nvPicPr>
        <p:blipFill>
          <a:blip r:embed="rId3"/>
          <a:stretch>
            <a:fillRect/>
          </a:stretch>
        </p:blipFill>
        <p:spPr>
          <a:xfrm>
            <a:off x="224583" y="2067453"/>
            <a:ext cx="4495475" cy="3388325"/>
          </a:xfrm>
          <a:prstGeom prst="rect">
            <a:avLst/>
          </a:prstGeom>
        </p:spPr>
      </p:pic>
      <p:sp>
        <p:nvSpPr>
          <p:cNvPr id="23" name="正方形/長方形 22">
            <a:extLst>
              <a:ext uri="{FF2B5EF4-FFF2-40B4-BE49-F238E27FC236}">
                <a16:creationId xmlns:a16="http://schemas.microsoft.com/office/drawing/2014/main" id="{4FC251C0-86F5-45E1-744C-62447543E0B4}"/>
              </a:ext>
            </a:extLst>
          </p:cNvPr>
          <p:cNvSpPr/>
          <p:nvPr/>
        </p:nvSpPr>
        <p:spPr>
          <a:xfrm>
            <a:off x="8988206" y="954832"/>
            <a:ext cx="673538" cy="255398"/>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latin typeface="BIZ UDPゴシック" panose="020B0400000000000000" pitchFamily="50" charset="-128"/>
                <a:ea typeface="BIZ UDPゴシック" panose="020B0400000000000000" pitchFamily="50" charset="-128"/>
              </a:rPr>
              <a:t>募集終了</a:t>
            </a:r>
          </a:p>
        </p:txBody>
      </p:sp>
      <p:sp>
        <p:nvSpPr>
          <p:cNvPr id="24" name="テキスト ボックス 23">
            <a:extLst>
              <a:ext uri="{FF2B5EF4-FFF2-40B4-BE49-F238E27FC236}">
                <a16:creationId xmlns:a16="http://schemas.microsoft.com/office/drawing/2014/main" id="{0523F6DB-3474-2569-98FD-10F06F1A846E}"/>
              </a:ext>
            </a:extLst>
          </p:cNvPr>
          <p:cNvSpPr txBox="1"/>
          <p:nvPr/>
        </p:nvSpPr>
        <p:spPr>
          <a:xfrm>
            <a:off x="317075" y="5505298"/>
            <a:ext cx="2530900" cy="1015663"/>
          </a:xfrm>
          <a:prstGeom prst="rect">
            <a:avLst/>
          </a:prstGeom>
          <a:noFill/>
          <a:ln>
            <a:noFill/>
            <a:prstDash val="dash"/>
          </a:ln>
        </p:spPr>
        <p:txBody>
          <a:bodyPr wrap="square" rtlCol="0">
            <a:spAutoFit/>
          </a:bodyPr>
          <a:lstStyle/>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費用</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無料</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県事業委託先</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株式会社ネットラーニング</a:t>
            </a:r>
            <a:endParaRPr lang="en-US" altLang="ja-JP" sz="1200" dirty="0">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9832F354-721D-B08A-CAD7-14C9125AA3CF}"/>
              </a:ext>
            </a:extLst>
          </p:cNvPr>
          <p:cNvSpPr txBox="1"/>
          <p:nvPr/>
        </p:nvSpPr>
        <p:spPr>
          <a:xfrm>
            <a:off x="5206787" y="1470213"/>
            <a:ext cx="4320000" cy="4508927"/>
          </a:xfrm>
          <a:prstGeom prst="rect">
            <a:avLst/>
          </a:prstGeom>
          <a:noFill/>
        </p:spPr>
        <p:txBody>
          <a:bodyPr wrap="square" rtlCol="0">
            <a:spAutoFit/>
          </a:bodyPr>
          <a:lstStyle/>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事業概要</a:t>
            </a:r>
            <a:r>
              <a:rPr lang="en-US" altLang="ja-JP" sz="1200" b="1" dirty="0">
                <a:latin typeface="BIZ UDPゴシック" panose="020B0400000000000000" pitchFamily="50" charset="-128"/>
                <a:ea typeface="BIZ UDPゴシック" panose="020B0400000000000000" pitchFamily="50" charset="-128"/>
              </a:rPr>
              <a:t>】</a:t>
            </a:r>
          </a:p>
          <a:p>
            <a:r>
              <a:rPr lang="en-US" altLang="ja-JP" sz="1200" b="1" dirty="0">
                <a:latin typeface="BIZ UDPゴシック" panose="020B0400000000000000" pitchFamily="50" charset="-128"/>
                <a:ea typeface="BIZ UDPゴシック" panose="020B0400000000000000" pitchFamily="50" charset="-128"/>
              </a:rPr>
              <a:t>1  </a:t>
            </a:r>
            <a:r>
              <a:rPr lang="ja-JP" altLang="en-US" sz="1200" b="1" dirty="0">
                <a:latin typeface="BIZ UDPゴシック" panose="020B0400000000000000" pitchFamily="50" charset="-128"/>
                <a:ea typeface="BIZ UDPゴシック" panose="020B0400000000000000" pitchFamily="50" charset="-128"/>
              </a:rPr>
              <a:t>デジタル技術活用研修</a:t>
            </a:r>
          </a:p>
          <a:p>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DX</a:t>
            </a:r>
            <a:r>
              <a:rPr lang="ja-JP" altLang="en-US" sz="1200" dirty="0">
                <a:latin typeface="BIZ UDPゴシック" panose="020B0400000000000000" pitchFamily="50" charset="-128"/>
                <a:ea typeface="BIZ UDPゴシック" panose="020B0400000000000000" pitchFamily="50" charset="-128"/>
              </a:rPr>
              <a:t>の基礎、生成</a:t>
            </a:r>
            <a:r>
              <a:rPr lang="en-US" altLang="ja-JP" sz="1200" dirty="0">
                <a:latin typeface="BIZ UDPゴシック" panose="020B0400000000000000" pitchFamily="50" charset="-128"/>
                <a:ea typeface="BIZ UDPゴシック" panose="020B0400000000000000" pitchFamily="50" charset="-128"/>
              </a:rPr>
              <a:t>AI</a:t>
            </a:r>
            <a:r>
              <a:rPr lang="ja-JP" altLang="en-US" sz="1200" dirty="0">
                <a:latin typeface="BIZ UDPゴシック" panose="020B0400000000000000" pitchFamily="50" charset="-128"/>
                <a:ea typeface="BIZ UDPゴシック" panose="020B0400000000000000" pitchFamily="50" charset="-128"/>
              </a:rPr>
              <a:t>の活用、業務の棚卸しからノーコードアプリ開発までをハンズオン形式で学び、自社のデジタル化計画を策定します。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・回数：全</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回</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・定員：</a:t>
            </a:r>
            <a:r>
              <a:rPr lang="en-US" altLang="ja-JP" sz="1200" dirty="0">
                <a:latin typeface="BIZ UDPゴシック" panose="020B0400000000000000" pitchFamily="50" charset="-128"/>
                <a:ea typeface="BIZ UDPゴシック" panose="020B0400000000000000" pitchFamily="50" charset="-128"/>
              </a:rPr>
              <a:t>30</a:t>
            </a:r>
            <a:r>
              <a:rPr lang="ja-JP" altLang="en-US" sz="1200" dirty="0">
                <a:latin typeface="BIZ UDPゴシック" panose="020B0400000000000000" pitchFamily="50" charset="-128"/>
                <a:ea typeface="BIZ UDPゴシック" panose="020B0400000000000000" pitchFamily="50" charset="-128"/>
              </a:rPr>
              <a:t>名（</a:t>
            </a:r>
            <a:r>
              <a:rPr lang="en-US" altLang="ja-JP" sz="1200" dirty="0">
                <a:latin typeface="BIZ UDPゴシック" panose="020B0400000000000000" pitchFamily="50" charset="-128"/>
                <a:ea typeface="BIZ UDPゴシック" panose="020B0400000000000000" pitchFamily="50" charset="-128"/>
              </a:rPr>
              <a:t>1</a:t>
            </a:r>
            <a:r>
              <a:rPr lang="ja-JP" altLang="en-US" sz="1200" dirty="0">
                <a:latin typeface="BIZ UDPゴシック" panose="020B0400000000000000" pitchFamily="50" charset="-128"/>
                <a:ea typeface="BIZ UDPゴシック" panose="020B0400000000000000" pitchFamily="50" charset="-128"/>
              </a:rPr>
              <a:t>社につき</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名まで）</a:t>
            </a:r>
          </a:p>
          <a:p>
            <a:endParaRPr lang="en-US" altLang="ja-JP" sz="1200"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２  　</a:t>
            </a:r>
            <a:r>
              <a:rPr lang="en-US" altLang="ja-JP" sz="1200" b="1" dirty="0">
                <a:latin typeface="BIZ UDPゴシック" panose="020B0400000000000000" pitchFamily="50" charset="-128"/>
                <a:ea typeface="BIZ UDPゴシック" panose="020B0400000000000000" pitchFamily="50" charset="-128"/>
              </a:rPr>
              <a:t>DX</a:t>
            </a:r>
            <a:r>
              <a:rPr lang="ja-JP" altLang="en-US" sz="1200" b="1" dirty="0">
                <a:latin typeface="BIZ UDPゴシック" panose="020B0400000000000000" pitchFamily="50" charset="-128"/>
                <a:ea typeface="BIZ UDPゴシック" panose="020B0400000000000000" pitchFamily="50" charset="-128"/>
              </a:rPr>
              <a:t>の専門家による個別伴走支援</a:t>
            </a:r>
          </a:p>
          <a:p>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DX</a:t>
            </a:r>
            <a:r>
              <a:rPr lang="ja-JP" altLang="en-US" sz="1200" dirty="0">
                <a:latin typeface="BIZ UDPゴシック" panose="020B0400000000000000" pitchFamily="50" charset="-128"/>
                <a:ea typeface="BIZ UDPゴシック" panose="020B0400000000000000" pitchFamily="50" charset="-128"/>
              </a:rPr>
              <a:t>の専門家が各企業のオフィスや工場等へ直接訪問、またはオンラインで面談し、実際の現場課題に合わせて、ツールの実装・テスト運用から定着までを個別に支援します。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・定員：</a:t>
            </a:r>
            <a:r>
              <a:rPr lang="en-US" altLang="ja-JP" sz="1100" dirty="0">
                <a:latin typeface="BIZ UDPゴシック" panose="020B0400000000000000" pitchFamily="50" charset="-128"/>
                <a:ea typeface="BIZ UDPゴシック" panose="020B0400000000000000" pitchFamily="50" charset="-128"/>
              </a:rPr>
              <a:t>10</a:t>
            </a:r>
            <a:r>
              <a:rPr lang="ja-JP" altLang="en-US" sz="1100" dirty="0">
                <a:latin typeface="BIZ UDPゴシック" panose="020B0400000000000000" pitchFamily="50" charset="-128"/>
                <a:ea typeface="BIZ UDPゴシック" panose="020B0400000000000000" pitchFamily="50" charset="-128"/>
              </a:rPr>
              <a:t>社・１社当たり５回</a:t>
            </a:r>
            <a:endParaRPr lang="ja-JP" altLang="en-US"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a:t>
            </a:r>
            <a:endParaRPr lang="en-US" altLang="ja-JP" sz="1200" dirty="0">
              <a:latin typeface="BIZ UDPゴシック" panose="020B0400000000000000" pitchFamily="50" charset="-128"/>
              <a:ea typeface="BIZ UDPゴシック" panose="020B0400000000000000" pitchFamily="50" charset="-128"/>
            </a:endParaRPr>
          </a:p>
          <a:p>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伴走支援実施後に成果発表会を実施（</a:t>
            </a:r>
            <a:r>
              <a:rPr lang="en-US" altLang="ja-JP" sz="1200" dirty="0">
                <a:latin typeface="BIZ UDPゴシック" panose="020B0400000000000000" pitchFamily="50" charset="-128"/>
                <a:ea typeface="BIZ UDPゴシック" panose="020B0400000000000000" pitchFamily="50" charset="-128"/>
              </a:rPr>
              <a:t>12</a:t>
            </a:r>
            <a:r>
              <a:rPr lang="ja-JP" altLang="en-US" sz="1200" dirty="0">
                <a:latin typeface="BIZ UDPゴシック" panose="020B0400000000000000" pitchFamily="50" charset="-128"/>
                <a:ea typeface="BIZ UDPゴシック" panose="020B0400000000000000" pitchFamily="50" charset="-128"/>
              </a:rPr>
              <a:t>月予定）</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費用</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 無料</a:t>
            </a: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実施期間</a:t>
            </a:r>
            <a:r>
              <a:rPr lang="en-US" altLang="ja-JP" sz="1200" b="1" dirty="0">
                <a:latin typeface="BIZ UDPゴシック" panose="020B0400000000000000" pitchFamily="50" charset="-128"/>
                <a:ea typeface="BIZ UDPゴシック" panose="020B0400000000000000" pitchFamily="50" charset="-128"/>
              </a:rPr>
              <a:t>】</a:t>
            </a:r>
          </a:p>
          <a:p>
            <a:r>
              <a:rPr lang="en-US" altLang="ja-JP" sz="1200" dirty="0">
                <a:latin typeface="BIZ UDPゴシック" panose="020B0400000000000000" pitchFamily="50" charset="-128"/>
                <a:ea typeface="BIZ UDPゴシック" panose="020B0400000000000000" pitchFamily="50" charset="-128"/>
              </a:rPr>
              <a:t>2026</a:t>
            </a:r>
            <a:r>
              <a:rPr lang="ja-JP" altLang="en-US" sz="1200" dirty="0">
                <a:latin typeface="BIZ UDPゴシック" panose="020B0400000000000000" pitchFamily="50" charset="-128"/>
                <a:ea typeface="BIZ UDPゴシック" panose="020B0400000000000000" pitchFamily="50" charset="-128"/>
              </a:rPr>
              <a:t>年１</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月まで（予定）</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県事業委託先</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株式会社</a:t>
            </a:r>
            <a:r>
              <a:rPr lang="en-US" altLang="ja-JP" sz="1200" dirty="0">
                <a:latin typeface="BIZ UDPゴシック" panose="020B0400000000000000" pitchFamily="50" charset="-128"/>
                <a:ea typeface="BIZ UDPゴシック" panose="020B0400000000000000" pitchFamily="50" charset="-128"/>
              </a:rPr>
              <a:t>div</a:t>
            </a:r>
          </a:p>
        </p:txBody>
      </p:sp>
      <p:pic>
        <p:nvPicPr>
          <p:cNvPr id="11" name="図 10">
            <a:extLst>
              <a:ext uri="{FF2B5EF4-FFF2-40B4-BE49-F238E27FC236}">
                <a16:creationId xmlns:a16="http://schemas.microsoft.com/office/drawing/2014/main" id="{BC6485F9-58CC-9FAE-3068-5D5D43F39F63}"/>
              </a:ext>
            </a:extLst>
          </p:cNvPr>
          <p:cNvPicPr>
            <a:picLocks noChangeAspect="1"/>
          </p:cNvPicPr>
          <p:nvPr/>
        </p:nvPicPr>
        <p:blipFill>
          <a:blip r:embed="rId4"/>
          <a:stretch>
            <a:fillRect/>
          </a:stretch>
        </p:blipFill>
        <p:spPr>
          <a:xfrm>
            <a:off x="7846100" y="5248203"/>
            <a:ext cx="1062096" cy="1097498"/>
          </a:xfrm>
          <a:prstGeom prst="rect">
            <a:avLst/>
          </a:prstGeom>
        </p:spPr>
      </p:pic>
      <p:sp>
        <p:nvSpPr>
          <p:cNvPr id="3" name="テキスト ボックス 2">
            <a:extLst>
              <a:ext uri="{FF2B5EF4-FFF2-40B4-BE49-F238E27FC236}">
                <a16:creationId xmlns:a16="http://schemas.microsoft.com/office/drawing/2014/main" id="{A0918579-0399-FFC4-9818-4BB22D4B2693}"/>
              </a:ext>
            </a:extLst>
          </p:cNvPr>
          <p:cNvSpPr txBox="1"/>
          <p:nvPr/>
        </p:nvSpPr>
        <p:spPr>
          <a:xfrm>
            <a:off x="3459775" y="5712425"/>
            <a:ext cx="802731" cy="430887"/>
          </a:xfrm>
          <a:prstGeom prst="rect">
            <a:avLst/>
          </a:prstGeom>
          <a:noFill/>
        </p:spPr>
        <p:txBody>
          <a:bodyPr wrap="square" rtlCol="0">
            <a:spAutoFit/>
          </a:bodyPr>
          <a:lstStyle/>
          <a:p>
            <a:pPr algn="ctr"/>
            <a:r>
              <a:rPr lang="ja-JP" altLang="en-US" sz="1100" dirty="0">
                <a:solidFill>
                  <a:schemeClr val="bg1"/>
                </a:solidFill>
                <a:latin typeface="BIZ UDPゴシック" panose="020B0400000000000000" pitchFamily="50" charset="-128"/>
                <a:ea typeface="BIZ UDPゴシック" panose="020B0400000000000000" pitchFamily="50" charset="-128"/>
              </a:rPr>
              <a:t>７月記者発表予定</a:t>
            </a:r>
          </a:p>
        </p:txBody>
      </p:sp>
    </p:spTree>
    <p:extLst>
      <p:ext uri="{BB962C8B-B14F-4D97-AF65-F5344CB8AC3E}">
        <p14:creationId xmlns:p14="http://schemas.microsoft.com/office/powerpoint/2010/main" val="2247248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9EB67-8C1E-7B86-0F71-6A533443F11A}"/>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67E5ADB-8570-C170-BDA1-E90471740B52}"/>
              </a:ext>
            </a:extLst>
          </p:cNvPr>
          <p:cNvSpPr txBox="1"/>
          <p:nvPr/>
        </p:nvSpPr>
        <p:spPr>
          <a:xfrm>
            <a:off x="409575" y="721170"/>
            <a:ext cx="9086850" cy="369717"/>
          </a:xfrm>
          <a:prstGeom prst="rect">
            <a:avLst/>
          </a:prstGeom>
          <a:solidFill>
            <a:schemeClr val="accent4">
              <a:lumMod val="20000"/>
              <a:lumOff val="80000"/>
            </a:schemeClr>
          </a:solidFill>
          <a:ln>
            <a:solidFill>
              <a:schemeClr val="accent1"/>
            </a:solidFill>
          </a:ln>
        </p:spPr>
        <p:txBody>
          <a:bodyPr wrap="square" rtlCol="0" anchor="ctr" anchorCtr="0">
            <a:spAutoFit/>
          </a:bodyPr>
          <a:lstStyle/>
          <a:p>
            <a:pPr algn="ctr">
              <a:lnSpc>
                <a:spcPts val="2492"/>
              </a:lnSpc>
            </a:pPr>
            <a:r>
              <a:rPr lang="ja-JP" altLang="en-US" sz="1600" b="1" dirty="0">
                <a:latin typeface="BIZ UDPゴシック" panose="020B0400000000000000" pitchFamily="50" charset="-128"/>
                <a:ea typeface="BIZ UDPゴシック" panose="020B0400000000000000" pitchFamily="50" charset="-128"/>
              </a:rPr>
              <a:t>支援機関のデジタル人材育成支援事業</a:t>
            </a:r>
            <a:endParaRPr lang="en-US" altLang="zh-TW" sz="1600" b="1"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5E7839A2-BC90-D158-765C-AA9372DB0095}"/>
              </a:ext>
            </a:extLst>
          </p:cNvPr>
          <p:cNvSpPr txBox="1"/>
          <p:nvPr/>
        </p:nvSpPr>
        <p:spPr>
          <a:xfrm>
            <a:off x="0" y="162690"/>
            <a:ext cx="9906000" cy="412934"/>
          </a:xfrm>
          <a:prstGeom prst="rect">
            <a:avLst/>
          </a:prstGeom>
          <a:solidFill>
            <a:schemeClr val="accent4">
              <a:lumMod val="20000"/>
              <a:lumOff val="80000"/>
            </a:schemeClr>
          </a:solidFill>
        </p:spPr>
        <p:txBody>
          <a:bodyPr wrap="square" rtlCol="0" anchor="ctr" anchorCtr="0">
            <a:spAutoFit/>
          </a:bodyPr>
          <a:lstStyle/>
          <a:p>
            <a:pPr algn="ctr">
              <a:lnSpc>
                <a:spcPts val="2492"/>
              </a:lnSpc>
            </a:pPr>
            <a:r>
              <a:rPr lang="ja-JP" altLang="en-US" sz="2200" b="1" dirty="0">
                <a:latin typeface="BIZ UDPゴシック" panose="020B0400000000000000" pitchFamily="50" charset="-128"/>
                <a:ea typeface="BIZ UDPゴシック" panose="020B0400000000000000" pitchFamily="50" charset="-128"/>
              </a:rPr>
              <a:t>デジタル人材育成支援 事業概要</a:t>
            </a:r>
            <a:endParaRPr lang="en-US" altLang="zh-TW" sz="2200" b="1"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6161E1CE-8041-6787-2FE4-19D5147D5711}"/>
              </a:ext>
            </a:extLst>
          </p:cNvPr>
          <p:cNvSpPr txBox="1"/>
          <p:nvPr/>
        </p:nvSpPr>
        <p:spPr>
          <a:xfrm>
            <a:off x="216854" y="1307372"/>
            <a:ext cx="4320000" cy="4524315"/>
          </a:xfrm>
          <a:prstGeom prst="rect">
            <a:avLst/>
          </a:prstGeom>
          <a:noFill/>
        </p:spPr>
        <p:txBody>
          <a:bodyPr wrap="square" rtlCol="0">
            <a:spAutoFit/>
          </a:bodyPr>
          <a:lstStyle/>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事業概要</a:t>
            </a:r>
            <a:r>
              <a:rPr lang="en-US" altLang="ja-JP" sz="1200" b="1" dirty="0">
                <a:latin typeface="BIZ UDPゴシック" panose="020B0400000000000000" pitchFamily="50" charset="-128"/>
                <a:ea typeface="BIZ UDPゴシック" panose="020B0400000000000000" pitchFamily="50" charset="-128"/>
              </a:rPr>
              <a:t>】</a:t>
            </a:r>
          </a:p>
          <a:p>
            <a:r>
              <a:rPr lang="en-US" altLang="ja-JP" sz="1200" b="1" dirty="0">
                <a:latin typeface="BIZ UDPゴシック" panose="020B0400000000000000" pitchFamily="50" charset="-128"/>
                <a:ea typeface="BIZ UDPゴシック" panose="020B0400000000000000" pitchFamily="50" charset="-128"/>
              </a:rPr>
              <a:t>1  </a:t>
            </a:r>
            <a:r>
              <a:rPr lang="zh-TW" altLang="en-US" sz="1200" b="1" dirty="0">
                <a:latin typeface="BIZ UDPゴシック" panose="020B0400000000000000" pitchFamily="50" charset="-128"/>
                <a:ea typeface="BIZ UDPゴシック" panose="020B0400000000000000" pitchFamily="50" charset="-128"/>
              </a:rPr>
              <a:t>講師派遣型研修</a:t>
            </a:r>
            <a:endParaRPr lang="ja-JP" altLang="en-US" sz="1200" b="1"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支援機関の従事者がデジタル化・</a:t>
            </a:r>
            <a:r>
              <a:rPr lang="en-US" altLang="ja-JP" sz="1200" dirty="0">
                <a:latin typeface="BIZ UDPゴシック" panose="020B0400000000000000" pitchFamily="50" charset="-128"/>
                <a:ea typeface="BIZ UDPゴシック" panose="020B0400000000000000" pitchFamily="50" charset="-128"/>
              </a:rPr>
              <a:t>DX</a:t>
            </a:r>
            <a:r>
              <a:rPr lang="ja-JP" altLang="en-US" sz="1200" dirty="0">
                <a:latin typeface="BIZ UDPゴシック" panose="020B0400000000000000" pitchFamily="50" charset="-128"/>
                <a:ea typeface="BIZ UDPゴシック" panose="020B0400000000000000" pitchFamily="50" charset="-128"/>
              </a:rPr>
              <a:t>支援の基礎を学びます。ご都合や目的にあわせ柔軟に研修内容を対応いたします。</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・定員：</a:t>
            </a:r>
            <a:r>
              <a:rPr lang="en-US" altLang="ja-JP" sz="1200" dirty="0">
                <a:latin typeface="BIZ UDPゴシック" panose="020B0400000000000000" pitchFamily="50" charset="-128"/>
                <a:ea typeface="BIZ UDPゴシック" panose="020B0400000000000000" pitchFamily="50" charset="-128"/>
              </a:rPr>
              <a:t>10</a:t>
            </a:r>
            <a:r>
              <a:rPr lang="ja-JP" altLang="en-US" sz="1200" dirty="0">
                <a:latin typeface="BIZ UDPゴシック" panose="020B0400000000000000" pitchFamily="50" charset="-128"/>
                <a:ea typeface="BIZ UDPゴシック" panose="020B0400000000000000" pitchFamily="50" charset="-128"/>
              </a:rPr>
              <a:t>団体（各機関</a:t>
            </a:r>
            <a:r>
              <a:rPr lang="en-US" altLang="ja-JP" sz="1200" dirty="0">
                <a:latin typeface="BIZ UDPゴシック" panose="020B0400000000000000" pitchFamily="50" charset="-128"/>
                <a:ea typeface="BIZ UDPゴシック" panose="020B0400000000000000" pitchFamily="50" charset="-128"/>
              </a:rPr>
              <a:t>1</a:t>
            </a:r>
            <a:r>
              <a:rPr lang="ja-JP" altLang="en-US" sz="1200" dirty="0">
                <a:latin typeface="BIZ UDPゴシック" panose="020B0400000000000000" pitchFamily="50" charset="-128"/>
                <a:ea typeface="BIZ UDPゴシック" panose="020B0400000000000000" pitchFamily="50" charset="-128"/>
              </a:rPr>
              <a:t>回まで）</a:t>
            </a:r>
          </a:p>
          <a:p>
            <a:endParaRPr lang="ja-JP" altLang="en-US"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lang="ja-JP" altLang="en-US" sz="1200" b="1" dirty="0">
                <a:latin typeface="BIZ UDPゴシック" panose="020B0400000000000000" pitchFamily="50" charset="-128"/>
                <a:ea typeface="BIZ UDPゴシック" panose="020B0400000000000000" pitchFamily="50" charset="-128"/>
              </a:rPr>
              <a:t>２　専門家による支援者育成伴走支援</a:t>
            </a:r>
          </a:p>
          <a:p>
            <a:r>
              <a:rPr lang="ja-JP" altLang="en-US" sz="1200" dirty="0">
                <a:latin typeface="BIZ UDPゴシック" panose="020B0400000000000000" pitchFamily="50" charset="-128"/>
                <a:ea typeface="BIZ UDPゴシック" panose="020B0400000000000000" pitchFamily="50" charset="-128"/>
              </a:rPr>
              <a:t>　支援機関へ伴走支援することにより、中小企業経営者からの相談対応、デジタル化推進のための社内合意形成など、支援者の育成を支援します。</a:t>
            </a:r>
          </a:p>
          <a:p>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費用</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 無料</a:t>
            </a: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実施期限</a:t>
            </a:r>
            <a:r>
              <a:rPr lang="en-US" altLang="ja-JP" sz="1200" b="1" dirty="0">
                <a:latin typeface="BIZ UDPゴシック" panose="020B0400000000000000" pitchFamily="50" charset="-128"/>
                <a:ea typeface="BIZ UDPゴシック" panose="020B0400000000000000" pitchFamily="50" charset="-128"/>
              </a:rPr>
              <a:t>】</a:t>
            </a:r>
          </a:p>
          <a:p>
            <a:r>
              <a:rPr lang="en-US" altLang="ja-JP" sz="1200" dirty="0">
                <a:latin typeface="BIZ UDPゴシック" panose="020B0400000000000000" pitchFamily="50" charset="-128"/>
                <a:ea typeface="BIZ UDPゴシック" panose="020B0400000000000000" pitchFamily="50" charset="-128"/>
              </a:rPr>
              <a:t>2027</a:t>
            </a:r>
            <a:r>
              <a:rPr lang="ja-JP" altLang="en-US" sz="1200" dirty="0">
                <a:latin typeface="BIZ UDPゴシック" panose="020B0400000000000000" pitchFamily="50" charset="-128"/>
                <a:ea typeface="BIZ UDPゴシック" panose="020B0400000000000000" pitchFamily="50" charset="-128"/>
              </a:rPr>
              <a:t>年</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月２６日（金）まで</a:t>
            </a:r>
            <a:endParaRPr lang="en-US" altLang="ja-JP" sz="1200" dirty="0">
              <a:latin typeface="BIZ UDPゴシック" panose="020B0400000000000000" pitchFamily="50" charset="-128"/>
              <a:ea typeface="BIZ UDPゴシック" panose="020B0400000000000000" pitchFamily="50" charset="-128"/>
            </a:endParaRPr>
          </a:p>
          <a:p>
            <a:endParaRPr lang="en-US" altLang="ja-JP" sz="1200" dirty="0">
              <a:latin typeface="BIZ UDPゴシック" panose="020B0400000000000000" pitchFamily="50" charset="-128"/>
              <a:ea typeface="BIZ UDPゴシック" panose="020B0400000000000000" pitchFamily="50" charset="-128"/>
            </a:endParaRPr>
          </a:p>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県事業委託先</a:t>
            </a:r>
            <a:r>
              <a:rPr lang="en-US" altLang="ja-JP" sz="1200" b="1"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株式会社パソナ</a:t>
            </a:r>
            <a:endParaRPr lang="en-US" altLang="ja-JP" sz="1200" dirty="0">
              <a:latin typeface="BIZ UDPゴシック" panose="020B0400000000000000" pitchFamily="50" charset="-128"/>
              <a:ea typeface="BIZ UDPゴシック" panose="020B0400000000000000" pitchFamily="50" charset="-128"/>
            </a:endParaRPr>
          </a:p>
          <a:p>
            <a:endParaRPr lang="ja-JP" altLang="en-US" sz="1200"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0214BDAA-6BBC-7C8D-B566-98776E637145}"/>
              </a:ext>
            </a:extLst>
          </p:cNvPr>
          <p:cNvSpPr/>
          <p:nvPr/>
        </p:nvSpPr>
        <p:spPr>
          <a:xfrm>
            <a:off x="2823361" y="749334"/>
            <a:ext cx="307523" cy="31297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5</a:t>
            </a:r>
            <a:endParaRPr kumimoji="1" lang="ja-JP" altLang="en-US" sz="1600" b="1" dirty="0"/>
          </a:p>
        </p:txBody>
      </p:sp>
      <p:sp>
        <p:nvSpPr>
          <p:cNvPr id="8" name="テキスト ボックス 7">
            <a:extLst>
              <a:ext uri="{FF2B5EF4-FFF2-40B4-BE49-F238E27FC236}">
                <a16:creationId xmlns:a16="http://schemas.microsoft.com/office/drawing/2014/main" id="{B6B6703B-9C8E-7399-1CF2-23585B481AB3}"/>
              </a:ext>
            </a:extLst>
          </p:cNvPr>
          <p:cNvSpPr txBox="1"/>
          <p:nvPr/>
        </p:nvSpPr>
        <p:spPr>
          <a:xfrm>
            <a:off x="2047950" y="6212528"/>
            <a:ext cx="2742324" cy="261610"/>
          </a:xfrm>
          <a:prstGeom prst="rect">
            <a:avLst/>
          </a:prstGeom>
          <a:noFill/>
        </p:spPr>
        <p:txBody>
          <a:bodyPr wrap="square" rtlCol="0">
            <a:spAutoFit/>
          </a:bodyPr>
          <a:lstStyle/>
          <a:p>
            <a:r>
              <a:rPr lang="ja-JP" altLang="en-US" sz="1100" dirty="0">
                <a:latin typeface="BIZ UDPゴシック" panose="020B0400000000000000" pitchFamily="50" charset="-128"/>
                <a:ea typeface="BIZ UDPゴシック" panose="020B0400000000000000" pitchFamily="50" charset="-128"/>
              </a:rPr>
              <a:t>詳細は専用</a:t>
            </a:r>
            <a:r>
              <a:rPr lang="en-US" altLang="ja-JP" sz="1100" dirty="0">
                <a:latin typeface="BIZ UDPゴシック" panose="020B0400000000000000" pitchFamily="50" charset="-128"/>
                <a:ea typeface="BIZ UDPゴシック" panose="020B0400000000000000" pitchFamily="50" charset="-128"/>
              </a:rPr>
              <a:t>Web</a:t>
            </a:r>
            <a:r>
              <a:rPr lang="ja-JP" altLang="en-US" sz="1100" dirty="0">
                <a:latin typeface="BIZ UDPゴシック" panose="020B0400000000000000" pitchFamily="50" charset="-128"/>
                <a:ea typeface="BIZ UDPゴシック" panose="020B0400000000000000" pitchFamily="50" charset="-128"/>
              </a:rPr>
              <a:t>ページでご確認ください</a:t>
            </a:r>
          </a:p>
        </p:txBody>
      </p:sp>
      <p:sp>
        <p:nvSpPr>
          <p:cNvPr id="9" name="テキスト ボックス 8">
            <a:extLst>
              <a:ext uri="{FF2B5EF4-FFF2-40B4-BE49-F238E27FC236}">
                <a16:creationId xmlns:a16="http://schemas.microsoft.com/office/drawing/2014/main" id="{EA6B25E3-DCA7-46FE-C71A-8195FE0682D2}"/>
              </a:ext>
            </a:extLst>
          </p:cNvPr>
          <p:cNvSpPr txBox="1"/>
          <p:nvPr/>
        </p:nvSpPr>
        <p:spPr>
          <a:xfrm>
            <a:off x="5119177" y="1631687"/>
            <a:ext cx="4541204" cy="1015663"/>
          </a:xfrm>
          <a:prstGeom prst="rect">
            <a:avLst/>
          </a:prstGeom>
          <a:noFill/>
        </p:spPr>
        <p:txBody>
          <a:bodyPr wrap="square" rtlCol="0">
            <a:spAutoFit/>
          </a:bodyPr>
          <a:lstStyle/>
          <a:p>
            <a:pPr marL="180000" indent="-457200"/>
            <a:r>
              <a:rPr lang="ja-JP" altLang="en-US" sz="1100" dirty="0">
                <a:latin typeface="BIZ UDPゴシック" panose="020B0400000000000000" pitchFamily="50" charset="-128"/>
                <a:ea typeface="BIZ UDPゴシック" panose="020B0400000000000000" pitchFamily="50" charset="-128"/>
              </a:rPr>
              <a:t>〇　</a:t>
            </a:r>
            <a:r>
              <a:rPr lang="en-US" altLang="ja-JP" sz="1100" dirty="0">
                <a:latin typeface="BIZ UDPゴシック" panose="020B0400000000000000" pitchFamily="50" charset="-128"/>
                <a:ea typeface="BIZ UDPゴシック" panose="020B0400000000000000" pitchFamily="50" charset="-128"/>
              </a:rPr>
              <a:t>DX</a:t>
            </a:r>
            <a:r>
              <a:rPr lang="ja-JP" altLang="en-US" sz="1100" dirty="0">
                <a:latin typeface="BIZ UDPゴシック" panose="020B0400000000000000" pitchFamily="50" charset="-128"/>
                <a:ea typeface="BIZ UDPゴシック" panose="020B0400000000000000" pitchFamily="50" charset="-128"/>
              </a:rPr>
              <a:t>に取り組んでいる中小企業の労働生産性や売上高は大きく向上しており、労働人口の減少や市場縮小等の課題に直面する全ての中小企業等にとって、</a:t>
            </a:r>
            <a:r>
              <a:rPr lang="en-US" altLang="ja-JP" sz="1100" dirty="0">
                <a:latin typeface="BIZ UDPゴシック" panose="020B0400000000000000" pitchFamily="50" charset="-128"/>
                <a:ea typeface="BIZ UDPゴシック" panose="020B0400000000000000" pitchFamily="50" charset="-128"/>
              </a:rPr>
              <a:t>DX</a:t>
            </a:r>
            <a:r>
              <a:rPr lang="ja-JP" altLang="en-US" sz="1100" dirty="0">
                <a:latin typeface="BIZ UDPゴシック" panose="020B0400000000000000" pitchFamily="50" charset="-128"/>
                <a:ea typeface="BIZ UDPゴシック" panose="020B0400000000000000" pitchFamily="50" charset="-128"/>
              </a:rPr>
              <a:t>の取組は必要不可欠。</a:t>
            </a:r>
          </a:p>
          <a:p>
            <a:pPr marL="180000" indent="-457200">
              <a:spcBef>
                <a:spcPts val="600"/>
              </a:spcBef>
            </a:pPr>
            <a:r>
              <a:rPr lang="ja-JP" altLang="en-US" sz="1100" dirty="0">
                <a:latin typeface="BIZ UDPゴシック" panose="020B0400000000000000" pitchFamily="50" charset="-128"/>
                <a:ea typeface="BIZ UDPゴシック" panose="020B0400000000000000" pitchFamily="50" charset="-128"/>
              </a:rPr>
              <a:t>〇　一方で、人材・情報・資金が不足している中小企業は独力で</a:t>
            </a:r>
            <a:r>
              <a:rPr lang="en-US" altLang="ja-JP" sz="1100" dirty="0">
                <a:latin typeface="BIZ UDPゴシック" panose="020B0400000000000000" pitchFamily="50" charset="-128"/>
                <a:ea typeface="BIZ UDPゴシック" panose="020B0400000000000000" pitchFamily="50" charset="-128"/>
              </a:rPr>
              <a:t>DX</a:t>
            </a:r>
            <a:r>
              <a:rPr lang="ja-JP" altLang="en-US" sz="1100" dirty="0">
                <a:latin typeface="BIZ UDPゴシック" panose="020B0400000000000000" pitchFamily="50" charset="-128"/>
                <a:ea typeface="BIZ UDPゴシック" panose="020B0400000000000000" pitchFamily="50" charset="-128"/>
              </a:rPr>
              <a:t>を推進することは難しく、支援機関による</a:t>
            </a:r>
            <a:r>
              <a:rPr lang="en-US" altLang="ja-JP" sz="1100" dirty="0">
                <a:latin typeface="BIZ UDPゴシック" panose="020B0400000000000000" pitchFamily="50" charset="-128"/>
                <a:ea typeface="BIZ UDPゴシック" panose="020B0400000000000000" pitchFamily="50" charset="-128"/>
              </a:rPr>
              <a:t>DX</a:t>
            </a:r>
            <a:r>
              <a:rPr lang="ja-JP" altLang="en-US" sz="1100" dirty="0">
                <a:latin typeface="BIZ UDPゴシック" panose="020B0400000000000000" pitchFamily="50" charset="-128"/>
                <a:ea typeface="BIZ UDPゴシック" panose="020B0400000000000000" pitchFamily="50" charset="-128"/>
              </a:rPr>
              <a:t>支援が有効と考えられる。</a:t>
            </a:r>
          </a:p>
        </p:txBody>
      </p:sp>
      <p:pic>
        <p:nvPicPr>
          <p:cNvPr id="10" name="図 9">
            <a:extLst>
              <a:ext uri="{FF2B5EF4-FFF2-40B4-BE49-F238E27FC236}">
                <a16:creationId xmlns:a16="http://schemas.microsoft.com/office/drawing/2014/main" id="{3923E039-AE01-DF71-FC1F-6023EF8D3CB9}"/>
              </a:ext>
            </a:extLst>
          </p:cNvPr>
          <p:cNvPicPr>
            <a:picLocks noChangeAspect="1"/>
          </p:cNvPicPr>
          <p:nvPr/>
        </p:nvPicPr>
        <p:blipFill>
          <a:blip r:embed="rId3"/>
          <a:srcRect t="30194"/>
          <a:stretch>
            <a:fillRect/>
          </a:stretch>
        </p:blipFill>
        <p:spPr>
          <a:xfrm>
            <a:off x="4953001" y="2794694"/>
            <a:ext cx="4736146" cy="2557890"/>
          </a:xfrm>
          <a:prstGeom prst="rect">
            <a:avLst/>
          </a:prstGeom>
        </p:spPr>
      </p:pic>
      <p:sp>
        <p:nvSpPr>
          <p:cNvPr id="11" name="テキスト ボックス 10">
            <a:extLst>
              <a:ext uri="{FF2B5EF4-FFF2-40B4-BE49-F238E27FC236}">
                <a16:creationId xmlns:a16="http://schemas.microsoft.com/office/drawing/2014/main" id="{6B283861-29CD-1F92-0459-A110B33AC980}"/>
              </a:ext>
            </a:extLst>
          </p:cNvPr>
          <p:cNvSpPr txBox="1"/>
          <p:nvPr/>
        </p:nvSpPr>
        <p:spPr>
          <a:xfrm>
            <a:off x="4953000" y="1374611"/>
            <a:ext cx="3833447" cy="261610"/>
          </a:xfrm>
          <a:prstGeom prst="rect">
            <a:avLst/>
          </a:prstGeom>
          <a:noFill/>
        </p:spPr>
        <p:txBody>
          <a:bodyPr wrap="square" rtlCol="0">
            <a:spAutoFit/>
          </a:bodyPr>
          <a:lstStyle/>
          <a:p>
            <a:r>
              <a:rPr lang="ja-JP" altLang="en-US" sz="1100" b="1" dirty="0">
                <a:latin typeface="BIZ UDPゴシック" panose="020B0400000000000000" pitchFamily="50" charset="-128"/>
                <a:ea typeface="BIZ UDPゴシック" panose="020B0400000000000000" pitchFamily="50" charset="-128"/>
              </a:rPr>
              <a:t>＜背景＞</a:t>
            </a:r>
            <a:r>
              <a:rPr lang="ja-JP" altLang="en-US" sz="1100" dirty="0">
                <a:latin typeface="BIZ UDPゴシック" panose="020B0400000000000000" pitchFamily="50" charset="-128"/>
                <a:ea typeface="BIZ UDPゴシック" panose="020B0400000000000000" pitchFamily="50" charset="-128"/>
              </a:rPr>
              <a:t>（出典：経済産業省「</a:t>
            </a:r>
            <a:r>
              <a:rPr lang="en-US" altLang="ja-JP" sz="1100" dirty="0">
                <a:latin typeface="BIZ UDPゴシック" panose="020B0400000000000000" pitchFamily="50" charset="-128"/>
                <a:ea typeface="BIZ UDPゴシック" panose="020B0400000000000000" pitchFamily="50" charset="-128"/>
              </a:rPr>
              <a:t>DX</a:t>
            </a:r>
            <a:r>
              <a:rPr lang="ja-JP" altLang="en-US" sz="1100" dirty="0">
                <a:latin typeface="BIZ UDPゴシック" panose="020B0400000000000000" pitchFamily="50" charset="-128"/>
                <a:ea typeface="BIZ UDPゴシック" panose="020B0400000000000000" pitchFamily="50" charset="-128"/>
              </a:rPr>
              <a:t>支援ガイダンス」から抜粋）</a:t>
            </a:r>
          </a:p>
        </p:txBody>
      </p:sp>
      <p:sp>
        <p:nvSpPr>
          <p:cNvPr id="15" name="四角形: 角を丸くする 14">
            <a:extLst>
              <a:ext uri="{FF2B5EF4-FFF2-40B4-BE49-F238E27FC236}">
                <a16:creationId xmlns:a16="http://schemas.microsoft.com/office/drawing/2014/main" id="{D35BF480-65E5-5571-E29B-CDFDA4EB470A}"/>
              </a:ext>
            </a:extLst>
          </p:cNvPr>
          <p:cNvSpPr/>
          <p:nvPr/>
        </p:nvSpPr>
        <p:spPr>
          <a:xfrm>
            <a:off x="5076704" y="5656859"/>
            <a:ext cx="4545767" cy="726283"/>
          </a:xfrm>
          <a:prstGeom prst="roundRect">
            <a:avLst/>
          </a:prstGeom>
          <a:solidFill>
            <a:schemeClr val="accent2">
              <a:lumMod val="20000"/>
              <a:lumOff val="80000"/>
            </a:schemeClr>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BIZ UDPゴシック" panose="020B0400000000000000" pitchFamily="50" charset="-128"/>
                <a:ea typeface="BIZ UDPゴシック" panose="020B0400000000000000" pitchFamily="50" charset="-128"/>
              </a:rPr>
              <a:t>支援機関には中小企業の身近な伴走役として</a:t>
            </a:r>
            <a:r>
              <a:rPr kumimoji="1" lang="en-US" altLang="ja-JP" sz="1100" dirty="0">
                <a:solidFill>
                  <a:schemeClr val="tx1"/>
                </a:solidFill>
                <a:latin typeface="BIZ UDPゴシック" panose="020B0400000000000000" pitchFamily="50" charset="-128"/>
                <a:ea typeface="BIZ UDPゴシック" panose="020B0400000000000000" pitchFamily="50" charset="-128"/>
              </a:rPr>
              <a:t>DX</a:t>
            </a:r>
            <a:r>
              <a:rPr kumimoji="1" lang="ja-JP" altLang="en-US" sz="1100" dirty="0">
                <a:solidFill>
                  <a:schemeClr val="tx1"/>
                </a:solidFill>
                <a:latin typeface="BIZ UDPゴシック" panose="020B0400000000000000" pitchFamily="50" charset="-128"/>
                <a:ea typeface="BIZ UDPゴシック" panose="020B0400000000000000" pitchFamily="50" charset="-128"/>
              </a:rPr>
              <a:t>支援への期待は高い。</a:t>
            </a:r>
          </a:p>
          <a:p>
            <a:r>
              <a:rPr kumimoji="1" lang="ja-JP" altLang="en-US" sz="1100" dirty="0">
                <a:solidFill>
                  <a:schemeClr val="tx1"/>
                </a:solidFill>
                <a:latin typeface="BIZ UDPゴシック" panose="020B0400000000000000" pitchFamily="50" charset="-128"/>
                <a:ea typeface="BIZ UDPゴシック" panose="020B0400000000000000" pitchFamily="50" charset="-128"/>
              </a:rPr>
              <a:t>一方、自身の</a:t>
            </a:r>
            <a:r>
              <a:rPr kumimoji="1" lang="en-US" altLang="ja-JP" sz="1100" dirty="0">
                <a:solidFill>
                  <a:schemeClr val="tx1"/>
                </a:solidFill>
                <a:latin typeface="BIZ UDPゴシック" panose="020B0400000000000000" pitchFamily="50" charset="-128"/>
                <a:ea typeface="BIZ UDPゴシック" panose="020B0400000000000000" pitchFamily="50" charset="-128"/>
              </a:rPr>
              <a:t>DX</a:t>
            </a:r>
            <a:r>
              <a:rPr kumimoji="1" lang="ja-JP" altLang="en-US" sz="1100" dirty="0">
                <a:solidFill>
                  <a:schemeClr val="tx1"/>
                </a:solidFill>
                <a:latin typeface="BIZ UDPゴシック" panose="020B0400000000000000" pitchFamily="50" charset="-128"/>
                <a:ea typeface="BIZ UDPゴシック" panose="020B0400000000000000" pitchFamily="50" charset="-128"/>
              </a:rPr>
              <a:t>の遅れ、支援方法の未確立、人材不足に直面している。</a:t>
            </a:r>
          </a:p>
        </p:txBody>
      </p:sp>
      <p:sp>
        <p:nvSpPr>
          <p:cNvPr id="14" name="テキスト ボックス 13">
            <a:extLst>
              <a:ext uri="{FF2B5EF4-FFF2-40B4-BE49-F238E27FC236}">
                <a16:creationId xmlns:a16="http://schemas.microsoft.com/office/drawing/2014/main" id="{DFEF7FE4-0C90-64DE-15FC-C8A0121E133E}"/>
              </a:ext>
            </a:extLst>
          </p:cNvPr>
          <p:cNvSpPr txBox="1"/>
          <p:nvPr/>
        </p:nvSpPr>
        <p:spPr>
          <a:xfrm>
            <a:off x="5249574" y="5529264"/>
            <a:ext cx="647700" cy="261610"/>
          </a:xfrm>
          <a:prstGeom prst="rect">
            <a:avLst/>
          </a:prstGeom>
          <a:solidFill>
            <a:schemeClr val="accent2">
              <a:lumMod val="20000"/>
              <a:lumOff val="80000"/>
            </a:schemeClr>
          </a:solidFill>
          <a:ln>
            <a:solidFill>
              <a:schemeClr val="accent1">
                <a:shade val="15000"/>
              </a:schemeClr>
            </a:solidFill>
          </a:ln>
        </p:spPr>
        <p:txBody>
          <a:bodyPr wrap="square" rtlCol="0">
            <a:spAutoFit/>
          </a:bodyPr>
          <a:lstStyle/>
          <a:p>
            <a:pPr algn="ctr"/>
            <a:r>
              <a:rPr lang="ja-JP" altLang="en-US" sz="1100" dirty="0">
                <a:latin typeface="BIZ UDPゴシック" panose="020B0400000000000000" pitchFamily="50" charset="-128"/>
                <a:ea typeface="BIZ UDPゴシック" panose="020B0400000000000000" pitchFamily="50" charset="-128"/>
              </a:rPr>
              <a:t>課題</a:t>
            </a:r>
          </a:p>
        </p:txBody>
      </p:sp>
      <p:sp>
        <p:nvSpPr>
          <p:cNvPr id="16" name="四角形: 角を丸くする 15">
            <a:extLst>
              <a:ext uri="{FF2B5EF4-FFF2-40B4-BE49-F238E27FC236}">
                <a16:creationId xmlns:a16="http://schemas.microsoft.com/office/drawing/2014/main" id="{AD64A9DB-AB8D-28E4-CEE8-05BFFD4B81BD}"/>
              </a:ext>
            </a:extLst>
          </p:cNvPr>
          <p:cNvSpPr/>
          <p:nvPr/>
        </p:nvSpPr>
        <p:spPr>
          <a:xfrm>
            <a:off x="4943475" y="1307935"/>
            <a:ext cx="4764721" cy="5198515"/>
          </a:xfrm>
          <a:prstGeom prst="roundRect">
            <a:avLst>
              <a:gd name="adj" fmla="val 1592"/>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137F8905-DE11-B055-888C-6AFE8AAA5512}"/>
              </a:ext>
            </a:extLst>
          </p:cNvPr>
          <p:cNvSpPr txBox="1"/>
          <p:nvPr/>
        </p:nvSpPr>
        <p:spPr>
          <a:xfrm>
            <a:off x="499039" y="2315443"/>
            <a:ext cx="4291235" cy="400110"/>
          </a:xfrm>
          <a:prstGeom prst="rect">
            <a:avLst/>
          </a:prstGeom>
          <a:noFill/>
        </p:spPr>
        <p:txBody>
          <a:bodyPr wrap="square" rtlCol="0">
            <a:spAutoFit/>
          </a:bodyPr>
          <a:lstStyle/>
          <a:p>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支援機関：商工会議所・商工会、士業（行政書士・社会保険労務士等）、金融機関（信用金庫等）など日頃から中小企業の経営支援をしている機関</a:t>
            </a:r>
          </a:p>
        </p:txBody>
      </p:sp>
      <p:pic>
        <p:nvPicPr>
          <p:cNvPr id="12" name="図 11">
            <a:extLst>
              <a:ext uri="{FF2B5EF4-FFF2-40B4-BE49-F238E27FC236}">
                <a16:creationId xmlns:a16="http://schemas.microsoft.com/office/drawing/2014/main" id="{EE7EB2E5-7B39-377B-9F7D-2E7DA098BB13}"/>
              </a:ext>
            </a:extLst>
          </p:cNvPr>
          <p:cNvPicPr>
            <a:picLocks noChangeAspect="1"/>
          </p:cNvPicPr>
          <p:nvPr/>
        </p:nvPicPr>
        <p:blipFill>
          <a:blip r:embed="rId4"/>
          <a:stretch>
            <a:fillRect/>
          </a:stretch>
        </p:blipFill>
        <p:spPr>
          <a:xfrm>
            <a:off x="2922932" y="5101189"/>
            <a:ext cx="1051268" cy="1111340"/>
          </a:xfrm>
          <a:prstGeom prst="rect">
            <a:avLst/>
          </a:prstGeom>
        </p:spPr>
      </p:pic>
    </p:spTree>
    <p:extLst>
      <p:ext uri="{BB962C8B-B14F-4D97-AF65-F5344CB8AC3E}">
        <p14:creationId xmlns:p14="http://schemas.microsoft.com/office/powerpoint/2010/main" val="3790681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FA9CA-A324-9BFA-739A-9CF9D846846B}"/>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4E169EF-814A-3469-197C-DF56D5ACF968}"/>
              </a:ext>
            </a:extLst>
          </p:cNvPr>
          <p:cNvSpPr txBox="1"/>
          <p:nvPr/>
        </p:nvSpPr>
        <p:spPr>
          <a:xfrm>
            <a:off x="0" y="187052"/>
            <a:ext cx="9906000" cy="412934"/>
          </a:xfrm>
          <a:prstGeom prst="rect">
            <a:avLst/>
          </a:prstGeom>
          <a:solidFill>
            <a:schemeClr val="accent4">
              <a:lumMod val="20000"/>
              <a:lumOff val="80000"/>
            </a:schemeClr>
          </a:solidFill>
        </p:spPr>
        <p:txBody>
          <a:bodyPr wrap="square" rtlCol="0" anchor="ctr" anchorCtr="0">
            <a:spAutoFit/>
          </a:bodyPr>
          <a:lstStyle/>
          <a:p>
            <a:pPr algn="ctr">
              <a:lnSpc>
                <a:spcPts val="2492"/>
              </a:lnSpc>
            </a:pPr>
            <a:r>
              <a:rPr lang="ja-JP" altLang="en-US" sz="2200" b="1" dirty="0">
                <a:latin typeface="BIZ UDPゴシック" panose="020B0400000000000000" pitchFamily="50" charset="-128"/>
                <a:ea typeface="BIZ UDPゴシック" panose="020B0400000000000000" pitchFamily="50" charset="-128"/>
              </a:rPr>
              <a:t>デジタル人材育成支援</a:t>
            </a:r>
            <a:endParaRPr lang="en-US" altLang="zh-TW" sz="2200" b="1" dirty="0">
              <a:latin typeface="BIZ UDPゴシック" panose="020B0400000000000000" pitchFamily="50" charset="-128"/>
              <a:ea typeface="BIZ UDPゴシック" panose="020B0400000000000000" pitchFamily="50" charset="-128"/>
            </a:endParaRPr>
          </a:p>
        </p:txBody>
      </p:sp>
      <p:sp>
        <p:nvSpPr>
          <p:cNvPr id="76" name="四角形: 角を丸くする 75">
            <a:extLst>
              <a:ext uri="{FF2B5EF4-FFF2-40B4-BE49-F238E27FC236}">
                <a16:creationId xmlns:a16="http://schemas.microsoft.com/office/drawing/2014/main" id="{2EA4CCCE-7D8A-56BE-C392-F30C4DCBE6A8}"/>
              </a:ext>
            </a:extLst>
          </p:cNvPr>
          <p:cNvSpPr/>
          <p:nvPr/>
        </p:nvSpPr>
        <p:spPr>
          <a:xfrm>
            <a:off x="261529" y="1210388"/>
            <a:ext cx="2765138" cy="3654000"/>
          </a:xfrm>
          <a:prstGeom prst="roundRect">
            <a:avLst>
              <a:gd name="adj" fmla="val 6553"/>
            </a:avLst>
          </a:prstGeom>
          <a:solidFill>
            <a:srgbClr val="CCECFF"/>
          </a:solidFill>
          <a:ln w="12700" cap="flat" cmpd="sng" algn="ctr">
            <a:solidFill>
              <a:srgbClr val="1D9A78">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sym typeface="Arial"/>
            </a:endParaRPr>
          </a:p>
        </p:txBody>
      </p:sp>
      <p:sp>
        <p:nvSpPr>
          <p:cNvPr id="77" name="Google Shape;141;p2">
            <a:extLst>
              <a:ext uri="{FF2B5EF4-FFF2-40B4-BE49-F238E27FC236}">
                <a16:creationId xmlns:a16="http://schemas.microsoft.com/office/drawing/2014/main" id="{CD6F60A3-CFCD-3D1E-1F36-6746E5496661}"/>
              </a:ext>
            </a:extLst>
          </p:cNvPr>
          <p:cNvSpPr/>
          <p:nvPr/>
        </p:nvSpPr>
        <p:spPr>
          <a:xfrm>
            <a:off x="435889" y="1460930"/>
            <a:ext cx="2390344" cy="1656000"/>
          </a:xfrm>
          <a:prstGeom prst="roundRect">
            <a:avLst>
              <a:gd name="adj" fmla="val 13216"/>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ja-JP" altLang="en-US" sz="114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78" name="Google Shape;186;p2">
            <a:extLst>
              <a:ext uri="{FF2B5EF4-FFF2-40B4-BE49-F238E27FC236}">
                <a16:creationId xmlns:a16="http://schemas.microsoft.com/office/drawing/2014/main" id="{9235FD96-11C6-23EE-0A2B-00D21F615504}"/>
              </a:ext>
            </a:extLst>
          </p:cNvPr>
          <p:cNvSpPr/>
          <p:nvPr/>
        </p:nvSpPr>
        <p:spPr>
          <a:xfrm>
            <a:off x="663826" y="1338933"/>
            <a:ext cx="2072086" cy="360000"/>
          </a:xfrm>
          <a:prstGeom prst="rect">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中小企業経営者等</a:t>
            </a:r>
            <a:endParaRPr kumimoji="0" lang="en-US" altLang="ja-JP"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endParaRPr>
          </a:p>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デジタル人材育成促進事業</a:t>
            </a:r>
            <a:endParaRPr kumimoji="0" lang="ja-JP" altLang="en-US" sz="14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79" name="Google Shape;141;p2">
            <a:extLst>
              <a:ext uri="{FF2B5EF4-FFF2-40B4-BE49-F238E27FC236}">
                <a16:creationId xmlns:a16="http://schemas.microsoft.com/office/drawing/2014/main" id="{E7945044-7AF4-E967-D6CA-B84E8537BE44}"/>
              </a:ext>
            </a:extLst>
          </p:cNvPr>
          <p:cNvSpPr/>
          <p:nvPr/>
        </p:nvSpPr>
        <p:spPr>
          <a:xfrm>
            <a:off x="426088" y="3344724"/>
            <a:ext cx="2390344" cy="1346017"/>
          </a:xfrm>
          <a:prstGeom prst="roundRect">
            <a:avLst>
              <a:gd name="adj" fmla="val 13836"/>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ja-JP" altLang="en-US" sz="114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80" name="Google Shape;186;p2">
            <a:extLst>
              <a:ext uri="{FF2B5EF4-FFF2-40B4-BE49-F238E27FC236}">
                <a16:creationId xmlns:a16="http://schemas.microsoft.com/office/drawing/2014/main" id="{9D162954-A8D6-DE69-D393-3C657DAAE11D}"/>
              </a:ext>
            </a:extLst>
          </p:cNvPr>
          <p:cNvSpPr/>
          <p:nvPr/>
        </p:nvSpPr>
        <p:spPr>
          <a:xfrm>
            <a:off x="638601" y="3178071"/>
            <a:ext cx="2043980" cy="360000"/>
          </a:xfrm>
          <a:prstGeom prst="rect">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中小企業生成</a:t>
            </a:r>
            <a:r>
              <a:rPr kumimoji="0" lang="en-US" altLang="zh-TW"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AI</a:t>
            </a:r>
            <a:r>
              <a:rPr kumimoji="0" lang="zh-TW"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活用</a:t>
            </a:r>
            <a:endParaRPr kumimoji="0" lang="en-US" altLang="zh-TW"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endParaRPr>
          </a:p>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zh-TW"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支援事業</a:t>
            </a:r>
            <a:endParaRPr kumimoji="0" sz="14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81" name="Google Shape;189;p2">
            <a:extLst>
              <a:ext uri="{FF2B5EF4-FFF2-40B4-BE49-F238E27FC236}">
                <a16:creationId xmlns:a16="http://schemas.microsoft.com/office/drawing/2014/main" id="{ABB45B67-A710-0A6A-E5C8-B04F6968B477}"/>
              </a:ext>
            </a:extLst>
          </p:cNvPr>
          <p:cNvSpPr txBox="1"/>
          <p:nvPr/>
        </p:nvSpPr>
        <p:spPr>
          <a:xfrm>
            <a:off x="5039670" y="4982061"/>
            <a:ext cx="2274826" cy="261570"/>
          </a:xfrm>
          <a:prstGeom prst="rect">
            <a:avLst/>
          </a:prstGeom>
          <a:solidFill>
            <a:srgbClr val="FFFFFF"/>
          </a:solidFill>
          <a:ln>
            <a:noFill/>
          </a:ln>
        </p:spPr>
        <p:txBody>
          <a:bodyPr spcFirstLastPara="1" vert="horz"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Mincho"/>
                <a:sym typeface="MS Mincho"/>
              </a:rPr>
              <a:t>企業のデジタル化・</a:t>
            </a:r>
            <a:r>
              <a:rPr kumimoji="0" lang="en-US" altLang="ja-JP"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Mincho"/>
                <a:sym typeface="MS Mincho"/>
              </a:rPr>
              <a:t>DX</a:t>
            </a:r>
            <a:r>
              <a:rPr kumimoji="0" lang="ja-JP"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Mincho"/>
                <a:sym typeface="MS Mincho"/>
              </a:rPr>
              <a:t>を支援</a:t>
            </a:r>
            <a:endParaRPr kumimoji="0" sz="20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82" name="四角形: 角を丸くする 81">
            <a:extLst>
              <a:ext uri="{FF2B5EF4-FFF2-40B4-BE49-F238E27FC236}">
                <a16:creationId xmlns:a16="http://schemas.microsoft.com/office/drawing/2014/main" id="{A4764849-821A-A6B3-84D2-F9684E3DC20C}"/>
              </a:ext>
            </a:extLst>
          </p:cNvPr>
          <p:cNvSpPr/>
          <p:nvPr/>
        </p:nvSpPr>
        <p:spPr>
          <a:xfrm>
            <a:off x="1362075" y="5394600"/>
            <a:ext cx="6400799" cy="1374994"/>
          </a:xfrm>
          <a:prstGeom prst="roundRect">
            <a:avLst>
              <a:gd name="adj" fmla="val 6553"/>
            </a:avLst>
          </a:prstGeom>
          <a:solidFill>
            <a:srgbClr val="1D9A78">
              <a:lumMod val="20000"/>
              <a:lumOff val="80000"/>
            </a:srgbClr>
          </a:solidFill>
          <a:ln w="12700" cap="flat" cmpd="sng" algn="ctr">
            <a:solidFill>
              <a:srgbClr val="1D9A78">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BIZ UDPゴシック" panose="020B0400000000000000" pitchFamily="50" charset="-128"/>
              <a:ea typeface="BIZ UDPゴシック" panose="020B0400000000000000" pitchFamily="50" charset="-128"/>
              <a:sym typeface="Arial"/>
            </a:endParaRPr>
          </a:p>
        </p:txBody>
      </p:sp>
      <p:sp>
        <p:nvSpPr>
          <p:cNvPr id="83" name="Google Shape;179;p2">
            <a:extLst>
              <a:ext uri="{FF2B5EF4-FFF2-40B4-BE49-F238E27FC236}">
                <a16:creationId xmlns:a16="http://schemas.microsoft.com/office/drawing/2014/main" id="{FB3D148B-2250-D033-F8A2-A88967926EC7}"/>
              </a:ext>
            </a:extLst>
          </p:cNvPr>
          <p:cNvSpPr/>
          <p:nvPr/>
        </p:nvSpPr>
        <p:spPr>
          <a:xfrm>
            <a:off x="3806388" y="5250243"/>
            <a:ext cx="1459327" cy="386389"/>
          </a:xfrm>
          <a:prstGeom prst="roundRect">
            <a:avLst>
              <a:gd name="adj" fmla="val 16667"/>
            </a:avLst>
          </a:prstGeom>
          <a:solidFill>
            <a:srgbClr val="FFFFCC"/>
          </a:solidFill>
          <a:ln w="19050" cap="flat" cmpd="sng">
            <a:solidFill>
              <a:srgbClr val="000000"/>
            </a:solidFill>
            <a:prstDash val="solid"/>
            <a:miter lim="800000"/>
            <a:headEnd type="none" w="sm" len="sm"/>
            <a:tailEnd type="none" w="sm" len="sm"/>
          </a:ln>
        </p:spPr>
        <p:txBody>
          <a:bodyPr spcFirstLastPara="1" vert="horz"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Calibri"/>
                <a:sym typeface="Calibri"/>
              </a:rPr>
              <a:t>支援機関</a:t>
            </a:r>
            <a:endParaRPr kumimoji="0" sz="20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84" name="Google Shape;182;p2">
            <a:extLst>
              <a:ext uri="{FF2B5EF4-FFF2-40B4-BE49-F238E27FC236}">
                <a16:creationId xmlns:a16="http://schemas.microsoft.com/office/drawing/2014/main" id="{A49339E4-7D6C-5592-2EC6-069A0ED1B8C0}"/>
              </a:ext>
            </a:extLst>
          </p:cNvPr>
          <p:cNvSpPr/>
          <p:nvPr/>
        </p:nvSpPr>
        <p:spPr>
          <a:xfrm rot="16200000">
            <a:off x="4441172" y="4541630"/>
            <a:ext cx="252700" cy="1039289"/>
          </a:xfrm>
          <a:prstGeom prst="rightArrow">
            <a:avLst>
              <a:gd name="adj1" fmla="val 50000"/>
              <a:gd name="adj2" fmla="val 50000"/>
            </a:avLst>
          </a:prstGeom>
          <a:solidFill>
            <a:srgbClr val="1D6FA9"/>
          </a:solidFill>
          <a:ln w="1905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sz="1463" b="0" i="0" u="none" strike="noStrike" kern="0" cap="none" spc="0" normalizeH="0" baseline="0" noProof="0">
              <a:ln>
                <a:noFill/>
              </a:ln>
              <a:solidFill>
                <a:srgbClr val="FFFFFF"/>
              </a:solidFill>
              <a:effectLst/>
              <a:uLnTx/>
              <a:uFillTx/>
              <a:latin typeface="BIZ UDPゴシック" panose="020B0400000000000000" pitchFamily="50" charset="-128"/>
              <a:ea typeface="BIZ UDPゴシック" panose="020B0400000000000000" pitchFamily="50" charset="-128"/>
              <a:cs typeface="Calibri"/>
              <a:sym typeface="Calibri"/>
            </a:endParaRPr>
          </a:p>
        </p:txBody>
      </p:sp>
      <p:sp>
        <p:nvSpPr>
          <p:cNvPr id="85" name="四角形: 角を丸くする 84">
            <a:extLst>
              <a:ext uri="{FF2B5EF4-FFF2-40B4-BE49-F238E27FC236}">
                <a16:creationId xmlns:a16="http://schemas.microsoft.com/office/drawing/2014/main" id="{C69F5148-4F02-72C0-067F-D3D495C1700C}"/>
              </a:ext>
            </a:extLst>
          </p:cNvPr>
          <p:cNvSpPr/>
          <p:nvPr/>
        </p:nvSpPr>
        <p:spPr>
          <a:xfrm>
            <a:off x="3034845" y="1223468"/>
            <a:ext cx="2574651" cy="3654000"/>
          </a:xfrm>
          <a:prstGeom prst="roundRect">
            <a:avLst>
              <a:gd name="adj" fmla="val 6553"/>
            </a:avLst>
          </a:prstGeom>
          <a:solidFill>
            <a:srgbClr val="CCECFF"/>
          </a:solidFill>
          <a:ln w="12700" cap="flat" cmpd="sng" algn="ctr">
            <a:solidFill>
              <a:srgbClr val="1D9A78">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sym typeface="Arial"/>
            </a:endParaRPr>
          </a:p>
        </p:txBody>
      </p:sp>
      <p:sp>
        <p:nvSpPr>
          <p:cNvPr id="86" name="四角形: 角を丸くする 85">
            <a:extLst>
              <a:ext uri="{FF2B5EF4-FFF2-40B4-BE49-F238E27FC236}">
                <a16:creationId xmlns:a16="http://schemas.microsoft.com/office/drawing/2014/main" id="{69347CC3-F83E-9218-DFE6-CAB13DB595E6}"/>
              </a:ext>
            </a:extLst>
          </p:cNvPr>
          <p:cNvSpPr/>
          <p:nvPr/>
        </p:nvSpPr>
        <p:spPr>
          <a:xfrm>
            <a:off x="5623811" y="1222766"/>
            <a:ext cx="3123449" cy="3654000"/>
          </a:xfrm>
          <a:prstGeom prst="roundRect">
            <a:avLst>
              <a:gd name="adj" fmla="val 6553"/>
            </a:avLst>
          </a:prstGeom>
          <a:solidFill>
            <a:srgbClr val="CCECFF"/>
          </a:solidFill>
          <a:ln w="12700" cap="flat" cmpd="sng" algn="ctr">
            <a:solidFill>
              <a:srgbClr val="1D9A78">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BIZ UDPゴシック" panose="020B0400000000000000" pitchFamily="50" charset="-128"/>
              <a:ea typeface="BIZ UDPゴシック" panose="020B0400000000000000" pitchFamily="50" charset="-128"/>
              <a:sym typeface="Arial"/>
            </a:endParaRPr>
          </a:p>
        </p:txBody>
      </p:sp>
      <p:sp>
        <p:nvSpPr>
          <p:cNvPr id="87" name="Google Shape;136;p2">
            <a:extLst>
              <a:ext uri="{FF2B5EF4-FFF2-40B4-BE49-F238E27FC236}">
                <a16:creationId xmlns:a16="http://schemas.microsoft.com/office/drawing/2014/main" id="{EDE2D092-4DFE-0484-5808-8E08BD13961D}"/>
              </a:ext>
            </a:extLst>
          </p:cNvPr>
          <p:cNvSpPr txBox="1"/>
          <p:nvPr/>
        </p:nvSpPr>
        <p:spPr>
          <a:xfrm>
            <a:off x="733611" y="1713052"/>
            <a:ext cx="2016097" cy="430847"/>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rPr>
              <a:t>経営層の理解を促進し、</a:t>
            </a:r>
            <a:endParaRPr lang="en-US" altLang="ja-JP"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a:p>
            <a:pPr defTabSz="914400">
              <a:buClr>
                <a:srgbClr val="000000"/>
              </a:buClr>
              <a:buFont typeface="Arial"/>
              <a:buNone/>
            </a:pPr>
            <a:r>
              <a:rPr lang="ja-JP" altLang="en-US"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rPr>
              <a:t>デジタル人材育成を働きかけ</a:t>
            </a:r>
            <a:endParaRPr lang="en-US" altLang="ja-JP"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88" name="Google Shape;136;p2">
            <a:extLst>
              <a:ext uri="{FF2B5EF4-FFF2-40B4-BE49-F238E27FC236}">
                <a16:creationId xmlns:a16="http://schemas.microsoft.com/office/drawing/2014/main" id="{B7BACF6F-80D2-E4C8-5A2C-5377C9387893}"/>
              </a:ext>
            </a:extLst>
          </p:cNvPr>
          <p:cNvSpPr txBox="1"/>
          <p:nvPr/>
        </p:nvSpPr>
        <p:spPr>
          <a:xfrm>
            <a:off x="677221" y="2103276"/>
            <a:ext cx="2501989" cy="807873"/>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■ワークショップ</a:t>
            </a:r>
            <a:endPar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　 （</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10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回、</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20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０名）</a:t>
            </a:r>
            <a:endPar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a:p>
            <a:pPr defTabSz="914400">
              <a:spcBef>
                <a:spcPts val="300"/>
              </a:spcBef>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■講師派遣型セミナー</a:t>
            </a:r>
            <a:endPar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　 （</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30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回、</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500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人）</a:t>
            </a:r>
            <a:endPar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89" name="Google Shape;136;p2">
            <a:extLst>
              <a:ext uri="{FF2B5EF4-FFF2-40B4-BE49-F238E27FC236}">
                <a16:creationId xmlns:a16="http://schemas.microsoft.com/office/drawing/2014/main" id="{4CCF3F74-3059-9E99-D36F-046A8E07E00B}"/>
              </a:ext>
            </a:extLst>
          </p:cNvPr>
          <p:cNvSpPr txBox="1"/>
          <p:nvPr/>
        </p:nvSpPr>
        <p:spPr>
          <a:xfrm>
            <a:off x="808454" y="3570670"/>
            <a:ext cx="1778786" cy="261570"/>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rPr>
              <a:t>生成</a:t>
            </a:r>
            <a:r>
              <a:rPr lang="en-US" altLang="ja-JP"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rPr>
              <a:t>AI</a:t>
            </a:r>
            <a:r>
              <a:rPr lang="ja-JP" altLang="en-US"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rPr>
              <a:t>活用の理解促進</a:t>
            </a:r>
            <a:endParaRPr lang="en-US" altLang="ja-JP"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90" name="Google Shape;136;p2">
            <a:extLst>
              <a:ext uri="{FF2B5EF4-FFF2-40B4-BE49-F238E27FC236}">
                <a16:creationId xmlns:a16="http://schemas.microsoft.com/office/drawing/2014/main" id="{F65D801F-6674-6C9E-20C3-08BB1C0D4157}"/>
              </a:ext>
            </a:extLst>
          </p:cNvPr>
          <p:cNvSpPr txBox="1"/>
          <p:nvPr/>
        </p:nvSpPr>
        <p:spPr>
          <a:xfrm>
            <a:off x="552670" y="3789470"/>
            <a:ext cx="2183242" cy="600124"/>
          </a:xfrm>
          <a:prstGeom prst="rect">
            <a:avLst/>
          </a:prstGeom>
          <a:noFill/>
          <a:ln>
            <a:noFill/>
          </a:ln>
        </p:spPr>
        <p:txBody>
          <a:bodyPr spcFirstLastPara="1" wrap="square" lIns="91425" tIns="45700" rIns="91425" bIns="45700" anchor="t" anchorCtr="0">
            <a:spAutoFit/>
          </a:bodyPr>
          <a:lstStyle/>
          <a:p>
            <a:pPr marL="144000" indent="-468000"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■専用</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Web</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サイトを構築し、生成</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AI</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活用の契機となるようなコンテンツを情報提供</a:t>
            </a:r>
            <a:endPar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91" name="Google Shape;141;p2">
            <a:extLst>
              <a:ext uri="{FF2B5EF4-FFF2-40B4-BE49-F238E27FC236}">
                <a16:creationId xmlns:a16="http://schemas.microsoft.com/office/drawing/2014/main" id="{B195F008-757E-4316-18EC-CE32A15CAB0A}"/>
              </a:ext>
            </a:extLst>
          </p:cNvPr>
          <p:cNvSpPr/>
          <p:nvPr/>
        </p:nvSpPr>
        <p:spPr>
          <a:xfrm>
            <a:off x="3161222" y="2178292"/>
            <a:ext cx="2314710" cy="1922188"/>
          </a:xfrm>
          <a:prstGeom prst="roundRect">
            <a:avLst>
              <a:gd name="adj" fmla="val 14189"/>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ja-JP" altLang="en-US" sz="114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92" name="Google Shape;136;p2">
            <a:extLst>
              <a:ext uri="{FF2B5EF4-FFF2-40B4-BE49-F238E27FC236}">
                <a16:creationId xmlns:a16="http://schemas.microsoft.com/office/drawing/2014/main" id="{5E17C37E-E6A7-0F87-2A7B-012267EC63C6}"/>
              </a:ext>
            </a:extLst>
          </p:cNvPr>
          <p:cNvSpPr txBox="1"/>
          <p:nvPr/>
        </p:nvSpPr>
        <p:spPr>
          <a:xfrm>
            <a:off x="3277011" y="2381356"/>
            <a:ext cx="2169271" cy="600124"/>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rPr>
              <a:t>人材育成計画の作成、社内推進体制の整備等を支援することにより、デジタル人材育成を促進</a:t>
            </a:r>
            <a:endParaRPr lang="en-US" altLang="ja-JP"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93" name="Google Shape;186;p2">
            <a:extLst>
              <a:ext uri="{FF2B5EF4-FFF2-40B4-BE49-F238E27FC236}">
                <a16:creationId xmlns:a16="http://schemas.microsoft.com/office/drawing/2014/main" id="{F7FAAD78-7F5E-9C9C-69F3-BA999635AFB7}"/>
              </a:ext>
            </a:extLst>
          </p:cNvPr>
          <p:cNvSpPr/>
          <p:nvPr/>
        </p:nvSpPr>
        <p:spPr>
          <a:xfrm>
            <a:off x="3283052" y="1993183"/>
            <a:ext cx="2079190" cy="349564"/>
          </a:xfrm>
          <a:prstGeom prst="rect">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デジタル人材育成支援事業</a:t>
            </a:r>
            <a:endParaRPr kumimoji="0" sz="14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94" name="Google Shape;136;p2">
            <a:extLst>
              <a:ext uri="{FF2B5EF4-FFF2-40B4-BE49-F238E27FC236}">
                <a16:creationId xmlns:a16="http://schemas.microsoft.com/office/drawing/2014/main" id="{728E494A-EA1D-2B28-03D6-F3E373121B56}"/>
              </a:ext>
            </a:extLst>
          </p:cNvPr>
          <p:cNvSpPr txBox="1"/>
          <p:nvPr/>
        </p:nvSpPr>
        <p:spPr>
          <a:xfrm>
            <a:off x="3534377" y="2985839"/>
            <a:ext cx="1887391" cy="807873"/>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■アドバイザーの派遣　</a:t>
            </a:r>
            <a:endPar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　 （延べ</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240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回）</a:t>
            </a:r>
            <a:endPar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a:p>
            <a:pPr defTabSz="914400">
              <a:spcBef>
                <a:spcPts val="300"/>
              </a:spcBef>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■社内研修開催のサポート　　　　　　　</a:t>
            </a:r>
            <a:endPar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　 （</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10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社）</a:t>
            </a:r>
            <a:endPar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95" name="Google Shape;141;p2">
            <a:extLst>
              <a:ext uri="{FF2B5EF4-FFF2-40B4-BE49-F238E27FC236}">
                <a16:creationId xmlns:a16="http://schemas.microsoft.com/office/drawing/2014/main" id="{924A15E9-3701-68D0-7A2B-FC14D4FEE95E}"/>
              </a:ext>
            </a:extLst>
          </p:cNvPr>
          <p:cNvSpPr/>
          <p:nvPr/>
        </p:nvSpPr>
        <p:spPr>
          <a:xfrm>
            <a:off x="5733298" y="1482339"/>
            <a:ext cx="2929052" cy="1752283"/>
          </a:xfrm>
          <a:prstGeom prst="roundRect">
            <a:avLst>
              <a:gd name="adj" fmla="val 10928"/>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ja-JP" altLang="en-US" sz="114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96" name="Google Shape;189;p2">
            <a:extLst>
              <a:ext uri="{FF2B5EF4-FFF2-40B4-BE49-F238E27FC236}">
                <a16:creationId xmlns:a16="http://schemas.microsoft.com/office/drawing/2014/main" id="{8C566139-E405-644B-8C35-D47B439A3ACE}"/>
              </a:ext>
            </a:extLst>
          </p:cNvPr>
          <p:cNvSpPr txBox="1"/>
          <p:nvPr/>
        </p:nvSpPr>
        <p:spPr>
          <a:xfrm>
            <a:off x="6136004" y="1678251"/>
            <a:ext cx="2214816" cy="253875"/>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050" u="sng" kern="0" dirty="0">
                <a:solidFill>
                  <a:srgbClr val="000000"/>
                </a:solidFill>
                <a:latin typeface="BIZ UDPゴシック" panose="020B0400000000000000" pitchFamily="50" charset="-128"/>
                <a:ea typeface="BIZ UDPゴシック" panose="020B0400000000000000" pitchFamily="50" charset="-128"/>
                <a:cs typeface="MS Mincho"/>
                <a:sym typeface="MS Mincho"/>
              </a:rPr>
              <a:t>各種デジタルスキルの向上を図る</a:t>
            </a:r>
            <a:endParaRPr u="sng" kern="0" dirty="0">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97" name="Google Shape;136;p2">
            <a:extLst>
              <a:ext uri="{FF2B5EF4-FFF2-40B4-BE49-F238E27FC236}">
                <a16:creationId xmlns:a16="http://schemas.microsoft.com/office/drawing/2014/main" id="{DDA27275-735D-EFC2-80DB-6CEC23C23DD5}"/>
              </a:ext>
            </a:extLst>
          </p:cNvPr>
          <p:cNvSpPr txBox="1"/>
          <p:nvPr/>
        </p:nvSpPr>
        <p:spPr>
          <a:xfrm>
            <a:off x="5759011" y="1943362"/>
            <a:ext cx="3075634" cy="938678"/>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■①能力開発リーダー向け研修（２回、１６０名）</a:t>
            </a:r>
          </a:p>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■②データ分析・活用研修（</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9</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回、</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720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名）</a:t>
            </a:r>
          </a:p>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■③ノーコードツール活用研修（</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2</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回、</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160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名）</a:t>
            </a:r>
          </a:p>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■④生成</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AI</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活用研修（</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5</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回、</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400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名）</a:t>
            </a:r>
          </a:p>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■⑤</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AI</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・デジタル基礎研修（</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4</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回、</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400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名）</a:t>
            </a:r>
          </a:p>
        </p:txBody>
      </p:sp>
      <p:sp>
        <p:nvSpPr>
          <p:cNvPr id="98" name="矢印: 下 97">
            <a:extLst>
              <a:ext uri="{FF2B5EF4-FFF2-40B4-BE49-F238E27FC236}">
                <a16:creationId xmlns:a16="http://schemas.microsoft.com/office/drawing/2014/main" id="{7519E5EF-3DE6-B6B2-8205-4491AE4B92CD}"/>
              </a:ext>
            </a:extLst>
          </p:cNvPr>
          <p:cNvSpPr/>
          <p:nvPr/>
        </p:nvSpPr>
        <p:spPr>
          <a:xfrm>
            <a:off x="6396354" y="3292373"/>
            <a:ext cx="945553" cy="148711"/>
          </a:xfrm>
          <a:prstGeom prst="downArrow">
            <a:avLst/>
          </a:prstGeom>
          <a:solidFill>
            <a:srgbClr val="22B48E"/>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a:ln>
                <a:noFill/>
              </a:ln>
              <a:solidFill>
                <a:srgbClr val="FFFFFF"/>
              </a:solidFill>
              <a:effectLst/>
              <a:uLnTx/>
              <a:uFillTx/>
              <a:latin typeface="BIZ UDPゴシック" panose="020B0400000000000000" pitchFamily="50" charset="-128"/>
              <a:ea typeface="BIZ UDPゴシック" panose="020B0400000000000000" pitchFamily="50" charset="-128"/>
              <a:sym typeface="Arial"/>
            </a:endParaRPr>
          </a:p>
        </p:txBody>
      </p:sp>
      <p:sp>
        <p:nvSpPr>
          <p:cNvPr id="99" name="Google Shape;189;p2">
            <a:extLst>
              <a:ext uri="{FF2B5EF4-FFF2-40B4-BE49-F238E27FC236}">
                <a16:creationId xmlns:a16="http://schemas.microsoft.com/office/drawing/2014/main" id="{C6807C0E-7251-60DD-D711-A93F79BA7B61}"/>
              </a:ext>
            </a:extLst>
          </p:cNvPr>
          <p:cNvSpPr txBox="1"/>
          <p:nvPr/>
        </p:nvSpPr>
        <p:spPr>
          <a:xfrm>
            <a:off x="7241349" y="3224550"/>
            <a:ext cx="1610686" cy="253875"/>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050" kern="0" dirty="0">
                <a:solidFill>
                  <a:srgbClr val="000000"/>
                </a:solidFill>
                <a:latin typeface="BIZ UDPゴシック" panose="020B0400000000000000" pitchFamily="50" charset="-128"/>
                <a:ea typeface="BIZ UDPゴシック" panose="020B0400000000000000" pitchFamily="50" charset="-128"/>
                <a:cs typeface="MS Mincho"/>
                <a:sym typeface="MS Mincho"/>
              </a:rPr>
              <a:t>デジタル化・</a:t>
            </a:r>
            <a:r>
              <a:rPr lang="en-US" altLang="ja-JP" sz="1050" kern="0" dirty="0">
                <a:solidFill>
                  <a:srgbClr val="000000"/>
                </a:solidFill>
                <a:latin typeface="BIZ UDPゴシック" panose="020B0400000000000000" pitchFamily="50" charset="-128"/>
                <a:ea typeface="BIZ UDPゴシック" panose="020B0400000000000000" pitchFamily="50" charset="-128"/>
                <a:cs typeface="MS Mincho"/>
                <a:sym typeface="MS Mincho"/>
              </a:rPr>
              <a:t>DX</a:t>
            </a:r>
            <a:r>
              <a:rPr lang="ja-JP" altLang="en-US" sz="1050" kern="0" dirty="0">
                <a:solidFill>
                  <a:srgbClr val="000000"/>
                </a:solidFill>
                <a:latin typeface="BIZ UDPゴシック" panose="020B0400000000000000" pitchFamily="50" charset="-128"/>
                <a:ea typeface="BIZ UDPゴシック" panose="020B0400000000000000" pitchFamily="50" charset="-128"/>
                <a:cs typeface="MS Mincho"/>
                <a:sym typeface="MS Mincho"/>
              </a:rPr>
              <a:t>の実践</a:t>
            </a:r>
            <a:endParaRPr kern="0" dirty="0">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100" name="Google Shape;141;p2">
            <a:extLst>
              <a:ext uri="{FF2B5EF4-FFF2-40B4-BE49-F238E27FC236}">
                <a16:creationId xmlns:a16="http://schemas.microsoft.com/office/drawing/2014/main" id="{37CFB7A2-6753-1043-A4F2-619F67421908}"/>
              </a:ext>
            </a:extLst>
          </p:cNvPr>
          <p:cNvSpPr/>
          <p:nvPr/>
        </p:nvSpPr>
        <p:spPr>
          <a:xfrm>
            <a:off x="5743954" y="3621229"/>
            <a:ext cx="2918396" cy="1200678"/>
          </a:xfrm>
          <a:prstGeom prst="roundRect">
            <a:avLst>
              <a:gd name="adj" fmla="val 13135"/>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ja-JP" altLang="en-US" sz="114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101" name="Google Shape;186;p2">
            <a:extLst>
              <a:ext uri="{FF2B5EF4-FFF2-40B4-BE49-F238E27FC236}">
                <a16:creationId xmlns:a16="http://schemas.microsoft.com/office/drawing/2014/main" id="{C754D478-9CF1-CEEF-C9A6-6192261DE31A}"/>
              </a:ext>
            </a:extLst>
          </p:cNvPr>
          <p:cNvSpPr/>
          <p:nvPr/>
        </p:nvSpPr>
        <p:spPr>
          <a:xfrm>
            <a:off x="6153563" y="3480890"/>
            <a:ext cx="2063031" cy="360000"/>
          </a:xfrm>
          <a:prstGeom prst="rect">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中小企業デジタル化実践</a:t>
            </a:r>
            <a:endParaRPr kumimoji="0" lang="en-US" altLang="ja-JP"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endParaRPr>
          </a:p>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人材育成事業</a:t>
            </a:r>
            <a:endParaRPr kumimoji="0" sz="14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102" name="Google Shape;186;p2">
            <a:extLst>
              <a:ext uri="{FF2B5EF4-FFF2-40B4-BE49-F238E27FC236}">
                <a16:creationId xmlns:a16="http://schemas.microsoft.com/office/drawing/2014/main" id="{ABD58C7B-BD70-4981-AA99-9AC079BA6299}"/>
              </a:ext>
            </a:extLst>
          </p:cNvPr>
          <p:cNvSpPr/>
          <p:nvPr/>
        </p:nvSpPr>
        <p:spPr>
          <a:xfrm>
            <a:off x="6120963" y="1313151"/>
            <a:ext cx="2079190" cy="360000"/>
          </a:xfrm>
          <a:prstGeom prst="rect">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中小企業デジタル人材育成</a:t>
            </a:r>
            <a:endParaRPr kumimoji="0" lang="en-US" altLang="ja-JP"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endParaRPr>
          </a:p>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研修事業</a:t>
            </a:r>
            <a:endParaRPr kumimoji="0" sz="14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103" name="Google Shape;189;p2">
            <a:extLst>
              <a:ext uri="{FF2B5EF4-FFF2-40B4-BE49-F238E27FC236}">
                <a16:creationId xmlns:a16="http://schemas.microsoft.com/office/drawing/2014/main" id="{D701ADD2-9D2F-EF9F-6072-FEE9280C47F4}"/>
              </a:ext>
            </a:extLst>
          </p:cNvPr>
          <p:cNvSpPr txBox="1"/>
          <p:nvPr/>
        </p:nvSpPr>
        <p:spPr>
          <a:xfrm>
            <a:off x="5913951" y="3848594"/>
            <a:ext cx="2595474" cy="430847"/>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rPr>
              <a:t>企業</a:t>
            </a:r>
            <a:r>
              <a:rPr lang="en-US" altLang="ja-JP"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rPr>
              <a:t>DX</a:t>
            </a:r>
            <a:r>
              <a:rPr lang="ja-JP" altLang="en-US"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rPr>
              <a:t>の内製化に向け、実務の中核を担う人材の育成を支援</a:t>
            </a:r>
            <a:endParaRPr sz="2000" u="sng" kern="0" dirty="0">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104" name="Google Shape;136;p2">
            <a:extLst>
              <a:ext uri="{FF2B5EF4-FFF2-40B4-BE49-F238E27FC236}">
                <a16:creationId xmlns:a16="http://schemas.microsoft.com/office/drawing/2014/main" id="{C876ED57-3924-B12E-8FF0-55FA40692F84}"/>
              </a:ext>
            </a:extLst>
          </p:cNvPr>
          <p:cNvSpPr txBox="1"/>
          <p:nvPr/>
        </p:nvSpPr>
        <p:spPr>
          <a:xfrm>
            <a:off x="5792081" y="4212269"/>
            <a:ext cx="2970547" cy="430847"/>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■集中講座（全</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10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回、</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30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名）</a:t>
            </a:r>
          </a:p>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DX</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の専門家による伴走支援（延べ</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50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回）</a:t>
            </a:r>
          </a:p>
        </p:txBody>
      </p:sp>
      <p:sp>
        <p:nvSpPr>
          <p:cNvPr id="105" name="Google Shape;185;p2">
            <a:extLst>
              <a:ext uri="{FF2B5EF4-FFF2-40B4-BE49-F238E27FC236}">
                <a16:creationId xmlns:a16="http://schemas.microsoft.com/office/drawing/2014/main" id="{AE3E73D1-C2D3-277F-5CDB-0871FC18E10F}"/>
              </a:ext>
            </a:extLst>
          </p:cNvPr>
          <p:cNvSpPr/>
          <p:nvPr/>
        </p:nvSpPr>
        <p:spPr>
          <a:xfrm>
            <a:off x="1504949" y="5688961"/>
            <a:ext cx="6096001" cy="1009913"/>
          </a:xfrm>
          <a:prstGeom prst="roundRect">
            <a:avLst>
              <a:gd name="adj" fmla="val 6198"/>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sz="1463" b="0" i="0" u="none" strike="noStrike" kern="0" cap="none" spc="0" normalizeH="0" baseline="0" noProof="0">
              <a:ln>
                <a:noFill/>
              </a:ln>
              <a:solidFill>
                <a:srgbClr val="FFFFFF"/>
              </a:solidFill>
              <a:effectLst/>
              <a:uLnTx/>
              <a:uFillTx/>
              <a:latin typeface="BIZ UDPゴシック" panose="020B0400000000000000" pitchFamily="50" charset="-128"/>
              <a:ea typeface="BIZ UDPゴシック" panose="020B0400000000000000" pitchFamily="50" charset="-128"/>
              <a:cs typeface="Calibri"/>
              <a:sym typeface="Calibri"/>
            </a:endParaRPr>
          </a:p>
        </p:txBody>
      </p:sp>
      <p:sp>
        <p:nvSpPr>
          <p:cNvPr id="106" name="Google Shape;186;p2">
            <a:extLst>
              <a:ext uri="{FF2B5EF4-FFF2-40B4-BE49-F238E27FC236}">
                <a16:creationId xmlns:a16="http://schemas.microsoft.com/office/drawing/2014/main" id="{E9BB74E7-BDB6-D125-D578-3462DC3E2961}"/>
              </a:ext>
            </a:extLst>
          </p:cNvPr>
          <p:cNvSpPr/>
          <p:nvPr/>
        </p:nvSpPr>
        <p:spPr>
          <a:xfrm>
            <a:off x="1666859" y="5525420"/>
            <a:ext cx="2058531" cy="360000"/>
          </a:xfrm>
          <a:prstGeom prst="rect">
            <a:avLst/>
          </a:prstGeom>
          <a:solidFill>
            <a:srgbClr val="FFFFFF"/>
          </a:solid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支援機関のデジタル人材育成</a:t>
            </a:r>
            <a:endParaRPr kumimoji="0" lang="en-US" altLang="ja-JP"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endParaRPr>
          </a:p>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1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S Gothic"/>
                <a:sym typeface="MS Gothic"/>
              </a:rPr>
              <a:t>支援事業</a:t>
            </a:r>
            <a:endParaRPr kumimoji="0" sz="1400" b="0"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Arial"/>
              <a:sym typeface="Arial"/>
            </a:endParaRPr>
          </a:p>
        </p:txBody>
      </p:sp>
      <p:sp>
        <p:nvSpPr>
          <p:cNvPr id="107" name="Google Shape;136;p2">
            <a:extLst>
              <a:ext uri="{FF2B5EF4-FFF2-40B4-BE49-F238E27FC236}">
                <a16:creationId xmlns:a16="http://schemas.microsoft.com/office/drawing/2014/main" id="{7D62FEDF-0378-7CD5-738E-1CA5F973DBFD}"/>
              </a:ext>
            </a:extLst>
          </p:cNvPr>
          <p:cNvSpPr txBox="1"/>
          <p:nvPr/>
        </p:nvSpPr>
        <p:spPr>
          <a:xfrm>
            <a:off x="1648110" y="5898314"/>
            <a:ext cx="5724525" cy="430847"/>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rPr>
              <a:t>支援機関内のデジタル人材を育成することで、支援機関を通じた中小企業のデジタル化を図る</a:t>
            </a:r>
            <a:endParaRPr lang="en-US" altLang="ja-JP" sz="1100" u="sng"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108" name="Google Shape;136;p2">
            <a:extLst>
              <a:ext uri="{FF2B5EF4-FFF2-40B4-BE49-F238E27FC236}">
                <a16:creationId xmlns:a16="http://schemas.microsoft.com/office/drawing/2014/main" id="{D476DED9-0CC1-5AE4-1D96-9F9CE808B4CA}"/>
              </a:ext>
            </a:extLst>
          </p:cNvPr>
          <p:cNvSpPr txBox="1"/>
          <p:nvPr/>
        </p:nvSpPr>
        <p:spPr>
          <a:xfrm>
            <a:off x="1975306" y="6162105"/>
            <a:ext cx="4996993" cy="261570"/>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■講師派遣型研修（</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10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回）　　　　　　■</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DX</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の専門家による伴走支援（延べ</a:t>
            </a:r>
            <a:r>
              <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40</a:t>
            </a:r>
            <a:r>
              <a:rPr lang="ja-JP" altLang="en-US" sz="1100" kern="0" dirty="0">
                <a:solidFill>
                  <a:srgbClr val="000000"/>
                </a:solidFill>
                <a:latin typeface="BIZ UDPゴシック" panose="020B0400000000000000" pitchFamily="50" charset="-128"/>
                <a:ea typeface="BIZ UDPゴシック" panose="020B0400000000000000" pitchFamily="50" charset="-128"/>
                <a:cs typeface="MS Mincho"/>
                <a:sym typeface="MS Mincho"/>
              </a:rPr>
              <a:t>回）</a:t>
            </a:r>
            <a:endParaRPr lang="en-US" altLang="ja-JP" sz="1100" kern="0" dirty="0">
              <a:solidFill>
                <a:srgbClr val="00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109" name="Google Shape;178;p2">
            <a:extLst>
              <a:ext uri="{FF2B5EF4-FFF2-40B4-BE49-F238E27FC236}">
                <a16:creationId xmlns:a16="http://schemas.microsoft.com/office/drawing/2014/main" id="{0E8451A4-0895-0AC5-328D-36905F5052A8}"/>
              </a:ext>
            </a:extLst>
          </p:cNvPr>
          <p:cNvSpPr/>
          <p:nvPr/>
        </p:nvSpPr>
        <p:spPr>
          <a:xfrm>
            <a:off x="6965824" y="6292890"/>
            <a:ext cx="566292" cy="194944"/>
          </a:xfrm>
          <a:prstGeom prst="rect">
            <a:avLst/>
          </a:prstGeom>
          <a:solidFill>
            <a:srgbClr val="FFFFFF">
              <a:lumMod val="65000"/>
            </a:srgbClr>
          </a:solidFill>
          <a:ln>
            <a:noFill/>
          </a:ln>
          <a:effectLst/>
        </p:spPr>
        <p:txBody>
          <a:bodyPr spcFirstLastPara="1" wrap="square" lIns="91425" tIns="45700" rIns="91425" bIns="4570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138" b="0" i="0" u="none" strike="noStrike" kern="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cs typeface="MS Gothic"/>
                <a:sym typeface="MS Gothic"/>
              </a:rPr>
              <a:t>新規</a:t>
            </a:r>
            <a:endParaRPr kumimoji="0" sz="1400" b="0" i="0" u="none" strike="noStrike" kern="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sym typeface="Arial"/>
            </a:endParaRPr>
          </a:p>
        </p:txBody>
      </p:sp>
      <p:sp>
        <p:nvSpPr>
          <p:cNvPr id="110" name="Google Shape;180;p2">
            <a:extLst>
              <a:ext uri="{FF2B5EF4-FFF2-40B4-BE49-F238E27FC236}">
                <a16:creationId xmlns:a16="http://schemas.microsoft.com/office/drawing/2014/main" id="{73B788C8-AE59-AA7E-3E55-51CB05847405}"/>
              </a:ext>
            </a:extLst>
          </p:cNvPr>
          <p:cNvSpPr/>
          <p:nvPr/>
        </p:nvSpPr>
        <p:spPr>
          <a:xfrm>
            <a:off x="9208705" y="3708991"/>
            <a:ext cx="540000" cy="2952000"/>
          </a:xfrm>
          <a:prstGeom prst="roundRect">
            <a:avLst>
              <a:gd name="adj" fmla="val 16667"/>
            </a:avLst>
          </a:prstGeom>
          <a:noFill/>
          <a:ln w="25400" cap="flat" cmpd="sng">
            <a:solidFill>
              <a:srgbClr val="FF0000"/>
            </a:solidFill>
            <a:prstDash val="solid"/>
            <a:miter lim="800000"/>
            <a:headEnd type="none" w="sm" len="sm"/>
            <a:tailEnd type="none" w="sm" len="sm"/>
          </a:ln>
        </p:spPr>
        <p:txBody>
          <a:bodyPr spcFirstLastPara="1" vert="eaVert" wrap="square" lIns="91425" tIns="45700" rIns="91425" bIns="45700" anchor="ctr" anchorCtr="0">
            <a:noAutofit/>
          </a:bodyPr>
          <a:lstStyle/>
          <a:p>
            <a:pPr algn="ctr" defTabSz="914400">
              <a:buClr>
                <a:srgbClr val="000000"/>
              </a:buClr>
              <a:buFont typeface="Arial"/>
              <a:buNone/>
            </a:pPr>
            <a:r>
              <a:rPr lang="ja-JP" altLang="en-US" sz="1600" b="1" kern="0" dirty="0">
                <a:solidFill>
                  <a:srgbClr val="000000"/>
                </a:solidFill>
                <a:latin typeface="BIZ UDPゴシック" panose="020B0400000000000000" pitchFamily="50" charset="-128"/>
                <a:ea typeface="BIZ UDPゴシック" panose="020B0400000000000000" pitchFamily="50" charset="-128"/>
                <a:cs typeface="Arial"/>
                <a:sym typeface="Arial"/>
              </a:rPr>
              <a:t>中小企業のデジタル化・Ｄ</a:t>
            </a:r>
            <a:r>
              <a:rPr lang="en-US" altLang="ja-JP" sz="1600" b="1" kern="0" dirty="0">
                <a:solidFill>
                  <a:srgbClr val="000000"/>
                </a:solidFill>
                <a:latin typeface="BIZ UDPゴシック" panose="020B0400000000000000" pitchFamily="50" charset="-128"/>
                <a:ea typeface="BIZ UDPゴシック" panose="020B0400000000000000" pitchFamily="50" charset="-128"/>
                <a:cs typeface="Arial"/>
                <a:sym typeface="Arial"/>
              </a:rPr>
              <a:t>Ⅹ</a:t>
            </a:r>
            <a:endParaRPr sz="1600" b="1" kern="0" dirty="0">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111" name="山形 9">
            <a:extLst>
              <a:ext uri="{FF2B5EF4-FFF2-40B4-BE49-F238E27FC236}">
                <a16:creationId xmlns:a16="http://schemas.microsoft.com/office/drawing/2014/main" id="{B5AF57CE-B711-41D3-1089-A63F64B1B1EB}"/>
              </a:ext>
            </a:extLst>
          </p:cNvPr>
          <p:cNvSpPr/>
          <p:nvPr/>
        </p:nvSpPr>
        <p:spPr>
          <a:xfrm>
            <a:off x="5446282" y="797263"/>
            <a:ext cx="3216069" cy="390525"/>
          </a:xfrm>
          <a:prstGeom prst="chevron">
            <a:avLst/>
          </a:prstGeom>
          <a:solidFill>
            <a:srgbClr val="F19D19">
              <a:lumMod val="20000"/>
              <a:lumOff val="80000"/>
            </a:srgbClr>
          </a:solidFill>
          <a:ln w="25400" cap="flat" cmpd="sng" algn="ctr">
            <a:solidFill>
              <a:srgbClr val="F19D19"/>
            </a:solidFill>
            <a:prstDash val="solid"/>
          </a:ln>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企業</a:t>
            </a:r>
            <a:r>
              <a:rPr kumimoji="0" lang="en-US" altLang="ja-JP" sz="1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a:t>
            </a:r>
            <a:r>
              <a:rPr kumimoji="0" lang="ja-JP" altLang="en-US" sz="1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実行期</a:t>
            </a:r>
            <a:r>
              <a:rPr kumimoji="0" lang="en-US" altLang="ja-JP" sz="1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a:t>
            </a:r>
            <a:endParaRPr kumimoji="0" lang="ja-JP" altLang="en-US" sz="1100" b="0" i="0" u="none" strike="noStrike" kern="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cs typeface="ＭＳ Ｐゴシック" panose="020B0600070205080204" pitchFamily="50" charset="-128"/>
              <a:sym typeface="Arial"/>
            </a:endParaRPr>
          </a:p>
        </p:txBody>
      </p:sp>
      <p:sp>
        <p:nvSpPr>
          <p:cNvPr id="112" name="ホームベース 2">
            <a:extLst>
              <a:ext uri="{FF2B5EF4-FFF2-40B4-BE49-F238E27FC236}">
                <a16:creationId xmlns:a16="http://schemas.microsoft.com/office/drawing/2014/main" id="{F03E3805-FE2A-9750-F70E-981F71DF1486}"/>
              </a:ext>
            </a:extLst>
          </p:cNvPr>
          <p:cNvSpPr/>
          <p:nvPr/>
        </p:nvSpPr>
        <p:spPr>
          <a:xfrm>
            <a:off x="256352" y="784510"/>
            <a:ext cx="2882991" cy="390525"/>
          </a:xfrm>
          <a:prstGeom prst="homePlate">
            <a:avLst/>
          </a:prstGeom>
          <a:solidFill>
            <a:srgbClr val="F19D19">
              <a:lumMod val="20000"/>
              <a:lumOff val="80000"/>
            </a:srgbClr>
          </a:solidFill>
          <a:ln w="25400" cap="flat" cmpd="sng" algn="ctr">
            <a:solidFill>
              <a:srgbClr val="FFC000"/>
            </a:solidFill>
            <a:prstDash val="solid"/>
          </a:ln>
          <a:effectLst/>
        </p:spPr>
        <p:txBody>
          <a:bodyPr wrap="square" lIns="0" tIns="0" rIns="0" bIns="0" rtlCol="0" anchor="ctr" anchorCtr="0">
            <a:noAutofit/>
          </a:bodyPr>
          <a:lstStyle/>
          <a:p>
            <a:pPr marL="0" marR="0" lvl="0" indent="0" algn="ctr" defTabSz="914400" eaLnBrk="1" fontAlgn="auto" latinLnBrk="0" hangingPunct="1">
              <a:lnSpc>
                <a:spcPts val="1800"/>
              </a:lnSpc>
              <a:spcBef>
                <a:spcPts val="0"/>
              </a:spcBef>
              <a:spcAft>
                <a:spcPts val="0"/>
              </a:spcAft>
              <a:buClr>
                <a:srgbClr val="000000"/>
              </a:buClr>
              <a:buSzTx/>
              <a:buFont typeface="Arial"/>
              <a:buNone/>
              <a:tabLst/>
              <a:defRPr/>
            </a:pPr>
            <a:r>
              <a:rPr kumimoji="0" lang="ja-JP" altLang="en-US" sz="1600" b="1" i="0" u="none" strike="noStrike" kern="0" cap="none" spc="15"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企業</a:t>
            </a:r>
            <a:r>
              <a:rPr kumimoji="0" lang="en-US" altLang="ja-JP" sz="1600" b="1" i="0" u="none" strike="noStrike" kern="0" cap="none" spc="15"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a:t>
            </a:r>
            <a:r>
              <a:rPr kumimoji="0" lang="ja-JP" altLang="en-US" sz="1600" b="1" i="0" u="none" strike="noStrike" kern="0" cap="none" spc="15"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関心期</a:t>
            </a:r>
            <a:r>
              <a:rPr kumimoji="0" lang="en-US" altLang="ja-JP" sz="1600" b="1" i="0" u="none" strike="noStrike" kern="0" cap="none" spc="15"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a:t>
            </a:r>
            <a:endParaRPr kumimoji="0" lang="ja-JP" altLang="en-US" sz="1100" b="0" i="0" u="none" strike="noStrike" kern="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cs typeface="ＭＳ Ｐゴシック" panose="020B0600070205080204" pitchFamily="50" charset="-128"/>
              <a:sym typeface="Arial"/>
            </a:endParaRPr>
          </a:p>
        </p:txBody>
      </p:sp>
      <p:sp>
        <p:nvSpPr>
          <p:cNvPr id="113" name="山形 5">
            <a:extLst>
              <a:ext uri="{FF2B5EF4-FFF2-40B4-BE49-F238E27FC236}">
                <a16:creationId xmlns:a16="http://schemas.microsoft.com/office/drawing/2014/main" id="{6338BFE8-22FF-DA6F-191F-5FD9693B2CC8}"/>
              </a:ext>
            </a:extLst>
          </p:cNvPr>
          <p:cNvSpPr/>
          <p:nvPr/>
        </p:nvSpPr>
        <p:spPr>
          <a:xfrm>
            <a:off x="2960620" y="790917"/>
            <a:ext cx="2663192" cy="390525"/>
          </a:xfrm>
          <a:prstGeom prst="chevron">
            <a:avLst/>
          </a:prstGeom>
          <a:solidFill>
            <a:srgbClr val="F19D19">
              <a:lumMod val="20000"/>
              <a:lumOff val="80000"/>
            </a:srgbClr>
          </a:solidFill>
          <a:ln w="25400" cap="flat" cmpd="sng" algn="ctr">
            <a:solidFill>
              <a:srgbClr val="F19D19"/>
            </a:solidFill>
            <a:prstDash val="solid"/>
          </a:ln>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ja-JP" altLang="en-US" sz="1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企業</a:t>
            </a:r>
            <a:r>
              <a:rPr kumimoji="0" lang="en-US" altLang="ja-JP" sz="1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a:t>
            </a:r>
            <a:r>
              <a:rPr kumimoji="0" lang="ja-JP" altLang="en-US" sz="1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準備期</a:t>
            </a:r>
            <a:r>
              <a:rPr kumimoji="0" lang="en-US" altLang="ja-JP" sz="1600" b="1" i="0" u="none" strike="noStrike" kern="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sym typeface="Arial"/>
              </a:rPr>
              <a:t>】</a:t>
            </a:r>
            <a:endParaRPr kumimoji="0" lang="ja-JP" altLang="en-US" sz="1100" b="0" i="0" u="none" strike="noStrike" kern="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cs typeface="ＭＳ Ｐゴシック" panose="020B0600070205080204" pitchFamily="50" charset="-128"/>
              <a:sym typeface="Arial"/>
            </a:endParaRPr>
          </a:p>
        </p:txBody>
      </p:sp>
      <p:sp>
        <p:nvSpPr>
          <p:cNvPr id="114" name="Google Shape;182;p2">
            <a:extLst>
              <a:ext uri="{FF2B5EF4-FFF2-40B4-BE49-F238E27FC236}">
                <a16:creationId xmlns:a16="http://schemas.microsoft.com/office/drawing/2014/main" id="{0C9A6A00-4777-F816-5F32-AF2157B7DD4D}"/>
              </a:ext>
            </a:extLst>
          </p:cNvPr>
          <p:cNvSpPr/>
          <p:nvPr/>
        </p:nvSpPr>
        <p:spPr>
          <a:xfrm>
            <a:off x="8905137" y="3028598"/>
            <a:ext cx="301625" cy="1446717"/>
          </a:xfrm>
          <a:prstGeom prst="rightArrow">
            <a:avLst>
              <a:gd name="adj1" fmla="val 50000"/>
              <a:gd name="adj2" fmla="val 68972"/>
            </a:avLst>
          </a:prstGeom>
          <a:solidFill>
            <a:srgbClr val="FF0000"/>
          </a:solidFill>
          <a:ln w="19050" cap="flat" cmpd="sng">
            <a:noFill/>
            <a:prstDash val="solid"/>
            <a:miter lim="800000"/>
            <a:headEnd type="none" w="sm" len="sm"/>
            <a:tailEnd type="none" w="sm" len="sm"/>
          </a:ln>
        </p:spPr>
        <p:txBody>
          <a:bodyPr spcFirstLastPara="1" wrap="square" lIns="91425" tIns="45700" rIns="91425" bIns="45700" anchor="ctr" anchorCtr="0">
            <a:noAutofit/>
          </a:bodyPr>
          <a:lstStyle/>
          <a:p>
            <a:pPr algn="ctr" defTabSz="914400">
              <a:buClr>
                <a:srgbClr val="000000"/>
              </a:buClr>
              <a:buFont typeface="Arial"/>
              <a:buNone/>
            </a:pPr>
            <a:endParaRPr sz="1463" kern="0">
              <a:solidFill>
                <a:srgbClr val="FFFFFF"/>
              </a:solidFill>
              <a:latin typeface="BIZ UDPゴシック" panose="020B0400000000000000" pitchFamily="50" charset="-128"/>
              <a:ea typeface="BIZ UDPゴシック" panose="020B0400000000000000" pitchFamily="50" charset="-128"/>
              <a:cs typeface="Calibri"/>
              <a:sym typeface="Calibri"/>
            </a:endParaRPr>
          </a:p>
        </p:txBody>
      </p:sp>
      <p:sp>
        <p:nvSpPr>
          <p:cNvPr id="115" name="Google Shape;180;p2">
            <a:extLst>
              <a:ext uri="{FF2B5EF4-FFF2-40B4-BE49-F238E27FC236}">
                <a16:creationId xmlns:a16="http://schemas.microsoft.com/office/drawing/2014/main" id="{71FA059E-6E80-8917-7482-857B4EBF1100}"/>
              </a:ext>
            </a:extLst>
          </p:cNvPr>
          <p:cNvSpPr/>
          <p:nvPr/>
        </p:nvSpPr>
        <p:spPr>
          <a:xfrm>
            <a:off x="9208705" y="662762"/>
            <a:ext cx="540000" cy="2952000"/>
          </a:xfrm>
          <a:prstGeom prst="roundRect">
            <a:avLst>
              <a:gd name="adj" fmla="val 16667"/>
            </a:avLst>
          </a:prstGeom>
          <a:noFill/>
          <a:ln w="25400" cap="flat" cmpd="sng">
            <a:solidFill>
              <a:srgbClr val="FF0000"/>
            </a:solidFill>
            <a:prstDash val="solid"/>
            <a:miter lim="800000"/>
            <a:headEnd type="none" w="sm" len="sm"/>
            <a:tailEnd type="none" w="sm" len="sm"/>
          </a:ln>
        </p:spPr>
        <p:txBody>
          <a:bodyPr spcFirstLastPara="1" vert="eaVert" wrap="square" lIns="91425" tIns="45700" rIns="91425" bIns="45700" anchor="ctr" anchorCtr="0">
            <a:noAutofit/>
          </a:bodyPr>
          <a:lstStyle/>
          <a:p>
            <a:pPr algn="ctr" defTabSz="914400">
              <a:buClr>
                <a:srgbClr val="000000"/>
              </a:buClr>
              <a:buFont typeface="Arial"/>
              <a:buNone/>
            </a:pPr>
            <a:r>
              <a:rPr lang="ja-JP" altLang="en-US" sz="1600" b="1" kern="0" dirty="0">
                <a:solidFill>
                  <a:srgbClr val="000000"/>
                </a:solidFill>
                <a:latin typeface="BIZ UDPゴシック" panose="020B0400000000000000" pitchFamily="50" charset="-128"/>
                <a:ea typeface="BIZ UDPゴシック" panose="020B0400000000000000" pitchFamily="50" charset="-128"/>
                <a:cs typeface="Arial"/>
                <a:sym typeface="Arial"/>
              </a:rPr>
              <a:t>デジタル人材の育成・確保</a:t>
            </a:r>
            <a:endParaRPr sz="1600" b="1" kern="0" dirty="0">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116" name="四角形: 角を丸くする 115">
            <a:extLst>
              <a:ext uri="{FF2B5EF4-FFF2-40B4-BE49-F238E27FC236}">
                <a16:creationId xmlns:a16="http://schemas.microsoft.com/office/drawing/2014/main" id="{94434A47-1958-AEB3-6588-28FCC47549C5}"/>
              </a:ext>
            </a:extLst>
          </p:cNvPr>
          <p:cNvSpPr/>
          <p:nvPr/>
        </p:nvSpPr>
        <p:spPr>
          <a:xfrm>
            <a:off x="134916" y="662762"/>
            <a:ext cx="8748000" cy="6169082"/>
          </a:xfrm>
          <a:prstGeom prst="roundRect">
            <a:avLst>
              <a:gd name="adj" fmla="val 3311"/>
            </a:avLst>
          </a:prstGeom>
          <a:noFill/>
          <a:ln w="25400" cap="flat" cmpd="sng" algn="ctr">
            <a:solidFill>
              <a:srgbClr val="1D9A78">
                <a:shade val="15000"/>
              </a:srgbClr>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1" lang="ja-JP" altLang="en-US" sz="1400" b="0" i="0" u="none" strike="noStrike" kern="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sym typeface="Arial"/>
            </a:endParaRPr>
          </a:p>
        </p:txBody>
      </p:sp>
      <p:sp>
        <p:nvSpPr>
          <p:cNvPr id="117" name="Google Shape;136;p2">
            <a:extLst>
              <a:ext uri="{FF2B5EF4-FFF2-40B4-BE49-F238E27FC236}">
                <a16:creationId xmlns:a16="http://schemas.microsoft.com/office/drawing/2014/main" id="{F3261E3B-8708-DAC2-FF80-B5C1ABF51366}"/>
              </a:ext>
            </a:extLst>
          </p:cNvPr>
          <p:cNvSpPr txBox="1"/>
          <p:nvPr/>
        </p:nvSpPr>
        <p:spPr>
          <a:xfrm>
            <a:off x="976467" y="2849900"/>
            <a:ext cx="1731339" cy="261570"/>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rPr>
              <a:t>＜対象：経営層＞</a:t>
            </a:r>
            <a:endParaRPr lang="en-US" altLang="ja-JP"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118" name="Google Shape;136;p2">
            <a:extLst>
              <a:ext uri="{FF2B5EF4-FFF2-40B4-BE49-F238E27FC236}">
                <a16:creationId xmlns:a16="http://schemas.microsoft.com/office/drawing/2014/main" id="{B300B11B-A780-9AE7-A550-C8BD6372E5D3}"/>
              </a:ext>
            </a:extLst>
          </p:cNvPr>
          <p:cNvSpPr txBox="1"/>
          <p:nvPr/>
        </p:nvSpPr>
        <p:spPr>
          <a:xfrm>
            <a:off x="640180" y="4355170"/>
            <a:ext cx="2042401" cy="261570"/>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rPr>
              <a:t>＜対象：一般社員～経営層＞</a:t>
            </a:r>
            <a:endParaRPr lang="en-US" altLang="ja-JP"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119" name="Google Shape;136;p2">
            <a:extLst>
              <a:ext uri="{FF2B5EF4-FFF2-40B4-BE49-F238E27FC236}">
                <a16:creationId xmlns:a16="http://schemas.microsoft.com/office/drawing/2014/main" id="{7EE14943-5109-794D-49DB-35615CD2B567}"/>
              </a:ext>
            </a:extLst>
          </p:cNvPr>
          <p:cNvSpPr txBox="1"/>
          <p:nvPr/>
        </p:nvSpPr>
        <p:spPr>
          <a:xfrm>
            <a:off x="3725646" y="3764022"/>
            <a:ext cx="1295726" cy="261570"/>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rPr>
              <a:t>＜対象：企業＞</a:t>
            </a:r>
            <a:endParaRPr lang="en-US" altLang="ja-JP"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120" name="Google Shape;136;p2">
            <a:extLst>
              <a:ext uri="{FF2B5EF4-FFF2-40B4-BE49-F238E27FC236}">
                <a16:creationId xmlns:a16="http://schemas.microsoft.com/office/drawing/2014/main" id="{54D43459-BCB1-13F1-0213-C09AC01178E5}"/>
              </a:ext>
            </a:extLst>
          </p:cNvPr>
          <p:cNvSpPr txBox="1"/>
          <p:nvPr/>
        </p:nvSpPr>
        <p:spPr>
          <a:xfrm>
            <a:off x="5967489" y="2856471"/>
            <a:ext cx="2519089" cy="415458"/>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000" b="1" kern="0" dirty="0">
                <a:solidFill>
                  <a:srgbClr val="FF0000"/>
                </a:solidFill>
                <a:latin typeface="BIZ UDPゴシック" panose="020B0400000000000000" pitchFamily="50" charset="-128"/>
                <a:ea typeface="BIZ UDPゴシック" panose="020B0400000000000000" pitchFamily="50" charset="-128"/>
                <a:cs typeface="MS Mincho"/>
                <a:sym typeface="MS Mincho"/>
              </a:rPr>
              <a:t>＜対象：①育成部門のリーダー・管理職、</a:t>
            </a:r>
            <a:endParaRPr lang="en-US" altLang="ja-JP" sz="1000" b="1" kern="0" dirty="0">
              <a:solidFill>
                <a:srgbClr val="FF0000"/>
              </a:solidFill>
              <a:latin typeface="BIZ UDPゴシック" panose="020B0400000000000000" pitchFamily="50" charset="-128"/>
              <a:ea typeface="BIZ UDPゴシック" panose="020B0400000000000000" pitchFamily="50" charset="-128"/>
              <a:cs typeface="MS Mincho"/>
              <a:sym typeface="MS Mincho"/>
            </a:endParaRPr>
          </a:p>
          <a:p>
            <a:pPr defTabSz="914400">
              <a:buClr>
                <a:srgbClr val="000000"/>
              </a:buClr>
              <a:buFont typeface="Arial"/>
              <a:buNone/>
            </a:pPr>
            <a:r>
              <a:rPr lang="ja-JP" altLang="en-US" sz="1000" b="1" kern="0" dirty="0">
                <a:solidFill>
                  <a:srgbClr val="FF0000"/>
                </a:solidFill>
                <a:latin typeface="BIZ UDPゴシック" panose="020B0400000000000000" pitchFamily="50" charset="-128"/>
                <a:ea typeface="BIZ UDPゴシック" panose="020B0400000000000000" pitchFamily="50" charset="-128"/>
                <a:cs typeface="MS Mincho"/>
                <a:sym typeface="MS Mincho"/>
              </a:rPr>
              <a:t>　　　　　 ②～⑤一般社員＞</a:t>
            </a:r>
            <a:endParaRPr lang="en-US" altLang="ja-JP" sz="1000" b="1" kern="0" dirty="0">
              <a:solidFill>
                <a:srgbClr val="FF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121" name="Google Shape;136;p2">
            <a:extLst>
              <a:ext uri="{FF2B5EF4-FFF2-40B4-BE49-F238E27FC236}">
                <a16:creationId xmlns:a16="http://schemas.microsoft.com/office/drawing/2014/main" id="{B945D4A9-63A0-A30C-9EDD-CDA05859D4C0}"/>
              </a:ext>
            </a:extLst>
          </p:cNvPr>
          <p:cNvSpPr txBox="1"/>
          <p:nvPr/>
        </p:nvSpPr>
        <p:spPr>
          <a:xfrm>
            <a:off x="1943101" y="6421848"/>
            <a:ext cx="5133974" cy="261570"/>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rPr>
              <a:t>＜対象：中小企業を支援している士業（行政書士会等）・商工団体等の支援機関＞</a:t>
            </a:r>
            <a:endParaRPr lang="en-US" altLang="ja-JP"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122" name="Google Shape;136;p2">
            <a:extLst>
              <a:ext uri="{FF2B5EF4-FFF2-40B4-BE49-F238E27FC236}">
                <a16:creationId xmlns:a16="http://schemas.microsoft.com/office/drawing/2014/main" id="{1804E835-35FC-7C09-F03C-EB942DD65E49}"/>
              </a:ext>
            </a:extLst>
          </p:cNvPr>
          <p:cNvSpPr txBox="1"/>
          <p:nvPr/>
        </p:nvSpPr>
        <p:spPr>
          <a:xfrm>
            <a:off x="5896855" y="4578104"/>
            <a:ext cx="2937790" cy="261570"/>
          </a:xfrm>
          <a:prstGeom prst="rect">
            <a:avLst/>
          </a:prstGeom>
          <a:noFill/>
          <a:ln>
            <a:noFill/>
          </a:ln>
        </p:spPr>
        <p:txBody>
          <a:bodyPr spcFirstLastPara="1" wrap="square" lIns="91425" tIns="45700" rIns="91425" bIns="45700" anchor="t" anchorCtr="0">
            <a:spAutoFit/>
          </a:bodyPr>
          <a:lstStyle/>
          <a:p>
            <a:pPr defTabSz="914400">
              <a:buClr>
                <a:srgbClr val="000000"/>
              </a:buClr>
              <a:buFont typeface="Arial"/>
              <a:buNone/>
            </a:pPr>
            <a:r>
              <a:rPr lang="ja-JP" altLang="en-US"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rPr>
              <a:t>＜対象：社内で</a:t>
            </a:r>
            <a:r>
              <a:rPr lang="en-US" altLang="ja-JP"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rPr>
              <a:t>DX</a:t>
            </a:r>
            <a:r>
              <a:rPr lang="ja-JP" altLang="en-US"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rPr>
              <a:t>の推進役となる社員＞</a:t>
            </a:r>
            <a:endParaRPr lang="en-US" altLang="ja-JP" sz="1100" b="1" kern="0" dirty="0">
              <a:solidFill>
                <a:srgbClr val="FF0000"/>
              </a:solidFill>
              <a:latin typeface="BIZ UDPゴシック" panose="020B0400000000000000" pitchFamily="50" charset="-128"/>
              <a:ea typeface="BIZ UDPゴシック" panose="020B0400000000000000" pitchFamily="50" charset="-128"/>
              <a:cs typeface="MS Mincho"/>
              <a:sym typeface="MS Mincho"/>
            </a:endParaRPr>
          </a:p>
        </p:txBody>
      </p:sp>
      <p:sp>
        <p:nvSpPr>
          <p:cNvPr id="6" name="正方形/長方形 5">
            <a:extLst>
              <a:ext uri="{FF2B5EF4-FFF2-40B4-BE49-F238E27FC236}">
                <a16:creationId xmlns:a16="http://schemas.microsoft.com/office/drawing/2014/main" id="{9525FDA4-EEE9-510B-4519-A91B5B72B878}"/>
              </a:ext>
            </a:extLst>
          </p:cNvPr>
          <p:cNvSpPr/>
          <p:nvPr/>
        </p:nvSpPr>
        <p:spPr>
          <a:xfrm>
            <a:off x="8054575" y="3598297"/>
            <a:ext cx="630617" cy="263102"/>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latin typeface="BIZ UDPゴシック" panose="020B0400000000000000" pitchFamily="50" charset="-128"/>
                <a:ea typeface="BIZ UDPゴシック" panose="020B0400000000000000" pitchFamily="50" charset="-128"/>
              </a:rPr>
              <a:t>募集終了</a:t>
            </a:r>
          </a:p>
        </p:txBody>
      </p:sp>
      <p:sp>
        <p:nvSpPr>
          <p:cNvPr id="7" name="正方形/長方形 6">
            <a:extLst>
              <a:ext uri="{FF2B5EF4-FFF2-40B4-BE49-F238E27FC236}">
                <a16:creationId xmlns:a16="http://schemas.microsoft.com/office/drawing/2014/main" id="{FDB5CDED-164C-48B3-7D9A-C69D1522ACFC}"/>
              </a:ext>
            </a:extLst>
          </p:cNvPr>
          <p:cNvSpPr/>
          <p:nvPr/>
        </p:nvSpPr>
        <p:spPr>
          <a:xfrm>
            <a:off x="2360140" y="3355964"/>
            <a:ext cx="466149" cy="302522"/>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800" b="1" dirty="0">
                <a:latin typeface="BIZ UDPゴシック" panose="020B0400000000000000" pitchFamily="50" charset="-128"/>
                <a:ea typeface="BIZ UDPゴシック" panose="020B0400000000000000" pitchFamily="50" charset="-128"/>
              </a:rPr>
              <a:t>10</a:t>
            </a:r>
            <a:r>
              <a:rPr kumimoji="1" lang="ja-JP" altLang="en-US" sz="800" b="1" dirty="0">
                <a:latin typeface="BIZ UDPゴシック" panose="020B0400000000000000" pitchFamily="50" charset="-128"/>
                <a:ea typeface="BIZ UDPゴシック" panose="020B0400000000000000" pitchFamily="50" charset="-128"/>
              </a:rPr>
              <a:t>月</a:t>
            </a:r>
            <a:endParaRPr kumimoji="1" lang="en-US" altLang="ja-JP" sz="800" b="1" dirty="0">
              <a:latin typeface="BIZ UDPゴシック" panose="020B0400000000000000" pitchFamily="50" charset="-128"/>
              <a:ea typeface="BIZ UDPゴシック" panose="020B0400000000000000" pitchFamily="50" charset="-128"/>
            </a:endParaRPr>
          </a:p>
          <a:p>
            <a:pPr algn="ctr"/>
            <a:r>
              <a:rPr kumimoji="1" lang="ja-JP" altLang="en-US" sz="800" b="1" dirty="0">
                <a:latin typeface="BIZ UDPゴシック" panose="020B0400000000000000" pitchFamily="50" charset="-128"/>
                <a:ea typeface="BIZ UDPゴシック" panose="020B0400000000000000" pitchFamily="50" charset="-128"/>
              </a:rPr>
              <a:t>公開</a:t>
            </a:r>
          </a:p>
        </p:txBody>
      </p:sp>
      <p:sp>
        <p:nvSpPr>
          <p:cNvPr id="8" name="正方形/長方形 7">
            <a:extLst>
              <a:ext uri="{FF2B5EF4-FFF2-40B4-BE49-F238E27FC236}">
                <a16:creationId xmlns:a16="http://schemas.microsoft.com/office/drawing/2014/main" id="{C36AE826-2475-F586-2994-05CFE0A13C3F}"/>
              </a:ext>
            </a:extLst>
          </p:cNvPr>
          <p:cNvSpPr/>
          <p:nvPr/>
        </p:nvSpPr>
        <p:spPr>
          <a:xfrm>
            <a:off x="374408" y="1336505"/>
            <a:ext cx="307523" cy="360000"/>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1</a:t>
            </a:r>
            <a:endParaRPr kumimoji="1" lang="ja-JP" altLang="en-US" sz="1600" b="1" dirty="0"/>
          </a:p>
        </p:txBody>
      </p:sp>
      <p:sp>
        <p:nvSpPr>
          <p:cNvPr id="9" name="正方形/長方形 8">
            <a:extLst>
              <a:ext uri="{FF2B5EF4-FFF2-40B4-BE49-F238E27FC236}">
                <a16:creationId xmlns:a16="http://schemas.microsoft.com/office/drawing/2014/main" id="{503FF46E-2107-7AF2-D15C-11A69260E129}"/>
              </a:ext>
            </a:extLst>
          </p:cNvPr>
          <p:cNvSpPr/>
          <p:nvPr/>
        </p:nvSpPr>
        <p:spPr>
          <a:xfrm>
            <a:off x="2992092" y="1991998"/>
            <a:ext cx="307523" cy="373901"/>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2</a:t>
            </a:r>
            <a:endParaRPr kumimoji="1" lang="ja-JP" altLang="en-US" sz="1600" b="1" dirty="0"/>
          </a:p>
        </p:txBody>
      </p:sp>
      <p:sp>
        <p:nvSpPr>
          <p:cNvPr id="10" name="正方形/長方形 9">
            <a:extLst>
              <a:ext uri="{FF2B5EF4-FFF2-40B4-BE49-F238E27FC236}">
                <a16:creationId xmlns:a16="http://schemas.microsoft.com/office/drawing/2014/main" id="{D123DE57-9419-0A61-B4E6-46A7F86D7013}"/>
              </a:ext>
            </a:extLst>
          </p:cNvPr>
          <p:cNvSpPr/>
          <p:nvPr/>
        </p:nvSpPr>
        <p:spPr>
          <a:xfrm>
            <a:off x="5813440" y="1313151"/>
            <a:ext cx="307523" cy="370468"/>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3</a:t>
            </a:r>
            <a:endParaRPr kumimoji="1" lang="ja-JP" altLang="en-US" sz="1600" b="1" dirty="0"/>
          </a:p>
        </p:txBody>
      </p:sp>
      <p:sp>
        <p:nvSpPr>
          <p:cNvPr id="11" name="正方形/長方形 10">
            <a:extLst>
              <a:ext uri="{FF2B5EF4-FFF2-40B4-BE49-F238E27FC236}">
                <a16:creationId xmlns:a16="http://schemas.microsoft.com/office/drawing/2014/main" id="{A89BED29-F5F4-C808-2DDA-35D6CD0C3B71}"/>
              </a:ext>
            </a:extLst>
          </p:cNvPr>
          <p:cNvSpPr/>
          <p:nvPr/>
        </p:nvSpPr>
        <p:spPr>
          <a:xfrm>
            <a:off x="5859754" y="3489405"/>
            <a:ext cx="307523" cy="37356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4</a:t>
            </a:r>
            <a:endParaRPr kumimoji="1" lang="ja-JP" altLang="en-US" sz="1600" b="1" dirty="0"/>
          </a:p>
        </p:txBody>
      </p:sp>
      <p:sp>
        <p:nvSpPr>
          <p:cNvPr id="12" name="正方形/長方形 11">
            <a:extLst>
              <a:ext uri="{FF2B5EF4-FFF2-40B4-BE49-F238E27FC236}">
                <a16:creationId xmlns:a16="http://schemas.microsoft.com/office/drawing/2014/main" id="{B8B48B10-61F3-0E04-5399-81A7A1F36374}"/>
              </a:ext>
            </a:extLst>
          </p:cNvPr>
          <p:cNvSpPr/>
          <p:nvPr/>
        </p:nvSpPr>
        <p:spPr>
          <a:xfrm>
            <a:off x="1390156" y="5519066"/>
            <a:ext cx="307523" cy="379247"/>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5</a:t>
            </a:r>
            <a:endParaRPr kumimoji="1" lang="ja-JP" altLang="en-US" sz="1600" b="1" dirty="0"/>
          </a:p>
        </p:txBody>
      </p:sp>
    </p:spTree>
    <p:extLst>
      <p:ext uri="{BB962C8B-B14F-4D97-AF65-F5344CB8AC3E}">
        <p14:creationId xmlns:p14="http://schemas.microsoft.com/office/powerpoint/2010/main" val="1152726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637E5-5793-E583-78D5-C96BC04F298F}"/>
            </a:ext>
          </a:extLst>
        </p:cNvPr>
        <p:cNvGrpSpPr/>
        <p:nvPr/>
      </p:nvGrpSpPr>
      <p:grpSpPr>
        <a:xfrm>
          <a:off x="0" y="0"/>
          <a:ext cx="0" cy="0"/>
          <a:chOff x="0" y="0"/>
          <a:chExt cx="0" cy="0"/>
        </a:xfrm>
      </p:grpSpPr>
      <p:sp>
        <p:nvSpPr>
          <p:cNvPr id="2" name="object 9">
            <a:extLst>
              <a:ext uri="{FF2B5EF4-FFF2-40B4-BE49-F238E27FC236}">
                <a16:creationId xmlns:a16="http://schemas.microsoft.com/office/drawing/2014/main" id="{3FC8AC7B-F374-147D-DFF9-15A39C001AF7}"/>
              </a:ext>
            </a:extLst>
          </p:cNvPr>
          <p:cNvSpPr txBox="1"/>
          <p:nvPr/>
        </p:nvSpPr>
        <p:spPr>
          <a:xfrm>
            <a:off x="1" y="3024979"/>
            <a:ext cx="9906000" cy="404021"/>
          </a:xfrm>
          <a:prstGeom prst="rect">
            <a:avLst/>
          </a:prstGeom>
        </p:spPr>
        <p:txBody>
          <a:bodyPr vert="horz" wrap="square" lIns="0" tIns="53340" rIns="0" bIns="0" rtlCol="0">
            <a:spAutoFit/>
          </a:bodyPr>
          <a:lstStyle/>
          <a:p>
            <a:pPr marL="12700" algn="ctr">
              <a:lnSpc>
                <a:spcPts val="2400"/>
              </a:lnSpc>
              <a:spcBef>
                <a:spcPts val="800"/>
              </a:spcBef>
            </a:pPr>
            <a:r>
              <a:rPr lang="ja-JP" altLang="en-US" sz="4000" spc="200" dirty="0">
                <a:solidFill>
                  <a:srgbClr val="414042"/>
                </a:solidFill>
                <a:latin typeface="Noto Sans JP Black" panose="020B0200000000000000" pitchFamily="50" charset="-128"/>
                <a:ea typeface="Noto Sans JP Black" panose="020B0200000000000000" pitchFamily="50" charset="-128"/>
              </a:rPr>
              <a:t>ご清聴ありがとうございました</a:t>
            </a:r>
            <a:endParaRPr lang="en-US" altLang="ja-JP" sz="4000" spc="200" dirty="0">
              <a:solidFill>
                <a:srgbClr val="414042"/>
              </a:solidFill>
              <a:latin typeface="Noto Sans JP Black" panose="020B0200000000000000" pitchFamily="50" charset="-128"/>
              <a:ea typeface="Noto Sans JP Black" panose="020B0200000000000000" pitchFamily="50" charset="-128"/>
            </a:endParaRPr>
          </a:p>
        </p:txBody>
      </p:sp>
    </p:spTree>
    <p:extLst>
      <p:ext uri="{BB962C8B-B14F-4D97-AF65-F5344CB8AC3E}">
        <p14:creationId xmlns:p14="http://schemas.microsoft.com/office/powerpoint/2010/main" val="188099880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1124</TotalTime>
  <Words>2187</Words>
  <Application>Microsoft Office PowerPoint</Application>
  <PresentationFormat>A4 210 x 297 mm</PresentationFormat>
  <Paragraphs>200</Paragraphs>
  <Slides>6</Slides>
  <Notes>6</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vt:i4>
      </vt:variant>
    </vt:vector>
  </HeadingPairs>
  <TitlesOfParts>
    <vt:vector size="14" baseType="lpstr">
      <vt:lpstr>BIZ UDPゴシック</vt:lpstr>
      <vt:lpstr>Noto Sans JP Black</vt:lpstr>
      <vt:lpstr>游ゴシック</vt:lpstr>
      <vt:lpstr>Aptos</vt:lpstr>
      <vt:lpstr>Aptos Display</vt:lpstr>
      <vt:lpstr>Arial</vt:lpstr>
      <vt:lpstr>Wingdings 3</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小島　逸平</dc:creator>
  <cp:lastModifiedBy>飯塚　信幸</cp:lastModifiedBy>
  <cp:revision>76</cp:revision>
  <cp:lastPrinted>2026-06-04T11:47:02Z</cp:lastPrinted>
  <dcterms:created xsi:type="dcterms:W3CDTF">2025-12-05T10:48:18Z</dcterms:created>
  <dcterms:modified xsi:type="dcterms:W3CDTF">2026-06-21T23:30:21Z</dcterms:modified>
</cp:coreProperties>
</file>