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8" r:id="rId1"/>
    <p:sldMasterId id="2147483733" r:id="rId2"/>
    <p:sldMasterId id="2147483745" r:id="rId3"/>
  </p:sldMasterIdLst>
  <p:notesMasterIdLst>
    <p:notesMasterId r:id="rId18"/>
  </p:notesMasterIdLst>
  <p:handoutMasterIdLst>
    <p:handoutMasterId r:id="rId19"/>
  </p:handoutMasterIdLst>
  <p:sldIdLst>
    <p:sldId id="289" r:id="rId4"/>
    <p:sldId id="338" r:id="rId5"/>
    <p:sldId id="340" r:id="rId6"/>
    <p:sldId id="339" r:id="rId7"/>
    <p:sldId id="337" r:id="rId8"/>
    <p:sldId id="348" r:id="rId9"/>
    <p:sldId id="341" r:id="rId10"/>
    <p:sldId id="342" r:id="rId11"/>
    <p:sldId id="344" r:id="rId12"/>
    <p:sldId id="343" r:id="rId13"/>
    <p:sldId id="346" r:id="rId14"/>
    <p:sldId id="345" r:id="rId15"/>
    <p:sldId id="350" r:id="rId16"/>
    <p:sldId id="347" r:id="rId17"/>
  </p:sldIdLst>
  <p:sldSz cx="9144000" cy="6858000" type="screen4x3"/>
  <p:notesSz cx="6797675"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BFC"/>
    <a:srgbClr val="FFFFCC"/>
    <a:srgbClr val="FF99FF"/>
    <a:srgbClr val="F6F8A4"/>
    <a:srgbClr val="FFFF99"/>
    <a:srgbClr val="CCFFCC"/>
    <a:srgbClr val="FFCCCC"/>
    <a:srgbClr val="FFCCFF"/>
    <a:srgbClr val="FFFFFF"/>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14" autoAdjust="0"/>
    <p:restoredTop sz="85267" autoAdjust="0"/>
  </p:normalViewPr>
  <p:slideViewPr>
    <p:cSldViewPr>
      <p:cViewPr varScale="1">
        <p:scale>
          <a:sx n="62" d="100"/>
          <a:sy n="62" d="100"/>
        </p:scale>
        <p:origin x="1278" y="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p:scale>
          <a:sx n="75" d="100"/>
          <a:sy n="75" d="100"/>
        </p:scale>
        <p:origin x="1794" y="-696"/>
      </p:cViewPr>
      <p:guideLst/>
    </p:cSldViewPr>
  </p:notesViewPr>
  <p:gridSpacing cx="180023" cy="180023"/>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9"/>
            <a:ext cx="2945659" cy="493631"/>
          </a:xfrm>
          <a:prstGeom prst="rect">
            <a:avLst/>
          </a:prstGeom>
        </p:spPr>
        <p:txBody>
          <a:bodyPr vert="horz" lIns="91044" tIns="45523" rIns="91044" bIns="45523"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5" y="9"/>
            <a:ext cx="2945659" cy="493631"/>
          </a:xfrm>
          <a:prstGeom prst="rect">
            <a:avLst/>
          </a:prstGeom>
        </p:spPr>
        <p:txBody>
          <a:bodyPr vert="horz" lIns="91044" tIns="45523" rIns="91044" bIns="45523" rtlCol="0"/>
          <a:lstStyle>
            <a:lvl1pPr algn="r">
              <a:defRPr sz="1200"/>
            </a:lvl1pPr>
          </a:lstStyle>
          <a:p>
            <a:fld id="{B948125A-D5C8-4E71-83B3-F423BB494930}" type="datetime1">
              <a:rPr kumimoji="1" lang="ja-JP" altLang="en-US" smtClean="0"/>
              <a:t>2026/6/12</a:t>
            </a:fld>
            <a:endParaRPr kumimoji="1" lang="ja-JP" altLang="en-US"/>
          </a:p>
        </p:txBody>
      </p:sp>
      <p:sp>
        <p:nvSpPr>
          <p:cNvPr id="4" name="フッター プレースホルダー 3"/>
          <p:cNvSpPr>
            <a:spLocks noGrp="1"/>
          </p:cNvSpPr>
          <p:nvPr>
            <p:ph type="ftr" sz="quarter" idx="2"/>
          </p:nvPr>
        </p:nvSpPr>
        <p:spPr>
          <a:xfrm>
            <a:off x="2" y="9377326"/>
            <a:ext cx="2945659" cy="493631"/>
          </a:xfrm>
          <a:prstGeom prst="rect">
            <a:avLst/>
          </a:prstGeom>
        </p:spPr>
        <p:txBody>
          <a:bodyPr vert="horz" lIns="91044" tIns="45523" rIns="91044" bIns="45523" rtlCol="0" anchor="b"/>
          <a:lstStyle>
            <a:lvl1pPr algn="l">
              <a:defRPr sz="1200"/>
            </a:lvl1pPr>
          </a:lstStyle>
          <a:p>
            <a:r>
              <a:rPr kumimoji="1" lang="zh-TW" altLang="en-US"/>
              <a:t>令和８年度経営指導員等　　　　　　　　　　　　　応用研修会資料</a:t>
            </a:r>
            <a:endParaRPr kumimoji="1" lang="ja-JP" altLang="en-US"/>
          </a:p>
        </p:txBody>
      </p:sp>
      <p:sp>
        <p:nvSpPr>
          <p:cNvPr id="5" name="スライド番号プレースホルダー 4"/>
          <p:cNvSpPr>
            <a:spLocks noGrp="1"/>
          </p:cNvSpPr>
          <p:nvPr>
            <p:ph type="sldNum" sz="quarter" idx="3"/>
          </p:nvPr>
        </p:nvSpPr>
        <p:spPr>
          <a:xfrm>
            <a:off x="3850445" y="9377326"/>
            <a:ext cx="2945659" cy="493631"/>
          </a:xfrm>
          <a:prstGeom prst="rect">
            <a:avLst/>
          </a:prstGeom>
        </p:spPr>
        <p:txBody>
          <a:bodyPr vert="horz" lIns="91044" tIns="45523" rIns="91044" bIns="45523" rtlCol="0" anchor="b"/>
          <a:lstStyle>
            <a:lvl1pPr algn="r">
              <a:defRPr sz="1200"/>
            </a:lvl1pPr>
          </a:lstStyle>
          <a:p>
            <a:fld id="{8F16B55C-EF96-4832-B5C4-A1351DD2F329}" type="slidenum">
              <a:rPr kumimoji="1" lang="ja-JP" altLang="en-US" smtClean="0"/>
              <a:t>‹#›</a:t>
            </a:fld>
            <a:endParaRPr kumimoji="1" lang="ja-JP" altLang="en-US"/>
          </a:p>
        </p:txBody>
      </p:sp>
    </p:spTree>
    <p:extLst>
      <p:ext uri="{BB962C8B-B14F-4D97-AF65-F5344CB8AC3E}">
        <p14:creationId xmlns:p14="http://schemas.microsoft.com/office/powerpoint/2010/main" val="2839457892"/>
      </p:ext>
    </p:extLst>
  </p:cSld>
  <p:clrMap bg1="lt1" tx1="dk1" bg2="lt2" tx2="dk2" accent1="accent1" accent2="accent2" accent3="accent3" accent4="accent4" accent5="accent5" accent6="accent6" hlink="hlink" folHlink="folHlink"/>
  <p:hf sldNum="0"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8" y="9"/>
            <a:ext cx="2945841" cy="493631"/>
          </a:xfrm>
          <a:prstGeom prst="rect">
            <a:avLst/>
          </a:prstGeom>
        </p:spPr>
        <p:txBody>
          <a:bodyPr vert="horz" lIns="91044" tIns="45523" rIns="91044" bIns="4552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751" y="9"/>
            <a:ext cx="2945840" cy="493631"/>
          </a:xfrm>
          <a:prstGeom prst="rect">
            <a:avLst/>
          </a:prstGeom>
        </p:spPr>
        <p:txBody>
          <a:bodyPr vert="horz" lIns="91044" tIns="45523" rIns="91044" bIns="45523" rtlCol="0"/>
          <a:lstStyle>
            <a:lvl1pPr algn="r">
              <a:defRPr sz="1200"/>
            </a:lvl1pPr>
          </a:lstStyle>
          <a:p>
            <a:fld id="{90E8AA00-3AED-49AE-97E2-A697A092EF9A}" type="datetime1">
              <a:rPr kumimoji="1" lang="ja-JP" altLang="en-US" smtClean="0"/>
              <a:t>2026/6/12</a:t>
            </a:fld>
            <a:endParaRPr kumimoji="1" lang="ja-JP" altLang="en-US"/>
          </a:p>
        </p:txBody>
      </p:sp>
      <p:sp>
        <p:nvSpPr>
          <p:cNvPr id="4" name="スライド イメージ プレースホルダー 3"/>
          <p:cNvSpPr>
            <a:spLocks noGrp="1" noRot="1" noChangeAspect="1"/>
          </p:cNvSpPr>
          <p:nvPr>
            <p:ph type="sldImg" idx="2"/>
          </p:nvPr>
        </p:nvSpPr>
        <p:spPr>
          <a:xfrm>
            <a:off x="930275" y="739775"/>
            <a:ext cx="4937125" cy="3702050"/>
          </a:xfrm>
          <a:prstGeom prst="rect">
            <a:avLst/>
          </a:prstGeom>
          <a:noFill/>
          <a:ln w="12700">
            <a:solidFill>
              <a:prstClr val="black"/>
            </a:solidFill>
          </a:ln>
        </p:spPr>
        <p:txBody>
          <a:bodyPr vert="horz" lIns="91044" tIns="45523" rIns="91044" bIns="45523" rtlCol="0" anchor="ctr"/>
          <a:lstStyle/>
          <a:p>
            <a:endParaRPr lang="ja-JP" altLang="en-US"/>
          </a:p>
        </p:txBody>
      </p:sp>
      <p:sp>
        <p:nvSpPr>
          <p:cNvPr id="5" name="ノート プレースホルダー 4"/>
          <p:cNvSpPr>
            <a:spLocks noGrp="1"/>
          </p:cNvSpPr>
          <p:nvPr>
            <p:ph type="body" sz="quarter" idx="3"/>
          </p:nvPr>
        </p:nvSpPr>
        <p:spPr>
          <a:xfrm>
            <a:off x="680312" y="4689519"/>
            <a:ext cx="5438140" cy="4442698"/>
          </a:xfrm>
          <a:prstGeom prst="rect">
            <a:avLst/>
          </a:prstGeom>
        </p:spPr>
        <p:txBody>
          <a:bodyPr vert="horz" lIns="91044" tIns="45523" rIns="91044" bIns="4552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8" y="9376753"/>
            <a:ext cx="2945841" cy="493631"/>
          </a:xfrm>
          <a:prstGeom prst="rect">
            <a:avLst/>
          </a:prstGeom>
        </p:spPr>
        <p:txBody>
          <a:bodyPr vert="horz" lIns="91044" tIns="45523" rIns="91044" bIns="45523" rtlCol="0" anchor="b"/>
          <a:lstStyle>
            <a:lvl1pPr algn="l">
              <a:defRPr sz="1200"/>
            </a:lvl1pPr>
          </a:lstStyle>
          <a:p>
            <a:r>
              <a:rPr kumimoji="1" lang="zh-TW" altLang="en-US"/>
              <a:t>令和８年度経営指導員等　　　　　　　　　　　　　応用研修会資料</a:t>
            </a:r>
            <a:endParaRPr kumimoji="1" lang="ja-JP" altLang="en-US"/>
          </a:p>
        </p:txBody>
      </p:sp>
      <p:sp>
        <p:nvSpPr>
          <p:cNvPr id="7" name="スライド番号プレースホルダー 6"/>
          <p:cNvSpPr>
            <a:spLocks noGrp="1"/>
          </p:cNvSpPr>
          <p:nvPr>
            <p:ph type="sldNum" sz="quarter" idx="5"/>
          </p:nvPr>
        </p:nvSpPr>
        <p:spPr>
          <a:xfrm>
            <a:off x="3850751" y="9376753"/>
            <a:ext cx="2945840" cy="493631"/>
          </a:xfrm>
          <a:prstGeom prst="rect">
            <a:avLst/>
          </a:prstGeom>
        </p:spPr>
        <p:txBody>
          <a:bodyPr vert="horz" lIns="91044" tIns="45523" rIns="91044" bIns="45523" rtlCol="0" anchor="b"/>
          <a:lstStyle>
            <a:lvl1pPr algn="r">
              <a:defRPr sz="1200"/>
            </a:lvl1pPr>
          </a:lstStyle>
          <a:p>
            <a:fld id="{17142C2B-297C-406D-AA89-3D3B97349037}" type="slidenum">
              <a:rPr kumimoji="1" lang="ja-JP" altLang="en-US" smtClean="0"/>
              <a:t>‹#›</a:t>
            </a:fld>
            <a:endParaRPr kumimoji="1" lang="ja-JP" altLang="en-US"/>
          </a:p>
        </p:txBody>
      </p:sp>
    </p:spTree>
    <p:extLst>
      <p:ext uri="{BB962C8B-B14F-4D97-AF65-F5344CB8AC3E}">
        <p14:creationId xmlns:p14="http://schemas.microsoft.com/office/powerpoint/2010/main" val="538014931"/>
      </p:ext>
    </p:extLst>
  </p:cSld>
  <p:clrMap bg1="lt1" tx1="dk1" bg2="lt2" tx2="dk2" accent1="accent1" accent2="accent2" accent3="accent3" accent4="accent4" accent5="accent5" accent6="accent6" hlink="hlink" folHlink="folHlink"/>
  <p:hf sldNum="0" hd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800" dirty="0"/>
              <a:t>愛知県労働局産業人材育成課の長谷川と申します。</a:t>
            </a:r>
            <a:endParaRPr lang="en-US" altLang="ja-JP" sz="1800" dirty="0"/>
          </a:p>
          <a:p>
            <a:r>
              <a:rPr lang="ja-JP" altLang="en-US" sz="1800" b="0" dirty="0">
                <a:solidFill>
                  <a:srgbClr val="FF0000"/>
                </a:solidFill>
              </a:rPr>
              <a:t>私からは先ほど紹介のあった「あいち技の伝承士派遣事業」及び「中小企業技能継承支援事業」についてご説明いたします。</a:t>
            </a:r>
            <a:endParaRPr lang="en-US" altLang="ja-JP" sz="1800" b="0" dirty="0">
              <a:solidFill>
                <a:srgbClr val="FF0000"/>
              </a:solidFill>
            </a:endParaRPr>
          </a:p>
          <a:p>
            <a:endParaRPr kumimoji="1" lang="ja-JP" altLang="en-US" dirty="0"/>
          </a:p>
        </p:txBody>
      </p:sp>
      <p:sp>
        <p:nvSpPr>
          <p:cNvPr id="4" name="日付プレースホルダー 3">
            <a:extLst>
              <a:ext uri="{FF2B5EF4-FFF2-40B4-BE49-F238E27FC236}">
                <a16:creationId xmlns:a16="http://schemas.microsoft.com/office/drawing/2014/main" id="{9CD002A3-8895-DA4F-6040-49A40EC9B963}"/>
              </a:ext>
            </a:extLst>
          </p:cNvPr>
          <p:cNvSpPr>
            <a:spLocks noGrp="1"/>
          </p:cNvSpPr>
          <p:nvPr>
            <p:ph type="dt" idx="1"/>
          </p:nvPr>
        </p:nvSpPr>
        <p:spPr/>
        <p:txBody>
          <a:bodyPr/>
          <a:lstStyle/>
          <a:p>
            <a:fld id="{6B5C8163-E97F-48AF-B3CC-C0BC20265677}" type="datetime1">
              <a:rPr kumimoji="1" lang="ja-JP" altLang="en-US" smtClean="0"/>
              <a:t>2026/6/12</a:t>
            </a:fld>
            <a:endParaRPr kumimoji="1" lang="ja-JP" altLang="en-US"/>
          </a:p>
        </p:txBody>
      </p:sp>
      <p:sp>
        <p:nvSpPr>
          <p:cNvPr id="10" name="フッター プレースホルダー 9">
            <a:extLst>
              <a:ext uri="{FF2B5EF4-FFF2-40B4-BE49-F238E27FC236}">
                <a16:creationId xmlns:a16="http://schemas.microsoft.com/office/drawing/2014/main" id="{D6204748-B7CC-C0E5-8F6E-F82723612B94}"/>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dirty="0"/>
          </a:p>
        </p:txBody>
      </p:sp>
    </p:spTree>
    <p:extLst>
      <p:ext uri="{BB962C8B-B14F-4D97-AF65-F5344CB8AC3E}">
        <p14:creationId xmlns:p14="http://schemas.microsoft.com/office/powerpoint/2010/main" val="2757629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技能継承に取り組みたい中小企業の経営者や管理監督者の方、また、他社の事例から具体的に学びたい方、技能継承をどのように進めれば良いかわからない方におすすめの内容です。</a:t>
            </a:r>
          </a:p>
          <a:p>
            <a:endParaRPr kumimoji="1" lang="ja-JP" altLang="en-US" dirty="0"/>
          </a:p>
          <a:p>
            <a:endParaRPr kumimoji="1" lang="ja-JP" altLang="en-US" dirty="0"/>
          </a:p>
          <a:p>
            <a:endParaRPr kumimoji="1" lang="ja-JP" altLang="en-US" dirty="0"/>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3640886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セミナーの構成は大きく分けて３部構成で、技能継承に取り組む企業の事例報告、その後報告者と参加者による意見交換会、講義型のセミナーとなっております。詳細は二次元コードからご確認ください。</a:t>
            </a:r>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2066901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さらに、県ではデジタル技術等を活用しながら効果的に技能継承を進めるためのポイントを学べる映像コンテンツを公開しています。全</a:t>
            </a:r>
            <a:r>
              <a:rPr kumimoji="1" lang="en-US" altLang="ja-JP" sz="1200" kern="1200" dirty="0">
                <a:solidFill>
                  <a:schemeClr val="tx1"/>
                </a:solidFill>
                <a:effectLst/>
                <a:latin typeface="+mn-lt"/>
                <a:ea typeface="+mn-ea"/>
                <a:cs typeface="+mn-cs"/>
              </a:rPr>
              <a:t>5</a:t>
            </a:r>
            <a:r>
              <a:rPr kumimoji="1" lang="ja-JP" altLang="ja-JP" sz="1200" kern="1200" dirty="0">
                <a:solidFill>
                  <a:schemeClr val="tx1"/>
                </a:solidFill>
                <a:effectLst/>
                <a:latin typeface="+mn-lt"/>
                <a:ea typeface="+mn-ea"/>
                <a:cs typeface="+mn-cs"/>
              </a:rPr>
              <a:t>コース構成で、各コース３本の動画に分かれており、興味のある内容から視聴することが可能です。</a:t>
            </a:r>
          </a:p>
          <a:p>
            <a:r>
              <a:rPr kumimoji="1" lang="ja-JP" altLang="ja-JP" sz="1200" kern="1200" dirty="0">
                <a:solidFill>
                  <a:schemeClr val="tx1"/>
                </a:solidFill>
                <a:effectLst/>
                <a:latin typeface="+mn-lt"/>
                <a:ea typeface="+mn-ea"/>
                <a:cs typeface="+mn-cs"/>
              </a:rPr>
              <a:t>詳細については、二次元コード及び次のスライドをご確認ください。</a:t>
            </a:r>
          </a:p>
          <a:p>
            <a:endParaRPr kumimoji="1" lang="ja-JP" altLang="en-US" dirty="0"/>
          </a:p>
        </p:txBody>
      </p:sp>
      <p:sp>
        <p:nvSpPr>
          <p:cNvPr id="4" name="日付プレースホルダー 3"/>
          <p:cNvSpPr>
            <a:spLocks noGrp="1"/>
          </p:cNvSpPr>
          <p:nvPr>
            <p:ph type="dt" idx="1"/>
          </p:nvPr>
        </p:nvSpPr>
        <p:spPr/>
        <p:txBody>
          <a:bodyPr/>
          <a:lstStyle/>
          <a:p>
            <a:fld id="{7962915F-3952-4153-976C-562EC16EA615}"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3840130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3046340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以上で説明を終わります。</a:t>
            </a:r>
          </a:p>
          <a:p>
            <a:r>
              <a:rPr kumimoji="1" lang="ja-JP" altLang="ja-JP" sz="1200" kern="1200" dirty="0">
                <a:solidFill>
                  <a:schemeClr val="tx1"/>
                </a:solidFill>
                <a:effectLst/>
                <a:latin typeface="+mn-lt"/>
                <a:ea typeface="+mn-ea"/>
                <a:cs typeface="+mn-cs"/>
              </a:rPr>
              <a:t>あいち技の伝承士派遣の活用とセミナーの参加への周知にご協力をお願いします。</a:t>
            </a:r>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3266850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まず、「あいち技の伝承士派遣事業」についてです。</a:t>
            </a:r>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536316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愛知県では、技能向上に取り組む中小企業や工科高校等に、「あいち技の伝承士」と呼ばれる、指導力に優れた熟練技能者を講師として派遣し、オーダーメイド型の実技指導などを通じた人材育成支援を行っています。</a:t>
            </a:r>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1113472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特徴は大きく</a:t>
            </a:r>
            <a:r>
              <a:rPr kumimoji="1" lang="en-US" altLang="ja-JP" sz="1200" kern="1200" dirty="0">
                <a:solidFill>
                  <a:schemeClr val="tx1"/>
                </a:solidFill>
                <a:effectLst/>
                <a:latin typeface="+mn-lt"/>
                <a:ea typeface="+mn-ea"/>
                <a:cs typeface="+mn-cs"/>
              </a:rPr>
              <a:t>3</a:t>
            </a:r>
            <a:r>
              <a:rPr kumimoji="1" lang="ja-JP" altLang="ja-JP" sz="1200" kern="1200" dirty="0">
                <a:solidFill>
                  <a:schemeClr val="tx1"/>
                </a:solidFill>
                <a:effectLst/>
                <a:latin typeface="+mn-lt"/>
                <a:ea typeface="+mn-ea"/>
                <a:cs typeface="+mn-cs"/>
              </a:rPr>
              <a:t>点ございます。</a:t>
            </a:r>
            <a:br>
              <a:rPr kumimoji="1" lang="en-US" altLang="ja-JP" sz="1200" kern="1200" dirty="0">
                <a:solidFill>
                  <a:schemeClr val="tx1"/>
                </a:solidFill>
                <a:effectLst/>
                <a:latin typeface="+mn-lt"/>
                <a:ea typeface="+mn-ea"/>
                <a:cs typeface="+mn-cs"/>
              </a:rPr>
            </a:br>
            <a:r>
              <a:rPr kumimoji="1" lang="en-US" altLang="ja-JP" sz="1200" kern="1200" dirty="0">
                <a:solidFill>
                  <a:schemeClr val="tx1"/>
                </a:solidFill>
                <a:effectLst/>
                <a:latin typeface="+mn-lt"/>
                <a:ea typeface="+mn-ea"/>
                <a:cs typeface="+mn-cs"/>
              </a:rPr>
              <a:t>1</a:t>
            </a:r>
            <a:r>
              <a:rPr kumimoji="1" lang="ja-JP" altLang="ja-JP" sz="1200" kern="1200" dirty="0">
                <a:solidFill>
                  <a:schemeClr val="tx1"/>
                </a:solidFill>
                <a:effectLst/>
                <a:latin typeface="+mn-lt"/>
                <a:ea typeface="+mn-ea"/>
                <a:cs typeface="+mn-cs"/>
              </a:rPr>
              <a:t>つ目は、伝承士の謝金や旅費は県で負担します。また、伝承士の傷害保険や損害保険は県で加入し、保険料を負担しますので、安心して受講していただけます。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2</a:t>
            </a:r>
            <a:r>
              <a:rPr kumimoji="1" lang="ja-JP" altLang="ja-JP" sz="1200" kern="1200" dirty="0">
                <a:solidFill>
                  <a:schemeClr val="tx1"/>
                </a:solidFill>
                <a:effectLst/>
                <a:latin typeface="+mn-lt"/>
                <a:ea typeface="+mn-ea"/>
                <a:cs typeface="+mn-cs"/>
              </a:rPr>
              <a:t>つ目は、自社で、普段使っている機械を使った実技指導が受けられます。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3</a:t>
            </a:r>
            <a:r>
              <a:rPr kumimoji="1" lang="ja-JP" altLang="ja-JP" sz="1200" kern="1200" dirty="0">
                <a:solidFill>
                  <a:schemeClr val="tx1"/>
                </a:solidFill>
                <a:effectLst/>
                <a:latin typeface="+mn-lt"/>
                <a:ea typeface="+mn-ea"/>
                <a:cs typeface="+mn-cs"/>
              </a:rPr>
              <a:t>つ目は、企業のニーズに合わせて、受講する方一人ひとりのレベルに応じた個別指導が受けられます。</a:t>
            </a:r>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2065789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この制度は、従業員の技能向上や生産性向上を図りたい、技能検定の合格を目指して指導してほしい、現場のコツや実践的な技術を学びたいといったニーズを持つ企業に特におすすめです。</a:t>
            </a:r>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2767701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具体的な活用例としては、道具の扱い方や作業の効率化などの指導による従業員のスキルアップや技能検定、技能競技大会に向けた指導、また、外国人技能実習生への実技指導などがあります。</a:t>
            </a:r>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1338683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利用の流れとしては、まず県のコーディネーターへご相談いただき、その内容をもとに適切な伝承士を選定・派遣します。派遣に先立ち、必要に応じて伝承士とともに訪問し、企業のニーズに応じた指導内容等を打合わせしますので、企業のお悩みに合った指導が可能です。</a:t>
            </a:r>
          </a:p>
          <a:p>
            <a:endParaRPr kumimoji="1" lang="ja-JP" altLang="en-US" dirty="0"/>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773968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続いて、「中小企業技能継承支援事業」について説明いたします。</a:t>
            </a:r>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2869044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愛知県では、技能継承を円滑に進めることができるよう、「技能継承支援セミナー」を開催します。このセミナーでは、実際に技能継承に取り組んでいる企業の事例報告に加え、参加者同士の意見交換会や講義型セミナーを実施します。</a:t>
            </a:r>
          </a:p>
          <a:p>
            <a:r>
              <a:rPr kumimoji="1" lang="ja-JP" altLang="ja-JP" sz="1200" kern="1200" dirty="0">
                <a:solidFill>
                  <a:schemeClr val="tx1"/>
                </a:solidFill>
                <a:effectLst/>
                <a:latin typeface="+mn-lt"/>
                <a:ea typeface="+mn-ea"/>
                <a:cs typeface="+mn-cs"/>
              </a:rPr>
              <a:t>セミナー開催日は８月</a:t>
            </a:r>
            <a:r>
              <a:rPr kumimoji="1" lang="en-US" altLang="ja-JP" sz="1200" kern="1200" dirty="0">
                <a:solidFill>
                  <a:schemeClr val="tx1"/>
                </a:solidFill>
                <a:effectLst/>
                <a:latin typeface="+mn-lt"/>
                <a:ea typeface="+mn-ea"/>
                <a:cs typeface="+mn-cs"/>
              </a:rPr>
              <a:t>25</a:t>
            </a:r>
            <a:r>
              <a:rPr kumimoji="1" lang="ja-JP" altLang="ja-JP" sz="1200" kern="1200" dirty="0">
                <a:solidFill>
                  <a:schemeClr val="tx1"/>
                </a:solidFill>
                <a:effectLst/>
                <a:latin typeface="+mn-lt"/>
                <a:ea typeface="+mn-ea"/>
                <a:cs typeface="+mn-cs"/>
              </a:rPr>
              <a:t>日で、参加費は無料です。お気軽にご参加いただけます。</a:t>
            </a:r>
          </a:p>
          <a:p>
            <a:r>
              <a:rPr kumimoji="1" lang="ja-JP" altLang="ja-JP" sz="1200" kern="1200" dirty="0">
                <a:solidFill>
                  <a:schemeClr val="tx1"/>
                </a:solidFill>
                <a:effectLst/>
                <a:latin typeface="+mn-lt"/>
                <a:ea typeface="+mn-ea"/>
                <a:cs typeface="+mn-cs"/>
              </a:rPr>
              <a:t>また、技能継承を進める企業に対し、アドバイザーを派遣して伴走型の支援を行います。</a:t>
            </a:r>
          </a:p>
        </p:txBody>
      </p:sp>
      <p:sp>
        <p:nvSpPr>
          <p:cNvPr id="4" name="日付プレースホルダー 3"/>
          <p:cNvSpPr>
            <a:spLocks noGrp="1"/>
          </p:cNvSpPr>
          <p:nvPr>
            <p:ph type="dt" idx="1"/>
          </p:nvPr>
        </p:nvSpPr>
        <p:spPr/>
        <p:txBody>
          <a:bodyPr/>
          <a:lstStyle/>
          <a:p>
            <a:fld id="{90E8AA00-3AED-49AE-97E2-A697A092EF9A}" type="datetime1">
              <a:rPr kumimoji="1" lang="ja-JP" altLang="en-US" smtClean="0"/>
              <a:t>2026/6/12</a:t>
            </a:fld>
            <a:endParaRPr kumimoji="1" lang="ja-JP" altLang="en-US"/>
          </a:p>
        </p:txBody>
      </p:sp>
      <p:sp>
        <p:nvSpPr>
          <p:cNvPr id="5" name="フッター プレースホルダー 4"/>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3597465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タイトル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ja-JP" altLang="en-US"/>
              <a:t>マスター タイトルの書式設定</a:t>
            </a:r>
            <a:endParaRPr kumimoji="0" lang="en-US"/>
          </a:p>
        </p:txBody>
      </p:sp>
      <p:sp>
        <p:nvSpPr>
          <p:cNvPr id="17" name="サブタイトル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ja-JP" altLang="en-US"/>
              <a:t>マスター サブタイトルの書式設定</a:t>
            </a:r>
            <a:endParaRPr kumimoji="0" lang="en-US"/>
          </a:p>
        </p:txBody>
      </p:sp>
      <p:grpSp>
        <p:nvGrpSpPr>
          <p:cNvPr id="2" name="グループ化 1"/>
          <p:cNvGrpSpPr/>
          <p:nvPr/>
        </p:nvGrpSpPr>
        <p:grpSpPr>
          <a:xfrm>
            <a:off x="-3765" y="4953000"/>
            <a:ext cx="9147765" cy="1912088"/>
            <a:chOff x="-3765" y="4832896"/>
            <a:chExt cx="9147765" cy="2032192"/>
          </a:xfrm>
        </p:grpSpPr>
        <p:sp>
          <p:nvSpPr>
            <p:cNvPr id="7" name="フリーフォーム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フリーフォーム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フリーフォーム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直線コネクタ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付プレースホルダー 29"/>
          <p:cNvSpPr>
            <a:spLocks noGrp="1"/>
          </p:cNvSpPr>
          <p:nvPr>
            <p:ph type="dt" sz="half" idx="10"/>
          </p:nvPr>
        </p:nvSpPr>
        <p:spPr/>
        <p:txBody>
          <a:bodyPr/>
          <a:lstStyle>
            <a:lvl1pPr>
              <a:defRPr>
                <a:solidFill>
                  <a:srgbClr val="FFFFFF"/>
                </a:solidFill>
              </a:defRPr>
            </a:lvl1pPr>
            <a:extLst/>
          </a:lstStyle>
          <a:p>
            <a:fld id="{476EFE61-233C-453F-BEB9-80BDDE22FE4F}" type="datetime1">
              <a:rPr kumimoji="1" lang="ja-JP" altLang="en-US" smtClean="0"/>
              <a:t>2026/6/12</a:t>
            </a:fld>
            <a:endParaRPr kumimoji="1" lang="ja-JP" altLang="en-US"/>
          </a:p>
        </p:txBody>
      </p:sp>
      <p:sp>
        <p:nvSpPr>
          <p:cNvPr id="19" name="フッター プレースホルダー 18"/>
          <p:cNvSpPr>
            <a:spLocks noGrp="1"/>
          </p:cNvSpPr>
          <p:nvPr>
            <p:ph type="ftr" sz="quarter" idx="11"/>
          </p:nvPr>
        </p:nvSpPr>
        <p:spPr/>
        <p:txBody>
          <a:bodyPr/>
          <a:lstStyle>
            <a:lvl1pPr>
              <a:defRPr>
                <a:solidFill>
                  <a:schemeClr val="accent1">
                    <a:tint val="20000"/>
                  </a:schemeClr>
                </a:solidFill>
              </a:defRPr>
            </a:lvl1pPr>
            <a:extLst/>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27" name="スライド番号プレースホルダー 26"/>
          <p:cNvSpPr>
            <a:spLocks noGrp="1"/>
          </p:cNvSpPr>
          <p:nvPr>
            <p:ph type="sldNum" sz="quarter" idx="12"/>
          </p:nvPr>
        </p:nvSpPr>
        <p:spPr/>
        <p:txBody>
          <a:bodyPr/>
          <a:lstStyle>
            <a:lvl1pPr>
              <a:defRPr>
                <a:solidFill>
                  <a:srgbClr val="FFFFFF"/>
                </a:solidFill>
              </a:defRPr>
            </a:lvl1pPr>
            <a:extLst/>
          </a:lstStyle>
          <a:p>
            <a:fld id="{02618DF9-C36C-4104-B24B-260B8548E0AB}"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bg>
      <p:bgRef idx="1002">
        <a:schemeClr val="bg1"/>
      </p:bgRef>
    </p:bg>
    <p:spTree>
      <p:nvGrpSpPr>
        <p:cNvPr id="1" name=""/>
        <p:cNvGrpSpPr/>
        <p:nvPr/>
      </p:nvGrpSpPr>
      <p:grpSpPr>
        <a:xfrm>
          <a:off x="0" y="0"/>
          <a:ext cx="0" cy="0"/>
          <a:chOff x="0" y="0"/>
          <a:chExt cx="0" cy="0"/>
        </a:xfrm>
      </p:grpSpPr>
      <p:sp>
        <p:nvSpPr>
          <p:cNvPr id="4" name="テキスト プレースホルダー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ja-JP" altLang="en-US"/>
              <a:t>マスター テキストの書式設定</a:t>
            </a:r>
          </a:p>
        </p:txBody>
      </p:sp>
      <p:sp>
        <p:nvSpPr>
          <p:cNvPr id="3" name="図プレースホルダー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ja-JP" altLang="en-US"/>
              <a:t>アイコンをクリックして図を追加</a:t>
            </a:r>
            <a:endParaRPr kumimoji="0" lang="en-US" dirty="0"/>
          </a:p>
        </p:txBody>
      </p:sp>
      <p:sp>
        <p:nvSpPr>
          <p:cNvPr id="5" name="日付プレースホルダー 4"/>
          <p:cNvSpPr>
            <a:spLocks noGrp="1"/>
          </p:cNvSpPr>
          <p:nvPr>
            <p:ph type="dt" sz="half" idx="10"/>
          </p:nvPr>
        </p:nvSpPr>
        <p:spPr/>
        <p:txBody>
          <a:bodyPr/>
          <a:lstStyle>
            <a:lvl1pPr>
              <a:defRPr>
                <a:solidFill>
                  <a:schemeClr val="tx1"/>
                </a:solidFill>
              </a:defRPr>
            </a:lvl1pPr>
            <a:extLst/>
          </a:lstStyle>
          <a:p>
            <a:fld id="{30F403A3-D1A8-4021-950F-3400C5C19E53}" type="datetime1">
              <a:rPr kumimoji="1" lang="ja-JP" altLang="en-US" smtClean="0"/>
              <a:t>2026/6/12</a:t>
            </a:fld>
            <a:endParaRPr kumimoji="1" lang="ja-JP" altLang="en-US"/>
          </a:p>
        </p:txBody>
      </p:sp>
      <p:sp>
        <p:nvSpPr>
          <p:cNvPr id="6" name="フッター プレースホルダー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7" name="スライド番号プレースホルダー 6"/>
          <p:cNvSpPr>
            <a:spLocks noGrp="1"/>
          </p:cNvSpPr>
          <p:nvPr>
            <p:ph type="sldNum" sz="quarter" idx="12"/>
          </p:nvPr>
        </p:nvSpPr>
        <p:spPr/>
        <p:txBody>
          <a:bodyPr/>
          <a:lstStyle>
            <a:lvl1pPr>
              <a:defRPr>
                <a:solidFill>
                  <a:schemeClr val="tx1"/>
                </a:solidFill>
              </a:defRPr>
            </a:lvl1pPr>
            <a:extLst/>
          </a:lstStyle>
          <a:p>
            <a:fld id="{02618DF9-C36C-4104-B24B-260B8548E0AB}" type="slidenum">
              <a:rPr kumimoji="1" lang="ja-JP" altLang="en-US" smtClean="0"/>
              <a:t>‹#›</a:t>
            </a:fld>
            <a:endParaRPr kumimoji="1" lang="ja-JP" altLang="en-US"/>
          </a:p>
        </p:txBody>
      </p:sp>
      <p:sp>
        <p:nvSpPr>
          <p:cNvPr id="2" name="タイトル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ja-JP" altLang="en-US"/>
              <a:t>マスター タイトルの書式設定</a:t>
            </a:r>
            <a:endParaRPr kumimoji="0" lang="en-US"/>
          </a:p>
        </p:txBody>
      </p:sp>
      <p:sp>
        <p:nvSpPr>
          <p:cNvPr id="8" name="フリーフォーム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フリーフォーム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直線コネクタ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山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山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1481329"/>
            <a:ext cx="8229600" cy="4386071"/>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A15BF271-844C-4F09-83BE-93B9A7AEAE9F}"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844013" y="274640"/>
            <a:ext cx="1777470" cy="5592761"/>
          </a:xfrm>
        </p:spPr>
        <p:txBody>
          <a:bodyPr vert="eaVert"/>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41"/>
            <a:ext cx="6324600" cy="5592760"/>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F47C8066-75FD-4403-B4FF-3E8C221579E4}"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15F5260-71D2-4C5A-BDF5-0F9E35BB84BF}"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3838913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E631AEF-067B-4707-B3E4-105ACF4DDA13}"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2544597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6148A4BE-DA95-42D1-B336-57A6D111A9A5}"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2121163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675D2FC-2196-46A5-AF01-960CD22ECD06}" type="datetime1">
              <a:rPr kumimoji="1" lang="ja-JP" altLang="en-US" smtClean="0"/>
              <a:t>2026/6/12</a:t>
            </a:fld>
            <a:endParaRPr kumimoji="1" lang="ja-JP" altLang="en-US"/>
          </a:p>
        </p:txBody>
      </p:sp>
      <p:sp>
        <p:nvSpPr>
          <p:cNvPr id="6" name="フッター プレースホルダー 5"/>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7" name="スライド番号プレースホルダー 6"/>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136646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398CE0E-39C6-4547-83C7-8467AB74EF12}" type="datetime1">
              <a:rPr kumimoji="1" lang="ja-JP" altLang="en-US" smtClean="0"/>
              <a:t>2026/6/12</a:t>
            </a:fld>
            <a:endParaRPr kumimoji="1" lang="ja-JP" altLang="en-US"/>
          </a:p>
        </p:txBody>
      </p:sp>
      <p:sp>
        <p:nvSpPr>
          <p:cNvPr id="8" name="フッター プレースホルダー 7"/>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9" name="スライド番号プレースホルダー 8"/>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1850932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9C600AB-8A1F-4D79-9A8F-DF46D4273E77}" type="datetime1">
              <a:rPr kumimoji="1" lang="ja-JP" altLang="en-US" smtClean="0"/>
              <a:t>2026/6/12</a:t>
            </a:fld>
            <a:endParaRPr kumimoji="1" lang="ja-JP" altLang="en-US"/>
          </a:p>
        </p:txBody>
      </p:sp>
      <p:sp>
        <p:nvSpPr>
          <p:cNvPr id="4" name="フッター プレースホルダー 3"/>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5" name="スライド番号プレースホルダー 4"/>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3314372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B52CD67-8998-46BF-B50C-BFA6A33179C3}" type="datetime1">
              <a:rPr kumimoji="1" lang="ja-JP" altLang="en-US" smtClean="0"/>
              <a:t>2026/6/12</a:t>
            </a:fld>
            <a:endParaRPr kumimoji="1" lang="ja-JP" altLang="en-US"/>
          </a:p>
        </p:txBody>
      </p:sp>
      <p:sp>
        <p:nvSpPr>
          <p:cNvPr id="3" name="フッター プレースホルダー 2"/>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4" name="スライド番号プレースホルダー 3"/>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1117214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EA0A09D6-9D7B-4BC9-AA93-6899EFDD43F9}"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
        <p:nvSpPr>
          <p:cNvPr id="7" name="タイトル 6"/>
          <p:cNvSpPr>
            <a:spLocks noGrp="1"/>
          </p:cNvSpPr>
          <p:nvPr>
            <p:ph type="title"/>
          </p:nvPr>
        </p:nvSpPr>
        <p:spPr/>
        <p:txBody>
          <a:bodyPr rtlCol="0"/>
          <a:lstStyle/>
          <a:p>
            <a:r>
              <a:rPr kumimoji="0" lang="ja-JP" altLang="en-US"/>
              <a:t>マスター タイトルの書式設定</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9340391-BEEE-4BBE-A0CB-A9326468EE78}" type="datetime1">
              <a:rPr kumimoji="1" lang="ja-JP" altLang="en-US" smtClean="0"/>
              <a:t>2026/6/12</a:t>
            </a:fld>
            <a:endParaRPr kumimoji="1" lang="ja-JP" altLang="en-US"/>
          </a:p>
        </p:txBody>
      </p:sp>
      <p:sp>
        <p:nvSpPr>
          <p:cNvPr id="6" name="フッター プレースホルダー 5"/>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7" name="スライド番号プレースホルダー 6"/>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41353949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E3F8B12-A142-4838-A059-2B5023C1D87A}" type="datetime1">
              <a:rPr kumimoji="1" lang="ja-JP" altLang="en-US" smtClean="0"/>
              <a:t>2026/6/12</a:t>
            </a:fld>
            <a:endParaRPr kumimoji="1" lang="ja-JP" altLang="en-US"/>
          </a:p>
        </p:txBody>
      </p:sp>
      <p:sp>
        <p:nvSpPr>
          <p:cNvPr id="6" name="フッター プレースホルダー 5"/>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7" name="スライド番号プレースホルダー 6"/>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4072304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0B16CCC-E606-4A7C-94B2-CD0C167BA609}"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29479568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1C31D28-1A49-4F41-BCBE-8E1359DC15A9}"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37862438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9" name="タイトル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ja-JP" altLang="en-US"/>
              <a:t>マスター タイトルの書式設定</a:t>
            </a:r>
            <a:endParaRPr kumimoji="0" lang="en-US"/>
          </a:p>
        </p:txBody>
      </p:sp>
      <p:sp>
        <p:nvSpPr>
          <p:cNvPr id="17" name="サブタイトル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ja-JP" altLang="en-US"/>
              <a:t>マスター サブタイトルの書式設定</a:t>
            </a:r>
            <a:endParaRPr kumimoji="0" lang="en-US"/>
          </a:p>
        </p:txBody>
      </p:sp>
      <p:grpSp>
        <p:nvGrpSpPr>
          <p:cNvPr id="2" name="グループ化 1"/>
          <p:cNvGrpSpPr/>
          <p:nvPr/>
        </p:nvGrpSpPr>
        <p:grpSpPr>
          <a:xfrm>
            <a:off x="-3765" y="4953000"/>
            <a:ext cx="9147765" cy="1912088"/>
            <a:chOff x="-3765" y="4832896"/>
            <a:chExt cx="9147765" cy="2032192"/>
          </a:xfrm>
        </p:grpSpPr>
        <p:sp>
          <p:nvSpPr>
            <p:cNvPr id="7" name="フリーフォーム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8" name="フリーフォーム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1" name="フリーフォーム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kumimoji="0" lang="en-US" dirty="0">
                <a:solidFill>
                  <a:prstClr val="white"/>
                </a:solidFill>
              </a:endParaRPr>
            </a:p>
          </p:txBody>
        </p:sp>
        <p:cxnSp>
          <p:nvCxnSpPr>
            <p:cNvPr id="12" name="直線コネクタ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付プレースホルダー 29"/>
          <p:cNvSpPr>
            <a:spLocks noGrp="1"/>
          </p:cNvSpPr>
          <p:nvPr>
            <p:ph type="dt" sz="half" idx="10"/>
          </p:nvPr>
        </p:nvSpPr>
        <p:spPr/>
        <p:txBody>
          <a:bodyPr/>
          <a:lstStyle>
            <a:lvl1pPr>
              <a:defRPr>
                <a:solidFill>
                  <a:srgbClr val="FFFFFF"/>
                </a:solidFill>
              </a:defRPr>
            </a:lvl1pPr>
            <a:extLst/>
          </a:lstStyle>
          <a:p>
            <a:fld id="{78CDC04B-028C-403B-A98E-E6F537D870AA}" type="datetime1">
              <a:rPr kumimoji="1" lang="ja-JP" altLang="en-US" smtClean="0"/>
              <a:t>2026/6/12</a:t>
            </a:fld>
            <a:endParaRPr kumimoji="1" lang="ja-JP" altLang="en-US" dirty="0"/>
          </a:p>
        </p:txBody>
      </p:sp>
      <p:sp>
        <p:nvSpPr>
          <p:cNvPr id="19" name="フッター プレースホルダー 18"/>
          <p:cNvSpPr>
            <a:spLocks noGrp="1"/>
          </p:cNvSpPr>
          <p:nvPr>
            <p:ph type="ftr" sz="quarter" idx="11"/>
          </p:nvPr>
        </p:nvSpPr>
        <p:spPr/>
        <p:txBody>
          <a:bodyPr/>
          <a:lstStyle>
            <a:lvl1pPr>
              <a:defRPr>
                <a:solidFill>
                  <a:schemeClr val="accent1">
                    <a:tint val="20000"/>
                  </a:schemeClr>
                </a:solidFill>
              </a:defRPr>
            </a:lvl1pPr>
            <a:extLst/>
          </a:lstStyle>
          <a:p>
            <a:r>
              <a:rPr kumimoji="1" lang="zh-TW" altLang="en-US">
                <a:solidFill>
                  <a:srgbClr val="2DA2BF">
                    <a:tint val="20000"/>
                  </a:srgbClr>
                </a:solidFill>
              </a:rPr>
              <a:t>令和</a:t>
            </a:r>
            <a:r>
              <a:rPr kumimoji="1" lang="en-US" altLang="zh-TW">
                <a:solidFill>
                  <a:srgbClr val="2DA2BF">
                    <a:tint val="20000"/>
                  </a:srgbClr>
                </a:solidFill>
              </a:rPr>
              <a:t>7</a:t>
            </a:r>
            <a:r>
              <a:rPr kumimoji="1" lang="zh-TW" altLang="en-US">
                <a:solidFill>
                  <a:srgbClr val="2DA2BF">
                    <a:tint val="20000"/>
                  </a:srgbClr>
                </a:solidFill>
              </a:rPr>
              <a:t>年度　経営指導員等　　　　　　　　　　　　　　　　　　　　　応用研修会資料</a:t>
            </a:r>
            <a:endParaRPr kumimoji="1" lang="ja-JP" altLang="en-US" dirty="0">
              <a:solidFill>
                <a:srgbClr val="2DA2BF">
                  <a:tint val="20000"/>
                </a:srgbClr>
              </a:solidFill>
            </a:endParaRPr>
          </a:p>
        </p:txBody>
      </p:sp>
      <p:sp>
        <p:nvSpPr>
          <p:cNvPr id="27" name="スライド番号プレースホルダー 26"/>
          <p:cNvSpPr>
            <a:spLocks noGrp="1"/>
          </p:cNvSpPr>
          <p:nvPr>
            <p:ph type="sldNum" sz="quarter" idx="12"/>
          </p:nvPr>
        </p:nvSpPr>
        <p:spPr/>
        <p:txBody>
          <a:bodyPr/>
          <a:lstStyle>
            <a:lvl1pPr>
              <a:defRPr>
                <a:solidFill>
                  <a:srgbClr val="FFFFFF"/>
                </a:solidFill>
              </a:defRPr>
            </a:lvl1pPr>
            <a:extLst/>
          </a:lstStyle>
          <a:p>
            <a:fld id="{02618DF9-C36C-4104-B24B-260B8548E0AB}" type="slidenum">
              <a:rPr kumimoji="1" lang="ja-JP" altLang="en-US" smtClean="0"/>
              <a:pPr/>
              <a:t>‹#›</a:t>
            </a:fld>
            <a:endParaRPr kumimoji="1" lang="ja-JP" altLang="en-US" dirty="0"/>
          </a:p>
        </p:txBody>
      </p:sp>
    </p:spTree>
    <p:extLst>
      <p:ext uri="{BB962C8B-B14F-4D97-AF65-F5344CB8AC3E}">
        <p14:creationId xmlns:p14="http://schemas.microsoft.com/office/powerpoint/2010/main" val="14666750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A4AF71E0-8074-4D13-A30E-3FB6FD89D6DC}" type="datetime1">
              <a:rPr kumimoji="1" lang="ja-JP" altLang="en-US" smtClean="0">
                <a:solidFill>
                  <a:prstClr val="black"/>
                </a:solidFill>
              </a:rPr>
              <a:t>2026/6/12</a:t>
            </a:fld>
            <a:endParaRPr kumimoji="1" lang="ja-JP" altLang="en-US" dirty="0">
              <a:solidFill>
                <a:prstClr val="black"/>
              </a:solidFill>
            </a:endParaRPr>
          </a:p>
        </p:txBody>
      </p:sp>
      <p:sp>
        <p:nvSpPr>
          <p:cNvPr id="5" name="フッター プレースホルダー 4"/>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7</a:t>
            </a:r>
            <a:r>
              <a:rPr kumimoji="1" lang="zh-TW" altLang="en-US">
                <a:solidFill>
                  <a:prstClr val="black"/>
                </a:solidFill>
              </a:rPr>
              <a:t>年度　経営指導員等　　　　　　　　　　　　　　　　　　　　　応用研修会資料</a:t>
            </a:r>
            <a:endParaRPr kumimoji="1" lang="ja-JP" altLang="en-US" dirty="0">
              <a:solidFill>
                <a:prstClr val="black"/>
              </a:solidFill>
            </a:endParaRPr>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
        <p:nvSpPr>
          <p:cNvPr id="7" name="タイトル 6"/>
          <p:cNvSpPr>
            <a:spLocks noGrp="1"/>
          </p:cNvSpPr>
          <p:nvPr>
            <p:ph type="title"/>
          </p:nvPr>
        </p:nvSpPr>
        <p:spPr/>
        <p:txBody>
          <a:bodyPr rtlCol="0"/>
          <a:lstStyle/>
          <a:p>
            <a:r>
              <a:rPr kumimoji="0" lang="ja-JP" altLang="en-US"/>
              <a:t>マスター タイトルの書式設定</a:t>
            </a:r>
            <a:endParaRPr kumimoji="0" lang="en-US"/>
          </a:p>
        </p:txBody>
      </p:sp>
    </p:spTree>
    <p:extLst>
      <p:ext uri="{BB962C8B-B14F-4D97-AF65-F5344CB8AC3E}">
        <p14:creationId xmlns:p14="http://schemas.microsoft.com/office/powerpoint/2010/main" val="15471120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4F519EF-4249-43D3-AE27-2E9B1FB1C42E}" type="datetime1">
              <a:rPr kumimoji="1" lang="ja-JP" altLang="en-US" smtClean="0">
                <a:solidFill>
                  <a:prstClr val="black"/>
                </a:solidFill>
              </a:rPr>
              <a:t>2026/6/12</a:t>
            </a:fld>
            <a:endParaRPr kumimoji="1" lang="ja-JP" altLang="en-US" dirty="0">
              <a:solidFill>
                <a:prstClr val="black"/>
              </a:solidFill>
            </a:endParaRPr>
          </a:p>
        </p:txBody>
      </p:sp>
      <p:sp>
        <p:nvSpPr>
          <p:cNvPr id="4" name="フッター プレースホルダー 3"/>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7</a:t>
            </a:r>
            <a:r>
              <a:rPr kumimoji="1" lang="zh-TW" altLang="en-US">
                <a:solidFill>
                  <a:prstClr val="black"/>
                </a:solidFill>
              </a:rPr>
              <a:t>年度　経営指導員等　　　　　　　　　　　　　　　　　　　　　応用研修会資料</a:t>
            </a:r>
            <a:endParaRPr kumimoji="1" lang="ja-JP" altLang="en-US" dirty="0">
              <a:solidFill>
                <a:prstClr val="black"/>
              </a:solidFill>
            </a:endParaRPr>
          </a:p>
        </p:txBody>
      </p:sp>
      <p:sp>
        <p:nvSpPr>
          <p:cNvPr id="5" name="スライド番号プレースホルダー 4"/>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9766103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Ref idx="1002">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ja-JP" altLang="en-US"/>
              <a:t>マスター テキストの書式設定</a:t>
            </a:r>
          </a:p>
        </p:txBody>
      </p:sp>
      <p:sp>
        <p:nvSpPr>
          <p:cNvPr id="4" name="日付プレースホルダー 3"/>
          <p:cNvSpPr>
            <a:spLocks noGrp="1"/>
          </p:cNvSpPr>
          <p:nvPr>
            <p:ph type="dt" sz="half" idx="10"/>
          </p:nvPr>
        </p:nvSpPr>
        <p:spPr/>
        <p:txBody>
          <a:bodyPr/>
          <a:lstStyle/>
          <a:p>
            <a:fld id="{C07E58A9-4ACA-4C0A-8F19-1957FC78D5BC}" type="datetime1">
              <a:rPr kumimoji="1" lang="ja-JP" altLang="en-US" smtClean="0">
                <a:solidFill>
                  <a:prstClr val="white"/>
                </a:solidFill>
              </a:rPr>
              <a:t>2026/6/12</a:t>
            </a:fld>
            <a:endParaRPr kumimoji="1" lang="ja-JP" altLang="en-US" dirty="0">
              <a:solidFill>
                <a:prstClr val="white"/>
              </a:solidFill>
            </a:endParaRPr>
          </a:p>
        </p:txBody>
      </p:sp>
      <p:sp>
        <p:nvSpPr>
          <p:cNvPr id="5" name="フッター プレースホルダー 4"/>
          <p:cNvSpPr>
            <a:spLocks noGrp="1"/>
          </p:cNvSpPr>
          <p:nvPr>
            <p:ph type="ftr" sz="quarter" idx="11"/>
          </p:nvPr>
        </p:nvSpPr>
        <p:spPr/>
        <p:txBody>
          <a:bodyPr/>
          <a:lstStyle/>
          <a:p>
            <a:r>
              <a:rPr kumimoji="1" lang="zh-TW" altLang="en-US">
                <a:solidFill>
                  <a:prstClr val="white"/>
                </a:solidFill>
              </a:rPr>
              <a:t>令和</a:t>
            </a:r>
            <a:r>
              <a:rPr kumimoji="1" lang="en-US" altLang="zh-TW">
                <a:solidFill>
                  <a:prstClr val="white"/>
                </a:solidFill>
              </a:rPr>
              <a:t>7</a:t>
            </a:r>
            <a:r>
              <a:rPr kumimoji="1" lang="zh-TW" altLang="en-US">
                <a:solidFill>
                  <a:prstClr val="white"/>
                </a:solidFill>
              </a:rPr>
              <a:t>年度　経営指導員等　　　　　　　　　　　　　　　　　　　　　応用研修会資料</a:t>
            </a:r>
            <a:endParaRPr kumimoji="1" lang="ja-JP" altLang="en-US" dirty="0">
              <a:solidFill>
                <a:prstClr val="white"/>
              </a:solidFill>
            </a:endParaRPr>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solidFill>
                  <a:prstClr val="white"/>
                </a:solidFill>
              </a:rPr>
              <a:pPr/>
              <a:t>‹#›</a:t>
            </a:fld>
            <a:endParaRPr kumimoji="1" lang="ja-JP" altLang="en-US" dirty="0">
              <a:solidFill>
                <a:prstClr val="white"/>
              </a:solidFill>
            </a:endParaRPr>
          </a:p>
        </p:txBody>
      </p:sp>
      <p:sp>
        <p:nvSpPr>
          <p:cNvPr id="7" name="山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dirty="0">
              <a:solidFill>
                <a:prstClr val="white"/>
              </a:solidFill>
            </a:endParaRPr>
          </a:p>
        </p:txBody>
      </p:sp>
      <p:sp>
        <p:nvSpPr>
          <p:cNvPr id="8" name="山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dirty="0">
              <a:solidFill>
                <a:prstClr val="white"/>
              </a:solidFill>
            </a:endParaRPr>
          </a:p>
        </p:txBody>
      </p:sp>
    </p:spTree>
    <p:extLst>
      <p:ext uri="{BB962C8B-B14F-4D97-AF65-F5344CB8AC3E}">
        <p14:creationId xmlns:p14="http://schemas.microsoft.com/office/powerpoint/2010/main" val="1947728499"/>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2 つのコンテンツ">
    <p:bg>
      <p:bgRef idx="1002">
        <a:schemeClr val="bg1"/>
      </p:bgRef>
    </p:bg>
    <p:spTree>
      <p:nvGrpSpPr>
        <p:cNvPr id="1" name=""/>
        <p:cNvGrpSpPr/>
        <p:nvPr/>
      </p:nvGrpSpPr>
      <p:grpSpPr>
        <a:xfrm>
          <a:off x="0" y="0"/>
          <a:ext cx="0" cy="0"/>
          <a:chOff x="0" y="0"/>
          <a:chExt cx="0" cy="0"/>
        </a:xfrm>
      </p:grpSpPr>
      <p:sp>
        <p:nvSpPr>
          <p:cNvPr id="3" name="コンテンツ プレースホルダー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コンテンツ プレースホルダー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ー 4"/>
          <p:cNvSpPr>
            <a:spLocks noGrp="1"/>
          </p:cNvSpPr>
          <p:nvPr>
            <p:ph type="dt" sz="half" idx="10"/>
          </p:nvPr>
        </p:nvSpPr>
        <p:spPr/>
        <p:txBody>
          <a:bodyPr/>
          <a:lstStyle/>
          <a:p>
            <a:fld id="{ACA81A46-D5B4-4C03-B9C7-792AEACF72CA}" type="datetime1">
              <a:rPr kumimoji="1" lang="ja-JP" altLang="en-US" smtClean="0">
                <a:solidFill>
                  <a:prstClr val="white"/>
                </a:solidFill>
              </a:rPr>
              <a:t>2026/6/12</a:t>
            </a:fld>
            <a:endParaRPr kumimoji="1" lang="ja-JP" altLang="en-US" dirty="0">
              <a:solidFill>
                <a:prstClr val="white"/>
              </a:solidFill>
            </a:endParaRPr>
          </a:p>
        </p:txBody>
      </p:sp>
      <p:sp>
        <p:nvSpPr>
          <p:cNvPr id="6" name="フッター プレースホルダー 5"/>
          <p:cNvSpPr>
            <a:spLocks noGrp="1"/>
          </p:cNvSpPr>
          <p:nvPr>
            <p:ph type="ftr" sz="quarter" idx="11"/>
          </p:nvPr>
        </p:nvSpPr>
        <p:spPr/>
        <p:txBody>
          <a:bodyPr/>
          <a:lstStyle/>
          <a:p>
            <a:r>
              <a:rPr kumimoji="1" lang="zh-TW" altLang="en-US">
                <a:solidFill>
                  <a:prstClr val="white"/>
                </a:solidFill>
              </a:rPr>
              <a:t>令和</a:t>
            </a:r>
            <a:r>
              <a:rPr kumimoji="1" lang="en-US" altLang="zh-TW">
                <a:solidFill>
                  <a:prstClr val="white"/>
                </a:solidFill>
              </a:rPr>
              <a:t>7</a:t>
            </a:r>
            <a:r>
              <a:rPr kumimoji="1" lang="zh-TW" altLang="en-US">
                <a:solidFill>
                  <a:prstClr val="white"/>
                </a:solidFill>
              </a:rPr>
              <a:t>年度　経営指導員等　　　　　　　　　　　　　　　　　　　　　応用研修会資料</a:t>
            </a:r>
            <a:endParaRPr kumimoji="1" lang="ja-JP" altLang="en-US" dirty="0">
              <a:solidFill>
                <a:prstClr val="white"/>
              </a:solidFill>
            </a:endParaRPr>
          </a:p>
        </p:txBody>
      </p:sp>
      <p:sp>
        <p:nvSpPr>
          <p:cNvPr id="7" name="スライド番号プレースホルダー 6"/>
          <p:cNvSpPr>
            <a:spLocks noGrp="1"/>
          </p:cNvSpPr>
          <p:nvPr>
            <p:ph type="sldNum" sz="quarter" idx="12"/>
          </p:nvPr>
        </p:nvSpPr>
        <p:spPr/>
        <p:txBody>
          <a:bodyPr/>
          <a:lstStyle/>
          <a:p>
            <a:fld id="{02618DF9-C36C-4104-B24B-260B8548E0AB}" type="slidenum">
              <a:rPr kumimoji="1" lang="ja-JP" altLang="en-US" smtClean="0">
                <a:solidFill>
                  <a:prstClr val="white"/>
                </a:solidFill>
              </a:rPr>
              <a:pPr/>
              <a:t>‹#›</a:t>
            </a:fld>
            <a:endParaRPr kumimoji="1" lang="ja-JP" altLang="en-US" dirty="0">
              <a:solidFill>
                <a:prstClr val="white"/>
              </a:solidFill>
            </a:endParaRPr>
          </a:p>
        </p:txBody>
      </p:sp>
      <p:sp>
        <p:nvSpPr>
          <p:cNvPr id="8" name="タイトル 7"/>
          <p:cNvSpPr>
            <a:spLocks noGrp="1"/>
          </p:cNvSpPr>
          <p:nvPr>
            <p:ph type="title"/>
          </p:nvPr>
        </p:nvSpPr>
        <p:spPr/>
        <p:txBody>
          <a:bodyPr rtlCol="0"/>
          <a:lstStyle/>
          <a:p>
            <a:r>
              <a:rPr kumimoji="0" lang="ja-JP" altLang="en-US"/>
              <a:t>マスター タイトルの書式設定</a:t>
            </a:r>
            <a:endParaRPr kumimoji="0" lang="en-US"/>
          </a:p>
        </p:txBody>
      </p:sp>
    </p:spTree>
    <p:extLst>
      <p:ext uri="{BB962C8B-B14F-4D97-AF65-F5344CB8AC3E}">
        <p14:creationId xmlns:p14="http://schemas.microsoft.com/office/powerpoint/2010/main" val="481908697"/>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TxTwoObj" preserve="1">
  <p:cSld name="比較">
    <p:bg>
      <p:bgRef idx="1003">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8229600" cy="1143000"/>
          </a:xfrm>
        </p:spPr>
        <p:txBody>
          <a:bodyPr anchor="ctr"/>
          <a:lstStyle>
            <a:lvl1pPr>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a:t>マスター テキストの書式設定</a:t>
            </a:r>
          </a:p>
        </p:txBody>
      </p:sp>
      <p:sp>
        <p:nvSpPr>
          <p:cNvPr id="4" name="テキスト プレースホルダー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a:t>マスター テキストの書式設定</a:t>
            </a:r>
          </a:p>
        </p:txBody>
      </p:sp>
      <p:sp>
        <p:nvSpPr>
          <p:cNvPr id="5" name="コンテンツ プレースホルダー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6" name="コンテンツ プレースホルダー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7" name="日付プレースホルダー 6"/>
          <p:cNvSpPr>
            <a:spLocks noGrp="1"/>
          </p:cNvSpPr>
          <p:nvPr>
            <p:ph type="dt" sz="half" idx="10"/>
          </p:nvPr>
        </p:nvSpPr>
        <p:spPr/>
        <p:txBody>
          <a:bodyPr/>
          <a:lstStyle/>
          <a:p>
            <a:fld id="{6B44A426-6160-4B3E-9162-294B2F070B83}" type="datetime1">
              <a:rPr kumimoji="1" lang="ja-JP" altLang="en-US" smtClean="0">
                <a:solidFill>
                  <a:prstClr val="black"/>
                </a:solidFill>
              </a:rPr>
              <a:t>2026/6/12</a:t>
            </a:fld>
            <a:endParaRPr kumimoji="1" lang="ja-JP" altLang="en-US" dirty="0">
              <a:solidFill>
                <a:prstClr val="black"/>
              </a:solidFill>
            </a:endParaRPr>
          </a:p>
        </p:txBody>
      </p:sp>
      <p:sp>
        <p:nvSpPr>
          <p:cNvPr id="8" name="フッター プレースホルダー 7"/>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7</a:t>
            </a:r>
            <a:r>
              <a:rPr kumimoji="1" lang="zh-TW" altLang="en-US">
                <a:solidFill>
                  <a:prstClr val="black"/>
                </a:solidFill>
              </a:rPr>
              <a:t>年度　経営指導員等　　　　　　　　　　　　　　　　　　　　　応用研修会資料</a:t>
            </a:r>
            <a:endParaRPr kumimoji="1" lang="ja-JP" altLang="en-US" dirty="0">
              <a:solidFill>
                <a:prstClr val="black"/>
              </a:solidFill>
            </a:endParaRPr>
          </a:p>
        </p:txBody>
      </p:sp>
      <p:sp>
        <p:nvSpPr>
          <p:cNvPr id="9" name="スライド番号プレースホルダー 8"/>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291905174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1F60A4E-BE09-4673-A39E-48064DBC45D4}" type="datetime1">
              <a:rPr kumimoji="1" lang="ja-JP" altLang="en-US" smtClean="0"/>
              <a:t>2026/6/12</a:t>
            </a:fld>
            <a:endParaRPr kumimoji="1" lang="ja-JP" altLang="en-US"/>
          </a:p>
        </p:txBody>
      </p:sp>
      <p:sp>
        <p:nvSpPr>
          <p:cNvPr id="4" name="フッター プレースホルダー 3"/>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5" name="スライド番号プレースホルダー 4"/>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extLst>
      <p:ext uri="{BB962C8B-B14F-4D97-AF65-F5344CB8AC3E}">
        <p14:creationId xmlns:p14="http://schemas.microsoft.com/office/powerpoint/2010/main" val="1416806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タイトルのみ">
    <p:bg>
      <p:bgRef idx="1002">
        <a:schemeClr val="bg1"/>
      </p:bgRef>
    </p:bg>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887B4A13-D384-46F1-9BEA-6A5CA590891F}" type="datetime1">
              <a:rPr kumimoji="1" lang="ja-JP" altLang="en-US" smtClean="0">
                <a:solidFill>
                  <a:prstClr val="white"/>
                </a:solidFill>
              </a:rPr>
              <a:t>2026/6/12</a:t>
            </a:fld>
            <a:endParaRPr kumimoji="1" lang="ja-JP" altLang="en-US" dirty="0">
              <a:solidFill>
                <a:prstClr val="white"/>
              </a:solidFill>
            </a:endParaRPr>
          </a:p>
        </p:txBody>
      </p:sp>
      <p:sp>
        <p:nvSpPr>
          <p:cNvPr id="4" name="フッター プレースホルダー 3"/>
          <p:cNvSpPr>
            <a:spLocks noGrp="1"/>
          </p:cNvSpPr>
          <p:nvPr>
            <p:ph type="ftr" sz="quarter" idx="11"/>
          </p:nvPr>
        </p:nvSpPr>
        <p:spPr/>
        <p:txBody>
          <a:bodyPr/>
          <a:lstStyle/>
          <a:p>
            <a:r>
              <a:rPr kumimoji="1" lang="zh-TW" altLang="en-US">
                <a:solidFill>
                  <a:prstClr val="white"/>
                </a:solidFill>
              </a:rPr>
              <a:t>令和</a:t>
            </a:r>
            <a:r>
              <a:rPr kumimoji="1" lang="en-US" altLang="zh-TW">
                <a:solidFill>
                  <a:prstClr val="white"/>
                </a:solidFill>
              </a:rPr>
              <a:t>7</a:t>
            </a:r>
            <a:r>
              <a:rPr kumimoji="1" lang="zh-TW" altLang="en-US">
                <a:solidFill>
                  <a:prstClr val="white"/>
                </a:solidFill>
              </a:rPr>
              <a:t>年度　経営指導員等　　　　　　　　　　　　　　　　　　　　　応用研修会資料</a:t>
            </a:r>
            <a:endParaRPr kumimoji="1" lang="ja-JP" altLang="en-US" dirty="0">
              <a:solidFill>
                <a:prstClr val="white"/>
              </a:solidFill>
            </a:endParaRPr>
          </a:p>
        </p:txBody>
      </p:sp>
      <p:sp>
        <p:nvSpPr>
          <p:cNvPr id="5" name="スライド番号プレースホルダー 4"/>
          <p:cNvSpPr>
            <a:spLocks noGrp="1"/>
          </p:cNvSpPr>
          <p:nvPr>
            <p:ph type="sldNum" sz="quarter" idx="12"/>
          </p:nvPr>
        </p:nvSpPr>
        <p:spPr/>
        <p:txBody>
          <a:bodyPr/>
          <a:lstStyle/>
          <a:p>
            <a:fld id="{02618DF9-C36C-4104-B24B-260B8548E0AB}" type="slidenum">
              <a:rPr kumimoji="1" lang="ja-JP" altLang="en-US" smtClean="0">
                <a:solidFill>
                  <a:prstClr val="white"/>
                </a:solidFill>
              </a:rPr>
              <a:pPr/>
              <a:t>‹#›</a:t>
            </a:fld>
            <a:endParaRPr kumimoji="1" lang="ja-JP" altLang="en-US" dirty="0">
              <a:solidFill>
                <a:prstClr val="white"/>
              </a:solidFill>
            </a:endParaRPr>
          </a:p>
        </p:txBody>
      </p:sp>
      <p:sp>
        <p:nvSpPr>
          <p:cNvPr id="6" name="タイトル 5"/>
          <p:cNvSpPr>
            <a:spLocks noGrp="1"/>
          </p:cNvSpPr>
          <p:nvPr>
            <p:ph type="title"/>
          </p:nvPr>
        </p:nvSpPr>
        <p:spPr/>
        <p:txBody>
          <a:bodyPr rtlCol="0"/>
          <a:lstStyle/>
          <a:p>
            <a:r>
              <a:rPr kumimoji="0" lang="ja-JP" altLang="en-US"/>
              <a:t>マスター タイトルの書式設定</a:t>
            </a:r>
            <a:endParaRPr kumimoji="0" lang="en-US"/>
          </a:p>
        </p:txBody>
      </p:sp>
    </p:spTree>
    <p:extLst>
      <p:ext uri="{BB962C8B-B14F-4D97-AF65-F5344CB8AC3E}">
        <p14:creationId xmlns:p14="http://schemas.microsoft.com/office/powerpoint/2010/main" val="3867989881"/>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BC2D163-1739-4859-AA88-519B6AE44DB4}" type="datetime1">
              <a:rPr kumimoji="1" lang="ja-JP" altLang="en-US" smtClean="0">
                <a:solidFill>
                  <a:prstClr val="black"/>
                </a:solidFill>
              </a:rPr>
              <a:t>2026/6/12</a:t>
            </a:fld>
            <a:endParaRPr kumimoji="1" lang="ja-JP" altLang="en-US" dirty="0">
              <a:solidFill>
                <a:prstClr val="black"/>
              </a:solidFill>
            </a:endParaRPr>
          </a:p>
        </p:txBody>
      </p:sp>
      <p:sp>
        <p:nvSpPr>
          <p:cNvPr id="3" name="フッター プレースホルダー 2"/>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7</a:t>
            </a:r>
            <a:r>
              <a:rPr kumimoji="1" lang="zh-TW" altLang="en-US">
                <a:solidFill>
                  <a:prstClr val="black"/>
                </a:solidFill>
              </a:rPr>
              <a:t>年度　経営指導員等　　　　　　　　　　　　　　　　　　　　　応用研修会資料</a:t>
            </a:r>
            <a:endParaRPr kumimoji="1" lang="ja-JP" altLang="en-US" dirty="0">
              <a:solidFill>
                <a:prstClr val="black"/>
              </a:solidFill>
            </a:endParaRPr>
          </a:p>
        </p:txBody>
      </p:sp>
      <p:sp>
        <p:nvSpPr>
          <p:cNvPr id="4" name="スライド番号プレースホルダー 3"/>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30960197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bg>
      <p:bgRef idx="1003">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ja-JP" altLang="en-US"/>
              <a:t>マスター テキストの書式設定</a:t>
            </a:r>
          </a:p>
        </p:txBody>
      </p:sp>
      <p:sp>
        <p:nvSpPr>
          <p:cNvPr id="4" name="コンテンツ プレースホルダー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ー 4"/>
          <p:cNvSpPr>
            <a:spLocks noGrp="1"/>
          </p:cNvSpPr>
          <p:nvPr>
            <p:ph type="dt" sz="half" idx="10"/>
          </p:nvPr>
        </p:nvSpPr>
        <p:spPr>
          <a:xfrm>
            <a:off x="6727032" y="6407944"/>
            <a:ext cx="1920240" cy="365760"/>
          </a:xfrm>
        </p:spPr>
        <p:txBody>
          <a:bodyPr/>
          <a:lstStyle/>
          <a:p>
            <a:fld id="{D55711C8-EADB-400D-B136-ECC5BB57465E}" type="datetime1">
              <a:rPr kumimoji="1" lang="ja-JP" altLang="en-US" smtClean="0">
                <a:solidFill>
                  <a:prstClr val="black"/>
                </a:solidFill>
              </a:rPr>
              <a:t>2026/6/12</a:t>
            </a:fld>
            <a:endParaRPr kumimoji="1" lang="ja-JP" altLang="en-US" dirty="0">
              <a:solidFill>
                <a:prstClr val="black"/>
              </a:solidFill>
            </a:endParaRPr>
          </a:p>
        </p:txBody>
      </p:sp>
      <p:sp>
        <p:nvSpPr>
          <p:cNvPr id="6" name="フッター プレースホルダー 5"/>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7</a:t>
            </a:r>
            <a:r>
              <a:rPr kumimoji="1" lang="zh-TW" altLang="en-US">
                <a:solidFill>
                  <a:prstClr val="black"/>
                </a:solidFill>
              </a:rPr>
              <a:t>年度　経営指導員等　　　　　　　　　　　　　　　　　　　　　応用研修会資料</a:t>
            </a:r>
            <a:endParaRPr kumimoji="1" lang="ja-JP" altLang="en-US" dirty="0">
              <a:solidFill>
                <a:prstClr val="black"/>
              </a:solidFill>
            </a:endParaRPr>
          </a:p>
        </p:txBody>
      </p:sp>
      <p:sp>
        <p:nvSpPr>
          <p:cNvPr id="7" name="スライド番号プレースホルダー 6"/>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2834885366"/>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bg>
      <p:bgRef idx="1002">
        <a:schemeClr val="bg1"/>
      </p:bgRef>
    </p:bg>
    <p:spTree>
      <p:nvGrpSpPr>
        <p:cNvPr id="1" name=""/>
        <p:cNvGrpSpPr/>
        <p:nvPr/>
      </p:nvGrpSpPr>
      <p:grpSpPr>
        <a:xfrm>
          <a:off x="0" y="0"/>
          <a:ext cx="0" cy="0"/>
          <a:chOff x="0" y="0"/>
          <a:chExt cx="0" cy="0"/>
        </a:xfrm>
      </p:grpSpPr>
      <p:sp>
        <p:nvSpPr>
          <p:cNvPr id="4" name="テキスト プレースホルダー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ja-JP" altLang="en-US"/>
              <a:t>マスター テキストの書式設定</a:t>
            </a:r>
          </a:p>
        </p:txBody>
      </p:sp>
      <p:sp>
        <p:nvSpPr>
          <p:cNvPr id="3" name="図プレースホルダー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ja-JP" altLang="en-US" dirty="0"/>
              <a:t>アイコンをクリックして図を追加</a:t>
            </a:r>
            <a:endParaRPr kumimoji="0" lang="en-US" dirty="0"/>
          </a:p>
        </p:txBody>
      </p:sp>
      <p:sp>
        <p:nvSpPr>
          <p:cNvPr id="5" name="日付プレースホルダー 4"/>
          <p:cNvSpPr>
            <a:spLocks noGrp="1"/>
          </p:cNvSpPr>
          <p:nvPr>
            <p:ph type="dt" sz="half" idx="10"/>
          </p:nvPr>
        </p:nvSpPr>
        <p:spPr/>
        <p:txBody>
          <a:bodyPr/>
          <a:lstStyle>
            <a:lvl1pPr>
              <a:defRPr>
                <a:solidFill>
                  <a:schemeClr val="tx1"/>
                </a:solidFill>
              </a:defRPr>
            </a:lvl1pPr>
            <a:extLst/>
          </a:lstStyle>
          <a:p>
            <a:fld id="{336A3F51-9FD5-409B-AB16-35D745A6262E}" type="datetime1">
              <a:rPr kumimoji="1" lang="ja-JP" altLang="en-US" smtClean="0">
                <a:solidFill>
                  <a:prstClr val="white"/>
                </a:solidFill>
              </a:rPr>
              <a:t>2026/6/12</a:t>
            </a:fld>
            <a:endParaRPr kumimoji="1" lang="ja-JP" altLang="en-US" dirty="0">
              <a:solidFill>
                <a:prstClr val="white"/>
              </a:solidFill>
            </a:endParaRPr>
          </a:p>
        </p:txBody>
      </p:sp>
      <p:sp>
        <p:nvSpPr>
          <p:cNvPr id="6" name="フッター プレースホルダー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kumimoji="1" lang="zh-TW" altLang="en-US">
                <a:solidFill>
                  <a:prstClr val="white"/>
                </a:solidFill>
              </a:rPr>
              <a:t>令和</a:t>
            </a:r>
            <a:r>
              <a:rPr kumimoji="1" lang="en-US" altLang="zh-TW">
                <a:solidFill>
                  <a:prstClr val="white"/>
                </a:solidFill>
              </a:rPr>
              <a:t>7</a:t>
            </a:r>
            <a:r>
              <a:rPr kumimoji="1" lang="zh-TW" altLang="en-US">
                <a:solidFill>
                  <a:prstClr val="white"/>
                </a:solidFill>
              </a:rPr>
              <a:t>年度　経営指導員等　　　　　　　　　　　　　　　　　　　　　応用研修会資料</a:t>
            </a:r>
            <a:endParaRPr kumimoji="1" lang="ja-JP" altLang="en-US" dirty="0">
              <a:solidFill>
                <a:prstClr val="white"/>
              </a:solidFill>
            </a:endParaRPr>
          </a:p>
        </p:txBody>
      </p:sp>
      <p:sp>
        <p:nvSpPr>
          <p:cNvPr id="7" name="スライド番号プレースホルダー 6"/>
          <p:cNvSpPr>
            <a:spLocks noGrp="1"/>
          </p:cNvSpPr>
          <p:nvPr>
            <p:ph type="sldNum" sz="quarter" idx="12"/>
          </p:nvPr>
        </p:nvSpPr>
        <p:spPr/>
        <p:txBody>
          <a:bodyPr/>
          <a:lstStyle>
            <a:lvl1pPr>
              <a:defRPr>
                <a:solidFill>
                  <a:schemeClr val="tx1"/>
                </a:solidFill>
              </a:defRPr>
            </a:lvl1pPr>
            <a:extLst/>
          </a:lstStyle>
          <a:p>
            <a:fld id="{02618DF9-C36C-4104-B24B-260B8548E0AB}" type="slidenum">
              <a:rPr kumimoji="1" lang="ja-JP" altLang="en-US" smtClean="0">
                <a:solidFill>
                  <a:prstClr val="white"/>
                </a:solidFill>
              </a:rPr>
              <a:pPr/>
              <a:t>‹#›</a:t>
            </a:fld>
            <a:endParaRPr kumimoji="1" lang="ja-JP" altLang="en-US" dirty="0">
              <a:solidFill>
                <a:prstClr val="white"/>
              </a:solidFill>
            </a:endParaRPr>
          </a:p>
        </p:txBody>
      </p:sp>
      <p:sp>
        <p:nvSpPr>
          <p:cNvPr id="2" name="タイトル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ja-JP" altLang="en-US"/>
              <a:t>マスター タイトルの書式設定</a:t>
            </a:r>
            <a:endParaRPr kumimoji="0" lang="en-US"/>
          </a:p>
        </p:txBody>
      </p:sp>
      <p:sp>
        <p:nvSpPr>
          <p:cNvPr id="8" name="フリーフォーム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white"/>
              </a:solidFill>
            </a:endParaRPr>
          </a:p>
        </p:txBody>
      </p:sp>
      <p:sp>
        <p:nvSpPr>
          <p:cNvPr id="9" name="フリーフォーム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white"/>
              </a:solidFill>
            </a:endParaRPr>
          </a:p>
        </p:txBody>
      </p:sp>
      <p:sp>
        <p:nvSpPr>
          <p:cNvPr id="10" name="直角三角形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kumimoji="0" lang="en-US" dirty="0">
              <a:solidFill>
                <a:prstClr val="white"/>
              </a:solidFill>
            </a:endParaRPr>
          </a:p>
        </p:txBody>
      </p:sp>
      <p:cxnSp>
        <p:nvCxnSpPr>
          <p:cNvPr id="11" name="直線コネクタ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山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dirty="0">
              <a:solidFill>
                <a:prstClr val="white"/>
              </a:solidFill>
            </a:endParaRPr>
          </a:p>
        </p:txBody>
      </p:sp>
      <p:sp>
        <p:nvSpPr>
          <p:cNvPr id="13" name="山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dirty="0">
              <a:solidFill>
                <a:prstClr val="white"/>
              </a:solidFill>
            </a:endParaRPr>
          </a:p>
        </p:txBody>
      </p:sp>
    </p:spTree>
    <p:extLst>
      <p:ext uri="{BB962C8B-B14F-4D97-AF65-F5344CB8AC3E}">
        <p14:creationId xmlns:p14="http://schemas.microsoft.com/office/powerpoint/2010/main" val="573117946"/>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1481329"/>
            <a:ext cx="8229600" cy="4386071"/>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95EBEF13-AFB6-425A-A260-09B241AFC7D2}" type="datetime1">
              <a:rPr kumimoji="1" lang="ja-JP" altLang="en-US" smtClean="0">
                <a:solidFill>
                  <a:prstClr val="black"/>
                </a:solidFill>
              </a:rPr>
              <a:t>2026/6/12</a:t>
            </a:fld>
            <a:endParaRPr kumimoji="1" lang="ja-JP" altLang="en-US" dirty="0">
              <a:solidFill>
                <a:prstClr val="black"/>
              </a:solidFill>
            </a:endParaRPr>
          </a:p>
        </p:txBody>
      </p:sp>
      <p:sp>
        <p:nvSpPr>
          <p:cNvPr id="5" name="フッター プレースホルダー 4"/>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7</a:t>
            </a:r>
            <a:r>
              <a:rPr kumimoji="1" lang="zh-TW" altLang="en-US">
                <a:solidFill>
                  <a:prstClr val="black"/>
                </a:solidFill>
              </a:rPr>
              <a:t>年度　経営指導員等　　　　　　　　　　　　　　　　　　　　　応用研修会資料</a:t>
            </a:r>
            <a:endParaRPr kumimoji="1" lang="ja-JP" altLang="en-US" dirty="0">
              <a:solidFill>
                <a:prstClr val="black"/>
              </a:solidFill>
            </a:endParaRPr>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8158436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844013" y="274640"/>
            <a:ext cx="1777470" cy="5592761"/>
          </a:xfrm>
        </p:spPr>
        <p:txBody>
          <a:bodyPr vert="eaVert"/>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41"/>
            <a:ext cx="6324600" cy="5592760"/>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D3CF6ECB-95CE-4D69-90B1-BA201A968784}" type="datetime1">
              <a:rPr kumimoji="1" lang="ja-JP" altLang="en-US" smtClean="0">
                <a:solidFill>
                  <a:prstClr val="black"/>
                </a:solidFill>
              </a:rPr>
              <a:t>2026/6/12</a:t>
            </a:fld>
            <a:endParaRPr kumimoji="1" lang="ja-JP" altLang="en-US" dirty="0">
              <a:solidFill>
                <a:prstClr val="black"/>
              </a:solidFill>
            </a:endParaRPr>
          </a:p>
        </p:txBody>
      </p:sp>
      <p:sp>
        <p:nvSpPr>
          <p:cNvPr id="5" name="フッター プレースホルダー 4"/>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7</a:t>
            </a:r>
            <a:r>
              <a:rPr kumimoji="1" lang="zh-TW" altLang="en-US">
                <a:solidFill>
                  <a:prstClr val="black"/>
                </a:solidFill>
              </a:rPr>
              <a:t>年度　経営指導員等　　　　　　　　　　　　　　　　　　　　　応用研修会資料</a:t>
            </a:r>
            <a:endParaRPr kumimoji="1" lang="ja-JP" altLang="en-US" dirty="0">
              <a:solidFill>
                <a:prstClr val="black"/>
              </a:solidFill>
            </a:endParaRPr>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944058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Ref idx="1002">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ja-JP" altLang="en-US"/>
              <a:t>マスター テキストの書式設定</a:t>
            </a:r>
          </a:p>
        </p:txBody>
      </p:sp>
      <p:sp>
        <p:nvSpPr>
          <p:cNvPr id="4" name="日付プレースホルダー 3"/>
          <p:cNvSpPr>
            <a:spLocks noGrp="1"/>
          </p:cNvSpPr>
          <p:nvPr>
            <p:ph type="dt" sz="half" idx="10"/>
          </p:nvPr>
        </p:nvSpPr>
        <p:spPr/>
        <p:txBody>
          <a:bodyPr/>
          <a:lstStyle/>
          <a:p>
            <a:fld id="{17C68F2D-0298-4077-856E-124B90AC9B3F}"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
        <p:nvSpPr>
          <p:cNvPr id="7" name="山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山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bg>
      <p:bgRef idx="1002">
        <a:schemeClr val="bg1"/>
      </p:bgRef>
    </p:bg>
    <p:spTree>
      <p:nvGrpSpPr>
        <p:cNvPr id="1" name=""/>
        <p:cNvGrpSpPr/>
        <p:nvPr/>
      </p:nvGrpSpPr>
      <p:grpSpPr>
        <a:xfrm>
          <a:off x="0" y="0"/>
          <a:ext cx="0" cy="0"/>
          <a:chOff x="0" y="0"/>
          <a:chExt cx="0" cy="0"/>
        </a:xfrm>
      </p:grpSpPr>
      <p:sp>
        <p:nvSpPr>
          <p:cNvPr id="3" name="コンテンツ プレースホルダー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コンテンツ プレースホルダー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ー 4"/>
          <p:cNvSpPr>
            <a:spLocks noGrp="1"/>
          </p:cNvSpPr>
          <p:nvPr>
            <p:ph type="dt" sz="half" idx="10"/>
          </p:nvPr>
        </p:nvSpPr>
        <p:spPr/>
        <p:txBody>
          <a:bodyPr/>
          <a:lstStyle/>
          <a:p>
            <a:fld id="{1688972E-50AE-4D82-9C5F-3B42380F22C4}" type="datetime1">
              <a:rPr kumimoji="1" lang="ja-JP" altLang="en-US" smtClean="0"/>
              <a:t>2026/6/12</a:t>
            </a:fld>
            <a:endParaRPr kumimoji="1" lang="ja-JP" altLang="en-US"/>
          </a:p>
        </p:txBody>
      </p:sp>
      <p:sp>
        <p:nvSpPr>
          <p:cNvPr id="6" name="フッター プレースホルダー 5"/>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7" name="スライド番号プレースホルダー 6"/>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
        <p:nvSpPr>
          <p:cNvPr id="8" name="タイトル 7"/>
          <p:cNvSpPr>
            <a:spLocks noGrp="1"/>
          </p:cNvSpPr>
          <p:nvPr>
            <p:ph type="title"/>
          </p:nvPr>
        </p:nvSpPr>
        <p:spPr/>
        <p:txBody>
          <a:bodyPr rtlCol="0"/>
          <a:lstStyle/>
          <a:p>
            <a:r>
              <a:rPr kumimoji="0" lang="ja-JP" altLang="en-US"/>
              <a:t>マスター タイトルの書式設定</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比較">
    <p:bg>
      <p:bgRef idx="1003">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8229600" cy="1143000"/>
          </a:xfrm>
        </p:spPr>
        <p:txBody>
          <a:bodyPr anchor="ctr"/>
          <a:lstStyle>
            <a:lvl1pPr>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a:t>マスター テキストの書式設定</a:t>
            </a:r>
          </a:p>
        </p:txBody>
      </p:sp>
      <p:sp>
        <p:nvSpPr>
          <p:cNvPr id="4" name="テキスト プレースホルダー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a:t>マスター テキストの書式設定</a:t>
            </a:r>
          </a:p>
        </p:txBody>
      </p:sp>
      <p:sp>
        <p:nvSpPr>
          <p:cNvPr id="5" name="コンテンツ プレースホルダー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6" name="コンテンツ プレースホルダー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7" name="日付プレースホルダー 6"/>
          <p:cNvSpPr>
            <a:spLocks noGrp="1"/>
          </p:cNvSpPr>
          <p:nvPr>
            <p:ph type="dt" sz="half" idx="10"/>
          </p:nvPr>
        </p:nvSpPr>
        <p:spPr/>
        <p:txBody>
          <a:bodyPr/>
          <a:lstStyle/>
          <a:p>
            <a:fld id="{94248130-60DC-497B-8D83-65103349476B}" type="datetime1">
              <a:rPr kumimoji="1" lang="ja-JP" altLang="en-US" smtClean="0"/>
              <a:t>2026/6/12</a:t>
            </a:fld>
            <a:endParaRPr kumimoji="1" lang="ja-JP" altLang="en-US"/>
          </a:p>
        </p:txBody>
      </p:sp>
      <p:sp>
        <p:nvSpPr>
          <p:cNvPr id="8" name="フッター プレースホルダー 7"/>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9" name="スライド番号プレースホルダー 8"/>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bg>
      <p:bgRef idx="1002">
        <a:schemeClr val="bg1"/>
      </p:bgRef>
    </p:bg>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2628DA5F-F19A-4896-9593-A483EC87DBDD}" type="datetime1">
              <a:rPr kumimoji="1" lang="ja-JP" altLang="en-US" smtClean="0"/>
              <a:t>2026/6/12</a:t>
            </a:fld>
            <a:endParaRPr kumimoji="1" lang="ja-JP" altLang="en-US"/>
          </a:p>
        </p:txBody>
      </p:sp>
      <p:sp>
        <p:nvSpPr>
          <p:cNvPr id="4" name="フッター プレースホルダー 3"/>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5" name="スライド番号プレースホルダー 4"/>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
        <p:nvSpPr>
          <p:cNvPr id="6" name="タイトル 5"/>
          <p:cNvSpPr>
            <a:spLocks noGrp="1"/>
          </p:cNvSpPr>
          <p:nvPr>
            <p:ph type="title"/>
          </p:nvPr>
        </p:nvSpPr>
        <p:spPr/>
        <p:txBody>
          <a:bodyPr rtlCol="0"/>
          <a:lstStyle/>
          <a:p>
            <a:r>
              <a:rPr kumimoji="0" lang="ja-JP" altLang="en-US"/>
              <a:t>マスター タイトルの書式設定</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3137483-5D26-4F11-8548-6946B73AA702}" type="datetime1">
              <a:rPr kumimoji="1" lang="ja-JP" altLang="en-US" smtClean="0"/>
              <a:t>2026/6/12</a:t>
            </a:fld>
            <a:endParaRPr kumimoji="1" lang="ja-JP" altLang="en-US"/>
          </a:p>
        </p:txBody>
      </p:sp>
      <p:sp>
        <p:nvSpPr>
          <p:cNvPr id="3" name="フッター プレースホルダー 2"/>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4" name="スライド番号プレースホルダー 3"/>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bg>
      <p:bgRef idx="1003">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ja-JP" altLang="en-US"/>
              <a:t>マスター テキストの書式設定</a:t>
            </a:r>
          </a:p>
        </p:txBody>
      </p:sp>
      <p:sp>
        <p:nvSpPr>
          <p:cNvPr id="4" name="コンテンツ プレースホルダー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ー 4"/>
          <p:cNvSpPr>
            <a:spLocks noGrp="1"/>
          </p:cNvSpPr>
          <p:nvPr>
            <p:ph type="dt" sz="half" idx="10"/>
          </p:nvPr>
        </p:nvSpPr>
        <p:spPr>
          <a:xfrm>
            <a:off x="6727032" y="6407944"/>
            <a:ext cx="1920240" cy="365760"/>
          </a:xfrm>
        </p:spPr>
        <p:txBody>
          <a:bodyPr/>
          <a:lstStyle/>
          <a:p>
            <a:fld id="{19AF92CC-55DF-4C29-841E-1DDB90E66529}" type="datetime1">
              <a:rPr kumimoji="1" lang="ja-JP" altLang="en-US" smtClean="0"/>
              <a:t>2026/6/12</a:t>
            </a:fld>
            <a:endParaRPr kumimoji="1" lang="ja-JP" altLang="en-US"/>
          </a:p>
        </p:txBody>
      </p:sp>
      <p:sp>
        <p:nvSpPr>
          <p:cNvPr id="6" name="フッター プレースホルダー 5"/>
          <p:cNvSpPr>
            <a:spLocks noGrp="1"/>
          </p:cNvSpPr>
          <p:nvPr>
            <p:ph type="ftr" sz="quarter" idx="11"/>
          </p:nvPr>
        </p:nvSpPr>
        <p:spPr/>
        <p:txBody>
          <a:body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7" name="スライド番号プレースホルダー 6"/>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フリーフォーム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フリーフォーム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直線コネクタ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タイトル プレースホルダー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ja-JP" altLang="en-US"/>
              <a:t>マスター タイトルの書式設定</a:t>
            </a:r>
            <a:endParaRPr kumimoji="0" lang="en-US"/>
          </a:p>
        </p:txBody>
      </p:sp>
      <p:sp>
        <p:nvSpPr>
          <p:cNvPr id="30" name="テキスト プレースホルダー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ja-JP" altLang="en-US"/>
              <a:t>マスター テキストの書式設定</a:t>
            </a:r>
          </a:p>
          <a:p>
            <a:pPr lvl="1" eaLnBrk="1" latinLnBrk="0" hangingPunct="1"/>
            <a:r>
              <a:rPr kumimoji="0" lang="ja-JP" altLang="en-US"/>
              <a:t>第 </a:t>
            </a:r>
            <a:r>
              <a:rPr kumimoji="0" lang="en-US" altLang="ja-JP"/>
              <a:t>2 </a:t>
            </a:r>
            <a:r>
              <a:rPr kumimoji="0" lang="ja-JP" altLang="en-US"/>
              <a:t>レベル</a:t>
            </a:r>
          </a:p>
          <a:p>
            <a:pPr lvl="2" eaLnBrk="1" latinLnBrk="0" hangingPunct="1"/>
            <a:r>
              <a:rPr kumimoji="0" lang="ja-JP" altLang="en-US"/>
              <a:t>第 </a:t>
            </a:r>
            <a:r>
              <a:rPr kumimoji="0" lang="en-US" altLang="ja-JP"/>
              <a:t>3 </a:t>
            </a:r>
            <a:r>
              <a:rPr kumimoji="0" lang="ja-JP" altLang="en-US"/>
              <a:t>レベル</a:t>
            </a:r>
          </a:p>
          <a:p>
            <a:pPr lvl="3" eaLnBrk="1" latinLnBrk="0" hangingPunct="1"/>
            <a:r>
              <a:rPr kumimoji="0" lang="ja-JP" altLang="en-US"/>
              <a:t>第 </a:t>
            </a:r>
            <a:r>
              <a:rPr kumimoji="0" lang="en-US" altLang="ja-JP"/>
              <a:t>4 </a:t>
            </a:r>
            <a:r>
              <a:rPr kumimoji="0" lang="ja-JP" altLang="en-US"/>
              <a:t>レベル</a:t>
            </a:r>
          </a:p>
          <a:p>
            <a:pPr lvl="4" eaLnBrk="1" latinLnBrk="0" hangingPunct="1"/>
            <a:r>
              <a:rPr kumimoji="0" lang="ja-JP" altLang="en-US"/>
              <a:t>第 </a:t>
            </a:r>
            <a:r>
              <a:rPr kumimoji="0" lang="en-US" altLang="ja-JP"/>
              <a:t>5 </a:t>
            </a:r>
            <a:r>
              <a:rPr kumimoji="0" lang="ja-JP" altLang="en-US"/>
              <a:t>レベル</a:t>
            </a:r>
            <a:endParaRPr kumimoji="0" lang="en-US"/>
          </a:p>
        </p:txBody>
      </p:sp>
      <p:sp>
        <p:nvSpPr>
          <p:cNvPr id="10" name="日付プレースホルダー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4A05620-21E6-44E1-8F2E-E7B98990D22F}" type="datetime1">
              <a:rPr kumimoji="1" lang="ja-JP" altLang="en-US" smtClean="0"/>
              <a:t>2026/6/12</a:t>
            </a:fld>
            <a:endParaRPr kumimoji="1" lang="ja-JP" altLang="en-US"/>
          </a:p>
        </p:txBody>
      </p:sp>
      <p:sp>
        <p:nvSpPr>
          <p:cNvPr id="22" name="フッター プレースホルダー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18" name="スライド番号プレースホルダー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2618DF9-C36C-4104-B24B-260B8548E0AB}"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32"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hf hdr="0" ftr="0" dt="0"/>
  <p:txStyles>
    <p:titleStyle>
      <a:lvl1pPr algn="l" rtl="0" eaLnBrk="1" latinLnBrk="0" hangingPunct="1">
        <a:spcBef>
          <a:spcPct val="0"/>
        </a:spcBef>
        <a:buNone/>
        <a:defRPr kumimoji="1"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1"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1"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1"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1"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1"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1"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1" sz="1600" kern="1200" baseline="0">
          <a:solidFill>
            <a:schemeClr val="tx1"/>
          </a:solidFill>
          <a:latin typeface="+mn-lt"/>
          <a:ea typeface="+mn-ea"/>
          <a:cs typeface="+mn-cs"/>
        </a:defRPr>
      </a:lvl9pPr>
      <a:extLst/>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4984CF-A8C1-493F-BBA1-69C6E4B3237A}" type="datetime1">
              <a:rPr kumimoji="1" lang="ja-JP" altLang="en-US" smtClean="0"/>
              <a:t>2026/6/12</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zh-TW" altLang="en-US"/>
              <a:t>令和</a:t>
            </a:r>
            <a:r>
              <a:rPr kumimoji="1" lang="en-US" altLang="zh-TW"/>
              <a:t>7</a:t>
            </a:r>
            <a:r>
              <a:rPr kumimoji="1" lang="zh-TW" altLang="en-US"/>
              <a:t>年度　経営指導員等　　　　　　　　　　　　　　　　　　　　　応用研修会資料</a:t>
            </a:r>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1795721716"/>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フリーフォーム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2" name="フリーフォーム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4" name="直角三角形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kumimoji="0" lang="en-US" dirty="0">
              <a:solidFill>
                <a:prstClr val="white"/>
              </a:solidFill>
            </a:endParaRPr>
          </a:p>
        </p:txBody>
      </p:sp>
      <p:cxnSp>
        <p:nvCxnSpPr>
          <p:cNvPr id="15" name="直線コネクタ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タイトル プレースホルダー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ja-JP" altLang="en-US"/>
              <a:t>マスター タイトルの書式設定</a:t>
            </a:r>
            <a:endParaRPr kumimoji="0" lang="en-US"/>
          </a:p>
        </p:txBody>
      </p:sp>
      <p:sp>
        <p:nvSpPr>
          <p:cNvPr id="30" name="テキスト プレースホルダー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ja-JP" altLang="en-US"/>
              <a:t>マスター テキストの書式設定</a:t>
            </a:r>
          </a:p>
          <a:p>
            <a:pPr lvl="1" eaLnBrk="1" latinLnBrk="0" hangingPunct="1"/>
            <a:r>
              <a:rPr kumimoji="0" lang="ja-JP" altLang="en-US"/>
              <a:t>第 </a:t>
            </a:r>
            <a:r>
              <a:rPr kumimoji="0" lang="en-US" altLang="ja-JP"/>
              <a:t>2 </a:t>
            </a:r>
            <a:r>
              <a:rPr kumimoji="0" lang="ja-JP" altLang="en-US"/>
              <a:t>レベル</a:t>
            </a:r>
          </a:p>
          <a:p>
            <a:pPr lvl="2" eaLnBrk="1" latinLnBrk="0" hangingPunct="1"/>
            <a:r>
              <a:rPr kumimoji="0" lang="ja-JP" altLang="en-US"/>
              <a:t>第 </a:t>
            </a:r>
            <a:r>
              <a:rPr kumimoji="0" lang="en-US" altLang="ja-JP"/>
              <a:t>3 </a:t>
            </a:r>
            <a:r>
              <a:rPr kumimoji="0" lang="ja-JP" altLang="en-US"/>
              <a:t>レベル</a:t>
            </a:r>
          </a:p>
          <a:p>
            <a:pPr lvl="3" eaLnBrk="1" latinLnBrk="0" hangingPunct="1"/>
            <a:r>
              <a:rPr kumimoji="0" lang="ja-JP" altLang="en-US"/>
              <a:t>第 </a:t>
            </a:r>
            <a:r>
              <a:rPr kumimoji="0" lang="en-US" altLang="ja-JP"/>
              <a:t>4 </a:t>
            </a:r>
            <a:r>
              <a:rPr kumimoji="0" lang="ja-JP" altLang="en-US"/>
              <a:t>レベル</a:t>
            </a:r>
          </a:p>
          <a:p>
            <a:pPr lvl="4" eaLnBrk="1" latinLnBrk="0" hangingPunct="1"/>
            <a:r>
              <a:rPr kumimoji="0" lang="ja-JP" altLang="en-US"/>
              <a:t>第 </a:t>
            </a:r>
            <a:r>
              <a:rPr kumimoji="0" lang="en-US" altLang="ja-JP"/>
              <a:t>5 </a:t>
            </a:r>
            <a:r>
              <a:rPr kumimoji="0" lang="ja-JP" altLang="en-US"/>
              <a:t>レベル</a:t>
            </a:r>
            <a:endParaRPr kumimoji="0" lang="en-US"/>
          </a:p>
        </p:txBody>
      </p:sp>
      <p:sp>
        <p:nvSpPr>
          <p:cNvPr id="10" name="日付プレースホルダー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CB6FD61-3768-44E3-B040-C403DA7C4C22}" type="datetime1">
              <a:rPr kumimoji="1" lang="ja-JP" altLang="en-US" smtClean="0">
                <a:solidFill>
                  <a:prstClr val="black"/>
                </a:solidFill>
              </a:rPr>
              <a:t>2026/6/12</a:t>
            </a:fld>
            <a:endParaRPr kumimoji="1" lang="ja-JP" altLang="en-US" dirty="0">
              <a:solidFill>
                <a:prstClr val="black"/>
              </a:solidFill>
            </a:endParaRPr>
          </a:p>
        </p:txBody>
      </p:sp>
      <p:sp>
        <p:nvSpPr>
          <p:cNvPr id="22" name="フッター プレースホルダー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kumimoji="1" lang="zh-TW" altLang="en-US">
                <a:solidFill>
                  <a:prstClr val="black"/>
                </a:solidFill>
              </a:rPr>
              <a:t>令和</a:t>
            </a:r>
            <a:r>
              <a:rPr kumimoji="1" lang="en-US" altLang="zh-TW">
                <a:solidFill>
                  <a:prstClr val="black"/>
                </a:solidFill>
              </a:rPr>
              <a:t>7</a:t>
            </a:r>
            <a:r>
              <a:rPr kumimoji="1" lang="zh-TW" altLang="en-US">
                <a:solidFill>
                  <a:prstClr val="black"/>
                </a:solidFill>
              </a:rPr>
              <a:t>年度　経営指導員等　　　　　　　　　　　　　　　　　　　　　応用研修会資料</a:t>
            </a:r>
            <a:endParaRPr kumimoji="1" lang="ja-JP" altLang="en-US" dirty="0">
              <a:solidFill>
                <a:prstClr val="black"/>
              </a:solidFill>
            </a:endParaRPr>
          </a:p>
        </p:txBody>
      </p:sp>
      <p:sp>
        <p:nvSpPr>
          <p:cNvPr id="18" name="スライド番号プレースホルダー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96324307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hf hdr="0" ftr="0" dt="0"/>
  <p:txStyles>
    <p:titleStyle>
      <a:lvl1pPr algn="l" rtl="0" eaLnBrk="1" latinLnBrk="0" hangingPunct="1">
        <a:spcBef>
          <a:spcPct val="0"/>
        </a:spcBef>
        <a:buNone/>
        <a:defRPr kumimoji="1"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1"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1"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1"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1"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1"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1"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1" sz="1600" kern="1200" baseline="0">
          <a:solidFill>
            <a:schemeClr val="tx1"/>
          </a:solidFill>
          <a:latin typeface="+mn-lt"/>
          <a:ea typeface="+mn-ea"/>
          <a:cs typeface="+mn-cs"/>
        </a:defRPr>
      </a:lvl9pPr>
      <a:extLst/>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9.png"/><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38.svg"/><Relationship Id="rId11" Type="http://schemas.openxmlformats.org/officeDocument/2006/relationships/image" Target="../media/image25.emf"/><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10.sv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8.xml"/><Relationship Id="rId4" Type="http://schemas.openxmlformats.org/officeDocument/2006/relationships/image" Target="../media/image25.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9.pn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emf"/><Relationship Id="rId15" Type="http://schemas.openxmlformats.org/officeDocument/2006/relationships/image" Target="../media/image21.sv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5.emf"/><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11.emf"/><Relationship Id="rId5" Type="http://schemas.openxmlformats.org/officeDocument/2006/relationships/image" Target="../media/image24.jpe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25.emf"/><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6.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11.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1879943"/>
            <a:ext cx="8892553" cy="1987589"/>
          </a:xfrm>
        </p:spPr>
        <p:txBody>
          <a:bodyPr>
            <a:normAutofit fontScale="92500" lnSpcReduction="20000"/>
          </a:bodyPr>
          <a:lstStyle/>
          <a:p>
            <a:pPr marL="109728" indent="0" algn="dist">
              <a:buNone/>
            </a:pPr>
            <a:r>
              <a:rPr kumimoji="1" lang="en-US" altLang="ja-JP" sz="3900" dirty="0">
                <a:solidFill>
                  <a:schemeClr val="accent2"/>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rPr>
              <a:t>『</a:t>
            </a:r>
            <a:r>
              <a:rPr kumimoji="1" lang="ja-JP" altLang="en-US" sz="3900" dirty="0">
                <a:solidFill>
                  <a:schemeClr val="accent2"/>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rPr>
              <a:t>あいち技の伝承士派遣事業</a:t>
            </a:r>
            <a:r>
              <a:rPr kumimoji="1" lang="en-US" altLang="ja-JP" sz="3900" dirty="0">
                <a:solidFill>
                  <a:schemeClr val="accent2"/>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rPr>
              <a:t>』</a:t>
            </a:r>
          </a:p>
          <a:p>
            <a:pPr marL="109728" indent="0" algn="dist">
              <a:buNone/>
            </a:pPr>
            <a:r>
              <a:rPr kumimoji="1" lang="ja-JP" altLang="en-US" sz="3900" dirty="0">
                <a:solidFill>
                  <a:schemeClr val="accent2"/>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rPr>
              <a:t>「中小企業技能継承支援事業」について</a:t>
            </a:r>
            <a:endParaRPr lang="en-US" altLang="ja-JP" sz="3900" dirty="0">
              <a:solidFill>
                <a:schemeClr val="accent2"/>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endParaRPr>
          </a:p>
          <a:p>
            <a:pPr marL="109728" indent="0" algn="dist">
              <a:buNone/>
            </a:pPr>
            <a:endParaRPr kumimoji="1" lang="en-US" altLang="ja-JP" sz="2400" dirty="0"/>
          </a:p>
          <a:p>
            <a:pPr marL="109728" indent="0" algn="ctr">
              <a:buNone/>
            </a:pPr>
            <a:r>
              <a:rPr kumimoji="1" lang="ja-JP" altLang="en-US" sz="2400" dirty="0">
                <a:latin typeface="HGP創英角ｺﾞｼｯｸUB" panose="020B0900000000000000" pitchFamily="50" charset="-128"/>
                <a:ea typeface="HGP創英角ｺﾞｼｯｸUB" panose="020B0900000000000000" pitchFamily="50" charset="-128"/>
              </a:rPr>
              <a:t>～従業員の更なるスキルアップ及び技能継承のために～</a:t>
            </a:r>
            <a:r>
              <a:rPr kumimoji="1" lang="ja-JP" altLang="en-US" sz="4000" dirty="0"/>
              <a:t>　</a:t>
            </a:r>
          </a:p>
        </p:txBody>
      </p:sp>
      <p:sp>
        <p:nvSpPr>
          <p:cNvPr id="4" name="スライド番号プレースホルダー 3"/>
          <p:cNvSpPr>
            <a:spLocks noGrp="1"/>
          </p:cNvSpPr>
          <p:nvPr>
            <p:ph type="sldNum" sz="quarter" idx="12"/>
          </p:nvPr>
        </p:nvSpPr>
        <p:spPr>
          <a:xfrm>
            <a:off x="8532506" y="6463915"/>
            <a:ext cx="457200" cy="365125"/>
          </a:xfrm>
        </p:spPr>
        <p:txBody>
          <a:bodyPr/>
          <a:lstStyle/>
          <a:p>
            <a:fld id="{02618DF9-C36C-4104-B24B-260B8548E0AB}" type="slidenum">
              <a:rPr kumimoji="1" lang="ja-JP" altLang="en-US" sz="1600" smtClean="0"/>
              <a:t>1</a:t>
            </a:fld>
            <a:endParaRPr kumimoji="1" lang="ja-JP" altLang="en-US" sz="1600" dirty="0"/>
          </a:p>
        </p:txBody>
      </p:sp>
      <p:sp>
        <p:nvSpPr>
          <p:cNvPr id="5" name="タイトル 4"/>
          <p:cNvSpPr>
            <a:spLocks noGrp="1"/>
          </p:cNvSpPr>
          <p:nvPr>
            <p:ph type="title"/>
          </p:nvPr>
        </p:nvSpPr>
        <p:spPr/>
        <p:txBody>
          <a:bodyPr>
            <a:normAutofit/>
          </a:bodyPr>
          <a:lstStyle/>
          <a:p>
            <a:r>
              <a:rPr lang="ja-JP" altLang="en-US" sz="2400" dirty="0">
                <a:solidFill>
                  <a:schemeClr val="tx1"/>
                </a:solidFill>
                <a:latin typeface="HGP創英角ｺﾞｼｯｸUB" panose="020B0900000000000000" pitchFamily="50" charset="-128"/>
                <a:ea typeface="HGP創英角ｺﾞｼｯｸUB" panose="020B0900000000000000" pitchFamily="50" charset="-128"/>
              </a:rPr>
              <a:t>令和８年度経営指導員等</a:t>
            </a:r>
            <a:br>
              <a:rPr lang="en-US" altLang="ja-JP" sz="2400" dirty="0">
                <a:solidFill>
                  <a:schemeClr val="tx1"/>
                </a:solidFill>
                <a:latin typeface="HGP創英角ｺﾞｼｯｸUB" panose="020B0900000000000000" pitchFamily="50" charset="-128"/>
                <a:ea typeface="HGP創英角ｺﾞｼｯｸUB" panose="020B0900000000000000" pitchFamily="50" charset="-128"/>
              </a:rPr>
            </a:br>
            <a:r>
              <a:rPr lang="ja-JP" altLang="en-US" sz="2400" dirty="0">
                <a:solidFill>
                  <a:schemeClr val="tx1"/>
                </a:solidFill>
                <a:latin typeface="HGP創英角ｺﾞｼｯｸUB" panose="020B0900000000000000" pitchFamily="50" charset="-128"/>
                <a:ea typeface="HGP創英角ｺﾞｼｯｸUB" panose="020B0900000000000000" pitchFamily="50" charset="-128"/>
              </a:rPr>
              <a:t>　応用研修会</a:t>
            </a:r>
            <a:r>
              <a:rPr kumimoji="1" lang="ja-JP" altLang="en-US" sz="2400" dirty="0">
                <a:solidFill>
                  <a:schemeClr val="tx1"/>
                </a:solidFill>
                <a:latin typeface="HGP創英角ｺﾞｼｯｸUB" panose="020B0900000000000000" pitchFamily="50" charset="-128"/>
                <a:ea typeface="HGP創英角ｺﾞｼｯｸUB" panose="020B0900000000000000" pitchFamily="50" charset="-128"/>
              </a:rPr>
              <a:t>資料</a:t>
            </a:r>
          </a:p>
        </p:txBody>
      </p:sp>
      <p:sp>
        <p:nvSpPr>
          <p:cNvPr id="6" name="テキスト ボックス 5"/>
          <p:cNvSpPr txBox="1"/>
          <p:nvPr/>
        </p:nvSpPr>
        <p:spPr>
          <a:xfrm>
            <a:off x="4932046" y="5796129"/>
            <a:ext cx="4571999" cy="400110"/>
          </a:xfrm>
          <a:prstGeom prst="rect">
            <a:avLst/>
          </a:prstGeom>
          <a:noFill/>
        </p:spPr>
        <p:txBody>
          <a:bodyPr wrap="square" rtlCol="0">
            <a:spAutoFit/>
          </a:bodyPr>
          <a:lstStyle/>
          <a:p>
            <a:pPr marL="109728" indent="-457200">
              <a:buNone/>
            </a:pPr>
            <a:r>
              <a:rPr kumimoji="1" lang="ja-JP" altLang="en-US" sz="2000">
                <a:latin typeface="HGP創英角ｺﾞｼｯｸUB" panose="020B0900000000000000" pitchFamily="50" charset="-128"/>
                <a:ea typeface="HGP創英角ｺﾞｼｯｸUB" panose="020B0900000000000000" pitchFamily="50" charset="-128"/>
              </a:rPr>
              <a:t>愛知県 労働局 産業人材育成課</a:t>
            </a:r>
            <a:endParaRPr kumimoji="1" lang="en-US" altLang="ja-JP" sz="2000" dirty="0">
              <a:latin typeface="HGP創英角ｺﾞｼｯｸUB" panose="020B0900000000000000" pitchFamily="50" charset="-128"/>
              <a:ea typeface="HGP創英角ｺﾞｼｯｸUB" panose="020B0900000000000000" pitchFamily="50" charset="-128"/>
            </a:endParaRPr>
          </a:p>
        </p:txBody>
      </p:sp>
      <p:pic>
        <p:nvPicPr>
          <p:cNvPr id="7" name="図 6"/>
          <p:cNvPicPr>
            <a:picLocks noChangeAspect="1"/>
          </p:cNvPicPr>
          <p:nvPr/>
        </p:nvPicPr>
        <p:blipFill rotWithShape="1">
          <a:blip r:embed="rId3"/>
          <a:srcRect l="6385" t="35256" r="80685" b="38139"/>
          <a:stretch/>
        </p:blipFill>
        <p:spPr>
          <a:xfrm>
            <a:off x="611494" y="3843623"/>
            <a:ext cx="1676971" cy="2055641"/>
          </a:xfrm>
          <a:prstGeom prst="rect">
            <a:avLst/>
          </a:prstGeom>
        </p:spPr>
      </p:pic>
    </p:spTree>
    <p:extLst>
      <p:ext uri="{BB962C8B-B14F-4D97-AF65-F5344CB8AC3E}">
        <p14:creationId xmlns:p14="http://schemas.microsoft.com/office/powerpoint/2010/main" val="725504223"/>
      </p:ext>
    </p:extLst>
  </p:cSld>
  <p:clrMapOvr>
    <a:masterClrMapping/>
  </p:clrMapOvr>
  <mc:AlternateContent xmlns:mc="http://schemas.openxmlformats.org/markup-compatibility/2006" xmlns:p14="http://schemas.microsoft.com/office/powerpoint/2010/main">
    <mc:Choice Requires="p14">
      <p:transition spd="slow" p14:dur="2000" advTm="22241"/>
    </mc:Choice>
    <mc:Fallback xmlns="">
      <p:transition spd="slow" advTm="2224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22C31-EDC8-C79C-D893-73C938DFF3F6}"/>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43CB16C-6E76-7D2F-26E1-7976C844F10F}"/>
              </a:ext>
            </a:extLst>
          </p:cNvPr>
          <p:cNvSpPr>
            <a:spLocks noGrp="1"/>
          </p:cNvSpPr>
          <p:nvPr>
            <p:ph type="sldNum" sz="quarter" idx="12"/>
          </p:nvPr>
        </p:nvSpPr>
        <p:spPr/>
        <p:txBody>
          <a:bodyPr/>
          <a:lstStyle/>
          <a:p>
            <a:fld id="{02618DF9-C36C-4104-B24B-260B8548E0AB}" type="slidenum">
              <a:rPr kumimoji="1" lang="ja-JP" altLang="en-US" sz="1600" smtClean="0"/>
              <a:t>10</a:t>
            </a:fld>
            <a:endParaRPr kumimoji="1" lang="ja-JP" altLang="en-US" sz="1600" dirty="0"/>
          </a:p>
        </p:txBody>
      </p:sp>
      <p:sp>
        <p:nvSpPr>
          <p:cNvPr id="5" name="タイトル 4">
            <a:extLst>
              <a:ext uri="{FF2B5EF4-FFF2-40B4-BE49-F238E27FC236}">
                <a16:creationId xmlns:a16="http://schemas.microsoft.com/office/drawing/2014/main" id="{51AB7739-CF47-59CB-00B2-01A3E0712753}"/>
              </a:ext>
            </a:extLst>
          </p:cNvPr>
          <p:cNvSpPr>
            <a:spLocks noGrp="1"/>
          </p:cNvSpPr>
          <p:nvPr>
            <p:ph type="title"/>
          </p:nvPr>
        </p:nvSpPr>
        <p:spPr/>
        <p:txBody>
          <a:bodyPr/>
          <a:lstStyle/>
          <a:p>
            <a:r>
              <a:rPr kumimoji="1" lang="ja-JP" altLang="en-US" dirty="0"/>
              <a:t>こんなお悩みがある方にオススメ</a:t>
            </a:r>
          </a:p>
        </p:txBody>
      </p:sp>
      <p:pic>
        <p:nvPicPr>
          <p:cNvPr id="10" name="コンテンツ プレースホルダー 9" descr="チェックマークを付けたチェック ボックス 単色塗りつぶし">
            <a:extLst>
              <a:ext uri="{FF2B5EF4-FFF2-40B4-BE49-F238E27FC236}">
                <a16:creationId xmlns:a16="http://schemas.microsoft.com/office/drawing/2014/main" id="{758D2A36-BC86-0DAF-4C25-6D6B836EE1A9}"/>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74772" y="1417743"/>
            <a:ext cx="1143000" cy="1143000"/>
          </a:xfrm>
        </p:spPr>
      </p:pic>
      <p:sp>
        <p:nvSpPr>
          <p:cNvPr id="14" name="テキスト ボックス 13">
            <a:extLst>
              <a:ext uri="{FF2B5EF4-FFF2-40B4-BE49-F238E27FC236}">
                <a16:creationId xmlns:a16="http://schemas.microsoft.com/office/drawing/2014/main" id="{F7CD21EC-101C-510A-F6B7-E2A5FA108F7F}"/>
              </a:ext>
            </a:extLst>
          </p:cNvPr>
          <p:cNvSpPr txBox="1"/>
          <p:nvPr/>
        </p:nvSpPr>
        <p:spPr>
          <a:xfrm>
            <a:off x="907938" y="1605399"/>
            <a:ext cx="5606022" cy="954107"/>
          </a:xfrm>
          <a:prstGeom prst="rect">
            <a:avLst/>
          </a:prstGeom>
          <a:noFill/>
        </p:spPr>
        <p:txBody>
          <a:bodyPr wrap="square" rtlCol="0">
            <a:spAutoFit/>
          </a:bodyPr>
          <a:lstStyle/>
          <a:p>
            <a:pPr marL="109728" indent="-457200">
              <a:buNone/>
            </a:pPr>
            <a:r>
              <a:rPr lang="ja-JP" altLang="en-US" sz="2800" dirty="0"/>
              <a:t>技能継承に取り組みたい</a:t>
            </a:r>
            <a:r>
              <a:rPr kumimoji="1" lang="ja-JP" altLang="en-US" sz="2800" dirty="0"/>
              <a:t>、</a:t>
            </a:r>
            <a:endParaRPr kumimoji="1" lang="en-US" altLang="ja-JP" sz="2800" dirty="0"/>
          </a:p>
          <a:p>
            <a:pPr marL="109728" indent="-457200">
              <a:buNone/>
            </a:pPr>
            <a:r>
              <a:rPr kumimoji="1" lang="ja-JP" altLang="en-US" sz="2800" b="1" dirty="0">
                <a:solidFill>
                  <a:schemeClr val="accent3"/>
                </a:solidFill>
              </a:rPr>
              <a:t>中小企業の経営者、管理・監督者</a:t>
            </a:r>
          </a:p>
        </p:txBody>
      </p:sp>
      <p:sp>
        <p:nvSpPr>
          <p:cNvPr id="15" name="テキスト ボックス 14">
            <a:extLst>
              <a:ext uri="{FF2B5EF4-FFF2-40B4-BE49-F238E27FC236}">
                <a16:creationId xmlns:a16="http://schemas.microsoft.com/office/drawing/2014/main" id="{E29D81AB-5467-11B1-3494-CF876E4FD83B}"/>
              </a:ext>
            </a:extLst>
          </p:cNvPr>
          <p:cNvSpPr txBox="1"/>
          <p:nvPr/>
        </p:nvSpPr>
        <p:spPr>
          <a:xfrm>
            <a:off x="907938" y="2878840"/>
            <a:ext cx="7213358" cy="954107"/>
          </a:xfrm>
          <a:prstGeom prst="rect">
            <a:avLst/>
          </a:prstGeom>
          <a:noFill/>
        </p:spPr>
        <p:txBody>
          <a:bodyPr wrap="square" rtlCol="0">
            <a:spAutoFit/>
          </a:bodyPr>
          <a:lstStyle/>
          <a:p>
            <a:pPr marL="109728" indent="-457200">
              <a:buNone/>
            </a:pPr>
            <a:r>
              <a:rPr lang="ja-JP" altLang="en-US" sz="2800" dirty="0"/>
              <a:t>実際に取り組みを行っている企業と交流し、</a:t>
            </a:r>
            <a:endParaRPr lang="en-US" altLang="ja-JP" sz="2800" dirty="0"/>
          </a:p>
          <a:p>
            <a:pPr marL="109728" indent="-457200">
              <a:buNone/>
            </a:pPr>
            <a:r>
              <a:rPr kumimoji="1" lang="ja-JP" altLang="en-US" sz="2800" b="1" dirty="0">
                <a:solidFill>
                  <a:schemeClr val="accent3"/>
                </a:solidFill>
              </a:rPr>
              <a:t>具体的な話から学びを得たい方</a:t>
            </a:r>
          </a:p>
        </p:txBody>
      </p:sp>
      <p:sp>
        <p:nvSpPr>
          <p:cNvPr id="16" name="テキスト ボックス 15">
            <a:extLst>
              <a:ext uri="{FF2B5EF4-FFF2-40B4-BE49-F238E27FC236}">
                <a16:creationId xmlns:a16="http://schemas.microsoft.com/office/drawing/2014/main" id="{A02023CE-62A8-F24B-103A-C51497BAACA5}"/>
              </a:ext>
            </a:extLst>
          </p:cNvPr>
          <p:cNvSpPr txBox="1"/>
          <p:nvPr/>
        </p:nvSpPr>
        <p:spPr>
          <a:xfrm>
            <a:off x="907938" y="4151044"/>
            <a:ext cx="6279283" cy="954107"/>
          </a:xfrm>
          <a:prstGeom prst="rect">
            <a:avLst/>
          </a:prstGeom>
          <a:noFill/>
        </p:spPr>
        <p:txBody>
          <a:bodyPr wrap="none" rtlCol="0">
            <a:spAutoFit/>
          </a:bodyPr>
          <a:lstStyle/>
          <a:p>
            <a:pPr marL="109728" indent="-457200">
              <a:buNone/>
            </a:pPr>
            <a:r>
              <a:rPr lang="ja-JP" altLang="en-US" sz="2800" b="1" dirty="0">
                <a:solidFill>
                  <a:schemeClr val="accent3"/>
                </a:solidFill>
              </a:rPr>
              <a:t>組織的に技能を継承したい</a:t>
            </a:r>
            <a:r>
              <a:rPr lang="ja-JP" altLang="en-US" sz="2800" dirty="0"/>
              <a:t>が、</a:t>
            </a:r>
            <a:endParaRPr kumimoji="1" lang="en-US" altLang="ja-JP" sz="2800" dirty="0"/>
          </a:p>
          <a:p>
            <a:pPr marL="109728" indent="-457200">
              <a:buNone/>
            </a:pPr>
            <a:r>
              <a:rPr lang="ja-JP" altLang="en-US" sz="2800" dirty="0"/>
              <a:t>どのように進めれば良いかわからない方</a:t>
            </a:r>
            <a:endParaRPr kumimoji="1" lang="ja-JP" altLang="en-US" sz="2800" dirty="0"/>
          </a:p>
        </p:txBody>
      </p:sp>
      <p:pic>
        <p:nvPicPr>
          <p:cNvPr id="6" name="コンテンツ プレースホルダー 9" descr="チェックマークを付けたチェック ボックス 単色塗りつぶし">
            <a:extLst>
              <a:ext uri="{FF2B5EF4-FFF2-40B4-BE49-F238E27FC236}">
                <a16:creationId xmlns:a16="http://schemas.microsoft.com/office/drawing/2014/main" id="{1DA3DF26-CEAA-4662-58D1-1B07F17C78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772" y="2690909"/>
            <a:ext cx="1143000" cy="1143000"/>
          </a:xfrm>
          <a:prstGeom prst="rect">
            <a:avLst/>
          </a:prstGeom>
        </p:spPr>
      </p:pic>
      <p:pic>
        <p:nvPicPr>
          <p:cNvPr id="7" name="コンテンツ プレースホルダー 9" descr="チェックマークを付けたチェック ボックス 単色塗りつぶし">
            <a:extLst>
              <a:ext uri="{FF2B5EF4-FFF2-40B4-BE49-F238E27FC236}">
                <a16:creationId xmlns:a16="http://schemas.microsoft.com/office/drawing/2014/main" id="{FC84AB99-72B2-EA74-ED69-20C6BB0972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772" y="3964075"/>
            <a:ext cx="1143000" cy="1143000"/>
          </a:xfrm>
          <a:prstGeom prst="rect">
            <a:avLst/>
          </a:prstGeom>
        </p:spPr>
      </p:pic>
      <p:pic>
        <p:nvPicPr>
          <p:cNvPr id="3" name="グラフィックス 2" descr="オフィス ワーカー (男性) 単色塗りつぶし">
            <a:extLst>
              <a:ext uri="{FF2B5EF4-FFF2-40B4-BE49-F238E27FC236}">
                <a16:creationId xmlns:a16="http://schemas.microsoft.com/office/drawing/2014/main" id="{4404990D-574F-9FDE-35D2-B516EA3A96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49809" y="1316767"/>
            <a:ext cx="1137412" cy="1137412"/>
          </a:xfrm>
          <a:prstGeom prst="rect">
            <a:avLst/>
          </a:prstGeom>
        </p:spPr>
      </p:pic>
      <p:pic>
        <p:nvPicPr>
          <p:cNvPr id="11" name="グラフィックス 10" descr="グループでのブレーンストーミング 枠線">
            <a:extLst>
              <a:ext uri="{FF2B5EF4-FFF2-40B4-BE49-F238E27FC236}">
                <a16:creationId xmlns:a16="http://schemas.microsoft.com/office/drawing/2014/main" id="{45542595-600F-5CFA-1625-2820B19A410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63930" y="2690910"/>
            <a:ext cx="1142999" cy="1142999"/>
          </a:xfrm>
          <a:prstGeom prst="rect">
            <a:avLst/>
          </a:prstGeom>
        </p:spPr>
      </p:pic>
      <p:pic>
        <p:nvPicPr>
          <p:cNvPr id="20" name="グラフィックス 19" descr="質問 枠線">
            <a:extLst>
              <a:ext uri="{FF2B5EF4-FFF2-40B4-BE49-F238E27FC236}">
                <a16:creationId xmlns:a16="http://schemas.microsoft.com/office/drawing/2014/main" id="{D648B5BA-8421-1242-E5DF-712100AEB98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87308" y="3306822"/>
            <a:ext cx="1142999" cy="1142999"/>
          </a:xfrm>
          <a:prstGeom prst="rect">
            <a:avLst/>
          </a:prstGeom>
        </p:spPr>
      </p:pic>
      <p:pic>
        <p:nvPicPr>
          <p:cNvPr id="27" name="図 26">
            <a:extLst>
              <a:ext uri="{FF2B5EF4-FFF2-40B4-BE49-F238E27FC236}">
                <a16:creationId xmlns:a16="http://schemas.microsoft.com/office/drawing/2014/main" id="{BF75B642-FBEA-5495-4DFE-866C068883C7}"/>
              </a:ext>
            </a:extLst>
          </p:cNvPr>
          <p:cNvPicPr>
            <a:picLocks noChangeAspect="1"/>
          </p:cNvPicPr>
          <p:nvPr/>
        </p:nvPicPr>
        <p:blipFill>
          <a:blip r:embed="rId11"/>
          <a:stretch>
            <a:fillRect/>
          </a:stretch>
        </p:blipFill>
        <p:spPr>
          <a:xfrm>
            <a:off x="7999351" y="5303751"/>
            <a:ext cx="815155" cy="848632"/>
          </a:xfrm>
          <a:prstGeom prst="rect">
            <a:avLst/>
          </a:prstGeom>
        </p:spPr>
      </p:pic>
      <p:grpSp>
        <p:nvGrpSpPr>
          <p:cNvPr id="8" name="グループ化 7">
            <a:extLst>
              <a:ext uri="{FF2B5EF4-FFF2-40B4-BE49-F238E27FC236}">
                <a16:creationId xmlns:a16="http://schemas.microsoft.com/office/drawing/2014/main" id="{6EF8EA65-F438-4878-F915-C04784691088}"/>
              </a:ext>
            </a:extLst>
          </p:cNvPr>
          <p:cNvGrpSpPr/>
          <p:nvPr/>
        </p:nvGrpSpPr>
        <p:grpSpPr>
          <a:xfrm>
            <a:off x="3838062" y="5105150"/>
            <a:ext cx="3698491" cy="1302793"/>
            <a:chOff x="3838062" y="5105150"/>
            <a:chExt cx="3698491" cy="1302793"/>
          </a:xfrm>
        </p:grpSpPr>
        <p:sp>
          <p:nvSpPr>
            <p:cNvPr id="2" name="吹き出し: 円形 1">
              <a:extLst>
                <a:ext uri="{FF2B5EF4-FFF2-40B4-BE49-F238E27FC236}">
                  <a16:creationId xmlns:a16="http://schemas.microsoft.com/office/drawing/2014/main" id="{A817059E-5007-3D91-A10C-021033B77D8F}"/>
                </a:ext>
              </a:extLst>
            </p:cNvPr>
            <p:cNvSpPr/>
            <p:nvPr/>
          </p:nvSpPr>
          <p:spPr>
            <a:xfrm>
              <a:off x="3838062" y="5105150"/>
              <a:ext cx="3698491" cy="1302793"/>
            </a:xfrm>
            <a:prstGeom prst="wedgeEllipseCallout">
              <a:avLst>
                <a:gd name="adj1" fmla="val 57528"/>
                <a:gd name="adj2" fmla="val -10980"/>
              </a:avLst>
            </a:prstGeom>
            <a:solidFill>
              <a:srgbClr val="FFFFCC"/>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668C8BF6-CBD6-239A-CE64-D05B0B32EF6A}"/>
                </a:ext>
              </a:extLst>
            </p:cNvPr>
            <p:cNvSpPr txBox="1"/>
            <p:nvPr/>
          </p:nvSpPr>
          <p:spPr>
            <a:xfrm>
              <a:off x="4489486" y="5303751"/>
              <a:ext cx="2764416" cy="923330"/>
            </a:xfrm>
            <a:prstGeom prst="rect">
              <a:avLst/>
            </a:prstGeom>
            <a:noFill/>
          </p:spPr>
          <p:txBody>
            <a:bodyPr wrap="square" rtlCol="0">
              <a:spAutoFit/>
            </a:bodyPr>
            <a:lstStyle/>
            <a:p>
              <a:pPr marL="109728" indent="-457200">
                <a:buNone/>
              </a:pPr>
              <a:r>
                <a:rPr kumimoji="1" lang="ja-JP" altLang="en-US" b="1" dirty="0">
                  <a:solidFill>
                    <a:srgbClr val="FF0000"/>
                  </a:solidFill>
                </a:rPr>
                <a:t>愛知県内に</a:t>
              </a:r>
              <a:endParaRPr kumimoji="1" lang="en-US" altLang="ja-JP" b="1" dirty="0">
                <a:solidFill>
                  <a:srgbClr val="FF0000"/>
                </a:solidFill>
              </a:endParaRPr>
            </a:p>
            <a:p>
              <a:pPr marL="109728" indent="-457200">
                <a:buNone/>
              </a:pPr>
              <a:r>
                <a:rPr kumimoji="1" lang="ja-JP" altLang="en-US" dirty="0"/>
                <a:t>本社又は事業拠点のある</a:t>
              </a:r>
              <a:endParaRPr kumimoji="1" lang="en-US" altLang="ja-JP" dirty="0"/>
            </a:p>
            <a:p>
              <a:pPr marL="109728" indent="-457200">
                <a:buNone/>
              </a:pPr>
              <a:r>
                <a:rPr kumimoji="1" lang="ja-JP" altLang="en-US" b="1" dirty="0">
                  <a:solidFill>
                    <a:srgbClr val="FF0000"/>
                  </a:solidFill>
                </a:rPr>
                <a:t>中小企業の方</a:t>
              </a:r>
              <a:r>
                <a:rPr kumimoji="1" lang="ja-JP" altLang="en-US" dirty="0"/>
                <a:t>に限ります。</a:t>
              </a:r>
            </a:p>
          </p:txBody>
        </p:sp>
      </p:grpSp>
    </p:spTree>
    <p:extLst>
      <p:ext uri="{BB962C8B-B14F-4D97-AF65-F5344CB8AC3E}">
        <p14:creationId xmlns:p14="http://schemas.microsoft.com/office/powerpoint/2010/main" val="2341017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52DF8C3-48F0-49B7-AC72-F23D67C29673}"/>
              </a:ext>
            </a:extLst>
          </p:cNvPr>
          <p:cNvSpPr>
            <a:spLocks noGrp="1"/>
          </p:cNvSpPr>
          <p:nvPr>
            <p:ph type="sldNum" sz="quarter" idx="12"/>
          </p:nvPr>
        </p:nvSpPr>
        <p:spPr>
          <a:xfrm>
            <a:off x="8595122" y="6407944"/>
            <a:ext cx="496728" cy="369332"/>
          </a:xfrm>
        </p:spPr>
        <p:txBody>
          <a:bodyPr/>
          <a:lstStyle/>
          <a:p>
            <a:fld id="{02618DF9-C36C-4104-B24B-260B8548E0AB}" type="slidenum">
              <a:rPr kumimoji="1" lang="ja-JP" altLang="en-US" sz="1600" smtClean="0">
                <a:solidFill>
                  <a:prstClr val="black"/>
                </a:solidFill>
              </a:rPr>
              <a:pPr/>
              <a:t>11</a:t>
            </a:fld>
            <a:endParaRPr kumimoji="1" lang="ja-JP" altLang="en-US" sz="1600" dirty="0">
              <a:solidFill>
                <a:prstClr val="black"/>
              </a:solidFill>
            </a:endParaRPr>
          </a:p>
        </p:txBody>
      </p:sp>
      <p:grpSp>
        <p:nvGrpSpPr>
          <p:cNvPr id="12" name="グループ化 11">
            <a:extLst>
              <a:ext uri="{FF2B5EF4-FFF2-40B4-BE49-F238E27FC236}">
                <a16:creationId xmlns:a16="http://schemas.microsoft.com/office/drawing/2014/main" id="{4BAD129F-5726-FD12-79CB-2D6EC4F3A1E3}"/>
              </a:ext>
            </a:extLst>
          </p:cNvPr>
          <p:cNvGrpSpPr/>
          <p:nvPr/>
        </p:nvGrpSpPr>
        <p:grpSpPr>
          <a:xfrm>
            <a:off x="90618" y="357431"/>
            <a:ext cx="9702049" cy="1091316"/>
            <a:chOff x="90618" y="357431"/>
            <a:chExt cx="9702049" cy="1091316"/>
          </a:xfrm>
        </p:grpSpPr>
        <p:sp>
          <p:nvSpPr>
            <p:cNvPr id="5" name="四角形: 1 つの角を切り取る 4">
              <a:extLst>
                <a:ext uri="{FF2B5EF4-FFF2-40B4-BE49-F238E27FC236}">
                  <a16:creationId xmlns:a16="http://schemas.microsoft.com/office/drawing/2014/main" id="{FEE82616-60D6-A646-DB88-8A7C4F96D7DF}"/>
                </a:ext>
              </a:extLst>
            </p:cNvPr>
            <p:cNvSpPr/>
            <p:nvPr/>
          </p:nvSpPr>
          <p:spPr>
            <a:xfrm>
              <a:off x="188507" y="548629"/>
              <a:ext cx="8814849" cy="900118"/>
            </a:xfrm>
            <a:prstGeom prst="snip1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正方形/長方形 2">
              <a:extLst>
                <a:ext uri="{FF2B5EF4-FFF2-40B4-BE49-F238E27FC236}">
                  <a16:creationId xmlns:a16="http://schemas.microsoft.com/office/drawing/2014/main" id="{13C0FDFE-0525-DD93-4E4C-580BAD9A9F4F}"/>
                </a:ext>
              </a:extLst>
            </p:cNvPr>
            <p:cNvSpPr/>
            <p:nvPr/>
          </p:nvSpPr>
          <p:spPr>
            <a:xfrm>
              <a:off x="90618" y="357431"/>
              <a:ext cx="1440184" cy="742444"/>
            </a:xfrm>
            <a:prstGeom prst="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E78C3854-E897-0E8B-6994-36C30D53AB6D}"/>
                </a:ext>
              </a:extLst>
            </p:cNvPr>
            <p:cNvSpPr txBox="1"/>
            <p:nvPr/>
          </p:nvSpPr>
          <p:spPr>
            <a:xfrm>
              <a:off x="131202" y="436266"/>
              <a:ext cx="1437867" cy="584775"/>
            </a:xfrm>
            <a:prstGeom prst="rect">
              <a:avLst/>
            </a:prstGeom>
            <a:noFill/>
            <a:ln>
              <a:noFill/>
            </a:ln>
          </p:spPr>
          <p:txBody>
            <a:bodyPr wrap="square" rtlCol="0">
              <a:spAutoFit/>
            </a:bodyPr>
            <a:lstStyle/>
            <a:p>
              <a:pPr marL="109728" indent="-457200">
                <a:buNone/>
              </a:pPr>
              <a:r>
                <a:rPr kumimoji="1" lang="ja-JP" altLang="en-US" b="1" dirty="0">
                  <a:solidFill>
                    <a:schemeClr val="bg1"/>
                  </a:solidFill>
                </a:rPr>
                <a:t>第１部</a:t>
              </a:r>
              <a:endParaRPr kumimoji="1" lang="en-US" altLang="ja-JP" b="1" dirty="0">
                <a:solidFill>
                  <a:schemeClr val="bg1"/>
                </a:solidFill>
              </a:endParaRPr>
            </a:p>
            <a:p>
              <a:pPr marL="109728" indent="-457200">
                <a:buNone/>
              </a:pPr>
              <a:r>
                <a:rPr lang="en-US" altLang="ja-JP" sz="1400" dirty="0">
                  <a:solidFill>
                    <a:schemeClr val="bg1"/>
                  </a:solidFill>
                </a:rPr>
                <a:t>13:15</a:t>
              </a:r>
              <a:r>
                <a:rPr lang="ja-JP" altLang="en-US" sz="1400" dirty="0">
                  <a:solidFill>
                    <a:schemeClr val="bg1"/>
                  </a:solidFill>
                </a:rPr>
                <a:t>～</a:t>
              </a:r>
              <a:r>
                <a:rPr lang="en-US" altLang="ja-JP" sz="1400" dirty="0">
                  <a:solidFill>
                    <a:schemeClr val="bg1"/>
                  </a:solidFill>
                </a:rPr>
                <a:t>13:45</a:t>
              </a:r>
              <a:endParaRPr kumimoji="1" lang="ja-JP" altLang="en-US" sz="1400" dirty="0">
                <a:solidFill>
                  <a:schemeClr val="bg1"/>
                </a:solidFill>
              </a:endParaRPr>
            </a:p>
          </p:txBody>
        </p:sp>
        <p:sp>
          <p:nvSpPr>
            <p:cNvPr id="7" name="テキスト ボックス 6">
              <a:extLst>
                <a:ext uri="{FF2B5EF4-FFF2-40B4-BE49-F238E27FC236}">
                  <a16:creationId xmlns:a16="http://schemas.microsoft.com/office/drawing/2014/main" id="{92CC20D2-5341-4D09-C632-B183B98387F9}"/>
                </a:ext>
              </a:extLst>
            </p:cNvPr>
            <p:cNvSpPr txBox="1"/>
            <p:nvPr/>
          </p:nvSpPr>
          <p:spPr>
            <a:xfrm>
              <a:off x="1535536" y="651709"/>
              <a:ext cx="7560966" cy="369332"/>
            </a:xfrm>
            <a:prstGeom prst="rect">
              <a:avLst/>
            </a:prstGeom>
            <a:noFill/>
            <a:ln>
              <a:noFill/>
            </a:ln>
          </p:spPr>
          <p:txBody>
            <a:bodyPr wrap="square" rtlCol="0">
              <a:spAutoFit/>
            </a:bodyPr>
            <a:lstStyle/>
            <a:p>
              <a:pPr marL="109728" indent="-457200">
                <a:buNone/>
              </a:pPr>
              <a:r>
                <a:rPr lang="ja-JP" altLang="ja-JP" b="1" dirty="0"/>
                <a:t>町工場が取り組んだ技能継承</a:t>
              </a:r>
              <a:r>
                <a:rPr lang="ja-JP" altLang="en-US" b="1" dirty="0"/>
                <a:t>！</a:t>
              </a:r>
              <a:r>
                <a:rPr lang="ja-JP" altLang="ja-JP" b="1" dirty="0"/>
                <a:t>退職するベテランの知見をどう引き継ぐ！？</a:t>
              </a:r>
              <a:endParaRPr kumimoji="1" lang="ja-JP" altLang="en-US" b="1" dirty="0"/>
            </a:p>
          </p:txBody>
        </p:sp>
        <p:sp>
          <p:nvSpPr>
            <p:cNvPr id="9" name="テキスト ボックス 8">
              <a:extLst>
                <a:ext uri="{FF2B5EF4-FFF2-40B4-BE49-F238E27FC236}">
                  <a16:creationId xmlns:a16="http://schemas.microsoft.com/office/drawing/2014/main" id="{986A70B1-7389-33EA-6FF5-33588A04ACA5}"/>
                </a:ext>
              </a:extLst>
            </p:cNvPr>
            <p:cNvSpPr txBox="1"/>
            <p:nvPr/>
          </p:nvSpPr>
          <p:spPr>
            <a:xfrm>
              <a:off x="3491862" y="964127"/>
              <a:ext cx="6300805" cy="338554"/>
            </a:xfrm>
            <a:prstGeom prst="rect">
              <a:avLst/>
            </a:prstGeom>
            <a:noFill/>
            <a:ln>
              <a:noFill/>
            </a:ln>
          </p:spPr>
          <p:txBody>
            <a:bodyPr wrap="square" rtlCol="0">
              <a:spAutoFit/>
            </a:bodyPr>
            <a:lstStyle/>
            <a:p>
              <a:pPr marL="109728" indent="-457200">
                <a:buNone/>
              </a:pPr>
              <a:r>
                <a:rPr kumimoji="1" lang="ja-JP" altLang="en-US" sz="1600" dirty="0"/>
                <a:t>報告者　有限会社生川製作所　代表取締役　生川　友和　氏　</a:t>
              </a:r>
            </a:p>
          </p:txBody>
        </p:sp>
      </p:grpSp>
      <p:grpSp>
        <p:nvGrpSpPr>
          <p:cNvPr id="2" name="グループ化 1">
            <a:extLst>
              <a:ext uri="{FF2B5EF4-FFF2-40B4-BE49-F238E27FC236}">
                <a16:creationId xmlns:a16="http://schemas.microsoft.com/office/drawing/2014/main" id="{63C968D6-66D7-3127-3E11-2F314065492B}"/>
              </a:ext>
            </a:extLst>
          </p:cNvPr>
          <p:cNvGrpSpPr/>
          <p:nvPr/>
        </p:nvGrpSpPr>
        <p:grpSpPr>
          <a:xfrm>
            <a:off x="85966" y="1645876"/>
            <a:ext cx="9005884" cy="1091316"/>
            <a:chOff x="85966" y="1645876"/>
            <a:chExt cx="9005884" cy="1091316"/>
          </a:xfrm>
        </p:grpSpPr>
        <p:sp>
          <p:nvSpPr>
            <p:cNvPr id="14" name="四角形: 1 つの角を切り取る 13">
              <a:extLst>
                <a:ext uri="{FF2B5EF4-FFF2-40B4-BE49-F238E27FC236}">
                  <a16:creationId xmlns:a16="http://schemas.microsoft.com/office/drawing/2014/main" id="{B67C6D1C-8474-A835-3ED9-345CF540C344}"/>
                </a:ext>
              </a:extLst>
            </p:cNvPr>
            <p:cNvSpPr/>
            <p:nvPr/>
          </p:nvSpPr>
          <p:spPr>
            <a:xfrm>
              <a:off x="183855" y="1837074"/>
              <a:ext cx="8814849" cy="900118"/>
            </a:xfrm>
            <a:prstGeom prst="snip1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a:extLst>
                <a:ext uri="{FF2B5EF4-FFF2-40B4-BE49-F238E27FC236}">
                  <a16:creationId xmlns:a16="http://schemas.microsoft.com/office/drawing/2014/main" id="{CCF48DA2-8198-3E53-46EF-08407E771872}"/>
                </a:ext>
              </a:extLst>
            </p:cNvPr>
            <p:cNvSpPr/>
            <p:nvPr/>
          </p:nvSpPr>
          <p:spPr>
            <a:xfrm>
              <a:off x="85966" y="1645876"/>
              <a:ext cx="1440184" cy="742444"/>
            </a:xfrm>
            <a:prstGeom prst="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5AA9824F-BB7F-20A9-96BC-0AD9356F37BE}"/>
                </a:ext>
              </a:extLst>
            </p:cNvPr>
            <p:cNvSpPr txBox="1"/>
            <p:nvPr/>
          </p:nvSpPr>
          <p:spPr>
            <a:xfrm>
              <a:off x="126550" y="1724711"/>
              <a:ext cx="1437867" cy="584775"/>
            </a:xfrm>
            <a:prstGeom prst="rect">
              <a:avLst/>
            </a:prstGeom>
            <a:noFill/>
          </p:spPr>
          <p:txBody>
            <a:bodyPr wrap="square" rtlCol="0">
              <a:spAutoFit/>
            </a:bodyPr>
            <a:lstStyle/>
            <a:p>
              <a:pPr marL="109728" indent="-457200">
                <a:buNone/>
              </a:pPr>
              <a:r>
                <a:rPr kumimoji="1" lang="ja-JP" altLang="en-US" b="1" dirty="0">
                  <a:solidFill>
                    <a:schemeClr val="bg1"/>
                  </a:solidFill>
                </a:rPr>
                <a:t>第２部</a:t>
              </a:r>
              <a:endParaRPr kumimoji="1" lang="en-US" altLang="ja-JP" b="1" dirty="0">
                <a:solidFill>
                  <a:schemeClr val="bg1"/>
                </a:solidFill>
              </a:endParaRPr>
            </a:p>
            <a:p>
              <a:pPr marL="109728" indent="-457200">
                <a:buNone/>
              </a:pPr>
              <a:r>
                <a:rPr lang="en-US" altLang="ja-JP" sz="1400" dirty="0">
                  <a:solidFill>
                    <a:schemeClr val="bg1"/>
                  </a:solidFill>
                </a:rPr>
                <a:t>13:50</a:t>
              </a:r>
              <a:r>
                <a:rPr lang="ja-JP" altLang="en-US" sz="1400" dirty="0">
                  <a:solidFill>
                    <a:schemeClr val="bg1"/>
                  </a:solidFill>
                </a:rPr>
                <a:t>～</a:t>
              </a:r>
              <a:r>
                <a:rPr lang="en-US" altLang="ja-JP" sz="1400" dirty="0">
                  <a:solidFill>
                    <a:schemeClr val="bg1"/>
                  </a:solidFill>
                </a:rPr>
                <a:t>14:20</a:t>
              </a:r>
              <a:endParaRPr kumimoji="1" lang="ja-JP" altLang="en-US" sz="1400" dirty="0">
                <a:solidFill>
                  <a:schemeClr val="bg1"/>
                </a:solidFill>
              </a:endParaRPr>
            </a:p>
          </p:txBody>
        </p:sp>
        <p:sp>
          <p:nvSpPr>
            <p:cNvPr id="17" name="テキスト ボックス 16">
              <a:extLst>
                <a:ext uri="{FF2B5EF4-FFF2-40B4-BE49-F238E27FC236}">
                  <a16:creationId xmlns:a16="http://schemas.microsoft.com/office/drawing/2014/main" id="{109617B3-EFA3-F747-8B42-A864BF05B652}"/>
                </a:ext>
              </a:extLst>
            </p:cNvPr>
            <p:cNvSpPr txBox="1"/>
            <p:nvPr/>
          </p:nvSpPr>
          <p:spPr>
            <a:xfrm>
              <a:off x="1530884" y="1940154"/>
              <a:ext cx="7560966" cy="369332"/>
            </a:xfrm>
            <a:prstGeom prst="rect">
              <a:avLst/>
            </a:prstGeom>
            <a:noFill/>
          </p:spPr>
          <p:txBody>
            <a:bodyPr wrap="square" rtlCol="0">
              <a:spAutoFit/>
            </a:bodyPr>
            <a:lstStyle/>
            <a:p>
              <a:pPr marL="109728" indent="-457200">
                <a:buNone/>
              </a:pPr>
              <a:r>
                <a:rPr lang="ja-JP" altLang="en-US" b="1" dirty="0"/>
                <a:t>人が活きる職場を目指して！技能継承の仕組みづくりと改善への活かし方</a:t>
              </a:r>
              <a:endParaRPr kumimoji="1" lang="ja-JP" altLang="en-US" b="1" dirty="0"/>
            </a:p>
          </p:txBody>
        </p:sp>
        <p:sp>
          <p:nvSpPr>
            <p:cNvPr id="18" name="テキスト ボックス 17">
              <a:extLst>
                <a:ext uri="{FF2B5EF4-FFF2-40B4-BE49-F238E27FC236}">
                  <a16:creationId xmlns:a16="http://schemas.microsoft.com/office/drawing/2014/main" id="{7F548295-5EEB-D6C8-F2FA-795A56A03137}"/>
                </a:ext>
              </a:extLst>
            </p:cNvPr>
            <p:cNvSpPr txBox="1"/>
            <p:nvPr/>
          </p:nvSpPr>
          <p:spPr>
            <a:xfrm>
              <a:off x="2524695" y="2268778"/>
              <a:ext cx="6300805" cy="338554"/>
            </a:xfrm>
            <a:prstGeom prst="rect">
              <a:avLst/>
            </a:prstGeom>
            <a:noFill/>
          </p:spPr>
          <p:txBody>
            <a:bodyPr wrap="square" rtlCol="0">
              <a:spAutoFit/>
            </a:bodyPr>
            <a:lstStyle/>
            <a:p>
              <a:pPr marL="109728" indent="-457200">
                <a:buNone/>
              </a:pPr>
              <a:r>
                <a:rPr kumimoji="1" lang="ja-JP" altLang="en-US" sz="1600" dirty="0"/>
                <a:t>報告者　アルプススチール株式会社　代表取締役社長　長谷川　茂　氏　</a:t>
              </a:r>
            </a:p>
          </p:txBody>
        </p:sp>
      </p:grpSp>
      <p:grpSp>
        <p:nvGrpSpPr>
          <p:cNvPr id="8" name="グループ化 7">
            <a:extLst>
              <a:ext uri="{FF2B5EF4-FFF2-40B4-BE49-F238E27FC236}">
                <a16:creationId xmlns:a16="http://schemas.microsoft.com/office/drawing/2014/main" id="{B18D2D2C-9935-2E62-BF12-0B1202607A6F}"/>
              </a:ext>
            </a:extLst>
          </p:cNvPr>
          <p:cNvGrpSpPr/>
          <p:nvPr/>
        </p:nvGrpSpPr>
        <p:grpSpPr>
          <a:xfrm>
            <a:off x="85966" y="2936939"/>
            <a:ext cx="8912738" cy="1465419"/>
            <a:chOff x="85966" y="2936939"/>
            <a:chExt cx="8912738" cy="1465419"/>
          </a:xfrm>
        </p:grpSpPr>
        <p:sp>
          <p:nvSpPr>
            <p:cNvPr id="20" name="四角形: 1 つの角を切り取る 19">
              <a:extLst>
                <a:ext uri="{FF2B5EF4-FFF2-40B4-BE49-F238E27FC236}">
                  <a16:creationId xmlns:a16="http://schemas.microsoft.com/office/drawing/2014/main" id="{DE2AE07F-B6DA-2CB5-6788-382D7A694371}"/>
                </a:ext>
              </a:extLst>
            </p:cNvPr>
            <p:cNvSpPr/>
            <p:nvPr/>
          </p:nvSpPr>
          <p:spPr>
            <a:xfrm>
              <a:off x="183855" y="3193680"/>
              <a:ext cx="8814849" cy="1208678"/>
            </a:xfrm>
            <a:prstGeom prst="snip1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正方形/長方形 20">
              <a:extLst>
                <a:ext uri="{FF2B5EF4-FFF2-40B4-BE49-F238E27FC236}">
                  <a16:creationId xmlns:a16="http://schemas.microsoft.com/office/drawing/2014/main" id="{D8CEA910-2986-2688-9716-447D238EBF39}"/>
                </a:ext>
              </a:extLst>
            </p:cNvPr>
            <p:cNvSpPr/>
            <p:nvPr/>
          </p:nvSpPr>
          <p:spPr>
            <a:xfrm>
              <a:off x="85966" y="2936939"/>
              <a:ext cx="1440184" cy="742443"/>
            </a:xfrm>
            <a:prstGeom prst="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0119BD9C-B8D2-8DFB-09CB-1B2C624A9F26}"/>
                </a:ext>
              </a:extLst>
            </p:cNvPr>
            <p:cNvSpPr txBox="1"/>
            <p:nvPr/>
          </p:nvSpPr>
          <p:spPr>
            <a:xfrm>
              <a:off x="126550" y="3042799"/>
              <a:ext cx="1437867" cy="785236"/>
            </a:xfrm>
            <a:prstGeom prst="rect">
              <a:avLst/>
            </a:prstGeom>
            <a:noFill/>
          </p:spPr>
          <p:txBody>
            <a:bodyPr wrap="square" rtlCol="0">
              <a:spAutoFit/>
            </a:bodyPr>
            <a:lstStyle/>
            <a:p>
              <a:pPr marL="109728" indent="-457200">
                <a:buNone/>
              </a:pPr>
              <a:r>
                <a:rPr lang="ja-JP" altLang="en-US" b="1" dirty="0">
                  <a:solidFill>
                    <a:schemeClr val="bg1"/>
                  </a:solidFill>
                </a:rPr>
                <a:t>意見交換会</a:t>
              </a:r>
              <a:endParaRPr kumimoji="1" lang="en-US" altLang="ja-JP" b="1" dirty="0">
                <a:solidFill>
                  <a:schemeClr val="bg1"/>
                </a:solidFill>
              </a:endParaRPr>
            </a:p>
            <a:p>
              <a:pPr marL="109728" indent="-457200">
                <a:buNone/>
              </a:pPr>
              <a:r>
                <a:rPr lang="en-US" altLang="ja-JP" sz="1400" dirty="0">
                  <a:solidFill>
                    <a:schemeClr val="bg1"/>
                  </a:solidFill>
                </a:rPr>
                <a:t>14:30</a:t>
              </a:r>
              <a:r>
                <a:rPr lang="ja-JP" altLang="en-US" sz="1400" dirty="0">
                  <a:solidFill>
                    <a:schemeClr val="bg1"/>
                  </a:solidFill>
                </a:rPr>
                <a:t>～</a:t>
              </a:r>
              <a:r>
                <a:rPr lang="en-US" altLang="ja-JP" sz="1400" dirty="0">
                  <a:solidFill>
                    <a:schemeClr val="bg1"/>
                  </a:solidFill>
                </a:rPr>
                <a:t>15:15</a:t>
              </a:r>
              <a:endParaRPr kumimoji="1" lang="ja-JP" altLang="en-US" sz="1400" dirty="0">
                <a:solidFill>
                  <a:schemeClr val="bg1"/>
                </a:solidFill>
              </a:endParaRPr>
            </a:p>
          </p:txBody>
        </p:sp>
        <p:sp>
          <p:nvSpPr>
            <p:cNvPr id="24" name="テキスト ボックス 23">
              <a:extLst>
                <a:ext uri="{FF2B5EF4-FFF2-40B4-BE49-F238E27FC236}">
                  <a16:creationId xmlns:a16="http://schemas.microsoft.com/office/drawing/2014/main" id="{F763006B-A6FF-A689-8DEA-FFBD68F55404}"/>
                </a:ext>
              </a:extLst>
            </p:cNvPr>
            <p:cNvSpPr txBox="1"/>
            <p:nvPr/>
          </p:nvSpPr>
          <p:spPr>
            <a:xfrm>
              <a:off x="1605001" y="3240087"/>
              <a:ext cx="7264672" cy="1115863"/>
            </a:xfrm>
            <a:prstGeom prst="rect">
              <a:avLst/>
            </a:prstGeom>
            <a:noFill/>
          </p:spPr>
          <p:txBody>
            <a:bodyPr wrap="square" rtlCol="0">
              <a:spAutoFit/>
            </a:bodyPr>
            <a:lstStyle/>
            <a:p>
              <a:pPr marL="109728" indent="-457200">
                <a:buNone/>
              </a:pPr>
              <a:r>
                <a:rPr kumimoji="1" lang="ja-JP" altLang="en-US" sz="1600" dirty="0"/>
                <a:t>報告者と参加者による意見交換会を開催します。</a:t>
              </a:r>
              <a:endParaRPr kumimoji="1" lang="en-US" altLang="ja-JP" sz="1600" dirty="0"/>
            </a:p>
            <a:p>
              <a:pPr marL="109728" indent="-457200">
                <a:buNone/>
              </a:pPr>
              <a:r>
                <a:rPr kumimoji="1" lang="ja-JP" altLang="en-US" sz="1600" dirty="0"/>
                <a:t>参加者を２グループに分け、報告者に直接質問することができます。</a:t>
              </a:r>
              <a:endParaRPr kumimoji="1" lang="en-US" altLang="ja-JP" sz="1600" dirty="0"/>
            </a:p>
            <a:p>
              <a:pPr marL="109728" indent="-457200">
                <a:buNone/>
              </a:pPr>
              <a:r>
                <a:rPr kumimoji="1" lang="ja-JP" altLang="en-US" sz="1600" dirty="0"/>
                <a:t>また、伴走支援したアドバイザーも加わり技能継承を実現するためのポイントを</a:t>
              </a:r>
              <a:endParaRPr kumimoji="1" lang="en-US" altLang="ja-JP" sz="1600" dirty="0"/>
            </a:p>
            <a:p>
              <a:pPr marL="109728" indent="-457200">
                <a:buNone/>
              </a:pPr>
              <a:r>
                <a:rPr kumimoji="1" lang="ja-JP" altLang="en-US" sz="1600" dirty="0"/>
                <a:t>解説します。</a:t>
              </a:r>
            </a:p>
          </p:txBody>
        </p:sp>
      </p:grpSp>
      <p:grpSp>
        <p:nvGrpSpPr>
          <p:cNvPr id="32" name="グループ化 31">
            <a:extLst>
              <a:ext uri="{FF2B5EF4-FFF2-40B4-BE49-F238E27FC236}">
                <a16:creationId xmlns:a16="http://schemas.microsoft.com/office/drawing/2014/main" id="{3D9CB791-C8AB-D5AB-DB8F-B3BA24368BEA}"/>
              </a:ext>
            </a:extLst>
          </p:cNvPr>
          <p:cNvGrpSpPr/>
          <p:nvPr/>
        </p:nvGrpSpPr>
        <p:grpSpPr>
          <a:xfrm>
            <a:off x="88337" y="4634427"/>
            <a:ext cx="9005884" cy="1091316"/>
            <a:chOff x="88337" y="4634427"/>
            <a:chExt cx="9005884" cy="1091316"/>
          </a:xfrm>
        </p:grpSpPr>
        <p:sp>
          <p:nvSpPr>
            <p:cNvPr id="26" name="四角形: 1 つの角を切り取る 25">
              <a:extLst>
                <a:ext uri="{FF2B5EF4-FFF2-40B4-BE49-F238E27FC236}">
                  <a16:creationId xmlns:a16="http://schemas.microsoft.com/office/drawing/2014/main" id="{07B59F8F-E53E-05FA-C998-5E219F704972}"/>
                </a:ext>
              </a:extLst>
            </p:cNvPr>
            <p:cNvSpPr/>
            <p:nvPr/>
          </p:nvSpPr>
          <p:spPr>
            <a:xfrm>
              <a:off x="186226" y="4825625"/>
              <a:ext cx="8814849" cy="900118"/>
            </a:xfrm>
            <a:prstGeom prst="snip1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正方形/長方形 26">
              <a:extLst>
                <a:ext uri="{FF2B5EF4-FFF2-40B4-BE49-F238E27FC236}">
                  <a16:creationId xmlns:a16="http://schemas.microsoft.com/office/drawing/2014/main" id="{E0560AA1-9412-E402-2393-9E1B7CCFAB42}"/>
                </a:ext>
              </a:extLst>
            </p:cNvPr>
            <p:cNvSpPr/>
            <p:nvPr/>
          </p:nvSpPr>
          <p:spPr>
            <a:xfrm>
              <a:off x="88337" y="4634427"/>
              <a:ext cx="1440184" cy="961456"/>
            </a:xfrm>
            <a:prstGeom prst="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70B17677-E4D3-2A99-63E1-8B6A1E6FE08C}"/>
                </a:ext>
              </a:extLst>
            </p:cNvPr>
            <p:cNvSpPr txBox="1"/>
            <p:nvPr/>
          </p:nvSpPr>
          <p:spPr>
            <a:xfrm>
              <a:off x="128921" y="4713262"/>
              <a:ext cx="1437867" cy="861774"/>
            </a:xfrm>
            <a:prstGeom prst="rect">
              <a:avLst/>
            </a:prstGeom>
            <a:noFill/>
          </p:spPr>
          <p:txBody>
            <a:bodyPr wrap="square" rtlCol="0">
              <a:spAutoFit/>
            </a:bodyPr>
            <a:lstStyle/>
            <a:p>
              <a:pPr marL="109728" indent="-457200">
                <a:buNone/>
              </a:pPr>
              <a:r>
                <a:rPr kumimoji="1" lang="ja-JP" altLang="en-US" b="1" dirty="0">
                  <a:solidFill>
                    <a:schemeClr val="bg1"/>
                  </a:solidFill>
                </a:rPr>
                <a:t>講義型</a:t>
              </a:r>
              <a:endParaRPr kumimoji="1" lang="en-US" altLang="ja-JP" b="1" dirty="0">
                <a:solidFill>
                  <a:schemeClr val="bg1"/>
                </a:solidFill>
              </a:endParaRPr>
            </a:p>
            <a:p>
              <a:pPr marL="109728" indent="-457200">
                <a:buNone/>
              </a:pPr>
              <a:r>
                <a:rPr kumimoji="1" lang="ja-JP" altLang="en-US" b="1" dirty="0">
                  <a:solidFill>
                    <a:schemeClr val="bg1"/>
                  </a:solidFill>
                </a:rPr>
                <a:t>セミナー</a:t>
              </a:r>
              <a:endParaRPr kumimoji="1" lang="en-US" altLang="ja-JP" b="1" dirty="0">
                <a:solidFill>
                  <a:schemeClr val="bg1"/>
                </a:solidFill>
              </a:endParaRPr>
            </a:p>
            <a:p>
              <a:pPr marL="109728" indent="-457200">
                <a:buNone/>
              </a:pPr>
              <a:r>
                <a:rPr lang="en-US" altLang="ja-JP" sz="1400" dirty="0">
                  <a:solidFill>
                    <a:schemeClr val="bg1"/>
                  </a:solidFill>
                </a:rPr>
                <a:t>15:25</a:t>
              </a:r>
              <a:r>
                <a:rPr lang="ja-JP" altLang="en-US" sz="1400" dirty="0">
                  <a:solidFill>
                    <a:schemeClr val="bg1"/>
                  </a:solidFill>
                </a:rPr>
                <a:t>～</a:t>
              </a:r>
              <a:r>
                <a:rPr lang="en-US" altLang="ja-JP" sz="1400" dirty="0">
                  <a:solidFill>
                    <a:schemeClr val="bg1"/>
                  </a:solidFill>
                </a:rPr>
                <a:t>17:00</a:t>
              </a:r>
              <a:endParaRPr kumimoji="1" lang="ja-JP" altLang="en-US" sz="1400" dirty="0">
                <a:solidFill>
                  <a:schemeClr val="bg1"/>
                </a:solidFill>
              </a:endParaRPr>
            </a:p>
          </p:txBody>
        </p:sp>
        <p:sp>
          <p:nvSpPr>
            <p:cNvPr id="29" name="テキスト ボックス 28">
              <a:extLst>
                <a:ext uri="{FF2B5EF4-FFF2-40B4-BE49-F238E27FC236}">
                  <a16:creationId xmlns:a16="http://schemas.microsoft.com/office/drawing/2014/main" id="{46DFEC15-56E7-EADD-2F69-FCED2BFC3E88}"/>
                </a:ext>
              </a:extLst>
            </p:cNvPr>
            <p:cNvSpPr txBox="1"/>
            <p:nvPr/>
          </p:nvSpPr>
          <p:spPr>
            <a:xfrm>
              <a:off x="1533255" y="4928705"/>
              <a:ext cx="7560966" cy="369332"/>
            </a:xfrm>
            <a:prstGeom prst="rect">
              <a:avLst/>
            </a:prstGeom>
            <a:noFill/>
          </p:spPr>
          <p:txBody>
            <a:bodyPr wrap="square" rtlCol="0">
              <a:spAutoFit/>
            </a:bodyPr>
            <a:lstStyle/>
            <a:p>
              <a:pPr marL="109728" indent="-457200">
                <a:buNone/>
              </a:pPr>
              <a:r>
                <a:rPr kumimoji="1" lang="ja-JP" altLang="en-US" b="1" dirty="0"/>
                <a:t>中小企業における技能継承の進め方</a:t>
              </a:r>
            </a:p>
          </p:txBody>
        </p:sp>
        <p:sp>
          <p:nvSpPr>
            <p:cNvPr id="30" name="テキスト ボックス 29">
              <a:extLst>
                <a:ext uri="{FF2B5EF4-FFF2-40B4-BE49-F238E27FC236}">
                  <a16:creationId xmlns:a16="http://schemas.microsoft.com/office/drawing/2014/main" id="{AF542EA2-9134-BE78-615F-44FBA11C46A6}"/>
                </a:ext>
              </a:extLst>
            </p:cNvPr>
            <p:cNvSpPr txBox="1"/>
            <p:nvPr/>
          </p:nvSpPr>
          <p:spPr>
            <a:xfrm>
              <a:off x="2527066" y="5257329"/>
              <a:ext cx="6300805" cy="338554"/>
            </a:xfrm>
            <a:prstGeom prst="rect">
              <a:avLst/>
            </a:prstGeom>
            <a:noFill/>
          </p:spPr>
          <p:txBody>
            <a:bodyPr wrap="square" rtlCol="0">
              <a:spAutoFit/>
            </a:bodyPr>
            <a:lstStyle/>
            <a:p>
              <a:pPr marL="109728" indent="-457200">
                <a:buNone/>
              </a:pPr>
              <a:r>
                <a:rPr kumimoji="1" lang="ja-JP" altLang="en-US" sz="1600" dirty="0"/>
                <a:t>講師：一般社団法人中部産業連盟　主任コンサルタント　黒田　啓介　氏</a:t>
              </a:r>
            </a:p>
          </p:txBody>
        </p:sp>
      </p:grpSp>
      <p:grpSp>
        <p:nvGrpSpPr>
          <p:cNvPr id="10" name="グループ化 9">
            <a:extLst>
              <a:ext uri="{FF2B5EF4-FFF2-40B4-BE49-F238E27FC236}">
                <a16:creationId xmlns:a16="http://schemas.microsoft.com/office/drawing/2014/main" id="{FEBAF4A2-42DB-5BE8-5DF8-DB8F4B3AAF9A}"/>
              </a:ext>
            </a:extLst>
          </p:cNvPr>
          <p:cNvGrpSpPr/>
          <p:nvPr/>
        </p:nvGrpSpPr>
        <p:grpSpPr>
          <a:xfrm>
            <a:off x="4391977" y="5924507"/>
            <a:ext cx="3983985" cy="800744"/>
            <a:chOff x="4391977" y="5924507"/>
            <a:chExt cx="3983985" cy="800744"/>
          </a:xfrm>
        </p:grpSpPr>
        <p:sp>
          <p:nvSpPr>
            <p:cNvPr id="31" name="フローチャート: 処理 30">
              <a:extLst>
                <a:ext uri="{FF2B5EF4-FFF2-40B4-BE49-F238E27FC236}">
                  <a16:creationId xmlns:a16="http://schemas.microsoft.com/office/drawing/2014/main" id="{4BBEF155-CD2F-ED1F-D81E-3DAB42916BCC}"/>
                </a:ext>
              </a:extLst>
            </p:cNvPr>
            <p:cNvSpPr/>
            <p:nvPr/>
          </p:nvSpPr>
          <p:spPr>
            <a:xfrm>
              <a:off x="4391977" y="5924507"/>
              <a:ext cx="3983985" cy="800744"/>
            </a:xfrm>
            <a:prstGeom prst="flowChartProcess">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CC586F91-6A3B-15FC-AFD6-7084B119BE18}"/>
                </a:ext>
              </a:extLst>
            </p:cNvPr>
            <p:cNvSpPr txBox="1"/>
            <p:nvPr/>
          </p:nvSpPr>
          <p:spPr>
            <a:xfrm>
              <a:off x="4453915" y="6067229"/>
              <a:ext cx="2847865" cy="523220"/>
            </a:xfrm>
            <a:prstGeom prst="rect">
              <a:avLst/>
            </a:prstGeom>
            <a:noFill/>
          </p:spPr>
          <p:txBody>
            <a:bodyPr wrap="square" rtlCol="0">
              <a:spAutoFit/>
            </a:bodyPr>
            <a:lstStyle/>
            <a:p>
              <a:pPr marL="109728" indent="-457200">
                <a:buNone/>
              </a:pPr>
              <a:r>
                <a:rPr kumimoji="1" lang="ja-JP" altLang="en-US" sz="2800" dirty="0"/>
                <a:t>詳しくはこちら⇒</a:t>
              </a:r>
            </a:p>
          </p:txBody>
        </p:sp>
        <p:pic>
          <p:nvPicPr>
            <p:cNvPr id="34" name="図 33">
              <a:extLst>
                <a:ext uri="{FF2B5EF4-FFF2-40B4-BE49-F238E27FC236}">
                  <a16:creationId xmlns:a16="http://schemas.microsoft.com/office/drawing/2014/main" id="{2297FC82-8AAA-9F88-0B49-A4051243272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7166141" y="5985391"/>
              <a:ext cx="647959" cy="647959"/>
            </a:xfrm>
            <a:prstGeom prst="rect">
              <a:avLst/>
            </a:prstGeom>
            <a:noFill/>
            <a:ln>
              <a:noFill/>
            </a:ln>
          </p:spPr>
        </p:pic>
      </p:grpSp>
    </p:spTree>
    <p:extLst>
      <p:ext uri="{BB962C8B-B14F-4D97-AF65-F5344CB8AC3E}">
        <p14:creationId xmlns:p14="http://schemas.microsoft.com/office/powerpoint/2010/main" val="404800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500"/>
                                        <p:tgtEl>
                                          <p:spTgt spid="12"/>
                                        </p:tgtEl>
                                      </p:cBhvr>
                                    </p:animEffect>
                                    <p:anim calcmode="lin" valueType="num">
                                      <p:cBhvr>
                                        <p:cTn id="8" dur="1500" fill="hold"/>
                                        <p:tgtEl>
                                          <p:spTgt spid="12"/>
                                        </p:tgtEl>
                                        <p:attrNameLst>
                                          <p:attrName>ppt_x</p:attrName>
                                        </p:attrNameLst>
                                      </p:cBhvr>
                                      <p:tavLst>
                                        <p:tav tm="0">
                                          <p:val>
                                            <p:strVal val="#ppt_x"/>
                                          </p:val>
                                        </p:tav>
                                        <p:tav tm="100000">
                                          <p:val>
                                            <p:strVal val="#ppt_x"/>
                                          </p:val>
                                        </p:tav>
                                      </p:tavLst>
                                    </p:anim>
                                    <p:anim calcmode="lin" valueType="num">
                                      <p:cBhvr>
                                        <p:cTn id="9" dur="1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500"/>
                                        <p:tgtEl>
                                          <p:spTgt spid="2"/>
                                        </p:tgtEl>
                                      </p:cBhvr>
                                    </p:animEffect>
                                    <p:anim calcmode="lin" valueType="num">
                                      <p:cBhvr>
                                        <p:cTn id="13" dur="1500" fill="hold"/>
                                        <p:tgtEl>
                                          <p:spTgt spid="2"/>
                                        </p:tgtEl>
                                        <p:attrNameLst>
                                          <p:attrName>ppt_x</p:attrName>
                                        </p:attrNameLst>
                                      </p:cBhvr>
                                      <p:tavLst>
                                        <p:tav tm="0">
                                          <p:val>
                                            <p:strVal val="#ppt_x"/>
                                          </p:val>
                                        </p:tav>
                                        <p:tav tm="100000">
                                          <p:val>
                                            <p:strVal val="#ppt_x"/>
                                          </p:val>
                                        </p:tav>
                                      </p:tavLst>
                                    </p:anim>
                                    <p:anim calcmode="lin" valueType="num">
                                      <p:cBhvr>
                                        <p:cTn id="14" dur="1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500"/>
                                        <p:tgtEl>
                                          <p:spTgt spid="8"/>
                                        </p:tgtEl>
                                      </p:cBhvr>
                                    </p:animEffect>
                                    <p:anim calcmode="lin" valueType="num">
                                      <p:cBhvr>
                                        <p:cTn id="20" dur="1500" fill="hold"/>
                                        <p:tgtEl>
                                          <p:spTgt spid="8"/>
                                        </p:tgtEl>
                                        <p:attrNameLst>
                                          <p:attrName>ppt_x</p:attrName>
                                        </p:attrNameLst>
                                      </p:cBhvr>
                                      <p:tavLst>
                                        <p:tav tm="0">
                                          <p:val>
                                            <p:strVal val="#ppt_x"/>
                                          </p:val>
                                        </p:tav>
                                        <p:tav tm="100000">
                                          <p:val>
                                            <p:strVal val="#ppt_x"/>
                                          </p:val>
                                        </p:tav>
                                      </p:tavLst>
                                    </p:anim>
                                    <p:anim calcmode="lin" valueType="num">
                                      <p:cBhvr>
                                        <p:cTn id="21" dur="1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1500"/>
                                        <p:tgtEl>
                                          <p:spTgt spid="32"/>
                                        </p:tgtEl>
                                      </p:cBhvr>
                                    </p:animEffect>
                                    <p:anim calcmode="lin" valueType="num">
                                      <p:cBhvr>
                                        <p:cTn id="27" dur="1500" fill="hold"/>
                                        <p:tgtEl>
                                          <p:spTgt spid="32"/>
                                        </p:tgtEl>
                                        <p:attrNameLst>
                                          <p:attrName>ppt_x</p:attrName>
                                        </p:attrNameLst>
                                      </p:cBhvr>
                                      <p:tavLst>
                                        <p:tav tm="0">
                                          <p:val>
                                            <p:strVal val="#ppt_x"/>
                                          </p:val>
                                        </p:tav>
                                        <p:tav tm="100000">
                                          <p:val>
                                            <p:strVal val="#ppt_x"/>
                                          </p:val>
                                        </p:tav>
                                      </p:tavLst>
                                    </p:anim>
                                    <p:anim calcmode="lin" valueType="num">
                                      <p:cBhvr>
                                        <p:cTn id="28" dur="1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32" presetClass="emph" presetSubtype="0" fill="hold" nodeType="afterEffect">
                                  <p:stCondLst>
                                    <p:cond delay="0"/>
                                  </p:stCondLst>
                                  <p:childTnLst>
                                    <p:animRot by="120000">
                                      <p:cBhvr>
                                        <p:cTn id="38" dur="125" fill="hold">
                                          <p:stCondLst>
                                            <p:cond delay="0"/>
                                          </p:stCondLst>
                                        </p:cTn>
                                        <p:tgtEl>
                                          <p:spTgt spid="10"/>
                                        </p:tgtEl>
                                        <p:attrNameLst>
                                          <p:attrName>r</p:attrName>
                                        </p:attrNameLst>
                                      </p:cBhvr>
                                    </p:animRot>
                                    <p:animRot by="-240000">
                                      <p:cBhvr>
                                        <p:cTn id="39" dur="250" fill="hold">
                                          <p:stCondLst>
                                            <p:cond delay="250"/>
                                          </p:stCondLst>
                                        </p:cTn>
                                        <p:tgtEl>
                                          <p:spTgt spid="10"/>
                                        </p:tgtEl>
                                        <p:attrNameLst>
                                          <p:attrName>r</p:attrName>
                                        </p:attrNameLst>
                                      </p:cBhvr>
                                    </p:animRot>
                                    <p:animRot by="240000">
                                      <p:cBhvr>
                                        <p:cTn id="40" dur="250" fill="hold">
                                          <p:stCondLst>
                                            <p:cond delay="500"/>
                                          </p:stCondLst>
                                        </p:cTn>
                                        <p:tgtEl>
                                          <p:spTgt spid="10"/>
                                        </p:tgtEl>
                                        <p:attrNameLst>
                                          <p:attrName>r</p:attrName>
                                        </p:attrNameLst>
                                      </p:cBhvr>
                                    </p:animRot>
                                    <p:animRot by="-240000">
                                      <p:cBhvr>
                                        <p:cTn id="41" dur="250" fill="hold">
                                          <p:stCondLst>
                                            <p:cond delay="750"/>
                                          </p:stCondLst>
                                        </p:cTn>
                                        <p:tgtEl>
                                          <p:spTgt spid="10"/>
                                        </p:tgtEl>
                                        <p:attrNameLst>
                                          <p:attrName>r</p:attrName>
                                        </p:attrNameLst>
                                      </p:cBhvr>
                                    </p:animRot>
                                    <p:animRot by="120000">
                                      <p:cBhvr>
                                        <p:cTn id="42" dur="250" fill="hold">
                                          <p:stCondLst>
                                            <p:cond delay="10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77B9D48C-C8B4-47CB-18E5-171C90905D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537158" y="2937682"/>
            <a:ext cx="3214818" cy="3214818"/>
          </a:xfrm>
          <a:prstGeom prst="rect">
            <a:avLst/>
          </a:prstGeom>
          <a:noFill/>
          <a:ln>
            <a:noFill/>
            <a:prstDash val="sysDash"/>
            <a:miter lim="800000"/>
          </a:ln>
        </p:spPr>
      </p:pic>
      <p:sp>
        <p:nvSpPr>
          <p:cNvPr id="2" name="コンテンツ プレースホルダー 1">
            <a:extLst>
              <a:ext uri="{FF2B5EF4-FFF2-40B4-BE49-F238E27FC236}">
                <a16:creationId xmlns:a16="http://schemas.microsoft.com/office/drawing/2014/main" id="{11024FEA-B86C-3FB3-1788-EE4BE9F90507}"/>
              </a:ext>
            </a:extLst>
          </p:cNvPr>
          <p:cNvSpPr>
            <a:spLocks noGrp="1"/>
          </p:cNvSpPr>
          <p:nvPr>
            <p:ph sz="half" idx="2"/>
          </p:nvPr>
        </p:nvSpPr>
        <p:spPr>
          <a:xfrm>
            <a:off x="97983" y="1492440"/>
            <a:ext cx="5385455" cy="4582224"/>
          </a:xfrm>
        </p:spPr>
        <p:txBody>
          <a:bodyPr>
            <a:noAutofit/>
          </a:bodyPr>
          <a:lstStyle/>
          <a:p>
            <a:pPr>
              <a:lnSpc>
                <a:spcPct val="90000"/>
              </a:lnSpc>
              <a:spcAft>
                <a:spcPts val="600"/>
              </a:spcAft>
            </a:pPr>
            <a:r>
              <a:rPr lang="ja-JP" altLang="ja-JP" dirty="0">
                <a:solidFill>
                  <a:sysClr val="windowText" lastClr="000000"/>
                </a:solidFill>
              </a:rPr>
              <a:t>　県ではデジタル技術等を活用しながら</a:t>
            </a:r>
            <a:r>
              <a:rPr lang="ja-JP" altLang="ja-JP" dirty="0">
                <a:solidFill>
                  <a:srgbClr val="FF0000"/>
                </a:solidFill>
              </a:rPr>
              <a:t>効果的に</a:t>
            </a:r>
            <a:r>
              <a:rPr lang="ja-JP" altLang="ja-JP" dirty="0">
                <a:solidFill>
                  <a:sysClr val="windowText" lastClr="000000"/>
                </a:solidFill>
              </a:rPr>
              <a:t>技能継承を進めるためのポイントを学ぶことができる</a:t>
            </a:r>
            <a:r>
              <a:rPr lang="ja-JP" altLang="ja-JP" dirty="0">
                <a:solidFill>
                  <a:srgbClr val="FF0000"/>
                </a:solidFill>
              </a:rPr>
              <a:t>映像コンテンツ</a:t>
            </a:r>
            <a:r>
              <a:rPr lang="ja-JP" altLang="ja-JP" dirty="0">
                <a:solidFill>
                  <a:sysClr val="windowText" lastClr="000000"/>
                </a:solidFill>
              </a:rPr>
              <a:t>を産業人材育成課の</a:t>
            </a:r>
            <a:r>
              <a:rPr lang="en-US" altLang="ja-JP" dirty="0">
                <a:solidFill>
                  <a:sysClr val="windowText" lastClr="000000"/>
                </a:solidFill>
              </a:rPr>
              <a:t>Web</a:t>
            </a:r>
            <a:r>
              <a:rPr lang="ja-JP" altLang="ja-JP" dirty="0">
                <a:solidFill>
                  <a:sysClr val="windowText" lastClr="000000"/>
                </a:solidFill>
              </a:rPr>
              <a:t>ページにて公開しています。</a:t>
            </a:r>
            <a:endParaRPr kumimoji="1" lang="en-US" altLang="ja-JP" b="1" dirty="0">
              <a:solidFill>
                <a:sysClr val="windowText" lastClr="000000"/>
              </a:solidFill>
            </a:endParaRPr>
          </a:p>
          <a:p>
            <a:pPr>
              <a:lnSpc>
                <a:spcPct val="90000"/>
              </a:lnSpc>
              <a:spcAft>
                <a:spcPts val="600"/>
              </a:spcAft>
            </a:pPr>
            <a:r>
              <a:rPr kumimoji="1" lang="ja-JP" altLang="en-US" dirty="0">
                <a:solidFill>
                  <a:sysClr val="windowText" lastClr="000000"/>
                </a:solidFill>
              </a:rPr>
              <a:t>全５コースで各コース３本の動画構成となっています。</a:t>
            </a:r>
            <a:r>
              <a:rPr lang="ja-JP" altLang="en-US" b="1" u="sng" dirty="0">
                <a:solidFill>
                  <a:sysClr val="windowText" lastClr="000000"/>
                </a:solidFill>
              </a:rPr>
              <a:t>興味</a:t>
            </a:r>
            <a:r>
              <a:rPr kumimoji="1" lang="ja-JP" altLang="en-US" b="1" u="sng" dirty="0">
                <a:solidFill>
                  <a:sysClr val="windowText" lastClr="000000"/>
                </a:solidFill>
              </a:rPr>
              <a:t>のある内容のみを視聴することも可能</a:t>
            </a:r>
            <a:r>
              <a:rPr kumimoji="1" lang="ja-JP" altLang="en-US" dirty="0">
                <a:solidFill>
                  <a:sysClr val="windowText" lastClr="000000"/>
                </a:solidFill>
              </a:rPr>
              <a:t>ですので、是非御活用ください。</a:t>
            </a:r>
            <a:endParaRPr kumimoji="1" lang="en-US" altLang="ja-JP" dirty="0">
              <a:solidFill>
                <a:sysClr val="windowText" lastClr="000000"/>
              </a:solidFill>
            </a:endParaRPr>
          </a:p>
        </p:txBody>
      </p:sp>
      <p:sp>
        <p:nvSpPr>
          <p:cNvPr id="4" name="スライド番号プレースホルダー 3">
            <a:extLst>
              <a:ext uri="{FF2B5EF4-FFF2-40B4-BE49-F238E27FC236}">
                <a16:creationId xmlns:a16="http://schemas.microsoft.com/office/drawing/2014/main" id="{6507A4BA-84D5-DCA1-8486-33DF2F62BE10}"/>
              </a:ext>
            </a:extLst>
          </p:cNvPr>
          <p:cNvSpPr>
            <a:spLocks noGrp="1"/>
          </p:cNvSpPr>
          <p:nvPr>
            <p:ph type="sldNum" sz="quarter" idx="12"/>
          </p:nvPr>
        </p:nvSpPr>
        <p:spPr>
          <a:xfrm>
            <a:off x="8456973" y="6407945"/>
            <a:ext cx="556059" cy="259850"/>
          </a:xfrm>
        </p:spPr>
        <p:txBody>
          <a:bodyPr anchor="b">
            <a:noAutofit/>
          </a:bodyPr>
          <a:lstStyle/>
          <a:p>
            <a:pPr>
              <a:spcAft>
                <a:spcPts val="600"/>
              </a:spcAft>
            </a:pPr>
            <a:fld id="{02618DF9-C36C-4104-B24B-260B8548E0AB}" type="slidenum">
              <a:rPr kumimoji="1" lang="ja-JP" altLang="en-US" sz="1600" smtClean="0">
                <a:solidFill>
                  <a:schemeClr val="bg1"/>
                </a:solidFill>
              </a:rPr>
              <a:pPr>
                <a:spcAft>
                  <a:spcPts val="600"/>
                </a:spcAft>
              </a:pPr>
              <a:t>12</a:t>
            </a:fld>
            <a:endParaRPr kumimoji="1" lang="ja-JP" altLang="en-US" sz="1600" dirty="0">
              <a:solidFill>
                <a:schemeClr val="bg1"/>
              </a:solidFill>
            </a:endParaRPr>
          </a:p>
        </p:txBody>
      </p:sp>
      <p:sp>
        <p:nvSpPr>
          <p:cNvPr id="28" name="Title 5">
            <a:extLst>
              <a:ext uri="{FF2B5EF4-FFF2-40B4-BE49-F238E27FC236}">
                <a16:creationId xmlns:a16="http://schemas.microsoft.com/office/drawing/2014/main" id="{578F5121-8C51-469D-3D91-CDB051922503}"/>
              </a:ext>
            </a:extLst>
          </p:cNvPr>
          <p:cNvSpPr>
            <a:spLocks noGrp="1"/>
          </p:cNvSpPr>
          <p:nvPr>
            <p:ph type="title"/>
          </p:nvPr>
        </p:nvSpPr>
        <p:spPr>
          <a:xfrm>
            <a:off x="380867" y="339407"/>
            <a:ext cx="4576775" cy="819753"/>
          </a:xfrm>
        </p:spPr>
        <p:txBody>
          <a:bodyPr/>
          <a:lstStyle/>
          <a:p>
            <a:r>
              <a:rPr lang="ja-JP" altLang="ja-JP" dirty="0">
                <a:solidFill>
                  <a:schemeClr val="accent1"/>
                </a:solidFill>
                <a:effectLst/>
              </a:rPr>
              <a:t>技能継承支援動画</a:t>
            </a:r>
            <a:endParaRPr lang="en-US" dirty="0">
              <a:solidFill>
                <a:schemeClr val="accent1"/>
              </a:solidFill>
            </a:endParaRPr>
          </a:p>
        </p:txBody>
      </p:sp>
      <p:pic>
        <p:nvPicPr>
          <p:cNvPr id="5" name="図 4">
            <a:extLst>
              <a:ext uri="{FF2B5EF4-FFF2-40B4-BE49-F238E27FC236}">
                <a16:creationId xmlns:a16="http://schemas.microsoft.com/office/drawing/2014/main" id="{4B6F89C6-CD87-C4E2-C472-9C11C3AE0A21}"/>
              </a:ext>
            </a:extLst>
          </p:cNvPr>
          <p:cNvPicPr>
            <a:picLocks noChangeAspect="1"/>
          </p:cNvPicPr>
          <p:nvPr/>
        </p:nvPicPr>
        <p:blipFill>
          <a:blip r:embed="rId4"/>
          <a:stretch>
            <a:fillRect/>
          </a:stretch>
        </p:blipFill>
        <p:spPr>
          <a:xfrm>
            <a:off x="7794906" y="190206"/>
            <a:ext cx="1060435" cy="1103985"/>
          </a:xfrm>
          <a:prstGeom prst="rect">
            <a:avLst/>
          </a:prstGeom>
        </p:spPr>
      </p:pic>
      <p:sp>
        <p:nvSpPr>
          <p:cNvPr id="6" name="吹き出し: 円形 5">
            <a:extLst>
              <a:ext uri="{FF2B5EF4-FFF2-40B4-BE49-F238E27FC236}">
                <a16:creationId xmlns:a16="http://schemas.microsoft.com/office/drawing/2014/main" id="{62910FA7-6555-3DD8-9403-BC390395B4C3}"/>
              </a:ext>
            </a:extLst>
          </p:cNvPr>
          <p:cNvSpPr/>
          <p:nvPr/>
        </p:nvSpPr>
        <p:spPr>
          <a:xfrm>
            <a:off x="5537158" y="1294191"/>
            <a:ext cx="2919815" cy="1414717"/>
          </a:xfrm>
          <a:prstGeom prst="wedgeEllipseCallout">
            <a:avLst>
              <a:gd name="adj1" fmla="val 32329"/>
              <a:gd name="adj2" fmla="val -5674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DD9D9D2D-6134-32C4-5A41-86CCC945F620}"/>
              </a:ext>
            </a:extLst>
          </p:cNvPr>
          <p:cNvSpPr txBox="1"/>
          <p:nvPr/>
        </p:nvSpPr>
        <p:spPr>
          <a:xfrm>
            <a:off x="5832161" y="1596846"/>
            <a:ext cx="2345545" cy="830997"/>
          </a:xfrm>
          <a:prstGeom prst="rect">
            <a:avLst/>
          </a:prstGeom>
          <a:noFill/>
        </p:spPr>
        <p:txBody>
          <a:bodyPr wrap="square" rtlCol="0">
            <a:spAutoFit/>
          </a:bodyPr>
          <a:lstStyle/>
          <a:p>
            <a:pPr marL="109728" indent="-457200" algn="ctr">
              <a:buNone/>
            </a:pPr>
            <a:r>
              <a:rPr kumimoji="1" lang="ja-JP" altLang="en-US" sz="2400" b="1" dirty="0"/>
              <a:t>詳しくは</a:t>
            </a:r>
            <a:endParaRPr kumimoji="1" lang="en-US" altLang="ja-JP" sz="2400" b="1" dirty="0"/>
          </a:p>
          <a:p>
            <a:pPr marL="109728" indent="-457200" algn="ctr">
              <a:buNone/>
            </a:pPr>
            <a:r>
              <a:rPr kumimoji="1" lang="ja-JP" altLang="en-US" sz="2400" b="1" dirty="0"/>
              <a:t>こちらから↓↓</a:t>
            </a:r>
          </a:p>
        </p:txBody>
      </p:sp>
    </p:spTree>
    <p:extLst>
      <p:ext uri="{BB962C8B-B14F-4D97-AF65-F5344CB8AC3E}">
        <p14:creationId xmlns:p14="http://schemas.microsoft.com/office/powerpoint/2010/main" val="863962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コンテンツ プレースホルダー 4">
            <a:extLst>
              <a:ext uri="{FF2B5EF4-FFF2-40B4-BE49-F238E27FC236}">
                <a16:creationId xmlns:a16="http://schemas.microsoft.com/office/drawing/2014/main" id="{BB9330CD-B474-6C7C-841D-68E73E1E7046}"/>
              </a:ext>
            </a:extLst>
          </p:cNvPr>
          <p:cNvGraphicFramePr>
            <a:graphicFrameLocks noGrp="1"/>
          </p:cNvGraphicFramePr>
          <p:nvPr>
            <p:ph idx="1"/>
            <p:extLst>
              <p:ext uri="{D42A27DB-BD31-4B8C-83A1-F6EECF244321}">
                <p14:modId xmlns:p14="http://schemas.microsoft.com/office/powerpoint/2010/main" val="4072096173"/>
              </p:ext>
            </p:extLst>
          </p:nvPr>
        </p:nvGraphicFramePr>
        <p:xfrm>
          <a:off x="251448" y="1338985"/>
          <a:ext cx="8771979" cy="4934108"/>
        </p:xfrm>
        <a:graphic>
          <a:graphicData uri="http://schemas.openxmlformats.org/drawingml/2006/table">
            <a:tbl>
              <a:tblPr firstRow="1" bandRow="1">
                <a:tableStyleId>{00A15C55-8517-42AA-B614-E9B94910E393}</a:tableStyleId>
              </a:tblPr>
              <a:tblGrid>
                <a:gridCol w="5940759">
                  <a:extLst>
                    <a:ext uri="{9D8B030D-6E8A-4147-A177-3AD203B41FA5}">
                      <a16:colId xmlns:a16="http://schemas.microsoft.com/office/drawing/2014/main" val="3128270545"/>
                    </a:ext>
                  </a:extLst>
                </a:gridCol>
                <a:gridCol w="1236742">
                  <a:extLst>
                    <a:ext uri="{9D8B030D-6E8A-4147-A177-3AD203B41FA5}">
                      <a16:colId xmlns:a16="http://schemas.microsoft.com/office/drawing/2014/main" val="1583042814"/>
                    </a:ext>
                  </a:extLst>
                </a:gridCol>
                <a:gridCol w="1594478">
                  <a:extLst>
                    <a:ext uri="{9D8B030D-6E8A-4147-A177-3AD203B41FA5}">
                      <a16:colId xmlns:a16="http://schemas.microsoft.com/office/drawing/2014/main" val="4135246282"/>
                    </a:ext>
                  </a:extLst>
                </a:gridCol>
              </a:tblGrid>
              <a:tr h="821134">
                <a:tc>
                  <a:txBody>
                    <a:bodyPr/>
                    <a:lstStyle/>
                    <a:p>
                      <a:pPr algn="ctr"/>
                      <a:r>
                        <a:rPr kumimoji="1" lang="ja-JP" altLang="en-US" sz="2800" dirty="0"/>
                        <a:t>コース名</a:t>
                      </a:r>
                    </a:p>
                  </a:txBody>
                  <a:tcPr anchor="ctr"/>
                </a:tc>
                <a:tc>
                  <a:txBody>
                    <a:bodyPr/>
                    <a:lstStyle/>
                    <a:p>
                      <a:pPr algn="ctr"/>
                      <a:r>
                        <a:rPr kumimoji="1" lang="ja-JP" altLang="en-US" sz="2000" dirty="0"/>
                        <a:t>経営者</a:t>
                      </a:r>
                    </a:p>
                  </a:txBody>
                  <a:tcPr anchor="ctr"/>
                </a:tc>
                <a:tc>
                  <a:txBody>
                    <a:bodyPr/>
                    <a:lstStyle/>
                    <a:p>
                      <a:pPr algn="ctr"/>
                      <a:r>
                        <a:rPr kumimoji="1" lang="ja-JP" altLang="en-US" dirty="0"/>
                        <a:t>管理・監督者</a:t>
                      </a:r>
                      <a:endParaRPr kumimoji="1" lang="en-US" altLang="ja-JP" dirty="0"/>
                    </a:p>
                    <a:p>
                      <a:pPr algn="ctr"/>
                      <a:r>
                        <a:rPr kumimoji="1" lang="ja-JP" altLang="en-US" dirty="0"/>
                        <a:t>技術・技能者</a:t>
                      </a:r>
                    </a:p>
                  </a:txBody>
                  <a:tcPr anchor="ctr"/>
                </a:tc>
                <a:extLst>
                  <a:ext uri="{0D108BD9-81ED-4DB2-BD59-A6C34878D82A}">
                    <a16:rowId xmlns:a16="http://schemas.microsoft.com/office/drawing/2014/main" val="1400573793"/>
                  </a:ext>
                </a:extLst>
              </a:tr>
              <a:tr h="8211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dirty="0"/>
                        <a:t>技能継承を上手く進めるための</a:t>
                      </a:r>
                      <a:endParaRPr kumimoji="1" lang="en-US" altLang="ja-JP" sz="2400" b="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dirty="0"/>
                        <a:t>風土・体制づくり</a:t>
                      </a:r>
                    </a:p>
                  </a:txBody>
                  <a:tcPr anchor="ctr"/>
                </a:tc>
                <a:tc>
                  <a:txBody>
                    <a:bodyPr/>
                    <a:lstStyle/>
                    <a:p>
                      <a:pPr algn="ctr"/>
                      <a:r>
                        <a:rPr kumimoji="1" lang="ja-JP" altLang="en-US" sz="2800"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dirty="0"/>
                        <a:t>○</a:t>
                      </a:r>
                    </a:p>
                  </a:txBody>
                  <a:tcPr anchor="ctr"/>
                </a:tc>
                <a:extLst>
                  <a:ext uri="{0D108BD9-81ED-4DB2-BD59-A6C34878D82A}">
                    <a16:rowId xmlns:a16="http://schemas.microsoft.com/office/drawing/2014/main" val="1571523759"/>
                  </a:ext>
                </a:extLst>
              </a:tr>
              <a:tr h="8211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400" b="1" dirty="0"/>
                        <a:t>効率的に技能を教えるための</a:t>
                      </a:r>
                      <a:endParaRPr lang="en-US" altLang="ja-JP" sz="2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400" b="1" dirty="0"/>
                        <a:t>技能継承ツールの整備</a:t>
                      </a:r>
                      <a:endParaRPr kumimoji="1" lang="ja-JP" altLang="en-US" sz="2400" b="1" dirty="0"/>
                    </a:p>
                  </a:txBody>
                  <a:tcPr anchor="ctr"/>
                </a:tc>
                <a:tc>
                  <a:txBody>
                    <a:bodyPr/>
                    <a:lstStyle/>
                    <a:p>
                      <a:pPr algn="ctr"/>
                      <a:endParaRPr kumimoji="1" lang="ja-JP" altLang="en-US" sz="2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dirty="0"/>
                        <a:t>○</a:t>
                      </a:r>
                    </a:p>
                  </a:txBody>
                  <a:tcPr anchor="ctr"/>
                </a:tc>
                <a:extLst>
                  <a:ext uri="{0D108BD9-81ED-4DB2-BD59-A6C34878D82A}">
                    <a16:rowId xmlns:a16="http://schemas.microsoft.com/office/drawing/2014/main" val="4096244609"/>
                  </a:ext>
                </a:extLst>
              </a:tr>
              <a:tr h="8211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dirty="0"/>
                        <a:t>効果的に技能を教えるための</a:t>
                      </a:r>
                      <a:r>
                        <a:rPr kumimoji="1" lang="en-US" altLang="ja-JP" sz="2400" b="1" dirty="0"/>
                        <a:t>OJT</a:t>
                      </a:r>
                      <a:r>
                        <a:rPr kumimoji="1" lang="ja-JP" altLang="en-US" sz="2400" b="1" dirty="0"/>
                        <a:t>の進め方</a:t>
                      </a:r>
                    </a:p>
                  </a:txBody>
                  <a:tcPr anchor="ctr"/>
                </a:tc>
                <a:tc>
                  <a:txBody>
                    <a:bodyPr/>
                    <a:lstStyle/>
                    <a:p>
                      <a:pPr algn="ctr"/>
                      <a:endParaRPr kumimoji="1" lang="ja-JP" altLang="en-US" sz="2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dirty="0"/>
                        <a:t>○</a:t>
                      </a:r>
                    </a:p>
                  </a:txBody>
                  <a:tcPr anchor="ctr"/>
                </a:tc>
                <a:extLst>
                  <a:ext uri="{0D108BD9-81ED-4DB2-BD59-A6C34878D82A}">
                    <a16:rowId xmlns:a16="http://schemas.microsoft.com/office/drawing/2014/main" val="2963879072"/>
                  </a:ext>
                </a:extLst>
              </a:tr>
              <a:tr h="8211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400" b="1" dirty="0"/>
                        <a:t>技能の基礎能力を高めるための</a:t>
                      </a:r>
                      <a:endParaRPr lang="en-US" altLang="ja-JP" sz="2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400" b="1" dirty="0"/>
                        <a:t>トレーニング方法</a:t>
                      </a:r>
                      <a:endParaRPr kumimoji="1" lang="ja-JP" altLang="en-US" sz="2400" b="1" dirty="0"/>
                    </a:p>
                  </a:txBody>
                  <a:tcPr anchor="ctr"/>
                </a:tc>
                <a:tc>
                  <a:txBody>
                    <a:bodyPr/>
                    <a:lstStyle/>
                    <a:p>
                      <a:pPr algn="ctr"/>
                      <a:endParaRPr kumimoji="1" lang="ja-JP" altLang="en-US" sz="2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dirty="0"/>
                        <a:t>○</a:t>
                      </a:r>
                    </a:p>
                  </a:txBody>
                  <a:tcPr anchor="ctr"/>
                </a:tc>
                <a:extLst>
                  <a:ext uri="{0D108BD9-81ED-4DB2-BD59-A6C34878D82A}">
                    <a16:rowId xmlns:a16="http://schemas.microsoft.com/office/drawing/2014/main" val="3016966112"/>
                  </a:ext>
                </a:extLst>
              </a:tr>
              <a:tr h="8211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dirty="0"/>
                        <a:t>デジタル技術を活用した効果的な技能継承・人材育成</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dirty="0"/>
                        <a:t>○</a:t>
                      </a:r>
                    </a:p>
                  </a:txBody>
                  <a:tcPr anchor="ctr"/>
                </a:tc>
                <a:extLst>
                  <a:ext uri="{0D108BD9-81ED-4DB2-BD59-A6C34878D82A}">
                    <a16:rowId xmlns:a16="http://schemas.microsoft.com/office/drawing/2014/main" val="2189738730"/>
                  </a:ext>
                </a:extLst>
              </a:tr>
            </a:tbl>
          </a:graphicData>
        </a:graphic>
      </p:graphicFrame>
      <p:sp>
        <p:nvSpPr>
          <p:cNvPr id="3" name="スライド番号プレースホルダー 2">
            <a:extLst>
              <a:ext uri="{FF2B5EF4-FFF2-40B4-BE49-F238E27FC236}">
                <a16:creationId xmlns:a16="http://schemas.microsoft.com/office/drawing/2014/main" id="{106103E8-7E32-38DD-D3A1-198F5E81121B}"/>
              </a:ext>
            </a:extLst>
          </p:cNvPr>
          <p:cNvSpPr>
            <a:spLocks noGrp="1"/>
          </p:cNvSpPr>
          <p:nvPr>
            <p:ph type="sldNum" sz="quarter" idx="12"/>
          </p:nvPr>
        </p:nvSpPr>
        <p:spPr>
          <a:xfrm>
            <a:off x="8532506" y="6350514"/>
            <a:ext cx="480526" cy="422555"/>
          </a:xfrm>
        </p:spPr>
        <p:txBody>
          <a:bodyPr/>
          <a:lstStyle/>
          <a:p>
            <a:fld id="{02618DF9-C36C-4104-B24B-260B8548E0AB}" type="slidenum">
              <a:rPr kumimoji="1" lang="ja-JP" altLang="en-US" sz="1600" smtClean="0"/>
              <a:t>13</a:t>
            </a:fld>
            <a:endParaRPr kumimoji="1" lang="ja-JP" altLang="en-US" sz="1600" dirty="0"/>
          </a:p>
        </p:txBody>
      </p:sp>
      <p:sp>
        <p:nvSpPr>
          <p:cNvPr id="4" name="タイトル 3">
            <a:extLst>
              <a:ext uri="{FF2B5EF4-FFF2-40B4-BE49-F238E27FC236}">
                <a16:creationId xmlns:a16="http://schemas.microsoft.com/office/drawing/2014/main" id="{287F3E6D-54A1-01E4-F4E3-271E05BFD255}"/>
              </a:ext>
            </a:extLst>
          </p:cNvPr>
          <p:cNvSpPr>
            <a:spLocks noGrp="1"/>
          </p:cNvSpPr>
          <p:nvPr>
            <p:ph type="title"/>
          </p:nvPr>
        </p:nvSpPr>
        <p:spPr>
          <a:xfrm>
            <a:off x="251448" y="118564"/>
            <a:ext cx="5580713" cy="1143000"/>
          </a:xfrm>
        </p:spPr>
        <p:txBody>
          <a:bodyPr/>
          <a:lstStyle/>
          <a:p>
            <a:r>
              <a:rPr lang="ja-JP" altLang="en-US" dirty="0"/>
              <a:t>技能継承支援動画内容</a:t>
            </a:r>
            <a:endParaRPr kumimoji="1" lang="ja-JP" altLang="en-US" dirty="0"/>
          </a:p>
        </p:txBody>
      </p:sp>
      <p:sp>
        <p:nvSpPr>
          <p:cNvPr id="9" name="テキスト ボックス 8">
            <a:extLst>
              <a:ext uri="{FF2B5EF4-FFF2-40B4-BE49-F238E27FC236}">
                <a16:creationId xmlns:a16="http://schemas.microsoft.com/office/drawing/2014/main" id="{076D99F5-92BA-B83A-290D-3B4E969D96E1}"/>
              </a:ext>
            </a:extLst>
          </p:cNvPr>
          <p:cNvSpPr txBox="1"/>
          <p:nvPr/>
        </p:nvSpPr>
        <p:spPr>
          <a:xfrm>
            <a:off x="6732276" y="762111"/>
            <a:ext cx="1260161" cy="461665"/>
          </a:xfrm>
          <a:prstGeom prst="rect">
            <a:avLst/>
          </a:prstGeom>
          <a:noFill/>
          <a:ln>
            <a:solidFill>
              <a:srgbClr val="0070C0"/>
            </a:solidFill>
          </a:ln>
        </p:spPr>
        <p:txBody>
          <a:bodyPr wrap="square" rtlCol="0">
            <a:spAutoFit/>
          </a:bodyPr>
          <a:lstStyle/>
          <a:p>
            <a:pPr marL="109728" indent="-457200" algn="ctr">
              <a:buNone/>
            </a:pPr>
            <a:r>
              <a:rPr kumimoji="1" lang="ja-JP" altLang="en-US" sz="2400" dirty="0"/>
              <a:t>対象者</a:t>
            </a:r>
          </a:p>
        </p:txBody>
      </p:sp>
    </p:spTree>
    <p:extLst>
      <p:ext uri="{BB962C8B-B14F-4D97-AF65-F5344CB8AC3E}">
        <p14:creationId xmlns:p14="http://schemas.microsoft.com/office/powerpoint/2010/main" val="1980264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D89DEB5-AD7B-BA3A-D34C-C97468CB1777}"/>
              </a:ext>
            </a:extLst>
          </p:cNvPr>
          <p:cNvSpPr txBox="1"/>
          <p:nvPr/>
        </p:nvSpPr>
        <p:spPr>
          <a:xfrm>
            <a:off x="1511609" y="3105834"/>
            <a:ext cx="6241262" cy="646331"/>
          </a:xfrm>
          <a:prstGeom prst="rect">
            <a:avLst/>
          </a:prstGeom>
          <a:noFill/>
        </p:spPr>
        <p:txBody>
          <a:bodyPr wrap="square" rtlCol="0">
            <a:spAutoFit/>
          </a:bodyPr>
          <a:lstStyle/>
          <a:p>
            <a:pPr marL="109728" indent="-457200">
              <a:buNone/>
            </a:pPr>
            <a:r>
              <a:rPr lang="ja-JP" altLang="en-US" sz="3600" dirty="0"/>
              <a:t>ご清聴ありがとうございました。</a:t>
            </a:r>
            <a:endParaRPr lang="en-US" altLang="ja-JP" sz="3600" dirty="0"/>
          </a:p>
        </p:txBody>
      </p:sp>
    </p:spTree>
    <p:extLst>
      <p:ext uri="{BB962C8B-B14F-4D97-AF65-F5344CB8AC3E}">
        <p14:creationId xmlns:p14="http://schemas.microsoft.com/office/powerpoint/2010/main" val="1329106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9C40524-B8AC-AC3A-0B2C-3816136061F6}"/>
              </a:ext>
            </a:extLst>
          </p:cNvPr>
          <p:cNvSpPr>
            <a:spLocks noGrp="1"/>
          </p:cNvSpPr>
          <p:nvPr>
            <p:ph type="sldNum" sz="quarter" idx="12"/>
          </p:nvPr>
        </p:nvSpPr>
        <p:spPr/>
        <p:txBody>
          <a:bodyPr/>
          <a:lstStyle/>
          <a:p>
            <a:fld id="{02618DF9-C36C-4104-B24B-260B8548E0AB}" type="slidenum">
              <a:rPr kumimoji="1" lang="ja-JP" altLang="en-US" sz="1600" smtClean="0"/>
              <a:t>2</a:t>
            </a:fld>
            <a:endParaRPr kumimoji="1" lang="ja-JP" altLang="en-US" sz="1600" dirty="0"/>
          </a:p>
        </p:txBody>
      </p:sp>
      <p:sp>
        <p:nvSpPr>
          <p:cNvPr id="5" name="タイトル 4">
            <a:extLst>
              <a:ext uri="{FF2B5EF4-FFF2-40B4-BE49-F238E27FC236}">
                <a16:creationId xmlns:a16="http://schemas.microsoft.com/office/drawing/2014/main" id="{CD1CD500-FFE6-8FEA-00A0-8AEF0C0F6886}"/>
              </a:ext>
            </a:extLst>
          </p:cNvPr>
          <p:cNvSpPr>
            <a:spLocks noGrp="1"/>
          </p:cNvSpPr>
          <p:nvPr>
            <p:ph type="title"/>
          </p:nvPr>
        </p:nvSpPr>
        <p:spPr>
          <a:xfrm>
            <a:off x="1331586" y="2528885"/>
            <a:ext cx="6480828" cy="1143000"/>
          </a:xfrm>
        </p:spPr>
        <p:txBody>
          <a:bodyPr/>
          <a:lstStyle/>
          <a:p>
            <a:r>
              <a:rPr kumimoji="1" lang="ja-JP" altLang="en-US" dirty="0"/>
              <a:t>あいち技の伝承士派遣事業</a:t>
            </a:r>
          </a:p>
        </p:txBody>
      </p:sp>
    </p:spTree>
    <p:extLst>
      <p:ext uri="{BB962C8B-B14F-4D97-AF65-F5344CB8AC3E}">
        <p14:creationId xmlns:p14="http://schemas.microsoft.com/office/powerpoint/2010/main" val="1263782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DFEFCD87-BCEF-4F80-D314-9D718C90A8A9}"/>
              </a:ext>
            </a:extLst>
          </p:cNvPr>
          <p:cNvSpPr>
            <a:spLocks noGrp="1"/>
          </p:cNvSpPr>
          <p:nvPr>
            <p:ph idx="1"/>
          </p:nvPr>
        </p:nvSpPr>
        <p:spPr>
          <a:xfrm>
            <a:off x="457200" y="1481328"/>
            <a:ext cx="8229600" cy="2127695"/>
          </a:xfrm>
        </p:spPr>
        <p:txBody>
          <a:bodyPr>
            <a:normAutofit lnSpcReduction="10000"/>
          </a:bodyPr>
          <a:lstStyle/>
          <a:p>
            <a:pPr marL="109728" indent="0">
              <a:buNone/>
            </a:pPr>
            <a:r>
              <a:rPr lang="ja-JP" altLang="en-US" dirty="0"/>
              <a:t>　愛知県では、技能向上に取り組む中小企業や工科高校等に、「</a:t>
            </a:r>
            <a:r>
              <a:rPr lang="ja-JP" altLang="en-US" dirty="0">
                <a:solidFill>
                  <a:schemeClr val="accent3"/>
                </a:solidFill>
              </a:rPr>
              <a:t>あいち技の伝承士</a:t>
            </a:r>
            <a:r>
              <a:rPr lang="ja-JP" altLang="en-US" dirty="0"/>
              <a:t>」（指導力に優れた熟練技能者）を講師として派遣し、</a:t>
            </a:r>
            <a:r>
              <a:rPr lang="ja-JP" altLang="en-US" dirty="0">
                <a:solidFill>
                  <a:schemeClr val="accent3"/>
                </a:solidFill>
              </a:rPr>
              <a:t>オーダーメイド型</a:t>
            </a:r>
            <a:r>
              <a:rPr lang="ja-JP" altLang="en-US" dirty="0"/>
              <a:t>の実技指導など、人材育成や技能向上の支援を</a:t>
            </a:r>
            <a:r>
              <a:rPr lang="en-US" altLang="ja-JP" dirty="0"/>
              <a:t>2018</a:t>
            </a:r>
            <a:r>
              <a:rPr lang="ja-JP" altLang="en-US" dirty="0"/>
              <a:t>年度から実施しています。</a:t>
            </a:r>
            <a:endParaRPr kumimoji="1" lang="ja-JP" altLang="en-US" dirty="0"/>
          </a:p>
        </p:txBody>
      </p:sp>
      <p:sp>
        <p:nvSpPr>
          <p:cNvPr id="4" name="スライド番号プレースホルダー 3">
            <a:extLst>
              <a:ext uri="{FF2B5EF4-FFF2-40B4-BE49-F238E27FC236}">
                <a16:creationId xmlns:a16="http://schemas.microsoft.com/office/drawing/2014/main" id="{4592FEE4-2C73-EF69-9C6C-92325CC1DD3D}"/>
              </a:ext>
            </a:extLst>
          </p:cNvPr>
          <p:cNvSpPr>
            <a:spLocks noGrp="1"/>
          </p:cNvSpPr>
          <p:nvPr>
            <p:ph type="sldNum" sz="quarter" idx="12"/>
          </p:nvPr>
        </p:nvSpPr>
        <p:spPr/>
        <p:txBody>
          <a:bodyPr/>
          <a:lstStyle/>
          <a:p>
            <a:fld id="{02618DF9-C36C-4104-B24B-260B8548E0AB}" type="slidenum">
              <a:rPr kumimoji="1" lang="ja-JP" altLang="en-US" sz="1600" smtClean="0">
                <a:solidFill>
                  <a:prstClr val="black"/>
                </a:solidFill>
              </a:rPr>
              <a:pPr/>
              <a:t>3</a:t>
            </a:fld>
            <a:endParaRPr kumimoji="1" lang="ja-JP" altLang="en-US" sz="1600" dirty="0">
              <a:solidFill>
                <a:prstClr val="black"/>
              </a:solidFill>
            </a:endParaRPr>
          </a:p>
        </p:txBody>
      </p:sp>
      <p:sp>
        <p:nvSpPr>
          <p:cNvPr id="5" name="タイトル 4">
            <a:extLst>
              <a:ext uri="{FF2B5EF4-FFF2-40B4-BE49-F238E27FC236}">
                <a16:creationId xmlns:a16="http://schemas.microsoft.com/office/drawing/2014/main" id="{8DFE5FEB-F897-34DB-58AD-265CC55D911F}"/>
              </a:ext>
            </a:extLst>
          </p:cNvPr>
          <p:cNvSpPr>
            <a:spLocks noGrp="1"/>
          </p:cNvSpPr>
          <p:nvPr>
            <p:ph type="title"/>
          </p:nvPr>
        </p:nvSpPr>
        <p:spPr/>
        <p:txBody>
          <a:bodyPr/>
          <a:lstStyle/>
          <a:p>
            <a:r>
              <a:rPr kumimoji="1" lang="ja-JP" altLang="en-US" dirty="0"/>
              <a:t>事業概要</a:t>
            </a:r>
          </a:p>
        </p:txBody>
      </p:sp>
      <p:sp>
        <p:nvSpPr>
          <p:cNvPr id="3" name="コンテンツ プレースホルダー 1">
            <a:extLst>
              <a:ext uri="{FF2B5EF4-FFF2-40B4-BE49-F238E27FC236}">
                <a16:creationId xmlns:a16="http://schemas.microsoft.com/office/drawing/2014/main" id="{CDC113B0-79B8-F6D3-3DE2-CCD25D9E69AD}"/>
              </a:ext>
            </a:extLst>
          </p:cNvPr>
          <p:cNvSpPr txBox="1">
            <a:spLocks/>
          </p:cNvSpPr>
          <p:nvPr/>
        </p:nvSpPr>
        <p:spPr>
          <a:xfrm>
            <a:off x="457200" y="3942554"/>
            <a:ext cx="8229600" cy="2640808"/>
          </a:xfrm>
          <a:prstGeom prst="rect">
            <a:avLst/>
          </a:prstGeom>
          <a:solidFill>
            <a:srgbClr val="F4FBFC"/>
          </a:solidFill>
        </p:spPr>
        <p:txBody>
          <a:bodyPr vert="horz">
            <a:normAutofit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1"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1"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1"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1"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1"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1"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1" sz="1600" kern="1200" baseline="0">
                <a:solidFill>
                  <a:schemeClr val="tx1"/>
                </a:solidFill>
                <a:latin typeface="+mn-lt"/>
                <a:ea typeface="+mn-ea"/>
                <a:cs typeface="+mn-cs"/>
              </a:defRPr>
            </a:lvl9pPr>
            <a:extLst/>
          </a:lstStyle>
          <a:p>
            <a:pPr marL="109728" indent="0">
              <a:buFont typeface="Wingdings 3"/>
              <a:buNone/>
            </a:pPr>
            <a:r>
              <a:rPr lang="ja-JP" altLang="en-US" dirty="0"/>
              <a:t>実施期間</a:t>
            </a:r>
            <a:endParaRPr lang="en-US" altLang="ja-JP" dirty="0"/>
          </a:p>
          <a:p>
            <a:pPr marL="109728" indent="0">
              <a:buNone/>
            </a:pPr>
            <a:r>
              <a:rPr lang="en-US" altLang="ja-JP" dirty="0"/>
              <a:t>2026</a:t>
            </a:r>
            <a:r>
              <a:rPr lang="ja-JP" altLang="en-US" dirty="0"/>
              <a:t>年</a:t>
            </a:r>
            <a:r>
              <a:rPr lang="en-US" altLang="ja-JP" dirty="0"/>
              <a:t>5</a:t>
            </a:r>
            <a:r>
              <a:rPr lang="ja-JP" altLang="en-US" dirty="0"/>
              <a:t>月</a:t>
            </a:r>
            <a:r>
              <a:rPr lang="en-US" altLang="ja-JP" dirty="0"/>
              <a:t>7</a:t>
            </a:r>
            <a:r>
              <a:rPr lang="ja-JP" altLang="en-US" dirty="0"/>
              <a:t>日（木曜日）から</a:t>
            </a:r>
            <a:endParaRPr lang="en-US" altLang="ja-JP" dirty="0"/>
          </a:p>
          <a:p>
            <a:pPr marL="109728" indent="0">
              <a:buNone/>
            </a:pPr>
            <a:r>
              <a:rPr lang="ja-JP" altLang="en-US" dirty="0"/>
              <a:t>　　　　　　　　　　　　　　</a:t>
            </a:r>
            <a:r>
              <a:rPr lang="en-US" altLang="ja-JP" b="1" u="sng" dirty="0"/>
              <a:t>2027</a:t>
            </a:r>
            <a:r>
              <a:rPr lang="ja-JP" altLang="en-US" b="1" u="sng" dirty="0"/>
              <a:t>年</a:t>
            </a:r>
            <a:r>
              <a:rPr lang="en-US" altLang="ja-JP" b="1" u="sng" dirty="0"/>
              <a:t>2</a:t>
            </a:r>
            <a:r>
              <a:rPr lang="ja-JP" altLang="en-US" b="1" u="sng" dirty="0"/>
              <a:t>月</a:t>
            </a:r>
            <a:r>
              <a:rPr lang="en-US" altLang="ja-JP" b="1" u="sng" dirty="0"/>
              <a:t>28</a:t>
            </a:r>
            <a:r>
              <a:rPr lang="ja-JP" altLang="en-US" b="1" u="sng" dirty="0"/>
              <a:t>日（日曜日）まで</a:t>
            </a:r>
            <a:endParaRPr lang="en-US" altLang="ja-JP" b="1" u="sng" dirty="0"/>
          </a:p>
          <a:p>
            <a:pPr marL="109728" indent="0">
              <a:buNone/>
            </a:pPr>
            <a:r>
              <a:rPr lang="en-US" altLang="ja-JP" dirty="0"/>
              <a:t>※</a:t>
            </a:r>
            <a:r>
              <a:rPr lang="ja-JP" altLang="en-US" b="1" dirty="0"/>
              <a:t>申込先着順。</a:t>
            </a:r>
            <a:endParaRPr lang="en-US" altLang="ja-JP" b="1" dirty="0"/>
          </a:p>
          <a:p>
            <a:pPr marL="109728" indent="0">
              <a:buNone/>
            </a:pPr>
            <a:r>
              <a:rPr lang="ja-JP" altLang="en-US" sz="2400" dirty="0"/>
              <a:t>申込多数の場合は、年度途中で終了となります。その際は、県産業人材育成課</a:t>
            </a:r>
            <a:r>
              <a:rPr lang="en-US" altLang="ja-JP" sz="2400" dirty="0"/>
              <a:t>Web</a:t>
            </a:r>
            <a:r>
              <a:rPr lang="ja-JP" altLang="en-US" sz="2400" dirty="0"/>
              <a:t>ページでお知らせいたします。</a:t>
            </a:r>
          </a:p>
        </p:txBody>
      </p:sp>
    </p:spTree>
    <p:extLst>
      <p:ext uri="{BB962C8B-B14F-4D97-AF65-F5344CB8AC3E}">
        <p14:creationId xmlns:p14="http://schemas.microsoft.com/office/powerpoint/2010/main" val="3119390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3CDFC668-D7E2-F21C-C9D4-6F4160898C18}"/>
              </a:ext>
            </a:extLst>
          </p:cNvPr>
          <p:cNvSpPr>
            <a:spLocks noGrp="1"/>
          </p:cNvSpPr>
          <p:nvPr>
            <p:ph idx="1"/>
          </p:nvPr>
        </p:nvSpPr>
        <p:spPr/>
        <p:txBody>
          <a:bodyPr/>
          <a:lstStyle/>
          <a:p>
            <a:pPr marL="109728" indent="0">
              <a:buNone/>
            </a:pPr>
            <a:r>
              <a:rPr kumimoji="1" lang="ja-JP" altLang="en-US" sz="3600" dirty="0">
                <a:solidFill>
                  <a:schemeClr val="accent3"/>
                </a:solidFill>
              </a:rPr>
              <a:t>　　</a:t>
            </a:r>
            <a:r>
              <a:rPr kumimoji="1" lang="ja-JP" altLang="en-US" sz="3600" b="1" dirty="0">
                <a:solidFill>
                  <a:schemeClr val="accent3"/>
                </a:solidFill>
              </a:rPr>
              <a:t>無料で利用可能</a:t>
            </a:r>
            <a:endParaRPr kumimoji="1" lang="en-US" altLang="ja-JP" sz="3600" b="1" dirty="0">
              <a:solidFill>
                <a:schemeClr val="accent3"/>
              </a:solidFill>
            </a:endParaRPr>
          </a:p>
          <a:p>
            <a:pPr marL="109728" indent="0">
              <a:buNone/>
            </a:pPr>
            <a:r>
              <a:rPr lang="ja-JP" altLang="en-US" dirty="0"/>
              <a:t>⇒伝承士の謝金・交通費・保険は</a:t>
            </a:r>
            <a:r>
              <a:rPr lang="ja-JP" altLang="en-US" b="1" dirty="0"/>
              <a:t>県が負担</a:t>
            </a:r>
            <a:r>
              <a:rPr lang="ja-JP" altLang="en-US" dirty="0"/>
              <a:t>します。</a:t>
            </a:r>
            <a:endParaRPr lang="en-US" altLang="ja-JP" dirty="0"/>
          </a:p>
          <a:p>
            <a:pPr marL="109728" indent="0">
              <a:buNone/>
            </a:pPr>
            <a:endParaRPr lang="en-US" altLang="ja-JP" dirty="0"/>
          </a:p>
          <a:p>
            <a:pPr marL="109728" indent="0">
              <a:buNone/>
            </a:pPr>
            <a:r>
              <a:rPr lang="ja-JP" altLang="en-US" sz="3600" dirty="0"/>
              <a:t>　　</a:t>
            </a:r>
            <a:r>
              <a:rPr lang="ja-JP" altLang="en-US" sz="3600" b="1" dirty="0">
                <a:solidFill>
                  <a:schemeClr val="accent3"/>
                </a:solidFill>
              </a:rPr>
              <a:t>自社で受講できる出張型</a:t>
            </a:r>
            <a:endParaRPr lang="en-US" altLang="ja-JP" sz="3600" dirty="0">
              <a:solidFill>
                <a:schemeClr val="accent3"/>
              </a:solidFill>
            </a:endParaRPr>
          </a:p>
          <a:p>
            <a:pPr marL="109728" indent="0">
              <a:buNone/>
            </a:pPr>
            <a:r>
              <a:rPr kumimoji="1" lang="ja-JP" altLang="en-US" dirty="0"/>
              <a:t>⇒移動の費用や時間を削減できます。</a:t>
            </a:r>
            <a:endParaRPr kumimoji="1" lang="en-US" altLang="ja-JP" dirty="0"/>
          </a:p>
          <a:p>
            <a:pPr marL="109728" indent="0">
              <a:buNone/>
            </a:pPr>
            <a:endParaRPr kumimoji="1" lang="en-US" altLang="ja-JP" dirty="0"/>
          </a:p>
          <a:p>
            <a:pPr marL="109728" indent="0">
              <a:buNone/>
            </a:pPr>
            <a:r>
              <a:rPr lang="ja-JP" altLang="en-US" sz="3600" dirty="0"/>
              <a:t>　　 </a:t>
            </a:r>
            <a:r>
              <a:rPr lang="ja-JP" altLang="en-US" sz="3600" b="1" dirty="0">
                <a:solidFill>
                  <a:schemeClr val="accent3"/>
                </a:solidFill>
              </a:rPr>
              <a:t>オーダーメイド型の指導</a:t>
            </a:r>
            <a:endParaRPr lang="en-US" altLang="ja-JP" sz="3600" b="1" dirty="0">
              <a:solidFill>
                <a:schemeClr val="accent3"/>
              </a:solidFill>
            </a:endParaRPr>
          </a:p>
          <a:p>
            <a:pPr marL="109728" indent="0">
              <a:buNone/>
            </a:pPr>
            <a:r>
              <a:rPr kumimoji="1" lang="ja-JP" altLang="en-US" dirty="0"/>
              <a:t>⇒事前のヒアリングで</a:t>
            </a:r>
            <a:r>
              <a:rPr lang="ja-JP" altLang="en-US" dirty="0"/>
              <a:t>企業</a:t>
            </a:r>
            <a:r>
              <a:rPr kumimoji="1" lang="ja-JP" altLang="en-US" dirty="0"/>
              <a:t>に応じた</a:t>
            </a:r>
            <a:r>
              <a:rPr kumimoji="1" lang="ja-JP" altLang="en-US" b="1" dirty="0"/>
              <a:t>個別指導</a:t>
            </a:r>
            <a:r>
              <a:rPr kumimoji="1" lang="ja-JP" altLang="en-US" dirty="0"/>
              <a:t>が可能。</a:t>
            </a:r>
            <a:endParaRPr kumimoji="1" lang="en-US" altLang="ja-JP" dirty="0"/>
          </a:p>
        </p:txBody>
      </p:sp>
      <p:sp>
        <p:nvSpPr>
          <p:cNvPr id="4" name="スライド番号プレースホルダー 3">
            <a:extLst>
              <a:ext uri="{FF2B5EF4-FFF2-40B4-BE49-F238E27FC236}">
                <a16:creationId xmlns:a16="http://schemas.microsoft.com/office/drawing/2014/main" id="{45816F0A-089B-5B43-38A0-BD833D23E67A}"/>
              </a:ext>
            </a:extLst>
          </p:cNvPr>
          <p:cNvSpPr>
            <a:spLocks noGrp="1"/>
          </p:cNvSpPr>
          <p:nvPr>
            <p:ph type="sldNum" sz="quarter" idx="12"/>
          </p:nvPr>
        </p:nvSpPr>
        <p:spPr/>
        <p:txBody>
          <a:bodyPr/>
          <a:lstStyle/>
          <a:p>
            <a:fld id="{02618DF9-C36C-4104-B24B-260B8548E0AB}" type="slidenum">
              <a:rPr kumimoji="1" lang="ja-JP" altLang="en-US" sz="1600" smtClean="0"/>
              <a:t>4</a:t>
            </a:fld>
            <a:endParaRPr kumimoji="1" lang="ja-JP" altLang="en-US" sz="1600"/>
          </a:p>
        </p:txBody>
      </p:sp>
      <p:sp>
        <p:nvSpPr>
          <p:cNvPr id="5" name="タイトル 4">
            <a:extLst>
              <a:ext uri="{FF2B5EF4-FFF2-40B4-BE49-F238E27FC236}">
                <a16:creationId xmlns:a16="http://schemas.microsoft.com/office/drawing/2014/main" id="{EC126052-9BF7-9FFE-1887-2A007986E88E}"/>
              </a:ext>
            </a:extLst>
          </p:cNvPr>
          <p:cNvSpPr>
            <a:spLocks noGrp="1"/>
          </p:cNvSpPr>
          <p:nvPr>
            <p:ph type="title"/>
          </p:nvPr>
        </p:nvSpPr>
        <p:spPr/>
        <p:txBody>
          <a:bodyPr/>
          <a:lstStyle/>
          <a:p>
            <a:r>
              <a:rPr kumimoji="1" lang="ja-JP" altLang="en-US" dirty="0"/>
              <a:t>あいち技の伝承士派遣の特徴</a:t>
            </a:r>
          </a:p>
        </p:txBody>
      </p:sp>
      <p:pic>
        <p:nvPicPr>
          <p:cNvPr id="6" name="グラフィックス 5" descr="電球と歯車 枠線">
            <a:extLst>
              <a:ext uri="{FF2B5EF4-FFF2-40B4-BE49-F238E27FC236}">
                <a16:creationId xmlns:a16="http://schemas.microsoft.com/office/drawing/2014/main" id="{6032B7F8-9BEF-9F29-DF57-5B7F3F104A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00" y="1358201"/>
            <a:ext cx="720092" cy="720092"/>
          </a:xfrm>
          <a:prstGeom prst="rect">
            <a:avLst/>
          </a:prstGeom>
        </p:spPr>
      </p:pic>
      <p:pic>
        <p:nvPicPr>
          <p:cNvPr id="8" name="グラフィックス 7" descr="建物 枠線">
            <a:extLst>
              <a:ext uri="{FF2B5EF4-FFF2-40B4-BE49-F238E27FC236}">
                <a16:creationId xmlns:a16="http://schemas.microsoft.com/office/drawing/2014/main" id="{A5DF66B3-E709-55DC-BD1F-40F2DD8112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200" y="2962654"/>
            <a:ext cx="720092" cy="720092"/>
          </a:xfrm>
          <a:prstGeom prst="rect">
            <a:avLst/>
          </a:prstGeom>
        </p:spPr>
      </p:pic>
      <p:pic>
        <p:nvPicPr>
          <p:cNvPr id="10" name="グラフィックス 9" descr="的中 枠線">
            <a:extLst>
              <a:ext uri="{FF2B5EF4-FFF2-40B4-BE49-F238E27FC236}">
                <a16:creationId xmlns:a16="http://schemas.microsoft.com/office/drawing/2014/main" id="{B2A91633-8CC0-79FE-BF98-74EE00136BA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7200" y="4484972"/>
            <a:ext cx="720092" cy="720092"/>
          </a:xfrm>
          <a:prstGeom prst="rect">
            <a:avLst/>
          </a:prstGeom>
        </p:spPr>
      </p:pic>
    </p:spTree>
    <p:extLst>
      <p:ext uri="{BB962C8B-B14F-4D97-AF65-F5344CB8AC3E}">
        <p14:creationId xmlns:p14="http://schemas.microsoft.com/office/powerpoint/2010/main" val="3089161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2618AD9-33DA-5068-BF11-16988648DE36}"/>
              </a:ext>
            </a:extLst>
          </p:cNvPr>
          <p:cNvSpPr>
            <a:spLocks noGrp="1"/>
          </p:cNvSpPr>
          <p:nvPr>
            <p:ph type="sldNum" sz="quarter" idx="12"/>
          </p:nvPr>
        </p:nvSpPr>
        <p:spPr/>
        <p:txBody>
          <a:bodyPr/>
          <a:lstStyle/>
          <a:p>
            <a:fld id="{02618DF9-C36C-4104-B24B-260B8548E0AB}" type="slidenum">
              <a:rPr kumimoji="1" lang="ja-JP" altLang="en-US" sz="1600" smtClean="0"/>
              <a:t>5</a:t>
            </a:fld>
            <a:endParaRPr kumimoji="1" lang="ja-JP" altLang="en-US" sz="1600" dirty="0"/>
          </a:p>
        </p:txBody>
      </p:sp>
      <p:sp>
        <p:nvSpPr>
          <p:cNvPr id="5" name="タイトル 4">
            <a:extLst>
              <a:ext uri="{FF2B5EF4-FFF2-40B4-BE49-F238E27FC236}">
                <a16:creationId xmlns:a16="http://schemas.microsoft.com/office/drawing/2014/main" id="{FA8DDFE8-B0E8-1CC0-4431-209CFC970D3A}"/>
              </a:ext>
            </a:extLst>
          </p:cNvPr>
          <p:cNvSpPr>
            <a:spLocks noGrp="1"/>
          </p:cNvSpPr>
          <p:nvPr>
            <p:ph type="title"/>
          </p:nvPr>
        </p:nvSpPr>
        <p:spPr/>
        <p:txBody>
          <a:bodyPr/>
          <a:lstStyle/>
          <a:p>
            <a:r>
              <a:rPr kumimoji="1" lang="ja-JP" altLang="en-US" dirty="0"/>
              <a:t>こんなお悩みがある企業にオススメ</a:t>
            </a:r>
          </a:p>
        </p:txBody>
      </p:sp>
      <p:pic>
        <p:nvPicPr>
          <p:cNvPr id="10" name="コンテンツ プレースホルダー 9" descr="チェックマークを付けたチェック ボックス 単色塗りつぶし">
            <a:extLst>
              <a:ext uri="{FF2B5EF4-FFF2-40B4-BE49-F238E27FC236}">
                <a16:creationId xmlns:a16="http://schemas.microsoft.com/office/drawing/2014/main" id="{32A58480-0161-9CBC-A7FB-362D7E5C6310}"/>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74772" y="1417743"/>
            <a:ext cx="1143000" cy="1143000"/>
          </a:xfrm>
        </p:spPr>
      </p:pic>
      <p:sp>
        <p:nvSpPr>
          <p:cNvPr id="14" name="テキスト ボックス 13">
            <a:extLst>
              <a:ext uri="{FF2B5EF4-FFF2-40B4-BE49-F238E27FC236}">
                <a16:creationId xmlns:a16="http://schemas.microsoft.com/office/drawing/2014/main" id="{765798CA-F872-6B0A-7762-DDCFADA6188E}"/>
              </a:ext>
            </a:extLst>
          </p:cNvPr>
          <p:cNvSpPr txBox="1"/>
          <p:nvPr/>
        </p:nvSpPr>
        <p:spPr>
          <a:xfrm>
            <a:off x="907938" y="1449759"/>
            <a:ext cx="5051729" cy="1077218"/>
          </a:xfrm>
          <a:prstGeom prst="rect">
            <a:avLst/>
          </a:prstGeom>
          <a:noFill/>
        </p:spPr>
        <p:txBody>
          <a:bodyPr wrap="square" rtlCol="0">
            <a:spAutoFit/>
          </a:bodyPr>
          <a:lstStyle/>
          <a:p>
            <a:pPr marL="109728" indent="-457200">
              <a:buNone/>
            </a:pPr>
            <a:r>
              <a:rPr kumimoji="1" lang="ja-JP" altLang="en-US" sz="3200" dirty="0"/>
              <a:t>従業員の</a:t>
            </a:r>
            <a:r>
              <a:rPr kumimoji="1" lang="ja-JP" altLang="en-US" sz="3200" b="1" dirty="0">
                <a:solidFill>
                  <a:schemeClr val="accent3"/>
                </a:solidFill>
              </a:rPr>
              <a:t>技能を伸ばし</a:t>
            </a:r>
            <a:r>
              <a:rPr kumimoji="1" lang="ja-JP" altLang="en-US" sz="3200" dirty="0">
                <a:solidFill>
                  <a:schemeClr val="accent3"/>
                </a:solidFill>
              </a:rPr>
              <a:t>、</a:t>
            </a:r>
            <a:endParaRPr kumimoji="1" lang="en-US" altLang="ja-JP" sz="3200" dirty="0">
              <a:solidFill>
                <a:schemeClr val="accent3"/>
              </a:solidFill>
            </a:endParaRPr>
          </a:p>
          <a:p>
            <a:pPr marL="109728" indent="-457200">
              <a:buNone/>
            </a:pPr>
            <a:r>
              <a:rPr kumimoji="1" lang="ja-JP" altLang="en-US" sz="3200" b="1" dirty="0">
                <a:solidFill>
                  <a:schemeClr val="accent3"/>
                </a:solidFill>
              </a:rPr>
              <a:t>生産性の向上</a:t>
            </a:r>
            <a:r>
              <a:rPr kumimoji="1" lang="ja-JP" altLang="en-US" sz="3200" dirty="0"/>
              <a:t>を図りたい</a:t>
            </a:r>
          </a:p>
        </p:txBody>
      </p:sp>
      <p:sp>
        <p:nvSpPr>
          <p:cNvPr id="15" name="テキスト ボックス 14">
            <a:extLst>
              <a:ext uri="{FF2B5EF4-FFF2-40B4-BE49-F238E27FC236}">
                <a16:creationId xmlns:a16="http://schemas.microsoft.com/office/drawing/2014/main" id="{7D850DB6-79D2-72B9-E05A-1F3C40378FCF}"/>
              </a:ext>
            </a:extLst>
          </p:cNvPr>
          <p:cNvSpPr txBox="1"/>
          <p:nvPr/>
        </p:nvSpPr>
        <p:spPr>
          <a:xfrm>
            <a:off x="907938" y="2847158"/>
            <a:ext cx="7213358" cy="1077218"/>
          </a:xfrm>
          <a:prstGeom prst="rect">
            <a:avLst/>
          </a:prstGeom>
          <a:noFill/>
        </p:spPr>
        <p:txBody>
          <a:bodyPr wrap="square" rtlCol="0">
            <a:spAutoFit/>
          </a:bodyPr>
          <a:lstStyle/>
          <a:p>
            <a:pPr marL="109728" indent="-457200">
              <a:buNone/>
            </a:pPr>
            <a:r>
              <a:rPr lang="ja-JP" altLang="en-US" sz="3200" b="1" dirty="0">
                <a:solidFill>
                  <a:schemeClr val="accent3"/>
                </a:solidFill>
              </a:rPr>
              <a:t>技能検定の合格</a:t>
            </a:r>
            <a:r>
              <a:rPr lang="ja-JP" altLang="en-US" sz="3200" dirty="0"/>
              <a:t>に向けて、</a:t>
            </a:r>
            <a:endParaRPr lang="en-US" altLang="ja-JP" sz="3200" dirty="0"/>
          </a:p>
          <a:p>
            <a:pPr marL="109728" indent="-457200">
              <a:buNone/>
            </a:pPr>
            <a:r>
              <a:rPr lang="ja-JP" altLang="en-US" sz="3200" dirty="0"/>
              <a:t>教えられる人がいない</a:t>
            </a:r>
            <a:endParaRPr kumimoji="1" lang="ja-JP" altLang="en-US" sz="3200" dirty="0"/>
          </a:p>
        </p:txBody>
      </p:sp>
      <p:sp>
        <p:nvSpPr>
          <p:cNvPr id="16" name="テキスト ボックス 15">
            <a:extLst>
              <a:ext uri="{FF2B5EF4-FFF2-40B4-BE49-F238E27FC236}">
                <a16:creationId xmlns:a16="http://schemas.microsoft.com/office/drawing/2014/main" id="{F1136528-369C-E0A1-394B-40FE71C9D15B}"/>
              </a:ext>
            </a:extLst>
          </p:cNvPr>
          <p:cNvSpPr txBox="1"/>
          <p:nvPr/>
        </p:nvSpPr>
        <p:spPr>
          <a:xfrm>
            <a:off x="907938" y="4241314"/>
            <a:ext cx="6383479" cy="1077218"/>
          </a:xfrm>
          <a:prstGeom prst="rect">
            <a:avLst/>
          </a:prstGeom>
          <a:noFill/>
        </p:spPr>
        <p:txBody>
          <a:bodyPr wrap="none" rtlCol="0">
            <a:spAutoFit/>
          </a:bodyPr>
          <a:lstStyle/>
          <a:p>
            <a:pPr marL="109728" indent="-457200">
              <a:buNone/>
            </a:pPr>
            <a:r>
              <a:rPr kumimoji="1" lang="ja-JP" altLang="en-US" sz="3200" dirty="0"/>
              <a:t>作業のコツやポイントなどを</a:t>
            </a:r>
            <a:endParaRPr kumimoji="1" lang="en-US" altLang="ja-JP" sz="3200" dirty="0"/>
          </a:p>
          <a:p>
            <a:pPr marL="109728" indent="-457200">
              <a:buNone/>
            </a:pPr>
            <a:r>
              <a:rPr kumimoji="1" lang="ja-JP" altLang="en-US" sz="3200" dirty="0"/>
              <a:t>その分野の</a:t>
            </a:r>
            <a:r>
              <a:rPr kumimoji="1" lang="ja-JP" altLang="en-US" sz="3200" b="1" dirty="0">
                <a:solidFill>
                  <a:schemeClr val="accent3"/>
                </a:solidFill>
              </a:rPr>
              <a:t>詳しい人</a:t>
            </a:r>
            <a:r>
              <a:rPr kumimoji="1" lang="ja-JP" altLang="en-US" sz="3200" dirty="0"/>
              <a:t>に教えてほしい</a:t>
            </a:r>
          </a:p>
        </p:txBody>
      </p:sp>
      <p:pic>
        <p:nvPicPr>
          <p:cNvPr id="6" name="コンテンツ プレースホルダー 9" descr="チェックマークを付けたチェック ボックス 単色塗りつぶし">
            <a:extLst>
              <a:ext uri="{FF2B5EF4-FFF2-40B4-BE49-F238E27FC236}">
                <a16:creationId xmlns:a16="http://schemas.microsoft.com/office/drawing/2014/main" id="{AAD2529C-14AD-AD80-885F-2E9DFC4362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772" y="2814029"/>
            <a:ext cx="1143000" cy="1143000"/>
          </a:xfrm>
          <a:prstGeom prst="rect">
            <a:avLst/>
          </a:prstGeom>
        </p:spPr>
      </p:pic>
      <p:pic>
        <p:nvPicPr>
          <p:cNvPr id="7" name="コンテンツ プレースホルダー 9" descr="チェックマークを付けたチェック ボックス 単色塗りつぶし">
            <a:extLst>
              <a:ext uri="{FF2B5EF4-FFF2-40B4-BE49-F238E27FC236}">
                <a16:creationId xmlns:a16="http://schemas.microsoft.com/office/drawing/2014/main" id="{BB7AF4F4-A732-C6F4-BE7E-5D063189E9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669" y="4205630"/>
            <a:ext cx="1143000" cy="1143000"/>
          </a:xfrm>
          <a:prstGeom prst="rect">
            <a:avLst/>
          </a:prstGeom>
        </p:spPr>
      </p:pic>
      <p:pic>
        <p:nvPicPr>
          <p:cNvPr id="8" name="図 7">
            <a:extLst>
              <a:ext uri="{FF2B5EF4-FFF2-40B4-BE49-F238E27FC236}">
                <a16:creationId xmlns:a16="http://schemas.microsoft.com/office/drawing/2014/main" id="{B37E4E78-3260-EB02-D195-C306F98B29F6}"/>
              </a:ext>
            </a:extLst>
          </p:cNvPr>
          <p:cNvPicPr>
            <a:picLocks noChangeAspect="1"/>
          </p:cNvPicPr>
          <p:nvPr/>
        </p:nvPicPr>
        <p:blipFill>
          <a:blip r:embed="rId5"/>
          <a:stretch>
            <a:fillRect/>
          </a:stretch>
        </p:blipFill>
        <p:spPr>
          <a:xfrm>
            <a:off x="4277930" y="5512767"/>
            <a:ext cx="1232899" cy="1143000"/>
          </a:xfrm>
          <a:prstGeom prst="rect">
            <a:avLst/>
          </a:prstGeom>
        </p:spPr>
      </p:pic>
      <p:pic>
        <p:nvPicPr>
          <p:cNvPr id="17" name="グラフィックス 16" descr="上昇基調 単色塗りつぶし">
            <a:extLst>
              <a:ext uri="{FF2B5EF4-FFF2-40B4-BE49-F238E27FC236}">
                <a16:creationId xmlns:a16="http://schemas.microsoft.com/office/drawing/2014/main" id="{2D878302-9005-2A01-3E57-1B61C67F27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10829" y="1073468"/>
            <a:ext cx="1331750" cy="1331750"/>
          </a:xfrm>
          <a:prstGeom prst="rect">
            <a:avLst/>
          </a:prstGeom>
        </p:spPr>
      </p:pic>
      <p:pic>
        <p:nvPicPr>
          <p:cNvPr id="19" name="グラフィックス 18" descr="教室 単色塗りつぶし">
            <a:extLst>
              <a:ext uri="{FF2B5EF4-FFF2-40B4-BE49-F238E27FC236}">
                <a16:creationId xmlns:a16="http://schemas.microsoft.com/office/drawing/2014/main" id="{06D0EBBE-C8F3-7F44-E718-1E5E8045B02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56760" y="2818256"/>
            <a:ext cx="914400" cy="914400"/>
          </a:xfrm>
          <a:prstGeom prst="rect">
            <a:avLst/>
          </a:prstGeom>
        </p:spPr>
      </p:pic>
      <p:pic>
        <p:nvPicPr>
          <p:cNvPr id="23" name="グラフィックス 22" descr="No の記号 枠線">
            <a:extLst>
              <a:ext uri="{FF2B5EF4-FFF2-40B4-BE49-F238E27FC236}">
                <a16:creationId xmlns:a16="http://schemas.microsoft.com/office/drawing/2014/main" id="{11CC482B-BE3F-2E01-4041-7D141932A80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04769" y="2569646"/>
            <a:ext cx="1418382" cy="1418382"/>
          </a:xfrm>
          <a:prstGeom prst="rect">
            <a:avLst/>
          </a:prstGeom>
        </p:spPr>
      </p:pic>
      <p:pic>
        <p:nvPicPr>
          <p:cNvPr id="29" name="グラフィックス 28" descr="教授 女性 枠線">
            <a:extLst>
              <a:ext uri="{FF2B5EF4-FFF2-40B4-BE49-F238E27FC236}">
                <a16:creationId xmlns:a16="http://schemas.microsoft.com/office/drawing/2014/main" id="{448D2994-8A41-B903-7A05-27FB3F3049A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957484" y="4710268"/>
            <a:ext cx="1163812" cy="1163812"/>
          </a:xfrm>
          <a:prstGeom prst="rect">
            <a:avLst/>
          </a:prstGeom>
        </p:spPr>
      </p:pic>
      <p:pic>
        <p:nvPicPr>
          <p:cNvPr id="31" name="グラフィックス 30" descr="ロボット ハンド 枠線">
            <a:extLst>
              <a:ext uri="{FF2B5EF4-FFF2-40B4-BE49-F238E27FC236}">
                <a16:creationId xmlns:a16="http://schemas.microsoft.com/office/drawing/2014/main" id="{99AC4804-9291-7B11-F6E5-F3D92AE371A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5377761" y="5140036"/>
            <a:ext cx="1163812" cy="1163812"/>
          </a:xfrm>
          <a:prstGeom prst="rect">
            <a:avLst/>
          </a:prstGeom>
        </p:spPr>
      </p:pic>
    </p:spTree>
    <p:extLst>
      <p:ext uri="{BB962C8B-B14F-4D97-AF65-F5344CB8AC3E}">
        <p14:creationId xmlns:p14="http://schemas.microsoft.com/office/powerpoint/2010/main" val="276635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EAD2F4AD-AAB7-46DE-E901-DDC1C03CC114}"/>
              </a:ext>
            </a:extLst>
          </p:cNvPr>
          <p:cNvSpPr>
            <a:spLocks noGrp="1"/>
          </p:cNvSpPr>
          <p:nvPr>
            <p:ph idx="1"/>
          </p:nvPr>
        </p:nvSpPr>
        <p:spPr>
          <a:xfrm>
            <a:off x="409344" y="949982"/>
            <a:ext cx="8229600" cy="4525963"/>
          </a:xfrm>
        </p:spPr>
        <p:txBody>
          <a:bodyPr>
            <a:normAutofit/>
          </a:bodyPr>
          <a:lstStyle/>
          <a:p>
            <a:pPr>
              <a:lnSpc>
                <a:spcPct val="150000"/>
              </a:lnSpc>
              <a:buClr>
                <a:schemeClr val="tx1"/>
              </a:buClr>
              <a:buFont typeface="Wingdings" panose="05000000000000000000" pitchFamily="2" charset="2"/>
              <a:buChar char="n"/>
            </a:pPr>
            <a:r>
              <a:rPr kumimoji="1" lang="ja-JP" altLang="en-US" sz="3200" dirty="0"/>
              <a:t>従業員の</a:t>
            </a:r>
            <a:r>
              <a:rPr kumimoji="1" lang="ja-JP" altLang="en-US" sz="3200" dirty="0">
                <a:solidFill>
                  <a:schemeClr val="accent3"/>
                </a:solidFill>
              </a:rPr>
              <a:t>スキルアップ</a:t>
            </a:r>
            <a:endParaRPr kumimoji="1" lang="en-US" altLang="ja-JP" sz="3200" dirty="0">
              <a:solidFill>
                <a:schemeClr val="accent3"/>
              </a:solidFill>
            </a:endParaRPr>
          </a:p>
          <a:p>
            <a:pPr>
              <a:lnSpc>
                <a:spcPct val="150000"/>
              </a:lnSpc>
              <a:buClr>
                <a:schemeClr val="tx1"/>
              </a:buClr>
              <a:buFont typeface="Wingdings" panose="05000000000000000000" pitchFamily="2" charset="2"/>
              <a:buChar char="n"/>
            </a:pPr>
            <a:r>
              <a:rPr lang="ja-JP" altLang="en-US" sz="3200" dirty="0"/>
              <a:t>「旋盤」「金型仕上げ」等の</a:t>
            </a:r>
            <a:r>
              <a:rPr lang="ja-JP" altLang="en-US" sz="3200" dirty="0">
                <a:solidFill>
                  <a:schemeClr val="accent3"/>
                </a:solidFill>
              </a:rPr>
              <a:t>技能検定対策</a:t>
            </a:r>
            <a:endParaRPr lang="en-US" altLang="ja-JP" sz="3200" dirty="0">
              <a:solidFill>
                <a:schemeClr val="accent3"/>
              </a:solidFill>
            </a:endParaRPr>
          </a:p>
          <a:p>
            <a:pPr>
              <a:lnSpc>
                <a:spcPct val="150000"/>
              </a:lnSpc>
              <a:buClr>
                <a:schemeClr val="tx1"/>
              </a:buClr>
              <a:buFont typeface="Wingdings" panose="05000000000000000000" pitchFamily="2" charset="2"/>
              <a:buChar char="n"/>
            </a:pPr>
            <a:r>
              <a:rPr kumimoji="1" lang="ja-JP" altLang="en-US" sz="3200" dirty="0"/>
              <a:t>「溶接競技大会」「理容コンテスト」など</a:t>
            </a:r>
            <a:r>
              <a:rPr kumimoji="1" lang="ja-JP" altLang="en-US" sz="3200" dirty="0">
                <a:solidFill>
                  <a:schemeClr val="accent3"/>
                </a:solidFill>
              </a:rPr>
              <a:t>技能競技大会対策</a:t>
            </a:r>
            <a:r>
              <a:rPr kumimoji="1" lang="ja-JP" altLang="en-US" sz="3200" dirty="0"/>
              <a:t>（技能五輪・アビリンピックを除く）</a:t>
            </a:r>
            <a:endParaRPr kumimoji="1" lang="en-US" altLang="ja-JP" sz="3200" dirty="0"/>
          </a:p>
          <a:p>
            <a:pPr>
              <a:lnSpc>
                <a:spcPct val="150000"/>
              </a:lnSpc>
              <a:buClr>
                <a:schemeClr val="tx1"/>
              </a:buClr>
              <a:buFont typeface="Wingdings" panose="05000000000000000000" pitchFamily="2" charset="2"/>
              <a:buChar char="n"/>
            </a:pPr>
            <a:r>
              <a:rPr lang="ja-JP" altLang="en-US" sz="3200" dirty="0">
                <a:solidFill>
                  <a:schemeClr val="accent3"/>
                </a:solidFill>
              </a:rPr>
              <a:t>外国人技能実習生</a:t>
            </a:r>
            <a:r>
              <a:rPr lang="ja-JP" altLang="en-US" sz="3200" dirty="0"/>
              <a:t>の実技指導</a:t>
            </a:r>
            <a:endParaRPr kumimoji="1" lang="ja-JP" altLang="en-US" sz="3200" dirty="0"/>
          </a:p>
        </p:txBody>
      </p:sp>
      <p:sp>
        <p:nvSpPr>
          <p:cNvPr id="3" name="スライド番号プレースホルダー 2">
            <a:extLst>
              <a:ext uri="{FF2B5EF4-FFF2-40B4-BE49-F238E27FC236}">
                <a16:creationId xmlns:a16="http://schemas.microsoft.com/office/drawing/2014/main" id="{A221F00F-A86C-58BF-C84A-30C6CBBFF95A}"/>
              </a:ext>
            </a:extLst>
          </p:cNvPr>
          <p:cNvSpPr>
            <a:spLocks noGrp="1"/>
          </p:cNvSpPr>
          <p:nvPr>
            <p:ph type="sldNum" sz="quarter" idx="12"/>
          </p:nvPr>
        </p:nvSpPr>
        <p:spPr/>
        <p:txBody>
          <a:bodyPr/>
          <a:lstStyle/>
          <a:p>
            <a:fld id="{02618DF9-C36C-4104-B24B-260B8548E0AB}" type="slidenum">
              <a:rPr kumimoji="1" lang="ja-JP" altLang="en-US" sz="1600" smtClean="0">
                <a:solidFill>
                  <a:prstClr val="black"/>
                </a:solidFill>
              </a:rPr>
              <a:pPr/>
              <a:t>6</a:t>
            </a:fld>
            <a:endParaRPr kumimoji="1" lang="ja-JP" altLang="en-US" sz="1600" dirty="0">
              <a:solidFill>
                <a:prstClr val="black"/>
              </a:solidFill>
            </a:endParaRPr>
          </a:p>
        </p:txBody>
      </p:sp>
      <p:sp>
        <p:nvSpPr>
          <p:cNvPr id="4" name="タイトル 3">
            <a:extLst>
              <a:ext uri="{FF2B5EF4-FFF2-40B4-BE49-F238E27FC236}">
                <a16:creationId xmlns:a16="http://schemas.microsoft.com/office/drawing/2014/main" id="{1282E31F-6EC5-658F-B1B7-A911C311232E}"/>
              </a:ext>
            </a:extLst>
          </p:cNvPr>
          <p:cNvSpPr>
            <a:spLocks noGrp="1"/>
          </p:cNvSpPr>
          <p:nvPr>
            <p:ph type="title"/>
          </p:nvPr>
        </p:nvSpPr>
        <p:spPr>
          <a:xfrm>
            <a:off x="347296" y="86525"/>
            <a:ext cx="8229600" cy="1143000"/>
          </a:xfrm>
        </p:spPr>
        <p:txBody>
          <a:bodyPr/>
          <a:lstStyle/>
          <a:p>
            <a:r>
              <a:rPr kumimoji="1" lang="ja-JP" altLang="en-US" dirty="0"/>
              <a:t>活用事例</a:t>
            </a:r>
          </a:p>
        </p:txBody>
      </p:sp>
      <p:grpSp>
        <p:nvGrpSpPr>
          <p:cNvPr id="7" name="グループ化 6">
            <a:extLst>
              <a:ext uri="{FF2B5EF4-FFF2-40B4-BE49-F238E27FC236}">
                <a16:creationId xmlns:a16="http://schemas.microsoft.com/office/drawing/2014/main" id="{D30E4EE8-6463-DB8F-A655-55BCADAE6607}"/>
              </a:ext>
            </a:extLst>
          </p:cNvPr>
          <p:cNvGrpSpPr/>
          <p:nvPr/>
        </p:nvGrpSpPr>
        <p:grpSpPr>
          <a:xfrm>
            <a:off x="2969964" y="4886354"/>
            <a:ext cx="1492132" cy="1332775"/>
            <a:chOff x="2612524" y="4860471"/>
            <a:chExt cx="1422279" cy="1322988"/>
          </a:xfrm>
        </p:grpSpPr>
        <p:pic>
          <p:nvPicPr>
            <p:cNvPr id="5" name="Picture 3" descr="C:\Users\User\Pictures\i-phone写真 20201130\Yoshiaki 2020年スマホ写真\IMG_0421~photo.JPG">
              <a:extLst>
                <a:ext uri="{FF2B5EF4-FFF2-40B4-BE49-F238E27FC236}">
                  <a16:creationId xmlns:a16="http://schemas.microsoft.com/office/drawing/2014/main" id="{94D3F93A-9A87-43FD-44F2-00370B96B16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rot="5400000">
              <a:off x="2736122" y="4925253"/>
              <a:ext cx="1134608" cy="1381804"/>
            </a:xfrm>
            <a:prstGeom prst="rect">
              <a:avLst/>
            </a:prstGeom>
            <a:noFill/>
            <a:extLst>
              <a:ext uri="{909E8E84-426E-40DD-AFC4-6F175D3DCCD1}">
                <a14:hiddenFill xmlns:a14="http://schemas.microsoft.com/office/drawing/2010/main">
                  <a:solidFill>
                    <a:srgbClr val="FFFFFF"/>
                  </a:solidFill>
                </a14:hiddenFill>
              </a:ext>
            </a:extLst>
          </p:spPr>
        </p:pic>
        <p:sp>
          <p:nvSpPr>
            <p:cNvPr id="6" name="対角する 2 つの角を丸めた四角形 24">
              <a:extLst>
                <a:ext uri="{FF2B5EF4-FFF2-40B4-BE49-F238E27FC236}">
                  <a16:creationId xmlns:a16="http://schemas.microsoft.com/office/drawing/2014/main" id="{5B8FC6A8-D417-9DA2-965D-A46E6ECD09AC}"/>
                </a:ext>
              </a:extLst>
            </p:cNvPr>
            <p:cNvSpPr/>
            <p:nvPr/>
          </p:nvSpPr>
          <p:spPr>
            <a:xfrm>
              <a:off x="2612524" y="4860471"/>
              <a:ext cx="1422279" cy="328905"/>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solidFill>
                    <a:prstClr val="black"/>
                  </a:solidFill>
                  <a:latin typeface="HG丸ｺﾞｼｯｸM-PRO" panose="020F0600000000000000" pitchFamily="50" charset="-128"/>
                  <a:ea typeface="HG丸ｺﾞｼｯｸM-PRO" panose="020F0600000000000000" pitchFamily="50" charset="-128"/>
                </a:rPr>
                <a:t>金型仕上げ</a:t>
              </a:r>
            </a:p>
          </p:txBody>
        </p:sp>
      </p:grpSp>
      <p:grpSp>
        <p:nvGrpSpPr>
          <p:cNvPr id="10" name="グループ化 9">
            <a:extLst>
              <a:ext uri="{FF2B5EF4-FFF2-40B4-BE49-F238E27FC236}">
                <a16:creationId xmlns:a16="http://schemas.microsoft.com/office/drawing/2014/main" id="{CBB2B0F9-963E-9237-EDBF-AEAD4CA4474F}"/>
              </a:ext>
            </a:extLst>
          </p:cNvPr>
          <p:cNvGrpSpPr/>
          <p:nvPr/>
        </p:nvGrpSpPr>
        <p:grpSpPr>
          <a:xfrm>
            <a:off x="4758742" y="4886354"/>
            <a:ext cx="1556242" cy="1327168"/>
            <a:chOff x="4229798" y="4806209"/>
            <a:chExt cx="1556242" cy="1327168"/>
          </a:xfrm>
        </p:grpSpPr>
        <p:pic>
          <p:nvPicPr>
            <p:cNvPr id="8" name="図 7">
              <a:extLst>
                <a:ext uri="{FF2B5EF4-FFF2-40B4-BE49-F238E27FC236}">
                  <a16:creationId xmlns:a16="http://schemas.microsoft.com/office/drawing/2014/main" id="{F27B9025-FD5B-48BE-1D1D-60AC4EF260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29798" y="5045065"/>
              <a:ext cx="1556242" cy="1088312"/>
            </a:xfrm>
            <a:prstGeom prst="rect">
              <a:avLst/>
            </a:prstGeom>
          </p:spPr>
        </p:pic>
        <p:sp>
          <p:nvSpPr>
            <p:cNvPr id="9" name="対角する 2 つの角を丸めた四角形 22">
              <a:extLst>
                <a:ext uri="{FF2B5EF4-FFF2-40B4-BE49-F238E27FC236}">
                  <a16:creationId xmlns:a16="http://schemas.microsoft.com/office/drawing/2014/main" id="{071EA7E9-0841-9D48-A853-CEDAA21E782E}"/>
                </a:ext>
              </a:extLst>
            </p:cNvPr>
            <p:cNvSpPr/>
            <p:nvPr/>
          </p:nvSpPr>
          <p:spPr>
            <a:xfrm>
              <a:off x="4498423" y="4806209"/>
              <a:ext cx="1018991" cy="368331"/>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solidFill>
                    <a:prstClr val="black"/>
                  </a:solidFill>
                  <a:latin typeface="HG丸ｺﾞｼｯｸM-PRO" panose="020F0600000000000000" pitchFamily="50" charset="-128"/>
                  <a:ea typeface="HG丸ｺﾞｼｯｸM-PRO" panose="020F0600000000000000" pitchFamily="50" charset="-128"/>
                </a:rPr>
                <a:t>旋盤</a:t>
              </a:r>
            </a:p>
          </p:txBody>
        </p:sp>
      </p:grpSp>
      <p:grpSp>
        <p:nvGrpSpPr>
          <p:cNvPr id="13" name="グループ化 12">
            <a:extLst>
              <a:ext uri="{FF2B5EF4-FFF2-40B4-BE49-F238E27FC236}">
                <a16:creationId xmlns:a16="http://schemas.microsoft.com/office/drawing/2014/main" id="{8C988CA5-BA7E-0AC5-AFB5-7E49959F4DE9}"/>
              </a:ext>
            </a:extLst>
          </p:cNvPr>
          <p:cNvGrpSpPr/>
          <p:nvPr/>
        </p:nvGrpSpPr>
        <p:grpSpPr>
          <a:xfrm>
            <a:off x="6607223" y="4854830"/>
            <a:ext cx="1444023" cy="1358692"/>
            <a:chOff x="6689206" y="4860471"/>
            <a:chExt cx="1444023" cy="1358692"/>
          </a:xfrm>
        </p:grpSpPr>
        <p:pic>
          <p:nvPicPr>
            <p:cNvPr id="11" name="図 10">
              <a:extLst>
                <a:ext uri="{FF2B5EF4-FFF2-40B4-BE49-F238E27FC236}">
                  <a16:creationId xmlns:a16="http://schemas.microsoft.com/office/drawing/2014/main" id="{F023EAB8-ADE1-F639-5990-107995E11D0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689206" y="5075348"/>
              <a:ext cx="1444023" cy="1143815"/>
            </a:xfrm>
            <a:prstGeom prst="rect">
              <a:avLst/>
            </a:prstGeom>
          </p:spPr>
        </p:pic>
        <p:sp>
          <p:nvSpPr>
            <p:cNvPr id="12" name="対角する 2 つの角を丸めた四角形 23">
              <a:extLst>
                <a:ext uri="{FF2B5EF4-FFF2-40B4-BE49-F238E27FC236}">
                  <a16:creationId xmlns:a16="http://schemas.microsoft.com/office/drawing/2014/main" id="{43C37849-1A48-DCD5-8EE3-E8968F3000D7}"/>
                </a:ext>
              </a:extLst>
            </p:cNvPr>
            <p:cNvSpPr/>
            <p:nvPr/>
          </p:nvSpPr>
          <p:spPr>
            <a:xfrm>
              <a:off x="6826160" y="4860471"/>
              <a:ext cx="1170116" cy="368331"/>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ja-JP" dirty="0">
                  <a:solidFill>
                    <a:prstClr val="black"/>
                  </a:solidFill>
                  <a:latin typeface="HG丸ｺﾞｼｯｸM-PRO" panose="020F0600000000000000" pitchFamily="50" charset="-128"/>
                  <a:ea typeface="HG丸ｺﾞｼｯｸM-PRO" panose="020F0600000000000000" pitchFamily="50" charset="-128"/>
                </a:rPr>
                <a:t>NC</a:t>
              </a:r>
              <a:r>
                <a:rPr lang="ja-JP" altLang="en-US" dirty="0">
                  <a:solidFill>
                    <a:prstClr val="black"/>
                  </a:solidFill>
                  <a:latin typeface="HG丸ｺﾞｼｯｸM-PRO" panose="020F0600000000000000" pitchFamily="50" charset="-128"/>
                  <a:ea typeface="HG丸ｺﾞｼｯｸM-PRO" panose="020F0600000000000000" pitchFamily="50" charset="-128"/>
                </a:rPr>
                <a:t>旋盤</a:t>
              </a:r>
            </a:p>
          </p:txBody>
        </p:sp>
      </p:grpSp>
      <p:pic>
        <p:nvPicPr>
          <p:cNvPr id="14" name="図 13">
            <a:extLst>
              <a:ext uri="{FF2B5EF4-FFF2-40B4-BE49-F238E27FC236}">
                <a16:creationId xmlns:a16="http://schemas.microsoft.com/office/drawing/2014/main" id="{1A8CEB11-B78F-E097-6D0F-C36A41434F7E}"/>
              </a:ext>
            </a:extLst>
          </p:cNvPr>
          <p:cNvPicPr>
            <a:picLocks noChangeAspect="1"/>
          </p:cNvPicPr>
          <p:nvPr/>
        </p:nvPicPr>
        <p:blipFill>
          <a:blip r:embed="rId6"/>
          <a:stretch>
            <a:fillRect/>
          </a:stretch>
        </p:blipFill>
        <p:spPr>
          <a:xfrm>
            <a:off x="7597253" y="285628"/>
            <a:ext cx="1232899" cy="1143000"/>
          </a:xfrm>
          <a:prstGeom prst="rect">
            <a:avLst/>
          </a:prstGeom>
        </p:spPr>
      </p:pic>
      <p:pic>
        <p:nvPicPr>
          <p:cNvPr id="15" name="図 14">
            <a:extLst>
              <a:ext uri="{FF2B5EF4-FFF2-40B4-BE49-F238E27FC236}">
                <a16:creationId xmlns:a16="http://schemas.microsoft.com/office/drawing/2014/main" id="{86D4FD4F-14A6-5251-8B11-25ED3E985D17}"/>
              </a:ext>
            </a:extLst>
          </p:cNvPr>
          <p:cNvPicPr>
            <a:picLocks noChangeAspect="1"/>
          </p:cNvPicPr>
          <p:nvPr/>
        </p:nvPicPr>
        <p:blipFill>
          <a:blip r:embed="rId7"/>
          <a:stretch>
            <a:fillRect/>
          </a:stretch>
        </p:blipFill>
        <p:spPr>
          <a:xfrm flipH="1">
            <a:off x="591744" y="4828877"/>
            <a:ext cx="1097910" cy="1143000"/>
          </a:xfrm>
          <a:prstGeom prst="rect">
            <a:avLst/>
          </a:prstGeom>
        </p:spPr>
      </p:pic>
    </p:spTree>
    <p:extLst>
      <p:ext uri="{BB962C8B-B14F-4D97-AF65-F5344CB8AC3E}">
        <p14:creationId xmlns:p14="http://schemas.microsoft.com/office/powerpoint/2010/main" val="1239892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C773E61-F649-464A-DFDC-314B0A70BAEB}"/>
              </a:ext>
            </a:extLst>
          </p:cNvPr>
          <p:cNvSpPr>
            <a:spLocks noGrp="1"/>
          </p:cNvSpPr>
          <p:nvPr>
            <p:ph type="sldNum" sz="quarter" idx="12"/>
          </p:nvPr>
        </p:nvSpPr>
        <p:spPr/>
        <p:txBody>
          <a:bodyPr/>
          <a:lstStyle/>
          <a:p>
            <a:fld id="{02618DF9-C36C-4104-B24B-260B8548E0AB}" type="slidenum">
              <a:rPr kumimoji="1" lang="ja-JP" altLang="en-US" sz="1600" smtClean="0">
                <a:solidFill>
                  <a:prstClr val="black"/>
                </a:solidFill>
              </a:rPr>
              <a:pPr/>
              <a:t>7</a:t>
            </a:fld>
            <a:endParaRPr kumimoji="1" lang="ja-JP" altLang="en-US" sz="1600" dirty="0">
              <a:solidFill>
                <a:prstClr val="black"/>
              </a:solidFill>
            </a:endParaRPr>
          </a:p>
        </p:txBody>
      </p:sp>
      <p:sp>
        <p:nvSpPr>
          <p:cNvPr id="12" name="四角形: 角を丸くする 11">
            <a:extLst>
              <a:ext uri="{FF2B5EF4-FFF2-40B4-BE49-F238E27FC236}">
                <a16:creationId xmlns:a16="http://schemas.microsoft.com/office/drawing/2014/main" id="{0E61C49B-3B17-F7CF-A85D-CB1F6712DFC6}"/>
              </a:ext>
            </a:extLst>
          </p:cNvPr>
          <p:cNvSpPr/>
          <p:nvPr/>
        </p:nvSpPr>
        <p:spPr>
          <a:xfrm>
            <a:off x="5521143" y="1628768"/>
            <a:ext cx="2995134" cy="924471"/>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県コーディネーター</a:t>
            </a:r>
          </a:p>
        </p:txBody>
      </p:sp>
      <p:sp>
        <p:nvSpPr>
          <p:cNvPr id="18" name="四角形: 角を丸くする 17">
            <a:extLst>
              <a:ext uri="{FF2B5EF4-FFF2-40B4-BE49-F238E27FC236}">
                <a16:creationId xmlns:a16="http://schemas.microsoft.com/office/drawing/2014/main" id="{B83F5AD0-600B-3E08-1090-196F9BAC70FB}"/>
              </a:ext>
            </a:extLst>
          </p:cNvPr>
          <p:cNvSpPr/>
          <p:nvPr/>
        </p:nvSpPr>
        <p:spPr>
          <a:xfrm rot="5400000">
            <a:off x="-378307" y="2602606"/>
            <a:ext cx="3600463" cy="1652788"/>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2400" dirty="0">
                <a:solidFill>
                  <a:schemeClr val="tx1"/>
                </a:solidFill>
              </a:rPr>
              <a:t>中小企業</a:t>
            </a:r>
          </a:p>
        </p:txBody>
      </p:sp>
      <p:sp>
        <p:nvSpPr>
          <p:cNvPr id="22" name="タイトル 4">
            <a:extLst>
              <a:ext uri="{FF2B5EF4-FFF2-40B4-BE49-F238E27FC236}">
                <a16:creationId xmlns:a16="http://schemas.microsoft.com/office/drawing/2014/main" id="{42E5017E-4075-F2AA-4B00-97FE02611B51}"/>
              </a:ext>
            </a:extLst>
          </p:cNvPr>
          <p:cNvSpPr>
            <a:spLocks noGrp="1"/>
          </p:cNvSpPr>
          <p:nvPr>
            <p:ph type="title"/>
          </p:nvPr>
        </p:nvSpPr>
        <p:spPr>
          <a:xfrm>
            <a:off x="286677" y="106640"/>
            <a:ext cx="5793198" cy="1143000"/>
          </a:xfrm>
        </p:spPr>
        <p:txBody>
          <a:bodyPr/>
          <a:lstStyle/>
          <a:p>
            <a:r>
              <a:rPr lang="ja-JP" altLang="en-US" dirty="0"/>
              <a:t>派遣までの大まかな流れ</a:t>
            </a:r>
            <a:endParaRPr kumimoji="1" lang="ja-JP" altLang="en-US" dirty="0"/>
          </a:p>
        </p:txBody>
      </p:sp>
      <p:grpSp>
        <p:nvGrpSpPr>
          <p:cNvPr id="6" name="グループ化 5">
            <a:extLst>
              <a:ext uri="{FF2B5EF4-FFF2-40B4-BE49-F238E27FC236}">
                <a16:creationId xmlns:a16="http://schemas.microsoft.com/office/drawing/2014/main" id="{72EE496B-1B35-DD8A-1E3C-7D407C451C95}"/>
              </a:ext>
            </a:extLst>
          </p:cNvPr>
          <p:cNvGrpSpPr/>
          <p:nvPr/>
        </p:nvGrpSpPr>
        <p:grpSpPr>
          <a:xfrm>
            <a:off x="2296956" y="1334359"/>
            <a:ext cx="3167977" cy="983968"/>
            <a:chOff x="2296956" y="1334359"/>
            <a:chExt cx="3167977" cy="983968"/>
          </a:xfrm>
        </p:grpSpPr>
        <p:sp>
          <p:nvSpPr>
            <p:cNvPr id="20" name="矢印: 右 19">
              <a:extLst>
                <a:ext uri="{FF2B5EF4-FFF2-40B4-BE49-F238E27FC236}">
                  <a16:creationId xmlns:a16="http://schemas.microsoft.com/office/drawing/2014/main" id="{C4ADEAAA-40D9-4534-1B20-A3AFEBFEAB2F}"/>
                </a:ext>
              </a:extLst>
            </p:cNvPr>
            <p:cNvSpPr/>
            <p:nvPr/>
          </p:nvSpPr>
          <p:spPr>
            <a:xfrm>
              <a:off x="2296956" y="1768398"/>
              <a:ext cx="3167977" cy="549929"/>
            </a:xfrm>
            <a:prstGeom prst="right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70FAD619-1A6C-69F4-294C-9E192472DE60}"/>
                </a:ext>
              </a:extLst>
            </p:cNvPr>
            <p:cNvSpPr txBox="1"/>
            <p:nvPr/>
          </p:nvSpPr>
          <p:spPr>
            <a:xfrm>
              <a:off x="2806349" y="1334359"/>
              <a:ext cx="1877437" cy="461665"/>
            </a:xfrm>
            <a:prstGeom prst="rect">
              <a:avLst/>
            </a:prstGeom>
            <a:noFill/>
          </p:spPr>
          <p:txBody>
            <a:bodyPr wrap="none" rtlCol="0">
              <a:spAutoFit/>
            </a:bodyPr>
            <a:lstStyle/>
            <a:p>
              <a:pPr marL="109728" indent="-457200">
                <a:buNone/>
              </a:pPr>
              <a:r>
                <a:rPr kumimoji="1" lang="ja-JP" altLang="en-US" sz="2400" dirty="0"/>
                <a:t>・派遣の相談</a:t>
              </a:r>
            </a:p>
          </p:txBody>
        </p:sp>
      </p:grpSp>
      <p:grpSp>
        <p:nvGrpSpPr>
          <p:cNvPr id="7" name="グループ化 6">
            <a:extLst>
              <a:ext uri="{FF2B5EF4-FFF2-40B4-BE49-F238E27FC236}">
                <a16:creationId xmlns:a16="http://schemas.microsoft.com/office/drawing/2014/main" id="{97C0DC9C-0789-EA54-FF4F-1F1CB17E4252}"/>
              </a:ext>
            </a:extLst>
          </p:cNvPr>
          <p:cNvGrpSpPr/>
          <p:nvPr/>
        </p:nvGrpSpPr>
        <p:grpSpPr>
          <a:xfrm>
            <a:off x="5832161" y="2552322"/>
            <a:ext cx="2427366" cy="1753357"/>
            <a:chOff x="5832161" y="2552322"/>
            <a:chExt cx="2427366" cy="1753357"/>
          </a:xfrm>
        </p:grpSpPr>
        <p:sp>
          <p:nvSpPr>
            <p:cNvPr id="19" name="矢印: 右 18">
              <a:extLst>
                <a:ext uri="{FF2B5EF4-FFF2-40B4-BE49-F238E27FC236}">
                  <a16:creationId xmlns:a16="http://schemas.microsoft.com/office/drawing/2014/main" id="{41956373-3CED-0693-43B5-505873B5FADB}"/>
                </a:ext>
              </a:extLst>
            </p:cNvPr>
            <p:cNvSpPr/>
            <p:nvPr/>
          </p:nvSpPr>
          <p:spPr>
            <a:xfrm rot="5400000">
              <a:off x="5230447" y="3154036"/>
              <a:ext cx="1753357" cy="549929"/>
            </a:xfrm>
            <a:prstGeom prst="right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9DD53CF5-66BD-4E18-DFCC-02130508836D}"/>
                </a:ext>
              </a:extLst>
            </p:cNvPr>
            <p:cNvSpPr txBox="1"/>
            <p:nvPr/>
          </p:nvSpPr>
          <p:spPr>
            <a:xfrm>
              <a:off x="6382089" y="2642136"/>
              <a:ext cx="1877437" cy="461665"/>
            </a:xfrm>
            <a:prstGeom prst="rect">
              <a:avLst/>
            </a:prstGeom>
            <a:noFill/>
          </p:spPr>
          <p:txBody>
            <a:bodyPr wrap="none" rtlCol="0">
              <a:spAutoFit/>
            </a:bodyPr>
            <a:lstStyle/>
            <a:p>
              <a:pPr marL="109728" indent="-457200">
                <a:buNone/>
              </a:pPr>
              <a:r>
                <a:rPr kumimoji="1" lang="ja-JP" altLang="en-US" sz="2400" dirty="0"/>
                <a:t>・講師の選定</a:t>
              </a:r>
            </a:p>
          </p:txBody>
        </p:sp>
        <p:sp>
          <p:nvSpPr>
            <p:cNvPr id="26" name="テキスト ボックス 25">
              <a:extLst>
                <a:ext uri="{FF2B5EF4-FFF2-40B4-BE49-F238E27FC236}">
                  <a16:creationId xmlns:a16="http://schemas.microsoft.com/office/drawing/2014/main" id="{A67DA14C-6E41-3B74-A219-4B005D7828F3}"/>
                </a:ext>
              </a:extLst>
            </p:cNvPr>
            <p:cNvSpPr txBox="1"/>
            <p:nvPr/>
          </p:nvSpPr>
          <p:spPr>
            <a:xfrm>
              <a:off x="6382090" y="3038406"/>
              <a:ext cx="1877437" cy="461665"/>
            </a:xfrm>
            <a:prstGeom prst="rect">
              <a:avLst/>
            </a:prstGeom>
            <a:noFill/>
          </p:spPr>
          <p:txBody>
            <a:bodyPr wrap="none" rtlCol="0">
              <a:spAutoFit/>
            </a:bodyPr>
            <a:lstStyle/>
            <a:p>
              <a:pPr marL="109728" indent="-457200">
                <a:buNone/>
              </a:pPr>
              <a:r>
                <a:rPr lang="ja-JP" altLang="en-US" sz="2400" dirty="0"/>
                <a:t>・派遣の依頼</a:t>
              </a:r>
              <a:endParaRPr kumimoji="1" lang="ja-JP" altLang="en-US" sz="2400" dirty="0"/>
            </a:p>
          </p:txBody>
        </p:sp>
      </p:grpSp>
      <p:pic>
        <p:nvPicPr>
          <p:cNvPr id="28" name="グラフィックス 27" descr="都市 枠線">
            <a:extLst>
              <a:ext uri="{FF2B5EF4-FFF2-40B4-BE49-F238E27FC236}">
                <a16:creationId xmlns:a16="http://schemas.microsoft.com/office/drawing/2014/main" id="{C7DB1BD9-3B69-DD95-D579-D723BDD198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5767" y="4244855"/>
            <a:ext cx="914400" cy="914400"/>
          </a:xfrm>
          <a:prstGeom prst="rect">
            <a:avLst/>
          </a:prstGeom>
        </p:spPr>
      </p:pic>
      <p:pic>
        <p:nvPicPr>
          <p:cNvPr id="30" name="グラフィックス 29" descr="工場 枠線">
            <a:extLst>
              <a:ext uri="{FF2B5EF4-FFF2-40B4-BE49-F238E27FC236}">
                <a16:creationId xmlns:a16="http://schemas.microsoft.com/office/drawing/2014/main" id="{335AAA29-3C87-6280-CFBD-4190E90BCAD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5717" y="1680628"/>
            <a:ext cx="914400" cy="914400"/>
          </a:xfrm>
          <a:prstGeom prst="rect">
            <a:avLst/>
          </a:prstGeom>
        </p:spPr>
      </p:pic>
      <p:pic>
        <p:nvPicPr>
          <p:cNvPr id="32" name="グラフィックス 31" descr="会議 枠線">
            <a:extLst>
              <a:ext uri="{FF2B5EF4-FFF2-40B4-BE49-F238E27FC236}">
                <a16:creationId xmlns:a16="http://schemas.microsoft.com/office/drawing/2014/main" id="{12FC836A-455F-12A1-FD79-D6FDB5E9088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75680" y="2977624"/>
            <a:ext cx="1422714" cy="1422714"/>
          </a:xfrm>
          <a:prstGeom prst="rect">
            <a:avLst/>
          </a:prstGeom>
        </p:spPr>
      </p:pic>
      <p:pic>
        <p:nvPicPr>
          <p:cNvPr id="34" name="グラフィックス 33" descr="チャット 枠線">
            <a:extLst>
              <a:ext uri="{FF2B5EF4-FFF2-40B4-BE49-F238E27FC236}">
                <a16:creationId xmlns:a16="http://schemas.microsoft.com/office/drawing/2014/main" id="{71E879AF-3A05-ECC8-88EB-E8E4FE8368F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72458" y="2103088"/>
            <a:ext cx="1652788" cy="1652788"/>
          </a:xfrm>
          <a:prstGeom prst="rect">
            <a:avLst/>
          </a:prstGeom>
        </p:spPr>
      </p:pic>
      <p:pic>
        <p:nvPicPr>
          <p:cNvPr id="36" name="グラフィックス 35" descr="役員室 枠線">
            <a:extLst>
              <a:ext uri="{FF2B5EF4-FFF2-40B4-BE49-F238E27FC236}">
                <a16:creationId xmlns:a16="http://schemas.microsoft.com/office/drawing/2014/main" id="{7E4480BC-3A43-EA1A-6CB0-89C03DB7EDD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91848" y="3119508"/>
            <a:ext cx="1342714" cy="1342714"/>
          </a:xfrm>
          <a:prstGeom prst="rect">
            <a:avLst/>
          </a:prstGeom>
        </p:spPr>
      </p:pic>
      <p:pic>
        <p:nvPicPr>
          <p:cNvPr id="37" name="図 36">
            <a:extLst>
              <a:ext uri="{FF2B5EF4-FFF2-40B4-BE49-F238E27FC236}">
                <a16:creationId xmlns:a16="http://schemas.microsoft.com/office/drawing/2014/main" id="{521473BF-0467-62B0-1139-8A4C35847A41}"/>
              </a:ext>
            </a:extLst>
          </p:cNvPr>
          <p:cNvPicPr>
            <a:picLocks noChangeAspect="1"/>
          </p:cNvPicPr>
          <p:nvPr/>
        </p:nvPicPr>
        <p:blipFill>
          <a:blip r:embed="rId13"/>
          <a:stretch>
            <a:fillRect/>
          </a:stretch>
        </p:blipFill>
        <p:spPr>
          <a:xfrm>
            <a:off x="7889267" y="3684854"/>
            <a:ext cx="888002" cy="924471"/>
          </a:xfrm>
          <a:prstGeom prst="rect">
            <a:avLst/>
          </a:prstGeom>
        </p:spPr>
      </p:pic>
      <p:pic>
        <p:nvPicPr>
          <p:cNvPr id="38" name="図 37">
            <a:extLst>
              <a:ext uri="{FF2B5EF4-FFF2-40B4-BE49-F238E27FC236}">
                <a16:creationId xmlns:a16="http://schemas.microsoft.com/office/drawing/2014/main" id="{6C86D099-D559-021A-E805-F30403FD3040}"/>
              </a:ext>
            </a:extLst>
          </p:cNvPr>
          <p:cNvPicPr>
            <a:picLocks noChangeAspect="1"/>
          </p:cNvPicPr>
          <p:nvPr/>
        </p:nvPicPr>
        <p:blipFill>
          <a:blip r:embed="rId14"/>
          <a:stretch>
            <a:fillRect/>
          </a:stretch>
        </p:blipFill>
        <p:spPr>
          <a:xfrm flipH="1">
            <a:off x="5364748" y="5140009"/>
            <a:ext cx="715127" cy="662982"/>
          </a:xfrm>
          <a:prstGeom prst="rect">
            <a:avLst/>
          </a:prstGeom>
        </p:spPr>
      </p:pic>
      <p:sp>
        <p:nvSpPr>
          <p:cNvPr id="17" name="四角形: 角を丸くする 16">
            <a:extLst>
              <a:ext uri="{FF2B5EF4-FFF2-40B4-BE49-F238E27FC236}">
                <a16:creationId xmlns:a16="http://schemas.microsoft.com/office/drawing/2014/main" id="{8654D2AB-A6E6-A798-04C6-94A411C03A23}"/>
              </a:ext>
            </a:extLst>
          </p:cNvPr>
          <p:cNvSpPr/>
          <p:nvPr/>
        </p:nvSpPr>
        <p:spPr>
          <a:xfrm>
            <a:off x="5471118" y="4304762"/>
            <a:ext cx="2995133" cy="924471"/>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あいち技の伝承士</a:t>
            </a:r>
          </a:p>
        </p:txBody>
      </p:sp>
      <p:grpSp>
        <p:nvGrpSpPr>
          <p:cNvPr id="9" name="グループ化 8">
            <a:extLst>
              <a:ext uri="{FF2B5EF4-FFF2-40B4-BE49-F238E27FC236}">
                <a16:creationId xmlns:a16="http://schemas.microsoft.com/office/drawing/2014/main" id="{C1DC8A29-3715-E5E4-6ADC-7D6D1D9A1AC5}"/>
              </a:ext>
            </a:extLst>
          </p:cNvPr>
          <p:cNvGrpSpPr/>
          <p:nvPr/>
        </p:nvGrpSpPr>
        <p:grpSpPr>
          <a:xfrm>
            <a:off x="2303142" y="4609325"/>
            <a:ext cx="3167976" cy="1008049"/>
            <a:chOff x="2303142" y="4609325"/>
            <a:chExt cx="3167976" cy="1008049"/>
          </a:xfrm>
        </p:grpSpPr>
        <p:sp>
          <p:nvSpPr>
            <p:cNvPr id="16" name="矢印: 右 15">
              <a:extLst>
                <a:ext uri="{FF2B5EF4-FFF2-40B4-BE49-F238E27FC236}">
                  <a16:creationId xmlns:a16="http://schemas.microsoft.com/office/drawing/2014/main" id="{AECD4720-1EBB-CFCA-56E8-FCF2D3073C5B}"/>
                </a:ext>
              </a:extLst>
            </p:cNvPr>
            <p:cNvSpPr/>
            <p:nvPr/>
          </p:nvSpPr>
          <p:spPr>
            <a:xfrm rot="10800000">
              <a:off x="2303142" y="4609325"/>
              <a:ext cx="3167976" cy="549929"/>
            </a:xfrm>
            <a:prstGeom prst="right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E736148D-480B-7AA3-8CDC-4CADB6C99522}"/>
                </a:ext>
              </a:extLst>
            </p:cNvPr>
            <p:cNvSpPr txBox="1"/>
            <p:nvPr/>
          </p:nvSpPr>
          <p:spPr>
            <a:xfrm>
              <a:off x="3010940" y="5155709"/>
              <a:ext cx="1569660" cy="461665"/>
            </a:xfrm>
            <a:prstGeom prst="rect">
              <a:avLst/>
            </a:prstGeom>
            <a:noFill/>
          </p:spPr>
          <p:txBody>
            <a:bodyPr wrap="none" rtlCol="0">
              <a:spAutoFit/>
            </a:bodyPr>
            <a:lstStyle/>
            <a:p>
              <a:pPr marL="109728" indent="-457200">
                <a:buNone/>
              </a:pPr>
              <a:r>
                <a:rPr lang="ja-JP" altLang="en-US" sz="2400" dirty="0"/>
                <a:t>・実技指導</a:t>
              </a:r>
              <a:endParaRPr kumimoji="1" lang="ja-JP" altLang="en-US" sz="2400" dirty="0"/>
            </a:p>
          </p:txBody>
        </p:sp>
      </p:grpSp>
      <p:sp>
        <p:nvSpPr>
          <p:cNvPr id="2" name="テキスト ボックス 1">
            <a:extLst>
              <a:ext uri="{FF2B5EF4-FFF2-40B4-BE49-F238E27FC236}">
                <a16:creationId xmlns:a16="http://schemas.microsoft.com/office/drawing/2014/main" id="{5B981D1A-E978-8A95-0947-C4CF7BC5BDB4}"/>
              </a:ext>
            </a:extLst>
          </p:cNvPr>
          <p:cNvSpPr txBox="1"/>
          <p:nvPr/>
        </p:nvSpPr>
        <p:spPr>
          <a:xfrm>
            <a:off x="417672" y="5817563"/>
            <a:ext cx="8229600" cy="984885"/>
          </a:xfrm>
          <a:prstGeom prst="rect">
            <a:avLst/>
          </a:prstGeom>
          <a:solidFill>
            <a:srgbClr val="FFFFCC"/>
          </a:solidFill>
        </p:spPr>
        <p:txBody>
          <a:bodyPr wrap="square" rtlCol="0">
            <a:spAutoFit/>
          </a:bodyPr>
          <a:lstStyle/>
          <a:p>
            <a:r>
              <a:rPr lang="ja-JP" altLang="en-US" sz="2000" dirty="0">
                <a:solidFill>
                  <a:prstClr val="black"/>
                </a:solidFill>
                <a:latin typeface="+mj-ea"/>
              </a:rPr>
              <a:t>◆ 職種例：溶接、旋盤、マシニングセンタ、プレス加工、機械検査、</a:t>
            </a:r>
            <a:endParaRPr lang="en-US" altLang="ja-JP" sz="2000" dirty="0">
              <a:solidFill>
                <a:prstClr val="black"/>
              </a:solidFill>
              <a:latin typeface="+mj-ea"/>
            </a:endParaRPr>
          </a:p>
          <a:p>
            <a:r>
              <a:rPr lang="ja-JP" altLang="en-US" sz="2000" dirty="0">
                <a:solidFill>
                  <a:prstClr val="black"/>
                </a:solidFill>
                <a:latin typeface="+mj-ea"/>
              </a:rPr>
              <a:t>　　　　　　　金型仕上げ、機械組立仕上げ、樹脂成形、ダイカスト、 理容等</a:t>
            </a:r>
          </a:p>
          <a:p>
            <a:pPr marL="109728" indent="-457200">
              <a:buNone/>
            </a:pPr>
            <a:endParaRPr kumimoji="1" lang="ja-JP" altLang="en-US" dirty="0"/>
          </a:p>
        </p:txBody>
      </p:sp>
      <p:grpSp>
        <p:nvGrpSpPr>
          <p:cNvPr id="8" name="グループ化 7">
            <a:extLst>
              <a:ext uri="{FF2B5EF4-FFF2-40B4-BE49-F238E27FC236}">
                <a16:creationId xmlns:a16="http://schemas.microsoft.com/office/drawing/2014/main" id="{BF0C1492-7707-D386-E2B0-02A7D5902A4B}"/>
              </a:ext>
            </a:extLst>
          </p:cNvPr>
          <p:cNvGrpSpPr/>
          <p:nvPr/>
        </p:nvGrpSpPr>
        <p:grpSpPr>
          <a:xfrm>
            <a:off x="6079875" y="188586"/>
            <a:ext cx="2789827" cy="1270165"/>
            <a:chOff x="6079875" y="188586"/>
            <a:chExt cx="2789827" cy="1270165"/>
          </a:xfrm>
        </p:grpSpPr>
        <p:sp>
          <p:nvSpPr>
            <p:cNvPr id="3" name="吹き出し: 四角形 2">
              <a:extLst>
                <a:ext uri="{FF2B5EF4-FFF2-40B4-BE49-F238E27FC236}">
                  <a16:creationId xmlns:a16="http://schemas.microsoft.com/office/drawing/2014/main" id="{230D2B71-1E7E-A3D6-8512-E589C22CDB13}"/>
                </a:ext>
              </a:extLst>
            </p:cNvPr>
            <p:cNvSpPr/>
            <p:nvPr/>
          </p:nvSpPr>
          <p:spPr>
            <a:xfrm>
              <a:off x="6079875" y="188586"/>
              <a:ext cx="2777448" cy="1252589"/>
            </a:xfrm>
            <a:prstGeom prst="wedgeRectCallout">
              <a:avLst/>
            </a:prstGeom>
            <a:noFill/>
            <a:ln w="31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87922160-9231-2DAA-D50D-8BCD95031986}"/>
                </a:ext>
              </a:extLst>
            </p:cNvPr>
            <p:cNvSpPr txBox="1"/>
            <p:nvPr/>
          </p:nvSpPr>
          <p:spPr>
            <a:xfrm>
              <a:off x="6092255" y="258422"/>
              <a:ext cx="2777447" cy="1200329"/>
            </a:xfrm>
            <a:prstGeom prst="rect">
              <a:avLst/>
            </a:prstGeom>
            <a:noFill/>
          </p:spPr>
          <p:txBody>
            <a:bodyPr wrap="square" rtlCol="0">
              <a:spAutoFit/>
            </a:bodyPr>
            <a:lstStyle/>
            <a:p>
              <a:pPr marL="109728" indent="-457200">
                <a:buNone/>
              </a:pPr>
              <a:r>
                <a:rPr kumimoji="1" lang="ja-JP" altLang="en-US" dirty="0"/>
                <a:t>派遣に先立ち、必要に応じて伝承士とともに訪問し、指導内容等を打合せします。</a:t>
              </a:r>
            </a:p>
          </p:txBody>
        </p:sp>
      </p:grpSp>
      <p:pic>
        <p:nvPicPr>
          <p:cNvPr id="11" name="図 10">
            <a:extLst>
              <a:ext uri="{FF2B5EF4-FFF2-40B4-BE49-F238E27FC236}">
                <a16:creationId xmlns:a16="http://schemas.microsoft.com/office/drawing/2014/main" id="{5CA1A27F-E329-7B30-6638-BA69FB35F3C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02288" y="5414016"/>
            <a:ext cx="722571" cy="722571"/>
          </a:xfrm>
          <a:prstGeom prst="rect">
            <a:avLst/>
          </a:prstGeom>
        </p:spPr>
      </p:pic>
      <p:sp>
        <p:nvSpPr>
          <p:cNvPr id="13" name="テキスト ボックス 12">
            <a:extLst>
              <a:ext uri="{FF2B5EF4-FFF2-40B4-BE49-F238E27FC236}">
                <a16:creationId xmlns:a16="http://schemas.microsoft.com/office/drawing/2014/main" id="{0C33BB80-5B08-448A-8DA9-6C94F141E7CD}"/>
              </a:ext>
            </a:extLst>
          </p:cNvPr>
          <p:cNvSpPr txBox="1"/>
          <p:nvPr/>
        </p:nvSpPr>
        <p:spPr>
          <a:xfrm>
            <a:off x="7444974" y="5028778"/>
            <a:ext cx="1568058" cy="369332"/>
          </a:xfrm>
          <a:prstGeom prst="rect">
            <a:avLst/>
          </a:prstGeom>
          <a:solidFill>
            <a:schemeClr val="bg1"/>
          </a:solidFill>
          <a:ln>
            <a:noFill/>
          </a:ln>
        </p:spPr>
        <p:txBody>
          <a:bodyPr wrap="none" rtlCol="0">
            <a:spAutoFit/>
          </a:bodyPr>
          <a:lstStyle/>
          <a:p>
            <a:pPr marL="109728" indent="-457200">
              <a:buNone/>
            </a:pPr>
            <a:r>
              <a:rPr lang="ja-JP" altLang="en-US" dirty="0"/>
              <a:t>詳細はこちら↓</a:t>
            </a:r>
            <a:endParaRPr kumimoji="1" lang="ja-JP" altLang="en-US" dirty="0"/>
          </a:p>
        </p:txBody>
      </p:sp>
    </p:spTree>
    <p:extLst>
      <p:ext uri="{BB962C8B-B14F-4D97-AF65-F5344CB8AC3E}">
        <p14:creationId xmlns:p14="http://schemas.microsoft.com/office/powerpoint/2010/main" val="22423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8"/>
                                        </p:tgtEl>
                                        <p:attrNameLst>
                                          <p:attrName>r</p:attrName>
                                        </p:attrNameLst>
                                      </p:cBhvr>
                                    </p:animRot>
                                    <p:animRot by="-240000">
                                      <p:cBhvr>
                                        <p:cTn id="17" dur="200" fill="hold">
                                          <p:stCondLst>
                                            <p:cond delay="200"/>
                                          </p:stCondLst>
                                        </p:cTn>
                                        <p:tgtEl>
                                          <p:spTgt spid="8"/>
                                        </p:tgtEl>
                                        <p:attrNameLst>
                                          <p:attrName>r</p:attrName>
                                        </p:attrNameLst>
                                      </p:cBhvr>
                                    </p:animRot>
                                    <p:animRot by="240000">
                                      <p:cBhvr>
                                        <p:cTn id="18" dur="200" fill="hold">
                                          <p:stCondLst>
                                            <p:cond delay="400"/>
                                          </p:stCondLst>
                                        </p:cTn>
                                        <p:tgtEl>
                                          <p:spTgt spid="8"/>
                                        </p:tgtEl>
                                        <p:attrNameLst>
                                          <p:attrName>r</p:attrName>
                                        </p:attrNameLst>
                                      </p:cBhvr>
                                    </p:animRot>
                                    <p:animRot by="-240000">
                                      <p:cBhvr>
                                        <p:cTn id="19" dur="200" fill="hold">
                                          <p:stCondLst>
                                            <p:cond delay="600"/>
                                          </p:stCondLst>
                                        </p:cTn>
                                        <p:tgtEl>
                                          <p:spTgt spid="8"/>
                                        </p:tgtEl>
                                        <p:attrNameLst>
                                          <p:attrName>r</p:attrName>
                                        </p:attrNameLst>
                                      </p:cBhvr>
                                    </p:animRot>
                                    <p:animRot by="120000">
                                      <p:cBhvr>
                                        <p:cTn id="20" dur="200" fill="hold">
                                          <p:stCondLst>
                                            <p:cond delay="800"/>
                                          </p:stCondLst>
                                        </p:cTn>
                                        <p:tgtEl>
                                          <p:spTgt spid="8"/>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5C33D-5AE7-A5C3-9D58-E72EADBD6107}"/>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6D45A014-B197-330F-4DAF-B60029D2A5FF}"/>
              </a:ext>
            </a:extLst>
          </p:cNvPr>
          <p:cNvSpPr>
            <a:spLocks noGrp="1"/>
          </p:cNvSpPr>
          <p:nvPr>
            <p:ph type="sldNum" sz="quarter" idx="12"/>
          </p:nvPr>
        </p:nvSpPr>
        <p:spPr/>
        <p:txBody>
          <a:bodyPr/>
          <a:lstStyle/>
          <a:p>
            <a:fld id="{02618DF9-C36C-4104-B24B-260B8548E0AB}" type="slidenum">
              <a:rPr kumimoji="1" lang="ja-JP" altLang="en-US" sz="1600" smtClean="0"/>
              <a:t>8</a:t>
            </a:fld>
            <a:endParaRPr kumimoji="1" lang="ja-JP" altLang="en-US" sz="1600"/>
          </a:p>
        </p:txBody>
      </p:sp>
      <p:sp>
        <p:nvSpPr>
          <p:cNvPr id="5" name="タイトル 4">
            <a:extLst>
              <a:ext uri="{FF2B5EF4-FFF2-40B4-BE49-F238E27FC236}">
                <a16:creationId xmlns:a16="http://schemas.microsoft.com/office/drawing/2014/main" id="{8BA16E45-5DB0-97D5-9BE7-CED44978840A}"/>
              </a:ext>
            </a:extLst>
          </p:cNvPr>
          <p:cNvSpPr>
            <a:spLocks noGrp="1"/>
          </p:cNvSpPr>
          <p:nvPr>
            <p:ph type="title"/>
          </p:nvPr>
        </p:nvSpPr>
        <p:spPr>
          <a:xfrm>
            <a:off x="1331586" y="2528885"/>
            <a:ext cx="6480828" cy="1143000"/>
          </a:xfrm>
        </p:spPr>
        <p:txBody>
          <a:bodyPr/>
          <a:lstStyle/>
          <a:p>
            <a:r>
              <a:rPr lang="ja-JP" altLang="en-US" dirty="0"/>
              <a:t>中小企業技能継承支援</a:t>
            </a:r>
            <a:r>
              <a:rPr kumimoji="1" lang="ja-JP" altLang="en-US" dirty="0"/>
              <a:t>事業</a:t>
            </a:r>
          </a:p>
        </p:txBody>
      </p:sp>
    </p:spTree>
    <p:extLst>
      <p:ext uri="{BB962C8B-B14F-4D97-AF65-F5344CB8AC3E}">
        <p14:creationId xmlns:p14="http://schemas.microsoft.com/office/powerpoint/2010/main" val="2075102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F1BB2-ECD9-A529-AF72-484184D06E6D}"/>
            </a:ext>
          </a:extLst>
        </p:cNvPr>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4D04FC66-5269-385B-489B-B20EF84372A0}"/>
              </a:ext>
            </a:extLst>
          </p:cNvPr>
          <p:cNvSpPr>
            <a:spLocks noGrp="1"/>
          </p:cNvSpPr>
          <p:nvPr>
            <p:ph idx="1"/>
          </p:nvPr>
        </p:nvSpPr>
        <p:spPr>
          <a:xfrm>
            <a:off x="457200" y="1204591"/>
            <a:ext cx="8229600" cy="2667764"/>
          </a:xfrm>
        </p:spPr>
        <p:txBody>
          <a:bodyPr>
            <a:normAutofit fontScale="77500" lnSpcReduction="20000"/>
          </a:bodyPr>
          <a:lstStyle/>
          <a:p>
            <a:pPr marL="109728" indent="0">
              <a:buNone/>
            </a:pPr>
            <a:r>
              <a:rPr lang="ja-JP" altLang="en-US" dirty="0"/>
              <a:t>　</a:t>
            </a:r>
            <a:r>
              <a:rPr lang="ja-JP" altLang="en-US" sz="3500" dirty="0">
                <a:latin typeface="+mn-ea"/>
              </a:rPr>
              <a:t>愛知県では、技能継承が円滑に進むよう、「</a:t>
            </a:r>
            <a:r>
              <a:rPr lang="ja-JP" altLang="en-US" sz="3500" dirty="0">
                <a:solidFill>
                  <a:schemeClr val="accent3"/>
                </a:solidFill>
                <a:latin typeface="+mn-ea"/>
              </a:rPr>
              <a:t>中小企業技能継承支援セミナー</a:t>
            </a:r>
            <a:r>
              <a:rPr lang="ja-JP" altLang="en-US" sz="3500" dirty="0">
                <a:latin typeface="+mn-ea"/>
              </a:rPr>
              <a:t>」を開催します。このセミナーでは、技能継承に取り組んでいる企業の事例報告とその手法について直接意見交換するほか、講義型のセミナーを行います。</a:t>
            </a:r>
          </a:p>
          <a:p>
            <a:pPr marL="109728" indent="0">
              <a:buNone/>
            </a:pPr>
            <a:r>
              <a:rPr lang="ja-JP" altLang="en-US" sz="3500" dirty="0">
                <a:latin typeface="+mn-ea"/>
              </a:rPr>
              <a:t>　また、技能継承を進める企業に対し、アドバイザーを派遣して伴走型の支援を行います。</a:t>
            </a:r>
          </a:p>
          <a:p>
            <a:pPr marL="109728" indent="0">
              <a:buNone/>
            </a:pPr>
            <a:endParaRPr kumimoji="1" lang="ja-JP" altLang="en-US" dirty="0"/>
          </a:p>
        </p:txBody>
      </p:sp>
      <p:sp>
        <p:nvSpPr>
          <p:cNvPr id="4" name="スライド番号プレースホルダー 3">
            <a:extLst>
              <a:ext uri="{FF2B5EF4-FFF2-40B4-BE49-F238E27FC236}">
                <a16:creationId xmlns:a16="http://schemas.microsoft.com/office/drawing/2014/main" id="{C0B38CC9-A3F0-3925-3A42-16ECC06E109B}"/>
              </a:ext>
            </a:extLst>
          </p:cNvPr>
          <p:cNvSpPr>
            <a:spLocks noGrp="1"/>
          </p:cNvSpPr>
          <p:nvPr>
            <p:ph type="sldNum" sz="quarter" idx="12"/>
          </p:nvPr>
        </p:nvSpPr>
        <p:spPr>
          <a:xfrm>
            <a:off x="8532506" y="6407944"/>
            <a:ext cx="480526" cy="365125"/>
          </a:xfrm>
        </p:spPr>
        <p:txBody>
          <a:bodyPr/>
          <a:lstStyle/>
          <a:p>
            <a:fld id="{02618DF9-C36C-4104-B24B-260B8548E0AB}" type="slidenum">
              <a:rPr kumimoji="1" lang="ja-JP" altLang="en-US" sz="1600" smtClean="0">
                <a:solidFill>
                  <a:prstClr val="black"/>
                </a:solidFill>
              </a:rPr>
              <a:pPr/>
              <a:t>9</a:t>
            </a:fld>
            <a:endParaRPr kumimoji="1" lang="ja-JP" altLang="en-US" sz="1600" dirty="0">
              <a:solidFill>
                <a:prstClr val="black"/>
              </a:solidFill>
            </a:endParaRPr>
          </a:p>
        </p:txBody>
      </p:sp>
      <p:sp>
        <p:nvSpPr>
          <p:cNvPr id="5" name="タイトル 4">
            <a:extLst>
              <a:ext uri="{FF2B5EF4-FFF2-40B4-BE49-F238E27FC236}">
                <a16:creationId xmlns:a16="http://schemas.microsoft.com/office/drawing/2014/main" id="{88588E8B-7553-9479-D479-35A0631D9CC1}"/>
              </a:ext>
            </a:extLst>
          </p:cNvPr>
          <p:cNvSpPr>
            <a:spLocks noGrp="1"/>
          </p:cNvSpPr>
          <p:nvPr>
            <p:ph type="title"/>
          </p:nvPr>
        </p:nvSpPr>
        <p:spPr/>
        <p:txBody>
          <a:bodyPr/>
          <a:lstStyle/>
          <a:p>
            <a:r>
              <a:rPr kumimoji="1" lang="ja-JP" altLang="en-US" dirty="0"/>
              <a:t>事業概要</a:t>
            </a:r>
          </a:p>
        </p:txBody>
      </p:sp>
      <p:sp>
        <p:nvSpPr>
          <p:cNvPr id="3" name="コンテンツ プレースホルダー 1">
            <a:extLst>
              <a:ext uri="{FF2B5EF4-FFF2-40B4-BE49-F238E27FC236}">
                <a16:creationId xmlns:a16="http://schemas.microsoft.com/office/drawing/2014/main" id="{49D790BB-29AF-3374-A1A5-F63F2B2EDB1F}"/>
              </a:ext>
            </a:extLst>
          </p:cNvPr>
          <p:cNvSpPr txBox="1">
            <a:spLocks/>
          </p:cNvSpPr>
          <p:nvPr/>
        </p:nvSpPr>
        <p:spPr>
          <a:xfrm>
            <a:off x="204929" y="4076302"/>
            <a:ext cx="8808103" cy="2127695"/>
          </a:xfrm>
          <a:prstGeom prst="rect">
            <a:avLst/>
          </a:prstGeom>
          <a:solidFill>
            <a:srgbClr val="FFFFCC"/>
          </a:solidFill>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1"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1"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1"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1"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1"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1"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1" sz="1600" kern="1200" baseline="0">
                <a:solidFill>
                  <a:schemeClr val="tx1"/>
                </a:solidFill>
                <a:latin typeface="+mn-lt"/>
                <a:ea typeface="+mn-ea"/>
                <a:cs typeface="+mn-cs"/>
              </a:defRPr>
            </a:lvl9pPr>
            <a:extLst/>
          </a:lstStyle>
          <a:p>
            <a:pPr marL="109728" indent="0">
              <a:buFont typeface="Wingdings 3"/>
              <a:buNone/>
            </a:pPr>
            <a:r>
              <a:rPr lang="ja-JP" altLang="en-US" dirty="0"/>
              <a:t>中小企業技能継承支援セミナー開催日</a:t>
            </a:r>
            <a:endParaRPr lang="en-US" altLang="ja-JP" dirty="0"/>
          </a:p>
          <a:p>
            <a:pPr marL="109728" indent="0">
              <a:buNone/>
            </a:pPr>
            <a:r>
              <a:rPr lang="ja-JP" altLang="en-US" dirty="0"/>
              <a:t>📅</a:t>
            </a:r>
            <a:r>
              <a:rPr lang="en-US" altLang="ja-JP" dirty="0"/>
              <a:t>2026</a:t>
            </a:r>
            <a:r>
              <a:rPr lang="ja-JP" altLang="ja-JP" dirty="0"/>
              <a:t>年</a:t>
            </a:r>
            <a:r>
              <a:rPr lang="en-US" altLang="ja-JP" dirty="0"/>
              <a:t>8</a:t>
            </a:r>
            <a:r>
              <a:rPr lang="ja-JP" altLang="ja-JP" dirty="0"/>
              <a:t>月</a:t>
            </a:r>
            <a:r>
              <a:rPr lang="en-US" altLang="ja-JP" dirty="0"/>
              <a:t>25</a:t>
            </a:r>
            <a:r>
              <a:rPr lang="ja-JP" altLang="ja-JP" dirty="0"/>
              <a:t>日（火）　午後</a:t>
            </a:r>
            <a:r>
              <a:rPr lang="en-US" altLang="ja-JP" dirty="0"/>
              <a:t>1</a:t>
            </a:r>
            <a:r>
              <a:rPr lang="ja-JP" altLang="ja-JP" dirty="0"/>
              <a:t>時</a:t>
            </a:r>
            <a:r>
              <a:rPr lang="en-US" altLang="ja-JP" dirty="0"/>
              <a:t>15</a:t>
            </a:r>
            <a:r>
              <a:rPr lang="ja-JP" altLang="ja-JP" dirty="0"/>
              <a:t>分から午後</a:t>
            </a:r>
            <a:r>
              <a:rPr lang="en-US" altLang="ja-JP" dirty="0"/>
              <a:t>5</a:t>
            </a:r>
            <a:r>
              <a:rPr lang="ja-JP" altLang="ja-JP" dirty="0"/>
              <a:t>時まで</a:t>
            </a:r>
            <a:endParaRPr lang="en-US" altLang="ja-JP" dirty="0"/>
          </a:p>
          <a:p>
            <a:pPr marL="109728" indent="0">
              <a:buNone/>
            </a:pPr>
            <a:r>
              <a:rPr lang="ja-JP" altLang="en-US" dirty="0"/>
              <a:t>📍</a:t>
            </a:r>
            <a:r>
              <a:rPr lang="ja-JP" altLang="ja-JP" dirty="0"/>
              <a:t>愛知県産業労働センター（ウインクあいち）</a:t>
            </a:r>
            <a:endParaRPr lang="en-US" altLang="ja-JP" dirty="0"/>
          </a:p>
          <a:p>
            <a:pPr marL="109728" indent="0">
              <a:buNone/>
            </a:pPr>
            <a:r>
              <a:rPr lang="ja-JP" altLang="en-US" dirty="0"/>
              <a:t>　　　　　　　　　　　　　　　　　　　　</a:t>
            </a:r>
            <a:r>
              <a:rPr lang="en-US" altLang="ja-JP" dirty="0"/>
              <a:t>13</a:t>
            </a:r>
            <a:r>
              <a:rPr lang="ja-JP" altLang="ja-JP" dirty="0"/>
              <a:t>階　</a:t>
            </a:r>
            <a:r>
              <a:rPr lang="en-US" altLang="ja-JP" dirty="0"/>
              <a:t>1301</a:t>
            </a:r>
            <a:r>
              <a:rPr lang="ja-JP" altLang="ja-JP" dirty="0"/>
              <a:t>会議室</a:t>
            </a:r>
          </a:p>
          <a:p>
            <a:endParaRPr lang="ja-JP" altLang="ja-JP" dirty="0"/>
          </a:p>
        </p:txBody>
      </p:sp>
      <p:grpSp>
        <p:nvGrpSpPr>
          <p:cNvPr id="9" name="グループ化 8">
            <a:extLst>
              <a:ext uri="{FF2B5EF4-FFF2-40B4-BE49-F238E27FC236}">
                <a16:creationId xmlns:a16="http://schemas.microsoft.com/office/drawing/2014/main" id="{DCEF1452-297D-4A11-95C0-4682C81F573F}"/>
              </a:ext>
            </a:extLst>
          </p:cNvPr>
          <p:cNvGrpSpPr/>
          <p:nvPr/>
        </p:nvGrpSpPr>
        <p:grpSpPr>
          <a:xfrm>
            <a:off x="454773" y="5511982"/>
            <a:ext cx="2700345" cy="1261087"/>
            <a:chOff x="454773" y="5511982"/>
            <a:chExt cx="2700345" cy="1261087"/>
          </a:xfrm>
        </p:grpSpPr>
        <p:sp>
          <p:nvSpPr>
            <p:cNvPr id="6" name="星: 7 pt 5">
              <a:extLst>
                <a:ext uri="{FF2B5EF4-FFF2-40B4-BE49-F238E27FC236}">
                  <a16:creationId xmlns:a16="http://schemas.microsoft.com/office/drawing/2014/main" id="{9A219418-53D4-24AD-6FC5-A63167098566}"/>
                </a:ext>
              </a:extLst>
            </p:cNvPr>
            <p:cNvSpPr/>
            <p:nvPr/>
          </p:nvSpPr>
          <p:spPr>
            <a:xfrm>
              <a:off x="454773" y="5511982"/>
              <a:ext cx="2700345" cy="1261087"/>
            </a:xfrm>
            <a:prstGeom prst="star7">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ボックス 6">
              <a:extLst>
                <a:ext uri="{FF2B5EF4-FFF2-40B4-BE49-F238E27FC236}">
                  <a16:creationId xmlns:a16="http://schemas.microsoft.com/office/drawing/2014/main" id="{0E96FB77-2AB1-5933-4A0B-82CA516E18A0}"/>
                </a:ext>
              </a:extLst>
            </p:cNvPr>
            <p:cNvSpPr txBox="1"/>
            <p:nvPr/>
          </p:nvSpPr>
          <p:spPr>
            <a:xfrm>
              <a:off x="1147334" y="5788498"/>
              <a:ext cx="1315221" cy="830997"/>
            </a:xfrm>
            <a:prstGeom prst="rect">
              <a:avLst/>
            </a:prstGeom>
            <a:noFill/>
          </p:spPr>
          <p:txBody>
            <a:bodyPr wrap="square" rtlCol="0">
              <a:spAutoFit/>
            </a:bodyPr>
            <a:lstStyle/>
            <a:p>
              <a:pPr marL="109728" indent="-457200" algn="ctr">
                <a:buNone/>
              </a:pPr>
              <a:r>
                <a:rPr kumimoji="1" lang="ja-JP" altLang="en-US" sz="2400" b="1" dirty="0"/>
                <a:t>参加費</a:t>
              </a:r>
              <a:endParaRPr kumimoji="1" lang="en-US" altLang="ja-JP" sz="2400" b="1" dirty="0"/>
            </a:p>
            <a:p>
              <a:pPr marL="109728" indent="-457200" algn="ctr">
                <a:buNone/>
              </a:pPr>
              <a:r>
                <a:rPr kumimoji="1" lang="ja-JP" altLang="en-US" sz="2400" b="1" dirty="0"/>
                <a:t>無料</a:t>
              </a:r>
              <a:r>
                <a:rPr kumimoji="1" lang="en-US" altLang="ja-JP" sz="2400" b="1" dirty="0"/>
                <a:t>!!</a:t>
              </a:r>
              <a:r>
                <a:rPr kumimoji="1" lang="en-US" altLang="ja-JP" sz="2400" b="1" baseline="30000" dirty="0"/>
                <a:t>※</a:t>
              </a:r>
              <a:endParaRPr kumimoji="1" lang="ja-JP" altLang="en-US" sz="2400" b="1" baseline="30000" dirty="0"/>
            </a:p>
          </p:txBody>
        </p:sp>
      </p:grpSp>
      <p:sp>
        <p:nvSpPr>
          <p:cNvPr id="8" name="テキスト ボックス 7">
            <a:extLst>
              <a:ext uri="{FF2B5EF4-FFF2-40B4-BE49-F238E27FC236}">
                <a16:creationId xmlns:a16="http://schemas.microsoft.com/office/drawing/2014/main" id="{1CDD80E5-99D9-54CC-59E6-F4CAC6A2BFD6}"/>
              </a:ext>
            </a:extLst>
          </p:cNvPr>
          <p:cNvSpPr txBox="1"/>
          <p:nvPr/>
        </p:nvSpPr>
        <p:spPr>
          <a:xfrm>
            <a:off x="6056266" y="6583362"/>
            <a:ext cx="2670924" cy="253916"/>
          </a:xfrm>
          <a:prstGeom prst="rect">
            <a:avLst/>
          </a:prstGeom>
          <a:noFill/>
        </p:spPr>
        <p:txBody>
          <a:bodyPr wrap="none" rtlCol="0">
            <a:spAutoFit/>
          </a:bodyPr>
          <a:lstStyle/>
          <a:p>
            <a:pPr marL="109728" indent="-457200">
              <a:buNone/>
            </a:pPr>
            <a:r>
              <a:rPr kumimoji="1" lang="en-US" altLang="ja-JP" sz="1050" dirty="0"/>
              <a:t>※</a:t>
            </a:r>
            <a:r>
              <a:rPr kumimoji="1" lang="ja-JP" altLang="en-US" sz="1050" dirty="0"/>
              <a:t>会場までの交通費は自己負担となります。</a:t>
            </a:r>
          </a:p>
        </p:txBody>
      </p:sp>
    </p:spTree>
    <p:extLst>
      <p:ext uri="{BB962C8B-B14F-4D97-AF65-F5344CB8AC3E}">
        <p14:creationId xmlns:p14="http://schemas.microsoft.com/office/powerpoint/2010/main" val="369659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ビジネス">
  <a:themeElements>
    <a:clrScheme name="ビジネス">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ビジネス">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ビジネス">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txDef>
      <a:spPr>
        <a:noFill/>
      </a:spPr>
      <a:bodyPr wrap="square" rtlCol="0">
        <a:spAutoFit/>
      </a:bodyPr>
      <a:lstStyle>
        <a:defPPr marL="109728" indent="-457200">
          <a:buNone/>
          <a:defRPr dirty="0"/>
        </a:defPPr>
      </a:lstStyle>
    </a:txDef>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ビジネス">
  <a:themeElements>
    <a:clrScheme name="ビジネス">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ビジネス">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ビジネス">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txDef>
      <a:spPr>
        <a:noFill/>
      </a:spPr>
      <a:bodyPr wrap="square" rtlCol="0">
        <a:spAutoFit/>
      </a:bodyPr>
      <a:lstStyle>
        <a:defPPr marL="109728" indent="-457200">
          <a:buNone/>
          <a:defRPr dirty="0"/>
        </a:defPPr>
      </a:lstStyle>
    </a:txDef>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0</TotalTime>
  <Words>1702</Words>
  <Application>Microsoft Office PowerPoint</Application>
  <PresentationFormat>画面に合わせる (4:3)</PresentationFormat>
  <Paragraphs>180</Paragraphs>
  <Slides>14</Slides>
  <Notes>14</Notes>
  <HiddenSlides>0</HiddenSlides>
  <MMClips>0</MMClips>
  <ScaleCrop>false</ScaleCrop>
  <HeadingPairs>
    <vt:vector size="6" baseType="variant">
      <vt:variant>
        <vt:lpstr>使用されているフォント</vt:lpstr>
      </vt:variant>
      <vt:variant>
        <vt:i4>11</vt:i4>
      </vt:variant>
      <vt:variant>
        <vt:lpstr>テーマ</vt:lpstr>
      </vt:variant>
      <vt:variant>
        <vt:i4>3</vt:i4>
      </vt:variant>
      <vt:variant>
        <vt:lpstr>スライド タイトル</vt:lpstr>
      </vt:variant>
      <vt:variant>
        <vt:i4>14</vt:i4>
      </vt:variant>
    </vt:vector>
  </HeadingPairs>
  <TitlesOfParts>
    <vt:vector size="28" baseType="lpstr">
      <vt:lpstr>HGP創英角ｺﾞｼｯｸUB</vt:lpstr>
      <vt:lpstr>HGS創英角ﾎﾟｯﾌﾟ体</vt:lpstr>
      <vt:lpstr>HG丸ｺﾞｼｯｸM-PRO</vt:lpstr>
      <vt:lpstr>Arial</vt:lpstr>
      <vt:lpstr>Calibri</vt:lpstr>
      <vt:lpstr>Calibri Light</vt:lpstr>
      <vt:lpstr>Lucida Sans Unicode</vt:lpstr>
      <vt:lpstr>Verdana</vt:lpstr>
      <vt:lpstr>Wingdings</vt:lpstr>
      <vt:lpstr>Wingdings 2</vt:lpstr>
      <vt:lpstr>Wingdings 3</vt:lpstr>
      <vt:lpstr>ビジネス</vt:lpstr>
      <vt:lpstr>デザインの設定</vt:lpstr>
      <vt:lpstr>1_ビジネス</vt:lpstr>
      <vt:lpstr>令和８年度経営指導員等 　応用研修会資料</vt:lpstr>
      <vt:lpstr>あいち技の伝承士派遣事業</vt:lpstr>
      <vt:lpstr>事業概要</vt:lpstr>
      <vt:lpstr>あいち技の伝承士派遣の特徴</vt:lpstr>
      <vt:lpstr>こんなお悩みがある企業にオススメ</vt:lpstr>
      <vt:lpstr>活用事例</vt:lpstr>
      <vt:lpstr>派遣までの大まかな流れ</vt:lpstr>
      <vt:lpstr>中小企業技能継承支援事業</vt:lpstr>
      <vt:lpstr>事業概要</vt:lpstr>
      <vt:lpstr>こんなお悩みがある方にオススメ</vt:lpstr>
      <vt:lpstr>PowerPoint プレゼンテーション</vt:lpstr>
      <vt:lpstr>技能継承支援動画</vt:lpstr>
      <vt:lpstr>技能継承支援動画内容</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2026-05-28T05:01:31Z</dcterms:created>
  <dcterms:modified xsi:type="dcterms:W3CDTF">2026-06-12T00:21:58Z</dcterms:modified>
</cp:coreProperties>
</file>