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tags/tag3.xml" ContentType="application/vnd.openxmlformats-officedocument.presentationml.tags+xml"/>
  <Override PartName="/ppt/notesSlides/notesSlide5.xml" ContentType="application/vnd.openxmlformats-officedocument.presentationml.notesSlide+xml"/>
  <Override PartName="/ppt/tags/tag4.xml" ContentType="application/vnd.openxmlformats-officedocument.presentationml.tags+xml"/>
  <Override PartName="/ppt/notesSlides/notesSlide6.xml" ContentType="application/vnd.openxmlformats-officedocument.presentationml.notesSlide+xml"/>
  <Override PartName="/ppt/tags/tag5.xml" ContentType="application/vnd.openxmlformats-officedocument.presentationml.tags+xml"/>
  <Override PartName="/ppt/notesSlides/notesSlide7.xml" ContentType="application/vnd.openxmlformats-officedocument.presentationml.notesSlide+xml"/>
  <Override PartName="/ppt/tags/tag6.xml" ContentType="application/vnd.openxmlformats-officedocument.presentationml.tags+xml"/>
  <Override PartName="/ppt/notesSlides/notesSlide8.xml" ContentType="application/vnd.openxmlformats-officedocument.presentationml.notesSlide+xml"/>
  <Override PartName="/ppt/tags/tag7.xml" ContentType="application/vnd.openxmlformats-officedocument.presentationml.tags+xml"/>
  <Override PartName="/ppt/notesSlides/notesSlide9.xml" ContentType="application/vnd.openxmlformats-officedocument.presentationml.notesSlide+xml"/>
  <Override PartName="/ppt/tags/tag8.xml" ContentType="application/vnd.openxmlformats-officedocument.presentationml.tags+xml"/>
  <Override PartName="/ppt/notesSlides/notesSlide10.xml" ContentType="application/vnd.openxmlformats-officedocument.presentationml.notesSlide+xml"/>
  <Override PartName="/ppt/tags/tag9.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 id="2147483733" r:id="rId2"/>
    <p:sldMasterId id="2147483745" r:id="rId3"/>
  </p:sldMasterIdLst>
  <p:notesMasterIdLst>
    <p:notesMasterId r:id="rId18"/>
  </p:notesMasterIdLst>
  <p:handoutMasterIdLst>
    <p:handoutMasterId r:id="rId19"/>
  </p:handoutMasterIdLst>
  <p:sldIdLst>
    <p:sldId id="289" r:id="rId4"/>
    <p:sldId id="338" r:id="rId5"/>
    <p:sldId id="310" r:id="rId6"/>
    <p:sldId id="311" r:id="rId7"/>
    <p:sldId id="316" r:id="rId8"/>
    <p:sldId id="339" r:id="rId9"/>
    <p:sldId id="315" r:id="rId10"/>
    <p:sldId id="317" r:id="rId11"/>
    <p:sldId id="318" r:id="rId12"/>
    <p:sldId id="303" r:id="rId13"/>
    <p:sldId id="321" r:id="rId14"/>
    <p:sldId id="336" r:id="rId15"/>
    <p:sldId id="327" r:id="rId16"/>
    <p:sldId id="309" r:id="rId17"/>
  </p:sldIdLst>
  <p:sldSz cx="9144000" cy="6858000" type="screen4x3"/>
  <p:notesSz cx="6669088" cy="99266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6F8A4"/>
    <a:srgbClr val="F4FBFC"/>
    <a:srgbClr val="FFFFCC"/>
    <a:srgbClr val="CCFFCC"/>
    <a:srgbClr val="FFCCCC"/>
    <a:srgbClr val="FFCCFF"/>
    <a:srgbClr val="FFFFFF"/>
    <a:srgbClr val="FF99FF"/>
    <a:srgbClr val="FF99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908" autoAdjust="0"/>
    <p:restoredTop sz="82194" autoAdjust="0"/>
  </p:normalViewPr>
  <p:slideViewPr>
    <p:cSldViewPr>
      <p:cViewPr varScale="1">
        <p:scale>
          <a:sx n="83" d="100"/>
          <a:sy n="83" d="100"/>
        </p:scale>
        <p:origin x="480" y="84"/>
      </p:cViewPr>
      <p:guideLst>
        <p:guide orient="horz" pos="2160"/>
        <p:guide pos="2880"/>
      </p:guideLst>
    </p:cSldViewPr>
  </p:slideViewPr>
  <p:outlineViewPr>
    <p:cViewPr>
      <p:scale>
        <a:sx n="33" d="100"/>
        <a:sy n="33" d="100"/>
      </p:scale>
      <p:origin x="0" y="-816"/>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44" d="100"/>
          <a:sy n="44" d="100"/>
        </p:scale>
        <p:origin x="2872" y="48"/>
      </p:cViewPr>
      <p:guideLst/>
    </p:cSldViewPr>
  </p:notesViewPr>
  <p:gridSpacing cx="180023" cy="180023"/>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handoutMaster" Target="handoutMasters/handout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9"/>
            <a:ext cx="2889938" cy="496330"/>
          </a:xfrm>
          <a:prstGeom prst="rect">
            <a:avLst/>
          </a:prstGeom>
        </p:spPr>
        <p:txBody>
          <a:bodyPr vert="horz" lIns="91044" tIns="45523" rIns="91044" bIns="45523"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777609" y="9"/>
            <a:ext cx="2889938" cy="496330"/>
          </a:xfrm>
          <a:prstGeom prst="rect">
            <a:avLst/>
          </a:prstGeom>
        </p:spPr>
        <p:txBody>
          <a:bodyPr vert="horz" lIns="91044" tIns="45523" rIns="91044" bIns="45523" rtlCol="0"/>
          <a:lstStyle>
            <a:lvl1pPr algn="r">
              <a:defRPr sz="1200"/>
            </a:lvl1pPr>
          </a:lstStyle>
          <a:p>
            <a:fld id="{03245C4F-449A-4DFC-A343-BF0564497C34}" type="datetime1">
              <a:rPr kumimoji="1" lang="ja-JP" altLang="en-US" smtClean="0"/>
              <a:t>2026/6/17</a:t>
            </a:fld>
            <a:endParaRPr kumimoji="1" lang="ja-JP" altLang="en-US"/>
          </a:p>
        </p:txBody>
      </p:sp>
      <p:sp>
        <p:nvSpPr>
          <p:cNvPr id="4" name="フッター プレースホルダー 3"/>
          <p:cNvSpPr>
            <a:spLocks noGrp="1"/>
          </p:cNvSpPr>
          <p:nvPr>
            <p:ph type="ftr" sz="quarter" idx="2"/>
          </p:nvPr>
        </p:nvSpPr>
        <p:spPr>
          <a:xfrm>
            <a:off x="2" y="9428593"/>
            <a:ext cx="2889938" cy="496330"/>
          </a:xfrm>
          <a:prstGeom prst="rect">
            <a:avLst/>
          </a:prstGeom>
        </p:spPr>
        <p:txBody>
          <a:bodyPr vert="horz" lIns="91044" tIns="45523" rIns="91044" bIns="45523" rtlCol="0" anchor="b"/>
          <a:lstStyle>
            <a:lvl1pPr algn="l">
              <a:defRPr sz="1200"/>
            </a:lvl1pPr>
          </a:lstStyle>
          <a:p>
            <a:r>
              <a:rPr kumimoji="1" lang="zh-TW" altLang="en-US"/>
              <a:t>令和８年度経営指導員等　　　　　　　　　　　　　応用研修会資料</a:t>
            </a:r>
            <a:endParaRPr kumimoji="1" lang="ja-JP" altLang="en-US"/>
          </a:p>
        </p:txBody>
      </p:sp>
      <p:sp>
        <p:nvSpPr>
          <p:cNvPr id="5" name="スライド番号プレースホルダー 4"/>
          <p:cNvSpPr>
            <a:spLocks noGrp="1"/>
          </p:cNvSpPr>
          <p:nvPr>
            <p:ph type="sldNum" sz="quarter" idx="3"/>
          </p:nvPr>
        </p:nvSpPr>
        <p:spPr>
          <a:xfrm>
            <a:off x="3777609" y="9428593"/>
            <a:ext cx="2889938" cy="496330"/>
          </a:xfrm>
          <a:prstGeom prst="rect">
            <a:avLst/>
          </a:prstGeom>
        </p:spPr>
        <p:txBody>
          <a:bodyPr vert="horz" lIns="91044" tIns="45523" rIns="91044" bIns="45523" rtlCol="0" anchor="b"/>
          <a:lstStyle>
            <a:lvl1pPr algn="r">
              <a:defRPr sz="1200"/>
            </a:lvl1pPr>
          </a:lstStyle>
          <a:p>
            <a:fld id="{8F16B55C-EF96-4832-B5C4-A1351DD2F329}" type="slidenum">
              <a:rPr kumimoji="1" lang="ja-JP" altLang="en-US" smtClean="0"/>
              <a:t>‹#›</a:t>
            </a:fld>
            <a:endParaRPr kumimoji="1" lang="ja-JP" altLang="en-US"/>
          </a:p>
        </p:txBody>
      </p:sp>
    </p:spTree>
    <p:extLst>
      <p:ext uri="{BB962C8B-B14F-4D97-AF65-F5344CB8AC3E}">
        <p14:creationId xmlns:p14="http://schemas.microsoft.com/office/powerpoint/2010/main" val="2839457892"/>
      </p:ext>
    </p:extLst>
  </p:cSld>
  <p:clrMap bg1="lt1" tx1="dk1" bg2="lt2" tx2="dk2" accent1="accent1" accent2="accent2" accent3="accent3" accent4="accent4" accent5="accent5" accent6="accent6" hlink="hlink" folHlink="folHlink"/>
  <p:hf sldNum="0"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7" y="9"/>
            <a:ext cx="2890117" cy="496330"/>
          </a:xfrm>
          <a:prstGeom prst="rect">
            <a:avLst/>
          </a:prstGeom>
        </p:spPr>
        <p:txBody>
          <a:bodyPr vert="horz" lIns="91044" tIns="45523" rIns="91044" bIns="45523" rtlCol="0"/>
          <a:lstStyle>
            <a:lvl1pPr algn="l">
              <a:defRPr sz="1200"/>
            </a:lvl1pPr>
          </a:lstStyle>
          <a:p>
            <a:endParaRPr kumimoji="1" lang="ja-JP" altLang="en-US"/>
          </a:p>
        </p:txBody>
      </p:sp>
      <p:sp>
        <p:nvSpPr>
          <p:cNvPr id="3" name="日付プレースホルダー 2"/>
          <p:cNvSpPr>
            <a:spLocks noGrp="1"/>
          </p:cNvSpPr>
          <p:nvPr>
            <p:ph type="dt" idx="1"/>
          </p:nvPr>
        </p:nvSpPr>
        <p:spPr>
          <a:xfrm>
            <a:off x="3777909" y="9"/>
            <a:ext cx="2890116" cy="496330"/>
          </a:xfrm>
          <a:prstGeom prst="rect">
            <a:avLst/>
          </a:prstGeom>
        </p:spPr>
        <p:txBody>
          <a:bodyPr vert="horz" lIns="91044" tIns="45523" rIns="91044" bIns="45523" rtlCol="0"/>
          <a:lstStyle>
            <a:lvl1pPr algn="r">
              <a:defRPr sz="1200"/>
            </a:lvl1pPr>
          </a:lstStyle>
          <a:p>
            <a:fld id="{C37A0504-56E2-4816-B8E7-1F9D16E5E770}" type="datetime1">
              <a:rPr kumimoji="1" lang="ja-JP" altLang="en-US" smtClean="0"/>
              <a:t>2026/6/17</a:t>
            </a:fld>
            <a:endParaRPr kumimoji="1" lang="ja-JP" altLang="en-US"/>
          </a:p>
        </p:txBody>
      </p:sp>
      <p:sp>
        <p:nvSpPr>
          <p:cNvPr id="4" name="スライド イメージ プレースホルダー 3"/>
          <p:cNvSpPr>
            <a:spLocks noGrp="1" noRot="1" noChangeAspect="1"/>
          </p:cNvSpPr>
          <p:nvPr>
            <p:ph type="sldImg" idx="2"/>
          </p:nvPr>
        </p:nvSpPr>
        <p:spPr>
          <a:xfrm>
            <a:off x="854075" y="744538"/>
            <a:ext cx="4960938" cy="3721100"/>
          </a:xfrm>
          <a:prstGeom prst="rect">
            <a:avLst/>
          </a:prstGeom>
          <a:noFill/>
          <a:ln w="12700">
            <a:solidFill>
              <a:prstClr val="black"/>
            </a:solidFill>
          </a:ln>
        </p:spPr>
        <p:txBody>
          <a:bodyPr vert="horz" lIns="91044" tIns="45523" rIns="91044" bIns="45523" rtlCol="0" anchor="ctr"/>
          <a:lstStyle/>
          <a:p>
            <a:endParaRPr lang="ja-JP" altLang="en-US"/>
          </a:p>
        </p:txBody>
      </p:sp>
      <p:sp>
        <p:nvSpPr>
          <p:cNvPr id="5" name="ノート プレースホルダー 4"/>
          <p:cNvSpPr>
            <a:spLocks noGrp="1"/>
          </p:cNvSpPr>
          <p:nvPr>
            <p:ph type="body" sz="quarter" idx="3"/>
          </p:nvPr>
        </p:nvSpPr>
        <p:spPr>
          <a:xfrm>
            <a:off x="667443" y="4715157"/>
            <a:ext cx="5335270" cy="4466987"/>
          </a:xfrm>
          <a:prstGeom prst="rect">
            <a:avLst/>
          </a:prstGeom>
        </p:spPr>
        <p:txBody>
          <a:bodyPr vert="horz" lIns="91044" tIns="45523" rIns="91044" bIns="45523"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7" y="9428017"/>
            <a:ext cx="2890117" cy="496330"/>
          </a:xfrm>
          <a:prstGeom prst="rect">
            <a:avLst/>
          </a:prstGeom>
        </p:spPr>
        <p:txBody>
          <a:bodyPr vert="horz" lIns="91044" tIns="45523" rIns="91044" bIns="45523" rtlCol="0" anchor="b"/>
          <a:lstStyle>
            <a:lvl1pPr algn="l">
              <a:defRPr sz="1200"/>
            </a:lvl1pPr>
          </a:lstStyle>
          <a:p>
            <a:r>
              <a:rPr kumimoji="1" lang="zh-TW" altLang="en-US"/>
              <a:t>令和８年度経営指導員等　　　　　　　　　　　　　応用研修会資料</a:t>
            </a:r>
            <a:endParaRPr kumimoji="1" lang="ja-JP" altLang="en-US"/>
          </a:p>
        </p:txBody>
      </p:sp>
      <p:sp>
        <p:nvSpPr>
          <p:cNvPr id="7" name="スライド番号プレースホルダー 6"/>
          <p:cNvSpPr>
            <a:spLocks noGrp="1"/>
          </p:cNvSpPr>
          <p:nvPr>
            <p:ph type="sldNum" sz="quarter" idx="5"/>
          </p:nvPr>
        </p:nvSpPr>
        <p:spPr>
          <a:xfrm>
            <a:off x="3777909" y="9428017"/>
            <a:ext cx="2890116" cy="496330"/>
          </a:xfrm>
          <a:prstGeom prst="rect">
            <a:avLst/>
          </a:prstGeom>
        </p:spPr>
        <p:txBody>
          <a:bodyPr vert="horz" lIns="91044" tIns="45523" rIns="91044" bIns="45523" rtlCol="0" anchor="b"/>
          <a:lstStyle>
            <a:lvl1pPr algn="r">
              <a:defRPr sz="1200"/>
            </a:lvl1pPr>
          </a:lstStyle>
          <a:p>
            <a:fld id="{17142C2B-297C-406D-AA89-3D3B97349037}" type="slidenum">
              <a:rPr kumimoji="1" lang="ja-JP" altLang="en-US" smtClean="0"/>
              <a:t>‹#›</a:t>
            </a:fld>
            <a:endParaRPr kumimoji="1" lang="ja-JP" altLang="en-US"/>
          </a:p>
        </p:txBody>
      </p:sp>
    </p:spTree>
    <p:extLst>
      <p:ext uri="{BB962C8B-B14F-4D97-AF65-F5344CB8AC3E}">
        <p14:creationId xmlns:p14="http://schemas.microsoft.com/office/powerpoint/2010/main" val="538014931"/>
      </p:ext>
    </p:extLst>
  </p:cSld>
  <p:clrMap bg1="lt1" tx1="dk1" bg2="lt2" tx2="dk2" accent1="accent1" accent2="accent2" accent3="accent3" accent4="accent4" accent5="accent5" accent6="accent6" hlink="hlink" folHlink="folHlink"/>
  <p:hf sldNum="0" hdr="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sz="1800" dirty="0"/>
              <a:t>皆様こんにちは。私は愛知県労働局産業人材育成課でコーディネーターをしております太田と申します。</a:t>
            </a:r>
            <a:endParaRPr lang="en-US" altLang="ja-JP" sz="1800" dirty="0"/>
          </a:p>
          <a:p>
            <a:r>
              <a:rPr lang="ja-JP" altLang="en-US" sz="1800" dirty="0"/>
              <a:t>日頃は人材育成に関し、ご協力・ご支援いただき厚く御礼申し上げます。</a:t>
            </a:r>
            <a:endParaRPr lang="en-US" altLang="ja-JP" sz="1800" dirty="0"/>
          </a:p>
          <a:p>
            <a:r>
              <a:rPr lang="ja-JP" altLang="en-US" sz="1800" dirty="0"/>
              <a:t>ただいまから、私ども産業人材育成支援センターのご紹介をさせていただきます。</a:t>
            </a:r>
            <a:endParaRPr lang="en-US" altLang="ja-JP" sz="1800" dirty="0"/>
          </a:p>
          <a:p>
            <a:endParaRPr kumimoji="1" lang="ja-JP" altLang="en-US" dirty="0"/>
          </a:p>
        </p:txBody>
      </p:sp>
      <p:sp>
        <p:nvSpPr>
          <p:cNvPr id="4" name="日付プレースホルダー 3">
            <a:extLst>
              <a:ext uri="{FF2B5EF4-FFF2-40B4-BE49-F238E27FC236}">
                <a16:creationId xmlns:a16="http://schemas.microsoft.com/office/drawing/2014/main" id="{9CD002A3-8895-DA4F-6040-49A40EC9B963}"/>
              </a:ext>
            </a:extLst>
          </p:cNvPr>
          <p:cNvSpPr>
            <a:spLocks noGrp="1"/>
          </p:cNvSpPr>
          <p:nvPr>
            <p:ph type="dt" idx="1"/>
          </p:nvPr>
        </p:nvSpPr>
        <p:spPr/>
        <p:txBody>
          <a:bodyPr/>
          <a:lstStyle/>
          <a:p>
            <a:fld id="{89305816-87CF-40AC-8067-CF75E5AD9105}" type="datetime1">
              <a:rPr kumimoji="1" lang="ja-JP" altLang="en-US" smtClean="0"/>
              <a:t>2026/6/17</a:t>
            </a:fld>
            <a:endParaRPr kumimoji="1" lang="ja-JP" altLang="en-US"/>
          </a:p>
        </p:txBody>
      </p:sp>
      <p:sp>
        <p:nvSpPr>
          <p:cNvPr id="5" name="フッター プレースホルダー 4">
            <a:extLst>
              <a:ext uri="{FF2B5EF4-FFF2-40B4-BE49-F238E27FC236}">
                <a16:creationId xmlns:a16="http://schemas.microsoft.com/office/drawing/2014/main" id="{58D012B3-C1C3-5E5F-E51C-2EB9D0A5E11B}"/>
              </a:ext>
            </a:extLst>
          </p:cNvPr>
          <p:cNvSpPr>
            <a:spLocks noGrp="1"/>
          </p:cNvSpPr>
          <p:nvPr>
            <p:ph type="ftr" sz="quarter" idx="4"/>
          </p:nvPr>
        </p:nvSpPr>
        <p:spPr/>
        <p:txBody>
          <a:bodyPr/>
          <a:lstStyle/>
          <a:p>
            <a:r>
              <a:rPr kumimoji="1" lang="zh-TW" altLang="en-US"/>
              <a:t>令和８年度経営指導員等　　　　　　　　　　　　　応用研修会資料</a:t>
            </a:r>
            <a:endParaRPr kumimoji="1" lang="ja-JP" altLang="en-US"/>
          </a:p>
        </p:txBody>
      </p:sp>
    </p:spTree>
    <p:extLst>
      <p:ext uri="{BB962C8B-B14F-4D97-AF65-F5344CB8AC3E}">
        <p14:creationId xmlns:p14="http://schemas.microsoft.com/office/powerpoint/2010/main" val="27576292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479743" y="4783299"/>
            <a:ext cx="5335270" cy="4466987"/>
          </a:xfrm>
        </p:spPr>
        <p:txBody>
          <a:bodyPr/>
          <a:lstStyle/>
          <a:p>
            <a:r>
              <a:rPr lang="ja-JP" altLang="ja-JP" sz="1600" dirty="0"/>
              <a:t>このほか</a:t>
            </a:r>
            <a:r>
              <a:rPr lang="ja-JP" altLang="en-US" sz="1600" dirty="0"/>
              <a:t>、職種・階層別</a:t>
            </a:r>
            <a:r>
              <a:rPr lang="ja-JP" altLang="ja-JP" sz="1600" dirty="0"/>
              <a:t>研修として</a:t>
            </a:r>
            <a:r>
              <a:rPr lang="ja-JP" altLang="en-US" sz="1600" dirty="0"/>
              <a:t>、</a:t>
            </a:r>
            <a:r>
              <a:rPr lang="ja-JP" altLang="ja-JP" sz="1600" dirty="0"/>
              <a:t>地域の商工業団体様と連携した地域セミナーを年に数回企画開催</a:t>
            </a:r>
            <a:r>
              <a:rPr lang="ja-JP" altLang="en-US" sz="1600" dirty="0"/>
              <a:t>致</a:t>
            </a:r>
            <a:r>
              <a:rPr lang="ja-JP" altLang="ja-JP" sz="1600" dirty="0"/>
              <a:t>して</a:t>
            </a:r>
            <a:r>
              <a:rPr lang="ja-JP" altLang="en-US" sz="1600" dirty="0"/>
              <a:t>おり</a:t>
            </a:r>
            <a:r>
              <a:rPr lang="ja-JP" altLang="ja-JP" sz="1600" dirty="0"/>
              <a:t>ます。これは</a:t>
            </a:r>
            <a:r>
              <a:rPr lang="ja-JP" altLang="en-US" sz="1600" dirty="0"/>
              <a:t>地域の商工業団体様</a:t>
            </a:r>
            <a:r>
              <a:rPr lang="ja-JP" altLang="ja-JP" sz="1600" dirty="0"/>
              <a:t>のご協力の下、</a:t>
            </a:r>
            <a:endParaRPr lang="en-US" altLang="ja-JP" sz="1600" dirty="0"/>
          </a:p>
          <a:p>
            <a:r>
              <a:rPr lang="ja-JP" altLang="ja-JP" sz="1600" dirty="0"/>
              <a:t>ニーズに</a:t>
            </a:r>
            <a:r>
              <a:rPr lang="ja-JP" altLang="en-US" sz="1600" dirty="0"/>
              <a:t>応じた</a:t>
            </a:r>
            <a:r>
              <a:rPr lang="ja-JP" altLang="ja-JP" sz="1600" dirty="0"/>
              <a:t>セミナーを実施して</a:t>
            </a:r>
            <a:r>
              <a:rPr lang="ja-JP" altLang="en-US" sz="1600" dirty="0"/>
              <a:t>おり</a:t>
            </a:r>
            <a:r>
              <a:rPr lang="ja-JP" altLang="ja-JP" sz="1600" dirty="0"/>
              <a:t>ます。</a:t>
            </a:r>
            <a:endParaRPr lang="en-US" altLang="ja-JP" sz="1600" dirty="0"/>
          </a:p>
          <a:p>
            <a:r>
              <a:rPr lang="ja-JP" altLang="en-US" sz="1600" dirty="0"/>
              <a:t>実施テーマの事例としては</a:t>
            </a:r>
            <a:endParaRPr lang="en-US" altLang="ja-JP" sz="1600" dirty="0"/>
          </a:p>
          <a:p>
            <a:r>
              <a:rPr lang="ja-JP" altLang="en-US" sz="1600" dirty="0"/>
              <a:t>◆人口減少社会において、どう生き残るか</a:t>
            </a:r>
            <a:endParaRPr lang="en-US" altLang="ja-JP" sz="1600" dirty="0"/>
          </a:p>
          <a:p>
            <a:r>
              <a:rPr lang="ja-JP" altLang="en-US" sz="1600" dirty="0"/>
              <a:t>◆なぜ、人材確保や育成は難しいかその原因と改善の秘訣</a:t>
            </a:r>
            <a:endParaRPr lang="en-US" altLang="ja-JP" sz="1600" dirty="0"/>
          </a:p>
          <a:p>
            <a:r>
              <a:rPr lang="ja-JP" altLang="en-US" sz="1600" dirty="0"/>
              <a:t>◆</a:t>
            </a:r>
            <a:r>
              <a:rPr lang="en-US" altLang="ja-JP" sz="1600" dirty="0"/>
              <a:t>6</a:t>
            </a:r>
            <a:r>
              <a:rPr lang="ja-JP" altLang="en-US" sz="1600" dirty="0"/>
              <a:t>稼</a:t>
            </a:r>
            <a:r>
              <a:rPr lang="en-US" altLang="ja-JP" sz="1600" dirty="0"/>
              <a:t>4</a:t>
            </a:r>
            <a:r>
              <a:rPr lang="ja-JP" altLang="en-US" sz="1600" dirty="0"/>
              <a:t>勤（ﾛｯｶﾖﾝｷﾝ）シフト制の取組</a:t>
            </a:r>
            <a:endParaRPr lang="en-US" altLang="ja-JP" sz="1600" dirty="0"/>
          </a:p>
          <a:p>
            <a:r>
              <a:rPr lang="ja-JP" altLang="en-US" sz="1600" dirty="0"/>
              <a:t>◆人材育成のための働き方改革</a:t>
            </a:r>
            <a:endParaRPr lang="en-US" altLang="ja-JP" sz="1600" dirty="0"/>
          </a:p>
          <a:p>
            <a:r>
              <a:rPr lang="ja-JP" altLang="en-US" sz="1600" dirty="0"/>
              <a:t>◆デジタル技術導入のための人材育成</a:t>
            </a:r>
            <a:endParaRPr lang="en-US" altLang="ja-JP" sz="1600" dirty="0"/>
          </a:p>
          <a:p>
            <a:r>
              <a:rPr lang="ja-JP" altLang="en-US" sz="1600" dirty="0"/>
              <a:t>などがあり、いずれも高評価を得ております。</a:t>
            </a:r>
            <a:endParaRPr lang="ja-JP" altLang="ja-JP" sz="1600" dirty="0"/>
          </a:p>
          <a:p>
            <a:endParaRPr lang="ja-JP" altLang="en-US" sz="1600" dirty="0"/>
          </a:p>
        </p:txBody>
      </p:sp>
      <p:sp>
        <p:nvSpPr>
          <p:cNvPr id="4" name="日付プレースホルダー 3">
            <a:extLst>
              <a:ext uri="{FF2B5EF4-FFF2-40B4-BE49-F238E27FC236}">
                <a16:creationId xmlns:a16="http://schemas.microsoft.com/office/drawing/2014/main" id="{9831D665-C8D5-7ED6-68AB-0E46EDC1DFA6}"/>
              </a:ext>
            </a:extLst>
          </p:cNvPr>
          <p:cNvSpPr>
            <a:spLocks noGrp="1"/>
          </p:cNvSpPr>
          <p:nvPr>
            <p:ph type="dt" idx="1"/>
          </p:nvPr>
        </p:nvSpPr>
        <p:spPr/>
        <p:txBody>
          <a:bodyPr/>
          <a:lstStyle/>
          <a:p>
            <a:fld id="{013CE78C-B034-454B-9CA2-3BEC66BE3430}" type="datetime1">
              <a:rPr kumimoji="1" lang="ja-JP" altLang="en-US" smtClean="0"/>
              <a:t>2026/6/17</a:t>
            </a:fld>
            <a:endParaRPr kumimoji="1" lang="ja-JP" altLang="en-US"/>
          </a:p>
        </p:txBody>
      </p:sp>
      <p:sp>
        <p:nvSpPr>
          <p:cNvPr id="5" name="フッター プレースホルダー 4">
            <a:extLst>
              <a:ext uri="{FF2B5EF4-FFF2-40B4-BE49-F238E27FC236}">
                <a16:creationId xmlns:a16="http://schemas.microsoft.com/office/drawing/2014/main" id="{CEA6C44E-2CF9-7091-B29B-20764D94AB1C}"/>
              </a:ext>
            </a:extLst>
          </p:cNvPr>
          <p:cNvSpPr>
            <a:spLocks noGrp="1"/>
          </p:cNvSpPr>
          <p:nvPr>
            <p:ph type="ftr" sz="quarter" idx="4"/>
          </p:nvPr>
        </p:nvSpPr>
        <p:spPr/>
        <p:txBody>
          <a:bodyPr/>
          <a:lstStyle/>
          <a:p>
            <a:r>
              <a:rPr kumimoji="1" lang="zh-TW" altLang="en-US"/>
              <a:t>令和８年度経営指導員等　　　　　　　　　　　　　応用研修会資料</a:t>
            </a:r>
            <a:endParaRPr kumimoji="1" lang="ja-JP" altLang="en-US"/>
          </a:p>
        </p:txBody>
      </p:sp>
    </p:spTree>
    <p:extLst>
      <p:ext uri="{BB962C8B-B14F-4D97-AF65-F5344CB8AC3E}">
        <p14:creationId xmlns:p14="http://schemas.microsoft.com/office/powerpoint/2010/main" val="36052039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sz="1800" dirty="0"/>
              <a:t>愛知県労働局産業人材育成課</a:t>
            </a:r>
            <a:r>
              <a:rPr lang="ja-JP" altLang="ja-JP" sz="1800" dirty="0"/>
              <a:t>では、人材育成、人材確保</a:t>
            </a:r>
            <a:r>
              <a:rPr lang="ja-JP" altLang="en-US" sz="1800" dirty="0"/>
              <a:t>に役立つ</a:t>
            </a:r>
            <a:r>
              <a:rPr lang="ja-JP" altLang="ja-JP" sz="1800" dirty="0"/>
              <a:t>ポータルサイト「ひと育ナビ・あいち」を運営しています。</a:t>
            </a:r>
            <a:endParaRPr lang="en-US" altLang="ja-JP" sz="1800" b="1" dirty="0">
              <a:solidFill>
                <a:srgbClr val="FF0000"/>
              </a:solidFill>
            </a:endParaRPr>
          </a:p>
          <a:p>
            <a:r>
              <a:rPr lang="ja-JP" altLang="en-US" sz="1800" dirty="0"/>
              <a:t>・</a:t>
            </a:r>
            <a:r>
              <a:rPr lang="ja-JP" altLang="ja-JP" sz="1800" dirty="0"/>
              <a:t>研修・講座</a:t>
            </a:r>
            <a:r>
              <a:rPr lang="ja-JP" altLang="en-US" sz="1800" dirty="0"/>
              <a:t>、人材育成に関する情報紹介</a:t>
            </a:r>
            <a:endParaRPr lang="en-US" altLang="ja-JP" sz="1800" dirty="0"/>
          </a:p>
          <a:p>
            <a:r>
              <a:rPr lang="ja-JP" altLang="en-US" sz="1800" dirty="0"/>
              <a:t>・</a:t>
            </a:r>
            <a:r>
              <a:rPr lang="ja-JP" altLang="ja-JP" sz="1800" dirty="0"/>
              <a:t>キャリア教育</a:t>
            </a:r>
            <a:r>
              <a:rPr lang="ja-JP" altLang="en-US" sz="1800" dirty="0"/>
              <a:t>支援企業をさがす</a:t>
            </a:r>
            <a:r>
              <a:rPr lang="ja-JP" altLang="ja-JP" sz="1800" dirty="0"/>
              <a:t>。</a:t>
            </a:r>
            <a:endParaRPr lang="en-US" altLang="ja-JP" sz="1800" dirty="0"/>
          </a:p>
          <a:p>
            <a:r>
              <a:rPr lang="ja-JP" altLang="en-US" sz="1800" dirty="0"/>
              <a:t>・愛知の表彰・認定企業をさがす</a:t>
            </a:r>
            <a:r>
              <a:rPr lang="ja-JP" altLang="ja-JP" sz="1800" dirty="0"/>
              <a:t>。</a:t>
            </a:r>
            <a:endParaRPr lang="en-US" altLang="ja-JP" sz="1800" dirty="0"/>
          </a:p>
          <a:p>
            <a:r>
              <a:rPr lang="ja-JP" altLang="en-US" sz="1800" dirty="0"/>
              <a:t>・求職者への企業</a:t>
            </a:r>
            <a:r>
              <a:rPr lang="en-US" altLang="ja-JP" sz="1800" dirty="0"/>
              <a:t>PR</a:t>
            </a:r>
          </a:p>
          <a:p>
            <a:r>
              <a:rPr lang="ja-JP" altLang="en-US" sz="1800" dirty="0"/>
              <a:t>など、</a:t>
            </a:r>
            <a:r>
              <a:rPr lang="ja-JP" altLang="ja-JP" sz="1800" dirty="0"/>
              <a:t>登録</a:t>
            </a:r>
            <a:r>
              <a:rPr lang="ja-JP" altLang="en-US" sz="1800" dirty="0"/>
              <a:t>は</a:t>
            </a:r>
            <a:r>
              <a:rPr lang="ja-JP" altLang="ja-JP" sz="1800" dirty="0"/>
              <a:t>無料となっております。ぜひご登録</a:t>
            </a:r>
            <a:r>
              <a:rPr lang="ja-JP" altLang="en-US" sz="1800" dirty="0"/>
              <a:t>をお願いいたします</a:t>
            </a:r>
            <a:r>
              <a:rPr lang="ja-JP" altLang="ja-JP" sz="1800" dirty="0"/>
              <a:t>。</a:t>
            </a:r>
          </a:p>
          <a:p>
            <a:endParaRPr kumimoji="1" lang="ja-JP" altLang="en-US" dirty="0"/>
          </a:p>
        </p:txBody>
      </p:sp>
      <p:sp>
        <p:nvSpPr>
          <p:cNvPr id="4" name="スライド番号プレースホルダー 3">
            <a:extLst>
              <a:ext uri="{FF2B5EF4-FFF2-40B4-BE49-F238E27FC236}">
                <a16:creationId xmlns:a16="http://schemas.microsoft.com/office/drawing/2014/main" id="{95E930A6-2FA1-F9F7-00A7-F196D2BEBE0C}"/>
              </a:ext>
            </a:extLst>
          </p:cNvPr>
          <p:cNvSpPr>
            <a:spLocks noGrp="1"/>
          </p:cNvSpPr>
          <p:nvPr>
            <p:ph type="sldNum" sz="quarter" idx="5"/>
          </p:nvPr>
        </p:nvSpPr>
        <p:spPr/>
        <p:txBody>
          <a:bodyPr/>
          <a:lstStyle/>
          <a:p>
            <a:fld id="{17142C2B-297C-406D-AA89-3D3B97349037}" type="slidenum">
              <a:rPr kumimoji="1" lang="ja-JP" altLang="en-US" smtClean="0"/>
              <a:t>12</a:t>
            </a:fld>
            <a:endParaRPr kumimoji="1" lang="ja-JP" altLang="en-US"/>
          </a:p>
        </p:txBody>
      </p:sp>
      <p:sp>
        <p:nvSpPr>
          <p:cNvPr id="6" name="日付プレースホルダー 5">
            <a:extLst>
              <a:ext uri="{FF2B5EF4-FFF2-40B4-BE49-F238E27FC236}">
                <a16:creationId xmlns:a16="http://schemas.microsoft.com/office/drawing/2014/main" id="{A85E81D1-AB1B-C007-22BB-5BFC99155899}"/>
              </a:ext>
            </a:extLst>
          </p:cNvPr>
          <p:cNvSpPr>
            <a:spLocks noGrp="1"/>
          </p:cNvSpPr>
          <p:nvPr>
            <p:ph type="dt" idx="1"/>
          </p:nvPr>
        </p:nvSpPr>
        <p:spPr>
          <a:xfrm>
            <a:off x="3706445" y="11"/>
            <a:ext cx="2835446" cy="499043"/>
          </a:xfrm>
          <a:prstGeom prst="rect">
            <a:avLst/>
          </a:prstGeom>
        </p:spPr>
        <p:txBody>
          <a:bodyPr/>
          <a:lstStyle/>
          <a:p>
            <a:fld id="{EDE64A06-34FE-4673-B5E2-D970C8FC5C03}" type="datetime1">
              <a:rPr kumimoji="1" lang="ja-JP" altLang="en-US" smtClean="0"/>
              <a:t>2026/6/17</a:t>
            </a:fld>
            <a:endParaRPr kumimoji="1" lang="ja-JP" altLang="en-US"/>
          </a:p>
        </p:txBody>
      </p:sp>
      <p:sp>
        <p:nvSpPr>
          <p:cNvPr id="5" name="フッター プレースホルダー 4">
            <a:extLst>
              <a:ext uri="{FF2B5EF4-FFF2-40B4-BE49-F238E27FC236}">
                <a16:creationId xmlns:a16="http://schemas.microsoft.com/office/drawing/2014/main" id="{C2911ADC-F1CD-DD95-2ADF-A6BB34EF5F74}"/>
              </a:ext>
            </a:extLst>
          </p:cNvPr>
          <p:cNvSpPr>
            <a:spLocks noGrp="1"/>
          </p:cNvSpPr>
          <p:nvPr>
            <p:ph type="ftr" sz="quarter" idx="4"/>
          </p:nvPr>
        </p:nvSpPr>
        <p:spPr/>
        <p:txBody>
          <a:bodyPr/>
          <a:lstStyle/>
          <a:p>
            <a:r>
              <a:rPr kumimoji="1" lang="zh-TW" altLang="en-US"/>
              <a:t>令和８年度経営指導員等　　　　　　　　　　　　　応用研修会資料</a:t>
            </a:r>
            <a:endParaRPr kumimoji="1" lang="ja-JP" altLang="en-US"/>
          </a:p>
        </p:txBody>
      </p:sp>
    </p:spTree>
    <p:extLst>
      <p:ext uri="{BB962C8B-B14F-4D97-AF65-F5344CB8AC3E}">
        <p14:creationId xmlns:p14="http://schemas.microsoft.com/office/powerpoint/2010/main" val="20964343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sz="1800" dirty="0"/>
              <a:t>最後に、人材開発支援助成金についてお話させていただきます。</a:t>
            </a:r>
            <a:endParaRPr lang="en-US" altLang="ja-JP" sz="1800" dirty="0"/>
          </a:p>
          <a:p>
            <a:pPr defTabSz="910194">
              <a:defRPr/>
            </a:pPr>
            <a:r>
              <a:rPr lang="ja-JP" altLang="en-US" sz="1800" dirty="0"/>
              <a:t>厚生労働省では「人材育成」における負担軽減ため「人材開発支援助成金制度」を設けております。</a:t>
            </a:r>
          </a:p>
          <a:p>
            <a:r>
              <a:rPr lang="ja-JP" altLang="en-US" sz="1800" dirty="0"/>
              <a:t>一番上にある「人材育成支援コース」は従来からの助成金対象訓練ですが、現職務及び将来従事することとなる職務に関連した知識や技能を習得させるための</a:t>
            </a:r>
            <a:endParaRPr lang="en-US" altLang="ja-JP" sz="1800" dirty="0"/>
          </a:p>
          <a:p>
            <a:r>
              <a:rPr lang="en-US" altLang="ja-JP" sz="1800" dirty="0"/>
              <a:t>10</a:t>
            </a:r>
            <a:r>
              <a:rPr lang="ja-JP" altLang="en-US" sz="1800" dirty="0"/>
              <a:t>時間以上の訓練を</a:t>
            </a:r>
            <a:r>
              <a:rPr lang="en-US" altLang="ja-JP" sz="1800" dirty="0"/>
              <a:t>Off</a:t>
            </a:r>
            <a:r>
              <a:rPr lang="ja-JP" altLang="en-US" sz="1800" dirty="0"/>
              <a:t>ー</a:t>
            </a:r>
            <a:r>
              <a:rPr lang="en-US" altLang="ja-JP" sz="1800" dirty="0"/>
              <a:t>JT</a:t>
            </a:r>
            <a:r>
              <a:rPr lang="ja-JP" altLang="en-US" sz="1800" dirty="0"/>
              <a:t>で実施する場合のもの。</a:t>
            </a:r>
            <a:endParaRPr lang="en-US" altLang="ja-JP" sz="1800" dirty="0"/>
          </a:p>
          <a:p>
            <a:r>
              <a:rPr lang="ja-JP" altLang="en-US" sz="1800" dirty="0"/>
              <a:t>令和</a:t>
            </a:r>
            <a:r>
              <a:rPr lang="en-US" altLang="ja-JP" sz="1800" dirty="0"/>
              <a:t>8</a:t>
            </a:r>
            <a:r>
              <a:rPr lang="ja-JP" altLang="en-US" sz="1800" dirty="0"/>
              <a:t>年度の期間限定助成として、「人への投資促進コース」「事業展開等リスキリング支援コース」が創設されております。</a:t>
            </a:r>
            <a:endParaRPr lang="en-US" altLang="ja-JP" sz="1800" dirty="0"/>
          </a:p>
          <a:p>
            <a:r>
              <a:rPr lang="ja-JP" altLang="en-US" sz="1800" dirty="0"/>
              <a:t>いずれも経費助成あるいは賃金助成をプラスしたものになっております。</a:t>
            </a:r>
            <a:endParaRPr lang="en-US" altLang="ja-JP" sz="1800" dirty="0"/>
          </a:p>
        </p:txBody>
      </p:sp>
      <p:sp>
        <p:nvSpPr>
          <p:cNvPr id="4" name="日付プレースホルダー 3">
            <a:extLst>
              <a:ext uri="{FF2B5EF4-FFF2-40B4-BE49-F238E27FC236}">
                <a16:creationId xmlns:a16="http://schemas.microsoft.com/office/drawing/2014/main" id="{14A525E9-A571-BAD2-29AD-CE1F20EA31AB}"/>
              </a:ext>
            </a:extLst>
          </p:cNvPr>
          <p:cNvSpPr>
            <a:spLocks noGrp="1"/>
          </p:cNvSpPr>
          <p:nvPr>
            <p:ph type="dt" idx="1"/>
          </p:nvPr>
        </p:nvSpPr>
        <p:spPr/>
        <p:txBody>
          <a:bodyPr/>
          <a:lstStyle/>
          <a:p>
            <a:fld id="{8C496A3E-D4B2-41BE-AACD-E67952A8D409}" type="datetime1">
              <a:rPr kumimoji="1" lang="ja-JP" altLang="en-US" smtClean="0"/>
              <a:t>2026/6/17</a:t>
            </a:fld>
            <a:endParaRPr kumimoji="1" lang="ja-JP" altLang="en-US"/>
          </a:p>
        </p:txBody>
      </p:sp>
      <p:sp>
        <p:nvSpPr>
          <p:cNvPr id="5" name="フッター プレースホルダー 4">
            <a:extLst>
              <a:ext uri="{FF2B5EF4-FFF2-40B4-BE49-F238E27FC236}">
                <a16:creationId xmlns:a16="http://schemas.microsoft.com/office/drawing/2014/main" id="{07F42C31-A4D5-B8A5-66E5-3CF62CCA3400}"/>
              </a:ext>
            </a:extLst>
          </p:cNvPr>
          <p:cNvSpPr>
            <a:spLocks noGrp="1"/>
          </p:cNvSpPr>
          <p:nvPr>
            <p:ph type="ftr" sz="quarter" idx="4"/>
          </p:nvPr>
        </p:nvSpPr>
        <p:spPr/>
        <p:txBody>
          <a:bodyPr/>
          <a:lstStyle/>
          <a:p>
            <a:r>
              <a:rPr kumimoji="1" lang="zh-TW" altLang="en-US"/>
              <a:t>令和８年度経営指導員等　　　　　　　　　　　　　応用研修会資料</a:t>
            </a:r>
            <a:endParaRPr kumimoji="1" lang="ja-JP" altLang="en-US"/>
          </a:p>
        </p:txBody>
      </p:sp>
    </p:spTree>
    <p:extLst>
      <p:ext uri="{BB962C8B-B14F-4D97-AF65-F5344CB8AC3E}">
        <p14:creationId xmlns:p14="http://schemas.microsoft.com/office/powerpoint/2010/main" val="17063543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sz="1800" dirty="0"/>
              <a:t>以上産業人材育成支援センター事業の概要をご紹介させていただきました。私どもでは、皆様の地域での集会等各企業様が集まられる機会があれば</a:t>
            </a:r>
            <a:endParaRPr lang="en-US" altLang="ja-JP" sz="1800" dirty="0"/>
          </a:p>
          <a:p>
            <a:r>
              <a:rPr lang="ja-JP" altLang="en-US" sz="1800" dirty="0"/>
              <a:t>ぜひ私どもセンターのご説明をさせていただきたく考えております。ぜひご一報ください。</a:t>
            </a:r>
            <a:endParaRPr lang="en-US" altLang="ja-JP" sz="1800" dirty="0"/>
          </a:p>
          <a:p>
            <a:r>
              <a:rPr lang="ja-JP" altLang="en-US" sz="1800" dirty="0"/>
              <a:t>ご</a:t>
            </a:r>
            <a:r>
              <a:rPr lang="ja-JP" altLang="ja-JP" sz="1800" dirty="0"/>
              <a:t>清聴ありがとうございました。人材育成に関し、ご不明点</a:t>
            </a:r>
            <a:r>
              <a:rPr lang="ja-JP" altLang="en-US" sz="1800" dirty="0"/>
              <a:t>・</a:t>
            </a:r>
            <a:r>
              <a:rPr lang="ja-JP" altLang="ja-JP" sz="1800" dirty="0"/>
              <a:t>ご要望が</a:t>
            </a:r>
            <a:r>
              <a:rPr lang="ja-JP" altLang="en-US" sz="1800" dirty="0"/>
              <a:t>ござい</a:t>
            </a:r>
            <a:r>
              <a:rPr lang="ja-JP" altLang="ja-JP" sz="1800" dirty="0"/>
              <a:t>ましたら、「愛知県産業人材育成支援センター」</a:t>
            </a:r>
            <a:r>
              <a:rPr lang="ja-JP" altLang="en-US" sz="1800" dirty="0"/>
              <a:t>まで、</a:t>
            </a:r>
            <a:endParaRPr lang="en-US" altLang="ja-JP" sz="1800" dirty="0"/>
          </a:p>
          <a:p>
            <a:r>
              <a:rPr lang="ja-JP" altLang="en-US" sz="1800" dirty="0"/>
              <a:t>お電話あるいはメールにて</a:t>
            </a:r>
            <a:r>
              <a:rPr lang="ja-JP" altLang="ja-JP" sz="1800" dirty="0"/>
              <a:t>ご連絡をお寄せください。お待ち申し上げております。</a:t>
            </a:r>
            <a:endParaRPr lang="en-US" altLang="ja-JP" sz="1800" dirty="0"/>
          </a:p>
          <a:p>
            <a:endParaRPr lang="en-US" altLang="ja-JP" sz="1800" b="1" dirty="0">
              <a:solidFill>
                <a:srgbClr val="FF0000"/>
              </a:solidFill>
            </a:endParaRPr>
          </a:p>
          <a:p>
            <a:endParaRPr lang="en-US" altLang="ja-JP" sz="1800" dirty="0"/>
          </a:p>
          <a:p>
            <a:endParaRPr lang="en-US" altLang="ja-JP" sz="1800" dirty="0"/>
          </a:p>
          <a:p>
            <a:endParaRPr lang="en-US" altLang="ja-JP" sz="1800" dirty="0"/>
          </a:p>
          <a:p>
            <a:endParaRPr lang="ja-JP" altLang="ja-JP" sz="1800" dirty="0"/>
          </a:p>
          <a:p>
            <a:endParaRPr kumimoji="1" lang="ja-JP" altLang="en-US" dirty="0"/>
          </a:p>
        </p:txBody>
      </p:sp>
      <p:sp>
        <p:nvSpPr>
          <p:cNvPr id="4" name="日付プレースホルダー 3">
            <a:extLst>
              <a:ext uri="{FF2B5EF4-FFF2-40B4-BE49-F238E27FC236}">
                <a16:creationId xmlns:a16="http://schemas.microsoft.com/office/drawing/2014/main" id="{9742ECB4-453D-7FB2-1A74-D8D5C3DCB2C5}"/>
              </a:ext>
            </a:extLst>
          </p:cNvPr>
          <p:cNvSpPr>
            <a:spLocks noGrp="1"/>
          </p:cNvSpPr>
          <p:nvPr>
            <p:ph type="dt" idx="1"/>
          </p:nvPr>
        </p:nvSpPr>
        <p:spPr/>
        <p:txBody>
          <a:bodyPr/>
          <a:lstStyle/>
          <a:p>
            <a:fld id="{09A1F4A3-B5C8-493A-9F6A-91BEC2BB9AD1}" type="datetime1">
              <a:rPr kumimoji="1" lang="ja-JP" altLang="en-US" smtClean="0"/>
              <a:t>2026/6/17</a:t>
            </a:fld>
            <a:endParaRPr kumimoji="1" lang="ja-JP" altLang="en-US"/>
          </a:p>
        </p:txBody>
      </p:sp>
      <p:sp>
        <p:nvSpPr>
          <p:cNvPr id="5" name="フッター プレースホルダー 4">
            <a:extLst>
              <a:ext uri="{FF2B5EF4-FFF2-40B4-BE49-F238E27FC236}">
                <a16:creationId xmlns:a16="http://schemas.microsoft.com/office/drawing/2014/main" id="{010A3AA1-22DF-2289-76D1-46D432B299E1}"/>
              </a:ext>
            </a:extLst>
          </p:cNvPr>
          <p:cNvSpPr>
            <a:spLocks noGrp="1"/>
          </p:cNvSpPr>
          <p:nvPr>
            <p:ph type="ftr" sz="quarter" idx="4"/>
          </p:nvPr>
        </p:nvSpPr>
        <p:spPr/>
        <p:txBody>
          <a:bodyPr/>
          <a:lstStyle/>
          <a:p>
            <a:r>
              <a:rPr kumimoji="1" lang="zh-TW" altLang="en-US"/>
              <a:t>令和８年度経営指導員等　　　　　　　　　　　　　応用研修会資料</a:t>
            </a:r>
            <a:endParaRPr kumimoji="1" lang="ja-JP" altLang="en-US"/>
          </a:p>
        </p:txBody>
      </p:sp>
    </p:spTree>
    <p:extLst>
      <p:ext uri="{BB962C8B-B14F-4D97-AF65-F5344CB8AC3E}">
        <p14:creationId xmlns:p14="http://schemas.microsoft.com/office/powerpoint/2010/main" val="7268109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sz="1600" dirty="0">
              <a:solidFill>
                <a:srgbClr val="FF0000"/>
              </a:solidFill>
            </a:endParaRPr>
          </a:p>
          <a:p>
            <a:r>
              <a:rPr lang="ja-JP" altLang="en-US" sz="1600" dirty="0"/>
              <a:t>産業人材育成支援センターでは第</a:t>
            </a:r>
            <a:r>
              <a:rPr lang="en-US" altLang="ja-JP" sz="1600" dirty="0"/>
              <a:t>12</a:t>
            </a:r>
            <a:r>
              <a:rPr lang="ja-JP" altLang="en-US" sz="1600" dirty="0"/>
              <a:t>次職業能力開発計画を受け、ご覧の項目に対し、企業様への情報提供・ご相談に対応しております。</a:t>
            </a:r>
            <a:endParaRPr lang="en-US" altLang="ja-JP" sz="1600" dirty="0"/>
          </a:p>
          <a:p>
            <a:endParaRPr lang="en-US" altLang="ja-JP" sz="1600" dirty="0">
              <a:solidFill>
                <a:srgbClr val="FF0000"/>
              </a:solidFill>
            </a:endParaRPr>
          </a:p>
        </p:txBody>
      </p:sp>
      <p:sp>
        <p:nvSpPr>
          <p:cNvPr id="4" name="日付プレースホルダー 3"/>
          <p:cNvSpPr>
            <a:spLocks noGrp="1"/>
          </p:cNvSpPr>
          <p:nvPr>
            <p:ph type="dt" idx="10"/>
          </p:nvPr>
        </p:nvSpPr>
        <p:spPr/>
        <p:txBody>
          <a:bodyPr/>
          <a:lstStyle/>
          <a:p>
            <a:fld id="{FB244650-A344-4953-BC1D-9104D93CA624}" type="datetime1">
              <a:rPr kumimoji="1" lang="ja-JP" altLang="en-US" smtClean="0"/>
              <a:t>2026/6/17</a:t>
            </a:fld>
            <a:endParaRPr kumimoji="1" lang="ja-JP" altLang="en-US" dirty="0"/>
          </a:p>
        </p:txBody>
      </p:sp>
      <p:sp>
        <p:nvSpPr>
          <p:cNvPr id="5" name="フッター プレースホルダー 4">
            <a:extLst>
              <a:ext uri="{FF2B5EF4-FFF2-40B4-BE49-F238E27FC236}">
                <a16:creationId xmlns:a16="http://schemas.microsoft.com/office/drawing/2014/main" id="{92175C0A-9997-A8B2-CAD3-D2A1408B2802}"/>
              </a:ext>
            </a:extLst>
          </p:cNvPr>
          <p:cNvSpPr>
            <a:spLocks noGrp="1"/>
          </p:cNvSpPr>
          <p:nvPr>
            <p:ph type="ftr" sz="quarter" idx="4"/>
          </p:nvPr>
        </p:nvSpPr>
        <p:spPr/>
        <p:txBody>
          <a:bodyPr/>
          <a:lstStyle/>
          <a:p>
            <a:r>
              <a:rPr kumimoji="1" lang="zh-TW" altLang="en-US"/>
              <a:t>令和８年度経営指導員等　　　　　　　　　　　　　応用研修会資料</a:t>
            </a:r>
            <a:endParaRPr kumimoji="1" lang="ja-JP" altLang="en-US"/>
          </a:p>
        </p:txBody>
      </p:sp>
    </p:spTree>
    <p:extLst>
      <p:ext uri="{BB962C8B-B14F-4D97-AF65-F5344CB8AC3E}">
        <p14:creationId xmlns:p14="http://schemas.microsoft.com/office/powerpoint/2010/main" val="42313135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sz="1600" dirty="0"/>
              <a:t>さて、人材育成には</a:t>
            </a:r>
            <a:r>
              <a:rPr lang="en-US" altLang="ja-JP" sz="1600" dirty="0"/>
              <a:t>OJT</a:t>
            </a:r>
            <a:r>
              <a:rPr lang="ja-JP" altLang="en-US" sz="1600" dirty="0"/>
              <a:t>と</a:t>
            </a:r>
            <a:r>
              <a:rPr lang="en-US" altLang="ja-JP" sz="1600" dirty="0"/>
              <a:t>OFF-JT</a:t>
            </a:r>
            <a:r>
              <a:rPr lang="ja-JP" altLang="en-US" sz="1600" dirty="0"/>
              <a:t>がありますが、</a:t>
            </a:r>
            <a:r>
              <a:rPr lang="en-US" altLang="ja-JP" sz="1600" dirty="0"/>
              <a:t>OJT</a:t>
            </a:r>
            <a:r>
              <a:rPr lang="ja-JP" altLang="en-US" sz="1600" dirty="0"/>
              <a:t>は「実際の職務現場で業務を通じて行う教育訓練」で、実践的なスキルを磨く手法です。</a:t>
            </a:r>
            <a:endParaRPr lang="en-US" altLang="ja-JP" sz="1600" dirty="0"/>
          </a:p>
          <a:p>
            <a:r>
              <a:rPr lang="en-US" altLang="ja-JP" sz="1600" dirty="0"/>
              <a:t>OFF-JT</a:t>
            </a:r>
            <a:r>
              <a:rPr lang="ja-JP" altLang="en-US" sz="1600" dirty="0"/>
              <a:t>は</a:t>
            </a:r>
            <a:r>
              <a:rPr kumimoji="1" lang="ja-JP" altLang="en-US" sz="1200" b="0" i="0" kern="1200" dirty="0">
                <a:solidFill>
                  <a:schemeClr val="tx1"/>
                </a:solidFill>
                <a:effectLst/>
                <a:latin typeface="+mn-lt"/>
                <a:ea typeface="+mn-ea"/>
                <a:cs typeface="+mn-cs"/>
              </a:rPr>
              <a:t>研修やセミナーなど職場から離れたところで実施する教育・研修のことで日々の業務をこなすうえで必要になる知識やスキルを習得します。</a:t>
            </a:r>
            <a:endParaRPr kumimoji="1" lang="en-US" altLang="ja-JP" sz="1600" b="0" i="0" kern="1200" dirty="0">
              <a:solidFill>
                <a:schemeClr val="tx1"/>
              </a:solidFill>
              <a:effectLst/>
              <a:latin typeface="+mn-lt"/>
              <a:ea typeface="+mn-ea"/>
              <a:cs typeface="+mn-cs"/>
            </a:endParaRPr>
          </a:p>
          <a:p>
            <a:r>
              <a:rPr lang="ja-JP" altLang="en-US" sz="1600" dirty="0"/>
              <a:t>①「あいち技の伝承士派遣事業」、</a:t>
            </a:r>
            <a:endParaRPr lang="en-US" altLang="ja-JP" sz="1600" dirty="0"/>
          </a:p>
          <a:p>
            <a:r>
              <a:rPr lang="ja-JP" altLang="en-US" sz="1600" dirty="0"/>
              <a:t>②「県立高等技術専門校での在職者訓練、求職者向け職業訓練」</a:t>
            </a:r>
            <a:endParaRPr lang="en-US" altLang="ja-JP" sz="1600" dirty="0"/>
          </a:p>
          <a:p>
            <a:r>
              <a:rPr lang="ja-JP" altLang="en-US" sz="1600" dirty="0"/>
              <a:t>③「ポリテクセンター中部での在職者訓練、求職者向け職業訓練」があり、</a:t>
            </a:r>
            <a:endParaRPr lang="en-US" altLang="ja-JP" sz="1600" dirty="0"/>
          </a:p>
          <a:p>
            <a:r>
              <a:rPr lang="ja-JP" altLang="en-US" sz="1600" dirty="0"/>
              <a:t>階層別研修では</a:t>
            </a:r>
            <a:endParaRPr lang="en-US" altLang="ja-JP" sz="1600" dirty="0"/>
          </a:p>
          <a:p>
            <a:r>
              <a:rPr lang="ja-JP" altLang="en-US" sz="1600" dirty="0"/>
              <a:t>①「愛知県職業能力開発協会」での初任層、管理監督層向けの研修、</a:t>
            </a:r>
            <a:endParaRPr lang="en-US" altLang="ja-JP" sz="1600" dirty="0"/>
          </a:p>
          <a:p>
            <a:r>
              <a:rPr lang="ja-JP" altLang="en-US" sz="1600" dirty="0"/>
              <a:t>②「中小企業大学校」での経営者層向けの研修が有ります。</a:t>
            </a:r>
            <a:endParaRPr lang="en-US" altLang="ja-JP" sz="1600" dirty="0"/>
          </a:p>
          <a:p>
            <a:r>
              <a:rPr lang="ja-JP" altLang="en-US" sz="1600" dirty="0"/>
              <a:t>これらに加え「デジタル人材育成」、「技能継承支援」があります。</a:t>
            </a:r>
            <a:endParaRPr lang="en-US" altLang="ja-JP" sz="1600" dirty="0"/>
          </a:p>
        </p:txBody>
      </p:sp>
      <p:sp>
        <p:nvSpPr>
          <p:cNvPr id="4" name="日付プレースホルダー 3"/>
          <p:cNvSpPr>
            <a:spLocks noGrp="1"/>
          </p:cNvSpPr>
          <p:nvPr>
            <p:ph type="dt" idx="10"/>
          </p:nvPr>
        </p:nvSpPr>
        <p:spPr/>
        <p:txBody>
          <a:bodyPr/>
          <a:lstStyle/>
          <a:p>
            <a:fld id="{94460B22-C1EB-4609-AD87-6666FB5C5424}" type="datetime1">
              <a:rPr kumimoji="1" lang="ja-JP" altLang="en-US" smtClean="0"/>
              <a:t>2026/6/17</a:t>
            </a:fld>
            <a:endParaRPr kumimoji="1" lang="ja-JP" altLang="en-US" dirty="0"/>
          </a:p>
        </p:txBody>
      </p:sp>
      <p:sp>
        <p:nvSpPr>
          <p:cNvPr id="5" name="フッター プレースホルダー 4">
            <a:extLst>
              <a:ext uri="{FF2B5EF4-FFF2-40B4-BE49-F238E27FC236}">
                <a16:creationId xmlns:a16="http://schemas.microsoft.com/office/drawing/2014/main" id="{2233251B-9E4A-B581-BBC6-9FFC9DDF5059}"/>
              </a:ext>
            </a:extLst>
          </p:cNvPr>
          <p:cNvSpPr>
            <a:spLocks noGrp="1"/>
          </p:cNvSpPr>
          <p:nvPr>
            <p:ph type="ftr" sz="quarter" idx="4"/>
          </p:nvPr>
        </p:nvSpPr>
        <p:spPr/>
        <p:txBody>
          <a:bodyPr/>
          <a:lstStyle/>
          <a:p>
            <a:r>
              <a:rPr kumimoji="1" lang="zh-TW" altLang="en-US"/>
              <a:t>令和８年度経営指導員等　　　　　　　　　　　　　応用研修会資料</a:t>
            </a:r>
            <a:endParaRPr kumimoji="1" lang="ja-JP" altLang="en-US"/>
          </a:p>
        </p:txBody>
      </p:sp>
    </p:spTree>
    <p:extLst>
      <p:ext uri="{BB962C8B-B14F-4D97-AF65-F5344CB8AC3E}">
        <p14:creationId xmlns:p14="http://schemas.microsoft.com/office/powerpoint/2010/main" val="24859251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sz="1600" dirty="0">
                <a:latin typeface="+mj-ea"/>
                <a:ea typeface="+mj-ea"/>
              </a:rPr>
              <a:t>職種別研修①としましては、「あいち技の伝承士派遣事業」があります。</a:t>
            </a:r>
            <a:endParaRPr lang="en-US" altLang="ja-JP" sz="1600" dirty="0">
              <a:latin typeface="+mj-ea"/>
              <a:ea typeface="+mj-ea"/>
            </a:endParaRPr>
          </a:p>
          <a:p>
            <a:r>
              <a:rPr lang="ja-JP" altLang="en-US" sz="1600" dirty="0">
                <a:latin typeface="+mj-ea"/>
                <a:ea typeface="+mj-ea"/>
              </a:rPr>
              <a:t>これは、指導経験・指導力に優れた企業</a:t>
            </a:r>
            <a:r>
              <a:rPr lang="en-US" altLang="ja-JP" sz="1600" dirty="0">
                <a:latin typeface="+mj-ea"/>
                <a:ea typeface="+mj-ea"/>
              </a:rPr>
              <a:t>OB</a:t>
            </a:r>
            <a:r>
              <a:rPr lang="ja-JP" altLang="en-US" sz="1600" dirty="0">
                <a:latin typeface="+mj-ea"/>
                <a:ea typeface="+mj-ea"/>
              </a:rPr>
              <a:t>等の熟練技能者を県では「あいち技の伝承士」として認定・登録し、</a:t>
            </a:r>
            <a:endParaRPr lang="en-US" altLang="ja-JP" sz="1600" dirty="0">
              <a:latin typeface="+mj-ea"/>
              <a:ea typeface="+mj-ea"/>
            </a:endParaRPr>
          </a:p>
          <a:p>
            <a:r>
              <a:rPr lang="ja-JP" altLang="en-US" sz="1600" dirty="0">
                <a:latin typeface="+mj-ea"/>
                <a:ea typeface="+mj-ea"/>
              </a:rPr>
              <a:t>中小企業や工科高校に紹介・派遣し人材育成や技能向上の支援を実施しております。</a:t>
            </a:r>
            <a:endParaRPr lang="en-US" altLang="ja-JP" sz="1600" dirty="0">
              <a:latin typeface="+mj-ea"/>
              <a:ea typeface="+mj-ea"/>
            </a:endParaRPr>
          </a:p>
          <a:p>
            <a:pPr defTabSz="910194">
              <a:defRPr/>
            </a:pPr>
            <a:r>
              <a:rPr lang="ja-JP" altLang="en-US" sz="1600" dirty="0">
                <a:latin typeface="+mj-ea"/>
                <a:ea typeface="+mj-ea"/>
              </a:rPr>
              <a:t>このような「伝承士」のかたは令和８年３月現在３３職種、８２名おられます。</a:t>
            </a:r>
            <a:endParaRPr lang="en-US" altLang="ja-JP" sz="1600" dirty="0">
              <a:latin typeface="+mj-ea"/>
              <a:ea typeface="+mj-ea"/>
            </a:endParaRPr>
          </a:p>
          <a:p>
            <a:pPr defTabSz="910194">
              <a:defRPr/>
            </a:pPr>
            <a:r>
              <a:rPr lang="ja-JP" altLang="en-US" sz="1600" dirty="0">
                <a:latin typeface="+mj-ea"/>
                <a:ea typeface="+mj-ea"/>
              </a:rPr>
              <a:t>１日２～３時間程度、</a:t>
            </a:r>
            <a:r>
              <a:rPr lang="en-US" altLang="ja-JP" sz="1600" dirty="0">
                <a:solidFill>
                  <a:prstClr val="black"/>
                </a:solidFill>
                <a:latin typeface="+mj-ea"/>
                <a:ea typeface="+mj-ea"/>
              </a:rPr>
              <a:t>1-4</a:t>
            </a:r>
            <a:r>
              <a:rPr lang="ja-JP" altLang="en-US" sz="1600" dirty="0">
                <a:solidFill>
                  <a:prstClr val="black"/>
                </a:solidFill>
                <a:latin typeface="+mj-ea"/>
                <a:ea typeface="+mj-ea"/>
              </a:rPr>
              <a:t>日の派遣。講師への謝金、交通費等の派遣費用は</a:t>
            </a:r>
            <a:r>
              <a:rPr lang="ja-JP" altLang="en-US" sz="1600" dirty="0">
                <a:latin typeface="+mj-ea"/>
                <a:ea typeface="+mj-ea"/>
              </a:rPr>
              <a:t>１年に最大４日までは県がすべて負担させていただきます。</a:t>
            </a:r>
            <a:endParaRPr lang="en-US" altLang="ja-JP" sz="1600" dirty="0">
              <a:solidFill>
                <a:prstClr val="black"/>
              </a:solidFill>
              <a:latin typeface="+mj-ea"/>
              <a:ea typeface="+mj-ea"/>
            </a:endParaRPr>
          </a:p>
          <a:p>
            <a:r>
              <a:rPr lang="ja-JP" altLang="en-US" sz="1600" dirty="0">
                <a:latin typeface="+mj-ea"/>
                <a:ea typeface="+mj-ea"/>
              </a:rPr>
              <a:t>主に「伝承士」の役割は</a:t>
            </a:r>
            <a:endParaRPr lang="en-US" altLang="ja-JP" sz="1600" dirty="0">
              <a:latin typeface="+mj-ea"/>
              <a:ea typeface="+mj-ea"/>
            </a:endParaRPr>
          </a:p>
          <a:p>
            <a:r>
              <a:rPr lang="ja-JP" altLang="en-US" sz="1600" dirty="0">
                <a:latin typeface="+mj-ea"/>
                <a:ea typeface="+mj-ea"/>
              </a:rPr>
              <a:t>①従業員の方のスキルアップ</a:t>
            </a:r>
            <a:endParaRPr lang="en-US" altLang="ja-JP" sz="1600" dirty="0">
              <a:latin typeface="+mj-ea"/>
              <a:ea typeface="+mj-ea"/>
            </a:endParaRPr>
          </a:p>
          <a:p>
            <a:r>
              <a:rPr lang="ja-JP" altLang="en-US" sz="1600" dirty="0">
                <a:latin typeface="+mj-ea"/>
                <a:ea typeface="+mj-ea"/>
              </a:rPr>
              <a:t>②従業員の方の技能検定受検指導</a:t>
            </a:r>
            <a:endParaRPr lang="en-US" altLang="ja-JP" sz="1600" dirty="0">
              <a:latin typeface="+mj-ea"/>
              <a:ea typeface="+mj-ea"/>
            </a:endParaRPr>
          </a:p>
          <a:p>
            <a:r>
              <a:rPr lang="ja-JP" altLang="en-US" sz="1600" dirty="0">
                <a:latin typeface="+mj-ea"/>
                <a:ea typeface="+mj-ea"/>
              </a:rPr>
              <a:t>③外国人技能実習生の実技指導</a:t>
            </a:r>
            <a:endParaRPr lang="en-US" altLang="ja-JP" sz="1600" dirty="0">
              <a:latin typeface="+mj-ea"/>
              <a:ea typeface="+mj-ea"/>
            </a:endParaRPr>
          </a:p>
          <a:p>
            <a:r>
              <a:rPr lang="ja-JP" altLang="en-US" sz="1600" dirty="0">
                <a:latin typeface="+mj-ea"/>
                <a:ea typeface="+mj-ea"/>
              </a:rPr>
              <a:t>にご活用いただいております。</a:t>
            </a:r>
            <a:endParaRPr lang="en-US" altLang="ja-JP" sz="1600" dirty="0">
              <a:latin typeface="+mj-ea"/>
              <a:ea typeface="+mj-ea"/>
            </a:endParaRPr>
          </a:p>
        </p:txBody>
      </p:sp>
      <p:sp>
        <p:nvSpPr>
          <p:cNvPr id="4" name="日付プレースホルダー 3">
            <a:extLst>
              <a:ext uri="{FF2B5EF4-FFF2-40B4-BE49-F238E27FC236}">
                <a16:creationId xmlns:a16="http://schemas.microsoft.com/office/drawing/2014/main" id="{6D7387DF-F323-7292-4870-1C2EE8D80DCA}"/>
              </a:ext>
            </a:extLst>
          </p:cNvPr>
          <p:cNvSpPr>
            <a:spLocks noGrp="1"/>
          </p:cNvSpPr>
          <p:nvPr>
            <p:ph type="dt" idx="1"/>
          </p:nvPr>
        </p:nvSpPr>
        <p:spPr/>
        <p:txBody>
          <a:bodyPr/>
          <a:lstStyle/>
          <a:p>
            <a:fld id="{CB46D15D-7E82-4E30-A9C2-B4C8699D05C1}" type="datetime1">
              <a:rPr kumimoji="1" lang="ja-JP" altLang="en-US" smtClean="0"/>
              <a:t>2026/6/17</a:t>
            </a:fld>
            <a:endParaRPr kumimoji="1" lang="ja-JP" altLang="en-US"/>
          </a:p>
        </p:txBody>
      </p:sp>
      <p:sp>
        <p:nvSpPr>
          <p:cNvPr id="5" name="フッター プレースホルダー 4">
            <a:extLst>
              <a:ext uri="{FF2B5EF4-FFF2-40B4-BE49-F238E27FC236}">
                <a16:creationId xmlns:a16="http://schemas.microsoft.com/office/drawing/2014/main" id="{9810C4A8-74D6-B33C-ED7A-D3A17D5D2D67}"/>
              </a:ext>
            </a:extLst>
          </p:cNvPr>
          <p:cNvSpPr>
            <a:spLocks noGrp="1"/>
          </p:cNvSpPr>
          <p:nvPr>
            <p:ph type="ftr" sz="quarter" idx="4"/>
          </p:nvPr>
        </p:nvSpPr>
        <p:spPr/>
        <p:txBody>
          <a:bodyPr/>
          <a:lstStyle/>
          <a:p>
            <a:r>
              <a:rPr kumimoji="1" lang="zh-TW" altLang="en-US"/>
              <a:t>令和８年度経営指導員等　　　　　　　　　　　　　応用研修会資料</a:t>
            </a:r>
            <a:endParaRPr kumimoji="1" lang="ja-JP" altLang="en-US"/>
          </a:p>
        </p:txBody>
      </p:sp>
    </p:spTree>
    <p:extLst>
      <p:ext uri="{BB962C8B-B14F-4D97-AF65-F5344CB8AC3E}">
        <p14:creationId xmlns:p14="http://schemas.microsoft.com/office/powerpoint/2010/main" val="13744394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854075" y="742950"/>
            <a:ext cx="4960938" cy="3721100"/>
          </a:xfrm>
        </p:spPr>
      </p:sp>
      <p:sp>
        <p:nvSpPr>
          <p:cNvPr id="3" name="ノート プレースホルダー 2"/>
          <p:cNvSpPr>
            <a:spLocks noGrp="1"/>
          </p:cNvSpPr>
          <p:nvPr>
            <p:ph type="body" idx="1"/>
          </p:nvPr>
        </p:nvSpPr>
        <p:spPr/>
        <p:txBody>
          <a:bodyPr/>
          <a:lstStyle/>
          <a:p>
            <a:r>
              <a:rPr lang="ja-JP" altLang="en-US" sz="1800" dirty="0"/>
              <a:t>職種別研修②としまして、</a:t>
            </a:r>
            <a:r>
              <a:rPr lang="ja-JP" altLang="ja-JP" sz="1800" b="1" dirty="0">
                <a:solidFill>
                  <a:srgbClr val="FF0000"/>
                </a:solidFill>
              </a:rPr>
              <a:t> </a:t>
            </a:r>
            <a:r>
              <a:rPr lang="ja-JP" altLang="ja-JP" sz="1800" dirty="0"/>
              <a:t>名古屋、岡崎、豊川市にあ</a:t>
            </a:r>
            <a:r>
              <a:rPr lang="ja-JP" altLang="en-US" sz="1800" dirty="0"/>
              <a:t>る</a:t>
            </a:r>
            <a:r>
              <a:rPr lang="ja-JP" altLang="ja-JP" sz="1800" dirty="0"/>
              <a:t>高等技術専門校</a:t>
            </a:r>
            <a:r>
              <a:rPr lang="ja-JP" altLang="en-US" sz="1800" dirty="0"/>
              <a:t>での研修があります。</a:t>
            </a:r>
            <a:r>
              <a:rPr lang="ja-JP" altLang="ja-JP" sz="1800" dirty="0"/>
              <a:t>ここでは在職者向けにスキルアップ講座を開講して</a:t>
            </a:r>
            <a:r>
              <a:rPr lang="ja-JP" altLang="en-US" sz="1800" dirty="0"/>
              <a:t>おります</a:t>
            </a:r>
            <a:r>
              <a:rPr lang="ja-JP" altLang="ja-JP" sz="1800" dirty="0"/>
              <a:t>。</a:t>
            </a:r>
            <a:endParaRPr lang="en-US" altLang="ja-JP" sz="1800" dirty="0"/>
          </a:p>
          <a:p>
            <a:r>
              <a:rPr lang="ja-JP" altLang="ja-JP" sz="1800" dirty="0"/>
              <a:t>主に機械加工、溶接、プログラミング、電気、建築等のカリキュラム</a:t>
            </a:r>
            <a:r>
              <a:rPr lang="ja-JP" altLang="en-US" sz="1800" dirty="0"/>
              <a:t>があり、手ごろな</a:t>
            </a:r>
            <a:r>
              <a:rPr lang="ja-JP" altLang="ja-JP" sz="1800" dirty="0"/>
              <a:t>受講料</a:t>
            </a:r>
            <a:r>
              <a:rPr lang="en-US" altLang="ja-JP" sz="1800" dirty="0"/>
              <a:t>1,820</a:t>
            </a:r>
            <a:r>
              <a:rPr lang="ja-JP" altLang="ja-JP" sz="1800" dirty="0"/>
              <a:t>～</a:t>
            </a:r>
            <a:r>
              <a:rPr lang="en-US" altLang="ja-JP" sz="1800" dirty="0"/>
              <a:t>4,420</a:t>
            </a:r>
            <a:r>
              <a:rPr lang="ja-JP" altLang="ja-JP" sz="1800" dirty="0"/>
              <a:t>円</a:t>
            </a:r>
            <a:r>
              <a:rPr lang="en-US" altLang="ja-JP" sz="1800" dirty="0"/>
              <a:t>+</a:t>
            </a:r>
            <a:r>
              <a:rPr lang="ja-JP" altLang="ja-JP" sz="1800" dirty="0"/>
              <a:t>テキスト代</a:t>
            </a:r>
            <a:r>
              <a:rPr lang="ja-JP" altLang="en-US" sz="1800" dirty="0"/>
              <a:t>など</a:t>
            </a:r>
            <a:r>
              <a:rPr lang="ja-JP" altLang="ja-JP" sz="1800" dirty="0"/>
              <a:t>で</a:t>
            </a:r>
            <a:endParaRPr lang="en-US" altLang="ja-JP" sz="1800" dirty="0"/>
          </a:p>
          <a:p>
            <a:r>
              <a:rPr lang="ja-JP" altLang="en-US" sz="1800" dirty="0"/>
              <a:t>主に</a:t>
            </a:r>
            <a:r>
              <a:rPr lang="en-US" altLang="ja-JP" sz="1800" dirty="0"/>
              <a:t>2</a:t>
            </a:r>
            <a:r>
              <a:rPr lang="ja-JP" altLang="ja-JP" sz="1800" dirty="0"/>
              <a:t>日間のコースを設けて</a:t>
            </a:r>
            <a:r>
              <a:rPr lang="ja-JP" altLang="en-US" sz="1800" dirty="0"/>
              <a:t>おり</a:t>
            </a:r>
            <a:r>
              <a:rPr lang="ja-JP" altLang="ja-JP" sz="1800" dirty="0"/>
              <a:t>ます。又</a:t>
            </a:r>
            <a:r>
              <a:rPr lang="ja-JP" altLang="en-US" sz="1800" dirty="0"/>
              <a:t>求職者向け職業訓練</a:t>
            </a:r>
            <a:r>
              <a:rPr lang="en-US" altLang="ja-JP" sz="1800" dirty="0"/>
              <a:t>(</a:t>
            </a:r>
            <a:r>
              <a:rPr lang="ja-JP" altLang="ja-JP" sz="1800" dirty="0"/>
              <a:t>ハロートレーニング</a:t>
            </a:r>
            <a:r>
              <a:rPr lang="en-US" altLang="ja-JP" sz="1800" dirty="0"/>
              <a:t>)</a:t>
            </a:r>
            <a:r>
              <a:rPr lang="ja-JP" altLang="en-US" sz="1800" dirty="0"/>
              <a:t>も実施しており、県では</a:t>
            </a:r>
            <a:endParaRPr lang="ja-JP" altLang="ja-JP" sz="1800" dirty="0"/>
          </a:p>
          <a:p>
            <a:r>
              <a:rPr lang="ja-JP" altLang="en-US" sz="1800" dirty="0"/>
              <a:t>企業様からのご要求により</a:t>
            </a:r>
            <a:r>
              <a:rPr lang="ja-JP" altLang="ja-JP" sz="1800" dirty="0"/>
              <a:t>求人票</a:t>
            </a:r>
            <a:r>
              <a:rPr lang="ja-JP" altLang="en-US" sz="1800" dirty="0"/>
              <a:t>をご提供させていただき、</a:t>
            </a:r>
            <a:r>
              <a:rPr lang="ja-JP" altLang="ja-JP" sz="1800" dirty="0"/>
              <a:t>人材確保のサポート</a:t>
            </a:r>
            <a:r>
              <a:rPr lang="ja-JP" altLang="en-US" sz="1800" dirty="0"/>
              <a:t>もしております。</a:t>
            </a:r>
            <a:endParaRPr lang="en-US" altLang="ja-JP" sz="1800" dirty="0"/>
          </a:p>
          <a:p>
            <a:endParaRPr kumimoji="1" lang="ja-JP" altLang="en-US" dirty="0"/>
          </a:p>
        </p:txBody>
      </p:sp>
      <p:sp>
        <p:nvSpPr>
          <p:cNvPr id="4" name="日付プレースホルダー 3">
            <a:extLst>
              <a:ext uri="{FF2B5EF4-FFF2-40B4-BE49-F238E27FC236}">
                <a16:creationId xmlns:a16="http://schemas.microsoft.com/office/drawing/2014/main" id="{0B64BC32-83D7-E95D-A6AF-69ACC5C18208}"/>
              </a:ext>
            </a:extLst>
          </p:cNvPr>
          <p:cNvSpPr>
            <a:spLocks noGrp="1"/>
          </p:cNvSpPr>
          <p:nvPr>
            <p:ph type="dt" idx="1"/>
          </p:nvPr>
        </p:nvSpPr>
        <p:spPr/>
        <p:txBody>
          <a:bodyPr/>
          <a:lstStyle/>
          <a:p>
            <a:fld id="{4E73ADE0-4A80-47FF-A5D7-8DC7B49755C6}" type="datetime1">
              <a:rPr kumimoji="1" lang="ja-JP" altLang="en-US" smtClean="0"/>
              <a:t>2026/6/17</a:t>
            </a:fld>
            <a:endParaRPr kumimoji="1" lang="ja-JP" altLang="en-US"/>
          </a:p>
        </p:txBody>
      </p:sp>
      <p:sp>
        <p:nvSpPr>
          <p:cNvPr id="5" name="フッター プレースホルダー 4">
            <a:extLst>
              <a:ext uri="{FF2B5EF4-FFF2-40B4-BE49-F238E27FC236}">
                <a16:creationId xmlns:a16="http://schemas.microsoft.com/office/drawing/2014/main" id="{9FD0B85E-CD19-8CB8-4083-2A91EA0A193F}"/>
              </a:ext>
            </a:extLst>
          </p:cNvPr>
          <p:cNvSpPr>
            <a:spLocks noGrp="1"/>
          </p:cNvSpPr>
          <p:nvPr>
            <p:ph type="ftr" sz="quarter" idx="4"/>
          </p:nvPr>
        </p:nvSpPr>
        <p:spPr/>
        <p:txBody>
          <a:bodyPr/>
          <a:lstStyle/>
          <a:p>
            <a:r>
              <a:rPr kumimoji="1" lang="zh-TW" altLang="en-US"/>
              <a:t>令和８年度経営指導員等　　　　　　　　　　　　　応用研修会資料</a:t>
            </a:r>
            <a:endParaRPr kumimoji="1" lang="ja-JP" altLang="en-US"/>
          </a:p>
        </p:txBody>
      </p:sp>
    </p:spTree>
    <p:extLst>
      <p:ext uri="{BB962C8B-B14F-4D97-AF65-F5344CB8AC3E}">
        <p14:creationId xmlns:p14="http://schemas.microsoft.com/office/powerpoint/2010/main" val="28569277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sz="1800" dirty="0"/>
              <a:t>職種別研修③としては、国の機関である</a:t>
            </a:r>
            <a:r>
              <a:rPr lang="ja-JP" altLang="ja-JP" sz="1800" dirty="0"/>
              <a:t>ポリテクセンター中部</a:t>
            </a:r>
            <a:r>
              <a:rPr lang="ja-JP" altLang="en-US" sz="1800" dirty="0"/>
              <a:t>が小牧市にあり、</a:t>
            </a:r>
            <a:r>
              <a:rPr lang="ja-JP" altLang="ja-JP" sz="1800" dirty="0"/>
              <a:t>そこでは</a:t>
            </a:r>
            <a:r>
              <a:rPr lang="ja-JP" altLang="en-US" sz="1800" dirty="0"/>
              <a:t>汎用機から、最新鋭の自動機まで</a:t>
            </a:r>
            <a:r>
              <a:rPr lang="ja-JP" altLang="ja-JP" sz="1800" dirty="0"/>
              <a:t>在職者</a:t>
            </a:r>
            <a:r>
              <a:rPr lang="ja-JP" altLang="en-US" sz="1800" dirty="0"/>
              <a:t>対象に</a:t>
            </a:r>
            <a:r>
              <a:rPr lang="ja-JP" altLang="ja-JP" sz="1800" dirty="0"/>
              <a:t>１コース</a:t>
            </a:r>
            <a:r>
              <a:rPr lang="en-US" altLang="ja-JP" sz="1800" dirty="0"/>
              <a:t>2</a:t>
            </a:r>
            <a:r>
              <a:rPr lang="ja-JP" altLang="ja-JP" sz="1800" dirty="0"/>
              <a:t>～</a:t>
            </a:r>
            <a:r>
              <a:rPr lang="en-US" altLang="ja-JP" sz="1800" dirty="0"/>
              <a:t>4</a:t>
            </a:r>
            <a:r>
              <a:rPr lang="ja-JP" altLang="ja-JP" sz="1800" dirty="0"/>
              <a:t>日間のスケジュールにて、機械系・電気電子系・居住系の</a:t>
            </a:r>
            <a:r>
              <a:rPr lang="ja-JP" altLang="en-US" sz="1800" dirty="0"/>
              <a:t>各</a:t>
            </a:r>
            <a:r>
              <a:rPr lang="ja-JP" altLang="ja-JP" sz="1800" dirty="0"/>
              <a:t>講座を開講して</a:t>
            </a:r>
            <a:r>
              <a:rPr lang="ja-JP" altLang="en-US" sz="1800" dirty="0"/>
              <a:t>おり</a:t>
            </a:r>
            <a:r>
              <a:rPr lang="ja-JP" altLang="ja-JP" sz="1800" dirty="0"/>
              <a:t>ます。ポリテクセンター中部での講座受講に際し</a:t>
            </a:r>
            <a:r>
              <a:rPr lang="ja-JP" altLang="en-US" sz="1800" dirty="0"/>
              <a:t>ては一部地方公共団体の助成金の対象になる場合があります。</a:t>
            </a:r>
            <a:r>
              <a:rPr lang="ja-JP" altLang="ja-JP" sz="1800" dirty="0"/>
              <a:t>ポリテクセンター</a:t>
            </a:r>
            <a:r>
              <a:rPr lang="ja-JP" altLang="en-US" sz="1800" dirty="0"/>
              <a:t>中部</a:t>
            </a:r>
            <a:r>
              <a:rPr lang="ja-JP" altLang="ja-JP" sz="1800" dirty="0"/>
              <a:t>でも求職者</a:t>
            </a:r>
            <a:r>
              <a:rPr lang="ja-JP" altLang="en-US" sz="1800" dirty="0"/>
              <a:t>向け</a:t>
            </a:r>
            <a:r>
              <a:rPr lang="ja-JP" altLang="ja-JP" sz="1800" dirty="0"/>
              <a:t>職業訓練</a:t>
            </a:r>
            <a:r>
              <a:rPr lang="ja-JP" altLang="en-US" sz="1800" dirty="0"/>
              <a:t>（ハロートレーニング）</a:t>
            </a:r>
            <a:r>
              <a:rPr lang="ja-JP" altLang="ja-JP" sz="1800" dirty="0"/>
              <a:t>を</a:t>
            </a:r>
            <a:r>
              <a:rPr lang="en-US" altLang="ja-JP" sz="1800" dirty="0"/>
              <a:t>12</a:t>
            </a:r>
            <a:r>
              <a:rPr lang="ja-JP" altLang="en-US" sz="1800" dirty="0"/>
              <a:t>コース開催</a:t>
            </a:r>
            <a:r>
              <a:rPr lang="ja-JP" altLang="ja-JP" sz="1800" dirty="0"/>
              <a:t>しており、</a:t>
            </a:r>
            <a:r>
              <a:rPr lang="ja-JP" altLang="en-US" sz="1800" dirty="0"/>
              <a:t>ご希望される企業様から</a:t>
            </a:r>
            <a:r>
              <a:rPr lang="ja-JP" altLang="ja-JP" sz="1800" dirty="0"/>
              <a:t>求人票</a:t>
            </a:r>
            <a:r>
              <a:rPr lang="ja-JP" altLang="en-US" sz="1800" dirty="0"/>
              <a:t>をご提出頂く事で卒業生に対し</a:t>
            </a:r>
            <a:r>
              <a:rPr lang="ja-JP" altLang="ja-JP" sz="1800" dirty="0"/>
              <a:t>人材確保のサポートをしております。</a:t>
            </a:r>
            <a:endParaRPr lang="en-US" altLang="ja-JP" sz="1800" dirty="0"/>
          </a:p>
          <a:p>
            <a:endParaRPr kumimoji="1" lang="ja-JP" altLang="en-US" dirty="0"/>
          </a:p>
        </p:txBody>
      </p:sp>
      <p:sp>
        <p:nvSpPr>
          <p:cNvPr id="4" name="日付プレースホルダー 3">
            <a:extLst>
              <a:ext uri="{FF2B5EF4-FFF2-40B4-BE49-F238E27FC236}">
                <a16:creationId xmlns:a16="http://schemas.microsoft.com/office/drawing/2014/main" id="{A825A05F-C628-0DB6-6001-39CD807DE602}"/>
              </a:ext>
            </a:extLst>
          </p:cNvPr>
          <p:cNvSpPr>
            <a:spLocks noGrp="1"/>
          </p:cNvSpPr>
          <p:nvPr>
            <p:ph type="dt" idx="1"/>
          </p:nvPr>
        </p:nvSpPr>
        <p:spPr/>
        <p:txBody>
          <a:bodyPr/>
          <a:lstStyle/>
          <a:p>
            <a:fld id="{75063511-3453-4607-B24F-AB6D51CB3E38}" type="datetime1">
              <a:rPr kumimoji="1" lang="ja-JP" altLang="en-US" smtClean="0"/>
              <a:t>2026/6/17</a:t>
            </a:fld>
            <a:endParaRPr kumimoji="1" lang="ja-JP" altLang="en-US"/>
          </a:p>
        </p:txBody>
      </p:sp>
      <p:sp>
        <p:nvSpPr>
          <p:cNvPr id="5" name="フッター プレースホルダー 4">
            <a:extLst>
              <a:ext uri="{FF2B5EF4-FFF2-40B4-BE49-F238E27FC236}">
                <a16:creationId xmlns:a16="http://schemas.microsoft.com/office/drawing/2014/main" id="{B55D02A9-362E-4541-5929-F664EA57425B}"/>
              </a:ext>
            </a:extLst>
          </p:cNvPr>
          <p:cNvSpPr>
            <a:spLocks noGrp="1"/>
          </p:cNvSpPr>
          <p:nvPr>
            <p:ph type="ftr" sz="quarter" idx="4"/>
          </p:nvPr>
        </p:nvSpPr>
        <p:spPr/>
        <p:txBody>
          <a:bodyPr/>
          <a:lstStyle/>
          <a:p>
            <a:r>
              <a:rPr kumimoji="1" lang="zh-TW" altLang="en-US"/>
              <a:t>令和８年度経営指導員等　　　　　　　　　　　　　応用研修会資料</a:t>
            </a:r>
            <a:endParaRPr kumimoji="1" lang="ja-JP" altLang="en-US"/>
          </a:p>
        </p:txBody>
      </p:sp>
    </p:spTree>
    <p:extLst>
      <p:ext uri="{BB962C8B-B14F-4D97-AF65-F5344CB8AC3E}">
        <p14:creationId xmlns:p14="http://schemas.microsoft.com/office/powerpoint/2010/main" val="5955514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109223" indent="-455097"/>
            <a:r>
              <a:rPr lang="ja-JP" altLang="ja-JP" sz="1800" dirty="0"/>
              <a:t>これまで</a:t>
            </a:r>
            <a:r>
              <a:rPr lang="ja-JP" altLang="en-US" sz="1800" dirty="0"/>
              <a:t>ご紹介した</a:t>
            </a:r>
            <a:r>
              <a:rPr lang="ja-JP" altLang="ja-JP" sz="1800" dirty="0"/>
              <a:t>研修</a:t>
            </a:r>
            <a:r>
              <a:rPr lang="ja-JP" altLang="en-US" sz="1800" dirty="0"/>
              <a:t>は</a:t>
            </a:r>
            <a:r>
              <a:rPr lang="ja-JP" altLang="ja-JP" sz="1800" dirty="0"/>
              <a:t>技能</a:t>
            </a:r>
            <a:r>
              <a:rPr lang="ja-JP" altLang="en-US" sz="1800" dirty="0"/>
              <a:t>・技術んお</a:t>
            </a:r>
            <a:r>
              <a:rPr lang="ja-JP" altLang="ja-JP" sz="1800" dirty="0"/>
              <a:t>スキルアップを目的としたものでしたが、</a:t>
            </a:r>
            <a:r>
              <a:rPr kumimoji="1" lang="ja-JP" altLang="en-US" sz="1200" b="0" i="0" kern="1200" dirty="0">
                <a:solidFill>
                  <a:schemeClr val="tx1"/>
                </a:solidFill>
                <a:effectLst/>
                <a:latin typeface="+mn-lt"/>
                <a:ea typeface="+mn-ea"/>
                <a:cs typeface="+mn-cs"/>
              </a:rPr>
              <a:t>論理的・体系的な知識を習得する教育</a:t>
            </a:r>
            <a:r>
              <a:rPr lang="ja-JP" altLang="ja-JP" sz="1800" dirty="0"/>
              <a:t>研修が</a:t>
            </a:r>
            <a:r>
              <a:rPr lang="ja-JP" altLang="en-US" sz="1800" dirty="0"/>
              <a:t>あります。</a:t>
            </a:r>
            <a:endParaRPr lang="en-US" altLang="ja-JP" sz="1800" dirty="0"/>
          </a:p>
          <a:p>
            <a:pPr marL="109223" indent="-455097"/>
            <a:r>
              <a:rPr lang="ja-JP" altLang="ja-JP" sz="1800" dirty="0"/>
              <a:t>愛知県職業能力開発協会</a:t>
            </a:r>
            <a:r>
              <a:rPr lang="ja-JP" altLang="en-US" sz="1800" dirty="0"/>
              <a:t>では、</a:t>
            </a:r>
            <a:r>
              <a:rPr lang="en-US" altLang="ja-JP" sz="1800" dirty="0"/>
              <a:t>〔</a:t>
            </a:r>
            <a:r>
              <a:rPr lang="ja-JP" altLang="en-US" sz="1800" dirty="0"/>
              <a:t>階層別研修</a:t>
            </a:r>
            <a:r>
              <a:rPr lang="en-US" altLang="ja-JP" sz="1800" dirty="0"/>
              <a:t>〕</a:t>
            </a:r>
            <a:r>
              <a:rPr lang="ja-JP" altLang="en-US" sz="1800" dirty="0"/>
              <a:t>として受講対象者を「若手社員」「中堅社員」「職長・班長」「管理職」の</a:t>
            </a:r>
            <a:r>
              <a:rPr lang="en-US" altLang="ja-JP" sz="1800" dirty="0"/>
              <a:t>4</a:t>
            </a:r>
            <a:r>
              <a:rPr lang="ja-JP" altLang="en-US" sz="1800" dirty="0"/>
              <a:t>つの階層に分け、</a:t>
            </a:r>
            <a:endParaRPr lang="en-US" altLang="ja-JP" sz="1800" dirty="0"/>
          </a:p>
          <a:p>
            <a:pPr marL="109223" indent="-455097"/>
            <a:r>
              <a:rPr lang="ja-JP" altLang="en-US" sz="1800" dirty="0"/>
              <a:t>それぞれの階層に必要な研修を開催しています。</a:t>
            </a:r>
            <a:endParaRPr lang="en-US" altLang="ja-JP" sz="1800" dirty="0"/>
          </a:p>
          <a:p>
            <a:pPr marL="109223" indent="-455097"/>
            <a:endParaRPr lang="ja-JP" altLang="en-US" sz="1800" dirty="0"/>
          </a:p>
          <a:p>
            <a:endParaRPr kumimoji="1" lang="ja-JP" altLang="en-US" sz="1800" dirty="0"/>
          </a:p>
        </p:txBody>
      </p:sp>
      <p:sp>
        <p:nvSpPr>
          <p:cNvPr id="4" name="日付プレースホルダー 3">
            <a:extLst>
              <a:ext uri="{FF2B5EF4-FFF2-40B4-BE49-F238E27FC236}">
                <a16:creationId xmlns:a16="http://schemas.microsoft.com/office/drawing/2014/main" id="{24293AAC-7F3D-8F97-440B-91401E157A55}"/>
              </a:ext>
            </a:extLst>
          </p:cNvPr>
          <p:cNvSpPr>
            <a:spLocks noGrp="1"/>
          </p:cNvSpPr>
          <p:nvPr>
            <p:ph type="dt" idx="1"/>
          </p:nvPr>
        </p:nvSpPr>
        <p:spPr/>
        <p:txBody>
          <a:bodyPr/>
          <a:lstStyle/>
          <a:p>
            <a:fld id="{74A86EF5-F121-46FE-8152-C701CAE30846}" type="datetime1">
              <a:rPr kumimoji="1" lang="ja-JP" altLang="en-US" smtClean="0"/>
              <a:t>2026/6/17</a:t>
            </a:fld>
            <a:endParaRPr kumimoji="1" lang="ja-JP" altLang="en-US"/>
          </a:p>
        </p:txBody>
      </p:sp>
      <p:sp>
        <p:nvSpPr>
          <p:cNvPr id="5" name="フッター プレースホルダー 4">
            <a:extLst>
              <a:ext uri="{FF2B5EF4-FFF2-40B4-BE49-F238E27FC236}">
                <a16:creationId xmlns:a16="http://schemas.microsoft.com/office/drawing/2014/main" id="{6FA4FAAD-F5FB-1643-81F9-157AA1ABE5F4}"/>
              </a:ext>
            </a:extLst>
          </p:cNvPr>
          <p:cNvSpPr>
            <a:spLocks noGrp="1"/>
          </p:cNvSpPr>
          <p:nvPr>
            <p:ph type="ftr" sz="quarter" idx="4"/>
          </p:nvPr>
        </p:nvSpPr>
        <p:spPr/>
        <p:txBody>
          <a:bodyPr/>
          <a:lstStyle/>
          <a:p>
            <a:r>
              <a:rPr kumimoji="1" lang="zh-TW" altLang="en-US"/>
              <a:t>令和８年度経営指導員等　　　　　　　　　　　　　応用研修会資料</a:t>
            </a:r>
            <a:endParaRPr kumimoji="1" lang="ja-JP" altLang="en-US"/>
          </a:p>
        </p:txBody>
      </p:sp>
    </p:spTree>
    <p:extLst>
      <p:ext uri="{BB962C8B-B14F-4D97-AF65-F5344CB8AC3E}">
        <p14:creationId xmlns:p14="http://schemas.microsoft.com/office/powerpoint/2010/main" val="40929059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ja-JP" sz="1800" dirty="0"/>
              <a:t>更に、</a:t>
            </a:r>
            <a:r>
              <a:rPr lang="ja-JP" altLang="en-US" sz="1800" dirty="0"/>
              <a:t>階層別研修の上位にある</a:t>
            </a:r>
            <a:r>
              <a:rPr lang="ja-JP" altLang="ja-JP" sz="1800" dirty="0"/>
              <a:t>中小企業大学校</a:t>
            </a:r>
            <a:r>
              <a:rPr lang="ja-JP" altLang="en-US" sz="1800" dirty="0"/>
              <a:t>では</a:t>
            </a:r>
            <a:r>
              <a:rPr lang="ja-JP" altLang="ja-JP" sz="1800" dirty="0"/>
              <a:t>経営者層に対する研修を行っております</a:t>
            </a:r>
            <a:r>
              <a:rPr lang="ja-JP" altLang="en-US" sz="1800" dirty="0"/>
              <a:t>。</a:t>
            </a:r>
            <a:r>
              <a:rPr lang="ja-JP" altLang="ja-JP" sz="1800" dirty="0"/>
              <a:t>ここでは主に経営・マネジメントに対するより高度な実践的研修を実施しており又、商工会議所等の支援機関の方に向けた研修も行っております。これらの研修は、完了すれば国・市町</a:t>
            </a:r>
            <a:r>
              <a:rPr lang="ja-JP" altLang="en-US" sz="1800" dirty="0"/>
              <a:t>村</a:t>
            </a:r>
            <a:r>
              <a:rPr lang="ja-JP" altLang="ja-JP" sz="1800" dirty="0"/>
              <a:t>よりの公的助成が</a:t>
            </a:r>
            <a:r>
              <a:rPr lang="ja-JP" altLang="en-US" sz="1800" dirty="0"/>
              <a:t>得られる</a:t>
            </a:r>
            <a:r>
              <a:rPr lang="ja-JP" altLang="ja-JP" sz="1800" dirty="0"/>
              <a:t>場合があります。</a:t>
            </a:r>
            <a:endParaRPr lang="en-US" altLang="ja-JP" sz="1800" dirty="0"/>
          </a:p>
        </p:txBody>
      </p:sp>
      <p:sp>
        <p:nvSpPr>
          <p:cNvPr id="4" name="日付プレースホルダー 3">
            <a:extLst>
              <a:ext uri="{FF2B5EF4-FFF2-40B4-BE49-F238E27FC236}">
                <a16:creationId xmlns:a16="http://schemas.microsoft.com/office/drawing/2014/main" id="{4FAE5713-5EC3-CA67-9098-A98F1E9677AD}"/>
              </a:ext>
            </a:extLst>
          </p:cNvPr>
          <p:cNvSpPr>
            <a:spLocks noGrp="1"/>
          </p:cNvSpPr>
          <p:nvPr>
            <p:ph type="dt" idx="1"/>
          </p:nvPr>
        </p:nvSpPr>
        <p:spPr/>
        <p:txBody>
          <a:bodyPr/>
          <a:lstStyle/>
          <a:p>
            <a:fld id="{BB29E28D-7EF3-453E-B964-6E83A811DF66}" type="datetime1">
              <a:rPr kumimoji="1" lang="ja-JP" altLang="en-US" smtClean="0"/>
              <a:t>2026/6/17</a:t>
            </a:fld>
            <a:endParaRPr kumimoji="1" lang="ja-JP" altLang="en-US"/>
          </a:p>
        </p:txBody>
      </p:sp>
      <p:sp>
        <p:nvSpPr>
          <p:cNvPr id="5" name="フッター プレースホルダー 4">
            <a:extLst>
              <a:ext uri="{FF2B5EF4-FFF2-40B4-BE49-F238E27FC236}">
                <a16:creationId xmlns:a16="http://schemas.microsoft.com/office/drawing/2014/main" id="{ED0E3385-F9B0-5B47-0B7B-4C49DC4F9B74}"/>
              </a:ext>
            </a:extLst>
          </p:cNvPr>
          <p:cNvSpPr>
            <a:spLocks noGrp="1"/>
          </p:cNvSpPr>
          <p:nvPr>
            <p:ph type="ftr" sz="quarter" idx="4"/>
          </p:nvPr>
        </p:nvSpPr>
        <p:spPr/>
        <p:txBody>
          <a:bodyPr/>
          <a:lstStyle/>
          <a:p>
            <a:r>
              <a:rPr kumimoji="1" lang="zh-TW" altLang="en-US"/>
              <a:t>令和８年度経営指導員等　　　　　　　　　　　　　応用研修会資料</a:t>
            </a:r>
            <a:endParaRPr kumimoji="1" lang="ja-JP" altLang="en-US"/>
          </a:p>
        </p:txBody>
      </p:sp>
    </p:spTree>
    <p:extLst>
      <p:ext uri="{BB962C8B-B14F-4D97-AF65-F5344CB8AC3E}">
        <p14:creationId xmlns:p14="http://schemas.microsoft.com/office/powerpoint/2010/main" val="42724800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433304" y="4603733"/>
            <a:ext cx="5370427" cy="4674618"/>
          </a:xfrm>
        </p:spPr>
        <p:txBody>
          <a:bodyPr/>
          <a:lstStyle/>
          <a:p>
            <a:r>
              <a:rPr lang="ja-JP" altLang="en-US" sz="1400" dirty="0"/>
              <a:t>以上</a:t>
            </a:r>
            <a:r>
              <a:rPr lang="ja-JP" altLang="ja-JP" sz="1400" dirty="0"/>
              <a:t>ご紹介した研修は</a:t>
            </a:r>
            <a:r>
              <a:rPr lang="ja-JP" altLang="en-US" sz="1400" dirty="0"/>
              <a:t>技能・</a:t>
            </a:r>
            <a:r>
              <a:rPr lang="ja-JP" altLang="ja-JP" sz="1400" dirty="0"/>
              <a:t>実務に関する研修でしたが</a:t>
            </a:r>
            <a:r>
              <a:rPr lang="ja-JP" altLang="en-US" sz="1400" dirty="0"/>
              <a:t>、この他にポリテクセンター生産性センターが実施しております</a:t>
            </a:r>
            <a:r>
              <a:rPr lang="ja-JP" altLang="ja-JP" sz="1400" dirty="0"/>
              <a:t>生産性向上支援訓練</a:t>
            </a:r>
            <a:r>
              <a:rPr lang="ja-JP" altLang="en-US" sz="1400" dirty="0"/>
              <a:t>がありま</a:t>
            </a:r>
            <a:r>
              <a:rPr lang="ja-JP" altLang="ja-JP" sz="1400" dirty="0"/>
              <a:t>す</a:t>
            </a:r>
            <a:r>
              <a:rPr lang="ja-JP" altLang="ja-JP" sz="1400" dirty="0">
                <a:solidFill>
                  <a:srgbClr val="FF0000"/>
                </a:solidFill>
              </a:rPr>
              <a:t>。</a:t>
            </a:r>
            <a:endParaRPr lang="en-US" altLang="ja-JP" sz="1400" dirty="0">
              <a:solidFill>
                <a:srgbClr val="FF0000"/>
              </a:solidFill>
            </a:endParaRPr>
          </a:p>
          <a:p>
            <a:r>
              <a:rPr lang="en-US" altLang="ja-JP" sz="1400" b="1" dirty="0">
                <a:solidFill>
                  <a:srgbClr val="FF0000"/>
                </a:solidFill>
              </a:rPr>
              <a:t>』</a:t>
            </a:r>
            <a:r>
              <a:rPr lang="ja-JP" altLang="ja-JP" sz="1400" dirty="0"/>
              <a:t>これは</a:t>
            </a:r>
            <a:r>
              <a:rPr lang="ja-JP" altLang="en-US" sz="1400" dirty="0"/>
              <a:t>従業員の方に、今何で困っているかに気づいていただき、その解決策を伝授するものです。事業主が抱える課題やニーズを専門家がヒアリングし、</a:t>
            </a:r>
            <a:endParaRPr lang="en-US" altLang="ja-JP" sz="1400" dirty="0"/>
          </a:p>
          <a:p>
            <a:r>
              <a:rPr lang="ja-JP" altLang="en-US" sz="1400" dirty="0"/>
              <a:t>その結果に基づいたオリジナルなテキストを作成、利用したオーダーメイドの研修で、講師が現地に出向いて実施します。</a:t>
            </a:r>
            <a:endParaRPr lang="en-US" altLang="ja-JP" sz="1400" dirty="0"/>
          </a:p>
          <a:p>
            <a:r>
              <a:rPr lang="ja-JP" altLang="en-US" sz="1400" dirty="0"/>
              <a:t>訓練コースは</a:t>
            </a:r>
            <a:r>
              <a:rPr lang="en-US" altLang="ja-JP" sz="1400" dirty="0"/>
              <a:t>4</a:t>
            </a:r>
            <a:r>
              <a:rPr lang="ja-JP" altLang="en-US" sz="1400" dirty="0"/>
              <a:t>つのカテゴリーに分類されています。</a:t>
            </a:r>
            <a:endParaRPr lang="en-US" altLang="ja-JP" sz="1400" dirty="0"/>
          </a:p>
          <a:p>
            <a:r>
              <a:rPr lang="en-US" altLang="ja-JP" sz="1400" dirty="0"/>
              <a:t>A.</a:t>
            </a:r>
            <a:r>
              <a:rPr lang="ja-JP" altLang="ja-JP" sz="1400" dirty="0"/>
              <a:t>ものづくりのための生産・業務プロセスの改善</a:t>
            </a:r>
            <a:r>
              <a:rPr lang="ja-JP" altLang="en-US" sz="1400" dirty="0"/>
              <a:t>課題</a:t>
            </a:r>
            <a:r>
              <a:rPr lang="ja-JP" altLang="ja-JP" sz="1400" dirty="0"/>
              <a:t>、</a:t>
            </a:r>
            <a:r>
              <a:rPr lang="en-US" altLang="ja-JP" sz="1400" dirty="0"/>
              <a:t>(</a:t>
            </a:r>
            <a:r>
              <a:rPr lang="ja-JP" altLang="en-US" sz="1400" dirty="0"/>
              <a:t>生産現場の問題解決・品質管理基本・</a:t>
            </a:r>
            <a:r>
              <a:rPr lang="en-US" altLang="ja-JP" sz="1400" dirty="0"/>
              <a:t>RPA</a:t>
            </a:r>
            <a:r>
              <a:rPr lang="ja-JP" altLang="en-US" sz="1400" dirty="0"/>
              <a:t>活用など</a:t>
            </a:r>
            <a:r>
              <a:rPr lang="en-US" altLang="ja-JP" sz="1400" dirty="0"/>
              <a:t>)</a:t>
            </a:r>
          </a:p>
          <a:p>
            <a:r>
              <a:rPr lang="en-US" altLang="ja-JP" sz="1400" dirty="0"/>
              <a:t>B.</a:t>
            </a:r>
            <a:r>
              <a:rPr lang="ja-JP" altLang="ja-JP" sz="1400" dirty="0"/>
              <a:t>ものづくり・売上増加以外の課題を横断的に捕らえる課題、</a:t>
            </a:r>
            <a:r>
              <a:rPr lang="en-US" altLang="ja-JP" sz="1400" dirty="0"/>
              <a:t>(</a:t>
            </a:r>
            <a:r>
              <a:rPr lang="ja-JP" altLang="en-US" sz="1400" dirty="0"/>
              <a:t>現場社員のための組織行動力向上・チーム力強化と中堅ベテラン社員の役割など</a:t>
            </a:r>
            <a:r>
              <a:rPr lang="en-US" altLang="ja-JP" sz="1400" dirty="0"/>
              <a:t>)</a:t>
            </a:r>
          </a:p>
          <a:p>
            <a:r>
              <a:rPr lang="en-US" altLang="ja-JP" sz="1400" dirty="0"/>
              <a:t>C.</a:t>
            </a:r>
            <a:r>
              <a:rPr lang="ja-JP" altLang="ja-JP" sz="1400" dirty="0"/>
              <a:t>売上増加等営業的な課題、</a:t>
            </a:r>
            <a:r>
              <a:rPr lang="en-US" altLang="ja-JP" sz="1400" dirty="0"/>
              <a:t>(</a:t>
            </a:r>
            <a:r>
              <a:rPr lang="ja-JP" altLang="en-US" sz="1400" dirty="0"/>
              <a:t>ビジネス現場における交渉力・顧客分析手法など</a:t>
            </a:r>
            <a:r>
              <a:rPr lang="en-US" altLang="ja-JP" sz="1400" dirty="0"/>
              <a:t>)</a:t>
            </a:r>
          </a:p>
          <a:p>
            <a:r>
              <a:rPr lang="en-US" altLang="ja-JP" sz="1400" dirty="0"/>
              <a:t>D.IT</a:t>
            </a:r>
            <a:r>
              <a:rPr lang="ja-JP" altLang="ja-JP" sz="1400" dirty="0"/>
              <a:t>による業務改善に関わる課題</a:t>
            </a:r>
            <a:r>
              <a:rPr lang="en-US" altLang="ja-JP" sz="1400" dirty="0"/>
              <a:t>(</a:t>
            </a:r>
            <a:r>
              <a:rPr lang="ja-JP" altLang="en-US" sz="1400" dirty="0"/>
              <a:t>表計算ソフトを活用した業務改善・</a:t>
            </a:r>
            <a:r>
              <a:rPr lang="en-US" altLang="ja-JP" sz="1400" dirty="0"/>
              <a:t>SNS</a:t>
            </a:r>
            <a:r>
              <a:rPr lang="ja-JP" altLang="en-US" sz="1400" dirty="0"/>
              <a:t>を活用した情報発信など</a:t>
            </a:r>
            <a:r>
              <a:rPr lang="en-US" altLang="ja-JP" sz="1400" dirty="0"/>
              <a:t>)</a:t>
            </a:r>
          </a:p>
          <a:p>
            <a:r>
              <a:rPr lang="ja-JP" altLang="en-US" sz="1400" dirty="0"/>
              <a:t>受講費用は税別で</a:t>
            </a:r>
            <a:r>
              <a:rPr lang="ja-JP" altLang="ja-JP" sz="1400" dirty="0"/>
              <a:t>一人当たり</a:t>
            </a:r>
            <a:r>
              <a:rPr lang="en-US" altLang="ja-JP" sz="1400" dirty="0"/>
              <a:t>3000</a:t>
            </a:r>
            <a:r>
              <a:rPr lang="ja-JP" altLang="ja-JP" sz="1400" dirty="0"/>
              <a:t>円～</a:t>
            </a:r>
            <a:r>
              <a:rPr lang="en-US" altLang="ja-JP" sz="1400" dirty="0"/>
              <a:t>6000</a:t>
            </a:r>
            <a:r>
              <a:rPr lang="ja-JP" altLang="ja-JP" sz="1400" dirty="0"/>
              <a:t>円</a:t>
            </a:r>
            <a:r>
              <a:rPr lang="ja-JP" altLang="en-US" sz="1400" dirty="0"/>
              <a:t>と安価で、</a:t>
            </a:r>
            <a:r>
              <a:rPr lang="en-US" altLang="ja-JP" sz="1400" dirty="0"/>
              <a:t>6</a:t>
            </a:r>
            <a:r>
              <a:rPr lang="ja-JP" altLang="ja-JP" sz="1400" dirty="0"/>
              <a:t>時間から</a:t>
            </a:r>
            <a:r>
              <a:rPr lang="en-US" altLang="ja-JP" sz="1400" dirty="0"/>
              <a:t>30</a:t>
            </a:r>
            <a:r>
              <a:rPr lang="ja-JP" altLang="ja-JP" sz="1400" dirty="0"/>
              <a:t>時間までの研修が受けられ</a:t>
            </a:r>
            <a:r>
              <a:rPr lang="ja-JP" altLang="en-US" sz="1400" dirty="0"/>
              <a:t>ます。</a:t>
            </a:r>
            <a:endParaRPr lang="en-US" altLang="ja-JP" sz="1400" dirty="0"/>
          </a:p>
          <a:p>
            <a:r>
              <a:rPr lang="ja-JP" altLang="ja-JP" sz="1400" dirty="0"/>
              <a:t>実施に当たっては</a:t>
            </a:r>
            <a:r>
              <a:rPr lang="ja-JP" altLang="en-US" sz="1400" dirty="0"/>
              <a:t>原則</a:t>
            </a:r>
            <a:r>
              <a:rPr lang="en-US" altLang="ja-JP" sz="1400" dirty="0"/>
              <a:t>6</a:t>
            </a:r>
            <a:r>
              <a:rPr lang="ja-JP" altLang="en-US" sz="1400" dirty="0"/>
              <a:t>名以上・</a:t>
            </a:r>
            <a:r>
              <a:rPr lang="en-US" altLang="ja-JP" sz="1400" dirty="0"/>
              <a:t>6</a:t>
            </a:r>
            <a:r>
              <a:rPr lang="ja-JP" altLang="en-US" sz="1400" dirty="0"/>
              <a:t>時間以上の</a:t>
            </a:r>
            <a:r>
              <a:rPr lang="ja-JP" altLang="ja-JP" sz="1400" dirty="0"/>
              <a:t>確保をお願いしています。</a:t>
            </a:r>
            <a:endParaRPr lang="en-US" altLang="ja-JP" sz="1400" dirty="0"/>
          </a:p>
          <a:p>
            <a:endParaRPr kumimoji="1" lang="ja-JP" altLang="en-US" dirty="0"/>
          </a:p>
        </p:txBody>
      </p:sp>
      <p:sp>
        <p:nvSpPr>
          <p:cNvPr id="4" name="日付プレースホルダー 3">
            <a:extLst>
              <a:ext uri="{FF2B5EF4-FFF2-40B4-BE49-F238E27FC236}">
                <a16:creationId xmlns:a16="http://schemas.microsoft.com/office/drawing/2014/main" id="{6B3AC7BE-0DBF-059D-9657-063B93B2C9FD}"/>
              </a:ext>
            </a:extLst>
          </p:cNvPr>
          <p:cNvSpPr>
            <a:spLocks noGrp="1"/>
          </p:cNvSpPr>
          <p:nvPr>
            <p:ph type="dt" idx="1"/>
          </p:nvPr>
        </p:nvSpPr>
        <p:spPr/>
        <p:txBody>
          <a:bodyPr/>
          <a:lstStyle/>
          <a:p>
            <a:fld id="{BBFAB126-E267-4B14-AE71-AA8319E94544}" type="datetime1">
              <a:rPr kumimoji="1" lang="ja-JP" altLang="en-US" smtClean="0"/>
              <a:t>2026/6/17</a:t>
            </a:fld>
            <a:endParaRPr kumimoji="1" lang="ja-JP" altLang="en-US"/>
          </a:p>
        </p:txBody>
      </p:sp>
      <p:sp>
        <p:nvSpPr>
          <p:cNvPr id="5" name="フッター プレースホルダー 4">
            <a:extLst>
              <a:ext uri="{FF2B5EF4-FFF2-40B4-BE49-F238E27FC236}">
                <a16:creationId xmlns:a16="http://schemas.microsoft.com/office/drawing/2014/main" id="{D72DF0CF-D5AD-6092-6EDE-DB18A5D3DDE0}"/>
              </a:ext>
            </a:extLst>
          </p:cNvPr>
          <p:cNvSpPr>
            <a:spLocks noGrp="1"/>
          </p:cNvSpPr>
          <p:nvPr>
            <p:ph type="ftr" sz="quarter" idx="4"/>
          </p:nvPr>
        </p:nvSpPr>
        <p:spPr/>
        <p:txBody>
          <a:bodyPr/>
          <a:lstStyle/>
          <a:p>
            <a:r>
              <a:rPr kumimoji="1" lang="zh-TW" altLang="en-US"/>
              <a:t>令和８年度経営指導員等　　　　　　　　　　　　　応用研修会資料</a:t>
            </a:r>
            <a:endParaRPr kumimoji="1" lang="ja-JP" altLang="en-US"/>
          </a:p>
        </p:txBody>
      </p:sp>
    </p:spTree>
    <p:extLst>
      <p:ext uri="{BB962C8B-B14F-4D97-AF65-F5344CB8AC3E}">
        <p14:creationId xmlns:p14="http://schemas.microsoft.com/office/powerpoint/2010/main" val="42106663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10" name="直角三角形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タイトル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ja-JP" altLang="en-US"/>
              <a:t>マスター タイトルの書式設定</a:t>
            </a:r>
            <a:endParaRPr kumimoji="0" lang="en-US"/>
          </a:p>
        </p:txBody>
      </p:sp>
      <p:sp>
        <p:nvSpPr>
          <p:cNvPr id="17" name="サブタイトル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ja-JP" altLang="en-US"/>
              <a:t>マスター サブタイトルの書式設定</a:t>
            </a:r>
            <a:endParaRPr kumimoji="0" lang="en-US"/>
          </a:p>
        </p:txBody>
      </p:sp>
      <p:grpSp>
        <p:nvGrpSpPr>
          <p:cNvPr id="2" name="グループ化 1"/>
          <p:cNvGrpSpPr/>
          <p:nvPr/>
        </p:nvGrpSpPr>
        <p:grpSpPr>
          <a:xfrm>
            <a:off x="-3765" y="4953000"/>
            <a:ext cx="9147765" cy="1912088"/>
            <a:chOff x="-3765" y="4832896"/>
            <a:chExt cx="9147765" cy="2032192"/>
          </a:xfrm>
        </p:grpSpPr>
        <p:sp>
          <p:nvSpPr>
            <p:cNvPr id="7" name="フリーフォーム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フリーフォーム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フリーフォーム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直線コネクタ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日付プレースホルダー 29"/>
          <p:cNvSpPr>
            <a:spLocks noGrp="1"/>
          </p:cNvSpPr>
          <p:nvPr>
            <p:ph type="dt" sz="half" idx="10"/>
          </p:nvPr>
        </p:nvSpPr>
        <p:spPr/>
        <p:txBody>
          <a:bodyPr/>
          <a:lstStyle>
            <a:lvl1pPr>
              <a:defRPr>
                <a:solidFill>
                  <a:srgbClr val="FFFFFF"/>
                </a:solidFill>
              </a:defRPr>
            </a:lvl1pPr>
            <a:extLst/>
          </a:lstStyle>
          <a:p>
            <a:fld id="{D83369D8-EEE1-4CD4-9850-5E0C0D9DAC08}" type="datetime1">
              <a:rPr kumimoji="1" lang="ja-JP" altLang="en-US" smtClean="0"/>
              <a:t>2026/6/17</a:t>
            </a:fld>
            <a:endParaRPr kumimoji="1" lang="ja-JP" altLang="en-US"/>
          </a:p>
        </p:txBody>
      </p:sp>
      <p:sp>
        <p:nvSpPr>
          <p:cNvPr id="19" name="フッター プレースホルダー 18"/>
          <p:cNvSpPr>
            <a:spLocks noGrp="1"/>
          </p:cNvSpPr>
          <p:nvPr>
            <p:ph type="ftr" sz="quarter" idx="11"/>
          </p:nvPr>
        </p:nvSpPr>
        <p:spPr/>
        <p:txBody>
          <a:bodyPr/>
          <a:lstStyle>
            <a:lvl1pPr>
              <a:defRPr>
                <a:solidFill>
                  <a:schemeClr val="accent1">
                    <a:tint val="20000"/>
                  </a:schemeClr>
                </a:solidFill>
              </a:defRPr>
            </a:lvl1pPr>
            <a:extLst/>
          </a:lstStyle>
          <a:p>
            <a:r>
              <a:rPr kumimoji="1" lang="zh-TW" altLang="en-US"/>
              <a:t>令和</a:t>
            </a:r>
            <a:r>
              <a:rPr kumimoji="1" lang="en-US" altLang="zh-TW"/>
              <a:t>8</a:t>
            </a:r>
            <a:r>
              <a:rPr kumimoji="1" lang="zh-TW" altLang="en-US"/>
              <a:t>年度経営指導員等応用研修会資料</a:t>
            </a:r>
            <a:endParaRPr kumimoji="1" lang="ja-JP" altLang="en-US"/>
          </a:p>
        </p:txBody>
      </p:sp>
      <p:sp>
        <p:nvSpPr>
          <p:cNvPr id="27" name="スライド番号プレースホルダー 26"/>
          <p:cNvSpPr>
            <a:spLocks noGrp="1"/>
          </p:cNvSpPr>
          <p:nvPr>
            <p:ph type="sldNum" sz="quarter" idx="12"/>
          </p:nvPr>
        </p:nvSpPr>
        <p:spPr/>
        <p:txBody>
          <a:bodyPr/>
          <a:lstStyle>
            <a:lvl1pPr>
              <a:defRPr>
                <a:solidFill>
                  <a:srgbClr val="FFFFFF"/>
                </a:solidFill>
              </a:defRPr>
            </a:lvl1pPr>
            <a:extLst/>
          </a:lstStyle>
          <a:p>
            <a:fld id="{02618DF9-C36C-4104-B24B-260B8548E0AB}" type="slidenum">
              <a:rPr kumimoji="1" lang="ja-JP" altLang="en-US" smtClean="0"/>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4" name="テキスト プレースホルダー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ja-JP" altLang="en-US"/>
              <a:t>マスター テキストの書式設定</a:t>
            </a:r>
          </a:p>
        </p:txBody>
      </p:sp>
      <p:sp>
        <p:nvSpPr>
          <p:cNvPr id="3" name="図プレースホルダー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ja-JP" altLang="en-US"/>
              <a:t>アイコンをクリックして図を追加</a:t>
            </a:r>
            <a:endParaRPr kumimoji="0" lang="en-US" dirty="0"/>
          </a:p>
        </p:txBody>
      </p:sp>
      <p:sp>
        <p:nvSpPr>
          <p:cNvPr id="5" name="日付プレースホルダー 4"/>
          <p:cNvSpPr>
            <a:spLocks noGrp="1"/>
          </p:cNvSpPr>
          <p:nvPr>
            <p:ph type="dt" sz="half" idx="10"/>
          </p:nvPr>
        </p:nvSpPr>
        <p:spPr/>
        <p:txBody>
          <a:bodyPr/>
          <a:lstStyle>
            <a:lvl1pPr>
              <a:defRPr>
                <a:solidFill>
                  <a:schemeClr val="tx1"/>
                </a:solidFill>
              </a:defRPr>
            </a:lvl1pPr>
            <a:extLst/>
          </a:lstStyle>
          <a:p>
            <a:fld id="{6AE012E1-89DE-423F-AF45-24AF12CC3F5C}" type="datetime1">
              <a:rPr kumimoji="1" lang="ja-JP" altLang="en-US" smtClean="0"/>
              <a:t>2026/6/17</a:t>
            </a:fld>
            <a:endParaRPr kumimoji="1" lang="ja-JP" altLang="en-US"/>
          </a:p>
        </p:txBody>
      </p:sp>
      <p:sp>
        <p:nvSpPr>
          <p:cNvPr id="6" name="フッター プレースホルダー 5"/>
          <p:cNvSpPr>
            <a:spLocks noGrp="1"/>
          </p:cNvSpPr>
          <p:nvPr>
            <p:ph type="ftr" sz="quarter" idx="11"/>
          </p:nvPr>
        </p:nvSpPr>
        <p:spPr>
          <a:xfrm>
            <a:off x="4380072" y="6407944"/>
            <a:ext cx="2350681" cy="365125"/>
          </a:xfrm>
        </p:spPr>
        <p:txBody>
          <a:bodyPr/>
          <a:lstStyle>
            <a:lvl1pPr>
              <a:defRPr>
                <a:solidFill>
                  <a:schemeClr val="tx1"/>
                </a:solidFill>
              </a:defRPr>
            </a:lvl1pPr>
            <a:extLst/>
          </a:lstStyle>
          <a:p>
            <a:r>
              <a:rPr kumimoji="1" lang="zh-TW" altLang="en-US"/>
              <a:t>令和</a:t>
            </a:r>
            <a:r>
              <a:rPr kumimoji="1" lang="en-US" altLang="zh-TW"/>
              <a:t>8</a:t>
            </a:r>
            <a:r>
              <a:rPr kumimoji="1" lang="zh-TW" altLang="en-US"/>
              <a:t>年度経営指導員等応用研修会資料</a:t>
            </a:r>
            <a:endParaRPr kumimoji="1" lang="ja-JP" altLang="en-US"/>
          </a:p>
        </p:txBody>
      </p:sp>
      <p:sp>
        <p:nvSpPr>
          <p:cNvPr id="7" name="スライド番号プレースホルダー 6"/>
          <p:cNvSpPr>
            <a:spLocks noGrp="1"/>
          </p:cNvSpPr>
          <p:nvPr>
            <p:ph type="sldNum" sz="quarter" idx="12"/>
          </p:nvPr>
        </p:nvSpPr>
        <p:spPr/>
        <p:txBody>
          <a:bodyPr/>
          <a:lstStyle>
            <a:lvl1pPr>
              <a:defRPr>
                <a:solidFill>
                  <a:schemeClr val="tx1"/>
                </a:solidFill>
              </a:defRPr>
            </a:lvl1pPr>
            <a:extLst/>
          </a:lstStyle>
          <a:p>
            <a:fld id="{02618DF9-C36C-4104-B24B-260B8548E0AB}" type="slidenum">
              <a:rPr kumimoji="1" lang="ja-JP" altLang="en-US" smtClean="0"/>
              <a:t>‹#›</a:t>
            </a:fld>
            <a:endParaRPr kumimoji="1" lang="ja-JP" altLang="en-US"/>
          </a:p>
        </p:txBody>
      </p:sp>
      <p:sp>
        <p:nvSpPr>
          <p:cNvPr id="2" name="タイトル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ja-JP" altLang="en-US"/>
              <a:t>マスター タイトルの書式設定</a:t>
            </a:r>
            <a:endParaRPr kumimoji="0" lang="en-US"/>
          </a:p>
        </p:txBody>
      </p:sp>
      <p:sp>
        <p:nvSpPr>
          <p:cNvPr id="8" name="フリーフォーム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フリーフォーム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直角三角形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直線コネクタ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山形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山形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a:t>マスター タイトルの書式設定</a:t>
            </a:r>
            <a:endParaRPr kumimoji="0" lang="en-US"/>
          </a:p>
        </p:txBody>
      </p:sp>
      <p:sp>
        <p:nvSpPr>
          <p:cNvPr id="3" name="縦書きテキスト プレースホルダー 2"/>
          <p:cNvSpPr>
            <a:spLocks noGrp="1"/>
          </p:cNvSpPr>
          <p:nvPr>
            <p:ph type="body" orient="vert" idx="1"/>
          </p:nvPr>
        </p:nvSpPr>
        <p:spPr>
          <a:xfrm>
            <a:off x="457200" y="1481329"/>
            <a:ext cx="8229600" cy="4386071"/>
          </a:xfrm>
        </p:spPr>
        <p:txBody>
          <a:bodyPr vert="eaVert"/>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4" name="日付プレースホルダー 3"/>
          <p:cNvSpPr>
            <a:spLocks noGrp="1"/>
          </p:cNvSpPr>
          <p:nvPr>
            <p:ph type="dt" sz="half" idx="10"/>
          </p:nvPr>
        </p:nvSpPr>
        <p:spPr/>
        <p:txBody>
          <a:bodyPr/>
          <a:lstStyle/>
          <a:p>
            <a:fld id="{E61C1722-5B70-4696-94A1-B5D5DA1063B2}" type="datetime1">
              <a:rPr kumimoji="1" lang="ja-JP" altLang="en-US" smtClean="0"/>
              <a:t>2026/6/17</a:t>
            </a:fld>
            <a:endParaRPr kumimoji="1" lang="ja-JP" altLang="en-US"/>
          </a:p>
        </p:txBody>
      </p:sp>
      <p:sp>
        <p:nvSpPr>
          <p:cNvPr id="5" name="フッター プレースホルダー 4"/>
          <p:cNvSpPr>
            <a:spLocks noGrp="1"/>
          </p:cNvSpPr>
          <p:nvPr>
            <p:ph type="ftr" sz="quarter" idx="11"/>
          </p:nvPr>
        </p:nvSpPr>
        <p:spPr/>
        <p:txBody>
          <a:bodyPr/>
          <a:lstStyle/>
          <a:p>
            <a:r>
              <a:rPr kumimoji="1" lang="zh-TW" altLang="en-US"/>
              <a:t>令和</a:t>
            </a:r>
            <a:r>
              <a:rPr kumimoji="1" lang="en-US" altLang="zh-TW"/>
              <a:t>8</a:t>
            </a:r>
            <a:r>
              <a:rPr kumimoji="1" lang="zh-TW" altLang="en-US"/>
              <a:t>年度経営指導員等応用研修会資料</a:t>
            </a:r>
            <a:endParaRPr kumimoji="1" lang="ja-JP" altLang="en-US"/>
          </a:p>
        </p:txBody>
      </p:sp>
      <p:sp>
        <p:nvSpPr>
          <p:cNvPr id="6" name="スライド番号プレースホルダー 5"/>
          <p:cNvSpPr>
            <a:spLocks noGrp="1"/>
          </p:cNvSpPr>
          <p:nvPr>
            <p:ph type="sldNum" sz="quarter" idx="12"/>
          </p:nvPr>
        </p:nvSpPr>
        <p:spPr/>
        <p:txBody>
          <a:bodyPr/>
          <a:lstStyle/>
          <a:p>
            <a:fld id="{02618DF9-C36C-4104-B24B-260B8548E0AB}" type="slidenum">
              <a:rPr kumimoji="1" lang="ja-JP" altLang="en-US" smtClean="0"/>
              <a:t>‹#›</a:t>
            </a:fld>
            <a:endParaRPr kumimoji="1" lang="ja-JP"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844013" y="274640"/>
            <a:ext cx="1777470" cy="5592761"/>
          </a:xfrm>
        </p:spPr>
        <p:txBody>
          <a:bodyPr vert="eaVert"/>
          <a:lstStyle/>
          <a:p>
            <a:r>
              <a:rPr kumimoji="0" lang="ja-JP" altLang="en-US"/>
              <a:t>マスター タイトルの書式設定</a:t>
            </a:r>
            <a:endParaRPr kumimoji="0" lang="en-US"/>
          </a:p>
        </p:txBody>
      </p:sp>
      <p:sp>
        <p:nvSpPr>
          <p:cNvPr id="3" name="縦書きテキスト プレースホルダー 2"/>
          <p:cNvSpPr>
            <a:spLocks noGrp="1"/>
          </p:cNvSpPr>
          <p:nvPr>
            <p:ph type="body" orient="vert" idx="1"/>
          </p:nvPr>
        </p:nvSpPr>
        <p:spPr>
          <a:xfrm>
            <a:off x="457200" y="274641"/>
            <a:ext cx="6324600" cy="5592760"/>
          </a:xfrm>
        </p:spPr>
        <p:txBody>
          <a:bodyPr vert="eaVert"/>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4" name="日付プレースホルダー 3"/>
          <p:cNvSpPr>
            <a:spLocks noGrp="1"/>
          </p:cNvSpPr>
          <p:nvPr>
            <p:ph type="dt" sz="half" idx="10"/>
          </p:nvPr>
        </p:nvSpPr>
        <p:spPr/>
        <p:txBody>
          <a:bodyPr/>
          <a:lstStyle/>
          <a:p>
            <a:fld id="{9EB5CAF0-AB9B-4CC9-A796-5CE95D9F1A9E}" type="datetime1">
              <a:rPr kumimoji="1" lang="ja-JP" altLang="en-US" smtClean="0"/>
              <a:t>2026/6/17</a:t>
            </a:fld>
            <a:endParaRPr kumimoji="1" lang="ja-JP" altLang="en-US"/>
          </a:p>
        </p:txBody>
      </p:sp>
      <p:sp>
        <p:nvSpPr>
          <p:cNvPr id="5" name="フッター プレースホルダー 4"/>
          <p:cNvSpPr>
            <a:spLocks noGrp="1"/>
          </p:cNvSpPr>
          <p:nvPr>
            <p:ph type="ftr" sz="quarter" idx="11"/>
          </p:nvPr>
        </p:nvSpPr>
        <p:spPr/>
        <p:txBody>
          <a:bodyPr/>
          <a:lstStyle/>
          <a:p>
            <a:r>
              <a:rPr kumimoji="1" lang="zh-TW" altLang="en-US"/>
              <a:t>令和</a:t>
            </a:r>
            <a:r>
              <a:rPr kumimoji="1" lang="en-US" altLang="zh-TW"/>
              <a:t>8</a:t>
            </a:r>
            <a:r>
              <a:rPr kumimoji="1" lang="zh-TW" altLang="en-US"/>
              <a:t>年度経営指導員等応用研修会資料</a:t>
            </a:r>
            <a:endParaRPr kumimoji="1" lang="ja-JP" altLang="en-US"/>
          </a:p>
        </p:txBody>
      </p:sp>
      <p:sp>
        <p:nvSpPr>
          <p:cNvPr id="6" name="スライド番号プレースホルダー 5"/>
          <p:cNvSpPr>
            <a:spLocks noGrp="1"/>
          </p:cNvSpPr>
          <p:nvPr>
            <p:ph type="sldNum" sz="quarter" idx="12"/>
          </p:nvPr>
        </p:nvSpPr>
        <p:spPr/>
        <p:txBody>
          <a:bodyPr/>
          <a:lstStyle/>
          <a:p>
            <a:fld id="{02618DF9-C36C-4104-B24B-260B8548E0AB}" type="slidenum">
              <a:rPr kumimoji="1" lang="ja-JP" altLang="en-US" smtClean="0"/>
              <a:t>‹#›</a:t>
            </a:fld>
            <a:endParaRPr kumimoji="1" lang="ja-JP"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1122363"/>
            <a:ext cx="6858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42E89D97-976C-4714-89FC-667704314BB2}" type="datetime1">
              <a:rPr kumimoji="1" lang="ja-JP" altLang="en-US" smtClean="0"/>
              <a:t>2026/6/17</a:t>
            </a:fld>
            <a:endParaRPr kumimoji="1" lang="ja-JP" altLang="en-US"/>
          </a:p>
        </p:txBody>
      </p:sp>
      <p:sp>
        <p:nvSpPr>
          <p:cNvPr id="5" name="フッター プレースホルダー 4"/>
          <p:cNvSpPr>
            <a:spLocks noGrp="1"/>
          </p:cNvSpPr>
          <p:nvPr>
            <p:ph type="ftr" sz="quarter" idx="11"/>
          </p:nvPr>
        </p:nvSpPr>
        <p:spPr/>
        <p:txBody>
          <a:bodyPr/>
          <a:lstStyle/>
          <a:p>
            <a:r>
              <a:rPr kumimoji="1" lang="zh-TW" altLang="en-US"/>
              <a:t>令和</a:t>
            </a:r>
            <a:r>
              <a:rPr kumimoji="1" lang="en-US" altLang="zh-TW"/>
              <a:t>8</a:t>
            </a:r>
            <a:r>
              <a:rPr kumimoji="1" lang="zh-TW" altLang="en-US"/>
              <a:t>年度経営指導員等応用研修会資料</a:t>
            </a:r>
            <a:endParaRPr kumimoji="1" lang="ja-JP" altLang="en-US"/>
          </a:p>
        </p:txBody>
      </p:sp>
      <p:sp>
        <p:nvSpPr>
          <p:cNvPr id="6" name="スライド番号プレースホルダー 5"/>
          <p:cNvSpPr>
            <a:spLocks noGrp="1"/>
          </p:cNvSpPr>
          <p:nvPr>
            <p:ph type="sldNum" sz="quarter" idx="12"/>
          </p:nvPr>
        </p:nvSpPr>
        <p:spPr/>
        <p:txBody>
          <a:bodyPr/>
          <a:lstStyle/>
          <a:p>
            <a:fld id="{415D18AB-6F2B-4764-A412-0F2F1F805F61}" type="slidenum">
              <a:rPr kumimoji="1" lang="ja-JP" altLang="en-US" smtClean="0"/>
              <a:t>‹#›</a:t>
            </a:fld>
            <a:endParaRPr kumimoji="1" lang="ja-JP" altLang="en-US"/>
          </a:p>
        </p:txBody>
      </p:sp>
    </p:spTree>
    <p:extLst>
      <p:ext uri="{BB962C8B-B14F-4D97-AF65-F5344CB8AC3E}">
        <p14:creationId xmlns:p14="http://schemas.microsoft.com/office/powerpoint/2010/main" val="38389132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9D1612D-7E5B-4F8D-8930-5110449A4801}" type="datetime1">
              <a:rPr kumimoji="1" lang="ja-JP" altLang="en-US" smtClean="0"/>
              <a:t>2026/6/17</a:t>
            </a:fld>
            <a:endParaRPr kumimoji="1" lang="ja-JP" altLang="en-US"/>
          </a:p>
        </p:txBody>
      </p:sp>
      <p:sp>
        <p:nvSpPr>
          <p:cNvPr id="5" name="フッター プレースホルダー 4"/>
          <p:cNvSpPr>
            <a:spLocks noGrp="1"/>
          </p:cNvSpPr>
          <p:nvPr>
            <p:ph type="ftr" sz="quarter" idx="11"/>
          </p:nvPr>
        </p:nvSpPr>
        <p:spPr/>
        <p:txBody>
          <a:bodyPr/>
          <a:lstStyle/>
          <a:p>
            <a:r>
              <a:rPr kumimoji="1" lang="zh-TW" altLang="en-US"/>
              <a:t>令和</a:t>
            </a:r>
            <a:r>
              <a:rPr kumimoji="1" lang="en-US" altLang="zh-TW"/>
              <a:t>8</a:t>
            </a:r>
            <a:r>
              <a:rPr kumimoji="1" lang="zh-TW" altLang="en-US"/>
              <a:t>年度経営指導員等応用研修会資料</a:t>
            </a:r>
            <a:endParaRPr kumimoji="1" lang="ja-JP" altLang="en-US"/>
          </a:p>
        </p:txBody>
      </p:sp>
      <p:sp>
        <p:nvSpPr>
          <p:cNvPr id="6" name="スライド番号プレースホルダー 5"/>
          <p:cNvSpPr>
            <a:spLocks noGrp="1"/>
          </p:cNvSpPr>
          <p:nvPr>
            <p:ph type="sldNum" sz="quarter" idx="12"/>
          </p:nvPr>
        </p:nvSpPr>
        <p:spPr/>
        <p:txBody>
          <a:bodyPr/>
          <a:lstStyle/>
          <a:p>
            <a:fld id="{415D18AB-6F2B-4764-A412-0F2F1F805F61}" type="slidenum">
              <a:rPr kumimoji="1" lang="ja-JP" altLang="en-US" smtClean="0"/>
              <a:t>‹#›</a:t>
            </a:fld>
            <a:endParaRPr kumimoji="1" lang="ja-JP" altLang="en-US"/>
          </a:p>
        </p:txBody>
      </p:sp>
    </p:spTree>
    <p:extLst>
      <p:ext uri="{BB962C8B-B14F-4D97-AF65-F5344CB8AC3E}">
        <p14:creationId xmlns:p14="http://schemas.microsoft.com/office/powerpoint/2010/main" val="25445971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8"/>
            <a:ext cx="78867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99FAAAD7-1093-46B5-A8DD-8685DEFFFCA5}" type="datetime1">
              <a:rPr kumimoji="1" lang="ja-JP" altLang="en-US" smtClean="0"/>
              <a:t>2026/6/17</a:t>
            </a:fld>
            <a:endParaRPr kumimoji="1" lang="ja-JP" altLang="en-US"/>
          </a:p>
        </p:txBody>
      </p:sp>
      <p:sp>
        <p:nvSpPr>
          <p:cNvPr id="5" name="フッター プレースホルダー 4"/>
          <p:cNvSpPr>
            <a:spLocks noGrp="1"/>
          </p:cNvSpPr>
          <p:nvPr>
            <p:ph type="ftr" sz="quarter" idx="11"/>
          </p:nvPr>
        </p:nvSpPr>
        <p:spPr/>
        <p:txBody>
          <a:bodyPr/>
          <a:lstStyle/>
          <a:p>
            <a:r>
              <a:rPr kumimoji="1" lang="zh-TW" altLang="en-US"/>
              <a:t>令和</a:t>
            </a:r>
            <a:r>
              <a:rPr kumimoji="1" lang="en-US" altLang="zh-TW"/>
              <a:t>8</a:t>
            </a:r>
            <a:r>
              <a:rPr kumimoji="1" lang="zh-TW" altLang="en-US"/>
              <a:t>年度経営指導員等応用研修会資料</a:t>
            </a:r>
            <a:endParaRPr kumimoji="1" lang="ja-JP" altLang="en-US"/>
          </a:p>
        </p:txBody>
      </p:sp>
      <p:sp>
        <p:nvSpPr>
          <p:cNvPr id="6" name="スライド番号プレースホルダー 5"/>
          <p:cNvSpPr>
            <a:spLocks noGrp="1"/>
          </p:cNvSpPr>
          <p:nvPr>
            <p:ph type="sldNum" sz="quarter" idx="12"/>
          </p:nvPr>
        </p:nvSpPr>
        <p:spPr/>
        <p:txBody>
          <a:bodyPr/>
          <a:lstStyle/>
          <a:p>
            <a:fld id="{415D18AB-6F2B-4764-A412-0F2F1F805F61}" type="slidenum">
              <a:rPr kumimoji="1" lang="ja-JP" altLang="en-US" smtClean="0"/>
              <a:t>‹#›</a:t>
            </a:fld>
            <a:endParaRPr kumimoji="1" lang="ja-JP" altLang="en-US"/>
          </a:p>
        </p:txBody>
      </p:sp>
    </p:spTree>
    <p:extLst>
      <p:ext uri="{BB962C8B-B14F-4D97-AF65-F5344CB8AC3E}">
        <p14:creationId xmlns:p14="http://schemas.microsoft.com/office/powerpoint/2010/main" val="21211636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28650" y="1825625"/>
            <a:ext cx="386715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825625"/>
            <a:ext cx="386715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92897819-5A44-413A-9964-3C65D55F5754}" type="datetime1">
              <a:rPr kumimoji="1" lang="ja-JP" altLang="en-US" smtClean="0"/>
              <a:t>2026/6/17</a:t>
            </a:fld>
            <a:endParaRPr kumimoji="1" lang="ja-JP" altLang="en-US"/>
          </a:p>
        </p:txBody>
      </p:sp>
      <p:sp>
        <p:nvSpPr>
          <p:cNvPr id="6" name="フッター プレースホルダー 5"/>
          <p:cNvSpPr>
            <a:spLocks noGrp="1"/>
          </p:cNvSpPr>
          <p:nvPr>
            <p:ph type="ftr" sz="quarter" idx="11"/>
          </p:nvPr>
        </p:nvSpPr>
        <p:spPr/>
        <p:txBody>
          <a:bodyPr/>
          <a:lstStyle/>
          <a:p>
            <a:r>
              <a:rPr kumimoji="1" lang="zh-TW" altLang="en-US"/>
              <a:t>令和</a:t>
            </a:r>
            <a:r>
              <a:rPr kumimoji="1" lang="en-US" altLang="zh-TW"/>
              <a:t>8</a:t>
            </a:r>
            <a:r>
              <a:rPr kumimoji="1" lang="zh-TW" altLang="en-US"/>
              <a:t>年度経営指導員等応用研修会資料</a:t>
            </a:r>
            <a:endParaRPr kumimoji="1" lang="ja-JP" altLang="en-US"/>
          </a:p>
        </p:txBody>
      </p:sp>
      <p:sp>
        <p:nvSpPr>
          <p:cNvPr id="7" name="スライド番号プレースホルダー 6"/>
          <p:cNvSpPr>
            <a:spLocks noGrp="1"/>
          </p:cNvSpPr>
          <p:nvPr>
            <p:ph type="sldNum" sz="quarter" idx="12"/>
          </p:nvPr>
        </p:nvSpPr>
        <p:spPr/>
        <p:txBody>
          <a:bodyPr/>
          <a:lstStyle/>
          <a:p>
            <a:fld id="{415D18AB-6F2B-4764-A412-0F2F1F805F61}" type="slidenum">
              <a:rPr kumimoji="1" lang="ja-JP" altLang="en-US" smtClean="0"/>
              <a:t>‹#›</a:t>
            </a:fld>
            <a:endParaRPr kumimoji="1" lang="ja-JP" altLang="en-US"/>
          </a:p>
        </p:txBody>
      </p:sp>
    </p:spTree>
    <p:extLst>
      <p:ext uri="{BB962C8B-B14F-4D97-AF65-F5344CB8AC3E}">
        <p14:creationId xmlns:p14="http://schemas.microsoft.com/office/powerpoint/2010/main" val="13664673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365125"/>
            <a:ext cx="78867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30238" y="2505075"/>
            <a:ext cx="386873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29150" y="2505075"/>
            <a:ext cx="38877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81E49FEE-7F9F-4934-97C1-FC66F96B6A37}" type="datetime1">
              <a:rPr kumimoji="1" lang="ja-JP" altLang="en-US" smtClean="0"/>
              <a:t>2026/6/17</a:t>
            </a:fld>
            <a:endParaRPr kumimoji="1" lang="ja-JP" altLang="en-US"/>
          </a:p>
        </p:txBody>
      </p:sp>
      <p:sp>
        <p:nvSpPr>
          <p:cNvPr id="8" name="フッター プレースホルダー 7"/>
          <p:cNvSpPr>
            <a:spLocks noGrp="1"/>
          </p:cNvSpPr>
          <p:nvPr>
            <p:ph type="ftr" sz="quarter" idx="11"/>
          </p:nvPr>
        </p:nvSpPr>
        <p:spPr/>
        <p:txBody>
          <a:bodyPr/>
          <a:lstStyle/>
          <a:p>
            <a:r>
              <a:rPr kumimoji="1" lang="zh-TW" altLang="en-US"/>
              <a:t>令和</a:t>
            </a:r>
            <a:r>
              <a:rPr kumimoji="1" lang="en-US" altLang="zh-TW"/>
              <a:t>8</a:t>
            </a:r>
            <a:r>
              <a:rPr kumimoji="1" lang="zh-TW" altLang="en-US"/>
              <a:t>年度経営指導員等応用研修会資料</a:t>
            </a:r>
            <a:endParaRPr kumimoji="1" lang="ja-JP" altLang="en-US"/>
          </a:p>
        </p:txBody>
      </p:sp>
      <p:sp>
        <p:nvSpPr>
          <p:cNvPr id="9" name="スライド番号プレースホルダー 8"/>
          <p:cNvSpPr>
            <a:spLocks noGrp="1"/>
          </p:cNvSpPr>
          <p:nvPr>
            <p:ph type="sldNum" sz="quarter" idx="12"/>
          </p:nvPr>
        </p:nvSpPr>
        <p:spPr/>
        <p:txBody>
          <a:bodyPr/>
          <a:lstStyle/>
          <a:p>
            <a:fld id="{415D18AB-6F2B-4764-A412-0F2F1F805F61}" type="slidenum">
              <a:rPr kumimoji="1" lang="ja-JP" altLang="en-US" smtClean="0"/>
              <a:t>‹#›</a:t>
            </a:fld>
            <a:endParaRPr kumimoji="1" lang="ja-JP" altLang="en-US"/>
          </a:p>
        </p:txBody>
      </p:sp>
    </p:spTree>
    <p:extLst>
      <p:ext uri="{BB962C8B-B14F-4D97-AF65-F5344CB8AC3E}">
        <p14:creationId xmlns:p14="http://schemas.microsoft.com/office/powerpoint/2010/main" val="18509325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48A786C9-3CB3-4162-9257-D993780DFAB3}" type="datetime1">
              <a:rPr kumimoji="1" lang="ja-JP" altLang="en-US" smtClean="0"/>
              <a:t>2026/6/17</a:t>
            </a:fld>
            <a:endParaRPr kumimoji="1" lang="ja-JP" altLang="en-US"/>
          </a:p>
        </p:txBody>
      </p:sp>
      <p:sp>
        <p:nvSpPr>
          <p:cNvPr id="4" name="フッター プレースホルダー 3"/>
          <p:cNvSpPr>
            <a:spLocks noGrp="1"/>
          </p:cNvSpPr>
          <p:nvPr>
            <p:ph type="ftr" sz="quarter" idx="11"/>
          </p:nvPr>
        </p:nvSpPr>
        <p:spPr/>
        <p:txBody>
          <a:bodyPr/>
          <a:lstStyle/>
          <a:p>
            <a:r>
              <a:rPr kumimoji="1" lang="zh-TW" altLang="en-US"/>
              <a:t>令和</a:t>
            </a:r>
            <a:r>
              <a:rPr kumimoji="1" lang="en-US" altLang="zh-TW"/>
              <a:t>8</a:t>
            </a:r>
            <a:r>
              <a:rPr kumimoji="1" lang="zh-TW" altLang="en-US"/>
              <a:t>年度経営指導員等応用研修会資料</a:t>
            </a:r>
            <a:endParaRPr kumimoji="1" lang="ja-JP" altLang="en-US"/>
          </a:p>
        </p:txBody>
      </p:sp>
      <p:sp>
        <p:nvSpPr>
          <p:cNvPr id="5" name="スライド番号プレースホルダー 4"/>
          <p:cNvSpPr>
            <a:spLocks noGrp="1"/>
          </p:cNvSpPr>
          <p:nvPr>
            <p:ph type="sldNum" sz="quarter" idx="12"/>
          </p:nvPr>
        </p:nvSpPr>
        <p:spPr/>
        <p:txBody>
          <a:bodyPr/>
          <a:lstStyle/>
          <a:p>
            <a:fld id="{415D18AB-6F2B-4764-A412-0F2F1F805F61}" type="slidenum">
              <a:rPr kumimoji="1" lang="ja-JP" altLang="en-US" smtClean="0"/>
              <a:t>‹#›</a:t>
            </a:fld>
            <a:endParaRPr kumimoji="1" lang="ja-JP" altLang="en-US"/>
          </a:p>
        </p:txBody>
      </p:sp>
    </p:spTree>
    <p:extLst>
      <p:ext uri="{BB962C8B-B14F-4D97-AF65-F5344CB8AC3E}">
        <p14:creationId xmlns:p14="http://schemas.microsoft.com/office/powerpoint/2010/main" val="33143725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7EC4898D-49B9-4052-9092-D857A9EBCEA7}" type="datetime1">
              <a:rPr kumimoji="1" lang="ja-JP" altLang="en-US" smtClean="0"/>
              <a:t>2026/6/17</a:t>
            </a:fld>
            <a:endParaRPr kumimoji="1" lang="ja-JP" altLang="en-US"/>
          </a:p>
        </p:txBody>
      </p:sp>
      <p:sp>
        <p:nvSpPr>
          <p:cNvPr id="3" name="フッター プレースホルダー 2"/>
          <p:cNvSpPr>
            <a:spLocks noGrp="1"/>
          </p:cNvSpPr>
          <p:nvPr>
            <p:ph type="ftr" sz="quarter" idx="11"/>
          </p:nvPr>
        </p:nvSpPr>
        <p:spPr/>
        <p:txBody>
          <a:bodyPr/>
          <a:lstStyle/>
          <a:p>
            <a:r>
              <a:rPr kumimoji="1" lang="zh-TW" altLang="en-US"/>
              <a:t>令和</a:t>
            </a:r>
            <a:r>
              <a:rPr kumimoji="1" lang="en-US" altLang="zh-TW"/>
              <a:t>8</a:t>
            </a:r>
            <a:r>
              <a:rPr kumimoji="1" lang="zh-TW" altLang="en-US"/>
              <a:t>年度経営指導員等応用研修会資料</a:t>
            </a:r>
            <a:endParaRPr kumimoji="1" lang="ja-JP" altLang="en-US"/>
          </a:p>
        </p:txBody>
      </p:sp>
      <p:sp>
        <p:nvSpPr>
          <p:cNvPr id="4" name="スライド番号プレースホルダー 3"/>
          <p:cNvSpPr>
            <a:spLocks noGrp="1"/>
          </p:cNvSpPr>
          <p:nvPr>
            <p:ph type="sldNum" sz="quarter" idx="12"/>
          </p:nvPr>
        </p:nvSpPr>
        <p:spPr/>
        <p:txBody>
          <a:bodyPr/>
          <a:lstStyle/>
          <a:p>
            <a:fld id="{415D18AB-6F2B-4764-A412-0F2F1F805F61}" type="slidenum">
              <a:rPr kumimoji="1" lang="ja-JP" altLang="en-US" smtClean="0"/>
              <a:t>‹#›</a:t>
            </a:fld>
            <a:endParaRPr kumimoji="1" lang="ja-JP" altLang="en-US"/>
          </a:p>
        </p:txBody>
      </p:sp>
    </p:spTree>
    <p:extLst>
      <p:ext uri="{BB962C8B-B14F-4D97-AF65-F5344CB8AC3E}">
        <p14:creationId xmlns:p14="http://schemas.microsoft.com/office/powerpoint/2010/main" val="11172143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タイトルとコンテンツ">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p:txBody>
          <a:bodyPr/>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4" name="日付プレースホルダー 3"/>
          <p:cNvSpPr>
            <a:spLocks noGrp="1"/>
          </p:cNvSpPr>
          <p:nvPr>
            <p:ph type="dt" sz="half" idx="10"/>
          </p:nvPr>
        </p:nvSpPr>
        <p:spPr/>
        <p:txBody>
          <a:bodyPr/>
          <a:lstStyle/>
          <a:p>
            <a:fld id="{A6B30E8F-3D23-4BC3-8988-EB5F9F2E91AA}" type="datetime1">
              <a:rPr kumimoji="1" lang="ja-JP" altLang="en-US" smtClean="0"/>
              <a:t>2026/6/17</a:t>
            </a:fld>
            <a:endParaRPr kumimoji="1" lang="ja-JP" altLang="en-US"/>
          </a:p>
        </p:txBody>
      </p:sp>
      <p:sp>
        <p:nvSpPr>
          <p:cNvPr id="5" name="フッター プレースホルダー 4"/>
          <p:cNvSpPr>
            <a:spLocks noGrp="1"/>
          </p:cNvSpPr>
          <p:nvPr>
            <p:ph type="ftr" sz="quarter" idx="11"/>
          </p:nvPr>
        </p:nvSpPr>
        <p:spPr/>
        <p:txBody>
          <a:bodyPr/>
          <a:lstStyle/>
          <a:p>
            <a:r>
              <a:rPr kumimoji="1" lang="zh-TW" altLang="en-US"/>
              <a:t>令和</a:t>
            </a:r>
            <a:r>
              <a:rPr kumimoji="1" lang="en-US" altLang="zh-TW"/>
              <a:t>8</a:t>
            </a:r>
            <a:r>
              <a:rPr kumimoji="1" lang="zh-TW" altLang="en-US"/>
              <a:t>年度経営指導員等応用研修会資料</a:t>
            </a:r>
            <a:endParaRPr kumimoji="1" lang="ja-JP" altLang="en-US"/>
          </a:p>
        </p:txBody>
      </p:sp>
      <p:sp>
        <p:nvSpPr>
          <p:cNvPr id="6" name="スライド番号プレースホルダー 5"/>
          <p:cNvSpPr>
            <a:spLocks noGrp="1"/>
          </p:cNvSpPr>
          <p:nvPr>
            <p:ph type="sldNum" sz="quarter" idx="12"/>
          </p:nvPr>
        </p:nvSpPr>
        <p:spPr/>
        <p:txBody>
          <a:bodyPr/>
          <a:lstStyle/>
          <a:p>
            <a:fld id="{02618DF9-C36C-4104-B24B-260B8548E0AB}" type="slidenum">
              <a:rPr kumimoji="1" lang="ja-JP" altLang="en-US" smtClean="0"/>
              <a:t>‹#›</a:t>
            </a:fld>
            <a:endParaRPr kumimoji="1" lang="ja-JP" altLang="en-US"/>
          </a:p>
        </p:txBody>
      </p:sp>
      <p:sp>
        <p:nvSpPr>
          <p:cNvPr id="7" name="タイトル 6"/>
          <p:cNvSpPr>
            <a:spLocks noGrp="1"/>
          </p:cNvSpPr>
          <p:nvPr>
            <p:ph type="title"/>
          </p:nvPr>
        </p:nvSpPr>
        <p:spPr/>
        <p:txBody>
          <a:bodyPr rtlCol="0"/>
          <a:lstStyle/>
          <a:p>
            <a:r>
              <a:rPr kumimoji="0" lang="ja-JP" altLang="en-US"/>
              <a:t>マスター タイトルの書式設定</a:t>
            </a:r>
            <a:endParaRPr kumimoji="0"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ACB1D2C8-B7E6-4CD3-953A-2656017583F0}" type="datetime1">
              <a:rPr kumimoji="1" lang="ja-JP" altLang="en-US" smtClean="0"/>
              <a:t>2026/6/17</a:t>
            </a:fld>
            <a:endParaRPr kumimoji="1" lang="ja-JP" altLang="en-US"/>
          </a:p>
        </p:txBody>
      </p:sp>
      <p:sp>
        <p:nvSpPr>
          <p:cNvPr id="6" name="フッター プレースホルダー 5"/>
          <p:cNvSpPr>
            <a:spLocks noGrp="1"/>
          </p:cNvSpPr>
          <p:nvPr>
            <p:ph type="ftr" sz="quarter" idx="11"/>
          </p:nvPr>
        </p:nvSpPr>
        <p:spPr/>
        <p:txBody>
          <a:bodyPr/>
          <a:lstStyle/>
          <a:p>
            <a:r>
              <a:rPr kumimoji="1" lang="zh-TW" altLang="en-US"/>
              <a:t>令和</a:t>
            </a:r>
            <a:r>
              <a:rPr kumimoji="1" lang="en-US" altLang="zh-TW"/>
              <a:t>8</a:t>
            </a:r>
            <a:r>
              <a:rPr kumimoji="1" lang="zh-TW" altLang="en-US"/>
              <a:t>年度経営指導員等応用研修会資料</a:t>
            </a:r>
            <a:endParaRPr kumimoji="1" lang="ja-JP" altLang="en-US"/>
          </a:p>
        </p:txBody>
      </p:sp>
      <p:sp>
        <p:nvSpPr>
          <p:cNvPr id="7" name="スライド番号プレースホルダー 6"/>
          <p:cNvSpPr>
            <a:spLocks noGrp="1"/>
          </p:cNvSpPr>
          <p:nvPr>
            <p:ph type="sldNum" sz="quarter" idx="12"/>
          </p:nvPr>
        </p:nvSpPr>
        <p:spPr/>
        <p:txBody>
          <a:bodyPr/>
          <a:lstStyle/>
          <a:p>
            <a:fld id="{415D18AB-6F2B-4764-A412-0F2F1F805F61}" type="slidenum">
              <a:rPr kumimoji="1" lang="ja-JP" altLang="en-US" smtClean="0"/>
              <a:t>‹#›</a:t>
            </a:fld>
            <a:endParaRPr kumimoji="1" lang="ja-JP" altLang="en-US"/>
          </a:p>
        </p:txBody>
      </p:sp>
    </p:spTree>
    <p:extLst>
      <p:ext uri="{BB962C8B-B14F-4D97-AF65-F5344CB8AC3E}">
        <p14:creationId xmlns:p14="http://schemas.microsoft.com/office/powerpoint/2010/main" val="41353949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7944D379-A08A-4E7E-A77C-9C61207537BD}" type="datetime1">
              <a:rPr kumimoji="1" lang="ja-JP" altLang="en-US" smtClean="0"/>
              <a:t>2026/6/17</a:t>
            </a:fld>
            <a:endParaRPr kumimoji="1" lang="ja-JP" altLang="en-US"/>
          </a:p>
        </p:txBody>
      </p:sp>
      <p:sp>
        <p:nvSpPr>
          <p:cNvPr id="6" name="フッター プレースホルダー 5"/>
          <p:cNvSpPr>
            <a:spLocks noGrp="1"/>
          </p:cNvSpPr>
          <p:nvPr>
            <p:ph type="ftr" sz="quarter" idx="11"/>
          </p:nvPr>
        </p:nvSpPr>
        <p:spPr/>
        <p:txBody>
          <a:bodyPr/>
          <a:lstStyle/>
          <a:p>
            <a:r>
              <a:rPr kumimoji="1" lang="zh-TW" altLang="en-US"/>
              <a:t>令和</a:t>
            </a:r>
            <a:r>
              <a:rPr kumimoji="1" lang="en-US" altLang="zh-TW"/>
              <a:t>8</a:t>
            </a:r>
            <a:r>
              <a:rPr kumimoji="1" lang="zh-TW" altLang="en-US"/>
              <a:t>年度経営指導員等応用研修会資料</a:t>
            </a:r>
            <a:endParaRPr kumimoji="1" lang="ja-JP" altLang="en-US"/>
          </a:p>
        </p:txBody>
      </p:sp>
      <p:sp>
        <p:nvSpPr>
          <p:cNvPr id="7" name="スライド番号プレースホルダー 6"/>
          <p:cNvSpPr>
            <a:spLocks noGrp="1"/>
          </p:cNvSpPr>
          <p:nvPr>
            <p:ph type="sldNum" sz="quarter" idx="12"/>
          </p:nvPr>
        </p:nvSpPr>
        <p:spPr/>
        <p:txBody>
          <a:bodyPr/>
          <a:lstStyle/>
          <a:p>
            <a:fld id="{415D18AB-6F2B-4764-A412-0F2F1F805F61}" type="slidenum">
              <a:rPr kumimoji="1" lang="ja-JP" altLang="en-US" smtClean="0"/>
              <a:t>‹#›</a:t>
            </a:fld>
            <a:endParaRPr kumimoji="1" lang="ja-JP" altLang="en-US"/>
          </a:p>
        </p:txBody>
      </p:sp>
    </p:spTree>
    <p:extLst>
      <p:ext uri="{BB962C8B-B14F-4D97-AF65-F5344CB8AC3E}">
        <p14:creationId xmlns:p14="http://schemas.microsoft.com/office/powerpoint/2010/main" val="40723044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2FD5368C-5B55-49D2-B7F6-9B0DD1B87331}" type="datetime1">
              <a:rPr kumimoji="1" lang="ja-JP" altLang="en-US" smtClean="0"/>
              <a:t>2026/6/17</a:t>
            </a:fld>
            <a:endParaRPr kumimoji="1" lang="ja-JP" altLang="en-US"/>
          </a:p>
        </p:txBody>
      </p:sp>
      <p:sp>
        <p:nvSpPr>
          <p:cNvPr id="5" name="フッター プレースホルダー 4"/>
          <p:cNvSpPr>
            <a:spLocks noGrp="1"/>
          </p:cNvSpPr>
          <p:nvPr>
            <p:ph type="ftr" sz="quarter" idx="11"/>
          </p:nvPr>
        </p:nvSpPr>
        <p:spPr/>
        <p:txBody>
          <a:bodyPr/>
          <a:lstStyle/>
          <a:p>
            <a:r>
              <a:rPr kumimoji="1" lang="zh-TW" altLang="en-US"/>
              <a:t>令和</a:t>
            </a:r>
            <a:r>
              <a:rPr kumimoji="1" lang="en-US" altLang="zh-TW"/>
              <a:t>8</a:t>
            </a:r>
            <a:r>
              <a:rPr kumimoji="1" lang="zh-TW" altLang="en-US"/>
              <a:t>年度経営指導員等応用研修会資料</a:t>
            </a:r>
            <a:endParaRPr kumimoji="1" lang="ja-JP" altLang="en-US"/>
          </a:p>
        </p:txBody>
      </p:sp>
      <p:sp>
        <p:nvSpPr>
          <p:cNvPr id="6" name="スライド番号プレースホルダー 5"/>
          <p:cNvSpPr>
            <a:spLocks noGrp="1"/>
          </p:cNvSpPr>
          <p:nvPr>
            <p:ph type="sldNum" sz="quarter" idx="12"/>
          </p:nvPr>
        </p:nvSpPr>
        <p:spPr/>
        <p:txBody>
          <a:bodyPr/>
          <a:lstStyle/>
          <a:p>
            <a:fld id="{415D18AB-6F2B-4764-A412-0F2F1F805F61}" type="slidenum">
              <a:rPr kumimoji="1" lang="ja-JP" altLang="en-US" smtClean="0"/>
              <a:t>‹#›</a:t>
            </a:fld>
            <a:endParaRPr kumimoji="1" lang="ja-JP" altLang="en-US"/>
          </a:p>
        </p:txBody>
      </p:sp>
    </p:spTree>
    <p:extLst>
      <p:ext uri="{BB962C8B-B14F-4D97-AF65-F5344CB8AC3E}">
        <p14:creationId xmlns:p14="http://schemas.microsoft.com/office/powerpoint/2010/main" val="29479568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5" y="365125"/>
            <a:ext cx="1971675"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28650" y="365125"/>
            <a:ext cx="57626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B70FEB7-B562-45F7-9486-69903473E2AB}" type="datetime1">
              <a:rPr kumimoji="1" lang="ja-JP" altLang="en-US" smtClean="0"/>
              <a:t>2026/6/17</a:t>
            </a:fld>
            <a:endParaRPr kumimoji="1" lang="ja-JP" altLang="en-US"/>
          </a:p>
        </p:txBody>
      </p:sp>
      <p:sp>
        <p:nvSpPr>
          <p:cNvPr id="5" name="フッター プレースホルダー 4"/>
          <p:cNvSpPr>
            <a:spLocks noGrp="1"/>
          </p:cNvSpPr>
          <p:nvPr>
            <p:ph type="ftr" sz="quarter" idx="11"/>
          </p:nvPr>
        </p:nvSpPr>
        <p:spPr/>
        <p:txBody>
          <a:bodyPr/>
          <a:lstStyle/>
          <a:p>
            <a:r>
              <a:rPr kumimoji="1" lang="zh-TW" altLang="en-US"/>
              <a:t>令和</a:t>
            </a:r>
            <a:r>
              <a:rPr kumimoji="1" lang="en-US" altLang="zh-TW"/>
              <a:t>8</a:t>
            </a:r>
            <a:r>
              <a:rPr kumimoji="1" lang="zh-TW" altLang="en-US"/>
              <a:t>年度経営指導員等応用研修会資料</a:t>
            </a:r>
            <a:endParaRPr kumimoji="1" lang="ja-JP" altLang="en-US"/>
          </a:p>
        </p:txBody>
      </p:sp>
      <p:sp>
        <p:nvSpPr>
          <p:cNvPr id="6" name="スライド番号プレースホルダー 5"/>
          <p:cNvSpPr>
            <a:spLocks noGrp="1"/>
          </p:cNvSpPr>
          <p:nvPr>
            <p:ph type="sldNum" sz="quarter" idx="12"/>
          </p:nvPr>
        </p:nvSpPr>
        <p:spPr/>
        <p:txBody>
          <a:bodyPr/>
          <a:lstStyle/>
          <a:p>
            <a:fld id="{415D18AB-6F2B-4764-A412-0F2F1F805F61}" type="slidenum">
              <a:rPr kumimoji="1" lang="ja-JP" altLang="en-US" smtClean="0"/>
              <a:t>‹#›</a:t>
            </a:fld>
            <a:endParaRPr kumimoji="1" lang="ja-JP" altLang="en-US"/>
          </a:p>
        </p:txBody>
      </p:sp>
    </p:spTree>
    <p:extLst>
      <p:ext uri="{BB962C8B-B14F-4D97-AF65-F5344CB8AC3E}">
        <p14:creationId xmlns:p14="http://schemas.microsoft.com/office/powerpoint/2010/main" val="37862438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DEF03CF0-F960-48EB-8E64-A909B0E5ADBA}" type="datetime1">
              <a:rPr kumimoji="1" lang="ja-JP" altLang="en-US" smtClean="0">
                <a:solidFill>
                  <a:prstClr val="black"/>
                </a:solidFill>
              </a:rPr>
              <a:t>2026/6/17</a:t>
            </a:fld>
            <a:endParaRPr kumimoji="1" lang="ja-JP" altLang="en-US" dirty="0">
              <a:solidFill>
                <a:prstClr val="black"/>
              </a:solidFill>
            </a:endParaRPr>
          </a:p>
        </p:txBody>
      </p:sp>
      <p:sp>
        <p:nvSpPr>
          <p:cNvPr id="4" name="フッター プレースホルダー 3"/>
          <p:cNvSpPr>
            <a:spLocks noGrp="1"/>
          </p:cNvSpPr>
          <p:nvPr>
            <p:ph type="ftr" sz="quarter" idx="11"/>
          </p:nvPr>
        </p:nvSpPr>
        <p:spPr/>
        <p:txBody>
          <a:bodyPr/>
          <a:lstStyle/>
          <a:p>
            <a:r>
              <a:rPr kumimoji="1" lang="zh-TW" altLang="en-US">
                <a:solidFill>
                  <a:prstClr val="black"/>
                </a:solidFill>
              </a:rPr>
              <a:t>令和</a:t>
            </a:r>
            <a:r>
              <a:rPr kumimoji="1" lang="en-US" altLang="zh-TW">
                <a:solidFill>
                  <a:prstClr val="black"/>
                </a:solidFill>
              </a:rPr>
              <a:t>8</a:t>
            </a:r>
            <a:r>
              <a:rPr kumimoji="1" lang="zh-TW" altLang="en-US">
                <a:solidFill>
                  <a:prstClr val="black"/>
                </a:solidFill>
              </a:rPr>
              <a:t>年度経営指導員等応用研修会資料</a:t>
            </a:r>
            <a:endParaRPr kumimoji="1" lang="ja-JP" altLang="en-US" dirty="0">
              <a:solidFill>
                <a:prstClr val="black"/>
              </a:solidFill>
            </a:endParaRPr>
          </a:p>
        </p:txBody>
      </p:sp>
      <p:sp>
        <p:nvSpPr>
          <p:cNvPr id="5" name="スライド番号プレースホルダー 4"/>
          <p:cNvSpPr>
            <a:spLocks noGrp="1"/>
          </p:cNvSpPr>
          <p:nvPr>
            <p:ph type="sldNum" sz="quarter" idx="12"/>
          </p:nvPr>
        </p:nvSpPr>
        <p:spPr/>
        <p:txBody>
          <a:bodyPr/>
          <a:lstStyle/>
          <a:p>
            <a:fld id="{02618DF9-C36C-4104-B24B-260B8548E0AB}" type="slidenum">
              <a:rPr kumimoji="1" lang="ja-JP" altLang="en-US" smtClean="0">
                <a:solidFill>
                  <a:prstClr val="black"/>
                </a:solidFill>
              </a:rPr>
              <a:pPr/>
              <a:t>‹#›</a:t>
            </a:fld>
            <a:endParaRPr kumimoji="1" lang="ja-JP" altLang="en-US" dirty="0">
              <a:solidFill>
                <a:prstClr val="black"/>
              </a:solidFill>
            </a:endParaRPr>
          </a:p>
        </p:txBody>
      </p:sp>
    </p:spTree>
    <p:extLst>
      <p:ext uri="{BB962C8B-B14F-4D97-AF65-F5344CB8AC3E}">
        <p14:creationId xmlns:p14="http://schemas.microsoft.com/office/powerpoint/2010/main" val="283821666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10" name="直角三角形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dirty="0">
              <a:solidFill>
                <a:prstClr val="white"/>
              </a:solidFill>
            </a:endParaRPr>
          </a:p>
        </p:txBody>
      </p:sp>
      <p:sp>
        <p:nvSpPr>
          <p:cNvPr id="9" name="タイトル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ja-JP" altLang="en-US"/>
              <a:t>マスター タイトルの書式設定</a:t>
            </a:r>
            <a:endParaRPr kumimoji="0" lang="en-US"/>
          </a:p>
        </p:txBody>
      </p:sp>
      <p:sp>
        <p:nvSpPr>
          <p:cNvPr id="17" name="サブタイトル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ja-JP" altLang="en-US"/>
              <a:t>マスター サブタイトルの書式設定</a:t>
            </a:r>
            <a:endParaRPr kumimoji="0" lang="en-US"/>
          </a:p>
        </p:txBody>
      </p:sp>
      <p:grpSp>
        <p:nvGrpSpPr>
          <p:cNvPr id="2" name="グループ化 1"/>
          <p:cNvGrpSpPr/>
          <p:nvPr/>
        </p:nvGrpSpPr>
        <p:grpSpPr>
          <a:xfrm>
            <a:off x="-3765" y="4953000"/>
            <a:ext cx="9147765" cy="1912088"/>
            <a:chOff x="-3765" y="4832896"/>
            <a:chExt cx="9147765" cy="2032192"/>
          </a:xfrm>
        </p:grpSpPr>
        <p:sp>
          <p:nvSpPr>
            <p:cNvPr id="7" name="フリーフォーム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dirty="0">
                <a:solidFill>
                  <a:prstClr val="black"/>
                </a:solidFill>
              </a:endParaRPr>
            </a:p>
          </p:txBody>
        </p:sp>
        <p:sp>
          <p:nvSpPr>
            <p:cNvPr id="8" name="フリーフォーム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dirty="0">
                <a:solidFill>
                  <a:prstClr val="black"/>
                </a:solidFill>
              </a:endParaRPr>
            </a:p>
          </p:txBody>
        </p:sp>
        <p:sp>
          <p:nvSpPr>
            <p:cNvPr id="11" name="フリーフォーム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a:endParaRPr kumimoji="0" lang="en-US" dirty="0">
                <a:solidFill>
                  <a:prstClr val="white"/>
                </a:solidFill>
              </a:endParaRPr>
            </a:p>
          </p:txBody>
        </p:sp>
        <p:cxnSp>
          <p:nvCxnSpPr>
            <p:cNvPr id="12" name="直線コネクタ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日付プレースホルダー 29"/>
          <p:cNvSpPr>
            <a:spLocks noGrp="1"/>
          </p:cNvSpPr>
          <p:nvPr>
            <p:ph type="dt" sz="half" idx="10"/>
          </p:nvPr>
        </p:nvSpPr>
        <p:spPr/>
        <p:txBody>
          <a:bodyPr/>
          <a:lstStyle>
            <a:lvl1pPr>
              <a:defRPr>
                <a:solidFill>
                  <a:srgbClr val="FFFFFF"/>
                </a:solidFill>
              </a:defRPr>
            </a:lvl1pPr>
            <a:extLst/>
          </a:lstStyle>
          <a:p>
            <a:fld id="{9B9C0032-5D87-48D7-98B2-DE3411E8DF1C}" type="datetime1">
              <a:rPr kumimoji="1" lang="ja-JP" altLang="en-US" smtClean="0"/>
              <a:t>2026/6/17</a:t>
            </a:fld>
            <a:endParaRPr kumimoji="1" lang="ja-JP" altLang="en-US" dirty="0"/>
          </a:p>
        </p:txBody>
      </p:sp>
      <p:sp>
        <p:nvSpPr>
          <p:cNvPr id="19" name="フッター プレースホルダー 18"/>
          <p:cNvSpPr>
            <a:spLocks noGrp="1"/>
          </p:cNvSpPr>
          <p:nvPr>
            <p:ph type="ftr" sz="quarter" idx="11"/>
          </p:nvPr>
        </p:nvSpPr>
        <p:spPr/>
        <p:txBody>
          <a:bodyPr/>
          <a:lstStyle>
            <a:lvl1pPr>
              <a:defRPr>
                <a:solidFill>
                  <a:schemeClr val="accent1">
                    <a:tint val="20000"/>
                  </a:schemeClr>
                </a:solidFill>
              </a:defRPr>
            </a:lvl1pPr>
            <a:extLst/>
          </a:lstStyle>
          <a:p>
            <a:r>
              <a:rPr kumimoji="1" lang="zh-TW" altLang="en-US">
                <a:solidFill>
                  <a:srgbClr val="2DA2BF">
                    <a:tint val="20000"/>
                  </a:srgbClr>
                </a:solidFill>
              </a:rPr>
              <a:t>令和</a:t>
            </a:r>
            <a:r>
              <a:rPr kumimoji="1" lang="en-US" altLang="zh-TW">
                <a:solidFill>
                  <a:srgbClr val="2DA2BF">
                    <a:tint val="20000"/>
                  </a:srgbClr>
                </a:solidFill>
              </a:rPr>
              <a:t>8</a:t>
            </a:r>
            <a:r>
              <a:rPr kumimoji="1" lang="zh-TW" altLang="en-US">
                <a:solidFill>
                  <a:srgbClr val="2DA2BF">
                    <a:tint val="20000"/>
                  </a:srgbClr>
                </a:solidFill>
              </a:rPr>
              <a:t>年度経営指導員等応用研修会資料</a:t>
            </a:r>
            <a:endParaRPr kumimoji="1" lang="ja-JP" altLang="en-US" dirty="0">
              <a:solidFill>
                <a:srgbClr val="2DA2BF">
                  <a:tint val="20000"/>
                </a:srgbClr>
              </a:solidFill>
            </a:endParaRPr>
          </a:p>
        </p:txBody>
      </p:sp>
      <p:sp>
        <p:nvSpPr>
          <p:cNvPr id="27" name="スライド番号プレースホルダー 26"/>
          <p:cNvSpPr>
            <a:spLocks noGrp="1"/>
          </p:cNvSpPr>
          <p:nvPr>
            <p:ph type="sldNum" sz="quarter" idx="12"/>
          </p:nvPr>
        </p:nvSpPr>
        <p:spPr/>
        <p:txBody>
          <a:bodyPr/>
          <a:lstStyle>
            <a:lvl1pPr>
              <a:defRPr>
                <a:solidFill>
                  <a:srgbClr val="FFFFFF"/>
                </a:solidFill>
              </a:defRPr>
            </a:lvl1pPr>
            <a:extLst/>
          </a:lstStyle>
          <a:p>
            <a:fld id="{02618DF9-C36C-4104-B24B-260B8548E0AB}" type="slidenum">
              <a:rPr kumimoji="1" lang="ja-JP" altLang="en-US" smtClean="0"/>
              <a:pPr/>
              <a:t>‹#›</a:t>
            </a:fld>
            <a:endParaRPr kumimoji="1" lang="ja-JP" altLang="en-US" dirty="0"/>
          </a:p>
        </p:txBody>
      </p:sp>
    </p:spTree>
    <p:extLst>
      <p:ext uri="{BB962C8B-B14F-4D97-AF65-F5344CB8AC3E}">
        <p14:creationId xmlns:p14="http://schemas.microsoft.com/office/powerpoint/2010/main" val="146667503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obj" preserve="1">
  <p:cSld name="タイトルとコンテンツ">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p:txBody>
          <a:bodyPr/>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4" name="日付プレースホルダー 3"/>
          <p:cNvSpPr>
            <a:spLocks noGrp="1"/>
          </p:cNvSpPr>
          <p:nvPr>
            <p:ph type="dt" sz="half" idx="10"/>
          </p:nvPr>
        </p:nvSpPr>
        <p:spPr/>
        <p:txBody>
          <a:bodyPr/>
          <a:lstStyle/>
          <a:p>
            <a:fld id="{AC6E2C71-8CB2-43BE-9E4C-B015B92B5700}" type="datetime1">
              <a:rPr kumimoji="1" lang="ja-JP" altLang="en-US" smtClean="0">
                <a:solidFill>
                  <a:prstClr val="black"/>
                </a:solidFill>
              </a:rPr>
              <a:t>2026/6/17</a:t>
            </a:fld>
            <a:endParaRPr kumimoji="1" lang="ja-JP" altLang="en-US" dirty="0">
              <a:solidFill>
                <a:prstClr val="black"/>
              </a:solidFill>
            </a:endParaRPr>
          </a:p>
        </p:txBody>
      </p:sp>
      <p:sp>
        <p:nvSpPr>
          <p:cNvPr id="5" name="フッター プレースホルダー 4"/>
          <p:cNvSpPr>
            <a:spLocks noGrp="1"/>
          </p:cNvSpPr>
          <p:nvPr>
            <p:ph type="ftr" sz="quarter" idx="11"/>
          </p:nvPr>
        </p:nvSpPr>
        <p:spPr/>
        <p:txBody>
          <a:bodyPr/>
          <a:lstStyle/>
          <a:p>
            <a:r>
              <a:rPr kumimoji="1" lang="zh-TW" altLang="en-US">
                <a:solidFill>
                  <a:prstClr val="black"/>
                </a:solidFill>
              </a:rPr>
              <a:t>令和</a:t>
            </a:r>
            <a:r>
              <a:rPr kumimoji="1" lang="en-US" altLang="zh-TW">
                <a:solidFill>
                  <a:prstClr val="black"/>
                </a:solidFill>
              </a:rPr>
              <a:t>8</a:t>
            </a:r>
            <a:r>
              <a:rPr kumimoji="1" lang="zh-TW" altLang="en-US">
                <a:solidFill>
                  <a:prstClr val="black"/>
                </a:solidFill>
              </a:rPr>
              <a:t>年度経営指導員等応用研修会資料</a:t>
            </a:r>
            <a:endParaRPr kumimoji="1" lang="ja-JP" altLang="en-US" dirty="0">
              <a:solidFill>
                <a:prstClr val="black"/>
              </a:solidFill>
            </a:endParaRPr>
          </a:p>
        </p:txBody>
      </p:sp>
      <p:sp>
        <p:nvSpPr>
          <p:cNvPr id="6" name="スライド番号プレースホルダー 5"/>
          <p:cNvSpPr>
            <a:spLocks noGrp="1"/>
          </p:cNvSpPr>
          <p:nvPr>
            <p:ph type="sldNum" sz="quarter" idx="12"/>
          </p:nvPr>
        </p:nvSpPr>
        <p:spPr/>
        <p:txBody>
          <a:bodyPr/>
          <a:lstStyle/>
          <a:p>
            <a:fld id="{02618DF9-C36C-4104-B24B-260B8548E0AB}" type="slidenum">
              <a:rPr kumimoji="1" lang="ja-JP" altLang="en-US" smtClean="0">
                <a:solidFill>
                  <a:prstClr val="black"/>
                </a:solidFill>
              </a:rPr>
              <a:pPr/>
              <a:t>‹#›</a:t>
            </a:fld>
            <a:endParaRPr kumimoji="1" lang="ja-JP" altLang="en-US" dirty="0">
              <a:solidFill>
                <a:prstClr val="black"/>
              </a:solidFill>
            </a:endParaRPr>
          </a:p>
        </p:txBody>
      </p:sp>
      <p:sp>
        <p:nvSpPr>
          <p:cNvPr id="7" name="タイトル 6"/>
          <p:cNvSpPr>
            <a:spLocks noGrp="1"/>
          </p:cNvSpPr>
          <p:nvPr>
            <p:ph type="title"/>
          </p:nvPr>
        </p:nvSpPr>
        <p:spPr/>
        <p:txBody>
          <a:bodyPr rtlCol="0"/>
          <a:lstStyle/>
          <a:p>
            <a:r>
              <a:rPr kumimoji="0" lang="ja-JP" altLang="en-US"/>
              <a:t>マスター タイトルの書式設定</a:t>
            </a:r>
            <a:endParaRPr kumimoji="0" lang="en-US"/>
          </a:p>
        </p:txBody>
      </p:sp>
    </p:spTree>
    <p:extLst>
      <p:ext uri="{BB962C8B-B14F-4D97-AF65-F5344CB8AC3E}">
        <p14:creationId xmlns:p14="http://schemas.microsoft.com/office/powerpoint/2010/main" val="154711208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96874263-C4D2-49AF-A0E4-309E2C8B57B6}" type="datetime1">
              <a:rPr kumimoji="1" lang="ja-JP" altLang="en-US" smtClean="0">
                <a:solidFill>
                  <a:prstClr val="black"/>
                </a:solidFill>
              </a:rPr>
              <a:t>2026/6/17</a:t>
            </a:fld>
            <a:endParaRPr kumimoji="1" lang="ja-JP" altLang="en-US" dirty="0">
              <a:solidFill>
                <a:prstClr val="black"/>
              </a:solidFill>
            </a:endParaRPr>
          </a:p>
        </p:txBody>
      </p:sp>
      <p:sp>
        <p:nvSpPr>
          <p:cNvPr id="4" name="フッター プレースホルダー 3"/>
          <p:cNvSpPr>
            <a:spLocks noGrp="1"/>
          </p:cNvSpPr>
          <p:nvPr>
            <p:ph type="ftr" sz="quarter" idx="11"/>
          </p:nvPr>
        </p:nvSpPr>
        <p:spPr/>
        <p:txBody>
          <a:bodyPr/>
          <a:lstStyle/>
          <a:p>
            <a:r>
              <a:rPr kumimoji="1" lang="zh-TW" altLang="en-US">
                <a:solidFill>
                  <a:prstClr val="black"/>
                </a:solidFill>
              </a:rPr>
              <a:t>令和</a:t>
            </a:r>
            <a:r>
              <a:rPr kumimoji="1" lang="en-US" altLang="zh-TW">
                <a:solidFill>
                  <a:prstClr val="black"/>
                </a:solidFill>
              </a:rPr>
              <a:t>8</a:t>
            </a:r>
            <a:r>
              <a:rPr kumimoji="1" lang="zh-TW" altLang="en-US">
                <a:solidFill>
                  <a:prstClr val="black"/>
                </a:solidFill>
              </a:rPr>
              <a:t>年度経営指導員等応用研修会資料</a:t>
            </a:r>
            <a:endParaRPr kumimoji="1" lang="ja-JP" altLang="en-US" dirty="0">
              <a:solidFill>
                <a:prstClr val="black"/>
              </a:solidFill>
            </a:endParaRPr>
          </a:p>
        </p:txBody>
      </p:sp>
      <p:sp>
        <p:nvSpPr>
          <p:cNvPr id="5" name="スライド番号プレースホルダー 4"/>
          <p:cNvSpPr>
            <a:spLocks noGrp="1"/>
          </p:cNvSpPr>
          <p:nvPr>
            <p:ph type="sldNum" sz="quarter" idx="12"/>
          </p:nvPr>
        </p:nvSpPr>
        <p:spPr/>
        <p:txBody>
          <a:bodyPr/>
          <a:lstStyle/>
          <a:p>
            <a:fld id="{02618DF9-C36C-4104-B24B-260B8548E0AB}" type="slidenum">
              <a:rPr kumimoji="1" lang="ja-JP" altLang="en-US" smtClean="0">
                <a:solidFill>
                  <a:prstClr val="black"/>
                </a:solidFill>
              </a:rPr>
              <a:pPr/>
              <a:t>‹#›</a:t>
            </a:fld>
            <a:endParaRPr kumimoji="1" lang="ja-JP" altLang="en-US" dirty="0">
              <a:solidFill>
                <a:prstClr val="black"/>
              </a:solidFill>
            </a:endParaRPr>
          </a:p>
        </p:txBody>
      </p:sp>
    </p:spTree>
    <p:extLst>
      <p:ext uri="{BB962C8B-B14F-4D97-AF65-F5344CB8AC3E}">
        <p14:creationId xmlns:p14="http://schemas.microsoft.com/office/powerpoint/2010/main" val="197661030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ja-JP" altLang="en-US"/>
              <a:t>マスター タイトルの書式設定</a:t>
            </a:r>
            <a:endParaRPr kumimoji="0" lang="en-US"/>
          </a:p>
        </p:txBody>
      </p:sp>
      <p:sp>
        <p:nvSpPr>
          <p:cNvPr id="3" name="テキスト プレースホルダー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ja-JP" altLang="en-US"/>
              <a:t>マスター テキストの書式設定</a:t>
            </a:r>
          </a:p>
        </p:txBody>
      </p:sp>
      <p:sp>
        <p:nvSpPr>
          <p:cNvPr id="4" name="日付プレースホルダー 3"/>
          <p:cNvSpPr>
            <a:spLocks noGrp="1"/>
          </p:cNvSpPr>
          <p:nvPr>
            <p:ph type="dt" sz="half" idx="10"/>
          </p:nvPr>
        </p:nvSpPr>
        <p:spPr/>
        <p:txBody>
          <a:bodyPr/>
          <a:lstStyle/>
          <a:p>
            <a:fld id="{61F2DB4F-3431-4AFD-AC14-90B828E89A24}" type="datetime1">
              <a:rPr kumimoji="1" lang="ja-JP" altLang="en-US" smtClean="0">
                <a:solidFill>
                  <a:prstClr val="white"/>
                </a:solidFill>
              </a:rPr>
              <a:t>2026/6/17</a:t>
            </a:fld>
            <a:endParaRPr kumimoji="1" lang="ja-JP" altLang="en-US" dirty="0">
              <a:solidFill>
                <a:prstClr val="white"/>
              </a:solidFill>
            </a:endParaRPr>
          </a:p>
        </p:txBody>
      </p:sp>
      <p:sp>
        <p:nvSpPr>
          <p:cNvPr id="5" name="フッター プレースホルダー 4"/>
          <p:cNvSpPr>
            <a:spLocks noGrp="1"/>
          </p:cNvSpPr>
          <p:nvPr>
            <p:ph type="ftr" sz="quarter" idx="11"/>
          </p:nvPr>
        </p:nvSpPr>
        <p:spPr/>
        <p:txBody>
          <a:bodyPr/>
          <a:lstStyle/>
          <a:p>
            <a:r>
              <a:rPr kumimoji="1" lang="zh-TW" altLang="en-US">
                <a:solidFill>
                  <a:prstClr val="white"/>
                </a:solidFill>
              </a:rPr>
              <a:t>令和</a:t>
            </a:r>
            <a:r>
              <a:rPr kumimoji="1" lang="en-US" altLang="zh-TW">
                <a:solidFill>
                  <a:prstClr val="white"/>
                </a:solidFill>
              </a:rPr>
              <a:t>8</a:t>
            </a:r>
            <a:r>
              <a:rPr kumimoji="1" lang="zh-TW" altLang="en-US">
                <a:solidFill>
                  <a:prstClr val="white"/>
                </a:solidFill>
              </a:rPr>
              <a:t>年度経営指導員等応用研修会資料</a:t>
            </a:r>
            <a:endParaRPr kumimoji="1" lang="ja-JP" altLang="en-US" dirty="0">
              <a:solidFill>
                <a:prstClr val="white"/>
              </a:solidFill>
            </a:endParaRPr>
          </a:p>
        </p:txBody>
      </p:sp>
      <p:sp>
        <p:nvSpPr>
          <p:cNvPr id="6" name="スライド番号プレースホルダー 5"/>
          <p:cNvSpPr>
            <a:spLocks noGrp="1"/>
          </p:cNvSpPr>
          <p:nvPr>
            <p:ph type="sldNum" sz="quarter" idx="12"/>
          </p:nvPr>
        </p:nvSpPr>
        <p:spPr/>
        <p:txBody>
          <a:bodyPr/>
          <a:lstStyle/>
          <a:p>
            <a:fld id="{02618DF9-C36C-4104-B24B-260B8548E0AB}" type="slidenum">
              <a:rPr kumimoji="1" lang="ja-JP" altLang="en-US" smtClean="0">
                <a:solidFill>
                  <a:prstClr val="white"/>
                </a:solidFill>
              </a:rPr>
              <a:pPr/>
              <a:t>‹#›</a:t>
            </a:fld>
            <a:endParaRPr kumimoji="1" lang="ja-JP" altLang="en-US" dirty="0">
              <a:solidFill>
                <a:prstClr val="white"/>
              </a:solidFill>
            </a:endParaRPr>
          </a:p>
        </p:txBody>
      </p:sp>
      <p:sp>
        <p:nvSpPr>
          <p:cNvPr id="7" name="山形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endParaRPr kumimoji="0" lang="en-US" dirty="0">
              <a:solidFill>
                <a:prstClr val="white"/>
              </a:solidFill>
            </a:endParaRPr>
          </a:p>
        </p:txBody>
      </p:sp>
      <p:sp>
        <p:nvSpPr>
          <p:cNvPr id="8" name="山形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endParaRPr kumimoji="0" lang="en-US" dirty="0">
              <a:solidFill>
                <a:prstClr val="white"/>
              </a:solidFill>
            </a:endParaRPr>
          </a:p>
        </p:txBody>
      </p:sp>
    </p:spTree>
    <p:extLst>
      <p:ext uri="{BB962C8B-B14F-4D97-AF65-F5344CB8AC3E}">
        <p14:creationId xmlns:p14="http://schemas.microsoft.com/office/powerpoint/2010/main" val="1947728499"/>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woObj" preserve="1">
  <p:cSld name="2 つのコンテンツ">
    <p:spTree>
      <p:nvGrpSpPr>
        <p:cNvPr id="1" name=""/>
        <p:cNvGrpSpPr/>
        <p:nvPr/>
      </p:nvGrpSpPr>
      <p:grpSpPr>
        <a:xfrm>
          <a:off x="0" y="0"/>
          <a:ext cx="0" cy="0"/>
          <a:chOff x="0" y="0"/>
          <a:chExt cx="0" cy="0"/>
        </a:xfrm>
      </p:grpSpPr>
      <p:sp>
        <p:nvSpPr>
          <p:cNvPr id="3" name="コンテンツ プレースホルダー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4" name="コンテンツ プレースホルダー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5" name="日付プレースホルダー 4"/>
          <p:cNvSpPr>
            <a:spLocks noGrp="1"/>
          </p:cNvSpPr>
          <p:nvPr>
            <p:ph type="dt" sz="half" idx="10"/>
          </p:nvPr>
        </p:nvSpPr>
        <p:spPr/>
        <p:txBody>
          <a:bodyPr/>
          <a:lstStyle/>
          <a:p>
            <a:fld id="{EBB7BDA2-3E64-473E-981F-1D76F9E994AA}" type="datetime1">
              <a:rPr kumimoji="1" lang="ja-JP" altLang="en-US" smtClean="0">
                <a:solidFill>
                  <a:prstClr val="white"/>
                </a:solidFill>
              </a:rPr>
              <a:t>2026/6/17</a:t>
            </a:fld>
            <a:endParaRPr kumimoji="1" lang="ja-JP" altLang="en-US" dirty="0">
              <a:solidFill>
                <a:prstClr val="white"/>
              </a:solidFill>
            </a:endParaRPr>
          </a:p>
        </p:txBody>
      </p:sp>
      <p:sp>
        <p:nvSpPr>
          <p:cNvPr id="6" name="フッター プレースホルダー 5"/>
          <p:cNvSpPr>
            <a:spLocks noGrp="1"/>
          </p:cNvSpPr>
          <p:nvPr>
            <p:ph type="ftr" sz="quarter" idx="11"/>
          </p:nvPr>
        </p:nvSpPr>
        <p:spPr/>
        <p:txBody>
          <a:bodyPr/>
          <a:lstStyle/>
          <a:p>
            <a:r>
              <a:rPr kumimoji="1" lang="zh-TW" altLang="en-US">
                <a:solidFill>
                  <a:prstClr val="white"/>
                </a:solidFill>
              </a:rPr>
              <a:t>令和</a:t>
            </a:r>
            <a:r>
              <a:rPr kumimoji="1" lang="en-US" altLang="zh-TW">
                <a:solidFill>
                  <a:prstClr val="white"/>
                </a:solidFill>
              </a:rPr>
              <a:t>8</a:t>
            </a:r>
            <a:r>
              <a:rPr kumimoji="1" lang="zh-TW" altLang="en-US">
                <a:solidFill>
                  <a:prstClr val="white"/>
                </a:solidFill>
              </a:rPr>
              <a:t>年度経営指導員等応用研修会資料</a:t>
            </a:r>
            <a:endParaRPr kumimoji="1" lang="ja-JP" altLang="en-US" dirty="0">
              <a:solidFill>
                <a:prstClr val="white"/>
              </a:solidFill>
            </a:endParaRPr>
          </a:p>
        </p:txBody>
      </p:sp>
      <p:sp>
        <p:nvSpPr>
          <p:cNvPr id="7" name="スライド番号プレースホルダー 6"/>
          <p:cNvSpPr>
            <a:spLocks noGrp="1"/>
          </p:cNvSpPr>
          <p:nvPr>
            <p:ph type="sldNum" sz="quarter" idx="12"/>
          </p:nvPr>
        </p:nvSpPr>
        <p:spPr/>
        <p:txBody>
          <a:bodyPr/>
          <a:lstStyle/>
          <a:p>
            <a:fld id="{02618DF9-C36C-4104-B24B-260B8548E0AB}" type="slidenum">
              <a:rPr kumimoji="1" lang="ja-JP" altLang="en-US" smtClean="0">
                <a:solidFill>
                  <a:prstClr val="white"/>
                </a:solidFill>
              </a:rPr>
              <a:pPr/>
              <a:t>‹#›</a:t>
            </a:fld>
            <a:endParaRPr kumimoji="1" lang="ja-JP" altLang="en-US" dirty="0">
              <a:solidFill>
                <a:prstClr val="white"/>
              </a:solidFill>
            </a:endParaRPr>
          </a:p>
        </p:txBody>
      </p:sp>
      <p:sp>
        <p:nvSpPr>
          <p:cNvPr id="8" name="タイトル 7"/>
          <p:cNvSpPr>
            <a:spLocks noGrp="1"/>
          </p:cNvSpPr>
          <p:nvPr>
            <p:ph type="title"/>
          </p:nvPr>
        </p:nvSpPr>
        <p:spPr/>
        <p:txBody>
          <a:bodyPr rtlCol="0"/>
          <a:lstStyle/>
          <a:p>
            <a:r>
              <a:rPr kumimoji="0" lang="ja-JP" altLang="en-US"/>
              <a:t>マスター タイトルの書式設定</a:t>
            </a:r>
            <a:endParaRPr kumimoji="0" lang="en-US"/>
          </a:p>
        </p:txBody>
      </p:sp>
    </p:spTree>
    <p:extLst>
      <p:ext uri="{BB962C8B-B14F-4D97-AF65-F5344CB8AC3E}">
        <p14:creationId xmlns:p14="http://schemas.microsoft.com/office/powerpoint/2010/main" val="481908697"/>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D9416571-4864-4FD9-9011-99972A2F8D48}" type="datetime1">
              <a:rPr kumimoji="1" lang="ja-JP" altLang="en-US" smtClean="0"/>
              <a:t>2026/6/17</a:t>
            </a:fld>
            <a:endParaRPr kumimoji="1" lang="ja-JP" altLang="en-US"/>
          </a:p>
        </p:txBody>
      </p:sp>
      <p:sp>
        <p:nvSpPr>
          <p:cNvPr id="4" name="フッター プレースホルダー 3"/>
          <p:cNvSpPr>
            <a:spLocks noGrp="1"/>
          </p:cNvSpPr>
          <p:nvPr>
            <p:ph type="ftr" sz="quarter" idx="11"/>
          </p:nvPr>
        </p:nvSpPr>
        <p:spPr/>
        <p:txBody>
          <a:bodyPr/>
          <a:lstStyle/>
          <a:p>
            <a:r>
              <a:rPr kumimoji="1" lang="zh-TW" altLang="en-US"/>
              <a:t>令和</a:t>
            </a:r>
            <a:r>
              <a:rPr kumimoji="1" lang="en-US" altLang="zh-TW"/>
              <a:t>8</a:t>
            </a:r>
            <a:r>
              <a:rPr kumimoji="1" lang="zh-TW" altLang="en-US"/>
              <a:t>年度経営指導員等応用研修会資料</a:t>
            </a:r>
            <a:endParaRPr kumimoji="1" lang="ja-JP" altLang="en-US"/>
          </a:p>
        </p:txBody>
      </p:sp>
      <p:sp>
        <p:nvSpPr>
          <p:cNvPr id="5" name="スライド番号プレースホルダー 4"/>
          <p:cNvSpPr>
            <a:spLocks noGrp="1"/>
          </p:cNvSpPr>
          <p:nvPr>
            <p:ph type="sldNum" sz="quarter" idx="12"/>
          </p:nvPr>
        </p:nvSpPr>
        <p:spPr/>
        <p:txBody>
          <a:bodyPr/>
          <a:lstStyle/>
          <a:p>
            <a:fld id="{02618DF9-C36C-4104-B24B-260B8548E0AB}" type="slidenum">
              <a:rPr kumimoji="1" lang="ja-JP" altLang="en-US" smtClean="0"/>
              <a:t>‹#›</a:t>
            </a:fld>
            <a:endParaRPr kumimoji="1" lang="ja-JP" altLang="en-US"/>
          </a:p>
        </p:txBody>
      </p:sp>
    </p:spTree>
    <p:extLst>
      <p:ext uri="{BB962C8B-B14F-4D97-AF65-F5344CB8AC3E}">
        <p14:creationId xmlns:p14="http://schemas.microsoft.com/office/powerpoint/2010/main" val="141680637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8229600" cy="1143000"/>
          </a:xfrm>
        </p:spPr>
        <p:txBody>
          <a:bodyPr anchor="ctr"/>
          <a:lstStyle>
            <a:lvl1pPr>
              <a:defRPr/>
            </a:lvl1pPr>
            <a:extLst/>
          </a:lstStyle>
          <a:p>
            <a:r>
              <a:rPr kumimoji="0" lang="ja-JP" altLang="en-US"/>
              <a:t>マスター タイトルの書式設定</a:t>
            </a:r>
            <a:endParaRPr kumimoji="0" lang="en-US"/>
          </a:p>
        </p:txBody>
      </p:sp>
      <p:sp>
        <p:nvSpPr>
          <p:cNvPr id="3" name="テキスト プレースホルダー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ja-JP" altLang="en-US"/>
              <a:t>マスター テキストの書式設定</a:t>
            </a:r>
          </a:p>
        </p:txBody>
      </p:sp>
      <p:sp>
        <p:nvSpPr>
          <p:cNvPr id="4" name="テキスト プレースホルダー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ja-JP" altLang="en-US"/>
              <a:t>マスター テキストの書式設定</a:t>
            </a:r>
          </a:p>
        </p:txBody>
      </p:sp>
      <p:sp>
        <p:nvSpPr>
          <p:cNvPr id="5" name="コンテンツ プレースホルダー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6" name="コンテンツ プレースホルダー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7" name="日付プレースホルダー 6"/>
          <p:cNvSpPr>
            <a:spLocks noGrp="1"/>
          </p:cNvSpPr>
          <p:nvPr>
            <p:ph type="dt" sz="half" idx="10"/>
          </p:nvPr>
        </p:nvSpPr>
        <p:spPr/>
        <p:txBody>
          <a:bodyPr/>
          <a:lstStyle/>
          <a:p>
            <a:fld id="{DDB356D7-7881-46BD-AB87-2190147F0D0F}" type="datetime1">
              <a:rPr kumimoji="1" lang="ja-JP" altLang="en-US" smtClean="0">
                <a:solidFill>
                  <a:prstClr val="black"/>
                </a:solidFill>
              </a:rPr>
              <a:t>2026/6/17</a:t>
            </a:fld>
            <a:endParaRPr kumimoji="1" lang="ja-JP" altLang="en-US" dirty="0">
              <a:solidFill>
                <a:prstClr val="black"/>
              </a:solidFill>
            </a:endParaRPr>
          </a:p>
        </p:txBody>
      </p:sp>
      <p:sp>
        <p:nvSpPr>
          <p:cNvPr id="8" name="フッター プレースホルダー 7"/>
          <p:cNvSpPr>
            <a:spLocks noGrp="1"/>
          </p:cNvSpPr>
          <p:nvPr>
            <p:ph type="ftr" sz="quarter" idx="11"/>
          </p:nvPr>
        </p:nvSpPr>
        <p:spPr/>
        <p:txBody>
          <a:bodyPr/>
          <a:lstStyle/>
          <a:p>
            <a:r>
              <a:rPr kumimoji="1" lang="zh-TW" altLang="en-US">
                <a:solidFill>
                  <a:prstClr val="black"/>
                </a:solidFill>
              </a:rPr>
              <a:t>令和</a:t>
            </a:r>
            <a:r>
              <a:rPr kumimoji="1" lang="en-US" altLang="zh-TW">
                <a:solidFill>
                  <a:prstClr val="black"/>
                </a:solidFill>
              </a:rPr>
              <a:t>8</a:t>
            </a:r>
            <a:r>
              <a:rPr kumimoji="1" lang="zh-TW" altLang="en-US">
                <a:solidFill>
                  <a:prstClr val="black"/>
                </a:solidFill>
              </a:rPr>
              <a:t>年度経営指導員等応用研修会資料</a:t>
            </a:r>
            <a:endParaRPr kumimoji="1" lang="ja-JP" altLang="en-US" dirty="0">
              <a:solidFill>
                <a:prstClr val="black"/>
              </a:solidFill>
            </a:endParaRPr>
          </a:p>
        </p:txBody>
      </p:sp>
      <p:sp>
        <p:nvSpPr>
          <p:cNvPr id="9" name="スライド番号プレースホルダー 8"/>
          <p:cNvSpPr>
            <a:spLocks noGrp="1"/>
          </p:cNvSpPr>
          <p:nvPr>
            <p:ph type="sldNum" sz="quarter" idx="12"/>
          </p:nvPr>
        </p:nvSpPr>
        <p:spPr/>
        <p:txBody>
          <a:bodyPr/>
          <a:lstStyle/>
          <a:p>
            <a:fld id="{02618DF9-C36C-4104-B24B-260B8548E0AB}" type="slidenum">
              <a:rPr kumimoji="1" lang="ja-JP" altLang="en-US" smtClean="0">
                <a:solidFill>
                  <a:prstClr val="black"/>
                </a:solidFill>
              </a:rPr>
              <a:pPr/>
              <a:t>‹#›</a:t>
            </a:fld>
            <a:endParaRPr kumimoji="1" lang="ja-JP" altLang="en-US" dirty="0">
              <a:solidFill>
                <a:prstClr val="black"/>
              </a:solidFill>
            </a:endParaRPr>
          </a:p>
        </p:txBody>
      </p:sp>
    </p:spTree>
    <p:extLst>
      <p:ext uri="{BB962C8B-B14F-4D97-AF65-F5344CB8AC3E}">
        <p14:creationId xmlns:p14="http://schemas.microsoft.com/office/powerpoint/2010/main" val="2919051747"/>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itleOnly" preserve="1">
  <p:cSld name="タイトルのみ">
    <p:spTree>
      <p:nvGrpSpPr>
        <p:cNvPr id="1" name=""/>
        <p:cNvGrpSpPr/>
        <p:nvPr/>
      </p:nvGrpSpPr>
      <p:grpSpPr>
        <a:xfrm>
          <a:off x="0" y="0"/>
          <a:ext cx="0" cy="0"/>
          <a:chOff x="0" y="0"/>
          <a:chExt cx="0" cy="0"/>
        </a:xfrm>
      </p:grpSpPr>
      <p:sp>
        <p:nvSpPr>
          <p:cNvPr id="3" name="日付プレースホルダー 2"/>
          <p:cNvSpPr>
            <a:spLocks noGrp="1"/>
          </p:cNvSpPr>
          <p:nvPr>
            <p:ph type="dt" sz="half" idx="10"/>
          </p:nvPr>
        </p:nvSpPr>
        <p:spPr/>
        <p:txBody>
          <a:bodyPr/>
          <a:lstStyle/>
          <a:p>
            <a:fld id="{8104ACD1-D598-4818-944D-EAC68EF974A5}" type="datetime1">
              <a:rPr kumimoji="1" lang="ja-JP" altLang="en-US" smtClean="0">
                <a:solidFill>
                  <a:prstClr val="white"/>
                </a:solidFill>
              </a:rPr>
              <a:t>2026/6/17</a:t>
            </a:fld>
            <a:endParaRPr kumimoji="1" lang="ja-JP" altLang="en-US" dirty="0">
              <a:solidFill>
                <a:prstClr val="white"/>
              </a:solidFill>
            </a:endParaRPr>
          </a:p>
        </p:txBody>
      </p:sp>
      <p:sp>
        <p:nvSpPr>
          <p:cNvPr id="4" name="フッター プレースホルダー 3"/>
          <p:cNvSpPr>
            <a:spLocks noGrp="1"/>
          </p:cNvSpPr>
          <p:nvPr>
            <p:ph type="ftr" sz="quarter" idx="11"/>
          </p:nvPr>
        </p:nvSpPr>
        <p:spPr/>
        <p:txBody>
          <a:bodyPr/>
          <a:lstStyle/>
          <a:p>
            <a:r>
              <a:rPr kumimoji="1" lang="zh-TW" altLang="en-US">
                <a:solidFill>
                  <a:prstClr val="white"/>
                </a:solidFill>
              </a:rPr>
              <a:t>令和</a:t>
            </a:r>
            <a:r>
              <a:rPr kumimoji="1" lang="en-US" altLang="zh-TW">
                <a:solidFill>
                  <a:prstClr val="white"/>
                </a:solidFill>
              </a:rPr>
              <a:t>8</a:t>
            </a:r>
            <a:r>
              <a:rPr kumimoji="1" lang="zh-TW" altLang="en-US">
                <a:solidFill>
                  <a:prstClr val="white"/>
                </a:solidFill>
              </a:rPr>
              <a:t>年度経営指導員等応用研修会資料</a:t>
            </a:r>
            <a:endParaRPr kumimoji="1" lang="ja-JP" altLang="en-US" dirty="0">
              <a:solidFill>
                <a:prstClr val="white"/>
              </a:solidFill>
            </a:endParaRPr>
          </a:p>
        </p:txBody>
      </p:sp>
      <p:sp>
        <p:nvSpPr>
          <p:cNvPr id="5" name="スライド番号プレースホルダー 4"/>
          <p:cNvSpPr>
            <a:spLocks noGrp="1"/>
          </p:cNvSpPr>
          <p:nvPr>
            <p:ph type="sldNum" sz="quarter" idx="12"/>
          </p:nvPr>
        </p:nvSpPr>
        <p:spPr/>
        <p:txBody>
          <a:bodyPr/>
          <a:lstStyle/>
          <a:p>
            <a:fld id="{02618DF9-C36C-4104-B24B-260B8548E0AB}" type="slidenum">
              <a:rPr kumimoji="1" lang="ja-JP" altLang="en-US" smtClean="0">
                <a:solidFill>
                  <a:prstClr val="white"/>
                </a:solidFill>
              </a:rPr>
              <a:pPr/>
              <a:t>‹#›</a:t>
            </a:fld>
            <a:endParaRPr kumimoji="1" lang="ja-JP" altLang="en-US" dirty="0">
              <a:solidFill>
                <a:prstClr val="white"/>
              </a:solidFill>
            </a:endParaRPr>
          </a:p>
        </p:txBody>
      </p:sp>
      <p:sp>
        <p:nvSpPr>
          <p:cNvPr id="6" name="タイトル 5"/>
          <p:cNvSpPr>
            <a:spLocks noGrp="1"/>
          </p:cNvSpPr>
          <p:nvPr>
            <p:ph type="title"/>
          </p:nvPr>
        </p:nvSpPr>
        <p:spPr/>
        <p:txBody>
          <a:bodyPr rtlCol="0"/>
          <a:lstStyle/>
          <a:p>
            <a:r>
              <a:rPr kumimoji="0" lang="ja-JP" altLang="en-US"/>
              <a:t>マスター タイトルの書式設定</a:t>
            </a:r>
            <a:endParaRPr kumimoji="0" lang="en-US"/>
          </a:p>
        </p:txBody>
      </p:sp>
    </p:spTree>
    <p:extLst>
      <p:ext uri="{BB962C8B-B14F-4D97-AF65-F5344CB8AC3E}">
        <p14:creationId xmlns:p14="http://schemas.microsoft.com/office/powerpoint/2010/main" val="3867989881"/>
      </p:ext>
    </p:extLst>
  </p:cSld>
  <p:clrMapOvr>
    <a:overrideClrMapping bg1="dk1" tx1="lt1" bg2="dk2" tx2="lt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996A6D50-25E3-46E3-8EB7-15BDAD618D61}" type="datetime1">
              <a:rPr kumimoji="1" lang="ja-JP" altLang="en-US" smtClean="0">
                <a:solidFill>
                  <a:prstClr val="black"/>
                </a:solidFill>
              </a:rPr>
              <a:t>2026/6/17</a:t>
            </a:fld>
            <a:endParaRPr kumimoji="1" lang="ja-JP" altLang="en-US" dirty="0">
              <a:solidFill>
                <a:prstClr val="black"/>
              </a:solidFill>
            </a:endParaRPr>
          </a:p>
        </p:txBody>
      </p:sp>
      <p:sp>
        <p:nvSpPr>
          <p:cNvPr id="3" name="フッター プレースホルダー 2"/>
          <p:cNvSpPr>
            <a:spLocks noGrp="1"/>
          </p:cNvSpPr>
          <p:nvPr>
            <p:ph type="ftr" sz="quarter" idx="11"/>
          </p:nvPr>
        </p:nvSpPr>
        <p:spPr/>
        <p:txBody>
          <a:bodyPr/>
          <a:lstStyle/>
          <a:p>
            <a:r>
              <a:rPr kumimoji="1" lang="zh-TW" altLang="en-US">
                <a:solidFill>
                  <a:prstClr val="black"/>
                </a:solidFill>
              </a:rPr>
              <a:t>令和</a:t>
            </a:r>
            <a:r>
              <a:rPr kumimoji="1" lang="en-US" altLang="zh-TW">
                <a:solidFill>
                  <a:prstClr val="black"/>
                </a:solidFill>
              </a:rPr>
              <a:t>8</a:t>
            </a:r>
            <a:r>
              <a:rPr kumimoji="1" lang="zh-TW" altLang="en-US">
                <a:solidFill>
                  <a:prstClr val="black"/>
                </a:solidFill>
              </a:rPr>
              <a:t>年度経営指導員等応用研修会資料</a:t>
            </a:r>
            <a:endParaRPr kumimoji="1" lang="ja-JP" altLang="en-US" dirty="0">
              <a:solidFill>
                <a:prstClr val="black"/>
              </a:solidFill>
            </a:endParaRPr>
          </a:p>
        </p:txBody>
      </p:sp>
      <p:sp>
        <p:nvSpPr>
          <p:cNvPr id="4" name="スライド番号プレースホルダー 3"/>
          <p:cNvSpPr>
            <a:spLocks noGrp="1"/>
          </p:cNvSpPr>
          <p:nvPr>
            <p:ph type="sldNum" sz="quarter" idx="12"/>
          </p:nvPr>
        </p:nvSpPr>
        <p:spPr/>
        <p:txBody>
          <a:bodyPr/>
          <a:lstStyle/>
          <a:p>
            <a:fld id="{02618DF9-C36C-4104-B24B-260B8548E0AB}" type="slidenum">
              <a:rPr kumimoji="1" lang="ja-JP" altLang="en-US" smtClean="0">
                <a:solidFill>
                  <a:prstClr val="black"/>
                </a:solidFill>
              </a:rPr>
              <a:pPr/>
              <a:t>‹#›</a:t>
            </a:fld>
            <a:endParaRPr kumimoji="1" lang="ja-JP" altLang="en-US" dirty="0">
              <a:solidFill>
                <a:prstClr val="black"/>
              </a:solidFill>
            </a:endParaRPr>
          </a:p>
        </p:txBody>
      </p:sp>
    </p:spTree>
    <p:extLst>
      <p:ext uri="{BB962C8B-B14F-4D97-AF65-F5344CB8AC3E}">
        <p14:creationId xmlns:p14="http://schemas.microsoft.com/office/powerpoint/2010/main" val="309601975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ja-JP" altLang="en-US"/>
              <a:t>マスター タイトルの書式設定</a:t>
            </a:r>
            <a:endParaRPr kumimoji="0" lang="en-US"/>
          </a:p>
        </p:txBody>
      </p:sp>
      <p:sp>
        <p:nvSpPr>
          <p:cNvPr id="3" name="テキスト プレースホルダー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ja-JP" altLang="en-US"/>
              <a:t>マスター テキストの書式設定</a:t>
            </a:r>
          </a:p>
        </p:txBody>
      </p:sp>
      <p:sp>
        <p:nvSpPr>
          <p:cNvPr id="4" name="コンテンツ プレースホルダー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5" name="日付プレースホルダー 4"/>
          <p:cNvSpPr>
            <a:spLocks noGrp="1"/>
          </p:cNvSpPr>
          <p:nvPr>
            <p:ph type="dt" sz="half" idx="10"/>
          </p:nvPr>
        </p:nvSpPr>
        <p:spPr>
          <a:xfrm>
            <a:off x="6727032" y="6407944"/>
            <a:ext cx="1920240" cy="365760"/>
          </a:xfrm>
        </p:spPr>
        <p:txBody>
          <a:bodyPr/>
          <a:lstStyle/>
          <a:p>
            <a:fld id="{448835DF-A63E-48AB-BF69-C2D94EED00E2}" type="datetime1">
              <a:rPr kumimoji="1" lang="ja-JP" altLang="en-US" smtClean="0">
                <a:solidFill>
                  <a:prstClr val="black"/>
                </a:solidFill>
              </a:rPr>
              <a:t>2026/6/17</a:t>
            </a:fld>
            <a:endParaRPr kumimoji="1" lang="ja-JP" altLang="en-US" dirty="0">
              <a:solidFill>
                <a:prstClr val="black"/>
              </a:solidFill>
            </a:endParaRPr>
          </a:p>
        </p:txBody>
      </p:sp>
      <p:sp>
        <p:nvSpPr>
          <p:cNvPr id="6" name="フッター プレースホルダー 5"/>
          <p:cNvSpPr>
            <a:spLocks noGrp="1"/>
          </p:cNvSpPr>
          <p:nvPr>
            <p:ph type="ftr" sz="quarter" idx="11"/>
          </p:nvPr>
        </p:nvSpPr>
        <p:spPr/>
        <p:txBody>
          <a:bodyPr/>
          <a:lstStyle/>
          <a:p>
            <a:r>
              <a:rPr kumimoji="1" lang="zh-TW" altLang="en-US">
                <a:solidFill>
                  <a:prstClr val="black"/>
                </a:solidFill>
              </a:rPr>
              <a:t>令和</a:t>
            </a:r>
            <a:r>
              <a:rPr kumimoji="1" lang="en-US" altLang="zh-TW">
                <a:solidFill>
                  <a:prstClr val="black"/>
                </a:solidFill>
              </a:rPr>
              <a:t>8</a:t>
            </a:r>
            <a:r>
              <a:rPr kumimoji="1" lang="zh-TW" altLang="en-US">
                <a:solidFill>
                  <a:prstClr val="black"/>
                </a:solidFill>
              </a:rPr>
              <a:t>年度経営指導員等応用研修会資料</a:t>
            </a:r>
            <a:endParaRPr kumimoji="1" lang="ja-JP" altLang="en-US" dirty="0">
              <a:solidFill>
                <a:prstClr val="black"/>
              </a:solidFill>
            </a:endParaRPr>
          </a:p>
        </p:txBody>
      </p:sp>
      <p:sp>
        <p:nvSpPr>
          <p:cNvPr id="7" name="スライド番号プレースホルダー 6"/>
          <p:cNvSpPr>
            <a:spLocks noGrp="1"/>
          </p:cNvSpPr>
          <p:nvPr>
            <p:ph type="sldNum" sz="quarter" idx="12"/>
          </p:nvPr>
        </p:nvSpPr>
        <p:spPr/>
        <p:txBody>
          <a:bodyPr/>
          <a:lstStyle/>
          <a:p>
            <a:fld id="{02618DF9-C36C-4104-B24B-260B8548E0AB}" type="slidenum">
              <a:rPr kumimoji="1" lang="ja-JP" altLang="en-US" smtClean="0">
                <a:solidFill>
                  <a:prstClr val="black"/>
                </a:solidFill>
              </a:rPr>
              <a:pPr/>
              <a:t>‹#›</a:t>
            </a:fld>
            <a:endParaRPr kumimoji="1" lang="ja-JP" altLang="en-US" dirty="0">
              <a:solidFill>
                <a:prstClr val="black"/>
              </a:solidFill>
            </a:endParaRPr>
          </a:p>
        </p:txBody>
      </p:sp>
    </p:spTree>
    <p:extLst>
      <p:ext uri="{BB962C8B-B14F-4D97-AF65-F5344CB8AC3E}">
        <p14:creationId xmlns:p14="http://schemas.microsoft.com/office/powerpoint/2010/main" val="2834885366"/>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4" name="テキスト プレースホルダー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ja-JP" altLang="en-US"/>
              <a:t>マスター テキストの書式設定</a:t>
            </a:r>
          </a:p>
        </p:txBody>
      </p:sp>
      <p:sp>
        <p:nvSpPr>
          <p:cNvPr id="3" name="図プレースホルダー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ja-JP" altLang="en-US" dirty="0"/>
              <a:t>アイコンをクリックして図を追加</a:t>
            </a:r>
            <a:endParaRPr kumimoji="0" lang="en-US" dirty="0"/>
          </a:p>
        </p:txBody>
      </p:sp>
      <p:sp>
        <p:nvSpPr>
          <p:cNvPr id="5" name="日付プレースホルダー 4"/>
          <p:cNvSpPr>
            <a:spLocks noGrp="1"/>
          </p:cNvSpPr>
          <p:nvPr>
            <p:ph type="dt" sz="half" idx="10"/>
          </p:nvPr>
        </p:nvSpPr>
        <p:spPr/>
        <p:txBody>
          <a:bodyPr/>
          <a:lstStyle>
            <a:lvl1pPr>
              <a:defRPr>
                <a:solidFill>
                  <a:schemeClr val="tx1"/>
                </a:solidFill>
              </a:defRPr>
            </a:lvl1pPr>
            <a:extLst/>
          </a:lstStyle>
          <a:p>
            <a:fld id="{7ED6A99B-235F-4395-9EE4-99E5BEC5A010}" type="datetime1">
              <a:rPr kumimoji="1" lang="ja-JP" altLang="en-US" smtClean="0">
                <a:solidFill>
                  <a:prstClr val="white"/>
                </a:solidFill>
              </a:rPr>
              <a:t>2026/6/17</a:t>
            </a:fld>
            <a:endParaRPr kumimoji="1" lang="ja-JP" altLang="en-US" dirty="0">
              <a:solidFill>
                <a:prstClr val="white"/>
              </a:solidFill>
            </a:endParaRPr>
          </a:p>
        </p:txBody>
      </p:sp>
      <p:sp>
        <p:nvSpPr>
          <p:cNvPr id="6" name="フッター プレースホルダー 5"/>
          <p:cNvSpPr>
            <a:spLocks noGrp="1"/>
          </p:cNvSpPr>
          <p:nvPr>
            <p:ph type="ftr" sz="quarter" idx="11"/>
          </p:nvPr>
        </p:nvSpPr>
        <p:spPr>
          <a:xfrm>
            <a:off x="4380072" y="6407944"/>
            <a:ext cx="2350681" cy="365125"/>
          </a:xfrm>
        </p:spPr>
        <p:txBody>
          <a:bodyPr/>
          <a:lstStyle>
            <a:lvl1pPr>
              <a:defRPr>
                <a:solidFill>
                  <a:schemeClr val="tx1"/>
                </a:solidFill>
              </a:defRPr>
            </a:lvl1pPr>
            <a:extLst/>
          </a:lstStyle>
          <a:p>
            <a:r>
              <a:rPr kumimoji="1" lang="zh-TW" altLang="en-US">
                <a:solidFill>
                  <a:prstClr val="white"/>
                </a:solidFill>
              </a:rPr>
              <a:t>令和</a:t>
            </a:r>
            <a:r>
              <a:rPr kumimoji="1" lang="en-US" altLang="zh-TW">
                <a:solidFill>
                  <a:prstClr val="white"/>
                </a:solidFill>
              </a:rPr>
              <a:t>8</a:t>
            </a:r>
            <a:r>
              <a:rPr kumimoji="1" lang="zh-TW" altLang="en-US">
                <a:solidFill>
                  <a:prstClr val="white"/>
                </a:solidFill>
              </a:rPr>
              <a:t>年度経営指導員等応用研修会資料</a:t>
            </a:r>
            <a:endParaRPr kumimoji="1" lang="ja-JP" altLang="en-US" dirty="0">
              <a:solidFill>
                <a:prstClr val="white"/>
              </a:solidFill>
            </a:endParaRPr>
          </a:p>
        </p:txBody>
      </p:sp>
      <p:sp>
        <p:nvSpPr>
          <p:cNvPr id="7" name="スライド番号プレースホルダー 6"/>
          <p:cNvSpPr>
            <a:spLocks noGrp="1"/>
          </p:cNvSpPr>
          <p:nvPr>
            <p:ph type="sldNum" sz="quarter" idx="12"/>
          </p:nvPr>
        </p:nvSpPr>
        <p:spPr/>
        <p:txBody>
          <a:bodyPr/>
          <a:lstStyle>
            <a:lvl1pPr>
              <a:defRPr>
                <a:solidFill>
                  <a:schemeClr val="tx1"/>
                </a:solidFill>
              </a:defRPr>
            </a:lvl1pPr>
            <a:extLst/>
          </a:lstStyle>
          <a:p>
            <a:fld id="{02618DF9-C36C-4104-B24B-260B8548E0AB}" type="slidenum">
              <a:rPr kumimoji="1" lang="ja-JP" altLang="en-US" smtClean="0">
                <a:solidFill>
                  <a:prstClr val="white"/>
                </a:solidFill>
              </a:rPr>
              <a:pPr/>
              <a:t>‹#›</a:t>
            </a:fld>
            <a:endParaRPr kumimoji="1" lang="ja-JP" altLang="en-US" dirty="0">
              <a:solidFill>
                <a:prstClr val="white"/>
              </a:solidFill>
            </a:endParaRPr>
          </a:p>
        </p:txBody>
      </p:sp>
      <p:sp>
        <p:nvSpPr>
          <p:cNvPr id="2" name="タイトル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ja-JP" altLang="en-US"/>
              <a:t>マスター タイトルの書式設定</a:t>
            </a:r>
            <a:endParaRPr kumimoji="0" lang="en-US"/>
          </a:p>
        </p:txBody>
      </p:sp>
      <p:sp>
        <p:nvSpPr>
          <p:cNvPr id="8" name="フリーフォーム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dirty="0">
              <a:solidFill>
                <a:prstClr val="white"/>
              </a:solidFill>
            </a:endParaRPr>
          </a:p>
        </p:txBody>
      </p:sp>
      <p:sp>
        <p:nvSpPr>
          <p:cNvPr id="9" name="フリーフォーム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dirty="0">
              <a:solidFill>
                <a:prstClr val="white"/>
              </a:solidFill>
            </a:endParaRPr>
          </a:p>
        </p:txBody>
      </p:sp>
      <p:sp>
        <p:nvSpPr>
          <p:cNvPr id="10" name="直角三角形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a:endParaRPr kumimoji="0" lang="en-US" dirty="0">
              <a:solidFill>
                <a:prstClr val="white"/>
              </a:solidFill>
            </a:endParaRPr>
          </a:p>
        </p:txBody>
      </p:sp>
      <p:cxnSp>
        <p:nvCxnSpPr>
          <p:cNvPr id="11" name="直線コネクタ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山形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endParaRPr kumimoji="0" lang="en-US" dirty="0">
              <a:solidFill>
                <a:prstClr val="white"/>
              </a:solidFill>
            </a:endParaRPr>
          </a:p>
        </p:txBody>
      </p:sp>
      <p:sp>
        <p:nvSpPr>
          <p:cNvPr id="13" name="山形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endParaRPr kumimoji="0" lang="en-US" dirty="0">
              <a:solidFill>
                <a:prstClr val="white"/>
              </a:solidFill>
            </a:endParaRPr>
          </a:p>
        </p:txBody>
      </p:sp>
    </p:spTree>
    <p:extLst>
      <p:ext uri="{BB962C8B-B14F-4D97-AF65-F5344CB8AC3E}">
        <p14:creationId xmlns:p14="http://schemas.microsoft.com/office/powerpoint/2010/main" val="573117946"/>
      </p:ext>
    </p:extLst>
  </p:cSld>
  <p:clrMapOvr>
    <a:overrideClrMapping bg1="dk1" tx1="lt1" bg2="dk2" tx2="lt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a:t>マスター タイトルの書式設定</a:t>
            </a:r>
            <a:endParaRPr kumimoji="0" lang="en-US"/>
          </a:p>
        </p:txBody>
      </p:sp>
      <p:sp>
        <p:nvSpPr>
          <p:cNvPr id="3" name="縦書きテキスト プレースホルダー 2"/>
          <p:cNvSpPr>
            <a:spLocks noGrp="1"/>
          </p:cNvSpPr>
          <p:nvPr>
            <p:ph type="body" orient="vert" idx="1"/>
          </p:nvPr>
        </p:nvSpPr>
        <p:spPr>
          <a:xfrm>
            <a:off x="457200" y="1481329"/>
            <a:ext cx="8229600" cy="4386071"/>
          </a:xfrm>
        </p:spPr>
        <p:txBody>
          <a:bodyPr vert="eaVert"/>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4" name="日付プレースホルダー 3"/>
          <p:cNvSpPr>
            <a:spLocks noGrp="1"/>
          </p:cNvSpPr>
          <p:nvPr>
            <p:ph type="dt" sz="half" idx="10"/>
          </p:nvPr>
        </p:nvSpPr>
        <p:spPr/>
        <p:txBody>
          <a:bodyPr/>
          <a:lstStyle/>
          <a:p>
            <a:fld id="{A7630418-81E0-4492-AC7A-9A44EDC5C657}" type="datetime1">
              <a:rPr kumimoji="1" lang="ja-JP" altLang="en-US" smtClean="0">
                <a:solidFill>
                  <a:prstClr val="black"/>
                </a:solidFill>
              </a:rPr>
              <a:t>2026/6/17</a:t>
            </a:fld>
            <a:endParaRPr kumimoji="1" lang="ja-JP" altLang="en-US" dirty="0">
              <a:solidFill>
                <a:prstClr val="black"/>
              </a:solidFill>
            </a:endParaRPr>
          </a:p>
        </p:txBody>
      </p:sp>
      <p:sp>
        <p:nvSpPr>
          <p:cNvPr id="5" name="フッター プレースホルダー 4"/>
          <p:cNvSpPr>
            <a:spLocks noGrp="1"/>
          </p:cNvSpPr>
          <p:nvPr>
            <p:ph type="ftr" sz="quarter" idx="11"/>
          </p:nvPr>
        </p:nvSpPr>
        <p:spPr/>
        <p:txBody>
          <a:bodyPr/>
          <a:lstStyle/>
          <a:p>
            <a:r>
              <a:rPr kumimoji="1" lang="zh-TW" altLang="en-US">
                <a:solidFill>
                  <a:prstClr val="black"/>
                </a:solidFill>
              </a:rPr>
              <a:t>令和</a:t>
            </a:r>
            <a:r>
              <a:rPr kumimoji="1" lang="en-US" altLang="zh-TW">
                <a:solidFill>
                  <a:prstClr val="black"/>
                </a:solidFill>
              </a:rPr>
              <a:t>8</a:t>
            </a:r>
            <a:r>
              <a:rPr kumimoji="1" lang="zh-TW" altLang="en-US">
                <a:solidFill>
                  <a:prstClr val="black"/>
                </a:solidFill>
              </a:rPr>
              <a:t>年度経営指導員等応用研修会資料</a:t>
            </a:r>
            <a:endParaRPr kumimoji="1" lang="ja-JP" altLang="en-US" dirty="0">
              <a:solidFill>
                <a:prstClr val="black"/>
              </a:solidFill>
            </a:endParaRPr>
          </a:p>
        </p:txBody>
      </p:sp>
      <p:sp>
        <p:nvSpPr>
          <p:cNvPr id="6" name="スライド番号プレースホルダー 5"/>
          <p:cNvSpPr>
            <a:spLocks noGrp="1"/>
          </p:cNvSpPr>
          <p:nvPr>
            <p:ph type="sldNum" sz="quarter" idx="12"/>
          </p:nvPr>
        </p:nvSpPr>
        <p:spPr/>
        <p:txBody>
          <a:bodyPr/>
          <a:lstStyle/>
          <a:p>
            <a:fld id="{02618DF9-C36C-4104-B24B-260B8548E0AB}" type="slidenum">
              <a:rPr kumimoji="1" lang="ja-JP" altLang="en-US" smtClean="0">
                <a:solidFill>
                  <a:prstClr val="black"/>
                </a:solidFill>
              </a:rPr>
              <a:pPr/>
              <a:t>‹#›</a:t>
            </a:fld>
            <a:endParaRPr kumimoji="1" lang="ja-JP" altLang="en-US" dirty="0">
              <a:solidFill>
                <a:prstClr val="black"/>
              </a:solidFill>
            </a:endParaRPr>
          </a:p>
        </p:txBody>
      </p:sp>
    </p:spTree>
    <p:extLst>
      <p:ext uri="{BB962C8B-B14F-4D97-AF65-F5344CB8AC3E}">
        <p14:creationId xmlns:p14="http://schemas.microsoft.com/office/powerpoint/2010/main" val="181584365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844013" y="274640"/>
            <a:ext cx="1777470" cy="5592761"/>
          </a:xfrm>
        </p:spPr>
        <p:txBody>
          <a:bodyPr vert="eaVert"/>
          <a:lstStyle/>
          <a:p>
            <a:r>
              <a:rPr kumimoji="0" lang="ja-JP" altLang="en-US"/>
              <a:t>マスター タイトルの書式設定</a:t>
            </a:r>
            <a:endParaRPr kumimoji="0" lang="en-US"/>
          </a:p>
        </p:txBody>
      </p:sp>
      <p:sp>
        <p:nvSpPr>
          <p:cNvPr id="3" name="縦書きテキスト プレースホルダー 2"/>
          <p:cNvSpPr>
            <a:spLocks noGrp="1"/>
          </p:cNvSpPr>
          <p:nvPr>
            <p:ph type="body" orient="vert" idx="1"/>
          </p:nvPr>
        </p:nvSpPr>
        <p:spPr>
          <a:xfrm>
            <a:off x="457200" y="274641"/>
            <a:ext cx="6324600" cy="5592760"/>
          </a:xfrm>
        </p:spPr>
        <p:txBody>
          <a:bodyPr vert="eaVert"/>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4" name="日付プレースホルダー 3"/>
          <p:cNvSpPr>
            <a:spLocks noGrp="1"/>
          </p:cNvSpPr>
          <p:nvPr>
            <p:ph type="dt" sz="half" idx="10"/>
          </p:nvPr>
        </p:nvSpPr>
        <p:spPr/>
        <p:txBody>
          <a:bodyPr/>
          <a:lstStyle/>
          <a:p>
            <a:fld id="{2FC9F047-951C-4774-9E69-2437780BC203}" type="datetime1">
              <a:rPr kumimoji="1" lang="ja-JP" altLang="en-US" smtClean="0">
                <a:solidFill>
                  <a:prstClr val="black"/>
                </a:solidFill>
              </a:rPr>
              <a:t>2026/6/17</a:t>
            </a:fld>
            <a:endParaRPr kumimoji="1" lang="ja-JP" altLang="en-US" dirty="0">
              <a:solidFill>
                <a:prstClr val="black"/>
              </a:solidFill>
            </a:endParaRPr>
          </a:p>
        </p:txBody>
      </p:sp>
      <p:sp>
        <p:nvSpPr>
          <p:cNvPr id="5" name="フッター プレースホルダー 4"/>
          <p:cNvSpPr>
            <a:spLocks noGrp="1"/>
          </p:cNvSpPr>
          <p:nvPr>
            <p:ph type="ftr" sz="quarter" idx="11"/>
          </p:nvPr>
        </p:nvSpPr>
        <p:spPr/>
        <p:txBody>
          <a:bodyPr/>
          <a:lstStyle/>
          <a:p>
            <a:r>
              <a:rPr kumimoji="1" lang="zh-TW" altLang="en-US">
                <a:solidFill>
                  <a:prstClr val="black"/>
                </a:solidFill>
              </a:rPr>
              <a:t>令和</a:t>
            </a:r>
            <a:r>
              <a:rPr kumimoji="1" lang="en-US" altLang="zh-TW">
                <a:solidFill>
                  <a:prstClr val="black"/>
                </a:solidFill>
              </a:rPr>
              <a:t>8</a:t>
            </a:r>
            <a:r>
              <a:rPr kumimoji="1" lang="zh-TW" altLang="en-US">
                <a:solidFill>
                  <a:prstClr val="black"/>
                </a:solidFill>
              </a:rPr>
              <a:t>年度経営指導員等応用研修会資料</a:t>
            </a:r>
            <a:endParaRPr kumimoji="1" lang="ja-JP" altLang="en-US" dirty="0">
              <a:solidFill>
                <a:prstClr val="black"/>
              </a:solidFill>
            </a:endParaRPr>
          </a:p>
        </p:txBody>
      </p:sp>
      <p:sp>
        <p:nvSpPr>
          <p:cNvPr id="6" name="スライド番号プレースホルダー 5"/>
          <p:cNvSpPr>
            <a:spLocks noGrp="1"/>
          </p:cNvSpPr>
          <p:nvPr>
            <p:ph type="sldNum" sz="quarter" idx="12"/>
          </p:nvPr>
        </p:nvSpPr>
        <p:spPr/>
        <p:txBody>
          <a:bodyPr/>
          <a:lstStyle/>
          <a:p>
            <a:fld id="{02618DF9-C36C-4104-B24B-260B8548E0AB}" type="slidenum">
              <a:rPr kumimoji="1" lang="ja-JP" altLang="en-US" smtClean="0">
                <a:solidFill>
                  <a:prstClr val="black"/>
                </a:solidFill>
              </a:rPr>
              <a:pPr/>
              <a:t>‹#›</a:t>
            </a:fld>
            <a:endParaRPr kumimoji="1" lang="ja-JP" altLang="en-US" dirty="0">
              <a:solidFill>
                <a:prstClr val="black"/>
              </a:solidFill>
            </a:endParaRPr>
          </a:p>
        </p:txBody>
      </p:sp>
    </p:spTree>
    <p:extLst>
      <p:ext uri="{BB962C8B-B14F-4D97-AF65-F5344CB8AC3E}">
        <p14:creationId xmlns:p14="http://schemas.microsoft.com/office/powerpoint/2010/main" val="9440585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ja-JP" altLang="en-US"/>
              <a:t>マスター タイトルの書式設定</a:t>
            </a:r>
            <a:endParaRPr kumimoji="0" lang="en-US"/>
          </a:p>
        </p:txBody>
      </p:sp>
      <p:sp>
        <p:nvSpPr>
          <p:cNvPr id="3" name="テキスト プレースホルダー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ja-JP" altLang="en-US"/>
              <a:t>マスター テキストの書式設定</a:t>
            </a:r>
          </a:p>
        </p:txBody>
      </p:sp>
      <p:sp>
        <p:nvSpPr>
          <p:cNvPr id="4" name="日付プレースホルダー 3"/>
          <p:cNvSpPr>
            <a:spLocks noGrp="1"/>
          </p:cNvSpPr>
          <p:nvPr>
            <p:ph type="dt" sz="half" idx="10"/>
          </p:nvPr>
        </p:nvSpPr>
        <p:spPr/>
        <p:txBody>
          <a:bodyPr/>
          <a:lstStyle/>
          <a:p>
            <a:fld id="{8C0D209C-E10E-435E-B6ED-AB6BA71592C5}" type="datetime1">
              <a:rPr kumimoji="1" lang="ja-JP" altLang="en-US" smtClean="0"/>
              <a:t>2026/6/17</a:t>
            </a:fld>
            <a:endParaRPr kumimoji="1" lang="ja-JP" altLang="en-US"/>
          </a:p>
        </p:txBody>
      </p:sp>
      <p:sp>
        <p:nvSpPr>
          <p:cNvPr id="5" name="フッター プレースホルダー 4"/>
          <p:cNvSpPr>
            <a:spLocks noGrp="1"/>
          </p:cNvSpPr>
          <p:nvPr>
            <p:ph type="ftr" sz="quarter" idx="11"/>
          </p:nvPr>
        </p:nvSpPr>
        <p:spPr/>
        <p:txBody>
          <a:bodyPr/>
          <a:lstStyle/>
          <a:p>
            <a:r>
              <a:rPr kumimoji="1" lang="zh-TW" altLang="en-US"/>
              <a:t>令和</a:t>
            </a:r>
            <a:r>
              <a:rPr kumimoji="1" lang="en-US" altLang="zh-TW"/>
              <a:t>8</a:t>
            </a:r>
            <a:r>
              <a:rPr kumimoji="1" lang="zh-TW" altLang="en-US"/>
              <a:t>年度経営指導員等応用研修会資料</a:t>
            </a:r>
            <a:endParaRPr kumimoji="1" lang="ja-JP" altLang="en-US"/>
          </a:p>
        </p:txBody>
      </p:sp>
      <p:sp>
        <p:nvSpPr>
          <p:cNvPr id="6" name="スライド番号プレースホルダー 5"/>
          <p:cNvSpPr>
            <a:spLocks noGrp="1"/>
          </p:cNvSpPr>
          <p:nvPr>
            <p:ph type="sldNum" sz="quarter" idx="12"/>
          </p:nvPr>
        </p:nvSpPr>
        <p:spPr/>
        <p:txBody>
          <a:bodyPr/>
          <a:lstStyle/>
          <a:p>
            <a:fld id="{02618DF9-C36C-4104-B24B-260B8548E0AB}" type="slidenum">
              <a:rPr kumimoji="1" lang="ja-JP" altLang="en-US" smtClean="0"/>
              <a:t>‹#›</a:t>
            </a:fld>
            <a:endParaRPr kumimoji="1" lang="ja-JP" altLang="en-US"/>
          </a:p>
        </p:txBody>
      </p:sp>
      <p:sp>
        <p:nvSpPr>
          <p:cNvPr id="7" name="山形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山形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Obj" preserve="1">
  <p:cSld name="2 つのコンテンツ">
    <p:spTree>
      <p:nvGrpSpPr>
        <p:cNvPr id="1" name=""/>
        <p:cNvGrpSpPr/>
        <p:nvPr/>
      </p:nvGrpSpPr>
      <p:grpSpPr>
        <a:xfrm>
          <a:off x="0" y="0"/>
          <a:ext cx="0" cy="0"/>
          <a:chOff x="0" y="0"/>
          <a:chExt cx="0" cy="0"/>
        </a:xfrm>
      </p:grpSpPr>
      <p:sp>
        <p:nvSpPr>
          <p:cNvPr id="3" name="コンテンツ プレースホルダー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4" name="コンテンツ プレースホルダー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5" name="日付プレースホルダー 4"/>
          <p:cNvSpPr>
            <a:spLocks noGrp="1"/>
          </p:cNvSpPr>
          <p:nvPr>
            <p:ph type="dt" sz="half" idx="10"/>
          </p:nvPr>
        </p:nvSpPr>
        <p:spPr/>
        <p:txBody>
          <a:bodyPr/>
          <a:lstStyle/>
          <a:p>
            <a:fld id="{2891C8BF-4350-4AC5-850C-DAD5159EB550}" type="datetime1">
              <a:rPr kumimoji="1" lang="ja-JP" altLang="en-US" smtClean="0"/>
              <a:t>2026/6/17</a:t>
            </a:fld>
            <a:endParaRPr kumimoji="1" lang="ja-JP" altLang="en-US"/>
          </a:p>
        </p:txBody>
      </p:sp>
      <p:sp>
        <p:nvSpPr>
          <p:cNvPr id="6" name="フッター プレースホルダー 5"/>
          <p:cNvSpPr>
            <a:spLocks noGrp="1"/>
          </p:cNvSpPr>
          <p:nvPr>
            <p:ph type="ftr" sz="quarter" idx="11"/>
          </p:nvPr>
        </p:nvSpPr>
        <p:spPr/>
        <p:txBody>
          <a:bodyPr/>
          <a:lstStyle/>
          <a:p>
            <a:r>
              <a:rPr kumimoji="1" lang="zh-TW" altLang="en-US"/>
              <a:t>令和</a:t>
            </a:r>
            <a:r>
              <a:rPr kumimoji="1" lang="en-US" altLang="zh-TW"/>
              <a:t>8</a:t>
            </a:r>
            <a:r>
              <a:rPr kumimoji="1" lang="zh-TW" altLang="en-US"/>
              <a:t>年度経営指導員等応用研修会資料</a:t>
            </a:r>
            <a:endParaRPr kumimoji="1" lang="ja-JP" altLang="en-US"/>
          </a:p>
        </p:txBody>
      </p:sp>
      <p:sp>
        <p:nvSpPr>
          <p:cNvPr id="7" name="スライド番号プレースホルダー 6"/>
          <p:cNvSpPr>
            <a:spLocks noGrp="1"/>
          </p:cNvSpPr>
          <p:nvPr>
            <p:ph type="sldNum" sz="quarter" idx="12"/>
          </p:nvPr>
        </p:nvSpPr>
        <p:spPr/>
        <p:txBody>
          <a:bodyPr/>
          <a:lstStyle/>
          <a:p>
            <a:fld id="{02618DF9-C36C-4104-B24B-260B8548E0AB}" type="slidenum">
              <a:rPr kumimoji="1" lang="ja-JP" altLang="en-US" smtClean="0"/>
              <a:t>‹#›</a:t>
            </a:fld>
            <a:endParaRPr kumimoji="1" lang="ja-JP" altLang="en-US"/>
          </a:p>
        </p:txBody>
      </p:sp>
      <p:sp>
        <p:nvSpPr>
          <p:cNvPr id="8" name="タイトル 7"/>
          <p:cNvSpPr>
            <a:spLocks noGrp="1"/>
          </p:cNvSpPr>
          <p:nvPr>
            <p:ph type="title"/>
          </p:nvPr>
        </p:nvSpPr>
        <p:spPr/>
        <p:txBody>
          <a:bodyPr rtlCol="0"/>
          <a:lstStyle/>
          <a:p>
            <a:r>
              <a:rPr kumimoji="0" lang="ja-JP" altLang="en-US"/>
              <a:t>マスター タイトルの書式設定</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8229600" cy="1143000"/>
          </a:xfrm>
        </p:spPr>
        <p:txBody>
          <a:bodyPr anchor="ctr"/>
          <a:lstStyle>
            <a:lvl1pPr>
              <a:defRPr/>
            </a:lvl1pPr>
            <a:extLst/>
          </a:lstStyle>
          <a:p>
            <a:r>
              <a:rPr kumimoji="0" lang="ja-JP" altLang="en-US"/>
              <a:t>マスター タイトルの書式設定</a:t>
            </a:r>
            <a:endParaRPr kumimoji="0" lang="en-US"/>
          </a:p>
        </p:txBody>
      </p:sp>
      <p:sp>
        <p:nvSpPr>
          <p:cNvPr id="3" name="テキスト プレースホルダー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ja-JP" altLang="en-US"/>
              <a:t>マスター テキストの書式設定</a:t>
            </a:r>
          </a:p>
        </p:txBody>
      </p:sp>
      <p:sp>
        <p:nvSpPr>
          <p:cNvPr id="4" name="テキスト プレースホルダー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ja-JP" altLang="en-US"/>
              <a:t>マスター テキストの書式設定</a:t>
            </a:r>
          </a:p>
        </p:txBody>
      </p:sp>
      <p:sp>
        <p:nvSpPr>
          <p:cNvPr id="5" name="コンテンツ プレースホルダー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6" name="コンテンツ プレースホルダー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7" name="日付プレースホルダー 6"/>
          <p:cNvSpPr>
            <a:spLocks noGrp="1"/>
          </p:cNvSpPr>
          <p:nvPr>
            <p:ph type="dt" sz="half" idx="10"/>
          </p:nvPr>
        </p:nvSpPr>
        <p:spPr/>
        <p:txBody>
          <a:bodyPr/>
          <a:lstStyle/>
          <a:p>
            <a:fld id="{BF2E7C3C-8378-4CAE-8330-A6AF1E2B6B71}" type="datetime1">
              <a:rPr kumimoji="1" lang="ja-JP" altLang="en-US" smtClean="0"/>
              <a:t>2026/6/17</a:t>
            </a:fld>
            <a:endParaRPr kumimoji="1" lang="ja-JP" altLang="en-US"/>
          </a:p>
        </p:txBody>
      </p:sp>
      <p:sp>
        <p:nvSpPr>
          <p:cNvPr id="8" name="フッター プレースホルダー 7"/>
          <p:cNvSpPr>
            <a:spLocks noGrp="1"/>
          </p:cNvSpPr>
          <p:nvPr>
            <p:ph type="ftr" sz="quarter" idx="11"/>
          </p:nvPr>
        </p:nvSpPr>
        <p:spPr/>
        <p:txBody>
          <a:bodyPr/>
          <a:lstStyle/>
          <a:p>
            <a:r>
              <a:rPr kumimoji="1" lang="zh-TW" altLang="en-US"/>
              <a:t>令和</a:t>
            </a:r>
            <a:r>
              <a:rPr kumimoji="1" lang="en-US" altLang="zh-TW"/>
              <a:t>8</a:t>
            </a:r>
            <a:r>
              <a:rPr kumimoji="1" lang="zh-TW" altLang="en-US"/>
              <a:t>年度経営指導員等応用研修会資料</a:t>
            </a:r>
            <a:endParaRPr kumimoji="1" lang="ja-JP" altLang="en-US"/>
          </a:p>
        </p:txBody>
      </p:sp>
      <p:sp>
        <p:nvSpPr>
          <p:cNvPr id="9" name="スライド番号プレースホルダー 8"/>
          <p:cNvSpPr>
            <a:spLocks noGrp="1"/>
          </p:cNvSpPr>
          <p:nvPr>
            <p:ph type="sldNum" sz="quarter" idx="12"/>
          </p:nvPr>
        </p:nvSpPr>
        <p:spPr/>
        <p:txBody>
          <a:bodyPr/>
          <a:lstStyle/>
          <a:p>
            <a:fld id="{02618DF9-C36C-4104-B24B-260B8548E0AB}" type="slidenum">
              <a:rPr kumimoji="1" lang="ja-JP" altLang="en-US" smtClean="0"/>
              <a:t>‹#›</a:t>
            </a:fld>
            <a:endParaRPr kumimoji="1" lang="ja-JP"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Only" preserve="1">
  <p:cSld name="タイトルのみ">
    <p:spTree>
      <p:nvGrpSpPr>
        <p:cNvPr id="1" name=""/>
        <p:cNvGrpSpPr/>
        <p:nvPr/>
      </p:nvGrpSpPr>
      <p:grpSpPr>
        <a:xfrm>
          <a:off x="0" y="0"/>
          <a:ext cx="0" cy="0"/>
          <a:chOff x="0" y="0"/>
          <a:chExt cx="0" cy="0"/>
        </a:xfrm>
      </p:grpSpPr>
      <p:sp>
        <p:nvSpPr>
          <p:cNvPr id="3" name="日付プレースホルダー 2"/>
          <p:cNvSpPr>
            <a:spLocks noGrp="1"/>
          </p:cNvSpPr>
          <p:nvPr>
            <p:ph type="dt" sz="half" idx="10"/>
          </p:nvPr>
        </p:nvSpPr>
        <p:spPr/>
        <p:txBody>
          <a:bodyPr/>
          <a:lstStyle/>
          <a:p>
            <a:fld id="{871CECD5-8B56-4D73-99A0-08F67DCB6A7A}" type="datetime1">
              <a:rPr kumimoji="1" lang="ja-JP" altLang="en-US" smtClean="0"/>
              <a:t>2026/6/17</a:t>
            </a:fld>
            <a:endParaRPr kumimoji="1" lang="ja-JP" altLang="en-US"/>
          </a:p>
        </p:txBody>
      </p:sp>
      <p:sp>
        <p:nvSpPr>
          <p:cNvPr id="4" name="フッター プレースホルダー 3"/>
          <p:cNvSpPr>
            <a:spLocks noGrp="1"/>
          </p:cNvSpPr>
          <p:nvPr>
            <p:ph type="ftr" sz="quarter" idx="11"/>
          </p:nvPr>
        </p:nvSpPr>
        <p:spPr/>
        <p:txBody>
          <a:bodyPr/>
          <a:lstStyle/>
          <a:p>
            <a:r>
              <a:rPr kumimoji="1" lang="zh-TW" altLang="en-US"/>
              <a:t>令和</a:t>
            </a:r>
            <a:r>
              <a:rPr kumimoji="1" lang="en-US" altLang="zh-TW"/>
              <a:t>8</a:t>
            </a:r>
            <a:r>
              <a:rPr kumimoji="1" lang="zh-TW" altLang="en-US"/>
              <a:t>年度経営指導員等応用研修会資料</a:t>
            </a:r>
            <a:endParaRPr kumimoji="1" lang="ja-JP" altLang="en-US"/>
          </a:p>
        </p:txBody>
      </p:sp>
      <p:sp>
        <p:nvSpPr>
          <p:cNvPr id="5" name="スライド番号プレースホルダー 4"/>
          <p:cNvSpPr>
            <a:spLocks noGrp="1"/>
          </p:cNvSpPr>
          <p:nvPr>
            <p:ph type="sldNum" sz="quarter" idx="12"/>
          </p:nvPr>
        </p:nvSpPr>
        <p:spPr/>
        <p:txBody>
          <a:bodyPr/>
          <a:lstStyle/>
          <a:p>
            <a:fld id="{02618DF9-C36C-4104-B24B-260B8548E0AB}" type="slidenum">
              <a:rPr kumimoji="1" lang="ja-JP" altLang="en-US" smtClean="0"/>
              <a:t>‹#›</a:t>
            </a:fld>
            <a:endParaRPr kumimoji="1" lang="ja-JP" altLang="en-US"/>
          </a:p>
        </p:txBody>
      </p:sp>
      <p:sp>
        <p:nvSpPr>
          <p:cNvPr id="6" name="タイトル 5"/>
          <p:cNvSpPr>
            <a:spLocks noGrp="1"/>
          </p:cNvSpPr>
          <p:nvPr>
            <p:ph type="title"/>
          </p:nvPr>
        </p:nvSpPr>
        <p:spPr/>
        <p:txBody>
          <a:bodyPr rtlCol="0"/>
          <a:lstStyle/>
          <a:p>
            <a:r>
              <a:rPr kumimoji="0" lang="ja-JP" altLang="en-US"/>
              <a:t>マスター タイトルの書式設定</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7DB81E41-7D24-4417-9E45-8CCA03EF025D}" type="datetime1">
              <a:rPr kumimoji="1" lang="ja-JP" altLang="en-US" smtClean="0"/>
              <a:t>2026/6/17</a:t>
            </a:fld>
            <a:endParaRPr kumimoji="1" lang="ja-JP" altLang="en-US"/>
          </a:p>
        </p:txBody>
      </p:sp>
      <p:sp>
        <p:nvSpPr>
          <p:cNvPr id="3" name="フッター プレースホルダー 2"/>
          <p:cNvSpPr>
            <a:spLocks noGrp="1"/>
          </p:cNvSpPr>
          <p:nvPr>
            <p:ph type="ftr" sz="quarter" idx="11"/>
          </p:nvPr>
        </p:nvSpPr>
        <p:spPr/>
        <p:txBody>
          <a:bodyPr/>
          <a:lstStyle/>
          <a:p>
            <a:r>
              <a:rPr kumimoji="1" lang="zh-TW" altLang="en-US"/>
              <a:t>令和</a:t>
            </a:r>
            <a:r>
              <a:rPr kumimoji="1" lang="en-US" altLang="zh-TW"/>
              <a:t>8</a:t>
            </a:r>
            <a:r>
              <a:rPr kumimoji="1" lang="zh-TW" altLang="en-US"/>
              <a:t>年度経営指導員等応用研修会資料</a:t>
            </a:r>
            <a:endParaRPr kumimoji="1" lang="ja-JP" altLang="en-US"/>
          </a:p>
        </p:txBody>
      </p:sp>
      <p:sp>
        <p:nvSpPr>
          <p:cNvPr id="4" name="スライド番号プレースホルダー 3"/>
          <p:cNvSpPr>
            <a:spLocks noGrp="1"/>
          </p:cNvSpPr>
          <p:nvPr>
            <p:ph type="sldNum" sz="quarter" idx="12"/>
          </p:nvPr>
        </p:nvSpPr>
        <p:spPr/>
        <p:txBody>
          <a:bodyPr/>
          <a:lstStyle/>
          <a:p>
            <a:fld id="{02618DF9-C36C-4104-B24B-260B8548E0AB}" type="slidenum">
              <a:rPr kumimoji="1" lang="ja-JP" altLang="en-US" smtClean="0"/>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ja-JP" altLang="en-US"/>
              <a:t>マスター タイトルの書式設定</a:t>
            </a:r>
            <a:endParaRPr kumimoji="0" lang="en-US"/>
          </a:p>
        </p:txBody>
      </p:sp>
      <p:sp>
        <p:nvSpPr>
          <p:cNvPr id="3" name="テキスト プレースホルダー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ja-JP" altLang="en-US"/>
              <a:t>マスター テキストの書式設定</a:t>
            </a:r>
          </a:p>
        </p:txBody>
      </p:sp>
      <p:sp>
        <p:nvSpPr>
          <p:cNvPr id="4" name="コンテンツ プレースホルダー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ja-JP" altLang="en-US"/>
              <a:t>マスター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5" name="日付プレースホルダー 4"/>
          <p:cNvSpPr>
            <a:spLocks noGrp="1"/>
          </p:cNvSpPr>
          <p:nvPr>
            <p:ph type="dt" sz="half" idx="10"/>
          </p:nvPr>
        </p:nvSpPr>
        <p:spPr>
          <a:xfrm>
            <a:off x="6727032" y="6407944"/>
            <a:ext cx="1920240" cy="365760"/>
          </a:xfrm>
        </p:spPr>
        <p:txBody>
          <a:bodyPr/>
          <a:lstStyle/>
          <a:p>
            <a:fld id="{1119DE0F-B2F4-400E-917F-91CD9586D4B8}" type="datetime1">
              <a:rPr kumimoji="1" lang="ja-JP" altLang="en-US" smtClean="0"/>
              <a:t>2026/6/17</a:t>
            </a:fld>
            <a:endParaRPr kumimoji="1" lang="ja-JP" altLang="en-US"/>
          </a:p>
        </p:txBody>
      </p:sp>
      <p:sp>
        <p:nvSpPr>
          <p:cNvPr id="6" name="フッター プレースホルダー 5"/>
          <p:cNvSpPr>
            <a:spLocks noGrp="1"/>
          </p:cNvSpPr>
          <p:nvPr>
            <p:ph type="ftr" sz="quarter" idx="11"/>
          </p:nvPr>
        </p:nvSpPr>
        <p:spPr/>
        <p:txBody>
          <a:bodyPr/>
          <a:lstStyle/>
          <a:p>
            <a:r>
              <a:rPr kumimoji="1" lang="zh-TW" altLang="en-US"/>
              <a:t>令和</a:t>
            </a:r>
            <a:r>
              <a:rPr kumimoji="1" lang="en-US" altLang="zh-TW"/>
              <a:t>8</a:t>
            </a:r>
            <a:r>
              <a:rPr kumimoji="1" lang="zh-TW" altLang="en-US"/>
              <a:t>年度経営指導員等応用研修会資料</a:t>
            </a:r>
            <a:endParaRPr kumimoji="1" lang="ja-JP" altLang="en-US"/>
          </a:p>
        </p:txBody>
      </p:sp>
      <p:sp>
        <p:nvSpPr>
          <p:cNvPr id="7" name="スライド番号プレースホルダー 6"/>
          <p:cNvSpPr>
            <a:spLocks noGrp="1"/>
          </p:cNvSpPr>
          <p:nvPr>
            <p:ph type="sldNum" sz="quarter" idx="12"/>
          </p:nvPr>
        </p:nvSpPr>
        <p:spPr/>
        <p:txBody>
          <a:bodyPr/>
          <a:lstStyle/>
          <a:p>
            <a:fld id="{02618DF9-C36C-4104-B24B-260B8548E0AB}" type="slidenum">
              <a:rPr kumimoji="1" lang="ja-JP" altLang="en-US" smtClean="0"/>
              <a:t>‹#›</a:t>
            </a:fld>
            <a:endParaRPr kumimoji="1" lang="ja-JP" alt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フリーフォーム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フリーフォーム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直角三角形 13"/>
          <p:cNvSpPr>
            <a:spLocks/>
          </p:cNvSpPr>
          <p:nvPr/>
        </p:nvSpPr>
        <p:spPr bwMode="auto">
          <a:xfrm>
            <a:off x="-6042" y="5791253"/>
            <a:ext cx="3402314" cy="1080868"/>
          </a:xfrm>
          <a:prstGeom prst="rtTriangle">
            <a:avLst/>
          </a:prstGeom>
          <a:blipFill>
            <a:blip r:embed="rId14">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直線コネクタ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タイトル プレースホルダー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ja-JP" altLang="en-US"/>
              <a:t>マスター タイトルの書式設定</a:t>
            </a:r>
            <a:endParaRPr kumimoji="0" lang="en-US"/>
          </a:p>
        </p:txBody>
      </p:sp>
      <p:sp>
        <p:nvSpPr>
          <p:cNvPr id="30" name="テキスト プレースホルダー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ja-JP" altLang="en-US"/>
              <a:t>マスター テキストの書式設定</a:t>
            </a:r>
          </a:p>
          <a:p>
            <a:pPr lvl="1" eaLnBrk="1" latinLnBrk="0" hangingPunct="1"/>
            <a:r>
              <a:rPr kumimoji="0" lang="ja-JP" altLang="en-US"/>
              <a:t>第 </a:t>
            </a:r>
            <a:r>
              <a:rPr kumimoji="0" lang="en-US" altLang="ja-JP"/>
              <a:t>2 </a:t>
            </a:r>
            <a:r>
              <a:rPr kumimoji="0" lang="ja-JP" altLang="en-US"/>
              <a:t>レベル</a:t>
            </a:r>
          </a:p>
          <a:p>
            <a:pPr lvl="2" eaLnBrk="1" latinLnBrk="0" hangingPunct="1"/>
            <a:r>
              <a:rPr kumimoji="0" lang="ja-JP" altLang="en-US"/>
              <a:t>第 </a:t>
            </a:r>
            <a:r>
              <a:rPr kumimoji="0" lang="en-US" altLang="ja-JP"/>
              <a:t>3 </a:t>
            </a:r>
            <a:r>
              <a:rPr kumimoji="0" lang="ja-JP" altLang="en-US"/>
              <a:t>レベル</a:t>
            </a:r>
          </a:p>
          <a:p>
            <a:pPr lvl="3" eaLnBrk="1" latinLnBrk="0" hangingPunct="1"/>
            <a:r>
              <a:rPr kumimoji="0" lang="ja-JP" altLang="en-US"/>
              <a:t>第 </a:t>
            </a:r>
            <a:r>
              <a:rPr kumimoji="0" lang="en-US" altLang="ja-JP"/>
              <a:t>4 </a:t>
            </a:r>
            <a:r>
              <a:rPr kumimoji="0" lang="ja-JP" altLang="en-US"/>
              <a:t>レベル</a:t>
            </a:r>
          </a:p>
          <a:p>
            <a:pPr lvl="4" eaLnBrk="1" latinLnBrk="0" hangingPunct="1"/>
            <a:r>
              <a:rPr kumimoji="0" lang="ja-JP" altLang="en-US"/>
              <a:t>第 </a:t>
            </a:r>
            <a:r>
              <a:rPr kumimoji="0" lang="en-US" altLang="ja-JP"/>
              <a:t>5 </a:t>
            </a:r>
            <a:r>
              <a:rPr kumimoji="0" lang="ja-JP" altLang="en-US"/>
              <a:t>レベル</a:t>
            </a:r>
            <a:endParaRPr kumimoji="0" lang="en-US"/>
          </a:p>
        </p:txBody>
      </p:sp>
      <p:sp>
        <p:nvSpPr>
          <p:cNvPr id="10" name="日付プレースホルダー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41B1FBA3-1A87-4E40-A3A2-C83CEA892054}" type="datetime1">
              <a:rPr kumimoji="1" lang="ja-JP" altLang="en-US" smtClean="0"/>
              <a:t>2026/6/17</a:t>
            </a:fld>
            <a:endParaRPr kumimoji="1" lang="ja-JP" altLang="en-US"/>
          </a:p>
        </p:txBody>
      </p:sp>
      <p:sp>
        <p:nvSpPr>
          <p:cNvPr id="22" name="フッター プレースホルダー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r>
              <a:rPr kumimoji="1" lang="zh-TW" altLang="en-US"/>
              <a:t>令和</a:t>
            </a:r>
            <a:r>
              <a:rPr kumimoji="1" lang="en-US" altLang="zh-TW"/>
              <a:t>8</a:t>
            </a:r>
            <a:r>
              <a:rPr kumimoji="1" lang="zh-TW" altLang="en-US"/>
              <a:t>年度経営指導員等応用研修会資料</a:t>
            </a:r>
            <a:endParaRPr kumimoji="1" lang="ja-JP" altLang="en-US"/>
          </a:p>
        </p:txBody>
      </p:sp>
      <p:sp>
        <p:nvSpPr>
          <p:cNvPr id="18" name="スライド番号プレースホルダー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02618DF9-C36C-4104-B24B-260B8548E0AB}"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32"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Lst>
  <p:hf sldNum="0" hdr="0" ftr="0" dt="0"/>
  <p:txStyles>
    <p:titleStyle>
      <a:lvl1pPr algn="l" rtl="0" eaLnBrk="1" latinLnBrk="0" hangingPunct="1">
        <a:spcBef>
          <a:spcPct val="0"/>
        </a:spcBef>
        <a:buNone/>
        <a:defRPr kumimoji="1"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1"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1"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1"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1"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1"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1"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1"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1"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1" sz="1600" kern="1200" baseline="0">
          <a:solidFill>
            <a:schemeClr val="tx1"/>
          </a:solidFill>
          <a:latin typeface="+mn-lt"/>
          <a:ea typeface="+mn-ea"/>
          <a:cs typeface="+mn-cs"/>
        </a:defRPr>
      </a:lvl9pPr>
      <a:extLst/>
    </p:bodyStyle>
    <p:otherStyle>
      <a:lvl1pPr marL="0" algn="l" rtl="0" eaLnBrk="1" latinLnBrk="0" hangingPunct="1">
        <a:defRPr kumimoji="1" kern="1200">
          <a:solidFill>
            <a:schemeClr val="tx1"/>
          </a:solidFill>
          <a:latin typeface="+mn-lt"/>
          <a:ea typeface="+mn-ea"/>
          <a:cs typeface="+mn-cs"/>
        </a:defRPr>
      </a:lvl1pPr>
      <a:lvl2pPr marL="457200" algn="l" rtl="0" eaLnBrk="1" latinLnBrk="0" hangingPunct="1">
        <a:defRPr kumimoji="1" kern="1200">
          <a:solidFill>
            <a:schemeClr val="tx1"/>
          </a:solidFill>
          <a:latin typeface="+mn-lt"/>
          <a:ea typeface="+mn-ea"/>
          <a:cs typeface="+mn-cs"/>
        </a:defRPr>
      </a:lvl2pPr>
      <a:lvl3pPr marL="914400" algn="l" rtl="0" eaLnBrk="1" latinLnBrk="0" hangingPunct="1">
        <a:defRPr kumimoji="1" kern="1200">
          <a:solidFill>
            <a:schemeClr val="tx1"/>
          </a:solidFill>
          <a:latin typeface="+mn-lt"/>
          <a:ea typeface="+mn-ea"/>
          <a:cs typeface="+mn-cs"/>
        </a:defRPr>
      </a:lvl3pPr>
      <a:lvl4pPr marL="1371600" algn="l" rtl="0" eaLnBrk="1" latinLnBrk="0" hangingPunct="1">
        <a:defRPr kumimoji="1" kern="1200">
          <a:solidFill>
            <a:schemeClr val="tx1"/>
          </a:solidFill>
          <a:latin typeface="+mn-lt"/>
          <a:ea typeface="+mn-ea"/>
          <a:cs typeface="+mn-cs"/>
        </a:defRPr>
      </a:lvl4pPr>
      <a:lvl5pPr marL="1828800" algn="l" rtl="0" eaLnBrk="1" latinLnBrk="0" hangingPunct="1">
        <a:defRPr kumimoji="1" kern="1200">
          <a:solidFill>
            <a:schemeClr val="tx1"/>
          </a:solidFill>
          <a:latin typeface="+mn-lt"/>
          <a:ea typeface="+mn-ea"/>
          <a:cs typeface="+mn-cs"/>
        </a:defRPr>
      </a:lvl5pPr>
      <a:lvl6pPr marL="2286000" algn="l" rtl="0" eaLnBrk="1" latinLnBrk="0" hangingPunct="1">
        <a:defRPr kumimoji="1" kern="1200">
          <a:solidFill>
            <a:schemeClr val="tx1"/>
          </a:solidFill>
          <a:latin typeface="+mn-lt"/>
          <a:ea typeface="+mn-ea"/>
          <a:cs typeface="+mn-cs"/>
        </a:defRPr>
      </a:lvl6pPr>
      <a:lvl7pPr marL="2743200" algn="l" rtl="0" eaLnBrk="1" latinLnBrk="0" hangingPunct="1">
        <a:defRPr kumimoji="1" kern="1200">
          <a:solidFill>
            <a:schemeClr val="tx1"/>
          </a:solidFill>
          <a:latin typeface="+mn-lt"/>
          <a:ea typeface="+mn-ea"/>
          <a:cs typeface="+mn-cs"/>
        </a:defRPr>
      </a:lvl7pPr>
      <a:lvl8pPr marL="3200400" algn="l" rtl="0" eaLnBrk="1" latinLnBrk="0" hangingPunct="1">
        <a:defRPr kumimoji="1" kern="1200">
          <a:solidFill>
            <a:schemeClr val="tx1"/>
          </a:solidFill>
          <a:latin typeface="+mn-lt"/>
          <a:ea typeface="+mn-ea"/>
          <a:cs typeface="+mn-cs"/>
        </a:defRPr>
      </a:lvl8pPr>
      <a:lvl9pPr marL="3657600" algn="l" rtl="0" eaLnBrk="1" latinLnBrk="0" hangingPunct="1">
        <a:defRPr kumimoji="1"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D5F2CC-B87F-44BA-ADE1-89639D410336}" type="datetime1">
              <a:rPr kumimoji="1" lang="ja-JP" altLang="en-US" smtClean="0"/>
              <a:t>2026/6/17</a:t>
            </a:fld>
            <a:endParaRPr kumimoji="1" lang="ja-JP" altLang="en-US"/>
          </a:p>
        </p:txBody>
      </p:sp>
      <p:sp>
        <p:nvSpPr>
          <p:cNvPr id="5" name="フッター プレースホルダー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zh-TW" altLang="en-US"/>
              <a:t>令和</a:t>
            </a:r>
            <a:r>
              <a:rPr kumimoji="1" lang="en-US" altLang="zh-TW"/>
              <a:t>8</a:t>
            </a:r>
            <a:r>
              <a:rPr kumimoji="1" lang="zh-TW" altLang="en-US"/>
              <a:t>年度経営指導員等応用研修会資料</a:t>
            </a:r>
            <a:endParaRPr kumimoji="1" lang="ja-JP" altLang="en-US"/>
          </a:p>
        </p:txBody>
      </p:sp>
      <p:sp>
        <p:nvSpPr>
          <p:cNvPr id="6" name="スライド番号プレースホルダー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5D18AB-6F2B-4764-A412-0F2F1F805F61}" type="slidenum">
              <a:rPr kumimoji="1" lang="ja-JP" altLang="en-US" smtClean="0"/>
              <a:t>‹#›</a:t>
            </a:fld>
            <a:endParaRPr kumimoji="1" lang="ja-JP" altLang="en-US"/>
          </a:p>
        </p:txBody>
      </p:sp>
    </p:spTree>
    <p:extLst>
      <p:ext uri="{BB962C8B-B14F-4D97-AF65-F5344CB8AC3E}">
        <p14:creationId xmlns:p14="http://schemas.microsoft.com/office/powerpoint/2010/main" val="1795721716"/>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58" r:id="rId12"/>
  </p:sldLayoutIdLst>
  <p:hf sldNum="0"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フリーフォーム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dirty="0">
              <a:solidFill>
                <a:prstClr val="black"/>
              </a:solidFill>
            </a:endParaRPr>
          </a:p>
        </p:txBody>
      </p:sp>
      <p:sp>
        <p:nvSpPr>
          <p:cNvPr id="12" name="フリーフォーム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dirty="0">
              <a:solidFill>
                <a:prstClr val="black"/>
              </a:solidFill>
            </a:endParaRPr>
          </a:p>
        </p:txBody>
      </p:sp>
      <p:sp>
        <p:nvSpPr>
          <p:cNvPr id="14" name="直角三角形 13"/>
          <p:cNvSpPr>
            <a:spLocks/>
          </p:cNvSpPr>
          <p:nvPr/>
        </p:nvSpPr>
        <p:spPr bwMode="auto">
          <a:xfrm>
            <a:off x="-6042" y="5791253"/>
            <a:ext cx="3402314" cy="1080868"/>
          </a:xfrm>
          <a:prstGeom prst="rtTriangle">
            <a:avLst/>
          </a:prstGeom>
          <a:blipFill>
            <a:blip r:embed="rId14">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a:endParaRPr kumimoji="0" lang="en-US" dirty="0">
              <a:solidFill>
                <a:prstClr val="white"/>
              </a:solidFill>
            </a:endParaRPr>
          </a:p>
        </p:txBody>
      </p:sp>
      <p:cxnSp>
        <p:nvCxnSpPr>
          <p:cNvPr id="15" name="直線コネクタ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タイトル プレースホルダー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ja-JP" altLang="en-US"/>
              <a:t>マスター タイトルの書式設定</a:t>
            </a:r>
            <a:endParaRPr kumimoji="0" lang="en-US"/>
          </a:p>
        </p:txBody>
      </p:sp>
      <p:sp>
        <p:nvSpPr>
          <p:cNvPr id="30" name="テキスト プレースホルダー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ja-JP" altLang="en-US"/>
              <a:t>マスター テキストの書式設定</a:t>
            </a:r>
          </a:p>
          <a:p>
            <a:pPr lvl="1" eaLnBrk="1" latinLnBrk="0" hangingPunct="1"/>
            <a:r>
              <a:rPr kumimoji="0" lang="ja-JP" altLang="en-US"/>
              <a:t>第 </a:t>
            </a:r>
            <a:r>
              <a:rPr kumimoji="0" lang="en-US" altLang="ja-JP"/>
              <a:t>2 </a:t>
            </a:r>
            <a:r>
              <a:rPr kumimoji="0" lang="ja-JP" altLang="en-US"/>
              <a:t>レベル</a:t>
            </a:r>
          </a:p>
          <a:p>
            <a:pPr lvl="2" eaLnBrk="1" latinLnBrk="0" hangingPunct="1"/>
            <a:r>
              <a:rPr kumimoji="0" lang="ja-JP" altLang="en-US"/>
              <a:t>第 </a:t>
            </a:r>
            <a:r>
              <a:rPr kumimoji="0" lang="en-US" altLang="ja-JP"/>
              <a:t>3 </a:t>
            </a:r>
            <a:r>
              <a:rPr kumimoji="0" lang="ja-JP" altLang="en-US"/>
              <a:t>レベル</a:t>
            </a:r>
          </a:p>
          <a:p>
            <a:pPr lvl="3" eaLnBrk="1" latinLnBrk="0" hangingPunct="1"/>
            <a:r>
              <a:rPr kumimoji="0" lang="ja-JP" altLang="en-US"/>
              <a:t>第 </a:t>
            </a:r>
            <a:r>
              <a:rPr kumimoji="0" lang="en-US" altLang="ja-JP"/>
              <a:t>4 </a:t>
            </a:r>
            <a:r>
              <a:rPr kumimoji="0" lang="ja-JP" altLang="en-US"/>
              <a:t>レベル</a:t>
            </a:r>
          </a:p>
          <a:p>
            <a:pPr lvl="4" eaLnBrk="1" latinLnBrk="0" hangingPunct="1"/>
            <a:r>
              <a:rPr kumimoji="0" lang="ja-JP" altLang="en-US"/>
              <a:t>第 </a:t>
            </a:r>
            <a:r>
              <a:rPr kumimoji="0" lang="en-US" altLang="ja-JP"/>
              <a:t>5 </a:t>
            </a:r>
            <a:r>
              <a:rPr kumimoji="0" lang="ja-JP" altLang="en-US"/>
              <a:t>レベル</a:t>
            </a:r>
            <a:endParaRPr kumimoji="0" lang="en-US"/>
          </a:p>
        </p:txBody>
      </p:sp>
      <p:sp>
        <p:nvSpPr>
          <p:cNvPr id="10" name="日付プレースホルダー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7FFEFD35-5EC3-46FE-96EB-2EE7012D65D3}" type="datetime1">
              <a:rPr kumimoji="1" lang="ja-JP" altLang="en-US" smtClean="0">
                <a:solidFill>
                  <a:prstClr val="black"/>
                </a:solidFill>
              </a:rPr>
              <a:t>2026/6/17</a:t>
            </a:fld>
            <a:endParaRPr kumimoji="1" lang="ja-JP" altLang="en-US" dirty="0">
              <a:solidFill>
                <a:prstClr val="black"/>
              </a:solidFill>
            </a:endParaRPr>
          </a:p>
        </p:txBody>
      </p:sp>
      <p:sp>
        <p:nvSpPr>
          <p:cNvPr id="22" name="フッター プレースホルダー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r>
              <a:rPr kumimoji="1" lang="zh-TW" altLang="en-US">
                <a:solidFill>
                  <a:prstClr val="black"/>
                </a:solidFill>
              </a:rPr>
              <a:t>令和</a:t>
            </a:r>
            <a:r>
              <a:rPr kumimoji="1" lang="en-US" altLang="zh-TW">
                <a:solidFill>
                  <a:prstClr val="black"/>
                </a:solidFill>
              </a:rPr>
              <a:t>8</a:t>
            </a:r>
            <a:r>
              <a:rPr kumimoji="1" lang="zh-TW" altLang="en-US">
                <a:solidFill>
                  <a:prstClr val="black"/>
                </a:solidFill>
              </a:rPr>
              <a:t>年度経営指導員等応用研修会資料</a:t>
            </a:r>
            <a:endParaRPr kumimoji="1" lang="ja-JP" altLang="en-US" dirty="0">
              <a:solidFill>
                <a:prstClr val="black"/>
              </a:solidFill>
            </a:endParaRPr>
          </a:p>
        </p:txBody>
      </p:sp>
      <p:sp>
        <p:nvSpPr>
          <p:cNvPr id="18" name="スライド番号プレースホルダー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02618DF9-C36C-4104-B24B-260B8548E0AB}" type="slidenum">
              <a:rPr kumimoji="1" lang="ja-JP" altLang="en-US" smtClean="0">
                <a:solidFill>
                  <a:prstClr val="black"/>
                </a:solidFill>
              </a:rPr>
              <a:pPr/>
              <a:t>‹#›</a:t>
            </a:fld>
            <a:endParaRPr kumimoji="1" lang="ja-JP" altLang="en-US" dirty="0">
              <a:solidFill>
                <a:prstClr val="black"/>
              </a:solidFill>
            </a:endParaRPr>
          </a:p>
        </p:txBody>
      </p:sp>
    </p:spTree>
    <p:extLst>
      <p:ext uri="{BB962C8B-B14F-4D97-AF65-F5344CB8AC3E}">
        <p14:creationId xmlns:p14="http://schemas.microsoft.com/office/powerpoint/2010/main" val="1963243076"/>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 id="2147483757" r:id="rId12"/>
  </p:sldLayoutIdLst>
  <p:hf sldNum="0" hdr="0" ftr="0" dt="0"/>
  <p:txStyles>
    <p:titleStyle>
      <a:lvl1pPr algn="l" rtl="0" eaLnBrk="1" latinLnBrk="0" hangingPunct="1">
        <a:spcBef>
          <a:spcPct val="0"/>
        </a:spcBef>
        <a:buNone/>
        <a:defRPr kumimoji="1"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1"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1"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1"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1"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1"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1"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1"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1"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1" sz="1600" kern="1200" baseline="0">
          <a:solidFill>
            <a:schemeClr val="tx1"/>
          </a:solidFill>
          <a:latin typeface="+mn-lt"/>
          <a:ea typeface="+mn-ea"/>
          <a:cs typeface="+mn-cs"/>
        </a:defRPr>
      </a:lvl9pPr>
      <a:extLst/>
    </p:bodyStyle>
    <p:otherStyle>
      <a:lvl1pPr marL="0" algn="l" rtl="0" eaLnBrk="1" latinLnBrk="0" hangingPunct="1">
        <a:defRPr kumimoji="1" kern="1200">
          <a:solidFill>
            <a:schemeClr val="tx1"/>
          </a:solidFill>
          <a:latin typeface="+mn-lt"/>
          <a:ea typeface="+mn-ea"/>
          <a:cs typeface="+mn-cs"/>
        </a:defRPr>
      </a:lvl1pPr>
      <a:lvl2pPr marL="457200" algn="l" rtl="0" eaLnBrk="1" latinLnBrk="0" hangingPunct="1">
        <a:defRPr kumimoji="1" kern="1200">
          <a:solidFill>
            <a:schemeClr val="tx1"/>
          </a:solidFill>
          <a:latin typeface="+mn-lt"/>
          <a:ea typeface="+mn-ea"/>
          <a:cs typeface="+mn-cs"/>
        </a:defRPr>
      </a:lvl2pPr>
      <a:lvl3pPr marL="914400" algn="l" rtl="0" eaLnBrk="1" latinLnBrk="0" hangingPunct="1">
        <a:defRPr kumimoji="1" kern="1200">
          <a:solidFill>
            <a:schemeClr val="tx1"/>
          </a:solidFill>
          <a:latin typeface="+mn-lt"/>
          <a:ea typeface="+mn-ea"/>
          <a:cs typeface="+mn-cs"/>
        </a:defRPr>
      </a:lvl3pPr>
      <a:lvl4pPr marL="1371600" algn="l" rtl="0" eaLnBrk="1" latinLnBrk="0" hangingPunct="1">
        <a:defRPr kumimoji="1" kern="1200">
          <a:solidFill>
            <a:schemeClr val="tx1"/>
          </a:solidFill>
          <a:latin typeface="+mn-lt"/>
          <a:ea typeface="+mn-ea"/>
          <a:cs typeface="+mn-cs"/>
        </a:defRPr>
      </a:lvl4pPr>
      <a:lvl5pPr marL="1828800" algn="l" rtl="0" eaLnBrk="1" latinLnBrk="0" hangingPunct="1">
        <a:defRPr kumimoji="1" kern="1200">
          <a:solidFill>
            <a:schemeClr val="tx1"/>
          </a:solidFill>
          <a:latin typeface="+mn-lt"/>
          <a:ea typeface="+mn-ea"/>
          <a:cs typeface="+mn-cs"/>
        </a:defRPr>
      </a:lvl5pPr>
      <a:lvl6pPr marL="2286000" algn="l" rtl="0" eaLnBrk="1" latinLnBrk="0" hangingPunct="1">
        <a:defRPr kumimoji="1" kern="1200">
          <a:solidFill>
            <a:schemeClr val="tx1"/>
          </a:solidFill>
          <a:latin typeface="+mn-lt"/>
          <a:ea typeface="+mn-ea"/>
          <a:cs typeface="+mn-cs"/>
        </a:defRPr>
      </a:lvl6pPr>
      <a:lvl7pPr marL="2743200" algn="l" rtl="0" eaLnBrk="1" latinLnBrk="0" hangingPunct="1">
        <a:defRPr kumimoji="1" kern="1200">
          <a:solidFill>
            <a:schemeClr val="tx1"/>
          </a:solidFill>
          <a:latin typeface="+mn-lt"/>
          <a:ea typeface="+mn-ea"/>
          <a:cs typeface="+mn-cs"/>
        </a:defRPr>
      </a:lvl7pPr>
      <a:lvl8pPr marL="3200400" algn="l" rtl="0" eaLnBrk="1" latinLnBrk="0" hangingPunct="1">
        <a:defRPr kumimoji="1" kern="1200">
          <a:solidFill>
            <a:schemeClr val="tx1"/>
          </a:solidFill>
          <a:latin typeface="+mn-lt"/>
          <a:ea typeface="+mn-ea"/>
          <a:cs typeface="+mn-cs"/>
        </a:defRPr>
      </a:lvl8pPr>
      <a:lvl9pPr marL="3657600" algn="l" rtl="0" eaLnBrk="1" latinLnBrk="0" hangingPunct="1">
        <a:defRPr kumimoji="1"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6.xml"/><Relationship Id="rId1" Type="http://schemas.openxmlformats.org/officeDocument/2006/relationships/tags" Target="../tags/tag7.xml"/><Relationship Id="rId6" Type="http://schemas.openxmlformats.org/officeDocument/2006/relationships/image" Target="../media/image23.emf"/><Relationship Id="rId5" Type="http://schemas.openxmlformats.org/officeDocument/2006/relationships/image" Target="../media/image22.emf"/><Relationship Id="rId4" Type="http://schemas.openxmlformats.org/officeDocument/2006/relationships/image" Target="../media/image21.emf"/></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6.xml"/><Relationship Id="rId1" Type="http://schemas.openxmlformats.org/officeDocument/2006/relationships/tags" Target="../tags/tag8.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6.xml"/><Relationship Id="rId1" Type="http://schemas.openxmlformats.org/officeDocument/2006/relationships/tags" Target="../tags/tag9.xml"/><Relationship Id="rId5" Type="http://schemas.openxmlformats.org/officeDocument/2006/relationships/hyperlink" Target="http://www.aichi-hito.jp/" TargetMode="Externa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26.xml"/><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13.xml"/><Relationship Id="rId1" Type="http://schemas.openxmlformats.org/officeDocument/2006/relationships/slideLayout" Target="../slideLayouts/slideLayout26.xml"/><Relationship Id="rId5" Type="http://schemas.openxmlformats.org/officeDocument/2006/relationships/image" Target="../media/image2.png"/><Relationship Id="rId4" Type="http://schemas.openxmlformats.org/officeDocument/2006/relationships/hyperlink" Target="mailto:sangyo-jinzaisien@pref.aichi.lg.jp"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notesSlide" Target="../notesSlides/notesSlide4.xml"/><Relationship Id="rId7" Type="http://schemas.openxmlformats.org/officeDocument/2006/relationships/image" Target="../media/image6.jpeg"/><Relationship Id="rId2" Type="http://schemas.openxmlformats.org/officeDocument/2006/relationships/slideLayout" Target="../slideLayouts/slideLayout26.xml"/><Relationship Id="rId1" Type="http://schemas.openxmlformats.org/officeDocument/2006/relationships/tags" Target="../tags/tag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 Id="rId9" Type="http://schemas.openxmlformats.org/officeDocument/2006/relationships/image" Target="../media/image8.emf"/></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6.xml"/><Relationship Id="rId1" Type="http://schemas.openxmlformats.org/officeDocument/2006/relationships/tags" Target="../tags/tag3.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emf"/></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15.png"/><Relationship Id="rId2" Type="http://schemas.openxmlformats.org/officeDocument/2006/relationships/slideLayout" Target="../slideLayouts/slideLayout26.xml"/><Relationship Id="rId1" Type="http://schemas.openxmlformats.org/officeDocument/2006/relationships/tags" Target="../tags/tag4.xml"/><Relationship Id="rId6" Type="http://schemas.openxmlformats.org/officeDocument/2006/relationships/image" Target="../media/image14.png"/><Relationship Id="rId5" Type="http://schemas.openxmlformats.org/officeDocument/2006/relationships/image" Target="../media/image13.emf"/><Relationship Id="rId4" Type="http://schemas.openxmlformats.org/officeDocument/2006/relationships/image" Target="../media/image12.emf"/></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6.xml"/><Relationship Id="rId1" Type="http://schemas.openxmlformats.org/officeDocument/2006/relationships/tags" Target="../tags/tag6.xml"/><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a:xfrm>
            <a:off x="0" y="2159603"/>
            <a:ext cx="9083208" cy="1987589"/>
          </a:xfrm>
        </p:spPr>
        <p:txBody>
          <a:bodyPr>
            <a:normAutofit/>
          </a:bodyPr>
          <a:lstStyle/>
          <a:p>
            <a:pPr marL="109728" indent="0" algn="dist">
              <a:buNone/>
            </a:pPr>
            <a:r>
              <a:rPr kumimoji="1" lang="en-US" altLang="ja-JP" sz="3900" dirty="0">
                <a:solidFill>
                  <a:schemeClr val="accent2"/>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a:t>
            </a:r>
            <a:r>
              <a:rPr kumimoji="1" lang="ja-JP" altLang="en-US" sz="3900" dirty="0">
                <a:solidFill>
                  <a:schemeClr val="accent2"/>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産業人材育成支援センター</a:t>
            </a:r>
            <a:r>
              <a:rPr kumimoji="1" lang="en-US" altLang="ja-JP" sz="3900" dirty="0">
                <a:solidFill>
                  <a:schemeClr val="accent2"/>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a:t>
            </a:r>
            <a:r>
              <a:rPr kumimoji="1" lang="ja-JP" altLang="en-US" sz="3900" dirty="0">
                <a:solidFill>
                  <a:schemeClr val="accent2"/>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について</a:t>
            </a:r>
            <a:endParaRPr lang="en-US" altLang="ja-JP" sz="3900" dirty="0">
              <a:solidFill>
                <a:schemeClr val="accent2"/>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p>
            <a:pPr marL="109728" indent="0" algn="dist">
              <a:buNone/>
            </a:pPr>
            <a:endParaRPr kumimoji="1" lang="en-US" altLang="ja-JP" sz="2400" dirty="0">
              <a:latin typeface="BIZ UDPゴシック" panose="020B0400000000000000" pitchFamily="50" charset="-128"/>
              <a:ea typeface="BIZ UDPゴシック" panose="020B0400000000000000" pitchFamily="50" charset="-128"/>
            </a:endParaRPr>
          </a:p>
          <a:p>
            <a:pPr marL="109728" indent="0" algn="ctr">
              <a:buNone/>
            </a:pPr>
            <a:r>
              <a:rPr kumimoji="1" lang="ja-JP" altLang="en-US" sz="2300" dirty="0">
                <a:latin typeface="BIZ UDPゴシック" panose="020B0400000000000000" pitchFamily="50" charset="-128"/>
                <a:ea typeface="BIZ UDPゴシック" panose="020B0400000000000000" pitchFamily="50" charset="-128"/>
              </a:rPr>
              <a:t>～各種人材育成制度による従業員の更なるスキルアップのために～　</a:t>
            </a:r>
          </a:p>
        </p:txBody>
      </p:sp>
      <p:sp>
        <p:nvSpPr>
          <p:cNvPr id="5" name="タイトル 4"/>
          <p:cNvSpPr>
            <a:spLocks noGrp="1"/>
          </p:cNvSpPr>
          <p:nvPr>
            <p:ph type="title"/>
          </p:nvPr>
        </p:nvSpPr>
        <p:spPr>
          <a:xfrm>
            <a:off x="251448" y="519034"/>
            <a:ext cx="8229600" cy="1027581"/>
          </a:xfrm>
        </p:spPr>
        <p:txBody>
          <a:bodyPr>
            <a:normAutofit fontScale="90000"/>
          </a:bodyPr>
          <a:lstStyle/>
          <a:p>
            <a:r>
              <a:rPr lang="ja-JP" altLang="en-US" sz="2300" dirty="0">
                <a:solidFill>
                  <a:schemeClr val="tx1"/>
                </a:solidFill>
                <a:latin typeface="BIZ UDPゴシック" panose="020B0400000000000000" pitchFamily="50" charset="-128"/>
                <a:ea typeface="BIZ UDPゴシック" panose="020B0400000000000000" pitchFamily="50" charset="-128"/>
              </a:rPr>
              <a:t>令和</a:t>
            </a:r>
            <a:r>
              <a:rPr lang="en-US" altLang="ja-JP" sz="2300" dirty="0">
                <a:solidFill>
                  <a:schemeClr val="tx1"/>
                </a:solidFill>
                <a:latin typeface="BIZ UDPゴシック" panose="020B0400000000000000" pitchFamily="50" charset="-128"/>
                <a:ea typeface="BIZ UDPゴシック" panose="020B0400000000000000" pitchFamily="50" charset="-128"/>
              </a:rPr>
              <a:t>8</a:t>
            </a:r>
            <a:r>
              <a:rPr lang="ja-JP" altLang="en-US" sz="2300" dirty="0">
                <a:solidFill>
                  <a:schemeClr val="tx1"/>
                </a:solidFill>
                <a:latin typeface="BIZ UDPゴシック" panose="020B0400000000000000" pitchFamily="50" charset="-128"/>
                <a:ea typeface="BIZ UDPゴシック" panose="020B0400000000000000" pitchFamily="50" charset="-128"/>
              </a:rPr>
              <a:t>年度経営指導員等</a:t>
            </a:r>
            <a:br>
              <a:rPr lang="en-US" altLang="ja-JP" sz="2300" dirty="0">
                <a:solidFill>
                  <a:schemeClr val="tx1"/>
                </a:solidFill>
                <a:latin typeface="BIZ UDPゴシック" panose="020B0400000000000000" pitchFamily="50" charset="-128"/>
                <a:ea typeface="BIZ UDPゴシック" panose="020B0400000000000000" pitchFamily="50" charset="-128"/>
              </a:rPr>
            </a:br>
            <a:r>
              <a:rPr lang="ja-JP" altLang="en-US" sz="2300" dirty="0">
                <a:solidFill>
                  <a:schemeClr val="tx1"/>
                </a:solidFill>
                <a:latin typeface="BIZ UDPゴシック" panose="020B0400000000000000" pitchFamily="50" charset="-128"/>
                <a:ea typeface="BIZ UDPゴシック" panose="020B0400000000000000" pitchFamily="50" charset="-128"/>
              </a:rPr>
              <a:t>　応用研修会資料</a:t>
            </a:r>
            <a:r>
              <a:rPr lang="ja-JP" altLang="en-US" sz="2400" dirty="0">
                <a:solidFill>
                  <a:schemeClr val="tx1"/>
                </a:solidFill>
                <a:latin typeface="BIZ UDPゴシック" panose="020B0400000000000000" pitchFamily="50" charset="-128"/>
                <a:ea typeface="BIZ UDPゴシック" panose="020B0400000000000000" pitchFamily="50" charset="-128"/>
              </a:rPr>
              <a:t> </a:t>
            </a:r>
            <a:br>
              <a:rPr lang="en-US" altLang="ja-JP" sz="2400" dirty="0">
                <a:solidFill>
                  <a:schemeClr val="tx1"/>
                </a:solidFill>
                <a:latin typeface="BIZ UDPゴシック" panose="020B0400000000000000" pitchFamily="50" charset="-128"/>
                <a:ea typeface="BIZ UDPゴシック" panose="020B0400000000000000" pitchFamily="50" charset="-128"/>
              </a:rPr>
            </a:br>
            <a:r>
              <a:rPr lang="ja-JP" altLang="en-US" sz="2400" b="0" dirty="0">
                <a:solidFill>
                  <a:schemeClr val="tx1"/>
                </a:solidFill>
                <a:latin typeface="BIZ UDPゴシック" panose="020B0400000000000000" pitchFamily="50" charset="-128"/>
                <a:ea typeface="BIZ UDPゴシック" panose="020B0400000000000000" pitchFamily="50" charset="-128"/>
              </a:rPr>
              <a:t>　</a:t>
            </a:r>
            <a:endParaRPr kumimoji="1" lang="ja-JP" altLang="en-US" sz="2400" b="0" dirty="0">
              <a:solidFill>
                <a:schemeClr val="tx1"/>
              </a:solidFill>
              <a:latin typeface="BIZ UDPゴシック" panose="020B0400000000000000" pitchFamily="50" charset="-128"/>
              <a:ea typeface="BIZ UDPゴシック" panose="020B0400000000000000" pitchFamily="50" charset="-128"/>
            </a:endParaRPr>
          </a:p>
        </p:txBody>
      </p:sp>
      <p:sp>
        <p:nvSpPr>
          <p:cNvPr id="6" name="テキスト ボックス 5"/>
          <p:cNvSpPr txBox="1"/>
          <p:nvPr/>
        </p:nvSpPr>
        <p:spPr>
          <a:xfrm>
            <a:off x="5346391" y="5375302"/>
            <a:ext cx="4571999" cy="830997"/>
          </a:xfrm>
          <a:prstGeom prst="rect">
            <a:avLst/>
          </a:prstGeom>
          <a:noFill/>
        </p:spPr>
        <p:txBody>
          <a:bodyPr wrap="square" rtlCol="0">
            <a:spAutoFit/>
          </a:bodyPr>
          <a:lstStyle/>
          <a:p>
            <a:pPr marL="109728" indent="-457200">
              <a:buNone/>
            </a:pPr>
            <a:r>
              <a:rPr kumimoji="1" lang="ja-JP" altLang="en-US" sz="1600" dirty="0">
                <a:latin typeface="BIZ UDPゴシック" panose="020B0400000000000000" pitchFamily="50" charset="-128"/>
                <a:ea typeface="BIZ UDPゴシック" panose="020B0400000000000000" pitchFamily="50" charset="-128"/>
              </a:rPr>
              <a:t>愛知県 労働局 産業人材育成課</a:t>
            </a:r>
            <a:endParaRPr kumimoji="1" lang="en-US" altLang="ja-JP" sz="1600" dirty="0">
              <a:latin typeface="BIZ UDPゴシック" panose="020B0400000000000000" pitchFamily="50" charset="-128"/>
              <a:ea typeface="BIZ UDPゴシック" panose="020B0400000000000000" pitchFamily="50" charset="-128"/>
            </a:endParaRPr>
          </a:p>
          <a:p>
            <a:pPr marL="109728" indent="-457200">
              <a:buNone/>
            </a:pPr>
            <a:r>
              <a:rPr kumimoji="1" lang="ja-JP" altLang="en-US" sz="1600" dirty="0">
                <a:latin typeface="BIZ UDPゴシック" panose="020B0400000000000000" pitchFamily="50" charset="-128"/>
                <a:ea typeface="BIZ UDPゴシック" panose="020B0400000000000000" pitchFamily="50" charset="-128"/>
              </a:rPr>
              <a:t>愛知県産業人材育成支援センター</a:t>
            </a:r>
            <a:endParaRPr kumimoji="1" lang="en-US" altLang="ja-JP" sz="1600" dirty="0">
              <a:latin typeface="BIZ UDPゴシック" panose="020B0400000000000000" pitchFamily="50" charset="-128"/>
              <a:ea typeface="BIZ UDPゴシック" panose="020B0400000000000000" pitchFamily="50" charset="-128"/>
            </a:endParaRPr>
          </a:p>
          <a:p>
            <a:pPr marL="109728" indent="-457200">
              <a:buNone/>
            </a:pPr>
            <a:r>
              <a:rPr kumimoji="1" lang="ja-JP" altLang="en-US" sz="1600" dirty="0">
                <a:latin typeface="BIZ UDPゴシック" panose="020B0400000000000000" pitchFamily="50" charset="-128"/>
                <a:ea typeface="BIZ UDPゴシック" panose="020B0400000000000000" pitchFamily="50" charset="-128"/>
              </a:rPr>
              <a:t>産業人材育成連携コーディネーター</a:t>
            </a:r>
            <a:endParaRPr kumimoji="1" lang="en-US" altLang="ja-JP" sz="1600" dirty="0">
              <a:latin typeface="BIZ UDPゴシック" panose="020B0400000000000000" pitchFamily="50" charset="-128"/>
              <a:ea typeface="BIZ UDPゴシック" panose="020B0400000000000000" pitchFamily="50" charset="-128"/>
            </a:endParaRPr>
          </a:p>
        </p:txBody>
      </p:sp>
      <p:pic>
        <p:nvPicPr>
          <p:cNvPr id="7" name="図 6"/>
          <p:cNvPicPr>
            <a:picLocks noChangeAspect="1"/>
          </p:cNvPicPr>
          <p:nvPr/>
        </p:nvPicPr>
        <p:blipFill rotWithShape="1">
          <a:blip r:embed="rId3"/>
          <a:srcRect l="6385" t="35256" r="80685" b="38139"/>
          <a:stretch/>
        </p:blipFill>
        <p:spPr>
          <a:xfrm>
            <a:off x="1511609" y="4347482"/>
            <a:ext cx="1676971" cy="2055641"/>
          </a:xfrm>
          <a:prstGeom prst="rect">
            <a:avLst/>
          </a:prstGeom>
        </p:spPr>
      </p:pic>
    </p:spTree>
    <p:extLst>
      <p:ext uri="{BB962C8B-B14F-4D97-AF65-F5344CB8AC3E}">
        <p14:creationId xmlns:p14="http://schemas.microsoft.com/office/powerpoint/2010/main" val="725504223"/>
      </p:ext>
    </p:extLst>
  </p:cSld>
  <p:clrMapOvr>
    <a:masterClrMapping/>
  </p:clrMapOvr>
  <mc:AlternateContent xmlns:mc="http://schemas.openxmlformats.org/markup-compatibility/2006" xmlns:p14="http://schemas.microsoft.com/office/powerpoint/2010/main">
    <mc:Choice Requires="p14">
      <p:transition spd="slow" p14:dur="2000" advTm="22241"/>
    </mc:Choice>
    <mc:Fallback xmlns="">
      <p:transition spd="slow" advTm="22241"/>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5" name="図 14"/>
          <p:cNvPicPr>
            <a:picLocks noChangeAspect="1"/>
          </p:cNvPicPr>
          <p:nvPr/>
        </p:nvPicPr>
        <p:blipFill>
          <a:blip r:embed="rId4"/>
          <a:stretch>
            <a:fillRect/>
          </a:stretch>
        </p:blipFill>
        <p:spPr>
          <a:xfrm>
            <a:off x="5040375" y="806446"/>
            <a:ext cx="3927811" cy="5663793"/>
          </a:xfrm>
          <a:prstGeom prst="rect">
            <a:avLst/>
          </a:prstGeom>
        </p:spPr>
      </p:pic>
      <p:pic>
        <p:nvPicPr>
          <p:cNvPr id="14" name="図 13"/>
          <p:cNvPicPr>
            <a:picLocks noChangeAspect="1"/>
          </p:cNvPicPr>
          <p:nvPr/>
        </p:nvPicPr>
        <p:blipFill>
          <a:blip r:embed="rId5"/>
          <a:stretch>
            <a:fillRect/>
          </a:stretch>
        </p:blipFill>
        <p:spPr>
          <a:xfrm>
            <a:off x="2829111" y="1181612"/>
            <a:ext cx="3927812" cy="5516723"/>
          </a:xfrm>
          <a:prstGeom prst="rect">
            <a:avLst/>
          </a:prstGeom>
        </p:spPr>
      </p:pic>
      <p:pic>
        <p:nvPicPr>
          <p:cNvPr id="7" name="図 6"/>
          <p:cNvPicPr>
            <a:picLocks noChangeAspect="1"/>
          </p:cNvPicPr>
          <p:nvPr/>
        </p:nvPicPr>
        <p:blipFill>
          <a:blip r:embed="rId6"/>
          <a:stretch>
            <a:fillRect/>
          </a:stretch>
        </p:blipFill>
        <p:spPr>
          <a:xfrm>
            <a:off x="175814" y="1575166"/>
            <a:ext cx="4079654" cy="5123169"/>
          </a:xfrm>
          <a:prstGeom prst="rect">
            <a:avLst/>
          </a:prstGeom>
        </p:spPr>
      </p:pic>
      <p:sp>
        <p:nvSpPr>
          <p:cNvPr id="3" name="タイトル 2"/>
          <p:cNvSpPr>
            <a:spLocks noGrp="1"/>
          </p:cNvSpPr>
          <p:nvPr>
            <p:ph type="title"/>
          </p:nvPr>
        </p:nvSpPr>
        <p:spPr>
          <a:xfrm>
            <a:off x="457199" y="274638"/>
            <a:ext cx="8615375" cy="634040"/>
          </a:xfrm>
        </p:spPr>
        <p:txBody>
          <a:bodyPr>
            <a:normAutofit fontScale="90000"/>
          </a:bodyPr>
          <a:lstStyle/>
          <a:p>
            <a:r>
              <a:rPr lang="ja-JP" altLang="en-US" sz="2800" dirty="0"/>
              <a:t>　　　　　　　　　　  </a:t>
            </a:r>
            <a:r>
              <a:rPr lang="ja-JP" altLang="en-US" sz="2700" dirty="0">
                <a:latin typeface="HG丸ｺﾞｼｯｸM-PRO" panose="020F0600000000000000" pitchFamily="50" charset="-128"/>
                <a:ea typeface="HG丸ｺﾞｼｯｸM-PRO" panose="020F0600000000000000" pitchFamily="50" charset="-128"/>
              </a:rPr>
              <a:t>ポリテクセンター中部 </a:t>
            </a:r>
            <a:r>
              <a:rPr lang="en-US" altLang="ja-JP" sz="2200" dirty="0">
                <a:solidFill>
                  <a:srgbClr val="C00000"/>
                </a:solidFill>
                <a:effectLst/>
                <a:latin typeface="HG丸ｺﾞｼｯｸM-PRO" panose="020F0600000000000000" pitchFamily="50" charset="-128"/>
                <a:ea typeface="HG丸ｺﾞｼｯｸM-PRO" panose="020F0600000000000000" pitchFamily="50" charset="-128"/>
              </a:rPr>
              <a:t>【</a:t>
            </a:r>
            <a:r>
              <a:rPr lang="ja-JP" altLang="en-US" sz="2200" dirty="0">
                <a:solidFill>
                  <a:srgbClr val="C00000"/>
                </a:solidFill>
                <a:effectLst/>
                <a:latin typeface="HG丸ｺﾞｼｯｸM-PRO" panose="020F0600000000000000" pitchFamily="50" charset="-128"/>
                <a:ea typeface="HG丸ｺﾞｼｯｸM-PRO" panose="020F0600000000000000" pitchFamily="50" charset="-128"/>
              </a:rPr>
              <a:t>生産性向上支援訓練</a:t>
            </a:r>
            <a:r>
              <a:rPr lang="en-US" altLang="ja-JP" sz="2200" dirty="0">
                <a:solidFill>
                  <a:srgbClr val="C00000"/>
                </a:solidFill>
                <a:effectLst/>
                <a:latin typeface="HG丸ｺﾞｼｯｸM-PRO" panose="020F0600000000000000" pitchFamily="50" charset="-128"/>
                <a:ea typeface="HG丸ｺﾞｼｯｸM-PRO" panose="020F0600000000000000" pitchFamily="50" charset="-128"/>
              </a:rPr>
              <a:t>】</a:t>
            </a:r>
            <a:endParaRPr kumimoji="1" lang="ja-JP" altLang="en-US" sz="2200" dirty="0">
              <a:solidFill>
                <a:srgbClr val="C00000"/>
              </a:solidFill>
              <a:effectLst/>
              <a:latin typeface="HG丸ｺﾞｼｯｸM-PRO" panose="020F0600000000000000" pitchFamily="50" charset="-128"/>
              <a:ea typeface="HG丸ｺﾞｼｯｸM-PRO" panose="020F0600000000000000" pitchFamily="50" charset="-128"/>
            </a:endParaRPr>
          </a:p>
        </p:txBody>
      </p:sp>
      <p:sp>
        <p:nvSpPr>
          <p:cNvPr id="10" name="角丸四角形 9"/>
          <p:cNvSpPr/>
          <p:nvPr/>
        </p:nvSpPr>
        <p:spPr>
          <a:xfrm>
            <a:off x="457200" y="368609"/>
            <a:ext cx="2314570" cy="450057"/>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2400" dirty="0">
                <a:solidFill>
                  <a:prstClr val="black"/>
                </a:solidFill>
              </a:rPr>
              <a:t>階層別研修 ③</a:t>
            </a:r>
          </a:p>
        </p:txBody>
      </p:sp>
      <p:sp>
        <p:nvSpPr>
          <p:cNvPr id="8" name="雲形吹き出し 7"/>
          <p:cNvSpPr/>
          <p:nvPr/>
        </p:nvSpPr>
        <p:spPr>
          <a:xfrm>
            <a:off x="1205371" y="2057823"/>
            <a:ext cx="6687718" cy="3683180"/>
          </a:xfrm>
          <a:prstGeom prst="cloudCallout">
            <a:avLst>
              <a:gd name="adj1" fmla="val -32914"/>
              <a:gd name="adj2" fmla="val -6817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ja-JP" dirty="0">
              <a:solidFill>
                <a:prstClr val="black"/>
              </a:solidFill>
            </a:endParaRPr>
          </a:p>
        </p:txBody>
      </p:sp>
      <p:sp>
        <p:nvSpPr>
          <p:cNvPr id="9" name="テキスト ボックス 8"/>
          <p:cNvSpPr txBox="1"/>
          <p:nvPr/>
        </p:nvSpPr>
        <p:spPr>
          <a:xfrm>
            <a:off x="2080459" y="2776029"/>
            <a:ext cx="5552143" cy="2246769"/>
          </a:xfrm>
          <a:prstGeom prst="rect">
            <a:avLst/>
          </a:prstGeom>
          <a:noFill/>
        </p:spPr>
        <p:txBody>
          <a:bodyPr wrap="square" rtlCol="0">
            <a:spAutoFit/>
          </a:bodyPr>
          <a:lstStyle/>
          <a:p>
            <a:r>
              <a:rPr lang="en-US" altLang="ja-JP" sz="2000" b="1" dirty="0">
                <a:solidFill>
                  <a:schemeClr val="accent6">
                    <a:lumMod val="50000"/>
                  </a:schemeClr>
                </a:solidFill>
              </a:rPr>
              <a:t>《</a:t>
            </a:r>
            <a:r>
              <a:rPr lang="ja-JP" altLang="en-US" sz="2000" b="1" dirty="0">
                <a:solidFill>
                  <a:schemeClr val="accent6">
                    <a:lumMod val="50000"/>
                  </a:schemeClr>
                </a:solidFill>
              </a:rPr>
              <a:t>課題解決・現場力の強化を支援する訓練</a:t>
            </a:r>
            <a:r>
              <a:rPr lang="en-US" altLang="ja-JP" sz="2000" b="1" dirty="0">
                <a:solidFill>
                  <a:schemeClr val="accent6">
                    <a:lumMod val="50000"/>
                  </a:schemeClr>
                </a:solidFill>
              </a:rPr>
              <a:t>》</a:t>
            </a:r>
          </a:p>
          <a:p>
            <a:endParaRPr lang="ja-JP" altLang="en-US" sz="800" b="1" dirty="0">
              <a:solidFill>
                <a:schemeClr val="accent6">
                  <a:lumMod val="50000"/>
                </a:schemeClr>
              </a:solidFill>
            </a:endParaRPr>
          </a:p>
          <a:p>
            <a:r>
              <a:rPr lang="ja-JP" altLang="en-US" sz="1600" dirty="0">
                <a:solidFill>
                  <a:prstClr val="black"/>
                </a:solidFill>
                <a:latin typeface="HG丸ｺﾞｼｯｸM-PRO" panose="020F0600000000000000" pitchFamily="50" charset="-128"/>
                <a:ea typeface="HG丸ｺﾞｼｯｸM-PRO" panose="020F0600000000000000" pitchFamily="50" charset="-128"/>
              </a:rPr>
              <a:t>◆数ある講師の中からポリテクセンターにより認定された　　</a:t>
            </a:r>
            <a:endParaRPr lang="en-US" altLang="ja-JP" sz="1600" dirty="0">
              <a:solidFill>
                <a:prstClr val="black"/>
              </a:solidFill>
              <a:latin typeface="HG丸ｺﾞｼｯｸM-PRO" panose="020F0600000000000000" pitchFamily="50" charset="-128"/>
              <a:ea typeface="HG丸ｺﾞｼｯｸM-PRO" panose="020F0600000000000000" pitchFamily="50" charset="-128"/>
            </a:endParaRPr>
          </a:p>
          <a:p>
            <a:r>
              <a:rPr lang="ja-JP" altLang="en-US" sz="1600" dirty="0">
                <a:solidFill>
                  <a:prstClr val="black"/>
                </a:solidFill>
                <a:latin typeface="HG丸ｺﾞｼｯｸM-PRO" panose="020F0600000000000000" pitchFamily="50" charset="-128"/>
                <a:ea typeface="HG丸ｺﾞｼｯｸM-PRO" panose="020F0600000000000000" pitchFamily="50" charset="-128"/>
              </a:rPr>
              <a:t>　講師が受講先の</a:t>
            </a:r>
            <a:r>
              <a:rPr lang="ja-JP" altLang="en-US" sz="1600" b="1" dirty="0">
                <a:solidFill>
                  <a:srgbClr val="FF0000"/>
                </a:solidFill>
                <a:latin typeface="HG丸ｺﾞｼｯｸM-PRO" panose="020F0600000000000000" pitchFamily="50" charset="-128"/>
                <a:ea typeface="HG丸ｺﾞｼｯｸM-PRO" panose="020F0600000000000000" pitchFamily="50" charset="-128"/>
              </a:rPr>
              <a:t>職場へ出向いて実施</a:t>
            </a:r>
            <a:endParaRPr lang="en-US" altLang="ja-JP" sz="1600" b="1" dirty="0">
              <a:solidFill>
                <a:srgbClr val="FF0000"/>
              </a:solidFill>
              <a:latin typeface="HG丸ｺﾞｼｯｸM-PRO" panose="020F0600000000000000" pitchFamily="50" charset="-128"/>
              <a:ea typeface="HG丸ｺﾞｼｯｸM-PRO" panose="020F0600000000000000" pitchFamily="50" charset="-128"/>
            </a:endParaRPr>
          </a:p>
          <a:p>
            <a:pPr marL="285750" indent="-285750">
              <a:buFont typeface="Wingdings" panose="05000000000000000000" pitchFamily="2" charset="2"/>
              <a:buChar char="u"/>
            </a:pPr>
            <a:r>
              <a:rPr lang="ja-JP" altLang="en-US" sz="1600" b="1" dirty="0">
                <a:solidFill>
                  <a:srgbClr val="FF0000"/>
                </a:solidFill>
                <a:latin typeface="HG丸ｺﾞｼｯｸM-PRO" panose="020F0600000000000000" pitchFamily="50" charset="-128"/>
                <a:ea typeface="HG丸ｺﾞｼｯｸM-PRO" panose="020F0600000000000000" pitchFamily="50" charset="-128"/>
              </a:rPr>
              <a:t>受講企業様とのヒアリングにより課題の共有化を図りオリジナルテキストを制作し</a:t>
            </a:r>
            <a:r>
              <a:rPr lang="ja-JP" altLang="en-US" sz="1600" dirty="0">
                <a:solidFill>
                  <a:prstClr val="black"/>
                </a:solidFill>
                <a:latin typeface="HG丸ｺﾞｼｯｸM-PRO" panose="020F0600000000000000" pitchFamily="50" charset="-128"/>
                <a:ea typeface="HG丸ｺﾞｼｯｸM-PRO" panose="020F0600000000000000" pitchFamily="50" charset="-128"/>
              </a:rPr>
              <a:t>指導</a:t>
            </a:r>
            <a:endParaRPr lang="en-US" altLang="ja-JP" sz="1600" dirty="0">
              <a:solidFill>
                <a:prstClr val="black"/>
              </a:solidFill>
              <a:latin typeface="HG丸ｺﾞｼｯｸM-PRO" panose="020F0600000000000000" pitchFamily="50" charset="-128"/>
              <a:ea typeface="HG丸ｺﾞｼｯｸM-PRO" panose="020F0600000000000000" pitchFamily="50" charset="-128"/>
            </a:endParaRPr>
          </a:p>
          <a:p>
            <a:pPr marL="285750" indent="-285750">
              <a:buFont typeface="Wingdings" panose="05000000000000000000" pitchFamily="2" charset="2"/>
              <a:buChar char="u"/>
            </a:pPr>
            <a:r>
              <a:rPr lang="ja-JP" altLang="en-US" sz="1600" b="1" dirty="0">
                <a:solidFill>
                  <a:prstClr val="black"/>
                </a:solidFill>
                <a:latin typeface="HG丸ｺﾞｼｯｸM-PRO" panose="020F0600000000000000" pitchFamily="50" charset="-128"/>
                <a:ea typeface="HG丸ｺﾞｼｯｸM-PRO" panose="020F0600000000000000" pitchFamily="50" charset="-128"/>
              </a:rPr>
              <a:t>受講費用 </a:t>
            </a:r>
            <a:r>
              <a:rPr lang="en-US" altLang="ja-JP" sz="1600" b="1" dirty="0">
                <a:solidFill>
                  <a:prstClr val="black"/>
                </a:solidFill>
                <a:latin typeface="HG丸ｺﾞｼｯｸM-PRO" panose="020F0600000000000000" pitchFamily="50" charset="-128"/>
                <a:ea typeface="HG丸ｺﾞｼｯｸM-PRO" panose="020F0600000000000000" pitchFamily="50" charset="-128"/>
              </a:rPr>
              <a:t>3,000〜6,000</a:t>
            </a:r>
            <a:r>
              <a:rPr lang="ja-JP" altLang="en-US" sz="1600" b="1" dirty="0">
                <a:solidFill>
                  <a:prstClr val="black"/>
                </a:solidFill>
                <a:latin typeface="HG丸ｺﾞｼｯｸM-PRO" panose="020F0600000000000000" pitchFamily="50" charset="-128"/>
                <a:ea typeface="HG丸ｺﾞｼｯｸM-PRO" panose="020F0600000000000000" pitchFamily="50" charset="-128"/>
              </a:rPr>
              <a:t>円</a:t>
            </a:r>
            <a:r>
              <a:rPr lang="en-US" altLang="ja-JP" sz="1600" b="1" dirty="0">
                <a:solidFill>
                  <a:prstClr val="black"/>
                </a:solidFill>
                <a:latin typeface="HG丸ｺﾞｼｯｸM-PRO" panose="020F0600000000000000" pitchFamily="50" charset="-128"/>
                <a:ea typeface="HG丸ｺﾞｼｯｸM-PRO" panose="020F0600000000000000" pitchFamily="50" charset="-128"/>
              </a:rPr>
              <a:t>/</a:t>
            </a:r>
            <a:r>
              <a:rPr lang="ja-JP" altLang="en-US" sz="1600" b="1" dirty="0">
                <a:solidFill>
                  <a:prstClr val="black"/>
                </a:solidFill>
                <a:latin typeface="HG丸ｺﾞｼｯｸM-PRO" panose="020F0600000000000000" pitchFamily="50" charset="-128"/>
                <a:ea typeface="HG丸ｺﾞｼｯｸM-PRO" panose="020F0600000000000000" pitchFamily="50" charset="-128"/>
              </a:rPr>
              <a:t>人</a:t>
            </a:r>
            <a:r>
              <a:rPr lang="ja-JP" altLang="en-US" sz="1400" dirty="0">
                <a:solidFill>
                  <a:prstClr val="black"/>
                </a:solidFill>
                <a:latin typeface="HG丸ｺﾞｼｯｸM-PRO" panose="020F0600000000000000" pitchFamily="50" charset="-128"/>
                <a:ea typeface="HG丸ｺﾞｼｯｸM-PRO" panose="020F0600000000000000" pitchFamily="50" charset="-128"/>
              </a:rPr>
              <a:t>（訓練時間による）</a:t>
            </a:r>
            <a:endParaRPr lang="en-US" altLang="ja-JP" sz="1400" dirty="0">
              <a:solidFill>
                <a:prstClr val="black"/>
              </a:solidFill>
              <a:latin typeface="HG丸ｺﾞｼｯｸM-PRO" panose="020F0600000000000000" pitchFamily="50" charset="-128"/>
              <a:ea typeface="HG丸ｺﾞｼｯｸM-PRO" panose="020F0600000000000000" pitchFamily="50" charset="-128"/>
            </a:endParaRPr>
          </a:p>
          <a:p>
            <a:r>
              <a:rPr lang="ja-JP" altLang="en-US" sz="1600" dirty="0">
                <a:solidFill>
                  <a:prstClr val="black"/>
                </a:solidFill>
                <a:latin typeface="HG丸ｺﾞｼｯｸM-PRO" panose="020F0600000000000000" pitchFamily="50" charset="-128"/>
                <a:ea typeface="HG丸ｺﾞｼｯｸM-PRO" panose="020F0600000000000000" pitchFamily="50" charset="-128"/>
              </a:rPr>
              <a:t>◆ 受講時間 ６～</a:t>
            </a:r>
            <a:r>
              <a:rPr lang="en-US" altLang="ja-JP" sz="1600" dirty="0">
                <a:solidFill>
                  <a:prstClr val="black"/>
                </a:solidFill>
                <a:latin typeface="HG丸ｺﾞｼｯｸM-PRO" panose="020F0600000000000000" pitchFamily="50" charset="-128"/>
                <a:ea typeface="HG丸ｺﾞｼｯｸM-PRO" panose="020F0600000000000000" pitchFamily="50" charset="-128"/>
              </a:rPr>
              <a:t>30</a:t>
            </a:r>
            <a:r>
              <a:rPr lang="ja-JP" altLang="en-US" sz="1600" dirty="0">
                <a:solidFill>
                  <a:prstClr val="black"/>
                </a:solidFill>
                <a:latin typeface="HG丸ｺﾞｼｯｸM-PRO" panose="020F0600000000000000" pitchFamily="50" charset="-128"/>
                <a:ea typeface="HG丸ｺﾞｼｯｸM-PRO" panose="020F0600000000000000" pitchFamily="50" charset="-128"/>
              </a:rPr>
              <a:t>時間　　　　　</a:t>
            </a:r>
            <a:endParaRPr lang="en-US" altLang="ja-JP" sz="1600" dirty="0">
              <a:solidFill>
                <a:prstClr val="black"/>
              </a:solidFill>
              <a:latin typeface="HG丸ｺﾞｼｯｸM-PRO" panose="020F0600000000000000" pitchFamily="50" charset="-128"/>
              <a:ea typeface="HG丸ｺﾞｼｯｸM-PRO" panose="020F0600000000000000" pitchFamily="50" charset="-128"/>
            </a:endParaRPr>
          </a:p>
          <a:p>
            <a:pPr marL="285750" indent="-285750">
              <a:buFont typeface="Wingdings" panose="05000000000000000000" pitchFamily="2" charset="2"/>
              <a:buChar char="u"/>
            </a:pPr>
            <a:r>
              <a:rPr lang="ja-JP" altLang="en-US" sz="1600" dirty="0">
                <a:solidFill>
                  <a:prstClr val="black"/>
                </a:solidFill>
                <a:latin typeface="HG丸ｺﾞｼｯｸM-PRO" panose="020F0600000000000000" pitchFamily="50" charset="-128"/>
                <a:ea typeface="HG丸ｺﾞｼｯｸM-PRO" panose="020F0600000000000000" pitchFamily="50" charset="-128"/>
              </a:rPr>
              <a:t>原則</a:t>
            </a:r>
            <a:r>
              <a:rPr lang="en-US" altLang="ja-JP" sz="1600" dirty="0">
                <a:solidFill>
                  <a:prstClr val="black"/>
                </a:solidFill>
                <a:latin typeface="HG丸ｺﾞｼｯｸM-PRO" panose="020F0600000000000000" pitchFamily="50" charset="-128"/>
                <a:ea typeface="HG丸ｺﾞｼｯｸM-PRO" panose="020F0600000000000000" pitchFamily="50" charset="-128"/>
              </a:rPr>
              <a:t>6</a:t>
            </a:r>
            <a:r>
              <a:rPr lang="ja-JP" altLang="en-US" sz="1600" dirty="0">
                <a:solidFill>
                  <a:prstClr val="black"/>
                </a:solidFill>
                <a:latin typeface="HG丸ｺﾞｼｯｸM-PRO" panose="020F0600000000000000" pitchFamily="50" charset="-128"/>
                <a:ea typeface="HG丸ｺﾞｼｯｸM-PRO" panose="020F0600000000000000" pitchFamily="50" charset="-128"/>
              </a:rPr>
              <a:t>名以上で実施可　　</a:t>
            </a:r>
            <a:endParaRPr lang="en-US" altLang="ja-JP" sz="1600" dirty="0">
              <a:solidFill>
                <a:prstClr val="black"/>
              </a:solidFill>
              <a:latin typeface="HG丸ｺﾞｼｯｸM-PRO" panose="020F0600000000000000" pitchFamily="50" charset="-128"/>
              <a:ea typeface="HG丸ｺﾞｼｯｸM-PRO" panose="020F0600000000000000" pitchFamily="50" charset="-128"/>
            </a:endParaRPr>
          </a:p>
        </p:txBody>
      </p:sp>
      <p:sp>
        <p:nvSpPr>
          <p:cNvPr id="5" name="角丸四角形 4"/>
          <p:cNvSpPr/>
          <p:nvPr/>
        </p:nvSpPr>
        <p:spPr>
          <a:xfrm>
            <a:off x="5620475" y="5530518"/>
            <a:ext cx="3021266" cy="1139175"/>
          </a:xfrm>
          <a:prstGeom prst="roundRect">
            <a:avLst/>
          </a:prstGeom>
          <a:solidFill>
            <a:srgbClr val="D8F19B"/>
          </a:solidFill>
        </p:spPr>
        <p:style>
          <a:lnRef idx="2">
            <a:schemeClr val="dk1"/>
          </a:lnRef>
          <a:fillRef idx="1">
            <a:schemeClr val="lt1"/>
          </a:fillRef>
          <a:effectRef idx="0">
            <a:schemeClr val="dk1"/>
          </a:effectRef>
          <a:fontRef idx="minor">
            <a:schemeClr val="dk1"/>
          </a:fontRef>
        </p:style>
        <p:txBody>
          <a:bodyPr rtlCol="0" anchor="ctr"/>
          <a:lstStyle/>
          <a:p>
            <a:r>
              <a:rPr kumimoji="1" lang="en-US" altLang="ja-JP" sz="1400" b="1" dirty="0">
                <a:solidFill>
                  <a:srgbClr val="C00000"/>
                </a:solidFill>
                <a:latin typeface="HG丸ｺﾞｼｯｸM-PRO" panose="020F0600000000000000" pitchFamily="50" charset="-128"/>
                <a:ea typeface="HG丸ｺﾞｼｯｸM-PRO" panose="020F0600000000000000" pitchFamily="50" charset="-128"/>
              </a:rPr>
              <a:t>A</a:t>
            </a:r>
            <a:r>
              <a:rPr kumimoji="1" lang="ja-JP" altLang="en-US" sz="1400" b="1" dirty="0">
                <a:solidFill>
                  <a:srgbClr val="C00000"/>
                </a:solidFill>
                <a:latin typeface="HG丸ｺﾞｼｯｸM-PRO" panose="020F0600000000000000" pitchFamily="50" charset="-128"/>
                <a:ea typeface="HG丸ｺﾞｼｯｸM-PRO" panose="020F0600000000000000" pitchFamily="50" charset="-128"/>
              </a:rPr>
              <a:t>　生産・業務プロセス</a:t>
            </a:r>
            <a:r>
              <a:rPr lang="ja-JP" altLang="en-US" sz="1400" b="1" dirty="0">
                <a:solidFill>
                  <a:srgbClr val="C00000"/>
                </a:solidFill>
                <a:latin typeface="HG丸ｺﾞｼｯｸM-PRO" panose="020F0600000000000000" pitchFamily="50" charset="-128"/>
                <a:ea typeface="HG丸ｺﾞｼｯｸM-PRO" panose="020F0600000000000000" pitchFamily="50" charset="-128"/>
              </a:rPr>
              <a:t>の</a:t>
            </a:r>
            <a:r>
              <a:rPr kumimoji="1" lang="ja-JP" altLang="en-US" sz="1400" b="1" dirty="0">
                <a:solidFill>
                  <a:srgbClr val="C00000"/>
                </a:solidFill>
                <a:latin typeface="HG丸ｺﾞｼｯｸM-PRO" panose="020F0600000000000000" pitchFamily="50" charset="-128"/>
                <a:ea typeface="HG丸ｺﾞｼｯｸM-PRO" panose="020F0600000000000000" pitchFamily="50" charset="-128"/>
              </a:rPr>
              <a:t>改善</a:t>
            </a:r>
            <a:endParaRPr kumimoji="1" lang="en-US" altLang="ja-JP" sz="1400" b="1" dirty="0">
              <a:solidFill>
                <a:srgbClr val="C00000"/>
              </a:solidFill>
              <a:latin typeface="HG丸ｺﾞｼｯｸM-PRO" panose="020F0600000000000000" pitchFamily="50" charset="-128"/>
              <a:ea typeface="HG丸ｺﾞｼｯｸM-PRO" panose="020F0600000000000000" pitchFamily="50" charset="-128"/>
            </a:endParaRPr>
          </a:p>
          <a:p>
            <a:r>
              <a:rPr kumimoji="1" lang="en-US" altLang="ja-JP" sz="1400" b="1" dirty="0">
                <a:solidFill>
                  <a:srgbClr val="C00000"/>
                </a:solidFill>
                <a:latin typeface="HG丸ｺﾞｼｯｸM-PRO" panose="020F0600000000000000" pitchFamily="50" charset="-128"/>
                <a:ea typeface="HG丸ｺﾞｼｯｸM-PRO" panose="020F0600000000000000" pitchFamily="50" charset="-128"/>
              </a:rPr>
              <a:t>B</a:t>
            </a:r>
            <a:r>
              <a:rPr kumimoji="1" lang="ja-JP" altLang="en-US" sz="1400" b="1" dirty="0">
                <a:solidFill>
                  <a:srgbClr val="C00000"/>
                </a:solidFill>
                <a:latin typeface="HG丸ｺﾞｼｯｸM-PRO" panose="020F0600000000000000" pitchFamily="50" charset="-128"/>
                <a:ea typeface="HG丸ｺﾞｼｯｸM-PRO" panose="020F0600000000000000" pitchFamily="50" charset="-128"/>
              </a:rPr>
              <a:t>　横断的課題</a:t>
            </a:r>
            <a:endParaRPr kumimoji="1" lang="en-US" altLang="ja-JP" sz="1400" b="1" dirty="0">
              <a:solidFill>
                <a:srgbClr val="C00000"/>
              </a:solidFill>
              <a:latin typeface="HG丸ｺﾞｼｯｸM-PRO" panose="020F0600000000000000" pitchFamily="50" charset="-128"/>
              <a:ea typeface="HG丸ｺﾞｼｯｸM-PRO" panose="020F0600000000000000" pitchFamily="50" charset="-128"/>
            </a:endParaRPr>
          </a:p>
          <a:p>
            <a:r>
              <a:rPr kumimoji="1" lang="en-US" altLang="ja-JP" sz="1400" b="1" dirty="0">
                <a:solidFill>
                  <a:srgbClr val="C00000"/>
                </a:solidFill>
                <a:latin typeface="HG丸ｺﾞｼｯｸM-PRO" panose="020F0600000000000000" pitchFamily="50" charset="-128"/>
                <a:ea typeface="HG丸ｺﾞｼｯｸM-PRO" panose="020F0600000000000000" pitchFamily="50" charset="-128"/>
              </a:rPr>
              <a:t>C</a:t>
            </a:r>
            <a:r>
              <a:rPr kumimoji="1" lang="ja-JP" altLang="en-US" sz="1400" b="1" dirty="0">
                <a:solidFill>
                  <a:srgbClr val="C00000"/>
                </a:solidFill>
                <a:latin typeface="HG丸ｺﾞｼｯｸM-PRO" panose="020F0600000000000000" pitchFamily="50" charset="-128"/>
                <a:ea typeface="HG丸ｺﾞｼｯｸM-PRO" panose="020F0600000000000000" pitchFamily="50" charset="-128"/>
              </a:rPr>
              <a:t>　売上げ増加</a:t>
            </a:r>
            <a:endParaRPr kumimoji="1" lang="en-US" altLang="ja-JP" sz="1400" b="1" dirty="0">
              <a:solidFill>
                <a:srgbClr val="C00000"/>
              </a:solidFill>
              <a:latin typeface="HG丸ｺﾞｼｯｸM-PRO" panose="020F0600000000000000" pitchFamily="50" charset="-128"/>
              <a:ea typeface="HG丸ｺﾞｼｯｸM-PRO" panose="020F0600000000000000" pitchFamily="50" charset="-128"/>
            </a:endParaRPr>
          </a:p>
          <a:p>
            <a:r>
              <a:rPr kumimoji="1" lang="en-US" altLang="ja-JP" sz="1400" b="1" dirty="0">
                <a:solidFill>
                  <a:srgbClr val="C00000"/>
                </a:solidFill>
                <a:latin typeface="HG丸ｺﾞｼｯｸM-PRO" panose="020F0600000000000000" pitchFamily="50" charset="-128"/>
                <a:ea typeface="HG丸ｺﾞｼｯｸM-PRO" panose="020F0600000000000000" pitchFamily="50" charset="-128"/>
              </a:rPr>
              <a:t>D</a:t>
            </a:r>
            <a:r>
              <a:rPr kumimoji="1" lang="ja-JP" altLang="en-US" sz="1400" b="1" dirty="0">
                <a:solidFill>
                  <a:srgbClr val="C00000"/>
                </a:solidFill>
                <a:latin typeface="HG丸ｺﾞｼｯｸM-PRO" panose="020F0600000000000000" pitchFamily="50" charset="-128"/>
                <a:ea typeface="HG丸ｺﾞｼｯｸM-PRO" panose="020F0600000000000000" pitchFamily="50" charset="-128"/>
              </a:rPr>
              <a:t>　ＩＴ業務改善　</a:t>
            </a:r>
          </a:p>
        </p:txBody>
      </p:sp>
    </p:spTree>
    <p:custDataLst>
      <p:tags r:id="rId1"/>
    </p:custDataLst>
    <p:extLst>
      <p:ext uri="{BB962C8B-B14F-4D97-AF65-F5344CB8AC3E}">
        <p14:creationId xmlns:p14="http://schemas.microsoft.com/office/powerpoint/2010/main" val="1372159946"/>
      </p:ext>
    </p:extLst>
  </p:cSld>
  <p:clrMapOvr>
    <a:masterClrMapping/>
  </p:clrMapOvr>
  <mc:AlternateContent xmlns:mc="http://schemas.openxmlformats.org/markup-compatibility/2006" xmlns:p14="http://schemas.microsoft.com/office/powerpoint/2010/main">
    <mc:Choice Requires="p14">
      <p:transition p14:dur="0" advTm="146996"/>
    </mc:Choice>
    <mc:Fallback xmlns="">
      <p:transition advTm="14699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 name="図 10"/>
          <p:cNvPicPr>
            <a:picLocks noChangeAspect="1"/>
          </p:cNvPicPr>
          <p:nvPr/>
        </p:nvPicPr>
        <p:blipFill rotWithShape="1">
          <a:blip r:embed="rId4"/>
          <a:srcRect t="3157" b="14811"/>
          <a:stretch/>
        </p:blipFill>
        <p:spPr>
          <a:xfrm>
            <a:off x="1654594" y="1251123"/>
            <a:ext cx="6905770" cy="5233189"/>
          </a:xfrm>
          <a:prstGeom prst="rect">
            <a:avLst/>
          </a:prstGeom>
        </p:spPr>
      </p:pic>
      <p:pic>
        <p:nvPicPr>
          <p:cNvPr id="19" name="図 18"/>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84293" y="3129174"/>
            <a:ext cx="2731896" cy="1731936"/>
          </a:xfrm>
          <a:prstGeom prst="rect">
            <a:avLst/>
          </a:prstGeom>
        </p:spPr>
      </p:pic>
      <p:sp>
        <p:nvSpPr>
          <p:cNvPr id="8" name="雲形吹き出し 7"/>
          <p:cNvSpPr/>
          <p:nvPr/>
        </p:nvSpPr>
        <p:spPr>
          <a:xfrm>
            <a:off x="430715" y="1217220"/>
            <a:ext cx="8282265" cy="2376116"/>
          </a:xfrm>
          <a:prstGeom prst="cloudCallout">
            <a:avLst>
              <a:gd name="adj1" fmla="val -17931"/>
              <a:gd name="adj2" fmla="val 75773"/>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ja-JP" dirty="0">
              <a:solidFill>
                <a:prstClr val="black"/>
              </a:solidFill>
            </a:endParaRPr>
          </a:p>
        </p:txBody>
      </p:sp>
      <p:sp>
        <p:nvSpPr>
          <p:cNvPr id="3" name="タイトル 2"/>
          <p:cNvSpPr>
            <a:spLocks noGrp="1"/>
          </p:cNvSpPr>
          <p:nvPr>
            <p:ph type="title"/>
          </p:nvPr>
        </p:nvSpPr>
        <p:spPr>
          <a:xfrm>
            <a:off x="354323" y="143662"/>
            <a:ext cx="8435352" cy="967152"/>
          </a:xfrm>
        </p:spPr>
        <p:txBody>
          <a:bodyPr>
            <a:normAutofit fontScale="90000"/>
          </a:bodyPr>
          <a:lstStyle/>
          <a:p>
            <a:r>
              <a:rPr lang="ja-JP" altLang="en-US" sz="2800" dirty="0"/>
              <a:t>　　　　　　　　　　　　　　</a:t>
            </a:r>
            <a:r>
              <a:rPr lang="ja-JP" altLang="en-US" sz="2400" dirty="0">
                <a:latin typeface="HG丸ｺﾞｼｯｸM-PRO" panose="020F0600000000000000" pitchFamily="50" charset="-128"/>
                <a:ea typeface="HG丸ｺﾞｼｯｸM-PRO" panose="020F0600000000000000" pitchFamily="50" charset="-128"/>
              </a:rPr>
              <a:t>地域中小企業人材育成支援事業</a:t>
            </a:r>
            <a:br>
              <a:rPr lang="en-US" altLang="ja-JP" sz="2700" dirty="0">
                <a:latin typeface="HG丸ｺﾞｼｯｸM-PRO" panose="020F0600000000000000" pitchFamily="50" charset="-128"/>
                <a:ea typeface="HG丸ｺﾞｼｯｸM-PRO" panose="020F0600000000000000" pitchFamily="50" charset="-128"/>
              </a:rPr>
            </a:br>
            <a:r>
              <a:rPr lang="ja-JP" altLang="en-US" sz="3100" dirty="0">
                <a:latin typeface="HG丸ｺﾞｼｯｸM-PRO" panose="020F0600000000000000" pitchFamily="50" charset="-128"/>
                <a:ea typeface="HG丸ｺﾞｼｯｸM-PRO" panose="020F0600000000000000" pitchFamily="50" charset="-128"/>
              </a:rPr>
              <a:t>　　　　　　　　 　</a:t>
            </a:r>
            <a:r>
              <a:rPr lang="en-US" altLang="ja-JP" sz="3100" dirty="0">
                <a:solidFill>
                  <a:schemeClr val="accent6">
                    <a:lumMod val="75000"/>
                  </a:schemeClr>
                </a:solidFill>
                <a:latin typeface="HG丸ｺﾞｼｯｸM-PRO" panose="020F0600000000000000" pitchFamily="50" charset="-128"/>
                <a:ea typeface="HG丸ｺﾞｼｯｸM-PRO" panose="020F0600000000000000" pitchFamily="50" charset="-128"/>
              </a:rPr>
              <a:t>【</a:t>
            </a:r>
            <a:r>
              <a:rPr lang="ja-JP" altLang="en-US" sz="3100" dirty="0">
                <a:solidFill>
                  <a:schemeClr val="accent6">
                    <a:lumMod val="75000"/>
                  </a:schemeClr>
                </a:solidFill>
                <a:latin typeface="HG丸ｺﾞｼｯｸM-PRO" panose="020F0600000000000000" pitchFamily="50" charset="-128"/>
                <a:ea typeface="HG丸ｺﾞｼｯｸM-PRO" panose="020F0600000000000000" pitchFamily="50" charset="-128"/>
              </a:rPr>
              <a:t>地域セミナー</a:t>
            </a:r>
            <a:r>
              <a:rPr lang="en-US" altLang="ja-JP" sz="3100" dirty="0">
                <a:solidFill>
                  <a:schemeClr val="accent6">
                    <a:lumMod val="75000"/>
                  </a:schemeClr>
                </a:solidFill>
                <a:latin typeface="HG丸ｺﾞｼｯｸM-PRO" panose="020F0600000000000000" pitchFamily="50" charset="-128"/>
                <a:ea typeface="HG丸ｺﾞｼｯｸM-PRO" panose="020F0600000000000000" pitchFamily="50" charset="-128"/>
              </a:rPr>
              <a:t>】</a:t>
            </a:r>
            <a:endParaRPr kumimoji="1" lang="ja-JP" altLang="en-US" sz="3100" dirty="0">
              <a:solidFill>
                <a:schemeClr val="accent6">
                  <a:lumMod val="75000"/>
                </a:schemeClr>
              </a:solidFill>
              <a:latin typeface="HG丸ｺﾞｼｯｸM-PRO" panose="020F0600000000000000" pitchFamily="50" charset="-128"/>
              <a:ea typeface="HG丸ｺﾞｼｯｸM-PRO" panose="020F0600000000000000" pitchFamily="50" charset="-128"/>
            </a:endParaRPr>
          </a:p>
        </p:txBody>
      </p:sp>
      <p:sp>
        <p:nvSpPr>
          <p:cNvPr id="10" name="角丸四角形 9"/>
          <p:cNvSpPr/>
          <p:nvPr/>
        </p:nvSpPr>
        <p:spPr>
          <a:xfrm>
            <a:off x="317286" y="289457"/>
            <a:ext cx="2674616" cy="450057"/>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2400" dirty="0">
                <a:solidFill>
                  <a:prstClr val="black"/>
                </a:solidFill>
              </a:rPr>
              <a:t>職種・階層別研修</a:t>
            </a:r>
          </a:p>
        </p:txBody>
      </p:sp>
      <p:pic>
        <p:nvPicPr>
          <p:cNvPr id="4" name="図 3"/>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941800" y="4911885"/>
            <a:ext cx="2771180" cy="1800817"/>
          </a:xfrm>
          <a:prstGeom prst="rect">
            <a:avLst/>
          </a:prstGeom>
        </p:spPr>
      </p:pic>
      <p:sp>
        <p:nvSpPr>
          <p:cNvPr id="7" name="角丸四角形 6"/>
          <p:cNvSpPr/>
          <p:nvPr/>
        </p:nvSpPr>
        <p:spPr>
          <a:xfrm>
            <a:off x="4521010" y="3058243"/>
            <a:ext cx="4457069" cy="2200508"/>
          </a:xfrm>
          <a:prstGeom prst="roundRect">
            <a:avLst/>
          </a:prstGeom>
          <a:solidFill>
            <a:schemeClr val="accent3">
              <a:lumMod val="20000"/>
              <a:lumOff val="80000"/>
            </a:schemeClr>
          </a:solidFill>
        </p:spPr>
        <p:style>
          <a:lnRef idx="2">
            <a:schemeClr val="accent3"/>
          </a:lnRef>
          <a:fillRef idx="1">
            <a:schemeClr val="lt1"/>
          </a:fillRef>
          <a:effectRef idx="0">
            <a:schemeClr val="accent3"/>
          </a:effectRef>
          <a:fontRef idx="minor">
            <a:schemeClr val="dk1"/>
          </a:fontRef>
        </p:style>
        <p:txBody>
          <a:bodyPr rtlCol="0" anchor="ctr"/>
          <a:lstStyle/>
          <a:p>
            <a:endParaRPr lang="en-US" altLang="ja-JP" sz="2000" b="1" dirty="0">
              <a:ln w="0"/>
              <a:solidFill>
                <a:prstClr val="black"/>
              </a:solidFill>
              <a:latin typeface="HG丸ｺﾞｼｯｸM-PRO" panose="020F0600000000000000" pitchFamily="50" charset="-128"/>
              <a:ea typeface="HG丸ｺﾞｼｯｸM-PRO" panose="020F0600000000000000" pitchFamily="50" charset="-128"/>
            </a:endParaRPr>
          </a:p>
          <a:p>
            <a:endParaRPr lang="en-US" altLang="ja-JP" sz="400" b="1" dirty="0">
              <a:ln w="0"/>
              <a:solidFill>
                <a:prstClr val="black"/>
              </a:solidFill>
              <a:latin typeface="HG丸ｺﾞｼｯｸM-PRO" panose="020F0600000000000000" pitchFamily="50" charset="-128"/>
              <a:ea typeface="HG丸ｺﾞｼｯｸM-PRO" panose="020F0600000000000000" pitchFamily="50" charset="-128"/>
            </a:endParaRPr>
          </a:p>
          <a:p>
            <a:r>
              <a:rPr lang="en-US" altLang="ja-JP" sz="2000" b="1" dirty="0">
                <a:ln w="0"/>
                <a:solidFill>
                  <a:prstClr val="black"/>
                </a:solidFill>
                <a:latin typeface="HG丸ｺﾞｼｯｸM-PRO" panose="020F0600000000000000" pitchFamily="50" charset="-128"/>
                <a:ea typeface="HG丸ｺﾞｼｯｸM-PRO" panose="020F0600000000000000" pitchFamily="50" charset="-128"/>
              </a:rPr>
              <a:t>《</a:t>
            </a:r>
            <a:r>
              <a:rPr lang="ja-JP" altLang="en-US" sz="2000" b="1" dirty="0">
                <a:ln w="0"/>
                <a:solidFill>
                  <a:prstClr val="black"/>
                </a:solidFill>
                <a:latin typeface="HG丸ｺﾞｼｯｸM-PRO" panose="020F0600000000000000" pitchFamily="50" charset="-128"/>
                <a:ea typeface="HG丸ｺﾞｼｯｸM-PRO" panose="020F0600000000000000" pitchFamily="50" charset="-128"/>
              </a:rPr>
              <a:t>実施テーマ事例</a:t>
            </a:r>
            <a:r>
              <a:rPr lang="en-US" altLang="ja-JP" sz="2000" b="1" dirty="0">
                <a:ln w="0"/>
                <a:solidFill>
                  <a:prstClr val="black"/>
                </a:solidFill>
                <a:latin typeface="HG丸ｺﾞｼｯｸM-PRO" panose="020F0600000000000000" pitchFamily="50" charset="-128"/>
                <a:ea typeface="HG丸ｺﾞｼｯｸM-PRO" panose="020F0600000000000000" pitchFamily="50" charset="-128"/>
              </a:rPr>
              <a:t>》</a:t>
            </a:r>
          </a:p>
          <a:p>
            <a:endParaRPr lang="en-US" altLang="ja-JP" sz="400" b="1" dirty="0">
              <a:ln w="0"/>
              <a:solidFill>
                <a:prstClr val="black"/>
              </a:solidFill>
              <a:latin typeface="HG丸ｺﾞｼｯｸM-PRO" panose="020F0600000000000000" pitchFamily="50" charset="-128"/>
              <a:ea typeface="HG丸ｺﾞｼｯｸM-PRO" panose="020F0600000000000000" pitchFamily="50" charset="-128"/>
            </a:endParaRPr>
          </a:p>
          <a:p>
            <a:r>
              <a:rPr lang="ja-JP" altLang="en-US" b="1" dirty="0">
                <a:ln w="0"/>
                <a:solidFill>
                  <a:prstClr val="black"/>
                </a:solidFill>
                <a:latin typeface="HG丸ｺﾞｼｯｸM-PRO" panose="020F0600000000000000" pitchFamily="50" charset="-128"/>
                <a:ea typeface="HG丸ｺﾞｼｯｸM-PRO" panose="020F0600000000000000" pitchFamily="50" charset="-128"/>
              </a:rPr>
              <a:t>◆</a:t>
            </a:r>
            <a:r>
              <a:rPr lang="ja-JP" altLang="en-US" sz="1600" dirty="0">
                <a:ln w="0"/>
                <a:solidFill>
                  <a:prstClr val="black"/>
                </a:solidFill>
                <a:latin typeface="HG丸ｺﾞｼｯｸM-PRO" panose="020F0600000000000000" pitchFamily="50" charset="-128"/>
                <a:ea typeface="HG丸ｺﾞｼｯｸM-PRO" panose="020F0600000000000000" pitchFamily="50" charset="-128"/>
              </a:rPr>
              <a:t>人口減少社会において、どう生き残るか</a:t>
            </a:r>
            <a:endParaRPr lang="en-US" altLang="ja-JP" sz="1600" b="1" dirty="0">
              <a:ln w="0"/>
              <a:solidFill>
                <a:prstClr val="black"/>
              </a:solidFill>
              <a:latin typeface="HG丸ｺﾞｼｯｸM-PRO" panose="020F0600000000000000" pitchFamily="50" charset="-128"/>
              <a:ea typeface="HG丸ｺﾞｼｯｸM-PRO" panose="020F0600000000000000" pitchFamily="50" charset="-128"/>
            </a:endParaRPr>
          </a:p>
          <a:p>
            <a:r>
              <a:rPr lang="ja-JP" altLang="en-US" b="1" dirty="0">
                <a:ln w="0"/>
                <a:solidFill>
                  <a:prstClr val="black"/>
                </a:solidFill>
                <a:latin typeface="HG丸ｺﾞｼｯｸM-PRO" panose="020F0600000000000000" pitchFamily="50" charset="-128"/>
                <a:ea typeface="HG丸ｺﾞｼｯｸM-PRO" panose="020F0600000000000000" pitchFamily="50" charset="-128"/>
              </a:rPr>
              <a:t>◆</a:t>
            </a:r>
            <a:r>
              <a:rPr lang="ja-JP" altLang="en-US" sz="1600" dirty="0">
                <a:ln w="0"/>
                <a:solidFill>
                  <a:prstClr val="black"/>
                </a:solidFill>
                <a:latin typeface="HG丸ｺﾞｼｯｸM-PRO" panose="020F0600000000000000" pitchFamily="50" charset="-128"/>
                <a:ea typeface="HG丸ｺﾞｼｯｸM-PRO" panose="020F0600000000000000" pitchFamily="50" charset="-128"/>
              </a:rPr>
              <a:t>なぜ、人材確保や育成は難しいかその</a:t>
            </a:r>
            <a:endParaRPr lang="en-US" altLang="ja-JP" sz="1600" dirty="0">
              <a:ln w="0"/>
              <a:solidFill>
                <a:prstClr val="black"/>
              </a:solidFill>
              <a:latin typeface="HG丸ｺﾞｼｯｸM-PRO" panose="020F0600000000000000" pitchFamily="50" charset="-128"/>
              <a:ea typeface="HG丸ｺﾞｼｯｸM-PRO" panose="020F0600000000000000" pitchFamily="50" charset="-128"/>
            </a:endParaRPr>
          </a:p>
          <a:p>
            <a:r>
              <a:rPr lang="ja-JP" altLang="en-US" sz="1600" dirty="0">
                <a:ln w="0"/>
                <a:solidFill>
                  <a:prstClr val="black"/>
                </a:solidFill>
                <a:latin typeface="HG丸ｺﾞｼｯｸM-PRO" panose="020F0600000000000000" pitchFamily="50" charset="-128"/>
                <a:ea typeface="HG丸ｺﾞｼｯｸM-PRO" panose="020F0600000000000000" pitchFamily="50" charset="-128"/>
              </a:rPr>
              <a:t>　原因と改善の秘訣</a:t>
            </a:r>
          </a:p>
          <a:p>
            <a:r>
              <a:rPr lang="ja-JP" altLang="en-US" dirty="0">
                <a:ln w="0"/>
                <a:solidFill>
                  <a:prstClr val="black"/>
                </a:solidFill>
                <a:latin typeface="HG丸ｺﾞｼｯｸM-PRO" panose="020F0600000000000000" pitchFamily="50" charset="-128"/>
                <a:ea typeface="HG丸ｺﾞｼｯｸM-PRO" panose="020F0600000000000000" pitchFamily="50" charset="-128"/>
              </a:rPr>
              <a:t>◆ </a:t>
            </a:r>
            <a:r>
              <a:rPr lang="en-US" altLang="ja-JP" sz="1600" dirty="0">
                <a:ln w="0"/>
                <a:solidFill>
                  <a:prstClr val="black"/>
                </a:solidFill>
                <a:latin typeface="HG丸ｺﾞｼｯｸM-PRO" panose="020F0600000000000000" pitchFamily="50" charset="-128"/>
                <a:ea typeface="HG丸ｺﾞｼｯｸM-PRO" panose="020F0600000000000000" pitchFamily="50" charset="-128"/>
              </a:rPr>
              <a:t>6</a:t>
            </a:r>
            <a:r>
              <a:rPr lang="ja-JP" altLang="en-US" sz="1600" dirty="0">
                <a:ln w="0"/>
                <a:solidFill>
                  <a:prstClr val="black"/>
                </a:solidFill>
                <a:latin typeface="HG丸ｺﾞｼｯｸM-PRO" panose="020F0600000000000000" pitchFamily="50" charset="-128"/>
                <a:ea typeface="HG丸ｺﾞｼｯｸM-PRO" panose="020F0600000000000000" pitchFamily="50" charset="-128"/>
              </a:rPr>
              <a:t>稼４勤（ﾛｯｶﾖﾝｷﾝ）シフト制の取組</a:t>
            </a:r>
            <a:endParaRPr lang="en-US" altLang="ja-JP" sz="1600" dirty="0">
              <a:ln w="0"/>
              <a:solidFill>
                <a:prstClr val="black"/>
              </a:solidFill>
              <a:latin typeface="HG丸ｺﾞｼｯｸM-PRO" panose="020F0600000000000000" pitchFamily="50" charset="-128"/>
              <a:ea typeface="HG丸ｺﾞｼｯｸM-PRO" panose="020F0600000000000000" pitchFamily="50" charset="-128"/>
            </a:endParaRPr>
          </a:p>
          <a:p>
            <a:r>
              <a:rPr lang="ja-JP" altLang="en-US" dirty="0">
                <a:ln w="0"/>
                <a:solidFill>
                  <a:prstClr val="black"/>
                </a:solidFill>
                <a:latin typeface="HG丸ｺﾞｼｯｸM-PRO" panose="020F0600000000000000" pitchFamily="50" charset="-128"/>
                <a:ea typeface="HG丸ｺﾞｼｯｸM-PRO" panose="020F0600000000000000" pitchFamily="50" charset="-128"/>
              </a:rPr>
              <a:t>◆</a:t>
            </a:r>
            <a:r>
              <a:rPr lang="ja-JP" altLang="en-US" sz="1600" dirty="0">
                <a:ln w="0"/>
                <a:solidFill>
                  <a:prstClr val="black"/>
                </a:solidFill>
                <a:latin typeface="HG丸ｺﾞｼｯｸM-PRO" panose="020F0600000000000000" pitchFamily="50" charset="-128"/>
                <a:ea typeface="HG丸ｺﾞｼｯｸM-PRO" panose="020F0600000000000000" pitchFamily="50" charset="-128"/>
              </a:rPr>
              <a:t>人材育成のための働き方改革</a:t>
            </a:r>
          </a:p>
          <a:p>
            <a:r>
              <a:rPr lang="ja-JP" altLang="en-US" dirty="0">
                <a:ln w="0"/>
                <a:solidFill>
                  <a:prstClr val="black"/>
                </a:solidFill>
                <a:latin typeface="HG丸ｺﾞｼｯｸM-PRO" panose="020F0600000000000000" pitchFamily="50" charset="-128"/>
                <a:ea typeface="HG丸ｺﾞｼｯｸM-PRO" panose="020F0600000000000000" pitchFamily="50" charset="-128"/>
              </a:rPr>
              <a:t>◆</a:t>
            </a:r>
            <a:r>
              <a:rPr lang="ja-JP" altLang="en-US" sz="1600" dirty="0">
                <a:ln w="0"/>
                <a:solidFill>
                  <a:prstClr val="black"/>
                </a:solidFill>
                <a:latin typeface="HG丸ｺﾞｼｯｸM-PRO" panose="020F0600000000000000" pitchFamily="50" charset="-128"/>
                <a:ea typeface="HG丸ｺﾞｼｯｸM-PRO" panose="020F0600000000000000" pitchFamily="50" charset="-128"/>
              </a:rPr>
              <a:t>デジタル技術導入のための人材育成</a:t>
            </a:r>
          </a:p>
          <a:p>
            <a:endParaRPr lang="en-US" altLang="ja-JP" sz="800" dirty="0">
              <a:ln w="0"/>
              <a:solidFill>
                <a:prstClr val="black"/>
              </a:solidFill>
              <a:latin typeface="HG丸ｺﾞｼｯｸM-PRO" panose="020F0600000000000000" pitchFamily="50" charset="-128"/>
              <a:ea typeface="HG丸ｺﾞｼｯｸM-PRO" panose="020F0600000000000000" pitchFamily="50" charset="-128"/>
            </a:endParaRPr>
          </a:p>
          <a:p>
            <a:endParaRPr lang="ja-JP" altLang="en-US" dirty="0">
              <a:solidFill>
                <a:prstClr val="black"/>
              </a:solidFill>
              <a:latin typeface="HG丸ｺﾞｼｯｸM-PRO" panose="020F0600000000000000" pitchFamily="50" charset="-128"/>
              <a:ea typeface="HG丸ｺﾞｼｯｸM-PRO" panose="020F0600000000000000" pitchFamily="50" charset="-128"/>
            </a:endParaRPr>
          </a:p>
        </p:txBody>
      </p:sp>
      <p:sp>
        <p:nvSpPr>
          <p:cNvPr id="12" name="横巻き 11"/>
          <p:cNvSpPr/>
          <p:nvPr/>
        </p:nvSpPr>
        <p:spPr>
          <a:xfrm>
            <a:off x="165921" y="4616553"/>
            <a:ext cx="4287206" cy="2112317"/>
          </a:xfrm>
          <a:prstGeom prst="horizontalScroll">
            <a:avLst/>
          </a:prstGeom>
          <a:solidFill>
            <a:srgbClr val="FFFF99"/>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b="1" dirty="0">
                <a:solidFill>
                  <a:prstClr val="black"/>
                </a:solidFill>
                <a:latin typeface="HG丸ｺﾞｼｯｸM-PRO" panose="020F0600000000000000" pitchFamily="50" charset="-128"/>
                <a:ea typeface="HG丸ｺﾞｼｯｸM-PRO" panose="020F0600000000000000" pitchFamily="50" charset="-128"/>
              </a:rPr>
              <a:t>【 </a:t>
            </a:r>
            <a:r>
              <a:rPr lang="ja-JP" altLang="en-US" b="1" dirty="0">
                <a:solidFill>
                  <a:prstClr val="black"/>
                </a:solidFill>
                <a:latin typeface="HG丸ｺﾞｼｯｸM-PRO" panose="020F0600000000000000" pitchFamily="50" charset="-128"/>
                <a:ea typeface="HG丸ｺﾞｼｯｸM-PRO" panose="020F0600000000000000" pitchFamily="50" charset="-128"/>
              </a:rPr>
              <a:t>実施機関例</a:t>
            </a:r>
            <a:r>
              <a:rPr lang="en-US" altLang="ja-JP" b="1" dirty="0">
                <a:solidFill>
                  <a:prstClr val="black"/>
                </a:solidFill>
                <a:latin typeface="HG丸ｺﾞｼｯｸM-PRO" panose="020F0600000000000000" pitchFamily="50" charset="-128"/>
                <a:ea typeface="HG丸ｺﾞｼｯｸM-PRO" panose="020F0600000000000000" pitchFamily="50" charset="-128"/>
              </a:rPr>
              <a:t>】</a:t>
            </a:r>
          </a:p>
          <a:p>
            <a:r>
              <a:rPr lang="ja-JP" altLang="en-US" dirty="0">
                <a:solidFill>
                  <a:prstClr val="black"/>
                </a:solidFill>
                <a:latin typeface="HG丸ｺﾞｼｯｸM-PRO" panose="020F0600000000000000" pitchFamily="50" charset="-128"/>
                <a:ea typeface="HG丸ｺﾞｼｯｸM-PRO" panose="020F0600000000000000" pitchFamily="50" charset="-128"/>
              </a:rPr>
              <a:t>・商工会　工業部会　商業部会</a:t>
            </a:r>
            <a:endParaRPr lang="en-US" altLang="ja-JP" dirty="0">
              <a:solidFill>
                <a:prstClr val="black"/>
              </a:solidFill>
              <a:latin typeface="HG丸ｺﾞｼｯｸM-PRO" panose="020F0600000000000000" pitchFamily="50" charset="-128"/>
              <a:ea typeface="HG丸ｺﾞｼｯｸM-PRO" panose="020F0600000000000000" pitchFamily="50" charset="-128"/>
            </a:endParaRPr>
          </a:p>
          <a:p>
            <a:r>
              <a:rPr lang="ja-JP" altLang="en-US" dirty="0">
                <a:solidFill>
                  <a:prstClr val="black"/>
                </a:solidFill>
                <a:latin typeface="HG丸ｺﾞｼｯｸM-PRO" panose="020F0600000000000000" pitchFamily="50" charset="-128"/>
                <a:ea typeface="HG丸ｺﾞｼｯｸM-PRO" panose="020F0600000000000000" pitchFamily="50" charset="-128"/>
              </a:rPr>
              <a:t>・地域工業組合</a:t>
            </a:r>
            <a:endParaRPr lang="en-US" altLang="ja-JP" dirty="0">
              <a:solidFill>
                <a:prstClr val="black"/>
              </a:solidFill>
              <a:latin typeface="HG丸ｺﾞｼｯｸM-PRO" panose="020F0600000000000000" pitchFamily="50" charset="-128"/>
              <a:ea typeface="HG丸ｺﾞｼｯｸM-PRO" panose="020F0600000000000000" pitchFamily="50" charset="-128"/>
            </a:endParaRPr>
          </a:p>
          <a:p>
            <a:r>
              <a:rPr lang="ja-JP" altLang="en-US" dirty="0">
                <a:solidFill>
                  <a:prstClr val="black"/>
                </a:solidFill>
                <a:latin typeface="HG丸ｺﾞｼｯｸM-PRO" panose="020F0600000000000000" pitchFamily="50" charset="-128"/>
                <a:ea typeface="HG丸ｺﾞｼｯｸM-PRO" panose="020F0600000000000000" pitchFamily="50" charset="-128"/>
              </a:rPr>
              <a:t>・地域経営者（後継者）団体</a:t>
            </a:r>
            <a:endParaRPr lang="en-US" altLang="ja-JP" dirty="0">
              <a:solidFill>
                <a:prstClr val="black"/>
              </a:solidFill>
              <a:latin typeface="HG丸ｺﾞｼｯｸM-PRO" panose="020F0600000000000000" pitchFamily="50" charset="-128"/>
              <a:ea typeface="HG丸ｺﾞｼｯｸM-PRO" panose="020F0600000000000000" pitchFamily="50" charset="-128"/>
            </a:endParaRPr>
          </a:p>
          <a:p>
            <a:r>
              <a:rPr lang="ja-JP" altLang="en-US" dirty="0">
                <a:solidFill>
                  <a:prstClr val="black"/>
                </a:solidFill>
                <a:latin typeface="HG丸ｺﾞｼｯｸM-PRO" panose="020F0600000000000000" pitchFamily="50" charset="-128"/>
                <a:ea typeface="HG丸ｺﾞｼｯｸM-PRO" panose="020F0600000000000000" pitchFamily="50" charset="-128"/>
              </a:rPr>
              <a:t>・工業団地協同組合</a:t>
            </a:r>
          </a:p>
        </p:txBody>
      </p:sp>
      <p:sp>
        <p:nvSpPr>
          <p:cNvPr id="9" name="テキスト ボックス 8"/>
          <p:cNvSpPr txBox="1"/>
          <p:nvPr/>
        </p:nvSpPr>
        <p:spPr>
          <a:xfrm>
            <a:off x="1029144" y="1599249"/>
            <a:ext cx="7041742" cy="646331"/>
          </a:xfrm>
          <a:prstGeom prst="rect">
            <a:avLst/>
          </a:prstGeom>
          <a:noFill/>
        </p:spPr>
        <p:txBody>
          <a:bodyPr wrap="square" rtlCol="0">
            <a:spAutoFit/>
          </a:bodyPr>
          <a:lstStyle/>
          <a:p>
            <a:r>
              <a:rPr lang="ja-JP" altLang="en-US" b="1" dirty="0">
                <a:solidFill>
                  <a:prstClr val="black"/>
                </a:solidFill>
              </a:rPr>
              <a:t>　</a:t>
            </a:r>
            <a:r>
              <a:rPr lang="ja-JP" altLang="en-US" b="1" dirty="0">
                <a:solidFill>
                  <a:prstClr val="black"/>
                </a:solidFill>
                <a:latin typeface="HG丸ｺﾞｼｯｸM-PRO" panose="020F0600000000000000" pitchFamily="50" charset="-128"/>
                <a:ea typeface="HG丸ｺﾞｼｯｸM-PRO" panose="020F0600000000000000" pitchFamily="50" charset="-128"/>
              </a:rPr>
              <a:t>　教育訓練機関が遠隔地であることなどから</a:t>
            </a:r>
            <a:endParaRPr lang="en-US" altLang="ja-JP" b="1" dirty="0">
              <a:solidFill>
                <a:prstClr val="black"/>
              </a:solidFill>
              <a:latin typeface="HG丸ｺﾞｼｯｸM-PRO" panose="020F0600000000000000" pitchFamily="50" charset="-128"/>
              <a:ea typeface="HG丸ｺﾞｼｯｸM-PRO" panose="020F0600000000000000" pitchFamily="50" charset="-128"/>
            </a:endParaRPr>
          </a:p>
          <a:p>
            <a:r>
              <a:rPr lang="ja-JP" altLang="en-US" b="1" dirty="0">
                <a:solidFill>
                  <a:prstClr val="black"/>
                </a:solidFill>
                <a:latin typeface="HG丸ｺﾞｼｯｸM-PRO" panose="020F0600000000000000" pitchFamily="50" charset="-128"/>
                <a:ea typeface="HG丸ｺﾞｼｯｸM-PRO" panose="020F0600000000000000" pitchFamily="50" charset="-128"/>
              </a:rPr>
              <a:t>　  必要な人材育成を行うことが困難な中小企業等を対象として、</a:t>
            </a:r>
            <a:r>
              <a:rPr lang="ja-JP" altLang="en-US" dirty="0">
                <a:solidFill>
                  <a:prstClr val="black"/>
                </a:solidFill>
              </a:rPr>
              <a:t>　　</a:t>
            </a:r>
            <a:endParaRPr lang="en-US" altLang="ja-JP" sz="2000" b="1" dirty="0">
              <a:solidFill>
                <a:srgbClr val="FF0000"/>
              </a:solidFill>
            </a:endParaRPr>
          </a:p>
        </p:txBody>
      </p:sp>
      <p:sp>
        <p:nvSpPr>
          <p:cNvPr id="6" name="テキスト ボックス 5"/>
          <p:cNvSpPr txBox="1"/>
          <p:nvPr/>
        </p:nvSpPr>
        <p:spPr>
          <a:xfrm>
            <a:off x="884906" y="2237640"/>
            <a:ext cx="7179784" cy="769441"/>
          </a:xfrm>
          <a:prstGeom prst="rect">
            <a:avLst/>
          </a:prstGeom>
          <a:noFill/>
        </p:spPr>
        <p:txBody>
          <a:bodyPr wrap="square" rtlCol="0">
            <a:spAutoFit/>
          </a:bodyPr>
          <a:lstStyle/>
          <a:p>
            <a:r>
              <a:rPr lang="ja-JP" altLang="en-US" sz="2200" b="1" dirty="0">
                <a:solidFill>
                  <a:srgbClr val="FF0000"/>
                </a:solidFill>
                <a:latin typeface="HG丸ｺﾞｼｯｸM-PRO" panose="020F0600000000000000" pitchFamily="50" charset="-128"/>
                <a:ea typeface="HG丸ｺﾞｼｯｸM-PRO" panose="020F0600000000000000" pitchFamily="50" charset="-128"/>
              </a:rPr>
              <a:t>　ニーズに応じたセミナー・経営者講話・企業訪問等</a:t>
            </a:r>
            <a:endParaRPr lang="en-US" altLang="ja-JP" sz="2200" b="1" dirty="0">
              <a:solidFill>
                <a:srgbClr val="FF0000"/>
              </a:solidFill>
              <a:latin typeface="HG丸ｺﾞｼｯｸM-PRO" panose="020F0600000000000000" pitchFamily="50" charset="-128"/>
              <a:ea typeface="HG丸ｺﾞｼｯｸM-PRO" panose="020F0600000000000000" pitchFamily="50" charset="-128"/>
            </a:endParaRPr>
          </a:p>
          <a:p>
            <a:r>
              <a:rPr lang="ja-JP" altLang="en-US" sz="2200" b="1" dirty="0">
                <a:solidFill>
                  <a:srgbClr val="FF0000"/>
                </a:solidFill>
                <a:latin typeface="HG丸ｺﾞｼｯｸM-PRO" panose="020F0600000000000000" pitchFamily="50" charset="-128"/>
                <a:ea typeface="HG丸ｺﾞｼｯｸM-PRO" panose="020F0600000000000000" pitchFamily="50" charset="-128"/>
              </a:rPr>
              <a:t>　　商工会等と連携し、地元で企画・開催</a:t>
            </a:r>
            <a:endParaRPr lang="en-US" altLang="ja-JP" sz="2200" b="1" dirty="0">
              <a:solidFill>
                <a:srgbClr val="FF0000"/>
              </a:solidFill>
              <a:latin typeface="HG丸ｺﾞｼｯｸM-PRO" panose="020F0600000000000000" pitchFamily="50" charset="-128"/>
              <a:ea typeface="HG丸ｺﾞｼｯｸM-PRO" panose="020F0600000000000000" pitchFamily="50" charset="-128"/>
            </a:endParaRPr>
          </a:p>
        </p:txBody>
      </p:sp>
    </p:spTree>
    <p:custDataLst>
      <p:tags r:id="rId1"/>
    </p:custDataLst>
    <p:extLst>
      <p:ext uri="{BB962C8B-B14F-4D97-AF65-F5344CB8AC3E}">
        <p14:creationId xmlns:p14="http://schemas.microsoft.com/office/powerpoint/2010/main" val="742090718"/>
      </p:ext>
    </p:extLst>
  </p:cSld>
  <p:clrMapOvr>
    <a:masterClrMapping/>
  </p:clrMapOvr>
  <mc:AlternateContent xmlns:mc="http://schemas.openxmlformats.org/markup-compatibility/2006" xmlns:p14="http://schemas.microsoft.com/office/powerpoint/2010/main">
    <mc:Choice Requires="p14">
      <p:transition p14:dur="0" advTm="58118"/>
    </mc:Choice>
    <mc:Fallback xmlns="">
      <p:transition advTm="5811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700"/>
                                        <p:tgtEl>
                                          <p:spTgt spid="6"/>
                                        </p:tgtEl>
                                      </p:cBhvr>
                                    </p:animEffect>
                                  </p:childTnLst>
                                </p:cTn>
                              </p:par>
                            </p:childTnLst>
                          </p:cTn>
                        </p:par>
                        <p:par>
                          <p:cTn id="14" fill="hold">
                            <p:stCondLst>
                              <p:cond delay="700"/>
                            </p:stCondLst>
                            <p:childTnLst>
                              <p:par>
                                <p:cTn id="15" presetID="10" presetClass="entr" presetSubtype="0"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6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animBg="1"/>
      <p:bldP spid="12" grpId="0" animBg="1"/>
      <p:bldP spid="9"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B9D2B771-4B90-B007-2F98-26BCEFA16347}"/>
              </a:ext>
            </a:extLst>
          </p:cNvPr>
          <p:cNvPicPr>
            <a:picLocks noChangeAspect="1"/>
          </p:cNvPicPr>
          <p:nvPr/>
        </p:nvPicPr>
        <p:blipFill>
          <a:blip r:embed="rId4"/>
          <a:stretch>
            <a:fillRect/>
          </a:stretch>
        </p:blipFill>
        <p:spPr>
          <a:xfrm>
            <a:off x="701506" y="854279"/>
            <a:ext cx="7740988" cy="5830776"/>
          </a:xfrm>
          <a:prstGeom prst="rect">
            <a:avLst/>
          </a:prstGeom>
        </p:spPr>
      </p:pic>
      <p:sp>
        <p:nvSpPr>
          <p:cNvPr id="3" name="タイトル 2"/>
          <p:cNvSpPr>
            <a:spLocks noGrp="1"/>
          </p:cNvSpPr>
          <p:nvPr>
            <p:ph type="title"/>
          </p:nvPr>
        </p:nvSpPr>
        <p:spPr>
          <a:xfrm>
            <a:off x="251448" y="172945"/>
            <a:ext cx="9096840" cy="634040"/>
          </a:xfrm>
        </p:spPr>
        <p:txBody>
          <a:bodyPr>
            <a:normAutofit fontScale="90000"/>
          </a:bodyPr>
          <a:lstStyle/>
          <a:p>
            <a:r>
              <a:rPr kumimoji="1" lang="ja-JP" altLang="en-US" sz="3100" dirty="0">
                <a:latin typeface="BIZ UDPゴシック" panose="020B0400000000000000" pitchFamily="50" charset="-128"/>
                <a:ea typeface="BIZ UDPゴシック" panose="020B0400000000000000" pitchFamily="50" charset="-128"/>
              </a:rPr>
              <a:t>ポータルサイト</a:t>
            </a:r>
            <a:r>
              <a:rPr kumimoji="1" lang="en-US" altLang="ja-JP" sz="3100" dirty="0">
                <a:latin typeface="BIZ UDPゴシック" panose="020B0400000000000000" pitchFamily="50" charset="-128"/>
                <a:ea typeface="BIZ UDPゴシック" panose="020B0400000000000000" pitchFamily="50" charset="-128"/>
              </a:rPr>
              <a:t>『</a:t>
            </a:r>
            <a:r>
              <a:rPr kumimoji="1" lang="ja-JP" altLang="en-US" sz="3100" dirty="0">
                <a:latin typeface="BIZ UDPゴシック" panose="020B0400000000000000" pitchFamily="50" charset="-128"/>
                <a:ea typeface="BIZ UDPゴシック" panose="020B0400000000000000" pitchFamily="50" charset="-128"/>
              </a:rPr>
              <a:t>ひと育ナビ・あいち</a:t>
            </a:r>
            <a:r>
              <a:rPr kumimoji="1" lang="en-US" altLang="ja-JP" sz="3100" dirty="0">
                <a:latin typeface="BIZ UDPゴシック" panose="020B0400000000000000" pitchFamily="50" charset="-128"/>
                <a:ea typeface="BIZ UDPゴシック" panose="020B0400000000000000" pitchFamily="50" charset="-128"/>
              </a:rPr>
              <a:t>』</a:t>
            </a:r>
            <a:r>
              <a:rPr kumimoji="1" lang="ja-JP" altLang="en-US" sz="3100" dirty="0">
                <a:latin typeface="BIZ UDPゴシック" panose="020B0400000000000000" pitchFamily="50" charset="-128"/>
                <a:ea typeface="BIZ UDPゴシック" panose="020B0400000000000000" pitchFamily="50" charset="-128"/>
              </a:rPr>
              <a:t>　</a:t>
            </a:r>
            <a:r>
              <a:rPr lang="en-US" altLang="ja-JP" sz="1300" dirty="0">
                <a:latin typeface="BIZ UDPゴシック" panose="020B0400000000000000" pitchFamily="50" charset="-128"/>
                <a:ea typeface="BIZ UDPゴシック" panose="020B0400000000000000" pitchFamily="50" charset="-128"/>
              </a:rPr>
              <a:t>URL</a:t>
            </a:r>
            <a:r>
              <a:rPr lang="ja-JP" altLang="en-US" sz="1300" dirty="0">
                <a:latin typeface="BIZ UDPゴシック" panose="020B0400000000000000" pitchFamily="50" charset="-128"/>
                <a:ea typeface="BIZ UDPゴシック" panose="020B0400000000000000" pitchFamily="50" charset="-128"/>
              </a:rPr>
              <a:t>：</a:t>
            </a:r>
            <a:r>
              <a:rPr lang="en-US" altLang="ja-JP" sz="1300" dirty="0">
                <a:solidFill>
                  <a:srgbClr val="002060"/>
                </a:solidFill>
                <a:latin typeface="BIZ UDPゴシック" panose="020B0400000000000000" pitchFamily="50" charset="-128"/>
                <a:ea typeface="BIZ UDPゴシック" panose="020B0400000000000000" pitchFamily="50" charset="-128"/>
                <a:hlinkClick r:id="rId5"/>
              </a:rPr>
              <a:t>https://www.aichi-hito.jp</a:t>
            </a:r>
            <a:endParaRPr kumimoji="1" lang="ja-JP" altLang="en-US" sz="1300" dirty="0">
              <a:latin typeface="BIZ UDPゴシック" panose="020B0400000000000000" pitchFamily="50" charset="-128"/>
              <a:ea typeface="BIZ UDPゴシック" panose="020B0400000000000000" pitchFamily="50" charset="-128"/>
            </a:endParaRPr>
          </a:p>
        </p:txBody>
      </p:sp>
      <p:sp>
        <p:nvSpPr>
          <p:cNvPr id="6" name="角丸四角形 7">
            <a:extLst>
              <a:ext uri="{FF2B5EF4-FFF2-40B4-BE49-F238E27FC236}">
                <a16:creationId xmlns:a16="http://schemas.microsoft.com/office/drawing/2014/main" id="{B482119B-A8E0-276E-8769-842F6592B2E6}"/>
              </a:ext>
            </a:extLst>
          </p:cNvPr>
          <p:cNvSpPr/>
          <p:nvPr/>
        </p:nvSpPr>
        <p:spPr>
          <a:xfrm>
            <a:off x="5136401" y="5543101"/>
            <a:ext cx="3615422" cy="1098046"/>
          </a:xfrm>
          <a:prstGeom prst="roundRect">
            <a:avLst/>
          </a:prstGeom>
          <a:solidFill>
            <a:srgbClr val="FFFF99"/>
          </a:solidFill>
        </p:spPr>
        <p:style>
          <a:lnRef idx="2">
            <a:schemeClr val="accent3"/>
          </a:lnRef>
          <a:fillRef idx="1">
            <a:schemeClr val="lt1"/>
          </a:fillRef>
          <a:effectRef idx="0">
            <a:schemeClr val="accent3"/>
          </a:effectRef>
          <a:fontRef idx="minor">
            <a:schemeClr val="dk1"/>
          </a:fontRef>
        </p:style>
        <p:txBody>
          <a:bodyPr rtlCol="0" anchor="ctr"/>
          <a:lstStyle/>
          <a:p>
            <a:r>
              <a:rPr lang="ja-JP" altLang="en-US" dirty="0">
                <a:solidFill>
                  <a:schemeClr val="tx1"/>
                </a:solidFill>
                <a:latin typeface="BIZ UDPゴシック" panose="020B0400000000000000" pitchFamily="50" charset="-128"/>
                <a:ea typeface="BIZ UDPゴシック" panose="020B0400000000000000" pitchFamily="50" charset="-128"/>
              </a:rPr>
              <a:t>登録企業・団体　</a:t>
            </a:r>
            <a:r>
              <a:rPr lang="en-US" altLang="ja-JP" dirty="0">
                <a:solidFill>
                  <a:schemeClr val="tx1"/>
                </a:solidFill>
                <a:latin typeface="BIZ UDPゴシック" panose="020B0400000000000000" pitchFamily="50" charset="-128"/>
                <a:ea typeface="BIZ UDPゴシック" panose="020B0400000000000000" pitchFamily="50" charset="-128"/>
              </a:rPr>
              <a:t>4,029</a:t>
            </a:r>
            <a:r>
              <a:rPr lang="ja-JP" altLang="en-US" dirty="0">
                <a:solidFill>
                  <a:schemeClr val="tx1"/>
                </a:solidFill>
                <a:latin typeface="BIZ UDPゴシック" panose="020B0400000000000000" pitchFamily="50" charset="-128"/>
                <a:ea typeface="BIZ UDPゴシック" panose="020B0400000000000000" pitchFamily="50" charset="-128"/>
              </a:rPr>
              <a:t>社・団体</a:t>
            </a:r>
            <a:endParaRPr lang="en-US" altLang="ja-JP" dirty="0">
              <a:solidFill>
                <a:schemeClr val="tx1"/>
              </a:solidFill>
              <a:latin typeface="BIZ UDPゴシック" panose="020B0400000000000000" pitchFamily="50" charset="-128"/>
              <a:ea typeface="BIZ UDPゴシック" panose="020B0400000000000000" pitchFamily="50" charset="-128"/>
            </a:endParaRPr>
          </a:p>
          <a:p>
            <a:r>
              <a:rPr lang="ja-JP" altLang="en-US" dirty="0">
                <a:solidFill>
                  <a:schemeClr val="tx1"/>
                </a:solidFill>
                <a:latin typeface="BIZ UDPゴシック" panose="020B0400000000000000" pitchFamily="50" charset="-128"/>
                <a:ea typeface="BIZ UDPゴシック" panose="020B0400000000000000" pitchFamily="50" charset="-128"/>
              </a:rPr>
              <a:t>　　　　　　（令和</a:t>
            </a:r>
            <a:r>
              <a:rPr lang="en-US" altLang="ja-JP" dirty="0">
                <a:solidFill>
                  <a:schemeClr val="tx1"/>
                </a:solidFill>
                <a:latin typeface="BIZ UDPゴシック" panose="020B0400000000000000" pitchFamily="50" charset="-128"/>
                <a:ea typeface="BIZ UDPゴシック" panose="020B0400000000000000" pitchFamily="50" charset="-128"/>
              </a:rPr>
              <a:t>8</a:t>
            </a:r>
            <a:r>
              <a:rPr lang="ja-JP" altLang="en-US" dirty="0">
                <a:solidFill>
                  <a:schemeClr val="tx1"/>
                </a:solidFill>
                <a:latin typeface="BIZ UDPゴシック" panose="020B0400000000000000" pitchFamily="50" charset="-128"/>
                <a:ea typeface="BIZ UDPゴシック" panose="020B0400000000000000" pitchFamily="50" charset="-128"/>
              </a:rPr>
              <a:t>年</a:t>
            </a:r>
            <a:r>
              <a:rPr lang="en-US" altLang="ja-JP" dirty="0">
                <a:solidFill>
                  <a:schemeClr val="tx1"/>
                </a:solidFill>
                <a:latin typeface="BIZ UDPゴシック" panose="020B0400000000000000" pitchFamily="50" charset="-128"/>
                <a:ea typeface="BIZ UDPゴシック" panose="020B0400000000000000" pitchFamily="50" charset="-128"/>
              </a:rPr>
              <a:t>5</a:t>
            </a:r>
            <a:r>
              <a:rPr lang="ja-JP" altLang="en-US" dirty="0">
                <a:solidFill>
                  <a:schemeClr val="tx1"/>
                </a:solidFill>
                <a:latin typeface="BIZ UDPゴシック" panose="020B0400000000000000" pitchFamily="50" charset="-128"/>
                <a:ea typeface="BIZ UDPゴシック" panose="020B0400000000000000" pitchFamily="50" charset="-128"/>
              </a:rPr>
              <a:t>月末現在</a:t>
            </a:r>
            <a:r>
              <a:rPr lang="ja-JP" altLang="en-US" sz="2000" dirty="0">
                <a:solidFill>
                  <a:schemeClr val="tx1"/>
                </a:solidFill>
                <a:latin typeface="BIZ UDPゴシック" panose="020B0400000000000000" pitchFamily="50" charset="-128"/>
                <a:ea typeface="BIZ UDPゴシック" panose="020B0400000000000000" pitchFamily="50" charset="-128"/>
              </a:rPr>
              <a:t>）</a:t>
            </a:r>
            <a:endParaRPr lang="en-US" altLang="ja-JP" sz="2000" dirty="0">
              <a:solidFill>
                <a:schemeClr val="tx1"/>
              </a:solidFill>
              <a:latin typeface="BIZ UDPゴシック" panose="020B0400000000000000" pitchFamily="50" charset="-128"/>
              <a:ea typeface="BIZ UDPゴシック" panose="020B0400000000000000" pitchFamily="50" charset="-128"/>
            </a:endParaRPr>
          </a:p>
        </p:txBody>
      </p:sp>
      <p:sp>
        <p:nvSpPr>
          <p:cNvPr id="7" name="雲形吹き出し 4">
            <a:extLst>
              <a:ext uri="{FF2B5EF4-FFF2-40B4-BE49-F238E27FC236}">
                <a16:creationId xmlns:a16="http://schemas.microsoft.com/office/drawing/2014/main" id="{FDF845CF-E297-F75B-4A1E-91C46635CED7}"/>
              </a:ext>
            </a:extLst>
          </p:cNvPr>
          <p:cNvSpPr/>
          <p:nvPr/>
        </p:nvSpPr>
        <p:spPr>
          <a:xfrm>
            <a:off x="1331586" y="2488041"/>
            <a:ext cx="3804815" cy="1841074"/>
          </a:xfrm>
          <a:prstGeom prst="cloudCallout">
            <a:avLst>
              <a:gd name="adj1" fmla="val -30741"/>
              <a:gd name="adj2" fmla="val -103704"/>
            </a:avLst>
          </a:prstGeom>
          <a:solidFill>
            <a:schemeClr val="bg2">
              <a:lumMod val="90000"/>
              <a:alpha val="8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ja-JP" altLang="en-US" sz="2000" b="1" dirty="0">
              <a:solidFill>
                <a:srgbClr val="DA1F28"/>
              </a:solidFill>
              <a:latin typeface="HG丸ｺﾞｼｯｸM-PRO" panose="020F0600000000000000" pitchFamily="50" charset="-128"/>
              <a:ea typeface="HG丸ｺﾞｼｯｸM-PRO" panose="020F0600000000000000" pitchFamily="50" charset="-128"/>
            </a:endParaRPr>
          </a:p>
        </p:txBody>
      </p:sp>
      <p:sp>
        <p:nvSpPr>
          <p:cNvPr id="8" name="テキスト ボックス 7">
            <a:extLst>
              <a:ext uri="{FF2B5EF4-FFF2-40B4-BE49-F238E27FC236}">
                <a16:creationId xmlns:a16="http://schemas.microsoft.com/office/drawing/2014/main" id="{B869C14E-4759-2620-55C2-6726003EA824}"/>
              </a:ext>
            </a:extLst>
          </p:cNvPr>
          <p:cNvSpPr txBox="1"/>
          <p:nvPr/>
        </p:nvSpPr>
        <p:spPr>
          <a:xfrm>
            <a:off x="1691632" y="2801444"/>
            <a:ext cx="3240414" cy="1785104"/>
          </a:xfrm>
          <a:prstGeom prst="rect">
            <a:avLst/>
          </a:prstGeom>
          <a:noFill/>
        </p:spPr>
        <p:txBody>
          <a:bodyPr wrap="square" rtlCol="0">
            <a:spAutoFit/>
          </a:bodyPr>
          <a:lstStyle/>
          <a:p>
            <a:r>
              <a:rPr lang="ja-JP" altLang="en-US" sz="1200" b="1" dirty="0">
                <a:solidFill>
                  <a:srgbClr val="DA1F28"/>
                </a:solidFill>
                <a:latin typeface="BIZ UDPゴシック" panose="020B0400000000000000" pitchFamily="50" charset="-128"/>
                <a:ea typeface="BIZ UDPゴシック" panose="020B0400000000000000" pitchFamily="50" charset="-128"/>
              </a:rPr>
              <a:t>人材育成情報を一元化した</a:t>
            </a:r>
            <a:r>
              <a:rPr lang="ja-JP" altLang="en-US" sz="1200" dirty="0">
                <a:solidFill>
                  <a:srgbClr val="DA1F28"/>
                </a:solidFill>
                <a:latin typeface="BIZ UDPゴシック" panose="020B0400000000000000" pitchFamily="50" charset="-128"/>
                <a:ea typeface="BIZ UDPゴシック" panose="020B0400000000000000" pitchFamily="50" charset="-128"/>
              </a:rPr>
              <a:t>ポータルサイト</a:t>
            </a:r>
            <a:endParaRPr lang="en-US" altLang="ja-JP" sz="1200" dirty="0">
              <a:solidFill>
                <a:srgbClr val="DA1F28"/>
              </a:solidFill>
              <a:latin typeface="BIZ UDPゴシック" panose="020B0400000000000000" pitchFamily="50" charset="-128"/>
              <a:ea typeface="BIZ UDPゴシック" panose="020B0400000000000000" pitchFamily="50" charset="-128"/>
            </a:endParaRPr>
          </a:p>
          <a:p>
            <a:r>
              <a:rPr lang="ja-JP" altLang="en-US" sz="1200" dirty="0">
                <a:solidFill>
                  <a:prstClr val="black"/>
                </a:solidFill>
                <a:latin typeface="BIZ UDPゴシック" panose="020B0400000000000000" pitchFamily="50" charset="-128"/>
                <a:ea typeface="BIZ UDPゴシック" panose="020B0400000000000000" pitchFamily="50" charset="-128"/>
              </a:rPr>
              <a:t>・</a:t>
            </a:r>
            <a:r>
              <a:rPr lang="ja-JP" altLang="en-US" sz="1150" dirty="0">
                <a:solidFill>
                  <a:prstClr val="black"/>
                </a:solidFill>
                <a:latin typeface="BIZ UDPゴシック" panose="020B0400000000000000" pitchFamily="50" charset="-128"/>
                <a:ea typeface="BIZ UDPゴシック" panose="020B0400000000000000" pitchFamily="50" charset="-128"/>
              </a:rPr>
              <a:t>職業訓練や研修等をはじめとした人材育成情報</a:t>
            </a:r>
            <a:endParaRPr lang="en-US" altLang="ja-JP" sz="1150" dirty="0">
              <a:solidFill>
                <a:prstClr val="black"/>
              </a:solidFill>
              <a:latin typeface="BIZ UDPゴシック" panose="020B0400000000000000" pitchFamily="50" charset="-128"/>
              <a:ea typeface="BIZ UDPゴシック" panose="020B0400000000000000" pitchFamily="50" charset="-128"/>
            </a:endParaRPr>
          </a:p>
          <a:p>
            <a:r>
              <a:rPr lang="ja-JP" altLang="en-US" sz="1150" dirty="0">
                <a:solidFill>
                  <a:prstClr val="black"/>
                </a:solidFill>
                <a:latin typeface="BIZ UDPゴシック" panose="020B0400000000000000" pitchFamily="50" charset="-128"/>
                <a:ea typeface="BIZ UDPゴシック" panose="020B0400000000000000" pitchFamily="50" charset="-128"/>
              </a:rPr>
              <a:t> ・インターンシップ等の受け入れ先の企業情報</a:t>
            </a:r>
            <a:endParaRPr lang="en-US" altLang="ja-JP" sz="1150" dirty="0">
              <a:solidFill>
                <a:prstClr val="black"/>
              </a:solidFill>
              <a:latin typeface="BIZ UDPゴシック" panose="020B0400000000000000" pitchFamily="50" charset="-128"/>
              <a:ea typeface="BIZ UDPゴシック" panose="020B0400000000000000" pitchFamily="50" charset="-128"/>
            </a:endParaRPr>
          </a:p>
          <a:p>
            <a:r>
              <a:rPr lang="ja-JP" altLang="en-US" sz="1150" dirty="0">
                <a:solidFill>
                  <a:prstClr val="black"/>
                </a:solidFill>
                <a:latin typeface="BIZ UDPゴシック" panose="020B0400000000000000" pitchFamily="50" charset="-128"/>
                <a:ea typeface="BIZ UDPゴシック" panose="020B0400000000000000" pitchFamily="50" charset="-128"/>
              </a:rPr>
              <a:t> ・キャリア教育のモデル事例、表彰・認定を受け　　　　　</a:t>
            </a:r>
            <a:endParaRPr lang="en-US" altLang="ja-JP" sz="1150" dirty="0">
              <a:solidFill>
                <a:prstClr val="black"/>
              </a:solidFill>
              <a:latin typeface="BIZ UDPゴシック" panose="020B0400000000000000" pitchFamily="50" charset="-128"/>
              <a:ea typeface="BIZ UDPゴシック" panose="020B0400000000000000" pitchFamily="50" charset="-128"/>
            </a:endParaRPr>
          </a:p>
          <a:p>
            <a:r>
              <a:rPr lang="ja-JP" altLang="en-US" sz="1150" dirty="0">
                <a:solidFill>
                  <a:prstClr val="black"/>
                </a:solidFill>
                <a:latin typeface="BIZ UDPゴシック" panose="020B0400000000000000" pitchFamily="50" charset="-128"/>
                <a:ea typeface="BIZ UDPゴシック" panose="020B0400000000000000" pitchFamily="50" charset="-128"/>
              </a:rPr>
              <a:t>　た中小企業　などを紹介しています。</a:t>
            </a:r>
            <a:endParaRPr lang="en-US" altLang="ja-JP" sz="1150" dirty="0">
              <a:solidFill>
                <a:srgbClr val="DA1F28"/>
              </a:solidFill>
              <a:latin typeface="BIZ UDPゴシック" panose="020B0400000000000000" pitchFamily="50" charset="-128"/>
              <a:ea typeface="BIZ UDPゴシック" panose="020B0400000000000000" pitchFamily="50" charset="-128"/>
            </a:endParaRPr>
          </a:p>
          <a:p>
            <a:pPr marL="285750" indent="-285750">
              <a:buFont typeface="Wingdings" panose="05000000000000000000" pitchFamily="2" charset="2"/>
              <a:buChar char="u"/>
            </a:pPr>
            <a:endParaRPr lang="en-US" altLang="ja-JP" sz="2000" b="1" dirty="0">
              <a:solidFill>
                <a:srgbClr val="DA1F28"/>
              </a:solidFill>
              <a:latin typeface="HG丸ｺﾞｼｯｸM-PRO" panose="020F0600000000000000" pitchFamily="50" charset="-128"/>
              <a:ea typeface="HG丸ｺﾞｼｯｸM-PRO" panose="020F0600000000000000" pitchFamily="50" charset="-128"/>
            </a:endParaRPr>
          </a:p>
          <a:p>
            <a:pPr marL="285750" indent="-285750">
              <a:buFont typeface="Wingdings" panose="05000000000000000000" pitchFamily="2" charset="2"/>
              <a:buChar char="u"/>
            </a:pPr>
            <a:endParaRPr lang="en-US" altLang="ja-JP" sz="2000" b="1" dirty="0">
              <a:solidFill>
                <a:srgbClr val="DA1F28"/>
              </a:solidFill>
              <a:latin typeface="HG丸ｺﾞｼｯｸM-PRO" panose="020F0600000000000000" pitchFamily="50" charset="-128"/>
              <a:ea typeface="HG丸ｺﾞｼｯｸM-PRO" panose="020F0600000000000000" pitchFamily="50" charset="-128"/>
            </a:endParaRPr>
          </a:p>
        </p:txBody>
      </p:sp>
    </p:spTree>
    <p:custDataLst>
      <p:tags r:id="rId1"/>
    </p:custDataLst>
    <p:extLst>
      <p:ext uri="{BB962C8B-B14F-4D97-AF65-F5344CB8AC3E}">
        <p14:creationId xmlns:p14="http://schemas.microsoft.com/office/powerpoint/2010/main" val="701194352"/>
      </p:ext>
    </p:extLst>
  </p:cSld>
  <p:clrMapOvr>
    <a:masterClrMapping/>
  </p:clrMapOvr>
  <mc:AlternateContent xmlns:mc="http://schemas.openxmlformats.org/markup-compatibility/2006" xmlns:p14="http://schemas.microsoft.com/office/powerpoint/2010/main">
    <mc:Choice Requires="p14">
      <p:transition p14:dur="10" advTm="77"/>
    </mc:Choice>
    <mc:Fallback xmlns="">
      <p:transition advTm="77"/>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60EAE706-3A15-2D0D-99AA-6576A85E80B2}"/>
              </a:ext>
            </a:extLst>
          </p:cNvPr>
          <p:cNvPicPr>
            <a:picLocks noChangeAspect="1"/>
          </p:cNvPicPr>
          <p:nvPr/>
        </p:nvPicPr>
        <p:blipFill>
          <a:blip r:embed="rId3"/>
          <a:stretch>
            <a:fillRect/>
          </a:stretch>
        </p:blipFill>
        <p:spPr>
          <a:xfrm>
            <a:off x="134103" y="1008517"/>
            <a:ext cx="4412544" cy="5849482"/>
          </a:xfrm>
          <a:prstGeom prst="rect">
            <a:avLst/>
          </a:prstGeom>
        </p:spPr>
      </p:pic>
      <p:sp>
        <p:nvSpPr>
          <p:cNvPr id="2" name="タイトル 5">
            <a:extLst>
              <a:ext uri="{FF2B5EF4-FFF2-40B4-BE49-F238E27FC236}">
                <a16:creationId xmlns:a16="http://schemas.microsoft.com/office/drawing/2014/main" id="{3AFFF85E-65BF-EE13-53CE-3BA3BE8AA19B}"/>
              </a:ext>
            </a:extLst>
          </p:cNvPr>
          <p:cNvSpPr>
            <a:spLocks noGrp="1"/>
          </p:cNvSpPr>
          <p:nvPr>
            <p:ph type="title"/>
          </p:nvPr>
        </p:nvSpPr>
        <p:spPr>
          <a:xfrm>
            <a:off x="179677" y="175359"/>
            <a:ext cx="2772116" cy="634040"/>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normAutofit/>
          </a:bodyPr>
          <a:lstStyle/>
          <a:p>
            <a:pPr algn="ctr"/>
            <a:r>
              <a:rPr lang="ja-JP" altLang="en-US" sz="2400" dirty="0">
                <a:solidFill>
                  <a:prstClr val="black"/>
                </a:solidFill>
              </a:rPr>
              <a:t>国助成金のご案内</a:t>
            </a:r>
          </a:p>
        </p:txBody>
      </p:sp>
      <p:pic>
        <p:nvPicPr>
          <p:cNvPr id="6" name="コンテンツ プレースホルダー 6">
            <a:extLst>
              <a:ext uri="{FF2B5EF4-FFF2-40B4-BE49-F238E27FC236}">
                <a16:creationId xmlns:a16="http://schemas.microsoft.com/office/drawing/2014/main" id="{A30397D2-BBF6-ECA0-A461-F2974089692E}"/>
              </a:ext>
            </a:extLst>
          </p:cNvPr>
          <p:cNvPicPr>
            <a:picLocks noGrp="1" noChangeAspect="1"/>
          </p:cNvPicPr>
          <p:nvPr>
            <p:ph idx="1"/>
          </p:nvPr>
        </p:nvPicPr>
        <p:blipFill>
          <a:blip r:embed="rId4"/>
          <a:stretch>
            <a:fillRect/>
          </a:stretch>
        </p:blipFill>
        <p:spPr>
          <a:xfrm>
            <a:off x="4597353" y="1008517"/>
            <a:ext cx="4412544" cy="5849483"/>
          </a:xfrm>
          <a:prstGeom prst="rect">
            <a:avLst/>
          </a:prstGeom>
        </p:spPr>
      </p:pic>
    </p:spTree>
    <p:extLst>
      <p:ext uri="{BB962C8B-B14F-4D97-AF65-F5344CB8AC3E}">
        <p14:creationId xmlns:p14="http://schemas.microsoft.com/office/powerpoint/2010/main" val="21457368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図 1"/>
          <p:cNvPicPr>
            <a:picLocks noChangeAspect="1"/>
          </p:cNvPicPr>
          <p:nvPr/>
        </p:nvPicPr>
        <p:blipFill>
          <a:blip r:embed="rId3"/>
          <a:stretch>
            <a:fillRect/>
          </a:stretch>
        </p:blipFill>
        <p:spPr>
          <a:xfrm>
            <a:off x="7070124" y="4873804"/>
            <a:ext cx="1435433" cy="1439846"/>
          </a:xfrm>
          <a:prstGeom prst="rect">
            <a:avLst/>
          </a:prstGeom>
        </p:spPr>
      </p:pic>
      <p:sp>
        <p:nvSpPr>
          <p:cNvPr id="3" name="コンテンツ プレースホルダー 2"/>
          <p:cNvSpPr>
            <a:spLocks noGrp="1"/>
          </p:cNvSpPr>
          <p:nvPr>
            <p:ph idx="1"/>
          </p:nvPr>
        </p:nvSpPr>
        <p:spPr>
          <a:xfrm>
            <a:off x="348145" y="2168839"/>
            <a:ext cx="8435351" cy="3600460"/>
          </a:xfrm>
        </p:spPr>
        <p:txBody>
          <a:bodyPr anchor="ctr">
            <a:normAutofit/>
          </a:bodyPr>
          <a:lstStyle/>
          <a:p>
            <a:pPr marL="109728" indent="0">
              <a:buNone/>
            </a:pPr>
            <a:r>
              <a:rPr lang="ja-JP" altLang="en-US" sz="2400" dirty="0"/>
              <a:t>　</a:t>
            </a:r>
            <a:r>
              <a:rPr lang="ja-JP" altLang="en-US" sz="2400" dirty="0">
                <a:latin typeface="BIZ UDPゴシック" panose="020B0400000000000000" pitchFamily="50" charset="-128"/>
                <a:ea typeface="BIZ UDPゴシック" panose="020B0400000000000000" pitchFamily="50" charset="-128"/>
              </a:rPr>
              <a:t>✔</a:t>
            </a:r>
            <a:r>
              <a:rPr lang="ja-JP" altLang="en-US" sz="24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産業人材育成に関するご相談</a:t>
            </a:r>
            <a:endParaRPr lang="en-US" altLang="ja-JP" sz="24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p>
            <a:pPr marL="109728" indent="0">
              <a:buNone/>
            </a:pPr>
            <a:r>
              <a:rPr lang="ja-JP" altLang="en-US" sz="2400" dirty="0">
                <a:latin typeface="BIZ UDPゴシック" panose="020B0400000000000000" pitchFamily="50" charset="-128"/>
                <a:ea typeface="BIZ UDPゴシック" panose="020B0400000000000000" pitchFamily="50" charset="-128"/>
              </a:rPr>
              <a:t>　　　</a:t>
            </a:r>
            <a:r>
              <a:rPr lang="ja-JP" altLang="en-US" sz="1700" dirty="0">
                <a:latin typeface="BIZ UDPゴシック" panose="020B0400000000000000" pitchFamily="50" charset="-128"/>
                <a:ea typeface="BIZ UDPゴシック" panose="020B0400000000000000" pitchFamily="50" charset="-128"/>
              </a:rPr>
              <a:t>階層別・職種別</a:t>
            </a:r>
            <a:r>
              <a:rPr lang="en-US" altLang="ja-JP" sz="1700" dirty="0">
                <a:latin typeface="BIZ UDPゴシック" panose="020B0400000000000000" pitchFamily="50" charset="-128"/>
                <a:ea typeface="BIZ UDPゴシック" panose="020B0400000000000000" pitchFamily="50" charset="-128"/>
              </a:rPr>
              <a:t>OFF-JT</a:t>
            </a:r>
            <a:r>
              <a:rPr lang="ja-JP" altLang="en-US" sz="1700" dirty="0">
                <a:latin typeface="BIZ UDPゴシック" panose="020B0400000000000000" pitchFamily="50" charset="-128"/>
                <a:ea typeface="BIZ UDPゴシック" panose="020B0400000000000000" pitchFamily="50" charset="-128"/>
              </a:rPr>
              <a:t>研修、人材育成プログラム、インターンシップ</a:t>
            </a:r>
            <a:r>
              <a:rPr lang="ja-JP" altLang="en-US" sz="1900" dirty="0">
                <a:latin typeface="BIZ UDPゴシック" panose="020B0400000000000000" pitchFamily="50" charset="-128"/>
                <a:ea typeface="BIZ UDPゴシック" panose="020B0400000000000000" pitchFamily="50" charset="-128"/>
              </a:rPr>
              <a:t>受入　</a:t>
            </a:r>
            <a:endParaRPr lang="en-US" altLang="ja-JP" sz="1900" dirty="0">
              <a:latin typeface="BIZ UDPゴシック" panose="020B0400000000000000" pitchFamily="50" charset="-128"/>
              <a:ea typeface="BIZ UDPゴシック" panose="020B0400000000000000" pitchFamily="50" charset="-128"/>
            </a:endParaRPr>
          </a:p>
          <a:p>
            <a:pPr marL="109728" indent="0">
              <a:buNone/>
            </a:pPr>
            <a:r>
              <a:rPr lang="ja-JP" altLang="en-US" sz="2000" dirty="0">
                <a:latin typeface="BIZ UDPゴシック" panose="020B0400000000000000" pitchFamily="50" charset="-128"/>
                <a:ea typeface="BIZ UDPゴシック" panose="020B0400000000000000" pitchFamily="50" charset="-128"/>
              </a:rPr>
              <a:t>　　　　　</a:t>
            </a:r>
            <a:r>
              <a:rPr lang="en-US" altLang="ja-JP" sz="2200" b="1" dirty="0">
                <a:latin typeface="BIZ UDPゴシック" panose="020B0400000000000000" pitchFamily="50" charset="-128"/>
                <a:ea typeface="BIZ UDPゴシック" panose="020B0400000000000000" pitchFamily="50" charset="-128"/>
              </a:rPr>
              <a:t>TEL</a:t>
            </a:r>
            <a:r>
              <a:rPr lang="ja-JP" altLang="en-US" sz="2200" b="1" dirty="0">
                <a:latin typeface="BIZ UDPゴシック" panose="020B0400000000000000" pitchFamily="50" charset="-128"/>
                <a:ea typeface="BIZ UDPゴシック" panose="020B0400000000000000" pitchFamily="50" charset="-128"/>
              </a:rPr>
              <a:t>： </a:t>
            </a:r>
            <a:r>
              <a:rPr lang="en-US" altLang="ja-JP" sz="2200" b="1" dirty="0">
                <a:latin typeface="BIZ UDPゴシック" panose="020B0400000000000000" pitchFamily="50" charset="-128"/>
                <a:ea typeface="BIZ UDPゴシック" panose="020B0400000000000000" pitchFamily="50" charset="-128"/>
              </a:rPr>
              <a:t>052-954-6717    FAX</a:t>
            </a:r>
            <a:r>
              <a:rPr lang="ja-JP" altLang="en-US" sz="2200" b="1" dirty="0">
                <a:latin typeface="BIZ UDPゴシック" panose="020B0400000000000000" pitchFamily="50" charset="-128"/>
                <a:ea typeface="BIZ UDPゴシック" panose="020B0400000000000000" pitchFamily="50" charset="-128"/>
              </a:rPr>
              <a:t>： </a:t>
            </a:r>
            <a:r>
              <a:rPr lang="en-US" altLang="ja-JP" sz="2200" b="1" dirty="0">
                <a:latin typeface="BIZ UDPゴシック" panose="020B0400000000000000" pitchFamily="50" charset="-128"/>
                <a:ea typeface="BIZ UDPゴシック" panose="020B0400000000000000" pitchFamily="50" charset="-128"/>
              </a:rPr>
              <a:t>052-954-6978</a:t>
            </a:r>
          </a:p>
          <a:p>
            <a:pPr marL="109728" indent="0">
              <a:buNone/>
            </a:pPr>
            <a:r>
              <a:rPr lang="en-US" altLang="ja-JP" sz="2200" b="1" dirty="0">
                <a:latin typeface="BIZ UDPゴシック" panose="020B0400000000000000" pitchFamily="50" charset="-128"/>
                <a:ea typeface="BIZ UDPゴシック" panose="020B0400000000000000" pitchFamily="50" charset="-128"/>
              </a:rPr>
              <a:t>              E-mail</a:t>
            </a:r>
            <a:r>
              <a:rPr lang="ja-JP" altLang="en-US" sz="2200" b="1" dirty="0">
                <a:latin typeface="BIZ UDPゴシック" panose="020B0400000000000000" pitchFamily="50" charset="-128"/>
                <a:ea typeface="BIZ UDPゴシック" panose="020B0400000000000000" pitchFamily="50" charset="-128"/>
              </a:rPr>
              <a:t>： </a:t>
            </a:r>
            <a:r>
              <a:rPr lang="en-US" altLang="ja-JP" sz="2200" b="1" dirty="0">
                <a:solidFill>
                  <a:schemeClr val="accent2">
                    <a:lumMod val="75000"/>
                  </a:schemeClr>
                </a:solidFill>
                <a:latin typeface="BIZ UDPゴシック" panose="020B0400000000000000" pitchFamily="50" charset="-128"/>
                <a:ea typeface="BIZ UDPゴシック" panose="020B0400000000000000" pitchFamily="50" charset="-128"/>
                <a:hlinkClick r:id="rId4"/>
              </a:rPr>
              <a:t>sangyo-jinzaisien@pref.aichi.lg.jp</a:t>
            </a:r>
            <a:endParaRPr lang="en-US" altLang="ja-JP" sz="2200" b="1" dirty="0">
              <a:solidFill>
                <a:schemeClr val="accent2">
                  <a:lumMod val="75000"/>
                </a:schemeClr>
              </a:solidFill>
              <a:latin typeface="BIZ UDPゴシック" panose="020B0400000000000000" pitchFamily="50" charset="-128"/>
              <a:ea typeface="BIZ UDPゴシック" panose="020B0400000000000000" pitchFamily="50" charset="-128"/>
            </a:endParaRPr>
          </a:p>
          <a:p>
            <a:pPr marL="109728" indent="0">
              <a:buNone/>
            </a:pPr>
            <a:r>
              <a:rPr lang="ja-JP" altLang="en-US" sz="2000" b="1" dirty="0">
                <a:latin typeface="BIZ UDPゴシック" panose="020B0400000000000000" pitchFamily="50" charset="-128"/>
                <a:ea typeface="BIZ UDPゴシック" panose="020B0400000000000000" pitchFamily="50" charset="-128"/>
              </a:rPr>
              <a:t>　　　　　　　　　　　　コーディネーター：甲神</a:t>
            </a:r>
            <a:r>
              <a:rPr lang="en-US" altLang="ja-JP" sz="2000" b="1" dirty="0">
                <a:latin typeface="BIZ UDPゴシック" panose="020B0400000000000000" pitchFamily="50" charset="-128"/>
                <a:ea typeface="BIZ UDPゴシック" panose="020B0400000000000000" pitchFamily="50" charset="-128"/>
              </a:rPr>
              <a:t>(</a:t>
            </a:r>
            <a:r>
              <a:rPr lang="ja-JP" altLang="en-US" sz="1700" b="1" dirty="0">
                <a:latin typeface="BIZ UDPゴシック" panose="020B0400000000000000" pitchFamily="50" charset="-128"/>
                <a:ea typeface="BIZ UDPゴシック" panose="020B0400000000000000" pitchFamily="50" charset="-128"/>
              </a:rPr>
              <a:t>コウシン</a:t>
            </a:r>
            <a:r>
              <a:rPr lang="en-US" altLang="ja-JP" sz="1700" b="1" dirty="0">
                <a:latin typeface="BIZ UDPゴシック" panose="020B0400000000000000" pitchFamily="50" charset="-128"/>
                <a:ea typeface="BIZ UDPゴシック" panose="020B0400000000000000" pitchFamily="50" charset="-128"/>
              </a:rPr>
              <a:t>)</a:t>
            </a:r>
            <a:r>
              <a:rPr lang="ja-JP" altLang="en-US" sz="1700" b="1" dirty="0">
                <a:latin typeface="BIZ UDPゴシック" panose="020B0400000000000000" pitchFamily="50" charset="-128"/>
                <a:ea typeface="BIZ UDPゴシック" panose="020B0400000000000000" pitchFamily="50" charset="-128"/>
              </a:rPr>
              <a:t>・</a:t>
            </a:r>
            <a:r>
              <a:rPr lang="ja-JP" altLang="en-US" sz="2100" b="1" dirty="0">
                <a:latin typeface="BIZ UDPゴシック" panose="020B0400000000000000" pitchFamily="50" charset="-128"/>
                <a:ea typeface="BIZ UDPゴシック" panose="020B0400000000000000" pitchFamily="50" charset="-128"/>
              </a:rPr>
              <a:t>太田</a:t>
            </a:r>
            <a:r>
              <a:rPr lang="ja-JP" altLang="en-US" sz="1700" b="1" dirty="0">
                <a:latin typeface="BIZ UDPゴシック" panose="020B0400000000000000" pitchFamily="50" charset="-128"/>
                <a:ea typeface="BIZ UDPゴシック" panose="020B0400000000000000" pitchFamily="50" charset="-128"/>
              </a:rPr>
              <a:t>（オオタ）</a:t>
            </a:r>
            <a:endParaRPr lang="en-US" altLang="ja-JP" sz="2000" dirty="0">
              <a:latin typeface="BIZ UDPゴシック" panose="020B0400000000000000" pitchFamily="50" charset="-128"/>
              <a:ea typeface="BIZ UDPゴシック" panose="020B0400000000000000" pitchFamily="50" charset="-128"/>
            </a:endParaRPr>
          </a:p>
          <a:p>
            <a:pPr marL="109728" indent="0">
              <a:buNone/>
            </a:pPr>
            <a:r>
              <a:rPr lang="ja-JP" altLang="en-US" sz="2400" dirty="0">
                <a:latin typeface="BIZ UDPゴシック" panose="020B0400000000000000" pitchFamily="50" charset="-128"/>
                <a:ea typeface="BIZ UDPゴシック" panose="020B0400000000000000" pitchFamily="50" charset="-128"/>
              </a:rPr>
              <a:t>　✔</a:t>
            </a:r>
            <a:r>
              <a:rPr lang="ja-JP" altLang="en-US" sz="24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ポータルサイト</a:t>
            </a:r>
            <a:r>
              <a:rPr lang="en-US" altLang="ja-JP" sz="2400" b="1" dirty="0">
                <a:solidFill>
                  <a:srgbClr val="C0000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a:t>
            </a:r>
            <a:r>
              <a:rPr lang="ja-JP" altLang="en-US" sz="2400" b="1" dirty="0">
                <a:solidFill>
                  <a:srgbClr val="C0000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ひと育ナビ・あいち</a:t>
            </a:r>
            <a:r>
              <a:rPr lang="en-US" altLang="ja-JP" sz="2400" b="1" dirty="0">
                <a:solidFill>
                  <a:srgbClr val="C00000"/>
                </a:solidFill>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a:t>
            </a:r>
            <a:r>
              <a:rPr lang="ja-JP" altLang="en-US" sz="24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へ登録・アクセス</a:t>
            </a:r>
            <a:endParaRPr lang="en-US" altLang="ja-JP" sz="24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a:p>
            <a:pPr marL="109728" indent="0">
              <a:buNone/>
            </a:pPr>
            <a:r>
              <a:rPr lang="ja-JP" altLang="en-US" sz="2400" dirty="0">
                <a:latin typeface="BIZ UDPゴシック" panose="020B0400000000000000" pitchFamily="50" charset="-128"/>
                <a:ea typeface="BIZ UDPゴシック" panose="020B0400000000000000" pitchFamily="50" charset="-128"/>
              </a:rPr>
              <a:t>　　　</a:t>
            </a:r>
            <a:r>
              <a:rPr lang="ja-JP" altLang="en-US" sz="1700" dirty="0">
                <a:latin typeface="BIZ UDPゴシック" panose="020B0400000000000000" pitchFamily="50" charset="-128"/>
                <a:ea typeface="BIZ UDPゴシック" panose="020B0400000000000000" pitchFamily="50" charset="-128"/>
              </a:rPr>
              <a:t>「研修・講座ナビ」</a:t>
            </a:r>
            <a:r>
              <a:rPr lang="ja-JP" altLang="en-US" sz="1700" dirty="0">
                <a:solidFill>
                  <a:prstClr val="black"/>
                </a:solidFill>
                <a:latin typeface="BIZ UDPゴシック" panose="020B0400000000000000" pitchFamily="50" charset="-128"/>
                <a:ea typeface="BIZ UDPゴシック" panose="020B0400000000000000" pitchFamily="50" charset="-128"/>
              </a:rPr>
              <a:t>「中小企業ナビ」</a:t>
            </a:r>
            <a:r>
              <a:rPr lang="ja-JP" altLang="en-US" sz="1700" dirty="0">
                <a:latin typeface="BIZ UDPゴシック" panose="020B0400000000000000" pitchFamily="50" charset="-128"/>
                <a:ea typeface="BIZ UDPゴシック" panose="020B0400000000000000" pitchFamily="50" charset="-128"/>
              </a:rPr>
              <a:t>「キャリア教育ナビ」の活用</a:t>
            </a:r>
            <a:endParaRPr lang="en-US" altLang="ja-JP" sz="1700" dirty="0">
              <a:latin typeface="BIZ UDPゴシック" panose="020B0400000000000000" pitchFamily="50" charset="-128"/>
              <a:ea typeface="BIZ UDPゴシック" panose="020B0400000000000000" pitchFamily="50" charset="-128"/>
            </a:endParaRPr>
          </a:p>
          <a:p>
            <a:pPr marL="109728" indent="0">
              <a:buNone/>
            </a:pPr>
            <a:r>
              <a:rPr lang="ja-JP" altLang="en-US" sz="2000" dirty="0">
                <a:latin typeface="BIZ UDPゴシック" panose="020B0400000000000000" pitchFamily="50" charset="-128"/>
                <a:ea typeface="BIZ UDPゴシック" panose="020B0400000000000000" pitchFamily="50" charset="-128"/>
              </a:rPr>
              <a:t>　　　　　　　　　</a:t>
            </a:r>
            <a:r>
              <a:rPr lang="en-US" altLang="ja-JP" sz="2200" b="1" dirty="0">
                <a:latin typeface="BIZ UDPゴシック" panose="020B0400000000000000" pitchFamily="50" charset="-128"/>
                <a:ea typeface="BIZ UDPゴシック" panose="020B0400000000000000" pitchFamily="50" charset="-128"/>
              </a:rPr>
              <a:t>URL</a:t>
            </a:r>
            <a:r>
              <a:rPr lang="ja-JP" altLang="en-US" sz="2200" b="1" dirty="0">
                <a:latin typeface="BIZ UDPゴシック" panose="020B0400000000000000" pitchFamily="50" charset="-128"/>
                <a:ea typeface="BIZ UDPゴシック" panose="020B0400000000000000" pitchFamily="50" charset="-128"/>
              </a:rPr>
              <a:t>：</a:t>
            </a:r>
            <a:r>
              <a:rPr lang="en-US" altLang="ja-JP" sz="2200" b="1" dirty="0">
                <a:solidFill>
                  <a:schemeClr val="accent2">
                    <a:lumMod val="75000"/>
                  </a:schemeClr>
                </a:solidFill>
                <a:latin typeface="BIZ UDPゴシック" panose="020B0400000000000000" pitchFamily="50" charset="-128"/>
                <a:ea typeface="BIZ UDPゴシック" panose="020B0400000000000000" pitchFamily="50" charset="-128"/>
              </a:rPr>
              <a:t>https://www.aichi-hito.jp</a:t>
            </a:r>
            <a:r>
              <a:rPr kumimoji="1" lang="ja-JP" altLang="en-US" sz="2000" dirty="0">
                <a:latin typeface="BIZ UDPゴシック" panose="020B0400000000000000" pitchFamily="50" charset="-128"/>
                <a:ea typeface="BIZ UDPゴシック" panose="020B0400000000000000" pitchFamily="50" charset="-128"/>
              </a:rPr>
              <a:t>　</a:t>
            </a:r>
            <a:endParaRPr kumimoji="1" lang="en-US" altLang="ja-JP" sz="2000" dirty="0">
              <a:latin typeface="BIZ UDPゴシック" panose="020B0400000000000000" pitchFamily="50" charset="-128"/>
              <a:ea typeface="BIZ UDPゴシック" panose="020B0400000000000000" pitchFamily="50" charset="-128"/>
            </a:endParaRPr>
          </a:p>
        </p:txBody>
      </p:sp>
      <p:sp>
        <p:nvSpPr>
          <p:cNvPr id="7" name="テキスト ボックス 6"/>
          <p:cNvSpPr txBox="1"/>
          <p:nvPr/>
        </p:nvSpPr>
        <p:spPr>
          <a:xfrm>
            <a:off x="0" y="654068"/>
            <a:ext cx="9144000" cy="1446550"/>
          </a:xfrm>
          <a:prstGeom prst="rect">
            <a:avLst/>
          </a:prstGeom>
          <a:noFill/>
        </p:spPr>
        <p:txBody>
          <a:bodyPr wrap="square" rtlCol="0">
            <a:spAutoFit/>
          </a:bodyPr>
          <a:lstStyle/>
          <a:p>
            <a:pPr marL="109728" indent="-457200" algn="ctr"/>
            <a:r>
              <a:rPr lang="ja-JP" altLang="en-US" sz="2800" dirty="0">
                <a:solidFill>
                  <a:srgbClr val="DA1F28">
                    <a:lumMod val="75000"/>
                  </a:srgbClr>
                </a:solidFill>
                <a:latin typeface="BIZ UDPゴシック" panose="020B0400000000000000" pitchFamily="50" charset="-128"/>
                <a:ea typeface="BIZ UDPゴシック" panose="020B0400000000000000" pitchFamily="50" charset="-128"/>
              </a:rPr>
              <a:t>従業員さんの人材育成に関しては</a:t>
            </a:r>
            <a:endParaRPr lang="en-US" altLang="ja-JP" sz="2800" dirty="0">
              <a:solidFill>
                <a:srgbClr val="DA1F28">
                  <a:lumMod val="75000"/>
                </a:srgbClr>
              </a:solidFill>
              <a:latin typeface="BIZ UDPゴシック" panose="020B0400000000000000" pitchFamily="50" charset="-128"/>
              <a:ea typeface="BIZ UDPゴシック" panose="020B0400000000000000" pitchFamily="50" charset="-128"/>
            </a:endParaRPr>
          </a:p>
          <a:p>
            <a:pPr marL="109728" indent="-457200" algn="ctr"/>
            <a:r>
              <a:rPr lang="en-US" altLang="ja-JP" sz="3200" b="1" dirty="0">
                <a:solidFill>
                  <a:srgbClr val="FF0000"/>
                </a:solidFill>
                <a:latin typeface="BIZ UDPゴシック" panose="020B0400000000000000" pitchFamily="50" charset="-128"/>
                <a:ea typeface="BIZ UDPゴシック" panose="020B0400000000000000" pitchFamily="50" charset="-128"/>
              </a:rPr>
              <a:t>『</a:t>
            </a:r>
            <a:r>
              <a:rPr lang="ja-JP" altLang="en-US" sz="3200" b="1" dirty="0">
                <a:solidFill>
                  <a:srgbClr val="FF0000"/>
                </a:solidFill>
                <a:latin typeface="BIZ UDPゴシック" panose="020B0400000000000000" pitchFamily="50" charset="-128"/>
                <a:ea typeface="BIZ UDPゴシック" panose="020B0400000000000000" pitchFamily="50" charset="-128"/>
              </a:rPr>
              <a:t>愛知県産業人材育成支援センター</a:t>
            </a:r>
            <a:r>
              <a:rPr lang="en-US" altLang="ja-JP" sz="3200" b="1" dirty="0">
                <a:solidFill>
                  <a:srgbClr val="FF0000"/>
                </a:solidFill>
                <a:latin typeface="BIZ UDPゴシック" panose="020B0400000000000000" pitchFamily="50" charset="-128"/>
                <a:ea typeface="BIZ UDPゴシック" panose="020B0400000000000000" pitchFamily="50" charset="-128"/>
              </a:rPr>
              <a:t>』</a:t>
            </a:r>
            <a:r>
              <a:rPr lang="ja-JP" altLang="en-US" sz="2800" dirty="0">
                <a:solidFill>
                  <a:srgbClr val="DA1F28">
                    <a:lumMod val="75000"/>
                  </a:srgbClr>
                </a:solidFill>
                <a:latin typeface="BIZ UDPゴシック" panose="020B0400000000000000" pitchFamily="50" charset="-128"/>
                <a:ea typeface="BIZ UDPゴシック" panose="020B0400000000000000" pitchFamily="50" charset="-128"/>
              </a:rPr>
              <a:t>まで</a:t>
            </a:r>
            <a:endParaRPr lang="en-US" altLang="ja-JP" sz="2800" dirty="0">
              <a:solidFill>
                <a:srgbClr val="DA1F28">
                  <a:lumMod val="75000"/>
                </a:srgbClr>
              </a:solidFill>
              <a:latin typeface="BIZ UDPゴシック" panose="020B0400000000000000" pitchFamily="50" charset="-128"/>
              <a:ea typeface="BIZ UDPゴシック" panose="020B0400000000000000" pitchFamily="50" charset="-128"/>
            </a:endParaRPr>
          </a:p>
          <a:p>
            <a:pPr marL="109728" indent="-457200" algn="ctr"/>
            <a:r>
              <a:rPr lang="ja-JP" altLang="en-US" sz="2800" dirty="0">
                <a:solidFill>
                  <a:srgbClr val="DA1F28">
                    <a:lumMod val="75000"/>
                  </a:srgbClr>
                </a:solidFill>
                <a:latin typeface="BIZ UDPゴシック" panose="020B0400000000000000" pitchFamily="50" charset="-128"/>
                <a:ea typeface="BIZ UDPゴシック" panose="020B0400000000000000" pitchFamily="50" charset="-128"/>
              </a:rPr>
              <a:t>ご相談ください</a:t>
            </a:r>
            <a:r>
              <a:rPr lang="en-US" altLang="ja-JP" sz="2800" dirty="0">
                <a:solidFill>
                  <a:srgbClr val="DA1F28">
                    <a:lumMod val="75000"/>
                  </a:srgbClr>
                </a:solidFill>
                <a:latin typeface="BIZ UDPゴシック" panose="020B0400000000000000" pitchFamily="50" charset="-128"/>
                <a:ea typeface="BIZ UDPゴシック" panose="020B0400000000000000" pitchFamily="50" charset="-128"/>
              </a:rPr>
              <a:t>!!</a:t>
            </a:r>
            <a:endParaRPr lang="ja-JP" altLang="en-US" sz="2800" dirty="0">
              <a:solidFill>
                <a:srgbClr val="DA1F28">
                  <a:lumMod val="75000"/>
                </a:srgbClr>
              </a:solidFill>
              <a:latin typeface="BIZ UDPゴシック" panose="020B0400000000000000" pitchFamily="50" charset="-128"/>
              <a:ea typeface="BIZ UDPゴシック" panose="020B0400000000000000" pitchFamily="50" charset="-128"/>
            </a:endParaRPr>
          </a:p>
        </p:txBody>
      </p:sp>
      <p:sp>
        <p:nvSpPr>
          <p:cNvPr id="5" name="テキスト ボックス 4">
            <a:extLst>
              <a:ext uri="{FF2B5EF4-FFF2-40B4-BE49-F238E27FC236}">
                <a16:creationId xmlns:a16="http://schemas.microsoft.com/office/drawing/2014/main" id="{68CEC10F-6146-9D02-416C-0D2E2153EBDD}"/>
              </a:ext>
            </a:extLst>
          </p:cNvPr>
          <p:cNvSpPr txBox="1"/>
          <p:nvPr/>
        </p:nvSpPr>
        <p:spPr>
          <a:xfrm>
            <a:off x="4108621" y="2984157"/>
            <a:ext cx="914400" cy="914400"/>
          </a:xfrm>
          <a:prstGeom prst="rect">
            <a:avLst/>
          </a:prstGeom>
          <a:noFill/>
        </p:spPr>
        <p:txBody>
          <a:bodyPr wrap="square" rtlCol="0">
            <a:spAutoFit/>
          </a:bodyPr>
          <a:lstStyle/>
          <a:p>
            <a:pPr marL="109728" indent="-457200">
              <a:buNone/>
            </a:pPr>
            <a:endParaRPr kumimoji="1" lang="ja-JP" altLang="en-US" dirty="0"/>
          </a:p>
        </p:txBody>
      </p:sp>
      <p:pic>
        <p:nvPicPr>
          <p:cNvPr id="4" name="図 3"/>
          <p:cNvPicPr>
            <a:picLocks noChangeAspect="1"/>
          </p:cNvPicPr>
          <p:nvPr/>
        </p:nvPicPr>
        <p:blipFill rotWithShape="1">
          <a:blip r:embed="rId5"/>
          <a:srcRect l="6385" t="35256" r="80685" b="38139"/>
          <a:stretch/>
        </p:blipFill>
        <p:spPr>
          <a:xfrm>
            <a:off x="638443" y="5411449"/>
            <a:ext cx="1227205" cy="1446551"/>
          </a:xfrm>
          <a:prstGeom prst="rect">
            <a:avLst/>
          </a:prstGeom>
        </p:spPr>
      </p:pic>
    </p:spTree>
    <p:extLst>
      <p:ext uri="{BB962C8B-B14F-4D97-AF65-F5344CB8AC3E}">
        <p14:creationId xmlns:p14="http://schemas.microsoft.com/office/powerpoint/2010/main" val="4007687536"/>
      </p:ext>
    </p:extLst>
  </p:cSld>
  <p:clrMapOvr>
    <a:masterClrMapping/>
  </p:clrMapOvr>
  <mc:AlternateContent xmlns:mc="http://schemas.openxmlformats.org/markup-compatibility/2006" xmlns:p14="http://schemas.microsoft.com/office/powerpoint/2010/main">
    <mc:Choice Requires="p14">
      <p:transition p14:dur="0" advTm="2903"/>
    </mc:Choice>
    <mc:Fallback xmlns="">
      <p:transition advTm="29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2000"/>
                                        <p:tgtEl>
                                          <p:spTgt spid="3">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2000"/>
                                        <p:tgtEl>
                                          <p:spTgt spid="3">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2000"/>
                                        <p:tgtEl>
                                          <p:spTgt spid="3">
                                            <p:txEl>
                                              <p:pRg st="4" end="4"/>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2000"/>
                                        <p:tgtEl>
                                          <p:spTgt spid="3">
                                            <p:txEl>
                                              <p:pRg st="5" end="5"/>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
                                            <p:txEl>
                                              <p:pRg st="6" end="6"/>
                                            </p:txEl>
                                          </p:spTgt>
                                        </p:tgtEl>
                                        <p:attrNameLst>
                                          <p:attrName>style.visibility</p:attrName>
                                        </p:attrNameLst>
                                      </p:cBhvr>
                                      <p:to>
                                        <p:strVal val="visible"/>
                                      </p:to>
                                    </p:set>
                                    <p:animEffect transition="in" filter="fade">
                                      <p:cBhvr>
                                        <p:cTn id="30" dur="2000"/>
                                        <p:tgtEl>
                                          <p:spTgt spid="3">
                                            <p:txEl>
                                              <p:pRg st="6" end="6"/>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animEffect transition="in" filter="fade">
                                      <p:cBhvr>
                                        <p:cTn id="33" dur="2000"/>
                                        <p:tgtEl>
                                          <p:spTgt spid="3">
                                            <p:txEl>
                                              <p:pRg st="7" end="7"/>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500"/>
                                        <p:tgtEl>
                                          <p:spTgt spid="4"/>
                                        </p:tgtEl>
                                      </p:cBhvr>
                                    </p:animEffect>
                                  </p:childTnLst>
                                </p:cTn>
                              </p:par>
                              <p:par>
                                <p:cTn id="37" presetID="10" presetClass="entr" presetSubtype="0" fill="hold" nodeType="withEffect">
                                  <p:stCondLst>
                                    <p:cond delay="0"/>
                                  </p:stCondLst>
                                  <p:childTnLst>
                                    <p:set>
                                      <p:cBhvr>
                                        <p:cTn id="38" dur="1" fill="hold">
                                          <p:stCondLst>
                                            <p:cond delay="0"/>
                                          </p:stCondLst>
                                        </p:cTn>
                                        <p:tgtEl>
                                          <p:spTgt spid="2"/>
                                        </p:tgtEl>
                                        <p:attrNameLst>
                                          <p:attrName>style.visibility</p:attrName>
                                        </p:attrNameLst>
                                      </p:cBhvr>
                                      <p:to>
                                        <p:strVal val="visible"/>
                                      </p:to>
                                    </p:set>
                                    <p:animEffect transition="in" filter="fade">
                                      <p:cBhvr>
                                        <p:cTn id="3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E440CC47-06E7-1EED-6B4A-A46539E533BF}"/>
              </a:ext>
            </a:extLst>
          </p:cNvPr>
          <p:cNvSpPr txBox="1"/>
          <p:nvPr/>
        </p:nvSpPr>
        <p:spPr>
          <a:xfrm>
            <a:off x="-108598" y="455286"/>
            <a:ext cx="4290756" cy="365998"/>
          </a:xfrm>
          <a:prstGeom prst="rect">
            <a:avLst/>
          </a:prstGeom>
          <a:noFill/>
        </p:spPr>
        <p:txBody>
          <a:bodyPr wrap="square" rtlCol="0" anchor="ctr" anchorCtr="0">
            <a:spAutoFit/>
          </a:bodyPr>
          <a:lstStyle/>
          <a:p>
            <a:pPr marL="0" marR="0" lvl="0" indent="0" algn="ctr" defTabSz="457200" eaLnBrk="1" fontAlgn="auto" latinLnBrk="0" hangingPunct="1">
              <a:lnSpc>
                <a:spcPts val="2492"/>
              </a:lnSpc>
              <a:spcBef>
                <a:spcPts val="0"/>
              </a:spcBef>
              <a:spcAft>
                <a:spcPts val="0"/>
              </a:spcAft>
              <a:buClrTx/>
              <a:buSzTx/>
              <a:buFontTx/>
              <a:buNone/>
              <a:tabLst/>
              <a:defRPr/>
            </a:pPr>
            <a:r>
              <a:rPr kumimoji="0" lang="zh-TW" altLang="en-US" b="1" i="0" u="none" strike="noStrike" kern="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第</a:t>
            </a:r>
            <a:r>
              <a:rPr kumimoji="0" lang="ja-JP" altLang="en-US" b="1" i="0" u="none" strike="noStrike" kern="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１１</a:t>
            </a:r>
            <a:r>
              <a:rPr kumimoji="0" lang="zh-TW" altLang="en-US" b="1" i="0" u="none" strike="noStrike" kern="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rPr>
              <a:t>次愛知県職業能力開発計画</a:t>
            </a:r>
            <a:endParaRPr kumimoji="0" lang="en-US" altLang="zh-TW" b="1" i="0" u="none" strike="noStrike" kern="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endParaRPr>
          </a:p>
        </p:txBody>
      </p:sp>
      <p:sp>
        <p:nvSpPr>
          <p:cNvPr id="9" name="四角形: 角を丸くする 8">
            <a:extLst>
              <a:ext uri="{FF2B5EF4-FFF2-40B4-BE49-F238E27FC236}">
                <a16:creationId xmlns:a16="http://schemas.microsoft.com/office/drawing/2014/main" id="{7D6D3CDD-B847-634B-7434-2FC278605B92}"/>
              </a:ext>
            </a:extLst>
          </p:cNvPr>
          <p:cNvSpPr/>
          <p:nvPr/>
        </p:nvSpPr>
        <p:spPr>
          <a:xfrm>
            <a:off x="77147" y="2460477"/>
            <a:ext cx="4290756" cy="401348"/>
          </a:xfrm>
          <a:prstGeom prst="roundRect">
            <a:avLst>
              <a:gd name="adj" fmla="val 5401"/>
            </a:avLst>
          </a:prstGeom>
          <a:noFill/>
          <a:ln w="9525"/>
        </p:spPr>
        <p:style>
          <a:lnRef idx="2">
            <a:schemeClr val="accent1">
              <a:shade val="15000"/>
            </a:schemeClr>
          </a:lnRef>
          <a:fillRef idx="1">
            <a:schemeClr val="accent1"/>
          </a:fillRef>
          <a:effectRef idx="0">
            <a:schemeClr val="accent1"/>
          </a:effectRef>
          <a:fontRef idx="minor">
            <a:schemeClr val="lt1"/>
          </a:fontRef>
        </p:style>
        <p:txBody>
          <a:bodyPr lIns="39000" rIns="39000" rtlCol="0" anchor="ctr"/>
          <a:lstStyle/>
          <a:p>
            <a:r>
              <a:rPr lang="en-US" altLang="ja-JP" sz="1300" dirty="0">
                <a:solidFill>
                  <a:schemeClr val="tx1"/>
                </a:solidFill>
                <a:latin typeface="BIZ UDPゴシック" panose="020B0400000000000000" pitchFamily="50" charset="-128"/>
                <a:ea typeface="BIZ UDPゴシック" panose="020B0400000000000000" pitchFamily="50" charset="-128"/>
              </a:rPr>
              <a:t>2</a:t>
            </a:r>
            <a:r>
              <a:rPr lang="ja-JP" altLang="en-US" sz="1300" dirty="0">
                <a:solidFill>
                  <a:schemeClr val="tx1"/>
                </a:solidFill>
                <a:latin typeface="BIZ UDPゴシック" panose="020B0400000000000000" pitchFamily="50" charset="-128"/>
                <a:ea typeface="BIZ UDPゴシック" panose="020B0400000000000000" pitchFamily="50" charset="-128"/>
              </a:rPr>
              <a:t> デジタル人材の育成・確保</a:t>
            </a:r>
            <a:endParaRPr kumimoji="1" lang="ja-JP" altLang="en-US" sz="1300" dirty="0">
              <a:solidFill>
                <a:schemeClr val="tx1"/>
              </a:solidFill>
            </a:endParaRPr>
          </a:p>
        </p:txBody>
      </p:sp>
      <p:sp>
        <p:nvSpPr>
          <p:cNvPr id="10" name="テキスト ボックス 9">
            <a:extLst>
              <a:ext uri="{FF2B5EF4-FFF2-40B4-BE49-F238E27FC236}">
                <a16:creationId xmlns:a16="http://schemas.microsoft.com/office/drawing/2014/main" id="{25A1A2C3-DAF5-CCF6-F235-54D93B02CB57}"/>
              </a:ext>
            </a:extLst>
          </p:cNvPr>
          <p:cNvSpPr txBox="1"/>
          <p:nvPr/>
        </p:nvSpPr>
        <p:spPr>
          <a:xfrm>
            <a:off x="66465" y="1363878"/>
            <a:ext cx="1610653" cy="338554"/>
          </a:xfrm>
          <a:prstGeom prst="rect">
            <a:avLst/>
          </a:prstGeom>
          <a:noFill/>
        </p:spPr>
        <p:txBody>
          <a:bodyPr wrap="square" rtlCol="0">
            <a:spAutoFit/>
          </a:bodyPr>
          <a:lstStyle/>
          <a:p>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施策の柱</a:t>
            </a:r>
            <a:r>
              <a:rPr lang="en-US" altLang="ja-JP" sz="1600" dirty="0">
                <a:latin typeface="BIZ UDPゴシック" panose="020B0400000000000000" pitchFamily="50" charset="-128"/>
                <a:ea typeface="BIZ UDPゴシック" panose="020B0400000000000000" pitchFamily="50" charset="-128"/>
              </a:rPr>
              <a:t>】</a:t>
            </a:r>
          </a:p>
        </p:txBody>
      </p:sp>
      <p:sp>
        <p:nvSpPr>
          <p:cNvPr id="12" name="四角形: 角を丸くする 11">
            <a:extLst>
              <a:ext uri="{FF2B5EF4-FFF2-40B4-BE49-F238E27FC236}">
                <a16:creationId xmlns:a16="http://schemas.microsoft.com/office/drawing/2014/main" id="{A6C834B3-6DC2-24C2-30C3-1F0C7C2D594E}"/>
              </a:ext>
            </a:extLst>
          </p:cNvPr>
          <p:cNvSpPr/>
          <p:nvPr/>
        </p:nvSpPr>
        <p:spPr>
          <a:xfrm>
            <a:off x="77147" y="2991960"/>
            <a:ext cx="4290756" cy="445456"/>
          </a:xfrm>
          <a:prstGeom prst="roundRect">
            <a:avLst>
              <a:gd name="adj" fmla="val 5401"/>
            </a:avLst>
          </a:prstGeom>
          <a:noFill/>
          <a:ln w="9525"/>
        </p:spPr>
        <p:style>
          <a:lnRef idx="2">
            <a:schemeClr val="accent1">
              <a:shade val="15000"/>
            </a:schemeClr>
          </a:lnRef>
          <a:fillRef idx="1">
            <a:schemeClr val="accent1"/>
          </a:fillRef>
          <a:effectRef idx="0">
            <a:schemeClr val="accent1"/>
          </a:effectRef>
          <a:fontRef idx="minor">
            <a:schemeClr val="lt1"/>
          </a:fontRef>
        </p:style>
        <p:txBody>
          <a:bodyPr lIns="39000" rIns="39000" rtlCol="0" anchor="ctr"/>
          <a:lstStyle/>
          <a:p>
            <a:r>
              <a:rPr lang="ja-JP" altLang="en-US" sz="1300" dirty="0">
                <a:solidFill>
                  <a:schemeClr val="tx1"/>
                </a:solidFill>
                <a:latin typeface="BIZ UDPゴシック" panose="020B0400000000000000" pitchFamily="50" charset="-128"/>
                <a:ea typeface="BIZ UDPゴシック" panose="020B0400000000000000" pitchFamily="50" charset="-128"/>
              </a:rPr>
              <a:t>３</a:t>
            </a:r>
            <a:r>
              <a:rPr lang="en-US" altLang="ja-JP" sz="1300" dirty="0">
                <a:solidFill>
                  <a:schemeClr val="tx1"/>
                </a:solidFill>
                <a:latin typeface="BIZ UDPゴシック" panose="020B0400000000000000" pitchFamily="50" charset="-128"/>
                <a:ea typeface="BIZ UDPゴシック" panose="020B0400000000000000" pitchFamily="50" charset="-128"/>
              </a:rPr>
              <a:t> </a:t>
            </a:r>
            <a:r>
              <a:rPr lang="ja-JP" altLang="en-US" sz="1300" dirty="0">
                <a:solidFill>
                  <a:schemeClr val="tx1"/>
                </a:solidFill>
                <a:latin typeface="BIZ UDPゴシック" panose="020B0400000000000000" pitchFamily="50" charset="-128"/>
                <a:ea typeface="BIZ UDPゴシック" panose="020B0400000000000000" pitchFamily="50" charset="-128"/>
              </a:rPr>
              <a:t>キャリア教育の推進とリスキリング・スキルアップの支援</a:t>
            </a:r>
            <a:endParaRPr kumimoji="1" lang="ja-JP" altLang="en-US" sz="1300" dirty="0">
              <a:solidFill>
                <a:schemeClr val="tx1"/>
              </a:solidFill>
            </a:endParaRPr>
          </a:p>
        </p:txBody>
      </p:sp>
      <p:sp>
        <p:nvSpPr>
          <p:cNvPr id="14" name="四角形: 角を丸くする 13">
            <a:extLst>
              <a:ext uri="{FF2B5EF4-FFF2-40B4-BE49-F238E27FC236}">
                <a16:creationId xmlns:a16="http://schemas.microsoft.com/office/drawing/2014/main" id="{90F9E0C8-7DFC-8AFA-7FEB-2A7FA217F113}"/>
              </a:ext>
            </a:extLst>
          </p:cNvPr>
          <p:cNvSpPr/>
          <p:nvPr/>
        </p:nvSpPr>
        <p:spPr>
          <a:xfrm>
            <a:off x="77147" y="3567551"/>
            <a:ext cx="4320552" cy="423929"/>
          </a:xfrm>
          <a:prstGeom prst="roundRect">
            <a:avLst>
              <a:gd name="adj" fmla="val 5401"/>
            </a:avLst>
          </a:prstGeom>
          <a:noFill/>
          <a:ln w="9525"/>
        </p:spPr>
        <p:style>
          <a:lnRef idx="2">
            <a:schemeClr val="accent1">
              <a:shade val="15000"/>
            </a:schemeClr>
          </a:lnRef>
          <a:fillRef idx="1">
            <a:schemeClr val="accent1"/>
          </a:fillRef>
          <a:effectRef idx="0">
            <a:schemeClr val="accent1"/>
          </a:effectRef>
          <a:fontRef idx="minor">
            <a:schemeClr val="lt1"/>
          </a:fontRef>
        </p:style>
        <p:txBody>
          <a:bodyPr lIns="39000" rIns="39000" rtlCol="0" anchor="ctr"/>
          <a:lstStyle/>
          <a:p>
            <a:r>
              <a:rPr lang="en-US" altLang="ja-JP" sz="1300" dirty="0">
                <a:solidFill>
                  <a:schemeClr val="tx1"/>
                </a:solidFill>
                <a:latin typeface="BIZ UDPゴシック" panose="020B0400000000000000" pitchFamily="50" charset="-128"/>
                <a:ea typeface="BIZ UDPゴシック" panose="020B0400000000000000" pitchFamily="50" charset="-128"/>
              </a:rPr>
              <a:t>4</a:t>
            </a:r>
            <a:r>
              <a:rPr lang="ja-JP" altLang="en-US" sz="1300" dirty="0">
                <a:solidFill>
                  <a:schemeClr val="tx1"/>
                </a:solidFill>
                <a:latin typeface="BIZ UDPゴシック" panose="020B0400000000000000" pitchFamily="50" charset="-128"/>
                <a:ea typeface="BIZ UDPゴシック" panose="020B0400000000000000" pitchFamily="50" charset="-128"/>
              </a:rPr>
              <a:t> 中小・小規模企業の人材育成への支援</a:t>
            </a:r>
          </a:p>
        </p:txBody>
      </p:sp>
      <p:sp>
        <p:nvSpPr>
          <p:cNvPr id="15" name="テキスト ボックス 14">
            <a:extLst>
              <a:ext uri="{FF2B5EF4-FFF2-40B4-BE49-F238E27FC236}">
                <a16:creationId xmlns:a16="http://schemas.microsoft.com/office/drawing/2014/main" id="{46E2ADF6-E2B8-4CC7-9BDD-B7593659A6F1}"/>
              </a:ext>
            </a:extLst>
          </p:cNvPr>
          <p:cNvSpPr txBox="1"/>
          <p:nvPr/>
        </p:nvSpPr>
        <p:spPr>
          <a:xfrm>
            <a:off x="4366074" y="4181424"/>
            <a:ext cx="1778843" cy="338554"/>
          </a:xfrm>
          <a:prstGeom prst="rect">
            <a:avLst/>
          </a:prstGeom>
          <a:noFill/>
        </p:spPr>
        <p:txBody>
          <a:bodyPr wrap="square" rtlCol="0">
            <a:spAutoFit/>
          </a:bodyPr>
          <a:lstStyle/>
          <a:p>
            <a:r>
              <a:rPr lang="en-US" altLang="ja-JP" sz="1600" dirty="0">
                <a:latin typeface="BIZ UDPゴシック" panose="020B0400000000000000" pitchFamily="50" charset="-128"/>
                <a:ea typeface="BIZ UDPゴシック" panose="020B0400000000000000" pitchFamily="50" charset="-128"/>
              </a:rPr>
              <a:t>【</a:t>
            </a:r>
            <a:r>
              <a:rPr lang="ja-JP" altLang="en-US" sz="1600" dirty="0">
                <a:latin typeface="BIZ UDPゴシック" panose="020B0400000000000000" pitchFamily="50" charset="-128"/>
                <a:ea typeface="BIZ UDPゴシック" panose="020B0400000000000000" pitchFamily="50" charset="-128"/>
              </a:rPr>
              <a:t>施策の柱</a:t>
            </a:r>
            <a:r>
              <a:rPr lang="en-US" altLang="ja-JP" sz="1600" dirty="0">
                <a:latin typeface="BIZ UDPゴシック" panose="020B0400000000000000" pitchFamily="50" charset="-128"/>
                <a:ea typeface="BIZ UDPゴシック" panose="020B0400000000000000" pitchFamily="50" charset="-128"/>
              </a:rPr>
              <a:t>】</a:t>
            </a:r>
          </a:p>
        </p:txBody>
      </p:sp>
      <p:sp>
        <p:nvSpPr>
          <p:cNvPr id="16" name="四角形: 角を丸くする 15">
            <a:extLst>
              <a:ext uri="{FF2B5EF4-FFF2-40B4-BE49-F238E27FC236}">
                <a16:creationId xmlns:a16="http://schemas.microsoft.com/office/drawing/2014/main" id="{594D873D-3522-68DA-367F-1C5D68121E87}"/>
              </a:ext>
            </a:extLst>
          </p:cNvPr>
          <p:cNvSpPr/>
          <p:nvPr/>
        </p:nvSpPr>
        <p:spPr>
          <a:xfrm>
            <a:off x="77147" y="1926469"/>
            <a:ext cx="4290756" cy="433039"/>
          </a:xfrm>
          <a:prstGeom prst="roundRect">
            <a:avLst>
              <a:gd name="adj" fmla="val 5401"/>
            </a:avLst>
          </a:prstGeom>
          <a:noFill/>
          <a:ln w="9525"/>
        </p:spPr>
        <p:style>
          <a:lnRef idx="2">
            <a:schemeClr val="accent1">
              <a:shade val="15000"/>
            </a:schemeClr>
          </a:lnRef>
          <a:fillRef idx="1">
            <a:schemeClr val="accent1"/>
          </a:fillRef>
          <a:effectRef idx="0">
            <a:schemeClr val="accent1"/>
          </a:effectRef>
          <a:fontRef idx="minor">
            <a:schemeClr val="lt1"/>
          </a:fontRef>
        </p:style>
        <p:txBody>
          <a:bodyPr lIns="39000" rIns="39000" rtlCol="0" anchor="ctr"/>
          <a:lstStyle/>
          <a:p>
            <a:r>
              <a:rPr lang="ja-JP" altLang="en-US" sz="1300" dirty="0">
                <a:solidFill>
                  <a:schemeClr val="tx1"/>
                </a:solidFill>
                <a:latin typeface="BIZ UDPゴシック" panose="020B0400000000000000" pitchFamily="50" charset="-128"/>
                <a:ea typeface="BIZ UDPゴシック" panose="020B0400000000000000" pitchFamily="50" charset="-128"/>
              </a:rPr>
              <a:t>１ 高度なモノづくり技術・技能を有する人材の育成支援</a:t>
            </a:r>
            <a:endParaRPr kumimoji="1" lang="ja-JP" altLang="en-US" sz="1300" dirty="0">
              <a:solidFill>
                <a:schemeClr val="tx1"/>
              </a:solidFill>
            </a:endParaRPr>
          </a:p>
        </p:txBody>
      </p:sp>
      <p:sp>
        <p:nvSpPr>
          <p:cNvPr id="18" name="テキスト ボックス 17">
            <a:extLst>
              <a:ext uri="{FF2B5EF4-FFF2-40B4-BE49-F238E27FC236}">
                <a16:creationId xmlns:a16="http://schemas.microsoft.com/office/drawing/2014/main" id="{904079C8-32AB-366E-775D-2468DB13D9DE}"/>
              </a:ext>
            </a:extLst>
          </p:cNvPr>
          <p:cNvSpPr txBox="1"/>
          <p:nvPr/>
        </p:nvSpPr>
        <p:spPr>
          <a:xfrm>
            <a:off x="1726059" y="801523"/>
            <a:ext cx="2228474" cy="523220"/>
          </a:xfrm>
          <a:prstGeom prst="rect">
            <a:avLst/>
          </a:prstGeom>
          <a:noFill/>
        </p:spPr>
        <p:txBody>
          <a:bodyPr wrap="square">
            <a:spAutoFit/>
          </a:bodyPr>
          <a:lstStyle/>
          <a:p>
            <a:r>
              <a:rPr kumimoji="1" lang="en-US" altLang="ja-JP" sz="1400" dirty="0">
                <a:effectLst/>
                <a:latin typeface="BIZ UDPゴシック" panose="020B0400000000000000" pitchFamily="50" charset="-128"/>
                <a:ea typeface="BIZ UDPゴシック" panose="020B0400000000000000" pitchFamily="50" charset="-128"/>
              </a:rPr>
              <a:t>(2021</a:t>
            </a:r>
            <a:r>
              <a:rPr kumimoji="1" lang="ja-JP" altLang="en-US" sz="1400" dirty="0">
                <a:effectLst/>
                <a:latin typeface="BIZ UDPゴシック" panose="020B0400000000000000" pitchFamily="50" charset="-128"/>
                <a:ea typeface="BIZ UDPゴシック" panose="020B0400000000000000" pitchFamily="50" charset="-128"/>
              </a:rPr>
              <a:t>～</a:t>
            </a:r>
            <a:r>
              <a:rPr kumimoji="1" lang="en-US" altLang="ja-JP" sz="1400" dirty="0">
                <a:effectLst/>
                <a:latin typeface="BIZ UDPゴシック" panose="020B0400000000000000" pitchFamily="50" charset="-128"/>
                <a:ea typeface="BIZ UDPゴシック" panose="020B0400000000000000" pitchFamily="50" charset="-128"/>
              </a:rPr>
              <a:t>2025</a:t>
            </a:r>
            <a:r>
              <a:rPr kumimoji="1" lang="ja-JP" altLang="en-US" sz="1400" dirty="0">
                <a:effectLst/>
                <a:latin typeface="BIZ UDPゴシック" panose="020B0400000000000000" pitchFamily="50" charset="-128"/>
                <a:ea typeface="BIZ UDPゴシック" panose="020B0400000000000000" pitchFamily="50" charset="-128"/>
              </a:rPr>
              <a:t>年度）</a:t>
            </a:r>
            <a:br>
              <a:rPr kumimoji="1" lang="en-US" altLang="ja-JP" sz="1400" dirty="0">
                <a:effectLst/>
                <a:latin typeface="BIZ UDPゴシック" panose="020B0400000000000000" pitchFamily="50" charset="-128"/>
                <a:ea typeface="BIZ UDPゴシック" panose="020B0400000000000000" pitchFamily="50" charset="-128"/>
              </a:rPr>
            </a:br>
            <a:endParaRPr lang="ja-JP" altLang="en-US" sz="1400" dirty="0"/>
          </a:p>
        </p:txBody>
      </p:sp>
      <p:sp>
        <p:nvSpPr>
          <p:cNvPr id="19" name="矢印: 上向き折線 18">
            <a:extLst>
              <a:ext uri="{FF2B5EF4-FFF2-40B4-BE49-F238E27FC236}">
                <a16:creationId xmlns:a16="http://schemas.microsoft.com/office/drawing/2014/main" id="{045EDB11-1BA7-55DB-31E1-10292177F456}"/>
              </a:ext>
            </a:extLst>
          </p:cNvPr>
          <p:cNvSpPr/>
          <p:nvPr/>
        </p:nvSpPr>
        <p:spPr>
          <a:xfrm rot="5400000">
            <a:off x="1864146" y="4509139"/>
            <a:ext cx="1331024" cy="1331025"/>
          </a:xfrm>
          <a:prstGeom prst="bentUp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18951601-4CD6-A934-DE50-0AF2FBA3BA16}"/>
              </a:ext>
            </a:extLst>
          </p:cNvPr>
          <p:cNvSpPr txBox="1"/>
          <p:nvPr/>
        </p:nvSpPr>
        <p:spPr>
          <a:xfrm>
            <a:off x="6756114" y="823901"/>
            <a:ext cx="2228474" cy="369332"/>
          </a:xfrm>
          <a:prstGeom prst="rect">
            <a:avLst/>
          </a:prstGeom>
          <a:noFill/>
        </p:spPr>
        <p:txBody>
          <a:bodyPr wrap="square">
            <a:spAutoFit/>
          </a:bodyPr>
          <a:lstStyle/>
          <a:p>
            <a:r>
              <a:rPr lang="en-US" altLang="ja-JP" sz="1800" dirty="0"/>
              <a:t>(</a:t>
            </a:r>
            <a:r>
              <a:rPr lang="en-US" altLang="ja-JP" sz="1600" dirty="0"/>
              <a:t>2026</a:t>
            </a:r>
            <a:r>
              <a:rPr lang="ja-JP" altLang="en-US" sz="1600" dirty="0"/>
              <a:t>～</a:t>
            </a:r>
            <a:r>
              <a:rPr lang="en-US" altLang="ja-JP" sz="1600" dirty="0"/>
              <a:t>2030</a:t>
            </a:r>
            <a:r>
              <a:rPr lang="ja-JP" altLang="en-US" sz="1600" dirty="0"/>
              <a:t>年度</a:t>
            </a:r>
            <a:r>
              <a:rPr lang="en-US" altLang="ja-JP" sz="1800" dirty="0"/>
              <a:t>)</a:t>
            </a:r>
            <a:endParaRPr lang="ja-JP" altLang="en-US" dirty="0"/>
          </a:p>
        </p:txBody>
      </p:sp>
      <p:sp>
        <p:nvSpPr>
          <p:cNvPr id="8" name="四角形: 角を丸くする 7">
            <a:extLst>
              <a:ext uri="{FF2B5EF4-FFF2-40B4-BE49-F238E27FC236}">
                <a16:creationId xmlns:a16="http://schemas.microsoft.com/office/drawing/2014/main" id="{A9C3FC7B-D8EA-801E-C35C-364F9154C4B2}"/>
              </a:ext>
            </a:extLst>
          </p:cNvPr>
          <p:cNvSpPr/>
          <p:nvPr/>
        </p:nvSpPr>
        <p:spPr>
          <a:xfrm>
            <a:off x="4516901" y="1820572"/>
            <a:ext cx="4529173" cy="793476"/>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950"/>
          </a:p>
        </p:txBody>
      </p:sp>
      <p:sp>
        <p:nvSpPr>
          <p:cNvPr id="11" name="テキスト ボックス 10">
            <a:extLst>
              <a:ext uri="{FF2B5EF4-FFF2-40B4-BE49-F238E27FC236}">
                <a16:creationId xmlns:a16="http://schemas.microsoft.com/office/drawing/2014/main" id="{B18C5ED1-E0F4-40A8-E72E-A844392158E7}"/>
              </a:ext>
            </a:extLst>
          </p:cNvPr>
          <p:cNvSpPr txBox="1"/>
          <p:nvPr/>
        </p:nvSpPr>
        <p:spPr>
          <a:xfrm>
            <a:off x="4580761" y="1857006"/>
            <a:ext cx="4290756" cy="616515"/>
          </a:xfrm>
          <a:prstGeom prst="rect">
            <a:avLst/>
          </a:prstGeom>
          <a:noFill/>
        </p:spPr>
        <p:txBody>
          <a:bodyPr wrap="square" rtlCol="0">
            <a:spAutoFit/>
          </a:bodyPr>
          <a:lstStyle/>
          <a:p>
            <a:r>
              <a:rPr lang="en-US" altLang="ja-JP" sz="1517" dirty="0">
                <a:latin typeface="BIZ UDPゴシック" panose="020B0400000000000000" pitchFamily="50" charset="-128"/>
                <a:ea typeface="BIZ UDPゴシック" panose="020B0400000000000000" pitchFamily="50" charset="-128"/>
              </a:rPr>
              <a:t>【</a:t>
            </a:r>
            <a:r>
              <a:rPr lang="ja-JP" altLang="en-US" sz="1517" dirty="0">
                <a:latin typeface="BIZ UDPゴシック" panose="020B0400000000000000" pitchFamily="50" charset="-128"/>
                <a:ea typeface="BIZ UDPゴシック" panose="020B0400000000000000" pitchFamily="50" charset="-128"/>
              </a:rPr>
              <a:t>目標</a:t>
            </a:r>
            <a:r>
              <a:rPr lang="en-US" altLang="ja-JP" sz="1517" dirty="0">
                <a:latin typeface="BIZ UDPゴシック" panose="020B0400000000000000" pitchFamily="50" charset="-128"/>
                <a:ea typeface="BIZ UDPゴシック" panose="020B0400000000000000" pitchFamily="50" charset="-128"/>
              </a:rPr>
              <a:t>】</a:t>
            </a:r>
          </a:p>
          <a:p>
            <a:pPr>
              <a:lnSpc>
                <a:spcPct val="150000"/>
              </a:lnSpc>
            </a:pPr>
            <a:r>
              <a:rPr lang="ja-JP" altLang="en-US" sz="1517" dirty="0">
                <a:latin typeface="BIZ UDPゴシック" panose="020B0400000000000000" pitchFamily="50" charset="-128"/>
                <a:ea typeface="BIZ UDPゴシック" panose="020B0400000000000000" pitchFamily="50" charset="-128"/>
              </a:rPr>
              <a:t>　愛知の持続的な成長を支える産業人材の育成</a:t>
            </a:r>
          </a:p>
        </p:txBody>
      </p:sp>
      <p:sp>
        <p:nvSpPr>
          <p:cNvPr id="13" name="四角形: 角を丸くする 12">
            <a:extLst>
              <a:ext uri="{FF2B5EF4-FFF2-40B4-BE49-F238E27FC236}">
                <a16:creationId xmlns:a16="http://schemas.microsoft.com/office/drawing/2014/main" id="{D169D050-DA46-054E-5A1B-C80236D5F841}"/>
              </a:ext>
            </a:extLst>
          </p:cNvPr>
          <p:cNvSpPr/>
          <p:nvPr/>
        </p:nvSpPr>
        <p:spPr>
          <a:xfrm>
            <a:off x="4411362" y="5048376"/>
            <a:ext cx="4634712" cy="338554"/>
          </a:xfrm>
          <a:prstGeom prst="roundRect">
            <a:avLst>
              <a:gd name="adj" fmla="val 5401"/>
            </a:avLst>
          </a:prstGeom>
          <a:solidFill>
            <a:schemeClr val="accent4">
              <a:lumMod val="20000"/>
              <a:lumOff val="80000"/>
            </a:schemeClr>
          </a:solidFill>
          <a:ln w="9525"/>
        </p:spPr>
        <p:style>
          <a:lnRef idx="2">
            <a:schemeClr val="accent1">
              <a:shade val="15000"/>
            </a:schemeClr>
          </a:lnRef>
          <a:fillRef idx="1">
            <a:schemeClr val="accent1"/>
          </a:fillRef>
          <a:effectRef idx="0">
            <a:schemeClr val="accent1"/>
          </a:effectRef>
          <a:fontRef idx="minor">
            <a:schemeClr val="lt1"/>
          </a:fontRef>
        </p:style>
        <p:txBody>
          <a:bodyPr lIns="39000" rIns="39000" rtlCol="0" anchor="ctr"/>
          <a:lstStyle/>
          <a:p>
            <a:r>
              <a:rPr lang="en-US" altLang="ja-JP" sz="1300" dirty="0">
                <a:solidFill>
                  <a:schemeClr val="tx1"/>
                </a:solidFill>
                <a:latin typeface="BIZ UDPゴシック" panose="020B0400000000000000" pitchFamily="50" charset="-128"/>
                <a:ea typeface="BIZ UDPゴシック" panose="020B0400000000000000" pitchFamily="50" charset="-128"/>
              </a:rPr>
              <a:t>2</a:t>
            </a:r>
            <a:r>
              <a:rPr lang="ja-JP" altLang="en-US" sz="1300" dirty="0">
                <a:solidFill>
                  <a:schemeClr val="tx1"/>
                </a:solidFill>
                <a:latin typeface="BIZ UDPゴシック" panose="020B0400000000000000" pitchFamily="50" charset="-128"/>
                <a:ea typeface="BIZ UDPゴシック" panose="020B0400000000000000" pitchFamily="50" charset="-128"/>
              </a:rPr>
              <a:t> 高度なモノづくり人材の育成支援</a:t>
            </a:r>
            <a:endParaRPr kumimoji="1" lang="ja-JP" altLang="en-US" sz="1300" dirty="0">
              <a:solidFill>
                <a:schemeClr val="tx1"/>
              </a:solidFill>
            </a:endParaRPr>
          </a:p>
        </p:txBody>
      </p:sp>
      <p:sp>
        <p:nvSpPr>
          <p:cNvPr id="20" name="四角形: 角を丸くする 19">
            <a:extLst>
              <a:ext uri="{FF2B5EF4-FFF2-40B4-BE49-F238E27FC236}">
                <a16:creationId xmlns:a16="http://schemas.microsoft.com/office/drawing/2014/main" id="{8A2D920E-8C01-A2C9-A14D-19DE7431583F}"/>
              </a:ext>
            </a:extLst>
          </p:cNvPr>
          <p:cNvSpPr/>
          <p:nvPr/>
        </p:nvSpPr>
        <p:spPr>
          <a:xfrm>
            <a:off x="4423845" y="5468680"/>
            <a:ext cx="4623608" cy="291166"/>
          </a:xfrm>
          <a:prstGeom prst="roundRect">
            <a:avLst>
              <a:gd name="adj" fmla="val 5401"/>
            </a:avLst>
          </a:prstGeom>
          <a:solidFill>
            <a:schemeClr val="accent4">
              <a:lumMod val="20000"/>
              <a:lumOff val="80000"/>
            </a:schemeClr>
          </a:solidFill>
          <a:ln w="9525"/>
        </p:spPr>
        <p:style>
          <a:lnRef idx="2">
            <a:schemeClr val="accent1">
              <a:shade val="15000"/>
            </a:schemeClr>
          </a:lnRef>
          <a:fillRef idx="1">
            <a:schemeClr val="accent1"/>
          </a:fillRef>
          <a:effectRef idx="0">
            <a:schemeClr val="accent1"/>
          </a:effectRef>
          <a:fontRef idx="minor">
            <a:schemeClr val="lt1"/>
          </a:fontRef>
        </p:style>
        <p:txBody>
          <a:bodyPr lIns="39000" rIns="39000" rtlCol="0" anchor="ctr"/>
          <a:lstStyle/>
          <a:p>
            <a:r>
              <a:rPr lang="en-US" altLang="ja-JP" sz="1300" dirty="0">
                <a:solidFill>
                  <a:schemeClr val="tx1"/>
                </a:solidFill>
                <a:latin typeface="BIZ UDPゴシック" panose="020B0400000000000000" pitchFamily="50" charset="-128"/>
                <a:ea typeface="BIZ UDPゴシック" panose="020B0400000000000000" pitchFamily="50" charset="-128"/>
              </a:rPr>
              <a:t>3 </a:t>
            </a:r>
            <a:r>
              <a:rPr lang="ja-JP" altLang="en-US" sz="1300" dirty="0">
                <a:solidFill>
                  <a:schemeClr val="tx1"/>
                </a:solidFill>
                <a:latin typeface="BIZ UDPゴシック" panose="020B0400000000000000" pitchFamily="50" charset="-128"/>
                <a:ea typeface="BIZ UDPゴシック" panose="020B0400000000000000" pitchFamily="50" charset="-128"/>
              </a:rPr>
              <a:t>多様な人材が能力を高め発揮できる環境づくり</a:t>
            </a:r>
            <a:endParaRPr kumimoji="1" lang="ja-JP" altLang="en-US" sz="1300" dirty="0">
              <a:solidFill>
                <a:schemeClr val="tx1"/>
              </a:solidFill>
            </a:endParaRPr>
          </a:p>
        </p:txBody>
      </p:sp>
      <p:sp>
        <p:nvSpPr>
          <p:cNvPr id="21" name="四角形: 角を丸くする 20">
            <a:extLst>
              <a:ext uri="{FF2B5EF4-FFF2-40B4-BE49-F238E27FC236}">
                <a16:creationId xmlns:a16="http://schemas.microsoft.com/office/drawing/2014/main" id="{8FE8431B-115C-6C88-4034-34419B4C392E}"/>
              </a:ext>
            </a:extLst>
          </p:cNvPr>
          <p:cNvSpPr/>
          <p:nvPr/>
        </p:nvSpPr>
        <p:spPr>
          <a:xfrm>
            <a:off x="4430565" y="5870808"/>
            <a:ext cx="4623608" cy="326582"/>
          </a:xfrm>
          <a:prstGeom prst="roundRect">
            <a:avLst>
              <a:gd name="adj" fmla="val 5401"/>
            </a:avLst>
          </a:prstGeom>
          <a:solidFill>
            <a:schemeClr val="accent4">
              <a:lumMod val="20000"/>
              <a:lumOff val="80000"/>
            </a:schemeClr>
          </a:solidFill>
          <a:ln w="9525"/>
        </p:spPr>
        <p:style>
          <a:lnRef idx="2">
            <a:schemeClr val="accent1">
              <a:shade val="15000"/>
            </a:schemeClr>
          </a:lnRef>
          <a:fillRef idx="1">
            <a:schemeClr val="accent1"/>
          </a:fillRef>
          <a:effectRef idx="0">
            <a:schemeClr val="accent1"/>
          </a:effectRef>
          <a:fontRef idx="minor">
            <a:schemeClr val="lt1"/>
          </a:fontRef>
        </p:style>
        <p:txBody>
          <a:bodyPr lIns="39000" rIns="39000" rtlCol="0" anchor="ctr"/>
          <a:lstStyle/>
          <a:p>
            <a:r>
              <a:rPr lang="en-US" altLang="ja-JP" sz="1300" dirty="0">
                <a:solidFill>
                  <a:schemeClr val="tx1"/>
                </a:solidFill>
                <a:latin typeface="BIZ UDPゴシック" panose="020B0400000000000000" pitchFamily="50" charset="-128"/>
                <a:ea typeface="BIZ UDPゴシック" panose="020B0400000000000000" pitchFamily="50" charset="-128"/>
              </a:rPr>
              <a:t>4 </a:t>
            </a:r>
            <a:r>
              <a:rPr lang="ja-JP" altLang="en-US" sz="1300" spc="-217" dirty="0">
                <a:solidFill>
                  <a:schemeClr val="tx1"/>
                </a:solidFill>
                <a:latin typeface="BIZ UDPゴシック" panose="020B0400000000000000" pitchFamily="50" charset="-128"/>
                <a:ea typeface="BIZ UDPゴシック" panose="020B0400000000000000" pitchFamily="50" charset="-128"/>
              </a:rPr>
              <a:t>技能競技大会の開催等を契機とした更なる技能振興・キャリア教育の推進</a:t>
            </a:r>
            <a:endParaRPr kumimoji="1" lang="ja-JP" altLang="en-US" sz="1300" spc="-217" dirty="0">
              <a:solidFill>
                <a:schemeClr val="tx1"/>
              </a:solidFill>
            </a:endParaRPr>
          </a:p>
        </p:txBody>
      </p:sp>
      <p:sp>
        <p:nvSpPr>
          <p:cNvPr id="22" name="四角形: 角を丸くする 21">
            <a:extLst>
              <a:ext uri="{FF2B5EF4-FFF2-40B4-BE49-F238E27FC236}">
                <a16:creationId xmlns:a16="http://schemas.microsoft.com/office/drawing/2014/main" id="{64AB7BA6-65F1-9625-26D3-A3D4B58E8F6B}"/>
              </a:ext>
            </a:extLst>
          </p:cNvPr>
          <p:cNvSpPr/>
          <p:nvPr/>
        </p:nvSpPr>
        <p:spPr>
          <a:xfrm>
            <a:off x="4424293" y="6298531"/>
            <a:ext cx="4623609" cy="317272"/>
          </a:xfrm>
          <a:prstGeom prst="roundRect">
            <a:avLst>
              <a:gd name="adj" fmla="val 5401"/>
            </a:avLst>
          </a:prstGeom>
          <a:solidFill>
            <a:schemeClr val="accent4">
              <a:lumMod val="20000"/>
              <a:lumOff val="80000"/>
            </a:schemeClr>
          </a:solidFill>
          <a:ln w="9525"/>
        </p:spPr>
        <p:style>
          <a:lnRef idx="2">
            <a:schemeClr val="accent1">
              <a:shade val="15000"/>
            </a:schemeClr>
          </a:lnRef>
          <a:fillRef idx="1">
            <a:schemeClr val="accent1"/>
          </a:fillRef>
          <a:effectRef idx="0">
            <a:schemeClr val="accent1"/>
          </a:effectRef>
          <a:fontRef idx="minor">
            <a:schemeClr val="lt1"/>
          </a:fontRef>
        </p:style>
        <p:txBody>
          <a:bodyPr lIns="39000" rIns="39000" rtlCol="0" anchor="ctr"/>
          <a:lstStyle/>
          <a:p>
            <a:r>
              <a:rPr lang="ja-JP" altLang="en-US" sz="1300" dirty="0">
                <a:solidFill>
                  <a:schemeClr val="tx1"/>
                </a:solidFill>
                <a:latin typeface="BIZ UDPゴシック" panose="020B0400000000000000" pitchFamily="50" charset="-128"/>
                <a:ea typeface="BIZ UDPゴシック" panose="020B0400000000000000" pitchFamily="50" charset="-128"/>
              </a:rPr>
              <a:t>５ 中小・小規模企業の人材育成への支援</a:t>
            </a:r>
          </a:p>
        </p:txBody>
      </p:sp>
      <p:sp>
        <p:nvSpPr>
          <p:cNvPr id="23" name="テキスト ボックス 22">
            <a:extLst>
              <a:ext uri="{FF2B5EF4-FFF2-40B4-BE49-F238E27FC236}">
                <a16:creationId xmlns:a16="http://schemas.microsoft.com/office/drawing/2014/main" id="{EAA2C8F5-E78A-8E30-CB47-C58926420C53}"/>
              </a:ext>
            </a:extLst>
          </p:cNvPr>
          <p:cNvSpPr txBox="1"/>
          <p:nvPr/>
        </p:nvSpPr>
        <p:spPr>
          <a:xfrm>
            <a:off x="4516901" y="2778787"/>
            <a:ext cx="4457107" cy="1317220"/>
          </a:xfrm>
          <a:prstGeom prst="rect">
            <a:avLst/>
          </a:prstGeom>
          <a:noFill/>
          <a:ln>
            <a:solidFill>
              <a:schemeClr val="accent1">
                <a:shade val="15000"/>
              </a:schemeClr>
            </a:solidFill>
            <a:prstDash val="dash"/>
          </a:ln>
        </p:spPr>
        <p:txBody>
          <a:bodyPr wrap="square" rtlCol="0">
            <a:spAutoFit/>
          </a:bodyPr>
          <a:lstStyle/>
          <a:p>
            <a:pPr marL="77998" indent="-495285"/>
            <a:r>
              <a:rPr lang="ja-JP" altLang="en-US" sz="1137" dirty="0">
                <a:latin typeface="BIZ UDPゴシック" panose="020B0400000000000000" pitchFamily="50" charset="-128"/>
                <a:ea typeface="BIZ UDPゴシック" panose="020B0400000000000000" pitchFamily="50" charset="-128"/>
              </a:rPr>
              <a:t>・人口減少・高齢化の進行やデジタル技術の加速度的な進展、自動車産業の構造転換など変革期にある。</a:t>
            </a:r>
            <a:endParaRPr lang="en-US" altLang="ja-JP" sz="1137" dirty="0">
              <a:latin typeface="BIZ UDPゴシック" panose="020B0400000000000000" pitchFamily="50" charset="-128"/>
              <a:ea typeface="BIZ UDPゴシック" panose="020B0400000000000000" pitchFamily="50" charset="-128"/>
            </a:endParaRPr>
          </a:p>
          <a:p>
            <a:pPr marL="77998" indent="-495285"/>
            <a:r>
              <a:rPr lang="ja-JP" altLang="en-US" sz="1137" dirty="0">
                <a:latin typeface="BIZ UDPゴシック" panose="020B0400000000000000" pitchFamily="50" charset="-128"/>
                <a:ea typeface="BIZ UDPゴシック" panose="020B0400000000000000" pitchFamily="50" charset="-128"/>
              </a:rPr>
              <a:t>・このような変化が大きい時代を乗り越え、地域経済の持続的な成長につなげていくためには、産業を支え、地域を支える人材を育成していかなければならない。</a:t>
            </a:r>
            <a:endParaRPr lang="en-US" altLang="ja-JP" sz="1137" dirty="0">
              <a:latin typeface="BIZ UDPゴシック" panose="020B0400000000000000" pitchFamily="50" charset="-128"/>
              <a:ea typeface="BIZ UDPゴシック" panose="020B0400000000000000" pitchFamily="50" charset="-128"/>
            </a:endParaRPr>
          </a:p>
          <a:p>
            <a:pPr marL="77998" indent="-495285"/>
            <a:r>
              <a:rPr lang="ja-JP" altLang="en-US" sz="1137" dirty="0">
                <a:latin typeface="BIZ UDPゴシック" panose="020B0400000000000000" pitchFamily="50" charset="-128"/>
                <a:ea typeface="BIZ UDPゴシック" panose="020B0400000000000000" pitchFamily="50" charset="-128"/>
              </a:rPr>
              <a:t>・今後、人材育成の重要性は一層高まっていくとの認識のもと、時代に合わせた取組を行うことで、目標の実現を図っていく。</a:t>
            </a:r>
            <a:endParaRPr lang="en-US" altLang="ja-JP" sz="1137" dirty="0">
              <a:latin typeface="BIZ UDPゴシック" panose="020B0400000000000000" pitchFamily="50" charset="-128"/>
              <a:ea typeface="BIZ UDPゴシック" panose="020B0400000000000000" pitchFamily="50" charset="-128"/>
            </a:endParaRPr>
          </a:p>
        </p:txBody>
      </p:sp>
      <p:sp>
        <p:nvSpPr>
          <p:cNvPr id="24" name="四角形: 角を丸くする 23">
            <a:extLst>
              <a:ext uri="{FF2B5EF4-FFF2-40B4-BE49-F238E27FC236}">
                <a16:creationId xmlns:a16="http://schemas.microsoft.com/office/drawing/2014/main" id="{5127A043-1E3D-83AE-7F93-3DEDA74B6F73}"/>
              </a:ext>
            </a:extLst>
          </p:cNvPr>
          <p:cNvSpPr/>
          <p:nvPr/>
        </p:nvSpPr>
        <p:spPr>
          <a:xfrm>
            <a:off x="4408783" y="4629758"/>
            <a:ext cx="4634712" cy="338554"/>
          </a:xfrm>
          <a:prstGeom prst="roundRect">
            <a:avLst>
              <a:gd name="adj" fmla="val 5401"/>
            </a:avLst>
          </a:prstGeom>
          <a:solidFill>
            <a:schemeClr val="accent4">
              <a:lumMod val="20000"/>
              <a:lumOff val="80000"/>
            </a:schemeClr>
          </a:solidFill>
          <a:ln w="9525"/>
        </p:spPr>
        <p:style>
          <a:lnRef idx="2">
            <a:schemeClr val="accent1">
              <a:shade val="15000"/>
            </a:schemeClr>
          </a:lnRef>
          <a:fillRef idx="1">
            <a:schemeClr val="accent1"/>
          </a:fillRef>
          <a:effectRef idx="0">
            <a:schemeClr val="accent1"/>
          </a:effectRef>
          <a:fontRef idx="minor">
            <a:schemeClr val="lt1"/>
          </a:fontRef>
        </p:style>
        <p:txBody>
          <a:bodyPr lIns="39000" rIns="39000" rtlCol="0" anchor="ctr"/>
          <a:lstStyle/>
          <a:p>
            <a:r>
              <a:rPr lang="ja-JP" altLang="en-US" sz="1300" dirty="0">
                <a:solidFill>
                  <a:schemeClr val="tx1"/>
                </a:solidFill>
                <a:latin typeface="BIZ UDPゴシック" panose="020B0400000000000000" pitchFamily="50" charset="-128"/>
                <a:ea typeface="BIZ UDPゴシック" panose="020B0400000000000000" pitchFamily="50" charset="-128"/>
              </a:rPr>
              <a:t>１ 県内産業のデジタル化・</a:t>
            </a:r>
            <a:r>
              <a:rPr lang="en-US" altLang="ja-JP" sz="1300" dirty="0">
                <a:solidFill>
                  <a:schemeClr val="tx1"/>
                </a:solidFill>
                <a:latin typeface="BIZ UDPゴシック" panose="020B0400000000000000" pitchFamily="50" charset="-128"/>
                <a:ea typeface="BIZ UDPゴシック" panose="020B0400000000000000" pitchFamily="50" charset="-128"/>
              </a:rPr>
              <a:t>DX</a:t>
            </a:r>
            <a:r>
              <a:rPr lang="ja-JP" altLang="en-US" sz="1300" dirty="0">
                <a:solidFill>
                  <a:schemeClr val="tx1"/>
                </a:solidFill>
                <a:latin typeface="BIZ UDPゴシック" panose="020B0400000000000000" pitchFamily="50" charset="-128"/>
                <a:ea typeface="BIZ UDPゴシック" panose="020B0400000000000000" pitchFamily="50" charset="-128"/>
              </a:rPr>
              <a:t>を担うデジタル人材の確保・育成</a:t>
            </a:r>
            <a:endParaRPr lang="ja-JP" altLang="en-US" sz="1300" dirty="0">
              <a:solidFill>
                <a:schemeClr val="tx1"/>
              </a:solidFill>
            </a:endParaRPr>
          </a:p>
        </p:txBody>
      </p:sp>
      <p:sp>
        <p:nvSpPr>
          <p:cNvPr id="25" name="正方形/長方形 24">
            <a:extLst>
              <a:ext uri="{FF2B5EF4-FFF2-40B4-BE49-F238E27FC236}">
                <a16:creationId xmlns:a16="http://schemas.microsoft.com/office/drawing/2014/main" id="{965D8FF2-1EAC-6EBC-CCD0-FDA3F2F1C7B3}"/>
              </a:ext>
            </a:extLst>
          </p:cNvPr>
          <p:cNvSpPr/>
          <p:nvPr/>
        </p:nvSpPr>
        <p:spPr>
          <a:xfrm>
            <a:off x="4395649" y="1335046"/>
            <a:ext cx="4680000" cy="326582"/>
          </a:xfrm>
          <a:prstGeom prst="rect">
            <a:avLst/>
          </a:prstGeom>
          <a:solidFill>
            <a:srgbClr val="002060"/>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b="1" dirty="0">
                <a:solidFill>
                  <a:schemeClr val="bg1"/>
                </a:solidFill>
                <a:latin typeface="BIZ UDPゴシック" panose="020B0400000000000000" pitchFamily="50" charset="-128"/>
                <a:ea typeface="BIZ UDPゴシック" panose="020B0400000000000000" pitchFamily="50" charset="-128"/>
              </a:rPr>
              <a:t>目標と施策の柱</a:t>
            </a:r>
            <a:endParaRPr lang="ja-JP" altLang="en-US" dirty="0">
              <a:solidFill>
                <a:schemeClr val="bg1"/>
              </a:solidFill>
              <a:latin typeface="BIZ UDPゴシック" panose="020B0400000000000000" pitchFamily="50" charset="-128"/>
              <a:ea typeface="BIZ UDPゴシック" panose="020B0400000000000000" pitchFamily="50" charset="-128"/>
            </a:endParaRPr>
          </a:p>
        </p:txBody>
      </p:sp>
      <p:sp>
        <p:nvSpPr>
          <p:cNvPr id="26" name="テキスト ボックス 25">
            <a:extLst>
              <a:ext uri="{FF2B5EF4-FFF2-40B4-BE49-F238E27FC236}">
                <a16:creationId xmlns:a16="http://schemas.microsoft.com/office/drawing/2014/main" id="{ECA41832-B4CF-99D8-FFAE-7B22EE709B1D}"/>
              </a:ext>
            </a:extLst>
          </p:cNvPr>
          <p:cNvSpPr txBox="1"/>
          <p:nvPr/>
        </p:nvSpPr>
        <p:spPr>
          <a:xfrm>
            <a:off x="4374172" y="416895"/>
            <a:ext cx="4680001" cy="412934"/>
          </a:xfrm>
          <a:prstGeom prst="rect">
            <a:avLst/>
          </a:prstGeom>
          <a:solidFill>
            <a:schemeClr val="accent4">
              <a:lumMod val="20000"/>
              <a:lumOff val="80000"/>
            </a:schemeClr>
          </a:solidFill>
        </p:spPr>
        <p:txBody>
          <a:bodyPr wrap="square" rtlCol="0" anchor="ctr" anchorCtr="0">
            <a:spAutoFit/>
          </a:bodyPr>
          <a:lstStyle/>
          <a:p>
            <a:pPr algn="ctr">
              <a:lnSpc>
                <a:spcPts val="2492"/>
              </a:lnSpc>
            </a:pPr>
            <a:r>
              <a:rPr lang="zh-TW" altLang="en-US" sz="2200" b="1" dirty="0">
                <a:latin typeface="BIZ UDPゴシック" panose="020B0400000000000000" pitchFamily="50" charset="-128"/>
                <a:ea typeface="BIZ UDPゴシック" panose="020B0400000000000000" pitchFamily="50" charset="-128"/>
              </a:rPr>
              <a:t>第</a:t>
            </a:r>
            <a:r>
              <a:rPr lang="en-US" altLang="zh-TW" sz="2200" b="1" dirty="0">
                <a:latin typeface="BIZ UDPゴシック" panose="020B0400000000000000" pitchFamily="50" charset="-128"/>
                <a:ea typeface="BIZ UDPゴシック" panose="020B0400000000000000" pitchFamily="50" charset="-128"/>
              </a:rPr>
              <a:t>12</a:t>
            </a:r>
            <a:r>
              <a:rPr lang="zh-TW" altLang="en-US" sz="2200" b="1" dirty="0">
                <a:latin typeface="BIZ UDPゴシック" panose="020B0400000000000000" pitchFamily="50" charset="-128"/>
                <a:ea typeface="BIZ UDPゴシック" panose="020B0400000000000000" pitchFamily="50" charset="-128"/>
              </a:rPr>
              <a:t>次愛知県職業能力開発計画</a:t>
            </a:r>
            <a:endParaRPr lang="en-US" altLang="zh-TW" sz="2200" b="1"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7242163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a:xfrm>
            <a:off x="-108598" y="5049207"/>
            <a:ext cx="9072574" cy="1628770"/>
          </a:xfrm>
        </p:spPr>
        <p:txBody>
          <a:bodyPr>
            <a:normAutofit/>
          </a:bodyPr>
          <a:lstStyle/>
          <a:p>
            <a:pPr indent="256032"/>
            <a:endParaRPr kumimoji="1" lang="en-US" altLang="ja-JP" dirty="0"/>
          </a:p>
          <a:p>
            <a:pPr indent="0">
              <a:buNone/>
            </a:pPr>
            <a:r>
              <a:rPr kumimoji="1" lang="ja-JP" altLang="en-US" sz="3000" dirty="0">
                <a:latin typeface="BIZ UDPゴシック" panose="020B0400000000000000" pitchFamily="50" charset="-128"/>
                <a:ea typeface="BIZ UDPゴシック" panose="020B0400000000000000" pitchFamily="50" charset="-128"/>
              </a:rPr>
              <a:t>   ◆</a:t>
            </a:r>
            <a:r>
              <a:rPr kumimoji="1" lang="ja-JP" altLang="en-US" sz="2400" dirty="0">
                <a:latin typeface="BIZ UDPゴシック" panose="020B0400000000000000" pitchFamily="50" charset="-128"/>
                <a:ea typeface="BIZ UDPゴシック" panose="020B0400000000000000" pitchFamily="50" charset="-128"/>
              </a:rPr>
              <a:t>人材育成研修・職業訓練などの情報提供、相談に対応</a:t>
            </a:r>
            <a:endParaRPr kumimoji="1" lang="en-US" altLang="ja-JP" sz="2400" dirty="0">
              <a:latin typeface="BIZ UDPゴシック" panose="020B0400000000000000" pitchFamily="50" charset="-128"/>
              <a:ea typeface="BIZ UDPゴシック" panose="020B0400000000000000" pitchFamily="50" charset="-128"/>
            </a:endParaRPr>
          </a:p>
          <a:p>
            <a:pPr indent="0">
              <a:buNone/>
            </a:pPr>
            <a:r>
              <a:rPr lang="ja-JP" altLang="en-US" sz="2400" dirty="0">
                <a:latin typeface="BIZ UDPゴシック" panose="020B0400000000000000" pitchFamily="50" charset="-128"/>
                <a:ea typeface="BIZ UDPゴシック" panose="020B0400000000000000" pitchFamily="50" charset="-128"/>
              </a:rPr>
              <a:t>　　　　　　　　　　　　</a:t>
            </a:r>
            <a:r>
              <a:rPr lang="ja-JP" altLang="en-US" sz="2400" dirty="0">
                <a:solidFill>
                  <a:schemeClr val="accent1">
                    <a:lumMod val="75000"/>
                  </a:schemeClr>
                </a:solidFill>
                <a:latin typeface="BIZ UDPゴシック" panose="020B0400000000000000" pitchFamily="50" charset="-128"/>
                <a:ea typeface="BIZ UDPゴシック" panose="020B0400000000000000" pitchFamily="50" charset="-128"/>
              </a:rPr>
              <a:t>お気軽にご相談ください　</a:t>
            </a:r>
            <a:r>
              <a:rPr lang="ja-JP" altLang="en-US" sz="2400" dirty="0">
                <a:solidFill>
                  <a:schemeClr val="bg2">
                    <a:lumMod val="50000"/>
                  </a:schemeClr>
                </a:solidFill>
                <a:latin typeface="BIZ UDPゴシック" panose="020B0400000000000000" pitchFamily="50" charset="-128"/>
                <a:ea typeface="BIZ UDPゴシック" panose="020B0400000000000000" pitchFamily="50" charset="-128"/>
              </a:rPr>
              <a:t>　</a:t>
            </a:r>
            <a:endParaRPr kumimoji="1" lang="en-US" altLang="ja-JP" dirty="0">
              <a:solidFill>
                <a:schemeClr val="bg2">
                  <a:lumMod val="50000"/>
                </a:schemeClr>
              </a:solidFill>
              <a:latin typeface="BIZ UDPゴシック" panose="020B0400000000000000" pitchFamily="50" charset="-128"/>
              <a:ea typeface="BIZ UDPゴシック" panose="020B0400000000000000" pitchFamily="50" charset="-128"/>
            </a:endParaRPr>
          </a:p>
          <a:p>
            <a:pPr indent="256032"/>
            <a:endParaRPr lang="en-US" altLang="ja-JP" dirty="0"/>
          </a:p>
          <a:p>
            <a:pPr indent="256032"/>
            <a:endParaRPr kumimoji="1" lang="en-US" altLang="ja-JP" dirty="0"/>
          </a:p>
          <a:p>
            <a:pPr indent="256032"/>
            <a:endParaRPr lang="en-US" altLang="ja-JP" dirty="0"/>
          </a:p>
          <a:p>
            <a:pPr indent="256032"/>
            <a:endParaRPr kumimoji="1" lang="en-US" altLang="ja-JP" dirty="0"/>
          </a:p>
          <a:p>
            <a:pPr indent="0">
              <a:buNone/>
            </a:pPr>
            <a:endParaRPr kumimoji="1" lang="en-US" altLang="ja-JP" sz="3600" dirty="0"/>
          </a:p>
          <a:p>
            <a:pPr indent="0">
              <a:buNone/>
            </a:pPr>
            <a:endParaRPr kumimoji="1" lang="en-US" altLang="ja-JP" dirty="0"/>
          </a:p>
        </p:txBody>
      </p:sp>
      <p:sp>
        <p:nvSpPr>
          <p:cNvPr id="6" name="タイトル 5"/>
          <p:cNvSpPr>
            <a:spLocks noGrp="1"/>
          </p:cNvSpPr>
          <p:nvPr>
            <p:ph type="title"/>
          </p:nvPr>
        </p:nvSpPr>
        <p:spPr>
          <a:xfrm>
            <a:off x="457199" y="480479"/>
            <a:ext cx="8229600" cy="1021752"/>
          </a:xfrm>
          <a:prstGeom prst="flowChartAlternateProcess">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0000"/>
          </a:bodyPr>
          <a:lstStyle/>
          <a:p>
            <a:pPr algn="ctr"/>
            <a:br>
              <a:rPr lang="en-US" altLang="ja-JP" sz="4400" dirty="0">
                <a:solidFill>
                  <a:prstClr val="black"/>
                </a:solidFill>
                <a:latin typeface="HG丸ｺﾞｼｯｸM-PRO" panose="020F0600000000000000" pitchFamily="50" charset="-128"/>
                <a:ea typeface="HG丸ｺﾞｼｯｸM-PRO" panose="020F0600000000000000" pitchFamily="50" charset="-128"/>
              </a:rPr>
            </a:br>
            <a:r>
              <a:rPr lang="ja-JP" altLang="en-US" sz="4000" dirty="0">
                <a:solidFill>
                  <a:prstClr val="black"/>
                </a:solidFill>
                <a:latin typeface="BIZ UDPゴシック" panose="020B0400000000000000" pitchFamily="50" charset="-128"/>
                <a:ea typeface="BIZ UDPゴシック" panose="020B0400000000000000" pitchFamily="50" charset="-128"/>
              </a:rPr>
              <a:t>愛知県産業人材育成支援センターとは</a:t>
            </a:r>
            <a:br>
              <a:rPr lang="ja-JP" altLang="en-US" sz="4400" dirty="0">
                <a:solidFill>
                  <a:prstClr val="black"/>
                </a:solidFill>
                <a:latin typeface="BIZ UDPゴシック" panose="020B0400000000000000" pitchFamily="50" charset="-128"/>
                <a:ea typeface="BIZ UDPゴシック" panose="020B0400000000000000" pitchFamily="50" charset="-128"/>
              </a:rPr>
            </a:br>
            <a:endParaRPr kumimoji="1" lang="ja-JP" altLang="en-US" dirty="0">
              <a:latin typeface="BIZ UDPゴシック" panose="020B0400000000000000" pitchFamily="50" charset="-128"/>
              <a:ea typeface="BIZ UDPゴシック" panose="020B0400000000000000" pitchFamily="50" charset="-128"/>
            </a:endParaRPr>
          </a:p>
        </p:txBody>
      </p:sp>
      <p:sp>
        <p:nvSpPr>
          <p:cNvPr id="7" name="角丸四角形 6"/>
          <p:cNvSpPr/>
          <p:nvPr/>
        </p:nvSpPr>
        <p:spPr>
          <a:xfrm>
            <a:off x="534345" y="1808793"/>
            <a:ext cx="8075307" cy="3600460"/>
          </a:xfrm>
          <a:prstGeom prst="roundRect">
            <a:avLst/>
          </a:prstGeom>
          <a:noFill/>
          <a:ln>
            <a:solidFill>
              <a:schemeClr val="accent3"/>
            </a:solidFill>
          </a:ln>
        </p:spPr>
        <p:style>
          <a:lnRef idx="2">
            <a:schemeClr val="accent6"/>
          </a:lnRef>
          <a:fillRef idx="1">
            <a:schemeClr val="lt1"/>
          </a:fillRef>
          <a:effectRef idx="0">
            <a:schemeClr val="accent6"/>
          </a:effectRef>
          <a:fontRef idx="minor">
            <a:schemeClr val="dk1"/>
          </a:fontRef>
        </p:style>
        <p:txBody>
          <a:bodyPr rtlCol="0" anchor="ctr"/>
          <a:lstStyle/>
          <a:p>
            <a:pPr indent="0">
              <a:buNone/>
            </a:pPr>
            <a:endParaRPr lang="en-US" altLang="ja-JP" sz="2600" dirty="0">
              <a:latin typeface="BIZ UDPゴシック" panose="020B0400000000000000" pitchFamily="50" charset="-128"/>
              <a:ea typeface="BIZ UDPゴシック" panose="020B0400000000000000" pitchFamily="50" charset="-128"/>
            </a:endParaRPr>
          </a:p>
          <a:p>
            <a:pPr indent="0">
              <a:buNone/>
            </a:pPr>
            <a:r>
              <a:rPr lang="ja-JP" altLang="en-US" sz="2400" dirty="0">
                <a:latin typeface="BIZ UDPゴシック" panose="020B0400000000000000" pitchFamily="50" charset="-128"/>
                <a:ea typeface="BIZ UDPゴシック" panose="020B0400000000000000" pitchFamily="50" charset="-128"/>
              </a:rPr>
              <a:t>　・　各企業の実情に応じた人材育成プログラムに</a:t>
            </a:r>
            <a:endParaRPr lang="en-US" altLang="ja-JP" sz="2400" dirty="0">
              <a:latin typeface="BIZ UDPゴシック" panose="020B0400000000000000" pitchFamily="50" charset="-128"/>
              <a:ea typeface="BIZ UDPゴシック" panose="020B0400000000000000" pitchFamily="50" charset="-128"/>
            </a:endParaRPr>
          </a:p>
          <a:p>
            <a:pPr indent="0">
              <a:buNone/>
            </a:pPr>
            <a:r>
              <a:rPr lang="ja-JP" altLang="en-US" sz="2400" dirty="0">
                <a:latin typeface="BIZ UDPゴシック" panose="020B0400000000000000" pitchFamily="50" charset="-128"/>
                <a:ea typeface="BIZ UDPゴシック" panose="020B0400000000000000" pitchFamily="50" charset="-128"/>
              </a:rPr>
              <a:t>　　　ついて助言</a:t>
            </a:r>
            <a:endParaRPr lang="en-US" altLang="ja-JP" sz="2400" dirty="0">
              <a:latin typeface="BIZ UDPゴシック" panose="020B0400000000000000" pitchFamily="50" charset="-128"/>
              <a:ea typeface="BIZ UDPゴシック" panose="020B0400000000000000" pitchFamily="50" charset="-128"/>
            </a:endParaRPr>
          </a:p>
          <a:p>
            <a:pPr indent="0">
              <a:buNone/>
            </a:pPr>
            <a:endParaRPr lang="en-US" altLang="ja-JP" sz="800" dirty="0">
              <a:latin typeface="BIZ UDPゴシック" panose="020B0400000000000000" pitchFamily="50" charset="-128"/>
              <a:ea typeface="BIZ UDPゴシック" panose="020B0400000000000000" pitchFamily="50" charset="-128"/>
            </a:endParaRPr>
          </a:p>
          <a:p>
            <a:pPr indent="0">
              <a:buNone/>
            </a:pPr>
            <a:r>
              <a:rPr lang="ja-JP" altLang="en-US" sz="2400" dirty="0">
                <a:latin typeface="BIZ UDPゴシック" panose="020B0400000000000000" pitchFamily="50" charset="-128"/>
                <a:ea typeface="BIZ UDPゴシック" panose="020B0400000000000000" pitchFamily="50" charset="-128"/>
              </a:rPr>
              <a:t>　・　目的に応じた県内で実施されている最適な講座や</a:t>
            </a:r>
            <a:endParaRPr lang="en-US" altLang="ja-JP" sz="2400" dirty="0">
              <a:latin typeface="BIZ UDPゴシック" panose="020B0400000000000000" pitchFamily="50" charset="-128"/>
              <a:ea typeface="BIZ UDPゴシック" panose="020B0400000000000000" pitchFamily="50" charset="-128"/>
            </a:endParaRPr>
          </a:p>
          <a:p>
            <a:pPr indent="0">
              <a:buNone/>
            </a:pPr>
            <a:r>
              <a:rPr lang="ja-JP" altLang="en-US" sz="2400" dirty="0">
                <a:latin typeface="BIZ UDPゴシック" panose="020B0400000000000000" pitchFamily="50" charset="-128"/>
                <a:ea typeface="BIZ UDPゴシック" panose="020B0400000000000000" pitchFamily="50" charset="-128"/>
              </a:rPr>
              <a:t>　　　研修を紹介</a:t>
            </a:r>
            <a:endParaRPr lang="en-US" altLang="ja-JP" sz="2400" dirty="0">
              <a:latin typeface="BIZ UDPゴシック" panose="020B0400000000000000" pitchFamily="50" charset="-128"/>
              <a:ea typeface="BIZ UDPゴシック" panose="020B0400000000000000" pitchFamily="50" charset="-128"/>
            </a:endParaRPr>
          </a:p>
          <a:p>
            <a:pPr indent="0">
              <a:buNone/>
            </a:pPr>
            <a:endParaRPr lang="en-US" altLang="ja-JP" sz="800" dirty="0">
              <a:latin typeface="BIZ UDPゴシック" panose="020B0400000000000000" pitchFamily="50" charset="-128"/>
              <a:ea typeface="BIZ UDPゴシック" panose="020B0400000000000000" pitchFamily="50" charset="-128"/>
            </a:endParaRPr>
          </a:p>
          <a:p>
            <a:r>
              <a:rPr lang="ja-JP" altLang="en-US" sz="2400" dirty="0">
                <a:latin typeface="BIZ UDPゴシック" panose="020B0400000000000000" pitchFamily="50" charset="-128"/>
                <a:ea typeface="BIZ UDPゴシック" panose="020B0400000000000000" pitchFamily="50" charset="-128"/>
              </a:rPr>
              <a:t>　・　熟練技能者を講師として紹介、派遣</a:t>
            </a:r>
            <a:endParaRPr lang="en-US" altLang="ja-JP" sz="2400" dirty="0">
              <a:latin typeface="BIZ UDPゴシック" panose="020B0400000000000000" pitchFamily="50" charset="-128"/>
              <a:ea typeface="BIZ UDPゴシック" panose="020B0400000000000000" pitchFamily="50" charset="-128"/>
            </a:endParaRPr>
          </a:p>
          <a:p>
            <a:endParaRPr lang="en-US" altLang="ja-JP" sz="800" dirty="0">
              <a:latin typeface="BIZ UDPゴシック" panose="020B0400000000000000" pitchFamily="50" charset="-128"/>
              <a:ea typeface="BIZ UDPゴシック" panose="020B0400000000000000" pitchFamily="50" charset="-128"/>
            </a:endParaRPr>
          </a:p>
          <a:p>
            <a:pPr indent="0">
              <a:buNone/>
            </a:pPr>
            <a:r>
              <a:rPr lang="ja-JP" altLang="en-US" sz="2400" dirty="0">
                <a:latin typeface="BIZ UDPゴシック" panose="020B0400000000000000" pitchFamily="50" charset="-128"/>
                <a:ea typeface="BIZ UDPゴシック" panose="020B0400000000000000" pitchFamily="50" charset="-128"/>
              </a:rPr>
              <a:t>　・　中小企業経営者を対象とした人材育成に関する講話、</a:t>
            </a:r>
            <a:endParaRPr lang="en-US" altLang="ja-JP" sz="2400" dirty="0">
              <a:latin typeface="BIZ UDPゴシック" panose="020B0400000000000000" pitchFamily="50" charset="-128"/>
              <a:ea typeface="BIZ UDPゴシック" panose="020B0400000000000000" pitchFamily="50" charset="-128"/>
            </a:endParaRPr>
          </a:p>
          <a:p>
            <a:pPr indent="0">
              <a:buNone/>
            </a:pPr>
            <a:r>
              <a:rPr lang="ja-JP" altLang="en-US" sz="2400" dirty="0">
                <a:latin typeface="BIZ UDPゴシック" panose="020B0400000000000000" pitchFamily="50" charset="-128"/>
                <a:ea typeface="BIZ UDPゴシック" panose="020B0400000000000000" pitchFamily="50" charset="-128"/>
              </a:rPr>
              <a:t>　　 意見交換会の開催</a:t>
            </a:r>
            <a:endParaRPr lang="en-US" altLang="ja-JP" sz="2400" dirty="0">
              <a:latin typeface="BIZ UDPゴシック" panose="020B0400000000000000" pitchFamily="50" charset="-128"/>
              <a:ea typeface="BIZ UDPゴシック" panose="020B0400000000000000" pitchFamily="50" charset="-128"/>
            </a:endParaRPr>
          </a:p>
          <a:p>
            <a:endParaRPr lang="en-US" altLang="ja-JP" sz="800" dirty="0">
              <a:latin typeface="BIZ UDPゴシック" panose="020B0400000000000000" pitchFamily="50" charset="-128"/>
              <a:ea typeface="BIZ UDPゴシック" panose="020B0400000000000000" pitchFamily="50" charset="-128"/>
            </a:endParaRPr>
          </a:p>
          <a:p>
            <a:pPr indent="0">
              <a:buNone/>
            </a:pPr>
            <a:r>
              <a:rPr lang="ja-JP" altLang="en-US" sz="2400" dirty="0">
                <a:latin typeface="BIZ UDPゴシック" panose="020B0400000000000000" pitchFamily="50" charset="-128"/>
                <a:ea typeface="BIZ UDPゴシック" panose="020B0400000000000000" pitchFamily="50" charset="-128"/>
              </a:rPr>
              <a:t>　・　国、県の職業訓練機関への求人強化</a:t>
            </a:r>
            <a:endParaRPr lang="en-US" altLang="ja-JP" sz="2400" dirty="0">
              <a:latin typeface="BIZ UDPゴシック" panose="020B0400000000000000" pitchFamily="50" charset="-128"/>
              <a:ea typeface="BIZ UDPゴシック" panose="020B0400000000000000" pitchFamily="50" charset="-128"/>
            </a:endParaRPr>
          </a:p>
          <a:p>
            <a:pPr indent="0">
              <a:buNone/>
            </a:pPr>
            <a:endParaRPr lang="en-US" altLang="ja-JP" sz="800" dirty="0">
              <a:latin typeface="BIZ UDPゴシック" panose="020B0400000000000000" pitchFamily="50" charset="-128"/>
              <a:ea typeface="BIZ UDPゴシック" panose="020B0400000000000000" pitchFamily="50" charset="-128"/>
            </a:endParaRPr>
          </a:p>
          <a:p>
            <a:pPr indent="0">
              <a:buNone/>
            </a:pPr>
            <a:r>
              <a:rPr lang="ja-JP" altLang="en-US" sz="2400" dirty="0">
                <a:latin typeface="BIZ UDPゴシック" panose="020B0400000000000000" pitchFamily="50" charset="-128"/>
                <a:ea typeface="BIZ UDPゴシック" panose="020B0400000000000000" pitchFamily="50" charset="-128"/>
              </a:rPr>
              <a:t>　</a:t>
            </a:r>
            <a:endParaRPr lang="en-US" altLang="ja-JP" sz="2800" dirty="0">
              <a:latin typeface="BIZ UDPゴシック" panose="020B0400000000000000" pitchFamily="50" charset="-128"/>
              <a:ea typeface="BIZ UDPゴシック" panose="020B0400000000000000" pitchFamily="50" charset="-128"/>
            </a:endParaRPr>
          </a:p>
        </p:txBody>
      </p:sp>
    </p:spTree>
    <p:custDataLst>
      <p:tags r:id="rId1"/>
    </p:custDataLst>
    <p:extLst>
      <p:ext uri="{BB962C8B-B14F-4D97-AF65-F5344CB8AC3E}">
        <p14:creationId xmlns:p14="http://schemas.microsoft.com/office/powerpoint/2010/main" val="1240009748"/>
      </p:ext>
    </p:extLst>
  </p:cSld>
  <p:clrMapOvr>
    <a:masterClrMapping/>
  </p:clrMapOvr>
  <mc:AlternateContent xmlns:mc="http://schemas.openxmlformats.org/markup-compatibility/2006" xmlns:p14="http://schemas.microsoft.com/office/powerpoint/2010/main">
    <mc:Choice Requires="p14">
      <p:transition spd="slow" p14:dur="2000" advTm="16594"/>
    </mc:Choice>
    <mc:Fallback xmlns="">
      <p:transition spd="slow" advTm="1659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anim calcmode="lin" valueType="num">
                                      <p:cBhvr additive="base">
                                        <p:cTn id="11"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anim calcmode="lin" valueType="num">
                                      <p:cBhvr additive="base">
                                        <p:cTn id="15"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7">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anim calcmode="lin" valueType="num">
                                      <p:cBhvr additive="base">
                                        <p:cTn id="19" dur="5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7">
                                            <p:txEl>
                                              <p:pRg st="5" end="5"/>
                                            </p:txEl>
                                          </p:spTgt>
                                        </p:tgtEl>
                                        <p:attrNameLst>
                                          <p:attrName>style.visibility</p:attrName>
                                        </p:attrNameLst>
                                      </p:cBhvr>
                                      <p:to>
                                        <p:strVal val="visible"/>
                                      </p:to>
                                    </p:set>
                                    <p:anim calcmode="lin" valueType="num">
                                      <p:cBhvr additive="base">
                                        <p:cTn id="23" dur="500" fill="hold"/>
                                        <p:tgtEl>
                                          <p:spTgt spid="7">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7">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7">
                                            <p:txEl>
                                              <p:pRg st="7" end="7"/>
                                            </p:txEl>
                                          </p:spTgt>
                                        </p:tgtEl>
                                        <p:attrNameLst>
                                          <p:attrName>style.visibility</p:attrName>
                                        </p:attrNameLst>
                                      </p:cBhvr>
                                      <p:to>
                                        <p:strVal val="visible"/>
                                      </p:to>
                                    </p:set>
                                    <p:anim calcmode="lin" valueType="num">
                                      <p:cBhvr additive="base">
                                        <p:cTn id="27" dur="500" fill="hold"/>
                                        <p:tgtEl>
                                          <p:spTgt spid="7">
                                            <p:txEl>
                                              <p:pRg st="7" end="7"/>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7">
                                            <p:txEl>
                                              <p:pRg st="7" end="7"/>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7">
                                            <p:txEl>
                                              <p:pRg st="9" end="9"/>
                                            </p:txEl>
                                          </p:spTgt>
                                        </p:tgtEl>
                                        <p:attrNameLst>
                                          <p:attrName>style.visibility</p:attrName>
                                        </p:attrNameLst>
                                      </p:cBhvr>
                                      <p:to>
                                        <p:strVal val="visible"/>
                                      </p:to>
                                    </p:set>
                                    <p:anim calcmode="lin" valueType="num">
                                      <p:cBhvr additive="base">
                                        <p:cTn id="31" dur="500" fill="hold"/>
                                        <p:tgtEl>
                                          <p:spTgt spid="7">
                                            <p:txEl>
                                              <p:pRg st="9" end="9"/>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
                                            <p:txEl>
                                              <p:pRg st="9" end="9"/>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7">
                                            <p:txEl>
                                              <p:pRg st="10" end="10"/>
                                            </p:txEl>
                                          </p:spTgt>
                                        </p:tgtEl>
                                        <p:attrNameLst>
                                          <p:attrName>style.visibility</p:attrName>
                                        </p:attrNameLst>
                                      </p:cBhvr>
                                      <p:to>
                                        <p:strVal val="visible"/>
                                      </p:to>
                                    </p:set>
                                    <p:anim calcmode="lin" valueType="num">
                                      <p:cBhvr additive="base">
                                        <p:cTn id="35" dur="500" fill="hold"/>
                                        <p:tgtEl>
                                          <p:spTgt spid="7">
                                            <p:txEl>
                                              <p:pRg st="10" end="10"/>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7">
                                            <p:txEl>
                                              <p:pRg st="10" end="10"/>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7">
                                            <p:txEl>
                                              <p:pRg st="12" end="12"/>
                                            </p:txEl>
                                          </p:spTgt>
                                        </p:tgtEl>
                                        <p:attrNameLst>
                                          <p:attrName>style.visibility</p:attrName>
                                        </p:attrNameLst>
                                      </p:cBhvr>
                                      <p:to>
                                        <p:strVal val="visible"/>
                                      </p:to>
                                    </p:set>
                                    <p:anim calcmode="lin" valueType="num">
                                      <p:cBhvr additive="base">
                                        <p:cTn id="39" dur="500" fill="hold"/>
                                        <p:tgtEl>
                                          <p:spTgt spid="7">
                                            <p:txEl>
                                              <p:pRg st="12" end="12"/>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7">
                                            <p:txEl>
                                              <p:pRg st="12" end="12"/>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7">
                                            <p:txEl>
                                              <p:pRg st="14" end="14"/>
                                            </p:txEl>
                                          </p:spTgt>
                                        </p:tgtEl>
                                        <p:attrNameLst>
                                          <p:attrName>style.visibility</p:attrName>
                                        </p:attrNameLst>
                                      </p:cBhvr>
                                      <p:to>
                                        <p:strVal val="visible"/>
                                      </p:to>
                                    </p:set>
                                    <p:anim calcmode="lin" valueType="num">
                                      <p:cBhvr additive="base">
                                        <p:cTn id="43" dur="500" fill="hold"/>
                                        <p:tgtEl>
                                          <p:spTgt spid="7">
                                            <p:txEl>
                                              <p:pRg st="14" end="14"/>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7">
                                            <p:txEl>
                                              <p:pRg st="14" end="1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a:xfrm>
            <a:off x="71425" y="188587"/>
            <a:ext cx="8992698" cy="6621624"/>
          </a:xfrm>
          <a:noFill/>
          <a:ln>
            <a:solidFill>
              <a:schemeClr val="bg2">
                <a:lumMod val="75000"/>
              </a:schemeClr>
            </a:solidFill>
          </a:ln>
        </p:spPr>
        <p:txBody>
          <a:bodyPr>
            <a:noAutofit/>
          </a:bodyPr>
          <a:lstStyle/>
          <a:p>
            <a:pPr marL="109728" indent="0">
              <a:buNone/>
            </a:pPr>
            <a:r>
              <a:rPr kumimoji="1" lang="ja-JP" altLang="en-US" sz="2800" b="1" dirty="0">
                <a:latin typeface="BIZ UDPゴシック" panose="020B0400000000000000" pitchFamily="50" charset="-128"/>
                <a:ea typeface="BIZ UDPゴシック" panose="020B0400000000000000" pitchFamily="50" charset="-128"/>
              </a:rPr>
              <a:t>人材育成</a:t>
            </a:r>
            <a:endParaRPr kumimoji="1" lang="en-US" altLang="ja-JP" sz="2800" b="1" dirty="0">
              <a:latin typeface="BIZ UDPゴシック" panose="020B0400000000000000" pitchFamily="50" charset="-128"/>
              <a:ea typeface="BIZ UDPゴシック" panose="020B0400000000000000" pitchFamily="50" charset="-128"/>
            </a:endParaRPr>
          </a:p>
          <a:p>
            <a:pPr marL="109728" indent="0">
              <a:buNone/>
            </a:pPr>
            <a:endParaRPr lang="en-US" altLang="ja-JP" sz="400" b="1" dirty="0">
              <a:latin typeface="BIZ UDPゴシック" panose="020B0400000000000000" pitchFamily="50" charset="-128"/>
              <a:ea typeface="BIZ UDPゴシック" panose="020B0400000000000000" pitchFamily="50" charset="-128"/>
            </a:endParaRPr>
          </a:p>
          <a:p>
            <a:pPr marL="109728" indent="0">
              <a:buNone/>
            </a:pPr>
            <a:r>
              <a:rPr kumimoji="1" lang="en-US" altLang="ja-JP" sz="2200" b="1" dirty="0">
                <a:latin typeface="BIZ UDPゴシック" panose="020B0400000000000000" pitchFamily="50" charset="-128"/>
                <a:ea typeface="BIZ UDPゴシック" panose="020B0400000000000000" pitchFamily="50" charset="-128"/>
              </a:rPr>
              <a:t> OJT</a:t>
            </a:r>
            <a:r>
              <a:rPr kumimoji="1" lang="ja-JP" altLang="en-US" sz="2200" b="1" dirty="0">
                <a:latin typeface="BIZ UDPゴシック" panose="020B0400000000000000" pitchFamily="50" charset="-128"/>
                <a:ea typeface="BIZ UDPゴシック" panose="020B0400000000000000" pitchFamily="50" charset="-128"/>
              </a:rPr>
              <a:t>　   　：　社内教育</a:t>
            </a:r>
            <a:endParaRPr kumimoji="1" lang="en-US" altLang="ja-JP" sz="2200" b="1" dirty="0">
              <a:latin typeface="BIZ UDPゴシック" panose="020B0400000000000000" pitchFamily="50" charset="-128"/>
              <a:ea typeface="BIZ UDPゴシック" panose="020B0400000000000000" pitchFamily="50" charset="-128"/>
            </a:endParaRPr>
          </a:p>
          <a:p>
            <a:pPr marL="109728" indent="0">
              <a:buNone/>
            </a:pPr>
            <a:endParaRPr kumimoji="1" lang="en-US" altLang="ja-JP" sz="400" b="1" dirty="0">
              <a:latin typeface="BIZ UDPゴシック" panose="020B0400000000000000" pitchFamily="50" charset="-128"/>
              <a:ea typeface="BIZ UDPゴシック" panose="020B0400000000000000" pitchFamily="50" charset="-128"/>
            </a:endParaRPr>
          </a:p>
          <a:p>
            <a:pPr marL="109728" indent="0">
              <a:buNone/>
            </a:pPr>
            <a:endParaRPr lang="en-US" altLang="ja-JP" sz="2200" b="1" dirty="0">
              <a:latin typeface="BIZ UDPゴシック" panose="020B0400000000000000" pitchFamily="50" charset="-128"/>
              <a:ea typeface="BIZ UDPゴシック" panose="020B0400000000000000" pitchFamily="50" charset="-128"/>
            </a:endParaRPr>
          </a:p>
          <a:p>
            <a:pPr marL="109728" indent="0">
              <a:buNone/>
            </a:pPr>
            <a:r>
              <a:rPr kumimoji="1" lang="en-US" altLang="ja-JP" sz="2200" b="1" dirty="0">
                <a:latin typeface="BIZ UDPゴシック" panose="020B0400000000000000" pitchFamily="50" charset="-128"/>
                <a:ea typeface="BIZ UDPゴシック" panose="020B0400000000000000" pitchFamily="50" charset="-128"/>
              </a:rPr>
              <a:t> OFF-JT </a:t>
            </a:r>
            <a:r>
              <a:rPr lang="ja-JP" altLang="en-US" sz="2200" b="1" dirty="0">
                <a:latin typeface="BIZ UDPゴシック" panose="020B0400000000000000" pitchFamily="50" charset="-128"/>
                <a:ea typeface="BIZ UDPゴシック" panose="020B0400000000000000" pitchFamily="50" charset="-128"/>
              </a:rPr>
              <a:t>： １．</a:t>
            </a:r>
            <a:r>
              <a:rPr kumimoji="1" lang="ja-JP" altLang="en-US" sz="2200" b="1" dirty="0">
                <a:latin typeface="BIZ UDPゴシック" panose="020B0400000000000000" pitchFamily="50" charset="-128"/>
                <a:ea typeface="BIZ UDPゴシック" panose="020B0400000000000000" pitchFamily="50" charset="-128"/>
              </a:rPr>
              <a:t>職種別研修（技能）</a:t>
            </a:r>
            <a:endParaRPr kumimoji="1" lang="en-US" altLang="ja-JP" sz="2200" b="1" dirty="0">
              <a:latin typeface="BIZ UDPゴシック" panose="020B0400000000000000" pitchFamily="50" charset="-128"/>
              <a:ea typeface="BIZ UDPゴシック" panose="020B0400000000000000" pitchFamily="50" charset="-128"/>
            </a:endParaRPr>
          </a:p>
          <a:p>
            <a:pPr marL="109728" indent="0">
              <a:buNone/>
            </a:pPr>
            <a:r>
              <a:rPr kumimoji="1" lang="ja-JP" altLang="en-US" sz="2200" dirty="0">
                <a:latin typeface="BIZ UDPゴシック" panose="020B0400000000000000" pitchFamily="50" charset="-128"/>
                <a:ea typeface="BIZ UDPゴシック" panose="020B0400000000000000" pitchFamily="50" charset="-128"/>
              </a:rPr>
              <a:t>　　　　　　　    ①あいち技の伝承士派遣事業</a:t>
            </a:r>
            <a:endParaRPr kumimoji="1" lang="en-US" altLang="ja-JP" sz="2200" dirty="0">
              <a:latin typeface="BIZ UDPゴシック" panose="020B0400000000000000" pitchFamily="50" charset="-128"/>
              <a:ea typeface="BIZ UDPゴシック" panose="020B0400000000000000" pitchFamily="50" charset="-128"/>
            </a:endParaRPr>
          </a:p>
          <a:p>
            <a:pPr marL="109728" indent="0">
              <a:buNone/>
            </a:pPr>
            <a:r>
              <a:rPr lang="ja-JP" altLang="en-US" sz="2200" dirty="0">
                <a:latin typeface="BIZ UDPゴシック" panose="020B0400000000000000" pitchFamily="50" charset="-128"/>
                <a:ea typeface="BIZ UDPゴシック" panose="020B0400000000000000" pitchFamily="50" charset="-128"/>
              </a:rPr>
              <a:t>　　　　　　　    ②県立高等技術専門校　在職者訓練（スキルアップ講座）</a:t>
            </a:r>
            <a:endParaRPr lang="en-US" altLang="ja-JP" sz="2200" dirty="0">
              <a:latin typeface="BIZ UDPゴシック" panose="020B0400000000000000" pitchFamily="50" charset="-128"/>
              <a:ea typeface="BIZ UDPゴシック" panose="020B0400000000000000" pitchFamily="50" charset="-128"/>
            </a:endParaRPr>
          </a:p>
          <a:p>
            <a:pPr marL="109728" indent="0">
              <a:buNone/>
            </a:pPr>
            <a:r>
              <a:rPr lang="ja-JP" altLang="en-US" sz="2200" dirty="0">
                <a:latin typeface="BIZ UDPゴシック" panose="020B0400000000000000" pitchFamily="50" charset="-128"/>
                <a:ea typeface="BIZ UDPゴシック" panose="020B0400000000000000" pitchFamily="50" charset="-128"/>
              </a:rPr>
              <a:t>　　　　　　　　　　　　　　　　　　　　　　　    求職者向け職業訓練</a:t>
            </a:r>
            <a:endParaRPr lang="en-US" altLang="ja-JP" sz="2200" dirty="0">
              <a:latin typeface="BIZ UDPゴシック" panose="020B0400000000000000" pitchFamily="50" charset="-128"/>
              <a:ea typeface="BIZ UDPゴシック" panose="020B0400000000000000" pitchFamily="50" charset="-128"/>
            </a:endParaRPr>
          </a:p>
          <a:p>
            <a:pPr marL="109728" indent="0">
              <a:buNone/>
            </a:pPr>
            <a:r>
              <a:rPr lang="ja-JP" altLang="en-US" sz="2200" dirty="0">
                <a:latin typeface="BIZ UDPゴシック" panose="020B0400000000000000" pitchFamily="50" charset="-128"/>
                <a:ea typeface="BIZ UDPゴシック" panose="020B0400000000000000" pitchFamily="50" charset="-128"/>
              </a:rPr>
              <a:t>　　　　　　　    ③ポリテクセンター中部　在職者訓練（能力開発セミナー）</a:t>
            </a:r>
            <a:endParaRPr lang="en-US" altLang="ja-JP" sz="2200" dirty="0">
              <a:latin typeface="BIZ UDPゴシック" panose="020B0400000000000000" pitchFamily="50" charset="-128"/>
              <a:ea typeface="BIZ UDPゴシック" panose="020B0400000000000000" pitchFamily="50" charset="-128"/>
            </a:endParaRPr>
          </a:p>
          <a:p>
            <a:pPr marL="109728" indent="0">
              <a:buNone/>
            </a:pPr>
            <a:r>
              <a:rPr lang="ja-JP" altLang="en-US" sz="2200" dirty="0">
                <a:latin typeface="BIZ UDPゴシック" panose="020B0400000000000000" pitchFamily="50" charset="-128"/>
                <a:ea typeface="BIZ UDPゴシック" panose="020B0400000000000000" pitchFamily="50" charset="-128"/>
              </a:rPr>
              <a:t>　　　　　　　　　　　　　　　　　　　　</a:t>
            </a:r>
            <a:r>
              <a:rPr lang="ja-JP" altLang="en-US" sz="2000" dirty="0">
                <a:latin typeface="BIZ UDPゴシック" panose="020B0400000000000000" pitchFamily="50" charset="-128"/>
                <a:ea typeface="BIZ UDPゴシック" panose="020B0400000000000000" pitchFamily="50" charset="-128"/>
              </a:rPr>
              <a:t>（小牧）　</a:t>
            </a:r>
            <a:r>
              <a:rPr lang="ja-JP" altLang="en-US" sz="2200" dirty="0">
                <a:latin typeface="BIZ UDPゴシック" panose="020B0400000000000000" pitchFamily="50" charset="-128"/>
                <a:ea typeface="BIZ UDPゴシック" panose="020B0400000000000000" pitchFamily="50" charset="-128"/>
              </a:rPr>
              <a:t>求職者向け職業訓練</a:t>
            </a:r>
            <a:endParaRPr lang="en-US" altLang="ja-JP" sz="2200" dirty="0">
              <a:latin typeface="BIZ UDPゴシック" panose="020B0400000000000000" pitchFamily="50" charset="-128"/>
              <a:ea typeface="BIZ UDPゴシック" panose="020B0400000000000000" pitchFamily="50" charset="-128"/>
            </a:endParaRPr>
          </a:p>
          <a:p>
            <a:pPr marL="109728" indent="0">
              <a:buNone/>
            </a:pPr>
            <a:endParaRPr lang="en-US" altLang="ja-JP" sz="400" dirty="0">
              <a:latin typeface="BIZ UDPゴシック" panose="020B0400000000000000" pitchFamily="50" charset="-128"/>
              <a:ea typeface="BIZ UDPゴシック" panose="020B0400000000000000" pitchFamily="50" charset="-128"/>
            </a:endParaRPr>
          </a:p>
          <a:p>
            <a:pPr marL="109728" indent="0">
              <a:buNone/>
            </a:pPr>
            <a:r>
              <a:rPr kumimoji="1" lang="ja-JP" altLang="en-US" sz="2200" dirty="0">
                <a:latin typeface="BIZ UDPゴシック" panose="020B0400000000000000" pitchFamily="50" charset="-128"/>
                <a:ea typeface="BIZ UDPゴシック" panose="020B0400000000000000" pitchFamily="50" charset="-128"/>
              </a:rPr>
              <a:t>　　　　　　 </a:t>
            </a:r>
            <a:r>
              <a:rPr lang="ja-JP" altLang="en-US" sz="2200" b="1" dirty="0">
                <a:latin typeface="BIZ UDPゴシック" panose="020B0400000000000000" pitchFamily="50" charset="-128"/>
                <a:ea typeface="BIZ UDPゴシック" panose="020B0400000000000000" pitchFamily="50" charset="-128"/>
              </a:rPr>
              <a:t> 　２．</a:t>
            </a:r>
            <a:r>
              <a:rPr kumimoji="1" lang="ja-JP" altLang="en-US" sz="2200" b="1" dirty="0">
                <a:latin typeface="BIZ UDPゴシック" panose="020B0400000000000000" pitchFamily="50" charset="-128"/>
                <a:ea typeface="BIZ UDPゴシック" panose="020B0400000000000000" pitchFamily="50" charset="-128"/>
              </a:rPr>
              <a:t>階層別研修</a:t>
            </a:r>
            <a:endParaRPr kumimoji="1" lang="en-US" altLang="ja-JP" sz="2200" b="1" dirty="0">
              <a:latin typeface="BIZ UDPゴシック" panose="020B0400000000000000" pitchFamily="50" charset="-128"/>
              <a:ea typeface="BIZ UDPゴシック" panose="020B0400000000000000" pitchFamily="50" charset="-128"/>
            </a:endParaRPr>
          </a:p>
          <a:p>
            <a:pPr marL="109728" indent="0">
              <a:buNone/>
            </a:pPr>
            <a:r>
              <a:rPr kumimoji="1" lang="ja-JP" altLang="en-US" sz="2200" dirty="0">
                <a:latin typeface="BIZ UDPゴシック" panose="020B0400000000000000" pitchFamily="50" charset="-128"/>
                <a:ea typeface="BIZ UDPゴシック" panose="020B0400000000000000" pitchFamily="50" charset="-128"/>
              </a:rPr>
              <a:t>　　　　　　　    ①愛知県職業能力開発協会　初任層・管理監督層対象</a:t>
            </a:r>
            <a:endParaRPr kumimoji="1" lang="en-US" altLang="ja-JP" sz="2200" dirty="0">
              <a:latin typeface="BIZ UDPゴシック" panose="020B0400000000000000" pitchFamily="50" charset="-128"/>
              <a:ea typeface="BIZ UDPゴシック" panose="020B0400000000000000" pitchFamily="50" charset="-128"/>
            </a:endParaRPr>
          </a:p>
          <a:p>
            <a:pPr marL="109728" indent="0">
              <a:buNone/>
            </a:pPr>
            <a:r>
              <a:rPr kumimoji="1" lang="ja-JP" altLang="en-US" sz="2200" dirty="0">
                <a:latin typeface="BIZ UDPゴシック" panose="020B0400000000000000" pitchFamily="50" charset="-128"/>
                <a:ea typeface="BIZ UDPゴシック" panose="020B0400000000000000" pitchFamily="50" charset="-128"/>
              </a:rPr>
              <a:t>　　　　　　　    ②中小企業大学校　瀬戸校　 経営者層対象</a:t>
            </a:r>
            <a:endParaRPr kumimoji="1" lang="en-US" altLang="ja-JP" sz="2200" dirty="0">
              <a:latin typeface="BIZ UDPゴシック" panose="020B0400000000000000" pitchFamily="50" charset="-128"/>
              <a:ea typeface="BIZ UDPゴシック" panose="020B0400000000000000" pitchFamily="50" charset="-128"/>
            </a:endParaRPr>
          </a:p>
          <a:p>
            <a:pPr marL="109728" indent="0">
              <a:buNone/>
            </a:pPr>
            <a:r>
              <a:rPr lang="ja-JP" altLang="en-US" sz="2200" dirty="0">
                <a:latin typeface="BIZ UDPゴシック" panose="020B0400000000000000" pitchFamily="50" charset="-128"/>
                <a:ea typeface="BIZ UDPゴシック" panose="020B0400000000000000" pitchFamily="50" charset="-128"/>
              </a:rPr>
              <a:t>　　　　　　 　   ③ポリテクセンター中部　</a:t>
            </a:r>
            <a:r>
              <a:rPr lang="ja-JP" altLang="en-US" sz="2000" dirty="0">
                <a:solidFill>
                  <a:prstClr val="black"/>
                </a:solidFill>
                <a:latin typeface="BIZ UDPゴシック" panose="020B0400000000000000" pitchFamily="50" charset="-128"/>
                <a:ea typeface="BIZ UDPゴシック" panose="020B0400000000000000" pitchFamily="50" charset="-128"/>
              </a:rPr>
              <a:t>（伏見）　</a:t>
            </a:r>
            <a:r>
              <a:rPr lang="ja-JP" altLang="en-US" sz="2000" dirty="0">
                <a:latin typeface="BIZ UDPゴシック" panose="020B0400000000000000" pitchFamily="50" charset="-128"/>
                <a:ea typeface="BIZ UDPゴシック" panose="020B0400000000000000" pitchFamily="50" charset="-128"/>
              </a:rPr>
              <a:t> </a:t>
            </a:r>
            <a:r>
              <a:rPr lang="ja-JP" altLang="en-US" sz="2200" dirty="0">
                <a:latin typeface="BIZ UDPゴシック" panose="020B0400000000000000" pitchFamily="50" charset="-128"/>
                <a:ea typeface="BIZ UDPゴシック" panose="020B0400000000000000" pitchFamily="50" charset="-128"/>
              </a:rPr>
              <a:t>生産性向上支援訓練　　　　　　　　　　　　　　　　　　　</a:t>
            </a:r>
            <a:endParaRPr lang="en-US" altLang="ja-JP" sz="2200" dirty="0">
              <a:latin typeface="BIZ UDPゴシック" panose="020B0400000000000000" pitchFamily="50" charset="-128"/>
              <a:ea typeface="BIZ UDPゴシック" panose="020B0400000000000000" pitchFamily="50" charset="-128"/>
            </a:endParaRPr>
          </a:p>
          <a:p>
            <a:pPr marL="109728" indent="0">
              <a:buNone/>
            </a:pPr>
            <a:endParaRPr lang="en-US" altLang="ja-JP" sz="400" dirty="0">
              <a:latin typeface="BIZ UDPゴシック" panose="020B0400000000000000" pitchFamily="50" charset="-128"/>
              <a:ea typeface="BIZ UDPゴシック" panose="020B0400000000000000" pitchFamily="50" charset="-128"/>
            </a:endParaRPr>
          </a:p>
          <a:p>
            <a:pPr marL="109728" indent="0">
              <a:buNone/>
            </a:pPr>
            <a:r>
              <a:rPr kumimoji="1" lang="ja-JP" altLang="en-US" sz="2200" dirty="0">
                <a:latin typeface="BIZ UDPゴシック" panose="020B0400000000000000" pitchFamily="50" charset="-128"/>
                <a:ea typeface="BIZ UDPゴシック" panose="020B0400000000000000" pitchFamily="50" charset="-128"/>
              </a:rPr>
              <a:t>　　　　　　</a:t>
            </a:r>
            <a:r>
              <a:rPr kumimoji="1" lang="ja-JP" altLang="en-US" sz="2200" b="1" dirty="0">
                <a:latin typeface="BIZ UDPゴシック" panose="020B0400000000000000" pitchFamily="50" charset="-128"/>
                <a:ea typeface="BIZ UDPゴシック" panose="020B0400000000000000" pitchFamily="50" charset="-128"/>
              </a:rPr>
              <a:t>　　３．デジタル人材育成、技能継承支援</a:t>
            </a:r>
            <a:endParaRPr lang="en-US" altLang="ja-JP" sz="2200" dirty="0">
              <a:latin typeface="BIZ UDPゴシック" panose="020B0400000000000000" pitchFamily="50" charset="-128"/>
              <a:ea typeface="BIZ UDPゴシック" panose="020B0400000000000000" pitchFamily="50" charset="-128"/>
            </a:endParaRPr>
          </a:p>
          <a:p>
            <a:pPr marL="109728" indent="0">
              <a:buNone/>
            </a:pPr>
            <a:r>
              <a:rPr lang="ja-JP" altLang="en-US" sz="2200" dirty="0">
                <a:latin typeface="+mn-ea"/>
              </a:rPr>
              <a:t>　　　　　　　</a:t>
            </a:r>
            <a:endParaRPr lang="en-US" altLang="ja-JP" sz="2200" b="1" dirty="0">
              <a:latin typeface="+mn-ea"/>
            </a:endParaRPr>
          </a:p>
        </p:txBody>
      </p:sp>
      <p:sp>
        <p:nvSpPr>
          <p:cNvPr id="3" name="正方形/長方形 2">
            <a:extLst>
              <a:ext uri="{FF2B5EF4-FFF2-40B4-BE49-F238E27FC236}">
                <a16:creationId xmlns:a16="http://schemas.microsoft.com/office/drawing/2014/main" id="{90E901CF-19F9-816B-EDF7-21246F5FC548}"/>
              </a:ext>
            </a:extLst>
          </p:cNvPr>
          <p:cNvSpPr/>
          <p:nvPr/>
        </p:nvSpPr>
        <p:spPr>
          <a:xfrm>
            <a:off x="251447" y="767880"/>
            <a:ext cx="8641105" cy="500843"/>
          </a:xfrm>
          <a:prstGeom prst="rect">
            <a:avLst/>
          </a:prstGeom>
          <a:no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957DC91A-E5D2-8440-C390-9E0C28CCD334}"/>
              </a:ext>
            </a:extLst>
          </p:cNvPr>
          <p:cNvSpPr/>
          <p:nvPr/>
        </p:nvSpPr>
        <p:spPr>
          <a:xfrm>
            <a:off x="251447" y="1448747"/>
            <a:ext cx="8641105" cy="5111042"/>
          </a:xfrm>
          <a:prstGeom prst="rect">
            <a:avLst/>
          </a:prstGeom>
          <a:no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236441671"/>
      </p:ext>
    </p:extLst>
  </p:cSld>
  <p:clrMapOvr>
    <a:masterClrMapping/>
  </p:clrMapOvr>
  <mc:AlternateContent xmlns:mc="http://schemas.openxmlformats.org/markup-compatibility/2006" xmlns:p14="http://schemas.microsoft.com/office/powerpoint/2010/main">
    <mc:Choice Requires="p14">
      <p:transition spd="slow" p14:dur="2000" advTm="73055"/>
    </mc:Choice>
    <mc:Fallback xmlns="">
      <p:transition spd="slow" advTm="73055"/>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Picture 2">
            <a:extLst>
              <a:ext uri="{FF2B5EF4-FFF2-40B4-BE49-F238E27FC236}">
                <a16:creationId xmlns:a16="http://schemas.microsoft.com/office/drawing/2014/main" id="{F1702B17-A25F-C776-2F80-484139877FF5}"/>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818514" y="5067172"/>
            <a:ext cx="1600262" cy="14319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タイトル 4"/>
          <p:cNvSpPr>
            <a:spLocks noGrp="1"/>
          </p:cNvSpPr>
          <p:nvPr>
            <p:ph type="title"/>
          </p:nvPr>
        </p:nvSpPr>
        <p:spPr>
          <a:xfrm>
            <a:off x="457200" y="274638"/>
            <a:ext cx="8229600" cy="601555"/>
          </a:xfrm>
        </p:spPr>
        <p:txBody>
          <a:bodyPr>
            <a:normAutofit/>
          </a:bodyPr>
          <a:lstStyle/>
          <a:p>
            <a:r>
              <a:rPr kumimoji="1" lang="ja-JP" altLang="en-US" sz="2800" dirty="0"/>
              <a:t>　　　　　　　　　　</a:t>
            </a:r>
            <a:r>
              <a:rPr kumimoji="1" lang="en-US" altLang="ja-JP" sz="2800" dirty="0">
                <a:latin typeface="HG丸ｺﾞｼｯｸM-PRO" panose="020F0600000000000000" pitchFamily="50" charset="-128"/>
                <a:ea typeface="HG丸ｺﾞｼｯｸM-PRO" panose="020F0600000000000000" pitchFamily="50" charset="-128"/>
              </a:rPr>
              <a:t>【</a:t>
            </a:r>
            <a:r>
              <a:rPr kumimoji="1" lang="ja-JP" altLang="en-US" sz="2800" dirty="0">
                <a:latin typeface="HG丸ｺﾞｼｯｸM-PRO" panose="020F0600000000000000" pitchFamily="50" charset="-128"/>
                <a:ea typeface="HG丸ｺﾞｼｯｸM-PRO" panose="020F0600000000000000" pitchFamily="50" charset="-128"/>
              </a:rPr>
              <a:t>あいち技の伝承士派遣事業</a:t>
            </a:r>
            <a:r>
              <a:rPr kumimoji="1" lang="en-US" altLang="ja-JP" sz="2800" dirty="0">
                <a:latin typeface="HG丸ｺﾞｼｯｸM-PRO" panose="020F0600000000000000" pitchFamily="50" charset="-128"/>
                <a:ea typeface="HG丸ｺﾞｼｯｸM-PRO" panose="020F0600000000000000" pitchFamily="50" charset="-128"/>
              </a:rPr>
              <a:t>】</a:t>
            </a:r>
            <a:endParaRPr kumimoji="1" lang="ja-JP" altLang="en-US" sz="2800" dirty="0">
              <a:latin typeface="HG丸ｺﾞｼｯｸM-PRO" panose="020F0600000000000000" pitchFamily="50" charset="-128"/>
              <a:ea typeface="HG丸ｺﾞｼｯｸM-PRO" panose="020F0600000000000000" pitchFamily="50" charset="-128"/>
            </a:endParaRPr>
          </a:p>
        </p:txBody>
      </p:sp>
      <p:sp>
        <p:nvSpPr>
          <p:cNvPr id="14" name="角丸四角形 13"/>
          <p:cNvSpPr/>
          <p:nvPr/>
        </p:nvSpPr>
        <p:spPr>
          <a:xfrm>
            <a:off x="457200" y="368609"/>
            <a:ext cx="2314570" cy="450057"/>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2400" dirty="0">
                <a:solidFill>
                  <a:prstClr val="black"/>
                </a:solidFill>
              </a:rPr>
              <a:t>職種別研修 ①</a:t>
            </a:r>
          </a:p>
        </p:txBody>
      </p:sp>
      <p:sp>
        <p:nvSpPr>
          <p:cNvPr id="7" name="テキスト ボックス 6">
            <a:extLst>
              <a:ext uri="{FF2B5EF4-FFF2-40B4-BE49-F238E27FC236}">
                <a16:creationId xmlns:a16="http://schemas.microsoft.com/office/drawing/2014/main" id="{F14AE287-BC26-2439-F882-6F929DA1BC04}"/>
              </a:ext>
            </a:extLst>
          </p:cNvPr>
          <p:cNvSpPr txBox="1"/>
          <p:nvPr/>
        </p:nvSpPr>
        <p:spPr>
          <a:xfrm>
            <a:off x="1295872" y="1002832"/>
            <a:ext cx="7139094" cy="4247317"/>
          </a:xfrm>
          <a:prstGeom prst="rect">
            <a:avLst/>
          </a:prstGeom>
          <a:noFill/>
        </p:spPr>
        <p:txBody>
          <a:bodyPr wrap="square">
            <a:spAutoFit/>
          </a:bodyPr>
          <a:lstStyle/>
          <a:p>
            <a:r>
              <a:rPr lang="ja-JP" altLang="en-US" dirty="0">
                <a:solidFill>
                  <a:prstClr val="black"/>
                </a:solidFill>
                <a:latin typeface="HG丸ｺﾞｼｯｸM-PRO" panose="020F0600000000000000" pitchFamily="50" charset="-128"/>
                <a:ea typeface="HG丸ｺﾞｼｯｸM-PRO" panose="020F0600000000000000" pitchFamily="50" charset="-128"/>
              </a:rPr>
              <a:t>◆</a:t>
            </a:r>
            <a:r>
              <a:rPr lang="ja-JP" altLang="en-US" dirty="0">
                <a:solidFill>
                  <a:prstClr val="black"/>
                </a:solidFill>
                <a:latin typeface="+mj-ea"/>
                <a:ea typeface="+mj-ea"/>
              </a:rPr>
              <a:t>事業について</a:t>
            </a:r>
            <a:endParaRPr lang="en-US" altLang="ja-JP" dirty="0">
              <a:solidFill>
                <a:prstClr val="black"/>
              </a:solidFill>
              <a:latin typeface="+mj-ea"/>
              <a:ea typeface="+mj-ea"/>
            </a:endParaRPr>
          </a:p>
          <a:p>
            <a:r>
              <a:rPr lang="ja-JP" altLang="en-US" dirty="0">
                <a:solidFill>
                  <a:prstClr val="black"/>
                </a:solidFill>
                <a:latin typeface="+mj-ea"/>
                <a:ea typeface="+mj-ea"/>
              </a:rPr>
              <a:t>　　①熟練技能者</a:t>
            </a:r>
            <a:r>
              <a:rPr lang="ja-JP" altLang="en-US" sz="1600" dirty="0">
                <a:solidFill>
                  <a:prstClr val="black"/>
                </a:solidFill>
                <a:latin typeface="+mj-ea"/>
                <a:ea typeface="+mj-ea"/>
              </a:rPr>
              <a:t>（特級・</a:t>
            </a:r>
            <a:r>
              <a:rPr lang="en-US" altLang="ja-JP" sz="1600" dirty="0">
                <a:solidFill>
                  <a:prstClr val="black"/>
                </a:solidFill>
                <a:latin typeface="+mj-ea"/>
                <a:ea typeface="+mj-ea"/>
              </a:rPr>
              <a:t>1</a:t>
            </a:r>
            <a:r>
              <a:rPr lang="ja-JP" altLang="en-US" sz="1600" dirty="0">
                <a:solidFill>
                  <a:prstClr val="black"/>
                </a:solidFill>
                <a:latin typeface="+mj-ea"/>
                <a:ea typeface="+mj-ea"/>
              </a:rPr>
              <a:t>級等）の方</a:t>
            </a:r>
            <a:r>
              <a:rPr lang="ja-JP" altLang="en-US" dirty="0">
                <a:solidFill>
                  <a:prstClr val="black"/>
                </a:solidFill>
                <a:latin typeface="+mj-ea"/>
                <a:ea typeface="+mj-ea"/>
              </a:rPr>
              <a:t>を講師としてバンクに登録</a:t>
            </a:r>
            <a:endParaRPr lang="en-US" altLang="ja-JP" dirty="0">
              <a:solidFill>
                <a:prstClr val="black"/>
              </a:solidFill>
              <a:latin typeface="+mj-ea"/>
              <a:ea typeface="+mj-ea"/>
            </a:endParaRPr>
          </a:p>
          <a:p>
            <a:r>
              <a:rPr lang="ja-JP" altLang="en-US" dirty="0">
                <a:solidFill>
                  <a:prstClr val="black"/>
                </a:solidFill>
                <a:latin typeface="+mj-ea"/>
                <a:ea typeface="+mj-ea"/>
              </a:rPr>
              <a:t>　 　　　</a:t>
            </a:r>
            <a:r>
              <a:rPr lang="en-US" altLang="ja-JP" dirty="0">
                <a:solidFill>
                  <a:prstClr val="black"/>
                </a:solidFill>
                <a:latin typeface="+mj-ea"/>
                <a:ea typeface="+mj-ea"/>
              </a:rPr>
              <a:t>R</a:t>
            </a:r>
            <a:r>
              <a:rPr lang="ja-JP" altLang="en-US">
                <a:solidFill>
                  <a:prstClr val="black"/>
                </a:solidFill>
                <a:latin typeface="+mj-ea"/>
                <a:ea typeface="+mj-ea"/>
              </a:rPr>
              <a:t>８</a:t>
            </a:r>
            <a:r>
              <a:rPr lang="en-US" altLang="ja-JP">
                <a:solidFill>
                  <a:prstClr val="black"/>
                </a:solidFill>
                <a:latin typeface="+mj-ea"/>
                <a:ea typeface="+mj-ea"/>
              </a:rPr>
              <a:t>/</a:t>
            </a:r>
            <a:r>
              <a:rPr lang="ja-JP" altLang="en-US" dirty="0">
                <a:solidFill>
                  <a:prstClr val="black"/>
                </a:solidFill>
                <a:latin typeface="+mj-ea"/>
                <a:ea typeface="+mj-ea"/>
              </a:rPr>
              <a:t>３現在：３３職種・８２名登録中</a:t>
            </a:r>
            <a:endParaRPr lang="en-US" altLang="ja-JP" dirty="0">
              <a:solidFill>
                <a:prstClr val="black"/>
              </a:solidFill>
              <a:latin typeface="+mj-ea"/>
              <a:ea typeface="+mj-ea"/>
            </a:endParaRPr>
          </a:p>
          <a:p>
            <a:r>
              <a:rPr lang="ja-JP" altLang="en-US" dirty="0">
                <a:solidFill>
                  <a:prstClr val="black"/>
                </a:solidFill>
                <a:latin typeface="+mj-ea"/>
                <a:ea typeface="+mj-ea"/>
              </a:rPr>
              <a:t>　　②派遣を希望される企業・学校へ派遣し、実技指導します。</a:t>
            </a:r>
            <a:endParaRPr lang="en-US" altLang="ja-JP" dirty="0">
              <a:solidFill>
                <a:prstClr val="black"/>
              </a:solidFill>
              <a:latin typeface="+mj-ea"/>
              <a:ea typeface="+mj-ea"/>
            </a:endParaRPr>
          </a:p>
          <a:p>
            <a:r>
              <a:rPr lang="ja-JP" altLang="en-US" dirty="0">
                <a:solidFill>
                  <a:prstClr val="black"/>
                </a:solidFill>
                <a:latin typeface="+mj-ea"/>
                <a:ea typeface="+mj-ea"/>
              </a:rPr>
              <a:t>　　③</a:t>
            </a:r>
            <a:r>
              <a:rPr lang="en-US" altLang="ja-JP" dirty="0">
                <a:solidFill>
                  <a:prstClr val="black"/>
                </a:solidFill>
                <a:latin typeface="+mj-ea"/>
                <a:ea typeface="+mj-ea"/>
              </a:rPr>
              <a:t>1</a:t>
            </a:r>
            <a:r>
              <a:rPr lang="ja-JP" altLang="en-US" dirty="0">
                <a:solidFill>
                  <a:prstClr val="black"/>
                </a:solidFill>
                <a:latin typeface="+mj-ea"/>
                <a:ea typeface="+mj-ea"/>
              </a:rPr>
              <a:t>日</a:t>
            </a:r>
            <a:r>
              <a:rPr lang="en-US" altLang="ja-JP" dirty="0">
                <a:solidFill>
                  <a:prstClr val="black"/>
                </a:solidFill>
                <a:latin typeface="+mj-ea"/>
                <a:ea typeface="+mj-ea"/>
              </a:rPr>
              <a:t>2-3</a:t>
            </a:r>
            <a:r>
              <a:rPr lang="ja-JP" altLang="en-US" dirty="0">
                <a:solidFill>
                  <a:prstClr val="black"/>
                </a:solidFill>
                <a:latin typeface="+mj-ea"/>
                <a:ea typeface="+mj-ea"/>
              </a:rPr>
              <a:t>時間、</a:t>
            </a:r>
            <a:r>
              <a:rPr lang="en-US" altLang="ja-JP" dirty="0">
                <a:solidFill>
                  <a:prstClr val="black"/>
                </a:solidFill>
                <a:latin typeface="+mj-ea"/>
                <a:ea typeface="+mj-ea"/>
              </a:rPr>
              <a:t>1-4</a:t>
            </a:r>
            <a:r>
              <a:rPr lang="ja-JP" altLang="en-US" dirty="0">
                <a:solidFill>
                  <a:prstClr val="black"/>
                </a:solidFill>
                <a:latin typeface="+mj-ea"/>
                <a:ea typeface="+mj-ea"/>
              </a:rPr>
              <a:t>日の派遣</a:t>
            </a:r>
            <a:endParaRPr lang="en-US" altLang="ja-JP" dirty="0">
              <a:solidFill>
                <a:prstClr val="black"/>
              </a:solidFill>
              <a:latin typeface="+mj-ea"/>
              <a:ea typeface="+mj-ea"/>
            </a:endParaRPr>
          </a:p>
          <a:p>
            <a:r>
              <a:rPr lang="ja-JP" altLang="en-US" dirty="0">
                <a:solidFill>
                  <a:prstClr val="black"/>
                </a:solidFill>
                <a:latin typeface="+mj-ea"/>
                <a:ea typeface="+mj-ea"/>
              </a:rPr>
              <a:t>　　④派遣経費について、最大４日</a:t>
            </a:r>
            <a:r>
              <a:rPr lang="en-US" altLang="ja-JP" dirty="0">
                <a:solidFill>
                  <a:prstClr val="black"/>
                </a:solidFill>
                <a:latin typeface="+mj-ea"/>
                <a:ea typeface="+mj-ea"/>
              </a:rPr>
              <a:t>/</a:t>
            </a:r>
            <a:r>
              <a:rPr lang="ja-JP" altLang="en-US" dirty="0">
                <a:solidFill>
                  <a:prstClr val="black"/>
                </a:solidFill>
                <a:latin typeface="+mj-ea"/>
                <a:ea typeface="+mj-ea"/>
              </a:rPr>
              <a:t>年まで県が負担</a:t>
            </a:r>
            <a:r>
              <a:rPr lang="ja-JP" altLang="en-US" sz="1400" dirty="0">
                <a:solidFill>
                  <a:prstClr val="black"/>
                </a:solidFill>
                <a:latin typeface="+mj-ea"/>
                <a:ea typeface="+mj-ea"/>
              </a:rPr>
              <a:t>（材料費除く）</a:t>
            </a:r>
            <a:endParaRPr lang="en-US" altLang="ja-JP" dirty="0">
              <a:solidFill>
                <a:prstClr val="black"/>
              </a:solidFill>
              <a:latin typeface="+mj-ea"/>
              <a:ea typeface="+mj-ea"/>
            </a:endParaRPr>
          </a:p>
          <a:p>
            <a:r>
              <a:rPr lang="ja-JP" altLang="en-US" dirty="0">
                <a:solidFill>
                  <a:prstClr val="black"/>
                </a:solidFill>
                <a:latin typeface="+mj-ea"/>
                <a:ea typeface="+mj-ea"/>
              </a:rPr>
              <a:t>◆活用事例 </a:t>
            </a:r>
            <a:endParaRPr lang="en-US" altLang="ja-JP" dirty="0">
              <a:solidFill>
                <a:prstClr val="black"/>
              </a:solidFill>
              <a:latin typeface="+mj-ea"/>
              <a:ea typeface="+mj-ea"/>
            </a:endParaRPr>
          </a:p>
          <a:p>
            <a:r>
              <a:rPr lang="ja-JP" altLang="en-US" dirty="0">
                <a:solidFill>
                  <a:prstClr val="black"/>
                </a:solidFill>
                <a:latin typeface="+mj-ea"/>
                <a:ea typeface="+mj-ea"/>
              </a:rPr>
              <a:t>　　</a:t>
            </a:r>
            <a:r>
              <a:rPr lang="ja-JP" altLang="en-US" dirty="0">
                <a:latin typeface="+mj-ea"/>
                <a:ea typeface="+mj-ea"/>
              </a:rPr>
              <a:t>①従業員の方のスキルアップ</a:t>
            </a:r>
            <a:endParaRPr lang="en-US" altLang="ja-JP" dirty="0">
              <a:latin typeface="+mj-ea"/>
              <a:ea typeface="+mj-ea"/>
            </a:endParaRPr>
          </a:p>
          <a:p>
            <a:r>
              <a:rPr lang="ja-JP" altLang="en-US" b="1" i="1" dirty="0">
                <a:solidFill>
                  <a:schemeClr val="accent6">
                    <a:lumMod val="50000"/>
                  </a:schemeClr>
                </a:solidFill>
                <a:latin typeface="+mj-ea"/>
                <a:ea typeface="+mj-ea"/>
              </a:rPr>
              <a:t>　　</a:t>
            </a:r>
            <a:r>
              <a:rPr lang="ja-JP" altLang="en-US" dirty="0">
                <a:latin typeface="+mj-ea"/>
                <a:ea typeface="+mj-ea"/>
              </a:rPr>
              <a:t>②従業員の方の技能検定受検指導</a:t>
            </a:r>
            <a:endParaRPr lang="en-US" altLang="ja-JP" dirty="0">
              <a:latin typeface="+mj-ea"/>
              <a:ea typeface="+mj-ea"/>
            </a:endParaRPr>
          </a:p>
          <a:p>
            <a:r>
              <a:rPr lang="ja-JP" altLang="en-US" dirty="0">
                <a:latin typeface="+mj-ea"/>
                <a:ea typeface="+mj-ea"/>
              </a:rPr>
              <a:t>　　③外国人技能実習生の実技指導</a:t>
            </a:r>
            <a:endParaRPr lang="en-US" altLang="ja-JP" dirty="0">
              <a:latin typeface="+mj-ea"/>
              <a:ea typeface="+mj-ea"/>
            </a:endParaRPr>
          </a:p>
          <a:p>
            <a:r>
              <a:rPr lang="ja-JP" altLang="en-US" dirty="0">
                <a:solidFill>
                  <a:prstClr val="black"/>
                </a:solidFill>
                <a:latin typeface="+mj-ea"/>
                <a:ea typeface="+mj-ea"/>
              </a:rPr>
              <a:t>◆ 職種例：溶接、旋盤、マシニングセンタ、プレス加工、機械　</a:t>
            </a:r>
            <a:endParaRPr lang="en-US" altLang="ja-JP" dirty="0">
              <a:solidFill>
                <a:prstClr val="black"/>
              </a:solidFill>
              <a:latin typeface="+mj-ea"/>
              <a:ea typeface="+mj-ea"/>
            </a:endParaRPr>
          </a:p>
          <a:p>
            <a:r>
              <a:rPr lang="ja-JP" altLang="en-US" dirty="0">
                <a:solidFill>
                  <a:prstClr val="black"/>
                </a:solidFill>
                <a:latin typeface="+mj-ea"/>
                <a:ea typeface="+mj-ea"/>
              </a:rPr>
              <a:t>　　検査、金型仕上げ、機械組立仕上げ、樹脂成形、ダイカスト、</a:t>
            </a:r>
            <a:endParaRPr lang="en-US" altLang="ja-JP" dirty="0">
              <a:solidFill>
                <a:prstClr val="black"/>
              </a:solidFill>
              <a:latin typeface="+mj-ea"/>
              <a:ea typeface="+mj-ea"/>
            </a:endParaRPr>
          </a:p>
          <a:p>
            <a:r>
              <a:rPr lang="ja-JP" altLang="en-US" dirty="0">
                <a:solidFill>
                  <a:prstClr val="black"/>
                </a:solidFill>
                <a:latin typeface="+mj-ea"/>
                <a:ea typeface="+mj-ea"/>
              </a:rPr>
              <a:t>　  建築大工、理容、等</a:t>
            </a:r>
          </a:p>
          <a:p>
            <a:endParaRPr lang="en-US" altLang="ja-JP" dirty="0">
              <a:latin typeface="HG丸ｺﾞｼｯｸM-PRO" panose="020F0600000000000000" pitchFamily="50" charset="-128"/>
              <a:ea typeface="HG丸ｺﾞｼｯｸM-PRO" panose="020F0600000000000000" pitchFamily="50" charset="-128"/>
            </a:endParaRPr>
          </a:p>
          <a:p>
            <a:endParaRPr lang="en-US" altLang="ja-JP" dirty="0">
              <a:latin typeface="HG丸ｺﾞｼｯｸM-PRO" panose="020F0600000000000000" pitchFamily="50" charset="-128"/>
              <a:ea typeface="HG丸ｺﾞｼｯｸM-PRO" panose="020F0600000000000000" pitchFamily="50" charset="-128"/>
            </a:endParaRPr>
          </a:p>
        </p:txBody>
      </p:sp>
      <p:sp>
        <p:nvSpPr>
          <p:cNvPr id="15" name="対角する 2 つの角を丸めた四角形 18">
            <a:extLst>
              <a:ext uri="{FF2B5EF4-FFF2-40B4-BE49-F238E27FC236}">
                <a16:creationId xmlns:a16="http://schemas.microsoft.com/office/drawing/2014/main" id="{F9F8F3DD-B297-F458-FF56-A4AD4A7F4027}"/>
              </a:ext>
            </a:extLst>
          </p:cNvPr>
          <p:cNvSpPr/>
          <p:nvPr/>
        </p:nvSpPr>
        <p:spPr>
          <a:xfrm>
            <a:off x="1086484" y="4875635"/>
            <a:ext cx="1018991" cy="368331"/>
          </a:xfrm>
          <a:prstGeom prst="round2Diag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dirty="0">
                <a:solidFill>
                  <a:prstClr val="black"/>
                </a:solidFill>
                <a:latin typeface="HG丸ｺﾞｼｯｸM-PRO" panose="020F0600000000000000" pitchFamily="50" charset="-128"/>
                <a:ea typeface="HG丸ｺﾞｼｯｸM-PRO" panose="020F0600000000000000" pitchFamily="50" charset="-128"/>
              </a:rPr>
              <a:t>溶接</a:t>
            </a:r>
          </a:p>
        </p:txBody>
      </p:sp>
      <p:pic>
        <p:nvPicPr>
          <p:cNvPr id="16" name="図 15">
            <a:extLst>
              <a:ext uri="{FF2B5EF4-FFF2-40B4-BE49-F238E27FC236}">
                <a16:creationId xmlns:a16="http://schemas.microsoft.com/office/drawing/2014/main" id="{95D4C93D-8BA7-7E8A-014B-47533CB57537}"/>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263981" y="5074894"/>
            <a:ext cx="2068692" cy="1446679"/>
          </a:xfrm>
          <a:prstGeom prst="rect">
            <a:avLst/>
          </a:prstGeom>
        </p:spPr>
      </p:pic>
      <p:sp>
        <p:nvSpPr>
          <p:cNvPr id="17" name="対角する 2 つの角を丸めた四角形 22">
            <a:extLst>
              <a:ext uri="{FF2B5EF4-FFF2-40B4-BE49-F238E27FC236}">
                <a16:creationId xmlns:a16="http://schemas.microsoft.com/office/drawing/2014/main" id="{6387FB56-D708-C27B-5F0B-3BA7CDD77B4A}"/>
              </a:ext>
            </a:extLst>
          </p:cNvPr>
          <p:cNvSpPr/>
          <p:nvPr/>
        </p:nvSpPr>
        <p:spPr>
          <a:xfrm>
            <a:off x="4704228" y="4806334"/>
            <a:ext cx="1018991" cy="368331"/>
          </a:xfrm>
          <a:prstGeom prst="round2Diag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dirty="0">
                <a:solidFill>
                  <a:prstClr val="black"/>
                </a:solidFill>
                <a:latin typeface="HG丸ｺﾞｼｯｸM-PRO" panose="020F0600000000000000" pitchFamily="50" charset="-128"/>
                <a:ea typeface="HG丸ｺﾞｼｯｸM-PRO" panose="020F0600000000000000" pitchFamily="50" charset="-128"/>
              </a:rPr>
              <a:t>旋盤</a:t>
            </a:r>
          </a:p>
        </p:txBody>
      </p:sp>
      <p:pic>
        <p:nvPicPr>
          <p:cNvPr id="18" name="Picture 3" descr="C:\Users\User\Pictures\i-phone写真 20201130\Yoshiaki 2020年スマホ写真\IMG_0421~photo.JPG">
            <a:extLst>
              <a:ext uri="{FF2B5EF4-FFF2-40B4-BE49-F238E27FC236}">
                <a16:creationId xmlns:a16="http://schemas.microsoft.com/office/drawing/2014/main" id="{FFFA7C50-B343-5819-7EE0-367D5B732DA6}"/>
              </a:ext>
            </a:extLst>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rot="5400000">
            <a:off x="2637440" y="4917798"/>
            <a:ext cx="1408980" cy="1715953"/>
          </a:xfrm>
          <a:prstGeom prst="rect">
            <a:avLst/>
          </a:prstGeom>
          <a:noFill/>
          <a:extLst>
            <a:ext uri="{909E8E84-426E-40DD-AFC4-6F175D3DCCD1}">
              <a14:hiddenFill xmlns:a14="http://schemas.microsoft.com/office/drawing/2010/main">
                <a:solidFill>
                  <a:srgbClr val="FFFFFF"/>
                </a:solidFill>
              </a14:hiddenFill>
            </a:ext>
          </a:extLst>
        </p:spPr>
      </p:pic>
      <p:sp>
        <p:nvSpPr>
          <p:cNvPr id="19" name="対角する 2 つの角を丸めた四角形 24">
            <a:extLst>
              <a:ext uri="{FF2B5EF4-FFF2-40B4-BE49-F238E27FC236}">
                <a16:creationId xmlns:a16="http://schemas.microsoft.com/office/drawing/2014/main" id="{8ACA938A-69EC-F365-BE1F-68FEC3927FEE}"/>
              </a:ext>
            </a:extLst>
          </p:cNvPr>
          <p:cNvSpPr/>
          <p:nvPr/>
        </p:nvSpPr>
        <p:spPr>
          <a:xfrm>
            <a:off x="2612524" y="4860471"/>
            <a:ext cx="1422279" cy="328905"/>
          </a:xfrm>
          <a:prstGeom prst="round2Diag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dirty="0">
                <a:solidFill>
                  <a:prstClr val="black"/>
                </a:solidFill>
                <a:latin typeface="HG丸ｺﾞｼｯｸM-PRO" panose="020F0600000000000000" pitchFamily="50" charset="-128"/>
                <a:ea typeface="HG丸ｺﾞｼｯｸM-PRO" panose="020F0600000000000000" pitchFamily="50" charset="-128"/>
              </a:rPr>
              <a:t>金型仕上げ</a:t>
            </a:r>
          </a:p>
        </p:txBody>
      </p:sp>
      <p:pic>
        <p:nvPicPr>
          <p:cNvPr id="20" name="図 19">
            <a:extLst>
              <a:ext uri="{FF2B5EF4-FFF2-40B4-BE49-F238E27FC236}">
                <a16:creationId xmlns:a16="http://schemas.microsoft.com/office/drawing/2014/main" id="{6F905AB5-5488-4489-CEBE-8B6F8BACDC1B}"/>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6392644" y="5074894"/>
            <a:ext cx="1797380" cy="1423710"/>
          </a:xfrm>
          <a:prstGeom prst="rect">
            <a:avLst/>
          </a:prstGeom>
        </p:spPr>
      </p:pic>
      <p:sp>
        <p:nvSpPr>
          <p:cNvPr id="21" name="対角する 2 つの角を丸めた四角形 23">
            <a:extLst>
              <a:ext uri="{FF2B5EF4-FFF2-40B4-BE49-F238E27FC236}">
                <a16:creationId xmlns:a16="http://schemas.microsoft.com/office/drawing/2014/main" id="{60F1C089-D53F-757B-A22D-2820CD4BFDE7}"/>
              </a:ext>
            </a:extLst>
          </p:cNvPr>
          <p:cNvSpPr/>
          <p:nvPr/>
        </p:nvSpPr>
        <p:spPr>
          <a:xfrm>
            <a:off x="6826160" y="4860471"/>
            <a:ext cx="1170116" cy="368331"/>
          </a:xfrm>
          <a:prstGeom prst="round2Diag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altLang="ja-JP" dirty="0">
                <a:solidFill>
                  <a:prstClr val="black"/>
                </a:solidFill>
                <a:latin typeface="HG丸ｺﾞｼｯｸM-PRO" panose="020F0600000000000000" pitchFamily="50" charset="-128"/>
                <a:ea typeface="HG丸ｺﾞｼｯｸM-PRO" panose="020F0600000000000000" pitchFamily="50" charset="-128"/>
              </a:rPr>
              <a:t>NC</a:t>
            </a:r>
            <a:r>
              <a:rPr lang="ja-JP" altLang="en-US" dirty="0">
                <a:solidFill>
                  <a:prstClr val="black"/>
                </a:solidFill>
                <a:latin typeface="HG丸ｺﾞｼｯｸM-PRO" panose="020F0600000000000000" pitchFamily="50" charset="-128"/>
                <a:ea typeface="HG丸ｺﾞｼｯｸM-PRO" panose="020F0600000000000000" pitchFamily="50" charset="-128"/>
              </a:rPr>
              <a:t>旋盤</a:t>
            </a:r>
          </a:p>
        </p:txBody>
      </p:sp>
      <p:pic>
        <p:nvPicPr>
          <p:cNvPr id="22" name="図 21">
            <a:extLst>
              <a:ext uri="{FF2B5EF4-FFF2-40B4-BE49-F238E27FC236}">
                <a16:creationId xmlns:a16="http://schemas.microsoft.com/office/drawing/2014/main" id="{4FE64870-A0BA-C985-71CE-3D4DCE2D1CAB}"/>
              </a:ext>
            </a:extLst>
          </p:cNvPr>
          <p:cNvPicPr>
            <a:picLocks noChangeAspect="1"/>
          </p:cNvPicPr>
          <p:nvPr/>
        </p:nvPicPr>
        <p:blipFill>
          <a:blip r:embed="rId8"/>
          <a:stretch>
            <a:fillRect/>
          </a:stretch>
        </p:blipFill>
        <p:spPr>
          <a:xfrm>
            <a:off x="229836" y="3737155"/>
            <a:ext cx="958395" cy="888512"/>
          </a:xfrm>
          <a:prstGeom prst="rect">
            <a:avLst/>
          </a:prstGeom>
        </p:spPr>
      </p:pic>
      <p:pic>
        <p:nvPicPr>
          <p:cNvPr id="23" name="図 22">
            <a:extLst>
              <a:ext uri="{FF2B5EF4-FFF2-40B4-BE49-F238E27FC236}">
                <a16:creationId xmlns:a16="http://schemas.microsoft.com/office/drawing/2014/main" id="{3CFCDAA5-2B1B-410E-96FD-663A5F8C143B}"/>
              </a:ext>
            </a:extLst>
          </p:cNvPr>
          <p:cNvPicPr>
            <a:picLocks noChangeAspect="1"/>
          </p:cNvPicPr>
          <p:nvPr/>
        </p:nvPicPr>
        <p:blipFill>
          <a:blip r:embed="rId9"/>
          <a:stretch>
            <a:fillRect/>
          </a:stretch>
        </p:blipFill>
        <p:spPr>
          <a:xfrm>
            <a:off x="7891396" y="1235581"/>
            <a:ext cx="967491" cy="1007225"/>
          </a:xfrm>
          <a:prstGeom prst="rect">
            <a:avLst/>
          </a:prstGeom>
        </p:spPr>
      </p:pic>
      <p:grpSp>
        <p:nvGrpSpPr>
          <p:cNvPr id="24" name="グループ化 23">
            <a:extLst>
              <a:ext uri="{FF2B5EF4-FFF2-40B4-BE49-F238E27FC236}">
                <a16:creationId xmlns:a16="http://schemas.microsoft.com/office/drawing/2014/main" id="{7B86B909-9AB9-80F9-F106-7D6595E1697E}"/>
              </a:ext>
            </a:extLst>
          </p:cNvPr>
          <p:cNvGrpSpPr/>
          <p:nvPr/>
        </p:nvGrpSpPr>
        <p:grpSpPr>
          <a:xfrm>
            <a:off x="6636985" y="2441428"/>
            <a:ext cx="2483119" cy="1469345"/>
            <a:chOff x="626193" y="2229692"/>
            <a:chExt cx="2244274" cy="1402000"/>
          </a:xfrm>
        </p:grpSpPr>
        <p:sp>
          <p:nvSpPr>
            <p:cNvPr id="25" name="爆発 2 12">
              <a:extLst>
                <a:ext uri="{FF2B5EF4-FFF2-40B4-BE49-F238E27FC236}">
                  <a16:creationId xmlns:a16="http://schemas.microsoft.com/office/drawing/2014/main" id="{72762D76-BFD8-50CF-651D-FE0196D5A99C}"/>
                </a:ext>
              </a:extLst>
            </p:cNvPr>
            <p:cNvSpPr/>
            <p:nvPr/>
          </p:nvSpPr>
          <p:spPr>
            <a:xfrm>
              <a:off x="626193" y="2229692"/>
              <a:ext cx="2244274" cy="1402000"/>
            </a:xfrm>
            <a:prstGeom prst="irregularSeal2">
              <a:avLst/>
            </a:prstGeom>
            <a:solidFill>
              <a:srgbClr val="FFFF00"/>
            </a:solidFill>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dirty="0"/>
            </a:p>
          </p:txBody>
        </p:sp>
        <p:sp>
          <p:nvSpPr>
            <p:cNvPr id="26" name="テキスト ボックス 25">
              <a:extLst>
                <a:ext uri="{FF2B5EF4-FFF2-40B4-BE49-F238E27FC236}">
                  <a16:creationId xmlns:a16="http://schemas.microsoft.com/office/drawing/2014/main" id="{F5DD8FA4-AA04-A648-A180-C7FE99D9BDED}"/>
                </a:ext>
              </a:extLst>
            </p:cNvPr>
            <p:cNvSpPr txBox="1"/>
            <p:nvPr/>
          </p:nvSpPr>
          <p:spPr>
            <a:xfrm>
              <a:off x="975904" y="2724330"/>
              <a:ext cx="1576576" cy="499239"/>
            </a:xfrm>
            <a:prstGeom prst="rect">
              <a:avLst/>
            </a:prstGeom>
            <a:noFill/>
          </p:spPr>
          <p:txBody>
            <a:bodyPr wrap="square" rtlCol="0">
              <a:spAutoFit/>
            </a:bodyPr>
            <a:lstStyle/>
            <a:p>
              <a:pPr marL="109728" indent="-457200">
                <a:buNone/>
              </a:pPr>
              <a:r>
                <a:rPr kumimoji="1" lang="ja-JP" altLang="en-US" sz="2800" dirty="0">
                  <a:solidFill>
                    <a:srgbClr val="FF0000"/>
                  </a:solidFill>
                  <a:latin typeface="HGP創英角ﾎﾟｯﾌﾟ体" panose="040B0A00000000000000" pitchFamily="50" charset="-128"/>
                  <a:ea typeface="HGP創英角ﾎﾟｯﾌﾟ体" panose="040B0A00000000000000" pitchFamily="50" charset="-128"/>
                </a:rPr>
                <a:t>派遣講習</a:t>
              </a:r>
            </a:p>
          </p:txBody>
        </p:sp>
      </p:grpSp>
    </p:spTree>
    <p:custDataLst>
      <p:tags r:id="rId1"/>
    </p:custDataLst>
    <p:extLst>
      <p:ext uri="{BB962C8B-B14F-4D97-AF65-F5344CB8AC3E}">
        <p14:creationId xmlns:p14="http://schemas.microsoft.com/office/powerpoint/2010/main" val="2182015357"/>
      </p:ext>
    </p:extLst>
  </p:cSld>
  <p:clrMapOvr>
    <a:masterClrMapping/>
  </p:clrMapOvr>
  <mc:AlternateContent xmlns:mc="http://schemas.openxmlformats.org/markup-compatibility/2006" xmlns:p14="http://schemas.microsoft.com/office/powerpoint/2010/main">
    <mc:Choice Requires="p14">
      <p:transition p14:dur="0" advTm="100091"/>
    </mc:Choice>
    <mc:Fallback xmlns="">
      <p:transition advTm="10009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down)">
                                      <p:cBhvr>
                                        <p:cTn id="7" dur="580">
                                          <p:stCondLst>
                                            <p:cond delay="0"/>
                                          </p:stCondLst>
                                        </p:cTn>
                                        <p:tgtEl>
                                          <p:spTgt spid="24"/>
                                        </p:tgtEl>
                                      </p:cBhvr>
                                    </p:animEffect>
                                    <p:anim calcmode="lin" valueType="num">
                                      <p:cBhvr>
                                        <p:cTn id="8" dur="1822" tmFilter="0,0; 0.14,0.36; 0.43,0.73; 0.71,0.91; 1.0,1.0">
                                          <p:stCondLst>
                                            <p:cond delay="0"/>
                                          </p:stCondLst>
                                        </p:cTn>
                                        <p:tgtEl>
                                          <p:spTgt spid="2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4"/>
                                        </p:tgtEl>
                                        <p:attrNameLst>
                                          <p:attrName>ppt_y</p:attrName>
                                        </p:attrNameLst>
                                      </p:cBhvr>
                                      <p:tavLst>
                                        <p:tav tm="0" fmla="#ppt_y-sin(pi*$)/81">
                                          <p:val>
                                            <p:fltVal val="0"/>
                                          </p:val>
                                        </p:tav>
                                        <p:tav tm="100000">
                                          <p:val>
                                            <p:fltVal val="1"/>
                                          </p:val>
                                        </p:tav>
                                      </p:tavLst>
                                    </p:anim>
                                    <p:animScale>
                                      <p:cBhvr>
                                        <p:cTn id="13" dur="26">
                                          <p:stCondLst>
                                            <p:cond delay="650"/>
                                          </p:stCondLst>
                                        </p:cTn>
                                        <p:tgtEl>
                                          <p:spTgt spid="24"/>
                                        </p:tgtEl>
                                      </p:cBhvr>
                                      <p:to x="100000" y="60000"/>
                                    </p:animScale>
                                    <p:animScale>
                                      <p:cBhvr>
                                        <p:cTn id="14" dur="166" decel="50000">
                                          <p:stCondLst>
                                            <p:cond delay="676"/>
                                          </p:stCondLst>
                                        </p:cTn>
                                        <p:tgtEl>
                                          <p:spTgt spid="24"/>
                                        </p:tgtEl>
                                      </p:cBhvr>
                                      <p:to x="100000" y="100000"/>
                                    </p:animScale>
                                    <p:animScale>
                                      <p:cBhvr>
                                        <p:cTn id="15" dur="26">
                                          <p:stCondLst>
                                            <p:cond delay="1312"/>
                                          </p:stCondLst>
                                        </p:cTn>
                                        <p:tgtEl>
                                          <p:spTgt spid="24"/>
                                        </p:tgtEl>
                                      </p:cBhvr>
                                      <p:to x="100000" y="80000"/>
                                    </p:animScale>
                                    <p:animScale>
                                      <p:cBhvr>
                                        <p:cTn id="16" dur="166" decel="50000">
                                          <p:stCondLst>
                                            <p:cond delay="1338"/>
                                          </p:stCondLst>
                                        </p:cTn>
                                        <p:tgtEl>
                                          <p:spTgt spid="24"/>
                                        </p:tgtEl>
                                      </p:cBhvr>
                                      <p:to x="100000" y="100000"/>
                                    </p:animScale>
                                    <p:animScale>
                                      <p:cBhvr>
                                        <p:cTn id="17" dur="26">
                                          <p:stCondLst>
                                            <p:cond delay="1642"/>
                                          </p:stCondLst>
                                        </p:cTn>
                                        <p:tgtEl>
                                          <p:spTgt spid="24"/>
                                        </p:tgtEl>
                                      </p:cBhvr>
                                      <p:to x="100000" y="90000"/>
                                    </p:animScale>
                                    <p:animScale>
                                      <p:cBhvr>
                                        <p:cTn id="18" dur="166" decel="50000">
                                          <p:stCondLst>
                                            <p:cond delay="1668"/>
                                          </p:stCondLst>
                                        </p:cTn>
                                        <p:tgtEl>
                                          <p:spTgt spid="24"/>
                                        </p:tgtEl>
                                      </p:cBhvr>
                                      <p:to x="100000" y="100000"/>
                                    </p:animScale>
                                    <p:animScale>
                                      <p:cBhvr>
                                        <p:cTn id="19" dur="26">
                                          <p:stCondLst>
                                            <p:cond delay="1808"/>
                                          </p:stCondLst>
                                        </p:cTn>
                                        <p:tgtEl>
                                          <p:spTgt spid="24"/>
                                        </p:tgtEl>
                                      </p:cBhvr>
                                      <p:to x="100000" y="95000"/>
                                    </p:animScale>
                                    <p:animScale>
                                      <p:cBhvr>
                                        <p:cTn id="20" dur="166" decel="50000">
                                          <p:stCondLst>
                                            <p:cond delay="1834"/>
                                          </p:stCondLst>
                                        </p:cTn>
                                        <p:tgtEl>
                                          <p:spTgt spid="2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7" presetClass="emph" presetSubtype="0" fill="remove" nodeType="clickEffect">
                                  <p:stCondLst>
                                    <p:cond delay="0"/>
                                  </p:stCondLst>
                                  <p:childTnLst>
                                    <p:animClr clrSpc="rgb" dir="cw">
                                      <p:cBhvr override="childStyle">
                                        <p:cTn id="24" dur="500" autoRev="1" fill="remove"/>
                                        <p:tgtEl>
                                          <p:spTgt spid="22"/>
                                        </p:tgtEl>
                                        <p:attrNameLst>
                                          <p:attrName>style.color</p:attrName>
                                        </p:attrNameLst>
                                      </p:cBhvr>
                                      <p:to>
                                        <a:schemeClr val="bg1"/>
                                      </p:to>
                                    </p:animClr>
                                    <p:animClr clrSpc="rgb" dir="cw">
                                      <p:cBhvr>
                                        <p:cTn id="25" dur="500" autoRev="1" fill="remove"/>
                                        <p:tgtEl>
                                          <p:spTgt spid="22"/>
                                        </p:tgtEl>
                                        <p:attrNameLst>
                                          <p:attrName>fillcolor</p:attrName>
                                        </p:attrNameLst>
                                      </p:cBhvr>
                                      <p:to>
                                        <a:schemeClr val="bg1"/>
                                      </p:to>
                                    </p:animClr>
                                    <p:set>
                                      <p:cBhvr>
                                        <p:cTn id="26" dur="500" autoRev="1" fill="remove"/>
                                        <p:tgtEl>
                                          <p:spTgt spid="22"/>
                                        </p:tgtEl>
                                        <p:attrNameLst>
                                          <p:attrName>fill.type</p:attrName>
                                        </p:attrNameLst>
                                      </p:cBhvr>
                                      <p:to>
                                        <p:strVal val="solid"/>
                                      </p:to>
                                    </p:set>
                                    <p:set>
                                      <p:cBhvr>
                                        <p:cTn id="27" dur="500" autoRev="1" fill="remove"/>
                                        <p:tgtEl>
                                          <p:spTgt spid="22"/>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図 12"/>
          <p:cNvPicPr>
            <a:picLocks noChangeAspect="1"/>
          </p:cNvPicPr>
          <p:nvPr/>
        </p:nvPicPr>
        <p:blipFill>
          <a:blip r:embed="rId4"/>
          <a:stretch>
            <a:fillRect/>
          </a:stretch>
        </p:blipFill>
        <p:spPr>
          <a:xfrm>
            <a:off x="6298513" y="1201122"/>
            <a:ext cx="2679581" cy="4090520"/>
          </a:xfrm>
          <a:prstGeom prst="rect">
            <a:avLst/>
          </a:prstGeom>
        </p:spPr>
      </p:pic>
      <p:pic>
        <p:nvPicPr>
          <p:cNvPr id="1028" name="Picture 4" descr="スキルアップ講座リーフレット2026 ">
            <a:extLst>
              <a:ext uri="{FF2B5EF4-FFF2-40B4-BE49-F238E27FC236}">
                <a16:creationId xmlns:a16="http://schemas.microsoft.com/office/drawing/2014/main" id="{12275C9C-F390-C8B5-E1E6-71FB355303B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04878" y="1199376"/>
            <a:ext cx="3143889" cy="408442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愛知県立高等技術専門校　総合案内2027">
            <a:extLst>
              <a:ext uri="{FF2B5EF4-FFF2-40B4-BE49-F238E27FC236}">
                <a16:creationId xmlns:a16="http://schemas.microsoft.com/office/drawing/2014/main" id="{72F4CDA4-D22B-EE40-2824-4DF9E0DF713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307" y="1274177"/>
            <a:ext cx="3016571" cy="4017465"/>
          </a:xfrm>
          <a:prstGeom prst="rect">
            <a:avLst/>
          </a:prstGeom>
          <a:noFill/>
          <a:extLst>
            <a:ext uri="{909E8E84-426E-40DD-AFC4-6F175D3DCCD1}">
              <a14:hiddenFill xmlns:a14="http://schemas.microsoft.com/office/drawing/2010/main">
                <a:solidFill>
                  <a:srgbClr val="FFFFFF"/>
                </a:solidFill>
              </a14:hiddenFill>
            </a:ext>
          </a:extLst>
        </p:spPr>
      </p:pic>
      <p:sp>
        <p:nvSpPr>
          <p:cNvPr id="5" name="タイトル 4"/>
          <p:cNvSpPr>
            <a:spLocks noGrp="1"/>
          </p:cNvSpPr>
          <p:nvPr>
            <p:ph type="title"/>
          </p:nvPr>
        </p:nvSpPr>
        <p:spPr>
          <a:xfrm>
            <a:off x="188750" y="274639"/>
            <a:ext cx="8804948" cy="634040"/>
          </a:xfrm>
        </p:spPr>
        <p:txBody>
          <a:bodyPr>
            <a:normAutofit fontScale="90000"/>
          </a:bodyPr>
          <a:lstStyle/>
          <a:p>
            <a:r>
              <a:rPr kumimoji="1" lang="ja-JP" altLang="en-US" sz="2800" dirty="0"/>
              <a:t>　　　　　　　　　　　　 </a:t>
            </a:r>
            <a:r>
              <a:rPr kumimoji="1" lang="ja-JP" altLang="en-US" sz="3100" dirty="0">
                <a:latin typeface="HG丸ｺﾞｼｯｸM-PRO" panose="020F0600000000000000" pitchFamily="50" charset="-128"/>
                <a:ea typeface="HG丸ｺﾞｼｯｸM-PRO" panose="020F0600000000000000" pitchFamily="50" charset="-128"/>
              </a:rPr>
              <a:t>県立高等技術専門校 </a:t>
            </a:r>
            <a:r>
              <a:rPr kumimoji="1" lang="en-US" altLang="ja-JP" sz="2200" dirty="0">
                <a:solidFill>
                  <a:srgbClr val="C00000"/>
                </a:solidFill>
                <a:latin typeface="HG丸ｺﾞｼｯｸM-PRO" panose="020F0600000000000000" pitchFamily="50" charset="-128"/>
                <a:ea typeface="HG丸ｺﾞｼｯｸM-PRO" panose="020F0600000000000000" pitchFamily="50" charset="-128"/>
              </a:rPr>
              <a:t>【</a:t>
            </a:r>
            <a:r>
              <a:rPr kumimoji="1" lang="ja-JP" altLang="en-US" sz="2200" dirty="0">
                <a:solidFill>
                  <a:srgbClr val="C00000"/>
                </a:solidFill>
                <a:latin typeface="HG丸ｺﾞｼｯｸM-PRO" panose="020F0600000000000000" pitchFamily="50" charset="-128"/>
                <a:ea typeface="HG丸ｺﾞｼｯｸM-PRO" panose="020F0600000000000000" pitchFamily="50" charset="-128"/>
              </a:rPr>
              <a:t>スキルアップ講座</a:t>
            </a:r>
            <a:r>
              <a:rPr kumimoji="1" lang="en-US" altLang="ja-JP" sz="2200" dirty="0">
                <a:solidFill>
                  <a:srgbClr val="C00000"/>
                </a:solidFill>
                <a:latin typeface="HG丸ｺﾞｼｯｸM-PRO" panose="020F0600000000000000" pitchFamily="50" charset="-128"/>
                <a:ea typeface="HG丸ｺﾞｼｯｸM-PRO" panose="020F0600000000000000" pitchFamily="50" charset="-128"/>
              </a:rPr>
              <a:t>】</a:t>
            </a:r>
            <a:endParaRPr kumimoji="1" lang="ja-JP" altLang="en-US" sz="2200" dirty="0">
              <a:solidFill>
                <a:srgbClr val="C00000"/>
              </a:solidFill>
              <a:latin typeface="HG丸ｺﾞｼｯｸM-PRO" panose="020F0600000000000000" pitchFamily="50" charset="-128"/>
              <a:ea typeface="HG丸ｺﾞｼｯｸM-PRO" panose="020F0600000000000000" pitchFamily="50" charset="-128"/>
            </a:endParaRPr>
          </a:p>
        </p:txBody>
      </p:sp>
      <p:sp>
        <p:nvSpPr>
          <p:cNvPr id="14" name="角丸四角形 13"/>
          <p:cNvSpPr/>
          <p:nvPr/>
        </p:nvSpPr>
        <p:spPr>
          <a:xfrm>
            <a:off x="452339" y="367226"/>
            <a:ext cx="2314570" cy="450057"/>
          </a:xfrm>
          <a:prstGeom prst="roundRect">
            <a:avLst>
              <a:gd name="adj" fmla="val 23084"/>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2400" dirty="0">
                <a:solidFill>
                  <a:prstClr val="black"/>
                </a:solidFill>
              </a:rPr>
              <a:t>職種別研修 ②</a:t>
            </a:r>
          </a:p>
        </p:txBody>
      </p:sp>
      <p:sp>
        <p:nvSpPr>
          <p:cNvPr id="9" name="雲形吹き出し 8"/>
          <p:cNvSpPr/>
          <p:nvPr/>
        </p:nvSpPr>
        <p:spPr>
          <a:xfrm>
            <a:off x="506308" y="3267364"/>
            <a:ext cx="7937929" cy="2389514"/>
          </a:xfrm>
          <a:prstGeom prst="cloudCallout">
            <a:avLst>
              <a:gd name="adj1" fmla="val 14739"/>
              <a:gd name="adj2" fmla="val -67938"/>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ja-JP" altLang="en-US" dirty="0">
              <a:solidFill>
                <a:prstClr val="black"/>
              </a:solidFill>
            </a:endParaRPr>
          </a:p>
        </p:txBody>
      </p:sp>
      <p:sp>
        <p:nvSpPr>
          <p:cNvPr id="2" name="テキスト ボックス 1"/>
          <p:cNvSpPr txBox="1"/>
          <p:nvPr/>
        </p:nvSpPr>
        <p:spPr>
          <a:xfrm>
            <a:off x="1346496" y="3695343"/>
            <a:ext cx="7291196" cy="1477328"/>
          </a:xfrm>
          <a:prstGeom prst="rect">
            <a:avLst/>
          </a:prstGeom>
          <a:noFill/>
        </p:spPr>
        <p:txBody>
          <a:bodyPr wrap="square" rtlCol="0">
            <a:spAutoFit/>
          </a:bodyPr>
          <a:lstStyle/>
          <a:p>
            <a:pPr marL="285750" indent="-285750">
              <a:buFont typeface="Wingdings" panose="05000000000000000000" pitchFamily="2" charset="2"/>
              <a:buChar char="u"/>
            </a:pPr>
            <a:r>
              <a:rPr lang="ja-JP" altLang="en-US" b="1" dirty="0">
                <a:latin typeface="HG丸ｺﾞｼｯｸM-PRO" panose="020F0600000000000000" pitchFamily="50" charset="-128"/>
                <a:ea typeface="HG丸ｺﾞｼｯｸM-PRO" panose="020F0600000000000000" pitchFamily="50" charset="-128"/>
              </a:rPr>
              <a:t>県立高等技術専門校（名古屋、三河、東三河）で講座開講</a:t>
            </a:r>
            <a:endParaRPr lang="en-US" altLang="ja-JP" b="1" dirty="0">
              <a:latin typeface="HG丸ｺﾞｼｯｸM-PRO" panose="020F0600000000000000" pitchFamily="50" charset="-128"/>
              <a:ea typeface="HG丸ｺﾞｼｯｸM-PRO" panose="020F0600000000000000" pitchFamily="50" charset="-128"/>
            </a:endParaRPr>
          </a:p>
          <a:p>
            <a:r>
              <a:rPr lang="ja-JP" altLang="en-US" dirty="0">
                <a:solidFill>
                  <a:prstClr val="black"/>
                </a:solidFill>
                <a:latin typeface="HG丸ｺﾞｼｯｸM-PRO" panose="020F0600000000000000" pitchFamily="50" charset="-128"/>
                <a:ea typeface="HG丸ｺﾞｼｯｸM-PRO" panose="020F0600000000000000" pitchFamily="50" charset="-128"/>
              </a:rPr>
              <a:t>◆ </a:t>
            </a:r>
            <a:r>
              <a:rPr lang="ja-JP" altLang="en-US" b="1" dirty="0">
                <a:solidFill>
                  <a:srgbClr val="FF0000"/>
                </a:solidFill>
                <a:latin typeface="HG丸ｺﾞｼｯｸM-PRO" panose="020F0600000000000000" pitchFamily="50" charset="-128"/>
                <a:ea typeface="HG丸ｺﾞｼｯｸM-PRO" panose="020F0600000000000000" pitchFamily="50" charset="-128"/>
              </a:rPr>
              <a:t>在職者を対象</a:t>
            </a:r>
            <a:r>
              <a:rPr lang="ja-JP" altLang="en-US" dirty="0">
                <a:solidFill>
                  <a:prstClr val="black"/>
                </a:solidFill>
                <a:latin typeface="HG丸ｺﾞｼｯｸM-PRO" panose="020F0600000000000000" pitchFamily="50" charset="-128"/>
                <a:ea typeface="HG丸ｺﾞｼｯｸM-PRO" panose="020F0600000000000000" pitchFamily="50" charset="-128"/>
              </a:rPr>
              <a:t>に</a:t>
            </a:r>
            <a:r>
              <a:rPr lang="ja-JP" altLang="en-US" b="1" dirty="0">
                <a:solidFill>
                  <a:prstClr val="black"/>
                </a:solidFill>
                <a:latin typeface="HG丸ｺﾞｼｯｸM-PRO" panose="020F0600000000000000" pitchFamily="50" charset="-128"/>
                <a:ea typeface="HG丸ｺﾞｼｯｸM-PRO" panose="020F0600000000000000" pitchFamily="50" charset="-128"/>
              </a:rPr>
              <a:t>機械加工・溶接・プログラミング・電気・</a:t>
            </a:r>
            <a:endParaRPr lang="en-US" altLang="ja-JP" b="1" dirty="0">
              <a:solidFill>
                <a:prstClr val="black"/>
              </a:solidFill>
              <a:latin typeface="HG丸ｺﾞｼｯｸM-PRO" panose="020F0600000000000000" pitchFamily="50" charset="-128"/>
              <a:ea typeface="HG丸ｺﾞｼｯｸM-PRO" panose="020F0600000000000000" pitchFamily="50" charset="-128"/>
            </a:endParaRPr>
          </a:p>
          <a:p>
            <a:r>
              <a:rPr lang="ja-JP" altLang="en-US" b="1" dirty="0">
                <a:solidFill>
                  <a:prstClr val="black"/>
                </a:solidFill>
                <a:latin typeface="HG丸ｺﾞｼｯｸM-PRO" panose="020F0600000000000000" pitchFamily="50" charset="-128"/>
                <a:ea typeface="HG丸ｺﾞｼｯｸM-PRO" panose="020F0600000000000000" pitchFamily="50" charset="-128"/>
              </a:rPr>
              <a:t>　 建築などの訓練を実施</a:t>
            </a:r>
            <a:endParaRPr lang="en-US" altLang="ja-JP" b="1" dirty="0">
              <a:solidFill>
                <a:prstClr val="black"/>
              </a:solidFill>
              <a:latin typeface="HG丸ｺﾞｼｯｸM-PRO" panose="020F0600000000000000" pitchFamily="50" charset="-128"/>
              <a:ea typeface="HG丸ｺﾞｼｯｸM-PRO" panose="020F0600000000000000" pitchFamily="50" charset="-128"/>
            </a:endParaRPr>
          </a:p>
          <a:p>
            <a:r>
              <a:rPr lang="ja-JP" altLang="en-US" dirty="0">
                <a:solidFill>
                  <a:prstClr val="black"/>
                </a:solidFill>
                <a:latin typeface="HG丸ｺﾞｼｯｸM-PRO" panose="020F0600000000000000" pitchFamily="50" charset="-128"/>
                <a:ea typeface="HG丸ｺﾞｼｯｸM-PRO" panose="020F0600000000000000" pitchFamily="50" charset="-128"/>
              </a:rPr>
              <a:t>◆手頃な</a:t>
            </a:r>
            <a:r>
              <a:rPr lang="ja-JP" altLang="en-US" b="1" dirty="0">
                <a:solidFill>
                  <a:srgbClr val="FF0000"/>
                </a:solidFill>
                <a:latin typeface="HG丸ｺﾞｼｯｸM-PRO" panose="020F0600000000000000" pitchFamily="50" charset="-128"/>
                <a:ea typeface="HG丸ｺﾞｼｯｸM-PRO" panose="020F0600000000000000" pitchFamily="50" charset="-128"/>
              </a:rPr>
              <a:t>受講料</a:t>
            </a:r>
            <a:r>
              <a:rPr lang="ja-JP" altLang="en-US" sz="1400" b="1" dirty="0">
                <a:solidFill>
                  <a:srgbClr val="FF0000"/>
                </a:solidFill>
                <a:latin typeface="HG丸ｺﾞｼｯｸM-PRO" panose="020F0600000000000000" pitchFamily="50" charset="-128"/>
                <a:ea typeface="HG丸ｺﾞｼｯｸM-PRO" panose="020F0600000000000000" pitchFamily="50" charset="-128"/>
              </a:rPr>
              <a:t> </a:t>
            </a:r>
            <a:r>
              <a:rPr lang="en-US" altLang="ja-JP" sz="1500" b="1" dirty="0">
                <a:solidFill>
                  <a:srgbClr val="FF0000"/>
                </a:solidFill>
                <a:latin typeface="HG丸ｺﾞｼｯｸM-PRO" panose="020F0600000000000000" pitchFamily="50" charset="-128"/>
                <a:ea typeface="HG丸ｺﾞｼｯｸM-PRO" panose="020F0600000000000000" pitchFamily="50" charset="-128"/>
              </a:rPr>
              <a:t>1,820</a:t>
            </a:r>
            <a:r>
              <a:rPr lang="ja-JP" altLang="en-US" sz="1500" b="1" dirty="0">
                <a:solidFill>
                  <a:srgbClr val="FF0000"/>
                </a:solidFill>
                <a:latin typeface="HG丸ｺﾞｼｯｸM-PRO" panose="020F0600000000000000" pitchFamily="50" charset="-128"/>
                <a:ea typeface="HG丸ｺﾞｼｯｸM-PRO" panose="020F0600000000000000" pitchFamily="50" charset="-128"/>
              </a:rPr>
              <a:t>～</a:t>
            </a:r>
            <a:r>
              <a:rPr lang="en-US" altLang="ja-JP" sz="1500" b="1" dirty="0">
                <a:solidFill>
                  <a:srgbClr val="FF0000"/>
                </a:solidFill>
                <a:latin typeface="HG丸ｺﾞｼｯｸM-PRO" panose="020F0600000000000000" pitchFamily="50" charset="-128"/>
                <a:ea typeface="HG丸ｺﾞｼｯｸM-PRO" panose="020F0600000000000000" pitchFamily="50" charset="-128"/>
              </a:rPr>
              <a:t>4,420</a:t>
            </a:r>
            <a:r>
              <a:rPr lang="ja-JP" altLang="en-US" sz="1500" b="1" dirty="0">
                <a:solidFill>
                  <a:srgbClr val="FF0000"/>
                </a:solidFill>
                <a:latin typeface="HG丸ｺﾞｼｯｸM-PRO" panose="020F0600000000000000" pitchFamily="50" charset="-128"/>
                <a:ea typeface="HG丸ｺﾞｼｯｸM-PRO" panose="020F0600000000000000" pitchFamily="50" charset="-128"/>
              </a:rPr>
              <a:t>円</a:t>
            </a:r>
            <a:r>
              <a:rPr lang="ja-JP" altLang="en-US" sz="1500" dirty="0">
                <a:solidFill>
                  <a:prstClr val="black"/>
                </a:solidFill>
                <a:latin typeface="HG丸ｺﾞｼｯｸM-PRO" panose="020F0600000000000000" pitchFamily="50" charset="-128"/>
                <a:ea typeface="HG丸ｺﾞｼｯｸM-PRO" panose="020F0600000000000000" pitchFamily="50" charset="-128"/>
              </a:rPr>
              <a:t>＋テキスト代など、</a:t>
            </a:r>
            <a:r>
              <a:rPr lang="ja-JP" altLang="en-US" dirty="0">
                <a:solidFill>
                  <a:prstClr val="black"/>
                </a:solidFill>
                <a:latin typeface="HG丸ｺﾞｼｯｸM-PRO" panose="020F0600000000000000" pitchFamily="50" charset="-128"/>
                <a:ea typeface="HG丸ｺﾞｼｯｸM-PRO" panose="020F0600000000000000" pitchFamily="50" charset="-128"/>
              </a:rPr>
              <a:t>主に</a:t>
            </a:r>
            <a:r>
              <a:rPr lang="en-US" altLang="ja-JP" dirty="0">
                <a:solidFill>
                  <a:prstClr val="black"/>
                </a:solidFill>
                <a:latin typeface="HG丸ｺﾞｼｯｸM-PRO" panose="020F0600000000000000" pitchFamily="50" charset="-128"/>
                <a:ea typeface="HG丸ｺﾞｼｯｸM-PRO" panose="020F0600000000000000" pitchFamily="50" charset="-128"/>
              </a:rPr>
              <a:t>2</a:t>
            </a:r>
            <a:r>
              <a:rPr lang="ja-JP" altLang="en-US" dirty="0">
                <a:solidFill>
                  <a:prstClr val="black"/>
                </a:solidFill>
                <a:latin typeface="HG丸ｺﾞｼｯｸM-PRO" panose="020F0600000000000000" pitchFamily="50" charset="-128"/>
                <a:ea typeface="HG丸ｺﾞｼｯｸM-PRO" panose="020F0600000000000000" pitchFamily="50" charset="-128"/>
              </a:rPr>
              <a:t>日間</a:t>
            </a:r>
            <a:endParaRPr lang="en-US" altLang="ja-JP" dirty="0">
              <a:solidFill>
                <a:prstClr val="black"/>
              </a:solidFill>
              <a:latin typeface="HG丸ｺﾞｼｯｸM-PRO" panose="020F0600000000000000" pitchFamily="50" charset="-128"/>
              <a:ea typeface="HG丸ｺﾞｼｯｸM-PRO" panose="020F0600000000000000" pitchFamily="50" charset="-128"/>
            </a:endParaRPr>
          </a:p>
          <a:p>
            <a:pPr marL="285750" indent="-285750">
              <a:buFont typeface="Wingdings" panose="05000000000000000000" pitchFamily="2" charset="2"/>
              <a:buChar char="u"/>
            </a:pPr>
            <a:r>
              <a:rPr lang="ja-JP" altLang="en-US" dirty="0">
                <a:latin typeface="HG丸ｺﾞｼｯｸM-PRO" panose="020F0600000000000000" pitchFamily="50" charset="-128"/>
                <a:ea typeface="HG丸ｺﾞｼｯｸM-PRO" panose="020F0600000000000000" pitchFamily="50" charset="-128"/>
              </a:rPr>
              <a:t>企業ニーズに対応した</a:t>
            </a:r>
            <a:r>
              <a:rPr lang="ja-JP" altLang="en-US" b="1" dirty="0">
                <a:latin typeface="HG丸ｺﾞｼｯｸM-PRO" panose="020F0600000000000000" pitchFamily="50" charset="-128"/>
                <a:ea typeface="HG丸ｺﾞｼｯｸM-PRO" panose="020F0600000000000000" pitchFamily="50" charset="-128"/>
              </a:rPr>
              <a:t>オーダーメイド型</a:t>
            </a:r>
            <a:r>
              <a:rPr lang="ja-JP" altLang="en-US" dirty="0">
                <a:latin typeface="HG丸ｺﾞｼｯｸM-PRO" panose="020F0600000000000000" pitchFamily="50" charset="-128"/>
                <a:ea typeface="HG丸ｺﾞｼｯｸM-PRO" panose="020F0600000000000000" pitchFamily="50" charset="-128"/>
              </a:rPr>
              <a:t>も実施</a:t>
            </a:r>
          </a:p>
        </p:txBody>
      </p:sp>
      <p:sp>
        <p:nvSpPr>
          <p:cNvPr id="10" name="角丸四角形 9"/>
          <p:cNvSpPr/>
          <p:nvPr/>
        </p:nvSpPr>
        <p:spPr>
          <a:xfrm>
            <a:off x="4117472" y="5463368"/>
            <a:ext cx="4860622" cy="1264172"/>
          </a:xfrm>
          <a:prstGeom prst="roundRect">
            <a:avLst/>
          </a:prstGeom>
          <a:solidFill>
            <a:srgbClr val="FFFF99"/>
          </a:solidFill>
        </p:spPr>
        <p:style>
          <a:lnRef idx="2">
            <a:schemeClr val="accent3"/>
          </a:lnRef>
          <a:fillRef idx="1">
            <a:schemeClr val="lt1"/>
          </a:fillRef>
          <a:effectRef idx="0">
            <a:schemeClr val="accent3"/>
          </a:effectRef>
          <a:fontRef idx="minor">
            <a:schemeClr val="dk1"/>
          </a:fontRef>
        </p:style>
        <p:txBody>
          <a:bodyPr rtlCol="0" anchor="ctr"/>
          <a:lstStyle/>
          <a:p>
            <a:r>
              <a:rPr lang="en-US" altLang="ja-JP" b="1" dirty="0">
                <a:solidFill>
                  <a:schemeClr val="accent2">
                    <a:lumMod val="75000"/>
                  </a:schemeClr>
                </a:solidFill>
                <a:latin typeface="HG丸ｺﾞｼｯｸM-PRO" panose="020F0600000000000000" pitchFamily="50" charset="-128"/>
                <a:ea typeface="HG丸ｺﾞｼｯｸM-PRO" panose="020F0600000000000000" pitchFamily="50" charset="-128"/>
              </a:rPr>
              <a:t>《</a:t>
            </a:r>
            <a:r>
              <a:rPr lang="ja-JP" altLang="en-US" b="1" dirty="0">
                <a:solidFill>
                  <a:schemeClr val="accent2">
                    <a:lumMod val="75000"/>
                  </a:schemeClr>
                </a:solidFill>
                <a:latin typeface="HG丸ｺﾞｼｯｸM-PRO" panose="020F0600000000000000" pitchFamily="50" charset="-128"/>
                <a:ea typeface="HG丸ｺﾞｼｯｸM-PRO" panose="020F0600000000000000" pitchFamily="50" charset="-128"/>
              </a:rPr>
              <a:t>ハロートレーニング・求職者への求人</a:t>
            </a:r>
            <a:r>
              <a:rPr lang="en-US" altLang="ja-JP" b="1" dirty="0">
                <a:solidFill>
                  <a:schemeClr val="accent2">
                    <a:lumMod val="75000"/>
                  </a:schemeClr>
                </a:solidFill>
                <a:latin typeface="HG丸ｺﾞｼｯｸM-PRO" panose="020F0600000000000000" pitchFamily="50" charset="-128"/>
                <a:ea typeface="HG丸ｺﾞｼｯｸM-PRO" panose="020F0600000000000000" pitchFamily="50" charset="-128"/>
              </a:rPr>
              <a:t>》</a:t>
            </a:r>
            <a:endParaRPr lang="en-US" altLang="ja-JP" b="1" dirty="0">
              <a:solidFill>
                <a:schemeClr val="tx1"/>
              </a:solidFill>
              <a:latin typeface="HG丸ｺﾞｼｯｸM-PRO" panose="020F0600000000000000" pitchFamily="50" charset="-128"/>
              <a:ea typeface="HG丸ｺﾞｼｯｸM-PRO" panose="020F0600000000000000" pitchFamily="50" charset="-128"/>
            </a:endParaRPr>
          </a:p>
          <a:p>
            <a:r>
              <a:rPr lang="ja-JP" altLang="en-US" b="1" dirty="0">
                <a:solidFill>
                  <a:schemeClr val="tx1"/>
                </a:solidFill>
                <a:latin typeface="HG丸ｺﾞｼｯｸM-PRO" panose="020F0600000000000000" pitchFamily="50" charset="-128"/>
                <a:ea typeface="HG丸ｺﾞｼｯｸM-PRO" panose="020F0600000000000000" pitchFamily="50" charset="-128"/>
              </a:rPr>
              <a:t>　求職者向け職業訓練を実施</a:t>
            </a:r>
            <a:endParaRPr lang="en-US" altLang="ja-JP" b="1" dirty="0">
              <a:solidFill>
                <a:schemeClr val="tx1"/>
              </a:solidFill>
              <a:latin typeface="HG丸ｺﾞｼｯｸM-PRO" panose="020F0600000000000000" pitchFamily="50" charset="-128"/>
              <a:ea typeface="HG丸ｺﾞｼｯｸM-PRO" panose="020F0600000000000000" pitchFamily="50" charset="-128"/>
            </a:endParaRPr>
          </a:p>
          <a:p>
            <a:r>
              <a:rPr lang="ja-JP" altLang="en-US" b="1" dirty="0">
                <a:solidFill>
                  <a:schemeClr val="tx1"/>
                </a:solidFill>
                <a:latin typeface="HG丸ｺﾞｼｯｸM-PRO" panose="020F0600000000000000" pitchFamily="50" charset="-128"/>
                <a:ea typeface="HG丸ｺﾞｼｯｸM-PRO" panose="020F0600000000000000" pitchFamily="50" charset="-128"/>
              </a:rPr>
              <a:t>　　機械・電気・システム・建築等</a:t>
            </a:r>
            <a:endParaRPr lang="en-US" altLang="ja-JP" b="1" dirty="0">
              <a:solidFill>
                <a:schemeClr val="tx1"/>
              </a:solidFill>
              <a:latin typeface="HG丸ｺﾞｼｯｸM-PRO" panose="020F0600000000000000" pitchFamily="50" charset="-128"/>
              <a:ea typeface="HG丸ｺﾞｼｯｸM-PRO" panose="020F0600000000000000" pitchFamily="50" charset="-128"/>
            </a:endParaRPr>
          </a:p>
          <a:p>
            <a:r>
              <a:rPr lang="ja-JP" altLang="en-US" b="1" i="1" dirty="0">
                <a:solidFill>
                  <a:schemeClr val="accent2">
                    <a:lumMod val="75000"/>
                  </a:schemeClr>
                </a:solidFill>
                <a:latin typeface="HG丸ｺﾞｼｯｸM-PRO" panose="020F0600000000000000" pitchFamily="50" charset="-128"/>
                <a:ea typeface="HG丸ｺﾞｼｯｸM-PRO" panose="020F0600000000000000" pitchFamily="50" charset="-128"/>
              </a:rPr>
              <a:t>　　</a:t>
            </a:r>
            <a:r>
              <a:rPr lang="ja-JP" altLang="en-US" b="1" dirty="0">
                <a:solidFill>
                  <a:schemeClr val="accent2">
                    <a:lumMod val="75000"/>
                  </a:schemeClr>
                </a:solidFill>
                <a:latin typeface="HG丸ｺﾞｼｯｸM-PRO" panose="020F0600000000000000" pitchFamily="50" charset="-128"/>
                <a:ea typeface="HG丸ｺﾞｼｯｸM-PRO" panose="020F0600000000000000" pitchFamily="50" charset="-128"/>
              </a:rPr>
              <a:t>⇒求人票を提出・企業紹介・面接</a:t>
            </a:r>
            <a:r>
              <a:rPr lang="ja-JP" altLang="en-US" dirty="0">
                <a:solidFill>
                  <a:schemeClr val="accent2">
                    <a:lumMod val="75000"/>
                  </a:schemeClr>
                </a:solidFill>
                <a:latin typeface="HG丸ｺﾞｼｯｸM-PRO" panose="020F0600000000000000" pitchFamily="50" charset="-128"/>
                <a:ea typeface="HG丸ｺﾞｼｯｸM-PRO" panose="020F0600000000000000" pitchFamily="50" charset="-128"/>
              </a:rPr>
              <a:t>　</a:t>
            </a:r>
          </a:p>
        </p:txBody>
      </p:sp>
    </p:spTree>
    <p:custDataLst>
      <p:tags r:id="rId1"/>
    </p:custDataLst>
    <p:extLst>
      <p:ext uri="{BB962C8B-B14F-4D97-AF65-F5344CB8AC3E}">
        <p14:creationId xmlns:p14="http://schemas.microsoft.com/office/powerpoint/2010/main" val="2821858395"/>
      </p:ext>
    </p:extLst>
  </p:cSld>
  <p:clrMapOvr>
    <a:masterClrMapping/>
  </p:clrMapOvr>
  <mc:AlternateContent xmlns:mc="http://schemas.openxmlformats.org/markup-compatibility/2006" xmlns:p14="http://schemas.microsoft.com/office/powerpoint/2010/main">
    <mc:Choice Requires="p14">
      <p:transition p14:dur="0" advTm="31422"/>
    </mc:Choice>
    <mc:Fallback xmlns="">
      <p:transition advTm="3142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 grpId="0"/>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図 7"/>
          <p:cNvPicPr>
            <a:picLocks noChangeAspect="1"/>
          </p:cNvPicPr>
          <p:nvPr/>
        </p:nvPicPr>
        <p:blipFill>
          <a:blip r:embed="rId4"/>
          <a:stretch>
            <a:fillRect/>
          </a:stretch>
        </p:blipFill>
        <p:spPr>
          <a:xfrm>
            <a:off x="407287" y="1425684"/>
            <a:ext cx="3771409" cy="5201625"/>
          </a:xfrm>
          <a:prstGeom prst="rect">
            <a:avLst/>
          </a:prstGeom>
        </p:spPr>
      </p:pic>
      <p:pic>
        <p:nvPicPr>
          <p:cNvPr id="11" name="図 10"/>
          <p:cNvPicPr>
            <a:picLocks noChangeAspect="1"/>
          </p:cNvPicPr>
          <p:nvPr/>
        </p:nvPicPr>
        <p:blipFill>
          <a:blip r:embed="rId5"/>
          <a:stretch>
            <a:fillRect/>
          </a:stretch>
        </p:blipFill>
        <p:spPr>
          <a:xfrm>
            <a:off x="2892006" y="1490604"/>
            <a:ext cx="3621850" cy="5071786"/>
          </a:xfrm>
          <a:prstGeom prst="rect">
            <a:avLst/>
          </a:prstGeom>
        </p:spPr>
      </p:pic>
      <p:sp>
        <p:nvSpPr>
          <p:cNvPr id="5" name="タイトル 4"/>
          <p:cNvSpPr>
            <a:spLocks noGrp="1"/>
          </p:cNvSpPr>
          <p:nvPr>
            <p:ph type="title"/>
          </p:nvPr>
        </p:nvSpPr>
        <p:spPr>
          <a:xfrm>
            <a:off x="170000" y="164221"/>
            <a:ext cx="8918316" cy="804235"/>
          </a:xfrm>
        </p:spPr>
        <p:txBody>
          <a:bodyPr>
            <a:normAutofit fontScale="90000"/>
          </a:bodyPr>
          <a:lstStyle/>
          <a:p>
            <a:r>
              <a:rPr kumimoji="1" lang="ja-JP" altLang="en-US" sz="2800" dirty="0"/>
              <a:t>　　　　　　　　　　　　　</a:t>
            </a:r>
            <a:r>
              <a:rPr kumimoji="1" lang="ja-JP" altLang="en-US" sz="2900" dirty="0">
                <a:latin typeface="HG丸ｺﾞｼｯｸM-PRO" panose="020F0600000000000000" pitchFamily="50" charset="-128"/>
                <a:ea typeface="HG丸ｺﾞｼｯｸM-PRO" panose="020F0600000000000000" pitchFamily="50" charset="-128"/>
              </a:rPr>
              <a:t>ポリテクセンター中部</a:t>
            </a:r>
            <a:r>
              <a:rPr lang="en-US" altLang="ja-JP" sz="2200" dirty="0">
                <a:solidFill>
                  <a:schemeClr val="accent2">
                    <a:lumMod val="75000"/>
                  </a:schemeClr>
                </a:solidFill>
                <a:effectLst/>
                <a:latin typeface="HG丸ｺﾞｼｯｸM-PRO" panose="020F0600000000000000" pitchFamily="50" charset="-128"/>
                <a:ea typeface="HG丸ｺﾞｼｯｸM-PRO" panose="020F0600000000000000" pitchFamily="50" charset="-128"/>
              </a:rPr>
              <a:t>【</a:t>
            </a:r>
            <a:r>
              <a:rPr kumimoji="1" lang="ja-JP" altLang="en-US" sz="2200" dirty="0">
                <a:solidFill>
                  <a:schemeClr val="accent2">
                    <a:lumMod val="75000"/>
                  </a:schemeClr>
                </a:solidFill>
                <a:effectLst/>
                <a:latin typeface="HG丸ｺﾞｼｯｸM-PRO" panose="020F0600000000000000" pitchFamily="50" charset="-128"/>
                <a:ea typeface="HG丸ｺﾞｼｯｸM-PRO" panose="020F0600000000000000" pitchFamily="50" charset="-128"/>
              </a:rPr>
              <a:t>能力開発セミナー</a:t>
            </a:r>
            <a:r>
              <a:rPr kumimoji="1" lang="en-US" altLang="ja-JP" sz="2200" dirty="0">
                <a:solidFill>
                  <a:schemeClr val="accent2">
                    <a:lumMod val="75000"/>
                  </a:schemeClr>
                </a:solidFill>
                <a:effectLst/>
                <a:latin typeface="HG丸ｺﾞｼｯｸM-PRO" panose="020F0600000000000000" pitchFamily="50" charset="-128"/>
                <a:ea typeface="HG丸ｺﾞｼｯｸM-PRO" panose="020F0600000000000000" pitchFamily="50" charset="-128"/>
              </a:rPr>
              <a:t>】</a:t>
            </a:r>
            <a:endParaRPr kumimoji="1" lang="ja-JP" altLang="en-US" sz="2200" dirty="0">
              <a:solidFill>
                <a:schemeClr val="accent2">
                  <a:lumMod val="75000"/>
                </a:schemeClr>
              </a:solidFill>
              <a:effectLst/>
              <a:latin typeface="HG丸ｺﾞｼｯｸM-PRO" panose="020F0600000000000000" pitchFamily="50" charset="-128"/>
              <a:ea typeface="HG丸ｺﾞｼｯｸM-PRO" panose="020F0600000000000000" pitchFamily="50" charset="-128"/>
            </a:endParaRPr>
          </a:p>
        </p:txBody>
      </p:sp>
      <p:sp>
        <p:nvSpPr>
          <p:cNvPr id="14" name="角丸四角形 13"/>
          <p:cNvSpPr/>
          <p:nvPr/>
        </p:nvSpPr>
        <p:spPr>
          <a:xfrm>
            <a:off x="431471" y="362068"/>
            <a:ext cx="2314570" cy="450057"/>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2400" dirty="0">
                <a:solidFill>
                  <a:prstClr val="black"/>
                </a:solidFill>
              </a:rPr>
              <a:t>職種別研修 ③</a:t>
            </a:r>
          </a:p>
        </p:txBody>
      </p:sp>
      <p:sp>
        <p:nvSpPr>
          <p:cNvPr id="13" name="角丸四角形 12"/>
          <p:cNvSpPr/>
          <p:nvPr/>
        </p:nvSpPr>
        <p:spPr>
          <a:xfrm>
            <a:off x="3980733" y="5237948"/>
            <a:ext cx="4860622" cy="1260170"/>
          </a:xfrm>
          <a:prstGeom prst="roundRect">
            <a:avLst/>
          </a:prstGeom>
          <a:solidFill>
            <a:srgbClr val="FFFF99"/>
          </a:solidFill>
        </p:spPr>
        <p:style>
          <a:lnRef idx="2">
            <a:schemeClr val="accent3"/>
          </a:lnRef>
          <a:fillRef idx="1">
            <a:schemeClr val="lt1"/>
          </a:fillRef>
          <a:effectRef idx="0">
            <a:schemeClr val="accent3"/>
          </a:effectRef>
          <a:fontRef idx="minor">
            <a:schemeClr val="dk1"/>
          </a:fontRef>
        </p:style>
        <p:txBody>
          <a:bodyPr rtlCol="0" anchor="ctr"/>
          <a:lstStyle/>
          <a:p>
            <a:r>
              <a:rPr lang="en-US" altLang="ja-JP" b="1" dirty="0">
                <a:solidFill>
                  <a:schemeClr val="accent2">
                    <a:lumMod val="75000"/>
                  </a:schemeClr>
                </a:solidFill>
                <a:latin typeface="HG丸ｺﾞｼｯｸM-PRO" panose="020F0600000000000000" pitchFamily="50" charset="-128"/>
                <a:ea typeface="HG丸ｺﾞｼｯｸM-PRO" panose="020F0600000000000000" pitchFamily="50" charset="-128"/>
              </a:rPr>
              <a:t>《</a:t>
            </a:r>
            <a:r>
              <a:rPr lang="ja-JP" altLang="en-US" b="1" dirty="0">
                <a:solidFill>
                  <a:schemeClr val="accent2">
                    <a:lumMod val="75000"/>
                  </a:schemeClr>
                </a:solidFill>
                <a:latin typeface="HG丸ｺﾞｼｯｸM-PRO" panose="020F0600000000000000" pitchFamily="50" charset="-128"/>
                <a:ea typeface="HG丸ｺﾞｼｯｸM-PRO" panose="020F0600000000000000" pitchFamily="50" charset="-128"/>
              </a:rPr>
              <a:t>ハロートレーニング（公共職業訓練）</a:t>
            </a:r>
            <a:r>
              <a:rPr lang="en-US" altLang="ja-JP" b="1" dirty="0">
                <a:solidFill>
                  <a:schemeClr val="accent2">
                    <a:lumMod val="75000"/>
                  </a:schemeClr>
                </a:solidFill>
                <a:latin typeface="HG丸ｺﾞｼｯｸM-PRO" panose="020F0600000000000000" pitchFamily="50" charset="-128"/>
                <a:ea typeface="HG丸ｺﾞｼｯｸM-PRO" panose="020F0600000000000000" pitchFamily="50" charset="-128"/>
              </a:rPr>
              <a:t>》</a:t>
            </a:r>
            <a:endParaRPr lang="en-US" altLang="ja-JP" b="1" dirty="0">
              <a:solidFill>
                <a:schemeClr val="tx1"/>
              </a:solidFill>
              <a:latin typeface="HG丸ｺﾞｼｯｸM-PRO" panose="020F0600000000000000" pitchFamily="50" charset="-128"/>
              <a:ea typeface="HG丸ｺﾞｼｯｸM-PRO" panose="020F0600000000000000" pitchFamily="50" charset="-128"/>
            </a:endParaRPr>
          </a:p>
          <a:p>
            <a:r>
              <a:rPr lang="ja-JP" altLang="en-US" b="1" dirty="0">
                <a:solidFill>
                  <a:schemeClr val="tx1"/>
                </a:solidFill>
                <a:latin typeface="HG丸ｺﾞｼｯｸM-PRO" panose="020F0600000000000000" pitchFamily="50" charset="-128"/>
                <a:ea typeface="HG丸ｺﾞｼｯｸM-PRO" panose="020F0600000000000000" pitchFamily="50" charset="-128"/>
              </a:rPr>
              <a:t>  求職者向け職業訓練を</a:t>
            </a:r>
            <a:r>
              <a:rPr lang="en-US" altLang="ja-JP" b="1" dirty="0">
                <a:solidFill>
                  <a:schemeClr val="tx1"/>
                </a:solidFill>
                <a:latin typeface="HG丸ｺﾞｼｯｸM-PRO" panose="020F0600000000000000" pitchFamily="50" charset="-128"/>
                <a:ea typeface="HG丸ｺﾞｼｯｸM-PRO" panose="020F0600000000000000" pitchFamily="50" charset="-128"/>
              </a:rPr>
              <a:t>12</a:t>
            </a:r>
            <a:r>
              <a:rPr lang="ja-JP" altLang="en-US" b="1" dirty="0">
                <a:solidFill>
                  <a:schemeClr val="tx1"/>
                </a:solidFill>
                <a:latin typeface="HG丸ｺﾞｼｯｸM-PRO" panose="020F0600000000000000" pitchFamily="50" charset="-128"/>
                <a:ea typeface="HG丸ｺﾞｼｯｸM-PRO" panose="020F0600000000000000" pitchFamily="50" charset="-128"/>
              </a:rPr>
              <a:t>コース実施</a:t>
            </a:r>
            <a:endParaRPr lang="en-US" altLang="ja-JP" b="1" dirty="0">
              <a:solidFill>
                <a:schemeClr val="tx1"/>
              </a:solidFill>
              <a:latin typeface="HG丸ｺﾞｼｯｸM-PRO" panose="020F0600000000000000" pitchFamily="50" charset="-128"/>
              <a:ea typeface="HG丸ｺﾞｼｯｸM-PRO" panose="020F0600000000000000" pitchFamily="50" charset="-128"/>
            </a:endParaRPr>
          </a:p>
          <a:p>
            <a:r>
              <a:rPr lang="ja-JP" altLang="en-US" b="1" dirty="0">
                <a:solidFill>
                  <a:schemeClr val="tx1"/>
                </a:solidFill>
                <a:latin typeface="HG丸ｺﾞｼｯｸM-PRO" panose="020F0600000000000000" pitchFamily="50" charset="-128"/>
                <a:ea typeface="HG丸ｺﾞｼｯｸM-PRO" panose="020F0600000000000000" pitchFamily="50" charset="-128"/>
              </a:rPr>
              <a:t>　  </a:t>
            </a:r>
            <a:r>
              <a:rPr lang="ja-JP" altLang="en-US" sz="1600" b="1" dirty="0">
                <a:solidFill>
                  <a:schemeClr val="tx1"/>
                </a:solidFill>
                <a:latin typeface="HG丸ｺﾞｼｯｸM-PRO" panose="020F0600000000000000" pitchFamily="50" charset="-128"/>
                <a:ea typeface="HG丸ｺﾞｼｯｸM-PRO" panose="020F0600000000000000" pitchFamily="50" charset="-128"/>
              </a:rPr>
              <a:t>機械分野、電気・電子分野、居住分野</a:t>
            </a:r>
            <a:endParaRPr lang="en-US" altLang="ja-JP" sz="1600" b="1" dirty="0">
              <a:solidFill>
                <a:schemeClr val="tx1"/>
              </a:solidFill>
              <a:latin typeface="HG丸ｺﾞｼｯｸM-PRO" panose="020F0600000000000000" pitchFamily="50" charset="-128"/>
              <a:ea typeface="HG丸ｺﾞｼｯｸM-PRO" panose="020F0600000000000000" pitchFamily="50" charset="-128"/>
            </a:endParaRPr>
          </a:p>
        </p:txBody>
      </p:sp>
      <p:pic>
        <p:nvPicPr>
          <p:cNvPr id="6" name="図 5">
            <a:extLst>
              <a:ext uri="{FF2B5EF4-FFF2-40B4-BE49-F238E27FC236}">
                <a16:creationId xmlns:a16="http://schemas.microsoft.com/office/drawing/2014/main" id="{6679D7B4-B1B6-2879-7881-3E86134D8F89}"/>
              </a:ext>
            </a:extLst>
          </p:cNvPr>
          <p:cNvPicPr>
            <a:picLocks noChangeAspect="1"/>
          </p:cNvPicPr>
          <p:nvPr/>
        </p:nvPicPr>
        <p:blipFill>
          <a:blip r:embed="rId6"/>
          <a:stretch>
            <a:fillRect/>
          </a:stretch>
        </p:blipFill>
        <p:spPr>
          <a:xfrm>
            <a:off x="4562475" y="3419475"/>
            <a:ext cx="19050" cy="19050"/>
          </a:xfrm>
          <a:prstGeom prst="rect">
            <a:avLst/>
          </a:prstGeom>
        </p:spPr>
      </p:pic>
      <p:pic>
        <p:nvPicPr>
          <p:cNvPr id="10" name="図 9">
            <a:extLst>
              <a:ext uri="{FF2B5EF4-FFF2-40B4-BE49-F238E27FC236}">
                <a16:creationId xmlns:a16="http://schemas.microsoft.com/office/drawing/2014/main" id="{8B7591D4-2D6C-2679-44EE-D908CB00BDDF}"/>
              </a:ext>
            </a:extLst>
          </p:cNvPr>
          <p:cNvPicPr>
            <a:picLocks noChangeAspect="1"/>
          </p:cNvPicPr>
          <p:nvPr/>
        </p:nvPicPr>
        <p:blipFill>
          <a:blip r:embed="rId6"/>
          <a:stretch>
            <a:fillRect/>
          </a:stretch>
        </p:blipFill>
        <p:spPr>
          <a:xfrm>
            <a:off x="4562475" y="3419475"/>
            <a:ext cx="19050" cy="19050"/>
          </a:xfrm>
          <a:prstGeom prst="rect">
            <a:avLst/>
          </a:prstGeom>
        </p:spPr>
      </p:pic>
      <p:pic>
        <p:nvPicPr>
          <p:cNvPr id="7" name="図 6" descr="コンピューターのスクリーンショット&#10;&#10;AI 生成コンテンツは誤りを含む可能性があります。">
            <a:extLst>
              <a:ext uri="{FF2B5EF4-FFF2-40B4-BE49-F238E27FC236}">
                <a16:creationId xmlns:a16="http://schemas.microsoft.com/office/drawing/2014/main" id="{8CC01E2E-277C-18F2-16B7-CFD54F5C6B08}"/>
              </a:ext>
            </a:extLst>
          </p:cNvPr>
          <p:cNvPicPr>
            <a:picLocks noChangeAspect="1"/>
          </p:cNvPicPr>
          <p:nvPr/>
        </p:nvPicPr>
        <p:blipFill>
          <a:blip r:embed="rId7">
            <a:extLst>
              <a:ext uri="{28A0092B-C50C-407E-A947-70E740481C1C}">
                <a14:useLocalDpi xmlns:a14="http://schemas.microsoft.com/office/drawing/2010/main" val="0"/>
              </a:ext>
            </a:extLst>
          </a:blip>
          <a:srcRect l="34250" t="20645" r="36219" b="8000"/>
          <a:stretch>
            <a:fillRect/>
          </a:stretch>
        </p:blipFill>
        <p:spPr>
          <a:xfrm>
            <a:off x="6421357" y="1308755"/>
            <a:ext cx="2563411" cy="3421356"/>
          </a:xfrm>
          <a:prstGeom prst="rect">
            <a:avLst/>
          </a:prstGeom>
        </p:spPr>
      </p:pic>
      <p:sp>
        <p:nvSpPr>
          <p:cNvPr id="15" name="思考の吹き出し: 雲形 14">
            <a:extLst>
              <a:ext uri="{FF2B5EF4-FFF2-40B4-BE49-F238E27FC236}">
                <a16:creationId xmlns:a16="http://schemas.microsoft.com/office/drawing/2014/main" id="{2A73E317-C3A6-F44D-D264-4D4B6B31D521}"/>
              </a:ext>
            </a:extLst>
          </p:cNvPr>
          <p:cNvSpPr/>
          <p:nvPr/>
        </p:nvSpPr>
        <p:spPr>
          <a:xfrm>
            <a:off x="435123" y="2348861"/>
            <a:ext cx="6300805" cy="2903397"/>
          </a:xfrm>
          <a:prstGeom prst="cloudCallout">
            <a:avLst>
              <a:gd name="adj1" fmla="val 72054"/>
              <a:gd name="adj2" fmla="val -1468"/>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p:cNvSpPr txBox="1"/>
          <p:nvPr/>
        </p:nvSpPr>
        <p:spPr>
          <a:xfrm>
            <a:off x="1151563" y="3052995"/>
            <a:ext cx="4690616" cy="1477328"/>
          </a:xfrm>
          <a:prstGeom prst="rect">
            <a:avLst/>
          </a:prstGeom>
          <a:solidFill>
            <a:schemeClr val="bg1"/>
          </a:solidFill>
        </p:spPr>
        <p:txBody>
          <a:bodyPr wrap="square" rtlCol="0">
            <a:spAutoFit/>
          </a:bodyPr>
          <a:lstStyle/>
          <a:p>
            <a:pPr marL="285750" indent="-285750">
              <a:buFont typeface="Wingdings" panose="05000000000000000000" pitchFamily="2" charset="2"/>
              <a:buChar char="u"/>
            </a:pPr>
            <a:r>
              <a:rPr lang="ja-JP" altLang="en-US" b="1" dirty="0">
                <a:solidFill>
                  <a:srgbClr val="FF0000"/>
                </a:solidFill>
                <a:latin typeface="HG丸ｺﾞｼｯｸM-PRO" panose="020F0600000000000000" pitchFamily="50" charset="-128"/>
                <a:ea typeface="HG丸ｺﾞｼｯｸM-PRO" panose="020F0600000000000000" pitchFamily="50" charset="-128"/>
              </a:rPr>
              <a:t>ポリテクセンター中部（小牧市）で開催</a:t>
            </a:r>
            <a:endParaRPr lang="en-US" altLang="ja-JP" b="1" dirty="0">
              <a:solidFill>
                <a:srgbClr val="FF0000"/>
              </a:solidFill>
              <a:latin typeface="HG丸ｺﾞｼｯｸM-PRO" panose="020F0600000000000000" pitchFamily="50" charset="-128"/>
              <a:ea typeface="HG丸ｺﾞｼｯｸM-PRO" panose="020F0600000000000000" pitchFamily="50" charset="-128"/>
            </a:endParaRPr>
          </a:p>
          <a:p>
            <a:r>
              <a:rPr lang="ja-JP" altLang="en-US" dirty="0">
                <a:solidFill>
                  <a:prstClr val="black"/>
                </a:solidFill>
                <a:latin typeface="HG丸ｺﾞｼｯｸM-PRO" panose="020F0600000000000000" pitchFamily="50" charset="-128"/>
                <a:ea typeface="HG丸ｺﾞｼｯｸM-PRO" panose="020F0600000000000000" pitchFamily="50" charset="-128"/>
              </a:rPr>
              <a:t>◆ </a:t>
            </a:r>
            <a:r>
              <a:rPr lang="ja-JP" altLang="en-US" b="1" dirty="0">
                <a:solidFill>
                  <a:prstClr val="black"/>
                </a:solidFill>
                <a:latin typeface="HG丸ｺﾞｼｯｸM-PRO" panose="020F0600000000000000" pitchFamily="50" charset="-128"/>
                <a:ea typeface="HG丸ｺﾞｼｯｸM-PRO" panose="020F0600000000000000" pitchFamily="50" charset="-128"/>
              </a:rPr>
              <a:t>機械系・電気電子系・居住系</a:t>
            </a:r>
            <a:r>
              <a:rPr lang="ja-JP" altLang="en-US" dirty="0">
                <a:solidFill>
                  <a:prstClr val="black"/>
                </a:solidFill>
                <a:latin typeface="HG丸ｺﾞｼｯｸM-PRO" panose="020F0600000000000000" pitchFamily="50" charset="-128"/>
                <a:ea typeface="HG丸ｺﾞｼｯｸM-PRO" panose="020F0600000000000000" pitchFamily="50" charset="-128"/>
              </a:rPr>
              <a:t>の各種講座</a:t>
            </a:r>
            <a:endParaRPr lang="en-US" altLang="ja-JP" dirty="0">
              <a:solidFill>
                <a:prstClr val="black"/>
              </a:solidFill>
              <a:latin typeface="HG丸ｺﾞｼｯｸM-PRO" panose="020F0600000000000000" pitchFamily="50" charset="-128"/>
              <a:ea typeface="HG丸ｺﾞｼｯｸM-PRO" panose="020F0600000000000000" pitchFamily="50" charset="-128"/>
            </a:endParaRPr>
          </a:p>
          <a:p>
            <a:pPr marL="285750" indent="-285750">
              <a:buFont typeface="Wingdings" panose="05000000000000000000" pitchFamily="2" charset="2"/>
              <a:buChar char="u"/>
            </a:pPr>
            <a:r>
              <a:rPr lang="en-US" altLang="ja-JP" b="1" dirty="0">
                <a:solidFill>
                  <a:prstClr val="black"/>
                </a:solidFill>
                <a:latin typeface="HG丸ｺﾞｼｯｸM-PRO" panose="020F0600000000000000" pitchFamily="50" charset="-128"/>
                <a:ea typeface="HG丸ｺﾞｼｯｸM-PRO" panose="020F0600000000000000" pitchFamily="50" charset="-128"/>
              </a:rPr>
              <a:t>2</a:t>
            </a:r>
            <a:r>
              <a:rPr lang="ja-JP" altLang="en-US" b="1" dirty="0">
                <a:solidFill>
                  <a:prstClr val="black"/>
                </a:solidFill>
                <a:latin typeface="HG丸ｺﾞｼｯｸM-PRO" panose="020F0600000000000000" pitchFamily="50" charset="-128"/>
                <a:ea typeface="HG丸ｺﾞｼｯｸM-PRO" panose="020F0600000000000000" pitchFamily="50" charset="-128"/>
              </a:rPr>
              <a:t>日間～</a:t>
            </a:r>
            <a:r>
              <a:rPr lang="en-US" altLang="ja-JP" b="1" dirty="0">
                <a:solidFill>
                  <a:prstClr val="black"/>
                </a:solidFill>
                <a:latin typeface="HG丸ｺﾞｼｯｸM-PRO" panose="020F0600000000000000" pitchFamily="50" charset="-128"/>
                <a:ea typeface="HG丸ｺﾞｼｯｸM-PRO" panose="020F0600000000000000" pitchFamily="50" charset="-128"/>
              </a:rPr>
              <a:t>4</a:t>
            </a:r>
            <a:r>
              <a:rPr lang="ja-JP" altLang="en-US" b="1" dirty="0">
                <a:solidFill>
                  <a:prstClr val="black"/>
                </a:solidFill>
                <a:latin typeface="HG丸ｺﾞｼｯｸM-PRO" panose="020F0600000000000000" pitchFamily="50" charset="-128"/>
                <a:ea typeface="HG丸ｺﾞｼｯｸM-PRO" panose="020F0600000000000000" pitchFamily="50" charset="-128"/>
              </a:rPr>
              <a:t>日間、同一講座を年数回開催</a:t>
            </a:r>
            <a:endParaRPr lang="en-US" altLang="ja-JP" b="1" dirty="0">
              <a:solidFill>
                <a:prstClr val="black"/>
              </a:solidFill>
              <a:latin typeface="HG丸ｺﾞｼｯｸM-PRO" panose="020F0600000000000000" pitchFamily="50" charset="-128"/>
              <a:ea typeface="HG丸ｺﾞｼｯｸM-PRO" panose="020F0600000000000000" pitchFamily="50" charset="-128"/>
            </a:endParaRPr>
          </a:p>
          <a:p>
            <a:r>
              <a:rPr lang="ja-JP" altLang="en-US" b="1" dirty="0">
                <a:solidFill>
                  <a:prstClr val="black"/>
                </a:solidFill>
                <a:latin typeface="HG丸ｺﾞｼｯｸM-PRO" panose="020F0600000000000000" pitchFamily="50" charset="-128"/>
                <a:ea typeface="HG丸ｺﾞｼｯｸM-PRO" panose="020F0600000000000000" pitchFamily="50" charset="-128"/>
              </a:rPr>
              <a:t>◆ 地方公共団体の助成金の対象（小牧市、</a:t>
            </a:r>
            <a:endParaRPr lang="en-US" altLang="ja-JP" b="1" dirty="0">
              <a:solidFill>
                <a:prstClr val="black"/>
              </a:solidFill>
              <a:latin typeface="HG丸ｺﾞｼｯｸM-PRO" panose="020F0600000000000000" pitchFamily="50" charset="-128"/>
              <a:ea typeface="HG丸ｺﾞｼｯｸM-PRO" panose="020F0600000000000000" pitchFamily="50" charset="-128"/>
            </a:endParaRPr>
          </a:p>
          <a:p>
            <a:r>
              <a:rPr lang="ja-JP" altLang="en-US" b="1" dirty="0">
                <a:solidFill>
                  <a:prstClr val="black"/>
                </a:solidFill>
                <a:latin typeface="HG丸ｺﾞｼｯｸM-PRO" panose="020F0600000000000000" pitchFamily="50" charset="-128"/>
                <a:ea typeface="HG丸ｺﾞｼｯｸM-PRO" panose="020F0600000000000000" pitchFamily="50" charset="-128"/>
              </a:rPr>
              <a:t>　刈谷市、安城市他）</a:t>
            </a:r>
            <a:endParaRPr lang="ja-JP" altLang="en-US" b="1" dirty="0">
              <a:solidFill>
                <a:srgbClr val="DA1F28"/>
              </a:solidFill>
              <a:latin typeface="HG丸ｺﾞｼｯｸM-PRO" panose="020F0600000000000000" pitchFamily="50" charset="-128"/>
              <a:ea typeface="HG丸ｺﾞｼｯｸM-PRO" panose="020F0600000000000000" pitchFamily="50" charset="-128"/>
            </a:endParaRPr>
          </a:p>
        </p:txBody>
      </p:sp>
    </p:spTree>
    <p:custDataLst>
      <p:tags r:id="rId1"/>
    </p:custDataLst>
    <p:extLst>
      <p:ext uri="{BB962C8B-B14F-4D97-AF65-F5344CB8AC3E}">
        <p14:creationId xmlns:p14="http://schemas.microsoft.com/office/powerpoint/2010/main" val="940344173"/>
      </p:ext>
    </p:extLst>
  </p:cSld>
  <p:clrMapOvr>
    <a:masterClrMapping/>
  </p:clrMapOvr>
  <mc:AlternateContent xmlns:mc="http://schemas.openxmlformats.org/markup-compatibility/2006" xmlns:p14="http://schemas.microsoft.com/office/powerpoint/2010/main">
    <mc:Choice Requires="p14">
      <p:transition p14:dur="0" advTm="16264"/>
    </mc:Choice>
    <mc:Fallback xmlns="">
      <p:transition advTm="162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タイトル 2"/>
          <p:cNvSpPr>
            <a:spLocks noGrp="1"/>
          </p:cNvSpPr>
          <p:nvPr>
            <p:ph type="title"/>
          </p:nvPr>
        </p:nvSpPr>
        <p:spPr>
          <a:xfrm>
            <a:off x="431471" y="274638"/>
            <a:ext cx="7873389" cy="634040"/>
          </a:xfrm>
        </p:spPr>
        <p:txBody>
          <a:bodyPr>
            <a:normAutofit/>
          </a:bodyPr>
          <a:lstStyle/>
          <a:p>
            <a:r>
              <a:rPr lang="ja-JP" altLang="en-US" sz="2800" dirty="0"/>
              <a:t>　　　　　　　　  </a:t>
            </a:r>
            <a:r>
              <a:rPr lang="en-US" altLang="ja-JP" sz="2800" dirty="0"/>
              <a:t>【</a:t>
            </a:r>
            <a:r>
              <a:rPr lang="ja-JP" altLang="en-US" sz="2800" dirty="0">
                <a:latin typeface="HG丸ｺﾞｼｯｸM-PRO" panose="020F0600000000000000" pitchFamily="50" charset="-128"/>
                <a:ea typeface="HG丸ｺﾞｼｯｸM-PRO" panose="020F0600000000000000" pitchFamily="50" charset="-128"/>
              </a:rPr>
              <a:t>愛知県職業能力開発協会</a:t>
            </a:r>
            <a:r>
              <a:rPr lang="en-US" altLang="ja-JP" sz="2800" dirty="0">
                <a:latin typeface="HG丸ｺﾞｼｯｸM-PRO" panose="020F0600000000000000" pitchFamily="50" charset="-128"/>
                <a:ea typeface="HG丸ｺﾞｼｯｸM-PRO" panose="020F0600000000000000" pitchFamily="50" charset="-128"/>
              </a:rPr>
              <a:t>】</a:t>
            </a:r>
            <a:endParaRPr kumimoji="1" lang="ja-JP" altLang="en-US" sz="2800" dirty="0">
              <a:latin typeface="HG丸ｺﾞｼｯｸM-PRO" panose="020F0600000000000000" pitchFamily="50" charset="-128"/>
              <a:ea typeface="HG丸ｺﾞｼｯｸM-PRO" panose="020F0600000000000000" pitchFamily="50" charset="-128"/>
            </a:endParaRPr>
          </a:p>
        </p:txBody>
      </p:sp>
      <p:sp>
        <p:nvSpPr>
          <p:cNvPr id="10" name="角丸四角形 9"/>
          <p:cNvSpPr/>
          <p:nvPr/>
        </p:nvSpPr>
        <p:spPr>
          <a:xfrm>
            <a:off x="201952" y="274638"/>
            <a:ext cx="2314570" cy="450057"/>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2400" dirty="0">
                <a:solidFill>
                  <a:prstClr val="black"/>
                </a:solidFill>
              </a:rPr>
              <a:t>階層別研修 ① </a:t>
            </a:r>
          </a:p>
        </p:txBody>
      </p:sp>
      <p:pic>
        <p:nvPicPr>
          <p:cNvPr id="14" name="図 13"/>
          <p:cNvPicPr>
            <a:picLocks noChangeAspect="1"/>
          </p:cNvPicPr>
          <p:nvPr/>
        </p:nvPicPr>
        <p:blipFill>
          <a:blip r:embed="rId4"/>
          <a:stretch>
            <a:fillRect/>
          </a:stretch>
        </p:blipFill>
        <p:spPr>
          <a:xfrm>
            <a:off x="4548187" y="3419475"/>
            <a:ext cx="47625" cy="19050"/>
          </a:xfrm>
          <a:prstGeom prst="rect">
            <a:avLst/>
          </a:prstGeom>
        </p:spPr>
      </p:pic>
      <p:pic>
        <p:nvPicPr>
          <p:cNvPr id="17" name="図 16"/>
          <p:cNvPicPr>
            <a:picLocks noChangeAspect="1"/>
          </p:cNvPicPr>
          <p:nvPr/>
        </p:nvPicPr>
        <p:blipFill>
          <a:blip r:embed="rId4"/>
          <a:stretch>
            <a:fillRect/>
          </a:stretch>
        </p:blipFill>
        <p:spPr>
          <a:xfrm>
            <a:off x="4700587" y="3571875"/>
            <a:ext cx="47625" cy="19050"/>
          </a:xfrm>
          <a:prstGeom prst="rect">
            <a:avLst/>
          </a:prstGeom>
        </p:spPr>
      </p:pic>
      <p:pic>
        <p:nvPicPr>
          <p:cNvPr id="18" name="図 17"/>
          <p:cNvPicPr>
            <a:picLocks noChangeAspect="1"/>
          </p:cNvPicPr>
          <p:nvPr/>
        </p:nvPicPr>
        <p:blipFill>
          <a:blip r:embed="rId4"/>
          <a:stretch>
            <a:fillRect/>
          </a:stretch>
        </p:blipFill>
        <p:spPr>
          <a:xfrm>
            <a:off x="4852987" y="3724275"/>
            <a:ext cx="47625" cy="19050"/>
          </a:xfrm>
          <a:prstGeom prst="rect">
            <a:avLst/>
          </a:prstGeom>
        </p:spPr>
      </p:pic>
      <p:sp>
        <p:nvSpPr>
          <p:cNvPr id="23" name="テキスト ボックス 22">
            <a:extLst>
              <a:ext uri="{FF2B5EF4-FFF2-40B4-BE49-F238E27FC236}">
                <a16:creationId xmlns:a16="http://schemas.microsoft.com/office/drawing/2014/main" id="{80EDA452-F8C7-93C5-4FDD-89CCA75F36B5}"/>
              </a:ext>
            </a:extLst>
          </p:cNvPr>
          <p:cNvSpPr txBox="1"/>
          <p:nvPr/>
        </p:nvSpPr>
        <p:spPr>
          <a:xfrm>
            <a:off x="4571999" y="2348148"/>
            <a:ext cx="4140322" cy="1477328"/>
          </a:xfrm>
          <a:prstGeom prst="rect">
            <a:avLst/>
          </a:prstGeom>
          <a:noFill/>
        </p:spPr>
        <p:txBody>
          <a:bodyPr wrap="square" rtlCol="0">
            <a:spAutoFit/>
          </a:bodyPr>
          <a:lstStyle/>
          <a:p>
            <a:pPr marL="109728" indent="-457200">
              <a:buNone/>
            </a:pPr>
            <a:r>
              <a:rPr lang="en-US" altLang="ja-JP" b="1" dirty="0"/>
              <a:t>〔</a:t>
            </a:r>
            <a:r>
              <a:rPr lang="ja-JP" altLang="en-US" b="1" dirty="0"/>
              <a:t>階層別研修</a:t>
            </a:r>
            <a:r>
              <a:rPr lang="en-US" altLang="ja-JP" b="1" dirty="0"/>
              <a:t>〕</a:t>
            </a:r>
          </a:p>
          <a:p>
            <a:pPr marL="109728" indent="-457200">
              <a:buNone/>
            </a:pPr>
            <a:r>
              <a:rPr lang="ja-JP" altLang="en-US" b="1" dirty="0"/>
              <a:t>　</a:t>
            </a:r>
            <a:r>
              <a:rPr kumimoji="1" lang="ja-JP" altLang="en-US" b="1" dirty="0"/>
              <a:t>受講対象者を「若手社員」「中堅社員</a:t>
            </a:r>
            <a:r>
              <a:rPr lang="ja-JP" altLang="en-US" b="1" dirty="0"/>
              <a:t>」</a:t>
            </a:r>
            <a:endParaRPr kumimoji="1" lang="en-US" altLang="ja-JP" b="1" dirty="0"/>
          </a:p>
          <a:p>
            <a:pPr marL="109728" indent="-457200">
              <a:buNone/>
            </a:pPr>
            <a:r>
              <a:rPr kumimoji="1" lang="ja-JP" altLang="en-US" b="1" dirty="0"/>
              <a:t>　「職長・班長」「管理職」の</a:t>
            </a:r>
            <a:r>
              <a:rPr kumimoji="1" lang="en-US" altLang="ja-JP" b="1" dirty="0"/>
              <a:t>4</a:t>
            </a:r>
            <a:r>
              <a:rPr kumimoji="1" lang="ja-JP" altLang="en-US" b="1" dirty="0"/>
              <a:t>つの階層に</a:t>
            </a:r>
            <a:endParaRPr kumimoji="1" lang="en-US" altLang="ja-JP" b="1" dirty="0"/>
          </a:p>
          <a:p>
            <a:pPr marL="109728" indent="-457200">
              <a:buNone/>
            </a:pPr>
            <a:r>
              <a:rPr kumimoji="1" lang="ja-JP" altLang="en-US" b="1" dirty="0"/>
              <a:t>　分け、それぞれの段階に必要な研修を</a:t>
            </a:r>
            <a:endParaRPr kumimoji="1" lang="en-US" altLang="ja-JP" b="1" dirty="0"/>
          </a:p>
          <a:p>
            <a:pPr marL="109728" indent="-457200">
              <a:buNone/>
            </a:pPr>
            <a:r>
              <a:rPr kumimoji="1" lang="ja-JP" altLang="en-US" b="1" dirty="0"/>
              <a:t>　実施。</a:t>
            </a:r>
          </a:p>
        </p:txBody>
      </p:sp>
      <p:sp>
        <p:nvSpPr>
          <p:cNvPr id="24" name="テキスト ボックス 23">
            <a:extLst>
              <a:ext uri="{FF2B5EF4-FFF2-40B4-BE49-F238E27FC236}">
                <a16:creationId xmlns:a16="http://schemas.microsoft.com/office/drawing/2014/main" id="{DC8C199C-560A-1339-6C28-D5D4E568FFEC}"/>
              </a:ext>
            </a:extLst>
          </p:cNvPr>
          <p:cNvSpPr txBox="1"/>
          <p:nvPr/>
        </p:nvSpPr>
        <p:spPr>
          <a:xfrm>
            <a:off x="4591356" y="3907627"/>
            <a:ext cx="4393859" cy="2727166"/>
          </a:xfrm>
          <a:prstGeom prst="rect">
            <a:avLst/>
          </a:prstGeom>
          <a:noFill/>
        </p:spPr>
        <p:txBody>
          <a:bodyPr wrap="square" rtlCol="0">
            <a:spAutoFit/>
          </a:bodyPr>
          <a:lstStyle/>
          <a:p>
            <a:pPr marL="109728" indent="-457200">
              <a:buNone/>
            </a:pPr>
            <a:r>
              <a:rPr lang="en-US" altLang="ja-JP" sz="1600" b="1" dirty="0"/>
              <a:t>〔</a:t>
            </a:r>
            <a:r>
              <a:rPr lang="ja-JP" altLang="en-US" sz="1600" b="1" dirty="0"/>
              <a:t>その他の研修</a:t>
            </a:r>
            <a:r>
              <a:rPr lang="en-US" altLang="ja-JP" sz="1600" b="1" dirty="0"/>
              <a:t>〕</a:t>
            </a:r>
          </a:p>
          <a:p>
            <a:pPr marL="109728" indent="-457200">
              <a:buNone/>
            </a:pPr>
            <a:endParaRPr lang="en-US" altLang="ja-JP" sz="800" b="1" dirty="0"/>
          </a:p>
          <a:p>
            <a:pPr marL="109728" indent="-457200"/>
            <a:r>
              <a:rPr lang="ja-JP" altLang="en-US" sz="1600" b="1" dirty="0"/>
              <a:t>　・機能別研修</a:t>
            </a:r>
            <a:endParaRPr lang="en-US" altLang="ja-JP" sz="1600" b="1" dirty="0"/>
          </a:p>
          <a:p>
            <a:pPr marL="109728" indent="-457200"/>
            <a:endParaRPr lang="en-US" altLang="ja-JP" sz="800" b="1" dirty="0"/>
          </a:p>
          <a:p>
            <a:pPr marL="109728" indent="-457200"/>
            <a:r>
              <a:rPr lang="ja-JP" altLang="en-US" sz="1600" b="1" dirty="0"/>
              <a:t>　　</a:t>
            </a:r>
            <a:r>
              <a:rPr kumimoji="1" lang="ja-JP" altLang="en-US" sz="1600" b="1" dirty="0"/>
              <a:t>部下を育てる</a:t>
            </a:r>
            <a:r>
              <a:rPr kumimoji="1" lang="en-US" altLang="ja-JP" sz="1600" b="1" dirty="0"/>
              <a:t>1on1</a:t>
            </a:r>
            <a:r>
              <a:rPr kumimoji="1" lang="ja-JP" altLang="en-US" sz="1600" b="1" dirty="0"/>
              <a:t>ミーティングの技法研修</a:t>
            </a:r>
            <a:endParaRPr lang="en-US" altLang="ja-JP" sz="1600" b="1" dirty="0"/>
          </a:p>
          <a:p>
            <a:pPr marL="109728" indent="-457200">
              <a:buNone/>
            </a:pPr>
            <a:r>
              <a:rPr kumimoji="1" lang="ja-JP" altLang="en-US" sz="1600" b="1" dirty="0"/>
              <a:t>　　品質管理研修</a:t>
            </a:r>
            <a:endParaRPr kumimoji="1" lang="en-US" altLang="ja-JP" sz="1600" b="1" dirty="0"/>
          </a:p>
          <a:p>
            <a:pPr marL="109728" indent="-457200">
              <a:buNone/>
            </a:pPr>
            <a:r>
              <a:rPr lang="ja-JP" altLang="en-US" sz="1600" b="1" dirty="0"/>
              <a:t>　　人事考課研修</a:t>
            </a:r>
            <a:endParaRPr lang="en-US" altLang="ja-JP" sz="1600" b="1" dirty="0"/>
          </a:p>
          <a:p>
            <a:pPr marL="109728" indent="-457200">
              <a:buNone/>
            </a:pPr>
            <a:r>
              <a:rPr kumimoji="1" lang="ja-JP" altLang="en-US" sz="1600" b="1" dirty="0"/>
              <a:t>　　</a:t>
            </a:r>
            <a:r>
              <a:rPr lang="ja-JP" altLang="en-US" sz="1600" b="1" dirty="0"/>
              <a:t>風通しの良い職場つくりと業務改善研修等</a:t>
            </a:r>
            <a:endParaRPr lang="en-US" altLang="ja-JP" sz="1600" b="1" dirty="0"/>
          </a:p>
          <a:p>
            <a:pPr marL="109728" indent="-457200">
              <a:buNone/>
            </a:pPr>
            <a:endParaRPr kumimoji="1" lang="en-US" altLang="ja-JP" sz="800" b="1" dirty="0"/>
          </a:p>
          <a:p>
            <a:pPr marL="109728" indent="-457200">
              <a:buNone/>
            </a:pPr>
            <a:r>
              <a:rPr lang="ja-JP" altLang="en-US" sz="1600" b="1" dirty="0"/>
              <a:t>　・</a:t>
            </a:r>
            <a:r>
              <a:rPr kumimoji="1" lang="en-US" altLang="ja-JP" sz="1600" b="1" dirty="0"/>
              <a:t>TWI</a:t>
            </a:r>
            <a:r>
              <a:rPr kumimoji="1" lang="ja-JP" altLang="en-US" sz="1600" b="1" dirty="0"/>
              <a:t>監督者訓練</a:t>
            </a:r>
            <a:endParaRPr lang="en-US" altLang="ja-JP" sz="1600" b="1" dirty="0"/>
          </a:p>
          <a:p>
            <a:pPr marL="109728" indent="-457200">
              <a:buNone/>
            </a:pPr>
            <a:r>
              <a:rPr kumimoji="1" lang="ja-JP" altLang="en-US" sz="1600" b="1" dirty="0"/>
              <a:t>　・</a:t>
            </a:r>
            <a:r>
              <a:rPr lang="ja-JP" altLang="en-US" sz="1600" b="1" dirty="0"/>
              <a:t>オーダーメイド講習</a:t>
            </a:r>
            <a:endParaRPr lang="en-US" altLang="ja-JP" sz="1600" b="1" dirty="0"/>
          </a:p>
          <a:p>
            <a:pPr marL="109728" indent="-457200">
              <a:buNone/>
            </a:pPr>
            <a:r>
              <a:rPr kumimoji="1" lang="ja-JP" altLang="en-US" sz="1600" b="1" dirty="0"/>
              <a:t>　・パソコン講習</a:t>
            </a:r>
            <a:endParaRPr kumimoji="1" lang="en-US" altLang="ja-JP" sz="1600" b="1" dirty="0"/>
          </a:p>
        </p:txBody>
      </p:sp>
      <p:pic>
        <p:nvPicPr>
          <p:cNvPr id="6" name="図 5" descr="テキスト, 記号, ストリート が含まれている画像&#10;&#10;AI 生成コンテンツは誤りを含む可能性があります。">
            <a:extLst>
              <a:ext uri="{FF2B5EF4-FFF2-40B4-BE49-F238E27FC236}">
                <a16:creationId xmlns:a16="http://schemas.microsoft.com/office/drawing/2014/main" id="{24C659B1-0BF0-E201-70CD-7A46E1BF962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56689" y="274638"/>
            <a:ext cx="1708179" cy="2183620"/>
          </a:xfrm>
          <a:prstGeom prst="rect">
            <a:avLst/>
          </a:prstGeom>
        </p:spPr>
      </p:pic>
      <p:sp>
        <p:nvSpPr>
          <p:cNvPr id="7" name="大かっこ 6">
            <a:extLst>
              <a:ext uri="{FF2B5EF4-FFF2-40B4-BE49-F238E27FC236}">
                <a16:creationId xmlns:a16="http://schemas.microsoft.com/office/drawing/2014/main" id="{BC3CAD52-C910-FBA8-4D3F-32F79BF144EB}"/>
              </a:ext>
            </a:extLst>
          </p:cNvPr>
          <p:cNvSpPr/>
          <p:nvPr/>
        </p:nvSpPr>
        <p:spPr>
          <a:xfrm>
            <a:off x="4748212" y="4581405"/>
            <a:ext cx="4193836" cy="1163684"/>
          </a:xfrm>
          <a:prstGeom prst="bracketPair">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pic>
        <p:nvPicPr>
          <p:cNvPr id="1026" name="Picture 2">
            <a:extLst>
              <a:ext uri="{FF2B5EF4-FFF2-40B4-BE49-F238E27FC236}">
                <a16:creationId xmlns:a16="http://schemas.microsoft.com/office/drawing/2014/main" id="{275542B6-F51D-14FA-F8DC-6E9B45F01F9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625" y="957255"/>
            <a:ext cx="4462261" cy="590074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650204774"/>
      </p:ext>
    </p:extLst>
  </p:cSld>
  <p:clrMapOvr>
    <a:masterClrMapping/>
  </p:clrMapOvr>
  <mc:AlternateContent xmlns:mc="http://schemas.openxmlformats.org/markup-compatibility/2006" xmlns:p14="http://schemas.microsoft.com/office/powerpoint/2010/main">
    <mc:Choice Requires="p14">
      <p:transition p14:dur="0" advTm="1830"/>
    </mc:Choice>
    <mc:Fallback xmlns="">
      <p:transition advTm="1830"/>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5D551C83-A7FE-645E-E31C-69A2A4A60F01}"/>
              </a:ext>
            </a:extLst>
          </p:cNvPr>
          <p:cNvPicPr>
            <a:picLocks noChangeAspect="1"/>
          </p:cNvPicPr>
          <p:nvPr/>
        </p:nvPicPr>
        <p:blipFill>
          <a:blip r:embed="rId4"/>
          <a:stretch>
            <a:fillRect/>
          </a:stretch>
        </p:blipFill>
        <p:spPr>
          <a:xfrm>
            <a:off x="4781459" y="908677"/>
            <a:ext cx="3982363" cy="5539907"/>
          </a:xfrm>
          <a:prstGeom prst="rect">
            <a:avLst/>
          </a:prstGeom>
        </p:spPr>
      </p:pic>
      <p:pic>
        <p:nvPicPr>
          <p:cNvPr id="5" name="図 4">
            <a:extLst>
              <a:ext uri="{FF2B5EF4-FFF2-40B4-BE49-F238E27FC236}">
                <a16:creationId xmlns:a16="http://schemas.microsoft.com/office/drawing/2014/main" id="{9961AD1C-FFB2-1501-1B91-1639C150D781}"/>
              </a:ext>
            </a:extLst>
          </p:cNvPr>
          <p:cNvPicPr>
            <a:picLocks noChangeAspect="1"/>
          </p:cNvPicPr>
          <p:nvPr/>
        </p:nvPicPr>
        <p:blipFill>
          <a:blip r:embed="rId5"/>
          <a:stretch>
            <a:fillRect/>
          </a:stretch>
        </p:blipFill>
        <p:spPr>
          <a:xfrm>
            <a:off x="740008" y="1071030"/>
            <a:ext cx="3982363" cy="5325336"/>
          </a:xfrm>
          <a:prstGeom prst="rect">
            <a:avLst/>
          </a:prstGeom>
        </p:spPr>
      </p:pic>
      <p:sp>
        <p:nvSpPr>
          <p:cNvPr id="3" name="タイトル 2"/>
          <p:cNvSpPr>
            <a:spLocks noGrp="1"/>
          </p:cNvSpPr>
          <p:nvPr>
            <p:ph type="title"/>
          </p:nvPr>
        </p:nvSpPr>
        <p:spPr>
          <a:xfrm>
            <a:off x="457200" y="274638"/>
            <a:ext cx="8229600" cy="634040"/>
          </a:xfrm>
        </p:spPr>
        <p:txBody>
          <a:bodyPr>
            <a:normAutofit/>
          </a:bodyPr>
          <a:lstStyle/>
          <a:p>
            <a:r>
              <a:rPr lang="ja-JP" altLang="en-US" sz="2800" dirty="0"/>
              <a:t>　　　　　　　　　 </a:t>
            </a:r>
            <a:r>
              <a:rPr lang="en-US" altLang="ja-JP" sz="2800" dirty="0">
                <a:latin typeface="HG丸ｺﾞｼｯｸM-PRO" panose="020F0600000000000000" pitchFamily="50" charset="-128"/>
                <a:ea typeface="HG丸ｺﾞｼｯｸM-PRO" panose="020F0600000000000000" pitchFamily="50" charset="-128"/>
              </a:rPr>
              <a:t>【</a:t>
            </a:r>
            <a:r>
              <a:rPr lang="ja-JP" altLang="en-US" sz="2800" dirty="0">
                <a:latin typeface="HG丸ｺﾞｼｯｸM-PRO" panose="020F0600000000000000" pitchFamily="50" charset="-128"/>
                <a:ea typeface="HG丸ｺﾞｼｯｸM-PRO" panose="020F0600000000000000" pitchFamily="50" charset="-128"/>
              </a:rPr>
              <a:t>中小企業大学校・瀬戸校</a:t>
            </a:r>
            <a:r>
              <a:rPr lang="en-US" altLang="ja-JP" sz="2800" dirty="0">
                <a:latin typeface="HG丸ｺﾞｼｯｸM-PRO" panose="020F0600000000000000" pitchFamily="50" charset="-128"/>
                <a:ea typeface="HG丸ｺﾞｼｯｸM-PRO" panose="020F0600000000000000" pitchFamily="50" charset="-128"/>
              </a:rPr>
              <a:t>】</a:t>
            </a:r>
            <a:endParaRPr kumimoji="1" lang="ja-JP" altLang="en-US" sz="2800" dirty="0">
              <a:latin typeface="HG丸ｺﾞｼｯｸM-PRO" panose="020F0600000000000000" pitchFamily="50" charset="-128"/>
              <a:ea typeface="HG丸ｺﾞｼｯｸM-PRO" panose="020F0600000000000000" pitchFamily="50" charset="-128"/>
            </a:endParaRPr>
          </a:p>
        </p:txBody>
      </p:sp>
      <p:sp>
        <p:nvSpPr>
          <p:cNvPr id="10" name="角丸四角形 9"/>
          <p:cNvSpPr/>
          <p:nvPr/>
        </p:nvSpPr>
        <p:spPr>
          <a:xfrm>
            <a:off x="457201" y="368609"/>
            <a:ext cx="2314570" cy="450057"/>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2400" dirty="0">
                <a:solidFill>
                  <a:prstClr val="black"/>
                </a:solidFill>
              </a:rPr>
              <a:t>階層別研修 ②</a:t>
            </a:r>
          </a:p>
        </p:txBody>
      </p:sp>
      <p:sp>
        <p:nvSpPr>
          <p:cNvPr id="8" name="雲形吹き出し 7"/>
          <p:cNvSpPr/>
          <p:nvPr/>
        </p:nvSpPr>
        <p:spPr>
          <a:xfrm>
            <a:off x="1232990" y="2113491"/>
            <a:ext cx="7171002" cy="3240414"/>
          </a:xfrm>
          <a:prstGeom prst="cloudCallout">
            <a:avLst>
              <a:gd name="adj1" fmla="val -44450"/>
              <a:gd name="adj2" fmla="val 61594"/>
            </a:avLst>
          </a:prstGeom>
          <a:solidFill>
            <a:schemeClr val="bg1">
              <a:alpha val="8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ja-JP" dirty="0">
              <a:solidFill>
                <a:prstClr val="black"/>
              </a:solidFill>
            </a:endParaRPr>
          </a:p>
        </p:txBody>
      </p:sp>
      <p:sp>
        <p:nvSpPr>
          <p:cNvPr id="9" name="テキスト ボックス 8"/>
          <p:cNvSpPr txBox="1"/>
          <p:nvPr/>
        </p:nvSpPr>
        <p:spPr>
          <a:xfrm>
            <a:off x="2095402" y="2662967"/>
            <a:ext cx="5940759" cy="2031325"/>
          </a:xfrm>
          <a:prstGeom prst="rect">
            <a:avLst/>
          </a:prstGeom>
          <a:noFill/>
        </p:spPr>
        <p:txBody>
          <a:bodyPr wrap="square" rtlCol="0">
            <a:spAutoFit/>
          </a:bodyPr>
          <a:lstStyle/>
          <a:p>
            <a:r>
              <a:rPr lang="ja-JP" altLang="en-US" dirty="0">
                <a:solidFill>
                  <a:prstClr val="black"/>
                </a:solidFill>
                <a:latin typeface="HG丸ｺﾞｼｯｸM-PRO" panose="020F0600000000000000" pitchFamily="50" charset="-128"/>
                <a:ea typeface="HG丸ｺﾞｼｯｸM-PRO" panose="020F0600000000000000" pitchFamily="50" charset="-128"/>
              </a:rPr>
              <a:t>◆ 中小企業の</a:t>
            </a:r>
            <a:r>
              <a:rPr lang="ja-JP" altLang="en-US" b="1" dirty="0">
                <a:solidFill>
                  <a:srgbClr val="FF0000"/>
                </a:solidFill>
                <a:latin typeface="HG丸ｺﾞｼｯｸM-PRO" panose="020F0600000000000000" pitchFamily="50" charset="-128"/>
                <a:ea typeface="HG丸ｺﾞｼｯｸM-PRO" panose="020F0600000000000000" pitchFamily="50" charset="-128"/>
              </a:rPr>
              <a:t>経営者、後継者、管理者等</a:t>
            </a:r>
            <a:r>
              <a:rPr lang="ja-JP" altLang="en-US" dirty="0">
                <a:solidFill>
                  <a:prstClr val="black"/>
                </a:solidFill>
                <a:latin typeface="HG丸ｺﾞｼｯｸM-PRO" panose="020F0600000000000000" pitchFamily="50" charset="-128"/>
                <a:ea typeface="HG丸ｺﾞｼｯｸM-PRO" panose="020F0600000000000000" pitchFamily="50" charset="-128"/>
              </a:rPr>
              <a:t>を対象にした</a:t>
            </a:r>
            <a:endParaRPr lang="en-US" altLang="ja-JP" dirty="0">
              <a:solidFill>
                <a:prstClr val="black"/>
              </a:solidFill>
              <a:latin typeface="HG丸ｺﾞｼｯｸM-PRO" panose="020F0600000000000000" pitchFamily="50" charset="-128"/>
              <a:ea typeface="HG丸ｺﾞｼｯｸM-PRO" panose="020F0600000000000000" pitchFamily="50" charset="-128"/>
            </a:endParaRPr>
          </a:p>
          <a:p>
            <a:r>
              <a:rPr lang="ja-JP" altLang="en-US" dirty="0">
                <a:solidFill>
                  <a:prstClr val="black"/>
                </a:solidFill>
                <a:latin typeface="HG丸ｺﾞｼｯｸM-PRO" panose="020F0600000000000000" pitchFamily="50" charset="-128"/>
                <a:ea typeface="HG丸ｺﾞｼｯｸM-PRO" panose="020F0600000000000000" pitchFamily="50" charset="-128"/>
              </a:rPr>
              <a:t>　 専門性の高い、実践的な研修</a:t>
            </a:r>
            <a:endParaRPr lang="en-US" altLang="ja-JP" dirty="0">
              <a:solidFill>
                <a:prstClr val="black"/>
              </a:solidFill>
              <a:latin typeface="HG丸ｺﾞｼｯｸM-PRO" panose="020F0600000000000000" pitchFamily="50" charset="-128"/>
              <a:ea typeface="HG丸ｺﾞｼｯｸM-PRO" panose="020F0600000000000000" pitchFamily="50" charset="-128"/>
            </a:endParaRPr>
          </a:p>
          <a:p>
            <a:endParaRPr lang="en-US" altLang="ja-JP" dirty="0">
              <a:solidFill>
                <a:prstClr val="black"/>
              </a:solidFill>
              <a:latin typeface="HG丸ｺﾞｼｯｸM-PRO" panose="020F0600000000000000" pitchFamily="50" charset="-128"/>
              <a:ea typeface="HG丸ｺﾞｼｯｸM-PRO" panose="020F0600000000000000" pitchFamily="50" charset="-128"/>
            </a:endParaRPr>
          </a:p>
          <a:p>
            <a:r>
              <a:rPr lang="ja-JP" altLang="en-US" dirty="0">
                <a:solidFill>
                  <a:prstClr val="black"/>
                </a:solidFill>
                <a:latin typeface="HG丸ｺﾞｼｯｸM-PRO" panose="020F0600000000000000" pitchFamily="50" charset="-128"/>
                <a:ea typeface="HG丸ｺﾞｼｯｸM-PRO" panose="020F0600000000000000" pitchFamily="50" charset="-128"/>
              </a:rPr>
              <a:t>◆ 商工会議所等の支援機関の方に向けた研修も行い、</a:t>
            </a:r>
            <a:endParaRPr lang="en-US" altLang="ja-JP" dirty="0">
              <a:solidFill>
                <a:prstClr val="black"/>
              </a:solidFill>
              <a:latin typeface="HG丸ｺﾞｼｯｸM-PRO" panose="020F0600000000000000" pitchFamily="50" charset="-128"/>
              <a:ea typeface="HG丸ｺﾞｼｯｸM-PRO" panose="020F0600000000000000" pitchFamily="50" charset="-128"/>
            </a:endParaRPr>
          </a:p>
          <a:p>
            <a:r>
              <a:rPr lang="ja-JP" altLang="en-US" dirty="0">
                <a:solidFill>
                  <a:prstClr val="black"/>
                </a:solidFill>
                <a:latin typeface="HG丸ｺﾞｼｯｸM-PRO" panose="020F0600000000000000" pitchFamily="50" charset="-128"/>
                <a:ea typeface="HG丸ｺﾞｼｯｸM-PRO" panose="020F0600000000000000" pitchFamily="50" charset="-128"/>
              </a:rPr>
              <a:t>　 </a:t>
            </a:r>
            <a:r>
              <a:rPr lang="ja-JP" altLang="en-US" b="1" dirty="0">
                <a:solidFill>
                  <a:srgbClr val="FF0000"/>
                </a:solidFill>
                <a:latin typeface="HG丸ｺﾞｼｯｸM-PRO" panose="020F0600000000000000" pitchFamily="50" charset="-128"/>
                <a:ea typeface="HG丸ｺﾞｼｯｸM-PRO" panose="020F0600000000000000" pitchFamily="50" charset="-128"/>
              </a:rPr>
              <a:t>中小企業の「人材育成」をサポート</a:t>
            </a:r>
            <a:endParaRPr lang="en-US" altLang="ja-JP" b="1" dirty="0">
              <a:solidFill>
                <a:srgbClr val="FF0000"/>
              </a:solidFill>
              <a:latin typeface="HG丸ｺﾞｼｯｸM-PRO" panose="020F0600000000000000" pitchFamily="50" charset="-128"/>
              <a:ea typeface="HG丸ｺﾞｼｯｸM-PRO" panose="020F0600000000000000" pitchFamily="50" charset="-128"/>
            </a:endParaRPr>
          </a:p>
          <a:p>
            <a:endParaRPr lang="en-US" altLang="ja-JP" dirty="0">
              <a:solidFill>
                <a:prstClr val="black"/>
              </a:solidFill>
              <a:latin typeface="HG丸ｺﾞｼｯｸM-PRO" panose="020F0600000000000000" pitchFamily="50" charset="-128"/>
              <a:ea typeface="HG丸ｺﾞｼｯｸM-PRO" panose="020F0600000000000000" pitchFamily="50" charset="-128"/>
            </a:endParaRPr>
          </a:p>
          <a:p>
            <a:r>
              <a:rPr lang="ja-JP" altLang="en-US" dirty="0">
                <a:solidFill>
                  <a:prstClr val="black"/>
                </a:solidFill>
                <a:latin typeface="HG丸ｺﾞｼｯｸM-PRO" panose="020F0600000000000000" pitchFamily="50" charset="-128"/>
                <a:ea typeface="HG丸ｺﾞｼｯｸM-PRO" panose="020F0600000000000000" pitchFamily="50" charset="-128"/>
              </a:rPr>
              <a:t>◆ 国や市町の</a:t>
            </a:r>
            <a:r>
              <a:rPr lang="ja-JP" altLang="en-US" b="1" dirty="0">
                <a:solidFill>
                  <a:prstClr val="black"/>
                </a:solidFill>
                <a:latin typeface="HG丸ｺﾞｼｯｸM-PRO" panose="020F0600000000000000" pitchFamily="50" charset="-128"/>
                <a:ea typeface="HG丸ｺﾞｼｯｸM-PRO" panose="020F0600000000000000" pitchFamily="50" charset="-128"/>
              </a:rPr>
              <a:t>公的助成制度</a:t>
            </a:r>
            <a:r>
              <a:rPr lang="ja-JP" altLang="en-US" dirty="0">
                <a:solidFill>
                  <a:prstClr val="black"/>
                </a:solidFill>
                <a:latin typeface="HG丸ｺﾞｼｯｸM-PRO" panose="020F0600000000000000" pitchFamily="50" charset="-128"/>
                <a:ea typeface="HG丸ｺﾞｼｯｸM-PRO" panose="020F0600000000000000" pitchFamily="50" charset="-128"/>
              </a:rPr>
              <a:t>あり</a:t>
            </a:r>
            <a:endParaRPr lang="en-US" altLang="ja-JP" dirty="0">
              <a:solidFill>
                <a:prstClr val="black"/>
              </a:solidFill>
              <a:latin typeface="HG丸ｺﾞｼｯｸM-PRO" panose="020F0600000000000000" pitchFamily="50" charset="-128"/>
              <a:ea typeface="HG丸ｺﾞｼｯｸM-PRO" panose="020F0600000000000000" pitchFamily="50" charset="-128"/>
            </a:endParaRPr>
          </a:p>
        </p:txBody>
      </p:sp>
    </p:spTree>
    <p:custDataLst>
      <p:tags r:id="rId1"/>
    </p:custDataLst>
    <p:extLst>
      <p:ext uri="{BB962C8B-B14F-4D97-AF65-F5344CB8AC3E}">
        <p14:creationId xmlns:p14="http://schemas.microsoft.com/office/powerpoint/2010/main" val="3969350683"/>
      </p:ext>
    </p:extLst>
  </p:cSld>
  <p:clrMapOvr>
    <a:masterClrMapping/>
  </p:clrMapOvr>
  <mc:AlternateContent xmlns:mc="http://schemas.openxmlformats.org/markup-compatibility/2006" xmlns:p14="http://schemas.microsoft.com/office/powerpoint/2010/main">
    <mc:Choice Requires="p14">
      <p:transition p14:dur="0" advTm="19826"/>
    </mc:Choice>
    <mc:Fallback xmlns="">
      <p:transition advTm="1982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1.6"/>
</p:tagLst>
</file>

<file path=ppt/tags/tag2.xml><?xml version="1.0" encoding="utf-8"?>
<p:tagLst xmlns:a="http://schemas.openxmlformats.org/drawingml/2006/main" xmlns:r="http://schemas.openxmlformats.org/officeDocument/2006/relationships" xmlns:p="http://schemas.openxmlformats.org/presentationml/2006/main">
  <p:tag name="TIMING" val="|1.2|0.1"/>
</p:tagLst>
</file>

<file path=ppt/tags/tag3.xml><?xml version="1.0" encoding="utf-8"?>
<p:tagLst xmlns:a="http://schemas.openxmlformats.org/drawingml/2006/main" xmlns:r="http://schemas.openxmlformats.org/officeDocument/2006/relationships" xmlns:p="http://schemas.openxmlformats.org/presentationml/2006/main">
  <p:tag name="TIMING" val="|1.2"/>
</p:tagLst>
</file>

<file path=ppt/tags/tag4.xml><?xml version="1.0" encoding="utf-8"?>
<p:tagLst xmlns:a="http://schemas.openxmlformats.org/drawingml/2006/main" xmlns:r="http://schemas.openxmlformats.org/officeDocument/2006/relationships" xmlns:p="http://schemas.openxmlformats.org/presentationml/2006/main">
  <p:tag name="TIMING" val="|14.8"/>
</p:tagLst>
</file>

<file path=ppt/tags/tag5.xml><?xml version="1.0" encoding="utf-8"?>
<p:tagLst xmlns:a="http://schemas.openxmlformats.org/drawingml/2006/main" xmlns:r="http://schemas.openxmlformats.org/officeDocument/2006/relationships" xmlns:p="http://schemas.openxmlformats.org/presentationml/2006/main">
  <p:tag name="TIMING" val="|0.2"/>
</p:tagLst>
</file>

<file path=ppt/tags/tag6.xml><?xml version="1.0" encoding="utf-8"?>
<p:tagLst xmlns:a="http://schemas.openxmlformats.org/drawingml/2006/main" xmlns:r="http://schemas.openxmlformats.org/officeDocument/2006/relationships" xmlns:p="http://schemas.openxmlformats.org/presentationml/2006/main">
  <p:tag name="TIMING" val="|2.1"/>
</p:tagLst>
</file>

<file path=ppt/tags/tag7.xml><?xml version="1.0" encoding="utf-8"?>
<p:tagLst xmlns:a="http://schemas.openxmlformats.org/drawingml/2006/main" xmlns:r="http://schemas.openxmlformats.org/officeDocument/2006/relationships" xmlns:p="http://schemas.openxmlformats.org/presentationml/2006/main">
  <p:tag name="TIMING" val="|19.9"/>
</p:tagLst>
</file>

<file path=ppt/tags/tag8.xml><?xml version="1.0" encoding="utf-8"?>
<p:tagLst xmlns:a="http://schemas.openxmlformats.org/drawingml/2006/main" xmlns:r="http://schemas.openxmlformats.org/officeDocument/2006/relationships" xmlns:p="http://schemas.openxmlformats.org/presentationml/2006/main">
  <p:tag name="TIMING" val="|15.4"/>
</p:tagLst>
</file>

<file path=ppt/tags/tag9.xml><?xml version="1.0" encoding="utf-8"?>
<p:tagLst xmlns:a="http://schemas.openxmlformats.org/drawingml/2006/main" xmlns:r="http://schemas.openxmlformats.org/officeDocument/2006/relationships" xmlns:p="http://schemas.openxmlformats.org/presentationml/2006/main">
  <p:tag name="TIMING" val="|0.8"/>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ビジネス">
  <a:themeElements>
    <a:clrScheme name="ビジネス">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ビジネス">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ビジネス">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txDef>
      <a:spPr>
        <a:noFill/>
      </a:spPr>
      <a:bodyPr wrap="square" rtlCol="0">
        <a:spAutoFit/>
      </a:bodyPr>
      <a:lstStyle>
        <a:defPPr marL="109728" indent="-457200">
          <a:buNone/>
          <a:defRPr dirty="0"/>
        </a:defPPr>
      </a:lstStyle>
    </a:txDef>
  </a:objectDefaults>
  <a:extraClrSchemeLst/>
</a:theme>
</file>

<file path=ppt/theme/theme2.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ビジネス">
  <a:themeElements>
    <a:clrScheme name="ビジネス">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ビジネス">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ビジネス">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txDef>
      <a:spPr>
        <a:noFill/>
      </a:spPr>
      <a:bodyPr wrap="square" rtlCol="0">
        <a:spAutoFit/>
      </a:bodyPr>
      <a:lstStyle>
        <a:defPPr marL="109728" indent="-457200">
          <a:buNone/>
          <a:defRPr dirty="0"/>
        </a:defPPr>
      </a:lstStyle>
    </a:txDef>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12576</TotalTime>
  <Words>3162</Words>
  <Application>Microsoft Office PowerPoint</Application>
  <PresentationFormat>画面に合わせる (4:3)</PresentationFormat>
  <Paragraphs>293</Paragraphs>
  <Slides>14</Slides>
  <Notes>13</Notes>
  <HiddenSlides>0</HiddenSlides>
  <MMClips>0</MMClips>
  <ScaleCrop>false</ScaleCrop>
  <HeadingPairs>
    <vt:vector size="6" baseType="variant">
      <vt:variant>
        <vt:lpstr>使用されているフォント</vt:lpstr>
      </vt:variant>
      <vt:variant>
        <vt:i4>11</vt:i4>
      </vt:variant>
      <vt:variant>
        <vt:lpstr>テーマ</vt:lpstr>
      </vt:variant>
      <vt:variant>
        <vt:i4>3</vt:i4>
      </vt:variant>
      <vt:variant>
        <vt:lpstr>スライド タイトル</vt:lpstr>
      </vt:variant>
      <vt:variant>
        <vt:i4>14</vt:i4>
      </vt:variant>
    </vt:vector>
  </HeadingPairs>
  <TitlesOfParts>
    <vt:vector size="28" baseType="lpstr">
      <vt:lpstr>BIZ UDPゴシック</vt:lpstr>
      <vt:lpstr>HGP創英角ﾎﾟｯﾌﾟ体</vt:lpstr>
      <vt:lpstr>HG丸ｺﾞｼｯｸM-PRO</vt:lpstr>
      <vt:lpstr>Arial</vt:lpstr>
      <vt:lpstr>Calibri</vt:lpstr>
      <vt:lpstr>Calibri Light</vt:lpstr>
      <vt:lpstr>Lucida Sans Unicode</vt:lpstr>
      <vt:lpstr>Verdana</vt:lpstr>
      <vt:lpstr>Wingdings</vt:lpstr>
      <vt:lpstr>Wingdings 2</vt:lpstr>
      <vt:lpstr>Wingdings 3</vt:lpstr>
      <vt:lpstr>ビジネス</vt:lpstr>
      <vt:lpstr>デザインの設定</vt:lpstr>
      <vt:lpstr>1_ビジネス</vt:lpstr>
      <vt:lpstr>令和8年度経営指導員等 　応用研修会資料  　</vt:lpstr>
      <vt:lpstr>PowerPoint プレゼンテーション</vt:lpstr>
      <vt:lpstr> 愛知県産業人材育成支援センターとは </vt:lpstr>
      <vt:lpstr>PowerPoint プレゼンテーション</vt:lpstr>
      <vt:lpstr>　　　　　　　　　　【あいち技の伝承士派遣事業】</vt:lpstr>
      <vt:lpstr>　　　　　　　　　　　　 県立高等技術専門校 【スキルアップ講座】</vt:lpstr>
      <vt:lpstr>　　　　　　　　　　　　　ポリテクセンター中部【能力開発セミナー】</vt:lpstr>
      <vt:lpstr>　　　　　　　　  【愛知県職業能力開発協会】</vt:lpstr>
      <vt:lpstr>　　　　　　　　　 【中小企業大学校・瀬戸校】</vt:lpstr>
      <vt:lpstr>　　　　　　　　　　  ポリテクセンター中部 【生産性向上支援訓練】</vt:lpstr>
      <vt:lpstr>　　　　　　　　　　　　　　地域中小企業人材育成支援事業 　　　　　　　　 　【地域セミナー】</vt:lpstr>
      <vt:lpstr>ポータルサイト『ひと育ナビ・あいち』　URL：https://www.aichi-hito.jp</vt:lpstr>
      <vt:lpstr>国助成金のご案内</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会社説明会</dc:title>
  <dc:creator>FOM出版</dc:creator>
  <cp:lastModifiedBy>清水　聖詞</cp:lastModifiedBy>
  <cp:revision>678</cp:revision>
  <cp:lastPrinted>2026-06-05T04:28:21Z</cp:lastPrinted>
  <dcterms:created xsi:type="dcterms:W3CDTF">2011-07-09T00:50:33Z</dcterms:created>
  <dcterms:modified xsi:type="dcterms:W3CDTF">2026-06-17T04:10:32Z</dcterms:modified>
</cp:coreProperties>
</file>