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147473718" r:id="rId2"/>
    <p:sldId id="375" r:id="rId3"/>
    <p:sldId id="417" r:id="rId4"/>
    <p:sldId id="421" r:id="rId5"/>
    <p:sldId id="406" r:id="rId6"/>
    <p:sldId id="257" r:id="rId7"/>
    <p:sldId id="259" r:id="rId8"/>
    <p:sldId id="260" r:id="rId9"/>
    <p:sldId id="391" r:id="rId10"/>
    <p:sldId id="274" r:id="rId11"/>
    <p:sldId id="2147473703" r:id="rId12"/>
    <p:sldId id="2147473719" r:id="rId13"/>
    <p:sldId id="363" r:id="rId14"/>
    <p:sldId id="2147473704" r:id="rId15"/>
    <p:sldId id="2147473720" r:id="rId16"/>
    <p:sldId id="2147473686" r:id="rId17"/>
    <p:sldId id="2147473705" r:id="rId18"/>
    <p:sldId id="2147473721" r:id="rId19"/>
    <p:sldId id="266" r:id="rId20"/>
    <p:sldId id="2147473717" r:id="rId21"/>
    <p:sldId id="2147473722" r:id="rId22"/>
    <p:sldId id="376" r:id="rId23"/>
    <p:sldId id="2147473706" r:id="rId24"/>
    <p:sldId id="282" r:id="rId25"/>
    <p:sldId id="2147473723" r:id="rId26"/>
    <p:sldId id="2147473715" r:id="rId27"/>
    <p:sldId id="2147473687" r:id="rId28"/>
    <p:sldId id="2147473716" r:id="rId29"/>
    <p:sldId id="2147473724" r:id="rId30"/>
    <p:sldId id="397" r:id="rId31"/>
  </p:sldIdLst>
  <p:sldSz cx="9906000" cy="6858000" type="A4"/>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A2E"/>
    <a:srgbClr val="43B02A"/>
    <a:srgbClr val="DEEBF7"/>
    <a:srgbClr val="FF5050"/>
    <a:srgbClr val="0C2A4A"/>
    <a:srgbClr val="B4C7E7"/>
    <a:srgbClr val="2F5597"/>
    <a:srgbClr val="DAE3F3"/>
    <a:srgbClr val="E7F8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4" autoAdjust="0"/>
    <p:restoredTop sz="89446" autoAdjust="0"/>
  </p:normalViewPr>
  <p:slideViewPr>
    <p:cSldViewPr snapToGrid="0">
      <p:cViewPr varScale="1">
        <p:scale>
          <a:sx n="95" d="100"/>
          <a:sy n="95" d="100"/>
        </p:scale>
        <p:origin x="1734" y="30"/>
      </p:cViewPr>
      <p:guideLst>
        <p:guide orient="horz" pos="2160"/>
        <p:guide pos="3120"/>
      </p:guideLst>
    </p:cSldViewPr>
  </p:slideViewPr>
  <p:notesTextViewPr>
    <p:cViewPr>
      <p:scale>
        <a:sx n="80" d="100"/>
        <a:sy n="80" d="100"/>
      </p:scale>
      <p:origin x="0" y="0"/>
    </p:cViewPr>
  </p:notesTextViewPr>
  <p:notesViewPr>
    <p:cSldViewPr snapToGrid="0">
      <p:cViewPr varScale="1">
        <p:scale>
          <a:sx n="63" d="100"/>
          <a:sy n="63" d="100"/>
        </p:scale>
        <p:origin x="2931" y="6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6400"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A163140E-87FF-42FB-B492-29C5A69811BA}" type="datetimeFigureOut">
              <a:rPr kumimoji="1" lang="ja-JP" altLang="en-US" smtClean="0"/>
              <a:t>2026/6/19</a:t>
            </a:fld>
            <a:endParaRPr kumimoji="1" lang="ja-JP" altLang="en-US"/>
          </a:p>
        </p:txBody>
      </p:sp>
      <p:sp>
        <p:nvSpPr>
          <p:cNvPr id="4" name="スライド イメージ プレースホルダー 3"/>
          <p:cNvSpPr>
            <a:spLocks noGrp="1" noRot="1" noChangeAspect="1"/>
          </p:cNvSpPr>
          <p:nvPr>
            <p:ph type="sldImg" idx="2"/>
          </p:nvPr>
        </p:nvSpPr>
        <p:spPr>
          <a:xfrm>
            <a:off x="992188" y="1233488"/>
            <a:ext cx="4813300" cy="33321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2" y="4751390"/>
            <a:ext cx="5438775" cy="38877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7363"/>
            <a:ext cx="2946400"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a:defRPr sz="1200"/>
            </a:lvl1pPr>
          </a:lstStyle>
          <a:p>
            <a:fld id="{F7F0CD9D-B069-4992-9031-80959DB2DB74}" type="slidenum">
              <a:rPr kumimoji="1" lang="ja-JP" altLang="en-US" smtClean="0"/>
              <a:t>‹#›</a:t>
            </a:fld>
            <a:endParaRPr kumimoji="1" lang="ja-JP" altLang="en-US"/>
          </a:p>
        </p:txBody>
      </p:sp>
    </p:spTree>
    <p:extLst>
      <p:ext uri="{BB962C8B-B14F-4D97-AF65-F5344CB8AC3E}">
        <p14:creationId xmlns:p14="http://schemas.microsoft.com/office/powerpoint/2010/main" val="22451600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1</a:t>
            </a:fld>
            <a:endParaRPr kumimoji="1" lang="ja-JP" altLang="en-US"/>
          </a:p>
        </p:txBody>
      </p:sp>
    </p:spTree>
    <p:extLst>
      <p:ext uri="{BB962C8B-B14F-4D97-AF65-F5344CB8AC3E}">
        <p14:creationId xmlns:p14="http://schemas.microsoft.com/office/powerpoint/2010/main" val="3080040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B86CA-B00F-2F6F-3185-11331745326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A841141-70F2-DEBC-3976-4F760CFE5232}"/>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6A6E6744-61E8-630F-CB27-8BB81233C4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dirty="0">
              <a:solidFill>
                <a:srgbClr val="FF0000"/>
              </a:solidFill>
              <a:highlight>
                <a:srgbClr val="FF0000"/>
              </a:highlight>
            </a:endParaRPr>
          </a:p>
          <a:p>
            <a:endParaRPr kumimoji="1" lang="ja-JP" altLang="en-US" dirty="0"/>
          </a:p>
        </p:txBody>
      </p:sp>
      <p:sp>
        <p:nvSpPr>
          <p:cNvPr id="4" name="スライド番号プレースホルダー 3">
            <a:extLst>
              <a:ext uri="{FF2B5EF4-FFF2-40B4-BE49-F238E27FC236}">
                <a16:creationId xmlns:a16="http://schemas.microsoft.com/office/drawing/2014/main" id="{F5CBAFE8-0A29-3196-AF48-B9F60C0CF4E4}"/>
              </a:ext>
            </a:extLst>
          </p:cNvPr>
          <p:cNvSpPr>
            <a:spLocks noGrp="1"/>
          </p:cNvSpPr>
          <p:nvPr>
            <p:ph type="sldNum" sz="quarter" idx="5"/>
          </p:nvPr>
        </p:nvSpPr>
        <p:spPr/>
        <p:txBody>
          <a:bodyPr/>
          <a:lstStyle/>
          <a:p>
            <a:fld id="{7B89C773-6B0F-4D78-8F9C-50DB1FC04C15}" type="slidenum">
              <a:rPr kumimoji="1" lang="ja-JP" altLang="en-US" smtClean="0"/>
              <a:t>11</a:t>
            </a:fld>
            <a:endParaRPr kumimoji="1" lang="ja-JP" altLang="en-US"/>
          </a:p>
        </p:txBody>
      </p:sp>
    </p:spTree>
    <p:extLst>
      <p:ext uri="{BB962C8B-B14F-4D97-AF65-F5344CB8AC3E}">
        <p14:creationId xmlns:p14="http://schemas.microsoft.com/office/powerpoint/2010/main" val="3794167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91208-CE1C-3527-3F47-8263919613E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863D234-A236-CC03-004A-3D11E2C2A28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0C4B7B3-2CFD-BAAA-2B38-117776E2F1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国「デジタル化・</a:t>
            </a:r>
            <a:r>
              <a:rPr kumimoji="0" lang="en-US" altLang="ja-JP"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AI</a:t>
            </a:r>
            <a:r>
              <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導入補助金」</a:t>
            </a:r>
            <a:endParaRPr kumimoji="0" lang="en-US" altLang="ja-JP"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特徴コンサルティング費用もみる、①＋②、①＋③の申請も可（その場合、ツールは具体的である必要なくざっくりでいい。通常の補助金は導入するものが決まってないとダメ）</a:t>
            </a:r>
          </a:p>
        </p:txBody>
      </p:sp>
    </p:spTree>
    <p:extLst>
      <p:ext uri="{BB962C8B-B14F-4D97-AF65-F5344CB8AC3E}">
        <p14:creationId xmlns:p14="http://schemas.microsoft.com/office/powerpoint/2010/main" val="3621104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13</a:t>
            </a:fld>
            <a:endParaRPr kumimoji="1" lang="ja-JP" altLang="en-US"/>
          </a:p>
        </p:txBody>
      </p:sp>
    </p:spTree>
    <p:extLst>
      <p:ext uri="{BB962C8B-B14F-4D97-AF65-F5344CB8AC3E}">
        <p14:creationId xmlns:p14="http://schemas.microsoft.com/office/powerpoint/2010/main" val="342922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957C0-FF88-AEDC-F31D-2C19EDE7C36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B92B724-4FBA-8C05-3FAC-DBD6982865D4}"/>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E413E6BB-04FF-76EE-CC6E-6B2129F2A3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rgbClr val="FF0000"/>
                </a:solidFill>
                <a:highlight>
                  <a:srgbClr val="FF0000"/>
                </a:highlight>
              </a:rPr>
              <a:t>デジタル技術活用促進事業費（新規分）</a:t>
            </a:r>
          </a:p>
          <a:p>
            <a:endParaRPr kumimoji="1" lang="ja-JP" altLang="en-US" dirty="0"/>
          </a:p>
        </p:txBody>
      </p:sp>
      <p:sp>
        <p:nvSpPr>
          <p:cNvPr id="4" name="スライド番号プレースホルダー 3">
            <a:extLst>
              <a:ext uri="{FF2B5EF4-FFF2-40B4-BE49-F238E27FC236}">
                <a16:creationId xmlns:a16="http://schemas.microsoft.com/office/drawing/2014/main" id="{52B6F630-06B0-8E25-0A7B-6E2F66C83054}"/>
              </a:ext>
            </a:extLst>
          </p:cNvPr>
          <p:cNvSpPr>
            <a:spLocks noGrp="1"/>
          </p:cNvSpPr>
          <p:nvPr>
            <p:ph type="sldNum" sz="quarter" idx="5"/>
          </p:nvPr>
        </p:nvSpPr>
        <p:spPr/>
        <p:txBody>
          <a:bodyPr/>
          <a:lstStyle/>
          <a:p>
            <a:fld id="{7B89C773-6B0F-4D78-8F9C-50DB1FC04C15}" type="slidenum">
              <a:rPr kumimoji="1" lang="ja-JP" altLang="en-US" smtClean="0"/>
              <a:t>14</a:t>
            </a:fld>
            <a:endParaRPr kumimoji="1" lang="ja-JP" altLang="en-US"/>
          </a:p>
        </p:txBody>
      </p:sp>
    </p:spTree>
    <p:extLst>
      <p:ext uri="{BB962C8B-B14F-4D97-AF65-F5344CB8AC3E}">
        <p14:creationId xmlns:p14="http://schemas.microsoft.com/office/powerpoint/2010/main" val="379198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専門家が現地に赴くなどのヒアリングで、会社内のあらゆる工程のデジタル化度合を確認</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ただ診断するだけで</a:t>
            </a:r>
            <a:r>
              <a:rPr lang="ja-JP" altLang="en-US" sz="1800" kern="100">
                <a:effectLst/>
                <a:latin typeface="Century" panose="02040604050505020304" pitchFamily="18" charset="0"/>
                <a:ea typeface="ＭＳ 明朝" panose="02020609040205080304" pitchFamily="17" charset="-128"/>
                <a:cs typeface="Times New Roman" panose="02020603050405020304" pitchFamily="18" charset="0"/>
              </a:rPr>
              <a:t>なく、現状・課題</a:t>
            </a: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を抽出するなど見える化してフィードバック</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安く簡単にで速く導入できるデジタル技術やそれを導入する際の支援施策を案内　最初の１歩のきっかけ</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15</a:t>
            </a:fld>
            <a:endParaRPr kumimoji="1" lang="ja-JP" altLang="en-US"/>
          </a:p>
        </p:txBody>
      </p:sp>
    </p:spTree>
    <p:extLst>
      <p:ext uri="{BB962C8B-B14F-4D97-AF65-F5344CB8AC3E}">
        <p14:creationId xmlns:p14="http://schemas.microsoft.com/office/powerpoint/2010/main" val="3407315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901706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5917D-68C3-4F61-AAB2-B1A1B348A6B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F2FDA66-435F-132D-87FF-3514B351CADF}"/>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19D29ECB-9D28-25D6-39EC-0E59EDAA76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rgbClr val="FF0000"/>
                </a:solidFill>
                <a:highlight>
                  <a:srgbClr val="FF0000"/>
                </a:highlight>
              </a:rPr>
              <a:t>デジタル技術活用促進事業費（新規分）</a:t>
            </a:r>
          </a:p>
          <a:p>
            <a:endParaRPr kumimoji="1" lang="ja-JP" altLang="en-US" dirty="0"/>
          </a:p>
        </p:txBody>
      </p:sp>
      <p:sp>
        <p:nvSpPr>
          <p:cNvPr id="4" name="スライド番号プレースホルダー 3">
            <a:extLst>
              <a:ext uri="{FF2B5EF4-FFF2-40B4-BE49-F238E27FC236}">
                <a16:creationId xmlns:a16="http://schemas.microsoft.com/office/drawing/2014/main" id="{DF577681-C508-69EA-6F7B-C4298D44D565}"/>
              </a:ext>
            </a:extLst>
          </p:cNvPr>
          <p:cNvSpPr>
            <a:spLocks noGrp="1"/>
          </p:cNvSpPr>
          <p:nvPr>
            <p:ph type="sldNum" sz="quarter" idx="5"/>
          </p:nvPr>
        </p:nvSpPr>
        <p:spPr/>
        <p:txBody>
          <a:bodyPr/>
          <a:lstStyle/>
          <a:p>
            <a:fld id="{7B89C773-6B0F-4D78-8F9C-50DB1FC04C15}" type="slidenum">
              <a:rPr kumimoji="1" lang="ja-JP" altLang="en-US" smtClean="0"/>
              <a:t>17</a:t>
            </a:fld>
            <a:endParaRPr kumimoji="1" lang="ja-JP" altLang="en-US"/>
          </a:p>
        </p:txBody>
      </p:sp>
    </p:spTree>
    <p:extLst>
      <p:ext uri="{BB962C8B-B14F-4D97-AF65-F5344CB8AC3E}">
        <p14:creationId xmlns:p14="http://schemas.microsoft.com/office/powerpoint/2010/main" val="1995335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4CADF-1806-2CF7-CB53-213C267D45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970F488-E5E4-E025-5B50-C3944AF7CBB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4224C32-0586-2EAB-4AA0-2064DF2B8E2D}"/>
              </a:ext>
            </a:extLst>
          </p:cNvPr>
          <p:cNvSpPr>
            <a:spLocks noGrp="1"/>
          </p:cNvSpPr>
          <p:nvPr>
            <p:ph type="body" idx="1"/>
          </p:nvPr>
        </p:nvSpPr>
        <p:spPr/>
        <p:txBody>
          <a:bodyPr/>
          <a:lstStyle/>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世の中にはたくさんのツールにあふれている　専門家がツールの選定、導入、運用、評価などを伴走支援</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モデルケースとして、導入の過程や成果を公開して、こらからデジタル化に取り組む企業の参考情報となるようにしています</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また紙ベースで事例集も作成しておりますので、参考にパンフレットをお持ちしました</a:t>
            </a:r>
            <a:endPar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D48CD78A-90D2-4183-DC7A-86EED9550BB6}"/>
              </a:ext>
            </a:extLst>
          </p:cNvPr>
          <p:cNvSpPr>
            <a:spLocks noGrp="1"/>
          </p:cNvSpPr>
          <p:nvPr>
            <p:ph type="sldNum" sz="quarter" idx="5"/>
          </p:nvPr>
        </p:nvSpPr>
        <p:spPr/>
        <p:txBody>
          <a:bodyPr/>
          <a:lstStyle/>
          <a:p>
            <a:fld id="{F7F0CD9D-B069-4992-9031-80959DB2DB74}" type="slidenum">
              <a:rPr kumimoji="1" lang="ja-JP" altLang="en-US" smtClean="0"/>
              <a:t>18</a:t>
            </a:fld>
            <a:endParaRPr kumimoji="1" lang="ja-JP" altLang="en-US"/>
          </a:p>
        </p:txBody>
      </p:sp>
    </p:spTree>
    <p:extLst>
      <p:ext uri="{BB962C8B-B14F-4D97-AF65-F5344CB8AC3E}">
        <p14:creationId xmlns:p14="http://schemas.microsoft.com/office/powerpoint/2010/main" val="2646414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a:t>動画マニュアルによる作業標準の統一</a:t>
            </a:r>
            <a:endParaRPr kumimoji="1" lang="ja-JP" altLang="en-US" dirty="0"/>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19</a:t>
            </a:fld>
            <a:endParaRPr kumimoji="1" lang="ja-JP" altLang="en-US"/>
          </a:p>
        </p:txBody>
      </p:sp>
    </p:spTree>
    <p:extLst>
      <p:ext uri="{BB962C8B-B14F-4D97-AF65-F5344CB8AC3E}">
        <p14:creationId xmlns:p14="http://schemas.microsoft.com/office/powerpoint/2010/main" val="3496008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EED93-CC61-9985-A525-105310D6627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2B9F45B-D86D-2CE4-A884-8649941CC352}"/>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1FC07938-A5A4-BBB9-E67B-7070D0D428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rgbClr val="FF0000"/>
                </a:solidFill>
                <a:highlight>
                  <a:srgbClr val="FF0000"/>
                </a:highlight>
              </a:rPr>
              <a:t>デジタル技術活用促進事業費（新規分）</a:t>
            </a:r>
          </a:p>
          <a:p>
            <a:endParaRPr kumimoji="1" lang="ja-JP" altLang="en-US" dirty="0"/>
          </a:p>
        </p:txBody>
      </p:sp>
      <p:sp>
        <p:nvSpPr>
          <p:cNvPr id="4" name="スライド番号プレースホルダー 3">
            <a:extLst>
              <a:ext uri="{FF2B5EF4-FFF2-40B4-BE49-F238E27FC236}">
                <a16:creationId xmlns:a16="http://schemas.microsoft.com/office/drawing/2014/main" id="{D169027F-2934-94CC-680B-3EA0AD49A056}"/>
              </a:ext>
            </a:extLst>
          </p:cNvPr>
          <p:cNvSpPr>
            <a:spLocks noGrp="1"/>
          </p:cNvSpPr>
          <p:nvPr>
            <p:ph type="sldNum" sz="quarter" idx="5"/>
          </p:nvPr>
        </p:nvSpPr>
        <p:spPr/>
        <p:txBody>
          <a:bodyPr/>
          <a:lstStyle/>
          <a:p>
            <a:fld id="{7B89C773-6B0F-4D78-8F9C-50DB1FC04C15}" type="slidenum">
              <a:rPr kumimoji="1" lang="ja-JP" altLang="en-US" smtClean="0"/>
              <a:t>20</a:t>
            </a:fld>
            <a:endParaRPr kumimoji="1" lang="ja-JP" altLang="en-US"/>
          </a:p>
        </p:txBody>
      </p:sp>
    </p:spTree>
    <p:extLst>
      <p:ext uri="{BB962C8B-B14F-4D97-AF65-F5344CB8AC3E}">
        <p14:creationId xmlns:p14="http://schemas.microsoft.com/office/powerpoint/2010/main" val="28987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１デジタル化による業務効率化・コスト削減で競争力維持　：　顧客データの活用でニーズに応じた製品・サービス提供で競争力向上</a:t>
            </a:r>
            <a:endParaRPr kumimoji="1" lang="en-US" altLang="ja-JP" dirty="0"/>
          </a:p>
          <a:p>
            <a:r>
              <a:rPr kumimoji="1" lang="ja-JP" altLang="en-US" dirty="0"/>
              <a:t>２デジタル進展で顧客ニーズや市場動向が急速に変化　：　対応するにはデジタル化が不可欠</a:t>
            </a:r>
            <a:endParaRPr kumimoji="1" lang="en-US" altLang="ja-JP" dirty="0"/>
          </a:p>
          <a:p>
            <a:r>
              <a:rPr kumimoji="1" lang="ja-JP" altLang="en-US" dirty="0"/>
              <a:t>３少子高齢化・労働力不足　：　自動化・効率化で人手不足を補う</a:t>
            </a:r>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2</a:t>
            </a:fld>
            <a:endParaRPr kumimoji="1" lang="ja-JP" altLang="en-US"/>
          </a:p>
        </p:txBody>
      </p:sp>
    </p:spTree>
    <p:extLst>
      <p:ext uri="{BB962C8B-B14F-4D97-AF65-F5344CB8AC3E}">
        <p14:creationId xmlns:p14="http://schemas.microsoft.com/office/powerpoint/2010/main" val="3827072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段階１　複数の専門家による個別面談、異業種のワーキングで計画のブラッシュアップ</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152400" algn="l">
              <a:lnSpc>
                <a:spcPts val="2000"/>
              </a:lnSpc>
              <a:tabLst>
                <a:tab pos="3368040" algn="l"/>
              </a:tabLst>
            </a:pP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段階２　作った計画の実証にかかる方法、実行、評価を伴走支援　実証費用は参加企業負担になるが、</a:t>
            </a:r>
            <a:r>
              <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rPr>
              <a:t>IBM</a:t>
            </a:r>
            <a:r>
              <a:rPr lang="ja-JP" altLang="en-US" sz="1800" kern="100" dirty="0">
                <a:effectLst/>
                <a:latin typeface="Century" panose="02040604050505020304" pitchFamily="18" charset="0"/>
                <a:ea typeface="ＭＳ 明朝" panose="02020609040205080304" pitchFamily="17" charset="-128"/>
                <a:cs typeface="Times New Roman" panose="02020603050405020304" pitchFamily="18" charset="0"/>
              </a:rPr>
              <a:t>の専門家の皆さんに壁打ち相手になってもらえる</a:t>
            </a:r>
            <a:endParaRPr lang="en-US"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152400" algn="l">
              <a:lnSpc>
                <a:spcPts val="2000"/>
              </a:lnSpc>
              <a:tabLst>
                <a:tab pos="3368040" algn="l"/>
              </a:tabLst>
            </a:pPr>
            <a:endParaRPr lang="ja-JP" altLang="ja-JP" sz="1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21</a:t>
            </a:fld>
            <a:endParaRPr kumimoji="1" lang="ja-JP" altLang="en-US"/>
          </a:p>
        </p:txBody>
      </p:sp>
    </p:spTree>
    <p:extLst>
      <p:ext uri="{BB962C8B-B14F-4D97-AF65-F5344CB8AC3E}">
        <p14:creationId xmlns:p14="http://schemas.microsoft.com/office/powerpoint/2010/main" val="3407315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dirty="0">
                <a:solidFill>
                  <a:schemeClr val="bg1"/>
                </a:solidFill>
                <a:latin typeface="Meiryo UI" panose="020B0604030504040204" pitchFamily="50" charset="-128"/>
                <a:ea typeface="Meiryo UI" panose="020B0604030504040204" pitchFamily="50" charset="-128"/>
              </a:rPr>
              <a:t>従業員数</a:t>
            </a:r>
            <a:r>
              <a:rPr lang="en-US" altLang="ja-JP" sz="1200" dirty="0">
                <a:solidFill>
                  <a:schemeClr val="bg1"/>
                </a:solidFill>
                <a:latin typeface="Meiryo UI" panose="020B0604030504040204" pitchFamily="50" charset="-128"/>
                <a:ea typeface="Meiryo UI" panose="020B0604030504040204" pitchFamily="50" charset="-128"/>
              </a:rPr>
              <a:t>10</a:t>
            </a:r>
            <a:r>
              <a:rPr lang="ja-JP" altLang="en-US" sz="1200" dirty="0">
                <a:solidFill>
                  <a:schemeClr val="bg1"/>
                </a:solidFill>
                <a:latin typeface="Meiryo UI" panose="020B0604030504040204" pitchFamily="50" charset="-128"/>
                <a:ea typeface="Meiryo UI" panose="020B0604030504040204" pitchFamily="50" charset="-128"/>
              </a:rPr>
              <a:t>名</a:t>
            </a:r>
            <a:endParaRPr lang="en-US" altLang="ja-JP" sz="1200" dirty="0">
              <a:solidFill>
                <a:schemeClr val="bg1"/>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22</a:t>
            </a:fld>
            <a:endParaRPr kumimoji="1" lang="ja-JP" altLang="en-US"/>
          </a:p>
        </p:txBody>
      </p:sp>
    </p:spTree>
    <p:extLst>
      <p:ext uri="{BB962C8B-B14F-4D97-AF65-F5344CB8AC3E}">
        <p14:creationId xmlns:p14="http://schemas.microsoft.com/office/powerpoint/2010/main" val="35174948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A1049-AD8A-3C8A-9258-F227EFF3B9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CA814A8-265A-B7BD-6727-22EC1845D4E0}"/>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45D8DE9D-4AE0-4D81-ABD9-5B2770AA0AA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rgbClr val="FF0000"/>
                </a:solidFill>
                <a:highlight>
                  <a:srgbClr val="FF0000"/>
                </a:highlight>
              </a:rPr>
              <a:t>デジタル技術活用促進事業費（新規分）</a:t>
            </a:r>
          </a:p>
          <a:p>
            <a:endParaRPr kumimoji="1" lang="ja-JP" altLang="en-US" dirty="0"/>
          </a:p>
        </p:txBody>
      </p:sp>
      <p:sp>
        <p:nvSpPr>
          <p:cNvPr id="4" name="スライド番号プレースホルダー 3">
            <a:extLst>
              <a:ext uri="{FF2B5EF4-FFF2-40B4-BE49-F238E27FC236}">
                <a16:creationId xmlns:a16="http://schemas.microsoft.com/office/drawing/2014/main" id="{B55C14AE-4ACB-D678-EC33-BD49C2484DA8}"/>
              </a:ext>
            </a:extLst>
          </p:cNvPr>
          <p:cNvSpPr>
            <a:spLocks noGrp="1"/>
          </p:cNvSpPr>
          <p:nvPr>
            <p:ph type="sldNum" sz="quarter" idx="5"/>
          </p:nvPr>
        </p:nvSpPr>
        <p:spPr/>
        <p:txBody>
          <a:bodyPr/>
          <a:lstStyle/>
          <a:p>
            <a:fld id="{7B89C773-6B0F-4D78-8F9C-50DB1FC04C15}" type="slidenum">
              <a:rPr kumimoji="1" lang="ja-JP" altLang="en-US" smtClean="0"/>
              <a:t>23</a:t>
            </a:fld>
            <a:endParaRPr kumimoji="1" lang="ja-JP" altLang="en-US"/>
          </a:p>
        </p:txBody>
      </p:sp>
    </p:spTree>
    <p:extLst>
      <p:ext uri="{BB962C8B-B14F-4D97-AF65-F5344CB8AC3E}">
        <p14:creationId xmlns:p14="http://schemas.microsoft.com/office/powerpoint/2010/main" val="375317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小島プレスの話</a:t>
            </a:r>
          </a:p>
          <a:p>
            <a:r>
              <a:rPr kumimoji="1" lang="ja-JP" altLang="en-US" dirty="0"/>
              <a:t>サーバーやＰＣにランサムウェアを感染させデータを暗号化</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ランサムウェアで脅迫</a:t>
            </a:r>
          </a:p>
          <a:p>
            <a:endParaRPr kumimoji="1" lang="ja-JP" altLang="en-US" dirty="0"/>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24</a:t>
            </a:fld>
            <a:endParaRPr kumimoji="1" lang="ja-JP" altLang="en-US"/>
          </a:p>
        </p:txBody>
      </p:sp>
    </p:spTree>
    <p:extLst>
      <p:ext uri="{BB962C8B-B14F-4D97-AF65-F5344CB8AC3E}">
        <p14:creationId xmlns:p14="http://schemas.microsoft.com/office/powerpoint/2010/main" val="41581771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C402A-8AA2-E292-0313-802A9F1AFE4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ABEC114-CA5E-4245-DA60-2E8A0E80C4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BF056C7-7E41-ADC9-E77F-CDFF406ECE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意識醸成と個別支援を行う</a:t>
            </a:r>
            <a:endParaRPr kumimoji="0" lang="en-US" altLang="ja-JP"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昨年度</a:t>
            </a:r>
            <a:r>
              <a:rPr kumimoji="0" lang="ja-JP" altLang="en-US" sz="1200" b="0" i="0" u="none" strike="noStrike" kern="1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までは物理的・技術的</a:t>
            </a:r>
            <a:r>
              <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な部分の対策支援をやっていた</a:t>
            </a:r>
            <a:endParaRPr kumimoji="0" lang="en-US" altLang="ja-JP"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セキュリティ対策について学べる演習や、自社で標的型攻撃メールなどの社内研修をやろうとするときにサポート</a:t>
            </a:r>
            <a:endParaRPr kumimoji="0" lang="en-US" altLang="ja-JP"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4578523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03B9A-99FB-B7C3-D9A6-FE19C3BA7A9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43C8B5C-D3E0-8CD3-5263-5D8AF0E08CFA}"/>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B8098B96-1A1F-A475-CB49-0EDC3695B4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rgbClr val="FF0000"/>
                </a:solidFill>
                <a:highlight>
                  <a:srgbClr val="FF0000"/>
                </a:highlight>
              </a:rPr>
              <a:t>デジタル技術活用促進事業費（新規分）</a:t>
            </a:r>
          </a:p>
          <a:p>
            <a:endParaRPr kumimoji="1" lang="ja-JP" altLang="en-US" dirty="0"/>
          </a:p>
        </p:txBody>
      </p:sp>
      <p:sp>
        <p:nvSpPr>
          <p:cNvPr id="4" name="スライド番号プレースホルダー 3">
            <a:extLst>
              <a:ext uri="{FF2B5EF4-FFF2-40B4-BE49-F238E27FC236}">
                <a16:creationId xmlns:a16="http://schemas.microsoft.com/office/drawing/2014/main" id="{65CF65B6-C2BC-F74B-533F-9C581617428A}"/>
              </a:ext>
            </a:extLst>
          </p:cNvPr>
          <p:cNvSpPr>
            <a:spLocks noGrp="1"/>
          </p:cNvSpPr>
          <p:nvPr>
            <p:ph type="sldNum" sz="quarter" idx="5"/>
          </p:nvPr>
        </p:nvSpPr>
        <p:spPr/>
        <p:txBody>
          <a:bodyPr/>
          <a:lstStyle/>
          <a:p>
            <a:fld id="{7B89C773-6B0F-4D78-8F9C-50DB1FC04C15}" type="slidenum">
              <a:rPr kumimoji="1" lang="ja-JP" altLang="en-US" smtClean="0"/>
              <a:t>26</a:t>
            </a:fld>
            <a:endParaRPr kumimoji="1" lang="ja-JP" altLang="en-US"/>
          </a:p>
        </p:txBody>
      </p:sp>
    </p:spTree>
    <p:extLst>
      <p:ext uri="{BB962C8B-B14F-4D97-AF65-F5344CB8AC3E}">
        <p14:creationId xmlns:p14="http://schemas.microsoft.com/office/powerpoint/2010/main" val="3818275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234692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47FD1-D06E-3A41-1E89-2D2A0C471DF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7EA1A00-21EF-23B5-B443-DC93C9718F62}"/>
              </a:ext>
            </a:extLst>
          </p:cNvPr>
          <p:cNvSpPr>
            <a:spLocks noGrp="1" noRot="1" noChangeAspect="1"/>
          </p:cNvSpPr>
          <p:nvPr>
            <p:ph type="sldImg"/>
          </p:nvPr>
        </p:nvSpPr>
        <p:spPr>
          <a:xfrm>
            <a:off x="981075" y="1243013"/>
            <a:ext cx="4845050" cy="3354387"/>
          </a:xfrm>
        </p:spPr>
      </p:sp>
      <p:sp>
        <p:nvSpPr>
          <p:cNvPr id="3" name="ノート プレースホルダー 2">
            <a:extLst>
              <a:ext uri="{FF2B5EF4-FFF2-40B4-BE49-F238E27FC236}">
                <a16:creationId xmlns:a16="http://schemas.microsoft.com/office/drawing/2014/main" id="{BAF69A0B-80BA-C448-666E-47CB67307C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solidFill>
                  <a:srgbClr val="FF0000"/>
                </a:solidFill>
                <a:highlight>
                  <a:srgbClr val="FF0000"/>
                </a:highlight>
              </a:rPr>
              <a:t>デジタル技術活用促進事業費（新規分）</a:t>
            </a:r>
          </a:p>
          <a:p>
            <a:endParaRPr kumimoji="1" lang="ja-JP" altLang="en-US" dirty="0"/>
          </a:p>
        </p:txBody>
      </p:sp>
      <p:sp>
        <p:nvSpPr>
          <p:cNvPr id="4" name="スライド番号プレースホルダー 3">
            <a:extLst>
              <a:ext uri="{FF2B5EF4-FFF2-40B4-BE49-F238E27FC236}">
                <a16:creationId xmlns:a16="http://schemas.microsoft.com/office/drawing/2014/main" id="{AB073D63-E465-BD20-1DF5-9695F9F31F5F}"/>
              </a:ext>
            </a:extLst>
          </p:cNvPr>
          <p:cNvSpPr>
            <a:spLocks noGrp="1"/>
          </p:cNvSpPr>
          <p:nvPr>
            <p:ph type="sldNum" sz="quarter" idx="5"/>
          </p:nvPr>
        </p:nvSpPr>
        <p:spPr/>
        <p:txBody>
          <a:bodyPr/>
          <a:lstStyle/>
          <a:p>
            <a:fld id="{7B89C773-6B0F-4D78-8F9C-50DB1FC04C15}" type="slidenum">
              <a:rPr kumimoji="1" lang="ja-JP" altLang="en-US" smtClean="0"/>
              <a:t>28</a:t>
            </a:fld>
            <a:endParaRPr kumimoji="1" lang="ja-JP" altLang="en-US"/>
          </a:p>
        </p:txBody>
      </p:sp>
    </p:spTree>
    <p:extLst>
      <p:ext uri="{BB962C8B-B14F-4D97-AF65-F5344CB8AC3E}">
        <p14:creationId xmlns:p14="http://schemas.microsoft.com/office/powerpoint/2010/main" val="1320717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補助金の情報だったり、今日説明したような事業の参加企業募集の情報を発信</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今回の事業もコンソーシアム会員になることが条件。グーグルフォームで簡単に申請</a:t>
            </a:r>
            <a:endParaRPr kumimoji="1" lang="en-US" altLang="ja-JP" dirty="0"/>
          </a:p>
        </p:txBody>
      </p:sp>
    </p:spTree>
    <p:extLst>
      <p:ext uri="{BB962C8B-B14F-4D97-AF65-F5344CB8AC3E}">
        <p14:creationId xmlns:p14="http://schemas.microsoft.com/office/powerpoint/2010/main" val="37025359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https://www.pref.aichi.jp/site/aichi-pref-iot/</a:t>
            </a:r>
            <a:endParaRPr kumimoji="1" lang="ja-JP" altLang="en-US" dirty="0"/>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30</a:t>
            </a:fld>
            <a:endParaRPr kumimoji="1" lang="ja-JP" altLang="en-US"/>
          </a:p>
        </p:txBody>
      </p:sp>
    </p:spTree>
    <p:extLst>
      <p:ext uri="{BB962C8B-B14F-4D97-AF65-F5344CB8AC3E}">
        <p14:creationId xmlns:p14="http://schemas.microsoft.com/office/powerpoint/2010/main" val="4265991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52488" y="484188"/>
            <a:ext cx="4964112" cy="3436937"/>
          </a:xfrm>
        </p:spPr>
      </p:sp>
      <p:sp>
        <p:nvSpPr>
          <p:cNvPr id="3" name="ノート プレースホルダー 2"/>
          <p:cNvSpPr>
            <a:spLocks noGrp="1"/>
          </p:cNvSpPr>
          <p:nvPr>
            <p:ph type="body" idx="1"/>
          </p:nvPr>
        </p:nvSpPr>
        <p:spPr>
          <a:xfrm>
            <a:off x="532675" y="4777200"/>
            <a:ext cx="5603742" cy="3908614"/>
          </a:xfrm>
        </p:spPr>
        <p:txBody>
          <a:bodyPr/>
          <a:lstStyle/>
          <a:p>
            <a:pPr>
              <a:lnSpc>
                <a:spcPts val="1790"/>
              </a:lnSpc>
            </a:pPr>
            <a:r>
              <a:rPr kumimoji="1" lang="ja-JP" altLang="en-US" dirty="0">
                <a:latin typeface="Meiryo UI" panose="020B0604030504040204" pitchFamily="50" charset="-128"/>
                <a:ea typeface="Meiryo UI" panose="020B0604030504040204" pitchFamily="50" charset="-128"/>
              </a:rPr>
              <a:t>愛知県が製造品出荷額等の全国シェアで第１位の産業</a:t>
            </a:r>
            <a:endParaRPr kumimoji="1" lang="en-US" altLang="ja-JP" dirty="0">
              <a:latin typeface="Meiryo UI" panose="020B0604030504040204" pitchFamily="50" charset="-128"/>
              <a:ea typeface="Meiryo UI" panose="020B0604030504040204" pitchFamily="50" charset="-128"/>
            </a:endParaRPr>
          </a:p>
          <a:p>
            <a:pPr>
              <a:lnSpc>
                <a:spcPts val="1790"/>
              </a:lnSpc>
            </a:pPr>
            <a:r>
              <a:rPr lang="zh-TW" altLang="en-US" dirty="0">
                <a:latin typeface="Meiryo UI" panose="020B0604030504040204" pitchFamily="50" charset="-128"/>
                <a:ea typeface="Meiryo UI" panose="020B0604030504040204" pitchFamily="50" charset="-128"/>
              </a:rPr>
              <a:t>日本標準産業分類</a:t>
            </a:r>
            <a:r>
              <a:rPr lang="ja-JP" altLang="en-US" dirty="0">
                <a:latin typeface="Meiryo UI" panose="020B0604030504040204" pitchFamily="50" charset="-128"/>
                <a:ea typeface="Meiryo UI" panose="020B0604030504040204" pitchFamily="50" charset="-128"/>
              </a:rPr>
              <a:t>で製造業に分類されている全</a:t>
            </a:r>
            <a:r>
              <a:rPr lang="en-US" altLang="ja-JP" dirty="0">
                <a:latin typeface="Meiryo UI" panose="020B0604030504040204" pitchFamily="50" charset="-128"/>
                <a:ea typeface="Meiryo UI" panose="020B0604030504040204" pitchFamily="50" charset="-128"/>
              </a:rPr>
              <a:t>24</a:t>
            </a:r>
            <a:r>
              <a:rPr lang="ja-JP" altLang="en-US" dirty="0">
                <a:latin typeface="Meiryo UI" panose="020B0604030504040204" pitchFamily="50" charset="-128"/>
                <a:ea typeface="Meiryo UI" panose="020B0604030504040204" pitchFamily="50" charset="-128"/>
              </a:rPr>
              <a:t>品目中、実に</a:t>
            </a:r>
            <a:r>
              <a:rPr lang="en-US" altLang="ja-JP" dirty="0">
                <a:latin typeface="Meiryo UI" panose="020B0604030504040204" pitchFamily="50" charset="-128"/>
                <a:ea typeface="Meiryo UI" panose="020B0604030504040204" pitchFamily="50" charset="-128"/>
              </a:rPr>
              <a:t>10</a:t>
            </a:r>
            <a:r>
              <a:rPr lang="ja-JP" altLang="en-US" dirty="0">
                <a:latin typeface="Meiryo UI" panose="020B0604030504040204" pitchFamily="50" charset="-128"/>
                <a:ea typeface="Meiryo UI" panose="020B0604030504040204" pitchFamily="50" charset="-128"/>
              </a:rPr>
              <a:t>品目で全国シェアナンバーワン</a:t>
            </a:r>
            <a:endParaRPr lang="en-US" altLang="ja-JP" dirty="0">
              <a:latin typeface="Meiryo UI" panose="020B0604030504040204" pitchFamily="50" charset="-128"/>
              <a:ea typeface="Meiryo UI" panose="020B0604030504040204" pitchFamily="50" charset="-128"/>
            </a:endParaRPr>
          </a:p>
          <a:p>
            <a:pPr>
              <a:lnSpc>
                <a:spcPts val="1790"/>
              </a:lnSpc>
            </a:pPr>
            <a:endParaRPr lang="en-US" altLang="ja-JP" dirty="0">
              <a:latin typeface="Meiryo UI" panose="020B0604030504040204" pitchFamily="50" charset="-128"/>
              <a:ea typeface="Meiryo UI" panose="020B0604030504040204" pitchFamily="50" charset="-128"/>
            </a:endParaRPr>
          </a:p>
          <a:p>
            <a:pPr>
              <a:lnSpc>
                <a:spcPts val="1790"/>
              </a:lnSpc>
            </a:pPr>
            <a:r>
              <a:rPr lang="ja-JP" altLang="en-US" dirty="0">
                <a:latin typeface="Meiryo UI" panose="020B0604030504040204" pitchFamily="50" charset="-128"/>
                <a:ea typeface="Meiryo UI" panose="020B0604030504040204" pitchFamily="50" charset="-128"/>
              </a:rPr>
              <a:t>都道府県別の製造品出荷額等は、</a:t>
            </a:r>
            <a:r>
              <a:rPr lang="en-US" altLang="ja-JP" dirty="0">
                <a:latin typeface="Meiryo UI" panose="020B0604030504040204" pitchFamily="50" charset="-128"/>
                <a:ea typeface="Meiryo UI" panose="020B0604030504040204" pitchFamily="50" charset="-128"/>
              </a:rPr>
              <a:t>1977</a:t>
            </a:r>
            <a:r>
              <a:rPr lang="ja-JP" altLang="en-US" dirty="0">
                <a:latin typeface="Meiryo UI" panose="020B0604030504040204" pitchFamily="50" charset="-128"/>
                <a:ea typeface="Meiryo UI" panose="020B0604030504040204" pitchFamily="50" charset="-128"/>
              </a:rPr>
              <a:t>年から</a:t>
            </a:r>
            <a:r>
              <a:rPr lang="en-US" altLang="ja-JP" dirty="0">
                <a:latin typeface="Meiryo UI" panose="020B0604030504040204" pitchFamily="50" charset="-128"/>
                <a:ea typeface="Meiryo UI" panose="020B0604030504040204" pitchFamily="50" charset="-128"/>
              </a:rPr>
              <a:t>45</a:t>
            </a:r>
            <a:r>
              <a:rPr lang="ja-JP" altLang="en-US" dirty="0">
                <a:latin typeface="Meiryo UI" panose="020B0604030504040204" pitchFamily="50" charset="-128"/>
                <a:ea typeface="Meiryo UI" panose="020B0604030504040204" pitchFamily="50" charset="-128"/>
              </a:rPr>
              <a:t>年連続で日本一です。</a:t>
            </a:r>
            <a:endParaRPr lang="en-US" altLang="ja-JP" dirty="0">
              <a:latin typeface="Meiryo UI" panose="020B0604030504040204" pitchFamily="50" charset="-128"/>
              <a:ea typeface="Meiryo UI" panose="020B0604030504040204" pitchFamily="50" charset="-128"/>
            </a:endParaRPr>
          </a:p>
          <a:p>
            <a:pPr>
              <a:lnSpc>
                <a:spcPts val="1790"/>
              </a:lnSpc>
            </a:pPr>
            <a:endParaRPr kumimoji="1" lang="en-US" altLang="ja-JP" dirty="0">
              <a:latin typeface="Meiryo UI" panose="020B0604030504040204" pitchFamily="50" charset="-128"/>
              <a:ea typeface="Meiryo UI" panose="020B0604030504040204" pitchFamily="50" charset="-128"/>
            </a:endParaRPr>
          </a:p>
          <a:p>
            <a:pPr>
              <a:lnSpc>
                <a:spcPts val="1790"/>
              </a:lnSpc>
            </a:pPr>
            <a:r>
              <a:rPr kumimoji="1" lang="ja-JP" altLang="en-US" dirty="0">
                <a:latin typeface="Meiryo UI" panose="020B0604030504040204" pitchFamily="50" charset="-128"/>
                <a:ea typeface="Meiryo UI" panose="020B0604030504040204" pitchFamily="50" charset="-128"/>
              </a:rPr>
              <a:t>このように、愛知県は、分厚い産業を有しています。</a:t>
            </a:r>
          </a:p>
        </p:txBody>
      </p:sp>
    </p:spTree>
    <p:extLst>
      <p:ext uri="{BB962C8B-B14F-4D97-AF65-F5344CB8AC3E}">
        <p14:creationId xmlns:p14="http://schemas.microsoft.com/office/powerpoint/2010/main" val="2851452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50900" y="439738"/>
            <a:ext cx="4965700" cy="3436937"/>
          </a:xfrm>
        </p:spPr>
      </p:sp>
      <p:sp>
        <p:nvSpPr>
          <p:cNvPr id="3" name="ノート プレースホルダー 2"/>
          <p:cNvSpPr>
            <a:spLocks noGrp="1"/>
          </p:cNvSpPr>
          <p:nvPr>
            <p:ph type="body" idx="1"/>
          </p:nvPr>
        </p:nvSpPr>
        <p:spPr>
          <a:xfrm>
            <a:off x="533420" y="4783313"/>
            <a:ext cx="5611594" cy="3913614"/>
          </a:xfrm>
        </p:spPr>
        <p:txBody>
          <a:bodyPr/>
          <a:lstStyle/>
          <a:p>
            <a:pPr>
              <a:lnSpc>
                <a:spcPts val="1790"/>
              </a:lnSpc>
            </a:pPr>
            <a:r>
              <a:rPr kumimoji="1" lang="ja-JP" altLang="en-US" dirty="0">
                <a:latin typeface="Meiryo UI" panose="020B0604030504040204" pitchFamily="50" charset="-128"/>
                <a:ea typeface="Meiryo UI" panose="020B0604030504040204" pitchFamily="50" charset="-128"/>
              </a:rPr>
              <a:t>愛知県では</a:t>
            </a:r>
            <a:r>
              <a:rPr lang="ja-JP" altLang="en-US" dirty="0">
                <a:latin typeface="Meiryo UI" panose="020B0604030504040204" pitchFamily="50" charset="-128"/>
                <a:ea typeface="Meiryo UI" panose="020B0604030504040204" pitchFamily="50" charset="-128"/>
              </a:rPr>
              <a:t>、</a:t>
            </a:r>
            <a:r>
              <a:rPr lang="zh-TW" altLang="en-US" dirty="0">
                <a:latin typeface="Meiryo UI" panose="020B0604030504040204" pitchFamily="50" charset="-128"/>
                <a:ea typeface="Meiryo UI" panose="020B0604030504040204" pitchFamily="50" charset="-128"/>
              </a:rPr>
              <a:t>日本標準産業分類</a:t>
            </a:r>
            <a:r>
              <a:rPr lang="ja-JP" altLang="en-US" dirty="0">
                <a:latin typeface="Meiryo UI" panose="020B0604030504040204" pitchFamily="50" charset="-128"/>
                <a:ea typeface="Meiryo UI" panose="020B0604030504040204" pitchFamily="50" charset="-128"/>
              </a:rPr>
              <a:t>で製造業に分類されている全</a:t>
            </a:r>
            <a:r>
              <a:rPr lang="en-US" altLang="ja-JP" dirty="0">
                <a:latin typeface="Meiryo UI" panose="020B0604030504040204" pitchFamily="50" charset="-128"/>
                <a:ea typeface="Meiryo UI" panose="020B0604030504040204" pitchFamily="50" charset="-128"/>
              </a:rPr>
              <a:t>24</a:t>
            </a:r>
            <a:r>
              <a:rPr lang="ja-JP" altLang="en-US" dirty="0">
                <a:latin typeface="Meiryo UI" panose="020B0604030504040204" pitchFamily="50" charset="-128"/>
                <a:ea typeface="Meiryo UI" panose="020B0604030504040204" pitchFamily="50" charset="-128"/>
              </a:rPr>
              <a:t>品目中、</a:t>
            </a:r>
            <a:r>
              <a:rPr lang="en-US" altLang="ja-JP" dirty="0">
                <a:latin typeface="Meiryo UI" panose="020B0604030504040204" pitchFamily="50" charset="-128"/>
                <a:ea typeface="Meiryo UI" panose="020B0604030504040204" pitchFamily="50" charset="-128"/>
              </a:rPr>
              <a:t>10</a:t>
            </a:r>
            <a:r>
              <a:rPr lang="ja-JP" altLang="en-US" dirty="0">
                <a:latin typeface="Meiryo UI" panose="020B0604030504040204" pitchFamily="50" charset="-128"/>
                <a:ea typeface="Meiryo UI" panose="020B0604030504040204" pitchFamily="50" charset="-128"/>
              </a:rPr>
              <a:t>品目で全国シェアナンバーワンです。</a:t>
            </a:r>
            <a:endParaRPr lang="en-US" altLang="ja-JP" dirty="0">
              <a:latin typeface="Meiryo UI" panose="020B0604030504040204" pitchFamily="50" charset="-128"/>
              <a:ea typeface="Meiryo UI" panose="020B0604030504040204" pitchFamily="50" charset="-128"/>
            </a:endParaRPr>
          </a:p>
          <a:p>
            <a:pPr>
              <a:lnSpc>
                <a:spcPts val="1793"/>
              </a:lnSpc>
              <a:spcBef>
                <a:spcPts val="598"/>
              </a:spcBef>
            </a:pPr>
            <a:r>
              <a:rPr lang="ja-JP" altLang="en-US" dirty="0">
                <a:latin typeface="Meiryo UI" panose="020B0604030504040204" pitchFamily="50" charset="-128"/>
                <a:ea typeface="Meiryo UI" panose="020B0604030504040204" pitchFamily="50" charset="-128"/>
              </a:rPr>
              <a:t>全国シェアＮｏ</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の産業分野は、その多くが、自動車メーカーを頂点とする、ピラミッド型の巨大なサプライチェーンに組み込まれています。</a:t>
            </a:r>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87794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p:cNvSpPr>
            <a:spLocks noGrp="1" noRot="1" noChangeAspect="1" noTextEdit="1"/>
          </p:cNvSpPr>
          <p:nvPr>
            <p:ph type="sldImg"/>
          </p:nvPr>
        </p:nvSpPr>
        <p:spPr>
          <a:xfrm>
            <a:off x="850900" y="452438"/>
            <a:ext cx="4965700" cy="3436937"/>
          </a:xfrm>
          <a:ln/>
        </p:spPr>
      </p:sp>
      <p:sp>
        <p:nvSpPr>
          <p:cNvPr id="44035" name="ノート プレースホルダー 2"/>
          <p:cNvSpPr>
            <a:spLocks noGrp="1"/>
          </p:cNvSpPr>
          <p:nvPr>
            <p:ph type="body" idx="1"/>
          </p:nvPr>
        </p:nvSpPr>
        <p:spPr>
          <a:xfrm>
            <a:off x="533420" y="4783313"/>
            <a:ext cx="5611594" cy="46916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793"/>
              </a:lnSpc>
              <a:spcBef>
                <a:spcPts val="598"/>
              </a:spcBef>
            </a:pPr>
            <a:r>
              <a:rPr lang="ja-JP" altLang="en-US" dirty="0">
                <a:latin typeface="Meiryo UI" panose="020B0604030504040204" pitchFamily="50" charset="-128"/>
                <a:ea typeface="Meiryo UI" panose="020B0604030504040204" pitchFamily="50" charset="-128"/>
              </a:rPr>
              <a:t>本県の経済は、自動車産業に大きく依存しており、一般には輸出型産業であるため、世界経済や為替の影響を受けやすい</a:t>
            </a:r>
            <a:endParaRPr lang="en-US" altLang="ja-JP" dirty="0">
              <a:latin typeface="Meiryo UI" panose="020B0604030504040204" pitchFamily="50" charset="-128"/>
              <a:ea typeface="Meiryo UI" panose="020B0604030504040204" pitchFamily="50" charset="-128"/>
            </a:endParaRPr>
          </a:p>
          <a:p>
            <a:pPr>
              <a:lnSpc>
                <a:spcPts val="1793"/>
              </a:lnSpc>
            </a:pPr>
            <a:endParaRPr lang="en-US" altLang="ja-JP" dirty="0">
              <a:latin typeface="Meiryo UI" panose="020B0604030504040204" pitchFamily="50" charset="-128"/>
              <a:ea typeface="Meiryo UI" panose="020B0604030504040204" pitchFamily="50" charset="-128"/>
            </a:endParaRPr>
          </a:p>
          <a:p>
            <a:pPr>
              <a:lnSpc>
                <a:spcPts val="1793"/>
              </a:lnSpc>
            </a:pPr>
            <a:r>
              <a:rPr lang="ja-JP" altLang="en-US" dirty="0">
                <a:latin typeface="Meiryo UI" panose="020B0604030504040204" pitchFamily="50" charset="-128"/>
                <a:ea typeface="Meiryo UI" panose="020B0604030504040204" pitchFamily="50" charset="-128"/>
              </a:rPr>
              <a:t>自動車産業は、「</a:t>
            </a:r>
            <a:r>
              <a:rPr lang="en-US" altLang="ja-JP" dirty="0">
                <a:latin typeface="Meiryo UI" panose="020B0604030504040204" pitchFamily="50" charset="-128"/>
                <a:ea typeface="Meiryo UI" panose="020B0604030504040204" pitchFamily="50" charset="-128"/>
              </a:rPr>
              <a:t>Connected</a:t>
            </a:r>
            <a:r>
              <a:rPr lang="ja-JP" altLang="en-US" dirty="0">
                <a:latin typeface="Meiryo UI" panose="020B0604030504040204" pitchFamily="50" charset="-128"/>
                <a:ea typeface="Meiryo UI" panose="020B0604030504040204" pitchFamily="50" charset="-128"/>
              </a:rPr>
              <a:t>（コネクテッド）」「</a:t>
            </a:r>
            <a:r>
              <a:rPr lang="en-US" altLang="ja-JP" dirty="0">
                <a:latin typeface="Meiryo UI" panose="020B0604030504040204" pitchFamily="50" charset="-128"/>
                <a:ea typeface="Meiryo UI" panose="020B0604030504040204" pitchFamily="50" charset="-128"/>
              </a:rPr>
              <a:t>Automated/Autonomous</a:t>
            </a:r>
            <a:r>
              <a:rPr lang="ja-JP" altLang="en-US" dirty="0">
                <a:latin typeface="Meiryo UI" panose="020B0604030504040204" pitchFamily="50" charset="-128"/>
                <a:ea typeface="Meiryo UI" panose="020B0604030504040204" pitchFamily="50" charset="-128"/>
              </a:rPr>
              <a:t>（自動運転）」「</a:t>
            </a:r>
            <a:r>
              <a:rPr lang="en-US" altLang="ja-JP" dirty="0">
                <a:latin typeface="Meiryo UI" panose="020B0604030504040204" pitchFamily="50" charset="-128"/>
                <a:ea typeface="Meiryo UI" panose="020B0604030504040204" pitchFamily="50" charset="-128"/>
              </a:rPr>
              <a:t>Shared &amp; Service</a:t>
            </a:r>
            <a:r>
              <a:rPr lang="ja-JP" altLang="en-US" dirty="0">
                <a:latin typeface="Meiryo UI" panose="020B0604030504040204" pitchFamily="50" charset="-128"/>
                <a:ea typeface="Meiryo UI" panose="020B0604030504040204" pitchFamily="50" charset="-128"/>
              </a:rPr>
              <a:t>（シェアリング）」「</a:t>
            </a:r>
            <a:r>
              <a:rPr lang="en-US" altLang="ja-JP" dirty="0">
                <a:latin typeface="Meiryo UI" panose="020B0604030504040204" pitchFamily="50" charset="-128"/>
                <a:ea typeface="Meiryo UI" panose="020B0604030504040204" pitchFamily="50" charset="-128"/>
              </a:rPr>
              <a:t>Electrification</a:t>
            </a:r>
            <a:r>
              <a:rPr lang="ja-JP" altLang="en-US" dirty="0">
                <a:latin typeface="Meiryo UI" panose="020B0604030504040204" pitchFamily="50" charset="-128"/>
                <a:ea typeface="Meiryo UI" panose="020B0604030504040204" pitchFamily="50" charset="-128"/>
              </a:rPr>
              <a:t>（電動化）」</a:t>
            </a:r>
            <a:endParaRPr lang="en-US" altLang="ja-JP" dirty="0">
              <a:latin typeface="Meiryo UI" panose="020B0604030504040204" pitchFamily="50" charset="-128"/>
              <a:ea typeface="Meiryo UI" panose="020B0604030504040204" pitchFamily="50" charset="-128"/>
            </a:endParaRPr>
          </a:p>
          <a:p>
            <a:pPr>
              <a:lnSpc>
                <a:spcPts val="1793"/>
              </a:lnSpc>
            </a:pPr>
            <a:r>
              <a:rPr lang="ja-JP" altLang="en-US" dirty="0">
                <a:latin typeface="Meiryo UI" panose="020B0604030504040204" pitchFamily="50" charset="-128"/>
                <a:ea typeface="Meiryo UI" panose="020B0604030504040204" pitchFamily="50" charset="-128"/>
              </a:rPr>
              <a:t>という４つの言葉の頭文字をとった「</a:t>
            </a:r>
            <a:r>
              <a:rPr lang="en-US" altLang="ja-JP" dirty="0">
                <a:latin typeface="Meiryo UI" panose="020B0604030504040204" pitchFamily="50" charset="-128"/>
                <a:ea typeface="Meiryo UI" panose="020B0604030504040204" pitchFamily="50" charset="-128"/>
              </a:rPr>
              <a:t>CASE</a:t>
            </a:r>
            <a:r>
              <a:rPr lang="ja-JP" altLang="en-US" dirty="0">
                <a:latin typeface="Meiryo UI" panose="020B0604030504040204" pitchFamily="50" charset="-128"/>
                <a:ea typeface="Meiryo UI" panose="020B0604030504040204" pitchFamily="50" charset="-128"/>
              </a:rPr>
              <a:t>（ケース）」という、「</a:t>
            </a:r>
            <a:r>
              <a:rPr lang="en-US" altLang="ja-JP" dirty="0">
                <a:latin typeface="Meiryo UI" panose="020B0604030504040204" pitchFamily="50" charset="-128"/>
                <a:ea typeface="Meiryo UI" panose="020B0604030504040204" pitchFamily="50" charset="-128"/>
              </a:rPr>
              <a:t>100</a:t>
            </a:r>
            <a:r>
              <a:rPr lang="ja-JP" altLang="en-US" dirty="0">
                <a:latin typeface="Meiryo UI" panose="020B0604030504040204" pitchFamily="50" charset="-128"/>
                <a:ea typeface="Meiryo UI" panose="020B0604030504040204" pitchFamily="50" charset="-128"/>
              </a:rPr>
              <a:t>年に一度」と言われる大変革期にある</a:t>
            </a:r>
            <a:endParaRPr lang="en-US" altLang="ja-JP" dirty="0">
              <a:latin typeface="Meiryo UI" panose="020B0604030504040204" pitchFamily="50" charset="-128"/>
              <a:ea typeface="Meiryo UI" panose="020B0604030504040204" pitchFamily="50" charset="-128"/>
            </a:endParaRPr>
          </a:p>
          <a:p>
            <a:pPr>
              <a:lnSpc>
                <a:spcPts val="1793"/>
              </a:lnSpc>
            </a:pPr>
            <a:endParaRPr lang="en-US" altLang="ja-JP" dirty="0">
              <a:latin typeface="Meiryo UI" panose="020B0604030504040204" pitchFamily="50" charset="-128"/>
              <a:ea typeface="Meiryo UI" panose="020B0604030504040204" pitchFamily="50" charset="-128"/>
            </a:endParaRPr>
          </a:p>
          <a:p>
            <a:pPr>
              <a:lnSpc>
                <a:spcPts val="1793"/>
              </a:lnSpc>
            </a:pPr>
            <a:r>
              <a:rPr lang="ja-JP" altLang="en-US" dirty="0">
                <a:latin typeface="Meiryo UI" panose="020B0604030504040204" pitchFamily="50" charset="-128"/>
                <a:ea typeface="Meiryo UI" panose="020B0604030504040204" pitchFamily="50" charset="-128"/>
              </a:rPr>
              <a:t>特に、電動化は、内燃機関が不要となり、部品点数が約３万点から２万点に減るという試算がある</a:t>
            </a:r>
            <a:endParaRPr lang="en-US" altLang="ja-JP" dirty="0">
              <a:latin typeface="Meiryo UI" panose="020B0604030504040204" pitchFamily="50" charset="-128"/>
              <a:ea typeface="Meiryo UI" panose="020B0604030504040204" pitchFamily="50" charset="-128"/>
            </a:endParaRPr>
          </a:p>
          <a:p>
            <a:pPr>
              <a:lnSpc>
                <a:spcPts val="1793"/>
              </a:lnSpc>
            </a:pPr>
            <a:r>
              <a:rPr lang="ja-JP" altLang="en-US" dirty="0">
                <a:latin typeface="Meiryo UI" panose="020B0604030504040204" pitchFamily="50" charset="-128"/>
                <a:ea typeface="Meiryo UI" panose="020B0604030504040204" pitchFamily="50" charset="-128"/>
              </a:rPr>
              <a:t>内燃機関の部品を製造する中小企業メーカーは仕事を失うことになりかねない</a:t>
            </a:r>
            <a:endParaRPr lang="en-US" altLang="ja-JP" dirty="0">
              <a:latin typeface="Meiryo UI" panose="020B0604030504040204" pitchFamily="50" charset="-128"/>
              <a:ea typeface="Meiryo UI" panose="020B0604030504040204" pitchFamily="50" charset="-128"/>
            </a:endParaRPr>
          </a:p>
          <a:p>
            <a:pPr>
              <a:lnSpc>
                <a:spcPts val="1793"/>
              </a:lnSpc>
            </a:pPr>
            <a:endParaRPr lang="en-US" altLang="ja-JP" dirty="0">
              <a:latin typeface="Meiryo UI" panose="020B0604030504040204" pitchFamily="50" charset="-128"/>
              <a:ea typeface="Meiryo UI" panose="020B0604030504040204" pitchFamily="50" charset="-128"/>
            </a:endParaRPr>
          </a:p>
          <a:p>
            <a:pPr>
              <a:lnSpc>
                <a:spcPts val="1793"/>
              </a:lnSpc>
            </a:pPr>
            <a:r>
              <a:rPr lang="ja-JP" altLang="en-US" dirty="0">
                <a:latin typeface="Meiryo UI" panose="020B0604030504040204" pitchFamily="50" charset="-128"/>
                <a:ea typeface="Meiryo UI" panose="020B0604030504040204" pitchFamily="50" charset="-128"/>
              </a:rPr>
              <a:t>自動車産業に依存する、本県産業は、今まさに転換点を迎えている</a:t>
            </a:r>
            <a:endParaRPr lang="en-US" altLang="ja-JP" dirty="0">
              <a:latin typeface="Meiryo UI" panose="020B0604030504040204" pitchFamily="50" charset="-128"/>
              <a:ea typeface="Meiryo UI" panose="020B0604030504040204" pitchFamily="50" charset="-128"/>
            </a:endParaRPr>
          </a:p>
          <a:p>
            <a:pPr>
              <a:lnSpc>
                <a:spcPts val="1793"/>
              </a:lnSpc>
            </a:pPr>
            <a:r>
              <a:rPr lang="ja-JP" altLang="en-US" dirty="0">
                <a:latin typeface="Meiryo UI" panose="020B0604030504040204" pitchFamily="50" charset="-128"/>
                <a:ea typeface="Meiryo UI" panose="020B0604030504040204" pitchFamily="50" charset="-128"/>
              </a:rPr>
              <a:t>今後の課題として、多様な産業の育成や中小企業の新分野開拓支援等が必要となる</a:t>
            </a:r>
            <a:endParaRPr lang="en-US" altLang="ja-JP" dirty="0">
              <a:latin typeface="Meiryo UI" panose="020B0604030504040204" pitchFamily="50" charset="-128"/>
              <a:ea typeface="Meiryo UI" panose="020B0604030504040204" pitchFamily="50" charset="-128"/>
            </a:endParaRPr>
          </a:p>
          <a:p>
            <a:pPr>
              <a:lnSpc>
                <a:spcPts val="1793"/>
              </a:lnSpc>
            </a:pPr>
            <a:endParaRPr lang="en-US" altLang="ja-JP" dirty="0">
              <a:latin typeface="Meiryo UI" panose="020B0604030504040204" pitchFamily="50" charset="-128"/>
              <a:ea typeface="Meiryo UI" panose="020B0604030504040204" pitchFamily="50" charset="-128"/>
            </a:endParaRPr>
          </a:p>
          <a:p>
            <a:pPr>
              <a:lnSpc>
                <a:spcPts val="1793"/>
              </a:lnSpc>
            </a:pPr>
            <a:r>
              <a:rPr lang="ja-JP" altLang="en-US" dirty="0">
                <a:latin typeface="Meiryo UI" panose="020B0604030504040204" pitchFamily="50" charset="-128"/>
                <a:ea typeface="Meiryo UI" panose="020B0604030504040204" pitchFamily="50" charset="-128"/>
              </a:rPr>
              <a:t>その解決方法の１つとして</a:t>
            </a:r>
            <a:r>
              <a:rPr lang="en-US" altLang="ja-JP" dirty="0">
                <a:latin typeface="Meiryo UI" panose="020B0604030504040204" pitchFamily="50" charset="-128"/>
                <a:ea typeface="Meiryo UI" panose="020B0604030504040204" pitchFamily="50" charset="-128"/>
              </a:rPr>
              <a:t>DX</a:t>
            </a:r>
            <a:r>
              <a:rPr lang="ja-JP" altLang="en-US" dirty="0">
                <a:latin typeface="Meiryo UI" panose="020B0604030504040204" pitchFamily="50" charset="-128"/>
                <a:ea typeface="Meiryo UI" panose="020B0604030504040204" pitchFamily="50" charset="-128"/>
              </a:rPr>
              <a:t>による新たなビジネスモデルの創出がある</a:t>
            </a:r>
            <a:endParaRPr lang="en-US" altLang="ja-JP"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5553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6</a:t>
            </a:fld>
            <a:endParaRPr kumimoji="1" lang="ja-JP" altLang="en-US"/>
          </a:p>
        </p:txBody>
      </p:sp>
    </p:spTree>
    <p:extLst>
      <p:ext uri="{BB962C8B-B14F-4D97-AF65-F5344CB8AC3E}">
        <p14:creationId xmlns:p14="http://schemas.microsoft.com/office/powerpoint/2010/main" val="3255132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デジタル化～ＤＸの定義</a:t>
            </a:r>
            <a:endParaRPr kumimoji="1" lang="en-US" altLang="ja-JP" dirty="0"/>
          </a:p>
        </p:txBody>
      </p:sp>
      <p:sp>
        <p:nvSpPr>
          <p:cNvPr id="4" name="スライド番号プレースホルダー 3"/>
          <p:cNvSpPr>
            <a:spLocks noGrp="1"/>
          </p:cNvSpPr>
          <p:nvPr>
            <p:ph type="sldNum" sz="quarter" idx="5"/>
          </p:nvPr>
        </p:nvSpPr>
        <p:spPr/>
        <p:txBody>
          <a:bodyPr/>
          <a:lstStyle/>
          <a:p>
            <a:fld id="{F7F0CD9D-B069-4992-9031-80959DB2DB74}" type="slidenum">
              <a:rPr kumimoji="1" lang="ja-JP" altLang="en-US" smtClean="0"/>
              <a:t>8</a:t>
            </a:fld>
            <a:endParaRPr kumimoji="1" lang="ja-JP" altLang="en-US"/>
          </a:p>
        </p:txBody>
      </p:sp>
    </p:spTree>
    <p:extLst>
      <p:ext uri="{BB962C8B-B14F-4D97-AF65-F5344CB8AC3E}">
        <p14:creationId xmlns:p14="http://schemas.microsoft.com/office/powerpoint/2010/main" val="293716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2024</a:t>
            </a:r>
            <a:r>
              <a:rPr kumimoji="1" lang="ja-JP" altLang="en-US" dirty="0"/>
              <a:t>年</a:t>
            </a:r>
            <a:r>
              <a:rPr kumimoji="1" lang="en-US" altLang="ja-JP" dirty="0"/>
              <a:t>12</a:t>
            </a:r>
            <a:r>
              <a:rPr kumimoji="1" lang="ja-JP" altLang="en-US" dirty="0"/>
              <a:t>月に愛知県に本社を有する企業に対してアンケート調査を実施</a:t>
            </a:r>
            <a:endParaRPr kumimoji="1" lang="en-US" altLang="ja-JP" dirty="0"/>
          </a:p>
          <a:p>
            <a:r>
              <a:rPr kumimoji="1" lang="ja-JP" altLang="en-US" dirty="0"/>
              <a:t>現在集計中であり速報値ですが、前回</a:t>
            </a:r>
            <a:r>
              <a:rPr kumimoji="1" lang="en-US" altLang="ja-JP" dirty="0"/>
              <a:t>2021</a:t>
            </a:r>
            <a:r>
              <a:rPr kumimoji="1" lang="ja-JP" altLang="en-US" dirty="0"/>
              <a:t>年に実施した調査から３年経ち、未着手の企業は</a:t>
            </a:r>
            <a:r>
              <a:rPr kumimoji="1" lang="en-US" altLang="ja-JP" dirty="0"/>
              <a:t>5</a:t>
            </a:r>
            <a:r>
              <a:rPr kumimoji="1" lang="ja-JP" altLang="en-US" dirty="0"/>
              <a:t>％減少したものの、</a:t>
            </a:r>
            <a:r>
              <a:rPr kumimoji="1" lang="en-US" altLang="ja-JP" dirty="0"/>
              <a:t>DX</a:t>
            </a:r>
            <a:r>
              <a:rPr kumimoji="1" lang="ja-JP" altLang="en-US" dirty="0"/>
              <a:t>の取り組みは進んでいない</a:t>
            </a:r>
            <a:endParaRPr kumimoji="1" lang="en-US" altLang="ja-JP" dirty="0"/>
          </a:p>
          <a:p>
            <a:endParaRPr kumimoji="1" lang="en-US" altLang="ja-JP" dirty="0"/>
          </a:p>
          <a:p>
            <a:r>
              <a:rPr kumimoji="1" lang="ja-JP" altLang="en-US" dirty="0"/>
              <a:t>企業規模別にみると、大企業では</a:t>
            </a:r>
            <a:r>
              <a:rPr kumimoji="1" lang="en-US" altLang="ja-JP" dirty="0"/>
              <a:t>DX</a:t>
            </a:r>
            <a:r>
              <a:rPr kumimoji="1" lang="ja-JP" altLang="en-US" dirty="0"/>
              <a:t>が進んでいるものの中堅企業以下ではまだまだ</a:t>
            </a:r>
            <a:r>
              <a:rPr kumimoji="1" lang="en-US" altLang="ja-JP" dirty="0"/>
              <a:t>DX</a:t>
            </a:r>
            <a:r>
              <a:rPr kumimoji="1" lang="ja-JP" altLang="en-US" dirty="0"/>
              <a:t>が進んでいない</a:t>
            </a:r>
            <a:endParaRPr kumimoji="1" lang="en-US" altLang="ja-JP" dirty="0"/>
          </a:p>
          <a:p>
            <a:r>
              <a:rPr kumimoji="1" lang="ja-JP" altLang="en-US" dirty="0"/>
              <a:t>また</a:t>
            </a:r>
            <a:r>
              <a:rPr kumimoji="1" lang="en-US" altLang="ja-JP" dirty="0"/>
              <a:t>8</a:t>
            </a:r>
            <a:r>
              <a:rPr kumimoji="1" lang="ja-JP" altLang="en-US" dirty="0"/>
              <a:t>割は単純なデジタル化であるデジタイゼーションから先に進んでいない</a:t>
            </a:r>
            <a:endParaRPr kumimoji="1" lang="en-US" altLang="ja-JP" dirty="0"/>
          </a:p>
        </p:txBody>
      </p:sp>
      <p:sp>
        <p:nvSpPr>
          <p:cNvPr id="4" name="スライド番号プレースホルダー 3"/>
          <p:cNvSpPr>
            <a:spLocks noGrp="1"/>
          </p:cNvSpPr>
          <p:nvPr>
            <p:ph type="sldNum" sz="quarter" idx="5"/>
          </p:nvPr>
        </p:nvSpPr>
        <p:spPr/>
        <p:txBody>
          <a:bodyPr/>
          <a:lstStyle/>
          <a:p>
            <a:fld id="{11E46222-39AF-454C-80AE-2A10C503BA84}" type="slidenum">
              <a:rPr kumimoji="1" lang="ja-JP" altLang="en-US" smtClean="0"/>
              <a:t>9</a:t>
            </a:fld>
            <a:endParaRPr kumimoji="1" lang="ja-JP" altLang="en-US"/>
          </a:p>
        </p:txBody>
      </p:sp>
    </p:spTree>
    <p:extLst>
      <p:ext uri="{BB962C8B-B14F-4D97-AF65-F5344CB8AC3E}">
        <p14:creationId xmlns:p14="http://schemas.microsoft.com/office/powerpoint/2010/main" val="2454385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81075" y="1243013"/>
            <a:ext cx="4845050" cy="3354387"/>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dirty="0">
              <a:solidFill>
                <a:srgbClr val="FF0000"/>
              </a:solidFill>
              <a:highlight>
                <a:srgbClr val="FF0000"/>
              </a:highlight>
            </a:endParaRPr>
          </a:p>
          <a:p>
            <a:r>
              <a:rPr kumimoji="1" lang="ja-JP" altLang="en-US" dirty="0"/>
              <a:t>企業の状況を一歩ずつステップアップさせるために段階に応じた施策を展開</a:t>
            </a:r>
            <a:endParaRPr kumimoji="1" lang="en-US" altLang="ja-JP" dirty="0"/>
          </a:p>
          <a:p>
            <a:r>
              <a:rPr kumimoji="1" lang="ja-JP" altLang="en-US" dirty="0"/>
              <a:t>状況によらず必要なサイバーセキュリティの施策や個別相談に対応する相談窓口</a:t>
            </a:r>
            <a:endParaRPr kumimoji="1" lang="en-US" altLang="ja-JP" dirty="0"/>
          </a:p>
          <a:p>
            <a:r>
              <a:rPr kumimoji="1" lang="ja-JP" altLang="en-US" dirty="0"/>
              <a:t>全ての土台となる「あいち産業</a:t>
            </a:r>
            <a:r>
              <a:rPr kumimoji="1" lang="en-US" altLang="ja-JP" dirty="0"/>
              <a:t>DX</a:t>
            </a:r>
            <a:r>
              <a:rPr kumimoji="1" lang="ja-JP" altLang="en-US" dirty="0"/>
              <a:t>推進コンソーシアム」</a:t>
            </a:r>
          </a:p>
        </p:txBody>
      </p:sp>
      <p:sp>
        <p:nvSpPr>
          <p:cNvPr id="4" name="スライド番号プレースホルダー 3"/>
          <p:cNvSpPr>
            <a:spLocks noGrp="1"/>
          </p:cNvSpPr>
          <p:nvPr>
            <p:ph type="sldNum" sz="quarter" idx="5"/>
          </p:nvPr>
        </p:nvSpPr>
        <p:spPr/>
        <p:txBody>
          <a:bodyPr/>
          <a:lstStyle/>
          <a:p>
            <a:fld id="{7B89C773-6B0F-4D78-8F9C-50DB1FC04C15}" type="slidenum">
              <a:rPr kumimoji="1" lang="ja-JP" altLang="en-US" smtClean="0"/>
              <a:t>10</a:t>
            </a:fld>
            <a:endParaRPr kumimoji="1" lang="ja-JP" altLang="en-US"/>
          </a:p>
        </p:txBody>
      </p:sp>
    </p:spTree>
    <p:extLst>
      <p:ext uri="{BB962C8B-B14F-4D97-AF65-F5344CB8AC3E}">
        <p14:creationId xmlns:p14="http://schemas.microsoft.com/office/powerpoint/2010/main" val="4065451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タイトル スライド">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2889250" y="381001"/>
            <a:ext cx="6851650" cy="1470025"/>
          </a:xfrm>
        </p:spPr>
        <p:txBody>
          <a:bodyPr/>
          <a:lstStyle>
            <a:lvl1pPr>
              <a:defRPr sz="2600"/>
            </a:lvl1pPr>
          </a:lstStyle>
          <a:p>
            <a:pPr lvl="0"/>
            <a:r>
              <a:rPr lang="ja-JP" altLang="en-US" noProof="0"/>
              <a:t>マスター タイトルの書式設定</a:t>
            </a:r>
          </a:p>
        </p:txBody>
      </p:sp>
      <p:sp>
        <p:nvSpPr>
          <p:cNvPr id="8195" name="Rectangle 3"/>
          <p:cNvSpPr>
            <a:spLocks noGrp="1" noChangeArrowheads="1"/>
          </p:cNvSpPr>
          <p:nvPr>
            <p:ph type="subTitle" idx="1"/>
          </p:nvPr>
        </p:nvSpPr>
        <p:spPr>
          <a:xfrm>
            <a:off x="2971800" y="1981200"/>
            <a:ext cx="6851650" cy="685800"/>
          </a:xfrm>
        </p:spPr>
        <p:txBody>
          <a:bodyPr/>
          <a:lstStyle>
            <a:lvl1pPr marL="0" indent="0">
              <a:buFontTx/>
              <a:buNone/>
              <a:defRPr>
                <a:solidFill>
                  <a:schemeClr val="tx2"/>
                </a:solidFill>
              </a:defRPr>
            </a:lvl1pPr>
          </a:lstStyle>
          <a:p>
            <a:pPr lvl="0"/>
            <a:r>
              <a:rPr lang="ja-JP" altLang="en-US" noProof="0"/>
              <a:t>マスター サブタイトルの書式設定</a:t>
            </a:r>
          </a:p>
        </p:txBody>
      </p:sp>
      <p:sp>
        <p:nvSpPr>
          <p:cNvPr id="8196" name="Rectangle 4"/>
          <p:cNvSpPr>
            <a:spLocks noGrp="1" noChangeArrowheads="1"/>
          </p:cNvSpPr>
          <p:nvPr>
            <p:ph type="dt" sz="half" idx="2"/>
          </p:nvPr>
        </p:nvSpPr>
        <p:spPr/>
        <p:txBody>
          <a:bodyPr/>
          <a:lstStyle>
            <a:lvl1pPr>
              <a:defRPr sz="1000"/>
            </a:lvl1pPr>
          </a:lstStyle>
          <a:p>
            <a:endParaRPr lang="en-US" altLang="ja-JP"/>
          </a:p>
        </p:txBody>
      </p:sp>
      <p:sp>
        <p:nvSpPr>
          <p:cNvPr id="8197" name="Rectangle 5"/>
          <p:cNvSpPr>
            <a:spLocks noGrp="1" noChangeArrowheads="1"/>
          </p:cNvSpPr>
          <p:nvPr>
            <p:ph type="ftr" sz="quarter" idx="3"/>
          </p:nvPr>
        </p:nvSpPr>
        <p:spPr/>
        <p:txBody>
          <a:bodyPr/>
          <a:lstStyle>
            <a:lvl1pPr>
              <a:defRPr sz="1000"/>
            </a:lvl1pPr>
          </a:lstStyle>
          <a:p>
            <a:endParaRPr lang="en-US" altLang="ja-JP"/>
          </a:p>
        </p:txBody>
      </p:sp>
      <p:sp>
        <p:nvSpPr>
          <p:cNvPr id="8198" name="Rectangle 6"/>
          <p:cNvSpPr>
            <a:spLocks noGrp="1" noChangeArrowheads="1"/>
          </p:cNvSpPr>
          <p:nvPr>
            <p:ph type="sldNum" sz="quarter" idx="4"/>
          </p:nvPr>
        </p:nvSpPr>
        <p:spPr/>
        <p:txBody>
          <a:bodyPr/>
          <a:lstStyle>
            <a:lvl1pPr>
              <a:defRPr sz="1000"/>
            </a:lvl1pPr>
          </a:lstStyle>
          <a:p>
            <a:fld id="{76B87231-525B-4DD0-9C41-8C452AE41BA4}" type="slidenum">
              <a:rPr lang="ja-JP" altLang="en-US"/>
              <a:pPr/>
              <a:t>‹#›</a:t>
            </a:fld>
            <a:endParaRPr lang="en-US" altLang="ja-JP"/>
          </a:p>
        </p:txBody>
      </p:sp>
    </p:spTree>
    <p:extLst>
      <p:ext uri="{BB962C8B-B14F-4D97-AF65-F5344CB8AC3E}">
        <p14:creationId xmlns:p14="http://schemas.microsoft.com/office/powerpoint/2010/main" val="1004855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6261821-9A8A-A0A5-E26F-F2083053FA0B}"/>
              </a:ext>
            </a:extLst>
          </p:cNvPr>
          <p:cNvSpPr/>
          <p:nvPr userDrawn="1"/>
        </p:nvSpPr>
        <p:spPr>
          <a:xfrm>
            <a:off x="0" y="1768415"/>
            <a:ext cx="9906000" cy="1861471"/>
          </a:xfrm>
          <a:prstGeom prst="rect">
            <a:avLst/>
          </a:prstGeom>
          <a:solidFill>
            <a:schemeClr val="accent6">
              <a:lumMod val="50000"/>
            </a:schemeClr>
          </a:solidFill>
          <a:ln>
            <a:no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ja-JP" altLang="en-US" sz="1800"/>
          </a:p>
        </p:txBody>
      </p:sp>
      <p:sp>
        <p:nvSpPr>
          <p:cNvPr id="2" name="Title 1"/>
          <p:cNvSpPr>
            <a:spLocks noGrp="1"/>
          </p:cNvSpPr>
          <p:nvPr>
            <p:ph type="ctrTitle" hasCustomPrompt="1"/>
          </p:nvPr>
        </p:nvSpPr>
        <p:spPr>
          <a:xfrm>
            <a:off x="742950" y="2183605"/>
            <a:ext cx="8420100" cy="1006477"/>
          </a:xfrm>
        </p:spPr>
        <p:txBody>
          <a:bodyPr anchor="b">
            <a:normAutofit/>
          </a:bodyPr>
          <a:lstStyle>
            <a:lvl1pPr algn="ctr">
              <a:defRPr sz="4800" b="1">
                <a:solidFill>
                  <a:schemeClr val="bg1"/>
                </a:solidFill>
              </a:defRPr>
            </a:lvl1pPr>
          </a:lstStyle>
          <a:p>
            <a:r>
              <a:rPr lang="ja-JP" altLang="en-US" dirty="0"/>
              <a:t>マスター タイトルの</a:t>
            </a:r>
            <a:br>
              <a:rPr lang="en-US" altLang="ja-JP" dirty="0"/>
            </a:br>
            <a:r>
              <a:rPr lang="ja-JP" altLang="en-US" dirty="0"/>
              <a:t>書式設定</a:t>
            </a:r>
            <a:endParaRPr lang="en-US" dirty="0"/>
          </a:p>
        </p:txBody>
      </p:sp>
      <p:sp>
        <p:nvSpPr>
          <p:cNvPr id="3" name="Subtitle 2"/>
          <p:cNvSpPr>
            <a:spLocks noGrp="1"/>
          </p:cNvSpPr>
          <p:nvPr>
            <p:ph type="subTitle" idx="1"/>
          </p:nvPr>
        </p:nvSpPr>
        <p:spPr>
          <a:xfrm>
            <a:off x="1238250" y="3879127"/>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7BCEC69-D8DF-4D4E-8A3C-DD2E9C3B7DD0}" type="datetimeFigureOut">
              <a:rPr kumimoji="1" lang="ja-JP" altLang="en-US" smtClean="0"/>
              <a:t>2026/6/19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CCABBF-E965-4319-86E5-BC59728C14CA}" type="slidenum">
              <a:rPr kumimoji="1" lang="ja-JP" altLang="en-US" smtClean="0"/>
              <a:t>‹#›</a:t>
            </a:fld>
            <a:endParaRPr kumimoji="1" lang="ja-JP" altLang="en-US"/>
          </a:p>
        </p:txBody>
      </p:sp>
      <p:pic>
        <p:nvPicPr>
          <p:cNvPr id="8" name="Picture 2" descr="rogomark(L)">
            <a:extLst>
              <a:ext uri="{FF2B5EF4-FFF2-40B4-BE49-F238E27FC236}">
                <a16:creationId xmlns:a16="http://schemas.microsoft.com/office/drawing/2014/main" id="{B15A9964-CF6E-748C-B66F-9CF8CB8E43F2}"/>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6152880"/>
            <a:ext cx="5107214" cy="56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0198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タイトル スライド">
    <p:bg>
      <p:bgPr>
        <a:gradFill>
          <a:gsLst>
            <a:gs pos="43000">
              <a:schemeClr val="bg1"/>
            </a:gs>
            <a:gs pos="58000">
              <a:schemeClr val="accent6">
                <a:lumMod val="20000"/>
                <a:lumOff val="80000"/>
              </a:schemeClr>
            </a:gs>
            <a:gs pos="76000">
              <a:schemeClr val="accent6">
                <a:lumMod val="60000"/>
                <a:lumOff val="40000"/>
              </a:schemeClr>
            </a:gs>
            <a:gs pos="90000">
              <a:schemeClr val="accent6">
                <a:lumMod val="75000"/>
              </a:schemeClr>
            </a:gs>
            <a:gs pos="100000">
              <a:schemeClr val="accent6">
                <a:lumMod val="50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42950" y="2183605"/>
            <a:ext cx="8420100" cy="1006477"/>
          </a:xfrm>
        </p:spPr>
        <p:txBody>
          <a:bodyPr anchor="b">
            <a:normAutofit/>
          </a:bodyPr>
          <a:lstStyle>
            <a:lvl1pPr algn="ctr">
              <a:defRPr sz="4800" b="1"/>
            </a:lvl1pPr>
          </a:lstStyle>
          <a:p>
            <a:r>
              <a:rPr lang="ja-JP" altLang="en-US" dirty="0"/>
              <a:t>マスター タイトルの</a:t>
            </a:r>
            <a:br>
              <a:rPr lang="en-US" altLang="ja-JP" dirty="0"/>
            </a:br>
            <a:r>
              <a:rPr lang="ja-JP" altLang="en-US" dirty="0"/>
              <a:t>書式設定</a:t>
            </a:r>
            <a:endParaRPr lang="en-US" dirty="0"/>
          </a:p>
        </p:txBody>
      </p:sp>
      <p:sp>
        <p:nvSpPr>
          <p:cNvPr id="3" name="Subtitle 2"/>
          <p:cNvSpPr>
            <a:spLocks noGrp="1"/>
          </p:cNvSpPr>
          <p:nvPr>
            <p:ph type="subTitle" idx="1"/>
          </p:nvPr>
        </p:nvSpPr>
        <p:spPr>
          <a:xfrm>
            <a:off x="1238250" y="3879127"/>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7BCEC69-D8DF-4D4E-8A3C-DD2E9C3B7DD0}" type="datetimeFigureOut">
              <a:rPr kumimoji="1" lang="ja-JP" altLang="en-US" smtClean="0"/>
              <a:t>2026/6/19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CCABBF-E965-4319-86E5-BC59728C14CA}" type="slidenum">
              <a:rPr kumimoji="1" lang="ja-JP" altLang="en-US" smtClean="0"/>
              <a:t>‹#›</a:t>
            </a:fld>
            <a:endParaRPr kumimoji="1" lang="ja-JP" altLang="en-US"/>
          </a:p>
        </p:txBody>
      </p:sp>
    </p:spTree>
    <p:extLst>
      <p:ext uri="{BB962C8B-B14F-4D97-AF65-F5344CB8AC3E}">
        <p14:creationId xmlns:p14="http://schemas.microsoft.com/office/powerpoint/2010/main" val="2403522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タイトル スライド">
    <p:bg>
      <p:bgPr>
        <a:gradFill>
          <a:gsLst>
            <a:gs pos="43000">
              <a:schemeClr val="bg1"/>
            </a:gs>
            <a:gs pos="58000">
              <a:schemeClr val="accent6">
                <a:lumMod val="20000"/>
                <a:lumOff val="80000"/>
              </a:schemeClr>
            </a:gs>
            <a:gs pos="76000">
              <a:schemeClr val="accent6">
                <a:lumMod val="60000"/>
                <a:lumOff val="40000"/>
              </a:schemeClr>
            </a:gs>
            <a:gs pos="90000">
              <a:schemeClr val="accent6">
                <a:lumMod val="75000"/>
              </a:schemeClr>
            </a:gs>
            <a:gs pos="100000">
              <a:schemeClr val="accent6">
                <a:lumMod val="50000"/>
              </a:schemeClr>
            </a:gs>
          </a:gsLst>
          <a:lin ang="189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42950" y="2183605"/>
            <a:ext cx="8420100" cy="1006477"/>
          </a:xfrm>
        </p:spPr>
        <p:txBody>
          <a:bodyPr anchor="b">
            <a:normAutofit/>
          </a:bodyPr>
          <a:lstStyle>
            <a:lvl1pPr algn="ctr">
              <a:defRPr sz="4800" b="1"/>
            </a:lvl1pPr>
          </a:lstStyle>
          <a:p>
            <a:r>
              <a:rPr lang="ja-JP" altLang="en-US" dirty="0"/>
              <a:t>マスター タイトルの</a:t>
            </a:r>
            <a:br>
              <a:rPr lang="en-US" altLang="ja-JP" dirty="0"/>
            </a:br>
            <a:r>
              <a:rPr lang="ja-JP" altLang="en-US" dirty="0"/>
              <a:t>書式設定</a:t>
            </a:r>
            <a:endParaRPr lang="en-US" dirty="0"/>
          </a:p>
        </p:txBody>
      </p:sp>
      <p:sp>
        <p:nvSpPr>
          <p:cNvPr id="3" name="Subtitle 2"/>
          <p:cNvSpPr>
            <a:spLocks noGrp="1"/>
          </p:cNvSpPr>
          <p:nvPr>
            <p:ph type="subTitle" idx="1"/>
          </p:nvPr>
        </p:nvSpPr>
        <p:spPr>
          <a:xfrm>
            <a:off x="1238250" y="3879127"/>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7BCEC69-D8DF-4D4E-8A3C-DD2E9C3B7DD0}" type="datetimeFigureOut">
              <a:rPr kumimoji="1" lang="ja-JP" altLang="en-US" smtClean="0"/>
              <a:t>2026/6/19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CCABBF-E965-4319-86E5-BC59728C14CA}" type="slidenum">
              <a:rPr kumimoji="1" lang="ja-JP" altLang="en-US" smtClean="0"/>
              <a:t>‹#›</a:t>
            </a:fld>
            <a:endParaRPr kumimoji="1" lang="ja-JP" altLang="en-US"/>
          </a:p>
        </p:txBody>
      </p:sp>
      <p:pic>
        <p:nvPicPr>
          <p:cNvPr id="8" name="Picture 2" descr="rogomark(L)">
            <a:extLst>
              <a:ext uri="{FF2B5EF4-FFF2-40B4-BE49-F238E27FC236}">
                <a16:creationId xmlns:a16="http://schemas.microsoft.com/office/drawing/2014/main" id="{B15A9964-CF6E-748C-B66F-9CF8CB8E43F2}"/>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6152880"/>
            <a:ext cx="5107214" cy="56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039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037" y="835322"/>
            <a:ext cx="8543925"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正方形/長方形 6">
            <a:extLst>
              <a:ext uri="{FF2B5EF4-FFF2-40B4-BE49-F238E27FC236}">
                <a16:creationId xmlns:a16="http://schemas.microsoft.com/office/drawing/2014/main" id="{FA1A7E22-2132-018D-B6D7-E58CE4E4F374}"/>
              </a:ext>
            </a:extLst>
          </p:cNvPr>
          <p:cNvSpPr/>
          <p:nvPr userDrawn="1"/>
        </p:nvSpPr>
        <p:spPr>
          <a:xfrm>
            <a:off x="0" y="1"/>
            <a:ext cx="9906000" cy="552883"/>
          </a:xfrm>
          <a:prstGeom prst="rect">
            <a:avLst/>
          </a:prstGeom>
          <a:solidFill>
            <a:schemeClr val="accent1"/>
          </a:solidFill>
          <a:ln>
            <a:no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ja-JP" altLang="en-US" sz="1800">
              <a:solidFill>
                <a:schemeClr val="bg1"/>
              </a:solidFill>
            </a:endParaRPr>
          </a:p>
        </p:txBody>
      </p:sp>
      <p:sp>
        <p:nvSpPr>
          <p:cNvPr id="2" name="Title 1"/>
          <p:cNvSpPr>
            <a:spLocks noGrp="1"/>
          </p:cNvSpPr>
          <p:nvPr>
            <p:ph type="title"/>
          </p:nvPr>
        </p:nvSpPr>
        <p:spPr>
          <a:xfrm>
            <a:off x="113001" y="122668"/>
            <a:ext cx="8543925" cy="430216"/>
          </a:xfrm>
        </p:spPr>
        <p:txBody>
          <a:bodyPr>
            <a:normAutofit/>
          </a:bodyPr>
          <a:lstStyle>
            <a:lvl1pPr>
              <a:defRPr sz="2800" b="1">
                <a:solidFill>
                  <a:schemeClr val="bg1"/>
                </a:solidFill>
              </a:defRPr>
            </a:lvl1pPr>
          </a:lstStyle>
          <a:p>
            <a:r>
              <a:rPr lang="ja-JP" altLang="en-US" dirty="0"/>
              <a:t>マスター タイトルの書式設定</a:t>
            </a:r>
            <a:endParaRPr lang="en-US" dirty="0"/>
          </a:p>
        </p:txBody>
      </p:sp>
      <p:sp>
        <p:nvSpPr>
          <p:cNvPr id="8" name="スライド番号プレースホルダー 5">
            <a:extLst>
              <a:ext uri="{FF2B5EF4-FFF2-40B4-BE49-F238E27FC236}">
                <a16:creationId xmlns:a16="http://schemas.microsoft.com/office/drawing/2014/main" id="{1C449101-24D2-D049-6FC7-91244AE9642F}"/>
              </a:ext>
            </a:extLst>
          </p:cNvPr>
          <p:cNvSpPr txBox="1">
            <a:spLocks/>
          </p:cNvSpPr>
          <p:nvPr userDrawn="1"/>
        </p:nvSpPr>
        <p:spPr>
          <a:xfrm>
            <a:off x="7754784" y="6613638"/>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CCCABBF-E965-4319-86E5-BC59728C14CA}" type="slidenum">
              <a:rPr kumimoji="1" lang="ja-JP" altLang="en-US" smtClean="0"/>
              <a:pPr/>
              <a:t>‹#›</a:t>
            </a:fld>
            <a:endParaRPr kumimoji="1" lang="ja-JP" altLang="en-US" dirty="0"/>
          </a:p>
        </p:txBody>
      </p:sp>
    </p:spTree>
    <p:extLst>
      <p:ext uri="{BB962C8B-B14F-4D97-AF65-F5344CB8AC3E}">
        <p14:creationId xmlns:p14="http://schemas.microsoft.com/office/powerpoint/2010/main" val="1274205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7BCEC69-D8DF-4D4E-8A3C-DD2E9C3B7DD0}" type="datetimeFigureOut">
              <a:rPr kumimoji="1" lang="ja-JP" altLang="en-US" smtClean="0"/>
              <a:t>2026/6/19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CCCABBF-E965-4319-86E5-BC59728C14CA}" type="slidenum">
              <a:rPr kumimoji="1" lang="ja-JP" altLang="en-US" smtClean="0"/>
              <a:t>‹#›</a:t>
            </a:fld>
            <a:endParaRPr kumimoji="1" lang="ja-JP" altLang="en-US"/>
          </a:p>
        </p:txBody>
      </p:sp>
      <p:pic>
        <p:nvPicPr>
          <p:cNvPr id="7" name="Picture 2" descr="rogomark(L)">
            <a:extLst>
              <a:ext uri="{FF2B5EF4-FFF2-40B4-BE49-F238E27FC236}">
                <a16:creationId xmlns:a16="http://schemas.microsoft.com/office/drawing/2014/main" id="{69D32845-33EC-334E-E570-4BA70BC2E978}"/>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36523"/>
            <a:ext cx="5107214" cy="56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265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7BCEC69-D8DF-4D4E-8A3C-DD2E9C3B7DD0}" type="datetimeFigureOut">
              <a:rPr kumimoji="1" lang="ja-JP" altLang="en-US" smtClean="0"/>
              <a:t>2026/6/19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CCCABBF-E965-4319-86E5-BC59728C14CA}" type="slidenum">
              <a:rPr kumimoji="1" lang="ja-JP" altLang="en-US" smtClean="0"/>
              <a:t>‹#›</a:t>
            </a:fld>
            <a:endParaRPr kumimoji="1" lang="ja-JP" altLang="en-US"/>
          </a:p>
        </p:txBody>
      </p:sp>
    </p:spTree>
    <p:extLst>
      <p:ext uri="{BB962C8B-B14F-4D97-AF65-F5344CB8AC3E}">
        <p14:creationId xmlns:p14="http://schemas.microsoft.com/office/powerpoint/2010/main" val="4215140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タイトルとコンテンツ">
    <p:spTree>
      <p:nvGrpSpPr>
        <p:cNvPr id="1" name=""/>
        <p:cNvGrpSpPr/>
        <p:nvPr/>
      </p:nvGrpSpPr>
      <p:grpSpPr>
        <a:xfrm>
          <a:off x="0" y="0"/>
          <a:ext cx="0" cy="0"/>
          <a:chOff x="0" y="0"/>
          <a:chExt cx="0" cy="0"/>
        </a:xfrm>
      </p:grpSpPr>
      <p:pic>
        <p:nvPicPr>
          <p:cNvPr id="7" name="Picture 2" descr="rogomark(L)">
            <a:extLst>
              <a:ext uri="{FF2B5EF4-FFF2-40B4-BE49-F238E27FC236}">
                <a16:creationId xmlns:a16="http://schemas.microsoft.com/office/drawing/2014/main" id="{C0EDBD66-85E6-44E3-AF58-60F027D4711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1474" y="-23981"/>
            <a:ext cx="5107214" cy="56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8" name="タイトル 1"/>
          <p:cNvSpPr>
            <a:spLocks noGrp="1"/>
          </p:cNvSpPr>
          <p:nvPr>
            <p:ph type="title" hasCustomPrompt="1"/>
          </p:nvPr>
        </p:nvSpPr>
        <p:spPr>
          <a:xfrm>
            <a:off x="2" y="-13648"/>
            <a:ext cx="9744524" cy="476250"/>
          </a:xfrm>
          <a:prstGeom prst="rect">
            <a:avLst/>
          </a:prstGeom>
        </p:spPr>
        <p:txBody>
          <a:bodyPr/>
          <a:lstStyle/>
          <a:p>
            <a:r>
              <a:rPr lang="ja-JP" altLang="en-US" dirty="0"/>
              <a:t>　　　　　　　　　マスタ タイトルの書式設定</a:t>
            </a:r>
          </a:p>
        </p:txBody>
      </p:sp>
      <p:sp>
        <p:nvSpPr>
          <p:cNvPr id="8" name="スライド番号プレースホルダー 5">
            <a:extLst>
              <a:ext uri="{FF2B5EF4-FFF2-40B4-BE49-F238E27FC236}">
                <a16:creationId xmlns:a16="http://schemas.microsoft.com/office/drawing/2014/main" id="{3646A5F3-65B6-4353-8011-F672AB3F4AB2}"/>
              </a:ext>
            </a:extLst>
          </p:cNvPr>
          <p:cNvSpPr txBox="1">
            <a:spLocks/>
          </p:cNvSpPr>
          <p:nvPr userDrawn="1"/>
        </p:nvSpPr>
        <p:spPr>
          <a:xfrm>
            <a:off x="9390275" y="201084"/>
            <a:ext cx="469118" cy="365125"/>
          </a:xfrm>
          <a:prstGeom prst="rect">
            <a:avLst/>
          </a:prstGeom>
          <a:gradFill>
            <a:gsLst>
              <a:gs pos="0">
                <a:schemeClr val="accent6">
                  <a:lumMod val="75000"/>
                </a:schemeClr>
              </a:gs>
              <a:gs pos="80000">
                <a:schemeClr val="accent6">
                  <a:lumMod val="40000"/>
                  <a:lumOff val="60000"/>
                </a:schemeClr>
              </a:gs>
              <a:gs pos="100000">
                <a:schemeClr val="accent6">
                  <a:lumMod val="20000"/>
                  <a:lumOff val="80000"/>
                </a:schemeClr>
              </a:gs>
            </a:gsLst>
          </a:gradFill>
          <a:ln w="9525" cap="flat" cmpd="sng" algn="ctr">
            <a:noFill/>
            <a:prstDash val="solid"/>
          </a:ln>
          <a:effectLst/>
          <a:scene3d>
            <a:camera prst="orthographicFront">
              <a:rot lat="0" lon="0" rev="0"/>
            </a:camera>
            <a:lightRig rig="chilly" dir="t">
              <a:rot lat="0" lon="0" rev="18480000"/>
            </a:lightRig>
          </a:scene3d>
          <a:sp3d prstMaterial="clear">
            <a:bevelT h="63500"/>
          </a:sp3d>
        </p:spPr>
        <p:style>
          <a:lnRef idx="1">
            <a:schemeClr val="accent3"/>
          </a:lnRef>
          <a:fillRef idx="3">
            <a:schemeClr val="accent3"/>
          </a:fillRef>
          <a:effectRef idx="2">
            <a:schemeClr val="accent3"/>
          </a:effectRef>
          <a:fontRef idx="minor">
            <a:schemeClr val="lt1"/>
          </a:fontRef>
        </p:style>
        <p:txBody>
          <a:bodyPr vert="horz" lIns="95691" tIns="47846" rIns="95691" bIns="47846"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fontAlgn="auto">
              <a:spcBef>
                <a:spcPts val="0"/>
              </a:spcBef>
              <a:spcAft>
                <a:spcPts val="0"/>
              </a:spcAft>
            </a:pPr>
            <a:fld id="{B92C5C9B-B9A1-4E91-AC8E-268A0F26E33A}" type="slidenum">
              <a:rPr lang="ja-JP" altLang="en-US" sz="1500">
                <a:solidFill>
                  <a:srgbClr val="F79646"/>
                </a:solidFill>
                <a:latin typeface="Impact" pitchFamily="34" charset="0"/>
              </a:rPr>
              <a:pPr algn="ctr" fontAlgn="auto">
                <a:spcBef>
                  <a:spcPts val="0"/>
                </a:spcBef>
                <a:spcAft>
                  <a:spcPts val="0"/>
                </a:spcAft>
              </a:pPr>
              <a:t>‹#›</a:t>
            </a:fld>
            <a:endParaRPr lang="ja-JP" altLang="en-US" sz="1500" dirty="0">
              <a:solidFill>
                <a:srgbClr val="F79646"/>
              </a:solidFill>
              <a:latin typeface="Impact" pitchFamily="34" charset="0"/>
            </a:endParaRPr>
          </a:p>
        </p:txBody>
      </p:sp>
    </p:spTree>
    <p:extLst>
      <p:ext uri="{BB962C8B-B14F-4D97-AF65-F5344CB8AC3E}">
        <p14:creationId xmlns:p14="http://schemas.microsoft.com/office/powerpoint/2010/main" val="3051647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BCEC69-D8DF-4D4E-8A3C-DD2E9C3B7DD0}" type="datetimeFigureOut">
              <a:rPr kumimoji="1" lang="ja-JP" altLang="en-US" smtClean="0"/>
              <a:t>2026/6/19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CCABBF-E965-4319-86E5-BC59728C14CA}" type="slidenum">
              <a:rPr kumimoji="1" lang="ja-JP" altLang="en-US" smtClean="0"/>
              <a:t>‹#›</a:t>
            </a:fld>
            <a:endParaRPr kumimoji="1" lang="ja-JP" altLang="en-US"/>
          </a:p>
        </p:txBody>
      </p:sp>
    </p:spTree>
    <p:extLst>
      <p:ext uri="{BB962C8B-B14F-4D97-AF65-F5344CB8AC3E}">
        <p14:creationId xmlns:p14="http://schemas.microsoft.com/office/powerpoint/2010/main" val="643505181"/>
      </p:ext>
    </p:extLst>
  </p:cSld>
  <p:clrMap bg1="lt1" tx1="dk1" bg2="lt2" tx2="dk2" accent1="accent1" accent2="accent2" accent3="accent3" accent4="accent4" accent5="accent5" accent6="accent6" hlink="hlink" folHlink="folHlink"/>
  <p:sldLayoutIdLst>
    <p:sldLayoutId id="2147483670" r:id="rId1"/>
    <p:sldLayoutId id="2147483661" r:id="rId2"/>
    <p:sldLayoutId id="2147483667" r:id="rId3"/>
    <p:sldLayoutId id="2147483668" r:id="rId4"/>
    <p:sldLayoutId id="2147483662" r:id="rId5"/>
    <p:sldLayoutId id="2147483663" r:id="rId6"/>
    <p:sldLayoutId id="2147483666" r:id="rId7"/>
    <p:sldLayoutId id="2147483669" r:id="rId8"/>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5.jpeg"/><Relationship Id="rId11" Type="http://schemas.microsoft.com/office/2007/relationships/hdphoto" Target="../media/hdphoto3.wdp"/><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33.jpe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44.jp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4BC4844C-39CB-F07A-BBA4-29000BC02926}"/>
              </a:ext>
            </a:extLst>
          </p:cNvPr>
          <p:cNvGrpSpPr/>
          <p:nvPr/>
        </p:nvGrpSpPr>
        <p:grpSpPr>
          <a:xfrm>
            <a:off x="0" y="5933773"/>
            <a:ext cx="9904762" cy="923026"/>
            <a:chOff x="-1" y="5933692"/>
            <a:chExt cx="9904762" cy="923026"/>
          </a:xfrm>
        </p:grpSpPr>
        <p:pic>
          <p:nvPicPr>
            <p:cNvPr id="10" name="Picture 2" descr="rogomark(L)">
              <a:extLst>
                <a:ext uri="{FF2B5EF4-FFF2-40B4-BE49-F238E27FC236}">
                  <a16:creationId xmlns:a16="http://schemas.microsoft.com/office/drawing/2014/main" id="{A0D144D8-8D27-60B1-ED21-6BF54920BC1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24822" y="6100611"/>
              <a:ext cx="6779939" cy="7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rogomark(L)">
              <a:extLst>
                <a:ext uri="{FF2B5EF4-FFF2-40B4-BE49-F238E27FC236}">
                  <a16:creationId xmlns:a16="http://schemas.microsoft.com/office/drawing/2014/main" id="{9EA41DD6-8C21-CCF8-A2C2-B0CA31AF035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6101893"/>
              <a:ext cx="6779939" cy="7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字幕 2">
              <a:extLst>
                <a:ext uri="{FF2B5EF4-FFF2-40B4-BE49-F238E27FC236}">
                  <a16:creationId xmlns:a16="http://schemas.microsoft.com/office/drawing/2014/main" id="{3B2CA50C-8E15-864B-048B-7D502695960B}"/>
                </a:ext>
              </a:extLst>
            </p:cNvPr>
            <p:cNvSpPr txBox="1">
              <a:spLocks/>
            </p:cNvSpPr>
            <p:nvPr/>
          </p:nvSpPr>
          <p:spPr>
            <a:xfrm>
              <a:off x="4557840" y="5933692"/>
              <a:ext cx="3933084" cy="440873"/>
            </a:xfrm>
            <a:prstGeom prst="rect">
              <a:avLst/>
            </a:prstGeom>
            <a:solidFill>
              <a:schemeClr val="bg1"/>
            </a:solidFill>
          </p:spPr>
          <p:txBody>
            <a:bodyPr lIns="180000" tIns="18000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400"/>
                </a:lnSpc>
                <a:buNone/>
              </a:pPr>
              <a:r>
                <a:rPr lang="ja-JP" altLang="en-US" sz="2000" i="1" dirty="0"/>
                <a:t>経済産業局 産業部 産業振興課 </a:t>
              </a:r>
              <a:endParaRPr lang="en-US" altLang="ja-JP" sz="2000" i="1" dirty="0"/>
            </a:p>
            <a:p>
              <a:pPr marL="0" indent="0">
                <a:lnSpc>
                  <a:spcPts val="1400"/>
                </a:lnSpc>
                <a:buNone/>
              </a:pPr>
              <a:r>
                <a:rPr lang="ja-JP" altLang="en-US" sz="2000" i="1" dirty="0"/>
                <a:t>デジタル産業グループ</a:t>
              </a:r>
              <a:endParaRPr lang="en-US" altLang="ja-JP" sz="2000" i="1" dirty="0"/>
            </a:p>
          </p:txBody>
        </p:sp>
      </p:grpSp>
      <p:pic>
        <p:nvPicPr>
          <p:cNvPr id="14" name="図 13" descr="ダイアグラム&#10;&#10;AI によって生成されたコンテンツは間違っている可能性があります。">
            <a:extLst>
              <a:ext uri="{FF2B5EF4-FFF2-40B4-BE49-F238E27FC236}">
                <a16:creationId xmlns:a16="http://schemas.microsoft.com/office/drawing/2014/main" id="{89BF796C-14D0-883C-E228-C12205A7EC27}"/>
              </a:ext>
            </a:extLst>
          </p:cNvPr>
          <p:cNvPicPr>
            <a:picLocks noChangeAspect="1"/>
          </p:cNvPicPr>
          <p:nvPr/>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brightnessContrast contrast="-20000"/>
                    </a14:imgEffect>
                  </a14:imgLayer>
                </a14:imgProps>
              </a:ext>
            </a:extLst>
          </a:blip>
          <a:srcRect l="3061" t="18038" r="509" b="28660"/>
          <a:stretch/>
        </p:blipFill>
        <p:spPr>
          <a:xfrm>
            <a:off x="3999373" y="0"/>
            <a:ext cx="5906627" cy="4728088"/>
          </a:xfrm>
          <a:prstGeom prst="rect">
            <a:avLst/>
          </a:prstGeom>
        </p:spPr>
      </p:pic>
      <p:grpSp>
        <p:nvGrpSpPr>
          <p:cNvPr id="17" name="グループ化 16">
            <a:extLst>
              <a:ext uri="{FF2B5EF4-FFF2-40B4-BE49-F238E27FC236}">
                <a16:creationId xmlns:a16="http://schemas.microsoft.com/office/drawing/2014/main" id="{11AE63DC-8971-9DE1-F330-A6BBF893F1F4}"/>
              </a:ext>
            </a:extLst>
          </p:cNvPr>
          <p:cNvGrpSpPr/>
          <p:nvPr/>
        </p:nvGrpSpPr>
        <p:grpSpPr>
          <a:xfrm>
            <a:off x="-2400" y="-754"/>
            <a:ext cx="6271227" cy="6126445"/>
            <a:chOff x="-5513389" y="442975"/>
            <a:chExt cx="5716997" cy="3920953"/>
          </a:xfrm>
        </p:grpSpPr>
        <p:sp>
          <p:nvSpPr>
            <p:cNvPr id="18" name="正方形/長方形 17">
              <a:extLst>
                <a:ext uri="{FF2B5EF4-FFF2-40B4-BE49-F238E27FC236}">
                  <a16:creationId xmlns:a16="http://schemas.microsoft.com/office/drawing/2014/main" id="{9F4212C8-2FF9-3841-CDDA-F671B6FFBA45}"/>
                </a:ext>
              </a:extLst>
            </p:cNvPr>
            <p:cNvSpPr/>
            <p:nvPr/>
          </p:nvSpPr>
          <p:spPr>
            <a:xfrm>
              <a:off x="-5513389" y="442975"/>
              <a:ext cx="2623265" cy="3919725"/>
            </a:xfrm>
            <a:prstGeom prst="rect">
              <a:avLst/>
            </a:prstGeom>
            <a:solidFill>
              <a:srgbClr val="0449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16794F8C-4437-E0D2-E2D7-07F4503E04C2}"/>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5300"/>
                      </a14:imgEffect>
                      <a14:imgEffect>
                        <a14:saturation sat="400000"/>
                      </a14:imgEffect>
                      <a14:imgEffect>
                        <a14:brightnessContrast contrast="-20000"/>
                      </a14:imgEffect>
                    </a14:imgLayer>
                  </a14:imgProps>
                </a:ext>
              </a:extLst>
            </a:blip>
            <a:srcRect l="39784" t="33858" r="-9329" b="10381"/>
            <a:stretch/>
          </p:blipFill>
          <p:spPr>
            <a:xfrm>
              <a:off x="-4789329" y="443729"/>
              <a:ext cx="4992937" cy="3920199"/>
            </a:xfrm>
            <a:prstGeom prst="rect">
              <a:avLst/>
            </a:prstGeom>
          </p:spPr>
        </p:pic>
      </p:grpSp>
      <p:sp>
        <p:nvSpPr>
          <p:cNvPr id="7" name="タイトル 1">
            <a:extLst>
              <a:ext uri="{FF2B5EF4-FFF2-40B4-BE49-F238E27FC236}">
                <a16:creationId xmlns:a16="http://schemas.microsoft.com/office/drawing/2014/main" id="{C2468FB6-0A6C-67D2-0E55-DE8CBE631600}"/>
              </a:ext>
            </a:extLst>
          </p:cNvPr>
          <p:cNvSpPr txBox="1">
            <a:spLocks/>
          </p:cNvSpPr>
          <p:nvPr/>
        </p:nvSpPr>
        <p:spPr>
          <a:xfrm>
            <a:off x="207382" y="2462424"/>
            <a:ext cx="5081055" cy="1648137"/>
          </a:xfrm>
          <a:prstGeom prst="rect">
            <a:avLst/>
          </a:prstGeom>
        </p:spPr>
        <p:txBody>
          <a:bodyPr vert="horz" wrap="none" lIns="91440" tIns="45720" rIns="91440" bIns="45720" rtlCol="0" anchor="b">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ts val="5000"/>
              </a:lnSpc>
            </a:pPr>
            <a:r>
              <a:rPr lang="en-US" altLang="ja-JP" sz="4300" b="1" spc="150" dirty="0">
                <a:solidFill>
                  <a:srgbClr val="FFFFFF"/>
                </a:solidFill>
              </a:rPr>
              <a:t>2026</a:t>
            </a:r>
            <a:r>
              <a:rPr lang="ja-JP" altLang="en-US" sz="4300" b="1" spc="150" dirty="0">
                <a:solidFill>
                  <a:srgbClr val="FFFFFF"/>
                </a:solidFill>
              </a:rPr>
              <a:t>年度</a:t>
            </a:r>
            <a:endParaRPr lang="en-US" altLang="ja-JP" sz="4300" b="1" spc="150" dirty="0">
              <a:solidFill>
                <a:srgbClr val="FFFFFF"/>
              </a:solidFill>
            </a:endParaRPr>
          </a:p>
          <a:p>
            <a:pPr>
              <a:lnSpc>
                <a:spcPts val="5000"/>
              </a:lnSpc>
            </a:pPr>
            <a:endParaRPr lang="en-US" altLang="ja-JP" sz="4300" b="1" spc="150" dirty="0">
              <a:solidFill>
                <a:srgbClr val="FFFFFF"/>
              </a:solidFill>
            </a:endParaRPr>
          </a:p>
          <a:p>
            <a:pPr>
              <a:lnSpc>
                <a:spcPts val="5000"/>
              </a:lnSpc>
            </a:pPr>
            <a:r>
              <a:rPr lang="ja-JP" altLang="en-US" sz="4300" b="1" spc="150" dirty="0">
                <a:solidFill>
                  <a:srgbClr val="FFFFFF"/>
                </a:solidFill>
              </a:rPr>
              <a:t>企業の</a:t>
            </a:r>
            <a:r>
              <a:rPr lang="ja-JP" altLang="en-US" sz="4300" b="1" spc="150" dirty="0">
                <a:solidFill>
                  <a:schemeClr val="bg1"/>
                </a:solidFill>
              </a:rPr>
              <a:t>デジタル</a:t>
            </a:r>
            <a:r>
              <a:rPr lang="ja-JP" altLang="en-US" sz="4300" b="1" spc="150" dirty="0">
                <a:solidFill>
                  <a:schemeClr val="accent6">
                    <a:lumMod val="50000"/>
                  </a:schemeClr>
                </a:solidFill>
              </a:rPr>
              <a:t>化・</a:t>
            </a:r>
            <a:endParaRPr lang="en-US" altLang="ja-JP" sz="4300" b="1" spc="150" dirty="0">
              <a:solidFill>
                <a:schemeClr val="accent6">
                  <a:lumMod val="50000"/>
                </a:schemeClr>
              </a:solidFill>
            </a:endParaRPr>
          </a:p>
          <a:p>
            <a:pPr>
              <a:lnSpc>
                <a:spcPts val="5000"/>
              </a:lnSpc>
            </a:pPr>
            <a:r>
              <a:rPr lang="en-US" altLang="ja-JP" sz="4300" b="1" spc="150" dirty="0">
                <a:solidFill>
                  <a:srgbClr val="FFFFFF"/>
                </a:solidFill>
              </a:rPr>
              <a:t>DX</a:t>
            </a:r>
            <a:r>
              <a:rPr lang="ja-JP" altLang="en-US" sz="4300" b="1" spc="150" dirty="0">
                <a:solidFill>
                  <a:srgbClr val="FFFFFF"/>
                </a:solidFill>
              </a:rPr>
              <a:t>支援施策</a:t>
            </a:r>
          </a:p>
        </p:txBody>
      </p:sp>
      <p:sp>
        <p:nvSpPr>
          <p:cNvPr id="20" name="正方形/長方形 19">
            <a:extLst>
              <a:ext uri="{FF2B5EF4-FFF2-40B4-BE49-F238E27FC236}">
                <a16:creationId xmlns:a16="http://schemas.microsoft.com/office/drawing/2014/main" id="{3AD2542B-1706-2011-2127-0A157E963461}"/>
              </a:ext>
            </a:extLst>
          </p:cNvPr>
          <p:cNvSpPr/>
          <p:nvPr/>
        </p:nvSpPr>
        <p:spPr>
          <a:xfrm>
            <a:off x="6756963" y="1617699"/>
            <a:ext cx="1386344" cy="1300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108000" rtlCol="0" anchor="ctr"/>
          <a:lstStyle/>
          <a:p>
            <a:pPr algn="ctr"/>
            <a:endParaRPr kumimoji="1" lang="ja-JP" altLang="en-US" sz="6000" b="1" dirty="0">
              <a:solidFill>
                <a:schemeClr val="accent6">
                  <a:lumMod val="50000"/>
                </a:schemeClr>
              </a:solidFill>
            </a:endParaRPr>
          </a:p>
        </p:txBody>
      </p:sp>
      <p:sp>
        <p:nvSpPr>
          <p:cNvPr id="2" name="フローチャート: 手操作入力 1">
            <a:extLst>
              <a:ext uri="{FF2B5EF4-FFF2-40B4-BE49-F238E27FC236}">
                <a16:creationId xmlns:a16="http://schemas.microsoft.com/office/drawing/2014/main" id="{B040CE7F-F1D1-668C-AF87-3265C84C3EE8}"/>
              </a:ext>
            </a:extLst>
          </p:cNvPr>
          <p:cNvSpPr/>
          <p:nvPr/>
        </p:nvSpPr>
        <p:spPr>
          <a:xfrm rot="5400000" flipV="1">
            <a:off x="4688010" y="367735"/>
            <a:ext cx="754828" cy="9681154"/>
          </a:xfrm>
          <a:prstGeom prst="flowChartManualInp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descr="ダイアグラム">
            <a:extLst>
              <a:ext uri="{FF2B5EF4-FFF2-40B4-BE49-F238E27FC236}">
                <a16:creationId xmlns:a16="http://schemas.microsoft.com/office/drawing/2014/main" id="{53F95023-4C18-A128-E120-D6219B687A8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rcRect l="47165" t="36608" r="30202" b="54973"/>
          <a:stretch/>
        </p:blipFill>
        <p:spPr>
          <a:xfrm>
            <a:off x="6646582" y="1886342"/>
            <a:ext cx="1464316" cy="788764"/>
          </a:xfrm>
          <a:prstGeom prst="rect">
            <a:avLst/>
          </a:prstGeom>
        </p:spPr>
      </p:pic>
    </p:spTree>
    <p:extLst>
      <p:ext uri="{BB962C8B-B14F-4D97-AF65-F5344CB8AC3E}">
        <p14:creationId xmlns:p14="http://schemas.microsoft.com/office/powerpoint/2010/main" val="4079734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a:extLst>
              <a:ext uri="{FF2B5EF4-FFF2-40B4-BE49-F238E27FC236}">
                <a16:creationId xmlns:a16="http://schemas.microsoft.com/office/drawing/2014/main" id="{04D45FC7-318A-4838-AD98-7130E60518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3DC6ED65-5CA7-4EE2-9081-45958DC9A688}"/>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1"/>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3DC6ED65-5CA7-4EE2-9081-45958DC9A688}"/>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1"/>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F6FB0B24-A9AC-49B9-9EF2-FA2F6D7EA27C}"/>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bg1"/>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bg1"/>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8B6E7D2E-FC8F-4B5B-B594-2264F3C883A8}"/>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accent5">
                    <a:lumMod val="75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accent5">
                  <a:lumMod val="75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5BA1E26E-BBC2-48CF-A616-792F56535CD1}"/>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accent5">
                    <a:lumMod val="75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accent5">
                  <a:lumMod val="75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DE1461BE-DF91-4191-B03B-CEBEB68E7293}"/>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accent5">
                    <a:lumMod val="75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BE994F9D-34C4-9E9C-8311-B77F4419237B}"/>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accent5">
                    <a:lumMod val="75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accent5">
                  <a:lumMod val="75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1E38CD23-1D24-4A14-ACA8-07404CCB9AED}"/>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rgbClr val="000000"/>
                </a:solidFill>
                <a:latin typeface="Meiryo UI" panose="020B0604030504040204" pitchFamily="50" charset="-128"/>
                <a:ea typeface="Meiryo UI" panose="020B0604030504040204" pitchFamily="50" charset="-128"/>
              </a:rPr>
              <a:t>デジタルナビゲート</a:t>
            </a:r>
            <a:endParaRPr lang="en-US" altLang="ja-JP" b="1" spc="163" dirty="0">
              <a:solidFill>
                <a:srgbClr val="000000"/>
              </a:solidFill>
              <a:latin typeface="Meiryo UI" panose="020B0604030504040204" pitchFamily="50" charset="-128"/>
              <a:ea typeface="Meiryo UI" panose="020B0604030504040204" pitchFamily="50" charset="-128"/>
            </a:endParaRPr>
          </a:p>
          <a:p>
            <a:pPr algn="ctr"/>
            <a:r>
              <a:rPr lang="ja-JP" altLang="en-US" b="1" spc="163" dirty="0">
                <a:solidFill>
                  <a:srgbClr val="000000"/>
                </a:solidFill>
                <a:latin typeface="Meiryo UI" panose="020B0604030504040204" pitchFamily="50" charset="-128"/>
                <a:ea typeface="Meiryo UI" panose="020B0604030504040204" pitchFamily="50" charset="-128"/>
              </a:rPr>
              <a:t>事業</a:t>
            </a:r>
            <a:endParaRPr lang="en-US" altLang="ja-JP" b="1" spc="163" dirty="0">
              <a:solidFill>
                <a:srgbClr val="000000"/>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88EB805A-B847-6A8F-36D1-4147365792BF}"/>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1"/>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1"/>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ADA73BAF-00C1-6D56-311B-AA4965239353}"/>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8C260D75-064C-4321-A6C6-3757B4436455}"/>
              </a:ext>
            </a:extLst>
          </p:cNvPr>
          <p:cNvPicPr>
            <a:picLocks noChangeAspect="1"/>
          </p:cNvPicPr>
          <p:nvPr/>
        </p:nvPicPr>
        <p:blipFill rotWithShape="1">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73AD6354-5C45-1C40-D6BA-C0F98F58D16D}"/>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bg1"/>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9B83DA2F-2E76-7A56-CF88-0F29D0DADBDC}"/>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1"/>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1"/>
              </a:solidFill>
              <a:latin typeface="Meiryo UI" panose="020B0604030504040204" pitchFamily="50" charset="-128"/>
              <a:ea typeface="Meiryo UI" panose="020B0604030504040204" pitchFamily="50" charset="-128"/>
            </a:endParaRPr>
          </a:p>
          <a:p>
            <a:pPr algn="ctr"/>
            <a:r>
              <a:rPr lang="ja-JP" altLang="en-US" b="1" spc="163" dirty="0">
                <a:solidFill>
                  <a:schemeClr val="tx1"/>
                </a:solidFill>
                <a:latin typeface="Meiryo UI" panose="020B0604030504040204" pitchFamily="50" charset="-128"/>
                <a:ea typeface="Meiryo UI" panose="020B0604030504040204" pitchFamily="50" charset="-128"/>
              </a:rPr>
              <a:t>・</a:t>
            </a:r>
            <a:r>
              <a:rPr lang="en-US" altLang="ja-JP" b="1" spc="163" dirty="0">
                <a:solidFill>
                  <a:schemeClr val="tx1"/>
                </a:solidFill>
                <a:latin typeface="Meiryo UI" panose="020B0604030504040204" pitchFamily="50" charset="-128"/>
                <a:ea typeface="Meiryo UI" panose="020B0604030504040204" pitchFamily="50" charset="-128"/>
              </a:rPr>
              <a:t>DX</a:t>
            </a:r>
            <a:r>
              <a:rPr lang="ja-JP" altLang="en-US" b="1" spc="163" dirty="0">
                <a:solidFill>
                  <a:schemeClr val="tx1"/>
                </a:solidFill>
                <a:latin typeface="Meiryo UI" panose="020B0604030504040204" pitchFamily="50" charset="-128"/>
                <a:ea typeface="Meiryo UI" panose="020B0604030504040204" pitchFamily="50" charset="-128"/>
              </a:rPr>
              <a:t>促進補助金</a:t>
            </a:r>
            <a:endParaRPr lang="en-US" altLang="ja-JP" b="1" spc="163" dirty="0">
              <a:solidFill>
                <a:schemeClr val="tx1"/>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F6D282DA-5914-C72F-0B2C-592186A100DB}"/>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1"/>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1"/>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20E99565-B9EE-C145-AF3E-E6B6E06F6437}"/>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1"/>
                </a:solidFill>
                <a:latin typeface="Meiryo UI" panose="020B0604030504040204" pitchFamily="50" charset="-128"/>
                <a:ea typeface="Meiryo UI" panose="020B0604030504040204" pitchFamily="50" charset="-128"/>
              </a:rPr>
              <a:t>DX</a:t>
            </a:r>
            <a:r>
              <a:rPr lang="zh-TW" altLang="en-US" b="1" spc="163" dirty="0">
                <a:solidFill>
                  <a:schemeClr val="tx1"/>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1"/>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72A3287B-D2A2-6474-3BF4-816AC72217C6}"/>
              </a:ext>
            </a:extLst>
          </p:cNvPr>
          <p:cNvGrpSpPr/>
          <p:nvPr/>
        </p:nvGrpSpPr>
        <p:grpSpPr>
          <a:xfrm rot="21019114">
            <a:off x="545325" y="900419"/>
            <a:ext cx="2758979" cy="1039628"/>
            <a:chOff x="2500096" y="388590"/>
            <a:chExt cx="3395666" cy="1279542"/>
          </a:xfrm>
        </p:grpSpPr>
        <p:pic>
          <p:nvPicPr>
            <p:cNvPr id="26" name="図 25">
              <a:extLst>
                <a:ext uri="{FF2B5EF4-FFF2-40B4-BE49-F238E27FC236}">
                  <a16:creationId xmlns:a16="http://schemas.microsoft.com/office/drawing/2014/main" id="{7CD375DE-7D69-7752-E536-BEFC491C6272}"/>
                </a:ext>
              </a:extLst>
            </p:cNvPr>
            <p:cNvPicPr>
              <a:picLocks noChangeAspect="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DC21ACD1-341A-3B4E-F756-D679040C87D4}"/>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latin typeface="Meiryo UI" panose="020B0604030504040204" pitchFamily="50" charset="-128"/>
                  <a:ea typeface="Meiryo UI" panose="020B0604030504040204" pitchFamily="50" charset="-128"/>
                </a:rPr>
                <a:t>デジタル技術を活用した</a:t>
              </a:r>
              <a:endParaRPr lang="en-US" altLang="ja-JP" sz="1625" b="1" i="1" dirty="0">
                <a:latin typeface="Meiryo UI" panose="020B0604030504040204" pitchFamily="50" charset="-128"/>
                <a:ea typeface="Meiryo UI" panose="020B0604030504040204" pitchFamily="50" charset="-128"/>
              </a:endParaRPr>
            </a:p>
            <a:p>
              <a:pPr algn="ctr"/>
              <a:r>
                <a:rPr lang="ja-JP" altLang="en-US" sz="1625" b="1" i="1" dirty="0">
                  <a:latin typeface="Meiryo UI" panose="020B0604030504040204" pitchFamily="50" charset="-128"/>
                  <a:ea typeface="Meiryo UI" panose="020B0604030504040204" pitchFamily="50" charset="-128"/>
                </a:rPr>
                <a:t>県内企業の変革</a:t>
              </a:r>
              <a:endParaRPr lang="en-US" altLang="ja-JP" sz="1625" b="1" i="1" dirty="0">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48533FA7-1A17-89DD-E060-FF756265A27C}"/>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eiryo UI" panose="020B0604030504040204" pitchFamily="50" charset="-128"/>
                <a:ea typeface="Meiryo UI" panose="020B0604030504040204" pitchFamily="50" charset="-128"/>
              </a:rPr>
              <a:t>あいち産業</a:t>
            </a:r>
            <a:r>
              <a:rPr lang="en-US" altLang="ja-JP" b="1" dirty="0">
                <a:solidFill>
                  <a:schemeClr val="tx1"/>
                </a:solidFill>
                <a:latin typeface="Meiryo UI" panose="020B0604030504040204" pitchFamily="50" charset="-128"/>
                <a:ea typeface="Meiryo UI" panose="020B0604030504040204" pitchFamily="50" charset="-128"/>
              </a:rPr>
              <a:t>DX</a:t>
            </a:r>
            <a:r>
              <a:rPr lang="ja-JP" altLang="en-US" b="1" dirty="0">
                <a:solidFill>
                  <a:schemeClr val="tx1"/>
                </a:solidFill>
                <a:latin typeface="Meiryo UI" panose="020B0604030504040204" pitchFamily="50" charset="-128"/>
                <a:ea typeface="Meiryo UI" panose="020B0604030504040204" pitchFamily="50" charset="-128"/>
              </a:rPr>
              <a:t>推進コンソーシアム</a:t>
            </a:r>
            <a:endParaRPr lang="en-US" altLang="ja-JP" b="1" dirty="0">
              <a:solidFill>
                <a:schemeClr val="tx1"/>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269FB89A-1181-480E-5548-57999E1C717B}"/>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1"/>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1"/>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D06E4118-845A-25DC-F6BC-3B1CEDE09044}"/>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grpSp>
        <p:nvGrpSpPr>
          <p:cNvPr id="14" name="グループ化 13">
            <a:extLst>
              <a:ext uri="{FF2B5EF4-FFF2-40B4-BE49-F238E27FC236}">
                <a16:creationId xmlns:a16="http://schemas.microsoft.com/office/drawing/2014/main" id="{63D8D4FA-9492-BDD4-421E-3FE5C1968436}"/>
              </a:ext>
            </a:extLst>
          </p:cNvPr>
          <p:cNvGrpSpPr/>
          <p:nvPr/>
        </p:nvGrpSpPr>
        <p:grpSpPr>
          <a:xfrm>
            <a:off x="1290151" y="1811042"/>
            <a:ext cx="1263350" cy="547578"/>
            <a:chOff x="-1691481" y="3863624"/>
            <a:chExt cx="1263350" cy="369332"/>
          </a:xfrm>
        </p:grpSpPr>
        <p:sp>
          <p:nvSpPr>
            <p:cNvPr id="15" name="吹き出し: 円形 14">
              <a:extLst>
                <a:ext uri="{FF2B5EF4-FFF2-40B4-BE49-F238E27FC236}">
                  <a16:creationId xmlns:a16="http://schemas.microsoft.com/office/drawing/2014/main" id="{5961F7B1-267C-79D8-8113-6B3A3FC68D27}"/>
                </a:ext>
              </a:extLst>
            </p:cNvPr>
            <p:cNvSpPr/>
            <p:nvPr/>
          </p:nvSpPr>
          <p:spPr>
            <a:xfrm>
              <a:off x="-1691481" y="3863624"/>
              <a:ext cx="1230422" cy="369332"/>
            </a:xfrm>
            <a:prstGeom prst="wedgeEllipseCallout">
              <a:avLst>
                <a:gd name="adj1" fmla="val -35390"/>
                <a:gd name="adj2" fmla="val 65943"/>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6311873F-268F-936A-A41B-627B22C954FB}"/>
                </a:ext>
              </a:extLst>
            </p:cNvPr>
            <p:cNvSpPr txBox="1"/>
            <p:nvPr/>
          </p:nvSpPr>
          <p:spPr>
            <a:xfrm>
              <a:off x="-1559030" y="3935070"/>
              <a:ext cx="1130899" cy="269867"/>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grpSp>
        <p:nvGrpSpPr>
          <p:cNvPr id="28" name="グループ化 27">
            <a:extLst>
              <a:ext uri="{FF2B5EF4-FFF2-40B4-BE49-F238E27FC236}">
                <a16:creationId xmlns:a16="http://schemas.microsoft.com/office/drawing/2014/main" id="{8066EF28-1AFB-0E53-9CD0-A4E633ECB1C8}"/>
              </a:ext>
            </a:extLst>
          </p:cNvPr>
          <p:cNvGrpSpPr/>
          <p:nvPr/>
        </p:nvGrpSpPr>
        <p:grpSpPr>
          <a:xfrm>
            <a:off x="3597508" y="1617055"/>
            <a:ext cx="1263350" cy="547578"/>
            <a:chOff x="3555985" y="1670451"/>
            <a:chExt cx="1263350" cy="547578"/>
          </a:xfrm>
        </p:grpSpPr>
        <p:sp>
          <p:nvSpPr>
            <p:cNvPr id="10" name="吹き出し: 円形 9">
              <a:extLst>
                <a:ext uri="{FF2B5EF4-FFF2-40B4-BE49-F238E27FC236}">
                  <a16:creationId xmlns:a16="http://schemas.microsoft.com/office/drawing/2014/main" id="{753173CB-DB63-0EE4-0775-20506F662B8F}"/>
                </a:ext>
              </a:extLst>
            </p:cNvPr>
            <p:cNvSpPr/>
            <p:nvPr/>
          </p:nvSpPr>
          <p:spPr>
            <a:xfrm>
              <a:off x="3555985" y="1670451"/>
              <a:ext cx="1230422" cy="547578"/>
            </a:xfrm>
            <a:prstGeom prst="wedgeEllipseCallout">
              <a:avLst>
                <a:gd name="adj1" fmla="val -35390"/>
                <a:gd name="adj2" fmla="val 65943"/>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テキスト ボックス 1">
              <a:extLst>
                <a:ext uri="{FF2B5EF4-FFF2-40B4-BE49-F238E27FC236}">
                  <a16:creationId xmlns:a16="http://schemas.microsoft.com/office/drawing/2014/main" id="{7A807284-D02B-C5C2-1E8E-ECBE01A21CC6}"/>
                </a:ext>
              </a:extLst>
            </p:cNvPr>
            <p:cNvSpPr txBox="1"/>
            <p:nvPr/>
          </p:nvSpPr>
          <p:spPr>
            <a:xfrm>
              <a:off x="3688436" y="1786958"/>
              <a:ext cx="1130899" cy="400109"/>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grpSp>
        <p:nvGrpSpPr>
          <p:cNvPr id="12" name="グループ化 11">
            <a:extLst>
              <a:ext uri="{FF2B5EF4-FFF2-40B4-BE49-F238E27FC236}">
                <a16:creationId xmlns:a16="http://schemas.microsoft.com/office/drawing/2014/main" id="{BD07D9B6-FFBA-FDCE-68C4-A174C05A2263}"/>
              </a:ext>
            </a:extLst>
          </p:cNvPr>
          <p:cNvGrpSpPr/>
          <p:nvPr/>
        </p:nvGrpSpPr>
        <p:grpSpPr>
          <a:xfrm>
            <a:off x="213198" y="3794344"/>
            <a:ext cx="1264503" cy="547578"/>
            <a:chOff x="213198" y="3794344"/>
            <a:chExt cx="1264503" cy="547578"/>
          </a:xfrm>
        </p:grpSpPr>
        <p:sp>
          <p:nvSpPr>
            <p:cNvPr id="34" name="吹き出し: 円形 33">
              <a:extLst>
                <a:ext uri="{FF2B5EF4-FFF2-40B4-BE49-F238E27FC236}">
                  <a16:creationId xmlns:a16="http://schemas.microsoft.com/office/drawing/2014/main" id="{648757C6-722D-E6F7-D50E-7936DBFA1751}"/>
                </a:ext>
              </a:extLst>
            </p:cNvPr>
            <p:cNvSpPr/>
            <p:nvPr/>
          </p:nvSpPr>
          <p:spPr>
            <a:xfrm>
              <a:off x="213198" y="3794344"/>
              <a:ext cx="1230422" cy="547578"/>
            </a:xfrm>
            <a:prstGeom prst="wedgeEllipseCallout">
              <a:avLst>
                <a:gd name="adj1" fmla="val 22837"/>
                <a:gd name="adj2" fmla="val -75224"/>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テキスト ボックス 19">
              <a:extLst>
                <a:ext uri="{FF2B5EF4-FFF2-40B4-BE49-F238E27FC236}">
                  <a16:creationId xmlns:a16="http://schemas.microsoft.com/office/drawing/2014/main" id="{5713CB87-B386-7DF5-FEDC-478F3E6BDA43}"/>
                </a:ext>
              </a:extLst>
            </p:cNvPr>
            <p:cNvSpPr txBox="1"/>
            <p:nvPr/>
          </p:nvSpPr>
          <p:spPr>
            <a:xfrm>
              <a:off x="346802" y="3900271"/>
              <a:ext cx="1130899" cy="400109"/>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grpSp>
        <p:nvGrpSpPr>
          <p:cNvPr id="29" name="グループ化 28">
            <a:extLst>
              <a:ext uri="{FF2B5EF4-FFF2-40B4-BE49-F238E27FC236}">
                <a16:creationId xmlns:a16="http://schemas.microsoft.com/office/drawing/2014/main" id="{B33CD98B-2002-5443-27A3-8BED6CC618B3}"/>
              </a:ext>
            </a:extLst>
          </p:cNvPr>
          <p:cNvGrpSpPr/>
          <p:nvPr/>
        </p:nvGrpSpPr>
        <p:grpSpPr>
          <a:xfrm>
            <a:off x="8348307" y="4517587"/>
            <a:ext cx="1263350" cy="547578"/>
            <a:chOff x="3555985" y="1670451"/>
            <a:chExt cx="1263350" cy="547578"/>
          </a:xfrm>
        </p:grpSpPr>
        <p:sp>
          <p:nvSpPr>
            <p:cNvPr id="30" name="吹き出し: 円形 29">
              <a:extLst>
                <a:ext uri="{FF2B5EF4-FFF2-40B4-BE49-F238E27FC236}">
                  <a16:creationId xmlns:a16="http://schemas.microsoft.com/office/drawing/2014/main" id="{557510BF-599D-FEB1-A7F2-92743B70D665}"/>
                </a:ext>
              </a:extLst>
            </p:cNvPr>
            <p:cNvSpPr/>
            <p:nvPr/>
          </p:nvSpPr>
          <p:spPr>
            <a:xfrm>
              <a:off x="3555985" y="1670451"/>
              <a:ext cx="1230422" cy="547578"/>
            </a:xfrm>
            <a:prstGeom prst="wedgeEllipseCallout">
              <a:avLst>
                <a:gd name="adj1" fmla="val -35390"/>
                <a:gd name="adj2" fmla="val 65943"/>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テキスト ボックス 30">
              <a:extLst>
                <a:ext uri="{FF2B5EF4-FFF2-40B4-BE49-F238E27FC236}">
                  <a16:creationId xmlns:a16="http://schemas.microsoft.com/office/drawing/2014/main" id="{85607693-4550-6985-38A2-F79B9274FE80}"/>
                </a:ext>
              </a:extLst>
            </p:cNvPr>
            <p:cNvSpPr txBox="1"/>
            <p:nvPr/>
          </p:nvSpPr>
          <p:spPr>
            <a:xfrm>
              <a:off x="3688436" y="1786958"/>
              <a:ext cx="1130899" cy="400109"/>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spTree>
    <p:extLst>
      <p:ext uri="{BB962C8B-B14F-4D97-AF65-F5344CB8AC3E}">
        <p14:creationId xmlns:p14="http://schemas.microsoft.com/office/powerpoint/2010/main" val="326767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6B6C5-7EC0-67B7-AB32-4AD3CD26A1FB}"/>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4690926A-1397-185E-F8B1-5742238838A9}"/>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A5E506C8-AA31-F177-BFCF-AF42F6B16966}"/>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2879E6AD-E2DC-4793-0F40-9207F48866E5}"/>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7821A701-7614-206B-634B-700B38665C27}"/>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tx2">
                    <a:lumMod val="40000"/>
                    <a:lumOff val="60000"/>
                  </a:schemeClr>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A4DA2E5B-D190-A7CD-2730-282EB234A125}"/>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F0D43456-D689-3380-4AB1-20281ED071F9}"/>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A7233F1A-4A94-DC99-7174-933709F57281}"/>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44567DB7-8671-38DE-37A5-A776269C6643}"/>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AEF27E61-82AA-B81F-0172-F85B406E5C8F}"/>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デジタルナビゲート</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679AD90D-196C-3EFA-599C-611A84EACC44}"/>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59A1531F-9917-DB48-1CC4-79A3467F18BA}"/>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838CA350-BB78-FAFC-4585-EFD45F0B9CD0}"/>
              </a:ext>
            </a:extLst>
          </p:cNvPr>
          <p:cNvPicPr>
            <a:picLocks noChangeAspect="1"/>
          </p:cNvPicPr>
          <p:nvPr/>
        </p:nvPicPr>
        <p:blipFill rotWithShape="1">
          <a:blip r:embed="rId4" cstate="print">
            <a:duotone>
              <a:schemeClr val="accent3">
                <a:shade val="45000"/>
                <a:satMod val="135000"/>
              </a:schemeClr>
              <a:prstClr val="white"/>
            </a:duotone>
            <a:alphaModFix amt="50000"/>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F1B914D5-852B-C7C7-5DCC-108FDC973D9D}"/>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B8E3EAAE-6596-ECE2-FD51-D6CCADFA0FCA}"/>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1"/>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1"/>
              </a:solidFill>
              <a:latin typeface="Meiryo UI" panose="020B0604030504040204" pitchFamily="50" charset="-128"/>
              <a:ea typeface="Meiryo UI" panose="020B0604030504040204" pitchFamily="50" charset="-128"/>
            </a:endParaRPr>
          </a:p>
          <a:p>
            <a:pPr algn="ctr"/>
            <a:r>
              <a:rPr lang="ja-JP" altLang="en-US" b="1" spc="163" dirty="0">
                <a:solidFill>
                  <a:schemeClr val="tx1"/>
                </a:solidFill>
                <a:latin typeface="Meiryo UI" panose="020B0604030504040204" pitchFamily="50" charset="-128"/>
                <a:ea typeface="Meiryo UI" panose="020B0604030504040204" pitchFamily="50" charset="-128"/>
              </a:rPr>
              <a:t>・</a:t>
            </a:r>
            <a:r>
              <a:rPr lang="en-US" altLang="ja-JP" b="1" spc="163" dirty="0">
                <a:solidFill>
                  <a:schemeClr val="tx1"/>
                </a:solidFill>
                <a:latin typeface="Meiryo UI" panose="020B0604030504040204" pitchFamily="50" charset="-128"/>
                <a:ea typeface="Meiryo UI" panose="020B0604030504040204" pitchFamily="50" charset="-128"/>
              </a:rPr>
              <a:t>DX</a:t>
            </a:r>
            <a:r>
              <a:rPr lang="ja-JP" altLang="en-US" b="1" spc="163" dirty="0">
                <a:solidFill>
                  <a:schemeClr val="tx1"/>
                </a:solidFill>
                <a:latin typeface="Meiryo UI" panose="020B0604030504040204" pitchFamily="50" charset="-128"/>
                <a:ea typeface="Meiryo UI" panose="020B0604030504040204" pitchFamily="50" charset="-128"/>
              </a:rPr>
              <a:t>促進補助金</a:t>
            </a:r>
            <a:endParaRPr lang="en-US" altLang="ja-JP" b="1" spc="163" dirty="0">
              <a:solidFill>
                <a:schemeClr val="tx1"/>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5F04E266-7C3F-788F-A18B-6D8696C695B0}"/>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3779A527-2920-D036-D898-A3FED6A0E9C3}"/>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8997851A-1FA4-3916-E0A4-202515CEB16B}"/>
              </a:ext>
            </a:extLst>
          </p:cNvPr>
          <p:cNvGrpSpPr/>
          <p:nvPr/>
        </p:nvGrpSpPr>
        <p:grpSpPr>
          <a:xfrm rot="21019114">
            <a:off x="600731" y="987004"/>
            <a:ext cx="2758979" cy="1039628"/>
            <a:chOff x="2500096" y="388590"/>
            <a:chExt cx="3395666" cy="1279542"/>
          </a:xfrm>
        </p:grpSpPr>
        <p:pic>
          <p:nvPicPr>
            <p:cNvPr id="26" name="図 25">
              <a:extLst>
                <a:ext uri="{FF2B5EF4-FFF2-40B4-BE49-F238E27FC236}">
                  <a16:creationId xmlns:a16="http://schemas.microsoft.com/office/drawing/2014/main" id="{776BBC88-7E07-CF3A-6DE8-B43038B90272}"/>
                </a:ext>
              </a:extLst>
            </p:cNvPr>
            <p:cNvPicPr>
              <a:picLocks noChangeAspect="1"/>
            </p:cNvPicPr>
            <p:nvPr/>
          </p:nvPicPr>
          <p:blipFill>
            <a:blip r:embed="rId5" cstate="print">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265CCE4D-FF48-020F-EC8B-3194BAA36A4C}"/>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デジタル技術を活用した</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県内企業の変革</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8775C911-8791-3AB5-3E63-DFE51BD45449}"/>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あいち産業</a:t>
            </a:r>
            <a:r>
              <a:rPr lang="en-US" altLang="ja-JP" b="1"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推進コンソーシアム</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94563C67-D6C9-BF90-A601-8BE1A1800B26}"/>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72D6AC3B-0908-5F92-95E6-AF3B883612FD}"/>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sp>
        <p:nvSpPr>
          <p:cNvPr id="2" name="四角形: 角を丸くする 1">
            <a:extLst>
              <a:ext uri="{FF2B5EF4-FFF2-40B4-BE49-F238E27FC236}">
                <a16:creationId xmlns:a16="http://schemas.microsoft.com/office/drawing/2014/main" id="{1D8DFD59-F433-656F-9F56-E9BFFB7D961B}"/>
              </a:ext>
            </a:extLst>
          </p:cNvPr>
          <p:cNvSpPr/>
          <p:nvPr/>
        </p:nvSpPr>
        <p:spPr>
          <a:xfrm>
            <a:off x="114932" y="2970484"/>
            <a:ext cx="2359989" cy="814238"/>
          </a:xfrm>
          <a:prstGeom prst="roundRect">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1F630D87-2793-C7B7-A2EF-B552BA3FF76C}"/>
              </a:ext>
            </a:extLst>
          </p:cNvPr>
          <p:cNvGrpSpPr/>
          <p:nvPr/>
        </p:nvGrpSpPr>
        <p:grpSpPr>
          <a:xfrm>
            <a:off x="213198" y="3794344"/>
            <a:ext cx="1264503" cy="547578"/>
            <a:chOff x="213198" y="3794344"/>
            <a:chExt cx="1264503" cy="547578"/>
          </a:xfrm>
        </p:grpSpPr>
        <p:sp>
          <p:nvSpPr>
            <p:cNvPr id="12" name="吹き出し: 円形 11">
              <a:extLst>
                <a:ext uri="{FF2B5EF4-FFF2-40B4-BE49-F238E27FC236}">
                  <a16:creationId xmlns:a16="http://schemas.microsoft.com/office/drawing/2014/main" id="{EC23845D-D8CE-2559-359B-24931D8D17B0}"/>
                </a:ext>
              </a:extLst>
            </p:cNvPr>
            <p:cNvSpPr/>
            <p:nvPr/>
          </p:nvSpPr>
          <p:spPr>
            <a:xfrm>
              <a:off x="213198" y="3794344"/>
              <a:ext cx="1230422" cy="547578"/>
            </a:xfrm>
            <a:prstGeom prst="wedgeEllipseCallout">
              <a:avLst>
                <a:gd name="adj1" fmla="val 22837"/>
                <a:gd name="adj2" fmla="val -75224"/>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5A85D66B-0404-CF1E-D202-F69E6AC501AD}"/>
                </a:ext>
              </a:extLst>
            </p:cNvPr>
            <p:cNvSpPr txBox="1"/>
            <p:nvPr/>
          </p:nvSpPr>
          <p:spPr>
            <a:xfrm>
              <a:off x="346802" y="3900271"/>
              <a:ext cx="1130899" cy="400109"/>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spTree>
    <p:extLst>
      <p:ext uri="{BB962C8B-B14F-4D97-AF65-F5344CB8AC3E}">
        <p14:creationId xmlns:p14="http://schemas.microsoft.com/office/powerpoint/2010/main" val="2179747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090E6-8EB5-A610-EB5D-A9D0ED0C332C}"/>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0AB19695-785D-8A19-FF3D-4462C561D010}"/>
              </a:ext>
            </a:extLst>
          </p:cNvPr>
          <p:cNvSpPr>
            <a:spLocks noGrp="1"/>
          </p:cNvSpPr>
          <p:nvPr>
            <p:ph type="title"/>
          </p:nvPr>
        </p:nvSpPr>
        <p:spPr>
          <a:xfrm>
            <a:off x="113001" y="122668"/>
            <a:ext cx="9647016" cy="430216"/>
          </a:xfrm>
        </p:spPr>
        <p:txBody>
          <a:bodyPr>
            <a:normAutofit fontScale="90000"/>
          </a:bodyPr>
          <a:lstStyle/>
          <a:p>
            <a:r>
              <a:rPr kumimoji="1" lang="ja-JP" altLang="en-US" dirty="0"/>
              <a:t>　中小企業</a:t>
            </a:r>
            <a:r>
              <a:rPr lang="ja-JP" altLang="en-US" dirty="0"/>
              <a:t>デジタル化・</a:t>
            </a:r>
            <a:r>
              <a:rPr lang="en-US" altLang="ja-JP" dirty="0"/>
              <a:t>DX</a:t>
            </a:r>
            <a:r>
              <a:rPr lang="ja-JP" altLang="en-US" dirty="0"/>
              <a:t>促進補助金（新規）</a:t>
            </a:r>
            <a:endParaRPr kumimoji="1" lang="ja-JP" altLang="en-US" dirty="0"/>
          </a:p>
        </p:txBody>
      </p:sp>
      <p:sp>
        <p:nvSpPr>
          <p:cNvPr id="9" name="コンテンツ プレースホルダー 2">
            <a:extLst>
              <a:ext uri="{FF2B5EF4-FFF2-40B4-BE49-F238E27FC236}">
                <a16:creationId xmlns:a16="http://schemas.microsoft.com/office/drawing/2014/main" id="{59DC11FA-E26D-BD35-A4C9-6EC9D45F4EA9}"/>
              </a:ext>
            </a:extLst>
          </p:cNvPr>
          <p:cNvSpPr txBox="1">
            <a:spLocks/>
          </p:cNvSpPr>
          <p:nvPr/>
        </p:nvSpPr>
        <p:spPr>
          <a:xfrm>
            <a:off x="233582" y="695214"/>
            <a:ext cx="9438835" cy="5994154"/>
          </a:xfrm>
          <a:prstGeom prst="rect">
            <a:avLst/>
          </a:prstGeom>
          <a:solidFill>
            <a:srgbClr val="DEEBF7"/>
          </a:solidFill>
          <a:ln>
            <a:noFill/>
          </a:ln>
        </p:spPr>
        <p:txBody>
          <a:bodyPr vert="horz" wrap="square" lIns="91440" tIns="4572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1260475" rtl="0" eaLnBrk="1" fontAlgn="base" latinLnBrk="0" hangingPunct="1">
              <a:lnSpc>
                <a:spcPts val="2400"/>
              </a:lnSpc>
              <a:spcBef>
                <a:spcPts val="600"/>
              </a:spcBef>
              <a:spcAft>
                <a:spcPts val="0"/>
              </a:spcAft>
              <a:buClrTx/>
              <a:buSzTx/>
              <a:buFont typeface="Wingdings" panose="05000000000000000000" pitchFamily="2" charset="2"/>
              <a:buChar char="ü"/>
              <a:tabLst>
                <a:tab pos="1193800" algn="l"/>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452438" marR="0" lvl="1" indent="-452438"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デジタル化・</a:t>
            </a:r>
            <a:r>
              <a:rPr lang="en-US" altLang="ja-JP" sz="1800" dirty="0">
                <a:solidFill>
                  <a:prstClr val="black"/>
                </a:solidFill>
              </a:rPr>
              <a:t>DX</a:t>
            </a:r>
            <a:r>
              <a:rPr lang="ja-JP" altLang="en-US" sz="1800" dirty="0">
                <a:solidFill>
                  <a:prstClr val="black"/>
                </a:solidFill>
              </a:rPr>
              <a:t>が進まない要因となっているニーズに対応できる補助金と</a:t>
            </a:r>
            <a:r>
              <a:rPr lang="ja-JP" altLang="en-US" sz="1800" b="1" dirty="0">
                <a:solidFill>
                  <a:prstClr val="black"/>
                </a:solidFill>
              </a:rPr>
              <a:t>フォローアップ</a:t>
            </a:r>
            <a:r>
              <a:rPr lang="ja-JP" altLang="en-US" sz="1800" dirty="0">
                <a:solidFill>
                  <a:prstClr val="black"/>
                </a:solidFill>
              </a:rPr>
              <a:t>により、</a:t>
            </a:r>
            <a:endParaRPr lang="en-US" altLang="ja-JP" sz="1800" dirty="0">
              <a:solidFill>
                <a:prstClr val="black"/>
              </a:solidFill>
            </a:endParaRPr>
          </a:p>
          <a:p>
            <a:pPr marL="452438" marR="0" lvl="1" indent="-452438"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県内中小企業のデジタル化・</a:t>
            </a:r>
            <a:r>
              <a:rPr lang="en-US" altLang="ja-JP" sz="1800" dirty="0">
                <a:solidFill>
                  <a:prstClr val="black"/>
                </a:solidFill>
              </a:rPr>
              <a:t>DX</a:t>
            </a:r>
            <a:r>
              <a:rPr lang="ja-JP" altLang="en-US" sz="1800" dirty="0">
                <a:solidFill>
                  <a:prstClr val="black"/>
                </a:solidFill>
              </a:rPr>
              <a:t>を促進する</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補助金事務局</a:t>
            </a:r>
            <a:r>
              <a:rPr lang="ja-JP" altLang="en-US" sz="1800" dirty="0">
                <a:solidFill>
                  <a:prstClr val="black"/>
                </a:solidFill>
              </a:rPr>
              <a:t>　</a:t>
            </a:r>
            <a:r>
              <a:rPr lang="ja-JP" altLang="en-US" sz="1800" b="1" dirty="0">
                <a:solidFill>
                  <a:srgbClr val="FF0000"/>
                </a:solidFill>
              </a:rPr>
              <a:t>公益財団法人 あいち産業振興機構</a:t>
            </a:r>
            <a:endParaRPr lang="en-US" altLang="ja-JP" sz="1800" b="1" dirty="0">
              <a:solidFill>
                <a:srgbClr val="FF0000"/>
              </a:solidFill>
            </a:endParaRPr>
          </a:p>
          <a:p>
            <a:pPr fontAlgn="base">
              <a:lnSpc>
                <a:spcPts val="2400"/>
              </a:lnSpc>
              <a:spcBef>
                <a:spcPts val="1200"/>
              </a:spcBef>
              <a:defRPr/>
            </a:pPr>
            <a:r>
              <a:rPr lang="ja-JP" altLang="en-US" sz="1800" b="1" u="sng" dirty="0">
                <a:solidFill>
                  <a:prstClr val="black"/>
                </a:solidFill>
              </a:rPr>
              <a:t>補助金の概要</a:t>
            </a:r>
            <a:endParaRPr lang="en-US" altLang="ja-JP" sz="1800" b="1" u="sng" dirty="0">
              <a:solidFill>
                <a:prstClr val="black"/>
              </a:solidFill>
            </a:endParaRPr>
          </a:p>
          <a:p>
            <a:pPr marL="0" indent="0" fontAlgn="base">
              <a:lnSpc>
                <a:spcPts val="2400"/>
              </a:lnSpc>
              <a:buNone/>
              <a:defRPr/>
            </a:pPr>
            <a:r>
              <a:rPr lang="ja-JP" altLang="en-US" sz="1800" dirty="0">
                <a:solidFill>
                  <a:prstClr val="black"/>
                </a:solidFill>
              </a:rPr>
              <a:t>　 ・ 対象者：県内の中小企業、小規模企業者</a:t>
            </a:r>
            <a:endParaRPr lang="en-US" altLang="ja-JP" sz="1800" dirty="0">
              <a:solidFill>
                <a:prstClr val="black"/>
              </a:solidFill>
            </a:endParaRPr>
          </a:p>
          <a:p>
            <a:pPr marL="0" indent="0" fontAlgn="base">
              <a:lnSpc>
                <a:spcPts val="2400"/>
              </a:lnSpc>
              <a:buNone/>
              <a:defRPr/>
            </a:pPr>
            <a:r>
              <a:rPr lang="ja-JP" altLang="en-US" sz="1800" dirty="0">
                <a:solidFill>
                  <a:prstClr val="black"/>
                </a:solidFill>
              </a:rPr>
              <a:t>　 ・ 限度額：</a:t>
            </a:r>
            <a:r>
              <a:rPr lang="en-US" altLang="ja-JP" sz="1800" b="1" dirty="0">
                <a:solidFill>
                  <a:srgbClr val="FF0000"/>
                </a:solidFill>
              </a:rPr>
              <a:t>200</a:t>
            </a:r>
            <a:r>
              <a:rPr lang="ja-JP" altLang="en-US" sz="1800" b="1" dirty="0">
                <a:solidFill>
                  <a:srgbClr val="FF0000"/>
                </a:solidFill>
              </a:rPr>
              <a:t>万円以内</a:t>
            </a:r>
            <a:endParaRPr lang="en-US" altLang="ja-JP" sz="1800" b="1" dirty="0">
              <a:solidFill>
                <a:srgbClr val="FF0000"/>
              </a:solidFill>
            </a:endParaRPr>
          </a:p>
          <a:p>
            <a:pPr marL="0" indent="0" fontAlgn="base">
              <a:lnSpc>
                <a:spcPts val="2400"/>
              </a:lnSpc>
              <a:buNone/>
              <a:defRPr/>
            </a:pPr>
            <a:r>
              <a:rPr lang="ja-JP" altLang="en-US" sz="1800" dirty="0">
                <a:solidFill>
                  <a:prstClr val="black"/>
                </a:solidFill>
              </a:rPr>
              <a:t>　 ・ 補助率：中小企業</a:t>
            </a:r>
            <a:r>
              <a:rPr lang="en-US" altLang="ja-JP" sz="1800" dirty="0"/>
              <a:t>1/2</a:t>
            </a:r>
            <a:r>
              <a:rPr lang="ja-JP" altLang="en-US" sz="1800" dirty="0"/>
              <a:t>　小規模企業者</a:t>
            </a:r>
            <a:r>
              <a:rPr lang="en-US" altLang="ja-JP" sz="1800" dirty="0"/>
              <a:t>2/3</a:t>
            </a: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補助対象事業</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① 自社の業務プロセスや生産プロセスの可視化、課題の認識のための</a:t>
            </a:r>
            <a:r>
              <a:rPr lang="ja-JP" altLang="en-US" sz="1800" b="1" dirty="0">
                <a:solidFill>
                  <a:srgbClr val="FF0000"/>
                </a:solidFill>
              </a:rPr>
              <a:t>コンサルティング</a:t>
            </a:r>
            <a:endParaRPr lang="en-US" altLang="ja-JP" sz="1800" b="1" dirty="0">
              <a:solidFill>
                <a:srgbClr val="FF0000"/>
              </a:solidFill>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② 生産性向上や省力化のための</a:t>
            </a:r>
            <a:r>
              <a:rPr lang="ja-JP" altLang="en-US" sz="1800" b="1" dirty="0">
                <a:solidFill>
                  <a:srgbClr val="FF0000"/>
                </a:solidFill>
              </a:rPr>
              <a:t>デジタルツール導入</a:t>
            </a:r>
            <a:endParaRPr lang="en-US" altLang="ja-JP" sz="1800" b="1" dirty="0">
              <a:solidFill>
                <a:srgbClr val="FF0000"/>
              </a:solidFill>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③ レガシーシステム対応のための</a:t>
            </a:r>
            <a:r>
              <a:rPr kumimoji="1" lang="ja-JP" altLang="en-US" sz="1800" b="1"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システム構築や既存システムの改修</a:t>
            </a:r>
            <a:endParaRPr kumimoji="1" lang="en-US" altLang="ja-JP" sz="1800" b="1"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fontAlgn="base">
              <a:lnSpc>
                <a:spcPts val="2400"/>
              </a:lnSpc>
              <a:spcBef>
                <a:spcPts val="1200"/>
              </a:spcBef>
              <a:defRPr/>
            </a:pPr>
            <a:r>
              <a:rPr kumimoji="1" lang="ja-JP" altLang="en-US" sz="1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事業スケジュール（予定）</a:t>
            </a:r>
            <a:endParaRPr kumimoji="1" lang="en-US" altLang="ja-JP" sz="1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indent="0" fontAlgn="base">
              <a:lnSpc>
                <a:spcPts val="2400"/>
              </a:lnSpc>
              <a:buNone/>
              <a:defRPr/>
            </a:pPr>
            <a:r>
              <a:rPr lang="ja-JP" altLang="en-US" sz="1800" dirty="0">
                <a:solidFill>
                  <a:prstClr val="black"/>
                </a:solidFill>
              </a:rPr>
              <a:t>　 ・ 交付申請受付期間：</a:t>
            </a:r>
            <a:r>
              <a:rPr lang="en-US" altLang="ja-JP" sz="1800" dirty="0">
                <a:solidFill>
                  <a:prstClr val="black"/>
                </a:solidFill>
              </a:rPr>
              <a:t>2026</a:t>
            </a:r>
            <a:r>
              <a:rPr lang="ja-JP" altLang="en-US" sz="1800" dirty="0">
                <a:solidFill>
                  <a:prstClr val="black"/>
                </a:solidFill>
              </a:rPr>
              <a:t>年</a:t>
            </a:r>
            <a:r>
              <a:rPr lang="ja-JP" altLang="en-US" sz="1800" dirty="0"/>
              <a:t>３月６日</a:t>
            </a:r>
            <a:r>
              <a:rPr lang="ja-JP" altLang="en-US" sz="1800" dirty="0">
                <a:solidFill>
                  <a:prstClr val="black"/>
                </a:solidFill>
              </a:rPr>
              <a:t>～５月</a:t>
            </a:r>
            <a:r>
              <a:rPr lang="en-US" altLang="ja-JP" sz="1800" dirty="0">
                <a:solidFill>
                  <a:prstClr val="black"/>
                </a:solidFill>
              </a:rPr>
              <a:t>12</a:t>
            </a:r>
            <a:r>
              <a:rPr lang="ja-JP" altLang="en-US" sz="1800" dirty="0">
                <a:solidFill>
                  <a:prstClr val="black"/>
                </a:solidFill>
              </a:rPr>
              <a:t>日</a:t>
            </a:r>
            <a:endParaRPr lang="en-US" altLang="ja-JP" sz="1800" dirty="0">
              <a:solidFill>
                <a:prstClr val="black"/>
              </a:solidFill>
            </a:endParaRPr>
          </a:p>
          <a:p>
            <a:pPr marL="0" indent="0" fontAlgn="base">
              <a:lnSpc>
                <a:spcPts val="2400"/>
              </a:lnSpc>
              <a:buNone/>
              <a:defRPr/>
            </a:pPr>
            <a:r>
              <a:rPr kumimoji="1" lang="ja-JP" altLang="en-US" sz="18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a:t>
            </a:r>
            <a:r>
              <a:rPr lang="ja-JP" altLang="en-US" sz="1800" dirty="0">
                <a:solidFill>
                  <a:prstClr val="black"/>
                </a:solidFill>
              </a:rPr>
              <a:t>補助事業期間　 　 ：</a:t>
            </a:r>
            <a:r>
              <a:rPr lang="en-US" altLang="ja-JP" sz="1800" dirty="0">
                <a:solidFill>
                  <a:prstClr val="black"/>
                </a:solidFill>
              </a:rPr>
              <a:t>2026</a:t>
            </a:r>
            <a:r>
              <a:rPr lang="ja-JP" altLang="en-US" sz="1800">
                <a:solidFill>
                  <a:prstClr val="black"/>
                </a:solidFill>
              </a:rPr>
              <a:t>年７月中旬</a:t>
            </a:r>
            <a:r>
              <a:rPr lang="ja-JP" altLang="en-US" sz="1800" dirty="0">
                <a:solidFill>
                  <a:prstClr val="black"/>
                </a:solidFill>
              </a:rPr>
              <a:t>～</a:t>
            </a:r>
            <a:r>
              <a:rPr lang="en-US" altLang="ja-JP" sz="1800" dirty="0">
                <a:solidFill>
                  <a:prstClr val="black"/>
                </a:solidFill>
              </a:rPr>
              <a:t>12</a:t>
            </a:r>
            <a:r>
              <a:rPr lang="ja-JP" altLang="en-US" sz="1800" dirty="0">
                <a:solidFill>
                  <a:prstClr val="black"/>
                </a:solidFill>
              </a:rPr>
              <a:t>月末</a:t>
            </a:r>
            <a:endParaRPr lang="en-US" altLang="ja-JP" sz="1800" dirty="0">
              <a:solidFill>
                <a:prstClr val="black"/>
              </a:solidFill>
            </a:endParaRPr>
          </a:p>
          <a:p>
            <a:pPr marL="0" indent="0" fontAlgn="base">
              <a:lnSpc>
                <a:spcPts val="2400"/>
              </a:lnSpc>
              <a:buNone/>
              <a:defRPr/>
            </a:pPr>
            <a:r>
              <a:rPr lang="en-US" altLang="ja-JP" sz="1800" b="1" u="sng" dirty="0">
                <a:solidFill>
                  <a:prstClr val="black"/>
                </a:solidFill>
              </a:rPr>
              <a:t>   </a:t>
            </a:r>
          </a:p>
        </p:txBody>
      </p:sp>
      <p:pic>
        <p:nvPicPr>
          <p:cNvPr id="8" name="図 7" descr="おもちゃ が含まれている画像&#10;&#10;自動的に生成された説明">
            <a:extLst>
              <a:ext uri="{FF2B5EF4-FFF2-40B4-BE49-F238E27FC236}">
                <a16:creationId xmlns:a16="http://schemas.microsoft.com/office/drawing/2014/main" id="{89489A43-136F-5784-5793-2D2D658D3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4726" y="3820359"/>
            <a:ext cx="2051274" cy="2548167"/>
          </a:xfrm>
          <a:prstGeom prst="rect">
            <a:avLst/>
          </a:prstGeom>
        </p:spPr>
      </p:pic>
    </p:spTree>
    <p:extLst>
      <p:ext uri="{BB962C8B-B14F-4D97-AF65-F5344CB8AC3E}">
        <p14:creationId xmlns:p14="http://schemas.microsoft.com/office/powerpoint/2010/main" val="936442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10">
            <a:extLst>
              <a:ext uri="{FF2B5EF4-FFF2-40B4-BE49-F238E27FC236}">
                <a16:creationId xmlns:a16="http://schemas.microsoft.com/office/drawing/2014/main" id="{E56FADCF-8AFB-58CD-23C1-16C5586DF973}"/>
              </a:ext>
            </a:extLst>
          </p:cNvPr>
          <p:cNvGraphicFramePr>
            <a:graphicFrameLocks noGrp="1"/>
          </p:cNvGraphicFramePr>
          <p:nvPr>
            <p:extLst>
              <p:ext uri="{D42A27DB-BD31-4B8C-83A1-F6EECF244321}">
                <p14:modId xmlns:p14="http://schemas.microsoft.com/office/powerpoint/2010/main" val="1084028743"/>
              </p:ext>
            </p:extLst>
          </p:nvPr>
        </p:nvGraphicFramePr>
        <p:xfrm>
          <a:off x="465183" y="1201308"/>
          <a:ext cx="4308430" cy="2019120"/>
        </p:xfrm>
        <a:graphic>
          <a:graphicData uri="http://schemas.openxmlformats.org/drawingml/2006/table">
            <a:tbl>
              <a:tblPr firstRow="1" bandRow="1">
                <a:tableStyleId>{BC89EF96-8CEA-46FF-86C4-4CE0E7609802}</a:tableStyleId>
              </a:tblPr>
              <a:tblGrid>
                <a:gridCol w="1161486">
                  <a:extLst>
                    <a:ext uri="{9D8B030D-6E8A-4147-A177-3AD203B41FA5}">
                      <a16:colId xmlns:a16="http://schemas.microsoft.com/office/drawing/2014/main" val="3019847555"/>
                    </a:ext>
                  </a:extLst>
                </a:gridCol>
                <a:gridCol w="3146944">
                  <a:extLst>
                    <a:ext uri="{9D8B030D-6E8A-4147-A177-3AD203B41FA5}">
                      <a16:colId xmlns:a16="http://schemas.microsoft.com/office/drawing/2014/main" val="1332039266"/>
                    </a:ext>
                  </a:extLst>
                </a:gridCol>
              </a:tblGrid>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企業名</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　　　原田技研工業 株式会社</a:t>
                      </a:r>
                    </a:p>
                  </a:txBody>
                  <a:tcPr anchor="ctr">
                    <a:lnL w="12700" cap="flat" cmpd="sng" algn="ctr">
                      <a:solidFill>
                        <a:schemeClr val="bg1"/>
                      </a:solidFill>
                      <a:prstDash val="solid"/>
                      <a:round/>
                      <a:headEnd type="none" w="med" len="med"/>
                      <a:tailEnd type="none" w="med" len="med"/>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182797716"/>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所在地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zh-TW" altLang="en-US" sz="1600" dirty="0">
                          <a:latin typeface="Meiryo UI" panose="020B0604030504040204" pitchFamily="50" charset="-128"/>
                          <a:ea typeface="Meiryo UI" panose="020B0604030504040204" pitchFamily="50" charset="-128"/>
                        </a:rPr>
                        <a:t>愛知県</a:t>
                      </a:r>
                      <a:r>
                        <a:rPr kumimoji="1" lang="ja-JP" altLang="en-US" sz="1600" dirty="0">
                          <a:latin typeface="Meiryo UI" panose="020B0604030504040204" pitchFamily="50" charset="-128"/>
                          <a:ea typeface="Meiryo UI" panose="020B0604030504040204" pitchFamily="50" charset="-128"/>
                        </a:rPr>
                        <a:t>西尾市</a:t>
                      </a:r>
                      <a:endParaRPr kumimoji="1" lang="zh-TW" altLang="en-US" sz="1600"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mpd="sng">
                      <a:noFill/>
                    </a:lnR>
                    <a:lnT w="25400" cmpd="sng">
                      <a:noFill/>
                    </a:lnT>
                    <a:lnB w="12700" cmpd="sng">
                      <a:noFill/>
                    </a:lnB>
                    <a:lnTlToBr w="12700" cmpd="sng">
                      <a:noFill/>
                      <a:prstDash val="solid"/>
                    </a:lnTlToBr>
                    <a:lnBlToTr w="12700" cmpd="sng">
                      <a:noFill/>
                      <a:prstDash val="solid"/>
                    </a:lnBlToTr>
                    <a:solidFill>
                      <a:srgbClr val="DEEBF7"/>
                    </a:solidFill>
                  </a:tcPr>
                </a:tc>
                <a:extLst>
                  <a:ext uri="{0D108BD9-81ED-4DB2-BD59-A6C34878D82A}">
                    <a16:rowId xmlns:a16="http://schemas.microsoft.com/office/drawing/2014/main" val="1166024014"/>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代表者</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饗庭　彰二</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07069296"/>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従業員数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en-US" altLang="ja-JP" sz="1600" dirty="0">
                          <a:latin typeface="Meiryo UI" panose="020B0604030504040204" pitchFamily="50" charset="-128"/>
                          <a:ea typeface="Meiryo UI" panose="020B0604030504040204" pitchFamily="50" charset="-128"/>
                        </a:rPr>
                        <a:t>37</a:t>
                      </a:r>
                      <a:r>
                        <a:rPr kumimoji="1" lang="ja-JP" altLang="en-US" sz="1600" dirty="0">
                          <a:latin typeface="Meiryo UI" panose="020B0604030504040204" pitchFamily="50" charset="-128"/>
                          <a:ea typeface="Meiryo UI" panose="020B0604030504040204" pitchFamily="50" charset="-128"/>
                        </a:rPr>
                        <a:t>名</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EEBF7"/>
                    </a:solidFill>
                  </a:tcPr>
                </a:tc>
                <a:extLst>
                  <a:ext uri="{0D108BD9-81ED-4DB2-BD59-A6C34878D82A}">
                    <a16:rowId xmlns:a16="http://schemas.microsoft.com/office/drawing/2014/main" val="2167569080"/>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事業内容</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精密樹脂金型の作成及び樹脂製品の量産、組付け</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936681"/>
                  </a:ext>
                </a:extLst>
              </a:tr>
            </a:tbl>
          </a:graphicData>
        </a:graphic>
      </p:graphicFrame>
      <p:sp>
        <p:nvSpPr>
          <p:cNvPr id="3" name="タイトル 2">
            <a:extLst>
              <a:ext uri="{FF2B5EF4-FFF2-40B4-BE49-F238E27FC236}">
                <a16:creationId xmlns:a16="http://schemas.microsoft.com/office/drawing/2014/main" id="{77881CA6-D4A6-0840-D40E-0876FB01003F}"/>
              </a:ext>
            </a:extLst>
          </p:cNvPr>
          <p:cNvSpPr>
            <a:spLocks noGrp="1"/>
          </p:cNvSpPr>
          <p:nvPr>
            <p:ph type="title"/>
          </p:nvPr>
        </p:nvSpPr>
        <p:spPr>
          <a:xfrm>
            <a:off x="113001" y="122668"/>
            <a:ext cx="9709425" cy="430216"/>
          </a:xfrm>
        </p:spPr>
        <p:txBody>
          <a:bodyPr>
            <a:normAutofit fontScale="90000"/>
          </a:bodyPr>
          <a:lstStyle/>
          <a:p>
            <a:r>
              <a:rPr kumimoji="1" lang="ja-JP" altLang="en-US" dirty="0"/>
              <a:t>　</a:t>
            </a:r>
            <a:r>
              <a:rPr lang="ja-JP" altLang="en-US" dirty="0"/>
              <a:t>補助金 活用</a:t>
            </a:r>
            <a:r>
              <a:rPr kumimoji="1" lang="ja-JP" altLang="en-US" dirty="0"/>
              <a:t>事例　</a:t>
            </a:r>
            <a:r>
              <a:rPr kumimoji="1" lang="ja-JP" altLang="en-US" sz="2200" dirty="0"/>
              <a:t>～ </a:t>
            </a:r>
            <a:r>
              <a:rPr lang="ja-JP" altLang="en-US" sz="2200" dirty="0"/>
              <a:t>金型入出庫・管理業務の効率化と生産性向上 </a:t>
            </a:r>
            <a:r>
              <a:rPr kumimoji="1" lang="ja-JP" altLang="en-US" sz="2200" dirty="0"/>
              <a:t>～</a:t>
            </a:r>
          </a:p>
        </p:txBody>
      </p:sp>
      <p:cxnSp>
        <p:nvCxnSpPr>
          <p:cNvPr id="19" name="直線コネクタ 18">
            <a:extLst>
              <a:ext uri="{FF2B5EF4-FFF2-40B4-BE49-F238E27FC236}">
                <a16:creationId xmlns:a16="http://schemas.microsoft.com/office/drawing/2014/main" id="{4677DF58-7BD7-9222-8297-EC193575D720}"/>
              </a:ext>
            </a:extLst>
          </p:cNvPr>
          <p:cNvCxnSpPr/>
          <p:nvPr/>
        </p:nvCxnSpPr>
        <p:spPr bwMode="gray">
          <a:xfrm>
            <a:off x="417000" y="1128585"/>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B25E25AB-2EAC-015E-D7F3-17FCF6FC1398}"/>
              </a:ext>
            </a:extLst>
          </p:cNvPr>
          <p:cNvSpPr txBox="1"/>
          <p:nvPr/>
        </p:nvSpPr>
        <p:spPr bwMode="gray">
          <a:xfrm>
            <a:off x="417000" y="863214"/>
            <a:ext cx="1418658" cy="246221"/>
          </a:xfrm>
          <a:prstGeom prst="rect">
            <a:avLst/>
          </a:prstGeom>
          <a:noFill/>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dirty="0">
                <a:solidFill>
                  <a:prstClr val="black"/>
                </a:solidFill>
                <a:latin typeface="Meiryo UI" panose="020B0604030504040204" pitchFamily="50" charset="-128"/>
                <a:ea typeface="Meiryo UI" panose="020B0604030504040204" pitchFamily="50" charset="-128"/>
              </a:rPr>
              <a:t>採択</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企業の概要</a:t>
            </a:r>
          </a:p>
        </p:txBody>
      </p:sp>
      <p:cxnSp>
        <p:nvCxnSpPr>
          <p:cNvPr id="25" name="直線コネクタ 24">
            <a:extLst>
              <a:ext uri="{FF2B5EF4-FFF2-40B4-BE49-F238E27FC236}">
                <a16:creationId xmlns:a16="http://schemas.microsoft.com/office/drawing/2014/main" id="{36383BE2-E3A7-E473-6EC4-3290E20C7612}"/>
              </a:ext>
            </a:extLst>
          </p:cNvPr>
          <p:cNvCxnSpPr/>
          <p:nvPr/>
        </p:nvCxnSpPr>
        <p:spPr bwMode="gray">
          <a:xfrm>
            <a:off x="457771" y="3718108"/>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5FDDBA7E-0682-D281-2EC3-BF15ED9DF78B}"/>
              </a:ext>
            </a:extLst>
          </p:cNvPr>
          <p:cNvSpPr txBox="1"/>
          <p:nvPr/>
        </p:nvSpPr>
        <p:spPr bwMode="gray">
          <a:xfrm>
            <a:off x="450353" y="3457712"/>
            <a:ext cx="1418658" cy="246221"/>
          </a:xfrm>
          <a:prstGeom prst="rect">
            <a:avLst/>
          </a:prstGeom>
          <a:noFill/>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dirty="0">
                <a:solidFill>
                  <a:prstClr val="black"/>
                </a:solidFill>
                <a:latin typeface="Meiryo UI" panose="020B0604030504040204" pitchFamily="50" charset="-128"/>
                <a:ea typeface="Meiryo UI" panose="020B0604030504040204" pitchFamily="50" charset="-128"/>
              </a:rPr>
              <a:t>補助事業の概要</a:t>
            </a:r>
            <a:endPar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44" name="直線コネクタ 43">
            <a:extLst>
              <a:ext uri="{FF2B5EF4-FFF2-40B4-BE49-F238E27FC236}">
                <a16:creationId xmlns:a16="http://schemas.microsoft.com/office/drawing/2014/main" id="{3823C400-46B9-7457-2692-600C9E86896F}"/>
              </a:ext>
            </a:extLst>
          </p:cNvPr>
          <p:cNvCxnSpPr>
            <a:cxnSpLocks/>
          </p:cNvCxnSpPr>
          <p:nvPr/>
        </p:nvCxnSpPr>
        <p:spPr bwMode="gray">
          <a:xfrm>
            <a:off x="5124971" y="1128585"/>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6F8126B7-3A69-54FB-94D0-17B504DA51E2}"/>
              </a:ext>
            </a:extLst>
          </p:cNvPr>
          <p:cNvSpPr/>
          <p:nvPr/>
        </p:nvSpPr>
        <p:spPr bwMode="gray">
          <a:xfrm>
            <a:off x="5122764" y="848495"/>
            <a:ext cx="1620000" cy="288000"/>
          </a:xfrm>
          <a:prstGeom prst="rect">
            <a:avLst/>
          </a:prstGeom>
          <a:solidFill>
            <a:srgbClr val="2F5597"/>
          </a:solidFill>
          <a:ln w="12700" algn="ctr">
            <a:solidFill>
              <a:srgbClr val="2F5597"/>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2" name="テキスト ボックス 51">
            <a:extLst>
              <a:ext uri="{FF2B5EF4-FFF2-40B4-BE49-F238E27FC236}">
                <a16:creationId xmlns:a16="http://schemas.microsoft.com/office/drawing/2014/main" id="{438B3277-5370-961E-18FE-528980D5A02B}"/>
              </a:ext>
            </a:extLst>
          </p:cNvPr>
          <p:cNvSpPr txBox="1"/>
          <p:nvPr/>
        </p:nvSpPr>
        <p:spPr bwMode="gray">
          <a:xfrm>
            <a:off x="5522395" y="876657"/>
            <a:ext cx="820738" cy="246221"/>
          </a:xfrm>
          <a:prstGeom prst="rect">
            <a:avLst/>
          </a:prstGeom>
          <a:solidFill>
            <a:srgbClr val="2F5597"/>
          </a:solidFill>
          <a:ln>
            <a:solidFill>
              <a:srgbClr val="2F5597"/>
            </a:solidFill>
          </a:ln>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dirty="0">
                <a:solidFill>
                  <a:schemeClr val="bg1"/>
                </a:solidFill>
                <a:latin typeface="Meiryo UI" panose="020B0604030504040204" pitchFamily="50" charset="-128"/>
                <a:ea typeface="Meiryo UI" panose="020B0604030504040204" pitchFamily="50" charset="-128"/>
                <a:cs typeface="+mn-cs"/>
              </a:rPr>
              <a:t>実施</a:t>
            </a:r>
            <a:r>
              <a:rPr kumimoji="1" lang="ja-JP" altLang="en-US" sz="16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内容</a:t>
            </a:r>
          </a:p>
        </p:txBody>
      </p:sp>
      <p:graphicFrame>
        <p:nvGraphicFramePr>
          <p:cNvPr id="2" name="表 10">
            <a:extLst>
              <a:ext uri="{FF2B5EF4-FFF2-40B4-BE49-F238E27FC236}">
                <a16:creationId xmlns:a16="http://schemas.microsoft.com/office/drawing/2014/main" id="{AECC019C-14AB-37B5-8971-7FA1D31A950D}"/>
              </a:ext>
            </a:extLst>
          </p:cNvPr>
          <p:cNvGraphicFramePr>
            <a:graphicFrameLocks noGrp="1"/>
          </p:cNvGraphicFramePr>
          <p:nvPr>
            <p:extLst>
              <p:ext uri="{D42A27DB-BD31-4B8C-83A1-F6EECF244321}">
                <p14:modId xmlns:p14="http://schemas.microsoft.com/office/powerpoint/2010/main" val="1046881781"/>
              </p:ext>
            </p:extLst>
          </p:nvPr>
        </p:nvGraphicFramePr>
        <p:xfrm>
          <a:off x="465183" y="3809982"/>
          <a:ext cx="4308430" cy="2580875"/>
        </p:xfrm>
        <a:graphic>
          <a:graphicData uri="http://schemas.openxmlformats.org/drawingml/2006/table">
            <a:tbl>
              <a:tblPr firstRow="1" bandRow="1">
                <a:tableStyleId>{BC89EF96-8CEA-46FF-86C4-4CE0E7609802}</a:tableStyleId>
              </a:tblPr>
              <a:tblGrid>
                <a:gridCol w="1161486">
                  <a:extLst>
                    <a:ext uri="{9D8B030D-6E8A-4147-A177-3AD203B41FA5}">
                      <a16:colId xmlns:a16="http://schemas.microsoft.com/office/drawing/2014/main" val="3019847555"/>
                    </a:ext>
                  </a:extLst>
                </a:gridCol>
                <a:gridCol w="3146944">
                  <a:extLst>
                    <a:ext uri="{9D8B030D-6E8A-4147-A177-3AD203B41FA5}">
                      <a16:colId xmlns:a16="http://schemas.microsoft.com/office/drawing/2014/main" val="1332039266"/>
                    </a:ext>
                  </a:extLst>
                </a:gridCol>
              </a:tblGrid>
              <a:tr h="73984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事業内容</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b="0" dirty="0">
                          <a:latin typeface="Meiryo UI" panose="020B0604030504040204" pitchFamily="50" charset="-128"/>
                          <a:ea typeface="Meiryo UI" panose="020B0604030504040204" pitchFamily="50" charset="-128"/>
                        </a:rPr>
                        <a:t>金型入出庫・管理業務の効率化と生産性向上</a:t>
                      </a:r>
                    </a:p>
                  </a:txBody>
                  <a:tcPr anchor="ctr">
                    <a:lnL w="12700" cap="flat" cmpd="sng" algn="ctr">
                      <a:solidFill>
                        <a:schemeClr val="bg1"/>
                      </a:solidFill>
                      <a:prstDash val="solid"/>
                      <a:round/>
                      <a:headEnd type="none" w="med" len="med"/>
                      <a:tailEnd type="none" w="med" len="med"/>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182797716"/>
                  </a:ext>
                </a:extLst>
              </a:tr>
              <a:tr h="517036">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導入ツール</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en-US" altLang="ja-JP" sz="1600" b="0" dirty="0">
                          <a:latin typeface="Meiryo UI" panose="020B0604030504040204" pitchFamily="50" charset="-128"/>
                          <a:ea typeface="Meiryo UI" panose="020B0604030504040204" pitchFamily="50" charset="-128"/>
                        </a:rPr>
                        <a:t>U-Mate BT</a:t>
                      </a:r>
                    </a:p>
                  </a:txBody>
                  <a:tcPr anchor="ctr">
                    <a:lnL w="12700" cap="flat" cmpd="sng" algn="ctr">
                      <a:solidFill>
                        <a:schemeClr val="bg1"/>
                      </a:solidFill>
                      <a:prstDash val="solid"/>
                      <a:round/>
                      <a:headEnd type="none" w="med" len="med"/>
                      <a:tailEnd type="none" w="med" len="med"/>
                    </a:lnL>
                    <a:lnR w="12700" cmpd="sng">
                      <a:noFill/>
                    </a:lnR>
                    <a:lnT w="25400" cmpd="sng">
                      <a:noFill/>
                    </a:lnT>
                    <a:lnB w="12700" cmpd="sng">
                      <a:noFill/>
                    </a:lnB>
                    <a:lnTlToBr w="12700" cmpd="sng">
                      <a:noFill/>
                      <a:prstDash val="solid"/>
                    </a:lnTlToBr>
                    <a:lnBlToTr w="12700" cmpd="sng">
                      <a:noFill/>
                      <a:prstDash val="solid"/>
                    </a:lnBlToTr>
                    <a:solidFill>
                      <a:srgbClr val="DEEBF7"/>
                    </a:solidFill>
                  </a:tcPr>
                </a:tc>
                <a:extLst>
                  <a:ext uri="{0D108BD9-81ED-4DB2-BD59-A6C34878D82A}">
                    <a16:rowId xmlns:a16="http://schemas.microsoft.com/office/drawing/2014/main" val="1166024014"/>
                  </a:ext>
                </a:extLst>
              </a:tr>
              <a:tr h="1323993">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ツールの　説明</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バーコードや</a:t>
                      </a:r>
                      <a:r>
                        <a:rPr kumimoji="1" lang="en-US" altLang="ja-JP" sz="1600" dirty="0">
                          <a:latin typeface="Meiryo UI" panose="020B0604030504040204" pitchFamily="50" charset="-128"/>
                          <a:ea typeface="Meiryo UI" panose="020B0604030504040204" pitchFamily="50" charset="-128"/>
                        </a:rPr>
                        <a:t>RFID</a:t>
                      </a:r>
                      <a:r>
                        <a:rPr kumimoji="1" lang="ja-JP" altLang="en-US" sz="1600" dirty="0">
                          <a:latin typeface="Meiryo UI" panose="020B0604030504040204" pitchFamily="50" charset="-128"/>
                          <a:ea typeface="Meiryo UI" panose="020B0604030504040204" pitchFamily="50" charset="-128"/>
                        </a:rPr>
                        <a:t>で在庫の入出庫や工程が管理できるデジタルツール</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07069296"/>
                  </a:ext>
                </a:extLst>
              </a:tr>
            </a:tbl>
          </a:graphicData>
        </a:graphic>
      </p:graphicFrame>
      <p:sp>
        <p:nvSpPr>
          <p:cNvPr id="4" name="正方形/長方形 3">
            <a:extLst>
              <a:ext uri="{FF2B5EF4-FFF2-40B4-BE49-F238E27FC236}">
                <a16:creationId xmlns:a16="http://schemas.microsoft.com/office/drawing/2014/main" id="{8F50AE76-4139-A798-7A63-3882D5AD267D}"/>
              </a:ext>
            </a:extLst>
          </p:cNvPr>
          <p:cNvSpPr/>
          <p:nvPr/>
        </p:nvSpPr>
        <p:spPr>
          <a:xfrm>
            <a:off x="5222794" y="1220462"/>
            <a:ext cx="4160965" cy="1484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spcBef>
                <a:spcPts val="0"/>
              </a:spcBef>
            </a:pPr>
            <a:r>
              <a:rPr kumimoji="1" lang="ja-JP" altLang="en-US" sz="1600" b="1" u="sng" dirty="0">
                <a:solidFill>
                  <a:schemeClr val="tx1"/>
                </a:solidFill>
                <a:latin typeface="Meiryo UI" panose="020B0604030504040204" pitchFamily="50" charset="-128"/>
                <a:ea typeface="Meiryo UI" panose="020B0604030504040204" pitchFamily="50" charset="-128"/>
              </a:rPr>
              <a:t>金型位置情報管理の時間短縮</a:t>
            </a:r>
            <a:endParaRPr kumimoji="1" lang="en-US" altLang="ja-JP" sz="1600" b="1" u="sng" dirty="0">
              <a:solidFill>
                <a:schemeClr val="tx1"/>
              </a:solidFill>
              <a:latin typeface="Meiryo UI" panose="020B0604030504040204" pitchFamily="50" charset="-128"/>
              <a:ea typeface="Meiryo UI" panose="020B0604030504040204" pitchFamily="50" charset="-128"/>
            </a:endParaRPr>
          </a:p>
          <a:p>
            <a:pPr marL="171450" indent="-171450" algn="l">
              <a:spcBef>
                <a:spcPts val="300"/>
              </a:spcBef>
              <a:buFont typeface="Wingdings" panose="05000000000000000000" pitchFamily="2" charset="2"/>
              <a:buChar char="l"/>
            </a:pPr>
            <a:r>
              <a:rPr lang="ja-JP" altLang="en-US" sz="1600" dirty="0">
                <a:solidFill>
                  <a:schemeClr val="tx1"/>
                </a:solidFill>
                <a:latin typeface="Meiryo UI" panose="020B0604030504040204" pitchFamily="50" charset="-128"/>
                <a:ea typeface="Meiryo UI" panose="020B0604030504040204" pitchFamily="50" charset="-128"/>
              </a:rPr>
              <a:t> </a:t>
            </a:r>
            <a:r>
              <a:rPr lang="en-US" altLang="ja-JP" sz="1600" dirty="0">
                <a:solidFill>
                  <a:schemeClr val="tx1"/>
                </a:solidFill>
                <a:latin typeface="Meiryo UI" panose="020B0604030504040204" pitchFamily="50" charset="-128"/>
                <a:ea typeface="Meiryo UI" panose="020B0604030504040204" pitchFamily="50" charset="-128"/>
              </a:rPr>
              <a:t>RFID</a:t>
            </a:r>
            <a:r>
              <a:rPr lang="ja-JP" altLang="en-US" sz="1600" dirty="0">
                <a:solidFill>
                  <a:schemeClr val="tx1"/>
                </a:solidFill>
                <a:latin typeface="Meiryo UI" panose="020B0604030504040204" pitchFamily="50" charset="-128"/>
                <a:ea typeface="Meiryo UI" panose="020B0604030504040204" pitchFamily="50" charset="-128"/>
              </a:rPr>
              <a:t>を活用した検索機能で入出庫やメンテナンスで金型を探す作業の時間が短縮</a:t>
            </a:r>
            <a:endParaRPr kumimoji="0" lang="en-US" altLang="ja-JP" sz="1600" b="0" dirty="0">
              <a:solidFill>
                <a:schemeClr val="tx1"/>
              </a:solidFill>
              <a:latin typeface="Meiryo UI" panose="020B0604030504040204" pitchFamily="50" charset="-128"/>
              <a:ea typeface="Meiryo UI" panose="020B0604030504040204" pitchFamily="50" charset="-128"/>
            </a:endParaRPr>
          </a:p>
          <a:p>
            <a:pPr marL="180975" indent="85725" algn="l">
              <a:spcBef>
                <a:spcPts val="300"/>
              </a:spcBef>
            </a:pPr>
            <a:r>
              <a:rPr lang="ja-JP" altLang="en-US" sz="1600" dirty="0">
                <a:solidFill>
                  <a:schemeClr val="tx1"/>
                </a:solidFill>
                <a:latin typeface="Meiryo UI" panose="020B0604030504040204" pitchFamily="50" charset="-128"/>
                <a:ea typeface="Meiryo UI" panose="020B0604030504040204" pitchFamily="50" charset="-128"/>
              </a:rPr>
              <a:t>金型の取り違えミスも解消</a:t>
            </a:r>
            <a:endParaRPr lang="en-US" altLang="ja-JP" sz="1600" dirty="0">
              <a:solidFill>
                <a:schemeClr val="tx1"/>
              </a:solidFill>
              <a:latin typeface="Meiryo UI" panose="020B0604030504040204" pitchFamily="50" charset="-128"/>
              <a:ea typeface="Meiryo UI" panose="020B0604030504040204" pitchFamily="50" charset="-128"/>
            </a:endParaRPr>
          </a:p>
          <a:p>
            <a:pPr marL="180975" indent="85725" algn="l">
              <a:spcBef>
                <a:spcPts val="300"/>
              </a:spcBef>
            </a:pPr>
            <a:r>
              <a:rPr lang="ja-JP" altLang="en-US" sz="1600" dirty="0">
                <a:solidFill>
                  <a:schemeClr val="tx1"/>
                </a:solidFill>
                <a:latin typeface="Meiryo UI" panose="020B0604030504040204" pitchFamily="50" charset="-128"/>
                <a:ea typeface="Meiryo UI" panose="020B0604030504040204" pitchFamily="50" charset="-128"/>
              </a:rPr>
              <a:t>⇒　作業時間</a:t>
            </a:r>
            <a:r>
              <a:rPr lang="en-US" altLang="ja-JP" sz="1600" dirty="0">
                <a:solidFill>
                  <a:schemeClr val="tx1"/>
                </a:solidFill>
                <a:latin typeface="Meiryo UI" panose="020B0604030504040204" pitchFamily="50" charset="-128"/>
                <a:ea typeface="Meiryo UI" panose="020B0604030504040204" pitchFamily="50" charset="-128"/>
              </a:rPr>
              <a:t>100</a:t>
            </a:r>
            <a:r>
              <a:rPr lang="ja-JP" altLang="en-US" sz="1600" dirty="0">
                <a:solidFill>
                  <a:schemeClr val="tx1"/>
                </a:solidFill>
                <a:latin typeface="Meiryo UI" panose="020B0604030504040204" pitchFamily="50" charset="-128"/>
                <a:ea typeface="Meiryo UI" panose="020B0604030504040204" pitchFamily="50" charset="-128"/>
              </a:rPr>
              <a:t>分</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日が</a:t>
            </a:r>
            <a:r>
              <a:rPr lang="en-US" altLang="ja-JP" sz="1600" b="1" dirty="0">
                <a:solidFill>
                  <a:schemeClr val="tx1"/>
                </a:solidFill>
                <a:latin typeface="Meiryo UI" panose="020B0604030504040204" pitchFamily="50" charset="-128"/>
                <a:ea typeface="Meiryo UI" panose="020B0604030504040204" pitchFamily="50" charset="-128"/>
              </a:rPr>
              <a:t>10</a:t>
            </a:r>
            <a:r>
              <a:rPr lang="ja-JP" altLang="en-US" sz="1600" b="1" dirty="0">
                <a:solidFill>
                  <a:schemeClr val="tx1"/>
                </a:solidFill>
                <a:latin typeface="Meiryo UI" panose="020B0604030504040204" pitchFamily="50" charset="-128"/>
                <a:ea typeface="Meiryo UI" panose="020B0604030504040204" pitchFamily="50" charset="-128"/>
              </a:rPr>
              <a:t>分</a:t>
            </a:r>
            <a:r>
              <a:rPr lang="en-US" altLang="ja-JP" sz="1600" b="1" dirty="0">
                <a:solidFill>
                  <a:schemeClr val="tx1"/>
                </a:solidFill>
                <a:latin typeface="Meiryo UI" panose="020B0604030504040204" pitchFamily="50" charset="-128"/>
                <a:ea typeface="Meiryo UI" panose="020B0604030504040204" pitchFamily="50" charset="-128"/>
              </a:rPr>
              <a:t>/</a:t>
            </a:r>
            <a:r>
              <a:rPr lang="ja-JP" altLang="en-US" sz="1600" b="1" dirty="0">
                <a:solidFill>
                  <a:schemeClr val="tx1"/>
                </a:solidFill>
                <a:latin typeface="Meiryo UI" panose="020B0604030504040204" pitchFamily="50" charset="-128"/>
                <a:ea typeface="Meiryo UI" panose="020B0604030504040204" pitchFamily="50" charset="-128"/>
              </a:rPr>
              <a:t>日</a:t>
            </a:r>
            <a:r>
              <a:rPr lang="ja-JP" altLang="en-US" sz="1600" dirty="0">
                <a:solidFill>
                  <a:schemeClr val="tx1"/>
                </a:solidFill>
                <a:latin typeface="Meiryo UI" panose="020B0604030504040204" pitchFamily="50" charset="-128"/>
                <a:ea typeface="Meiryo UI" panose="020B0604030504040204" pitchFamily="50" charset="-128"/>
              </a:rPr>
              <a:t>に</a:t>
            </a:r>
            <a:endParaRPr kumimoji="0" lang="en-US" altLang="ja-JP" sz="1600" b="0" dirty="0">
              <a:solidFill>
                <a:prstClr val="black"/>
              </a:solidFill>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4908F896-CB6C-3EC4-FC83-5B15848744C3}"/>
              </a:ext>
            </a:extLst>
          </p:cNvPr>
          <p:cNvPicPr>
            <a:picLocks noChangeAspect="1"/>
          </p:cNvPicPr>
          <p:nvPr/>
        </p:nvPicPr>
        <p:blipFill rotWithShape="1">
          <a:blip r:embed="rId3"/>
          <a:srcRect l="5713" t="11284" r="92832" b="85470"/>
          <a:stretch/>
        </p:blipFill>
        <p:spPr>
          <a:xfrm>
            <a:off x="1666874" y="1210933"/>
            <a:ext cx="397979" cy="332117"/>
          </a:xfrm>
          <a:prstGeom prst="rect">
            <a:avLst/>
          </a:prstGeom>
        </p:spPr>
      </p:pic>
      <p:pic>
        <p:nvPicPr>
          <p:cNvPr id="9" name="図 8">
            <a:extLst>
              <a:ext uri="{FF2B5EF4-FFF2-40B4-BE49-F238E27FC236}">
                <a16:creationId xmlns:a16="http://schemas.microsoft.com/office/drawing/2014/main" id="{2FCEB389-DE8F-AFE9-9859-63C33C0457E8}"/>
              </a:ext>
            </a:extLst>
          </p:cNvPr>
          <p:cNvPicPr>
            <a:picLocks noChangeAspect="1"/>
          </p:cNvPicPr>
          <p:nvPr/>
        </p:nvPicPr>
        <p:blipFill rotWithShape="1">
          <a:blip r:embed="rId4"/>
          <a:srcRect l="2992" t="11759" r="56593" b="48713"/>
          <a:stretch/>
        </p:blipFill>
        <p:spPr>
          <a:xfrm>
            <a:off x="3037119" y="4569619"/>
            <a:ext cx="1458681" cy="473650"/>
          </a:xfrm>
          <a:prstGeom prst="rect">
            <a:avLst/>
          </a:prstGeom>
        </p:spPr>
      </p:pic>
      <p:sp>
        <p:nvSpPr>
          <p:cNvPr id="10" name="正方形/長方形 9">
            <a:extLst>
              <a:ext uri="{FF2B5EF4-FFF2-40B4-BE49-F238E27FC236}">
                <a16:creationId xmlns:a16="http://schemas.microsoft.com/office/drawing/2014/main" id="{CDF0D574-1F4E-AD44-429D-1C784BEEC91B}"/>
              </a:ext>
            </a:extLst>
          </p:cNvPr>
          <p:cNvSpPr/>
          <p:nvPr/>
        </p:nvSpPr>
        <p:spPr>
          <a:xfrm>
            <a:off x="5222794" y="2773037"/>
            <a:ext cx="4160965" cy="1294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spcBef>
                <a:spcPts val="0"/>
              </a:spcBef>
            </a:pPr>
            <a:r>
              <a:rPr kumimoji="1" lang="ja-JP" altLang="en-US" sz="1600" b="1" u="sng" dirty="0">
                <a:solidFill>
                  <a:schemeClr val="tx1"/>
                </a:solidFill>
                <a:latin typeface="Meiryo UI" panose="020B0604030504040204" pitchFamily="50" charset="-128"/>
                <a:ea typeface="Meiryo UI" panose="020B0604030504040204" pitchFamily="50" charset="-128"/>
              </a:rPr>
              <a:t>棚卸作業の時間短縮</a:t>
            </a:r>
            <a:endParaRPr kumimoji="1" lang="en-US" altLang="ja-JP" sz="1600" b="1" u="sng" dirty="0">
              <a:solidFill>
                <a:schemeClr val="tx1"/>
              </a:solidFill>
              <a:latin typeface="Meiryo UI" panose="020B0604030504040204" pitchFamily="50" charset="-128"/>
              <a:ea typeface="Meiryo UI" panose="020B0604030504040204" pitchFamily="50" charset="-128"/>
            </a:endParaRPr>
          </a:p>
          <a:p>
            <a:pPr marL="171450" indent="-171450">
              <a:spcBef>
                <a:spcPts val="300"/>
              </a:spcBef>
              <a:buFont typeface="Wingdings" panose="05000000000000000000" pitchFamily="2" charset="2"/>
              <a:buChar char="l"/>
            </a:pPr>
            <a:r>
              <a:rPr lang="ja-JP" altLang="en-US" sz="1600" dirty="0">
                <a:solidFill>
                  <a:schemeClr val="tx1"/>
                </a:solidFill>
                <a:latin typeface="Meiryo UI" panose="020B0604030504040204" pitchFamily="50" charset="-128"/>
                <a:ea typeface="Meiryo UI" panose="020B0604030504040204" pitchFamily="50" charset="-128"/>
              </a:rPr>
              <a:t> </a:t>
            </a:r>
            <a:r>
              <a:rPr lang="en-US" altLang="ja-JP" sz="1600" dirty="0">
                <a:solidFill>
                  <a:schemeClr val="tx1"/>
                </a:solidFill>
                <a:latin typeface="Meiryo UI" panose="020B0604030504040204" pitchFamily="50" charset="-128"/>
                <a:ea typeface="Meiryo UI" panose="020B0604030504040204" pitchFamily="50" charset="-128"/>
              </a:rPr>
              <a:t>RFID</a:t>
            </a:r>
            <a:r>
              <a:rPr lang="ja-JP" altLang="en-US" sz="1600" dirty="0">
                <a:solidFill>
                  <a:schemeClr val="tx1"/>
                </a:solidFill>
                <a:latin typeface="Meiryo UI" panose="020B0604030504040204" pitchFamily="50" charset="-128"/>
                <a:ea typeface="Meiryo UI" panose="020B0604030504040204" pitchFamily="50" charset="-128"/>
              </a:rPr>
              <a:t>を活用した検索機能で棚卸作業時間が大幅に短縮</a:t>
            </a:r>
            <a:endParaRPr lang="en-US" altLang="ja-JP" sz="1600" dirty="0">
              <a:solidFill>
                <a:schemeClr val="tx1"/>
              </a:solidFill>
              <a:latin typeface="Meiryo UI" panose="020B0604030504040204" pitchFamily="50" charset="-128"/>
              <a:ea typeface="Meiryo UI" panose="020B0604030504040204" pitchFamily="50" charset="-128"/>
            </a:endParaRPr>
          </a:p>
          <a:p>
            <a:pPr>
              <a:spcBef>
                <a:spcPts val="300"/>
              </a:spcBef>
            </a:pPr>
            <a:r>
              <a:rPr lang="ja-JP" altLang="en-US" sz="1600" dirty="0">
                <a:solidFill>
                  <a:schemeClr val="tx1"/>
                </a:solidFill>
                <a:latin typeface="Meiryo UI" panose="020B0604030504040204" pitchFamily="50" charset="-128"/>
                <a:ea typeface="Meiryo UI" panose="020B0604030504040204" pitchFamily="50" charset="-128"/>
              </a:rPr>
              <a:t>　　⇒　作業時間約</a:t>
            </a:r>
            <a:r>
              <a:rPr lang="en-US" altLang="ja-JP" sz="1600" dirty="0">
                <a:solidFill>
                  <a:schemeClr val="tx1"/>
                </a:solidFill>
                <a:latin typeface="Meiryo UI" panose="020B0604030504040204" pitchFamily="50" charset="-128"/>
                <a:ea typeface="Meiryo UI" panose="020B0604030504040204" pitchFamily="50" charset="-128"/>
              </a:rPr>
              <a:t>16</a:t>
            </a:r>
            <a:r>
              <a:rPr lang="ja-JP" altLang="en-US" sz="1600" dirty="0">
                <a:solidFill>
                  <a:schemeClr val="tx1"/>
                </a:solidFill>
                <a:latin typeface="Meiryo UI" panose="020B0604030504040204" pitchFamily="50" charset="-128"/>
                <a:ea typeface="Meiryo UI" panose="020B0604030504040204" pitchFamily="50" charset="-128"/>
              </a:rPr>
              <a:t>時間が</a:t>
            </a:r>
            <a:r>
              <a:rPr lang="en-US" altLang="ja-JP" sz="1600" b="1" dirty="0">
                <a:solidFill>
                  <a:schemeClr val="tx1"/>
                </a:solidFill>
                <a:latin typeface="Meiryo UI" panose="020B0604030504040204" pitchFamily="50" charset="-128"/>
                <a:ea typeface="Meiryo UI" panose="020B0604030504040204" pitchFamily="50" charset="-128"/>
              </a:rPr>
              <a:t>15</a:t>
            </a:r>
            <a:r>
              <a:rPr lang="ja-JP" altLang="en-US" sz="1600" b="1" dirty="0">
                <a:solidFill>
                  <a:schemeClr val="tx1"/>
                </a:solidFill>
                <a:latin typeface="Meiryo UI" panose="020B0604030504040204" pitchFamily="50" charset="-128"/>
                <a:ea typeface="Meiryo UI" panose="020B0604030504040204" pitchFamily="50" charset="-128"/>
              </a:rPr>
              <a:t>分</a:t>
            </a:r>
            <a:r>
              <a:rPr lang="ja-JP" altLang="en-US" sz="1600" dirty="0">
                <a:solidFill>
                  <a:schemeClr val="tx1"/>
                </a:solidFill>
                <a:latin typeface="Meiryo UI" panose="020B0604030504040204" pitchFamily="50" charset="-128"/>
                <a:ea typeface="Meiryo UI" panose="020B0604030504040204" pitchFamily="50" charset="-128"/>
              </a:rPr>
              <a:t>に</a:t>
            </a:r>
            <a:endParaRPr kumimoji="0" lang="en-US" altLang="ja-JP" sz="1600" b="0" dirty="0">
              <a:solidFill>
                <a:prstClr val="black"/>
              </a:solidFill>
              <a:latin typeface="Meiryo UI" panose="020B0604030504040204" pitchFamily="50" charset="-128"/>
              <a:ea typeface="Meiryo UI" panose="020B0604030504040204" pitchFamily="50" charset="-128"/>
            </a:endParaRPr>
          </a:p>
        </p:txBody>
      </p:sp>
      <p:grpSp>
        <p:nvGrpSpPr>
          <p:cNvPr id="30" name="グループ化 29">
            <a:extLst>
              <a:ext uri="{FF2B5EF4-FFF2-40B4-BE49-F238E27FC236}">
                <a16:creationId xmlns:a16="http://schemas.microsoft.com/office/drawing/2014/main" id="{9A45E713-5F9A-1A28-77CD-E314F60DAC21}"/>
              </a:ext>
            </a:extLst>
          </p:cNvPr>
          <p:cNvGrpSpPr/>
          <p:nvPr/>
        </p:nvGrpSpPr>
        <p:grpSpPr>
          <a:xfrm>
            <a:off x="5042351" y="4300054"/>
            <a:ext cx="4647575" cy="2090803"/>
            <a:chOff x="369455" y="723302"/>
            <a:chExt cx="8809084" cy="4688877"/>
          </a:xfrm>
        </p:grpSpPr>
        <p:pic>
          <p:nvPicPr>
            <p:cNvPr id="11" name="図 10">
              <a:extLst>
                <a:ext uri="{FF2B5EF4-FFF2-40B4-BE49-F238E27FC236}">
                  <a16:creationId xmlns:a16="http://schemas.microsoft.com/office/drawing/2014/main" id="{F4C41EFD-14F0-3799-F69F-3E46952637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5435" y="2260100"/>
              <a:ext cx="1826651" cy="3152079"/>
            </a:xfrm>
            <a:prstGeom prst="rect">
              <a:avLst/>
            </a:prstGeom>
          </p:spPr>
        </p:pic>
        <p:pic>
          <p:nvPicPr>
            <p:cNvPr id="15" name="Picture 2" descr="埼玉県飯能市に金型保管庫 日本成型産業、下請法違反の解消支援 - 日本経済新聞">
              <a:extLst>
                <a:ext uri="{FF2B5EF4-FFF2-40B4-BE49-F238E27FC236}">
                  <a16:creationId xmlns:a16="http://schemas.microsoft.com/office/drawing/2014/main" id="{8A20A783-B66F-B131-77AB-64BE4676FA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455" y="723302"/>
              <a:ext cx="3718424" cy="2319645"/>
            </a:xfrm>
            <a:prstGeom prst="rect">
              <a:avLst/>
            </a:prstGeom>
            <a:noFill/>
            <a:extLst>
              <a:ext uri="{909E8E84-426E-40DD-AFC4-6F175D3DCCD1}">
                <a14:hiddenFill xmlns:a14="http://schemas.microsoft.com/office/drawing/2010/main">
                  <a:solidFill>
                    <a:srgbClr val="FFFFFF"/>
                  </a:solidFill>
                </a14:hiddenFill>
              </a:ext>
            </a:extLst>
          </p:spPr>
        </p:pic>
        <p:sp>
          <p:nvSpPr>
            <p:cNvPr id="17" name="上カーブ矢印 103">
              <a:extLst>
                <a:ext uri="{FF2B5EF4-FFF2-40B4-BE49-F238E27FC236}">
                  <a16:creationId xmlns:a16="http://schemas.microsoft.com/office/drawing/2014/main" id="{E12593C8-0ADF-A780-AD12-E3924CA920FF}"/>
                </a:ext>
              </a:extLst>
            </p:cNvPr>
            <p:cNvSpPr/>
            <p:nvPr/>
          </p:nvSpPr>
          <p:spPr>
            <a:xfrm flipV="1">
              <a:off x="4991775" y="1581232"/>
              <a:ext cx="3647697" cy="1344149"/>
            </a:xfrm>
            <a:prstGeom prst="curvedUpArrow">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Lucida Sans Unicode"/>
                <a:ea typeface="ＭＳ Ｐゴシック" panose="020B0600070205080204" pitchFamily="50" charset="-128"/>
                <a:cs typeface="+mn-cs"/>
              </a:endParaRPr>
            </a:p>
          </p:txBody>
        </p:sp>
        <p:grpSp>
          <p:nvGrpSpPr>
            <p:cNvPr id="18" name="グループ化 17">
              <a:extLst>
                <a:ext uri="{FF2B5EF4-FFF2-40B4-BE49-F238E27FC236}">
                  <a16:creationId xmlns:a16="http://schemas.microsoft.com/office/drawing/2014/main" id="{622284EE-90B4-D0CF-7CBC-617AB8B10B1E}"/>
                </a:ext>
              </a:extLst>
            </p:cNvPr>
            <p:cNvGrpSpPr/>
            <p:nvPr/>
          </p:nvGrpSpPr>
          <p:grpSpPr>
            <a:xfrm>
              <a:off x="7754762" y="2862463"/>
              <a:ext cx="1423777" cy="1916334"/>
              <a:chOff x="5963283" y="2461074"/>
              <a:chExt cx="1423777" cy="1916334"/>
            </a:xfrm>
          </p:grpSpPr>
          <p:grpSp>
            <p:nvGrpSpPr>
              <p:cNvPr id="22" name="グループ化 21">
                <a:extLst>
                  <a:ext uri="{FF2B5EF4-FFF2-40B4-BE49-F238E27FC236}">
                    <a16:creationId xmlns:a16="http://schemas.microsoft.com/office/drawing/2014/main" id="{7A9E9E7A-E679-16C8-088E-E9A96FEE7B10}"/>
                  </a:ext>
                </a:extLst>
              </p:cNvPr>
              <p:cNvGrpSpPr/>
              <p:nvPr/>
            </p:nvGrpSpPr>
            <p:grpSpPr>
              <a:xfrm>
                <a:off x="6105043" y="2832319"/>
                <a:ext cx="959088" cy="981075"/>
                <a:chOff x="7452320" y="1223789"/>
                <a:chExt cx="959088" cy="981075"/>
              </a:xfrm>
            </p:grpSpPr>
            <p:pic>
              <p:nvPicPr>
                <p:cNvPr id="27" name="図 26" descr="[フリーイラスト素材] クリップアート, PC / パソコン / コンピュータ, サーバ, インターネット, 黒色 / ブラック ID:201310211600">
                  <a:extLst>
                    <a:ext uri="{FF2B5EF4-FFF2-40B4-BE49-F238E27FC236}">
                      <a16:creationId xmlns:a16="http://schemas.microsoft.com/office/drawing/2014/main" id="{F4923D26-D377-DC03-859C-C82F6C96ED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52320" y="1223789"/>
                  <a:ext cx="7429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図 28" descr="database icon">
                  <a:extLst>
                    <a:ext uri="{FF2B5EF4-FFF2-40B4-BE49-F238E27FC236}">
                      <a16:creationId xmlns:a16="http://schemas.microsoft.com/office/drawing/2014/main" id="{DBCE0492-76ED-77C5-D4E7-F669DE89C90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73258" y="1766714"/>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3" name="Picture 9" descr="logo_300">
                <a:extLst>
                  <a:ext uri="{FF2B5EF4-FFF2-40B4-BE49-F238E27FC236}">
                    <a16:creationId xmlns:a16="http://schemas.microsoft.com/office/drawing/2014/main" id="{C86DD7FC-B717-117C-8564-E5D34E7DB5D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t="31250" b="34895"/>
              <a:stretch>
                <a:fillRect/>
              </a:stretch>
            </p:blipFill>
            <p:spPr bwMode="auto">
              <a:xfrm>
                <a:off x="5963283" y="2461074"/>
                <a:ext cx="1226552" cy="414452"/>
              </a:xfrm>
              <a:prstGeom prst="rect">
                <a:avLst/>
              </a:prstGeom>
              <a:noFill/>
              <a:ln>
                <a:noFill/>
              </a:ln>
              <a:effectLst>
                <a:outerShdw dist="89803" dir="2700000" algn="ctr" rotWithShape="0">
                  <a:srgbClr xmlns:mc="http://schemas.openxmlformats.org/markup-compatibility/2006" xmlns:a14="http://schemas.microsoft.com/office/drawing/2010/main" val="C0C0C0" mc:Ignorable="a14" a14:legacySpreadsheetColorIndex="2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テキスト ボックス 23">
                <a:extLst>
                  <a:ext uri="{FF2B5EF4-FFF2-40B4-BE49-F238E27FC236}">
                    <a16:creationId xmlns:a16="http://schemas.microsoft.com/office/drawing/2014/main" id="{2068C7DF-67E4-E695-FA35-06A3602ED973}"/>
                  </a:ext>
                </a:extLst>
              </p:cNvPr>
              <p:cNvSpPr txBox="1"/>
              <p:nvPr/>
            </p:nvSpPr>
            <p:spPr>
              <a:xfrm>
                <a:off x="6016154" y="3807971"/>
                <a:ext cx="1370906" cy="5694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rPr>
                  <a:t>サーバー</a:t>
                </a:r>
              </a:p>
            </p:txBody>
          </p:sp>
        </p:grpSp>
        <p:pic>
          <p:nvPicPr>
            <p:cNvPr id="12" name="図 11">
              <a:extLst>
                <a:ext uri="{FF2B5EF4-FFF2-40B4-BE49-F238E27FC236}">
                  <a16:creationId xmlns:a16="http://schemas.microsoft.com/office/drawing/2014/main" id="{12E2A5E9-9CEF-649A-F11E-65711CB4A4BF}"/>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rightnessContrast bright="22000"/>
                      </a14:imgEffect>
                    </a14:imgLayer>
                  </a14:imgProps>
                </a:ext>
                <a:ext uri="{28A0092B-C50C-407E-A947-70E740481C1C}">
                  <a14:useLocalDpi xmlns:a14="http://schemas.microsoft.com/office/drawing/2010/main" val="0"/>
                </a:ext>
              </a:extLst>
            </a:blip>
            <a:srcRect l="27693" t="12820" r="27949" b="12564"/>
            <a:stretch/>
          </p:blipFill>
          <p:spPr>
            <a:xfrm rot="754600">
              <a:off x="3574058" y="1787829"/>
              <a:ext cx="1101001" cy="1852005"/>
            </a:xfrm>
            <a:prstGeom prst="rect">
              <a:avLst/>
            </a:prstGeom>
          </p:spPr>
        </p:pic>
      </p:grpSp>
      <p:sp>
        <p:nvSpPr>
          <p:cNvPr id="31" name="正方形/長方形 30">
            <a:extLst>
              <a:ext uri="{FF2B5EF4-FFF2-40B4-BE49-F238E27FC236}">
                <a16:creationId xmlns:a16="http://schemas.microsoft.com/office/drawing/2014/main" id="{63E79DA4-5865-5E20-11F7-EA3171E5500E}"/>
              </a:ext>
            </a:extLst>
          </p:cNvPr>
          <p:cNvSpPr/>
          <p:nvPr/>
        </p:nvSpPr>
        <p:spPr>
          <a:xfrm>
            <a:off x="6742764" y="5888430"/>
            <a:ext cx="871210" cy="157693"/>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rtlCol="0" anchor="ctr"/>
          <a:lstStyle/>
          <a:p>
            <a:pPr algn="dist"/>
            <a:r>
              <a:rPr kumimoji="1" lang="ja-JP" altLang="en-US" sz="1400" b="1" kern="0" spc="100" dirty="0">
                <a:solidFill>
                  <a:prstClr val="black"/>
                </a:solidFill>
                <a:latin typeface="Meiryo UI" panose="020B0604030504040204" pitchFamily="50" charset="-128"/>
                <a:ea typeface="Meiryo UI" panose="020B0604030504040204" pitchFamily="50" charset="-128"/>
              </a:rPr>
              <a:t>一括読込</a:t>
            </a:r>
            <a:endParaRPr kumimoji="1" lang="en-US" altLang="ja-JP" sz="1400" b="1" kern="0" spc="1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80038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654C0-9571-0AF5-EB7A-11B251F32C33}"/>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04A2D756-E8EA-4F0A-94EB-D56E3DE12690}"/>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FEF6A1B5-0652-59C6-B9C5-DF8BB01B71A2}"/>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31C38330-7DEC-AA48-FB2E-A94E52FBCC3F}"/>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5EC5D7F6-3350-71BD-9C43-05BD9F14F3D5}"/>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tx2">
                    <a:lumMod val="40000"/>
                    <a:lumOff val="60000"/>
                  </a:schemeClr>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A6C69982-1756-7956-786C-AFB76141E256}"/>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8D41A4E6-9F90-9DC9-34E0-6F7BFC5006F5}"/>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AF15547E-6774-677B-86D1-38EAA4948715}"/>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1D24E880-76D6-4DEC-D01A-63AE79E73B69}"/>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27A61DCC-6750-06E0-1EB2-83A267AE6F0B}"/>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1"/>
                </a:solidFill>
                <a:latin typeface="Meiryo UI" panose="020B0604030504040204" pitchFamily="50" charset="-128"/>
                <a:ea typeface="Meiryo UI" panose="020B0604030504040204" pitchFamily="50" charset="-128"/>
              </a:rPr>
              <a:t>デジタルナビゲート</a:t>
            </a:r>
            <a:endParaRPr lang="en-US" altLang="ja-JP" b="1" spc="163" dirty="0">
              <a:solidFill>
                <a:schemeClr val="tx1"/>
              </a:solidFill>
              <a:latin typeface="Meiryo UI" panose="020B0604030504040204" pitchFamily="50" charset="-128"/>
              <a:ea typeface="Meiryo UI" panose="020B0604030504040204" pitchFamily="50" charset="-128"/>
            </a:endParaRPr>
          </a:p>
          <a:p>
            <a:pPr algn="ctr"/>
            <a:r>
              <a:rPr lang="ja-JP" altLang="en-US" b="1" spc="163" dirty="0">
                <a:solidFill>
                  <a:schemeClr val="tx1"/>
                </a:solidFill>
                <a:latin typeface="Meiryo UI" panose="020B0604030504040204" pitchFamily="50" charset="-128"/>
                <a:ea typeface="Meiryo UI" panose="020B0604030504040204" pitchFamily="50" charset="-128"/>
              </a:rPr>
              <a:t>事業</a:t>
            </a:r>
            <a:endParaRPr lang="en-US" altLang="ja-JP" b="1" spc="163" dirty="0">
              <a:solidFill>
                <a:schemeClr val="tx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111A7767-65B7-6DDF-52F6-58F109A28415}"/>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D0835A3E-4708-CAB4-0E3D-BC9680B49259}"/>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649736-07DE-CC54-29B9-CB6C11AA8AE0}"/>
              </a:ext>
            </a:extLst>
          </p:cNvPr>
          <p:cNvPicPr>
            <a:picLocks noChangeAspect="1"/>
          </p:cNvPicPr>
          <p:nvPr/>
        </p:nvPicPr>
        <p:blipFill rotWithShape="1">
          <a:blip r:embed="rId4" cstate="print">
            <a:duotone>
              <a:schemeClr val="accent3">
                <a:shade val="45000"/>
                <a:satMod val="135000"/>
              </a:schemeClr>
              <a:prstClr val="white"/>
            </a:duotone>
            <a:alphaModFix amt="50000"/>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1F176598-FB5F-538A-9E9C-4E8F380CA4B9}"/>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FF600FFE-4146-AECD-1B78-5A3D27F7D0E1}"/>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a:t>
            </a:r>
            <a:r>
              <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促進補助金</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432B13BA-9B2C-A3C8-977C-E79CE492D96F}"/>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CE81C713-F76E-A301-8F86-824F137E86ED}"/>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703D6771-F153-22FF-8451-4C09B9053E9D}"/>
              </a:ext>
            </a:extLst>
          </p:cNvPr>
          <p:cNvGrpSpPr/>
          <p:nvPr/>
        </p:nvGrpSpPr>
        <p:grpSpPr>
          <a:xfrm rot="21019114">
            <a:off x="600731" y="987004"/>
            <a:ext cx="2758979" cy="1039628"/>
            <a:chOff x="2500096" y="388590"/>
            <a:chExt cx="3395666" cy="1279542"/>
          </a:xfrm>
        </p:grpSpPr>
        <p:pic>
          <p:nvPicPr>
            <p:cNvPr id="26" name="図 25">
              <a:extLst>
                <a:ext uri="{FF2B5EF4-FFF2-40B4-BE49-F238E27FC236}">
                  <a16:creationId xmlns:a16="http://schemas.microsoft.com/office/drawing/2014/main" id="{52710DAC-C39E-D986-0169-A56919B360E8}"/>
                </a:ext>
              </a:extLst>
            </p:cNvPr>
            <p:cNvPicPr>
              <a:picLocks noChangeAspect="1"/>
            </p:cNvPicPr>
            <p:nvPr/>
          </p:nvPicPr>
          <p:blipFill>
            <a:blip r:embed="rId5" cstate="print">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994D85F3-FFB0-CCD5-CE27-AE9116CBD60A}"/>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デジタル技術を活用した</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県内企業の変革</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80256FF5-7AF8-179B-E1A1-0D818A1D2359}"/>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あいち産業</a:t>
            </a:r>
            <a:r>
              <a:rPr lang="en-US" altLang="ja-JP" b="1"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推進コンソーシアム</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39B7CC2C-530C-DC35-1E79-C0074346BD6B}"/>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16D52B0E-F173-4187-7085-53F9D7221AFB}"/>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sp>
        <p:nvSpPr>
          <p:cNvPr id="2" name="四角形: 角を丸くする 1">
            <a:extLst>
              <a:ext uri="{FF2B5EF4-FFF2-40B4-BE49-F238E27FC236}">
                <a16:creationId xmlns:a16="http://schemas.microsoft.com/office/drawing/2014/main" id="{11E19177-099C-A5FB-3DA1-6D22B3F44CDF}"/>
              </a:ext>
            </a:extLst>
          </p:cNvPr>
          <p:cNvSpPr/>
          <p:nvPr/>
        </p:nvSpPr>
        <p:spPr>
          <a:xfrm>
            <a:off x="122401" y="2277754"/>
            <a:ext cx="2359989" cy="814238"/>
          </a:xfrm>
          <a:prstGeom prst="roundRect">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D22B95D6-2D3D-B7A2-BC41-507D71281757}"/>
              </a:ext>
            </a:extLst>
          </p:cNvPr>
          <p:cNvGrpSpPr/>
          <p:nvPr/>
        </p:nvGrpSpPr>
        <p:grpSpPr>
          <a:xfrm>
            <a:off x="1290151" y="1811042"/>
            <a:ext cx="1263350" cy="547578"/>
            <a:chOff x="-1691481" y="3863624"/>
            <a:chExt cx="1263350" cy="369332"/>
          </a:xfrm>
        </p:grpSpPr>
        <p:sp>
          <p:nvSpPr>
            <p:cNvPr id="12" name="吹き出し: 円形 11">
              <a:extLst>
                <a:ext uri="{FF2B5EF4-FFF2-40B4-BE49-F238E27FC236}">
                  <a16:creationId xmlns:a16="http://schemas.microsoft.com/office/drawing/2014/main" id="{74984436-5506-3622-C993-7AC11B9662BA}"/>
                </a:ext>
              </a:extLst>
            </p:cNvPr>
            <p:cNvSpPr/>
            <p:nvPr/>
          </p:nvSpPr>
          <p:spPr>
            <a:xfrm>
              <a:off x="-1691481" y="3863624"/>
              <a:ext cx="1230422" cy="369332"/>
            </a:xfrm>
            <a:prstGeom prst="wedgeEllipseCallout">
              <a:avLst>
                <a:gd name="adj1" fmla="val -35390"/>
                <a:gd name="adj2" fmla="val 65943"/>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16DD6440-59B3-5FB4-8297-A42E50537826}"/>
                </a:ext>
              </a:extLst>
            </p:cNvPr>
            <p:cNvSpPr txBox="1"/>
            <p:nvPr/>
          </p:nvSpPr>
          <p:spPr>
            <a:xfrm>
              <a:off x="-1559030" y="3935070"/>
              <a:ext cx="1130899" cy="269867"/>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spTree>
    <p:extLst>
      <p:ext uri="{BB962C8B-B14F-4D97-AF65-F5344CB8AC3E}">
        <p14:creationId xmlns:p14="http://schemas.microsoft.com/office/powerpoint/2010/main" val="118272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D814760-2AC2-97EA-341D-06325309F655}"/>
              </a:ext>
            </a:extLst>
          </p:cNvPr>
          <p:cNvSpPr>
            <a:spLocks noGrp="1"/>
          </p:cNvSpPr>
          <p:nvPr>
            <p:ph type="title"/>
          </p:nvPr>
        </p:nvSpPr>
        <p:spPr>
          <a:xfrm>
            <a:off x="113001" y="122668"/>
            <a:ext cx="9647016" cy="430216"/>
          </a:xfrm>
        </p:spPr>
        <p:txBody>
          <a:bodyPr>
            <a:normAutofit fontScale="90000"/>
          </a:bodyPr>
          <a:lstStyle/>
          <a:p>
            <a:r>
              <a:rPr kumimoji="1" lang="ja-JP" altLang="en-US" dirty="0"/>
              <a:t>　デジタルナビゲート</a:t>
            </a:r>
            <a:r>
              <a:rPr lang="ja-JP" altLang="en-US" dirty="0"/>
              <a:t>事業（新規）</a:t>
            </a:r>
            <a:endParaRPr kumimoji="1" lang="ja-JP" altLang="en-US" dirty="0"/>
          </a:p>
        </p:txBody>
      </p:sp>
      <p:sp>
        <p:nvSpPr>
          <p:cNvPr id="9" name="コンテンツ プレースホルダー 2">
            <a:extLst>
              <a:ext uri="{FF2B5EF4-FFF2-40B4-BE49-F238E27FC236}">
                <a16:creationId xmlns:a16="http://schemas.microsoft.com/office/drawing/2014/main" id="{13730127-FAB0-8746-D206-780BD47C613D}"/>
              </a:ext>
            </a:extLst>
          </p:cNvPr>
          <p:cNvSpPr txBox="1">
            <a:spLocks/>
          </p:cNvSpPr>
          <p:nvPr/>
        </p:nvSpPr>
        <p:spPr>
          <a:xfrm>
            <a:off x="233582" y="695214"/>
            <a:ext cx="9438835" cy="5882400"/>
          </a:xfrm>
          <a:prstGeom prst="rect">
            <a:avLst/>
          </a:prstGeom>
          <a:solidFill>
            <a:srgbClr val="DEEBF7"/>
          </a:solidFill>
          <a:ln>
            <a:noFill/>
          </a:ln>
        </p:spPr>
        <p:txBody>
          <a:bodyPr vert="horz" wrap="square" lIns="91440" tIns="4572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1260475" rtl="0" eaLnBrk="1" fontAlgn="base" latinLnBrk="0" hangingPunct="1">
              <a:lnSpc>
                <a:spcPts val="2400"/>
              </a:lnSpc>
              <a:spcBef>
                <a:spcPts val="600"/>
              </a:spcBef>
              <a:spcAft>
                <a:spcPts val="0"/>
              </a:spcAft>
              <a:buClrTx/>
              <a:buSzTx/>
              <a:buFont typeface="Wingdings" panose="05000000000000000000" pitchFamily="2" charset="2"/>
              <a:buChar char="ü"/>
              <a:tabLst>
                <a:tab pos="1193800" algn="l"/>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452438" lvl="1" indent="-360000" defTabSz="1260475" fontAlgn="base">
              <a:lnSpc>
                <a:spcPts val="2400"/>
              </a:lnSpc>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国、県、市町村等が展開するデジタル・ＤＸ支援策に適切にナビゲートし、企業の適切な</a:t>
            </a:r>
            <a:endParaRPr lang="en-US" altLang="ja-JP" sz="1800" dirty="0">
              <a:solidFill>
                <a:prstClr val="black"/>
              </a:solidFill>
            </a:endParaRPr>
          </a:p>
          <a:p>
            <a:pPr marL="452438" lvl="1" indent="-360000" defTabSz="1260475" fontAlgn="base">
              <a:lnSpc>
                <a:spcPts val="2400"/>
              </a:lnSpc>
              <a:buNone/>
              <a:tabLst>
                <a:tab pos="1193800" algn="l"/>
              </a:tabLst>
              <a:defRPr/>
            </a:pPr>
            <a:r>
              <a:rPr lang="ja-JP" altLang="en-US" sz="1800" dirty="0">
                <a:solidFill>
                  <a:prstClr val="black"/>
                </a:solidFill>
              </a:rPr>
              <a:t>　　アクションに繋げることで、県内中小企業のデジタル化の底上げを図る</a:t>
            </a:r>
            <a:endParaRPr lang="en-US" altLang="ja-JP" sz="1800" dirty="0">
              <a:solidFill>
                <a:prstClr val="black"/>
              </a:solidFill>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ポイント</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lvl="1" indent="0" defTabSz="1260475" fontAlgn="base">
              <a:lnSpc>
                <a:spcPts val="2400"/>
              </a:lnSpc>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デジタル化度合の</a:t>
            </a:r>
            <a:r>
              <a:rPr lang="ja-JP" altLang="en-US" sz="1800" b="1" dirty="0">
                <a:solidFill>
                  <a:srgbClr val="FF0000"/>
                </a:solidFill>
              </a:rPr>
              <a:t>無料診断</a:t>
            </a:r>
            <a:r>
              <a:rPr lang="ja-JP" altLang="en-US" sz="1800" dirty="0">
                <a:solidFill>
                  <a:prstClr val="black"/>
                </a:solidFill>
              </a:rPr>
              <a:t>と現状のフィードバックと個別事情に応じた自発的な取組への案内</a:t>
            </a:r>
            <a:endParaRPr lang="en-US" altLang="ja-JP" sz="1800" dirty="0">
              <a:solidFill>
                <a:prstClr val="black"/>
              </a:solidFill>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事業概要</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a:t>
            </a:r>
            <a:r>
              <a:rPr lang="ja-JP" altLang="en-US" sz="1800" dirty="0">
                <a:solidFill>
                  <a:prstClr val="black"/>
                </a:solidFill>
              </a:rPr>
              <a:t>デジタル化診断：</a:t>
            </a:r>
            <a:r>
              <a:rPr lang="en-US" altLang="ja-JP" sz="1800" b="1" dirty="0">
                <a:solidFill>
                  <a:srgbClr val="FF0000"/>
                </a:solidFill>
              </a:rPr>
              <a:t>30</a:t>
            </a:r>
            <a:r>
              <a:rPr lang="ja-JP" altLang="en-US" sz="1800" b="1" dirty="0">
                <a:solidFill>
                  <a:srgbClr val="FF0000"/>
                </a:solidFill>
              </a:rPr>
              <a:t>社程度</a:t>
            </a:r>
            <a:endParaRPr lang="en-US" altLang="ja-JP" sz="1800" b="1" dirty="0">
              <a:solidFill>
                <a:srgbClr val="FF0000"/>
              </a:solidFill>
            </a:endParaRPr>
          </a:p>
          <a:p>
            <a:pPr marL="0" lvl="1" indent="0" defTabSz="1260475" fontAlgn="base">
              <a:lnSpc>
                <a:spcPts val="2400"/>
              </a:lnSpc>
              <a:buNone/>
              <a:tabLst>
                <a:tab pos="1193800" algn="l"/>
              </a:tabLst>
              <a:defRPr/>
            </a:pPr>
            <a:r>
              <a:rPr lang="ja-JP" altLang="en-US" sz="1800" dirty="0">
                <a:solidFill>
                  <a:prstClr val="black"/>
                </a:solidFill>
              </a:rPr>
              <a:t>　 ○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時勢を捉えたセミナー、企業見学会</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 セミナー：２回程度</a:t>
            </a:r>
            <a:endParaRPr lang="en-US" altLang="ja-JP" sz="1800" dirty="0">
              <a:solidFill>
                <a:prstClr val="black"/>
              </a:solidFill>
            </a:endParaRPr>
          </a:p>
          <a:p>
            <a:pPr marL="0" lvl="1" indent="0" defTabSz="1260475" fontAlgn="base">
              <a:lnSpc>
                <a:spcPts val="2400"/>
              </a:lnSpc>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企業見学会：</a:t>
            </a:r>
            <a:r>
              <a:rPr lang="ja-JP" altLang="en-US" sz="1800" dirty="0">
                <a:solidFill>
                  <a:prstClr val="black"/>
                </a:solidFill>
              </a:rPr>
              <a:t>４</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回程度</a:t>
            </a:r>
            <a:endParaRPr lang="en-US" altLang="ja-JP" sz="1800" dirty="0">
              <a:solidFill>
                <a:prstClr val="black"/>
              </a:solidFill>
            </a:endParaRPr>
          </a:p>
          <a:p>
            <a:pPr fontAlgn="base">
              <a:lnSpc>
                <a:spcPts val="2400"/>
              </a:lnSpc>
              <a:spcBef>
                <a:spcPts val="1200"/>
              </a:spcBef>
              <a:defRPr/>
            </a:pPr>
            <a:r>
              <a:rPr kumimoji="1" lang="ja-JP" altLang="en-US" sz="18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事業スケジュール（予定）</a:t>
            </a:r>
            <a:endParaRPr kumimoji="1" lang="en-US" altLang="ja-JP" sz="18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indent="0" fontAlgn="base">
              <a:lnSpc>
                <a:spcPts val="2400"/>
              </a:lnSpc>
              <a:buNone/>
              <a:defRPr/>
            </a:pPr>
            <a:r>
              <a:rPr lang="ja-JP" altLang="en-US" sz="1800" dirty="0">
                <a:solidFill>
                  <a:prstClr val="black"/>
                </a:solidFill>
              </a:rPr>
              <a:t>　 ・参加企業募集：</a:t>
            </a:r>
            <a:r>
              <a:rPr lang="en-US" altLang="ja-JP" sz="1800" dirty="0">
                <a:solidFill>
                  <a:prstClr val="black"/>
                </a:solidFill>
              </a:rPr>
              <a:t>2026</a:t>
            </a:r>
            <a:r>
              <a:rPr lang="ja-JP" altLang="en-US" sz="1800" dirty="0">
                <a:solidFill>
                  <a:prstClr val="black"/>
                </a:solidFill>
              </a:rPr>
              <a:t>年７月頃</a:t>
            </a:r>
            <a:endParaRPr lang="en-US" altLang="ja-JP" sz="1800" dirty="0">
              <a:solidFill>
                <a:prstClr val="black"/>
              </a:solidFill>
            </a:endParaRPr>
          </a:p>
        </p:txBody>
      </p:sp>
      <p:pic>
        <p:nvPicPr>
          <p:cNvPr id="2" name="図 1" descr="カレンダー&#10;&#10;AI 生成コンテンツは誤りを含む可能性があります。">
            <a:extLst>
              <a:ext uri="{FF2B5EF4-FFF2-40B4-BE49-F238E27FC236}">
                <a16:creationId xmlns:a16="http://schemas.microsoft.com/office/drawing/2014/main" id="{12DA08DA-9CEA-8B03-6C26-109603ABA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974" y="4569702"/>
            <a:ext cx="1330476" cy="1364591"/>
          </a:xfrm>
          <a:prstGeom prst="rect">
            <a:avLst/>
          </a:prstGeom>
        </p:spPr>
      </p:pic>
      <p:pic>
        <p:nvPicPr>
          <p:cNvPr id="5" name="Picture 2">
            <a:extLst>
              <a:ext uri="{FF2B5EF4-FFF2-40B4-BE49-F238E27FC236}">
                <a16:creationId xmlns:a16="http://schemas.microsoft.com/office/drawing/2014/main" id="{A5358C46-E5F3-CE5B-5DC7-252F520748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9078" y="4199762"/>
            <a:ext cx="1752266" cy="2104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141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D814760-2AC2-97EA-341D-06325309F655}"/>
              </a:ext>
            </a:extLst>
          </p:cNvPr>
          <p:cNvSpPr>
            <a:spLocks noGrp="1"/>
          </p:cNvSpPr>
          <p:nvPr>
            <p:ph type="title"/>
          </p:nvPr>
        </p:nvSpPr>
        <p:spPr/>
        <p:txBody>
          <a:bodyPr>
            <a:normAutofit fontScale="90000"/>
          </a:bodyPr>
          <a:lstStyle/>
          <a:p>
            <a:r>
              <a:rPr kumimoji="1" lang="ja-JP" altLang="en-US" dirty="0"/>
              <a:t>　</a:t>
            </a:r>
            <a:r>
              <a:rPr lang="ja-JP" altLang="en-US" dirty="0"/>
              <a:t>デジタルナビゲート事業（新規）</a:t>
            </a:r>
            <a:endParaRPr kumimoji="1" lang="ja-JP" altLang="en-US" dirty="0"/>
          </a:p>
        </p:txBody>
      </p:sp>
      <p:sp>
        <p:nvSpPr>
          <p:cNvPr id="2" name="コンテンツ プレースホルダー 2">
            <a:extLst>
              <a:ext uri="{FF2B5EF4-FFF2-40B4-BE49-F238E27FC236}">
                <a16:creationId xmlns:a16="http://schemas.microsoft.com/office/drawing/2014/main" id="{CEBB1B18-8C0C-4296-DACE-322F521B5D3D}"/>
              </a:ext>
            </a:extLst>
          </p:cNvPr>
          <p:cNvSpPr txBox="1">
            <a:spLocks/>
          </p:cNvSpPr>
          <p:nvPr/>
        </p:nvSpPr>
        <p:spPr>
          <a:xfrm>
            <a:off x="273000" y="714462"/>
            <a:ext cx="4968000" cy="6020869"/>
          </a:xfrm>
          <a:prstGeom prst="rect">
            <a:avLst/>
          </a:prstGeom>
          <a:solidFill>
            <a:srgbClr val="DEEBF7"/>
          </a:solidFill>
          <a:ln>
            <a:noFill/>
          </a:ln>
        </p:spPr>
        <p:txBody>
          <a:bodyPr vert="horz" wrap="square" lIns="91440" tIns="18000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22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経営者向けセミナー・企業見学会</a:t>
            </a:r>
            <a:endParaRPr kumimoji="1" lang="en-US" altLang="ja-JP" sz="22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61950" marR="0" lvl="1" indent="-36195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経営者や経営幹部の方々が、デジタル化や情報セキュリティの動向を理解し、マインドセットを変える</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内容</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1" indent="-266700"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 デジタル技術の活用や、情報セキュリティについての最新動向をテーマとしたセミナー</a:t>
            </a:r>
            <a:endParaRPr lang="en-US" altLang="ja-JP" sz="1800" dirty="0">
              <a:solidFill>
                <a:prstClr val="black"/>
              </a:solidFill>
            </a:endParaRPr>
          </a:p>
          <a:p>
            <a:pPr marL="266700" marR="0" lvl="1" indent="-266700" algn="l" defTabSz="1260475" rtl="0" eaLnBrk="1" fontAlgn="base" latinLnBrk="0" hangingPunct="1">
              <a:lnSpc>
                <a:spcPts val="2400"/>
              </a:lnSpc>
              <a:spcBef>
                <a:spcPts val="0"/>
              </a:spcBef>
              <a:spcAft>
                <a:spcPts val="0"/>
              </a:spcAft>
              <a:buClrTx/>
              <a:buSzTx/>
              <a:buNone/>
              <a:tabLst>
                <a:tab pos="1193800" algn="l"/>
              </a:tabLst>
              <a:defRPr/>
            </a:pPr>
            <a:r>
              <a:rPr lang="en-US" altLang="ja-JP" sz="1800" dirty="0">
                <a:solidFill>
                  <a:prstClr val="black"/>
                </a:solidFill>
              </a:rPr>
              <a:t>  </a:t>
            </a:r>
            <a:r>
              <a:rPr lang="ja-JP" altLang="en-US" sz="1800" dirty="0">
                <a:solidFill>
                  <a:prstClr val="black"/>
                </a:solidFill>
              </a:rPr>
              <a:t>・ 積極的にデジタル化・</a:t>
            </a:r>
            <a:r>
              <a:rPr lang="en-US" altLang="ja-JP" sz="1800" dirty="0">
                <a:solidFill>
                  <a:prstClr val="black"/>
                </a:solidFill>
              </a:rPr>
              <a:t>DX</a:t>
            </a:r>
            <a:r>
              <a:rPr lang="ja-JP" altLang="en-US" sz="1800" dirty="0">
                <a:solidFill>
                  <a:prstClr val="black"/>
                </a:solidFill>
              </a:rPr>
              <a:t>に取り組んでいる企業の現場見学会</a:t>
            </a:r>
            <a:endParaRPr lang="en-US" altLang="ja-JP" sz="1800" dirty="0">
              <a:solidFill>
                <a:prstClr val="black"/>
              </a:solidFill>
            </a:endParaRPr>
          </a:p>
          <a:p>
            <a:pPr marL="266700" marR="0" lvl="1" indent="-266700" algn="l" defTabSz="1260475" rtl="0" eaLnBrk="1" fontAlgn="base" latinLnBrk="0" hangingPunct="1">
              <a:lnSpc>
                <a:spcPts val="2400"/>
              </a:lnSpc>
              <a:spcBef>
                <a:spcPts val="0"/>
              </a:spcBef>
              <a:spcAft>
                <a:spcPts val="0"/>
              </a:spcAft>
              <a:buClrTx/>
              <a:buSzTx/>
              <a:buNone/>
              <a:tabLst>
                <a:tab pos="1193800" algn="l"/>
              </a:tabLst>
              <a:defRPr/>
            </a:pPr>
            <a:endParaRPr lang="en-US" altLang="ja-JP" sz="1800" b="1" u="sng" dirty="0">
              <a:solidFill>
                <a:prstClr val="black"/>
              </a:solidFill>
            </a:endParaRPr>
          </a:p>
          <a:p>
            <a:pPr lvl="0" defTabSz="1260475" fontAlgn="base">
              <a:lnSpc>
                <a:spcPts val="2400"/>
              </a:lnSpc>
              <a:spcBef>
                <a:spcPts val="1200"/>
              </a:spcBef>
              <a:tabLst>
                <a:tab pos="1193800" algn="l"/>
              </a:tabLst>
              <a:defRPr/>
            </a:pPr>
            <a:endParaRPr lang="en-US" altLang="ja-JP" sz="1800" b="1" u="sng" dirty="0">
              <a:solidFill>
                <a:prstClr val="black"/>
              </a:solidFill>
            </a:endParaRPr>
          </a:p>
        </p:txBody>
      </p:sp>
      <p:sp>
        <p:nvSpPr>
          <p:cNvPr id="6" name="スライド番号プレースホルダー 5">
            <a:extLst>
              <a:ext uri="{FF2B5EF4-FFF2-40B4-BE49-F238E27FC236}">
                <a16:creationId xmlns:a16="http://schemas.microsoft.com/office/drawing/2014/main" id="{8E5B1DDC-1BC9-E7F1-7AB0-3752F451DAB6}"/>
              </a:ext>
            </a:extLst>
          </p:cNvPr>
          <p:cNvSpPr>
            <a:spLocks noGrp="1"/>
          </p:cNvSpPr>
          <p:nvPr>
            <p:ph type="sldNum" sz="quarter" idx="4294967295"/>
          </p:nvPr>
        </p:nvSpPr>
        <p:spPr>
          <a:xfrm>
            <a:off x="6996113" y="6356352"/>
            <a:ext cx="2228850" cy="365125"/>
          </a:xfrm>
        </p:spPr>
        <p:txBody>
          <a:bodyPr/>
          <a:lstStyle/>
          <a:p>
            <a:fld id="{7CCCABBF-E965-4319-86E5-BC59728C14CA}" type="slidenum">
              <a:rPr kumimoji="1" lang="ja-JP" altLang="en-US" smtClean="0"/>
              <a:t>16</a:t>
            </a:fld>
            <a:endParaRPr kumimoji="1" lang="ja-JP" altLang="en-US"/>
          </a:p>
        </p:txBody>
      </p:sp>
      <p:pic>
        <p:nvPicPr>
          <p:cNvPr id="7" name="図 6">
            <a:extLst>
              <a:ext uri="{FF2B5EF4-FFF2-40B4-BE49-F238E27FC236}">
                <a16:creationId xmlns:a16="http://schemas.microsoft.com/office/drawing/2014/main" id="{62539D11-C993-59F3-991D-C131A7A7CECB}"/>
              </a:ext>
            </a:extLst>
          </p:cNvPr>
          <p:cNvPicPr>
            <a:picLocks noChangeAspect="1"/>
          </p:cNvPicPr>
          <p:nvPr/>
        </p:nvPicPr>
        <p:blipFill>
          <a:blip r:embed="rId3"/>
          <a:srcRect l="482" t="-27" r="1079" b="806"/>
          <a:stretch/>
        </p:blipFill>
        <p:spPr>
          <a:xfrm>
            <a:off x="5469600" y="714462"/>
            <a:ext cx="4163400" cy="5995027"/>
          </a:xfrm>
          <a:prstGeom prst="rect">
            <a:avLst/>
          </a:prstGeom>
        </p:spPr>
      </p:pic>
    </p:spTree>
    <p:extLst>
      <p:ext uri="{BB962C8B-B14F-4D97-AF65-F5344CB8AC3E}">
        <p14:creationId xmlns:p14="http://schemas.microsoft.com/office/powerpoint/2010/main" val="3620523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111F2-D643-B31A-1FBD-FA85FE0C5F79}"/>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2A967CF4-6B74-A9FA-8D47-8ED2A0380842}"/>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88FDEAE9-CED1-E3B7-DECC-B646432548F8}"/>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6FD81BAF-63EC-6751-5027-7ACC52BFFEAC}"/>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185FBDC9-AB76-0CB2-2224-691C2D85F931}"/>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tx2">
                    <a:lumMod val="40000"/>
                    <a:lumOff val="60000"/>
                  </a:schemeClr>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A6835764-1D4F-26C8-D041-6F5CEE11806F}"/>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F8DAA5DA-9BB7-6DC1-7FC2-58233DA379C8}"/>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7CF3D6A8-318D-60F0-D0ED-D0C8F0F03CAE}"/>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25ECAFD2-49B1-1DDC-3336-4889E8BE278F}"/>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EE362C0E-D461-A9B3-D92A-2AE0D957A147}"/>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デジタルナビゲート</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DDF22FB9-826A-E8D5-19A9-ED21EB77C234}"/>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103590DF-4E24-0444-B568-57781E261712}"/>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DF556E5-0D16-D3A2-9E43-6D130716D5B2}"/>
              </a:ext>
            </a:extLst>
          </p:cNvPr>
          <p:cNvPicPr>
            <a:picLocks noChangeAspect="1"/>
          </p:cNvPicPr>
          <p:nvPr/>
        </p:nvPicPr>
        <p:blipFill rotWithShape="1">
          <a:blip r:embed="rId4" cstate="print">
            <a:duotone>
              <a:schemeClr val="accent3">
                <a:shade val="45000"/>
                <a:satMod val="135000"/>
              </a:schemeClr>
              <a:prstClr val="white"/>
            </a:duotone>
            <a:alphaModFix amt="50000"/>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08136B1E-A1BC-1B30-A709-CF730762EF50}"/>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FD7CB496-8744-0043-70A6-CA65731D19DC}"/>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a:t>
            </a:r>
            <a:r>
              <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促進補助金</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5DFE76FF-70EC-3546-84F8-667D9EB92E9A}"/>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1"/>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1"/>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CCF9FE28-BD3C-EA1B-AB64-699CD9FD7986}"/>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C9A63327-C355-36CF-9508-0E9263D1E58D}"/>
              </a:ext>
            </a:extLst>
          </p:cNvPr>
          <p:cNvGrpSpPr/>
          <p:nvPr/>
        </p:nvGrpSpPr>
        <p:grpSpPr>
          <a:xfrm rot="21019114">
            <a:off x="600731" y="987004"/>
            <a:ext cx="2758979" cy="1039628"/>
            <a:chOff x="2500096" y="388590"/>
            <a:chExt cx="3395666" cy="1279542"/>
          </a:xfrm>
        </p:grpSpPr>
        <p:pic>
          <p:nvPicPr>
            <p:cNvPr id="26" name="図 25">
              <a:extLst>
                <a:ext uri="{FF2B5EF4-FFF2-40B4-BE49-F238E27FC236}">
                  <a16:creationId xmlns:a16="http://schemas.microsoft.com/office/drawing/2014/main" id="{A28442FB-C0A7-9617-6687-E30901205EE3}"/>
                </a:ext>
              </a:extLst>
            </p:cNvPr>
            <p:cNvPicPr>
              <a:picLocks noChangeAspect="1"/>
            </p:cNvPicPr>
            <p:nvPr/>
          </p:nvPicPr>
          <p:blipFill>
            <a:blip r:embed="rId5" cstate="print">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F41B13FF-A27C-FB56-339D-4B03A7F84697}"/>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デジタル技術を活用した</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県内企業の変革</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A26BF04F-960D-FC2B-1ED2-68FE668E9553}"/>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あいち産業</a:t>
            </a:r>
            <a:r>
              <a:rPr lang="en-US" altLang="ja-JP" b="1"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推進コンソーシアム</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3AA8C289-28E3-D872-00CC-4C59205707AE}"/>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AE21641B-DFD5-7C97-0EE6-F7C7183E297C}"/>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sp>
        <p:nvSpPr>
          <p:cNvPr id="2" name="四角形: 角を丸くする 1">
            <a:extLst>
              <a:ext uri="{FF2B5EF4-FFF2-40B4-BE49-F238E27FC236}">
                <a16:creationId xmlns:a16="http://schemas.microsoft.com/office/drawing/2014/main" id="{79E84820-FA57-37C0-82BD-ED9D7BA213DA}"/>
              </a:ext>
            </a:extLst>
          </p:cNvPr>
          <p:cNvSpPr/>
          <p:nvPr/>
        </p:nvSpPr>
        <p:spPr>
          <a:xfrm>
            <a:off x="2594639" y="2102792"/>
            <a:ext cx="2359989" cy="814238"/>
          </a:xfrm>
          <a:prstGeom prst="roundRect">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3372D31E-2D2F-BFD8-2BEF-B0807A490BA0}"/>
              </a:ext>
            </a:extLst>
          </p:cNvPr>
          <p:cNvGrpSpPr/>
          <p:nvPr/>
        </p:nvGrpSpPr>
        <p:grpSpPr>
          <a:xfrm>
            <a:off x="3597508" y="1617055"/>
            <a:ext cx="1263350" cy="547578"/>
            <a:chOff x="3555985" y="1670451"/>
            <a:chExt cx="1263350" cy="547578"/>
          </a:xfrm>
        </p:grpSpPr>
        <p:sp>
          <p:nvSpPr>
            <p:cNvPr id="12" name="吹き出し: 円形 11">
              <a:extLst>
                <a:ext uri="{FF2B5EF4-FFF2-40B4-BE49-F238E27FC236}">
                  <a16:creationId xmlns:a16="http://schemas.microsoft.com/office/drawing/2014/main" id="{4E372AF3-0DCE-CF68-F42C-E460E9D75737}"/>
                </a:ext>
              </a:extLst>
            </p:cNvPr>
            <p:cNvSpPr/>
            <p:nvPr/>
          </p:nvSpPr>
          <p:spPr>
            <a:xfrm>
              <a:off x="3555985" y="1670451"/>
              <a:ext cx="1230422" cy="547578"/>
            </a:xfrm>
            <a:prstGeom prst="wedgeEllipseCallout">
              <a:avLst>
                <a:gd name="adj1" fmla="val -35390"/>
                <a:gd name="adj2" fmla="val 65943"/>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21444546-4800-5A76-4818-2320921B7E84}"/>
                </a:ext>
              </a:extLst>
            </p:cNvPr>
            <p:cNvSpPr txBox="1"/>
            <p:nvPr/>
          </p:nvSpPr>
          <p:spPr>
            <a:xfrm>
              <a:off x="3688436" y="1786958"/>
              <a:ext cx="1130899" cy="400109"/>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spTree>
    <p:extLst>
      <p:ext uri="{BB962C8B-B14F-4D97-AF65-F5344CB8AC3E}">
        <p14:creationId xmlns:p14="http://schemas.microsoft.com/office/powerpoint/2010/main" val="1125695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2C3B6-61DA-4655-49A5-4D96469540BF}"/>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EB347BA2-AFEA-FCDB-E9D1-8245D8898249}"/>
              </a:ext>
            </a:extLst>
          </p:cNvPr>
          <p:cNvSpPr>
            <a:spLocks noGrp="1"/>
          </p:cNvSpPr>
          <p:nvPr>
            <p:ph type="title"/>
          </p:nvPr>
        </p:nvSpPr>
        <p:spPr>
          <a:xfrm>
            <a:off x="113001" y="122668"/>
            <a:ext cx="9647016" cy="430216"/>
          </a:xfrm>
        </p:spPr>
        <p:txBody>
          <a:bodyPr>
            <a:normAutofit fontScale="90000"/>
          </a:bodyPr>
          <a:lstStyle/>
          <a:p>
            <a:r>
              <a:rPr kumimoji="1" lang="ja-JP" altLang="en-US" dirty="0"/>
              <a:t>　デジタル化プッシュ</a:t>
            </a:r>
            <a:r>
              <a:rPr lang="ja-JP" altLang="en-US" dirty="0"/>
              <a:t>事業（新規）</a:t>
            </a:r>
            <a:endParaRPr kumimoji="1" lang="ja-JP" altLang="en-US" dirty="0"/>
          </a:p>
        </p:txBody>
      </p:sp>
      <p:sp>
        <p:nvSpPr>
          <p:cNvPr id="9" name="コンテンツ プレースホルダー 2">
            <a:extLst>
              <a:ext uri="{FF2B5EF4-FFF2-40B4-BE49-F238E27FC236}">
                <a16:creationId xmlns:a16="http://schemas.microsoft.com/office/drawing/2014/main" id="{64F70A1A-1DC4-FE71-70C9-A579A8EFBA8E}"/>
              </a:ext>
            </a:extLst>
          </p:cNvPr>
          <p:cNvSpPr txBox="1">
            <a:spLocks/>
          </p:cNvSpPr>
          <p:nvPr/>
        </p:nvSpPr>
        <p:spPr>
          <a:xfrm>
            <a:off x="233582" y="695214"/>
            <a:ext cx="9438835" cy="5882400"/>
          </a:xfrm>
          <a:prstGeom prst="rect">
            <a:avLst/>
          </a:prstGeom>
          <a:solidFill>
            <a:srgbClr val="DEEBF7"/>
          </a:solidFill>
          <a:ln>
            <a:noFill/>
          </a:ln>
        </p:spPr>
        <p:txBody>
          <a:bodyPr vert="horz" wrap="square" lIns="91440" tIns="4572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1260475" rtl="0" eaLnBrk="1" fontAlgn="base" latinLnBrk="0" hangingPunct="1">
              <a:lnSpc>
                <a:spcPts val="2400"/>
              </a:lnSpc>
              <a:spcBef>
                <a:spcPts val="600"/>
              </a:spcBef>
              <a:spcAft>
                <a:spcPts val="0"/>
              </a:spcAft>
              <a:buClrTx/>
              <a:buSzTx/>
              <a:buFont typeface="Wingdings" panose="05000000000000000000" pitchFamily="2" charset="2"/>
              <a:buChar char="ü"/>
              <a:tabLst>
                <a:tab pos="1193800" algn="l"/>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452438" marR="0" lvl="1" indent="-452438"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デジタイゼーションの段階の企業がアクションを起こすために必要な「</a:t>
            </a:r>
            <a:r>
              <a:rPr lang="ja-JP" altLang="en-US" sz="1800" b="1" dirty="0">
                <a:solidFill>
                  <a:srgbClr val="FF0000"/>
                </a:solidFill>
              </a:rPr>
              <a:t>背中を押してあげる</a:t>
            </a:r>
            <a:r>
              <a:rPr lang="ja-JP" altLang="en-US" sz="1800" dirty="0">
                <a:solidFill>
                  <a:prstClr val="black"/>
                </a:solidFill>
              </a:rPr>
              <a:t>」支援を行う</a:t>
            </a:r>
            <a:endParaRPr lang="en-US" altLang="ja-JP" sz="1800" dirty="0">
              <a:solidFill>
                <a:prstClr val="black"/>
              </a:solidFill>
            </a:endParaRPr>
          </a:p>
          <a:p>
            <a:pPr marL="452438" marR="0" lvl="1" indent="-452438"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 成功事例を創出、横展開し、県内企業のデジタライゼーションへのレベルアップを図る</a:t>
            </a:r>
            <a:endParaRPr lang="en-US" altLang="ja-JP" sz="1800" dirty="0">
              <a:solidFill>
                <a:prstClr val="black"/>
              </a:solidFill>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ポイント</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a:t>
            </a:r>
            <a:r>
              <a:rPr lang="ja-JP" altLang="en-US" sz="1800" b="1" dirty="0">
                <a:solidFill>
                  <a:srgbClr val="FF0000"/>
                </a:solidFill>
              </a:rPr>
              <a:t>無料でデジタルツールをお試し導入</a:t>
            </a:r>
            <a:r>
              <a:rPr lang="ja-JP" altLang="en-US" sz="1800" dirty="0">
                <a:solidFill>
                  <a:prstClr val="black"/>
                </a:solidFill>
              </a:rPr>
              <a:t>して効果実証を支援</a:t>
            </a:r>
            <a:endParaRPr lang="en-US" altLang="ja-JP" sz="1800" dirty="0">
              <a:solidFill>
                <a:prstClr val="black"/>
              </a:solidFill>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事業概要</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デジタル化計画策定、導入実証の支援：</a:t>
            </a:r>
            <a:r>
              <a:rPr kumimoji="1" lang="en-US" altLang="ja-JP" sz="1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12</a:t>
            </a:r>
            <a:r>
              <a:rPr kumimoji="1" lang="ja-JP" altLang="en-US" sz="1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社程度</a:t>
            </a: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現状分析からデジタルツール導入による業務改善及びデジタル化計画の策定までの</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コンサルティング支援を実施</a:t>
            </a:r>
            <a:endParaRPr lang="en-US" altLang="ja-JP" sz="1800" b="1" u="sng" dirty="0">
              <a:solidFill>
                <a:prstClr val="black"/>
              </a:solidFill>
            </a:endParaRPr>
          </a:p>
          <a:p>
            <a:pPr marL="0" lvl="1" indent="0" defTabSz="1260475" fontAlgn="base">
              <a:lnSpc>
                <a:spcPts val="2400"/>
              </a:lnSpc>
              <a:buNone/>
              <a:tabLst>
                <a:tab pos="1193800" algn="l"/>
              </a:tabLst>
              <a:defRPr/>
            </a:pPr>
            <a:r>
              <a:rPr lang="ja-JP" altLang="en-US" sz="1800" dirty="0">
                <a:solidFill>
                  <a:prstClr val="black"/>
                </a:solidFill>
              </a:rPr>
              <a:t>　 ○　モデルケースとして</a:t>
            </a:r>
            <a:r>
              <a:rPr lang="ja-JP" altLang="en-US" sz="1800" b="1" dirty="0">
                <a:solidFill>
                  <a:srgbClr val="FF0000"/>
                </a:solidFill>
              </a:rPr>
              <a:t>成果を公開</a:t>
            </a:r>
            <a:endParaRPr lang="en-US" altLang="ja-JP" dirty="0">
              <a:solidFill>
                <a:prstClr val="black"/>
              </a:solidFill>
            </a:endParaRPr>
          </a:p>
          <a:p>
            <a:pPr fontAlgn="base">
              <a:lnSpc>
                <a:spcPts val="2400"/>
              </a:lnSpc>
              <a:spcBef>
                <a:spcPts val="1200"/>
              </a:spcBef>
              <a:defRPr/>
            </a:pPr>
            <a:r>
              <a:rPr kumimoji="1" lang="ja-JP" altLang="en-US" sz="18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事業スケジュール</a:t>
            </a:r>
            <a:endParaRPr kumimoji="1" lang="en-US" altLang="ja-JP" sz="18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lvl="1" indent="0" defTabSz="1260475" fontAlgn="base">
              <a:lnSpc>
                <a:spcPts val="2400"/>
              </a:lnSpc>
              <a:buNone/>
              <a:tabLst>
                <a:tab pos="1193800" algn="l"/>
              </a:tabLst>
              <a:defRPr/>
            </a:pPr>
            <a:r>
              <a:rPr lang="ja-JP" altLang="en-US" sz="1800" dirty="0">
                <a:solidFill>
                  <a:prstClr val="black"/>
                </a:solidFill>
              </a:rPr>
              <a:t>　 ・ 参加企業募集：</a:t>
            </a:r>
            <a:r>
              <a:rPr lang="en-US" altLang="ja-JP" sz="1800" dirty="0">
                <a:solidFill>
                  <a:prstClr val="black"/>
                </a:solidFill>
              </a:rPr>
              <a:t>2026</a:t>
            </a:r>
            <a:r>
              <a:rPr lang="ja-JP" altLang="en-US" sz="1800" dirty="0">
                <a:solidFill>
                  <a:prstClr val="black"/>
                </a:solidFill>
              </a:rPr>
              <a:t>年</a:t>
            </a:r>
            <a:r>
              <a:rPr lang="en-US" altLang="ja-JP" sz="1800" dirty="0">
                <a:solidFill>
                  <a:prstClr val="black"/>
                </a:solidFill>
              </a:rPr>
              <a:t>6</a:t>
            </a:r>
            <a:r>
              <a:rPr lang="ja-JP" altLang="en-US" sz="1800" dirty="0">
                <a:solidFill>
                  <a:prstClr val="black"/>
                </a:solidFill>
              </a:rPr>
              <a:t>月</a:t>
            </a:r>
            <a:r>
              <a:rPr lang="en-US" altLang="ja-JP" sz="1800" dirty="0">
                <a:solidFill>
                  <a:prstClr val="black"/>
                </a:solidFill>
              </a:rPr>
              <a:t>10</a:t>
            </a:r>
            <a:r>
              <a:rPr lang="ja-JP" altLang="en-US" sz="1800" dirty="0">
                <a:solidFill>
                  <a:prstClr val="black"/>
                </a:solidFill>
              </a:rPr>
              <a:t>日～７月</a:t>
            </a:r>
            <a:r>
              <a:rPr lang="en-US" altLang="ja-JP" sz="1800" dirty="0">
                <a:solidFill>
                  <a:prstClr val="black"/>
                </a:solidFill>
              </a:rPr>
              <a:t>15</a:t>
            </a:r>
            <a:r>
              <a:rPr lang="ja-JP" altLang="en-US" sz="1800" dirty="0">
                <a:solidFill>
                  <a:prstClr val="black"/>
                </a:solidFill>
              </a:rPr>
              <a:t>日</a:t>
            </a:r>
            <a:endParaRPr lang="en-US" altLang="ja-JP" sz="1800" b="1" dirty="0">
              <a:solidFill>
                <a:srgbClr val="FF0000"/>
              </a:solidFill>
            </a:endParaRPr>
          </a:p>
          <a:p>
            <a:pPr marL="0" indent="0" fontAlgn="base">
              <a:lnSpc>
                <a:spcPts val="2400"/>
              </a:lnSpc>
              <a:buNone/>
              <a:defRPr/>
            </a:pPr>
            <a:endParaRPr lang="en-US" altLang="ja-JP" sz="1800" dirty="0">
              <a:solidFill>
                <a:prstClr val="black"/>
              </a:solidFill>
            </a:endParaRPr>
          </a:p>
          <a:p>
            <a:pPr marL="0" indent="0" fontAlgn="base">
              <a:lnSpc>
                <a:spcPts val="2400"/>
              </a:lnSpc>
              <a:buNone/>
              <a:defRPr/>
            </a:pPr>
            <a:endParaRPr lang="en-US" altLang="ja-JP" sz="1800" dirty="0">
              <a:solidFill>
                <a:prstClr val="black"/>
              </a:solidFill>
            </a:endParaRPr>
          </a:p>
        </p:txBody>
      </p:sp>
      <p:pic>
        <p:nvPicPr>
          <p:cNvPr id="4" name="図 3" descr="光 が含まれている画像&#10;&#10;AI 生成コンテンツは誤りを含む可能性があります。">
            <a:extLst>
              <a:ext uri="{FF2B5EF4-FFF2-40B4-BE49-F238E27FC236}">
                <a16:creationId xmlns:a16="http://schemas.microsoft.com/office/drawing/2014/main" id="{A358B0EB-A5BB-0C69-1EF5-360EB73725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9968" y="4374037"/>
            <a:ext cx="1714849" cy="2072325"/>
          </a:xfrm>
          <a:prstGeom prst="rect">
            <a:avLst/>
          </a:prstGeom>
        </p:spPr>
      </p:pic>
    </p:spTree>
    <p:extLst>
      <p:ext uri="{BB962C8B-B14F-4D97-AF65-F5344CB8AC3E}">
        <p14:creationId xmlns:p14="http://schemas.microsoft.com/office/powerpoint/2010/main" val="2265119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7881CA6-D4A6-0840-D40E-0876FB01003F}"/>
              </a:ext>
            </a:extLst>
          </p:cNvPr>
          <p:cNvSpPr>
            <a:spLocks noGrp="1"/>
          </p:cNvSpPr>
          <p:nvPr>
            <p:ph type="title"/>
          </p:nvPr>
        </p:nvSpPr>
        <p:spPr>
          <a:xfrm>
            <a:off x="113001" y="122668"/>
            <a:ext cx="9435575" cy="430216"/>
          </a:xfrm>
        </p:spPr>
        <p:txBody>
          <a:bodyPr>
            <a:normAutofit fontScale="90000"/>
          </a:bodyPr>
          <a:lstStyle/>
          <a:p>
            <a:r>
              <a:rPr kumimoji="1" lang="ja-JP" altLang="en-US" dirty="0"/>
              <a:t>　</a:t>
            </a:r>
            <a:r>
              <a:rPr kumimoji="1" lang="en-US" altLang="ja-JP" dirty="0"/>
              <a:t>【</a:t>
            </a:r>
            <a:r>
              <a:rPr kumimoji="1" lang="ja-JP" altLang="en-US" dirty="0"/>
              <a:t>前身事業</a:t>
            </a:r>
            <a:r>
              <a:rPr kumimoji="1" lang="en-US" altLang="ja-JP" dirty="0"/>
              <a:t>】</a:t>
            </a:r>
            <a:r>
              <a:rPr kumimoji="1" lang="ja-JP" altLang="en-US" sz="2200" dirty="0"/>
              <a:t>デジタル技術導入モデル</a:t>
            </a:r>
            <a:r>
              <a:rPr lang="ja-JP" altLang="en-US" sz="2200" dirty="0"/>
              <a:t>実証事業</a:t>
            </a:r>
            <a:r>
              <a:rPr kumimoji="1" lang="ja-JP" altLang="en-US" dirty="0"/>
              <a:t>  </a:t>
            </a:r>
            <a:r>
              <a:rPr kumimoji="1" lang="ja-JP" altLang="en-US" sz="2000" dirty="0"/>
              <a:t>～ 参加企業の取組事例 ～</a:t>
            </a:r>
            <a:endParaRPr kumimoji="1" lang="ja-JP" altLang="en-US" dirty="0"/>
          </a:p>
        </p:txBody>
      </p:sp>
      <p:cxnSp>
        <p:nvCxnSpPr>
          <p:cNvPr id="19" name="直線コネクタ 18">
            <a:extLst>
              <a:ext uri="{FF2B5EF4-FFF2-40B4-BE49-F238E27FC236}">
                <a16:creationId xmlns:a16="http://schemas.microsoft.com/office/drawing/2014/main" id="{4677DF58-7BD7-9222-8297-EC193575D720}"/>
              </a:ext>
            </a:extLst>
          </p:cNvPr>
          <p:cNvCxnSpPr/>
          <p:nvPr/>
        </p:nvCxnSpPr>
        <p:spPr bwMode="gray">
          <a:xfrm>
            <a:off x="417000" y="1128585"/>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B25E25AB-2EAC-015E-D7F3-17FCF6FC1398}"/>
              </a:ext>
            </a:extLst>
          </p:cNvPr>
          <p:cNvSpPr txBox="1"/>
          <p:nvPr/>
        </p:nvSpPr>
        <p:spPr bwMode="gray">
          <a:xfrm>
            <a:off x="417000" y="863214"/>
            <a:ext cx="1418658" cy="246221"/>
          </a:xfrm>
          <a:prstGeom prst="rect">
            <a:avLst/>
          </a:prstGeom>
          <a:noFill/>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導入企業の概要</a:t>
            </a:r>
          </a:p>
        </p:txBody>
      </p:sp>
      <p:graphicFrame>
        <p:nvGraphicFramePr>
          <p:cNvPr id="24" name="表 10">
            <a:extLst>
              <a:ext uri="{FF2B5EF4-FFF2-40B4-BE49-F238E27FC236}">
                <a16:creationId xmlns:a16="http://schemas.microsoft.com/office/drawing/2014/main" id="{1350019D-3D0E-6A77-2C22-4048143697DE}"/>
              </a:ext>
            </a:extLst>
          </p:cNvPr>
          <p:cNvGraphicFramePr>
            <a:graphicFrameLocks noGrp="1"/>
          </p:cNvGraphicFramePr>
          <p:nvPr>
            <p:extLst>
              <p:ext uri="{D42A27DB-BD31-4B8C-83A1-F6EECF244321}">
                <p14:modId xmlns:p14="http://schemas.microsoft.com/office/powerpoint/2010/main" val="2843483129"/>
              </p:ext>
            </p:extLst>
          </p:nvPr>
        </p:nvGraphicFramePr>
        <p:xfrm>
          <a:off x="465183" y="1220461"/>
          <a:ext cx="4308430" cy="1800363"/>
        </p:xfrm>
        <a:graphic>
          <a:graphicData uri="http://schemas.openxmlformats.org/drawingml/2006/table">
            <a:tbl>
              <a:tblPr firstRow="1" bandRow="1">
                <a:tableStyleId>{BC89EF96-8CEA-46FF-86C4-4CE0E7609802}</a:tableStyleId>
              </a:tblPr>
              <a:tblGrid>
                <a:gridCol w="1161486">
                  <a:extLst>
                    <a:ext uri="{9D8B030D-6E8A-4147-A177-3AD203B41FA5}">
                      <a16:colId xmlns:a16="http://schemas.microsoft.com/office/drawing/2014/main" val="3019847555"/>
                    </a:ext>
                  </a:extLst>
                </a:gridCol>
                <a:gridCol w="3146944">
                  <a:extLst>
                    <a:ext uri="{9D8B030D-6E8A-4147-A177-3AD203B41FA5}">
                      <a16:colId xmlns:a16="http://schemas.microsoft.com/office/drawing/2014/main" val="1332039266"/>
                    </a:ext>
                  </a:extLst>
                </a:gridCol>
              </a:tblGrid>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企業名</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株式会社コーエーテック</a:t>
                      </a:r>
                    </a:p>
                  </a:txBody>
                  <a:tcPr anchor="ctr">
                    <a:lnL w="12700" cap="flat" cmpd="sng" algn="ctr">
                      <a:solidFill>
                        <a:schemeClr val="bg1"/>
                      </a:solidFill>
                      <a:prstDash val="solid"/>
                      <a:round/>
                      <a:headEnd type="none" w="med" len="med"/>
                      <a:tailEnd type="none" w="med" len="med"/>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182797716"/>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所在地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zh-TW" altLang="en-US" sz="1600" dirty="0">
                          <a:latin typeface="Meiryo UI" panose="020B0604030504040204" pitchFamily="50" charset="-128"/>
                          <a:ea typeface="Meiryo UI" panose="020B0604030504040204" pitchFamily="50" charset="-128"/>
                        </a:rPr>
                        <a:t>愛知県</a:t>
                      </a:r>
                      <a:r>
                        <a:rPr kumimoji="1" lang="ja-JP" altLang="en-US" sz="1600" dirty="0">
                          <a:latin typeface="Meiryo UI" panose="020B0604030504040204" pitchFamily="50" charset="-128"/>
                          <a:ea typeface="Meiryo UI" panose="020B0604030504040204" pitchFamily="50" charset="-128"/>
                        </a:rPr>
                        <a:t>瀬戸市</a:t>
                      </a:r>
                      <a:endParaRPr kumimoji="1" lang="zh-TW" altLang="en-US" sz="1600"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mpd="sng">
                      <a:noFill/>
                    </a:lnR>
                    <a:lnT w="25400" cmpd="sng">
                      <a:noFill/>
                    </a:lnT>
                    <a:lnB w="12700" cmpd="sng">
                      <a:noFill/>
                    </a:lnB>
                    <a:lnTlToBr w="12700" cmpd="sng">
                      <a:noFill/>
                      <a:prstDash val="solid"/>
                    </a:lnTlToBr>
                    <a:lnBlToTr w="12700" cmpd="sng">
                      <a:noFill/>
                      <a:prstDash val="solid"/>
                    </a:lnBlToTr>
                    <a:solidFill>
                      <a:srgbClr val="DEEBF7"/>
                    </a:solidFill>
                  </a:tcPr>
                </a:tc>
                <a:extLst>
                  <a:ext uri="{0D108BD9-81ED-4DB2-BD59-A6C34878D82A}">
                    <a16:rowId xmlns:a16="http://schemas.microsoft.com/office/drawing/2014/main" val="1166024014"/>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代表者</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滝沢 公彦</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07069296"/>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従業員数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en-US" altLang="ja-JP" sz="1600" dirty="0">
                          <a:latin typeface="Meiryo UI" panose="020B0604030504040204" pitchFamily="50" charset="-128"/>
                          <a:ea typeface="Meiryo UI" panose="020B0604030504040204" pitchFamily="50" charset="-128"/>
                        </a:rPr>
                        <a:t>45</a:t>
                      </a:r>
                      <a:r>
                        <a:rPr kumimoji="1" lang="ja-JP" altLang="en-US" sz="1600" dirty="0">
                          <a:latin typeface="Meiryo UI" panose="020B0604030504040204" pitchFamily="50" charset="-128"/>
                          <a:ea typeface="Meiryo UI" panose="020B0604030504040204" pitchFamily="50" charset="-128"/>
                        </a:rPr>
                        <a:t>人</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EEBF7"/>
                    </a:solidFill>
                  </a:tcPr>
                </a:tc>
                <a:extLst>
                  <a:ext uri="{0D108BD9-81ED-4DB2-BD59-A6C34878D82A}">
                    <a16:rowId xmlns:a16="http://schemas.microsoft.com/office/drawing/2014/main" val="2167569080"/>
                  </a:ext>
                </a:extLst>
              </a:tr>
              <a:tr h="360000">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事業内容</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pPr marL="0" indent="0">
                        <a:lnSpc>
                          <a:spcPts val="2400"/>
                        </a:lnSpc>
                        <a:buFont typeface="Arial" panose="020B0604020202020204" pitchFamily="34" charset="0"/>
                        <a:buNone/>
                      </a:pPr>
                      <a:r>
                        <a:rPr kumimoji="1" lang="ja-JP" altLang="en-US" sz="1600" dirty="0">
                          <a:solidFill>
                            <a:schemeClr val="tx1"/>
                          </a:solidFill>
                          <a:latin typeface="Meiryo UI" panose="020B0604030504040204" pitchFamily="50" charset="-128"/>
                          <a:ea typeface="Meiryo UI" panose="020B0604030504040204" pitchFamily="50" charset="-128"/>
                        </a:rPr>
                        <a:t>特殊形状ボルトの製造販売</a:t>
                      </a:r>
                      <a:endParaRPr kumimoji="1" lang="en-US" altLang="ja-JP"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77936681"/>
                  </a:ext>
                </a:extLst>
              </a:tr>
            </a:tbl>
          </a:graphicData>
        </a:graphic>
      </p:graphicFrame>
      <p:cxnSp>
        <p:nvCxnSpPr>
          <p:cNvPr id="25" name="直線コネクタ 24">
            <a:extLst>
              <a:ext uri="{FF2B5EF4-FFF2-40B4-BE49-F238E27FC236}">
                <a16:creationId xmlns:a16="http://schemas.microsoft.com/office/drawing/2014/main" id="{36383BE2-E3A7-E473-6EC4-3290E20C7612}"/>
              </a:ext>
            </a:extLst>
          </p:cNvPr>
          <p:cNvCxnSpPr/>
          <p:nvPr/>
        </p:nvCxnSpPr>
        <p:spPr bwMode="gray">
          <a:xfrm>
            <a:off x="457771" y="3359887"/>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5FDDBA7E-0682-D281-2EC3-BF15ED9DF78B}"/>
              </a:ext>
            </a:extLst>
          </p:cNvPr>
          <p:cNvSpPr txBox="1"/>
          <p:nvPr/>
        </p:nvSpPr>
        <p:spPr bwMode="gray">
          <a:xfrm>
            <a:off x="450353" y="3099491"/>
            <a:ext cx="931345" cy="246221"/>
          </a:xfrm>
          <a:prstGeom prst="rect">
            <a:avLst/>
          </a:prstGeom>
          <a:noFill/>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導入ツール</a:t>
            </a:r>
          </a:p>
        </p:txBody>
      </p:sp>
      <p:graphicFrame>
        <p:nvGraphicFramePr>
          <p:cNvPr id="27" name="表 16">
            <a:extLst>
              <a:ext uri="{FF2B5EF4-FFF2-40B4-BE49-F238E27FC236}">
                <a16:creationId xmlns:a16="http://schemas.microsoft.com/office/drawing/2014/main" id="{ACD46675-CA78-5FD9-9F6B-666EED9236B8}"/>
              </a:ext>
            </a:extLst>
          </p:cNvPr>
          <p:cNvGraphicFramePr>
            <a:graphicFrameLocks noGrp="1"/>
          </p:cNvGraphicFramePr>
          <p:nvPr>
            <p:extLst>
              <p:ext uri="{D42A27DB-BD31-4B8C-83A1-F6EECF244321}">
                <p14:modId xmlns:p14="http://schemas.microsoft.com/office/powerpoint/2010/main" val="2266136945"/>
              </p:ext>
            </p:extLst>
          </p:nvPr>
        </p:nvGraphicFramePr>
        <p:xfrm>
          <a:off x="465183" y="3450252"/>
          <a:ext cx="4341783" cy="3183924"/>
        </p:xfrm>
        <a:graphic>
          <a:graphicData uri="http://schemas.openxmlformats.org/drawingml/2006/table">
            <a:tbl>
              <a:tblPr firstRow="1" bandRow="1"/>
              <a:tblGrid>
                <a:gridCol w="1171112">
                  <a:extLst>
                    <a:ext uri="{9D8B030D-6E8A-4147-A177-3AD203B41FA5}">
                      <a16:colId xmlns:a16="http://schemas.microsoft.com/office/drawing/2014/main" val="3268342663"/>
                    </a:ext>
                  </a:extLst>
                </a:gridCol>
                <a:gridCol w="3170671">
                  <a:extLst>
                    <a:ext uri="{9D8B030D-6E8A-4147-A177-3AD203B41FA5}">
                      <a16:colId xmlns:a16="http://schemas.microsoft.com/office/drawing/2014/main" val="2855189642"/>
                    </a:ext>
                  </a:extLst>
                </a:gridCol>
              </a:tblGrid>
              <a:tr h="320971">
                <a:tc>
                  <a:txBody>
                    <a:bodyPr/>
                    <a:lstStyle>
                      <a:lvl1pPr marL="0" algn="l" defTabSz="1320759" rtl="0" eaLnBrk="1" latinLnBrk="0" hangingPunct="1">
                        <a:defRPr kumimoji="1" sz="2600" b="1" kern="1200">
                          <a:solidFill>
                            <a:schemeClr val="lt1"/>
                          </a:solidFill>
                          <a:latin typeface="Calibri Light"/>
                          <a:ea typeface="Yu Gothic UI"/>
                        </a:defRPr>
                      </a:lvl1pPr>
                      <a:lvl2pPr marL="660380" algn="l" defTabSz="1320759" rtl="0" eaLnBrk="1" latinLnBrk="0" hangingPunct="1">
                        <a:defRPr kumimoji="1" sz="2600" b="1" kern="1200">
                          <a:solidFill>
                            <a:schemeClr val="lt1"/>
                          </a:solidFill>
                          <a:latin typeface="Calibri Light"/>
                          <a:ea typeface="Yu Gothic UI"/>
                        </a:defRPr>
                      </a:lvl2pPr>
                      <a:lvl3pPr marL="1320759" algn="l" defTabSz="1320759" rtl="0" eaLnBrk="1" latinLnBrk="0" hangingPunct="1">
                        <a:defRPr kumimoji="1" sz="2600" b="1" kern="1200">
                          <a:solidFill>
                            <a:schemeClr val="lt1"/>
                          </a:solidFill>
                          <a:latin typeface="Calibri Light"/>
                          <a:ea typeface="Yu Gothic UI"/>
                        </a:defRPr>
                      </a:lvl3pPr>
                      <a:lvl4pPr marL="1981139" algn="l" defTabSz="1320759" rtl="0" eaLnBrk="1" latinLnBrk="0" hangingPunct="1">
                        <a:defRPr kumimoji="1" sz="2600" b="1" kern="1200">
                          <a:solidFill>
                            <a:schemeClr val="lt1"/>
                          </a:solidFill>
                          <a:latin typeface="Calibri Light"/>
                          <a:ea typeface="Yu Gothic UI"/>
                        </a:defRPr>
                      </a:lvl4pPr>
                      <a:lvl5pPr marL="2641519" algn="l" defTabSz="1320759" rtl="0" eaLnBrk="1" latinLnBrk="0" hangingPunct="1">
                        <a:defRPr kumimoji="1" sz="2600" b="1" kern="1200">
                          <a:solidFill>
                            <a:schemeClr val="lt1"/>
                          </a:solidFill>
                          <a:latin typeface="Calibri Light"/>
                          <a:ea typeface="Yu Gothic UI"/>
                        </a:defRPr>
                      </a:lvl5pPr>
                      <a:lvl6pPr marL="3301898" algn="l" defTabSz="1320759" rtl="0" eaLnBrk="1" latinLnBrk="0" hangingPunct="1">
                        <a:defRPr kumimoji="1" sz="2600" b="1" kern="1200">
                          <a:solidFill>
                            <a:schemeClr val="lt1"/>
                          </a:solidFill>
                          <a:latin typeface="Calibri Light"/>
                          <a:ea typeface="Yu Gothic UI"/>
                        </a:defRPr>
                      </a:lvl6pPr>
                      <a:lvl7pPr marL="3962278" algn="l" defTabSz="1320759" rtl="0" eaLnBrk="1" latinLnBrk="0" hangingPunct="1">
                        <a:defRPr kumimoji="1" sz="2600" b="1" kern="1200">
                          <a:solidFill>
                            <a:schemeClr val="lt1"/>
                          </a:solidFill>
                          <a:latin typeface="Calibri Light"/>
                          <a:ea typeface="Yu Gothic UI"/>
                        </a:defRPr>
                      </a:lvl7pPr>
                      <a:lvl8pPr marL="4622658" algn="l" defTabSz="1320759" rtl="0" eaLnBrk="1" latinLnBrk="0" hangingPunct="1">
                        <a:defRPr kumimoji="1" sz="2600" b="1" kern="1200">
                          <a:solidFill>
                            <a:schemeClr val="lt1"/>
                          </a:solidFill>
                          <a:latin typeface="Calibri Light"/>
                          <a:ea typeface="Yu Gothic UI"/>
                        </a:defRPr>
                      </a:lvl8pPr>
                      <a:lvl9pPr marL="5283037" algn="l" defTabSz="1320759" rtl="0" eaLnBrk="1" latinLnBrk="0" hangingPunct="1">
                        <a:defRPr kumimoji="1" sz="2600" b="1" kern="1200">
                          <a:solidFill>
                            <a:schemeClr val="lt1"/>
                          </a:solidFill>
                          <a:latin typeface="Calibri Light"/>
                          <a:ea typeface="Yu Gothic UI"/>
                        </a:defRPr>
                      </a:lvl9pPr>
                    </a:lstStyle>
                    <a:p>
                      <a:pPr algn="ctr"/>
                      <a:r>
                        <a:rPr kumimoji="1" lang="ja-JP" altLang="en-US" sz="1600" b="1" spc="-120" baseline="0" dirty="0">
                          <a:solidFill>
                            <a:schemeClr val="bg1"/>
                          </a:solidFill>
                          <a:latin typeface="Meiryo UI" panose="020B0604030504040204" pitchFamily="50" charset="-128"/>
                          <a:ea typeface="Meiryo UI" panose="020B0604030504040204" pitchFamily="50" charset="-128"/>
                        </a:rPr>
                        <a:t>導入ツール</a:t>
                      </a:r>
                    </a:p>
                  </a:txBody>
                  <a:tcPr>
                    <a:lnL w="31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lvl1pPr marL="0" algn="l" defTabSz="1320759" rtl="0" eaLnBrk="1" latinLnBrk="0" hangingPunct="1">
                        <a:defRPr kumimoji="1" sz="2600" b="1" kern="1200">
                          <a:solidFill>
                            <a:schemeClr val="lt1"/>
                          </a:solidFill>
                          <a:latin typeface="Calibri Light"/>
                          <a:ea typeface="Yu Gothic UI"/>
                        </a:defRPr>
                      </a:lvl1pPr>
                      <a:lvl2pPr marL="660380" algn="l" defTabSz="1320759" rtl="0" eaLnBrk="1" latinLnBrk="0" hangingPunct="1">
                        <a:defRPr kumimoji="1" sz="2600" b="1" kern="1200">
                          <a:solidFill>
                            <a:schemeClr val="lt1"/>
                          </a:solidFill>
                          <a:latin typeface="Calibri Light"/>
                          <a:ea typeface="Yu Gothic UI"/>
                        </a:defRPr>
                      </a:lvl2pPr>
                      <a:lvl3pPr marL="1320759" algn="l" defTabSz="1320759" rtl="0" eaLnBrk="1" latinLnBrk="0" hangingPunct="1">
                        <a:defRPr kumimoji="1" sz="2600" b="1" kern="1200">
                          <a:solidFill>
                            <a:schemeClr val="lt1"/>
                          </a:solidFill>
                          <a:latin typeface="Calibri Light"/>
                          <a:ea typeface="Yu Gothic UI"/>
                        </a:defRPr>
                      </a:lvl3pPr>
                      <a:lvl4pPr marL="1981139" algn="l" defTabSz="1320759" rtl="0" eaLnBrk="1" latinLnBrk="0" hangingPunct="1">
                        <a:defRPr kumimoji="1" sz="2600" b="1" kern="1200">
                          <a:solidFill>
                            <a:schemeClr val="lt1"/>
                          </a:solidFill>
                          <a:latin typeface="Calibri Light"/>
                          <a:ea typeface="Yu Gothic UI"/>
                        </a:defRPr>
                      </a:lvl4pPr>
                      <a:lvl5pPr marL="2641519" algn="l" defTabSz="1320759" rtl="0" eaLnBrk="1" latinLnBrk="0" hangingPunct="1">
                        <a:defRPr kumimoji="1" sz="2600" b="1" kern="1200">
                          <a:solidFill>
                            <a:schemeClr val="lt1"/>
                          </a:solidFill>
                          <a:latin typeface="Calibri Light"/>
                          <a:ea typeface="Yu Gothic UI"/>
                        </a:defRPr>
                      </a:lvl5pPr>
                      <a:lvl6pPr marL="3301898" algn="l" defTabSz="1320759" rtl="0" eaLnBrk="1" latinLnBrk="0" hangingPunct="1">
                        <a:defRPr kumimoji="1" sz="2600" b="1" kern="1200">
                          <a:solidFill>
                            <a:schemeClr val="lt1"/>
                          </a:solidFill>
                          <a:latin typeface="Calibri Light"/>
                          <a:ea typeface="Yu Gothic UI"/>
                        </a:defRPr>
                      </a:lvl6pPr>
                      <a:lvl7pPr marL="3962278" algn="l" defTabSz="1320759" rtl="0" eaLnBrk="1" latinLnBrk="0" hangingPunct="1">
                        <a:defRPr kumimoji="1" sz="2600" b="1" kern="1200">
                          <a:solidFill>
                            <a:schemeClr val="lt1"/>
                          </a:solidFill>
                          <a:latin typeface="Calibri Light"/>
                          <a:ea typeface="Yu Gothic UI"/>
                        </a:defRPr>
                      </a:lvl7pPr>
                      <a:lvl8pPr marL="4622658" algn="l" defTabSz="1320759" rtl="0" eaLnBrk="1" latinLnBrk="0" hangingPunct="1">
                        <a:defRPr kumimoji="1" sz="2600" b="1" kern="1200">
                          <a:solidFill>
                            <a:schemeClr val="lt1"/>
                          </a:solidFill>
                          <a:latin typeface="Calibri Light"/>
                          <a:ea typeface="Yu Gothic UI"/>
                        </a:defRPr>
                      </a:lvl8pPr>
                      <a:lvl9pPr marL="5283037" algn="l" defTabSz="1320759" rtl="0" eaLnBrk="1" latinLnBrk="0" hangingPunct="1">
                        <a:defRPr kumimoji="1" sz="2600" b="1" kern="1200">
                          <a:solidFill>
                            <a:schemeClr val="lt1"/>
                          </a:solidFill>
                          <a:latin typeface="Calibri Light"/>
                          <a:ea typeface="Yu Gothic UI"/>
                        </a:defRPr>
                      </a:lvl9pPr>
                    </a:lstStyle>
                    <a:p>
                      <a:r>
                        <a:rPr kumimoji="1" lang="en-US" altLang="ja-JP" sz="1600" dirty="0">
                          <a:solidFill>
                            <a:schemeClr val="tx1"/>
                          </a:solidFill>
                          <a:latin typeface="Meiryo UI" panose="020B0604030504040204" pitchFamily="50" charset="-128"/>
                          <a:ea typeface="Meiryo UI" panose="020B0604030504040204" pitchFamily="50" charset="-128"/>
                        </a:rPr>
                        <a:t>Dive</a:t>
                      </a:r>
                      <a:endParaRPr kumimoji="1" lang="ja-JP" altLang="en-US" sz="1600" dirty="0">
                        <a:solidFill>
                          <a:schemeClr val="tx1"/>
                        </a:solidFill>
                        <a:latin typeface="Meiryo UI" panose="020B0604030504040204" pitchFamily="50" charset="-128"/>
                        <a:ea typeface="Meiryo UI" panose="020B0604030504040204" pitchFamily="50" charset="-128"/>
                      </a:endParaRPr>
                    </a:p>
                  </a:txBody>
                  <a:tcPr>
                    <a:lnL w="31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704435543"/>
                  </a:ext>
                </a:extLst>
              </a:tr>
              <a:tr h="1050711">
                <a:tc>
                  <a:txBody>
                    <a:bodyPr/>
                    <a:lstStyle>
                      <a:lvl1pPr marL="0" algn="l" defTabSz="1320759" rtl="0" eaLnBrk="1" latinLnBrk="0" hangingPunct="1">
                        <a:defRPr kumimoji="1" sz="2600" kern="1200">
                          <a:solidFill>
                            <a:schemeClr val="dk1"/>
                          </a:solidFill>
                          <a:latin typeface="Calibri Light"/>
                          <a:ea typeface="Yu Gothic UI"/>
                        </a:defRPr>
                      </a:lvl1pPr>
                      <a:lvl2pPr marL="660380" algn="l" defTabSz="1320759" rtl="0" eaLnBrk="1" latinLnBrk="0" hangingPunct="1">
                        <a:defRPr kumimoji="1" sz="2600" kern="1200">
                          <a:solidFill>
                            <a:schemeClr val="dk1"/>
                          </a:solidFill>
                          <a:latin typeface="Calibri Light"/>
                          <a:ea typeface="Yu Gothic UI"/>
                        </a:defRPr>
                      </a:lvl2pPr>
                      <a:lvl3pPr marL="1320759" algn="l" defTabSz="1320759" rtl="0" eaLnBrk="1" latinLnBrk="0" hangingPunct="1">
                        <a:defRPr kumimoji="1" sz="2600" kern="1200">
                          <a:solidFill>
                            <a:schemeClr val="dk1"/>
                          </a:solidFill>
                          <a:latin typeface="Calibri Light"/>
                          <a:ea typeface="Yu Gothic UI"/>
                        </a:defRPr>
                      </a:lvl3pPr>
                      <a:lvl4pPr marL="1981139" algn="l" defTabSz="1320759" rtl="0" eaLnBrk="1" latinLnBrk="0" hangingPunct="1">
                        <a:defRPr kumimoji="1" sz="2600" kern="1200">
                          <a:solidFill>
                            <a:schemeClr val="dk1"/>
                          </a:solidFill>
                          <a:latin typeface="Calibri Light"/>
                          <a:ea typeface="Yu Gothic UI"/>
                        </a:defRPr>
                      </a:lvl4pPr>
                      <a:lvl5pPr marL="2641519" algn="l" defTabSz="1320759" rtl="0" eaLnBrk="1" latinLnBrk="0" hangingPunct="1">
                        <a:defRPr kumimoji="1" sz="2600" kern="1200">
                          <a:solidFill>
                            <a:schemeClr val="dk1"/>
                          </a:solidFill>
                          <a:latin typeface="Calibri Light"/>
                          <a:ea typeface="Yu Gothic UI"/>
                        </a:defRPr>
                      </a:lvl5pPr>
                      <a:lvl6pPr marL="3301898" algn="l" defTabSz="1320759" rtl="0" eaLnBrk="1" latinLnBrk="0" hangingPunct="1">
                        <a:defRPr kumimoji="1" sz="2600" kern="1200">
                          <a:solidFill>
                            <a:schemeClr val="dk1"/>
                          </a:solidFill>
                          <a:latin typeface="Calibri Light"/>
                          <a:ea typeface="Yu Gothic UI"/>
                        </a:defRPr>
                      </a:lvl6pPr>
                      <a:lvl7pPr marL="3962278" algn="l" defTabSz="1320759" rtl="0" eaLnBrk="1" latinLnBrk="0" hangingPunct="1">
                        <a:defRPr kumimoji="1" sz="2600" kern="1200">
                          <a:solidFill>
                            <a:schemeClr val="dk1"/>
                          </a:solidFill>
                          <a:latin typeface="Calibri Light"/>
                          <a:ea typeface="Yu Gothic UI"/>
                        </a:defRPr>
                      </a:lvl7pPr>
                      <a:lvl8pPr marL="4622658" algn="l" defTabSz="1320759" rtl="0" eaLnBrk="1" latinLnBrk="0" hangingPunct="1">
                        <a:defRPr kumimoji="1" sz="2600" kern="1200">
                          <a:solidFill>
                            <a:schemeClr val="dk1"/>
                          </a:solidFill>
                          <a:latin typeface="Calibri Light"/>
                          <a:ea typeface="Yu Gothic UI"/>
                        </a:defRPr>
                      </a:lvl8pPr>
                      <a:lvl9pPr marL="5283037" algn="l" defTabSz="1320759" rtl="0" eaLnBrk="1" latinLnBrk="0" hangingPunct="1">
                        <a:defRPr kumimoji="1" sz="2600" kern="1200">
                          <a:solidFill>
                            <a:schemeClr val="dk1"/>
                          </a:solidFill>
                          <a:latin typeface="Calibri Light"/>
                          <a:ea typeface="Yu Gothic UI"/>
                        </a:defRPr>
                      </a:lvl9p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導入費用</a:t>
                      </a:r>
                    </a:p>
                  </a:txBody>
                  <a:tcPr>
                    <a:lnL w="31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lvl1pPr marL="0" algn="l" defTabSz="1320759" rtl="0" eaLnBrk="1" latinLnBrk="0" hangingPunct="1">
                        <a:defRPr kumimoji="1" sz="2600" kern="1200">
                          <a:solidFill>
                            <a:schemeClr val="dk1"/>
                          </a:solidFill>
                          <a:latin typeface="Calibri Light"/>
                          <a:ea typeface="Yu Gothic UI"/>
                        </a:defRPr>
                      </a:lvl1pPr>
                      <a:lvl2pPr marL="660380" algn="l" defTabSz="1320759" rtl="0" eaLnBrk="1" latinLnBrk="0" hangingPunct="1">
                        <a:defRPr kumimoji="1" sz="2600" kern="1200">
                          <a:solidFill>
                            <a:schemeClr val="dk1"/>
                          </a:solidFill>
                          <a:latin typeface="Calibri Light"/>
                          <a:ea typeface="Yu Gothic UI"/>
                        </a:defRPr>
                      </a:lvl2pPr>
                      <a:lvl3pPr marL="1320759" algn="l" defTabSz="1320759" rtl="0" eaLnBrk="1" latinLnBrk="0" hangingPunct="1">
                        <a:defRPr kumimoji="1" sz="2600" kern="1200">
                          <a:solidFill>
                            <a:schemeClr val="dk1"/>
                          </a:solidFill>
                          <a:latin typeface="Calibri Light"/>
                          <a:ea typeface="Yu Gothic UI"/>
                        </a:defRPr>
                      </a:lvl3pPr>
                      <a:lvl4pPr marL="1981139" algn="l" defTabSz="1320759" rtl="0" eaLnBrk="1" latinLnBrk="0" hangingPunct="1">
                        <a:defRPr kumimoji="1" sz="2600" kern="1200">
                          <a:solidFill>
                            <a:schemeClr val="dk1"/>
                          </a:solidFill>
                          <a:latin typeface="Calibri Light"/>
                          <a:ea typeface="Yu Gothic UI"/>
                        </a:defRPr>
                      </a:lvl4pPr>
                      <a:lvl5pPr marL="2641519" algn="l" defTabSz="1320759" rtl="0" eaLnBrk="1" latinLnBrk="0" hangingPunct="1">
                        <a:defRPr kumimoji="1" sz="2600" kern="1200">
                          <a:solidFill>
                            <a:schemeClr val="dk1"/>
                          </a:solidFill>
                          <a:latin typeface="Calibri Light"/>
                          <a:ea typeface="Yu Gothic UI"/>
                        </a:defRPr>
                      </a:lvl5pPr>
                      <a:lvl6pPr marL="3301898" algn="l" defTabSz="1320759" rtl="0" eaLnBrk="1" latinLnBrk="0" hangingPunct="1">
                        <a:defRPr kumimoji="1" sz="2600" kern="1200">
                          <a:solidFill>
                            <a:schemeClr val="dk1"/>
                          </a:solidFill>
                          <a:latin typeface="Calibri Light"/>
                          <a:ea typeface="Yu Gothic UI"/>
                        </a:defRPr>
                      </a:lvl6pPr>
                      <a:lvl7pPr marL="3962278" algn="l" defTabSz="1320759" rtl="0" eaLnBrk="1" latinLnBrk="0" hangingPunct="1">
                        <a:defRPr kumimoji="1" sz="2600" kern="1200">
                          <a:solidFill>
                            <a:schemeClr val="dk1"/>
                          </a:solidFill>
                          <a:latin typeface="Calibri Light"/>
                          <a:ea typeface="Yu Gothic UI"/>
                        </a:defRPr>
                      </a:lvl7pPr>
                      <a:lvl8pPr marL="4622658" algn="l" defTabSz="1320759" rtl="0" eaLnBrk="1" latinLnBrk="0" hangingPunct="1">
                        <a:defRPr kumimoji="1" sz="2600" kern="1200">
                          <a:solidFill>
                            <a:schemeClr val="dk1"/>
                          </a:solidFill>
                          <a:latin typeface="Calibri Light"/>
                          <a:ea typeface="Yu Gothic UI"/>
                        </a:defRPr>
                      </a:lvl8pPr>
                      <a:lvl9pPr marL="5283037" algn="l" defTabSz="1320759" rtl="0" eaLnBrk="1" latinLnBrk="0" hangingPunct="1">
                        <a:defRPr kumimoji="1" sz="2600" kern="1200">
                          <a:solidFill>
                            <a:schemeClr val="dk1"/>
                          </a:solidFill>
                          <a:latin typeface="Calibri Light"/>
                          <a:ea typeface="Yu Gothic UI"/>
                        </a:defRPr>
                      </a:lvl9pPr>
                    </a:lstStyle>
                    <a:p>
                      <a:r>
                        <a:rPr kumimoji="1" lang="ja-JP" altLang="en-US" sz="1600" dirty="0">
                          <a:latin typeface="Meiryo UI" panose="020B0604030504040204" pitchFamily="50" charset="-128"/>
                          <a:ea typeface="Meiryo UI" panose="020B0604030504040204" pitchFamily="50" charset="-128"/>
                        </a:rPr>
                        <a:t>デジタルツール利用料</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en-US" altLang="ja-JP" sz="1600" dirty="0">
                          <a:latin typeface="Meiryo UI" panose="020B0604030504040204" pitchFamily="50" charset="-128"/>
                          <a:ea typeface="Meiryo UI" panose="020B0604030504040204" pitchFamily="50" charset="-128"/>
                        </a:rPr>
                        <a:t>80,000</a:t>
                      </a:r>
                      <a:r>
                        <a:rPr kumimoji="1" lang="ja-JP" altLang="en-US" sz="1600" dirty="0">
                          <a:latin typeface="Meiryo UI" panose="020B0604030504040204" pitchFamily="50" charset="-128"/>
                          <a:ea typeface="Meiryo UI" panose="020B0604030504040204" pitchFamily="50" charset="-128"/>
                        </a:rPr>
                        <a:t>円／月 </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スマートグラス購入代金</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r>
                        <a:rPr kumimoji="1" lang="en-US" altLang="ja-JP" sz="1600" dirty="0">
                          <a:latin typeface="Meiryo UI" panose="020B0604030504040204" pitchFamily="50" charset="-128"/>
                          <a:ea typeface="Meiryo UI" panose="020B0604030504040204" pitchFamily="50" charset="-128"/>
                        </a:rPr>
                        <a:t>200,000</a:t>
                      </a:r>
                      <a:r>
                        <a:rPr kumimoji="1" lang="ja-JP" altLang="en-US" sz="1600" dirty="0">
                          <a:latin typeface="Meiryo UI" panose="020B0604030504040204" pitchFamily="50" charset="-128"/>
                          <a:ea typeface="Meiryo UI" panose="020B0604030504040204" pitchFamily="50" charset="-128"/>
                        </a:rPr>
                        <a:t>円</a:t>
                      </a:r>
                    </a:p>
                  </a:txBody>
                  <a:tcPr>
                    <a:lnL w="31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EEBF7"/>
                    </a:solidFill>
                  </a:tcPr>
                </a:tc>
                <a:extLst>
                  <a:ext uri="{0D108BD9-81ED-4DB2-BD59-A6C34878D82A}">
                    <a16:rowId xmlns:a16="http://schemas.microsoft.com/office/drawing/2014/main" val="3993645579"/>
                  </a:ext>
                </a:extLst>
              </a:tr>
              <a:tr h="1781844">
                <a:tc>
                  <a:txBody>
                    <a:bodyPr/>
                    <a:lstStyle>
                      <a:lvl1pPr marL="0" algn="l" defTabSz="1320759" rtl="0" eaLnBrk="1" latinLnBrk="0" hangingPunct="1">
                        <a:defRPr kumimoji="1" sz="2600" kern="1200">
                          <a:solidFill>
                            <a:schemeClr val="dk1"/>
                          </a:solidFill>
                          <a:latin typeface="Calibri Light"/>
                          <a:ea typeface="Yu Gothic UI"/>
                        </a:defRPr>
                      </a:lvl1pPr>
                      <a:lvl2pPr marL="660380" algn="l" defTabSz="1320759" rtl="0" eaLnBrk="1" latinLnBrk="0" hangingPunct="1">
                        <a:defRPr kumimoji="1" sz="2600" kern="1200">
                          <a:solidFill>
                            <a:schemeClr val="dk1"/>
                          </a:solidFill>
                          <a:latin typeface="Calibri Light"/>
                          <a:ea typeface="Yu Gothic UI"/>
                        </a:defRPr>
                      </a:lvl2pPr>
                      <a:lvl3pPr marL="1320759" algn="l" defTabSz="1320759" rtl="0" eaLnBrk="1" latinLnBrk="0" hangingPunct="1">
                        <a:defRPr kumimoji="1" sz="2600" kern="1200">
                          <a:solidFill>
                            <a:schemeClr val="dk1"/>
                          </a:solidFill>
                          <a:latin typeface="Calibri Light"/>
                          <a:ea typeface="Yu Gothic UI"/>
                        </a:defRPr>
                      </a:lvl3pPr>
                      <a:lvl4pPr marL="1981139" algn="l" defTabSz="1320759" rtl="0" eaLnBrk="1" latinLnBrk="0" hangingPunct="1">
                        <a:defRPr kumimoji="1" sz="2600" kern="1200">
                          <a:solidFill>
                            <a:schemeClr val="dk1"/>
                          </a:solidFill>
                          <a:latin typeface="Calibri Light"/>
                          <a:ea typeface="Yu Gothic UI"/>
                        </a:defRPr>
                      </a:lvl4pPr>
                      <a:lvl5pPr marL="2641519" algn="l" defTabSz="1320759" rtl="0" eaLnBrk="1" latinLnBrk="0" hangingPunct="1">
                        <a:defRPr kumimoji="1" sz="2600" kern="1200">
                          <a:solidFill>
                            <a:schemeClr val="dk1"/>
                          </a:solidFill>
                          <a:latin typeface="Calibri Light"/>
                          <a:ea typeface="Yu Gothic UI"/>
                        </a:defRPr>
                      </a:lvl5pPr>
                      <a:lvl6pPr marL="3301898" algn="l" defTabSz="1320759" rtl="0" eaLnBrk="1" latinLnBrk="0" hangingPunct="1">
                        <a:defRPr kumimoji="1" sz="2600" kern="1200">
                          <a:solidFill>
                            <a:schemeClr val="dk1"/>
                          </a:solidFill>
                          <a:latin typeface="Calibri Light"/>
                          <a:ea typeface="Yu Gothic UI"/>
                        </a:defRPr>
                      </a:lvl6pPr>
                      <a:lvl7pPr marL="3962278" algn="l" defTabSz="1320759" rtl="0" eaLnBrk="1" latinLnBrk="0" hangingPunct="1">
                        <a:defRPr kumimoji="1" sz="2600" kern="1200">
                          <a:solidFill>
                            <a:schemeClr val="dk1"/>
                          </a:solidFill>
                          <a:latin typeface="Calibri Light"/>
                          <a:ea typeface="Yu Gothic UI"/>
                        </a:defRPr>
                      </a:lvl7pPr>
                      <a:lvl8pPr marL="4622658" algn="l" defTabSz="1320759" rtl="0" eaLnBrk="1" latinLnBrk="0" hangingPunct="1">
                        <a:defRPr kumimoji="1" sz="2600" kern="1200">
                          <a:solidFill>
                            <a:schemeClr val="dk1"/>
                          </a:solidFill>
                          <a:latin typeface="Calibri Light"/>
                          <a:ea typeface="Yu Gothic UI"/>
                        </a:defRPr>
                      </a:lvl8pPr>
                      <a:lvl9pPr marL="5283037" algn="l" defTabSz="1320759" rtl="0" eaLnBrk="1" latinLnBrk="0" hangingPunct="1">
                        <a:defRPr kumimoji="1" sz="2600" kern="1200">
                          <a:solidFill>
                            <a:schemeClr val="dk1"/>
                          </a:solidFill>
                          <a:latin typeface="Calibri Light"/>
                          <a:ea typeface="Yu Gothic UI"/>
                        </a:defRPr>
                      </a:lvl9p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ツールの</a:t>
                      </a:r>
                      <a:endParaRPr kumimoji="1" lang="en-US" altLang="ja-JP" sz="1600" b="1" dirty="0">
                        <a:solidFill>
                          <a:schemeClr val="bg1"/>
                        </a:solidFill>
                        <a:latin typeface="Meiryo UI" panose="020B0604030504040204" pitchFamily="50" charset="-128"/>
                        <a:ea typeface="Meiryo UI" panose="020B0604030504040204" pitchFamily="50" charset="-128"/>
                      </a:endParaRPr>
                    </a:p>
                    <a:p>
                      <a:pPr algn="ctr"/>
                      <a:r>
                        <a:rPr kumimoji="1" lang="ja-JP" altLang="en-US" sz="1600" b="1" dirty="0">
                          <a:solidFill>
                            <a:schemeClr val="bg1"/>
                          </a:solidFill>
                          <a:latin typeface="Meiryo UI" panose="020B0604030504040204" pitchFamily="50" charset="-128"/>
                          <a:ea typeface="Meiryo UI" panose="020B0604030504040204" pitchFamily="50" charset="-128"/>
                        </a:rPr>
                        <a:t>説明</a:t>
                      </a:r>
                    </a:p>
                  </a:txBody>
                  <a:tcPr>
                    <a:lnL w="31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lvl1pPr marL="0" algn="l" defTabSz="1320759" rtl="0" eaLnBrk="1" latinLnBrk="0" hangingPunct="1">
                        <a:defRPr kumimoji="1" sz="2600" kern="1200">
                          <a:solidFill>
                            <a:schemeClr val="dk1"/>
                          </a:solidFill>
                          <a:latin typeface="Calibri Light"/>
                          <a:ea typeface="Yu Gothic UI"/>
                        </a:defRPr>
                      </a:lvl1pPr>
                      <a:lvl2pPr marL="660380" algn="l" defTabSz="1320759" rtl="0" eaLnBrk="1" latinLnBrk="0" hangingPunct="1">
                        <a:defRPr kumimoji="1" sz="2600" kern="1200">
                          <a:solidFill>
                            <a:schemeClr val="dk1"/>
                          </a:solidFill>
                          <a:latin typeface="Calibri Light"/>
                          <a:ea typeface="Yu Gothic UI"/>
                        </a:defRPr>
                      </a:lvl2pPr>
                      <a:lvl3pPr marL="1320759" algn="l" defTabSz="1320759" rtl="0" eaLnBrk="1" latinLnBrk="0" hangingPunct="1">
                        <a:defRPr kumimoji="1" sz="2600" kern="1200">
                          <a:solidFill>
                            <a:schemeClr val="dk1"/>
                          </a:solidFill>
                          <a:latin typeface="Calibri Light"/>
                          <a:ea typeface="Yu Gothic UI"/>
                        </a:defRPr>
                      </a:lvl3pPr>
                      <a:lvl4pPr marL="1981139" algn="l" defTabSz="1320759" rtl="0" eaLnBrk="1" latinLnBrk="0" hangingPunct="1">
                        <a:defRPr kumimoji="1" sz="2600" kern="1200">
                          <a:solidFill>
                            <a:schemeClr val="dk1"/>
                          </a:solidFill>
                          <a:latin typeface="Calibri Light"/>
                          <a:ea typeface="Yu Gothic UI"/>
                        </a:defRPr>
                      </a:lvl4pPr>
                      <a:lvl5pPr marL="2641519" algn="l" defTabSz="1320759" rtl="0" eaLnBrk="1" latinLnBrk="0" hangingPunct="1">
                        <a:defRPr kumimoji="1" sz="2600" kern="1200">
                          <a:solidFill>
                            <a:schemeClr val="dk1"/>
                          </a:solidFill>
                          <a:latin typeface="Calibri Light"/>
                          <a:ea typeface="Yu Gothic UI"/>
                        </a:defRPr>
                      </a:lvl5pPr>
                      <a:lvl6pPr marL="3301898" algn="l" defTabSz="1320759" rtl="0" eaLnBrk="1" latinLnBrk="0" hangingPunct="1">
                        <a:defRPr kumimoji="1" sz="2600" kern="1200">
                          <a:solidFill>
                            <a:schemeClr val="dk1"/>
                          </a:solidFill>
                          <a:latin typeface="Calibri Light"/>
                          <a:ea typeface="Yu Gothic UI"/>
                        </a:defRPr>
                      </a:lvl6pPr>
                      <a:lvl7pPr marL="3962278" algn="l" defTabSz="1320759" rtl="0" eaLnBrk="1" latinLnBrk="0" hangingPunct="1">
                        <a:defRPr kumimoji="1" sz="2600" kern="1200">
                          <a:solidFill>
                            <a:schemeClr val="dk1"/>
                          </a:solidFill>
                          <a:latin typeface="Calibri Light"/>
                          <a:ea typeface="Yu Gothic UI"/>
                        </a:defRPr>
                      </a:lvl7pPr>
                      <a:lvl8pPr marL="4622658" algn="l" defTabSz="1320759" rtl="0" eaLnBrk="1" latinLnBrk="0" hangingPunct="1">
                        <a:defRPr kumimoji="1" sz="2600" kern="1200">
                          <a:solidFill>
                            <a:schemeClr val="dk1"/>
                          </a:solidFill>
                          <a:latin typeface="Calibri Light"/>
                          <a:ea typeface="Yu Gothic UI"/>
                        </a:defRPr>
                      </a:lvl8pPr>
                      <a:lvl9pPr marL="5283037" algn="l" defTabSz="1320759" rtl="0" eaLnBrk="1" latinLnBrk="0" hangingPunct="1">
                        <a:defRPr kumimoji="1" sz="2600" kern="1200">
                          <a:solidFill>
                            <a:schemeClr val="dk1"/>
                          </a:solidFill>
                          <a:latin typeface="Calibri Light"/>
                          <a:ea typeface="Yu Gothic UI"/>
                        </a:defRPr>
                      </a:lvl9pPr>
                    </a:lstStyle>
                    <a:p>
                      <a:pPr marL="285750" indent="-285750">
                        <a:lnSpc>
                          <a:spcPct val="100000"/>
                        </a:lnSpc>
                        <a:buFont typeface="Wingdings" panose="05000000000000000000" pitchFamily="2" charset="2"/>
                        <a:buChar char="Ø"/>
                      </a:pPr>
                      <a:r>
                        <a:rPr kumimoji="1" lang="ja-JP" altLang="en-US" sz="1600" kern="0" dirty="0">
                          <a:solidFill>
                            <a:srgbClr val="000000"/>
                          </a:solidFill>
                          <a:latin typeface="Meiryo UI" panose="020B0604030504040204" pitchFamily="50" charset="-128"/>
                          <a:ea typeface="Meiryo UI" panose="020B0604030504040204" pitchFamily="50" charset="-128"/>
                        </a:rPr>
                        <a:t>エピソテック株式会社</a:t>
                      </a:r>
                      <a:r>
                        <a:rPr kumimoji="1" lang="ja-JP" altLang="en-US" sz="1600" dirty="0">
                          <a:latin typeface="Meiryo UI" panose="020B0604030504040204" pitchFamily="50" charset="-128"/>
                          <a:ea typeface="Meiryo UI" panose="020B0604030504040204" pitchFamily="50" charset="-128"/>
                        </a:rPr>
                        <a:t>が提供する</a:t>
                      </a:r>
                      <a:r>
                        <a:rPr kumimoji="1" lang="ja-JP" altLang="en-US" sz="1600" kern="0" dirty="0">
                          <a:solidFill>
                            <a:srgbClr val="000000"/>
                          </a:solidFill>
                          <a:latin typeface="Meiryo UI" panose="020B0604030504040204" pitchFamily="50" charset="-128"/>
                          <a:ea typeface="Meiryo UI" panose="020B0604030504040204" pitchFamily="50" charset="-128"/>
                        </a:rPr>
                        <a:t>現場作業動画を効率的に手順書化するデジタルツール</a:t>
                      </a:r>
                      <a:endParaRPr kumimoji="1" lang="en-US" altLang="ja-JP" sz="1600" kern="0" dirty="0">
                        <a:solidFill>
                          <a:srgbClr val="000000"/>
                        </a:solidFill>
                        <a:latin typeface="Meiryo UI" panose="020B0604030504040204" pitchFamily="50" charset="-128"/>
                        <a:ea typeface="Meiryo UI" panose="020B0604030504040204" pitchFamily="50" charset="-128"/>
                      </a:endParaRPr>
                    </a:p>
                    <a:p>
                      <a:pPr marL="285750" indent="-285750">
                        <a:lnSpc>
                          <a:spcPct val="100000"/>
                        </a:lnSpc>
                        <a:buFont typeface="Wingdings" panose="05000000000000000000" pitchFamily="2" charset="2"/>
                        <a:buChar char="Ø"/>
                      </a:pPr>
                      <a:r>
                        <a:rPr kumimoji="1" lang="ja-JP" altLang="en-US" sz="1600" kern="0" dirty="0">
                          <a:solidFill>
                            <a:srgbClr val="000000"/>
                          </a:solidFill>
                          <a:latin typeface="Meiryo UI" panose="020B0604030504040204" pitchFamily="50" charset="-128"/>
                          <a:ea typeface="Meiryo UI" panose="020B0604030504040204" pitchFamily="50" charset="-128"/>
                        </a:rPr>
                        <a:t>編集負担を軽減することで作成時間短縮と理解精度向上を両立できる</a:t>
                      </a:r>
                      <a:endParaRPr kumimoji="1" lang="en-US" altLang="ja-JP" sz="1600" dirty="0">
                        <a:latin typeface="Meiryo UI" panose="020B0604030504040204" pitchFamily="50" charset="-128"/>
                        <a:ea typeface="Meiryo UI" panose="020B0604030504040204" pitchFamily="50" charset="-128"/>
                      </a:endParaRPr>
                    </a:p>
                  </a:txBody>
                  <a:tcPr>
                    <a:lnL w="3175" cap="flat" cmpd="sng" algn="ctr">
                      <a:solidFill>
                        <a:sysClr val="window" lastClr="FFFFFF"/>
                      </a:solidFill>
                      <a:prstDash val="solid"/>
                      <a:round/>
                      <a:headEnd type="none" w="med" len="med"/>
                      <a:tailEnd type="none" w="med" len="med"/>
                    </a:lnL>
                    <a:lnR w="3175" cap="flat" cmpd="sng" algn="ctr">
                      <a:solidFill>
                        <a:sysClr val="window" lastClr="FFFFFF"/>
                      </a:solidFill>
                      <a:prstDash val="solid"/>
                      <a:round/>
                      <a:headEnd type="none" w="med" len="med"/>
                      <a:tailEnd type="none" w="med" len="med"/>
                    </a:lnR>
                    <a:lnT w="3175" cap="flat" cmpd="sng" algn="ctr">
                      <a:solidFill>
                        <a:sysClr val="window" lastClr="FFFFFF"/>
                      </a:solidFill>
                      <a:prstDash val="solid"/>
                      <a:round/>
                      <a:headEnd type="none" w="med" len="med"/>
                      <a:tailEnd type="none" w="med" len="med"/>
                    </a:lnT>
                    <a:lnB w="3175"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7372919"/>
                  </a:ext>
                </a:extLst>
              </a:tr>
            </a:tbl>
          </a:graphicData>
        </a:graphic>
      </p:graphicFrame>
      <p:sp>
        <p:nvSpPr>
          <p:cNvPr id="42" name="矢印: 下 41">
            <a:extLst>
              <a:ext uri="{FF2B5EF4-FFF2-40B4-BE49-F238E27FC236}">
                <a16:creationId xmlns:a16="http://schemas.microsoft.com/office/drawing/2014/main" id="{0A107BCF-5E21-8F51-5FE0-C58BB8CA9634}"/>
              </a:ext>
            </a:extLst>
          </p:cNvPr>
          <p:cNvSpPr/>
          <p:nvPr/>
        </p:nvSpPr>
        <p:spPr bwMode="gray">
          <a:xfrm>
            <a:off x="5042982" y="1139741"/>
            <a:ext cx="334081" cy="972000"/>
          </a:xfrm>
          <a:prstGeom prst="downArrow">
            <a:avLst/>
          </a:prstGeom>
          <a:solidFill>
            <a:schemeClr val="accent6">
              <a:lumMod val="60000"/>
              <a:lumOff val="40000"/>
              <a:alpha val="58000"/>
            </a:schemeClr>
          </a:solidFill>
          <a:ln w="12700" algn="ctr">
            <a:solidFill>
              <a:schemeClr val="accent2">
                <a:lumMod val="20000"/>
                <a:lumOff val="80000"/>
              </a:schemeClr>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44" name="直線コネクタ 43">
            <a:extLst>
              <a:ext uri="{FF2B5EF4-FFF2-40B4-BE49-F238E27FC236}">
                <a16:creationId xmlns:a16="http://schemas.microsoft.com/office/drawing/2014/main" id="{3823C400-46B9-7457-2692-600C9E86896F}"/>
              </a:ext>
            </a:extLst>
          </p:cNvPr>
          <p:cNvCxnSpPr>
            <a:cxnSpLocks/>
          </p:cNvCxnSpPr>
          <p:nvPr/>
        </p:nvCxnSpPr>
        <p:spPr bwMode="gray">
          <a:xfrm>
            <a:off x="5124971" y="1128585"/>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E3B1092A-3233-B12E-187E-B36FD0EBC2AC}"/>
              </a:ext>
            </a:extLst>
          </p:cNvPr>
          <p:cNvCxnSpPr>
            <a:cxnSpLocks/>
          </p:cNvCxnSpPr>
          <p:nvPr/>
        </p:nvCxnSpPr>
        <p:spPr bwMode="gray">
          <a:xfrm>
            <a:off x="5124971" y="2444517"/>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sp>
        <p:nvSpPr>
          <p:cNvPr id="46" name="正方形/長方形 45">
            <a:extLst>
              <a:ext uri="{FF2B5EF4-FFF2-40B4-BE49-F238E27FC236}">
                <a16:creationId xmlns:a16="http://schemas.microsoft.com/office/drawing/2014/main" id="{F7EBE0F2-6A29-0954-E3CF-47E53AA98E3E}"/>
              </a:ext>
            </a:extLst>
          </p:cNvPr>
          <p:cNvSpPr/>
          <p:nvPr/>
        </p:nvSpPr>
        <p:spPr>
          <a:xfrm>
            <a:off x="5296862" y="2512689"/>
            <a:ext cx="4356424" cy="32167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spcBef>
                <a:spcPts val="0"/>
              </a:spcBef>
            </a:pPr>
            <a:r>
              <a:rPr kumimoji="1" lang="ja-JP" altLang="en-US" sz="1600" b="1" u="sng" dirty="0">
                <a:solidFill>
                  <a:schemeClr val="tx1"/>
                </a:solidFill>
                <a:latin typeface="Meiryo UI" panose="020B0604030504040204" pitchFamily="50" charset="-128"/>
                <a:ea typeface="Meiryo UI" panose="020B0604030504040204" pitchFamily="50" charset="-128"/>
              </a:rPr>
              <a:t>動画マニュアルの作成</a:t>
            </a:r>
            <a:endParaRPr kumimoji="1" lang="en-US" altLang="ja-JP" sz="1600" b="1" u="sng" dirty="0">
              <a:solidFill>
                <a:schemeClr val="tx1"/>
              </a:solidFill>
              <a:latin typeface="Meiryo UI" panose="020B0604030504040204" pitchFamily="50" charset="-128"/>
              <a:ea typeface="Meiryo UI" panose="020B0604030504040204" pitchFamily="50" charset="-128"/>
            </a:endParaRPr>
          </a:p>
          <a:p>
            <a:pPr marL="171450" indent="-171450" algn="l">
              <a:spcBef>
                <a:spcPts val="300"/>
              </a:spcBef>
              <a:buFont typeface="Wingdings" panose="05000000000000000000" pitchFamily="2" charset="2"/>
              <a:buChar char="l"/>
            </a:pPr>
            <a:r>
              <a:rPr kumimoji="0" lang="ja-JP" altLang="en-US" sz="1600" b="0" dirty="0">
                <a:solidFill>
                  <a:schemeClr val="tx1"/>
                </a:solidFill>
                <a:latin typeface="Meiryo UI" panose="020B0604030504040204" pitchFamily="50" charset="-128"/>
                <a:ea typeface="Meiryo UI" panose="020B0604030504040204" pitchFamily="50" charset="-128"/>
              </a:rPr>
              <a:t> スマートグラスで撮影した動画を編集ツールで加工し、動画マニュアルを作成した。</a:t>
            </a:r>
            <a:r>
              <a:rPr lang="ja-JP" altLang="en-US" sz="1600" dirty="0">
                <a:solidFill>
                  <a:schemeClr val="tx1"/>
                </a:solidFill>
                <a:latin typeface="Meiryo UI" panose="020B0604030504040204" pitchFamily="50" charset="-128"/>
                <a:ea typeface="Meiryo UI" panose="020B0604030504040204" pitchFamily="50" charset="-128"/>
              </a:rPr>
              <a:t>マニュアル作成時間が大幅に短縮し、品質も安定化。</a:t>
            </a:r>
            <a:endParaRPr lang="en-US" altLang="ja-JP" sz="1600" dirty="0">
              <a:solidFill>
                <a:schemeClr val="tx1"/>
              </a:solidFill>
              <a:latin typeface="Meiryo UI" panose="020B0604030504040204" pitchFamily="50" charset="-128"/>
              <a:ea typeface="Meiryo UI" panose="020B0604030504040204" pitchFamily="50" charset="-128"/>
            </a:endParaRPr>
          </a:p>
          <a:p>
            <a:pPr algn="l">
              <a:spcBef>
                <a:spcPts val="300"/>
              </a:spcBef>
            </a:pPr>
            <a:r>
              <a:rPr lang="ja-JP" altLang="en-US" sz="1600" dirty="0">
                <a:solidFill>
                  <a:schemeClr val="tx1"/>
                </a:solidFill>
                <a:latin typeface="Meiryo UI" panose="020B0604030504040204" pitchFamily="50" charset="-128"/>
                <a:ea typeface="Meiryo UI" panose="020B0604030504040204" pitchFamily="50" charset="-128"/>
              </a:rPr>
              <a:t>　作成：</a:t>
            </a:r>
            <a:r>
              <a:rPr lang="en-US" altLang="ja-JP" sz="1600" dirty="0">
                <a:solidFill>
                  <a:schemeClr val="tx1"/>
                </a:solidFill>
                <a:latin typeface="Meiryo UI" panose="020B0604030504040204" pitchFamily="50" charset="-128"/>
                <a:ea typeface="Meiryo UI" panose="020B0604030504040204" pitchFamily="50" charset="-128"/>
              </a:rPr>
              <a:t>56</a:t>
            </a:r>
            <a:r>
              <a:rPr lang="ja-JP" altLang="en-US" sz="1600" dirty="0">
                <a:solidFill>
                  <a:schemeClr val="tx1"/>
                </a:solidFill>
                <a:latin typeface="Meiryo UI" panose="020B0604030504040204" pitchFamily="50" charset="-128"/>
                <a:ea typeface="Meiryo UI" panose="020B0604030504040204" pitchFamily="50" charset="-128"/>
              </a:rPr>
              <a:t>時間</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本⇒</a:t>
            </a:r>
            <a:r>
              <a:rPr lang="en-US" altLang="ja-JP" sz="1600" dirty="0">
                <a:solidFill>
                  <a:schemeClr val="tx1"/>
                </a:solidFill>
                <a:latin typeface="Meiryo UI" panose="020B0604030504040204" pitchFamily="50" charset="-128"/>
                <a:ea typeface="Meiryo UI" panose="020B0604030504040204" pitchFamily="50" charset="-128"/>
              </a:rPr>
              <a:t>16</a:t>
            </a:r>
            <a:r>
              <a:rPr lang="ja-JP" altLang="en-US" sz="1600" dirty="0">
                <a:solidFill>
                  <a:schemeClr val="tx1"/>
                </a:solidFill>
                <a:latin typeface="Meiryo UI" panose="020B0604030504040204" pitchFamily="50" charset="-128"/>
                <a:ea typeface="Meiryo UI" panose="020B0604030504040204" pitchFamily="50" charset="-128"/>
              </a:rPr>
              <a:t>時間</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本（</a:t>
            </a:r>
            <a:r>
              <a:rPr lang="en-US" altLang="ja-JP" sz="1600" dirty="0">
                <a:solidFill>
                  <a:schemeClr val="tx1"/>
                </a:solidFill>
                <a:latin typeface="Meiryo UI" panose="020B0604030504040204" pitchFamily="50" charset="-128"/>
                <a:ea typeface="Meiryo UI" panose="020B0604030504040204" pitchFamily="50" charset="-128"/>
              </a:rPr>
              <a:t>70</a:t>
            </a:r>
            <a:r>
              <a:rPr lang="ja-JP" altLang="en-US" sz="1600" dirty="0">
                <a:solidFill>
                  <a:schemeClr val="tx1"/>
                </a:solidFill>
                <a:latin typeface="Meiryo UI" panose="020B0604030504040204" pitchFamily="50" charset="-128"/>
                <a:ea typeface="Meiryo UI" panose="020B0604030504040204" pitchFamily="50" charset="-128"/>
              </a:rPr>
              <a:t>％削減）</a:t>
            </a:r>
            <a:endParaRPr kumimoji="0" lang="en-US" altLang="ja-JP" sz="1600" b="0" dirty="0">
              <a:solidFill>
                <a:prstClr val="black"/>
              </a:solidFill>
              <a:latin typeface="Meiryo UI" panose="020B0604030504040204" pitchFamily="50" charset="-128"/>
              <a:ea typeface="Meiryo UI" panose="020B0604030504040204" pitchFamily="50" charset="-128"/>
            </a:endParaRPr>
          </a:p>
          <a:p>
            <a:pPr algn="l">
              <a:spcBef>
                <a:spcPts val="1200"/>
              </a:spcBef>
            </a:pPr>
            <a:r>
              <a:rPr kumimoji="1" lang="ja-JP" altLang="en-US" sz="1600" b="1" u="sng" dirty="0">
                <a:solidFill>
                  <a:schemeClr val="tx1"/>
                </a:solidFill>
                <a:latin typeface="Meiryo UI" panose="020B0604030504040204" pitchFamily="50" charset="-128"/>
                <a:ea typeface="Meiryo UI" panose="020B0604030504040204" pitchFamily="50" charset="-128"/>
              </a:rPr>
              <a:t>教育・訓練の実施</a:t>
            </a:r>
            <a:endParaRPr kumimoji="1" lang="en-US" altLang="ja-JP" sz="1600" b="1" u="sng" dirty="0">
              <a:solidFill>
                <a:schemeClr val="tx1"/>
              </a:solidFill>
              <a:latin typeface="Meiryo UI" panose="020B0604030504040204" pitchFamily="50" charset="-128"/>
              <a:ea typeface="Meiryo UI" panose="020B0604030504040204" pitchFamily="50" charset="-128"/>
            </a:endParaRPr>
          </a:p>
          <a:p>
            <a:pPr marL="171450" indent="-171450" algn="l">
              <a:spcBef>
                <a:spcPts val="300"/>
              </a:spcBef>
              <a:buFont typeface="Wingdings" panose="05000000000000000000" pitchFamily="2" charset="2"/>
              <a:buChar char="l"/>
            </a:pPr>
            <a:r>
              <a:rPr lang="ja-JP" altLang="en-US" sz="1600" b="0" dirty="0">
                <a:solidFill>
                  <a:schemeClr val="tx1"/>
                </a:solidFill>
                <a:latin typeface="Meiryo UI" panose="020B0604030504040204" pitchFamily="50" charset="-128"/>
                <a:ea typeface="Meiryo UI" panose="020B0604030504040204" pitchFamily="50" charset="-128"/>
              </a:rPr>
              <a:t> 作成した動画マニュアルを活用し、教育訓練を実施。</a:t>
            </a:r>
            <a:r>
              <a:rPr kumimoji="1" lang="en-US" altLang="ja-JP" sz="1600" spc="-80" dirty="0">
                <a:solidFill>
                  <a:schemeClr val="tx1"/>
                </a:solidFill>
                <a:latin typeface="Meiryo UI" panose="020B0604030504040204" pitchFamily="50" charset="-128"/>
                <a:ea typeface="Meiryo UI" panose="020B0604030504040204" pitchFamily="50" charset="-128"/>
              </a:rPr>
              <a:t> </a:t>
            </a:r>
            <a:r>
              <a:rPr kumimoji="1" lang="ja-JP" altLang="en-US" sz="1600" spc="-80" dirty="0">
                <a:solidFill>
                  <a:schemeClr val="tx1"/>
                </a:solidFill>
                <a:latin typeface="Meiryo UI" panose="020B0604030504040204" pitchFamily="50" charset="-128"/>
                <a:ea typeface="Meiryo UI" panose="020B0604030504040204" pitchFamily="50" charset="-128"/>
              </a:rPr>
              <a:t>作業習熟スピードが向上した。</a:t>
            </a:r>
            <a:endParaRPr kumimoji="1" lang="en-US" altLang="ja-JP" sz="1600" spc="-80" dirty="0">
              <a:solidFill>
                <a:schemeClr val="tx1"/>
              </a:solidFill>
              <a:latin typeface="Meiryo UI" panose="020B0604030504040204" pitchFamily="50" charset="-128"/>
              <a:ea typeface="Meiryo UI" panose="020B0604030504040204" pitchFamily="50" charset="-128"/>
            </a:endParaRPr>
          </a:p>
          <a:p>
            <a:pPr>
              <a:spcBef>
                <a:spcPts val="300"/>
              </a:spcBef>
            </a:pPr>
            <a:r>
              <a:rPr kumimoji="1" lang="ja-JP" altLang="en-US" sz="1600" spc="-80" dirty="0">
                <a:solidFill>
                  <a:schemeClr val="tx1"/>
                </a:solidFill>
                <a:latin typeface="Meiryo UI" panose="020B0604030504040204" pitchFamily="50" charset="-128"/>
                <a:ea typeface="Meiryo UI" panose="020B0604030504040204" pitchFamily="50" charset="-128"/>
              </a:rPr>
              <a:t>　教育：８時間</a:t>
            </a:r>
            <a:r>
              <a:rPr kumimoji="1" lang="en-US" altLang="ja-JP" sz="1600" spc="-80" dirty="0">
                <a:solidFill>
                  <a:schemeClr val="tx1"/>
                </a:solidFill>
                <a:latin typeface="Meiryo UI" panose="020B0604030504040204" pitchFamily="50" charset="-128"/>
                <a:ea typeface="Meiryo UI" panose="020B0604030504040204" pitchFamily="50" charset="-128"/>
              </a:rPr>
              <a:t>/</a:t>
            </a:r>
            <a:r>
              <a:rPr kumimoji="1" lang="ja-JP" altLang="en-US" sz="1600" spc="-80" dirty="0">
                <a:solidFill>
                  <a:schemeClr val="tx1"/>
                </a:solidFill>
                <a:latin typeface="Meiryo UI" panose="020B0604030504040204" pitchFamily="50" charset="-128"/>
                <a:ea typeface="Meiryo UI" panose="020B0604030504040204" pitchFamily="50" charset="-128"/>
              </a:rPr>
              <a:t>本 ⇒ ２時間</a:t>
            </a:r>
            <a:r>
              <a:rPr kumimoji="1" lang="en-US" altLang="ja-JP" sz="1600" spc="-80" dirty="0">
                <a:solidFill>
                  <a:schemeClr val="tx1"/>
                </a:solidFill>
                <a:latin typeface="Meiryo UI" panose="020B0604030504040204" pitchFamily="50" charset="-128"/>
                <a:ea typeface="Meiryo UI" panose="020B0604030504040204" pitchFamily="50" charset="-128"/>
              </a:rPr>
              <a:t>/</a:t>
            </a:r>
            <a:r>
              <a:rPr kumimoji="1" lang="ja-JP" altLang="en-US" sz="1600" spc="-80" dirty="0">
                <a:solidFill>
                  <a:schemeClr val="tx1"/>
                </a:solidFill>
                <a:latin typeface="Meiryo UI" panose="020B0604030504040204" pitchFamily="50" charset="-128"/>
                <a:ea typeface="Meiryo UI" panose="020B0604030504040204" pitchFamily="50" charset="-128"/>
              </a:rPr>
              <a:t>本</a:t>
            </a:r>
            <a:r>
              <a:rPr lang="ja-JP" altLang="en-US" sz="1600" dirty="0">
                <a:solidFill>
                  <a:schemeClr val="tx1"/>
                </a:solidFill>
                <a:latin typeface="Meiryo UI" panose="020B0604030504040204" pitchFamily="50" charset="-128"/>
                <a:ea typeface="Meiryo UI" panose="020B0604030504040204" pitchFamily="50" charset="-128"/>
              </a:rPr>
              <a:t>（</a:t>
            </a:r>
            <a:r>
              <a:rPr lang="en-US" altLang="ja-JP" sz="1600" dirty="0">
                <a:solidFill>
                  <a:schemeClr val="tx1"/>
                </a:solidFill>
                <a:latin typeface="Meiryo UI" panose="020B0604030504040204" pitchFamily="50" charset="-128"/>
                <a:ea typeface="Meiryo UI" panose="020B0604030504040204" pitchFamily="50" charset="-128"/>
              </a:rPr>
              <a:t>75</a:t>
            </a:r>
            <a:r>
              <a:rPr lang="ja-JP" altLang="en-US" sz="1600" dirty="0">
                <a:solidFill>
                  <a:schemeClr val="tx1"/>
                </a:solidFill>
                <a:latin typeface="Meiryo UI" panose="020B0604030504040204" pitchFamily="50" charset="-128"/>
                <a:ea typeface="Meiryo UI" panose="020B0604030504040204" pitchFamily="50" charset="-128"/>
              </a:rPr>
              <a:t>％削減）</a:t>
            </a:r>
            <a:endParaRPr kumimoji="1" lang="en-US" altLang="ja-JP" sz="1600" spc="-80" dirty="0">
              <a:solidFill>
                <a:schemeClr val="tx1"/>
              </a:solidFill>
              <a:latin typeface="Meiryo UI" panose="020B0604030504040204" pitchFamily="50" charset="-128"/>
              <a:ea typeface="Meiryo UI" panose="020B0604030504040204" pitchFamily="50" charset="-128"/>
            </a:endParaRPr>
          </a:p>
          <a:p>
            <a:pPr>
              <a:spcBef>
                <a:spcPts val="300"/>
              </a:spcBef>
            </a:pPr>
            <a:r>
              <a:rPr kumimoji="1" lang="ja-JP" altLang="en-US" sz="1600" spc="-80" dirty="0">
                <a:solidFill>
                  <a:schemeClr val="tx1"/>
                </a:solidFill>
                <a:latin typeface="Meiryo UI" panose="020B0604030504040204" pitchFamily="50" charset="-128"/>
                <a:ea typeface="Meiryo UI" panose="020B0604030504040204" pitchFamily="50" charset="-128"/>
              </a:rPr>
              <a:t>　訓練：８時間</a:t>
            </a:r>
            <a:r>
              <a:rPr kumimoji="1" lang="en-US" altLang="ja-JP" sz="1600" spc="-80" dirty="0">
                <a:solidFill>
                  <a:schemeClr val="tx1"/>
                </a:solidFill>
                <a:latin typeface="Meiryo UI" panose="020B0604030504040204" pitchFamily="50" charset="-128"/>
                <a:ea typeface="Meiryo UI" panose="020B0604030504040204" pitchFamily="50" charset="-128"/>
              </a:rPr>
              <a:t>/</a:t>
            </a:r>
            <a:r>
              <a:rPr kumimoji="1" lang="ja-JP" altLang="en-US" sz="1600" spc="-80" dirty="0">
                <a:solidFill>
                  <a:schemeClr val="tx1"/>
                </a:solidFill>
                <a:latin typeface="Meiryo UI" panose="020B0604030504040204" pitchFamily="50" charset="-128"/>
                <a:ea typeface="Meiryo UI" panose="020B0604030504040204" pitchFamily="50" charset="-128"/>
              </a:rPr>
              <a:t>本 ⇒ ４時間</a:t>
            </a:r>
            <a:r>
              <a:rPr kumimoji="1" lang="en-US" altLang="ja-JP" sz="1600" spc="-80" dirty="0">
                <a:solidFill>
                  <a:schemeClr val="tx1"/>
                </a:solidFill>
                <a:latin typeface="Meiryo UI" panose="020B0604030504040204" pitchFamily="50" charset="-128"/>
                <a:ea typeface="Meiryo UI" panose="020B0604030504040204" pitchFamily="50" charset="-128"/>
              </a:rPr>
              <a:t>/</a:t>
            </a:r>
            <a:r>
              <a:rPr kumimoji="1" lang="ja-JP" altLang="en-US" sz="1600" spc="-80" dirty="0">
                <a:solidFill>
                  <a:schemeClr val="tx1"/>
                </a:solidFill>
                <a:latin typeface="Meiryo UI" panose="020B0604030504040204" pitchFamily="50" charset="-128"/>
                <a:ea typeface="Meiryo UI" panose="020B0604030504040204" pitchFamily="50" charset="-128"/>
              </a:rPr>
              <a:t>本</a:t>
            </a:r>
            <a:r>
              <a:rPr lang="ja-JP" altLang="en-US" sz="1600" dirty="0">
                <a:solidFill>
                  <a:schemeClr val="tx1"/>
                </a:solidFill>
                <a:latin typeface="Meiryo UI" panose="020B0604030504040204" pitchFamily="50" charset="-128"/>
                <a:ea typeface="Meiryo UI" panose="020B0604030504040204" pitchFamily="50" charset="-128"/>
              </a:rPr>
              <a:t>（</a:t>
            </a:r>
            <a:r>
              <a:rPr lang="en-US" altLang="ja-JP" sz="1600" dirty="0">
                <a:solidFill>
                  <a:schemeClr val="tx1"/>
                </a:solidFill>
                <a:latin typeface="Meiryo UI" panose="020B0604030504040204" pitchFamily="50" charset="-128"/>
                <a:ea typeface="Meiryo UI" panose="020B0604030504040204" pitchFamily="50" charset="-128"/>
              </a:rPr>
              <a:t>50</a:t>
            </a:r>
            <a:r>
              <a:rPr lang="ja-JP" altLang="en-US" sz="1600" dirty="0">
                <a:solidFill>
                  <a:schemeClr val="tx1"/>
                </a:solidFill>
                <a:latin typeface="Meiryo UI" panose="020B0604030504040204" pitchFamily="50" charset="-128"/>
                <a:ea typeface="Meiryo UI" panose="020B0604030504040204" pitchFamily="50" charset="-128"/>
              </a:rPr>
              <a:t>％削減）</a:t>
            </a:r>
            <a:endParaRPr kumimoji="1" lang="ja-JP" altLang="en-US" sz="1600" spc="-80" dirty="0">
              <a:solidFill>
                <a:schemeClr val="tx1"/>
              </a:solidFill>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B86C628A-9CD4-D044-524F-BAD78ECD262A}"/>
              </a:ext>
            </a:extLst>
          </p:cNvPr>
          <p:cNvSpPr txBox="1"/>
          <p:nvPr/>
        </p:nvSpPr>
        <p:spPr bwMode="gray">
          <a:xfrm>
            <a:off x="5283744" y="1208688"/>
            <a:ext cx="4264832" cy="938719"/>
          </a:xfrm>
          <a:prstGeom prst="rect">
            <a:avLst/>
          </a:prstGeom>
          <a:noFill/>
        </p:spPr>
        <p:txBody>
          <a:bodyPr wrap="square">
            <a:spAutoFit/>
          </a:bodyPr>
          <a:lstStyle/>
          <a:p>
            <a:pPr marL="171450" indent="-171450">
              <a:buFont typeface="Wingdings" panose="05000000000000000000" pitchFamily="2" charset="2"/>
              <a:buChar char="l"/>
            </a:pPr>
            <a:r>
              <a:rPr lang="ja-JP" altLang="en-US" sz="1600" dirty="0">
                <a:latin typeface="Meiryo UI" panose="020B0604030504040204" pitchFamily="50" charset="-128"/>
                <a:ea typeface="Meiryo UI" panose="020B0604030504040204" pitchFamily="50" charset="-128"/>
              </a:rPr>
              <a:t> 動画マニュアルの作成・活用を可能とする</a:t>
            </a:r>
            <a:r>
              <a:rPr lang="en-US" altLang="ja-JP" sz="1600" dirty="0">
                <a:latin typeface="Meiryo UI" panose="020B0604030504040204" pitchFamily="50" charset="-128"/>
                <a:ea typeface="Meiryo UI" panose="020B0604030504040204" pitchFamily="50" charset="-128"/>
              </a:rPr>
              <a:t>Dive</a:t>
            </a:r>
            <a:r>
              <a:rPr lang="ja-JP" altLang="en-US" sz="1600" dirty="0">
                <a:latin typeface="Meiryo UI" panose="020B0604030504040204" pitchFamily="50" charset="-128"/>
                <a:ea typeface="Meiryo UI" panose="020B0604030504040204" pitchFamily="50" charset="-128"/>
              </a:rPr>
              <a:t>を導入し、マニュアル作成時間の短縮とマニュアルの理解度向上を目指す。</a:t>
            </a:r>
            <a:endParaRPr lang="en-US" altLang="ja-JP" sz="1600" dirty="0">
              <a:latin typeface="Meiryo UI" panose="020B0604030504040204" pitchFamily="50" charset="-128"/>
              <a:ea typeface="Meiryo UI" panose="020B0604030504040204" pitchFamily="50" charset="-128"/>
            </a:endParaRPr>
          </a:p>
          <a:p>
            <a:pPr marL="171450" indent="-171450">
              <a:buFont typeface="Wingdings" panose="05000000000000000000" pitchFamily="2" charset="2"/>
              <a:buChar char="l"/>
            </a:pPr>
            <a:endParaRPr lang="en-US" altLang="ja-JP" sz="700" dirty="0">
              <a:latin typeface="Meiryo UI" panose="020B0604030504040204" pitchFamily="50" charset="-128"/>
              <a:ea typeface="Meiryo UI" panose="020B0604030504040204" pitchFamily="50" charset="-128"/>
            </a:endParaRPr>
          </a:p>
        </p:txBody>
      </p:sp>
      <p:sp>
        <p:nvSpPr>
          <p:cNvPr id="51" name="正方形/長方形 50">
            <a:extLst>
              <a:ext uri="{FF2B5EF4-FFF2-40B4-BE49-F238E27FC236}">
                <a16:creationId xmlns:a16="http://schemas.microsoft.com/office/drawing/2014/main" id="{6F8126B7-3A69-54FB-94D0-17B504DA51E2}"/>
              </a:ext>
            </a:extLst>
          </p:cNvPr>
          <p:cNvSpPr/>
          <p:nvPr/>
        </p:nvSpPr>
        <p:spPr bwMode="gray">
          <a:xfrm>
            <a:off x="5122764" y="848495"/>
            <a:ext cx="1620000" cy="288000"/>
          </a:xfrm>
          <a:prstGeom prst="rect">
            <a:avLst/>
          </a:prstGeom>
          <a:solidFill>
            <a:srgbClr val="2F5597"/>
          </a:solidFill>
          <a:ln w="12700" algn="ctr">
            <a:solidFill>
              <a:srgbClr val="2F5597"/>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2" name="テキスト ボックス 51">
            <a:extLst>
              <a:ext uri="{FF2B5EF4-FFF2-40B4-BE49-F238E27FC236}">
                <a16:creationId xmlns:a16="http://schemas.microsoft.com/office/drawing/2014/main" id="{438B3277-5370-961E-18FE-528980D5A02B}"/>
              </a:ext>
            </a:extLst>
          </p:cNvPr>
          <p:cNvSpPr txBox="1"/>
          <p:nvPr/>
        </p:nvSpPr>
        <p:spPr bwMode="gray">
          <a:xfrm>
            <a:off x="5522395" y="876657"/>
            <a:ext cx="820738" cy="246221"/>
          </a:xfrm>
          <a:prstGeom prst="rect">
            <a:avLst/>
          </a:prstGeom>
          <a:solidFill>
            <a:srgbClr val="2F5597"/>
          </a:solidFill>
          <a:ln>
            <a:solidFill>
              <a:srgbClr val="2F5597"/>
            </a:solidFill>
          </a:ln>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dirty="0">
                <a:solidFill>
                  <a:schemeClr val="bg1"/>
                </a:solidFill>
                <a:latin typeface="Meiryo UI" panose="020B0604030504040204" pitchFamily="50" charset="-128"/>
                <a:ea typeface="Meiryo UI" panose="020B0604030504040204" pitchFamily="50" charset="-128"/>
                <a:cs typeface="+mn-cs"/>
              </a:rPr>
              <a:t>実施</a:t>
            </a:r>
            <a:r>
              <a:rPr kumimoji="1" lang="ja-JP" altLang="en-US" sz="16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内容</a:t>
            </a:r>
          </a:p>
        </p:txBody>
      </p:sp>
      <p:sp>
        <p:nvSpPr>
          <p:cNvPr id="53" name="正方形/長方形 52">
            <a:extLst>
              <a:ext uri="{FF2B5EF4-FFF2-40B4-BE49-F238E27FC236}">
                <a16:creationId xmlns:a16="http://schemas.microsoft.com/office/drawing/2014/main" id="{5F2BE626-84AE-62E9-E441-F191016D11EA}"/>
              </a:ext>
            </a:extLst>
          </p:cNvPr>
          <p:cNvSpPr/>
          <p:nvPr/>
        </p:nvSpPr>
        <p:spPr bwMode="gray">
          <a:xfrm>
            <a:off x="5123172" y="2167329"/>
            <a:ext cx="1620000" cy="288000"/>
          </a:xfrm>
          <a:prstGeom prst="rect">
            <a:avLst/>
          </a:prstGeom>
          <a:solidFill>
            <a:srgbClr val="2F5597"/>
          </a:solidFill>
          <a:ln w="12700" algn="ctr">
            <a:solidFill>
              <a:srgbClr val="2F5597"/>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4" name="テキスト ボックス 53">
            <a:extLst>
              <a:ext uri="{FF2B5EF4-FFF2-40B4-BE49-F238E27FC236}">
                <a16:creationId xmlns:a16="http://schemas.microsoft.com/office/drawing/2014/main" id="{3B557B9C-5E27-3B0E-5A64-D175D9572BD1}"/>
              </a:ext>
            </a:extLst>
          </p:cNvPr>
          <p:cNvSpPr txBox="1"/>
          <p:nvPr/>
        </p:nvSpPr>
        <p:spPr bwMode="gray">
          <a:xfrm>
            <a:off x="5263510" y="2197591"/>
            <a:ext cx="1338508" cy="246221"/>
          </a:xfrm>
          <a:prstGeom prst="rect">
            <a:avLst/>
          </a:prstGeom>
          <a:noFill/>
          <a:ln>
            <a:solidFill>
              <a:srgbClr val="2F5597"/>
            </a:solidFill>
          </a:ln>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dirty="0">
                <a:solidFill>
                  <a:schemeClr val="bg1"/>
                </a:solidFill>
                <a:latin typeface="Meiryo UI" panose="020B0604030504040204" pitchFamily="50" charset="-128"/>
                <a:ea typeface="Meiryo UI" panose="020B0604030504040204" pitchFamily="50" charset="-128"/>
                <a:cs typeface="+mn-cs"/>
              </a:rPr>
              <a:t>実施</a:t>
            </a:r>
            <a:r>
              <a:rPr kumimoji="1" lang="ja-JP" altLang="en-US" sz="1600" b="1"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rPr>
              <a:t>結果・効果</a:t>
            </a:r>
          </a:p>
        </p:txBody>
      </p:sp>
      <p:pic>
        <p:nvPicPr>
          <p:cNvPr id="8" name="図 7">
            <a:extLst>
              <a:ext uri="{FF2B5EF4-FFF2-40B4-BE49-F238E27FC236}">
                <a16:creationId xmlns:a16="http://schemas.microsoft.com/office/drawing/2014/main" id="{8E4C5E4C-3CB1-7F1D-B4A2-1D5AA6A33F82}"/>
              </a:ext>
            </a:extLst>
          </p:cNvPr>
          <p:cNvPicPr>
            <a:picLocks noChangeAspect="1"/>
          </p:cNvPicPr>
          <p:nvPr/>
        </p:nvPicPr>
        <p:blipFill rotWithShape="1">
          <a:blip r:embed="rId3"/>
          <a:srcRect l="1782" t="8955" r="91441" b="82388"/>
          <a:stretch/>
        </p:blipFill>
        <p:spPr>
          <a:xfrm>
            <a:off x="2375554" y="3414414"/>
            <a:ext cx="789697" cy="360810"/>
          </a:xfrm>
          <a:prstGeom prst="rect">
            <a:avLst/>
          </a:prstGeom>
        </p:spPr>
      </p:pic>
      <p:pic>
        <p:nvPicPr>
          <p:cNvPr id="13" name="図 12">
            <a:extLst>
              <a:ext uri="{FF2B5EF4-FFF2-40B4-BE49-F238E27FC236}">
                <a16:creationId xmlns:a16="http://schemas.microsoft.com/office/drawing/2014/main" id="{5F56C1AF-2FF1-DE6A-0370-C0EC67560579}"/>
              </a:ext>
            </a:extLst>
          </p:cNvPr>
          <p:cNvPicPr>
            <a:picLocks noChangeAspect="1"/>
          </p:cNvPicPr>
          <p:nvPr/>
        </p:nvPicPr>
        <p:blipFill>
          <a:blip r:embed="rId4"/>
          <a:stretch>
            <a:fillRect/>
          </a:stretch>
        </p:blipFill>
        <p:spPr>
          <a:xfrm>
            <a:off x="4953000" y="5587466"/>
            <a:ext cx="2075434" cy="1006272"/>
          </a:xfrm>
          <a:prstGeom prst="rect">
            <a:avLst/>
          </a:prstGeom>
        </p:spPr>
      </p:pic>
      <p:pic>
        <p:nvPicPr>
          <p:cNvPr id="14" name="図 13">
            <a:extLst>
              <a:ext uri="{FF2B5EF4-FFF2-40B4-BE49-F238E27FC236}">
                <a16:creationId xmlns:a16="http://schemas.microsoft.com/office/drawing/2014/main" id="{0FF02432-3E47-2F7A-7408-3E23D746EA8F}"/>
              </a:ext>
            </a:extLst>
          </p:cNvPr>
          <p:cNvPicPr>
            <a:picLocks noChangeAspect="1"/>
          </p:cNvPicPr>
          <p:nvPr/>
        </p:nvPicPr>
        <p:blipFill>
          <a:blip r:embed="rId5"/>
          <a:stretch>
            <a:fillRect/>
          </a:stretch>
        </p:blipFill>
        <p:spPr>
          <a:xfrm>
            <a:off x="3005465" y="1642727"/>
            <a:ext cx="1687690" cy="938548"/>
          </a:xfrm>
          <a:prstGeom prst="rect">
            <a:avLst/>
          </a:prstGeom>
        </p:spPr>
      </p:pic>
      <p:pic>
        <p:nvPicPr>
          <p:cNvPr id="9" name="図 8" descr="QR コード&#10;&#10;自動的に生成された説明">
            <a:extLst>
              <a:ext uri="{FF2B5EF4-FFF2-40B4-BE49-F238E27FC236}">
                <a16:creationId xmlns:a16="http://schemas.microsoft.com/office/drawing/2014/main" id="{5043B24C-D817-C5C0-8920-B3B6A403F3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9634" y="5516816"/>
            <a:ext cx="1080000" cy="1080000"/>
          </a:xfrm>
          <a:prstGeom prst="rect">
            <a:avLst/>
          </a:prstGeom>
        </p:spPr>
      </p:pic>
      <p:pic>
        <p:nvPicPr>
          <p:cNvPr id="12" name="図 11">
            <a:extLst>
              <a:ext uri="{FF2B5EF4-FFF2-40B4-BE49-F238E27FC236}">
                <a16:creationId xmlns:a16="http://schemas.microsoft.com/office/drawing/2014/main" id="{73B78A5B-336B-391F-743F-09ABC57B7C68}"/>
              </a:ext>
            </a:extLst>
          </p:cNvPr>
          <p:cNvPicPr>
            <a:picLocks noChangeAspect="1"/>
          </p:cNvPicPr>
          <p:nvPr/>
        </p:nvPicPr>
        <p:blipFill>
          <a:blip r:embed="rId7"/>
          <a:stretch>
            <a:fillRect/>
          </a:stretch>
        </p:blipFill>
        <p:spPr>
          <a:xfrm>
            <a:off x="7143730" y="5573724"/>
            <a:ext cx="1490608" cy="974523"/>
          </a:xfrm>
          <a:prstGeom prst="rect">
            <a:avLst/>
          </a:prstGeom>
        </p:spPr>
      </p:pic>
    </p:spTree>
    <p:extLst>
      <p:ext uri="{BB962C8B-B14F-4D97-AF65-F5344CB8AC3E}">
        <p14:creationId xmlns:p14="http://schemas.microsoft.com/office/powerpoint/2010/main" val="278494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9AA6BACF-BD80-BB7F-4A12-F5C385F7BBFD}"/>
              </a:ext>
            </a:extLst>
          </p:cNvPr>
          <p:cNvSpPr>
            <a:spLocks noGrp="1"/>
          </p:cNvSpPr>
          <p:nvPr>
            <p:ph idx="1"/>
          </p:nvPr>
        </p:nvSpPr>
        <p:spPr/>
        <p:txBody>
          <a:bodyPr anchor="ctr" anchorCtr="0">
            <a:noAutofit/>
          </a:bodyPr>
          <a:lstStyle/>
          <a:p>
            <a:pPr marL="0" indent="0" algn="l">
              <a:lnSpc>
                <a:spcPct val="120000"/>
              </a:lnSpc>
              <a:buNone/>
            </a:pPr>
            <a:r>
              <a:rPr lang="ja-JP" altLang="en-US" sz="4000" b="1" dirty="0">
                <a:solidFill>
                  <a:srgbClr val="242424"/>
                </a:solidFill>
                <a:latin typeface="Segoe UI" panose="020B0502040204020203" pitchFamily="34" charset="0"/>
              </a:rPr>
              <a:t>２ </a:t>
            </a:r>
            <a:r>
              <a:rPr lang="ja-JP" altLang="en-US" sz="4000" b="1" i="0" dirty="0">
                <a:solidFill>
                  <a:srgbClr val="242424"/>
                </a:solidFill>
                <a:effectLst/>
                <a:latin typeface="Segoe UI" panose="020B0502040204020203" pitchFamily="34" charset="0"/>
              </a:rPr>
              <a:t>市場の変化への対応</a:t>
            </a:r>
            <a:endParaRPr lang="ja-JP" altLang="en-US" sz="4000" b="0" i="0" dirty="0">
              <a:solidFill>
                <a:srgbClr val="242424"/>
              </a:solidFill>
              <a:effectLst/>
              <a:latin typeface="Segoe UI" panose="020B0502040204020203" pitchFamily="34" charset="0"/>
            </a:endParaRPr>
          </a:p>
        </p:txBody>
      </p:sp>
      <p:sp>
        <p:nvSpPr>
          <p:cNvPr id="3" name="タイトル 2">
            <a:extLst>
              <a:ext uri="{FF2B5EF4-FFF2-40B4-BE49-F238E27FC236}">
                <a16:creationId xmlns:a16="http://schemas.microsoft.com/office/drawing/2014/main" id="{5C63B74B-7323-56D6-8CE5-6E6926933780}"/>
              </a:ext>
            </a:extLst>
          </p:cNvPr>
          <p:cNvSpPr>
            <a:spLocks noGrp="1"/>
          </p:cNvSpPr>
          <p:nvPr>
            <p:ph type="title"/>
          </p:nvPr>
        </p:nvSpPr>
        <p:spPr/>
        <p:txBody>
          <a:bodyPr>
            <a:normAutofit fontScale="90000"/>
          </a:bodyPr>
          <a:lstStyle/>
          <a:p>
            <a:r>
              <a:rPr lang="ja-JP" altLang="en-US" dirty="0"/>
              <a:t>　なぜデジタル化が必要なのか？</a:t>
            </a:r>
            <a:endParaRPr kumimoji="1" lang="ja-JP" altLang="en-US" dirty="0"/>
          </a:p>
        </p:txBody>
      </p:sp>
      <p:sp>
        <p:nvSpPr>
          <p:cNvPr id="7" name="コンテンツ プレースホルダー 1">
            <a:extLst>
              <a:ext uri="{FF2B5EF4-FFF2-40B4-BE49-F238E27FC236}">
                <a16:creationId xmlns:a16="http://schemas.microsoft.com/office/drawing/2014/main" id="{A2F21BB2-328F-6DC8-34FD-DD37D3C8275F}"/>
              </a:ext>
            </a:extLst>
          </p:cNvPr>
          <p:cNvSpPr txBox="1">
            <a:spLocks/>
          </p:cNvSpPr>
          <p:nvPr/>
        </p:nvSpPr>
        <p:spPr>
          <a:xfrm>
            <a:off x="681036" y="1042699"/>
            <a:ext cx="8543925" cy="90000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ja-JP" altLang="en-US" sz="4000" b="1" dirty="0">
                <a:solidFill>
                  <a:srgbClr val="242424"/>
                </a:solidFill>
                <a:latin typeface="Segoe UI" panose="020B0502040204020203" pitchFamily="34" charset="0"/>
              </a:rPr>
              <a:t>１ 競争力の維持と向上</a:t>
            </a:r>
            <a:endParaRPr lang="ja-JP" altLang="en-US" sz="4000" dirty="0">
              <a:solidFill>
                <a:srgbClr val="242424"/>
              </a:solidFill>
              <a:latin typeface="Segoe UI" panose="020B0502040204020203" pitchFamily="34" charset="0"/>
            </a:endParaRPr>
          </a:p>
        </p:txBody>
      </p:sp>
      <p:sp>
        <p:nvSpPr>
          <p:cNvPr id="8" name="コンテンツ プレースホルダー 1">
            <a:extLst>
              <a:ext uri="{FF2B5EF4-FFF2-40B4-BE49-F238E27FC236}">
                <a16:creationId xmlns:a16="http://schemas.microsoft.com/office/drawing/2014/main" id="{07B44FF6-5801-A5EF-9CA4-83D8CD9C0A61}"/>
              </a:ext>
            </a:extLst>
          </p:cNvPr>
          <p:cNvSpPr txBox="1">
            <a:spLocks/>
          </p:cNvSpPr>
          <p:nvPr/>
        </p:nvSpPr>
        <p:spPr>
          <a:xfrm>
            <a:off x="681037" y="4249082"/>
            <a:ext cx="8543925" cy="90000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ja-JP" altLang="en-US" sz="4000" b="1" dirty="0">
                <a:solidFill>
                  <a:srgbClr val="242424"/>
                </a:solidFill>
                <a:latin typeface="Segoe UI" panose="020B0502040204020203" pitchFamily="34" charset="0"/>
              </a:rPr>
              <a:t>３ 人手不足の解消</a:t>
            </a:r>
          </a:p>
        </p:txBody>
      </p:sp>
    </p:spTree>
    <p:extLst>
      <p:ext uri="{BB962C8B-B14F-4D97-AF65-F5344CB8AC3E}">
        <p14:creationId xmlns:p14="http://schemas.microsoft.com/office/powerpoint/2010/main" val="301208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A96A3-DAC4-B36F-E804-020EE70A7D63}"/>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A9ED5687-6DCF-049C-7384-832C356BE980}"/>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67299330-18F9-D317-747B-1660F57B1BFF}"/>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64B4B2BE-BACA-7070-9FDE-C8C9D0514206}"/>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173462CB-17B8-E856-727A-59C58ED4BCF3}"/>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tx2">
                    <a:lumMod val="40000"/>
                    <a:lumOff val="60000"/>
                  </a:schemeClr>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6671D43D-1BF0-B77F-72E2-84223DE1BCE3}"/>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85DBAABF-59EC-E950-1822-C95E272040CF}"/>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AEBB095A-C320-C741-4DAE-D5598D33349C}"/>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FB54CFF8-706D-52AB-DFD7-60EFBC0D20F2}"/>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A1809E92-9059-2B46-0EF8-0E362FC2F9FE}"/>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デジタルナビゲート</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E9D2BB1A-5F5A-336A-1914-AD2349F9527B}"/>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51AD0B27-9864-DB8E-7D82-88E1BCF83BEC}"/>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70EEFE7-F107-1E18-6534-168A1C2F8A29}"/>
              </a:ext>
            </a:extLst>
          </p:cNvPr>
          <p:cNvPicPr>
            <a:picLocks noChangeAspect="1"/>
          </p:cNvPicPr>
          <p:nvPr/>
        </p:nvPicPr>
        <p:blipFill rotWithShape="1">
          <a:blip r:embed="rId4" cstate="print">
            <a:duotone>
              <a:schemeClr val="accent3">
                <a:shade val="45000"/>
                <a:satMod val="135000"/>
              </a:schemeClr>
              <a:prstClr val="white"/>
            </a:duotone>
            <a:alphaModFix amt="50000"/>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7135C66D-6A4B-FE8C-3C38-E3E77C7CF4A9}"/>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480C3055-035A-23CA-B4B5-49CD25EA2CF4}"/>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a:t>
            </a:r>
            <a:r>
              <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促進補助金</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2878563D-D61B-7BB5-DD42-AF6830E98D4B}"/>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157E0492-DC27-78EE-69F4-D6513FE45289}"/>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1"/>
                </a:solidFill>
                <a:latin typeface="Meiryo UI" panose="020B0604030504040204" pitchFamily="50" charset="-128"/>
                <a:ea typeface="Meiryo UI" panose="020B0604030504040204" pitchFamily="50" charset="-128"/>
              </a:rPr>
              <a:t>DX</a:t>
            </a:r>
            <a:r>
              <a:rPr lang="zh-TW" altLang="en-US" b="1" spc="163" dirty="0">
                <a:solidFill>
                  <a:schemeClr val="tx1"/>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1"/>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1F10CF51-924E-5F0A-FA4A-B0D266FE761D}"/>
              </a:ext>
            </a:extLst>
          </p:cNvPr>
          <p:cNvGrpSpPr/>
          <p:nvPr/>
        </p:nvGrpSpPr>
        <p:grpSpPr>
          <a:xfrm rot="21019114">
            <a:off x="600731" y="987004"/>
            <a:ext cx="2758979" cy="1039628"/>
            <a:chOff x="2500096" y="388590"/>
            <a:chExt cx="3395666" cy="1279542"/>
          </a:xfrm>
        </p:grpSpPr>
        <p:pic>
          <p:nvPicPr>
            <p:cNvPr id="26" name="図 25">
              <a:extLst>
                <a:ext uri="{FF2B5EF4-FFF2-40B4-BE49-F238E27FC236}">
                  <a16:creationId xmlns:a16="http://schemas.microsoft.com/office/drawing/2014/main" id="{EEDE263C-ECD7-F892-20C6-6068092798E1}"/>
                </a:ext>
              </a:extLst>
            </p:cNvPr>
            <p:cNvPicPr>
              <a:picLocks noChangeAspect="1"/>
            </p:cNvPicPr>
            <p:nvPr/>
          </p:nvPicPr>
          <p:blipFill>
            <a:blip r:embed="rId5" cstate="print">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6CBC5556-7541-3828-10CB-F44092DFA198}"/>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デジタル技術を活用した</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県内企業の変革</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79B810D7-DDCA-9100-D5EC-C2176E7BBC5F}"/>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あいち産業</a:t>
            </a:r>
            <a:r>
              <a:rPr lang="en-US" altLang="ja-JP" b="1"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推進コンソーシアム</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641533EA-B42F-7649-20A2-4776691EBA68}"/>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DB0360D5-CE6A-EF71-2E25-B20FCD6DDBB6}"/>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sp>
        <p:nvSpPr>
          <p:cNvPr id="2" name="四角形: 角を丸くする 1">
            <a:extLst>
              <a:ext uri="{FF2B5EF4-FFF2-40B4-BE49-F238E27FC236}">
                <a16:creationId xmlns:a16="http://schemas.microsoft.com/office/drawing/2014/main" id="{E4E84B00-123A-5E6A-12E6-4D77A434BE91}"/>
              </a:ext>
            </a:extLst>
          </p:cNvPr>
          <p:cNvSpPr/>
          <p:nvPr/>
        </p:nvSpPr>
        <p:spPr>
          <a:xfrm>
            <a:off x="4868441" y="1406377"/>
            <a:ext cx="2359989" cy="814238"/>
          </a:xfrm>
          <a:prstGeom prst="roundRect">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96674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2">
            <a:extLst>
              <a:ext uri="{FF2B5EF4-FFF2-40B4-BE49-F238E27FC236}">
                <a16:creationId xmlns:a16="http://schemas.microsoft.com/office/drawing/2014/main" id="{13730127-FAB0-8746-D206-780BD47C613D}"/>
              </a:ext>
            </a:extLst>
          </p:cNvPr>
          <p:cNvSpPr txBox="1">
            <a:spLocks/>
          </p:cNvSpPr>
          <p:nvPr/>
        </p:nvSpPr>
        <p:spPr>
          <a:xfrm>
            <a:off x="233582" y="709069"/>
            <a:ext cx="9438835" cy="6026263"/>
          </a:xfrm>
          <a:prstGeom prst="rect">
            <a:avLst/>
          </a:prstGeom>
          <a:solidFill>
            <a:srgbClr val="DEEBF7"/>
          </a:solidFill>
          <a:ln>
            <a:noFill/>
          </a:ln>
        </p:spPr>
        <p:txBody>
          <a:bodyPr vert="horz" wrap="square" lIns="91440" tIns="4572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1260475" rtl="0" eaLnBrk="1" fontAlgn="base" latinLnBrk="0" hangingPunct="1">
              <a:lnSpc>
                <a:spcPts val="2400"/>
              </a:lnSpc>
              <a:spcBef>
                <a:spcPts val="600"/>
              </a:spcBef>
              <a:spcAft>
                <a:spcPts val="0"/>
              </a:spcAft>
              <a:buClrTx/>
              <a:buSzTx/>
              <a:buFont typeface="Wingdings" panose="05000000000000000000" pitchFamily="2" charset="2"/>
              <a:buChar char="ü"/>
              <a:tabLst>
                <a:tab pos="1193800" algn="l"/>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452438" marR="0" lvl="1" indent="-452438"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a:t>
            </a:r>
            <a:r>
              <a:rPr lang="ja-JP" altLang="en-US" sz="1800" b="1" dirty="0">
                <a:solidFill>
                  <a:srgbClr val="FF0000"/>
                </a:solidFill>
              </a:rPr>
              <a:t>新規事業の創出</a:t>
            </a:r>
            <a:r>
              <a:rPr lang="ja-JP" altLang="en-US" sz="1800" dirty="0"/>
              <a:t>」や、「</a:t>
            </a:r>
            <a:r>
              <a:rPr lang="ja-JP" altLang="en-US" sz="1800" b="1" dirty="0">
                <a:solidFill>
                  <a:srgbClr val="FF0000"/>
                </a:solidFill>
              </a:rPr>
              <a:t>業務プロセスの再構築</a:t>
            </a:r>
            <a:r>
              <a:rPr lang="ja-JP" altLang="en-US" sz="1800" dirty="0"/>
              <a:t>」による変革を目指し、専門家による支援を実施</a:t>
            </a:r>
            <a:endParaRPr lang="en-US" altLang="ja-JP" sz="1800" dirty="0"/>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t>事業概要</a:t>
            </a:r>
            <a:endParaRPr kumimoji="1" lang="en-US" altLang="ja-JP" sz="1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 コンサルタントや専門家により、企業の状況（段階）に合わせた支援を実施</a:t>
            </a:r>
            <a:endParaRPr lang="en-US" altLang="ja-JP" sz="1800" dirty="0"/>
          </a:p>
          <a:p>
            <a:pPr marL="0" lvl="1" indent="0" defTabSz="1260475" fontAlgn="base">
              <a:lnSpc>
                <a:spcPts val="2400"/>
              </a:lnSpc>
              <a:buNone/>
              <a:tabLst>
                <a:tab pos="1193800" algn="l"/>
              </a:tabLst>
              <a:defRPr/>
            </a:pPr>
            <a:r>
              <a:rPr lang="ja-JP" altLang="en-US" sz="1800" dirty="0">
                <a:solidFill>
                  <a:prstClr val="black"/>
                </a:solidFill>
              </a:rPr>
              <a:t>　 ・ </a:t>
            </a:r>
            <a:r>
              <a:rPr lang="ja-JP" altLang="en-US" sz="1800" dirty="0"/>
              <a:t>個別に事業計画の作成などを支援することで、企業の</a:t>
            </a:r>
            <a:r>
              <a:rPr lang="en-US" altLang="ja-JP" sz="1800" dirty="0"/>
              <a:t>DX</a:t>
            </a:r>
            <a:r>
              <a:rPr lang="ja-JP" altLang="en-US" sz="1800" dirty="0"/>
              <a:t>に向けた取組みを推進する</a:t>
            </a:r>
            <a:endParaRPr kumimoji="1" lang="en-US" altLang="ja-JP" sz="18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1" indent="0" algn="l" defTabSz="1260475" rtl="0" eaLnBrk="1" fontAlgn="base" latinLnBrk="0" hangingPunct="1">
              <a:lnSpc>
                <a:spcPts val="2400"/>
              </a:lnSpc>
              <a:spcBef>
                <a:spcPts val="0"/>
              </a:spcBef>
              <a:spcAft>
                <a:spcPts val="0"/>
              </a:spcAft>
              <a:buClrTx/>
              <a:buSzTx/>
              <a:buNone/>
              <a:tabLst>
                <a:tab pos="1193800" algn="l"/>
              </a:tabLst>
              <a:defRPr/>
            </a:pPr>
            <a:r>
              <a:rPr lang="ja-JP" altLang="en-US" sz="1800" dirty="0">
                <a:solidFill>
                  <a:prstClr val="black"/>
                </a:solidFill>
              </a:rPr>
              <a:t>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800" dirty="0">
                <a:solidFill>
                  <a:prstClr val="black"/>
                </a:solidFill>
              </a:rPr>
              <a:t>段階１ </a:t>
            </a:r>
            <a:r>
              <a:rPr lang="en-US" altLang="ja-JP" sz="1800" dirty="0">
                <a:solidFill>
                  <a:prstClr val="black"/>
                </a:solidFill>
              </a:rPr>
              <a:t>】 </a:t>
            </a:r>
            <a:r>
              <a:rPr lang="ja-JP" altLang="en-US" sz="1800" dirty="0">
                <a:solidFill>
                  <a:prstClr val="black"/>
                </a:solidFill>
              </a:rPr>
              <a:t>事業</a:t>
            </a:r>
            <a:r>
              <a:rPr lang="ja-JP" altLang="en-US" sz="1800" b="1" dirty="0">
                <a:solidFill>
                  <a:srgbClr val="FF0000"/>
                </a:solidFill>
              </a:rPr>
              <a:t>計画の作成</a:t>
            </a:r>
            <a:r>
              <a:rPr lang="ja-JP" altLang="en-US" sz="1800" dirty="0">
                <a:solidFill>
                  <a:prstClr val="black"/>
                </a:solidFill>
              </a:rPr>
              <a:t>及び検証：</a:t>
            </a:r>
            <a:r>
              <a:rPr lang="ja-JP" altLang="en-US" sz="1800" b="1" dirty="0">
                <a:solidFill>
                  <a:srgbClr val="FF0000"/>
                </a:solidFill>
              </a:rPr>
              <a:t>４社程度</a:t>
            </a:r>
            <a:endParaRPr lang="en-US" altLang="ja-JP" sz="1800" b="1" dirty="0">
              <a:solidFill>
                <a:srgbClr val="FF0000"/>
              </a:solidFill>
            </a:endParaRPr>
          </a:p>
          <a:p>
            <a:pPr marL="0" lvl="1" indent="0" defTabSz="1260475" fontAlgn="base">
              <a:lnSpc>
                <a:spcPts val="2400"/>
              </a:lnSpc>
              <a:buNone/>
              <a:tabLst>
                <a:tab pos="1193800" algn="l"/>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800" dirty="0">
                <a:solidFill>
                  <a:prstClr val="black"/>
                </a:solidFill>
              </a:rPr>
              <a:t> 段階２ </a:t>
            </a:r>
            <a:r>
              <a:rPr lang="en-US" altLang="ja-JP" sz="1800" dirty="0">
                <a:solidFill>
                  <a:prstClr val="black"/>
                </a:solidFill>
              </a:rPr>
              <a:t>】 </a:t>
            </a:r>
            <a:r>
              <a:rPr lang="ja-JP" altLang="en-US" sz="1800" b="1" dirty="0">
                <a:solidFill>
                  <a:srgbClr val="FF0000"/>
                </a:solidFill>
              </a:rPr>
              <a:t>実証</a:t>
            </a:r>
            <a:r>
              <a:rPr lang="ja-JP" altLang="en-US" sz="1800" dirty="0">
                <a:solidFill>
                  <a:prstClr val="black"/>
                </a:solidFill>
              </a:rPr>
              <a:t>（</a:t>
            </a:r>
            <a:r>
              <a:rPr lang="en-US" altLang="ja-JP" sz="1800" dirty="0">
                <a:solidFill>
                  <a:prstClr val="black"/>
                </a:solidFill>
              </a:rPr>
              <a:t>PoC</a:t>
            </a:r>
            <a:r>
              <a:rPr lang="ja-JP" altLang="en-US" sz="1800" dirty="0">
                <a:solidFill>
                  <a:prstClr val="black"/>
                </a:solidFill>
              </a:rPr>
              <a:t>）：</a:t>
            </a:r>
            <a:r>
              <a:rPr lang="ja-JP" altLang="en-US" sz="1800" b="1" dirty="0">
                <a:solidFill>
                  <a:srgbClr val="FF0000"/>
                </a:solidFill>
              </a:rPr>
              <a:t>２社程度</a:t>
            </a:r>
            <a:endParaRPr lang="en-US" altLang="ja-JP" sz="1800" b="1" dirty="0">
              <a:solidFill>
                <a:srgbClr val="FF0000"/>
              </a:solidFill>
            </a:endParaRPr>
          </a:p>
          <a:p>
            <a:pPr lvl="0" fontAlgn="base">
              <a:lnSpc>
                <a:spcPts val="2400"/>
              </a:lnSpc>
              <a:spcBef>
                <a:spcPts val="600"/>
              </a:spcBef>
              <a:defRPr/>
            </a:pPr>
            <a:r>
              <a:rPr lang="en-US" altLang="ja-JP" sz="1800" b="1" u="sng" dirty="0"/>
              <a:t>2026</a:t>
            </a:r>
            <a:r>
              <a:rPr lang="ja-JP" altLang="en-US" sz="1800" b="1" u="sng" dirty="0"/>
              <a:t>年度事業スケジュール</a:t>
            </a:r>
            <a:br>
              <a:rPr lang="en-US" altLang="ja-JP" sz="1800" dirty="0">
                <a:solidFill>
                  <a:prstClr val="black"/>
                </a:solidFill>
              </a:rPr>
            </a:br>
            <a:r>
              <a:rPr lang="ja-JP" altLang="en-US" sz="1800" dirty="0">
                <a:solidFill>
                  <a:prstClr val="black"/>
                </a:solidFill>
              </a:rPr>
              <a:t>　・ 参加企業募集</a:t>
            </a:r>
            <a:endParaRPr lang="en-US" altLang="ja-JP" sz="1800" dirty="0">
              <a:solidFill>
                <a:prstClr val="black"/>
              </a:solidFill>
            </a:endParaRPr>
          </a:p>
          <a:p>
            <a:pPr marL="0" lvl="1" indent="0" defTabSz="1260475" fontAlgn="base">
              <a:lnSpc>
                <a:spcPts val="2400"/>
              </a:lnSpc>
              <a:buNone/>
              <a:tabLst>
                <a:tab pos="1193800" algn="l"/>
              </a:tabLst>
              <a:defRPr/>
            </a:pPr>
            <a:r>
              <a:rPr lang="ja-JP" altLang="en-US" sz="1800" dirty="0">
                <a:solidFill>
                  <a:prstClr val="black"/>
                </a:solidFill>
              </a:rPr>
              <a:t>　　 　段階１：</a:t>
            </a:r>
            <a:r>
              <a:rPr lang="en-US" altLang="ja-JP" sz="1800" dirty="0">
                <a:solidFill>
                  <a:prstClr val="black"/>
                </a:solidFill>
              </a:rPr>
              <a:t>2026</a:t>
            </a:r>
            <a:r>
              <a:rPr lang="ja-JP" altLang="en-US" sz="1800" dirty="0">
                <a:solidFill>
                  <a:prstClr val="black"/>
                </a:solidFill>
              </a:rPr>
              <a:t>年</a:t>
            </a:r>
            <a:r>
              <a:rPr lang="en-US" altLang="ja-JP" sz="1800" dirty="0">
                <a:solidFill>
                  <a:prstClr val="black"/>
                </a:solidFill>
              </a:rPr>
              <a:t>5</a:t>
            </a:r>
            <a:r>
              <a:rPr lang="ja-JP" altLang="en-US" sz="1800" dirty="0">
                <a:solidFill>
                  <a:prstClr val="black"/>
                </a:solidFill>
              </a:rPr>
              <a:t>月</a:t>
            </a:r>
            <a:r>
              <a:rPr lang="en-US" altLang="ja-JP" sz="1800" dirty="0">
                <a:solidFill>
                  <a:prstClr val="black"/>
                </a:solidFill>
              </a:rPr>
              <a:t>11</a:t>
            </a:r>
            <a:r>
              <a:rPr lang="ja-JP" altLang="en-US" sz="1800" dirty="0">
                <a:solidFill>
                  <a:prstClr val="black"/>
                </a:solidFill>
              </a:rPr>
              <a:t>日～</a:t>
            </a:r>
            <a:r>
              <a:rPr lang="en-US" altLang="ja-JP" sz="1800" dirty="0">
                <a:solidFill>
                  <a:prstClr val="black"/>
                </a:solidFill>
              </a:rPr>
              <a:t>6</a:t>
            </a:r>
            <a:r>
              <a:rPr lang="ja-JP" altLang="en-US" sz="1800" dirty="0">
                <a:solidFill>
                  <a:prstClr val="black"/>
                </a:solidFill>
              </a:rPr>
              <a:t>月</a:t>
            </a:r>
            <a:r>
              <a:rPr lang="en-US" altLang="ja-JP" sz="1800" dirty="0">
                <a:solidFill>
                  <a:prstClr val="black"/>
                </a:solidFill>
              </a:rPr>
              <a:t>30</a:t>
            </a:r>
            <a:r>
              <a:rPr lang="ja-JP" altLang="en-US" sz="1800" dirty="0">
                <a:solidFill>
                  <a:prstClr val="black"/>
                </a:solidFill>
              </a:rPr>
              <a:t>日</a:t>
            </a:r>
            <a:endParaRPr lang="en-US" altLang="ja-JP" sz="1800" b="1" dirty="0">
              <a:solidFill>
                <a:srgbClr val="FF0000"/>
              </a:solidFill>
            </a:endParaRPr>
          </a:p>
          <a:p>
            <a:pPr marL="0" lvl="1" indent="0" defTabSz="1260475" fontAlgn="base">
              <a:lnSpc>
                <a:spcPts val="2400"/>
              </a:lnSpc>
              <a:buNone/>
              <a:tabLst>
                <a:tab pos="1193800" algn="l"/>
              </a:tabLst>
              <a:defRPr/>
            </a:pPr>
            <a:r>
              <a:rPr lang="ja-JP" altLang="en-US" sz="1800" dirty="0">
                <a:solidFill>
                  <a:prstClr val="black"/>
                </a:solidFill>
              </a:rPr>
              <a:t>　　 　段階２：</a:t>
            </a:r>
            <a:r>
              <a:rPr lang="en-US" altLang="ja-JP" sz="1800" dirty="0">
                <a:solidFill>
                  <a:prstClr val="black"/>
                </a:solidFill>
              </a:rPr>
              <a:t>2026</a:t>
            </a:r>
            <a:r>
              <a:rPr lang="ja-JP" altLang="en-US" sz="1800" dirty="0">
                <a:solidFill>
                  <a:prstClr val="black"/>
                </a:solidFill>
              </a:rPr>
              <a:t>年</a:t>
            </a:r>
            <a:r>
              <a:rPr lang="en-US" altLang="ja-JP" sz="1800" dirty="0">
                <a:solidFill>
                  <a:prstClr val="black"/>
                </a:solidFill>
              </a:rPr>
              <a:t>5</a:t>
            </a:r>
            <a:r>
              <a:rPr lang="ja-JP" altLang="en-US" sz="1800" dirty="0">
                <a:solidFill>
                  <a:prstClr val="black"/>
                </a:solidFill>
              </a:rPr>
              <a:t>月</a:t>
            </a:r>
            <a:r>
              <a:rPr lang="en-US" altLang="ja-JP" sz="1800" dirty="0">
                <a:solidFill>
                  <a:prstClr val="black"/>
                </a:solidFill>
              </a:rPr>
              <a:t>11</a:t>
            </a:r>
            <a:r>
              <a:rPr lang="ja-JP" altLang="en-US" sz="1800" dirty="0">
                <a:solidFill>
                  <a:prstClr val="black"/>
                </a:solidFill>
              </a:rPr>
              <a:t>日～</a:t>
            </a:r>
            <a:r>
              <a:rPr lang="en-US" altLang="ja-JP" sz="1800" dirty="0">
                <a:solidFill>
                  <a:prstClr val="black"/>
                </a:solidFill>
              </a:rPr>
              <a:t>6</a:t>
            </a:r>
            <a:r>
              <a:rPr lang="ja-JP" altLang="en-US" sz="1800" dirty="0">
                <a:solidFill>
                  <a:prstClr val="black"/>
                </a:solidFill>
              </a:rPr>
              <a:t>月</a:t>
            </a:r>
            <a:r>
              <a:rPr lang="en-US" altLang="ja-JP" sz="1800" dirty="0">
                <a:solidFill>
                  <a:prstClr val="black"/>
                </a:solidFill>
              </a:rPr>
              <a:t>11</a:t>
            </a:r>
            <a:r>
              <a:rPr lang="ja-JP" altLang="en-US" sz="1800" dirty="0">
                <a:solidFill>
                  <a:prstClr val="black"/>
                </a:solidFill>
              </a:rPr>
              <a:t>日 </a:t>
            </a:r>
            <a:endParaRPr lang="en-US" altLang="ja-JP" sz="1800" b="1" dirty="0">
              <a:solidFill>
                <a:srgbClr val="FF0000"/>
              </a:solidFill>
            </a:endParaRPr>
          </a:p>
        </p:txBody>
      </p:sp>
      <p:sp>
        <p:nvSpPr>
          <p:cNvPr id="3" name="タイトル 2">
            <a:extLst>
              <a:ext uri="{FF2B5EF4-FFF2-40B4-BE49-F238E27FC236}">
                <a16:creationId xmlns:a16="http://schemas.microsoft.com/office/drawing/2014/main" id="{3D814760-2AC2-97EA-341D-06325309F655}"/>
              </a:ext>
            </a:extLst>
          </p:cNvPr>
          <p:cNvSpPr>
            <a:spLocks noGrp="1"/>
          </p:cNvSpPr>
          <p:nvPr>
            <p:ph type="title"/>
          </p:nvPr>
        </p:nvSpPr>
        <p:spPr>
          <a:xfrm>
            <a:off x="113001" y="122668"/>
            <a:ext cx="9647016" cy="430216"/>
          </a:xfrm>
        </p:spPr>
        <p:txBody>
          <a:bodyPr>
            <a:normAutofit fontScale="90000"/>
          </a:bodyPr>
          <a:lstStyle/>
          <a:p>
            <a:r>
              <a:rPr kumimoji="1" lang="ja-JP" altLang="en-US" dirty="0"/>
              <a:t>　</a:t>
            </a:r>
            <a:r>
              <a:rPr lang="en-US" altLang="ja-JP" dirty="0"/>
              <a:t>DX</a:t>
            </a:r>
            <a:r>
              <a:rPr lang="ja-JP" altLang="en-US" dirty="0"/>
              <a:t>計画策定実証支援事業</a:t>
            </a:r>
            <a:endParaRPr kumimoji="1" lang="ja-JP" altLang="en-US" dirty="0"/>
          </a:p>
        </p:txBody>
      </p:sp>
      <p:grpSp>
        <p:nvGrpSpPr>
          <p:cNvPr id="11" name="グループ化 10">
            <a:extLst>
              <a:ext uri="{FF2B5EF4-FFF2-40B4-BE49-F238E27FC236}">
                <a16:creationId xmlns:a16="http://schemas.microsoft.com/office/drawing/2014/main" id="{51F0270C-D80E-4935-C737-0CB6EDE8AF1A}"/>
              </a:ext>
            </a:extLst>
          </p:cNvPr>
          <p:cNvGrpSpPr/>
          <p:nvPr/>
        </p:nvGrpSpPr>
        <p:grpSpPr>
          <a:xfrm>
            <a:off x="5962199" y="3631007"/>
            <a:ext cx="2393899" cy="2560320"/>
            <a:chOff x="6310991" y="3838398"/>
            <a:chExt cx="2393899" cy="2560320"/>
          </a:xfrm>
        </p:grpSpPr>
        <p:pic>
          <p:nvPicPr>
            <p:cNvPr id="12" name="図 11">
              <a:extLst>
                <a:ext uri="{FF2B5EF4-FFF2-40B4-BE49-F238E27FC236}">
                  <a16:creationId xmlns:a16="http://schemas.microsoft.com/office/drawing/2014/main" id="{3987A1B2-5590-96CF-5F09-1C2A6BA82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991" y="3838398"/>
              <a:ext cx="2393899" cy="2560320"/>
            </a:xfrm>
            <a:prstGeom prst="rect">
              <a:avLst/>
            </a:prstGeom>
          </p:spPr>
        </p:pic>
        <p:sp>
          <p:nvSpPr>
            <p:cNvPr id="13" name="楕円 12">
              <a:extLst>
                <a:ext uri="{FF2B5EF4-FFF2-40B4-BE49-F238E27FC236}">
                  <a16:creationId xmlns:a16="http://schemas.microsoft.com/office/drawing/2014/main" id="{E02BE9CF-9A9D-C4B1-636B-43C72C68EC78}"/>
                </a:ext>
              </a:extLst>
            </p:cNvPr>
            <p:cNvSpPr/>
            <p:nvPr/>
          </p:nvSpPr>
          <p:spPr>
            <a:xfrm>
              <a:off x="6463554" y="3926541"/>
              <a:ext cx="708211" cy="872565"/>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latin typeface="+mn-ea"/>
              </a:endParaRPr>
            </a:p>
          </p:txBody>
        </p:sp>
        <p:sp>
          <p:nvSpPr>
            <p:cNvPr id="14" name="テキスト ボックス 13">
              <a:extLst>
                <a:ext uri="{FF2B5EF4-FFF2-40B4-BE49-F238E27FC236}">
                  <a16:creationId xmlns:a16="http://schemas.microsoft.com/office/drawing/2014/main" id="{6DAD48A1-A19D-3D40-383D-7502CFD71DF9}"/>
                </a:ext>
              </a:extLst>
            </p:cNvPr>
            <p:cNvSpPr txBox="1"/>
            <p:nvPr/>
          </p:nvSpPr>
          <p:spPr>
            <a:xfrm>
              <a:off x="6429905" y="4094099"/>
              <a:ext cx="745526" cy="523220"/>
            </a:xfrm>
            <a:prstGeom prst="rect">
              <a:avLst/>
            </a:prstGeom>
            <a:noFill/>
          </p:spPr>
          <p:txBody>
            <a:bodyPr wrap="square" rtlCol="0">
              <a:spAutoFit/>
            </a:bodyPr>
            <a:lstStyle/>
            <a:p>
              <a:r>
                <a:rPr kumimoji="1" lang="en-US" altLang="ja-JP" sz="2800" b="1" dirty="0">
                  <a:latin typeface="Avenir Next LT Pro" panose="020B0504020202020204" pitchFamily="34" charset="0"/>
                </a:rPr>
                <a:t>DX</a:t>
              </a:r>
              <a:endParaRPr kumimoji="1" lang="ja-JP" altLang="en-US" sz="2800" b="1" dirty="0">
                <a:latin typeface="Avenir Next LT Pro" panose="020B0504020202020204" pitchFamily="34" charset="0"/>
              </a:endParaRPr>
            </a:p>
          </p:txBody>
        </p:sp>
      </p:grpSp>
      <p:pic>
        <p:nvPicPr>
          <p:cNvPr id="15" name="Picture 2" descr="タブレットを使う会社員のイラスト（男性）">
            <a:extLst>
              <a:ext uri="{FF2B5EF4-FFF2-40B4-BE49-F238E27FC236}">
                <a16:creationId xmlns:a16="http://schemas.microsoft.com/office/drawing/2014/main" id="{69CAFF31-9ABF-70F4-350F-DAC6AE4FE2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4239" y="3200427"/>
            <a:ext cx="1285850" cy="256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216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48C11FC2-64A8-FA50-5D5C-776BCF31AD54}"/>
              </a:ext>
            </a:extLst>
          </p:cNvPr>
          <p:cNvSpPr>
            <a:spLocks noGrp="1"/>
          </p:cNvSpPr>
          <p:nvPr>
            <p:ph type="title"/>
          </p:nvPr>
        </p:nvSpPr>
        <p:spPr>
          <a:xfrm>
            <a:off x="113001" y="122668"/>
            <a:ext cx="9792999" cy="430216"/>
          </a:xfrm>
        </p:spPr>
        <p:txBody>
          <a:bodyPr>
            <a:normAutofit fontScale="90000"/>
          </a:bodyPr>
          <a:lstStyle/>
          <a:p>
            <a:r>
              <a:rPr kumimoji="1" lang="ja-JP" altLang="en-US" dirty="0"/>
              <a:t>　</a:t>
            </a:r>
            <a:r>
              <a:rPr kumimoji="1" lang="en-US" altLang="ja-JP" dirty="0"/>
              <a:t>DX</a:t>
            </a:r>
            <a:r>
              <a:rPr lang="ja-JP" altLang="en-US" dirty="0"/>
              <a:t>計画策定実証支援</a:t>
            </a:r>
            <a:r>
              <a:rPr kumimoji="1" lang="ja-JP" altLang="en-US" dirty="0"/>
              <a:t>事業 </a:t>
            </a:r>
            <a:r>
              <a:rPr kumimoji="1" lang="ja-JP" altLang="en-US" sz="2200" dirty="0"/>
              <a:t>～ 個別企業の</a:t>
            </a:r>
            <a:r>
              <a:rPr lang="ja-JP" altLang="en-US" sz="2200" dirty="0"/>
              <a:t>取組</a:t>
            </a:r>
            <a:r>
              <a:rPr kumimoji="1" lang="ja-JP" altLang="en-US" sz="2200" dirty="0"/>
              <a:t>事例 ～</a:t>
            </a:r>
            <a:endParaRPr kumimoji="1" lang="ja-JP" altLang="en-US" dirty="0"/>
          </a:p>
        </p:txBody>
      </p:sp>
      <p:graphicFrame>
        <p:nvGraphicFramePr>
          <p:cNvPr id="12" name="表 10">
            <a:extLst>
              <a:ext uri="{FF2B5EF4-FFF2-40B4-BE49-F238E27FC236}">
                <a16:creationId xmlns:a16="http://schemas.microsoft.com/office/drawing/2014/main" id="{095069C7-41C4-8AF8-771C-2F92E7643346}"/>
              </a:ext>
            </a:extLst>
          </p:cNvPr>
          <p:cNvGraphicFramePr>
            <a:graphicFrameLocks noGrp="1"/>
          </p:cNvGraphicFramePr>
          <p:nvPr>
            <p:extLst>
              <p:ext uri="{D42A27DB-BD31-4B8C-83A1-F6EECF244321}">
                <p14:modId xmlns:p14="http://schemas.microsoft.com/office/powerpoint/2010/main" val="3225213012"/>
              </p:ext>
            </p:extLst>
          </p:nvPr>
        </p:nvGraphicFramePr>
        <p:xfrm>
          <a:off x="197629" y="1120637"/>
          <a:ext cx="9493125" cy="5576635"/>
        </p:xfrm>
        <a:graphic>
          <a:graphicData uri="http://schemas.openxmlformats.org/drawingml/2006/table">
            <a:tbl>
              <a:tblPr firstRow="1" bandRow="1">
                <a:tableStyleId>{BC89EF96-8CEA-46FF-86C4-4CE0E7609802}</a:tableStyleId>
              </a:tblPr>
              <a:tblGrid>
                <a:gridCol w="1056136">
                  <a:extLst>
                    <a:ext uri="{9D8B030D-6E8A-4147-A177-3AD203B41FA5}">
                      <a16:colId xmlns:a16="http://schemas.microsoft.com/office/drawing/2014/main" val="3019847555"/>
                    </a:ext>
                  </a:extLst>
                </a:gridCol>
                <a:gridCol w="8436989">
                  <a:extLst>
                    <a:ext uri="{9D8B030D-6E8A-4147-A177-3AD203B41FA5}">
                      <a16:colId xmlns:a16="http://schemas.microsoft.com/office/drawing/2014/main" val="1332039266"/>
                    </a:ext>
                  </a:extLst>
                </a:gridCol>
              </a:tblGrid>
              <a:tr h="360363">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企業名</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　　</a:t>
                      </a:r>
                      <a:r>
                        <a:rPr kumimoji="1" lang="ja-JP" altLang="en-US" sz="1600">
                          <a:latin typeface="Meiryo UI" panose="020B0604030504040204" pitchFamily="50" charset="-128"/>
                          <a:ea typeface="Meiryo UI" panose="020B0604030504040204" pitchFamily="50" charset="-128"/>
                        </a:rPr>
                        <a:t>平野鉄工 </a:t>
                      </a:r>
                      <a:r>
                        <a:rPr kumimoji="1" lang="ja-JP" altLang="en-US" sz="1600" dirty="0">
                          <a:latin typeface="Meiryo UI" panose="020B0604030504040204" pitchFamily="50" charset="-128"/>
                          <a:ea typeface="Meiryo UI" panose="020B0604030504040204" pitchFamily="50" charset="-128"/>
                        </a:rPr>
                        <a:t>株式会社</a:t>
                      </a:r>
                    </a:p>
                  </a:txBody>
                  <a:tcPr anchor="ctr">
                    <a:lnL w="12700" cap="flat" cmpd="sng" algn="ctr">
                      <a:solidFill>
                        <a:schemeClr val="bg1"/>
                      </a:solidFill>
                      <a:prstDash val="solid"/>
                      <a:round/>
                      <a:headEnd type="none" w="med" len="med"/>
                      <a:tailEnd type="none" w="med" len="med"/>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182797716"/>
                  </a:ext>
                </a:extLst>
              </a:tr>
              <a:tr h="360363">
                <a:tc>
                  <a:txBody>
                    <a:bodyPr/>
                    <a:lstStyle/>
                    <a:p>
                      <a:pPr algn="ctr"/>
                      <a:r>
                        <a:rPr kumimoji="1" lang="ja-JP" altLang="en-US" sz="1600" b="1" dirty="0">
                          <a:solidFill>
                            <a:schemeClr val="bg1"/>
                          </a:solidFill>
                          <a:latin typeface="Meiryo UI" panose="020B0604030504040204" pitchFamily="50" charset="-128"/>
                          <a:ea typeface="Meiryo UI" panose="020B0604030504040204" pitchFamily="50" charset="-128"/>
                        </a:rPr>
                        <a:t>所在地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r>
                        <a:rPr kumimoji="1" lang="ja-JP" altLang="en-US" sz="1600" dirty="0">
                          <a:latin typeface="Meiryo UI" panose="020B0604030504040204" pitchFamily="50" charset="-128"/>
                          <a:ea typeface="Meiryo UI" panose="020B0604030504040204" pitchFamily="50" charset="-128"/>
                        </a:rPr>
                        <a:t>愛知県名古屋</a:t>
                      </a:r>
                      <a:r>
                        <a:rPr kumimoji="1" lang="zh-TW" altLang="en-US" sz="1600" dirty="0">
                          <a:latin typeface="Meiryo UI" panose="020B0604030504040204" pitchFamily="50" charset="-128"/>
                          <a:ea typeface="Meiryo UI" panose="020B0604030504040204" pitchFamily="50" charset="-128"/>
                        </a:rPr>
                        <a:t>市</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16659306"/>
                  </a:ext>
                </a:extLst>
              </a:tr>
              <a:tr h="360363">
                <a:tc>
                  <a:txBody>
                    <a:bodyPr/>
                    <a:lstStyle/>
                    <a:p>
                      <a:pPr algn="ctr"/>
                      <a:r>
                        <a:rPr kumimoji="1" lang="ja-JP" altLang="en-US" sz="1400" b="1" dirty="0">
                          <a:solidFill>
                            <a:schemeClr val="bg1"/>
                          </a:solidFill>
                          <a:latin typeface="Meiryo UI" panose="020B0604030504040204" pitchFamily="50" charset="-128"/>
                          <a:ea typeface="Meiryo UI" panose="020B0604030504040204" pitchFamily="50" charset="-128"/>
                        </a:rPr>
                        <a:t>事業内容</a:t>
                      </a:r>
                      <a:endParaRPr kumimoji="1" lang="en-US" altLang="ja-JP" sz="1400" b="1" dirty="0">
                        <a:solidFill>
                          <a:schemeClr val="bg1"/>
                        </a:solidFill>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pPr marL="0" indent="0">
                        <a:lnSpc>
                          <a:spcPts val="2400"/>
                        </a:lnSpc>
                        <a:buFont typeface="Arial" panose="020B0604020202020204" pitchFamily="34" charset="0"/>
                        <a:buNone/>
                      </a:pPr>
                      <a:r>
                        <a:rPr kumimoji="1" lang="ja-JP" altLang="en-US" sz="1600" dirty="0">
                          <a:solidFill>
                            <a:schemeClr val="tx1"/>
                          </a:solidFill>
                          <a:latin typeface="Meiryo UI" panose="020B0604030504040204" pitchFamily="50" charset="-128"/>
                          <a:ea typeface="Meiryo UI" panose="020B0604030504040204" pitchFamily="50" charset="-128"/>
                        </a:rPr>
                        <a:t>自動車設備向けライン機械部品、製鉄工場向け社内部品の製造、加工</a:t>
                      </a:r>
                      <a:endParaRPr kumimoji="1" lang="en-US" altLang="ja-JP" sz="160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37373322"/>
                  </a:ext>
                </a:extLst>
              </a:tr>
              <a:tr h="44955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bg1"/>
                          </a:solidFill>
                          <a:latin typeface="Meiryo UI" panose="020B0604030504040204" pitchFamily="50" charset="-128"/>
                          <a:ea typeface="Meiryo UI" panose="020B0604030504040204" pitchFamily="50" charset="-128"/>
                        </a:rPr>
                        <a:t>概要</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F5597"/>
                    </a:solidFill>
                  </a:tcPr>
                </a:tc>
                <a:tc>
                  <a:txBody>
                    <a:bodyPr/>
                    <a:lstStyle/>
                    <a:p>
                      <a:pPr marL="0" indent="0">
                        <a:lnSpc>
                          <a:spcPts val="2400"/>
                        </a:lnSpc>
                        <a:buFont typeface="Arial" panose="020B0604020202020204" pitchFamily="34" charset="0"/>
                        <a:buNone/>
                      </a:pPr>
                      <a:r>
                        <a:rPr kumimoji="1" lang="ja-JP" altLang="en-US" sz="1600" b="1" dirty="0">
                          <a:solidFill>
                            <a:prstClr val="black"/>
                          </a:solidFill>
                          <a:latin typeface="Meiryo UI" panose="020B0604030504040204" pitchFamily="50" charset="-128"/>
                          <a:ea typeface="Meiryo UI" panose="020B0604030504040204" pitchFamily="50" charset="-128"/>
                        </a:rPr>
                        <a:t>「ざっくり見積システム（仮）」の開発</a:t>
                      </a:r>
                      <a:endParaRPr kumimoji="1" lang="en-US" altLang="ja-JP" sz="1600" dirty="0">
                        <a:solidFill>
                          <a:schemeClr val="tx1"/>
                        </a:solidFill>
                        <a:latin typeface="Meiryo UI" panose="020B0604030504040204" pitchFamily="50" charset="-128"/>
                        <a:ea typeface="Meiryo UI" panose="020B0604030504040204" pitchFamily="50" charset="-128"/>
                      </a:endParaRPr>
                    </a:p>
                    <a:p>
                      <a:pPr marL="0" indent="0">
                        <a:lnSpc>
                          <a:spcPts val="2400"/>
                        </a:lnSpc>
                        <a:buFont typeface="Arial" panose="020B0604020202020204" pitchFamily="34" charset="0"/>
                        <a:buNone/>
                      </a:pPr>
                      <a:r>
                        <a:rPr kumimoji="1" lang="en-US" altLang="ja-JP" sz="1600" baseline="0" dirty="0">
                          <a:solidFill>
                            <a:schemeClr val="tx1"/>
                          </a:solidFill>
                          <a:latin typeface="Meiryo UI" panose="020B0604030504040204" pitchFamily="50" charset="-128"/>
                          <a:ea typeface="Meiryo UI" panose="020B0604030504040204" pitchFamily="50" charset="-128"/>
                        </a:rPr>
                        <a:t>【</a:t>
                      </a:r>
                      <a:r>
                        <a:rPr kumimoji="1" lang="ja-JP" altLang="en-US" sz="1600" baseline="0" dirty="0">
                          <a:solidFill>
                            <a:schemeClr val="tx1"/>
                          </a:solidFill>
                          <a:latin typeface="Meiryo UI" panose="020B0604030504040204" pitchFamily="50" charset="-128"/>
                          <a:ea typeface="Meiryo UI" panose="020B0604030504040204" pitchFamily="50" charset="-128"/>
                        </a:rPr>
                        <a:t>特徴</a:t>
                      </a:r>
                      <a:r>
                        <a:rPr kumimoji="1" lang="en-US" altLang="ja-JP" sz="1600" baseline="0" dirty="0">
                          <a:solidFill>
                            <a:schemeClr val="tx1"/>
                          </a:solidFill>
                          <a:latin typeface="Meiryo UI" panose="020B0604030504040204" pitchFamily="50" charset="-128"/>
                          <a:ea typeface="Meiryo UI" panose="020B0604030504040204" pitchFamily="50" charset="-128"/>
                        </a:rPr>
                        <a:t>】</a:t>
                      </a:r>
                    </a:p>
                    <a:p>
                      <a:pPr marL="0" indent="0">
                        <a:lnSpc>
                          <a:spcPts val="2400"/>
                        </a:lnSpc>
                        <a:buFont typeface="Arial" panose="020B0604020202020204" pitchFamily="34" charset="0"/>
                        <a:buNone/>
                      </a:pPr>
                      <a:r>
                        <a:rPr kumimoji="1" lang="ja-JP" altLang="en-US" sz="1600" baseline="0" dirty="0">
                          <a:solidFill>
                            <a:schemeClr val="tx1"/>
                          </a:solidFill>
                          <a:latin typeface="Meiryo UI" panose="020B0604030504040204" pitchFamily="50" charset="-128"/>
                          <a:ea typeface="Meiryo UI" panose="020B0604030504040204" pitchFamily="50" charset="-128"/>
                        </a:rPr>
                        <a:t>　・ </a:t>
                      </a:r>
                      <a:r>
                        <a:rPr kumimoji="1" lang="en-US" altLang="ja-JP" sz="1600" baseline="0" dirty="0">
                          <a:solidFill>
                            <a:schemeClr val="tx1"/>
                          </a:solidFill>
                          <a:latin typeface="Meiryo UI" panose="020B0604030504040204" pitchFamily="50" charset="-128"/>
                          <a:ea typeface="Meiryo UI" panose="020B0604030504040204" pitchFamily="50" charset="-128"/>
                        </a:rPr>
                        <a:t>AI</a:t>
                      </a:r>
                      <a:r>
                        <a:rPr kumimoji="1" lang="ja-JP" altLang="en-US" sz="1600" baseline="0" dirty="0">
                          <a:solidFill>
                            <a:schemeClr val="tx1"/>
                          </a:solidFill>
                          <a:latin typeface="Meiryo UI" panose="020B0604030504040204" pitchFamily="50" charset="-128"/>
                          <a:ea typeface="Meiryo UI" panose="020B0604030504040204" pitchFamily="50" charset="-128"/>
                        </a:rPr>
                        <a:t>と人間のいいとこ取りのハイブリッド運用で</a:t>
                      </a:r>
                      <a:r>
                        <a:rPr kumimoji="1" lang="en-US" altLang="ja-JP" sz="1600" baseline="0" dirty="0">
                          <a:solidFill>
                            <a:schemeClr val="tx1"/>
                          </a:solidFill>
                          <a:latin typeface="Meiryo UI" panose="020B0604030504040204" pitchFamily="50" charset="-128"/>
                          <a:ea typeface="Meiryo UI" panose="020B0604030504040204" pitchFamily="50" charset="-128"/>
                        </a:rPr>
                        <a:t>100</a:t>
                      </a:r>
                      <a:r>
                        <a:rPr kumimoji="1" lang="ja-JP" altLang="en-US" sz="1600" baseline="0" dirty="0">
                          <a:solidFill>
                            <a:schemeClr val="tx1"/>
                          </a:solidFill>
                          <a:latin typeface="Meiryo UI" panose="020B0604030504040204" pitchFamily="50" charset="-128"/>
                          <a:ea typeface="Meiryo UI" panose="020B0604030504040204" pitchFamily="50" charset="-128"/>
                        </a:rPr>
                        <a:t>％の自動化は目指さない</a:t>
                      </a:r>
                      <a:endParaRPr kumimoji="1" lang="en-US" altLang="ja-JP" sz="1600" baseline="0" dirty="0">
                        <a:solidFill>
                          <a:schemeClr val="tx1"/>
                        </a:solidFill>
                        <a:latin typeface="Meiryo UI" panose="020B0604030504040204" pitchFamily="50" charset="-128"/>
                        <a:ea typeface="Meiryo UI" panose="020B0604030504040204" pitchFamily="50" charset="-128"/>
                      </a:endParaRPr>
                    </a:p>
                    <a:p>
                      <a:pPr marL="0" indent="0">
                        <a:lnSpc>
                          <a:spcPts val="2400"/>
                        </a:lnSpc>
                        <a:buFont typeface="Arial" panose="020B0604020202020204" pitchFamily="34" charset="0"/>
                        <a:buNone/>
                      </a:pPr>
                      <a:r>
                        <a:rPr kumimoji="1" lang="ja-JP" altLang="en-US" sz="1600" baseline="0" dirty="0">
                          <a:solidFill>
                            <a:schemeClr val="tx1"/>
                          </a:solidFill>
                          <a:latin typeface="Meiryo UI" panose="020B0604030504040204" pitchFamily="50" charset="-128"/>
                          <a:ea typeface="Meiryo UI" panose="020B0604030504040204" pitchFamily="50" charset="-128"/>
                        </a:rPr>
                        <a:t>　・ 町工場の現場に特化した見積作業の効率化で「まず回答」</a:t>
                      </a:r>
                      <a:endParaRPr kumimoji="1" lang="en-US" altLang="ja-JP" sz="1600" baseline="0" dirty="0">
                        <a:solidFill>
                          <a:schemeClr val="tx1"/>
                        </a:solidFill>
                        <a:latin typeface="Meiryo UI" panose="020B0604030504040204" pitchFamily="50" charset="-128"/>
                        <a:ea typeface="Meiryo UI" panose="020B0604030504040204" pitchFamily="50" charset="-128"/>
                      </a:endParaRPr>
                    </a:p>
                    <a:p>
                      <a:pPr marL="0" indent="0">
                        <a:lnSpc>
                          <a:spcPts val="2400"/>
                        </a:lnSpc>
                        <a:buFont typeface="Arial" panose="020B0604020202020204" pitchFamily="34" charset="0"/>
                        <a:buNone/>
                      </a:pPr>
                      <a:r>
                        <a:rPr kumimoji="1" lang="en-US" altLang="ja-JP" sz="1600" baseline="0" dirty="0">
                          <a:solidFill>
                            <a:schemeClr val="tx1"/>
                          </a:solidFill>
                          <a:latin typeface="Meiryo UI" panose="020B0604030504040204" pitchFamily="50" charset="-128"/>
                          <a:ea typeface="Meiryo UI" panose="020B0604030504040204" pitchFamily="50" charset="-128"/>
                        </a:rPr>
                        <a:t>【</a:t>
                      </a:r>
                      <a:r>
                        <a:rPr kumimoji="1" lang="ja-JP" altLang="en-US" sz="1600" baseline="0" dirty="0">
                          <a:solidFill>
                            <a:schemeClr val="tx1"/>
                          </a:solidFill>
                          <a:latin typeface="Meiryo UI" panose="020B0604030504040204" pitchFamily="50" charset="-128"/>
                          <a:ea typeface="Meiryo UI" panose="020B0604030504040204" pitchFamily="50" charset="-128"/>
                        </a:rPr>
                        <a:t>効果</a:t>
                      </a:r>
                      <a:r>
                        <a:rPr kumimoji="1" lang="en-US" altLang="ja-JP" sz="1600" baseline="0" dirty="0">
                          <a:solidFill>
                            <a:schemeClr val="tx1"/>
                          </a:solidFill>
                          <a:latin typeface="Meiryo UI" panose="020B0604030504040204" pitchFamily="50" charset="-128"/>
                          <a:ea typeface="Meiryo UI" panose="020B0604030504040204" pitchFamily="50" charset="-128"/>
                        </a:rPr>
                        <a:t>】</a:t>
                      </a:r>
                    </a:p>
                    <a:p>
                      <a:pPr marL="0" indent="0">
                        <a:lnSpc>
                          <a:spcPts val="2400"/>
                        </a:lnSpc>
                        <a:buFont typeface="Arial" panose="020B0604020202020204" pitchFamily="34" charset="0"/>
                        <a:buNone/>
                      </a:pPr>
                      <a:r>
                        <a:rPr kumimoji="1" lang="ja-JP" altLang="en-US" sz="1600" baseline="0" dirty="0">
                          <a:solidFill>
                            <a:schemeClr val="tx1"/>
                          </a:solidFill>
                          <a:latin typeface="Meiryo UI" panose="020B0604030504040204" pitchFamily="50" charset="-128"/>
                          <a:ea typeface="Meiryo UI" panose="020B0604030504040204" pitchFamily="50" charset="-128"/>
                        </a:rPr>
                        <a:t>　・ 見積のスピードアップで機会損失を解消</a:t>
                      </a:r>
                      <a:endParaRPr lang="en-US" altLang="ja-JP" sz="1600" dirty="0"/>
                    </a:p>
                    <a:p>
                      <a:pPr marL="0" indent="0">
                        <a:lnSpc>
                          <a:spcPts val="2400"/>
                        </a:lnSpc>
                        <a:buFont typeface="Arial" panose="020B0604020202020204" pitchFamily="34" charset="0"/>
                        <a:buNone/>
                      </a:pPr>
                      <a:r>
                        <a:rPr kumimoji="1" lang="ja-JP" altLang="en-US" sz="1600" baseline="0" dirty="0">
                          <a:solidFill>
                            <a:schemeClr val="tx1"/>
                          </a:solidFill>
                          <a:latin typeface="Meiryo UI" panose="020B0604030504040204" pitchFamily="50" charset="-128"/>
                          <a:ea typeface="Meiryo UI" panose="020B0604030504040204" pitchFamily="50" charset="-128"/>
                        </a:rPr>
                        <a:t>　・ 見積の効率化で人件費、工数の削減</a:t>
                      </a:r>
                      <a:endParaRPr kumimoji="1" lang="en-US" altLang="ja-JP" sz="1600" baseline="0" dirty="0">
                        <a:solidFill>
                          <a:schemeClr val="tx1"/>
                        </a:solidFill>
                        <a:latin typeface="Meiryo UI" panose="020B0604030504040204" pitchFamily="50" charset="-128"/>
                        <a:ea typeface="Meiryo UI" panose="020B0604030504040204" pitchFamily="50" charset="-128"/>
                      </a:endParaRPr>
                    </a:p>
                    <a:p>
                      <a:pPr marL="179388" indent="-179388">
                        <a:lnSpc>
                          <a:spcPts val="2400"/>
                        </a:lnSpc>
                        <a:buFont typeface="Arial" panose="020B0604020202020204" pitchFamily="34" charset="0"/>
                        <a:buChar char="•"/>
                      </a:pPr>
                      <a:endParaRPr kumimoji="1" lang="en-US" altLang="ja-JP" sz="1600" dirty="0">
                        <a:solidFill>
                          <a:schemeClr val="tx1"/>
                        </a:solidFill>
                        <a:latin typeface="Meiryo UI" panose="020B0604030504040204" pitchFamily="50" charset="-128"/>
                        <a:ea typeface="Meiryo UI" panose="020B0604030504040204" pitchFamily="50" charset="-128"/>
                      </a:endParaRPr>
                    </a:p>
                    <a:p>
                      <a:pPr marL="179388" indent="-179388">
                        <a:lnSpc>
                          <a:spcPts val="2400"/>
                        </a:lnSpc>
                        <a:buFont typeface="Arial" panose="020B0604020202020204" pitchFamily="34" charset="0"/>
                        <a:buChar char="•"/>
                      </a:pPr>
                      <a:endParaRPr kumimoji="1" lang="en-US" altLang="ja-JP" sz="1600" dirty="0">
                        <a:solidFill>
                          <a:schemeClr val="tx1"/>
                        </a:solidFill>
                        <a:latin typeface="Meiryo UI" panose="020B0604030504040204" pitchFamily="50" charset="-128"/>
                        <a:ea typeface="Meiryo UI" panose="020B0604030504040204" pitchFamily="50" charset="-128"/>
                      </a:endParaRPr>
                    </a:p>
                    <a:p>
                      <a:pPr marL="0" indent="0">
                        <a:lnSpc>
                          <a:spcPts val="2400"/>
                        </a:lnSpc>
                        <a:buFont typeface="Arial" panose="020B0604020202020204" pitchFamily="34" charset="0"/>
                        <a:buNone/>
                      </a:pPr>
                      <a:r>
                        <a:rPr kumimoji="1" lang="ja-JP" altLang="en-US" sz="1400" dirty="0">
                          <a:solidFill>
                            <a:schemeClr val="tx1"/>
                          </a:solidFill>
                          <a:latin typeface="Meiryo UI" panose="020B0604030504040204" pitchFamily="50" charset="-128"/>
                          <a:ea typeface="Meiryo UI" panose="020B0604030504040204" pitchFamily="50" charset="-128"/>
                        </a:rPr>
                        <a:t>　</a:t>
                      </a:r>
                      <a:r>
                        <a:rPr kumimoji="1" lang="ja-JP" altLang="en-US" sz="1800" dirty="0">
                          <a:solidFill>
                            <a:schemeClr val="tx1"/>
                          </a:solidFill>
                          <a:latin typeface="Meiryo UI" panose="020B0604030504040204" pitchFamily="50" charset="-128"/>
                          <a:ea typeface="Meiryo UI" panose="020B0604030504040204" pitchFamily="50" charset="-128"/>
                        </a:rPr>
                        <a:t>年間で利益改善 </a:t>
                      </a:r>
                      <a:r>
                        <a:rPr kumimoji="1" lang="en-US" altLang="ja-JP" sz="2800" b="1" dirty="0">
                          <a:solidFill>
                            <a:schemeClr val="tx1"/>
                          </a:solidFill>
                          <a:latin typeface="Meiryo UI" panose="020B0604030504040204" pitchFamily="50" charset="-128"/>
                          <a:ea typeface="Meiryo UI" panose="020B0604030504040204" pitchFamily="50" charset="-128"/>
                        </a:rPr>
                        <a:t>15 </a:t>
                      </a:r>
                      <a:r>
                        <a:rPr kumimoji="1" lang="ja-JP" altLang="en-US" sz="2000" b="1" dirty="0">
                          <a:solidFill>
                            <a:schemeClr val="tx1"/>
                          </a:solidFill>
                          <a:latin typeface="Meiryo UI" panose="020B0604030504040204" pitchFamily="50" charset="-128"/>
                          <a:ea typeface="Meiryo UI" panose="020B0604030504040204" pitchFamily="50" charset="-128"/>
                        </a:rPr>
                        <a:t>百万円</a:t>
                      </a:r>
                      <a:r>
                        <a:rPr kumimoji="1" lang="ja-JP" altLang="en-US" sz="1800" b="0" dirty="0">
                          <a:solidFill>
                            <a:schemeClr val="tx1"/>
                          </a:solidFill>
                          <a:latin typeface="Meiryo UI" panose="020B0604030504040204" pitchFamily="50" charset="-128"/>
                          <a:ea typeface="Meiryo UI" panose="020B0604030504040204" pitchFamily="50" charset="-128"/>
                        </a:rPr>
                        <a:t>の目標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93236201"/>
                  </a:ext>
                </a:extLst>
              </a:tr>
            </a:tbl>
          </a:graphicData>
        </a:graphic>
      </p:graphicFrame>
      <p:cxnSp>
        <p:nvCxnSpPr>
          <p:cNvPr id="13" name="直線コネクタ 12">
            <a:extLst>
              <a:ext uri="{FF2B5EF4-FFF2-40B4-BE49-F238E27FC236}">
                <a16:creationId xmlns:a16="http://schemas.microsoft.com/office/drawing/2014/main" id="{09E94B16-4BC0-0A18-AAC0-6A8FF6D0DFF1}"/>
              </a:ext>
            </a:extLst>
          </p:cNvPr>
          <p:cNvCxnSpPr/>
          <p:nvPr/>
        </p:nvCxnSpPr>
        <p:spPr bwMode="gray">
          <a:xfrm>
            <a:off x="197630" y="967193"/>
            <a:ext cx="4356613" cy="0"/>
          </a:xfrm>
          <a:prstGeom prst="line">
            <a:avLst/>
          </a:prstGeom>
          <a:ln w="28575">
            <a:solidFill>
              <a:srgbClr val="2F5597"/>
            </a:solidFill>
          </a:ln>
        </p:spPr>
        <p:style>
          <a:lnRef idx="1">
            <a:schemeClr val="accent1"/>
          </a:lnRef>
          <a:fillRef idx="0">
            <a:schemeClr val="accent1"/>
          </a:fillRef>
          <a:effectRef idx="0">
            <a:schemeClr val="accent1"/>
          </a:effectRef>
          <a:fontRef idx="minor">
            <a:schemeClr val="tx1"/>
          </a:fontRef>
        </p:style>
      </p:cxnSp>
      <p:sp>
        <p:nvSpPr>
          <p:cNvPr id="9" name="矢印: 下 8">
            <a:extLst>
              <a:ext uri="{FF2B5EF4-FFF2-40B4-BE49-F238E27FC236}">
                <a16:creationId xmlns:a16="http://schemas.microsoft.com/office/drawing/2014/main" id="{98CC0049-53AA-3461-8704-8C655050944B}"/>
              </a:ext>
            </a:extLst>
          </p:cNvPr>
          <p:cNvSpPr/>
          <p:nvPr/>
        </p:nvSpPr>
        <p:spPr>
          <a:xfrm>
            <a:off x="2887494" y="4533842"/>
            <a:ext cx="849086" cy="242596"/>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F73012BE-67DF-FBCD-2D9F-0CAB5DA25F8D}"/>
              </a:ext>
            </a:extLst>
          </p:cNvPr>
          <p:cNvSpPr txBox="1"/>
          <p:nvPr/>
        </p:nvSpPr>
        <p:spPr bwMode="gray">
          <a:xfrm>
            <a:off x="242086" y="706327"/>
            <a:ext cx="3281348" cy="246221"/>
          </a:xfrm>
          <a:prstGeom prst="rect">
            <a:avLst/>
          </a:prstGeom>
          <a:noFill/>
        </p:spPr>
        <p:txBody>
          <a:bodyPr wrap="none" lIns="0" tIns="0" rIns="0" bIns="0" rtlCol="0">
            <a:spAutoFit/>
          </a:bodyPr>
          <a:lstStyle/>
          <a:p>
            <a: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600" b="1" dirty="0">
                <a:solidFill>
                  <a:prstClr val="black"/>
                </a:solidFill>
                <a:latin typeface="Meiryo UI" panose="020B0604030504040204" pitchFamily="50" charset="-128"/>
                <a:ea typeface="Meiryo UI" panose="020B0604030504040204" pitchFamily="50" charset="-128"/>
              </a:rPr>
              <a:t>デジタルを活用した業務プロセス再構築</a:t>
            </a:r>
            <a:endPar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122B110-A53E-07C9-23E6-1D06557101B8}"/>
              </a:ext>
            </a:extLst>
          </p:cNvPr>
          <p:cNvPicPr>
            <a:picLocks noChangeAspect="1"/>
          </p:cNvPicPr>
          <p:nvPr/>
        </p:nvPicPr>
        <p:blipFill rotWithShape="1">
          <a:blip r:embed="rId3"/>
          <a:srcRect l="2629" t="10477" r="95846" b="84724"/>
          <a:stretch/>
        </p:blipFill>
        <p:spPr>
          <a:xfrm>
            <a:off x="1291697" y="1131158"/>
            <a:ext cx="302269" cy="339696"/>
          </a:xfrm>
          <a:prstGeom prst="rect">
            <a:avLst/>
          </a:prstGeom>
        </p:spPr>
      </p:pic>
      <p:pic>
        <p:nvPicPr>
          <p:cNvPr id="1026" name="Picture 2" descr="お気軽にご相談ください">
            <a:extLst>
              <a:ext uri="{FF2B5EF4-FFF2-40B4-BE49-F238E27FC236}">
                <a16:creationId xmlns:a16="http://schemas.microsoft.com/office/drawing/2014/main" id="{97178E0C-CEE0-E7AE-C065-E10C8A18DD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7997" y="3707334"/>
            <a:ext cx="3264309" cy="2989938"/>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643333F4-440D-8471-0E1A-0748BD1708C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221211" y="1604625"/>
            <a:ext cx="1371978" cy="1174229"/>
          </a:xfrm>
          <a:prstGeom prst="rect">
            <a:avLst/>
          </a:prstGeom>
        </p:spPr>
      </p:pic>
    </p:spTree>
    <p:extLst>
      <p:ext uri="{BB962C8B-B14F-4D97-AF65-F5344CB8AC3E}">
        <p14:creationId xmlns:p14="http://schemas.microsoft.com/office/powerpoint/2010/main" val="811295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D9699-8E81-F41F-BBCA-7B2DDBF8CB58}"/>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3E9C9C45-4F4D-619E-0E57-188EDA3F961F}"/>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AD1E728C-BE78-E67E-E42C-1CBB7CA3B394}"/>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8D447EA8-8CFD-73BC-4007-4D46ABA26B60}"/>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ECD68827-77BD-E090-1540-1F700C28F607}"/>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tx2">
                    <a:lumMod val="40000"/>
                    <a:lumOff val="60000"/>
                  </a:schemeClr>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150FAB80-A744-3C41-5EE0-42CE3A32CB33}"/>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45C900AF-F1E1-BB93-6ACF-021D234A2D11}"/>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94AEB483-3181-02C8-E63C-5CF65B5E166E}"/>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5A3EC121-1CC9-7E20-EB60-E8E589B64AD1}"/>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E1C6C4DD-7283-F0E4-D72B-A98FEA7656C0}"/>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デジタルナビゲート</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CB70C4B5-33B2-8E24-C4C0-E85FAF4C19F6}"/>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1"/>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1"/>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D70A5E24-25A8-FC00-415B-3A6897227F52}"/>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80C1B5B3-6B7C-E6B8-D15F-FF9EB191F378}"/>
              </a:ext>
            </a:extLst>
          </p:cNvPr>
          <p:cNvPicPr>
            <a:picLocks noChangeAspect="1"/>
          </p:cNvPicPr>
          <p:nvPr/>
        </p:nvPicPr>
        <p:blipFill rotWithShape="1">
          <a:blip r:embed="rId4" cstate="print">
            <a:duotone>
              <a:schemeClr val="accent3">
                <a:shade val="45000"/>
                <a:satMod val="135000"/>
              </a:schemeClr>
              <a:prstClr val="white"/>
            </a:duotone>
            <a:alphaModFix amt="50000"/>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1057D597-B51E-9402-CFCD-D45C8F90E63B}"/>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0F39DC49-17C1-1A10-85E0-80A86CA0CAA9}"/>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a:t>
            </a:r>
            <a:r>
              <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促進補助金</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B5C72D06-16EA-26E1-E39F-87DBF7F9FF56}"/>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F77D99FB-FFD2-A961-CD1D-4D4E52C81784}"/>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A68DFE3C-3A43-7BBC-D397-1AD70E56B566}"/>
              </a:ext>
            </a:extLst>
          </p:cNvPr>
          <p:cNvGrpSpPr/>
          <p:nvPr/>
        </p:nvGrpSpPr>
        <p:grpSpPr>
          <a:xfrm rot="21019114">
            <a:off x="600731" y="987004"/>
            <a:ext cx="2758979" cy="1039628"/>
            <a:chOff x="2500096" y="388590"/>
            <a:chExt cx="3395666" cy="1279542"/>
          </a:xfrm>
        </p:grpSpPr>
        <p:pic>
          <p:nvPicPr>
            <p:cNvPr id="26" name="図 25">
              <a:extLst>
                <a:ext uri="{FF2B5EF4-FFF2-40B4-BE49-F238E27FC236}">
                  <a16:creationId xmlns:a16="http://schemas.microsoft.com/office/drawing/2014/main" id="{CD407EFE-C20A-526C-9E9E-EAA981DC8950}"/>
                </a:ext>
              </a:extLst>
            </p:cNvPr>
            <p:cNvPicPr>
              <a:picLocks noChangeAspect="1"/>
            </p:cNvPicPr>
            <p:nvPr/>
          </p:nvPicPr>
          <p:blipFill>
            <a:blip r:embed="rId5" cstate="print">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31BC09A7-38ED-95F4-14B6-9FF1B8E401B7}"/>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デジタル技術を活用した</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県内企業の変革</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77E7FA77-E6DC-AA1F-BDD4-70A688413E54}"/>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あいち産業</a:t>
            </a:r>
            <a:r>
              <a:rPr lang="en-US" altLang="ja-JP" b="1"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推進コンソーシアム</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190B9659-ABEE-36CE-3EB0-8AC95151A64F}"/>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2C90CF3C-D63F-FC05-FC88-7C366EB64AEC}"/>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sp>
        <p:nvSpPr>
          <p:cNvPr id="2" name="四角形: 角を丸くする 1">
            <a:extLst>
              <a:ext uri="{FF2B5EF4-FFF2-40B4-BE49-F238E27FC236}">
                <a16:creationId xmlns:a16="http://schemas.microsoft.com/office/drawing/2014/main" id="{455C3B09-FA7E-5876-10BB-8AF49488F6AD}"/>
              </a:ext>
            </a:extLst>
          </p:cNvPr>
          <p:cNvSpPr/>
          <p:nvPr/>
        </p:nvSpPr>
        <p:spPr>
          <a:xfrm>
            <a:off x="2626333" y="4856471"/>
            <a:ext cx="6866459" cy="601788"/>
          </a:xfrm>
          <a:prstGeom prst="roundRect">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C4308BAF-BCE0-9165-6BA2-C474E8CCB966}"/>
              </a:ext>
            </a:extLst>
          </p:cNvPr>
          <p:cNvGrpSpPr/>
          <p:nvPr/>
        </p:nvGrpSpPr>
        <p:grpSpPr>
          <a:xfrm>
            <a:off x="8348307" y="4517587"/>
            <a:ext cx="1263350" cy="547578"/>
            <a:chOff x="3555985" y="1670451"/>
            <a:chExt cx="1263350" cy="547578"/>
          </a:xfrm>
        </p:grpSpPr>
        <p:sp>
          <p:nvSpPr>
            <p:cNvPr id="12" name="吹き出し: 円形 11">
              <a:extLst>
                <a:ext uri="{FF2B5EF4-FFF2-40B4-BE49-F238E27FC236}">
                  <a16:creationId xmlns:a16="http://schemas.microsoft.com/office/drawing/2014/main" id="{6FD51707-AC67-5888-8F17-D36D2F2B814E}"/>
                </a:ext>
              </a:extLst>
            </p:cNvPr>
            <p:cNvSpPr/>
            <p:nvPr/>
          </p:nvSpPr>
          <p:spPr>
            <a:xfrm>
              <a:off x="3555985" y="1670451"/>
              <a:ext cx="1230422" cy="547578"/>
            </a:xfrm>
            <a:prstGeom prst="wedgeEllipseCallout">
              <a:avLst>
                <a:gd name="adj1" fmla="val -35390"/>
                <a:gd name="adj2" fmla="val 65943"/>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a:extLst>
                <a:ext uri="{FF2B5EF4-FFF2-40B4-BE49-F238E27FC236}">
                  <a16:creationId xmlns:a16="http://schemas.microsoft.com/office/drawing/2014/main" id="{485C0B69-5DEB-AF9E-015E-0CA14ECA2171}"/>
                </a:ext>
              </a:extLst>
            </p:cNvPr>
            <p:cNvSpPr txBox="1"/>
            <p:nvPr/>
          </p:nvSpPr>
          <p:spPr>
            <a:xfrm>
              <a:off x="3688436" y="1786958"/>
              <a:ext cx="1130899" cy="400109"/>
            </a:xfrm>
            <a:prstGeom prst="rect">
              <a:avLst/>
            </a:prstGeom>
            <a:noFill/>
          </p:spPr>
          <p:txBody>
            <a:bodyPr wrap="square" rtlCol="0">
              <a:spAutoFit/>
            </a:bodyPr>
            <a:lstStyle/>
            <a:p>
              <a:r>
                <a:rPr kumimoji="1" lang="en-US" altLang="ja-JP" sz="2000" b="1" dirty="0">
                  <a:solidFill>
                    <a:schemeClr val="bg1"/>
                  </a:solidFill>
                </a:rPr>
                <a:t>NEW</a:t>
              </a:r>
              <a:r>
                <a:rPr kumimoji="1" lang="ja-JP" altLang="en-US" sz="2000" b="1" dirty="0">
                  <a:solidFill>
                    <a:schemeClr val="bg1"/>
                  </a:solidFill>
                </a:rPr>
                <a:t>！</a:t>
              </a:r>
            </a:p>
          </p:txBody>
        </p:sp>
      </p:grpSp>
    </p:spTree>
    <p:extLst>
      <p:ext uri="{BB962C8B-B14F-4D97-AF65-F5344CB8AC3E}">
        <p14:creationId xmlns:p14="http://schemas.microsoft.com/office/powerpoint/2010/main" val="2115337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6467B0D3-F35F-4E06-B3A9-2AE8F4F3B087}"/>
              </a:ext>
            </a:extLst>
          </p:cNvPr>
          <p:cNvSpPr>
            <a:spLocks noGrp="1"/>
          </p:cNvSpPr>
          <p:nvPr>
            <p:ph type="title"/>
          </p:nvPr>
        </p:nvSpPr>
        <p:spPr/>
        <p:txBody>
          <a:bodyPr>
            <a:normAutofit fontScale="90000"/>
          </a:bodyPr>
          <a:lstStyle/>
          <a:p>
            <a:r>
              <a:rPr kumimoji="1" lang="ja-JP" altLang="en-US" dirty="0"/>
              <a:t>　全てがつながる時代</a:t>
            </a:r>
          </a:p>
        </p:txBody>
      </p:sp>
      <p:grpSp>
        <p:nvGrpSpPr>
          <p:cNvPr id="19" name="グループ化 18">
            <a:extLst>
              <a:ext uri="{FF2B5EF4-FFF2-40B4-BE49-F238E27FC236}">
                <a16:creationId xmlns:a16="http://schemas.microsoft.com/office/drawing/2014/main" id="{5AB63F89-261B-6F90-E1B9-7B03C1057A23}"/>
              </a:ext>
            </a:extLst>
          </p:cNvPr>
          <p:cNvGrpSpPr/>
          <p:nvPr/>
        </p:nvGrpSpPr>
        <p:grpSpPr>
          <a:xfrm>
            <a:off x="3299898" y="1158801"/>
            <a:ext cx="2931832" cy="3235125"/>
            <a:chOff x="3299898" y="1158801"/>
            <a:chExt cx="2931832" cy="3235125"/>
          </a:xfrm>
        </p:grpSpPr>
        <p:pic>
          <p:nvPicPr>
            <p:cNvPr id="9" name="図 8" descr="絵と文字の加工写真&#10;&#10;中程度の精度で自動的に生成された説明">
              <a:extLst>
                <a:ext uri="{FF2B5EF4-FFF2-40B4-BE49-F238E27FC236}">
                  <a16:creationId xmlns:a16="http://schemas.microsoft.com/office/drawing/2014/main" id="{E5B3F633-B217-C933-0409-5BA7C2D1E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9898" y="1158801"/>
              <a:ext cx="2931832" cy="3235125"/>
            </a:xfrm>
            <a:prstGeom prst="rect">
              <a:avLst/>
            </a:prstGeom>
          </p:spPr>
        </p:pic>
        <p:sp>
          <p:nvSpPr>
            <p:cNvPr id="18" name="正方形/長方形 17">
              <a:extLst>
                <a:ext uri="{FF2B5EF4-FFF2-40B4-BE49-F238E27FC236}">
                  <a16:creationId xmlns:a16="http://schemas.microsoft.com/office/drawing/2014/main" id="{30B396D1-AC02-D82F-11AE-19FBD647C754}"/>
                </a:ext>
              </a:extLst>
            </p:cNvPr>
            <p:cNvSpPr/>
            <p:nvPr/>
          </p:nvSpPr>
          <p:spPr>
            <a:xfrm>
              <a:off x="5425956" y="1713997"/>
              <a:ext cx="639178" cy="12838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ysClr val="windowText" lastClr="000000"/>
                  </a:solidFill>
                </a:ln>
                <a:solidFill>
                  <a:schemeClr val="bg1"/>
                </a:solidFill>
              </a:endParaRPr>
            </a:p>
          </p:txBody>
        </p:sp>
      </p:grpSp>
      <p:grpSp>
        <p:nvGrpSpPr>
          <p:cNvPr id="21" name="グループ化 20">
            <a:extLst>
              <a:ext uri="{FF2B5EF4-FFF2-40B4-BE49-F238E27FC236}">
                <a16:creationId xmlns:a16="http://schemas.microsoft.com/office/drawing/2014/main" id="{DF7BF388-F403-60DF-0BEF-E2B52DF336D4}"/>
              </a:ext>
            </a:extLst>
          </p:cNvPr>
          <p:cNvGrpSpPr/>
          <p:nvPr/>
        </p:nvGrpSpPr>
        <p:grpSpPr>
          <a:xfrm>
            <a:off x="714885" y="2464074"/>
            <a:ext cx="1476349" cy="1929852"/>
            <a:chOff x="714885" y="2464074"/>
            <a:chExt cx="1476349" cy="1929852"/>
          </a:xfrm>
        </p:grpSpPr>
        <p:pic>
          <p:nvPicPr>
            <p:cNvPr id="7" name="図 6" descr="文字と数字と文字の加工写真&#10;&#10;中程度の精度で自動的に生成された説明">
              <a:extLst>
                <a:ext uri="{FF2B5EF4-FFF2-40B4-BE49-F238E27FC236}">
                  <a16:creationId xmlns:a16="http://schemas.microsoft.com/office/drawing/2014/main" id="{C98AC26F-2A66-5377-6E91-5CE9C4FFDE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885" y="2464074"/>
              <a:ext cx="1476349" cy="1929852"/>
            </a:xfrm>
            <a:prstGeom prst="rect">
              <a:avLst/>
            </a:prstGeom>
          </p:spPr>
        </p:pic>
        <p:sp>
          <p:nvSpPr>
            <p:cNvPr id="20" name="正方形/長方形 19">
              <a:extLst>
                <a:ext uri="{FF2B5EF4-FFF2-40B4-BE49-F238E27FC236}">
                  <a16:creationId xmlns:a16="http://schemas.microsoft.com/office/drawing/2014/main" id="{34BC1008-F177-D54B-E6E0-F068167E9D53}"/>
                </a:ext>
              </a:extLst>
            </p:cNvPr>
            <p:cNvSpPr/>
            <p:nvPr/>
          </p:nvSpPr>
          <p:spPr>
            <a:xfrm>
              <a:off x="825455" y="2464074"/>
              <a:ext cx="1200115" cy="43437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ysClr val="windowText" lastClr="000000"/>
                  </a:solidFill>
                </a:ln>
                <a:solidFill>
                  <a:schemeClr val="bg1"/>
                </a:solidFill>
              </a:endParaRPr>
            </a:p>
          </p:txBody>
        </p:sp>
      </p:grpSp>
      <p:sp>
        <p:nvSpPr>
          <p:cNvPr id="22" name="正方形/長方形 21">
            <a:extLst>
              <a:ext uri="{FF2B5EF4-FFF2-40B4-BE49-F238E27FC236}">
                <a16:creationId xmlns:a16="http://schemas.microsoft.com/office/drawing/2014/main" id="{B49AA323-25F1-F85D-B6D2-9EDEB2B1A4AA}"/>
              </a:ext>
            </a:extLst>
          </p:cNvPr>
          <p:cNvSpPr/>
          <p:nvPr/>
        </p:nvSpPr>
        <p:spPr>
          <a:xfrm>
            <a:off x="968312" y="2151239"/>
            <a:ext cx="914400" cy="57873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b="1" dirty="0"/>
              <a:t>子会社</a:t>
            </a:r>
          </a:p>
        </p:txBody>
      </p:sp>
      <p:sp>
        <p:nvSpPr>
          <p:cNvPr id="23" name="正方形/長方形 22">
            <a:extLst>
              <a:ext uri="{FF2B5EF4-FFF2-40B4-BE49-F238E27FC236}">
                <a16:creationId xmlns:a16="http://schemas.microsoft.com/office/drawing/2014/main" id="{D8B61847-3ABF-AF76-19E6-BD008D4E89D7}"/>
              </a:ext>
            </a:extLst>
          </p:cNvPr>
          <p:cNvSpPr/>
          <p:nvPr/>
        </p:nvSpPr>
        <p:spPr>
          <a:xfrm>
            <a:off x="4153279" y="822950"/>
            <a:ext cx="914400" cy="34898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b="1" dirty="0"/>
              <a:t>親会社</a:t>
            </a:r>
          </a:p>
        </p:txBody>
      </p:sp>
      <p:pic>
        <p:nvPicPr>
          <p:cNvPr id="2" name="図 1" descr="アプリケーション が含まれている画像&#10;&#10;自動的に生成された説明">
            <a:extLst>
              <a:ext uri="{FF2B5EF4-FFF2-40B4-BE49-F238E27FC236}">
                <a16:creationId xmlns:a16="http://schemas.microsoft.com/office/drawing/2014/main" id="{4E7455BF-3C86-67EC-470B-B50910BCCB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5415" y="4236896"/>
            <a:ext cx="3056681" cy="2621104"/>
          </a:xfrm>
          <a:prstGeom prst="rect">
            <a:avLst/>
          </a:prstGeom>
        </p:spPr>
      </p:pic>
      <p:grpSp>
        <p:nvGrpSpPr>
          <p:cNvPr id="15" name="グループ化 14">
            <a:extLst>
              <a:ext uri="{FF2B5EF4-FFF2-40B4-BE49-F238E27FC236}">
                <a16:creationId xmlns:a16="http://schemas.microsoft.com/office/drawing/2014/main" id="{0336B1CF-C936-73F9-D062-32F8D57FF956}"/>
              </a:ext>
            </a:extLst>
          </p:cNvPr>
          <p:cNvGrpSpPr/>
          <p:nvPr/>
        </p:nvGrpSpPr>
        <p:grpSpPr>
          <a:xfrm>
            <a:off x="1257257" y="1008929"/>
            <a:ext cx="5192016" cy="4338575"/>
            <a:chOff x="1257257" y="1008929"/>
            <a:chExt cx="5192016" cy="4338575"/>
          </a:xfrm>
        </p:grpSpPr>
        <p:pic>
          <p:nvPicPr>
            <p:cNvPr id="4" name="図 3" descr="時計 が含まれている画像&#10;&#10;自動的に生成された説明">
              <a:extLst>
                <a:ext uri="{FF2B5EF4-FFF2-40B4-BE49-F238E27FC236}">
                  <a16:creationId xmlns:a16="http://schemas.microsoft.com/office/drawing/2014/main" id="{3941A06F-988D-0FC4-F2A7-C011BA6019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7257" y="2287118"/>
              <a:ext cx="1250910" cy="978490"/>
            </a:xfrm>
            <a:prstGeom prst="rect">
              <a:avLst/>
            </a:prstGeom>
          </p:spPr>
        </p:pic>
        <p:cxnSp>
          <p:nvCxnSpPr>
            <p:cNvPr id="6" name="直線矢印コネクタ 5">
              <a:extLst>
                <a:ext uri="{FF2B5EF4-FFF2-40B4-BE49-F238E27FC236}">
                  <a16:creationId xmlns:a16="http://schemas.microsoft.com/office/drawing/2014/main" id="{05719ECA-CEA8-22B7-D58F-3107B9824A1F}"/>
                </a:ext>
              </a:extLst>
            </p:cNvPr>
            <p:cNvCxnSpPr>
              <a:cxnSpLocks/>
            </p:cNvCxnSpPr>
            <p:nvPr/>
          </p:nvCxnSpPr>
          <p:spPr>
            <a:xfrm flipH="1" flipV="1">
              <a:off x="2476887" y="3093334"/>
              <a:ext cx="2949069" cy="2254170"/>
            </a:xfrm>
            <a:prstGeom prst="straightConnector1">
              <a:avLst/>
            </a:prstGeom>
            <a:ln w="254000">
              <a:solidFill>
                <a:srgbClr val="FF0000"/>
              </a:solidFill>
              <a:headEnd type="none"/>
              <a:tailEnd type="stealth"/>
            </a:ln>
          </p:spPr>
          <p:style>
            <a:lnRef idx="1">
              <a:schemeClr val="accent1"/>
            </a:lnRef>
            <a:fillRef idx="0">
              <a:schemeClr val="accent1"/>
            </a:fillRef>
            <a:effectRef idx="0">
              <a:schemeClr val="accent1"/>
            </a:effectRef>
            <a:fontRef idx="minor">
              <a:schemeClr val="tx1"/>
            </a:fontRef>
          </p:style>
        </p:cxnSp>
        <p:cxnSp>
          <p:nvCxnSpPr>
            <p:cNvPr id="8" name="コネクタ: 曲線 7">
              <a:extLst>
                <a:ext uri="{FF2B5EF4-FFF2-40B4-BE49-F238E27FC236}">
                  <a16:creationId xmlns:a16="http://schemas.microsoft.com/office/drawing/2014/main" id="{F4CDDEA8-DBA7-C7EC-D306-BF5E3842982C}"/>
                </a:ext>
              </a:extLst>
            </p:cNvPr>
            <p:cNvCxnSpPr>
              <a:cxnSpLocks/>
              <a:stCxn id="4" idx="0"/>
            </p:cNvCxnSpPr>
            <p:nvPr/>
          </p:nvCxnSpPr>
          <p:spPr>
            <a:xfrm rot="5400000" flipH="1" flipV="1">
              <a:off x="2309504" y="904298"/>
              <a:ext cx="956029" cy="1809612"/>
            </a:xfrm>
            <a:prstGeom prst="curvedConnector2">
              <a:avLst/>
            </a:prstGeom>
            <a:ln w="254000">
              <a:solidFill>
                <a:srgbClr val="FF0000"/>
              </a:solidFill>
              <a:tailEnd type="stealth"/>
            </a:ln>
          </p:spPr>
          <p:style>
            <a:lnRef idx="1">
              <a:schemeClr val="accent1"/>
            </a:lnRef>
            <a:fillRef idx="0">
              <a:schemeClr val="accent1"/>
            </a:fillRef>
            <a:effectRef idx="0">
              <a:schemeClr val="accent1"/>
            </a:effectRef>
            <a:fontRef idx="minor">
              <a:schemeClr val="tx1"/>
            </a:fontRef>
          </p:style>
        </p:cxnSp>
        <p:pic>
          <p:nvPicPr>
            <p:cNvPr id="5" name="図 4" descr="文字の書かれた紙&#10;&#10;中程度の精度で自動的に生成された説明">
              <a:extLst>
                <a:ext uri="{FF2B5EF4-FFF2-40B4-BE49-F238E27FC236}">
                  <a16:creationId xmlns:a16="http://schemas.microsoft.com/office/drawing/2014/main" id="{5D3992DA-D07F-2B4A-3256-7A2C803CB7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15336" y="1008929"/>
              <a:ext cx="1933937" cy="1551984"/>
            </a:xfrm>
            <a:prstGeom prst="rect">
              <a:avLst/>
            </a:prstGeom>
          </p:spPr>
        </p:pic>
      </p:grpSp>
      <p:grpSp>
        <p:nvGrpSpPr>
          <p:cNvPr id="14" name="グループ化 13">
            <a:extLst>
              <a:ext uri="{FF2B5EF4-FFF2-40B4-BE49-F238E27FC236}">
                <a16:creationId xmlns:a16="http://schemas.microsoft.com/office/drawing/2014/main" id="{EE17CC93-0BBA-377E-1480-C481F3585A52}"/>
              </a:ext>
            </a:extLst>
          </p:cNvPr>
          <p:cNvGrpSpPr/>
          <p:nvPr/>
        </p:nvGrpSpPr>
        <p:grpSpPr>
          <a:xfrm>
            <a:off x="5580870" y="1654010"/>
            <a:ext cx="2630006" cy="2666004"/>
            <a:chOff x="5580870" y="1654010"/>
            <a:chExt cx="2630006" cy="2666004"/>
          </a:xfrm>
        </p:grpSpPr>
        <p:cxnSp>
          <p:nvCxnSpPr>
            <p:cNvPr id="12" name="コネクタ: 曲線 11">
              <a:extLst>
                <a:ext uri="{FF2B5EF4-FFF2-40B4-BE49-F238E27FC236}">
                  <a16:creationId xmlns:a16="http://schemas.microsoft.com/office/drawing/2014/main" id="{F5D26088-2FDB-838D-4D7D-0FFDAD5DA720}"/>
                </a:ext>
              </a:extLst>
            </p:cNvPr>
            <p:cNvCxnSpPr>
              <a:cxnSpLocks/>
            </p:cNvCxnSpPr>
            <p:nvPr/>
          </p:nvCxnSpPr>
          <p:spPr>
            <a:xfrm rot="10800000">
              <a:off x="5580870" y="2088014"/>
              <a:ext cx="1404000" cy="2232000"/>
            </a:xfrm>
            <a:prstGeom prst="curvedConnector3">
              <a:avLst>
                <a:gd name="adj1" fmla="val -11386"/>
              </a:avLst>
            </a:prstGeom>
            <a:ln w="254000" cap="flat">
              <a:solidFill>
                <a:srgbClr val="FF0000"/>
              </a:solidFill>
              <a:tailEnd type="stealth"/>
            </a:ln>
          </p:spPr>
          <p:style>
            <a:lnRef idx="1">
              <a:schemeClr val="accent1"/>
            </a:lnRef>
            <a:fillRef idx="0">
              <a:schemeClr val="accent1"/>
            </a:fillRef>
            <a:effectRef idx="0">
              <a:schemeClr val="accent1"/>
            </a:effectRef>
            <a:fontRef idx="minor">
              <a:schemeClr val="tx1"/>
            </a:fontRef>
          </p:style>
        </p:cxnSp>
        <p:pic>
          <p:nvPicPr>
            <p:cNvPr id="13" name="図 12" descr="文字と絵が描かれた絵&#10;&#10;中程度の精度で自動的に生成された説明">
              <a:extLst>
                <a:ext uri="{FF2B5EF4-FFF2-40B4-BE49-F238E27FC236}">
                  <a16:creationId xmlns:a16="http://schemas.microsoft.com/office/drawing/2014/main" id="{C4630216-1993-297B-057C-68E4299D25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56370" y="1654010"/>
              <a:ext cx="2054506" cy="2054506"/>
            </a:xfrm>
            <a:prstGeom prst="rect">
              <a:avLst/>
            </a:prstGeom>
          </p:spPr>
        </p:pic>
      </p:grpSp>
    </p:spTree>
    <p:extLst>
      <p:ext uri="{BB962C8B-B14F-4D97-AF65-F5344CB8AC3E}">
        <p14:creationId xmlns:p14="http://schemas.microsoft.com/office/powerpoint/2010/main" val="166327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A7997-EB88-9DC0-06CE-50EFC8A01F32}"/>
            </a:ext>
          </a:extLst>
        </p:cNvPr>
        <p:cNvGrpSpPr/>
        <p:nvPr/>
      </p:nvGrpSpPr>
      <p:grpSpPr>
        <a:xfrm>
          <a:off x="0" y="0"/>
          <a:ext cx="0" cy="0"/>
          <a:chOff x="0" y="0"/>
          <a:chExt cx="0" cy="0"/>
        </a:xfrm>
      </p:grpSpPr>
      <p:sp>
        <p:nvSpPr>
          <p:cNvPr id="3" name="タイトル 2">
            <a:extLst>
              <a:ext uri="{FF2B5EF4-FFF2-40B4-BE49-F238E27FC236}">
                <a16:creationId xmlns:a16="http://schemas.microsoft.com/office/drawing/2014/main" id="{84DB8190-1012-0FB6-66FB-D8546C36994E}"/>
              </a:ext>
            </a:extLst>
          </p:cNvPr>
          <p:cNvSpPr>
            <a:spLocks noGrp="1"/>
          </p:cNvSpPr>
          <p:nvPr>
            <p:ph type="title"/>
          </p:nvPr>
        </p:nvSpPr>
        <p:spPr/>
        <p:txBody>
          <a:bodyPr>
            <a:normAutofit fontScale="90000"/>
          </a:bodyPr>
          <a:lstStyle/>
          <a:p>
            <a:r>
              <a:rPr lang="ja-JP" altLang="en-US" dirty="0"/>
              <a:t>　サイバーセキュリティ対策支援</a:t>
            </a:r>
            <a:r>
              <a:rPr kumimoji="1" lang="ja-JP" altLang="en-US" dirty="0"/>
              <a:t>事業</a:t>
            </a:r>
            <a:r>
              <a:rPr lang="ja-JP" altLang="en-US" dirty="0"/>
              <a:t>（新規）</a:t>
            </a:r>
            <a:endParaRPr kumimoji="1" lang="ja-JP" altLang="en-US" dirty="0"/>
          </a:p>
        </p:txBody>
      </p:sp>
      <p:sp>
        <p:nvSpPr>
          <p:cNvPr id="9" name="コンテンツ プレースホルダー 2">
            <a:extLst>
              <a:ext uri="{FF2B5EF4-FFF2-40B4-BE49-F238E27FC236}">
                <a16:creationId xmlns:a16="http://schemas.microsoft.com/office/drawing/2014/main" id="{4F297C8C-F1F6-335E-6EDE-C6012B222508}"/>
              </a:ext>
            </a:extLst>
          </p:cNvPr>
          <p:cNvSpPr txBox="1">
            <a:spLocks/>
          </p:cNvSpPr>
          <p:nvPr/>
        </p:nvSpPr>
        <p:spPr>
          <a:xfrm>
            <a:off x="233582" y="706582"/>
            <a:ext cx="9438835" cy="5971719"/>
          </a:xfrm>
          <a:prstGeom prst="rect">
            <a:avLst/>
          </a:prstGeom>
          <a:solidFill>
            <a:srgbClr val="DEEBF7"/>
          </a:solidFill>
          <a:ln>
            <a:noFill/>
          </a:ln>
        </p:spPr>
        <p:txBody>
          <a:bodyPr vert="horz" wrap="square" lIns="91440" tIns="10800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1260475" rtl="0" eaLnBrk="1" fontAlgn="base" latinLnBrk="0" hangingPunct="1">
              <a:lnSpc>
                <a:spcPts val="2400"/>
              </a:lnSpc>
              <a:spcBef>
                <a:spcPts val="600"/>
              </a:spcBef>
              <a:spcAft>
                <a:spcPts val="0"/>
              </a:spcAft>
              <a:buClrTx/>
              <a:buSzTx/>
              <a:buFont typeface="Wingdings" panose="05000000000000000000" pitchFamily="2" charset="2"/>
              <a:buChar char="ü"/>
              <a:tabLst>
                <a:tab pos="1193800" algn="l"/>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目的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lvl="0" indent="0" defTabSz="1260475" fontAlgn="base">
              <a:lnSpc>
                <a:spcPts val="2400"/>
              </a:lnSpc>
              <a:buNone/>
              <a:tabLst>
                <a:tab pos="1193800" algn="l"/>
              </a:tabLst>
              <a:defRPr/>
            </a:pPr>
            <a:r>
              <a:rPr lang="ja-JP" altLang="en-US" sz="1800" dirty="0">
                <a:solidFill>
                  <a:prstClr val="black"/>
                </a:solidFill>
              </a:rPr>
              <a:t>　・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県内中小企業の</a:t>
            </a:r>
            <a:r>
              <a:rPr lang="ja-JP" altLang="en-US" sz="1800" dirty="0">
                <a:solidFill>
                  <a:prstClr val="black"/>
                </a:solidFill>
              </a:rPr>
              <a:t>サイバー</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セキュリティ対策に対する意識醸成と支援を行い、県内企業の</a:t>
            </a:r>
            <a:endParaRPr lang="en-US" altLang="ja-JP" sz="1800" dirty="0">
              <a:solidFill>
                <a:prstClr val="black"/>
              </a:solidFill>
            </a:endParaRPr>
          </a:p>
          <a:p>
            <a:pPr marL="0" lvl="0" indent="0" defTabSz="1260475" fontAlgn="base">
              <a:lnSpc>
                <a:spcPts val="2400"/>
              </a:lnSpc>
              <a:buNone/>
              <a:tabLst>
                <a:tab pos="1193800" algn="l"/>
              </a:tabLst>
              <a:defRPr/>
            </a:pPr>
            <a:r>
              <a:rPr lang="ja-JP" altLang="en-US" sz="1800" dirty="0">
                <a:solidFill>
                  <a:prstClr val="black"/>
                </a:solidFill>
              </a:rPr>
              <a:t>　　サイバー攻撃に対する守りを強化</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ポイント</a:t>
            </a:r>
            <a:endParaRPr lang="en-US" altLang="ja-JP" sz="1800" b="1" u="sng" dirty="0">
              <a:solidFill>
                <a:prstClr val="black"/>
              </a:solidFill>
            </a:endParaRPr>
          </a:p>
          <a:p>
            <a:pPr marL="0" indent="0" defTabSz="1260475" fontAlgn="base">
              <a:lnSpc>
                <a:spcPts val="2400"/>
              </a:lnSpc>
              <a:buNone/>
              <a:tabLst>
                <a:tab pos="1193800" algn="l"/>
              </a:tabLst>
              <a:defRPr/>
            </a:pPr>
            <a:r>
              <a:rPr lang="ja-JP" altLang="en-US" sz="1800" dirty="0">
                <a:solidFill>
                  <a:prstClr val="black"/>
                </a:solidFill>
              </a:rPr>
              <a:t>　・</a:t>
            </a:r>
            <a:r>
              <a:rPr lang="en-US" altLang="ja-JP" sz="1800" dirty="0">
                <a:solidFill>
                  <a:prstClr val="black"/>
                </a:solidFill>
              </a:rPr>
              <a:t> </a:t>
            </a:r>
            <a:r>
              <a:rPr lang="ja-JP" altLang="ja-JP" sz="1800" dirty="0"/>
              <a:t>セキュリティ対策について学べる</a:t>
            </a:r>
            <a:r>
              <a:rPr lang="ja-JP" altLang="en-US" sz="1800" b="1" dirty="0">
                <a:solidFill>
                  <a:srgbClr val="FF0000"/>
                </a:solidFill>
              </a:rPr>
              <a:t>演習</a:t>
            </a:r>
            <a:r>
              <a:rPr lang="ja-JP" altLang="en-US" sz="1800" dirty="0"/>
              <a:t>により、</a:t>
            </a:r>
            <a:r>
              <a:rPr lang="ja-JP" altLang="ja-JP" sz="1800" dirty="0"/>
              <a:t>県内企業に対する意識</a:t>
            </a:r>
            <a:endParaRPr lang="en-US" altLang="ja-JP" sz="1800" dirty="0">
              <a:solidFill>
                <a:prstClr val="black"/>
              </a:solidFill>
            </a:endParaRPr>
          </a:p>
          <a:p>
            <a:pPr marL="0" indent="0" defTabSz="1260475" fontAlgn="base">
              <a:lnSpc>
                <a:spcPts val="2400"/>
              </a:lnSpc>
              <a:buNone/>
              <a:tabLst>
                <a:tab pos="1193800" algn="l"/>
              </a:tabLst>
              <a:defRPr/>
            </a:pPr>
            <a:r>
              <a:rPr lang="ja-JP" altLang="en-US" sz="1800" dirty="0">
                <a:solidFill>
                  <a:prstClr val="black"/>
                </a:solidFill>
              </a:rPr>
              <a:t>　・ 無料でサイバーセキュリティにおける</a:t>
            </a:r>
            <a:r>
              <a:rPr lang="ja-JP" altLang="en-US" sz="1800" b="1" dirty="0">
                <a:solidFill>
                  <a:srgbClr val="FF0000"/>
                </a:solidFill>
              </a:rPr>
              <a:t>「人的・組織的」な対策を支援</a:t>
            </a:r>
            <a:endParaRPr lang="en-US" altLang="ja-JP" sz="1800" b="1" u="sng" dirty="0">
              <a:solidFill>
                <a:srgbClr val="FF0000"/>
              </a:solidFill>
            </a:endParaRPr>
          </a:p>
          <a:p>
            <a:pPr marL="228600" marR="0" lvl="0" indent="-228600" algn="l" defTabSz="1260475" rtl="0" eaLnBrk="1" fontAlgn="base" latinLnBrk="0" hangingPunct="1">
              <a:lnSpc>
                <a:spcPts val="2400"/>
              </a:lnSpc>
              <a:spcBef>
                <a:spcPts val="1200"/>
              </a:spcBef>
              <a:spcAft>
                <a:spcPts val="0"/>
              </a:spcAft>
              <a:buClrTx/>
              <a:buSzTx/>
              <a:buFont typeface="Wingdings" panose="05000000000000000000" pitchFamily="2" charset="2"/>
              <a:buChar char="ü"/>
              <a:tabLst>
                <a:tab pos="1193800" algn="l"/>
              </a:tabLst>
              <a:defRPr/>
            </a:pPr>
            <a:r>
              <a:rPr lang="ja-JP" altLang="en-US" sz="1800" b="1" u="sng" dirty="0">
                <a:solidFill>
                  <a:prstClr val="black"/>
                </a:solidFill>
              </a:rPr>
              <a:t>事業概要</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lvl="1" indent="0" defTabSz="1260475" fontAlgn="base">
              <a:lnSpc>
                <a:spcPts val="2400"/>
              </a:lnSpc>
              <a:buNone/>
              <a:tabLst>
                <a:tab pos="1193800" algn="l"/>
              </a:tabLst>
              <a:defRPr/>
            </a:pPr>
            <a:r>
              <a:rPr lang="ja-JP" altLang="en-US" sz="1800" dirty="0">
                <a:solidFill>
                  <a:prstClr val="black"/>
                </a:solidFill>
              </a:rPr>
              <a:t>　 ○　サイバーセキュリティ対策の個別支援：</a:t>
            </a:r>
            <a:r>
              <a:rPr lang="en-US" altLang="ja-JP" sz="1800" b="1" dirty="0">
                <a:solidFill>
                  <a:srgbClr val="FF0000"/>
                </a:solidFill>
              </a:rPr>
              <a:t>1</a:t>
            </a:r>
            <a:r>
              <a:rPr lang="en-US" altLang="ja-JP" sz="1800" b="1">
                <a:solidFill>
                  <a:srgbClr val="FF0000"/>
                </a:solidFill>
              </a:rPr>
              <a:t>0</a:t>
            </a:r>
            <a:r>
              <a:rPr lang="ja-JP" altLang="en-US" sz="1800" b="1" dirty="0">
                <a:solidFill>
                  <a:srgbClr val="FF0000"/>
                </a:solidFill>
              </a:rPr>
              <a:t>社程度</a:t>
            </a:r>
          </a:p>
          <a:p>
            <a:pPr marL="0" lvl="1" indent="0" defTabSz="1260475" fontAlgn="base">
              <a:lnSpc>
                <a:spcPts val="2400"/>
              </a:lnSpc>
              <a:buNone/>
              <a:tabLst>
                <a:tab pos="1193800" algn="l"/>
              </a:tabLst>
              <a:defRPr/>
            </a:pPr>
            <a:r>
              <a:rPr lang="ja-JP" altLang="en-US" sz="1800" dirty="0">
                <a:solidFill>
                  <a:prstClr val="black"/>
                </a:solidFill>
              </a:rPr>
              <a:t>　 ○　サイバーセキュリティの実践演習（セミナー、机上演習等）</a:t>
            </a:r>
            <a:endParaRPr lang="en-US" altLang="ja-JP" sz="1800" dirty="0"/>
          </a:p>
          <a:p>
            <a:pPr fontAlgn="base">
              <a:lnSpc>
                <a:spcPts val="2400"/>
              </a:lnSpc>
              <a:spcBef>
                <a:spcPts val="1200"/>
              </a:spcBef>
              <a:defRPr/>
            </a:pPr>
            <a:r>
              <a:rPr lang="ja-JP" altLang="en-US" sz="1800" b="1" u="sng" dirty="0">
                <a:solidFill>
                  <a:srgbClr val="FF0000"/>
                </a:solidFill>
              </a:rPr>
              <a:t>事業スケジュール（予定）</a:t>
            </a:r>
            <a:endParaRPr lang="en-US" altLang="ja-JP" sz="1800" b="1" u="sng" dirty="0">
              <a:solidFill>
                <a:srgbClr val="FF0000"/>
              </a:solidFill>
            </a:endParaRPr>
          </a:p>
          <a:p>
            <a:pPr marL="0" indent="0" fontAlgn="base">
              <a:lnSpc>
                <a:spcPts val="2400"/>
              </a:lnSpc>
              <a:buNone/>
              <a:defRPr/>
            </a:pPr>
            <a:r>
              <a:rPr lang="ja-JP" altLang="en-US" sz="1800" dirty="0">
                <a:solidFill>
                  <a:prstClr val="black"/>
                </a:solidFill>
              </a:rPr>
              <a:t>　 ・参加企業募集：</a:t>
            </a:r>
            <a:r>
              <a:rPr lang="en-US" altLang="ja-JP" sz="1800" dirty="0">
                <a:solidFill>
                  <a:prstClr val="black"/>
                </a:solidFill>
              </a:rPr>
              <a:t>2026</a:t>
            </a:r>
            <a:r>
              <a:rPr lang="ja-JP" altLang="en-US" sz="1800" dirty="0">
                <a:solidFill>
                  <a:prstClr val="black"/>
                </a:solidFill>
              </a:rPr>
              <a:t>年</a:t>
            </a:r>
            <a:r>
              <a:rPr lang="en-US" altLang="ja-JP" sz="1800" dirty="0">
                <a:solidFill>
                  <a:prstClr val="black"/>
                </a:solidFill>
              </a:rPr>
              <a:t>7</a:t>
            </a:r>
            <a:r>
              <a:rPr lang="ja-JP" altLang="en-US" sz="1800" dirty="0">
                <a:solidFill>
                  <a:prstClr val="black"/>
                </a:solidFill>
              </a:rPr>
              <a:t>～</a:t>
            </a:r>
            <a:r>
              <a:rPr lang="en-US" altLang="ja-JP" sz="1800" dirty="0">
                <a:solidFill>
                  <a:prstClr val="black"/>
                </a:solidFill>
              </a:rPr>
              <a:t>8</a:t>
            </a:r>
            <a:r>
              <a:rPr lang="ja-JP" altLang="en-US" sz="1800" dirty="0">
                <a:solidFill>
                  <a:prstClr val="black"/>
                </a:solidFill>
              </a:rPr>
              <a:t>月頃</a:t>
            </a:r>
            <a:endParaRPr lang="en-US" altLang="ja-JP" sz="1800" dirty="0">
              <a:solidFill>
                <a:prstClr val="black"/>
              </a:solidFill>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C8559D06-3B35-3163-1643-4B2A988D3F29}"/>
              </a:ext>
            </a:extLst>
          </p:cNvPr>
          <p:cNvPicPr>
            <a:picLocks noChangeAspect="1"/>
          </p:cNvPicPr>
          <p:nvPr/>
        </p:nvPicPr>
        <p:blipFill>
          <a:blip r:embed="rId3"/>
          <a:stretch>
            <a:fillRect/>
          </a:stretch>
        </p:blipFill>
        <p:spPr>
          <a:xfrm>
            <a:off x="7211153" y="4979775"/>
            <a:ext cx="2015133" cy="1339395"/>
          </a:xfrm>
          <a:prstGeom prst="rect">
            <a:avLst/>
          </a:prstGeom>
        </p:spPr>
      </p:pic>
    </p:spTree>
    <p:extLst>
      <p:ext uri="{BB962C8B-B14F-4D97-AF65-F5344CB8AC3E}">
        <p14:creationId xmlns:p14="http://schemas.microsoft.com/office/powerpoint/2010/main" val="2035179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92355-F370-5444-F5DF-7F0547742956}"/>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26AB2C0C-8E2A-A68F-C3B5-F4387AA8F7B5}"/>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CFB811ED-9EAB-84D7-7955-7C065922438D}"/>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2E0ABADC-A4E5-11D4-245C-EE3AB08A9FB0}"/>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7A35B0F3-49F3-01CB-FB19-167776B5F2DB}"/>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tx2">
                    <a:lumMod val="40000"/>
                    <a:lumOff val="60000"/>
                  </a:schemeClr>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2D4D3D53-928B-DAA3-0593-BB301C604249}"/>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9DAC8C62-C8A3-7BD4-B591-EA3F9E841B66}"/>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5BBF6B37-3F64-86A0-26C8-08AE5D39F085}"/>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ADD9B556-7039-FC20-1B75-A1AA3ABE5C06}"/>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5AAE0015-8879-58BF-C72C-75AF3E472703}"/>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デジタルナビゲート</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E802E506-90AA-B63F-2A8F-C87C0C3D3772}"/>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C7BCD713-CE37-DFEE-0513-B2FCF8DBC777}"/>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D2B3386F-B728-7575-DF3F-BFC09A5EC2B3}"/>
              </a:ext>
            </a:extLst>
          </p:cNvPr>
          <p:cNvPicPr>
            <a:picLocks noChangeAspect="1"/>
          </p:cNvPicPr>
          <p:nvPr/>
        </p:nvPicPr>
        <p:blipFill rotWithShape="1">
          <a:blip r:embed="rId4" cstate="print">
            <a:duotone>
              <a:schemeClr val="accent3">
                <a:shade val="45000"/>
                <a:satMod val="135000"/>
              </a:schemeClr>
              <a:prstClr val="white"/>
            </a:duotone>
            <a:alphaModFix amt="50000"/>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31C13A68-A37E-2475-0980-F1DB2BBE511B}"/>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9E19F96D-6B11-5988-4209-AEFDF65B7414}"/>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a:t>
            </a:r>
            <a:r>
              <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促進補助金</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F46F4EDA-14E2-F00E-0036-489846FC9F0D}"/>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086852FC-24C7-8540-08FC-BC77490B5592}"/>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A04E6F3C-8B13-7AA2-B3A6-CCD2CDB00F1F}"/>
              </a:ext>
            </a:extLst>
          </p:cNvPr>
          <p:cNvGrpSpPr/>
          <p:nvPr/>
        </p:nvGrpSpPr>
        <p:grpSpPr>
          <a:xfrm rot="21019114">
            <a:off x="600731" y="987004"/>
            <a:ext cx="2758979" cy="1039628"/>
            <a:chOff x="2500096" y="388590"/>
            <a:chExt cx="3395666" cy="1279542"/>
          </a:xfrm>
        </p:grpSpPr>
        <p:pic>
          <p:nvPicPr>
            <p:cNvPr id="26" name="図 25">
              <a:extLst>
                <a:ext uri="{FF2B5EF4-FFF2-40B4-BE49-F238E27FC236}">
                  <a16:creationId xmlns:a16="http://schemas.microsoft.com/office/drawing/2014/main" id="{E9251971-908A-F3D7-065D-188E3BB686E9}"/>
                </a:ext>
              </a:extLst>
            </p:cNvPr>
            <p:cNvPicPr>
              <a:picLocks noChangeAspect="1"/>
            </p:cNvPicPr>
            <p:nvPr/>
          </p:nvPicPr>
          <p:blipFill>
            <a:blip r:embed="rId5" cstate="print">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BD575899-86E3-8289-2350-0E918BB582EB}"/>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デジタル技術を活用した</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県内企業の変革</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C45D6E00-DB6A-DC7F-97CE-06BEF472CAE5}"/>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あいち産業</a:t>
            </a:r>
            <a:r>
              <a:rPr lang="en-US" altLang="ja-JP" b="1"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推進コンソーシアム</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B57CA736-05F9-F267-75E2-4F2C51455D58}"/>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1"/>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1"/>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F6EEEACB-8315-828E-F04D-382A130EC636}"/>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sp>
        <p:nvSpPr>
          <p:cNvPr id="2" name="四角形: 角を丸くする 1">
            <a:extLst>
              <a:ext uri="{FF2B5EF4-FFF2-40B4-BE49-F238E27FC236}">
                <a16:creationId xmlns:a16="http://schemas.microsoft.com/office/drawing/2014/main" id="{1C9A4D67-43FD-B924-3708-6A1F2476C453}"/>
              </a:ext>
            </a:extLst>
          </p:cNvPr>
          <p:cNvSpPr/>
          <p:nvPr/>
        </p:nvSpPr>
        <p:spPr>
          <a:xfrm>
            <a:off x="569285" y="5422584"/>
            <a:ext cx="8928000" cy="601788"/>
          </a:xfrm>
          <a:prstGeom prst="roundRect">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35752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00355D01-9125-2D6F-0A8A-5CFFB4EFFE03}"/>
              </a:ext>
            </a:extLst>
          </p:cNvPr>
          <p:cNvSpPr>
            <a:spLocks noGrp="1"/>
          </p:cNvSpPr>
          <p:nvPr>
            <p:ph type="title"/>
          </p:nvPr>
        </p:nvSpPr>
        <p:spPr/>
        <p:txBody>
          <a:bodyPr>
            <a:normAutofit fontScale="90000"/>
          </a:bodyPr>
          <a:lstStyle/>
          <a:p>
            <a:r>
              <a:rPr kumimoji="1" lang="ja-JP" altLang="en-US" dirty="0"/>
              <a:t>　デジタル技術活用相談窓口</a:t>
            </a:r>
          </a:p>
        </p:txBody>
      </p:sp>
      <p:sp>
        <p:nvSpPr>
          <p:cNvPr id="8" name="コンテンツ プレースホルダー 2">
            <a:extLst>
              <a:ext uri="{FF2B5EF4-FFF2-40B4-BE49-F238E27FC236}">
                <a16:creationId xmlns:a16="http://schemas.microsoft.com/office/drawing/2014/main" id="{1EA4BA80-F026-C033-58BD-25838C69C11C}"/>
              </a:ext>
            </a:extLst>
          </p:cNvPr>
          <p:cNvSpPr txBox="1">
            <a:spLocks/>
          </p:cNvSpPr>
          <p:nvPr/>
        </p:nvSpPr>
        <p:spPr>
          <a:xfrm>
            <a:off x="284285" y="699812"/>
            <a:ext cx="9304699" cy="5881519"/>
          </a:xfrm>
          <a:prstGeom prst="rect">
            <a:avLst/>
          </a:prstGeom>
          <a:solidFill>
            <a:srgbClr val="DEEBF7"/>
          </a:solidFill>
          <a:ln>
            <a:noFill/>
          </a:ln>
        </p:spPr>
        <p:txBody>
          <a:bodyPr vert="horz" wrap="square" lIns="91440" tIns="14400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228600" marR="0" lvl="0" indent="-228600" algn="l" defTabSz="914400" rtl="0" eaLnBrk="1" fontAlgn="base" latinLnBrk="0" hangingPunct="1">
              <a:lnSpc>
                <a:spcPts val="2400"/>
              </a:lnSpc>
              <a:spcAft>
                <a:spcPts val="0"/>
              </a:spcAft>
              <a:buClrTx/>
              <a:buSzTx/>
              <a:buFont typeface="Wingdings" panose="05000000000000000000" pitchFamily="2" charset="2"/>
              <a:buChar char="ü"/>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相談対象者</a:t>
            </a:r>
            <a:endParaRPr kumimoji="1" lang="en-US" altLang="ja-JP" sz="18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ts val="2400"/>
              </a:lnSpc>
              <a:spcBef>
                <a:spcPts val="0"/>
              </a:spcBef>
              <a:spcAft>
                <a:spcPts val="0"/>
              </a:spcAft>
              <a:buClrTx/>
              <a:buSzTx/>
              <a:buFont typeface="Wingdings" panose="05000000000000000000" pitchFamily="2" charset="2"/>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a:t>
            </a:r>
            <a:r>
              <a:rPr lang="ja-JP" altLang="en-US" sz="1800" dirty="0">
                <a:solidFill>
                  <a:prstClr val="black"/>
                </a:solidFill>
              </a:rPr>
              <a:t>デジタル技術や情報セキュリティ対策に課題を抱えている企業</a:t>
            </a:r>
            <a:endParaRPr kumimoji="1" lang="ja-JP" altLang="en-US" sz="1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ts val="2400"/>
              </a:lnSpc>
              <a:spcBef>
                <a:spcPts val="0"/>
              </a:spcBef>
              <a:spcAft>
                <a:spcPts val="0"/>
              </a:spcAft>
              <a:buClrTx/>
              <a:buSzTx/>
              <a:buFont typeface="Wingdings" panose="05000000000000000000" pitchFamily="2" charset="2"/>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a:t>
            </a:r>
            <a:r>
              <a:rPr lang="en-US" altLang="ja-JP" sz="1800" dirty="0">
                <a:solidFill>
                  <a:prstClr val="black"/>
                </a:solidFill>
              </a:rPr>
              <a:t>IT</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サービス提供者</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fontAlgn="base">
              <a:lnSpc>
                <a:spcPts val="2400"/>
              </a:lnSpc>
              <a:spcBef>
                <a:spcPts val="1200"/>
              </a:spcBef>
              <a:defRPr/>
            </a:pPr>
            <a:r>
              <a:rPr lang="ja-JP" altLang="en-US" sz="1800" b="1" u="sng" dirty="0">
                <a:solidFill>
                  <a:prstClr val="black"/>
                </a:solidFill>
              </a:rPr>
              <a:t>設置期間</a:t>
            </a:r>
            <a:r>
              <a:rPr lang="ja-JP" altLang="en-US" sz="1800" dirty="0">
                <a:solidFill>
                  <a:prstClr val="black"/>
                </a:solidFill>
              </a:rPr>
              <a:t>　</a:t>
            </a:r>
            <a:r>
              <a:rPr lang="en-US" altLang="ja-JP" sz="1800" dirty="0">
                <a:solidFill>
                  <a:prstClr val="black"/>
                </a:solidFill>
              </a:rPr>
              <a:t>2026</a:t>
            </a:r>
            <a:r>
              <a:rPr lang="ja-JP" altLang="en-US" sz="1800" dirty="0">
                <a:solidFill>
                  <a:prstClr val="black"/>
                </a:solidFill>
              </a:rPr>
              <a:t>年４月</a:t>
            </a:r>
            <a:r>
              <a:rPr lang="en-US" altLang="ja-JP" sz="1800" dirty="0">
                <a:solidFill>
                  <a:prstClr val="black"/>
                </a:solidFill>
              </a:rPr>
              <a:t>17</a:t>
            </a:r>
            <a:r>
              <a:rPr lang="ja-JP" altLang="en-US" sz="1800" dirty="0">
                <a:solidFill>
                  <a:prstClr val="black"/>
                </a:solidFill>
              </a:rPr>
              <a:t>日～</a:t>
            </a:r>
            <a:r>
              <a:rPr lang="en-US" altLang="ja-JP" sz="1800" dirty="0">
                <a:solidFill>
                  <a:prstClr val="black"/>
                </a:solidFill>
              </a:rPr>
              <a:t>2027</a:t>
            </a:r>
            <a:r>
              <a:rPr lang="ja-JP" altLang="en-US" sz="1800" dirty="0">
                <a:solidFill>
                  <a:prstClr val="black"/>
                </a:solidFill>
              </a:rPr>
              <a:t>年３月</a:t>
            </a:r>
            <a:r>
              <a:rPr lang="en-US" altLang="ja-JP" sz="1800" dirty="0">
                <a:solidFill>
                  <a:prstClr val="black"/>
                </a:solidFill>
              </a:rPr>
              <a:t>18</a:t>
            </a:r>
            <a:r>
              <a:rPr lang="ja-JP" altLang="en-US" sz="1800" dirty="0">
                <a:solidFill>
                  <a:prstClr val="black"/>
                </a:solidFill>
              </a:rPr>
              <a:t>日</a:t>
            </a:r>
            <a:endParaRPr kumimoji="1" lang="en-US" altLang="ja-JP" sz="18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ts val="2400"/>
              </a:lnSpc>
              <a:spcBef>
                <a:spcPts val="1200"/>
              </a:spcBef>
              <a:spcAft>
                <a:spcPts val="0"/>
              </a:spcAft>
              <a:buClrTx/>
              <a:buSzTx/>
              <a:buFont typeface="Wingdings" panose="05000000000000000000" pitchFamily="2" charset="2"/>
              <a:buChar char="ü"/>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相談事例</a:t>
            </a:r>
          </a:p>
          <a:p>
            <a:pPr marL="0" marR="0" lvl="0" indent="0" algn="l" defTabSz="914400" rtl="0" eaLnBrk="1" fontAlgn="base" latinLnBrk="0" hangingPunct="1">
              <a:spcBef>
                <a:spcPts val="0"/>
              </a:spcBef>
              <a:spcAft>
                <a:spcPts val="0"/>
              </a:spcAft>
              <a:buClrTx/>
              <a:buSzTx/>
              <a:buFont typeface="Wingdings" panose="05000000000000000000" pitchFamily="2" charset="2"/>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普段の業務の中で、どのようにデジタル技術を活用できるのか分からない</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spcBef>
                <a:spcPts val="0"/>
              </a:spcBef>
              <a:spcAft>
                <a:spcPts val="0"/>
              </a:spcAft>
              <a:buClrTx/>
              <a:buSzTx/>
              <a:buFont typeface="Wingdings" panose="05000000000000000000" pitchFamily="2" charset="2"/>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協働できる</a:t>
            </a:r>
            <a:r>
              <a:rPr lang="en-US" altLang="ja-JP" sz="1800" dirty="0">
                <a:solidFill>
                  <a:prstClr val="black"/>
                </a:solidFill>
              </a:rPr>
              <a:t>IT</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サービス提供者を教えてほしい</a:t>
            </a:r>
          </a:p>
          <a:p>
            <a:pPr marL="0" marR="0" lvl="0" indent="0" algn="l" defTabSz="914400" rtl="0" eaLnBrk="1" fontAlgn="base" latinLnBrk="0" hangingPunct="1">
              <a:lnSpc>
                <a:spcPts val="2400"/>
              </a:lnSpc>
              <a:spcBef>
                <a:spcPts val="0"/>
              </a:spcBef>
              <a:spcAft>
                <a:spcPts val="0"/>
              </a:spcAft>
              <a:buClrTx/>
              <a:buSzTx/>
              <a:buFont typeface="Wingdings" panose="05000000000000000000" pitchFamily="2" charset="2"/>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 情報セキュリティ対策に取り組みたいが、何から始めて良いのか分からない</a:t>
            </a: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ts val="2400"/>
              </a:lnSpc>
              <a:spcBef>
                <a:spcPts val="1200"/>
              </a:spcBef>
              <a:spcAft>
                <a:spcPts val="0"/>
              </a:spcAft>
              <a:buClrTx/>
              <a:buSzTx/>
              <a:buFont typeface="Wingdings" panose="05000000000000000000" pitchFamily="2" charset="2"/>
              <a:buChar char="ü"/>
              <a:tabLst/>
              <a:defRPr/>
            </a:pPr>
            <a:r>
              <a:rPr kumimoji="1" lang="ja-JP" altLang="en-US"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業務イメージ</a:t>
            </a:r>
            <a:endParaRPr lang="en-US" altLang="ja-JP" sz="1800" dirty="0">
              <a:solidFill>
                <a:prstClr val="black"/>
              </a:solidFill>
            </a:endParaRPr>
          </a:p>
          <a:p>
            <a:pPr marL="228600" marR="0" lvl="0" indent="-228600" algn="l" defTabSz="914400" rtl="0" eaLnBrk="1" fontAlgn="base" latinLnBrk="0" hangingPunct="1">
              <a:lnSpc>
                <a:spcPts val="2400"/>
              </a:lnSpc>
              <a:spcBef>
                <a:spcPts val="1200"/>
              </a:spcBef>
              <a:spcAft>
                <a:spcPts val="0"/>
              </a:spcAft>
              <a:buClrTx/>
              <a:buSzTx/>
              <a:buFont typeface="Wingdings" panose="05000000000000000000" pitchFamily="2" charset="2"/>
              <a:buChar char="ü"/>
              <a:tabLst/>
              <a:defRPr/>
            </a:pPr>
            <a:endParaRPr lang="en-US" altLang="ja-JP" sz="1800" b="1" u="sng" dirty="0">
              <a:solidFill>
                <a:prstClr val="black"/>
              </a:solidFill>
            </a:endParaRPr>
          </a:p>
          <a:p>
            <a:pPr marL="228600" marR="0" lvl="0" indent="-228600" algn="l" defTabSz="914400" rtl="0" eaLnBrk="1" fontAlgn="base" latinLnBrk="0" hangingPunct="1">
              <a:lnSpc>
                <a:spcPts val="2400"/>
              </a:lnSpc>
              <a:spcBef>
                <a:spcPts val="1200"/>
              </a:spcBef>
              <a:spcAft>
                <a:spcPts val="0"/>
              </a:spcAft>
              <a:buClrTx/>
              <a:buSzTx/>
              <a:buFont typeface="Wingdings" panose="05000000000000000000" pitchFamily="2" charset="2"/>
              <a:buChar char="ü"/>
              <a:tabLst/>
              <a:defRPr/>
            </a:pPr>
            <a:endParaRPr lang="en-US" altLang="ja-JP" sz="1800" b="1" u="sng" dirty="0"/>
          </a:p>
          <a:p>
            <a:pPr lvl="0" fontAlgn="base">
              <a:spcBef>
                <a:spcPts val="600"/>
              </a:spcBef>
              <a:defRPr/>
            </a:pPr>
            <a:endParaRPr lang="en-US" altLang="ja-JP" sz="1800" dirty="0">
              <a:solidFill>
                <a:prstClr val="black"/>
              </a:solidFill>
            </a:endParaRPr>
          </a:p>
          <a:p>
            <a:pPr marL="0" lvl="0" indent="0" fontAlgn="base">
              <a:buNone/>
              <a:defRPr/>
            </a:pPr>
            <a:endParaRPr lang="en-US" altLang="ja-JP" sz="1800" b="1" u="sng" dirty="0"/>
          </a:p>
          <a:p>
            <a:pPr marL="0" lvl="0" indent="0" fontAlgn="base">
              <a:buNone/>
              <a:defRPr/>
            </a:pPr>
            <a:endParaRPr lang="en-US" altLang="ja-JP" sz="1800" b="1" u="sng" dirty="0"/>
          </a:p>
          <a:p>
            <a:pPr marL="0" marR="0" lvl="0" indent="0" algn="l" defTabSz="914400" rtl="0" eaLnBrk="1" fontAlgn="base" latinLnBrk="0" hangingPunct="1">
              <a:spcBef>
                <a:spcPts val="600"/>
              </a:spcBef>
              <a:spcAft>
                <a:spcPts val="0"/>
              </a:spcAft>
              <a:buClrTx/>
              <a:buSz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ts val="0"/>
              </a:spcBef>
              <a:spcAft>
                <a:spcPts val="0"/>
              </a:spcAft>
              <a:buClrTx/>
              <a:buSzTx/>
              <a:buFont typeface="Wingdings" panose="05000000000000000000" pitchFamily="2" charset="2"/>
              <a:buChar char="ü"/>
              <a:tabLst/>
              <a:defRPr/>
            </a:pPr>
            <a:endParaRPr lang="en-US" altLang="ja-JP" sz="1800" dirty="0">
              <a:solidFill>
                <a:prstClr val="black"/>
              </a:solidFill>
            </a:endParaRPr>
          </a:p>
          <a:p>
            <a:pPr marL="228600" marR="0" lvl="0" indent="-228600" algn="l" defTabSz="914400" rtl="0" eaLnBrk="1" fontAlgn="base" latinLnBrk="0" hangingPunct="1">
              <a:lnSpc>
                <a:spcPct val="100000"/>
              </a:lnSpc>
              <a:spcBef>
                <a:spcPts val="0"/>
              </a:spcBef>
              <a:spcAft>
                <a:spcPts val="0"/>
              </a:spcAft>
              <a:buClrTx/>
              <a:buSzTx/>
              <a:buFont typeface="Wingdings" panose="05000000000000000000" pitchFamily="2" charset="2"/>
              <a:buChar char="ü"/>
              <a:tabLst/>
              <a:defRPr/>
            </a:pPr>
            <a:endParaRPr lang="en-US" altLang="ja-JP" sz="1800" dirty="0">
              <a:solidFill>
                <a:prstClr val="black"/>
              </a:solidFill>
            </a:endParaRPr>
          </a:p>
          <a:p>
            <a:pPr marL="228600" marR="0" lvl="0" indent="-228600" algn="l" defTabSz="914400" rtl="0" eaLnBrk="1" fontAlgn="base" latinLnBrk="0" hangingPunct="1">
              <a:lnSpc>
                <a:spcPct val="100000"/>
              </a:lnSpc>
              <a:spcBef>
                <a:spcPts val="0"/>
              </a:spcBef>
              <a:spcAft>
                <a:spcPts val="0"/>
              </a:spcAft>
              <a:buClrTx/>
              <a:buSzTx/>
              <a:buFont typeface="Wingdings" panose="05000000000000000000" pitchFamily="2" charset="2"/>
              <a:buChar char="ü"/>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ts val="0"/>
              </a:spcBef>
              <a:spcAft>
                <a:spcPts val="0"/>
              </a:spcAft>
              <a:buClrTx/>
              <a:buSzTx/>
              <a:buFont typeface="Wingdings" panose="05000000000000000000" pitchFamily="2" charset="2"/>
              <a:buChar char="ü"/>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ts val="0"/>
              </a:spcBef>
              <a:spcAft>
                <a:spcPts val="0"/>
              </a:spcAft>
              <a:buClrTx/>
              <a:buSzTx/>
              <a:buFont typeface="Wingdings" panose="05000000000000000000" pitchFamily="2" charset="2"/>
              <a:buChar char="ü"/>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8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 name="図 5">
            <a:extLst>
              <a:ext uri="{FF2B5EF4-FFF2-40B4-BE49-F238E27FC236}">
                <a16:creationId xmlns:a16="http://schemas.microsoft.com/office/drawing/2014/main" id="{BB99C2DC-54E0-D33C-0965-02C7E8436D32}"/>
              </a:ext>
            </a:extLst>
          </p:cNvPr>
          <p:cNvPicPr>
            <a:picLocks noChangeAspect="1"/>
          </p:cNvPicPr>
          <p:nvPr/>
        </p:nvPicPr>
        <p:blipFill rotWithShape="1">
          <a:blip r:embed="rId3"/>
          <a:srcRect l="452" t="1256" r="682" b="1047"/>
          <a:stretch/>
        </p:blipFill>
        <p:spPr>
          <a:xfrm>
            <a:off x="2004829" y="4127167"/>
            <a:ext cx="6927762" cy="2031021"/>
          </a:xfrm>
          <a:prstGeom prst="rect">
            <a:avLst/>
          </a:prstGeom>
        </p:spPr>
      </p:pic>
    </p:spTree>
    <p:extLst>
      <p:ext uri="{BB962C8B-B14F-4D97-AF65-F5344CB8AC3E}">
        <p14:creationId xmlns:p14="http://schemas.microsoft.com/office/powerpoint/2010/main" val="2725613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99590-90CF-DF83-EE08-9D9CF50C41B8}"/>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513FED71-AC79-CA65-95B5-070166A46EF5}"/>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rot="20023517" flipV="1">
            <a:off x="14778" y="2358910"/>
            <a:ext cx="8081093" cy="950793"/>
          </a:xfrm>
          <a:prstGeom prst="rect">
            <a:avLst/>
          </a:prstGeom>
        </p:spPr>
      </p:pic>
      <p:sp>
        <p:nvSpPr>
          <p:cNvPr id="21" name="矢印: 折線 20">
            <a:extLst>
              <a:ext uri="{FF2B5EF4-FFF2-40B4-BE49-F238E27FC236}">
                <a16:creationId xmlns:a16="http://schemas.microsoft.com/office/drawing/2014/main" id="{0CE64F0E-65BB-7E34-80CA-C86C80B53342}"/>
              </a:ext>
            </a:extLst>
          </p:cNvPr>
          <p:cNvSpPr/>
          <p:nvPr/>
        </p:nvSpPr>
        <p:spPr>
          <a:xfrm>
            <a:off x="4381860" y="3407619"/>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25" name="矢印: 折線 20">
            <a:extLst>
              <a:ext uri="{FF2B5EF4-FFF2-40B4-BE49-F238E27FC236}">
                <a16:creationId xmlns:a16="http://schemas.microsoft.com/office/drawing/2014/main" id="{49F43C1D-40D0-F52C-73DB-D0887321D2D7}"/>
              </a:ext>
            </a:extLst>
          </p:cNvPr>
          <p:cNvSpPr/>
          <p:nvPr/>
        </p:nvSpPr>
        <p:spPr>
          <a:xfrm>
            <a:off x="6809123" y="2353705"/>
            <a:ext cx="571140" cy="573935"/>
          </a:xfrm>
          <a:prstGeom prst="bentArrow">
            <a:avLst>
              <a:gd name="adj1" fmla="val 42860"/>
              <a:gd name="adj2" fmla="val 41669"/>
              <a:gd name="adj3" fmla="val 25000"/>
              <a:gd name="adj4" fmla="val 47559"/>
            </a:avLst>
          </a:prstGeom>
          <a:solidFill>
            <a:schemeClr val="tx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D87C7971-91D2-B76A-A8B9-28927CCD7F74}"/>
              </a:ext>
            </a:extLst>
          </p:cNvPr>
          <p:cNvSpPr/>
          <p:nvPr/>
        </p:nvSpPr>
        <p:spPr bwMode="auto">
          <a:xfrm>
            <a:off x="7387211" y="2644701"/>
            <a:ext cx="2538092" cy="567852"/>
          </a:xfrm>
          <a:prstGeom prst="rect">
            <a:avLst/>
          </a:prstGeom>
          <a:noFill/>
          <a:ln w="9525">
            <a:noFill/>
            <a:miter lim="800000"/>
            <a:headEnd/>
            <a:tailEnd/>
          </a:ln>
          <a:effectLst/>
        </p:spPr>
        <p:txBody>
          <a:bodyPr wrap="none" rtlCol="0" anchor="ctr"/>
          <a:lstStyle/>
          <a:p>
            <a:pPr algn="ctr"/>
            <a:r>
              <a:rPr lang="ja-JP" altLang="en-US" sz="1463" b="1" dirty="0">
                <a:solidFill>
                  <a:schemeClr val="tx2">
                    <a:lumMod val="40000"/>
                    <a:lumOff val="60000"/>
                  </a:schemeClr>
                </a:solidFill>
                <a:latin typeface="Meiryo UI" panose="020B0604030504040204" pitchFamily="50" charset="-128"/>
                <a:ea typeface="Meiryo UI" panose="020B0604030504040204" pitchFamily="50" charset="-128"/>
              </a:rPr>
              <a:t>イノベーションの創出</a:t>
            </a: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41" name="角丸四角形 40">
            <a:extLst>
              <a:ext uri="{FF2B5EF4-FFF2-40B4-BE49-F238E27FC236}">
                <a16:creationId xmlns:a16="http://schemas.microsoft.com/office/drawing/2014/main" id="{6E20C42D-2EE1-18F2-13B8-14CE17EA1A34}"/>
              </a:ext>
            </a:extLst>
          </p:cNvPr>
          <p:cNvSpPr/>
          <p:nvPr/>
        </p:nvSpPr>
        <p:spPr>
          <a:xfrm>
            <a:off x="5027222" y="3007105"/>
            <a:ext cx="2359989" cy="3568542"/>
          </a:xfrm>
          <a:prstGeom prst="roundRect">
            <a:avLst>
              <a:gd name="adj" fmla="val 3398"/>
            </a:avLst>
          </a:prstGeom>
          <a:solidFill>
            <a:schemeClr val="bg1">
              <a:lumMod val="8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デジタライゼーション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2" name="角丸四角形 41">
            <a:extLst>
              <a:ext uri="{FF2B5EF4-FFF2-40B4-BE49-F238E27FC236}">
                <a16:creationId xmlns:a16="http://schemas.microsoft.com/office/drawing/2014/main" id="{EC9C906E-78D1-6E5F-E0C1-90C6CC7EC074}"/>
              </a:ext>
            </a:extLst>
          </p:cNvPr>
          <p:cNvSpPr/>
          <p:nvPr/>
        </p:nvSpPr>
        <p:spPr>
          <a:xfrm>
            <a:off x="2599069" y="4081806"/>
            <a:ext cx="2359990" cy="2493840"/>
          </a:xfrm>
          <a:prstGeom prst="roundRect">
            <a:avLst>
              <a:gd name="adj" fmla="val 4781"/>
            </a:avLst>
          </a:prstGeom>
          <a:solidFill>
            <a:schemeClr val="bg1">
              <a:lumMod val="9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デジタイゼーション</a:t>
            </a:r>
            <a:endParaRPr lang="ja-JP" altLang="en-US" sz="1625"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3" name="角丸四角形 42">
            <a:extLst>
              <a:ext uri="{FF2B5EF4-FFF2-40B4-BE49-F238E27FC236}">
                <a16:creationId xmlns:a16="http://schemas.microsoft.com/office/drawing/2014/main" id="{B4DDD19E-D847-2607-9ACC-523C7FB317BC}"/>
              </a:ext>
            </a:extLst>
          </p:cNvPr>
          <p:cNvSpPr/>
          <p:nvPr/>
        </p:nvSpPr>
        <p:spPr>
          <a:xfrm>
            <a:off x="7455375" y="1913641"/>
            <a:ext cx="2359988" cy="4638631"/>
          </a:xfrm>
          <a:prstGeom prst="roundRect">
            <a:avLst>
              <a:gd name="adj" fmla="val 4237"/>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lnSpc>
                <a:spcPct val="150000"/>
              </a:lnSpc>
              <a:spcBef>
                <a:spcPts val="488"/>
              </a:spcBef>
            </a:pPr>
            <a:r>
              <a:rPr lang="ja-JP" altLang="en-US" sz="1950"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ＤＸ</a:t>
            </a:r>
          </a:p>
        </p:txBody>
      </p:sp>
      <p:sp>
        <p:nvSpPr>
          <p:cNvPr id="7" name="角丸四角形 41">
            <a:extLst>
              <a:ext uri="{FF2B5EF4-FFF2-40B4-BE49-F238E27FC236}">
                <a16:creationId xmlns:a16="http://schemas.microsoft.com/office/drawing/2014/main" id="{97352887-EE54-29CC-EA6D-D9966DFDD1B1}"/>
              </a:ext>
            </a:extLst>
          </p:cNvPr>
          <p:cNvSpPr/>
          <p:nvPr/>
        </p:nvSpPr>
        <p:spPr>
          <a:xfrm>
            <a:off x="170916" y="4939645"/>
            <a:ext cx="2359990" cy="1636001"/>
          </a:xfrm>
          <a:prstGeom prst="roundRect">
            <a:avLst>
              <a:gd name="adj" fmla="val 4781"/>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t"/>
          <a:lstStyle/>
          <a:p>
            <a:pPr algn="ctr"/>
            <a:r>
              <a:rPr lang="ja-JP" altLang="en-US"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rPr>
              <a:t>未着手</a:t>
            </a:r>
            <a:endParaRPr lang="en-US" altLang="ja-JP" sz="1625" b="1" dirty="0">
              <a:solidFill>
                <a:schemeClr val="tx2">
                  <a:lumMod val="40000"/>
                  <a:lumOff val="60000"/>
                </a:schemeClr>
              </a:solidFill>
              <a:latin typeface="ＤＦ特太ゴシック体" panose="020B0509000000000000" pitchFamily="49" charset="-128"/>
              <a:ea typeface="ＤＦ特太ゴシック体" panose="020B0509000000000000" pitchFamily="49" charset="-128"/>
            </a:endParaRPr>
          </a:p>
        </p:txBody>
      </p:sp>
      <p:sp>
        <p:nvSpPr>
          <p:cNvPr id="45" name="正方形/長方形 44">
            <a:extLst>
              <a:ext uri="{FF2B5EF4-FFF2-40B4-BE49-F238E27FC236}">
                <a16:creationId xmlns:a16="http://schemas.microsoft.com/office/drawing/2014/main" id="{401235B5-B4BC-4BA7-0A26-98358687B651}"/>
              </a:ext>
            </a:extLst>
          </p:cNvPr>
          <p:cNvSpPr/>
          <p:nvPr/>
        </p:nvSpPr>
        <p:spPr>
          <a:xfrm>
            <a:off x="217901" y="2377338"/>
            <a:ext cx="2158336" cy="612000"/>
          </a:xfrm>
          <a:prstGeom prst="rect">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デジタルナビゲート</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B4A30E93-D72B-B703-994C-761218087987}"/>
              </a:ext>
            </a:extLst>
          </p:cNvPr>
          <p:cNvSpPr/>
          <p:nvPr/>
        </p:nvSpPr>
        <p:spPr>
          <a:xfrm>
            <a:off x="2699896" y="4934263"/>
            <a:ext cx="6708055"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サイバーセキュリティ対策支援事業</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9" name="矢印: 折線 8">
            <a:extLst>
              <a:ext uri="{FF2B5EF4-FFF2-40B4-BE49-F238E27FC236}">
                <a16:creationId xmlns:a16="http://schemas.microsoft.com/office/drawing/2014/main" id="{DDA6B427-63E7-9898-76B1-70B1D0CA527F}"/>
              </a:ext>
            </a:extLst>
          </p:cNvPr>
          <p:cNvSpPr/>
          <p:nvPr/>
        </p:nvSpPr>
        <p:spPr>
          <a:xfrm>
            <a:off x="1954366" y="4246121"/>
            <a:ext cx="571140" cy="601788"/>
          </a:xfrm>
          <a:prstGeom prst="bentArrow">
            <a:avLst>
              <a:gd name="adj1" fmla="val 42860"/>
              <a:gd name="adj2" fmla="val 41669"/>
              <a:gd name="adj3" fmla="val 25000"/>
              <a:gd name="adj4" fmla="val 4755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63">
              <a:solidFill>
                <a:schemeClr val="tx2">
                  <a:lumMod val="40000"/>
                  <a:lumOff val="60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9235BE4-724E-8420-A249-EA4C9F9B64C8}"/>
              </a:ext>
            </a:extLst>
          </p:cNvPr>
          <p:cNvPicPr>
            <a:picLocks noChangeAspect="1"/>
          </p:cNvPicPr>
          <p:nvPr/>
        </p:nvPicPr>
        <p:blipFill rotWithShape="1">
          <a:blip r:embed="rId4" cstate="print">
            <a:duotone>
              <a:schemeClr val="accent3">
                <a:shade val="45000"/>
                <a:satMod val="135000"/>
              </a:schemeClr>
              <a:prstClr val="white"/>
            </a:duotone>
            <a:alphaModFix amt="50000"/>
            <a:extLst>
              <a:ext uri="{28A0092B-C50C-407E-A947-70E740481C1C}">
                <a14:useLocalDpi xmlns:a14="http://schemas.microsoft.com/office/drawing/2010/main" val="0"/>
              </a:ext>
            </a:extLst>
          </a:blip>
          <a:srcRect l="28691" t="16129" r="31340" b="44755"/>
          <a:stretch/>
        </p:blipFill>
        <p:spPr>
          <a:xfrm>
            <a:off x="7540877" y="2507530"/>
            <a:ext cx="2202318" cy="2323395"/>
          </a:xfrm>
          <a:prstGeom prst="rect">
            <a:avLst/>
          </a:prstGeom>
        </p:spPr>
      </p:pic>
      <p:sp>
        <p:nvSpPr>
          <p:cNvPr id="8" name="正方形/長方形 7">
            <a:extLst>
              <a:ext uri="{FF2B5EF4-FFF2-40B4-BE49-F238E27FC236}">
                <a16:creationId xmlns:a16="http://schemas.microsoft.com/office/drawing/2014/main" id="{10201003-F73C-362A-6670-2A2B0C08FCD7}"/>
              </a:ext>
            </a:extLst>
          </p:cNvPr>
          <p:cNvSpPr/>
          <p:nvPr/>
        </p:nvSpPr>
        <p:spPr>
          <a:xfrm>
            <a:off x="6463337" y="2388575"/>
            <a:ext cx="3461967" cy="317459"/>
          </a:xfrm>
          <a:prstGeom prst="rect">
            <a:avLst/>
          </a:prstGeom>
        </p:spPr>
        <p:txBody>
          <a:bodyPr wrap="square">
            <a:spAutoFit/>
          </a:bodyPr>
          <a:lstStyle/>
          <a:p>
            <a:pPr algn="ctr"/>
            <a:endParaRPr lang="en-US" altLang="ja-JP" sz="1463"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8" name="吹き出し: 四角形 17">
            <a:extLst>
              <a:ext uri="{FF2B5EF4-FFF2-40B4-BE49-F238E27FC236}">
                <a16:creationId xmlns:a16="http://schemas.microsoft.com/office/drawing/2014/main" id="{97856C80-9628-FDDD-1952-1F8EABA869CE}"/>
              </a:ext>
            </a:extLst>
          </p:cNvPr>
          <p:cNvSpPr/>
          <p:nvPr/>
        </p:nvSpPr>
        <p:spPr>
          <a:xfrm>
            <a:off x="217901" y="3007104"/>
            <a:ext cx="2154052" cy="739940"/>
          </a:xfrm>
          <a:prstGeom prst="wedgeRectCallout">
            <a:avLst>
              <a:gd name="adj1" fmla="val 37221"/>
              <a:gd name="adj2" fmla="val 92331"/>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中小企業デジタル化</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a:t>
            </a:r>
            <a:r>
              <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促進補助金</a:t>
            </a:r>
            <a:endParaRPr lang="en-US" altLang="ja-JP" b="1" spc="163"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9" name="吹き出し: 四角形 18">
            <a:extLst>
              <a:ext uri="{FF2B5EF4-FFF2-40B4-BE49-F238E27FC236}">
                <a16:creationId xmlns:a16="http://schemas.microsoft.com/office/drawing/2014/main" id="{74F068D9-EEB3-F8AA-2B77-0316B1AE8CCB}"/>
              </a:ext>
            </a:extLst>
          </p:cNvPr>
          <p:cNvSpPr/>
          <p:nvPr/>
        </p:nvSpPr>
        <p:spPr>
          <a:xfrm>
            <a:off x="2698211" y="2134576"/>
            <a:ext cx="2154052" cy="739940"/>
          </a:xfrm>
          <a:prstGeom prst="wedgeRectCallout">
            <a:avLst>
              <a:gd name="adj1" fmla="val 34489"/>
              <a:gd name="adj2" fmla="val 82389"/>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デジタル化</a:t>
            </a:r>
          </a:p>
          <a:p>
            <a:pPr algn="ctr"/>
            <a:r>
              <a:rPr lang="ja-JP" altLang="en-US" b="1" spc="163" dirty="0">
                <a:solidFill>
                  <a:schemeClr val="tx2">
                    <a:lumMod val="40000"/>
                    <a:lumOff val="60000"/>
                  </a:schemeClr>
                </a:solidFill>
                <a:latin typeface="Meiryo UI" panose="020B0604030504040204" pitchFamily="50" charset="-128"/>
                <a:ea typeface="Meiryo UI" panose="020B0604030504040204" pitchFamily="50" charset="-128"/>
              </a:rPr>
              <a:t>プッシュ事業</a:t>
            </a:r>
          </a:p>
        </p:txBody>
      </p:sp>
      <p:sp>
        <p:nvSpPr>
          <p:cNvPr id="23" name="吹き出し: 四角形 22">
            <a:extLst>
              <a:ext uri="{FF2B5EF4-FFF2-40B4-BE49-F238E27FC236}">
                <a16:creationId xmlns:a16="http://schemas.microsoft.com/office/drawing/2014/main" id="{714C1ED5-12B4-406F-BF95-779F4E9EF1AC}"/>
              </a:ext>
            </a:extLst>
          </p:cNvPr>
          <p:cNvSpPr/>
          <p:nvPr/>
        </p:nvSpPr>
        <p:spPr>
          <a:xfrm>
            <a:off x="4953000" y="1447127"/>
            <a:ext cx="2154052" cy="739940"/>
          </a:xfrm>
          <a:prstGeom prst="wedgeRectCallout">
            <a:avLst>
              <a:gd name="adj1" fmla="val 37563"/>
              <a:gd name="adj2" fmla="val 84378"/>
            </a:avLst>
          </a:prstGeom>
          <a:solidFill>
            <a:srgbClr val="FFFFFF">
              <a:alpha val="69804"/>
            </a:srgbClr>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spc="163" dirty="0">
                <a:solidFill>
                  <a:schemeClr val="tx2">
                    <a:lumMod val="40000"/>
                    <a:lumOff val="60000"/>
                  </a:schemeClr>
                </a:solidFill>
                <a:latin typeface="Meiryo UI" panose="020B0604030504040204" pitchFamily="50" charset="-128"/>
                <a:ea typeface="Meiryo UI" panose="020B0604030504040204" pitchFamily="50" charset="-128"/>
              </a:rPr>
              <a:t>DX</a:t>
            </a: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計画策定</a:t>
            </a:r>
          </a:p>
          <a:p>
            <a:pPr algn="ctr"/>
            <a:r>
              <a:rPr lang="zh-TW" altLang="en-US" b="1" spc="163" dirty="0">
                <a:solidFill>
                  <a:schemeClr val="tx2">
                    <a:lumMod val="40000"/>
                    <a:lumOff val="60000"/>
                  </a:schemeClr>
                </a:solidFill>
                <a:latin typeface="Meiryo UI" panose="020B0604030504040204" pitchFamily="50" charset="-128"/>
                <a:ea typeface="Meiryo UI" panose="020B0604030504040204" pitchFamily="50" charset="-128"/>
              </a:rPr>
              <a:t>実証支援事業</a:t>
            </a:r>
          </a:p>
        </p:txBody>
      </p:sp>
      <p:grpSp>
        <p:nvGrpSpPr>
          <p:cNvPr id="24" name="グループ化 23">
            <a:extLst>
              <a:ext uri="{FF2B5EF4-FFF2-40B4-BE49-F238E27FC236}">
                <a16:creationId xmlns:a16="http://schemas.microsoft.com/office/drawing/2014/main" id="{784E4A30-B5FF-D57A-5E6F-89FB5C05676E}"/>
              </a:ext>
            </a:extLst>
          </p:cNvPr>
          <p:cNvGrpSpPr/>
          <p:nvPr/>
        </p:nvGrpSpPr>
        <p:grpSpPr>
          <a:xfrm rot="21019114">
            <a:off x="600731" y="987004"/>
            <a:ext cx="2758979" cy="1039628"/>
            <a:chOff x="2500096" y="388590"/>
            <a:chExt cx="3395666" cy="1279542"/>
          </a:xfrm>
        </p:grpSpPr>
        <p:pic>
          <p:nvPicPr>
            <p:cNvPr id="26" name="図 25">
              <a:extLst>
                <a:ext uri="{FF2B5EF4-FFF2-40B4-BE49-F238E27FC236}">
                  <a16:creationId xmlns:a16="http://schemas.microsoft.com/office/drawing/2014/main" id="{FF23AE61-F4D8-C230-5890-61CC954CEF67}"/>
                </a:ext>
              </a:extLst>
            </p:cNvPr>
            <p:cNvPicPr>
              <a:picLocks noChangeAspect="1"/>
            </p:cNvPicPr>
            <p:nvPr/>
          </p:nvPicPr>
          <p:blipFill>
            <a:blip r:embed="rId5" cstate="print">
              <a:duotone>
                <a:schemeClr val="bg2">
                  <a:shade val="45000"/>
                  <a:satMod val="135000"/>
                </a:schemeClr>
                <a:prstClr val="white"/>
              </a:duotone>
              <a:alphaModFix amt="50000"/>
              <a:extLst>
                <a:ext uri="{28A0092B-C50C-407E-A947-70E740481C1C}">
                  <a14:useLocalDpi xmlns:a14="http://schemas.microsoft.com/office/drawing/2010/main" val="0"/>
                </a:ext>
              </a:extLst>
            </a:blip>
            <a:stretch>
              <a:fillRect/>
            </a:stretch>
          </p:blipFill>
          <p:spPr>
            <a:xfrm>
              <a:off x="2500096" y="388590"/>
              <a:ext cx="3395666" cy="1279542"/>
            </a:xfrm>
            <a:prstGeom prst="rect">
              <a:avLst/>
            </a:prstGeom>
          </p:spPr>
        </p:pic>
        <p:sp>
          <p:nvSpPr>
            <p:cNvPr id="27" name="テキスト ボックス 26">
              <a:extLst>
                <a:ext uri="{FF2B5EF4-FFF2-40B4-BE49-F238E27FC236}">
                  <a16:creationId xmlns:a16="http://schemas.microsoft.com/office/drawing/2014/main" id="{6F88CD63-979C-42DE-5429-BA0544F5D627}"/>
                </a:ext>
              </a:extLst>
            </p:cNvPr>
            <p:cNvSpPr txBox="1"/>
            <p:nvPr/>
          </p:nvSpPr>
          <p:spPr>
            <a:xfrm>
              <a:off x="2769883" y="671350"/>
              <a:ext cx="2789422" cy="729194"/>
            </a:xfrm>
            <a:prstGeom prst="rect">
              <a:avLst/>
            </a:prstGeom>
            <a:noFill/>
          </p:spPr>
          <p:txBody>
            <a:bodyPr wrap="square" rtlCol="0">
              <a:spAutoFit/>
            </a:bodyPr>
            <a:lstStyle/>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デジタル技術を活用した</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a:p>
              <a:pPr algn="ctr"/>
              <a:r>
                <a:rPr lang="ja-JP" altLang="en-US" sz="1625" b="1" i="1" dirty="0">
                  <a:solidFill>
                    <a:schemeClr val="tx2">
                      <a:lumMod val="40000"/>
                      <a:lumOff val="60000"/>
                    </a:schemeClr>
                  </a:solidFill>
                  <a:latin typeface="Meiryo UI" panose="020B0604030504040204" pitchFamily="50" charset="-128"/>
                  <a:ea typeface="Meiryo UI" panose="020B0604030504040204" pitchFamily="50" charset="-128"/>
                </a:rPr>
                <a:t>県内企業の変革</a:t>
              </a:r>
              <a:endParaRPr lang="en-US" altLang="ja-JP" sz="1625" b="1" i="1" dirty="0">
                <a:solidFill>
                  <a:schemeClr val="tx2">
                    <a:lumMod val="40000"/>
                    <a:lumOff val="60000"/>
                  </a:schemeClr>
                </a:solidFill>
                <a:latin typeface="Meiryo UI" panose="020B0604030504040204" pitchFamily="50" charset="-128"/>
                <a:ea typeface="Meiryo UI" panose="020B0604030504040204" pitchFamily="50" charset="-128"/>
              </a:endParaRPr>
            </a:p>
          </p:txBody>
        </p:sp>
      </p:grpSp>
      <p:sp>
        <p:nvSpPr>
          <p:cNvPr id="3" name="台形 2">
            <a:extLst>
              <a:ext uri="{FF2B5EF4-FFF2-40B4-BE49-F238E27FC236}">
                <a16:creationId xmlns:a16="http://schemas.microsoft.com/office/drawing/2014/main" id="{585A3F91-6048-764C-0B2B-08E5416464DF}"/>
              </a:ext>
            </a:extLst>
          </p:cNvPr>
          <p:cNvSpPr/>
          <p:nvPr/>
        </p:nvSpPr>
        <p:spPr>
          <a:xfrm>
            <a:off x="306382" y="6068988"/>
            <a:ext cx="9479210" cy="432000"/>
          </a:xfrm>
          <a:prstGeom prst="trapezoid">
            <a:avLst>
              <a:gd name="adj" fmla="val 7875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tx1"/>
                </a:solidFill>
                <a:latin typeface="Meiryo UI" panose="020B0604030504040204" pitchFamily="50" charset="-128"/>
                <a:ea typeface="Meiryo UI" panose="020B0604030504040204" pitchFamily="50" charset="-128"/>
              </a:rPr>
              <a:t>あいち産業</a:t>
            </a:r>
            <a:r>
              <a:rPr lang="en-US" altLang="ja-JP" b="1" dirty="0">
                <a:solidFill>
                  <a:schemeClr val="tx1"/>
                </a:solidFill>
                <a:latin typeface="Meiryo UI" panose="020B0604030504040204" pitchFamily="50" charset="-128"/>
                <a:ea typeface="Meiryo UI" panose="020B0604030504040204" pitchFamily="50" charset="-128"/>
              </a:rPr>
              <a:t>DX</a:t>
            </a:r>
            <a:r>
              <a:rPr lang="ja-JP" altLang="en-US" b="1" dirty="0">
                <a:solidFill>
                  <a:schemeClr val="tx1"/>
                </a:solidFill>
                <a:latin typeface="Meiryo UI" panose="020B0604030504040204" pitchFamily="50" charset="-128"/>
                <a:ea typeface="Meiryo UI" panose="020B0604030504040204" pitchFamily="50" charset="-128"/>
              </a:rPr>
              <a:t>推進コンソーシアム</a:t>
            </a:r>
            <a:endParaRPr lang="en-US" altLang="ja-JP" b="1" dirty="0">
              <a:solidFill>
                <a:schemeClr val="tx1"/>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18B6733A-B511-5A4E-5B74-F13C7D1E1914}"/>
              </a:ext>
            </a:extLst>
          </p:cNvPr>
          <p:cNvSpPr/>
          <p:nvPr/>
        </p:nvSpPr>
        <p:spPr>
          <a:xfrm>
            <a:off x="669303" y="5501626"/>
            <a:ext cx="8738648" cy="432000"/>
          </a:xfrm>
          <a:prstGeom prst="rect">
            <a:avLst/>
          </a:prstGeom>
          <a:solidFill>
            <a:schemeClr val="bg1"/>
          </a:solid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9250" tIns="29250" rIns="29250" bIns="29250" rtlCol="0" anchor="ctr"/>
          <a:lstStyle/>
          <a:p>
            <a:pPr algn="ctr"/>
            <a:r>
              <a:rPr lang="ja-JP" altLang="en-US" b="1" dirty="0">
                <a:solidFill>
                  <a:schemeClr val="tx2">
                    <a:lumMod val="40000"/>
                    <a:lumOff val="60000"/>
                  </a:schemeClr>
                </a:solidFill>
                <a:latin typeface="Meiryo UI" panose="020B0604030504040204" pitchFamily="50" charset="-128"/>
                <a:ea typeface="Meiryo UI" panose="020B0604030504040204" pitchFamily="50" charset="-128"/>
              </a:rPr>
              <a:t>デジタル技術活用相談窓口</a:t>
            </a:r>
            <a:endParaRPr lang="en-US" altLang="ja-JP" b="1" dirty="0">
              <a:solidFill>
                <a:schemeClr val="tx2">
                  <a:lumMod val="40000"/>
                  <a:lumOff val="60000"/>
                </a:schemeClr>
              </a:solidFill>
              <a:latin typeface="Meiryo UI" panose="020B0604030504040204" pitchFamily="50" charset="-128"/>
              <a:ea typeface="Meiryo UI" panose="020B0604030504040204" pitchFamily="50" charset="-128"/>
            </a:endParaRPr>
          </a:p>
        </p:txBody>
      </p:sp>
      <p:sp>
        <p:nvSpPr>
          <p:cNvPr id="11" name="タイトル 2">
            <a:extLst>
              <a:ext uri="{FF2B5EF4-FFF2-40B4-BE49-F238E27FC236}">
                <a16:creationId xmlns:a16="http://schemas.microsoft.com/office/drawing/2014/main" id="{69732B30-BD3C-C0E3-B9D4-9C7772FC317A}"/>
              </a:ext>
            </a:extLst>
          </p:cNvPr>
          <p:cNvSpPr>
            <a:spLocks noGrp="1"/>
          </p:cNvSpPr>
          <p:nvPr>
            <p:ph type="title"/>
          </p:nvPr>
        </p:nvSpPr>
        <p:spPr>
          <a:xfrm>
            <a:off x="112713" y="122238"/>
            <a:ext cx="8918165" cy="430212"/>
          </a:xfrm>
        </p:spPr>
        <p:txBody>
          <a:bodyPr>
            <a:normAutofit fontScale="90000"/>
          </a:bodyPr>
          <a:lstStyle/>
          <a:p>
            <a:r>
              <a:rPr kumimoji="1" lang="ja-JP" altLang="en-US" dirty="0"/>
              <a:t>　企業の状況に合わせ</a:t>
            </a:r>
            <a:r>
              <a:rPr lang="ja-JP" altLang="en-US" dirty="0"/>
              <a:t>た「一気通貫」の愛知県デジタル施策</a:t>
            </a:r>
            <a:endParaRPr kumimoji="1" lang="ja-JP" altLang="en-US" dirty="0"/>
          </a:p>
        </p:txBody>
      </p:sp>
      <p:sp>
        <p:nvSpPr>
          <p:cNvPr id="2" name="四角形: 角を丸くする 1">
            <a:extLst>
              <a:ext uri="{FF2B5EF4-FFF2-40B4-BE49-F238E27FC236}">
                <a16:creationId xmlns:a16="http://schemas.microsoft.com/office/drawing/2014/main" id="{3EEC4BD6-E27F-86E5-7F9C-30B3A73F66BA}"/>
              </a:ext>
            </a:extLst>
          </p:cNvPr>
          <p:cNvSpPr/>
          <p:nvPr/>
        </p:nvSpPr>
        <p:spPr>
          <a:xfrm>
            <a:off x="228233" y="5986053"/>
            <a:ext cx="9576000" cy="601788"/>
          </a:xfrm>
          <a:prstGeom prst="roundRect">
            <a:avLst/>
          </a:prstGeom>
          <a:noFill/>
          <a:ln w="57150">
            <a:solidFill>
              <a:srgbClr val="FF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16801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2179F961-7429-CCE0-F344-530018B485C0}"/>
              </a:ext>
            </a:extLst>
          </p:cNvPr>
          <p:cNvSpPr>
            <a:spLocks noGrp="1"/>
          </p:cNvSpPr>
          <p:nvPr>
            <p:ph type="title"/>
          </p:nvPr>
        </p:nvSpPr>
        <p:spPr/>
        <p:txBody>
          <a:bodyPr>
            <a:normAutofit fontScale="90000"/>
          </a:bodyPr>
          <a:lstStyle/>
          <a:p>
            <a:r>
              <a:rPr kumimoji="1" lang="ja-JP" altLang="en-US" dirty="0"/>
              <a:t>　あいち産業ＤＸ推進コンソーシアム</a:t>
            </a:r>
          </a:p>
        </p:txBody>
      </p:sp>
      <p:sp>
        <p:nvSpPr>
          <p:cNvPr id="4" name="コンテンツ プレースホルダー 2">
            <a:extLst>
              <a:ext uri="{FF2B5EF4-FFF2-40B4-BE49-F238E27FC236}">
                <a16:creationId xmlns:a16="http://schemas.microsoft.com/office/drawing/2014/main" id="{3BA862A7-9F07-6F36-1784-96C22A6D8949}"/>
              </a:ext>
            </a:extLst>
          </p:cNvPr>
          <p:cNvSpPr txBox="1">
            <a:spLocks/>
          </p:cNvSpPr>
          <p:nvPr/>
        </p:nvSpPr>
        <p:spPr>
          <a:xfrm>
            <a:off x="119693" y="695164"/>
            <a:ext cx="9624671" cy="864000"/>
          </a:xfrm>
          <a:prstGeom prst="rect">
            <a:avLst/>
          </a:prstGeom>
          <a:ln>
            <a:solidFill>
              <a:srgbClr val="373545"/>
            </a:solidFill>
          </a:ln>
        </p:spPr>
        <p:txBody>
          <a:bodyPr vert="horz" wrap="square" lIns="91440" tIns="45720" rIns="91440" bIns="45720" rtlCol="0" anchor="ctr" anchorCtr="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base" latinLnBrk="0" hangingPunct="1">
              <a:lnSpc>
                <a:spcPts val="2800"/>
              </a:lnSpc>
              <a:spcBef>
                <a:spcPts val="0"/>
              </a:spcBef>
              <a:spcAft>
                <a:spcPts val="0"/>
              </a:spcAft>
              <a:buClrTx/>
              <a:buSzTx/>
              <a:buFont typeface="Wingdings" panose="05000000000000000000" pitchFamily="2" charset="2"/>
              <a:buNone/>
              <a:tabLst/>
              <a:defRPr/>
            </a:pPr>
            <a:r>
              <a:rPr kumimoji="1" lang="ja-JP" altLang="ja-JP" sz="2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愛知県</a:t>
            </a:r>
            <a:r>
              <a:rPr kumimoji="1" lang="ja-JP" altLang="en-US" sz="2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内</a:t>
            </a:r>
            <a:r>
              <a:rPr kumimoji="1" lang="ja-JP" altLang="ja-JP" sz="2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企業のデジタル化・</a:t>
            </a:r>
            <a:r>
              <a:rPr kumimoji="1" lang="en-US" altLang="ja-JP" sz="2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DX</a:t>
            </a:r>
            <a:r>
              <a:rPr kumimoji="1" lang="ja-JP" altLang="ja-JP" sz="2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を支援するため、地域の</a:t>
            </a:r>
            <a:r>
              <a:rPr kumimoji="1" lang="ja-JP" altLang="ja-JP" sz="2000" b="1"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産学</a:t>
            </a:r>
            <a:r>
              <a:rPr kumimoji="1" lang="ja-JP" altLang="en-US" sz="2000" b="1"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金</a:t>
            </a:r>
            <a:r>
              <a:rPr kumimoji="1" lang="ja-JP" altLang="ja-JP" sz="2000" b="1"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行政が一体</a:t>
            </a:r>
            <a:r>
              <a:rPr kumimoji="1" lang="ja-JP" altLang="ja-JP" sz="2000" b="1"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となり</a:t>
            </a:r>
            <a:r>
              <a:rPr kumimoji="1" lang="ja-JP" altLang="ja-JP" sz="2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施策</a:t>
            </a:r>
            <a:endParaRPr kumimoji="1" lang="en-US" altLang="ja-JP" sz="2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ts val="2800"/>
              </a:lnSpc>
              <a:spcBef>
                <a:spcPts val="0"/>
              </a:spcBef>
              <a:spcAft>
                <a:spcPts val="0"/>
              </a:spcAft>
              <a:buClrTx/>
              <a:buSzTx/>
              <a:buFont typeface="Wingdings" panose="05000000000000000000" pitchFamily="2" charset="2"/>
              <a:buNone/>
              <a:tabLst/>
              <a:defRPr/>
            </a:pPr>
            <a:r>
              <a:rPr kumimoji="1" lang="ja-JP" altLang="ja-JP" sz="20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展開を行うプラットフォーム</a:t>
            </a:r>
          </a:p>
        </p:txBody>
      </p:sp>
      <p:sp>
        <p:nvSpPr>
          <p:cNvPr id="5" name="正方形/長方形 4">
            <a:extLst>
              <a:ext uri="{FF2B5EF4-FFF2-40B4-BE49-F238E27FC236}">
                <a16:creationId xmlns:a16="http://schemas.microsoft.com/office/drawing/2014/main" id="{C2E2042E-22FF-7326-ED0C-2D11FDC61789}"/>
              </a:ext>
            </a:extLst>
          </p:cNvPr>
          <p:cNvSpPr/>
          <p:nvPr/>
        </p:nvSpPr>
        <p:spPr>
          <a:xfrm>
            <a:off x="140665" y="1641386"/>
            <a:ext cx="9624670" cy="3096000"/>
          </a:xfrm>
          <a:prstGeom prst="rect">
            <a:avLst/>
          </a:prstGeom>
          <a:solidFill>
            <a:srgbClr val="DEEBF7"/>
          </a:solidFill>
          <a:ln w="12700" cap="flat" cmpd="sng" algn="ctr">
            <a:solidFill>
              <a:srgbClr val="3494BA">
                <a:shade val="50000"/>
              </a:srgbClr>
            </a:solidFill>
            <a:prstDash val="solid"/>
            <a:miter lim="800000"/>
          </a:ln>
          <a:effectLst/>
        </p:spPr>
        <p:txBody>
          <a:bodyPr rtlCol="0" anchor="t" anchorCtr="0"/>
          <a:lstStyle/>
          <a:p>
            <a:pPr marL="285750" marR="0" lvl="0" indent="-285750" defTabSz="914400" eaLnBrk="1" fontAlgn="auto" latinLnBrk="0" hangingPunct="1">
              <a:lnSpc>
                <a:spcPts val="2800"/>
              </a:lnSpc>
              <a:spcBef>
                <a:spcPts val="0"/>
              </a:spcBef>
              <a:spcAft>
                <a:spcPts val="0"/>
              </a:spcAft>
              <a:buClrTx/>
              <a:buSzTx/>
              <a:buFont typeface="Wingdings" panose="05000000000000000000" pitchFamily="2" charset="2"/>
              <a:buChar char="ü"/>
              <a:tabLst/>
              <a:defRPr/>
            </a:pPr>
            <a:r>
              <a:rPr kumimoji="1" lang="ja-JP" altLang="en-US" sz="1800" b="1" i="0" u="sng"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参画企業・団体</a:t>
            </a:r>
            <a:endParaRPr kumimoji="1" lang="en-US" altLang="ja-JP" sz="1800" b="1" i="0" u="sng"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defTabSz="914400" eaLnBrk="1" fontAlgn="auto" latinLnBrk="0" hangingPunct="1">
              <a:lnSpc>
                <a:spcPts val="28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ja-JP" sz="18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行政機関</a:t>
            </a:r>
            <a:r>
              <a:rPr kumimoji="1" lang="ja-JP" altLang="en-US" sz="18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ja-JP" altLang="ja-JP" sz="18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産業振興支援機関</a:t>
            </a:r>
            <a:r>
              <a:rPr kumimoji="1" lang="ja-JP" altLang="en-US" sz="18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、経済団体、業界団体、金融機関、研究・教育機関　　</a:t>
            </a:r>
            <a:endParaRPr kumimoji="1" lang="en-US" altLang="ja-JP" sz="18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defTabSz="914400" eaLnBrk="1" fontAlgn="auto" latinLnBrk="0" hangingPunct="1">
              <a:lnSpc>
                <a:spcPts val="2800"/>
              </a:lnSpc>
              <a:spcBef>
                <a:spcPts val="0"/>
              </a:spcBef>
              <a:spcAft>
                <a:spcPts val="0"/>
              </a:spcAft>
              <a:buClrTx/>
              <a:buSzTx/>
              <a:buFontTx/>
              <a:buNone/>
              <a:tabLst/>
              <a:defRPr/>
            </a:pPr>
            <a:r>
              <a:rPr kumimoji="1" lang="ja-JP" altLang="en-US" sz="18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kern="0" dirty="0">
                <a:latin typeface="Meiryo UI" panose="020B0604030504040204" pitchFamily="50" charset="-128"/>
                <a:ea typeface="Meiryo UI" panose="020B0604030504040204" pitchFamily="50" charset="-128"/>
                <a:cs typeface="Times New Roman" panose="02020603050405020304" pitchFamily="18" charset="0"/>
              </a:rPr>
              <a:t>デジタル技術活用企業、デジタル技術提供企業</a:t>
            </a:r>
            <a:endParaRPr kumimoji="1" lang="en-US" altLang="ja-JP"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defTabSz="914400" eaLnBrk="1" fontAlgn="auto" latinLnBrk="0" hangingPunct="1">
              <a:lnSpc>
                <a:spcPts val="2800"/>
              </a:lnSpc>
              <a:spcBef>
                <a:spcPts val="0"/>
              </a:spcBef>
              <a:spcAft>
                <a:spcPts val="0"/>
              </a:spcAft>
              <a:buClrTx/>
              <a:buSzTx/>
              <a:buFontTx/>
              <a:buNone/>
              <a:tabLst/>
              <a:defRPr/>
            </a:pPr>
            <a:r>
              <a:rPr kumimoji="1" lang="ja-JP" altLang="en-US"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ja-JP"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（参画企業・団体</a:t>
            </a:r>
            <a:r>
              <a:rPr kumimoji="1" lang="ja-JP" altLang="en-US"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en-US" altLang="ja-JP" b="1" kern="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1364</a:t>
            </a:r>
            <a:r>
              <a:rPr kumimoji="1" lang="ja-JP" altLang="en-US" sz="18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r>
              <a:rPr kumimoji="1" lang="en-US" altLang="ja-JP" sz="18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2026</a:t>
            </a:r>
            <a:r>
              <a:rPr kumimoji="1" lang="ja-JP" altLang="en-US" sz="18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年</a:t>
            </a:r>
            <a:r>
              <a:rPr kumimoji="1" lang="en-US" altLang="ja-JP" sz="18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b="1" kern="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rPr>
              <a:t>月末</a:t>
            </a:r>
            <a:r>
              <a:rPr kumimoji="1" lang="ja-JP" altLang="en-US" sz="18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時点）</a:t>
            </a:r>
            <a:r>
              <a:rPr kumimoji="1" lang="ja-JP" altLang="en-US"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a:t>
            </a:r>
            <a:endParaRPr kumimoji="1" lang="en-US" altLang="ja-JP"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285750" marR="0" lvl="0" indent="-285750" defTabSz="914400" eaLnBrk="1" fontAlgn="auto" latinLnBrk="0" hangingPunct="1">
              <a:lnSpc>
                <a:spcPts val="2800"/>
              </a:lnSpc>
              <a:spcBef>
                <a:spcPts val="600"/>
              </a:spcBef>
              <a:spcAft>
                <a:spcPts val="0"/>
              </a:spcAft>
              <a:buClrTx/>
              <a:buSzTx/>
              <a:buFont typeface="Wingdings" panose="05000000000000000000" pitchFamily="2" charset="2"/>
              <a:buChar char="ü"/>
              <a:tabLst/>
              <a:defRPr/>
            </a:pPr>
            <a:r>
              <a:rPr kumimoji="1" lang="en-US" altLang="ja-JP" sz="18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800" b="1" i="0" u="sng"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活動内容</a:t>
            </a:r>
            <a:endParaRPr kumimoji="1" lang="en-US" altLang="ja-JP" sz="1800" b="1" i="0" u="sng"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defTabSz="914400" eaLnBrk="1" fontAlgn="auto" latinLnBrk="0" hangingPunct="1">
              <a:lnSpc>
                <a:spcPts val="2800"/>
              </a:lnSpc>
              <a:spcBef>
                <a:spcPts val="0"/>
              </a:spcBef>
              <a:spcAft>
                <a:spcPts val="0"/>
              </a:spcAft>
              <a:buClrTx/>
              <a:buSzTx/>
              <a:buFontTx/>
              <a:buNone/>
              <a:tabLst/>
              <a:defRPr/>
            </a:pPr>
            <a:r>
              <a:rPr kumimoji="1" lang="ja-JP" altLang="ja-JP" sz="1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ja-JP" sz="18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セミナー（</a:t>
            </a:r>
            <a:r>
              <a:rPr kumimoji="1" lang="ja-JP" altLang="en-US" kern="100" dirty="0">
                <a:latin typeface="Meiryo UI" panose="020B0604030504040204" pitchFamily="50" charset="-128"/>
                <a:ea typeface="Meiryo UI" panose="020B0604030504040204" pitchFamily="50" charset="-128"/>
                <a:cs typeface="Times New Roman" panose="02020603050405020304" pitchFamily="18" charset="0"/>
              </a:rPr>
              <a:t>デジタル</a:t>
            </a:r>
            <a:r>
              <a:rPr kumimoji="1" lang="ja-JP" altLang="ja-JP" sz="18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活用</a:t>
            </a:r>
            <a:r>
              <a:rPr kumimoji="1" lang="ja-JP" altLang="en-US" kern="100" dirty="0">
                <a:latin typeface="Meiryo UI" panose="020B0604030504040204" pitchFamily="50" charset="-128"/>
                <a:ea typeface="Meiryo UI" panose="020B0604030504040204" pitchFamily="50" charset="-128"/>
                <a:cs typeface="Times New Roman" panose="02020603050405020304" pitchFamily="18" charset="0"/>
              </a:rPr>
              <a:t>事例</a:t>
            </a:r>
            <a:r>
              <a:rPr kumimoji="1" lang="ja-JP" altLang="ja-JP" sz="18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、人材育成等）</a:t>
            </a:r>
          </a:p>
          <a:p>
            <a:pPr marL="0" marR="0" lvl="0" indent="0" algn="l" defTabSz="914400" rtl="0" eaLnBrk="1" fontAlgn="auto" latinLnBrk="0" hangingPunct="1">
              <a:lnSpc>
                <a:spcPts val="2800"/>
              </a:lnSpc>
              <a:spcBef>
                <a:spcPts val="0"/>
              </a:spcBef>
              <a:spcAft>
                <a:spcPts val="0"/>
              </a:spcAft>
              <a:buClrTx/>
              <a:buSzTx/>
              <a:buFontTx/>
              <a:buNone/>
              <a:tabLst/>
              <a:defRPr/>
            </a:pPr>
            <a:r>
              <a:rPr kumimoji="1" lang="ja-JP" altLang="ja-JP" sz="18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800" b="0" i="0" u="none" strike="noStrike" kern="100" cap="none" spc="0" normalizeH="0" baseline="0" noProof="0" dirty="0">
                <a:ln>
                  <a:noFill/>
                </a:ln>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1" lang="ja-JP" altLang="en-US" sz="1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ベンダー企業の展示会出展支援</a:t>
            </a:r>
            <a:endParaRPr kumimoji="1" lang="en-US" altLang="ja-JP" sz="1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defTabSz="914400" eaLnBrk="1" fontAlgn="auto" latinLnBrk="0" hangingPunct="1">
              <a:lnSpc>
                <a:spcPts val="2800"/>
              </a:lnSpc>
              <a:spcBef>
                <a:spcPts val="0"/>
              </a:spcBef>
              <a:spcAft>
                <a:spcPts val="0"/>
              </a:spcAft>
              <a:buClrTx/>
              <a:buSzTx/>
              <a:buFontTx/>
              <a:buNone/>
              <a:tabLst/>
              <a:defRPr/>
            </a:pPr>
            <a:r>
              <a:rPr kumimoji="1" lang="ja-JP" altLang="en-US" sz="1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　</a:t>
            </a:r>
            <a:r>
              <a:rPr kumimoji="1" lang="ja-JP" altLang="en-US" sz="1800" b="1"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デジタル・</a:t>
            </a:r>
            <a:r>
              <a:rPr kumimoji="1" lang="en-US" altLang="ja-JP" sz="1800" b="1"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DX</a:t>
            </a:r>
            <a:r>
              <a:rPr kumimoji="1" lang="ja-JP" altLang="ja-JP" sz="1800" b="1" i="0" u="none"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rPr>
              <a:t>関連情報の発信</a:t>
            </a:r>
            <a:endParaRPr kumimoji="1" lang="en-US" altLang="ja-JP" sz="1800" b="1" i="0" u="sng" strike="noStrike" kern="1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graphicFrame>
        <p:nvGraphicFramePr>
          <p:cNvPr id="6" name="表 5">
            <a:extLst>
              <a:ext uri="{FF2B5EF4-FFF2-40B4-BE49-F238E27FC236}">
                <a16:creationId xmlns:a16="http://schemas.microsoft.com/office/drawing/2014/main" id="{21E619B9-4A1B-EB17-5881-2B05F06FF4E3}"/>
              </a:ext>
            </a:extLst>
          </p:cNvPr>
          <p:cNvGraphicFramePr>
            <a:graphicFrameLocks noGrp="1"/>
          </p:cNvGraphicFramePr>
          <p:nvPr/>
        </p:nvGraphicFramePr>
        <p:xfrm>
          <a:off x="5566609" y="2819504"/>
          <a:ext cx="4032000" cy="1645920"/>
        </p:xfrm>
        <a:graphic>
          <a:graphicData uri="http://schemas.openxmlformats.org/drawingml/2006/table">
            <a:tbl>
              <a:tblPr/>
              <a:tblGrid>
                <a:gridCol w="780271">
                  <a:extLst>
                    <a:ext uri="{9D8B030D-6E8A-4147-A177-3AD203B41FA5}">
                      <a16:colId xmlns:a16="http://schemas.microsoft.com/office/drawing/2014/main" val="3236785241"/>
                    </a:ext>
                  </a:extLst>
                </a:gridCol>
                <a:gridCol w="3251729">
                  <a:extLst>
                    <a:ext uri="{9D8B030D-6E8A-4147-A177-3AD203B41FA5}">
                      <a16:colId xmlns:a16="http://schemas.microsoft.com/office/drawing/2014/main" val="12315048"/>
                    </a:ext>
                  </a:extLst>
                </a:gridCol>
              </a:tblGrid>
              <a:tr h="303882">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会長</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kern="100" dirty="0">
                          <a:solidFill>
                            <a:schemeClr val="tx1"/>
                          </a:solidFill>
                          <a:effectLst/>
                          <a:latin typeface="Meiryo UI" panose="020B0604030504040204" pitchFamily="50" charset="-128"/>
                          <a:ea typeface="Meiryo UI" panose="020B0604030504040204" pitchFamily="50" charset="-128"/>
                        </a:rPr>
                        <a:t>名古屋国際工科専門職大学</a:t>
                      </a:r>
                      <a:endParaRPr lang="ja-JP" altLang="ja-JP" sz="14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057936187"/>
                  </a:ext>
                </a:extLst>
              </a:tr>
              <a:tr h="696051">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r>
                        <a:rPr kumimoji="1" lang="ja-JP" altLang="en-US" sz="1400" dirty="0">
                          <a:latin typeface="Meiryo UI" panose="020B0604030504040204" pitchFamily="50" charset="-128"/>
                          <a:ea typeface="Meiryo UI" panose="020B0604030504040204" pitchFamily="50" charset="-128"/>
                        </a:rPr>
                        <a:t>副会長</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pPr algn="l">
                        <a:spcAft>
                          <a:spcPts val="0"/>
                        </a:spcAft>
                      </a:pPr>
                      <a:r>
                        <a:rPr lang="ja-JP" altLang="en-US" sz="1400" b="0" kern="100" dirty="0">
                          <a:solidFill>
                            <a:schemeClr val="tx1"/>
                          </a:solidFill>
                          <a:effectLst/>
                          <a:latin typeface="Meiryo UI" panose="020B0604030504040204" pitchFamily="50" charset="-128"/>
                          <a:ea typeface="Meiryo UI" panose="020B0604030504040204" pitchFamily="50" charset="-128"/>
                        </a:rPr>
                        <a:t>愛知県</a:t>
                      </a:r>
                      <a:r>
                        <a:rPr lang="ja-JP" altLang="ja-JP" sz="1400" b="0" kern="100" dirty="0">
                          <a:solidFill>
                            <a:schemeClr val="tx1"/>
                          </a:solidFill>
                          <a:effectLst/>
                          <a:latin typeface="Meiryo UI" panose="020B0604030504040204" pitchFamily="50" charset="-128"/>
                          <a:ea typeface="Meiryo UI" panose="020B0604030504040204" pitchFamily="50" charset="-128"/>
                        </a:rPr>
                        <a:t>商工会議所</a:t>
                      </a:r>
                      <a:r>
                        <a:rPr lang="ja-JP" altLang="en-US" sz="1400" b="0" kern="100" dirty="0">
                          <a:solidFill>
                            <a:schemeClr val="tx1"/>
                          </a:solidFill>
                          <a:effectLst/>
                          <a:latin typeface="Meiryo UI" panose="020B0604030504040204" pitchFamily="50" charset="-128"/>
                          <a:ea typeface="Meiryo UI" panose="020B0604030504040204" pitchFamily="50" charset="-128"/>
                        </a:rPr>
                        <a:t>連合会、</a:t>
                      </a:r>
                      <a:endParaRPr lang="en-US" altLang="ja-JP" sz="1400" b="0" kern="100" dirty="0">
                        <a:solidFill>
                          <a:schemeClr val="tx1"/>
                        </a:solidFill>
                        <a:effectLst/>
                        <a:latin typeface="Meiryo UI" panose="020B0604030504040204" pitchFamily="50" charset="-128"/>
                        <a:ea typeface="Meiryo UI" panose="020B0604030504040204" pitchFamily="50" charset="-128"/>
                      </a:endParaRPr>
                    </a:p>
                    <a:p>
                      <a:pPr algn="l">
                        <a:spcAft>
                          <a:spcPts val="0"/>
                        </a:spcAft>
                      </a:pPr>
                      <a:r>
                        <a:rPr lang="ja-JP" altLang="ja-JP" sz="1400" b="0" kern="100" dirty="0">
                          <a:solidFill>
                            <a:schemeClr val="tx1"/>
                          </a:solidFill>
                          <a:effectLst/>
                          <a:latin typeface="Meiryo UI" panose="020B0604030504040204" pitchFamily="50" charset="-128"/>
                          <a:ea typeface="Meiryo UI" panose="020B0604030504040204" pitchFamily="50" charset="-128"/>
                        </a:rPr>
                        <a:t>中部経済連合会</a:t>
                      </a:r>
                      <a:r>
                        <a:rPr lang="ja-JP" altLang="en-US" sz="1400" b="0" kern="100" dirty="0">
                          <a:solidFill>
                            <a:schemeClr val="tx1"/>
                          </a:solidFill>
                          <a:effectLst/>
                          <a:latin typeface="Meiryo UI" panose="020B0604030504040204" pitchFamily="50" charset="-128"/>
                          <a:ea typeface="Meiryo UI" panose="020B0604030504040204" pitchFamily="50" charset="-128"/>
                        </a:rPr>
                        <a:t>、</a:t>
                      </a:r>
                      <a:r>
                        <a:rPr lang="ja-JP" altLang="ja-JP" sz="1400" b="0" kern="100" dirty="0">
                          <a:solidFill>
                            <a:schemeClr val="tx1"/>
                          </a:solidFill>
                          <a:effectLst/>
                          <a:latin typeface="Meiryo UI" panose="020B0604030504040204" pitchFamily="50" charset="-128"/>
                          <a:ea typeface="Meiryo UI" panose="020B0604030504040204" pitchFamily="50" charset="-128"/>
                        </a:rPr>
                        <a:t>愛知県経営者協会</a:t>
                      </a:r>
                      <a:r>
                        <a:rPr lang="ja-JP" altLang="en-US" sz="1400" b="0" kern="100" dirty="0">
                          <a:solidFill>
                            <a:schemeClr val="tx1"/>
                          </a:solidFill>
                          <a:effectLst/>
                          <a:latin typeface="Meiryo UI" panose="020B0604030504040204" pitchFamily="50" charset="-128"/>
                          <a:ea typeface="Meiryo UI" panose="020B0604030504040204" pitchFamily="50" charset="-128"/>
                        </a:rPr>
                        <a:t>、</a:t>
                      </a:r>
                      <a:r>
                        <a:rPr lang="ja-JP" altLang="ja-JP" sz="1400" b="0" kern="100" dirty="0">
                          <a:solidFill>
                            <a:schemeClr val="tx1"/>
                          </a:solidFill>
                          <a:effectLst/>
                          <a:latin typeface="Meiryo UI" panose="020B0604030504040204" pitchFamily="50" charset="-128"/>
                          <a:ea typeface="Meiryo UI" panose="020B0604030504040204" pitchFamily="50" charset="-128"/>
                        </a:rPr>
                        <a:t>愛知県</a:t>
                      </a:r>
                      <a:r>
                        <a:rPr lang="ja-JP" altLang="en-US" sz="1400" b="0" kern="100" dirty="0">
                          <a:solidFill>
                            <a:schemeClr val="tx1"/>
                          </a:solidFill>
                          <a:effectLst/>
                          <a:latin typeface="Meiryo UI" panose="020B0604030504040204" pitchFamily="50" charset="-128"/>
                          <a:ea typeface="Meiryo UI" panose="020B0604030504040204" pitchFamily="50" charset="-128"/>
                        </a:rPr>
                        <a:t>、</a:t>
                      </a:r>
                      <a:r>
                        <a:rPr lang="ja-JP" altLang="ja-JP" sz="1400" b="0" kern="100" dirty="0">
                          <a:solidFill>
                            <a:schemeClr val="tx1"/>
                          </a:solidFill>
                          <a:effectLst/>
                          <a:latin typeface="Meiryo UI" panose="020B0604030504040204" pitchFamily="50" charset="-128"/>
                          <a:ea typeface="Meiryo UI" panose="020B0604030504040204" pitchFamily="50" charset="-128"/>
                        </a:rPr>
                        <a:t>あいち産業振興機構</a:t>
                      </a:r>
                      <a:endParaRPr lang="ja-JP" altLang="ja-JP" sz="14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866532368"/>
                  </a:ext>
                </a:extLst>
              </a:tr>
              <a:tr h="303882">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r>
                        <a:rPr kumimoji="1" lang="ja-JP" altLang="en-US" sz="1400" dirty="0">
                          <a:latin typeface="Meiryo UI" panose="020B0604030504040204" pitchFamily="50" charset="-128"/>
                          <a:ea typeface="Meiryo UI" panose="020B0604030504040204" pitchFamily="50" charset="-128"/>
                        </a:rPr>
                        <a:t>顧問</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400" b="0" kern="100" dirty="0">
                          <a:solidFill>
                            <a:schemeClr val="tx1"/>
                          </a:solidFill>
                          <a:effectLst/>
                          <a:latin typeface="Meiryo UI" panose="020B0604030504040204" pitchFamily="50" charset="-128"/>
                          <a:ea typeface="Meiryo UI" panose="020B0604030504040204" pitchFamily="50" charset="-128"/>
                        </a:rPr>
                        <a:t>愛知県　大村秀章知事</a:t>
                      </a:r>
                      <a:endParaRPr lang="ja-JP" altLang="ja-JP" sz="14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77196934"/>
                  </a:ext>
                </a:extLst>
              </a:tr>
              <a:tr h="203522">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r>
                        <a:rPr kumimoji="1" lang="ja-JP" altLang="en-US" sz="1400" dirty="0">
                          <a:latin typeface="Meiryo UI" panose="020B0604030504040204" pitchFamily="50" charset="-128"/>
                          <a:ea typeface="Meiryo UI" panose="020B0604030504040204" pitchFamily="50" charset="-128"/>
                        </a:rPr>
                        <a:t>事務局</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tx1"/>
                          </a:solidFill>
                          <a:latin typeface="游ゴシック" panose="020F0502020204030204"/>
                        </a:defRPr>
                      </a:lvl1pPr>
                      <a:lvl2pPr marL="457200" algn="l" defTabSz="914400" rtl="0" eaLnBrk="1" latinLnBrk="0" hangingPunct="1">
                        <a:defRPr kumimoji="1" sz="1800" kern="1200">
                          <a:solidFill>
                            <a:schemeClr val="tx1"/>
                          </a:solidFill>
                          <a:latin typeface="游ゴシック" panose="020F0502020204030204"/>
                        </a:defRPr>
                      </a:lvl2pPr>
                      <a:lvl3pPr marL="914400" algn="l" defTabSz="914400" rtl="0" eaLnBrk="1" latinLnBrk="0" hangingPunct="1">
                        <a:defRPr kumimoji="1" sz="1800" kern="1200">
                          <a:solidFill>
                            <a:schemeClr val="tx1"/>
                          </a:solidFill>
                          <a:latin typeface="游ゴシック" panose="020F0502020204030204"/>
                        </a:defRPr>
                      </a:lvl3pPr>
                      <a:lvl4pPr marL="1371600" algn="l" defTabSz="914400" rtl="0" eaLnBrk="1" latinLnBrk="0" hangingPunct="1">
                        <a:defRPr kumimoji="1" sz="1800" kern="1200">
                          <a:solidFill>
                            <a:schemeClr val="tx1"/>
                          </a:solidFill>
                          <a:latin typeface="游ゴシック" panose="020F0502020204030204"/>
                        </a:defRPr>
                      </a:lvl4pPr>
                      <a:lvl5pPr marL="1828800" algn="l" defTabSz="914400" rtl="0" eaLnBrk="1" latinLnBrk="0" hangingPunct="1">
                        <a:defRPr kumimoji="1" sz="1800" kern="1200">
                          <a:solidFill>
                            <a:schemeClr val="tx1"/>
                          </a:solidFill>
                          <a:latin typeface="游ゴシック" panose="020F0502020204030204"/>
                        </a:defRPr>
                      </a:lvl5pPr>
                      <a:lvl6pPr marL="2286000" algn="l" defTabSz="914400" rtl="0" eaLnBrk="1" latinLnBrk="0" hangingPunct="1">
                        <a:defRPr kumimoji="1" sz="1800" kern="1200">
                          <a:solidFill>
                            <a:schemeClr val="tx1"/>
                          </a:solidFill>
                          <a:latin typeface="游ゴシック" panose="020F0502020204030204"/>
                        </a:defRPr>
                      </a:lvl6pPr>
                      <a:lvl7pPr marL="2743200" algn="l" defTabSz="914400" rtl="0" eaLnBrk="1" latinLnBrk="0" hangingPunct="1">
                        <a:defRPr kumimoji="1" sz="1800" kern="1200">
                          <a:solidFill>
                            <a:schemeClr val="tx1"/>
                          </a:solidFill>
                          <a:latin typeface="游ゴシック" panose="020F0502020204030204"/>
                        </a:defRPr>
                      </a:lvl7pPr>
                      <a:lvl8pPr marL="3200400" algn="l" defTabSz="914400" rtl="0" eaLnBrk="1" latinLnBrk="0" hangingPunct="1">
                        <a:defRPr kumimoji="1" sz="1800" kern="1200">
                          <a:solidFill>
                            <a:schemeClr val="tx1"/>
                          </a:solidFill>
                          <a:latin typeface="游ゴシック" panose="020F0502020204030204"/>
                        </a:defRPr>
                      </a:lvl8pPr>
                      <a:lvl9pPr marL="3657600" algn="l" defTabSz="914400" rtl="0" eaLnBrk="1" latinLnBrk="0" hangingPunct="1">
                        <a:defRPr kumimoji="1" sz="1800" kern="1200">
                          <a:solidFill>
                            <a:schemeClr val="tx1"/>
                          </a:solidFill>
                          <a:latin typeface="游ゴシック" panose="020F0502020204030204"/>
                        </a:defRPr>
                      </a:lvl9pPr>
                    </a:lstStyle>
                    <a:p>
                      <a:r>
                        <a:rPr kumimoji="1" lang="ja-JP" altLang="en-US" sz="1400" dirty="0">
                          <a:latin typeface="Meiryo UI" panose="020B0604030504040204" pitchFamily="50" charset="-128"/>
                          <a:ea typeface="Meiryo UI" panose="020B0604030504040204" pitchFamily="50" charset="-128"/>
                        </a:rPr>
                        <a:t>あいち産業振興機構</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5322029"/>
                  </a:ext>
                </a:extLst>
              </a:tr>
            </a:tbl>
          </a:graphicData>
        </a:graphic>
      </p:graphicFrame>
      <p:sp>
        <p:nvSpPr>
          <p:cNvPr id="7" name="コンテンツ プレースホルダー 2">
            <a:extLst>
              <a:ext uri="{FF2B5EF4-FFF2-40B4-BE49-F238E27FC236}">
                <a16:creationId xmlns:a16="http://schemas.microsoft.com/office/drawing/2014/main" id="{5DCB198B-3852-F84F-50F7-C44656AC8ABF}"/>
              </a:ext>
            </a:extLst>
          </p:cNvPr>
          <p:cNvSpPr txBox="1">
            <a:spLocks/>
          </p:cNvSpPr>
          <p:nvPr/>
        </p:nvSpPr>
        <p:spPr>
          <a:xfrm>
            <a:off x="113001" y="4877148"/>
            <a:ext cx="9624669" cy="1800000"/>
          </a:xfrm>
          <a:prstGeom prst="rect">
            <a:avLst/>
          </a:prstGeom>
          <a:solidFill>
            <a:sysClr val="window" lastClr="FFFFFF"/>
          </a:solidFill>
          <a:ln>
            <a:solidFill>
              <a:srgbClr val="373545"/>
            </a:solidFill>
          </a:ln>
        </p:spPr>
        <p:txBody>
          <a:bodyPr vert="horz" wrap="square" lIns="91440" tIns="45720" rIns="91440" bIns="45720" rtlCol="0">
            <a:noAutofit/>
          </a:bodyPr>
          <a:lstStyle>
            <a:lvl1pPr marL="228600" indent="-228600" algn="l" defTabSz="914400" rtl="0" eaLnBrk="1" latinLnBrk="0" hangingPunct="1">
              <a:lnSpc>
                <a:spcPct val="100000"/>
              </a:lnSpc>
              <a:spcBef>
                <a:spcPts val="0"/>
              </a:spcBef>
              <a:buFont typeface="Wingdings" panose="05000000000000000000" pitchFamily="2" charset="2"/>
              <a:buChar char="ü"/>
              <a:defRPr kumimoji="1" sz="14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00000"/>
              </a:lnSpc>
              <a:spcBef>
                <a:spcPts val="0"/>
              </a:spcBef>
              <a:buFont typeface="Arial" panose="020B0604020202020204" pitchFamily="34" charset="0"/>
              <a:buChar char="•"/>
              <a:defRPr kumimoji="1" sz="14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base" latinLnBrk="0" hangingPunct="1">
              <a:lnSpc>
                <a:spcPts val="2200"/>
              </a:lnSpc>
              <a:spcBef>
                <a:spcPts val="0"/>
              </a:spcBef>
              <a:spcAft>
                <a:spcPts val="0"/>
              </a:spcAft>
              <a:buClrTx/>
              <a:buSzTx/>
              <a:buFont typeface="Wingdings" panose="05000000000000000000" pitchFamily="2" charset="2"/>
              <a:buNone/>
              <a:tabLst/>
              <a:defRPr/>
            </a:pPr>
            <a:r>
              <a:rPr kumimoji="1" lang="ja-JP" altLang="en-US" sz="16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お問合せ先（コンソーシアム事務局）</a:t>
            </a:r>
            <a:endParaRPr kumimoji="1"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ts val="2200"/>
              </a:lnSpc>
              <a:spcBef>
                <a:spcPts val="0"/>
              </a:spcBef>
              <a:spcAft>
                <a:spcPts val="0"/>
              </a:spcAft>
              <a:buClrTx/>
              <a:buSzTx/>
              <a:buFont typeface="Wingdings" panose="05000000000000000000" pitchFamily="2" charset="2"/>
              <a:buNone/>
              <a:tabLst/>
              <a:defRPr/>
            </a:pPr>
            <a:r>
              <a:rPr kumimoji="1"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公益財団法人あいち産業振興機構　総務企画部情報企画グループ</a:t>
            </a:r>
            <a:endParaRPr kumimoji="1"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ts val="2200"/>
              </a:lnSpc>
              <a:spcBef>
                <a:spcPts val="0"/>
              </a:spcBef>
              <a:spcAft>
                <a:spcPts val="0"/>
              </a:spcAft>
              <a:buClrTx/>
              <a:buSzTx/>
              <a:buFont typeface="Wingdings" panose="05000000000000000000" pitchFamily="2" charset="2"/>
              <a:buNone/>
              <a:tabLst/>
              <a:defRPr/>
            </a:pPr>
            <a:r>
              <a:rPr kumimoji="1"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電話 ：</a:t>
            </a:r>
            <a:r>
              <a:rPr kumimoji="1"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052-715-3063</a:t>
            </a:r>
            <a:endParaRPr lang="en-US" altLang="ja-JP" sz="1600" kern="100" dirty="0">
              <a:solidFill>
                <a:prstClr val="black"/>
              </a:solidFill>
              <a:cs typeface="Times New Roman" panose="02020603050405020304" pitchFamily="18" charset="0"/>
            </a:endParaRPr>
          </a:p>
          <a:p>
            <a:pPr marL="0" lvl="0" indent="0" fontAlgn="base">
              <a:lnSpc>
                <a:spcPts val="2200"/>
              </a:lnSpc>
              <a:buNone/>
              <a:defRPr/>
            </a:pPr>
            <a:r>
              <a:rPr kumimoji="1"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メール：</a:t>
            </a:r>
            <a:r>
              <a:rPr lang="en-US" altLang="ja-JP" sz="1600" kern="100" dirty="0">
                <a:solidFill>
                  <a:prstClr val="black"/>
                </a:solidFill>
                <a:cs typeface="Times New Roman" panose="02020603050405020304" pitchFamily="18" charset="0"/>
              </a:rPr>
              <a:t>dx-consortium@aibsc.jp</a:t>
            </a:r>
            <a:endParaRPr kumimoji="1"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1" fontAlgn="base" latinLnBrk="0" hangingPunct="1">
              <a:lnSpc>
                <a:spcPts val="2200"/>
              </a:lnSpc>
              <a:spcBef>
                <a:spcPts val="0"/>
              </a:spcBef>
              <a:spcAft>
                <a:spcPts val="0"/>
              </a:spcAft>
              <a:buClrTx/>
              <a:buSzTx/>
              <a:buFont typeface="Wingdings" panose="05000000000000000000" pitchFamily="2" charset="2"/>
              <a:buNone/>
              <a:tabLst/>
              <a:defRPr/>
            </a:pPr>
            <a:r>
              <a:rPr kumimoji="1" lang="ja-JP" altLang="en-US" sz="1600" b="1" i="0" u="sng"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会員登録</a:t>
            </a:r>
            <a:endParaRPr kumimoji="1"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lvl="0" indent="0" fontAlgn="base">
              <a:lnSpc>
                <a:spcPts val="2200"/>
              </a:lnSpc>
              <a:buNone/>
              <a:defRPr/>
            </a:pPr>
            <a:r>
              <a:rPr kumimoji="1" lang="ja-JP" altLang="en-US"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solidFill>
                  <a:prstClr val="black"/>
                </a:solidFill>
                <a:cs typeface="Times New Roman" panose="02020603050405020304" pitchFamily="18" charset="0"/>
              </a:rPr>
              <a:t> https://dx-consortium.aibsc.jp/membership/</a:t>
            </a:r>
            <a:endParaRPr kumimoji="1" lang="en-US" altLang="ja-JP" sz="16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 name="図 1">
            <a:extLst>
              <a:ext uri="{FF2B5EF4-FFF2-40B4-BE49-F238E27FC236}">
                <a16:creationId xmlns:a16="http://schemas.microsoft.com/office/drawing/2014/main" id="{1788F073-3DA9-8230-F808-98016A419B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7163" y="6058289"/>
            <a:ext cx="3237686" cy="479097"/>
          </a:xfrm>
          <a:prstGeom prst="rect">
            <a:avLst/>
          </a:prstGeom>
          <a:noFill/>
          <a:ln>
            <a:noFill/>
          </a:ln>
        </p:spPr>
      </p:pic>
      <p:pic>
        <p:nvPicPr>
          <p:cNvPr id="12" name="図 11">
            <a:extLst>
              <a:ext uri="{FF2B5EF4-FFF2-40B4-BE49-F238E27FC236}">
                <a16:creationId xmlns:a16="http://schemas.microsoft.com/office/drawing/2014/main" id="{A27521EA-392E-11A3-D974-49CC71ABF2C2}"/>
              </a:ext>
            </a:extLst>
          </p:cNvPr>
          <p:cNvPicPr>
            <a:picLocks noChangeAspect="1"/>
          </p:cNvPicPr>
          <p:nvPr/>
        </p:nvPicPr>
        <p:blipFill>
          <a:blip r:embed="rId4"/>
          <a:stretch>
            <a:fillRect/>
          </a:stretch>
        </p:blipFill>
        <p:spPr>
          <a:xfrm>
            <a:off x="8431117" y="1815784"/>
            <a:ext cx="871909" cy="871909"/>
          </a:xfrm>
          <a:prstGeom prst="rect">
            <a:avLst/>
          </a:prstGeom>
        </p:spPr>
      </p:pic>
      <p:pic>
        <p:nvPicPr>
          <p:cNvPr id="13" name="図 12" descr="QR コード&#10;&#10;AI によって生成されたコンテンツは間違っている可能性があります。">
            <a:extLst>
              <a:ext uri="{FF2B5EF4-FFF2-40B4-BE49-F238E27FC236}">
                <a16:creationId xmlns:a16="http://schemas.microsoft.com/office/drawing/2014/main" id="{2EB0BAC0-02C6-064A-AB52-470B68708D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1600" y="5543462"/>
            <a:ext cx="1101990" cy="1101990"/>
          </a:xfrm>
          <a:prstGeom prst="rect">
            <a:avLst/>
          </a:prstGeom>
        </p:spPr>
      </p:pic>
    </p:spTree>
    <p:extLst>
      <p:ext uri="{BB962C8B-B14F-4D97-AF65-F5344CB8AC3E}">
        <p14:creationId xmlns:p14="http://schemas.microsoft.com/office/powerpoint/2010/main" val="206797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p:cNvSpPr txBox="1"/>
          <p:nvPr/>
        </p:nvSpPr>
        <p:spPr>
          <a:xfrm>
            <a:off x="461128" y="805382"/>
            <a:ext cx="6460781" cy="461665"/>
          </a:xfrm>
          <a:prstGeom prst="rect">
            <a:avLst/>
          </a:prstGeom>
          <a:noFill/>
        </p:spPr>
        <p:txBody>
          <a:bodyPr wrap="square" rtlCol="0">
            <a:spAutoFit/>
          </a:bodyPr>
          <a:lstStyle/>
          <a:p>
            <a:r>
              <a:rPr lang="ja-JP" altLang="en-US" sz="2400" b="1" dirty="0">
                <a:latin typeface="Meiryo UI" panose="020B0604030504040204" pitchFamily="50" charset="-128"/>
                <a:ea typeface="Meiryo UI" panose="020B0604030504040204" pitchFamily="50" charset="-128"/>
              </a:rPr>
              <a:t>＜製造品出荷額等の全国シェア（</a:t>
            </a:r>
            <a:r>
              <a:rPr lang="en-US" altLang="ja-JP" sz="2400" b="1" dirty="0">
                <a:latin typeface="Meiryo UI" panose="020B0604030504040204" pitchFamily="50" charset="-128"/>
                <a:ea typeface="Meiryo UI" panose="020B0604030504040204" pitchFamily="50" charset="-128"/>
              </a:rPr>
              <a:t>2021</a:t>
            </a:r>
            <a:r>
              <a:rPr lang="ja-JP" altLang="en-US" sz="2400" b="1" dirty="0">
                <a:latin typeface="Meiryo UI" panose="020B0604030504040204" pitchFamily="50" charset="-128"/>
                <a:ea typeface="Meiryo UI" panose="020B0604030504040204" pitchFamily="50" charset="-128"/>
              </a:rPr>
              <a:t>年）＞</a:t>
            </a:r>
          </a:p>
        </p:txBody>
      </p:sp>
      <p:sp>
        <p:nvSpPr>
          <p:cNvPr id="8" name="タイトル 7">
            <a:extLst>
              <a:ext uri="{FF2B5EF4-FFF2-40B4-BE49-F238E27FC236}">
                <a16:creationId xmlns:a16="http://schemas.microsoft.com/office/drawing/2014/main" id="{7CE436BD-50E7-387E-1AD8-2A554A085562}"/>
              </a:ext>
            </a:extLst>
          </p:cNvPr>
          <p:cNvSpPr>
            <a:spLocks noGrp="1"/>
          </p:cNvSpPr>
          <p:nvPr>
            <p:ph type="title"/>
          </p:nvPr>
        </p:nvSpPr>
        <p:spPr/>
        <p:txBody>
          <a:bodyPr>
            <a:noAutofit/>
          </a:bodyPr>
          <a:lstStyle/>
          <a:p>
            <a:r>
              <a:rPr lang="ja-JP" altLang="en-US" sz="2400" dirty="0"/>
              <a:t>　愛知県の産業構造</a:t>
            </a:r>
          </a:p>
        </p:txBody>
      </p:sp>
      <p:sp>
        <p:nvSpPr>
          <p:cNvPr id="6" name="角丸四角形 8">
            <a:extLst>
              <a:ext uri="{FF2B5EF4-FFF2-40B4-BE49-F238E27FC236}">
                <a16:creationId xmlns:a16="http://schemas.microsoft.com/office/drawing/2014/main" id="{1A08213C-247E-B78F-B4C8-F141DD794DCA}"/>
              </a:ext>
            </a:extLst>
          </p:cNvPr>
          <p:cNvSpPr/>
          <p:nvPr/>
        </p:nvSpPr>
        <p:spPr bwMode="auto">
          <a:xfrm>
            <a:off x="672750" y="1871438"/>
            <a:ext cx="2122179" cy="374055"/>
          </a:xfrm>
          <a:prstGeom prst="roundRect">
            <a:avLst/>
          </a:prstGeom>
          <a:solidFill>
            <a:srgbClr val="316481"/>
          </a:solidFill>
          <a:ln>
            <a:solidFill>
              <a:schemeClr val="bg1"/>
            </a:solidFill>
            <a:headEnd type="none" w="med" len="med"/>
            <a:tailEnd type="none" w="med" len="med"/>
          </a:ln>
          <a:effectLst/>
        </p:spPr>
        <p:style>
          <a:lnRef idx="1">
            <a:schemeClr val="accent5"/>
          </a:lnRef>
          <a:fillRef idx="3">
            <a:schemeClr val="accent5"/>
          </a:fillRef>
          <a:effectRef idx="2">
            <a:schemeClr val="accent5"/>
          </a:effectRef>
          <a:fontRef idx="minor">
            <a:schemeClr val="lt1"/>
          </a:fontRef>
        </p:style>
        <p:txBody>
          <a:bodyPr lIns="0" tIns="0" rIns="0" bIns="0" anchor="ctr" anchorCtr="0"/>
          <a:lstStyle/>
          <a:p>
            <a:pPr algn="ctr">
              <a:defRPr/>
            </a:pPr>
            <a:r>
              <a:rPr lang="ja-JP" altLang="en-US" b="1" dirty="0">
                <a:solidFill>
                  <a:schemeClr val="bg1"/>
                </a:solidFill>
                <a:latin typeface="Meiryo UI" panose="020B0604030504040204" pitchFamily="50" charset="-128"/>
                <a:ea typeface="Meiryo UI" panose="020B0604030504040204" pitchFamily="50" charset="-128"/>
              </a:rPr>
              <a:t>全国シェア</a:t>
            </a:r>
            <a:r>
              <a:rPr lang="en-US" altLang="ja-JP" b="1" dirty="0">
                <a:solidFill>
                  <a:schemeClr val="bg1"/>
                </a:solidFill>
                <a:latin typeface="Meiryo UI" panose="020B0604030504040204" pitchFamily="50" charset="-128"/>
                <a:ea typeface="Meiryo UI" panose="020B0604030504040204" pitchFamily="50" charset="-128"/>
              </a:rPr>
              <a:t>No.1</a:t>
            </a:r>
            <a:endParaRPr lang="ja-JP" altLang="en-US" sz="4400" dirty="0">
              <a:solidFill>
                <a:srgbClr val="000000"/>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564857E4-FF18-7566-612B-514F3BF8FF15}"/>
              </a:ext>
            </a:extLst>
          </p:cNvPr>
          <p:cNvSpPr txBox="1"/>
          <p:nvPr/>
        </p:nvSpPr>
        <p:spPr>
          <a:xfrm>
            <a:off x="906087" y="5020005"/>
            <a:ext cx="8093825" cy="1052345"/>
          </a:xfrm>
          <a:prstGeom prst="roundRect">
            <a:avLst/>
          </a:prstGeom>
          <a:noFill/>
          <a:ln w="38100">
            <a:solidFill>
              <a:schemeClr val="bg1">
                <a:lumMod val="50000"/>
              </a:schemeClr>
            </a:solidFill>
          </a:ln>
        </p:spPr>
        <p:txBody>
          <a:bodyPr wrap="square">
            <a:spAutoFit/>
          </a:bodyPr>
          <a:lstStyle/>
          <a:p>
            <a:pPr defTabSz="742950">
              <a:lnSpc>
                <a:spcPct val="150000"/>
              </a:lnSpc>
              <a:defRPr/>
            </a:pPr>
            <a:r>
              <a:rPr lang="ja-JP" altLang="en-US" dirty="0">
                <a:latin typeface="Meiryo UI" panose="020B0604030504040204" pitchFamily="50" charset="-128"/>
                <a:ea typeface="Meiryo UI" panose="020B0604030504040204" pitchFamily="50" charset="-128"/>
              </a:rPr>
              <a:t>製造業</a:t>
            </a:r>
            <a:r>
              <a:rPr lang="en-US" altLang="ja-JP" dirty="0">
                <a:latin typeface="Meiryo UI" panose="020B0604030504040204" pitchFamily="50" charset="-128"/>
                <a:ea typeface="Meiryo UI" panose="020B0604030504040204" pitchFamily="50" charset="-128"/>
              </a:rPr>
              <a:t>24</a:t>
            </a:r>
            <a:r>
              <a:rPr lang="ja-JP" altLang="en-US" dirty="0">
                <a:latin typeface="Meiryo UI" panose="020B0604030504040204" pitchFamily="50" charset="-128"/>
                <a:ea typeface="Meiryo UI" panose="020B0604030504040204" pitchFamily="50" charset="-128"/>
              </a:rPr>
              <a:t>品目中</a:t>
            </a:r>
            <a:r>
              <a:rPr lang="en-US" altLang="ja-JP" sz="2000" b="1" dirty="0">
                <a:solidFill>
                  <a:srgbClr val="E6A50A"/>
                </a:solidFill>
                <a:latin typeface="Meiryo UI" panose="020B0604030504040204" pitchFamily="50" charset="-128"/>
                <a:ea typeface="Meiryo UI" panose="020B0604030504040204" pitchFamily="50" charset="-128"/>
              </a:rPr>
              <a:t>10</a:t>
            </a:r>
            <a:r>
              <a:rPr lang="ja-JP" altLang="en-US" dirty="0">
                <a:latin typeface="Meiryo UI" panose="020B0604030504040204" pitchFamily="50" charset="-128"/>
                <a:ea typeface="Meiryo UI" panose="020B0604030504040204" pitchFamily="50" charset="-128"/>
              </a:rPr>
              <a:t>品目で全国シェアナンバーワン</a:t>
            </a:r>
          </a:p>
          <a:p>
            <a:pPr>
              <a:lnSpc>
                <a:spcPct val="150000"/>
              </a:lnSpc>
            </a:pPr>
            <a:r>
              <a:rPr lang="zh-TW" altLang="en-US" dirty="0">
                <a:latin typeface="Meiryo UI" panose="020B0604030504040204" pitchFamily="50" charset="-128"/>
                <a:ea typeface="Meiryo UI" panose="020B0604030504040204" pitchFamily="50" charset="-128"/>
              </a:rPr>
              <a:t>製造品出荷額等</a:t>
            </a:r>
            <a:r>
              <a:rPr lang="ja-JP" altLang="en-US" dirty="0">
                <a:latin typeface="Meiryo UI" panose="020B0604030504040204" pitchFamily="50" charset="-128"/>
                <a:ea typeface="Meiryo UI" panose="020B0604030504040204" pitchFamily="50" charset="-128"/>
              </a:rPr>
              <a:t>は、</a:t>
            </a:r>
            <a:r>
              <a:rPr lang="en-US" altLang="ja-JP" dirty="0">
                <a:latin typeface="Meiryo UI" panose="020B0604030504040204" pitchFamily="50" charset="-128"/>
                <a:ea typeface="Meiryo UI" panose="020B0604030504040204" pitchFamily="50" charset="-128"/>
              </a:rPr>
              <a:t>1977</a:t>
            </a:r>
            <a:r>
              <a:rPr lang="ja-JP" altLang="en-US" dirty="0">
                <a:latin typeface="Meiryo UI" panose="020B0604030504040204" pitchFamily="50" charset="-128"/>
                <a:ea typeface="Meiryo UI" panose="020B0604030504040204" pitchFamily="50" charset="-128"/>
              </a:rPr>
              <a:t>年から</a:t>
            </a:r>
            <a:r>
              <a:rPr lang="en-US" altLang="ja-JP" sz="2000" b="1" dirty="0">
                <a:solidFill>
                  <a:srgbClr val="E6A50A"/>
                </a:solidFill>
                <a:latin typeface="Meiryo UI" panose="020B0604030504040204" pitchFamily="50" charset="-128"/>
                <a:ea typeface="Meiryo UI" panose="020B0604030504040204" pitchFamily="50" charset="-128"/>
              </a:rPr>
              <a:t>45</a:t>
            </a:r>
            <a:r>
              <a:rPr lang="ja-JP" altLang="en-US" sz="2000" b="1" dirty="0">
                <a:solidFill>
                  <a:srgbClr val="E6A50A"/>
                </a:solidFill>
                <a:latin typeface="Meiryo UI" panose="020B0604030504040204" pitchFamily="50" charset="-128"/>
                <a:ea typeface="Meiryo UI" panose="020B0604030504040204" pitchFamily="50" charset="-128"/>
              </a:rPr>
              <a:t>年連続日本一</a:t>
            </a:r>
            <a:r>
              <a:rPr lang="ja-JP" altLang="en-US" dirty="0">
                <a:latin typeface="Meiryo UI" panose="020B0604030504040204" pitchFamily="50" charset="-128"/>
                <a:ea typeface="Meiryo UI" panose="020B0604030504040204" pitchFamily="50" charset="-128"/>
              </a:rPr>
              <a:t>（</a:t>
            </a:r>
            <a:r>
              <a:rPr lang="en-US" altLang="ja-JP" dirty="0">
                <a:latin typeface="Meiryo UI" panose="020B0604030504040204" pitchFamily="50" charset="-128"/>
                <a:ea typeface="Meiryo UI" panose="020B0604030504040204" pitchFamily="50" charset="-128"/>
              </a:rPr>
              <a:t>2</a:t>
            </a:r>
            <a:r>
              <a:rPr lang="ja-JP" altLang="en-US" dirty="0">
                <a:latin typeface="Meiryo UI" panose="020B0604030504040204" pitchFamily="50" charset="-128"/>
                <a:ea typeface="Meiryo UI" panose="020B0604030504040204" pitchFamily="50" charset="-128"/>
              </a:rPr>
              <a:t>位大阪府の約</a:t>
            </a:r>
            <a:r>
              <a:rPr lang="en-US" altLang="ja-JP" dirty="0">
                <a:latin typeface="Meiryo UI" panose="020B0604030504040204" pitchFamily="50" charset="-128"/>
                <a:ea typeface="Meiryo UI" panose="020B0604030504040204" pitchFamily="50" charset="-128"/>
              </a:rPr>
              <a:t>2.57</a:t>
            </a:r>
            <a:r>
              <a:rPr lang="ja-JP" altLang="en-US" dirty="0">
                <a:latin typeface="Meiryo UI" panose="020B0604030504040204" pitchFamily="50" charset="-128"/>
                <a:ea typeface="Meiryo UI" panose="020B0604030504040204" pitchFamily="50" charset="-128"/>
              </a:rPr>
              <a:t>倍）</a:t>
            </a:r>
            <a:endParaRPr lang="en-US" altLang="ja-JP" dirty="0">
              <a:latin typeface="Meiryo UI" panose="020B0604030504040204" pitchFamily="50" charset="-128"/>
              <a:ea typeface="Meiryo UI" panose="020B0604030504040204" pitchFamily="50" charset="-128"/>
            </a:endParaRPr>
          </a:p>
        </p:txBody>
      </p:sp>
      <p:sp>
        <p:nvSpPr>
          <p:cNvPr id="11" name="Text Box 8">
            <a:extLst>
              <a:ext uri="{FF2B5EF4-FFF2-40B4-BE49-F238E27FC236}">
                <a16:creationId xmlns:a16="http://schemas.microsoft.com/office/drawing/2014/main" id="{B8091157-413D-0370-414D-A02BB7804FDB}"/>
              </a:ext>
            </a:extLst>
          </p:cNvPr>
          <p:cNvSpPr txBox="1">
            <a:spLocks noChangeArrowheads="1"/>
          </p:cNvSpPr>
          <p:nvPr/>
        </p:nvSpPr>
        <p:spPr bwMode="auto">
          <a:xfrm>
            <a:off x="5242810" y="6371870"/>
            <a:ext cx="547435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游ゴシック" panose="020B0400000000000000" pitchFamily="50" charset="-128"/>
                <a:ea typeface="游ゴシック" panose="020B0400000000000000" pitchFamily="50" charset="-128"/>
              </a:defRPr>
            </a:lvl1pPr>
            <a:lvl2pPr marL="742950" indent="-285750">
              <a:defRPr kumimoji="1">
                <a:solidFill>
                  <a:schemeClr val="tx1"/>
                </a:solidFill>
                <a:latin typeface="游ゴシック" panose="020B0400000000000000" pitchFamily="50" charset="-128"/>
                <a:ea typeface="游ゴシック" panose="020B0400000000000000" pitchFamily="50" charset="-128"/>
              </a:defRPr>
            </a:lvl2pPr>
            <a:lvl3pPr marL="1143000" indent="-228600">
              <a:defRPr kumimoji="1">
                <a:solidFill>
                  <a:schemeClr val="tx1"/>
                </a:solidFill>
                <a:latin typeface="游ゴシック" panose="020B0400000000000000" pitchFamily="50" charset="-128"/>
                <a:ea typeface="游ゴシック" panose="020B0400000000000000" pitchFamily="50" charset="-128"/>
              </a:defRPr>
            </a:lvl3pPr>
            <a:lvl4pPr marL="1600200" indent="-228600">
              <a:defRPr kumimoji="1">
                <a:solidFill>
                  <a:schemeClr val="tx1"/>
                </a:solidFill>
                <a:latin typeface="游ゴシック" panose="020B0400000000000000" pitchFamily="50" charset="-128"/>
                <a:ea typeface="游ゴシック" panose="020B0400000000000000" pitchFamily="50" charset="-128"/>
              </a:defRPr>
            </a:lvl4pPr>
            <a:lvl5pPr marL="2057400" indent="-228600">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spcBef>
                <a:spcPct val="0"/>
              </a:spcBef>
              <a:spcAft>
                <a:spcPct val="0"/>
              </a:spcAft>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r>
              <a:rPr lang="ja-JP" altLang="en-US" sz="1400" dirty="0">
                <a:solidFill>
                  <a:srgbClr val="000000"/>
                </a:solidFill>
                <a:latin typeface="Meiryo UI" panose="020B0604030504040204" pitchFamily="50" charset="-128"/>
                <a:ea typeface="Meiryo UI" panose="020B0604030504040204" pitchFamily="50" charset="-128"/>
              </a:rPr>
              <a:t>出典：</a:t>
            </a:r>
            <a:r>
              <a:rPr lang="en-US" altLang="ja-JP" sz="1400" dirty="0">
                <a:solidFill>
                  <a:srgbClr val="000000"/>
                </a:solidFill>
                <a:latin typeface="Meiryo UI" panose="020B0604030504040204" pitchFamily="50" charset="-128"/>
                <a:ea typeface="Meiryo UI" panose="020B0604030504040204" pitchFamily="50" charset="-128"/>
              </a:rPr>
              <a:t>2022</a:t>
            </a:r>
            <a:r>
              <a:rPr lang="ja-JP" altLang="en-US" sz="1400" dirty="0">
                <a:solidFill>
                  <a:srgbClr val="000000"/>
                </a:solidFill>
                <a:latin typeface="Meiryo UI" panose="020B0604030504040204" pitchFamily="50" charset="-128"/>
                <a:ea typeface="Meiryo UI" panose="020B0604030504040204" pitchFamily="50" charset="-128"/>
              </a:rPr>
              <a:t>年経済構造実態調査（製造業事業所調査）</a:t>
            </a:r>
          </a:p>
        </p:txBody>
      </p:sp>
      <p:graphicFrame>
        <p:nvGraphicFramePr>
          <p:cNvPr id="12" name="表 11">
            <a:extLst>
              <a:ext uri="{FF2B5EF4-FFF2-40B4-BE49-F238E27FC236}">
                <a16:creationId xmlns:a16="http://schemas.microsoft.com/office/drawing/2014/main" id="{0135629B-FF24-4403-CE2C-50067CCB9748}"/>
              </a:ext>
            </a:extLst>
          </p:cNvPr>
          <p:cNvGraphicFramePr>
            <a:graphicFrameLocks noGrp="1"/>
          </p:cNvGraphicFramePr>
          <p:nvPr/>
        </p:nvGraphicFramePr>
        <p:xfrm>
          <a:off x="1048474" y="2411022"/>
          <a:ext cx="7707025" cy="2411380"/>
        </p:xfrm>
        <a:graphic>
          <a:graphicData uri="http://schemas.openxmlformats.org/drawingml/2006/table">
            <a:tbl>
              <a:tblPr>
                <a:tableStyleId>{BDBED569-4797-4DF1-A0F4-6AAB3CD982D8}</a:tableStyleId>
              </a:tblPr>
              <a:tblGrid>
                <a:gridCol w="1541405">
                  <a:extLst>
                    <a:ext uri="{9D8B030D-6E8A-4147-A177-3AD203B41FA5}">
                      <a16:colId xmlns:a16="http://schemas.microsoft.com/office/drawing/2014/main" val="4133197760"/>
                    </a:ext>
                  </a:extLst>
                </a:gridCol>
                <a:gridCol w="1541405">
                  <a:extLst>
                    <a:ext uri="{9D8B030D-6E8A-4147-A177-3AD203B41FA5}">
                      <a16:colId xmlns:a16="http://schemas.microsoft.com/office/drawing/2014/main" val="3423866068"/>
                    </a:ext>
                  </a:extLst>
                </a:gridCol>
                <a:gridCol w="1541405">
                  <a:extLst>
                    <a:ext uri="{9D8B030D-6E8A-4147-A177-3AD203B41FA5}">
                      <a16:colId xmlns:a16="http://schemas.microsoft.com/office/drawing/2014/main" val="2148952998"/>
                    </a:ext>
                  </a:extLst>
                </a:gridCol>
                <a:gridCol w="1541405">
                  <a:extLst>
                    <a:ext uri="{9D8B030D-6E8A-4147-A177-3AD203B41FA5}">
                      <a16:colId xmlns:a16="http://schemas.microsoft.com/office/drawing/2014/main" val="2672070034"/>
                    </a:ext>
                  </a:extLst>
                </a:gridCol>
                <a:gridCol w="1541405">
                  <a:extLst>
                    <a:ext uri="{9D8B030D-6E8A-4147-A177-3AD203B41FA5}">
                      <a16:colId xmlns:a16="http://schemas.microsoft.com/office/drawing/2014/main" val="75286856"/>
                    </a:ext>
                  </a:extLst>
                </a:gridCol>
              </a:tblGrid>
              <a:tr h="1020905">
                <a:tc>
                  <a:txBody>
                    <a:bodyPr/>
                    <a:lstStyle>
                      <a:lvl1pPr defTabSz="685800">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defTabSz="68580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defTabSz="6858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defTabSz="6858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defTabSz="6858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1" lang="ja-JP" altLang="en-US" sz="1800" b="1" u="none" strike="noStrike" cap="none" normalizeH="0" baseline="0" dirty="0">
                          <a:ln>
                            <a:noFill/>
                          </a:ln>
                          <a:effectLst/>
                          <a:latin typeface="Meiryo UI" panose="020B0604030504040204" pitchFamily="50" charset="-128"/>
                          <a:ea typeface="Meiryo UI" panose="020B0604030504040204" pitchFamily="50" charset="-128"/>
                        </a:rPr>
                        <a:t>輸送機械</a:t>
                      </a:r>
                      <a:endParaRPr kumimoji="1" lang="en-US" altLang="ja-JP" sz="18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685800" rtl="0" eaLnBrk="1" fontAlgn="base" latinLnBrk="0" hangingPunct="1">
                        <a:lnSpc>
                          <a:spcPct val="100000"/>
                        </a:lnSpc>
                        <a:spcBef>
                          <a:spcPct val="0"/>
                        </a:spcBef>
                        <a:spcAft>
                          <a:spcPct val="0"/>
                        </a:spcAft>
                        <a:buClrTx/>
                        <a:buSzTx/>
                        <a:buFontTx/>
                        <a:buNone/>
                        <a:tabLst/>
                      </a:pPr>
                      <a:endParaRPr kumimoji="1" lang="en-US" altLang="ja-JP" sz="7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685800" rtl="0" eaLnBrk="1" fontAlgn="base" latinLnBrk="0" hangingPunct="1">
                        <a:lnSpc>
                          <a:spcPct val="100000"/>
                        </a:lnSpc>
                        <a:spcBef>
                          <a:spcPct val="0"/>
                        </a:spcBef>
                        <a:spcAft>
                          <a:spcPct val="0"/>
                        </a:spcAft>
                        <a:buClrTx/>
                        <a:buSzTx/>
                        <a:buFontTx/>
                        <a:buNone/>
                        <a:tabLst/>
                      </a:pPr>
                      <a:r>
                        <a:rPr kumimoji="1" lang="en-US" altLang="ja-JP" sz="3200" b="1" u="none" strike="noStrike" cap="none" normalizeH="0" baseline="0" dirty="0">
                          <a:ln>
                            <a:noFill/>
                          </a:ln>
                          <a:effectLst/>
                          <a:latin typeface="Meiryo UI" panose="020B0604030504040204" pitchFamily="50" charset="-128"/>
                          <a:ea typeface="Meiryo UI" panose="020B0604030504040204" pitchFamily="50" charset="-128"/>
                        </a:rPr>
                        <a:t>40.0</a:t>
                      </a:r>
                      <a:r>
                        <a:rPr kumimoji="1" lang="ja-JP" altLang="en-US" sz="1800" u="none" strike="noStrike" cap="none" normalizeH="0" baseline="0" dirty="0">
                          <a:ln>
                            <a:noFill/>
                          </a:ln>
                          <a:effectLst/>
                          <a:latin typeface="Meiryo UI" panose="020B0604030504040204" pitchFamily="50" charset="-128"/>
                          <a:ea typeface="Meiryo UI" panose="020B0604030504040204" pitchFamily="50" charset="-128"/>
                        </a:rPr>
                        <a:t>％</a:t>
                      </a:r>
                      <a:endParaRPr kumimoji="1" lang="en-US" altLang="ja-JP" sz="18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685800" rtl="0" eaLnBrk="1" fontAlgn="base" latinLnBrk="0" hangingPunct="1">
                        <a:lnSpc>
                          <a:spcPct val="100000"/>
                        </a:lnSpc>
                        <a:spcBef>
                          <a:spcPct val="0"/>
                        </a:spcBef>
                        <a:spcAft>
                          <a:spcPct val="0"/>
                        </a:spcAft>
                        <a:buClrTx/>
                        <a:buSzTx/>
                        <a:buFontTx/>
                        <a:buNone/>
                        <a:tabLst/>
                      </a:pP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25</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兆</a:t>
                      </a: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2,306</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u="none" strike="noStrike" cap="none" normalizeH="0" baseline="0" dirty="0">
                          <a:ln>
                            <a:noFill/>
                          </a:ln>
                          <a:effectLst/>
                          <a:latin typeface="Meiryo UI" panose="020B0604030504040204" pitchFamily="50" charset="-128"/>
                          <a:ea typeface="Meiryo UI" panose="020B0604030504040204" pitchFamily="50" charset="-128"/>
                        </a:rPr>
                        <a:t>電気機械</a:t>
                      </a:r>
                      <a:endParaRPr kumimoji="1" lang="en-US" altLang="ja-JP" sz="18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8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32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20.2</a:t>
                      </a:r>
                      <a:r>
                        <a:rPr kumimoji="1" lang="ja-JP" altLang="en-US" sz="1800" u="none" strike="noStrike" cap="none" normalizeH="0" baseline="0" dirty="0">
                          <a:ln>
                            <a:noFill/>
                          </a:ln>
                          <a:effectLst/>
                          <a:latin typeface="Meiryo UI" panose="020B0604030504040204" pitchFamily="50" charset="-128"/>
                          <a:ea typeface="Meiryo UI" panose="020B0604030504040204" pitchFamily="50" charset="-128"/>
                        </a:rPr>
                        <a:t>％</a:t>
                      </a:r>
                      <a:endParaRPr kumimoji="1" lang="en-US" altLang="ja-JP" sz="18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3</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兆</a:t>
                      </a: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9,385</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800" b="1" u="none" strike="noStrike" cap="none" normalizeH="0" baseline="0" dirty="0">
                          <a:ln>
                            <a:noFill/>
                          </a:ln>
                          <a:effectLst/>
                          <a:latin typeface="Meiryo UI" panose="020B0604030504040204" pitchFamily="50" charset="-128"/>
                          <a:ea typeface="Meiryo UI" panose="020B0604030504040204" pitchFamily="50" charset="-128"/>
                        </a:rPr>
                        <a:t>鉄鋼</a:t>
                      </a:r>
                      <a:endParaRPr kumimoji="1" lang="en-US" altLang="ja-JP" sz="18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en-US" altLang="ja-JP" sz="7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32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13.4</a:t>
                      </a:r>
                      <a:r>
                        <a:rPr kumimoji="1" lang="ja-JP" altLang="en-US" sz="180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a:t>
                      </a:r>
                      <a:endParaRPr kumimoji="1" lang="en-US" altLang="ja-JP" sz="180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2</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兆</a:t>
                      </a: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6,364</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defTabSz="685800">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defTabSz="68580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defTabSz="6858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defTabSz="6858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defTabSz="6858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defTabSz="6858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1" lang="ja-JP" altLang="en-US" sz="1800" b="1" u="none" strike="noStrike" cap="none" normalizeH="0" baseline="0" dirty="0">
                          <a:ln>
                            <a:noFill/>
                          </a:ln>
                          <a:effectLst/>
                          <a:latin typeface="Meiryo UI" panose="020B0604030504040204" pitchFamily="50" charset="-128"/>
                          <a:ea typeface="Meiryo UI" panose="020B0604030504040204" pitchFamily="50" charset="-128"/>
                        </a:rPr>
                        <a:t>ゴム製品</a:t>
                      </a:r>
                      <a:endParaRPr kumimoji="1" lang="en-US" altLang="ja-JP" sz="18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685800" rtl="0" eaLnBrk="1" fontAlgn="base" latinLnBrk="0" hangingPunct="1">
                        <a:lnSpc>
                          <a:spcPct val="100000"/>
                        </a:lnSpc>
                        <a:spcBef>
                          <a:spcPct val="0"/>
                        </a:spcBef>
                        <a:spcAft>
                          <a:spcPct val="0"/>
                        </a:spcAft>
                        <a:buClrTx/>
                        <a:buSzTx/>
                        <a:buFontTx/>
                        <a:buNone/>
                        <a:tabLst/>
                      </a:pPr>
                      <a:endParaRPr kumimoji="1" lang="en-US" altLang="ja-JP" sz="7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685800" rtl="0" eaLnBrk="1" fontAlgn="base" latinLnBrk="0" hangingPunct="1">
                        <a:lnSpc>
                          <a:spcPct val="100000"/>
                        </a:lnSpc>
                        <a:spcBef>
                          <a:spcPct val="0"/>
                        </a:spcBef>
                        <a:spcAft>
                          <a:spcPct val="0"/>
                        </a:spcAft>
                        <a:buClrTx/>
                        <a:buSzTx/>
                        <a:buFontTx/>
                        <a:buNone/>
                        <a:tabLst/>
                      </a:pPr>
                      <a:r>
                        <a:rPr kumimoji="1" lang="en-US" altLang="ja-JP" sz="32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13.5</a:t>
                      </a:r>
                      <a:r>
                        <a:rPr kumimoji="1" lang="ja-JP" altLang="en-US" sz="1800" u="none" strike="noStrike" cap="none" normalizeH="0" baseline="0" dirty="0">
                          <a:ln>
                            <a:noFill/>
                          </a:ln>
                          <a:effectLst/>
                          <a:latin typeface="Meiryo UI" panose="020B0604030504040204" pitchFamily="50" charset="-128"/>
                          <a:ea typeface="Meiryo UI" panose="020B0604030504040204" pitchFamily="50" charset="-128"/>
                        </a:rPr>
                        <a:t>％</a:t>
                      </a:r>
                      <a:endParaRPr kumimoji="1" lang="en-US" altLang="ja-JP" sz="18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685800" rtl="0" eaLnBrk="1" fontAlgn="base" latinLnBrk="0" hangingPunct="1">
                        <a:lnSpc>
                          <a:spcPct val="100000"/>
                        </a:lnSpc>
                        <a:spcBef>
                          <a:spcPct val="0"/>
                        </a:spcBef>
                        <a:spcAft>
                          <a:spcPct val="0"/>
                        </a:spcAft>
                        <a:buClrTx/>
                        <a:buSzTx/>
                        <a:buFontTx/>
                        <a:buNone/>
                        <a:tabLst/>
                      </a:pP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4,570</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800" b="1" u="none" strike="noStrike" cap="none" spc="-150" normalizeH="0" baseline="0" dirty="0">
                          <a:ln>
                            <a:noFill/>
                          </a:ln>
                          <a:effectLst/>
                          <a:latin typeface="Meiryo UI" panose="020B0604030504040204" pitchFamily="50" charset="-128"/>
                          <a:ea typeface="Meiryo UI" panose="020B0604030504040204" pitchFamily="50" charset="-128"/>
                        </a:rPr>
                        <a:t>プラスチック</a:t>
                      </a:r>
                      <a:endParaRPr kumimoji="1" lang="en-US" altLang="ja-JP" sz="1800" b="1" u="none" strike="noStrike" cap="none" spc="-150"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en-US" altLang="ja-JP" sz="800" b="1" u="none" strike="noStrike" cap="none" spc="-150"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32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12.2</a:t>
                      </a:r>
                      <a:r>
                        <a:rPr kumimoji="1" lang="ja-JP" altLang="en-US" sz="1800" u="none" strike="noStrike" cap="none" normalizeH="0" baseline="0" dirty="0">
                          <a:ln>
                            <a:noFill/>
                          </a:ln>
                          <a:effectLst/>
                          <a:latin typeface="Meiryo UI" panose="020B0604030504040204" pitchFamily="50" charset="-128"/>
                          <a:ea typeface="Meiryo UI" panose="020B0604030504040204" pitchFamily="50" charset="-128"/>
                        </a:rPr>
                        <a:t>％</a:t>
                      </a:r>
                      <a:endParaRPr kumimoji="1" lang="en-US" altLang="ja-JP" sz="18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1</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兆</a:t>
                      </a: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5,914</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3377073"/>
                  </a:ext>
                </a:extLst>
              </a:tr>
              <a:tr h="1047470">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800" b="1" u="none" strike="noStrike" cap="none" normalizeH="0" baseline="0" dirty="0">
                          <a:ln>
                            <a:noFill/>
                          </a:ln>
                          <a:effectLst/>
                          <a:latin typeface="Meiryo UI" panose="020B0604030504040204" pitchFamily="50" charset="-128"/>
                          <a:ea typeface="Meiryo UI" panose="020B0604030504040204" pitchFamily="50" charset="-128"/>
                        </a:rPr>
                        <a:t>業務用機械</a:t>
                      </a:r>
                      <a:endParaRPr kumimoji="1" lang="en-US" altLang="ja-JP" sz="18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en-US" altLang="ja-JP" sz="8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32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11.7</a:t>
                      </a:r>
                      <a:r>
                        <a:rPr kumimoji="1" lang="ja-JP" altLang="en-US" sz="1800" u="none" strike="noStrike" cap="none" normalizeH="0" baseline="0" dirty="0">
                          <a:ln>
                            <a:noFill/>
                          </a:ln>
                          <a:effectLst/>
                          <a:latin typeface="Meiryo UI" panose="020B0604030504040204" pitchFamily="50" charset="-128"/>
                          <a:ea typeface="Meiryo UI" panose="020B0604030504040204" pitchFamily="50" charset="-128"/>
                        </a:rPr>
                        <a:t>％</a:t>
                      </a:r>
                      <a:endParaRPr kumimoji="1" lang="en-US" altLang="ja-JP" sz="18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7,689</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金属製品</a:t>
                      </a:r>
                      <a:endParaRPr kumimoji="1" lang="en-US" altLang="ja-JP" sz="1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11.0</a:t>
                      </a:r>
                      <a:r>
                        <a:rPr kumimoji="1" lang="ja-JP" altLang="en-US"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兆</a:t>
                      </a:r>
                      <a:r>
                        <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7,429</a:t>
                      </a: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800" b="1" u="none" strike="noStrike" cap="none" normalizeH="0" baseline="0" dirty="0">
                          <a:ln>
                            <a:noFill/>
                          </a:ln>
                          <a:effectLst/>
                          <a:latin typeface="Meiryo UI" panose="020B0604030504040204" pitchFamily="50" charset="-128"/>
                          <a:ea typeface="Meiryo UI" panose="020B0604030504040204" pitchFamily="50" charset="-128"/>
                        </a:rPr>
                        <a:t>生産用機械</a:t>
                      </a:r>
                      <a:endParaRPr kumimoji="1" lang="en-US" altLang="ja-JP" sz="18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en-US" altLang="ja-JP" sz="700" b="1"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32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10.4</a:t>
                      </a:r>
                      <a:r>
                        <a:rPr kumimoji="1" lang="ja-JP" altLang="en-US" sz="1800" u="none" strike="noStrike" cap="none" normalizeH="0" baseline="0" dirty="0">
                          <a:ln>
                            <a:noFill/>
                          </a:ln>
                          <a:effectLst/>
                          <a:latin typeface="Meiryo UI" panose="020B0604030504040204" pitchFamily="50" charset="-128"/>
                          <a:ea typeface="Meiryo UI" panose="020B0604030504040204" pitchFamily="50" charset="-128"/>
                        </a:rPr>
                        <a:t>％</a:t>
                      </a:r>
                      <a:endParaRPr kumimoji="1" lang="en-US" altLang="ja-JP" sz="18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2</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兆</a:t>
                      </a:r>
                      <a:r>
                        <a:rPr kumimoji="1" lang="en-US" altLang="ja-JP" sz="1100" u="none" strike="noStrike" cap="none" normalizeH="0" baseline="0" dirty="0">
                          <a:ln>
                            <a:noFill/>
                          </a:ln>
                          <a:effectLst/>
                          <a:latin typeface="Meiryo UI" panose="020B0604030504040204" pitchFamily="50" charset="-128"/>
                          <a:ea typeface="Meiryo UI" panose="020B0604030504040204" pitchFamily="50" charset="-128"/>
                        </a:rPr>
                        <a:t>3,837</a:t>
                      </a:r>
                      <a:r>
                        <a:rPr kumimoji="1" lang="ja-JP" altLang="en-US" sz="1100" u="none" strike="noStrike" cap="none" normalizeH="0" baseline="0" dirty="0">
                          <a:ln>
                            <a:noFill/>
                          </a:ln>
                          <a:effectLst/>
                          <a:latin typeface="Meiryo UI" panose="020B0604030504040204" pitchFamily="50" charset="-128"/>
                          <a:ea typeface="Meiryo UI" panose="020B0604030504040204" pitchFamily="50" charset="-128"/>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窯業･土石</a:t>
                      </a:r>
                      <a:endParaRPr kumimoji="1" lang="en-US" altLang="ja-JP" sz="18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7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9.4</a:t>
                      </a:r>
                      <a:r>
                        <a:rPr kumimoji="1" lang="ja-JP" altLang="en-US"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7,529</a:t>
                      </a: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lvl1pPr>
                        <a:lnSpc>
                          <a:spcPct val="90000"/>
                        </a:lnSpc>
                        <a:spcBef>
                          <a:spcPts val="750"/>
                        </a:spcBef>
                        <a:buFont typeface="Arial" panose="020B0604020202020204" pitchFamily="34" charset="0"/>
                        <a:defRPr kumimoji="1" sz="19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375"/>
                        </a:spcBef>
                        <a:buFont typeface="Arial" panose="020B0604020202020204" pitchFamily="34" charset="0"/>
                        <a:defRPr kumimoji="1" sz="16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375"/>
                        </a:spcBef>
                        <a:buFont typeface="Arial" panose="020B0604020202020204" pitchFamily="34" charset="0"/>
                        <a:defRPr kumimoji="1" sz="13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375"/>
                        </a:spcBef>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5pPr>
                      <a:lvl6pPr marL="25146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6pPr>
                      <a:lvl7pPr marL="29718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7pPr>
                      <a:lvl8pPr marL="34290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8pPr>
                      <a:lvl9pPr marL="3886200" indent="-228600" fontAlgn="base">
                        <a:lnSpc>
                          <a:spcPct val="90000"/>
                        </a:lnSpc>
                        <a:spcBef>
                          <a:spcPts val="375"/>
                        </a:spcBef>
                        <a:spcAft>
                          <a:spcPct val="0"/>
                        </a:spcAft>
                        <a:buFont typeface="Arial" panose="020B0604020202020204" pitchFamily="34" charset="0"/>
                        <a:defRPr kumimoji="1" sz="1100">
                          <a:solidFill>
                            <a:schemeClr val="tx1"/>
                          </a:solidFill>
                          <a:latin typeface="游ゴシック" panose="020B0400000000000000" pitchFamily="50" charset="-128"/>
                          <a:ea typeface="游ゴシック" panose="020B0400000000000000"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8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繊維</a:t>
                      </a:r>
                      <a:endParaRPr kumimoji="1" lang="en-US" altLang="ja-JP" sz="18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1" lang="en-US" altLang="ja-JP" sz="70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3200" b="1"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9.8</a:t>
                      </a:r>
                      <a:r>
                        <a:rPr kumimoji="1" lang="ja-JP" altLang="en-US" sz="180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a:t>
                      </a:r>
                      <a:endParaRPr kumimoji="1" lang="en-US" altLang="ja-JP" sz="180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10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3,584</a:t>
                      </a:r>
                      <a:r>
                        <a:rPr kumimoji="1" lang="ja-JP" altLang="en-US" sz="1100" u="none" strike="noStrike" kern="1200" cap="none" normalizeH="0" baseline="0" dirty="0">
                          <a:ln>
                            <a:noFill/>
                          </a:ln>
                          <a:solidFill>
                            <a:schemeClr val="tx1"/>
                          </a:solidFill>
                          <a:effectLst/>
                          <a:latin typeface="Meiryo UI" panose="020B0604030504040204" pitchFamily="50" charset="-128"/>
                          <a:ea typeface="Meiryo UI" panose="020B0604030504040204" pitchFamily="50" charset="-128"/>
                          <a:cs typeface="+mn-cs"/>
                        </a:rPr>
                        <a:t>億円</a:t>
                      </a:r>
                      <a:endParaRPr kumimoji="1" lang="ja-JP" altLang="en-US"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0" marR="0" marT="117000" marB="3713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08515080"/>
                  </a:ext>
                </a:extLst>
              </a:tr>
            </a:tbl>
          </a:graphicData>
        </a:graphic>
      </p:graphicFrame>
    </p:spTree>
    <p:custDataLst>
      <p:tags r:id="rId1"/>
    </p:custDataLst>
    <p:extLst>
      <p:ext uri="{BB962C8B-B14F-4D97-AF65-F5344CB8AC3E}">
        <p14:creationId xmlns:p14="http://schemas.microsoft.com/office/powerpoint/2010/main" val="501545530"/>
      </p:ext>
    </p:extLst>
  </p:cSld>
  <p:clrMapOvr>
    <a:masterClrMapping/>
  </p:clrMapOvr>
  <mc:AlternateContent xmlns:mc="http://schemas.openxmlformats.org/markup-compatibility/2006" xmlns:p14="http://schemas.microsoft.com/office/powerpoint/2010/main">
    <mc:Choice Requires="p14">
      <p:transition p14:dur="10" advTm="77799"/>
    </mc:Choice>
    <mc:Fallback xmlns="">
      <p:transition advTm="77799"/>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776C7A9C-1614-AD1C-4204-6B7A14CC8017}"/>
              </a:ext>
            </a:extLst>
          </p:cNvPr>
          <p:cNvSpPr>
            <a:spLocks noGrp="1"/>
          </p:cNvSpPr>
          <p:nvPr>
            <p:ph type="title"/>
          </p:nvPr>
        </p:nvSpPr>
        <p:spPr>
          <a:xfrm>
            <a:off x="479284" y="1616409"/>
            <a:ext cx="8944226" cy="869314"/>
          </a:xfrm>
        </p:spPr>
        <p:txBody>
          <a:bodyPr>
            <a:normAutofit/>
          </a:bodyPr>
          <a:lstStyle/>
          <a:p>
            <a:pPr algn="ctr"/>
            <a:r>
              <a:rPr lang="ja-JP" altLang="en-US" sz="3200" dirty="0"/>
              <a:t>～ </a:t>
            </a:r>
            <a:r>
              <a:rPr lang="ja-JP" altLang="en-US" sz="3200" b="1" dirty="0"/>
              <a:t>デジタル支援</a:t>
            </a:r>
            <a:r>
              <a:rPr lang="ja-JP" altLang="en-US" sz="3200" dirty="0"/>
              <a:t>のお問合せはコチラまで ～</a:t>
            </a:r>
          </a:p>
        </p:txBody>
      </p:sp>
      <p:sp>
        <p:nvSpPr>
          <p:cNvPr id="5" name="タイトル 3">
            <a:extLst>
              <a:ext uri="{FF2B5EF4-FFF2-40B4-BE49-F238E27FC236}">
                <a16:creationId xmlns:a16="http://schemas.microsoft.com/office/drawing/2014/main" id="{9EBB2488-1DB6-08A3-2229-16DCE03DA35E}"/>
              </a:ext>
            </a:extLst>
          </p:cNvPr>
          <p:cNvSpPr txBox="1">
            <a:spLocks/>
          </p:cNvSpPr>
          <p:nvPr/>
        </p:nvSpPr>
        <p:spPr>
          <a:xfrm>
            <a:off x="679434" y="2743371"/>
            <a:ext cx="8543925" cy="23147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ts val="3600"/>
              </a:lnSpc>
            </a:pPr>
            <a:r>
              <a:rPr lang="ja-JP" altLang="en-US" sz="2400" dirty="0">
                <a:latin typeface="+mn-ea"/>
                <a:ea typeface="+mn-ea"/>
              </a:rPr>
              <a:t>愛知県 経済産業局 産業部 産業振興課</a:t>
            </a:r>
            <a:endParaRPr lang="en-US" altLang="ja-JP" sz="2400" dirty="0">
              <a:latin typeface="+mn-ea"/>
              <a:ea typeface="+mn-ea"/>
            </a:endParaRPr>
          </a:p>
          <a:p>
            <a:pPr>
              <a:lnSpc>
                <a:spcPts val="3600"/>
              </a:lnSpc>
            </a:pPr>
            <a:r>
              <a:rPr lang="ja-JP" altLang="en-US" sz="2400" b="1" dirty="0">
                <a:latin typeface="+mn-ea"/>
                <a:ea typeface="+mn-ea"/>
              </a:rPr>
              <a:t>デジタル産業グループ</a:t>
            </a:r>
            <a:endParaRPr lang="en-US" altLang="ja-JP" sz="2400" b="1" dirty="0">
              <a:latin typeface="+mn-ea"/>
              <a:ea typeface="+mn-ea"/>
            </a:endParaRPr>
          </a:p>
          <a:p>
            <a:pPr>
              <a:lnSpc>
                <a:spcPts val="3600"/>
              </a:lnSpc>
            </a:pPr>
            <a:r>
              <a:rPr lang="ja-JP" altLang="en-US" sz="2400" dirty="0">
                <a:latin typeface="+mn-ea"/>
                <a:ea typeface="+mn-ea"/>
              </a:rPr>
              <a:t>電　話：</a:t>
            </a:r>
            <a:r>
              <a:rPr lang="en-US" altLang="ja-JP" sz="2400" dirty="0">
                <a:latin typeface="+mn-ea"/>
                <a:ea typeface="+mn-ea"/>
              </a:rPr>
              <a:t>052-954-7495</a:t>
            </a:r>
          </a:p>
          <a:p>
            <a:pPr>
              <a:lnSpc>
                <a:spcPts val="3600"/>
              </a:lnSpc>
            </a:pPr>
            <a:r>
              <a:rPr lang="ja-JP" altLang="en-US" sz="2400" dirty="0">
                <a:latin typeface="+mn-ea"/>
                <a:ea typeface="+mn-ea"/>
              </a:rPr>
              <a:t>メール：</a:t>
            </a:r>
            <a:r>
              <a:rPr lang="en-US" altLang="zh-TW" sz="2400" dirty="0">
                <a:latin typeface="+mn-ea"/>
                <a:ea typeface="+mn-ea"/>
              </a:rPr>
              <a:t>sangyoshinko@pref.aichi.lg.jp</a:t>
            </a:r>
            <a:endParaRPr lang="en-US" altLang="ja-JP" sz="2400" dirty="0">
              <a:latin typeface="+mn-ea"/>
              <a:ea typeface="+mn-ea"/>
            </a:endParaRPr>
          </a:p>
        </p:txBody>
      </p:sp>
      <p:pic>
        <p:nvPicPr>
          <p:cNvPr id="7" name="図 6" descr="QR コード&#10;&#10;自動的に生成された説明">
            <a:extLst>
              <a:ext uri="{FF2B5EF4-FFF2-40B4-BE49-F238E27FC236}">
                <a16:creationId xmlns:a16="http://schemas.microsoft.com/office/drawing/2014/main" id="{339FCC8D-55BF-D6BE-093A-95E2CB07B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2435" y="4372278"/>
            <a:ext cx="2314705" cy="2314705"/>
          </a:xfrm>
          <a:prstGeom prst="rect">
            <a:avLst/>
          </a:prstGeom>
        </p:spPr>
      </p:pic>
    </p:spTree>
    <p:extLst>
      <p:ext uri="{BB962C8B-B14F-4D97-AF65-F5344CB8AC3E}">
        <p14:creationId xmlns:p14="http://schemas.microsoft.com/office/powerpoint/2010/main" val="1418971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二等辺三角形 1"/>
          <p:cNvSpPr/>
          <p:nvPr/>
        </p:nvSpPr>
        <p:spPr bwMode="auto">
          <a:xfrm>
            <a:off x="3648000" y="1475832"/>
            <a:ext cx="5261063" cy="4932223"/>
          </a:xfrm>
          <a:prstGeom prst="triangle">
            <a:avLst>
              <a:gd name="adj" fmla="val 49819"/>
            </a:avLst>
          </a:prstGeom>
          <a:solidFill>
            <a:schemeClr val="accent1">
              <a:lumMod val="40000"/>
              <a:lumOff val="60000"/>
              <a:alpha val="49001"/>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ja-JP" altLang="en-US">
              <a:latin typeface="Arial" charset="0"/>
              <a:ea typeface="ＭＳ Ｐゴシック" pitchFamily="50" charset="-128"/>
            </a:endParaRPr>
          </a:p>
        </p:txBody>
      </p:sp>
      <p:sp>
        <p:nvSpPr>
          <p:cNvPr id="3" name="テキスト ボックス 2"/>
          <p:cNvSpPr txBox="1"/>
          <p:nvPr/>
        </p:nvSpPr>
        <p:spPr>
          <a:xfrm>
            <a:off x="5437313" y="1739394"/>
            <a:ext cx="1620000" cy="403425"/>
          </a:xfrm>
          <a:prstGeom prst="roundRect">
            <a:avLst>
              <a:gd name="adj" fmla="val 13400"/>
            </a:avLst>
          </a:prstGeom>
          <a:ln w="6350"/>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ja-JP" altLang="en-US" sz="1463" dirty="0">
                <a:latin typeface="Meiryo UI" panose="020B0604030504040204" pitchFamily="50" charset="-128"/>
                <a:ea typeface="Meiryo UI" panose="020B0604030504040204" pitchFamily="50" charset="-128"/>
              </a:rPr>
              <a:t>完成車メーカー</a:t>
            </a:r>
          </a:p>
        </p:txBody>
      </p:sp>
      <p:sp>
        <p:nvSpPr>
          <p:cNvPr id="8" name="テキスト ボックス 7"/>
          <p:cNvSpPr txBox="1"/>
          <p:nvPr/>
        </p:nvSpPr>
        <p:spPr>
          <a:xfrm>
            <a:off x="4872001" y="2375332"/>
            <a:ext cx="2772000" cy="351231"/>
          </a:xfrm>
          <a:prstGeom prst="roundRect">
            <a:avLst/>
          </a:prstGeom>
          <a:solidFill>
            <a:schemeClr val="accent6">
              <a:lumMod val="75000"/>
            </a:schemeClr>
          </a:solidFill>
          <a:ln w="6350">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ja-JP" altLang="en-US" sz="1463" b="1" dirty="0">
                <a:solidFill>
                  <a:schemeClr val="bg1"/>
                </a:solidFill>
                <a:latin typeface="Meiryo UI" panose="020B0604030504040204" pitchFamily="50" charset="-128"/>
                <a:ea typeface="Meiryo UI" panose="020B0604030504040204" pitchFamily="50" charset="-128"/>
              </a:rPr>
              <a:t>総合系自動車部品メーカー</a:t>
            </a:r>
          </a:p>
        </p:txBody>
      </p:sp>
      <p:sp>
        <p:nvSpPr>
          <p:cNvPr id="9" name="テキスト ボックス 8"/>
          <p:cNvSpPr txBox="1"/>
          <p:nvPr/>
        </p:nvSpPr>
        <p:spPr>
          <a:xfrm>
            <a:off x="5195701" y="2809620"/>
            <a:ext cx="453387" cy="624988"/>
          </a:xfrm>
          <a:prstGeom prst="roundRect">
            <a:avLst/>
          </a:prstGeom>
          <a:solidFill>
            <a:schemeClr val="accent6">
              <a:lumMod val="75000"/>
            </a:schemeClr>
          </a:solidFill>
          <a:ln w="6350">
            <a:noFill/>
          </a:ln>
        </p:spPr>
        <p:style>
          <a:lnRef idx="2">
            <a:schemeClr val="dk1"/>
          </a:lnRef>
          <a:fillRef idx="1">
            <a:schemeClr val="lt1"/>
          </a:fillRef>
          <a:effectRef idx="0">
            <a:schemeClr val="dk1"/>
          </a:effectRef>
          <a:fontRef idx="minor">
            <a:schemeClr val="dk1"/>
          </a:fontRef>
        </p:style>
        <p:txBody>
          <a:bodyPr vert="eaVert" wrap="square" rtlCol="0" anchor="ctr">
            <a:spAutoFit/>
          </a:bodyPr>
          <a:lstStyle/>
          <a:p>
            <a:pPr algn="ctr"/>
            <a:r>
              <a:rPr lang="ja-JP" altLang="en-US" sz="1463" b="1" dirty="0">
                <a:solidFill>
                  <a:schemeClr val="bg1"/>
                </a:solidFill>
                <a:latin typeface="Meiryo UI" panose="020B0604030504040204" pitchFamily="50" charset="-128"/>
                <a:ea typeface="Meiryo UI" panose="020B0604030504040204" pitchFamily="50" charset="-128"/>
              </a:rPr>
              <a:t>内燃</a:t>
            </a:r>
            <a:endParaRPr lang="en-US" altLang="ja-JP" sz="1463" b="1" dirty="0">
              <a:solidFill>
                <a:schemeClr val="bg1"/>
              </a:solidFill>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5744964" y="2809620"/>
            <a:ext cx="453387" cy="624988"/>
          </a:xfrm>
          <a:prstGeom prst="roundRect">
            <a:avLst/>
          </a:prstGeom>
          <a:solidFill>
            <a:schemeClr val="accent6">
              <a:lumMod val="75000"/>
            </a:schemeClr>
          </a:solidFill>
          <a:ln w="6350">
            <a:noFill/>
          </a:ln>
        </p:spPr>
        <p:style>
          <a:lnRef idx="2">
            <a:schemeClr val="dk1"/>
          </a:lnRef>
          <a:fillRef idx="1">
            <a:schemeClr val="lt1"/>
          </a:fillRef>
          <a:effectRef idx="0">
            <a:schemeClr val="dk1"/>
          </a:effectRef>
          <a:fontRef idx="minor">
            <a:schemeClr val="dk1"/>
          </a:fontRef>
        </p:style>
        <p:txBody>
          <a:bodyPr vert="eaVert" wrap="square" rtlCol="0" anchor="ctr">
            <a:spAutoFit/>
          </a:bodyPr>
          <a:lstStyle/>
          <a:p>
            <a:pPr algn="ctr"/>
            <a:r>
              <a:rPr lang="ja-JP" altLang="en-US" sz="1463" b="1" dirty="0">
                <a:solidFill>
                  <a:schemeClr val="bg1"/>
                </a:solidFill>
                <a:latin typeface="Meiryo UI" panose="020B0604030504040204" pitchFamily="50" charset="-128"/>
                <a:ea typeface="Meiryo UI" panose="020B0604030504040204" pitchFamily="50" charset="-128"/>
              </a:rPr>
              <a:t>駆動</a:t>
            </a:r>
            <a:endParaRPr lang="en-US" altLang="ja-JP" sz="1463" b="1" dirty="0">
              <a:solidFill>
                <a:schemeClr val="bg1"/>
              </a:solidFill>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6293795" y="2809620"/>
            <a:ext cx="453387" cy="624988"/>
          </a:xfrm>
          <a:prstGeom prst="roundRect">
            <a:avLst/>
          </a:prstGeom>
          <a:solidFill>
            <a:schemeClr val="accent6">
              <a:lumMod val="75000"/>
            </a:schemeClr>
          </a:solidFill>
          <a:ln w="6350">
            <a:noFill/>
          </a:ln>
        </p:spPr>
        <p:style>
          <a:lnRef idx="2">
            <a:schemeClr val="dk1"/>
          </a:lnRef>
          <a:fillRef idx="1">
            <a:schemeClr val="lt1"/>
          </a:fillRef>
          <a:effectRef idx="0">
            <a:schemeClr val="dk1"/>
          </a:effectRef>
          <a:fontRef idx="minor">
            <a:schemeClr val="dk1"/>
          </a:fontRef>
        </p:style>
        <p:txBody>
          <a:bodyPr vert="eaVert" wrap="square" rtlCol="0" anchor="ctr">
            <a:spAutoFit/>
          </a:bodyPr>
          <a:lstStyle/>
          <a:p>
            <a:pPr algn="ctr"/>
            <a:r>
              <a:rPr lang="ja-JP" altLang="en-US" sz="1463" b="1" dirty="0">
                <a:solidFill>
                  <a:schemeClr val="bg1"/>
                </a:solidFill>
                <a:latin typeface="Meiryo UI" panose="020B0604030504040204" pitchFamily="50" charset="-128"/>
                <a:ea typeface="Meiryo UI" panose="020B0604030504040204" pitchFamily="50" charset="-128"/>
              </a:rPr>
              <a:t>外装</a:t>
            </a:r>
            <a:endParaRPr lang="en-US" altLang="ja-JP" sz="1463" b="1" dirty="0">
              <a:solidFill>
                <a:schemeClr val="bg1"/>
              </a:solidFill>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6842193" y="2809620"/>
            <a:ext cx="453387" cy="624988"/>
          </a:xfrm>
          <a:prstGeom prst="roundRect">
            <a:avLst/>
          </a:prstGeom>
          <a:solidFill>
            <a:schemeClr val="accent6">
              <a:lumMod val="75000"/>
            </a:schemeClr>
          </a:solidFill>
          <a:ln w="6350">
            <a:noFill/>
          </a:ln>
        </p:spPr>
        <p:style>
          <a:lnRef idx="2">
            <a:schemeClr val="dk1"/>
          </a:lnRef>
          <a:fillRef idx="1">
            <a:schemeClr val="lt1"/>
          </a:fillRef>
          <a:effectRef idx="0">
            <a:schemeClr val="dk1"/>
          </a:effectRef>
          <a:fontRef idx="minor">
            <a:schemeClr val="dk1"/>
          </a:fontRef>
        </p:style>
        <p:txBody>
          <a:bodyPr vert="eaVert" wrap="square" rtlCol="0" anchor="ctr">
            <a:spAutoFit/>
          </a:bodyPr>
          <a:lstStyle/>
          <a:p>
            <a:pPr algn="ctr"/>
            <a:r>
              <a:rPr lang="ja-JP" altLang="en-US" sz="1463" b="1" dirty="0">
                <a:solidFill>
                  <a:schemeClr val="bg1"/>
                </a:solidFill>
                <a:latin typeface="Meiryo UI" panose="020B0604030504040204" pitchFamily="50" charset="-128"/>
                <a:ea typeface="Meiryo UI" panose="020B0604030504040204" pitchFamily="50" charset="-128"/>
              </a:rPr>
              <a:t>内装</a:t>
            </a:r>
            <a:endParaRPr lang="en-US" altLang="ja-JP" sz="1463" b="1" dirty="0">
              <a:solidFill>
                <a:schemeClr val="bg1"/>
              </a:solidFill>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7256625" y="2929662"/>
            <a:ext cx="576678" cy="369332"/>
          </a:xfrm>
          <a:prstGeom prst="rect">
            <a:avLst/>
          </a:prstGeom>
          <a:noFill/>
          <a:ln w="6350">
            <a:noFill/>
          </a:ln>
        </p:spPr>
        <p:style>
          <a:lnRef idx="2">
            <a:schemeClr val="dk1"/>
          </a:lnRef>
          <a:fillRef idx="1">
            <a:schemeClr val="lt1"/>
          </a:fillRef>
          <a:effectRef idx="0">
            <a:schemeClr val="dk1"/>
          </a:effectRef>
          <a:fontRef idx="minor">
            <a:schemeClr val="dk1"/>
          </a:fontRef>
        </p:style>
        <p:txBody>
          <a:bodyPr wrap="square" rtlCol="0" anchor="ctr">
            <a:spAutoFit/>
          </a:bodyPr>
          <a:lstStyle/>
          <a:p>
            <a:r>
              <a:rPr lang="ja-JP" altLang="en-US" dirty="0">
                <a:latin typeface="Meiryo UI" panose="020B0604030504040204" pitchFamily="50" charset="-128"/>
                <a:ea typeface="Meiryo UI" panose="020B0604030504040204" pitchFamily="50" charset="-128"/>
              </a:rPr>
              <a:t>・・・</a:t>
            </a:r>
          </a:p>
        </p:txBody>
      </p:sp>
      <p:sp>
        <p:nvSpPr>
          <p:cNvPr id="14" name="テキスト ボックス 13"/>
          <p:cNvSpPr txBox="1"/>
          <p:nvPr/>
        </p:nvSpPr>
        <p:spPr>
          <a:xfrm>
            <a:off x="4404563" y="3760509"/>
            <a:ext cx="3685500" cy="568822"/>
          </a:xfrm>
          <a:prstGeom prst="roundRect">
            <a:avLst>
              <a:gd name="adj" fmla="val 9191"/>
            </a:avLst>
          </a:prstGeom>
          <a:solidFill>
            <a:schemeClr val="accent6">
              <a:lumMod val="40000"/>
              <a:lumOff val="60000"/>
            </a:schemeClr>
          </a:solidFill>
          <a:ln w="6350">
            <a:noFill/>
          </a:ln>
        </p:spPr>
        <p:style>
          <a:lnRef idx="2">
            <a:schemeClr val="dk1"/>
          </a:lnRef>
          <a:fillRef idx="1">
            <a:schemeClr val="lt1"/>
          </a:fillRef>
          <a:effectRef idx="0">
            <a:schemeClr val="dk1"/>
          </a:effectRef>
          <a:fontRef idx="minor">
            <a:schemeClr val="dk1"/>
          </a:fontRef>
        </p:style>
        <p:txBody>
          <a:bodyPr wrap="square" lIns="36000" tIns="36000" rIns="36000" bIns="36000" rtlCol="0" anchor="ctr">
            <a:spAutoFit/>
          </a:bodyPr>
          <a:lstStyle/>
          <a:p>
            <a:pPr algn="ctr"/>
            <a:r>
              <a:rPr lang="ja-JP" altLang="en-US" sz="1463" dirty="0">
                <a:solidFill>
                  <a:schemeClr val="tx2">
                    <a:lumMod val="50000"/>
                  </a:schemeClr>
                </a:solidFill>
                <a:latin typeface="Meiryo UI" panose="020B0604030504040204" pitchFamily="50" charset="-128"/>
                <a:ea typeface="Meiryo UI" panose="020B0604030504040204" pitchFamily="50" charset="-128"/>
              </a:rPr>
              <a:t>汎用品等</a:t>
            </a:r>
            <a:endParaRPr lang="en-US" altLang="ja-JP" sz="1463" dirty="0">
              <a:solidFill>
                <a:schemeClr val="tx2">
                  <a:lumMod val="50000"/>
                </a:schemeClr>
              </a:solidFill>
              <a:latin typeface="Meiryo UI" panose="020B0604030504040204" pitchFamily="50" charset="-128"/>
              <a:ea typeface="Meiryo UI" panose="020B0604030504040204" pitchFamily="50" charset="-128"/>
            </a:endParaRPr>
          </a:p>
          <a:p>
            <a:pPr algn="ctr"/>
            <a:r>
              <a:rPr lang="ja-JP" altLang="en-US" sz="1463" dirty="0">
                <a:solidFill>
                  <a:schemeClr val="tx2">
                    <a:lumMod val="50000"/>
                  </a:schemeClr>
                </a:solidFill>
                <a:latin typeface="Meiryo UI" panose="020B0604030504040204" pitchFamily="50" charset="-128"/>
                <a:ea typeface="Meiryo UI" panose="020B0604030504040204" pitchFamily="50" charset="-128"/>
              </a:rPr>
              <a:t>（ねじ、ばね、軸受け、プリント配線基板　等）</a:t>
            </a:r>
          </a:p>
        </p:txBody>
      </p:sp>
      <p:sp>
        <p:nvSpPr>
          <p:cNvPr id="16" name="テキスト ボックス 15"/>
          <p:cNvSpPr txBox="1"/>
          <p:nvPr/>
        </p:nvSpPr>
        <p:spPr>
          <a:xfrm>
            <a:off x="4259021" y="4468259"/>
            <a:ext cx="4007250" cy="568837"/>
          </a:xfrm>
          <a:prstGeom prst="roundRect">
            <a:avLst>
              <a:gd name="adj" fmla="val 11907"/>
            </a:avLst>
          </a:prstGeom>
          <a:solidFill>
            <a:schemeClr val="accent6">
              <a:lumMod val="40000"/>
              <a:lumOff val="60000"/>
            </a:schemeClr>
          </a:solidFill>
          <a:ln w="6350">
            <a:noFill/>
          </a:ln>
        </p:spPr>
        <p:style>
          <a:lnRef idx="2">
            <a:schemeClr val="dk1"/>
          </a:lnRef>
          <a:fillRef idx="1">
            <a:schemeClr val="lt1"/>
          </a:fillRef>
          <a:effectRef idx="0">
            <a:schemeClr val="dk1"/>
          </a:effectRef>
          <a:fontRef idx="minor">
            <a:schemeClr val="dk1"/>
          </a:fontRef>
        </p:style>
        <p:txBody>
          <a:bodyPr wrap="square" lIns="36000" tIns="36000" rIns="36000" bIns="36000" rtlCol="0" anchor="ctr">
            <a:spAutoFit/>
          </a:bodyPr>
          <a:lstStyle/>
          <a:p>
            <a:pPr algn="ctr"/>
            <a:r>
              <a:rPr lang="ja-JP" altLang="en-US" sz="1463" dirty="0">
                <a:solidFill>
                  <a:schemeClr val="tx2">
                    <a:lumMod val="50000"/>
                  </a:schemeClr>
                </a:solidFill>
                <a:latin typeface="Meiryo UI" panose="020B0604030504040204" pitchFamily="50" charset="-128"/>
                <a:ea typeface="Meiryo UI" panose="020B0604030504040204" pitchFamily="50" charset="-128"/>
              </a:rPr>
              <a:t>加工</a:t>
            </a:r>
            <a:endParaRPr lang="en-US" altLang="ja-JP" sz="1463" dirty="0">
              <a:solidFill>
                <a:schemeClr val="tx2">
                  <a:lumMod val="50000"/>
                </a:schemeClr>
              </a:solidFill>
              <a:latin typeface="Meiryo UI" panose="020B0604030504040204" pitchFamily="50" charset="-128"/>
              <a:ea typeface="Meiryo UI" panose="020B0604030504040204" pitchFamily="50" charset="-128"/>
            </a:endParaRPr>
          </a:p>
          <a:p>
            <a:pPr algn="ctr"/>
            <a:r>
              <a:rPr lang="ja-JP" altLang="en-US" sz="1463" dirty="0">
                <a:solidFill>
                  <a:schemeClr val="tx2">
                    <a:lumMod val="50000"/>
                  </a:schemeClr>
                </a:solidFill>
                <a:latin typeface="Meiryo UI" panose="020B0604030504040204" pitchFamily="50" charset="-128"/>
                <a:ea typeface="Meiryo UI" panose="020B0604030504040204" pitchFamily="50" charset="-128"/>
              </a:rPr>
              <a:t>（プレス加工、塗装、切削、熱処理　等）</a:t>
            </a:r>
          </a:p>
        </p:txBody>
      </p:sp>
      <p:sp>
        <p:nvSpPr>
          <p:cNvPr id="17" name="テキスト ボックス 16"/>
          <p:cNvSpPr txBox="1"/>
          <p:nvPr/>
        </p:nvSpPr>
        <p:spPr>
          <a:xfrm>
            <a:off x="4038938" y="5176024"/>
            <a:ext cx="4533750" cy="568837"/>
          </a:xfrm>
          <a:prstGeom prst="roundRect">
            <a:avLst>
              <a:gd name="adj" fmla="val 11907"/>
            </a:avLst>
          </a:prstGeom>
          <a:solidFill>
            <a:schemeClr val="accent6">
              <a:lumMod val="40000"/>
              <a:lumOff val="60000"/>
            </a:schemeClr>
          </a:solidFill>
          <a:ln w="6350">
            <a:noFill/>
          </a:ln>
        </p:spPr>
        <p:style>
          <a:lnRef idx="2">
            <a:schemeClr val="dk1"/>
          </a:lnRef>
          <a:fillRef idx="1">
            <a:schemeClr val="lt1"/>
          </a:fillRef>
          <a:effectRef idx="0">
            <a:schemeClr val="dk1"/>
          </a:effectRef>
          <a:fontRef idx="minor">
            <a:schemeClr val="dk1"/>
          </a:fontRef>
        </p:style>
        <p:txBody>
          <a:bodyPr wrap="square" lIns="36000" tIns="36000" rIns="36000" bIns="36000" rtlCol="0" anchor="ctr">
            <a:spAutoFit/>
          </a:bodyPr>
          <a:lstStyle/>
          <a:p>
            <a:pPr algn="ctr"/>
            <a:r>
              <a:rPr lang="ja-JP" altLang="en-US" sz="1463" dirty="0">
                <a:solidFill>
                  <a:schemeClr val="tx2">
                    <a:lumMod val="50000"/>
                  </a:schemeClr>
                </a:solidFill>
                <a:latin typeface="Meiryo UI" panose="020B0604030504040204" pitchFamily="50" charset="-128"/>
                <a:ea typeface="Meiryo UI" panose="020B0604030504040204" pitchFamily="50" charset="-128"/>
              </a:rPr>
              <a:t>材料</a:t>
            </a:r>
            <a:endParaRPr lang="en-US" altLang="ja-JP" sz="1463" dirty="0">
              <a:solidFill>
                <a:schemeClr val="tx2">
                  <a:lumMod val="50000"/>
                </a:schemeClr>
              </a:solidFill>
              <a:latin typeface="Meiryo UI" panose="020B0604030504040204" pitchFamily="50" charset="-128"/>
              <a:ea typeface="Meiryo UI" panose="020B0604030504040204" pitchFamily="50" charset="-128"/>
            </a:endParaRPr>
          </a:p>
          <a:p>
            <a:pPr algn="ctr"/>
            <a:r>
              <a:rPr lang="ja-JP" altLang="en-US" sz="1463" dirty="0">
                <a:solidFill>
                  <a:schemeClr val="tx2">
                    <a:lumMod val="50000"/>
                  </a:schemeClr>
                </a:solidFill>
                <a:latin typeface="Meiryo UI" panose="020B0604030504040204" pitchFamily="50" charset="-128"/>
                <a:ea typeface="Meiryo UI" panose="020B0604030504040204" pitchFamily="50" charset="-128"/>
              </a:rPr>
              <a:t>（鉄、特殊鋼、アルミ、樹脂、プラスチック、ゴム　等）</a:t>
            </a:r>
          </a:p>
        </p:txBody>
      </p:sp>
      <p:sp>
        <p:nvSpPr>
          <p:cNvPr id="18" name="テキスト ボックス 17"/>
          <p:cNvSpPr txBox="1"/>
          <p:nvPr/>
        </p:nvSpPr>
        <p:spPr>
          <a:xfrm>
            <a:off x="3629438" y="5883790"/>
            <a:ext cx="5323500" cy="329513"/>
          </a:xfrm>
          <a:prstGeom prst="roundRect">
            <a:avLst/>
          </a:prstGeom>
          <a:solidFill>
            <a:schemeClr val="accent6">
              <a:lumMod val="40000"/>
              <a:lumOff val="60000"/>
            </a:schemeClr>
          </a:solidFill>
          <a:ln w="6350">
            <a:noFill/>
          </a:ln>
        </p:spPr>
        <p:style>
          <a:lnRef idx="2">
            <a:schemeClr val="dk1"/>
          </a:lnRef>
          <a:fillRef idx="1">
            <a:schemeClr val="lt1"/>
          </a:fillRef>
          <a:effectRef idx="0">
            <a:schemeClr val="dk1"/>
          </a:effectRef>
          <a:fontRef idx="minor">
            <a:schemeClr val="dk1"/>
          </a:fontRef>
        </p:style>
        <p:txBody>
          <a:bodyPr wrap="square" lIns="36000" tIns="36000" rIns="36000" bIns="36000" rtlCol="0" anchor="ctr">
            <a:spAutoFit/>
          </a:bodyPr>
          <a:lstStyle/>
          <a:p>
            <a:pPr algn="ctr"/>
            <a:r>
              <a:rPr lang="ja-JP" altLang="en-US" sz="1463" dirty="0">
                <a:solidFill>
                  <a:schemeClr val="tx2">
                    <a:lumMod val="50000"/>
                  </a:schemeClr>
                </a:solidFill>
                <a:latin typeface="Meiryo UI" panose="020B0604030504040204" pitchFamily="50" charset="-128"/>
                <a:ea typeface="Meiryo UI" panose="020B0604030504040204" pitchFamily="50" charset="-128"/>
              </a:rPr>
              <a:t>工場・事業所向けのサービス業、運送業　等</a:t>
            </a:r>
            <a:endParaRPr lang="en-US" altLang="ja-JP" sz="1463" dirty="0">
              <a:solidFill>
                <a:schemeClr val="tx2">
                  <a:lumMod val="50000"/>
                </a:schemeClr>
              </a:solidFill>
              <a:latin typeface="Meiryo UI" panose="020B0604030504040204" pitchFamily="50" charset="-128"/>
              <a:ea typeface="Meiryo UI" panose="020B0604030504040204" pitchFamily="50" charset="-128"/>
            </a:endParaRPr>
          </a:p>
        </p:txBody>
      </p:sp>
      <p:graphicFrame>
        <p:nvGraphicFramePr>
          <p:cNvPr id="4" name="表 3"/>
          <p:cNvGraphicFramePr>
            <a:graphicFrameLocks noGrp="1"/>
          </p:cNvGraphicFramePr>
          <p:nvPr/>
        </p:nvGraphicFramePr>
        <p:xfrm>
          <a:off x="753957" y="3702578"/>
          <a:ext cx="2340000" cy="2574000"/>
        </p:xfrm>
        <a:graphic>
          <a:graphicData uri="http://schemas.openxmlformats.org/drawingml/2006/table">
            <a:tbl>
              <a:tblPr firstRow="1" bandRow="1">
                <a:tableStyleId>{5940675A-B579-460E-94D1-54222C63F5DA}</a:tableStyleId>
              </a:tblPr>
              <a:tblGrid>
                <a:gridCol w="2340000">
                  <a:extLst>
                    <a:ext uri="{9D8B030D-6E8A-4147-A177-3AD203B41FA5}">
                      <a16:colId xmlns:a16="http://schemas.microsoft.com/office/drawing/2014/main" val="389026913"/>
                    </a:ext>
                  </a:extLst>
                </a:gridCol>
              </a:tblGrid>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電気機械器具</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656323870"/>
                  </a:ext>
                </a:extLst>
              </a:tr>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非鉄金属</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142545096"/>
                  </a:ext>
                </a:extLst>
              </a:tr>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鉄鋼</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335957270"/>
                  </a:ext>
                </a:extLst>
              </a:tr>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金属製品</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54464999"/>
                  </a:ext>
                </a:extLst>
              </a:tr>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化学工業</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147603318"/>
                  </a:ext>
                </a:extLst>
              </a:tr>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プラスチック・ゴム</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661009679"/>
                  </a:ext>
                </a:extLst>
              </a:tr>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電子部品</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827148381"/>
                  </a:ext>
                </a:extLst>
              </a:tr>
              <a:tr h="321750">
                <a:tc>
                  <a:txBody>
                    <a:bodyPr/>
                    <a:lstStyle/>
                    <a:p>
                      <a:pPr algn="ctr"/>
                      <a:r>
                        <a:rPr kumimoji="1" lang="ja-JP" altLang="en-US" sz="1500" dirty="0">
                          <a:solidFill>
                            <a:schemeClr val="tx2">
                              <a:lumMod val="50000"/>
                            </a:schemeClr>
                          </a:solidFill>
                          <a:latin typeface="Meiryo UI" panose="020B0604030504040204" pitchFamily="50" charset="-128"/>
                          <a:ea typeface="Meiryo UI" panose="020B0604030504040204" pitchFamily="50" charset="-128"/>
                        </a:rPr>
                        <a:t>生産用機械</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008480854"/>
                  </a:ext>
                </a:extLst>
              </a:tr>
            </a:tbl>
          </a:graphicData>
        </a:graphic>
      </p:graphicFrame>
      <p:cxnSp>
        <p:nvCxnSpPr>
          <p:cNvPr id="6" name="直線コネクタ 5"/>
          <p:cNvCxnSpPr/>
          <p:nvPr/>
        </p:nvCxnSpPr>
        <p:spPr bwMode="auto">
          <a:xfrm>
            <a:off x="453000" y="3569608"/>
            <a:ext cx="8640000"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1" name="直線コネクタ 20"/>
          <p:cNvCxnSpPr/>
          <p:nvPr/>
        </p:nvCxnSpPr>
        <p:spPr bwMode="auto">
          <a:xfrm>
            <a:off x="453000" y="2219608"/>
            <a:ext cx="8640000"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2" name="テキスト ボックス 21"/>
          <p:cNvSpPr txBox="1"/>
          <p:nvPr/>
        </p:nvSpPr>
        <p:spPr>
          <a:xfrm>
            <a:off x="699915" y="2693044"/>
            <a:ext cx="2340000" cy="448367"/>
          </a:xfrm>
          <a:prstGeom prst="roundRect">
            <a:avLst>
              <a:gd name="adj" fmla="val 15440"/>
            </a:avLst>
          </a:prstGeom>
          <a:solidFill>
            <a:schemeClr val="accent6">
              <a:lumMod val="75000"/>
            </a:schemeClr>
          </a:solidFill>
          <a:ln w="6350">
            <a:noFill/>
          </a:ln>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ja-JP" altLang="en-US" sz="1625" b="1" dirty="0">
                <a:solidFill>
                  <a:schemeClr val="bg1"/>
                </a:solidFill>
                <a:latin typeface="Meiryo UI" panose="020B0604030504040204" pitchFamily="50" charset="-128"/>
                <a:ea typeface="Meiryo UI" panose="020B0604030504040204" pitchFamily="50" charset="-128"/>
              </a:rPr>
              <a:t>自動車部品製造</a:t>
            </a:r>
          </a:p>
        </p:txBody>
      </p:sp>
      <p:sp>
        <p:nvSpPr>
          <p:cNvPr id="23" name="テキスト ボックス 22"/>
          <p:cNvSpPr txBox="1"/>
          <p:nvPr/>
        </p:nvSpPr>
        <p:spPr>
          <a:xfrm>
            <a:off x="699874" y="1717902"/>
            <a:ext cx="2340000" cy="446408"/>
          </a:xfrm>
          <a:prstGeom prst="roundRect">
            <a:avLst>
              <a:gd name="adj" fmla="val 17995"/>
            </a:avLst>
          </a:prstGeom>
          <a:ln w="6350"/>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ja-JP" altLang="en-US" sz="1463" dirty="0">
                <a:latin typeface="Meiryo UI" panose="020B0604030504040204" pitchFamily="50" charset="-128"/>
                <a:ea typeface="Meiryo UI" panose="020B0604030504040204" pitchFamily="50" charset="-128"/>
              </a:rPr>
              <a:t>自動車製造</a:t>
            </a:r>
          </a:p>
        </p:txBody>
      </p:sp>
      <p:sp>
        <p:nvSpPr>
          <p:cNvPr id="7" name="右中かっこ 6"/>
          <p:cNvSpPr/>
          <p:nvPr/>
        </p:nvSpPr>
        <p:spPr bwMode="auto">
          <a:xfrm>
            <a:off x="7784940" y="2366281"/>
            <a:ext cx="252000" cy="369332"/>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ja-JP" altLang="en-US">
              <a:latin typeface="Arial" charset="0"/>
              <a:ea typeface="ＭＳ Ｐゴシック" pitchFamily="50" charset="-128"/>
            </a:endParaRPr>
          </a:p>
        </p:txBody>
      </p:sp>
      <p:sp>
        <p:nvSpPr>
          <p:cNvPr id="25" name="右中かっこ 24"/>
          <p:cNvSpPr/>
          <p:nvPr/>
        </p:nvSpPr>
        <p:spPr bwMode="auto">
          <a:xfrm>
            <a:off x="7784939" y="2812388"/>
            <a:ext cx="252000" cy="622220"/>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ja-JP" altLang="en-US">
              <a:latin typeface="Arial" charset="0"/>
              <a:ea typeface="ＭＳ Ｐゴシック" pitchFamily="50" charset="-128"/>
            </a:endParaRPr>
          </a:p>
        </p:txBody>
      </p:sp>
      <p:sp>
        <p:nvSpPr>
          <p:cNvPr id="19" name="テキスト ボックス 18"/>
          <p:cNvSpPr txBox="1"/>
          <p:nvPr/>
        </p:nvSpPr>
        <p:spPr>
          <a:xfrm>
            <a:off x="8058000" y="2392979"/>
            <a:ext cx="900000" cy="317459"/>
          </a:xfrm>
          <a:prstGeom prst="rect">
            <a:avLst/>
          </a:prstGeom>
          <a:noFill/>
        </p:spPr>
        <p:txBody>
          <a:bodyPr wrap="square" rtlCol="0">
            <a:spAutoFit/>
          </a:bodyPr>
          <a:lstStyle/>
          <a:p>
            <a:r>
              <a:rPr lang="ja-JP" altLang="en-US" sz="1463" dirty="0">
                <a:latin typeface="Meiryo UI" panose="020B0604030504040204" pitchFamily="50" charset="-128"/>
                <a:ea typeface="Meiryo UI" panose="020B0604030504040204" pitchFamily="50" charset="-128"/>
              </a:rPr>
              <a:t>総合系</a:t>
            </a:r>
          </a:p>
        </p:txBody>
      </p:sp>
      <p:sp>
        <p:nvSpPr>
          <p:cNvPr id="27" name="テキスト ボックス 26"/>
          <p:cNvSpPr txBox="1"/>
          <p:nvPr/>
        </p:nvSpPr>
        <p:spPr>
          <a:xfrm>
            <a:off x="8058000" y="2977979"/>
            <a:ext cx="900000" cy="317459"/>
          </a:xfrm>
          <a:prstGeom prst="rect">
            <a:avLst/>
          </a:prstGeom>
          <a:noFill/>
        </p:spPr>
        <p:txBody>
          <a:bodyPr wrap="square" rtlCol="0">
            <a:spAutoFit/>
          </a:bodyPr>
          <a:lstStyle/>
          <a:p>
            <a:r>
              <a:rPr lang="ja-JP" altLang="en-US" sz="1463" dirty="0">
                <a:latin typeface="Meiryo UI" panose="020B0604030504040204" pitchFamily="50" charset="-128"/>
                <a:ea typeface="Meiryo UI" panose="020B0604030504040204" pitchFamily="50" charset="-128"/>
              </a:rPr>
              <a:t>専業系</a:t>
            </a:r>
          </a:p>
        </p:txBody>
      </p:sp>
      <p:sp>
        <p:nvSpPr>
          <p:cNvPr id="24" name="タイトル 23">
            <a:extLst>
              <a:ext uri="{FF2B5EF4-FFF2-40B4-BE49-F238E27FC236}">
                <a16:creationId xmlns:a16="http://schemas.microsoft.com/office/drawing/2014/main" id="{B66018E1-146C-7CE1-3A63-A78462F27E10}"/>
              </a:ext>
            </a:extLst>
          </p:cNvPr>
          <p:cNvSpPr>
            <a:spLocks noGrp="1"/>
          </p:cNvSpPr>
          <p:nvPr>
            <p:ph type="title"/>
          </p:nvPr>
        </p:nvSpPr>
        <p:spPr/>
        <p:txBody>
          <a:bodyPr>
            <a:normAutofit/>
          </a:bodyPr>
          <a:lstStyle/>
          <a:p>
            <a:r>
              <a:rPr lang="ja-JP" altLang="en-US" sz="2400" dirty="0"/>
              <a:t>　愛知県の産業構造</a:t>
            </a:r>
          </a:p>
        </p:txBody>
      </p:sp>
      <p:sp>
        <p:nvSpPr>
          <p:cNvPr id="5" name="テキスト ボックス 4">
            <a:extLst>
              <a:ext uri="{FF2B5EF4-FFF2-40B4-BE49-F238E27FC236}">
                <a16:creationId xmlns:a16="http://schemas.microsoft.com/office/drawing/2014/main" id="{996B361D-F295-1911-8EC0-54B3DCDE60B2}"/>
              </a:ext>
            </a:extLst>
          </p:cNvPr>
          <p:cNvSpPr txBox="1"/>
          <p:nvPr/>
        </p:nvSpPr>
        <p:spPr bwMode="auto">
          <a:xfrm>
            <a:off x="2033210" y="917142"/>
            <a:ext cx="5839580" cy="461665"/>
          </a:xfrm>
          <a:prstGeom prst="rect">
            <a:avLst/>
          </a:prstGeom>
          <a:noFill/>
        </p:spPr>
        <p:txBody>
          <a:bodyPr wrap="square" rtlCol="0">
            <a:spAutoFit/>
          </a:bodyPr>
          <a:lstStyle/>
          <a:p>
            <a:r>
              <a:rPr lang="ja-JP" altLang="en-US" sz="2400" b="1" dirty="0">
                <a:latin typeface="Meiryo UI" panose="020B0604030504040204" pitchFamily="50" charset="-128"/>
                <a:ea typeface="Meiryo UI" panose="020B0604030504040204" pitchFamily="50" charset="-128"/>
              </a:rPr>
              <a:t>＜本県の主要産業における産業構造＞</a:t>
            </a:r>
          </a:p>
        </p:txBody>
      </p:sp>
    </p:spTree>
    <p:extLst>
      <p:ext uri="{BB962C8B-B14F-4D97-AF65-F5344CB8AC3E}">
        <p14:creationId xmlns:p14="http://schemas.microsoft.com/office/powerpoint/2010/main" val="533722217"/>
      </p:ext>
    </p:extLst>
  </p:cSld>
  <p:clrMapOvr>
    <a:masterClrMapping/>
  </p:clrMapOvr>
  <mc:AlternateContent xmlns:mc="http://schemas.openxmlformats.org/markup-compatibility/2006" xmlns:p14="http://schemas.microsoft.com/office/powerpoint/2010/main">
    <mc:Choice Requires="p14">
      <p:transition p14:dur="10" advTm="24229"/>
    </mc:Choice>
    <mc:Fallback xmlns="">
      <p:transition advTm="2422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23">
            <a:extLst>
              <a:ext uri="{FF2B5EF4-FFF2-40B4-BE49-F238E27FC236}">
                <a16:creationId xmlns:a16="http://schemas.microsoft.com/office/drawing/2014/main" id="{CA15354D-12EC-9B95-58F4-100EBC1D6B58}"/>
              </a:ext>
            </a:extLst>
          </p:cNvPr>
          <p:cNvSpPr>
            <a:spLocks noGrp="1"/>
          </p:cNvSpPr>
          <p:nvPr>
            <p:ph type="title"/>
          </p:nvPr>
        </p:nvSpPr>
        <p:spPr/>
        <p:txBody>
          <a:bodyPr>
            <a:normAutofit fontScale="90000"/>
          </a:bodyPr>
          <a:lstStyle/>
          <a:p>
            <a:r>
              <a:rPr lang="ja-JP" altLang="en-US" sz="2700" dirty="0">
                <a:cs typeface="メイリオ" pitchFamily="50" charset="-128"/>
              </a:rPr>
              <a:t>　愛知県の産業構造</a:t>
            </a:r>
            <a:endParaRPr lang="ja-JP" altLang="en-US" sz="1800" dirty="0"/>
          </a:p>
        </p:txBody>
      </p:sp>
      <p:sp>
        <p:nvSpPr>
          <p:cNvPr id="14" name="テキスト ボックス 13"/>
          <p:cNvSpPr txBox="1"/>
          <p:nvPr/>
        </p:nvSpPr>
        <p:spPr bwMode="auto">
          <a:xfrm>
            <a:off x="1150500" y="838281"/>
            <a:ext cx="5839580" cy="461665"/>
          </a:xfrm>
          <a:prstGeom prst="rect">
            <a:avLst/>
          </a:prstGeom>
          <a:noFill/>
        </p:spPr>
        <p:txBody>
          <a:bodyPr wrap="square" rtlCol="0">
            <a:spAutoFit/>
          </a:bodyPr>
          <a:lstStyle/>
          <a:p>
            <a:r>
              <a:rPr lang="ja-JP" altLang="en-US" sz="2400" b="1" dirty="0">
                <a:latin typeface="Meiryo UI" panose="020B0604030504040204" pitchFamily="50" charset="-128"/>
                <a:ea typeface="Meiryo UI" panose="020B0604030504040204" pitchFamily="50" charset="-128"/>
              </a:rPr>
              <a:t>＜製造品出荷額等の産業構成比の比較＞</a:t>
            </a:r>
          </a:p>
        </p:txBody>
      </p:sp>
      <p:sp>
        <p:nvSpPr>
          <p:cNvPr id="16" name="テキスト ボックス 15">
            <a:extLst>
              <a:ext uri="{FF2B5EF4-FFF2-40B4-BE49-F238E27FC236}">
                <a16:creationId xmlns:a16="http://schemas.microsoft.com/office/drawing/2014/main" id="{10F266B2-9907-D6C4-5CFD-1FCA241826CF}"/>
              </a:ext>
            </a:extLst>
          </p:cNvPr>
          <p:cNvSpPr txBox="1"/>
          <p:nvPr/>
        </p:nvSpPr>
        <p:spPr>
          <a:xfrm>
            <a:off x="1150500" y="5702327"/>
            <a:ext cx="7605000" cy="766167"/>
          </a:xfrm>
          <a:prstGeom prst="roundRect">
            <a:avLst/>
          </a:prstGeom>
          <a:noFill/>
          <a:ln w="38100">
            <a:solidFill>
              <a:schemeClr val="bg1">
                <a:lumMod val="50000"/>
              </a:schemeClr>
            </a:solidFill>
          </a:ln>
        </p:spPr>
        <p:txBody>
          <a:bodyPr wrap="square">
            <a:spAutoFit/>
          </a:bodyPr>
          <a:lstStyle/>
          <a:p>
            <a:pPr marL="285757" indent="-285757">
              <a:buClr>
                <a:schemeClr val="tx1"/>
              </a:buClr>
              <a:buFont typeface="Arial" panose="020B0604020202020204" pitchFamily="34" charset="0"/>
              <a:buChar char="•"/>
            </a:pPr>
            <a:r>
              <a:rPr lang="ja-JP" altLang="en-US" sz="1625" dirty="0">
                <a:latin typeface="Meiryo UI" panose="020B0604030504040204" pitchFamily="50" charset="-128"/>
                <a:ea typeface="Meiryo UI" panose="020B0604030504040204" pitchFamily="50" charset="-128"/>
              </a:rPr>
              <a:t>自動車産業は、電動化の波が押し寄せ、</a:t>
            </a:r>
            <a:r>
              <a:rPr lang="en-US" altLang="ja-JP" sz="1950" b="1" dirty="0">
                <a:latin typeface="Meiryo UI" panose="020B0604030504040204" pitchFamily="50" charset="-128"/>
                <a:ea typeface="Meiryo UI" panose="020B0604030504040204" pitchFamily="50" charset="-128"/>
              </a:rPr>
              <a:t>100</a:t>
            </a:r>
            <a:r>
              <a:rPr lang="ja-JP" altLang="en-US" sz="1950" b="1" dirty="0">
                <a:latin typeface="Meiryo UI" panose="020B0604030504040204" pitchFamily="50" charset="-128"/>
                <a:ea typeface="Meiryo UI" panose="020B0604030504040204" pitchFamily="50" charset="-128"/>
              </a:rPr>
              <a:t>年に一度の大変革期</a:t>
            </a:r>
            <a:r>
              <a:rPr lang="ja-JP" altLang="en-US" sz="1625" dirty="0">
                <a:latin typeface="Meiryo UI" panose="020B0604030504040204" pitchFamily="50" charset="-128"/>
                <a:ea typeface="Meiryo UI" panose="020B0604030504040204" pitchFamily="50" charset="-128"/>
              </a:rPr>
              <a:t>にある</a:t>
            </a:r>
            <a:endParaRPr lang="en-US" altLang="ja-JP" sz="1625" dirty="0">
              <a:latin typeface="Meiryo UI" panose="020B0604030504040204" pitchFamily="50" charset="-128"/>
              <a:ea typeface="Meiryo UI" panose="020B0604030504040204" pitchFamily="50" charset="-128"/>
            </a:endParaRPr>
          </a:p>
          <a:p>
            <a:pPr marL="285757" indent="-285757">
              <a:buClr>
                <a:schemeClr val="tx1"/>
              </a:buClr>
              <a:buFont typeface="Arial" panose="020B0604020202020204" pitchFamily="34" charset="0"/>
              <a:buChar char="•"/>
            </a:pPr>
            <a:r>
              <a:rPr lang="ja-JP" altLang="en-US" sz="1625" dirty="0">
                <a:latin typeface="Meiryo UI" panose="020B0604030504040204" pitchFamily="50" charset="-128"/>
                <a:ea typeface="Meiryo UI" panose="020B0604030504040204" pitchFamily="50" charset="-128"/>
              </a:rPr>
              <a:t>今後は、多様な産業の育成や</a:t>
            </a:r>
            <a:r>
              <a:rPr lang="ja-JP" altLang="en-US" sz="1950" b="1" dirty="0">
                <a:latin typeface="Meiryo UI" panose="020B0604030504040204" pitchFamily="50" charset="-128"/>
                <a:ea typeface="Meiryo UI" panose="020B0604030504040204" pitchFamily="50" charset="-128"/>
              </a:rPr>
              <a:t>中小企業の新分野開拓支援</a:t>
            </a:r>
            <a:r>
              <a:rPr lang="ja-JP" altLang="en-US" sz="1625" dirty="0">
                <a:latin typeface="Meiryo UI" panose="020B0604030504040204" pitchFamily="50" charset="-128"/>
                <a:ea typeface="Meiryo UI" panose="020B0604030504040204" pitchFamily="50" charset="-128"/>
              </a:rPr>
              <a:t>等が必要</a:t>
            </a:r>
          </a:p>
        </p:txBody>
      </p:sp>
      <p:grpSp>
        <p:nvGrpSpPr>
          <p:cNvPr id="13" name="グループ化 12">
            <a:extLst>
              <a:ext uri="{FF2B5EF4-FFF2-40B4-BE49-F238E27FC236}">
                <a16:creationId xmlns:a16="http://schemas.microsoft.com/office/drawing/2014/main" id="{2A3EB1F9-9809-8029-227D-8FB8F1EB1C40}"/>
              </a:ext>
            </a:extLst>
          </p:cNvPr>
          <p:cNvGrpSpPr/>
          <p:nvPr/>
        </p:nvGrpSpPr>
        <p:grpSpPr>
          <a:xfrm>
            <a:off x="748313" y="1374739"/>
            <a:ext cx="7422921" cy="4067430"/>
            <a:chOff x="748313" y="1600875"/>
            <a:chExt cx="6800625" cy="3695992"/>
          </a:xfrm>
        </p:grpSpPr>
        <p:pic>
          <p:nvPicPr>
            <p:cNvPr id="4" name="図 3">
              <a:extLst>
                <a:ext uri="{FF2B5EF4-FFF2-40B4-BE49-F238E27FC236}">
                  <a16:creationId xmlns:a16="http://schemas.microsoft.com/office/drawing/2014/main" id="{61AB5F50-ED13-09B4-8964-73CC35228626}"/>
                </a:ext>
              </a:extLst>
            </p:cNvPr>
            <p:cNvPicPr>
              <a:picLocks noChangeAspect="1"/>
            </p:cNvPicPr>
            <p:nvPr/>
          </p:nvPicPr>
          <p:blipFill>
            <a:blip r:embed="rId3"/>
            <a:stretch>
              <a:fillRect/>
            </a:stretch>
          </p:blipFill>
          <p:spPr>
            <a:xfrm>
              <a:off x="748313" y="1600875"/>
              <a:ext cx="6800625" cy="3695992"/>
            </a:xfrm>
            <a:prstGeom prst="rect">
              <a:avLst/>
            </a:prstGeom>
          </p:spPr>
        </p:pic>
        <p:sp>
          <p:nvSpPr>
            <p:cNvPr id="6" name="テキスト ボックス 5">
              <a:extLst>
                <a:ext uri="{FF2B5EF4-FFF2-40B4-BE49-F238E27FC236}">
                  <a16:creationId xmlns:a16="http://schemas.microsoft.com/office/drawing/2014/main" id="{FF9F9F74-0AE0-5497-321E-EB0129726542}"/>
                </a:ext>
              </a:extLst>
            </p:cNvPr>
            <p:cNvSpPr txBox="1"/>
            <p:nvPr/>
          </p:nvSpPr>
          <p:spPr>
            <a:xfrm>
              <a:off x="2924059" y="3262055"/>
              <a:ext cx="1170547" cy="692497"/>
            </a:xfrm>
            <a:prstGeom prst="rect">
              <a:avLst/>
            </a:prstGeom>
            <a:noFill/>
          </p:spPr>
          <p:txBody>
            <a:bodyPr wrap="square" rtlCol="0">
              <a:spAutoFit/>
            </a:bodyPr>
            <a:lstStyle/>
            <a:p>
              <a:r>
                <a:rPr lang="ja-JP" altLang="en-US" sz="1300" dirty="0">
                  <a:latin typeface="Meiryo UI" panose="020B0604030504040204" pitchFamily="50" charset="-128"/>
                  <a:ea typeface="Meiryo UI" panose="020B0604030504040204" pitchFamily="50" charset="-128"/>
                </a:rPr>
                <a:t>外側：愛知県</a:t>
              </a:r>
              <a:endParaRPr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内側：全国</a:t>
              </a:r>
              <a:endParaRPr lang="en-US" altLang="ja-JP" sz="1300" dirty="0">
                <a:latin typeface="Meiryo UI" panose="020B0604030504040204" pitchFamily="50" charset="-128"/>
                <a:ea typeface="Meiryo UI" panose="020B0604030504040204" pitchFamily="50" charset="-128"/>
              </a:endParaRPr>
            </a:p>
          </p:txBody>
        </p:sp>
        <p:sp>
          <p:nvSpPr>
            <p:cNvPr id="8" name="円弧 7">
              <a:extLst>
                <a:ext uri="{FF2B5EF4-FFF2-40B4-BE49-F238E27FC236}">
                  <a16:creationId xmlns:a16="http://schemas.microsoft.com/office/drawing/2014/main" id="{CEBF89F1-50C8-EE0A-9B10-9A48FD7CD59D}"/>
                </a:ext>
              </a:extLst>
            </p:cNvPr>
            <p:cNvSpPr/>
            <p:nvPr/>
          </p:nvSpPr>
          <p:spPr>
            <a:xfrm>
              <a:off x="1815464" y="1749105"/>
              <a:ext cx="3356911" cy="3361770"/>
            </a:xfrm>
            <a:prstGeom prst="arc">
              <a:avLst>
                <a:gd name="adj1" fmla="val 16100821"/>
                <a:gd name="adj2" fmla="val 5992663"/>
              </a:avLst>
            </a:prstGeom>
            <a:noFill/>
            <a:ln w="142875" cap="flat" cmpd="sng" algn="ctr">
              <a:solidFill>
                <a:srgbClr val="FF0000"/>
              </a:solidFill>
              <a:prstDash val="solid"/>
              <a:headEnd type="triangle" w="med" len="sm"/>
              <a:tailEnd type="triangle" w="med" len="sm"/>
            </a:ln>
            <a:effectLst/>
          </p:spPr>
          <p:txBody>
            <a:bodyPr anchor="ctr"/>
            <a:lstStyle/>
            <a:p>
              <a:pPr algn="ctr">
                <a:defRPr/>
              </a:pPr>
              <a:endParaRPr lang="ja-JP" altLang="en-US" sz="1463" kern="0" dirty="0">
                <a:solidFill>
                  <a:prstClr val="black"/>
                </a:solidFill>
                <a:latin typeface="Calibri"/>
              </a:endParaRPr>
            </a:p>
          </p:txBody>
        </p:sp>
      </p:grpSp>
    </p:spTree>
    <p:extLst>
      <p:ext uri="{BB962C8B-B14F-4D97-AF65-F5344CB8AC3E}">
        <p14:creationId xmlns:p14="http://schemas.microsoft.com/office/powerpoint/2010/main" val="157373059"/>
      </p:ext>
    </p:extLst>
  </p:cSld>
  <p:clrMapOvr>
    <a:masterClrMapping/>
  </p:clrMapOvr>
  <mc:AlternateContent xmlns:mc="http://schemas.openxmlformats.org/markup-compatibility/2006" xmlns:p14="http://schemas.microsoft.com/office/powerpoint/2010/main">
    <mc:Choice Requires="p14">
      <p:transition p14:dur="10" advTm="63216"/>
    </mc:Choice>
    <mc:Fallback xmlns="">
      <p:transition advTm="6321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コンテンツ プレースホルダー 8">
            <a:extLst>
              <a:ext uri="{FF2B5EF4-FFF2-40B4-BE49-F238E27FC236}">
                <a16:creationId xmlns:a16="http://schemas.microsoft.com/office/drawing/2014/main" id="{DAC06A74-860A-18D1-FFE5-725760FEF295}"/>
              </a:ext>
            </a:extLst>
          </p:cNvPr>
          <p:cNvSpPr>
            <a:spLocks noGrp="1"/>
          </p:cNvSpPr>
          <p:nvPr>
            <p:ph idx="1"/>
          </p:nvPr>
        </p:nvSpPr>
        <p:spPr/>
        <p:txBody>
          <a:bodyPr/>
          <a:lstStyle/>
          <a:p>
            <a:endParaRPr lang="ja-JP" altLang="en-US"/>
          </a:p>
        </p:txBody>
      </p:sp>
      <p:sp>
        <p:nvSpPr>
          <p:cNvPr id="3" name="タイトル 2">
            <a:extLst>
              <a:ext uri="{FF2B5EF4-FFF2-40B4-BE49-F238E27FC236}">
                <a16:creationId xmlns:a16="http://schemas.microsoft.com/office/drawing/2014/main" id="{266493CF-6D1D-79CA-9599-DC6AE8E29496}"/>
              </a:ext>
            </a:extLst>
          </p:cNvPr>
          <p:cNvSpPr>
            <a:spLocks noGrp="1"/>
          </p:cNvSpPr>
          <p:nvPr>
            <p:ph type="title"/>
          </p:nvPr>
        </p:nvSpPr>
        <p:spPr/>
        <p:txBody>
          <a:bodyPr>
            <a:normAutofit fontScale="90000"/>
          </a:bodyPr>
          <a:lstStyle/>
          <a:p>
            <a:r>
              <a:rPr kumimoji="1" lang="ja-JP" altLang="en-US" dirty="0"/>
              <a:t>　驚異的なスピードで広まった </a:t>
            </a:r>
            <a:r>
              <a:rPr kumimoji="1" lang="en-US" altLang="ja-JP" dirty="0">
                <a:latin typeface="+mj-ea"/>
              </a:rPr>
              <a:t>ChatGPT</a:t>
            </a:r>
            <a:endParaRPr kumimoji="1" lang="ja-JP" altLang="en-US" dirty="0">
              <a:latin typeface="+mj-ea"/>
            </a:endParaRPr>
          </a:p>
        </p:txBody>
      </p:sp>
      <p:pic>
        <p:nvPicPr>
          <p:cNvPr id="5" name="Picture 2" descr="ChatGPT」 100万ユーザー突破までの異次元のスピードに迫る：ほぼ週刊インフォグラフィックス - ITmedia マーケティング">
            <a:extLst>
              <a:ext uri="{FF2B5EF4-FFF2-40B4-BE49-F238E27FC236}">
                <a16:creationId xmlns:a16="http://schemas.microsoft.com/office/drawing/2014/main" id="{1D72531E-B222-3F9F-4F6B-4F3E9CE09C8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963261" y="792592"/>
            <a:ext cx="5942740" cy="5942740"/>
          </a:xfrm>
          <a:prstGeom prst="rect">
            <a:avLst/>
          </a:prstGeom>
          <a:noFill/>
          <a:extLst>
            <a:ext uri="{909E8E84-426E-40DD-AFC4-6F175D3DCCD1}">
              <a14:hiddenFill xmlns:a14="http://schemas.microsoft.com/office/drawing/2010/main">
                <a:solidFill>
                  <a:srgbClr val="FFFFFF"/>
                </a:solidFill>
              </a14:hiddenFill>
            </a:ext>
          </a:extLst>
        </p:spPr>
      </p:pic>
      <p:sp>
        <p:nvSpPr>
          <p:cNvPr id="6" name="コンテンツ プレースホルダー 2">
            <a:extLst>
              <a:ext uri="{FF2B5EF4-FFF2-40B4-BE49-F238E27FC236}">
                <a16:creationId xmlns:a16="http://schemas.microsoft.com/office/drawing/2014/main" id="{49825EA5-B60F-3F8A-FFDE-7C9AC248CC3A}"/>
              </a:ext>
            </a:extLst>
          </p:cNvPr>
          <p:cNvSpPr txBox="1">
            <a:spLocks/>
          </p:cNvSpPr>
          <p:nvPr/>
        </p:nvSpPr>
        <p:spPr>
          <a:xfrm>
            <a:off x="169685" y="2065061"/>
            <a:ext cx="4846638" cy="3763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2400" dirty="0">
                <a:latin typeface="+mn-ea"/>
              </a:rPr>
              <a:t>100</a:t>
            </a:r>
            <a:r>
              <a:rPr lang="ja-JP" altLang="en-US" sz="2400" dirty="0">
                <a:latin typeface="+mn-ea"/>
              </a:rPr>
              <a:t>万ユーザーの獲得期間</a:t>
            </a:r>
            <a:endParaRPr lang="en-US" altLang="ja-JP" sz="2400" dirty="0">
              <a:latin typeface="+mn-ea"/>
            </a:endParaRPr>
          </a:p>
          <a:p>
            <a:pPr lvl="1"/>
            <a:endParaRPr lang="en-US" altLang="ja-JP" sz="1593" dirty="0">
              <a:latin typeface="+mn-ea"/>
            </a:endParaRPr>
          </a:p>
          <a:p>
            <a:pPr lvl="1"/>
            <a:r>
              <a:rPr lang="en-US" altLang="ja-JP" sz="1912" dirty="0">
                <a:latin typeface="+mn-ea"/>
              </a:rPr>
              <a:t>Netflix </a:t>
            </a:r>
            <a:r>
              <a:rPr lang="ja-JP" altLang="en-US" sz="1912" dirty="0">
                <a:latin typeface="+mn-ea"/>
              </a:rPr>
              <a:t>　　</a:t>
            </a:r>
            <a:r>
              <a:rPr lang="en-US" altLang="ja-JP" sz="1912" dirty="0">
                <a:latin typeface="+mn-ea"/>
              </a:rPr>
              <a:t>3.5</a:t>
            </a:r>
            <a:r>
              <a:rPr lang="ja-JP" altLang="en-US" sz="1912" dirty="0">
                <a:latin typeface="+mn-ea"/>
              </a:rPr>
              <a:t>年</a:t>
            </a:r>
            <a:endParaRPr lang="en-US" altLang="ja-JP" sz="1912" dirty="0">
              <a:latin typeface="+mn-ea"/>
            </a:endParaRPr>
          </a:p>
          <a:p>
            <a:pPr lvl="1"/>
            <a:endParaRPr lang="en-US" altLang="ja-JP" sz="1912" dirty="0">
              <a:latin typeface="+mn-ea"/>
            </a:endParaRPr>
          </a:p>
          <a:p>
            <a:pPr lvl="1"/>
            <a:r>
              <a:rPr lang="en-US" altLang="ja-JP" sz="1912" dirty="0">
                <a:latin typeface="+mn-ea"/>
              </a:rPr>
              <a:t>Twitter </a:t>
            </a:r>
            <a:r>
              <a:rPr lang="ja-JP" altLang="en-US" sz="1912" dirty="0">
                <a:latin typeface="+mn-ea"/>
              </a:rPr>
              <a:t>　　  </a:t>
            </a:r>
            <a:r>
              <a:rPr lang="en-US" altLang="ja-JP" sz="1912" dirty="0">
                <a:latin typeface="+mn-ea"/>
              </a:rPr>
              <a:t>2</a:t>
            </a:r>
            <a:r>
              <a:rPr lang="ja-JP" altLang="en-US" sz="1912" dirty="0">
                <a:latin typeface="+mn-ea"/>
              </a:rPr>
              <a:t>年</a:t>
            </a:r>
            <a:endParaRPr lang="en-US" altLang="ja-JP" sz="1912" dirty="0">
              <a:latin typeface="+mn-ea"/>
            </a:endParaRPr>
          </a:p>
          <a:p>
            <a:pPr lvl="1"/>
            <a:endParaRPr lang="en-US" altLang="ja-JP" sz="1912" dirty="0">
              <a:latin typeface="+mn-ea"/>
            </a:endParaRPr>
          </a:p>
          <a:p>
            <a:pPr lvl="1"/>
            <a:r>
              <a:rPr lang="en-US" altLang="ja-JP" sz="1912" dirty="0">
                <a:latin typeface="+mn-ea"/>
              </a:rPr>
              <a:t>Facebook  10</a:t>
            </a:r>
            <a:r>
              <a:rPr lang="ja-JP" altLang="en-US" sz="1912" dirty="0">
                <a:latin typeface="+mn-ea"/>
              </a:rPr>
              <a:t>ヶ月</a:t>
            </a:r>
            <a:endParaRPr lang="en-US" altLang="ja-JP" sz="1912" dirty="0">
              <a:latin typeface="+mn-ea"/>
            </a:endParaRPr>
          </a:p>
          <a:p>
            <a:pPr lvl="1"/>
            <a:endParaRPr lang="en-US" altLang="ja-JP" sz="1912" dirty="0">
              <a:latin typeface="+mn-ea"/>
            </a:endParaRPr>
          </a:p>
          <a:p>
            <a:pPr lvl="1"/>
            <a:r>
              <a:rPr lang="en-US" altLang="ja-JP" sz="1912" dirty="0">
                <a:latin typeface="+mn-ea"/>
              </a:rPr>
              <a:t>Instagram 2.5</a:t>
            </a:r>
            <a:r>
              <a:rPr lang="ja-JP" altLang="en-US" sz="1912" dirty="0">
                <a:latin typeface="+mn-ea"/>
              </a:rPr>
              <a:t>ヶ月</a:t>
            </a:r>
            <a:endParaRPr lang="en-US" altLang="ja-JP" sz="1912" dirty="0">
              <a:latin typeface="+mn-ea"/>
            </a:endParaRPr>
          </a:p>
          <a:p>
            <a:pPr lvl="1"/>
            <a:endParaRPr lang="en-US" altLang="ja-JP" sz="1593" dirty="0">
              <a:latin typeface="+mn-ea"/>
            </a:endParaRPr>
          </a:p>
          <a:p>
            <a:pPr lvl="1"/>
            <a:r>
              <a:rPr lang="en-US" altLang="ja-JP" sz="1912" b="1" u="sng" dirty="0">
                <a:solidFill>
                  <a:srgbClr val="FF0000"/>
                </a:solidFill>
                <a:latin typeface="+mn-ea"/>
              </a:rPr>
              <a:t>ChatGPT </a:t>
            </a:r>
            <a:r>
              <a:rPr lang="en-US" altLang="ja-JP" sz="1912" b="1" dirty="0">
                <a:solidFill>
                  <a:srgbClr val="FF0000"/>
                </a:solidFill>
                <a:latin typeface="+mn-ea"/>
              </a:rPr>
              <a:t>      </a:t>
            </a:r>
            <a:r>
              <a:rPr lang="en-US" altLang="ja-JP" sz="1912" b="1" u="sng" dirty="0">
                <a:solidFill>
                  <a:srgbClr val="FF0000"/>
                </a:solidFill>
                <a:latin typeface="+mn-ea"/>
              </a:rPr>
              <a:t> 5</a:t>
            </a:r>
            <a:r>
              <a:rPr lang="ja-JP" altLang="en-US" sz="1912" b="1" u="sng" dirty="0">
                <a:solidFill>
                  <a:srgbClr val="FF0000"/>
                </a:solidFill>
                <a:latin typeface="+mn-ea"/>
              </a:rPr>
              <a:t>日</a:t>
            </a:r>
          </a:p>
        </p:txBody>
      </p:sp>
      <p:sp>
        <p:nvSpPr>
          <p:cNvPr id="7" name="四角形: 角を丸くする 6">
            <a:extLst>
              <a:ext uri="{FF2B5EF4-FFF2-40B4-BE49-F238E27FC236}">
                <a16:creationId xmlns:a16="http://schemas.microsoft.com/office/drawing/2014/main" id="{DD735C50-6171-B331-DFD8-844B11C03E84}"/>
              </a:ext>
            </a:extLst>
          </p:cNvPr>
          <p:cNvSpPr/>
          <p:nvPr/>
        </p:nvSpPr>
        <p:spPr bwMode="auto">
          <a:xfrm>
            <a:off x="4421463" y="5326387"/>
            <a:ext cx="1979337" cy="252000"/>
          </a:xfrm>
          <a:prstGeom prst="roundRect">
            <a:avLst>
              <a:gd name="adj" fmla="val 8793"/>
            </a:avLst>
          </a:prstGeom>
          <a:noFill/>
          <a:ln w="76200" cap="flat" cmpd="sng" algn="ctr">
            <a:solidFill>
              <a:srgbClr val="FF0000"/>
            </a:solidFill>
            <a:prstDash val="solid"/>
            <a:round/>
            <a:headEnd type="arrow" w="lg" len="lg"/>
            <a:tailEnd type="arrow" w="lg" len="lg"/>
          </a:ln>
          <a:effectLst/>
        </p:spPr>
        <p:txBody>
          <a:bodyPr vert="horz" wrap="none" lIns="71688" tIns="37278" rIns="71688" bIns="37278" rtlCol="0" anchor="t" compatLnSpc="1"/>
          <a:lstStyle/>
          <a:p>
            <a:pPr marL="0" marR="0" lvl="0" indent="0" algn="l" defTabSz="728314" rtl="0" eaLnBrk="0" fontAlgn="base" latinLnBrk="0" hangingPunct="0">
              <a:lnSpc>
                <a:spcPct val="100000"/>
              </a:lnSpc>
              <a:spcBef>
                <a:spcPct val="0"/>
              </a:spcBef>
              <a:spcAft>
                <a:spcPct val="0"/>
              </a:spcAft>
              <a:buClrTx/>
              <a:buSzTx/>
              <a:buFontTx/>
              <a:buNone/>
              <a:tabLst/>
              <a:defRPr/>
            </a:pPr>
            <a:endParaRPr kumimoji="0" lang="ja-JP" altLang="en-US" sz="1434" b="0" i="0" u="none" strike="noStrike" kern="1200" cap="none" spc="0" normalizeH="0" baseline="0" noProof="0">
              <a:ln>
                <a:noFill/>
              </a:ln>
              <a:solidFill>
                <a:srgbClr val="000000">
                  <a:alpha val="100000"/>
                </a:srgbClr>
              </a:solidFill>
              <a:effectLst/>
              <a:uLnTx/>
              <a:uFillTx/>
              <a:latin typeface="Yu Gothic UI" panose="020B0500000000000000" pitchFamily="50" charset="-128"/>
              <a:ea typeface="Yu Gothic UI" panose="020B0500000000000000" pitchFamily="50" charset="-128"/>
              <a:cs typeface="Arial"/>
            </a:endParaRPr>
          </a:p>
        </p:txBody>
      </p:sp>
      <p:sp>
        <p:nvSpPr>
          <p:cNvPr id="8" name="テキスト ボックス 30">
            <a:extLst>
              <a:ext uri="{FF2B5EF4-FFF2-40B4-BE49-F238E27FC236}">
                <a16:creationId xmlns:a16="http://schemas.microsoft.com/office/drawing/2014/main" id="{4FE8B487-283E-9303-232B-5C1B6EB38463}"/>
              </a:ext>
            </a:extLst>
          </p:cNvPr>
          <p:cNvSpPr txBox="1"/>
          <p:nvPr/>
        </p:nvSpPr>
        <p:spPr>
          <a:xfrm>
            <a:off x="5350028" y="6458333"/>
            <a:ext cx="2863017"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出典：日本マイクロソフト株式会社</a:t>
            </a:r>
          </a:p>
        </p:txBody>
      </p:sp>
      <p:sp>
        <p:nvSpPr>
          <p:cNvPr id="2" name="四角形: 角を丸くする 1">
            <a:extLst>
              <a:ext uri="{FF2B5EF4-FFF2-40B4-BE49-F238E27FC236}">
                <a16:creationId xmlns:a16="http://schemas.microsoft.com/office/drawing/2014/main" id="{5154A996-A0EA-B025-6E87-E3F0A8585362}"/>
              </a:ext>
            </a:extLst>
          </p:cNvPr>
          <p:cNvSpPr/>
          <p:nvPr/>
        </p:nvSpPr>
        <p:spPr>
          <a:xfrm>
            <a:off x="2377439" y="5244850"/>
            <a:ext cx="827724" cy="3600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kumimoji="1" lang="ja-JP" altLang="en-US" dirty="0"/>
          </a:p>
        </p:txBody>
      </p:sp>
      <p:sp>
        <p:nvSpPr>
          <p:cNvPr id="4" name="四角形: 角を丸くする 3">
            <a:extLst>
              <a:ext uri="{FF2B5EF4-FFF2-40B4-BE49-F238E27FC236}">
                <a16:creationId xmlns:a16="http://schemas.microsoft.com/office/drawing/2014/main" id="{F98F40C5-1CC2-6847-8F9D-83A85C783E48}"/>
              </a:ext>
            </a:extLst>
          </p:cNvPr>
          <p:cNvSpPr/>
          <p:nvPr/>
        </p:nvSpPr>
        <p:spPr>
          <a:xfrm>
            <a:off x="5638013" y="5269604"/>
            <a:ext cx="1773440" cy="3600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0314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8564FC49-DC7C-7404-EEC6-C5BE38C52712}"/>
              </a:ext>
            </a:extLst>
          </p:cNvPr>
          <p:cNvSpPr>
            <a:spLocks noGrp="1"/>
          </p:cNvSpPr>
          <p:nvPr>
            <p:ph idx="1"/>
          </p:nvPr>
        </p:nvSpPr>
        <p:spPr/>
        <p:txBody>
          <a:bodyPr/>
          <a:lstStyle/>
          <a:p>
            <a:endParaRPr lang="ja-JP" altLang="en-US"/>
          </a:p>
        </p:txBody>
      </p:sp>
      <p:sp>
        <p:nvSpPr>
          <p:cNvPr id="3" name="タイトル 2">
            <a:extLst>
              <a:ext uri="{FF2B5EF4-FFF2-40B4-BE49-F238E27FC236}">
                <a16:creationId xmlns:a16="http://schemas.microsoft.com/office/drawing/2014/main" id="{E518F2F1-672B-BFBC-3F49-9AF124E0995A}"/>
              </a:ext>
            </a:extLst>
          </p:cNvPr>
          <p:cNvSpPr>
            <a:spLocks noGrp="1"/>
          </p:cNvSpPr>
          <p:nvPr>
            <p:ph type="title"/>
          </p:nvPr>
        </p:nvSpPr>
        <p:spPr/>
        <p:txBody>
          <a:bodyPr>
            <a:normAutofit fontScale="90000"/>
          </a:bodyPr>
          <a:lstStyle/>
          <a:p>
            <a:r>
              <a:rPr lang="ja-JP" altLang="en-US" dirty="0"/>
              <a:t>　世界最速で月間アクティブユーザー</a:t>
            </a:r>
            <a:r>
              <a:rPr lang="ja-JP" altLang="en-US" sz="3100" dirty="0"/>
              <a:t>１</a:t>
            </a:r>
            <a:r>
              <a:rPr lang="ja-JP" altLang="en-US" dirty="0"/>
              <a:t>億人達成</a:t>
            </a:r>
            <a:endParaRPr kumimoji="1" lang="ja-JP" altLang="en-US" dirty="0"/>
          </a:p>
        </p:txBody>
      </p:sp>
      <p:pic>
        <p:nvPicPr>
          <p:cNvPr id="6" name="Picture 2">
            <a:extLst>
              <a:ext uri="{FF2B5EF4-FFF2-40B4-BE49-F238E27FC236}">
                <a16:creationId xmlns:a16="http://schemas.microsoft.com/office/drawing/2014/main" id="{17B665D2-EC42-4569-BA13-9BDDA00DCAC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981" y="861844"/>
            <a:ext cx="9855940" cy="5599966"/>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30">
            <a:extLst>
              <a:ext uri="{FF2B5EF4-FFF2-40B4-BE49-F238E27FC236}">
                <a16:creationId xmlns:a16="http://schemas.microsoft.com/office/drawing/2014/main" id="{10875200-8ABF-C2A2-FED7-07243D6D718C}"/>
              </a:ext>
            </a:extLst>
          </p:cNvPr>
          <p:cNvSpPr txBox="1"/>
          <p:nvPr/>
        </p:nvSpPr>
        <p:spPr>
          <a:xfrm>
            <a:off x="6817124" y="6488303"/>
            <a:ext cx="2863017" cy="276999"/>
          </a:xfrm>
          <a:prstGeom prst="rect">
            <a:avLst/>
          </a:prstGeom>
          <a:noFill/>
        </p:spPr>
        <p:txBody>
          <a:bodyPr wrap="square">
            <a:spAutoFit/>
          </a:bodyPr>
          <a:lstStyle/>
          <a:p>
            <a:pPr algn="r" defTabSz="914400">
              <a:defRPr/>
            </a:pPr>
            <a:r>
              <a:rPr kumimoji="1" lang="ja-JP" altLang="en-US" sz="1200" dirty="0">
                <a:solidFill>
                  <a:srgbClr val="000000"/>
                </a:solidFill>
                <a:latin typeface="Meiryo UI" panose="020B0604030504040204" pitchFamily="50" charset="-128"/>
                <a:ea typeface="Meiryo UI" panose="020B0604030504040204" pitchFamily="50" charset="-128"/>
              </a:rPr>
              <a:t>出典：日本マイクロソフト株式会社</a:t>
            </a:r>
          </a:p>
        </p:txBody>
      </p:sp>
      <p:sp>
        <p:nvSpPr>
          <p:cNvPr id="8" name="四角形: 角を丸くする 7">
            <a:extLst>
              <a:ext uri="{FF2B5EF4-FFF2-40B4-BE49-F238E27FC236}">
                <a16:creationId xmlns:a16="http://schemas.microsoft.com/office/drawing/2014/main" id="{D36A4129-F675-D1EE-8443-436C57986632}"/>
              </a:ext>
            </a:extLst>
          </p:cNvPr>
          <p:cNvSpPr/>
          <p:nvPr/>
        </p:nvSpPr>
        <p:spPr bwMode="auto">
          <a:xfrm>
            <a:off x="349959" y="5203567"/>
            <a:ext cx="4202991" cy="540000"/>
          </a:xfrm>
          <a:prstGeom prst="roundRect">
            <a:avLst>
              <a:gd name="adj" fmla="val 8793"/>
            </a:avLst>
          </a:prstGeom>
          <a:noFill/>
          <a:ln w="76200" cap="flat" cmpd="sng" algn="ctr">
            <a:solidFill>
              <a:srgbClr val="FF0000"/>
            </a:solidFill>
            <a:prstDash val="solid"/>
            <a:round/>
            <a:headEnd type="arrow" w="lg" len="lg"/>
            <a:tailEnd type="arrow" w="lg" len="lg"/>
          </a:ln>
          <a:effectLst/>
        </p:spPr>
        <p:txBody>
          <a:bodyPr vert="horz" wrap="none" lIns="71688" tIns="37278" rIns="71688" bIns="37278" rtlCol="0" anchor="t" compatLnSpc="1"/>
          <a:lstStyle/>
          <a:p>
            <a:pPr marL="0" marR="0" lvl="0" indent="0" algn="l" defTabSz="728314" rtl="0" eaLnBrk="0" fontAlgn="base" latinLnBrk="0" hangingPunct="0">
              <a:lnSpc>
                <a:spcPct val="100000"/>
              </a:lnSpc>
              <a:spcBef>
                <a:spcPct val="0"/>
              </a:spcBef>
              <a:spcAft>
                <a:spcPct val="0"/>
              </a:spcAft>
              <a:buClrTx/>
              <a:buSzTx/>
              <a:buFontTx/>
              <a:buNone/>
              <a:tabLst/>
              <a:defRPr/>
            </a:pPr>
            <a:endParaRPr kumimoji="0" lang="ja-JP" altLang="en-US" sz="1434" b="0" i="0" u="none" strike="noStrike" kern="1200" cap="none" spc="0" normalizeH="0" baseline="0" noProof="0" dirty="0">
              <a:ln>
                <a:noFill/>
              </a:ln>
              <a:solidFill>
                <a:srgbClr val="000000">
                  <a:alpha val="100000"/>
                </a:srgbClr>
              </a:solidFill>
              <a:effectLst/>
              <a:uLnTx/>
              <a:uFillTx/>
              <a:latin typeface="Yu Gothic UI" panose="020B0500000000000000" pitchFamily="50" charset="-128"/>
              <a:ea typeface="Yu Gothic UI" panose="020B0500000000000000" pitchFamily="50" charset="-128"/>
              <a:cs typeface="Arial"/>
            </a:endParaRPr>
          </a:p>
        </p:txBody>
      </p:sp>
    </p:spTree>
    <p:extLst>
      <p:ext uri="{BB962C8B-B14F-4D97-AF65-F5344CB8AC3E}">
        <p14:creationId xmlns:p14="http://schemas.microsoft.com/office/powerpoint/2010/main" val="2476841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EC3B219-E9AC-6D6D-5C82-51B661E28684}"/>
              </a:ext>
            </a:extLst>
          </p:cNvPr>
          <p:cNvSpPr>
            <a:spLocks noGrp="1"/>
          </p:cNvSpPr>
          <p:nvPr>
            <p:ph type="title"/>
          </p:nvPr>
        </p:nvSpPr>
        <p:spPr/>
        <p:txBody>
          <a:bodyPr>
            <a:normAutofit fontScale="90000"/>
          </a:bodyPr>
          <a:lstStyle/>
          <a:p>
            <a:r>
              <a:rPr lang="ja-JP" altLang="en-US" dirty="0"/>
              <a:t>　</a:t>
            </a:r>
            <a:r>
              <a:rPr kumimoji="1" lang="en-US" altLang="ja-JP" dirty="0">
                <a:latin typeface="+mj-ea"/>
              </a:rPr>
              <a:t>DX </a:t>
            </a:r>
            <a:r>
              <a:rPr kumimoji="1" lang="ja-JP" altLang="en-US" dirty="0"/>
              <a:t>≠ デジタル化</a:t>
            </a:r>
          </a:p>
        </p:txBody>
      </p:sp>
      <p:sp>
        <p:nvSpPr>
          <p:cNvPr id="11" name="テキスト ボックス 10">
            <a:extLst>
              <a:ext uri="{FF2B5EF4-FFF2-40B4-BE49-F238E27FC236}">
                <a16:creationId xmlns:a16="http://schemas.microsoft.com/office/drawing/2014/main" id="{4E1DC7FB-2884-0BB8-0F8B-ECEB4C90D43C}"/>
              </a:ext>
            </a:extLst>
          </p:cNvPr>
          <p:cNvSpPr txBox="1"/>
          <p:nvPr/>
        </p:nvSpPr>
        <p:spPr>
          <a:xfrm>
            <a:off x="1754811" y="6250272"/>
            <a:ext cx="6717066" cy="369332"/>
          </a:xfrm>
          <a:prstGeom prst="rect">
            <a:avLst/>
          </a:prstGeom>
          <a:noFill/>
        </p:spPr>
        <p:txBody>
          <a:bodyPr wrap="square" rtlCol="0">
            <a:spAutoFit/>
          </a:bodyPr>
          <a:lstStyle/>
          <a:p>
            <a:pPr algn="ctr"/>
            <a:r>
              <a:rPr kumimoji="1" lang="ja-JP" altLang="en-US" dirty="0">
                <a:solidFill>
                  <a:prstClr val="black"/>
                </a:solidFill>
                <a:latin typeface="Meiryo UI" panose="020B0604030504040204" pitchFamily="50" charset="-128"/>
                <a:ea typeface="Meiryo UI" panose="020B0604030504040204" pitchFamily="50" charset="-128"/>
              </a:rPr>
              <a:t>経済産業省　</a:t>
            </a:r>
            <a:r>
              <a:rPr kumimoji="1" lang="en-US" altLang="ja-JP" dirty="0">
                <a:solidFill>
                  <a:prstClr val="black"/>
                </a:solidFill>
                <a:latin typeface="Meiryo UI" panose="020B0604030504040204" pitchFamily="50" charset="-128"/>
                <a:ea typeface="Meiryo UI" panose="020B0604030504040204" pitchFamily="50" charset="-128"/>
              </a:rPr>
              <a:t>DX</a:t>
            </a:r>
            <a:r>
              <a:rPr kumimoji="1" lang="ja-JP" altLang="en-US" dirty="0">
                <a:solidFill>
                  <a:prstClr val="black"/>
                </a:solidFill>
                <a:latin typeface="Meiryo UI" panose="020B0604030504040204" pitchFamily="50" charset="-128"/>
                <a:ea typeface="Meiryo UI" panose="020B0604030504040204" pitchFamily="50" charset="-128"/>
              </a:rPr>
              <a:t>レポート２中間とりまとめ（概要）より</a:t>
            </a:r>
          </a:p>
        </p:txBody>
      </p:sp>
      <p:sp>
        <p:nvSpPr>
          <p:cNvPr id="12" name="テキスト ボックス 11">
            <a:extLst>
              <a:ext uri="{FF2B5EF4-FFF2-40B4-BE49-F238E27FC236}">
                <a16:creationId xmlns:a16="http://schemas.microsoft.com/office/drawing/2014/main" id="{05570DDC-B2BF-0BB5-9DE5-8834B692D251}"/>
              </a:ext>
            </a:extLst>
          </p:cNvPr>
          <p:cNvSpPr txBox="1"/>
          <p:nvPr/>
        </p:nvSpPr>
        <p:spPr>
          <a:xfrm>
            <a:off x="1363817" y="836733"/>
            <a:ext cx="7482029" cy="4722572"/>
          </a:xfrm>
          <a:prstGeom prst="rect">
            <a:avLst/>
          </a:prstGeom>
          <a:solidFill>
            <a:srgbClr val="4472C4">
              <a:lumMod val="20000"/>
              <a:lumOff val="80000"/>
            </a:srgbClr>
          </a:solidFill>
          <a:ln>
            <a:solidFill>
              <a:srgbClr val="70AD47">
                <a:lumMod val="50000"/>
              </a:srgbClr>
            </a:solidFill>
          </a:ln>
        </p:spPr>
        <p:txBody>
          <a:bodyPr wrap="square" rtlCol="0" anchor="b"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ea typeface="游ゴシック" panose="020B0400000000000000" pitchFamily="50" charset="-128"/>
            </a:endParaRP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デジタイゼーション</a:t>
            </a:r>
            <a:endParaRPr kumimoji="0" lang="ja-JP" altLang="en-US"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en-US" altLang="ja-JP"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Digitization</a:t>
            </a:r>
            <a:r>
              <a:rPr kumimoji="0" lang="ja-JP" altLang="en-US"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アナログ・物理</a:t>
            </a:r>
            <a:r>
              <a:rPr lang="ja-JP" altLang="en-US" sz="2000" b="1" u="heavy" kern="0" dirty="0">
                <a:solidFill>
                  <a:srgbClr val="FF0000"/>
                </a:solidFill>
                <a:latin typeface="Meiryo UI" panose="020B0604030504040204" pitchFamily="50" charset="-128"/>
                <a:ea typeface="Meiryo UI" panose="020B0604030504040204" pitchFamily="50" charset="-128"/>
              </a:rPr>
              <a:t>データ・情報のデジタル化</a:t>
            </a:r>
          </a:p>
        </p:txBody>
      </p:sp>
      <p:sp>
        <p:nvSpPr>
          <p:cNvPr id="13" name="テキスト ボックス 12">
            <a:extLst>
              <a:ext uri="{FF2B5EF4-FFF2-40B4-BE49-F238E27FC236}">
                <a16:creationId xmlns:a16="http://schemas.microsoft.com/office/drawing/2014/main" id="{920E4C73-BDAE-746D-A0A6-ED2B64AB9EDD}"/>
              </a:ext>
            </a:extLst>
          </p:cNvPr>
          <p:cNvSpPr txBox="1"/>
          <p:nvPr/>
        </p:nvSpPr>
        <p:spPr>
          <a:xfrm>
            <a:off x="1478117" y="972808"/>
            <a:ext cx="7207570" cy="3390813"/>
          </a:xfrm>
          <a:prstGeom prst="rect">
            <a:avLst/>
          </a:prstGeom>
          <a:solidFill>
            <a:srgbClr val="4472C4">
              <a:lumMod val="60000"/>
              <a:lumOff val="40000"/>
            </a:srgbClr>
          </a:solidFill>
          <a:ln>
            <a:solidFill>
              <a:srgbClr val="70AD47">
                <a:lumMod val="50000"/>
              </a:srgbClr>
            </a:solidFill>
          </a:ln>
        </p:spPr>
        <p:txBody>
          <a:bodyPr wrap="square" rtlCol="0" anchor="b"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ea typeface="游ゴシック" panose="020B0400000000000000"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ea typeface="游ゴシック" panose="020B0400000000000000" pitchFamily="50" charset="-128"/>
            </a:endParaRP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デジタ</a:t>
            </a:r>
            <a:r>
              <a:rPr kumimoji="0" lang="ja-JP" altLang="en-US" sz="20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ラ</a:t>
            </a:r>
            <a:r>
              <a:rPr kumimoji="0" lang="ja-JP" altLang="en-US" sz="20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イゼーション</a:t>
            </a:r>
            <a:endParaRPr kumimoji="0" lang="ja-JP" altLang="en-US"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en-US" altLang="ja-JP"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Digit</a:t>
            </a:r>
            <a:r>
              <a:rPr kumimoji="0" lang="en-US" altLang="ja-JP" sz="2000" b="0"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al</a:t>
            </a:r>
            <a:r>
              <a:rPr kumimoji="0" lang="en-US" altLang="ja-JP"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ization</a:t>
            </a:r>
            <a:r>
              <a:rPr kumimoji="0" lang="ja-JP" altLang="en-US" sz="2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業務・製造</a:t>
            </a:r>
            <a:r>
              <a:rPr kumimoji="0" lang="ja-JP" altLang="en-US" sz="2000" b="1" i="0" u="heavy" strike="noStrike" kern="0" cap="none" spc="0" normalizeH="0" noProof="0" dirty="0">
                <a:ln>
                  <a:noFill/>
                </a:ln>
                <a:solidFill>
                  <a:srgbClr val="FF0000"/>
                </a:solidFill>
                <a:effectLst/>
                <a:uLnTx/>
                <a:uFillTx/>
                <a:latin typeface="Meiryo UI" panose="020B0604030504040204" pitchFamily="50" charset="-128"/>
                <a:ea typeface="Meiryo UI" panose="020B0604030504040204" pitchFamily="50" charset="-128"/>
              </a:rPr>
              <a:t>プロセスのデジタル化</a:t>
            </a:r>
            <a:endParaRPr kumimoji="1" lang="ja-JP" altLang="en-US" sz="2000" b="1" i="0" u="heavy" strike="noStrike" kern="0" cap="none" spc="0" normalizeH="0" noProof="0" dirty="0">
              <a:ln>
                <a:noFill/>
              </a:ln>
              <a:solidFill>
                <a:srgbClr val="FF0000"/>
              </a:solidFill>
              <a:effectLst/>
              <a:uLnTx/>
              <a:uFillTx/>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DC585727-0B6A-C33D-021F-58FDA94C440F}"/>
              </a:ext>
            </a:extLst>
          </p:cNvPr>
          <p:cNvSpPr txBox="1"/>
          <p:nvPr/>
        </p:nvSpPr>
        <p:spPr>
          <a:xfrm>
            <a:off x="1620947" y="1110136"/>
            <a:ext cx="6926805" cy="2060078"/>
          </a:xfrm>
          <a:prstGeom prst="rect">
            <a:avLst/>
          </a:prstGeom>
          <a:solidFill>
            <a:srgbClr val="4472C4">
              <a:lumMod val="75000"/>
            </a:srgbClr>
          </a:solidFill>
          <a:ln>
            <a:solidFill>
              <a:srgbClr val="70AD47">
                <a:lumMod val="50000"/>
              </a:srgbClr>
            </a:solidFill>
          </a:ln>
        </p:spPr>
        <p:txBody>
          <a:bodyPr wrap="square" rtlCol="0" anchor="ctr" anchorCtr="1">
            <a:noAutofit/>
          </a:bodyPr>
          <a:lstStyle/>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デジタルトランスフォーメーション</a:t>
            </a:r>
            <a:endParaRPr kumimoji="0" lang="ja-JP" altLang="en-US" sz="20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a:t>
            </a:r>
            <a:r>
              <a:rPr kumimoji="0" lang="en-US" altLang="ja-JP" sz="20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Digital Transformation</a:t>
            </a:r>
            <a:r>
              <a:rPr kumimoji="0" lang="ja-JP" altLang="en-US" sz="20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a:t>
            </a:r>
            <a:r>
              <a:rPr kumimoji="0" lang="en-US" altLang="ja-JP" sz="2000" b="0" i="0" u="none" strike="noStrike" kern="0" cap="none" spc="0" normalizeH="0" baseline="0" noProof="0" dirty="0">
                <a:ln>
                  <a:noFill/>
                </a:ln>
                <a:solidFill>
                  <a:srgbClr val="FFC000"/>
                </a:solidFill>
                <a:effectLst/>
                <a:uLnTx/>
                <a:uFillTx/>
                <a:latin typeface="Meiryo UI" panose="020B0604030504040204" pitchFamily="50" charset="-128"/>
                <a:ea typeface="Meiryo UI" panose="020B0604030504040204" pitchFamily="50" charset="-128"/>
              </a:rPr>
              <a:t>DX</a:t>
            </a:r>
            <a:r>
              <a:rPr kumimoji="0" lang="ja-JP" altLang="en-US" sz="20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a:t>
            </a:r>
          </a:p>
          <a:p>
            <a:pPr marL="0" marR="0" lvl="0" indent="0" algn="ctr" defTabSz="914400" eaLnBrk="1" fontAlgn="auto" latinLnBrk="0" hangingPunct="1">
              <a:lnSpc>
                <a:spcPts val="3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srgbClr val="FFC000"/>
                </a:solidFill>
                <a:effectLst/>
                <a:uLnTx/>
                <a:uFillTx/>
                <a:latin typeface="Meiryo UI" panose="020B0604030504040204" pitchFamily="50" charset="-128"/>
                <a:ea typeface="Meiryo UI" panose="020B0604030504040204" pitchFamily="50" charset="-128"/>
              </a:rPr>
              <a:t>“社会の価値創出”</a:t>
            </a:r>
            <a:r>
              <a:rPr kumimoji="0" lang="ja-JP" altLang="en-US" sz="20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のための</a:t>
            </a:r>
            <a:r>
              <a:rPr kumimoji="0" lang="ja-JP" altLang="en-US" sz="2000" b="0" i="0" u="none" strike="noStrike" kern="0" cap="none" spc="0" normalizeH="0" baseline="0" noProof="0" dirty="0">
                <a:ln>
                  <a:noFill/>
                </a:ln>
                <a:solidFill>
                  <a:srgbClr val="FFC000"/>
                </a:solidFill>
                <a:effectLst/>
                <a:uLnTx/>
                <a:uFillTx/>
                <a:latin typeface="Meiryo UI" panose="020B0604030504040204" pitchFamily="50" charset="-128"/>
                <a:ea typeface="Meiryo UI" panose="020B0604030504040204" pitchFamily="50" charset="-128"/>
              </a:rPr>
              <a:t>事業・ビジネスモデル・組織の</a:t>
            </a:r>
            <a:r>
              <a:rPr lang="ja-JP" altLang="en-US" sz="2000" b="1" u="heavy" kern="0" dirty="0">
                <a:solidFill>
                  <a:srgbClr val="FF0000"/>
                </a:solidFill>
                <a:latin typeface="Meiryo UI" panose="020B0604030504040204" pitchFamily="50" charset="-128"/>
                <a:ea typeface="Meiryo UI" panose="020B0604030504040204" pitchFamily="50" charset="-128"/>
              </a:rPr>
              <a:t>変革</a:t>
            </a:r>
          </a:p>
        </p:txBody>
      </p:sp>
    </p:spTree>
    <p:extLst>
      <p:ext uri="{BB962C8B-B14F-4D97-AF65-F5344CB8AC3E}">
        <p14:creationId xmlns:p14="http://schemas.microsoft.com/office/powerpoint/2010/main" val="96008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 10"/>
          <p:cNvGraphicFramePr>
            <a:graphicFrameLocks noGrp="1"/>
          </p:cNvGraphicFramePr>
          <p:nvPr/>
        </p:nvGraphicFramePr>
        <p:xfrm>
          <a:off x="352006" y="923368"/>
          <a:ext cx="9264619" cy="3671998"/>
        </p:xfrm>
        <a:graphic>
          <a:graphicData uri="http://schemas.openxmlformats.org/drawingml/2006/table">
            <a:tbl>
              <a:tblPr firstRow="1" bandRow="1">
                <a:tableStyleId>{5C22544A-7EE6-4342-B048-85BDC9FD1C3A}</a:tableStyleId>
              </a:tblPr>
              <a:tblGrid>
                <a:gridCol w="2362347">
                  <a:extLst>
                    <a:ext uri="{9D8B030D-6E8A-4147-A177-3AD203B41FA5}">
                      <a16:colId xmlns:a16="http://schemas.microsoft.com/office/drawing/2014/main" val="1832935206"/>
                    </a:ext>
                  </a:extLst>
                </a:gridCol>
                <a:gridCol w="1224000">
                  <a:extLst>
                    <a:ext uri="{9D8B030D-6E8A-4147-A177-3AD203B41FA5}">
                      <a16:colId xmlns:a16="http://schemas.microsoft.com/office/drawing/2014/main" val="4121554762"/>
                    </a:ext>
                  </a:extLst>
                </a:gridCol>
                <a:gridCol w="241400">
                  <a:extLst>
                    <a:ext uri="{9D8B030D-6E8A-4147-A177-3AD203B41FA5}">
                      <a16:colId xmlns:a16="http://schemas.microsoft.com/office/drawing/2014/main" val="3124891912"/>
                    </a:ext>
                  </a:extLst>
                </a:gridCol>
                <a:gridCol w="1224000">
                  <a:extLst>
                    <a:ext uri="{9D8B030D-6E8A-4147-A177-3AD203B41FA5}">
                      <a16:colId xmlns:a16="http://schemas.microsoft.com/office/drawing/2014/main" val="2136003199"/>
                    </a:ext>
                  </a:extLst>
                </a:gridCol>
                <a:gridCol w="1053218">
                  <a:extLst>
                    <a:ext uri="{9D8B030D-6E8A-4147-A177-3AD203B41FA5}">
                      <a16:colId xmlns:a16="http://schemas.microsoft.com/office/drawing/2014/main" val="3793436286"/>
                    </a:ext>
                  </a:extLst>
                </a:gridCol>
                <a:gridCol w="1053218">
                  <a:extLst>
                    <a:ext uri="{9D8B030D-6E8A-4147-A177-3AD203B41FA5}">
                      <a16:colId xmlns:a16="http://schemas.microsoft.com/office/drawing/2014/main" val="3647639447"/>
                    </a:ext>
                  </a:extLst>
                </a:gridCol>
                <a:gridCol w="1053218">
                  <a:extLst>
                    <a:ext uri="{9D8B030D-6E8A-4147-A177-3AD203B41FA5}">
                      <a16:colId xmlns:a16="http://schemas.microsoft.com/office/drawing/2014/main" val="449469987"/>
                    </a:ext>
                  </a:extLst>
                </a:gridCol>
                <a:gridCol w="1053218">
                  <a:extLst>
                    <a:ext uri="{9D8B030D-6E8A-4147-A177-3AD203B41FA5}">
                      <a16:colId xmlns:a16="http://schemas.microsoft.com/office/drawing/2014/main" val="3389908391"/>
                    </a:ext>
                  </a:extLst>
                </a:gridCol>
              </a:tblGrid>
              <a:tr h="295789">
                <a:tc rowSpan="2">
                  <a:txBody>
                    <a:bodyPr/>
                    <a:lstStyle/>
                    <a:p>
                      <a:pPr marL="0" algn="ctr">
                        <a:lnSpc>
                          <a:spcPct val="100000"/>
                        </a:lnSpc>
                        <a:spcAft>
                          <a:spcPts val="0"/>
                        </a:spcAft>
                      </a:pPr>
                      <a:r>
                        <a:rPr lang="ja-JP" altLang="en-US" sz="1800" kern="100" dirty="0">
                          <a:effectLst/>
                          <a:latin typeface="Meiryo UI" panose="020B0604030504040204" pitchFamily="50" charset="-128"/>
                          <a:ea typeface="Meiryo UI" panose="020B0604030504040204" pitchFamily="50" charset="-128"/>
                          <a:cs typeface="Times New Roman" panose="02020603050405020304" pitchFamily="18" charset="0"/>
                        </a:rPr>
                        <a:t>企業の取組状況</a:t>
                      </a: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rowSpan="2">
                  <a:txBody>
                    <a:bodyPr/>
                    <a:lstStyle/>
                    <a:p>
                      <a:pPr marL="0" algn="ctr">
                        <a:lnSpc>
                          <a:spcPct val="100000"/>
                        </a:lnSpc>
                        <a:spcAft>
                          <a:spcPts val="0"/>
                        </a:spcAft>
                      </a:pPr>
                      <a:r>
                        <a:rPr lang="en-US"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2021</a:t>
                      </a:r>
                      <a:r>
                        <a:rPr lang="ja-JP" altLang="en-US" sz="1800" kern="100" dirty="0">
                          <a:effectLst/>
                          <a:latin typeface="Meiryo UI" panose="020B0604030504040204" pitchFamily="50" charset="-128"/>
                          <a:ea typeface="Meiryo UI" panose="020B0604030504040204" pitchFamily="50" charset="-128"/>
                          <a:cs typeface="Times New Roman" panose="02020603050405020304" pitchFamily="18" charset="0"/>
                        </a:rPr>
                        <a:t>年</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rowSpan="2">
                  <a:txBody>
                    <a:bodyPr/>
                    <a:lstStyle/>
                    <a:p>
                      <a:pPr marL="0" algn="ctr">
                        <a:lnSpc>
                          <a:spcPct val="100000"/>
                        </a:lnSpc>
                        <a:spcAft>
                          <a:spcPts val="0"/>
                        </a:spcAft>
                      </a:pPr>
                      <a:endParaRPr lang="ja-JP" altLang="en-US"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algn="ctr">
                        <a:lnSpc>
                          <a:spcPct val="100000"/>
                        </a:lnSpc>
                        <a:spcAft>
                          <a:spcPts val="0"/>
                        </a:spcAft>
                      </a:pPr>
                      <a:r>
                        <a:rPr lang="en-US"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2024</a:t>
                      </a:r>
                      <a:r>
                        <a:rPr lang="ja-JP" altLang="en-US" sz="1800" kern="100" dirty="0">
                          <a:effectLst/>
                          <a:latin typeface="Meiryo UI" panose="020B0604030504040204" pitchFamily="50" charset="-128"/>
                          <a:ea typeface="Meiryo UI" panose="020B0604030504040204" pitchFamily="50" charset="-128"/>
                          <a:cs typeface="Times New Roman" panose="02020603050405020304" pitchFamily="18" charset="0"/>
                        </a:rPr>
                        <a:t>年</a:t>
                      </a: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gridSpan="4">
                  <a:txBody>
                    <a:bodyPr/>
                    <a:lstStyle/>
                    <a:p>
                      <a:pPr marL="0" algn="ctr">
                        <a:lnSpc>
                          <a:spcPct val="100000"/>
                        </a:lnSpc>
                        <a:spcAft>
                          <a:spcPts val="0"/>
                        </a:spcAft>
                      </a:pPr>
                      <a:endParaRPr lang="ja-JP" sz="12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hMerge="1">
                  <a:txBody>
                    <a:bodyPr/>
                    <a:lstStyle/>
                    <a:p>
                      <a:pPr marL="0" algn="ctr">
                        <a:lnSpc>
                          <a:spcPct val="100000"/>
                        </a:lnSpc>
                        <a:spcAft>
                          <a:spcPts val="0"/>
                        </a:spcAft>
                      </a:pP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hMerge="1">
                  <a:txBody>
                    <a:bodyPr/>
                    <a:lstStyle/>
                    <a:p>
                      <a:pPr marL="0" algn="ctr">
                        <a:lnSpc>
                          <a:spcPct val="100000"/>
                        </a:lnSpc>
                        <a:spcAft>
                          <a:spcPts val="0"/>
                        </a:spcAft>
                      </a:pPr>
                      <a:endParaRPr lang="ja-JP" sz="1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hMerge="1">
                  <a:txBody>
                    <a:bodyPr/>
                    <a:lstStyle/>
                    <a:p>
                      <a:pPr marL="0" algn="ctr">
                        <a:lnSpc>
                          <a:spcPct val="100000"/>
                        </a:lnSpc>
                        <a:spcAft>
                          <a:spcPts val="0"/>
                        </a:spcAft>
                      </a:pP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4188214499"/>
                  </a:ext>
                </a:extLst>
              </a:tr>
              <a:tr h="578761">
                <a:tc vMerge="1">
                  <a:txBody>
                    <a:bodyPr/>
                    <a:lstStyle/>
                    <a:p>
                      <a:endParaRPr dirty="0"/>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vMerge="1">
                  <a:txBody>
                    <a:bodyPr/>
                    <a:lstStyle/>
                    <a:p>
                      <a:endParaRPr dirty="0"/>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vMerge="1">
                  <a:txBody>
                    <a:bodyPr/>
                    <a:lstStyle/>
                    <a:p>
                      <a:endParaRPr kumimoji="1" lang="ja-JP" altLang="en-US"/>
                    </a:p>
                  </a:txBody>
                  <a:tcPr/>
                </a:tc>
                <a:tc vMerge="1">
                  <a:txBody>
                    <a:bodyPr/>
                    <a:lstStyle/>
                    <a:p>
                      <a:endParaRPr dirty="0"/>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marL="0" algn="ctr">
                        <a:lnSpc>
                          <a:spcPct val="100000"/>
                        </a:lnSpc>
                        <a:spcAft>
                          <a:spcPts val="0"/>
                        </a:spcAft>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大企業</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100000"/>
                        </a:lnSpc>
                        <a:spcAft>
                          <a:spcPts val="0"/>
                        </a:spcAft>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中堅企業</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100000"/>
                        </a:lnSpc>
                        <a:spcAft>
                          <a:spcPts val="0"/>
                        </a:spcAft>
                      </a:pP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中小企業</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100000"/>
                        </a:lnSpc>
                        <a:spcAft>
                          <a:spcPts val="0"/>
                        </a:spcAft>
                      </a:pPr>
                      <a:r>
                        <a:rPr lang="ja-JP" altLang="en-US" sz="1400" kern="100" dirty="0">
                          <a:effectLst/>
                          <a:latin typeface="Meiryo UI" panose="020B0604030504040204" pitchFamily="50" charset="-128"/>
                          <a:ea typeface="Meiryo UI" panose="020B0604030504040204" pitchFamily="50" charset="-128"/>
                          <a:cs typeface="Times New Roman" panose="02020603050405020304" pitchFamily="18" charset="0"/>
                        </a:rPr>
                        <a:t>小規模</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algn="ctr">
                        <a:lnSpc>
                          <a:spcPct val="100000"/>
                        </a:lnSpc>
                        <a:spcAft>
                          <a:spcPts val="0"/>
                        </a:spcAft>
                      </a:pPr>
                      <a:r>
                        <a:rPr lang="ja-JP" altLang="en-US" sz="1400" kern="100" dirty="0">
                          <a:effectLst/>
                          <a:latin typeface="Meiryo UI" panose="020B0604030504040204" pitchFamily="50" charset="-128"/>
                          <a:ea typeface="Meiryo UI" panose="020B0604030504040204" pitchFamily="50" charset="-128"/>
                          <a:cs typeface="Times New Roman" panose="02020603050405020304" pitchFamily="18" charset="0"/>
                        </a:rPr>
                        <a:t>事業者</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95246994"/>
                  </a:ext>
                </a:extLst>
              </a:tr>
              <a:tr h="699362">
                <a:tc>
                  <a:txBody>
                    <a:bodyPr/>
                    <a:lstStyle/>
                    <a:p>
                      <a:pPr marL="0" algn="l">
                        <a:lnSpc>
                          <a:spcPct val="100000"/>
                        </a:lnSpc>
                        <a:spcAft>
                          <a:spcPts val="0"/>
                        </a:spcAft>
                      </a:pPr>
                      <a:r>
                        <a:rPr lang="en-US" sz="18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DX</a:t>
                      </a:r>
                    </a:p>
                    <a:p>
                      <a:pPr marL="0" algn="l">
                        <a:lnSpc>
                          <a:spcPct val="100000"/>
                        </a:lnSpc>
                        <a:spcAft>
                          <a:spcPts val="0"/>
                        </a:spcAft>
                      </a:pPr>
                      <a:r>
                        <a:rPr lang="ja-JP" altLang="en-US" sz="11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顧客視点の価値創出やビジネスモデルの変革</a:t>
                      </a:r>
                      <a:endParaRPr lang="en-US"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2F5597"/>
                    </a:solidFill>
                  </a:tcPr>
                </a:tc>
                <a:tc>
                  <a:txBody>
                    <a:bodyPr/>
                    <a:lstStyle/>
                    <a:p>
                      <a:pPr marL="0" algn="r">
                        <a:lnSpc>
                          <a:spcPct val="100000"/>
                        </a:lnSpc>
                        <a:spcAft>
                          <a:spcPts val="0"/>
                        </a:spcAft>
                      </a:pPr>
                      <a:r>
                        <a:rPr lang="en-US"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2 %</a:t>
                      </a:r>
                      <a:endParaRPr 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2F5597"/>
                    </a:solidFill>
                  </a:tcPr>
                </a:tc>
                <a:tc>
                  <a:txBody>
                    <a:bodyPr/>
                    <a:lstStyle/>
                    <a:p>
                      <a:pPr marL="0" algn="r">
                        <a:lnSpc>
                          <a:spcPct val="100000"/>
                        </a:lnSpc>
                        <a:spcAft>
                          <a:spcPts val="0"/>
                        </a:spcAft>
                      </a:pPr>
                      <a:endParaRPr 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a:lnSpc>
                          <a:spcPct val="100000"/>
                        </a:lnSpc>
                        <a:spcAft>
                          <a:spcPts val="0"/>
                        </a:spcAft>
                      </a:pPr>
                      <a:r>
                        <a:rPr lang="en-US" alt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 </a:t>
                      </a:r>
                      <a:r>
                        <a:rPr lang="en-US"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2F5597"/>
                    </a:solidFill>
                  </a:tcPr>
                </a:tc>
                <a:tc>
                  <a:txBody>
                    <a:bodyPr/>
                    <a:lstStyle/>
                    <a:p>
                      <a:pPr marL="0" algn="r">
                        <a:lnSpc>
                          <a:spcPct val="100000"/>
                        </a:lnSpc>
                        <a:spcAft>
                          <a:spcPts val="0"/>
                        </a:spcAft>
                      </a:pPr>
                      <a:r>
                        <a:rPr lang="en-US" alt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13 </a:t>
                      </a:r>
                      <a:r>
                        <a:rPr lang="en-US"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2F5597"/>
                    </a:solidFill>
                  </a:tcPr>
                </a:tc>
                <a:tc>
                  <a:txBody>
                    <a:bodyPr/>
                    <a:lstStyle/>
                    <a:p>
                      <a:pPr marL="0" algn="r">
                        <a:lnSpc>
                          <a:spcPct val="100000"/>
                        </a:lnSpc>
                        <a:spcAft>
                          <a:spcPts val="0"/>
                        </a:spcAft>
                      </a:pPr>
                      <a:r>
                        <a:rPr lang="en-US"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2 %</a:t>
                      </a:r>
                      <a:endParaRPr 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2F5597"/>
                    </a:solidFill>
                  </a:tcPr>
                </a:tc>
                <a:tc>
                  <a:txBody>
                    <a:bodyPr/>
                    <a:lstStyle/>
                    <a:p>
                      <a:pPr marL="0" algn="r">
                        <a:lnSpc>
                          <a:spcPct val="100000"/>
                        </a:lnSpc>
                        <a:spcAft>
                          <a:spcPts val="0"/>
                        </a:spcAft>
                      </a:pPr>
                      <a:r>
                        <a:rPr lang="en-US"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3 %</a:t>
                      </a:r>
                      <a:endParaRPr 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2F5597"/>
                    </a:solidFill>
                  </a:tcPr>
                </a:tc>
                <a:tc>
                  <a:txBody>
                    <a:bodyPr/>
                    <a:lstStyle/>
                    <a:p>
                      <a:pPr marL="0" algn="r">
                        <a:lnSpc>
                          <a:spcPct val="100000"/>
                        </a:lnSpc>
                        <a:spcAft>
                          <a:spcPts val="0"/>
                        </a:spcAft>
                      </a:pPr>
                      <a:r>
                        <a:rPr lang="en-US"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1 %</a:t>
                      </a:r>
                      <a:endParaRPr lang="ja-JP" sz="1800" b="0"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2F5597"/>
                    </a:solidFill>
                  </a:tcPr>
                </a:tc>
                <a:extLst>
                  <a:ext uri="{0D108BD9-81ED-4DB2-BD59-A6C34878D82A}">
                    <a16:rowId xmlns:a16="http://schemas.microsoft.com/office/drawing/2014/main" val="3322638674"/>
                  </a:ext>
                </a:extLst>
              </a:tr>
              <a:tr h="699362">
                <a:tc>
                  <a:txBody>
                    <a:bodyPr/>
                    <a:lstStyle/>
                    <a:p>
                      <a:pPr marL="0" algn="l">
                        <a:lnSpc>
                          <a:spcPct val="100000"/>
                        </a:lnSpc>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デジタライゼーション</a:t>
                      </a:r>
                      <a:endParaRPr lang="en-US" altLang="ja-JP" sz="1800" b="1"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algn="l">
                        <a:lnSpc>
                          <a:spcPct val="100000"/>
                        </a:lnSpc>
                        <a:spcAft>
                          <a:spcPts val="0"/>
                        </a:spcAft>
                      </a:pPr>
                      <a:r>
                        <a:rPr lang="ja-JP" altLang="en-US" sz="1100" b="0" kern="100" dirty="0">
                          <a:effectLst/>
                          <a:latin typeface="Meiryo UI" panose="020B0604030504040204" pitchFamily="50" charset="-128"/>
                          <a:ea typeface="Meiryo UI" panose="020B0604030504040204" pitchFamily="50" charset="-128"/>
                          <a:cs typeface="Times New Roman" panose="02020603050405020304" pitchFamily="18" charset="0"/>
                        </a:rPr>
                        <a:t>個別の業務・製造プロセスのデジタル化</a:t>
                      </a:r>
                      <a:endParaRPr lang="en-US" altLang="ja-JP" sz="18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B4C7E7"/>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23 %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B4C7E7"/>
                    </a:solidFill>
                  </a:tcPr>
                </a:tc>
                <a:tc>
                  <a:txBody>
                    <a:bodyPr/>
                    <a:lstStyle/>
                    <a:p>
                      <a:pPr marL="0" algn="r">
                        <a:lnSpc>
                          <a:spcPct val="100000"/>
                        </a:lnSpc>
                        <a:spcAft>
                          <a:spcPts val="0"/>
                        </a:spcAft>
                      </a:pP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16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B4C7E7"/>
                    </a:solid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38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B4C7E7"/>
                    </a:solid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17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B4C7E7"/>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14 %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B4C7E7"/>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16 %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B4C7E7"/>
                    </a:solidFill>
                  </a:tcPr>
                </a:tc>
                <a:extLst>
                  <a:ext uri="{0D108BD9-81ED-4DB2-BD59-A6C34878D82A}">
                    <a16:rowId xmlns:a16="http://schemas.microsoft.com/office/drawing/2014/main" val="443654489"/>
                  </a:ext>
                </a:extLst>
              </a:tr>
              <a:tr h="699362">
                <a:tc>
                  <a:txBody>
                    <a:bodyPr/>
                    <a:lstStyle/>
                    <a:p>
                      <a:pPr marL="0" algn="l">
                        <a:lnSpc>
                          <a:spcPct val="100000"/>
                        </a:lnSpc>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デジタイゼーション</a:t>
                      </a:r>
                      <a:endParaRPr lang="en-US" altLang="ja-JP" sz="1800" b="1"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algn="l">
                        <a:lnSpc>
                          <a:spcPct val="100000"/>
                        </a:lnSpc>
                        <a:spcAft>
                          <a:spcPts val="0"/>
                        </a:spcAft>
                      </a:pPr>
                      <a:r>
                        <a:rPr lang="ja-JP" altLang="en-US" sz="1100" b="0" kern="100" dirty="0">
                          <a:effectLst/>
                          <a:latin typeface="Meiryo UI" panose="020B0604030504040204" pitchFamily="50" charset="-128"/>
                          <a:ea typeface="Meiryo UI" panose="020B0604030504040204" pitchFamily="50" charset="-128"/>
                          <a:cs typeface="Times New Roman" panose="02020603050405020304" pitchFamily="18" charset="0"/>
                        </a:rPr>
                        <a:t>アナログ・物理データのデジタルデータ化</a:t>
                      </a:r>
                      <a:endParaRPr lang="en-US" altLang="ja-JP" sz="18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AE3F3"/>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57 %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AE3F3"/>
                    </a:solidFill>
                  </a:tcPr>
                </a:tc>
                <a:tc>
                  <a:txBody>
                    <a:bodyPr/>
                    <a:lstStyle/>
                    <a:p>
                      <a:pPr marL="0" algn="r">
                        <a:lnSpc>
                          <a:spcPct val="100000"/>
                        </a:lnSpc>
                        <a:spcAft>
                          <a:spcPts val="0"/>
                        </a:spcAft>
                      </a:pP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68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AE3F3"/>
                    </a:solid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50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AE3F3"/>
                    </a:solid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78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AE3F3"/>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72 %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AE3F3"/>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52 %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18000" marB="18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rgbClr val="DAE3F3"/>
                    </a:solidFill>
                  </a:tcPr>
                </a:tc>
                <a:extLst>
                  <a:ext uri="{0D108BD9-81ED-4DB2-BD59-A6C34878D82A}">
                    <a16:rowId xmlns:a16="http://schemas.microsoft.com/office/drawing/2014/main" val="853788486"/>
                  </a:ext>
                </a:extLst>
              </a:tr>
              <a:tr h="699362">
                <a:tc>
                  <a:txBody>
                    <a:bodyPr/>
                    <a:lstStyle/>
                    <a:p>
                      <a:pPr marL="0" algn="l">
                        <a:lnSpc>
                          <a:spcPct val="100000"/>
                        </a:lnSpc>
                        <a:spcAft>
                          <a:spcPts val="0"/>
                        </a:spcAft>
                      </a:pPr>
                      <a:r>
                        <a:rPr lang="ja-JP" sz="1800" b="1" kern="100" dirty="0">
                          <a:effectLst/>
                          <a:latin typeface="Meiryo UI" panose="020B0604030504040204" pitchFamily="50" charset="-128"/>
                          <a:ea typeface="Meiryo UI" panose="020B0604030504040204" pitchFamily="50" charset="-128"/>
                          <a:cs typeface="Times New Roman" panose="02020603050405020304" pitchFamily="18" charset="0"/>
                        </a:rPr>
                        <a:t>未着手</a:t>
                      </a:r>
                      <a:endParaRPr lang="en-US" altLang="ja-JP" sz="18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18 %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r">
                        <a:lnSpc>
                          <a:spcPct val="100000"/>
                        </a:lnSpc>
                        <a:spcAft>
                          <a:spcPts val="0"/>
                        </a:spcAft>
                      </a:pP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13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0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a:lnSpc>
                          <a:spcPct val="100000"/>
                        </a:lnSpc>
                        <a:spcAft>
                          <a:spcPts val="0"/>
                        </a:spcAft>
                      </a:pPr>
                      <a:r>
                        <a:rPr lang="en-US" altLang="ja-JP" sz="1800" b="0" kern="100" dirty="0">
                          <a:effectLst/>
                          <a:latin typeface="Meiryo UI" panose="020B0604030504040204" pitchFamily="50" charset="-128"/>
                          <a:ea typeface="Meiryo UI" panose="020B0604030504040204" pitchFamily="50" charset="-128"/>
                          <a:cs typeface="Times New Roman" panose="02020603050405020304" pitchFamily="18" charset="0"/>
                        </a:rPr>
                        <a:t>2 </a:t>
                      </a: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12 %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r">
                        <a:lnSpc>
                          <a:spcPct val="100000"/>
                        </a:lnSpc>
                        <a:spcAft>
                          <a:spcPts val="0"/>
                        </a:spcAft>
                      </a:pPr>
                      <a:r>
                        <a:rPr lang="en-US" sz="1800" b="0" kern="100" dirty="0">
                          <a:effectLst/>
                          <a:latin typeface="Meiryo UI" panose="020B0604030504040204" pitchFamily="50" charset="-128"/>
                          <a:ea typeface="Meiryo UI" panose="020B0604030504040204" pitchFamily="50" charset="-128"/>
                          <a:cs typeface="Times New Roman" panose="02020603050405020304" pitchFamily="18" charset="0"/>
                        </a:rPr>
                        <a:t>30 %</a:t>
                      </a:r>
                      <a:endParaRPr lang="ja-JP" sz="1800" b="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108000" marR="108000" marT="36000" marB="36000" anchor="ctr">
                    <a:lnL w="12700" cap="flat" cmpd="sng" algn="ctr">
                      <a:solidFill>
                        <a:schemeClr val="tx1">
                          <a:lumMod val="75000"/>
                          <a:lumOff val="25000"/>
                        </a:schemeClr>
                      </a:solidFill>
                      <a:prstDash val="solid"/>
                      <a:round/>
                      <a:headEnd type="none" w="med" len="med"/>
                      <a:tailEnd type="none" w="med" len="med"/>
                    </a:lnL>
                    <a:lnR w="12700" cap="flat" cmpd="sng" algn="ctr">
                      <a:solidFill>
                        <a:schemeClr val="tx1">
                          <a:lumMod val="75000"/>
                          <a:lumOff val="25000"/>
                        </a:schemeClr>
                      </a:solidFill>
                      <a:prstDash val="solid"/>
                      <a:round/>
                      <a:headEnd type="none" w="med" len="med"/>
                      <a:tailEnd type="none" w="med" len="med"/>
                    </a:lnR>
                    <a:lnT w="12700" cap="flat" cmpd="sng" algn="ctr">
                      <a:solidFill>
                        <a:schemeClr val="tx1">
                          <a:lumMod val="75000"/>
                          <a:lumOff val="25000"/>
                        </a:schemeClr>
                      </a:solidFill>
                      <a:prstDash val="solid"/>
                      <a:round/>
                      <a:headEnd type="none" w="med" len="med"/>
                      <a:tailEnd type="none" w="med" len="med"/>
                    </a:lnT>
                    <a:lnB w="12700"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38810461"/>
                  </a:ext>
                </a:extLst>
              </a:tr>
            </a:tbl>
          </a:graphicData>
        </a:graphic>
      </p:graphicFrame>
      <p:sp>
        <p:nvSpPr>
          <p:cNvPr id="3" name="角丸四角形 2"/>
          <p:cNvSpPr/>
          <p:nvPr/>
        </p:nvSpPr>
        <p:spPr>
          <a:xfrm>
            <a:off x="6478134" y="1818307"/>
            <a:ext cx="3132000" cy="6480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2">
            <a:extLst>
              <a:ext uri="{FF2B5EF4-FFF2-40B4-BE49-F238E27FC236}">
                <a16:creationId xmlns:a16="http://schemas.microsoft.com/office/drawing/2014/main" id="{6ECD7B6D-B078-41CF-982E-C03B49D26500}"/>
              </a:ext>
            </a:extLst>
          </p:cNvPr>
          <p:cNvSpPr/>
          <p:nvPr/>
        </p:nvSpPr>
        <p:spPr>
          <a:xfrm>
            <a:off x="6478134" y="3215148"/>
            <a:ext cx="3105422" cy="1360818"/>
          </a:xfrm>
          <a:prstGeom prst="roundRect">
            <a:avLst>
              <a:gd name="adj" fmla="val 1088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Slide Number Placeholder 5">
            <a:extLst>
              <a:ext uri="{FF2B5EF4-FFF2-40B4-BE49-F238E27FC236}">
                <a16:creationId xmlns:a16="http://schemas.microsoft.com/office/drawing/2014/main" id="{EEF84165-2474-7D9D-BBA7-9D7588E8B446}"/>
              </a:ext>
            </a:extLst>
          </p:cNvPr>
          <p:cNvSpPr>
            <a:spLocks noGrp="1"/>
          </p:cNvSpPr>
          <p:nvPr>
            <p:ph type="sldNum" sz="quarter" idx="4294967295"/>
          </p:nvPr>
        </p:nvSpPr>
        <p:spPr>
          <a:xfrm>
            <a:off x="6996113" y="6356352"/>
            <a:ext cx="2228850" cy="365125"/>
          </a:xfrm>
        </p:spPr>
        <p:txBody>
          <a:bodyPr/>
          <a:lstStyle>
            <a:lvl1pPr>
              <a:defRPr sz="1400">
                <a:solidFill>
                  <a:schemeClr val="bg1"/>
                </a:solidFill>
              </a:defRPr>
            </a:lvl1pPr>
          </a:lstStyle>
          <a:p>
            <a:fld id="{7CCCABBF-E965-4319-86E5-BC59728C14CA}" type="slidenum">
              <a:rPr kumimoji="1" lang="ja-JP" altLang="en-US" smtClean="0"/>
              <a:pPr/>
              <a:t>9</a:t>
            </a:fld>
            <a:endParaRPr kumimoji="1" lang="ja-JP" altLang="en-US" dirty="0"/>
          </a:p>
        </p:txBody>
      </p:sp>
      <p:sp>
        <p:nvSpPr>
          <p:cNvPr id="8" name="タイトル 23">
            <a:extLst>
              <a:ext uri="{FF2B5EF4-FFF2-40B4-BE49-F238E27FC236}">
                <a16:creationId xmlns:a16="http://schemas.microsoft.com/office/drawing/2014/main" id="{DDA2B1A6-7A08-BF1C-7F9F-39E47E57A136}"/>
              </a:ext>
            </a:extLst>
          </p:cNvPr>
          <p:cNvSpPr>
            <a:spLocks noGrp="1"/>
          </p:cNvSpPr>
          <p:nvPr>
            <p:ph type="title"/>
          </p:nvPr>
        </p:nvSpPr>
        <p:spPr>
          <a:xfrm>
            <a:off x="113001" y="122668"/>
            <a:ext cx="9709425" cy="430216"/>
          </a:xfrm>
        </p:spPr>
        <p:txBody>
          <a:bodyPr>
            <a:normAutofit fontScale="90000"/>
          </a:bodyPr>
          <a:lstStyle/>
          <a:p>
            <a:r>
              <a:rPr lang="ja-JP" altLang="en-US" sz="1800" dirty="0"/>
              <a:t>　</a:t>
            </a:r>
            <a:r>
              <a:rPr lang="ja-JP" altLang="en-US" dirty="0"/>
              <a:t>県内企業を対象とした調査（</a:t>
            </a:r>
            <a:r>
              <a:rPr lang="en-US" altLang="ja-JP" dirty="0"/>
              <a:t>2024</a:t>
            </a:r>
            <a:r>
              <a:rPr lang="ja-JP" altLang="en-US" dirty="0"/>
              <a:t>年</a:t>
            </a:r>
            <a:r>
              <a:rPr lang="en-US" altLang="ja-JP" dirty="0"/>
              <a:t>12</a:t>
            </a:r>
            <a:r>
              <a:rPr lang="ja-JP" altLang="en-US" dirty="0"/>
              <a:t>月実施）</a:t>
            </a:r>
            <a:r>
              <a:rPr lang="en-US" altLang="ja-JP" dirty="0">
                <a:latin typeface="Meiryo UI" panose="020B0604030504040204" pitchFamily="50" charset="-128"/>
                <a:ea typeface="Meiryo UI" panose="020B0604030504040204" pitchFamily="50" charset="-128"/>
              </a:rPr>
              <a:t> </a:t>
            </a:r>
            <a:endParaRPr lang="ja-JP" altLang="en-US" b="0" dirty="0"/>
          </a:p>
        </p:txBody>
      </p:sp>
      <p:sp>
        <p:nvSpPr>
          <p:cNvPr id="6" name="テキスト ボックス 5">
            <a:extLst>
              <a:ext uri="{FF2B5EF4-FFF2-40B4-BE49-F238E27FC236}">
                <a16:creationId xmlns:a16="http://schemas.microsoft.com/office/drawing/2014/main" id="{AF4E7C80-E8EC-0362-D7BB-577626367611}"/>
              </a:ext>
            </a:extLst>
          </p:cNvPr>
          <p:cNvSpPr txBox="1"/>
          <p:nvPr/>
        </p:nvSpPr>
        <p:spPr>
          <a:xfrm>
            <a:off x="847582" y="4965850"/>
            <a:ext cx="8280000" cy="1227488"/>
          </a:xfrm>
          <a:prstGeom prst="roundRect">
            <a:avLst>
              <a:gd name="adj" fmla="val 12128"/>
            </a:avLst>
          </a:prstGeom>
          <a:noFill/>
          <a:ln w="38100">
            <a:solidFill>
              <a:schemeClr val="bg1">
                <a:lumMod val="50000"/>
              </a:schemeClr>
            </a:solidFill>
          </a:ln>
        </p:spPr>
        <p:txBody>
          <a:bodyPr wrap="square">
            <a:noAutofit/>
          </a:bodyPr>
          <a:lstStyle/>
          <a:p>
            <a:pPr marL="285757" indent="-285757">
              <a:lnSpc>
                <a:spcPct val="150000"/>
              </a:lnSpc>
              <a:buClr>
                <a:schemeClr val="tx1"/>
              </a:buClr>
              <a:buFont typeface="Arial" panose="020B0604020202020204" pitchFamily="34" charset="0"/>
              <a:buChar char="•"/>
            </a:pPr>
            <a:r>
              <a:rPr lang="ja-JP" altLang="en-US" sz="2200" b="1" dirty="0">
                <a:solidFill>
                  <a:srgbClr val="FF0000"/>
                </a:solidFill>
                <a:latin typeface="Meiryo UI" panose="020B0604030504040204" pitchFamily="50" charset="-128"/>
                <a:ea typeface="Meiryo UI" panose="020B0604030504040204" pitchFamily="50" charset="-128"/>
              </a:rPr>
              <a:t>中堅企業以下</a:t>
            </a:r>
            <a:r>
              <a:rPr lang="ja-JP" altLang="en-US" sz="2200" dirty="0">
                <a:latin typeface="Meiryo UI" panose="020B0604030504040204" pitchFamily="50" charset="-128"/>
                <a:ea typeface="Meiryo UI" panose="020B0604030504040204" pitchFamily="50" charset="-128"/>
              </a:rPr>
              <a:t>では</a:t>
            </a:r>
            <a:r>
              <a:rPr lang="en-US" altLang="ja-JP" sz="2200" dirty="0">
                <a:latin typeface="Meiryo UI" panose="020B0604030504040204" pitchFamily="50" charset="-128"/>
                <a:ea typeface="Meiryo UI" panose="020B0604030504040204" pitchFamily="50" charset="-128"/>
              </a:rPr>
              <a:t>DX</a:t>
            </a:r>
            <a:r>
              <a:rPr lang="ja-JP" altLang="en-US" sz="2200" dirty="0">
                <a:latin typeface="Meiryo UI" panose="020B0604030504040204" pitchFamily="50" charset="-128"/>
                <a:ea typeface="Meiryo UI" panose="020B0604030504040204" pitchFamily="50" charset="-128"/>
              </a:rPr>
              <a:t>は進んでいない</a:t>
            </a:r>
            <a:endParaRPr lang="en-US" altLang="ja-JP" sz="2200" dirty="0">
              <a:latin typeface="Meiryo UI" panose="020B0604030504040204" pitchFamily="50" charset="-128"/>
              <a:ea typeface="Meiryo UI" panose="020B0604030504040204" pitchFamily="50" charset="-128"/>
            </a:endParaRPr>
          </a:p>
          <a:p>
            <a:pPr marL="285757" indent="-285757">
              <a:lnSpc>
                <a:spcPct val="150000"/>
              </a:lnSpc>
              <a:buClr>
                <a:schemeClr val="tx1"/>
              </a:buClr>
              <a:buFont typeface="Arial" panose="020B0604020202020204" pitchFamily="34" charset="0"/>
              <a:buChar char="•"/>
            </a:pPr>
            <a:r>
              <a:rPr lang="ja-JP" altLang="en-US" sz="2200" b="1" dirty="0">
                <a:solidFill>
                  <a:srgbClr val="FF0000"/>
                </a:solidFill>
                <a:latin typeface="Meiryo UI" panose="020B0604030504040204" pitchFamily="50" charset="-128"/>
                <a:ea typeface="Meiryo UI" panose="020B0604030504040204" pitchFamily="50" charset="-128"/>
              </a:rPr>
              <a:t>中堅企業以下</a:t>
            </a:r>
            <a:r>
              <a:rPr lang="ja-JP" altLang="en-US" sz="2200" dirty="0">
                <a:latin typeface="Meiryo UI" panose="020B0604030504040204" pitchFamily="50" charset="-128"/>
                <a:ea typeface="Meiryo UI" panose="020B0604030504040204" pitchFamily="50" charset="-128"/>
              </a:rPr>
              <a:t>では</a:t>
            </a:r>
            <a:r>
              <a:rPr lang="ja-JP" altLang="en-US" sz="2200" b="1" dirty="0">
                <a:solidFill>
                  <a:srgbClr val="FF0000"/>
                </a:solidFill>
                <a:latin typeface="Meiryo UI" panose="020B0604030504040204" pitchFamily="50" charset="-128"/>
                <a:ea typeface="Meiryo UI" panose="020B0604030504040204" pitchFamily="50" charset="-128"/>
              </a:rPr>
              <a:t>８割以上</a:t>
            </a:r>
            <a:r>
              <a:rPr lang="ja-JP" altLang="en-US" sz="2200" dirty="0">
                <a:latin typeface="Meiryo UI" panose="020B0604030504040204" pitchFamily="50" charset="-128"/>
                <a:ea typeface="Meiryo UI" panose="020B0604030504040204" pitchFamily="50" charset="-128"/>
              </a:rPr>
              <a:t>がデジタイゼーションに留まる</a:t>
            </a:r>
          </a:p>
        </p:txBody>
      </p:sp>
    </p:spTree>
    <p:extLst>
      <p:ext uri="{BB962C8B-B14F-4D97-AF65-F5344CB8AC3E}">
        <p14:creationId xmlns:p14="http://schemas.microsoft.com/office/powerpoint/2010/main" val="784787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0.8"/>
</p:tagLst>
</file>

<file path=ppt/theme/theme1.xml><?xml version="1.0" encoding="utf-8"?>
<a:theme xmlns:a="http://schemas.openxmlformats.org/drawingml/2006/main" name="Office テーマ">
  <a:themeElements>
    <a:clrScheme name="ユーザー定義 2">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ユーザー定義 1">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7069</TotalTime>
  <Words>3685</Words>
  <Application>Microsoft Office PowerPoint</Application>
  <PresentationFormat>A4 210 x 297 mm</PresentationFormat>
  <Paragraphs>618</Paragraphs>
  <Slides>30</Slides>
  <Notes>29</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30</vt:i4>
      </vt:variant>
    </vt:vector>
  </HeadingPairs>
  <TitlesOfParts>
    <vt:vector size="46" baseType="lpstr">
      <vt:lpstr>ＤＦ特太ゴシック体</vt:lpstr>
      <vt:lpstr>HG丸ｺﾞｼｯｸM-PRO</vt:lpstr>
      <vt:lpstr>Yu Gothic UI</vt:lpstr>
      <vt:lpstr>メイリオ</vt:lpstr>
      <vt:lpstr>Arial</vt:lpstr>
      <vt:lpstr>Avenir Next LT Pro</vt:lpstr>
      <vt:lpstr>Calibri</vt:lpstr>
      <vt:lpstr>Century</vt:lpstr>
      <vt:lpstr>Impact</vt:lpstr>
      <vt:lpstr>Lucida Sans Unicode</vt:lpstr>
      <vt:lpstr>Meiryo UI</vt:lpstr>
      <vt:lpstr>Segoe UI</vt:lpstr>
      <vt:lpstr>Times New Roman</vt:lpstr>
      <vt:lpstr>Wingdings</vt:lpstr>
      <vt:lpstr>游ゴシック</vt:lpstr>
      <vt:lpstr>Office テーマ</vt:lpstr>
      <vt:lpstr>PowerPoint プレゼンテーション</vt:lpstr>
      <vt:lpstr>　なぜデジタル化が必要なのか？</vt:lpstr>
      <vt:lpstr>　愛知県の産業構造</vt:lpstr>
      <vt:lpstr>　愛知県の産業構造</vt:lpstr>
      <vt:lpstr>　愛知県の産業構造</vt:lpstr>
      <vt:lpstr>　驚異的なスピードで広まった ChatGPT</vt:lpstr>
      <vt:lpstr>　世界最速で月間アクティブユーザー１億人達成</vt:lpstr>
      <vt:lpstr>　DX ≠ デジタル化</vt:lpstr>
      <vt:lpstr>　県内企業を対象とした調査（2024年12月実施） </vt:lpstr>
      <vt:lpstr>　企業の状況に合わせた「一気通貫」の愛知県デジタル施策</vt:lpstr>
      <vt:lpstr>　企業の状況に合わせた「一気通貫」の愛知県デジタル施策</vt:lpstr>
      <vt:lpstr>　中小企業デジタル化・DX促進補助金（新規）</vt:lpstr>
      <vt:lpstr>　補助金 活用事例　～ 金型入出庫・管理業務の効率化と生産性向上 ～</vt:lpstr>
      <vt:lpstr>　企業の状況に合わせた「一気通貫」の愛知県デジタル施策</vt:lpstr>
      <vt:lpstr>　デジタルナビゲート事業（新規）</vt:lpstr>
      <vt:lpstr>　デジタルナビゲート事業（新規）</vt:lpstr>
      <vt:lpstr>　企業の状況に合わせた「一気通貫」の愛知県デジタル施策</vt:lpstr>
      <vt:lpstr>　デジタル化プッシュ事業（新規）</vt:lpstr>
      <vt:lpstr>　【前身事業】デジタル技術導入モデル実証事業  ～ 参加企業の取組事例 ～</vt:lpstr>
      <vt:lpstr>　企業の状況に合わせた「一気通貫」の愛知県デジタル施策</vt:lpstr>
      <vt:lpstr>　DX計画策定実証支援事業</vt:lpstr>
      <vt:lpstr>　DX計画策定実証支援事業 ～ 個別企業の取組事例 ～</vt:lpstr>
      <vt:lpstr>　企業の状況に合わせた「一気通貫」の愛知県デジタル施策</vt:lpstr>
      <vt:lpstr>　全てがつながる時代</vt:lpstr>
      <vt:lpstr>　サイバーセキュリティ対策支援事業（新規）</vt:lpstr>
      <vt:lpstr>　企業の状況に合わせた「一気通貫」の愛知県デジタル施策</vt:lpstr>
      <vt:lpstr>　デジタル技術活用相談窓口</vt:lpstr>
      <vt:lpstr>　企業の状況に合わせた「一気通貫」の愛知県デジタル施策</vt:lpstr>
      <vt:lpstr>　あいち産業ＤＸ推進コンソーシアム</vt:lpstr>
      <vt:lpstr>～ デジタル支援のお問合せはコチラまで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鷹見　広志</dc:creator>
  <cp:lastModifiedBy>野田　珠羽</cp:lastModifiedBy>
  <cp:revision>135</cp:revision>
  <cp:lastPrinted>2026-02-16T07:37:39Z</cp:lastPrinted>
  <dcterms:created xsi:type="dcterms:W3CDTF">2024-05-09T02:49:25Z</dcterms:created>
  <dcterms:modified xsi:type="dcterms:W3CDTF">2026-06-19T07:57:50Z</dcterms:modified>
</cp:coreProperties>
</file>