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8" r:id="rId3"/>
    <p:sldId id="259" r:id="rId4"/>
    <p:sldId id="260" r:id="rId5"/>
    <p:sldId id="262" r:id="rId6"/>
    <p:sldId id="261" r:id="rId7"/>
    <p:sldId id="271" r:id="rId8"/>
    <p:sldId id="263" r:id="rId9"/>
    <p:sldId id="264" r:id="rId10"/>
    <p:sldId id="266" r:id="rId11"/>
    <p:sldId id="267" r:id="rId12"/>
    <p:sldId id="274" r:id="rId13"/>
    <p:sldId id="272"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8023CE-5AC0-06A8-5D02-D95EF6C0C29C}" v="8" dt="2026-06-12T09:08:52.04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495" autoAdjust="0"/>
    <p:restoredTop sz="94660"/>
  </p:normalViewPr>
  <p:slideViewPr>
    <p:cSldViewPr snapToGrid="0">
      <p:cViewPr varScale="1">
        <p:scale>
          <a:sx n="107" d="100"/>
          <a:sy n="107" d="100"/>
        </p:scale>
        <p:origin x="468" y="10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竹谷　聡悟" userId="S::a137019600@pref.aichi.lg.jp::c542cb2b-25fc-4948-9bfc-111c23268bd5" providerId="AD" clId="Web-{6B8023CE-5AC0-06A8-5D02-D95EF6C0C29C}"/>
    <pc:docChg chg="modSld">
      <pc:chgData name="竹谷　聡悟" userId="S::a137019600@pref.aichi.lg.jp::c542cb2b-25fc-4948-9bfc-111c23268bd5" providerId="AD" clId="Web-{6B8023CE-5AC0-06A8-5D02-D95EF6C0C29C}" dt="2026-06-12T09:08:52.049" v="7" actId="20577"/>
      <pc:docMkLst>
        <pc:docMk/>
      </pc:docMkLst>
      <pc:sldChg chg="modSp">
        <pc:chgData name="竹谷　聡悟" userId="S::a137019600@pref.aichi.lg.jp::c542cb2b-25fc-4948-9bfc-111c23268bd5" providerId="AD" clId="Web-{6B8023CE-5AC0-06A8-5D02-D95EF6C0C29C}" dt="2026-06-12T09:08:52.049" v="7" actId="20577"/>
        <pc:sldMkLst>
          <pc:docMk/>
          <pc:sldMk cId="929028659" sldId="262"/>
        </pc:sldMkLst>
        <pc:spChg chg="mod">
          <ac:chgData name="竹谷　聡悟" userId="S::a137019600@pref.aichi.lg.jp::c542cb2b-25fc-4948-9bfc-111c23268bd5" providerId="AD" clId="Web-{6B8023CE-5AC0-06A8-5D02-D95EF6C0C29C}" dt="2026-06-12T09:08:52.049" v="7" actId="20577"/>
          <ac:spMkLst>
            <pc:docMk/>
            <pc:sldMk cId="929028659" sldId="262"/>
            <ac:spMk id="8" creationId="{8DDB4281-8112-58C8-887B-564CF9B5B793}"/>
          </ac:spMkLst>
        </pc:spChg>
      </pc:sldChg>
      <pc:sldChg chg="modSp">
        <pc:chgData name="竹谷　聡悟" userId="S::a137019600@pref.aichi.lg.jp::c542cb2b-25fc-4948-9bfc-111c23268bd5" providerId="AD" clId="Web-{6B8023CE-5AC0-06A8-5D02-D95EF6C0C29C}" dt="2026-06-12T09:08:28.846" v="0" actId="20577"/>
        <pc:sldMkLst>
          <pc:docMk/>
          <pc:sldMk cId="2499602536" sldId="266"/>
        </pc:sldMkLst>
        <pc:spChg chg="mod">
          <ac:chgData name="竹谷　聡悟" userId="S::a137019600@pref.aichi.lg.jp::c542cb2b-25fc-4948-9bfc-111c23268bd5" providerId="AD" clId="Web-{6B8023CE-5AC0-06A8-5D02-D95EF6C0C29C}" dt="2026-06-12T09:08:28.846" v="0" actId="20577"/>
          <ac:spMkLst>
            <pc:docMk/>
            <pc:sldMk cId="2499602536" sldId="266"/>
            <ac:spMk id="5" creationId="{5D15A547-AE8B-9D71-490E-C507D93B7422}"/>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file:///\\10.1.13.90\&#20849;&#26377;&#12501;&#12457;&#12523;&#12480;\04_&#35373;&#20633;&#23566;&#20837;&#12539;&#32076;&#21942;&#38761;&#26032;&#12464;&#12523;&#12540;&#12503;\08BCP\000_&#12304;2025&#24180;&#24230;&#12305;&#20013;&#23567;&#20225;&#26989;&#65314;&#65315;&#65328;&#31574;&#23450;&#25903;&#25588;&#20107;&#26989;\R8&#24180;&#24230;\20260416_&#26223;&#27841;&#35519;&#26619;&#32080;&#26524;\03_&#20998;&#26512;&#12471;&#12540;&#12488;%20_BCP&#25244;&#20986;.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ja-JP" sz="1800" b="0" i="0" u="none" strike="noStrike" kern="1200" spc="0" baseline="0">
                <a:solidFill>
                  <a:schemeClr val="tx1">
                    <a:lumMod val="65000"/>
                    <a:lumOff val="35000"/>
                  </a:schemeClr>
                </a:solidFill>
                <a:latin typeface="+mn-lt"/>
                <a:ea typeface="+mn-ea"/>
                <a:cs typeface="+mn-cs"/>
              </a:defRPr>
            </a:pPr>
            <a:r>
              <a:rPr lang="en-US" altLang="ja-JP" sz="1800"/>
              <a:t>BCP</a:t>
            </a:r>
            <a:r>
              <a:rPr lang="ja-JP" altLang="en-US" sz="1800"/>
              <a:t>の策定状況</a:t>
            </a:r>
          </a:p>
        </c:rich>
      </c:tx>
      <c:layout>
        <c:manualLayout>
          <c:xMode val="edge"/>
          <c:yMode val="edge"/>
          <c:x val="0.42150378997619342"/>
          <c:y val="4.1831243316807619E-2"/>
        </c:manualLayout>
      </c:layout>
      <c:overlay val="0"/>
      <c:spPr>
        <a:noFill/>
        <a:ln w="25400">
          <a:noFill/>
        </a:ln>
      </c:spPr>
    </c:title>
    <c:autoTitleDeleted val="0"/>
    <c:plotArea>
      <c:layout>
        <c:manualLayout>
          <c:layoutTarget val="inner"/>
          <c:xMode val="edge"/>
          <c:yMode val="edge"/>
          <c:x val="0.10455449333070269"/>
          <c:y val="0.17355501294045558"/>
          <c:w val="0.86114634503371901"/>
          <c:h val="0.80305303300502073"/>
        </c:manualLayout>
      </c:layout>
      <c:barChart>
        <c:barDir val="bar"/>
        <c:grouping val="percentStacked"/>
        <c:varyColors val="0"/>
        <c:ser>
          <c:idx val="0"/>
          <c:order val="0"/>
          <c:tx>
            <c:strRef>
              <c:f>'公表（BCP設問1）'!$D$24</c:f>
              <c:strCache>
                <c:ptCount val="1"/>
                <c:pt idx="0">
                  <c:v>策定済み</c:v>
                </c:pt>
              </c:strCache>
            </c:strRef>
          </c:tx>
          <c:spPr>
            <a:solidFill>
              <a:schemeClr val="bg1"/>
            </a:solidFill>
            <a:ln>
              <a:solidFill>
                <a:schemeClr val="tx1"/>
              </a:solid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'公表（BCP設問1）'!$C$26:$C$32</c:f>
              <c:strCache>
                <c:ptCount val="7"/>
                <c:pt idx="0">
                  <c:v>（前回）全産業
2025.1～3期</c:v>
                </c:pt>
                <c:pt idx="2">
                  <c:v>サービス業</c:v>
                </c:pt>
                <c:pt idx="3">
                  <c:v>建設業</c:v>
                </c:pt>
                <c:pt idx="4">
                  <c:v>卸・小売業</c:v>
                </c:pt>
                <c:pt idx="5">
                  <c:v>製造業</c:v>
                </c:pt>
                <c:pt idx="6">
                  <c:v>全産業</c:v>
                </c:pt>
              </c:strCache>
            </c:strRef>
          </c:cat>
          <c:val>
            <c:numRef>
              <c:f>'公表（BCP設問1）'!$D$26:$D$32</c:f>
              <c:numCache>
                <c:formatCode>General</c:formatCode>
                <c:ptCount val="7"/>
                <c:pt idx="0" formatCode="0.0%">
                  <c:v>0.13700000000000001</c:v>
                </c:pt>
                <c:pt idx="2" formatCode="0.0%">
                  <c:v>0.152</c:v>
                </c:pt>
                <c:pt idx="3" formatCode="0.0%">
                  <c:v>0.19</c:v>
                </c:pt>
                <c:pt idx="4" formatCode="0.0%">
                  <c:v>6.8000000000000005E-2</c:v>
                </c:pt>
                <c:pt idx="5" formatCode="0.0%">
                  <c:v>0.159</c:v>
                </c:pt>
                <c:pt idx="6" formatCode="0.0%">
                  <c:v>0.13800000000000001</c:v>
                </c:pt>
              </c:numCache>
            </c:numRef>
          </c:val>
          <c:extLst>
            <c:ext xmlns:c16="http://schemas.microsoft.com/office/drawing/2014/chart" uri="{C3380CC4-5D6E-409C-BE32-E72D297353CC}">
              <c16:uniqueId val="{00000000-972C-43B8-8B90-00A689947DDE}"/>
            </c:ext>
          </c:extLst>
        </c:ser>
        <c:ser>
          <c:idx val="1"/>
          <c:order val="1"/>
          <c:tx>
            <c:strRef>
              <c:f>'公表（BCP設問1）'!$E$24</c:f>
              <c:strCache>
                <c:ptCount val="1"/>
                <c:pt idx="0">
                  <c:v>策定中</c:v>
                </c:pt>
              </c:strCache>
            </c:strRef>
          </c:tx>
          <c:spPr>
            <a:pattFill prst="pct75">
              <a:fgClr>
                <a:schemeClr val="accent5">
                  <a:lumMod val="60000"/>
                  <a:lumOff val="40000"/>
                </a:schemeClr>
              </a:fgClr>
              <a:bgClr>
                <a:schemeClr val="bg1"/>
              </a:bgClr>
            </a:pattFill>
            <a:ln>
              <a:solidFill>
                <a:schemeClr val="tx1"/>
              </a:solid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972C-43B8-8B90-00A689947DDE}"/>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'公表（BCP設問1）'!$C$26:$C$32</c:f>
              <c:strCache>
                <c:ptCount val="7"/>
                <c:pt idx="0">
                  <c:v>（前回）全産業
2025.1～3期</c:v>
                </c:pt>
                <c:pt idx="2">
                  <c:v>サービス業</c:v>
                </c:pt>
                <c:pt idx="3">
                  <c:v>建設業</c:v>
                </c:pt>
                <c:pt idx="4">
                  <c:v>卸・小売業</c:v>
                </c:pt>
                <c:pt idx="5">
                  <c:v>製造業</c:v>
                </c:pt>
                <c:pt idx="6">
                  <c:v>全産業</c:v>
                </c:pt>
              </c:strCache>
            </c:strRef>
          </c:cat>
          <c:val>
            <c:numRef>
              <c:f>'公表（BCP設問1）'!$E$26:$E$32</c:f>
              <c:numCache>
                <c:formatCode>General</c:formatCode>
                <c:ptCount val="7"/>
                <c:pt idx="0" formatCode="0.0%">
                  <c:v>7.0999999999999994E-2</c:v>
                </c:pt>
                <c:pt idx="2" formatCode="0.0%">
                  <c:v>9.8000000000000004E-2</c:v>
                </c:pt>
                <c:pt idx="3" formatCode="0.0%">
                  <c:v>0</c:v>
                </c:pt>
                <c:pt idx="4" formatCode="0.0%">
                  <c:v>4.7E-2</c:v>
                </c:pt>
                <c:pt idx="5" formatCode="0.0%">
                  <c:v>0.106</c:v>
                </c:pt>
                <c:pt idx="6" formatCode="0.0%">
                  <c:v>8.4000000000000005E-2</c:v>
                </c:pt>
              </c:numCache>
            </c:numRef>
          </c:val>
          <c:extLst>
            <c:ext xmlns:c16="http://schemas.microsoft.com/office/drawing/2014/chart" uri="{C3380CC4-5D6E-409C-BE32-E72D297353CC}">
              <c16:uniqueId val="{00000002-972C-43B8-8B90-00A689947DDE}"/>
            </c:ext>
          </c:extLst>
        </c:ser>
        <c:ser>
          <c:idx val="2"/>
          <c:order val="2"/>
          <c:tx>
            <c:strRef>
              <c:f>'公表（BCP設問1）'!$F$24</c:f>
              <c:strCache>
                <c:ptCount val="1"/>
                <c:pt idx="0">
                  <c:v>検討中</c:v>
                </c:pt>
              </c:strCache>
            </c:strRef>
          </c:tx>
          <c:spPr>
            <a:pattFill prst="pct80">
              <a:fgClr>
                <a:schemeClr val="accent3">
                  <a:lumMod val="60000"/>
                  <a:lumOff val="40000"/>
                </a:schemeClr>
              </a:fgClr>
              <a:bgClr>
                <a:schemeClr val="bg1"/>
              </a:bgClr>
            </a:pattFill>
            <a:ln>
              <a:solidFill>
                <a:schemeClr val="tx1"/>
              </a:solid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'公表（BCP設問1）'!$C$26:$C$32</c:f>
              <c:strCache>
                <c:ptCount val="7"/>
                <c:pt idx="0">
                  <c:v>（前回）全産業
2025.1～3期</c:v>
                </c:pt>
                <c:pt idx="2">
                  <c:v>サービス業</c:v>
                </c:pt>
                <c:pt idx="3">
                  <c:v>建設業</c:v>
                </c:pt>
                <c:pt idx="4">
                  <c:v>卸・小売業</c:v>
                </c:pt>
                <c:pt idx="5">
                  <c:v>製造業</c:v>
                </c:pt>
                <c:pt idx="6">
                  <c:v>全産業</c:v>
                </c:pt>
              </c:strCache>
            </c:strRef>
          </c:cat>
          <c:val>
            <c:numRef>
              <c:f>'公表（BCP設問1）'!$F$26:$F$32</c:f>
              <c:numCache>
                <c:formatCode>General</c:formatCode>
                <c:ptCount val="7"/>
                <c:pt idx="0" formatCode="0.0%">
                  <c:v>0.152</c:v>
                </c:pt>
                <c:pt idx="2" formatCode="0.0%">
                  <c:v>0.109</c:v>
                </c:pt>
                <c:pt idx="3" formatCode="0.0%">
                  <c:v>8.5999999999999993E-2</c:v>
                </c:pt>
                <c:pt idx="4" formatCode="0.0%">
                  <c:v>0.114</c:v>
                </c:pt>
                <c:pt idx="5" formatCode="0.0%">
                  <c:v>0.13900000000000001</c:v>
                </c:pt>
                <c:pt idx="6" formatCode="0.0%">
                  <c:v>0.127</c:v>
                </c:pt>
              </c:numCache>
            </c:numRef>
          </c:val>
          <c:extLst>
            <c:ext xmlns:c16="http://schemas.microsoft.com/office/drawing/2014/chart" uri="{C3380CC4-5D6E-409C-BE32-E72D297353CC}">
              <c16:uniqueId val="{00000003-972C-43B8-8B90-00A689947DDE}"/>
            </c:ext>
          </c:extLst>
        </c:ser>
        <c:ser>
          <c:idx val="3"/>
          <c:order val="3"/>
          <c:tx>
            <c:strRef>
              <c:f>'公表（BCP設問1）'!$G$24</c:f>
              <c:strCache>
                <c:ptCount val="1"/>
                <c:pt idx="0">
                  <c:v>関心はあるが未着手</c:v>
                </c:pt>
              </c:strCache>
            </c:strRef>
          </c:tx>
          <c:spPr>
            <a:pattFill prst="pct80">
              <a:fgClr>
                <a:schemeClr val="accent2"/>
              </a:fgClr>
              <a:bgClr>
                <a:schemeClr val="bg1"/>
              </a:bgClr>
            </a:pattFill>
            <a:ln>
              <a:solidFill>
                <a:schemeClr val="tx1"/>
              </a:solid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'公表（BCP設問1）'!$C$26:$C$32</c:f>
              <c:strCache>
                <c:ptCount val="7"/>
                <c:pt idx="0">
                  <c:v>（前回）全産業
2025.1～3期</c:v>
                </c:pt>
                <c:pt idx="2">
                  <c:v>サービス業</c:v>
                </c:pt>
                <c:pt idx="3">
                  <c:v>建設業</c:v>
                </c:pt>
                <c:pt idx="4">
                  <c:v>卸・小売業</c:v>
                </c:pt>
                <c:pt idx="5">
                  <c:v>製造業</c:v>
                </c:pt>
                <c:pt idx="6">
                  <c:v>全産業</c:v>
                </c:pt>
              </c:strCache>
            </c:strRef>
          </c:cat>
          <c:val>
            <c:numRef>
              <c:f>'公表（BCP設問1）'!$G$26:$G$32</c:f>
              <c:numCache>
                <c:formatCode>General</c:formatCode>
                <c:ptCount val="7"/>
                <c:pt idx="0" formatCode="0.0%">
                  <c:v>0.30399999999999999</c:v>
                </c:pt>
                <c:pt idx="2" formatCode="0.0%">
                  <c:v>0.28299999999999997</c:v>
                </c:pt>
                <c:pt idx="3" formatCode="0.0%">
                  <c:v>0.39700000000000002</c:v>
                </c:pt>
                <c:pt idx="4" formatCode="0.0%">
                  <c:v>0.34300000000000003</c:v>
                </c:pt>
                <c:pt idx="5" formatCode="0.0%">
                  <c:v>0.308</c:v>
                </c:pt>
                <c:pt idx="6" formatCode="0.0%">
                  <c:v>0.32</c:v>
                </c:pt>
              </c:numCache>
            </c:numRef>
          </c:val>
          <c:extLst>
            <c:ext xmlns:c16="http://schemas.microsoft.com/office/drawing/2014/chart" uri="{C3380CC4-5D6E-409C-BE32-E72D297353CC}">
              <c16:uniqueId val="{00000004-972C-43B8-8B90-00A689947DDE}"/>
            </c:ext>
          </c:extLst>
        </c:ser>
        <c:ser>
          <c:idx val="4"/>
          <c:order val="4"/>
          <c:tx>
            <c:strRef>
              <c:f>'公表（BCP設問1）'!$H$24</c:f>
              <c:strCache>
                <c:ptCount val="1"/>
                <c:pt idx="0">
                  <c:v>関心がない-BCPを知らない</c:v>
                </c:pt>
              </c:strCache>
            </c:strRef>
          </c:tx>
          <c:spPr>
            <a:pattFill prst="pct90">
              <a:fgClr>
                <a:schemeClr val="accent1"/>
              </a:fgClr>
              <a:bgClr>
                <a:schemeClr val="bg1"/>
              </a:bgClr>
            </a:pattFill>
            <a:ln>
              <a:solidFill>
                <a:schemeClr val="tx1"/>
              </a:solidFill>
            </a:ln>
            <a:effectLst/>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lang="ja-JP"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'公表（BCP設問1）'!$C$26:$C$32</c:f>
              <c:strCache>
                <c:ptCount val="7"/>
                <c:pt idx="0">
                  <c:v>（前回）全産業
2025.1～3期</c:v>
                </c:pt>
                <c:pt idx="2">
                  <c:v>サービス業</c:v>
                </c:pt>
                <c:pt idx="3">
                  <c:v>建設業</c:v>
                </c:pt>
                <c:pt idx="4">
                  <c:v>卸・小売業</c:v>
                </c:pt>
                <c:pt idx="5">
                  <c:v>製造業</c:v>
                </c:pt>
                <c:pt idx="6">
                  <c:v>全産業</c:v>
                </c:pt>
              </c:strCache>
            </c:strRef>
          </c:cat>
          <c:val>
            <c:numRef>
              <c:f>'公表（BCP設問1）'!$H$26:$H$32</c:f>
              <c:numCache>
                <c:formatCode>General</c:formatCode>
                <c:ptCount val="7"/>
                <c:pt idx="0" formatCode="0.0%">
                  <c:v>0.33600000000000002</c:v>
                </c:pt>
                <c:pt idx="2" formatCode="0.0%">
                  <c:v>0.35799999999999998</c:v>
                </c:pt>
                <c:pt idx="3" formatCode="0.0%">
                  <c:v>0.32700000000000001</c:v>
                </c:pt>
                <c:pt idx="4" formatCode="0.0%">
                  <c:v>0.42799999999999999</c:v>
                </c:pt>
                <c:pt idx="5" formatCode="0.0%">
                  <c:v>0.28800000000000003</c:v>
                </c:pt>
                <c:pt idx="6" formatCode="0.0%">
                  <c:v>0.33099999999999996</c:v>
                </c:pt>
              </c:numCache>
            </c:numRef>
          </c:val>
          <c:extLst>
            <c:ext xmlns:c16="http://schemas.microsoft.com/office/drawing/2014/chart" uri="{C3380CC4-5D6E-409C-BE32-E72D297353CC}">
              <c16:uniqueId val="{00000005-972C-43B8-8B90-00A689947DDE}"/>
            </c:ext>
          </c:extLst>
        </c:ser>
        <c:dLbls>
          <c:showLegendKey val="0"/>
          <c:showVal val="0"/>
          <c:showCatName val="0"/>
          <c:showSerName val="0"/>
          <c:showPercent val="0"/>
          <c:showBubbleSize val="0"/>
        </c:dLbls>
        <c:gapWidth val="150"/>
        <c:overlap val="100"/>
        <c:axId val="400191688"/>
        <c:axId val="1"/>
      </c:barChart>
      <c:catAx>
        <c:axId val="400191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900" b="0" i="0" u="none" strike="noStrike" kern="1200" baseline="0">
                <a:solidFill>
                  <a:schemeClr val="tx1">
                    <a:lumMod val="65000"/>
                    <a:lumOff val="35000"/>
                  </a:schemeClr>
                </a:solidFill>
                <a:latin typeface="+mn-lt"/>
                <a:ea typeface="+mn-ea"/>
                <a:cs typeface="+mn-cs"/>
              </a:defRPr>
            </a:pPr>
            <a:endParaRPr lang="ja-JP"/>
          </a:p>
        </c:txPr>
        <c:crossAx val="1"/>
        <c:crosses val="autoZero"/>
        <c:auto val="1"/>
        <c:lblAlgn val="ctr"/>
        <c:lblOffset val="100"/>
        <c:noMultiLvlLbl val="0"/>
      </c:catAx>
      <c:valAx>
        <c:axId val="1"/>
        <c:scaling>
          <c:orientation val="minMax"/>
        </c:scaling>
        <c:delete val="1"/>
        <c:axPos val="b"/>
        <c:numFmt formatCode="0%" sourceLinked="1"/>
        <c:majorTickMark val="out"/>
        <c:minorTickMark val="none"/>
        <c:tickLblPos val="nextTo"/>
        <c:crossAx val="400191688"/>
        <c:crosses val="autoZero"/>
        <c:crossBetween val="between"/>
      </c:valAx>
      <c:spPr>
        <a:noFill/>
        <a:ln w="25400">
          <a:noFill/>
        </a:ln>
      </c:spPr>
    </c:plotArea>
    <c:legend>
      <c:legendPos val="r"/>
      <c:layout>
        <c:manualLayout>
          <c:xMode val="edge"/>
          <c:yMode val="edge"/>
          <c:x val="0.10627712656299369"/>
          <c:y val="0.10465111305531252"/>
          <c:w val="0.82336602441977225"/>
          <c:h val="5.1140468552542034E-2"/>
        </c:manualLayout>
      </c:layout>
      <c:overlay val="0"/>
      <c:spPr>
        <a:noFill/>
        <a:ln w="25400">
          <a:noFill/>
        </a:ln>
      </c:spPr>
      <c:txPr>
        <a:bodyPr rot="0" spcFirstLastPara="1" vertOverflow="ellipsis" vert="horz" wrap="square" anchor="ctr" anchorCtr="1"/>
        <a:lstStyle/>
        <a:p>
          <a:pPr>
            <a:defRPr lang="ja-JP" sz="10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ja-JP"/>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18592E0-6931-DCC2-05AD-90609985FB9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6FF077EB-DDCF-481B-4F8B-3094F88AB40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443429-BCBB-4BBA-A61B-C7D4BD67A838}" type="datetimeFigureOut">
              <a:rPr kumimoji="1" lang="ja-JP" altLang="en-US" smtClean="0"/>
              <a:t>2026/6/12</a:t>
            </a:fld>
            <a:endParaRPr kumimoji="1" lang="ja-JP" altLang="en-US"/>
          </a:p>
        </p:txBody>
      </p:sp>
      <p:sp>
        <p:nvSpPr>
          <p:cNvPr id="4" name="フッター プレースホルダー 3">
            <a:extLst>
              <a:ext uri="{FF2B5EF4-FFF2-40B4-BE49-F238E27FC236}">
                <a16:creationId xmlns:a16="http://schemas.microsoft.com/office/drawing/2014/main" id="{268B0535-A893-E7D4-E530-DA2C53C1258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0BD99CE1-8D5A-428C-7766-71577D0FFCA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3DDD4A-1ABA-40B3-AD35-25B11B9E78D3}" type="slidenum">
              <a:rPr kumimoji="1" lang="ja-JP" altLang="en-US" smtClean="0"/>
              <a:t>‹#›</a:t>
            </a:fld>
            <a:endParaRPr kumimoji="1" lang="ja-JP" altLang="en-US"/>
          </a:p>
        </p:txBody>
      </p:sp>
    </p:spTree>
    <p:extLst>
      <p:ext uri="{BB962C8B-B14F-4D97-AF65-F5344CB8AC3E}">
        <p14:creationId xmlns:p14="http://schemas.microsoft.com/office/powerpoint/2010/main" val="2350022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31D537-50F9-43BE-B2E0-FE38D7DD539E}" type="datetimeFigureOut">
              <a:rPr kumimoji="1" lang="ja-JP" altLang="en-US" smtClean="0"/>
              <a:t>2026/6/12</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9BC355-ABA4-4884-86BD-9F06F00CBC5F}" type="slidenum">
              <a:rPr kumimoji="1" lang="ja-JP" altLang="en-US" smtClean="0"/>
              <a:t>‹#›</a:t>
            </a:fld>
            <a:endParaRPr kumimoji="1" lang="ja-JP" altLang="en-US"/>
          </a:p>
        </p:txBody>
      </p:sp>
    </p:spTree>
    <p:extLst>
      <p:ext uri="{BB962C8B-B14F-4D97-AF65-F5344CB8AC3E}">
        <p14:creationId xmlns:p14="http://schemas.microsoft.com/office/powerpoint/2010/main" val="311551320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CFD4AD-A90A-F3F7-7226-2829E459DC57}"/>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E4C1229-0736-02C7-64F2-088739D1E1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2C562BDC-D698-A136-DEE1-19EEE4E07ACE}"/>
              </a:ext>
            </a:extLst>
          </p:cNvPr>
          <p:cNvSpPr>
            <a:spLocks noGrp="1"/>
          </p:cNvSpPr>
          <p:nvPr>
            <p:ph type="dt" sz="half" idx="10"/>
          </p:nvPr>
        </p:nvSpPr>
        <p:spPr/>
        <p:txBody>
          <a:bodyPr/>
          <a:lstStyle/>
          <a:p>
            <a:fld id="{438D0C46-446E-4BA3-BC5F-F6ED378D96F7}" type="datetime1">
              <a:rPr kumimoji="1" lang="ja-JP" altLang="en-US" smtClean="0"/>
              <a:t>2026/6/12</a:t>
            </a:fld>
            <a:endParaRPr kumimoji="1" lang="ja-JP" altLang="en-US"/>
          </a:p>
        </p:txBody>
      </p:sp>
      <p:sp>
        <p:nvSpPr>
          <p:cNvPr id="5" name="フッター プレースホルダー 4">
            <a:extLst>
              <a:ext uri="{FF2B5EF4-FFF2-40B4-BE49-F238E27FC236}">
                <a16:creationId xmlns:a16="http://schemas.microsoft.com/office/drawing/2014/main" id="{5B02F768-A43A-087E-D69F-A2EB9C82680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45FC77A-CA79-B279-D233-383F60D37E07}"/>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718515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AE9AD9-60F4-AFB3-B233-A040A97A41F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3B9F00D-D20B-1A0E-5802-AE179F95C2F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CBACC11-E3A9-5C76-C983-0341127B0DD4}"/>
              </a:ext>
            </a:extLst>
          </p:cNvPr>
          <p:cNvSpPr>
            <a:spLocks noGrp="1"/>
          </p:cNvSpPr>
          <p:nvPr>
            <p:ph type="dt" sz="half" idx="10"/>
          </p:nvPr>
        </p:nvSpPr>
        <p:spPr/>
        <p:txBody>
          <a:bodyPr/>
          <a:lstStyle/>
          <a:p>
            <a:fld id="{3FAD5FA6-D8B6-4A3C-AEDC-AAEE856FD9B0}" type="datetime1">
              <a:rPr kumimoji="1" lang="ja-JP" altLang="en-US" smtClean="0"/>
              <a:t>2026/6/12</a:t>
            </a:fld>
            <a:endParaRPr kumimoji="1" lang="ja-JP" altLang="en-US"/>
          </a:p>
        </p:txBody>
      </p:sp>
      <p:sp>
        <p:nvSpPr>
          <p:cNvPr id="5" name="フッター プレースホルダー 4">
            <a:extLst>
              <a:ext uri="{FF2B5EF4-FFF2-40B4-BE49-F238E27FC236}">
                <a16:creationId xmlns:a16="http://schemas.microsoft.com/office/drawing/2014/main" id="{4BDD5603-7504-03E9-7629-A5B0ACEA8EE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013E1DB-DA2E-7A2A-E22B-5DF9FDCCCEA9}"/>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180529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7C79B53-6D50-EC04-7C72-7CCF26820D22}"/>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18ACEA7-D490-F24B-DDD3-41D364326413}"/>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85D55DF-1C82-C1EA-6E36-04BE3262B45A}"/>
              </a:ext>
            </a:extLst>
          </p:cNvPr>
          <p:cNvSpPr>
            <a:spLocks noGrp="1"/>
          </p:cNvSpPr>
          <p:nvPr>
            <p:ph type="dt" sz="half" idx="10"/>
          </p:nvPr>
        </p:nvSpPr>
        <p:spPr/>
        <p:txBody>
          <a:bodyPr/>
          <a:lstStyle/>
          <a:p>
            <a:fld id="{FD67DF59-7650-4387-9B19-3B7AC3FF6ECC}" type="datetime1">
              <a:rPr kumimoji="1" lang="ja-JP" altLang="en-US" smtClean="0"/>
              <a:t>2026/6/12</a:t>
            </a:fld>
            <a:endParaRPr kumimoji="1" lang="ja-JP" altLang="en-US"/>
          </a:p>
        </p:txBody>
      </p:sp>
      <p:sp>
        <p:nvSpPr>
          <p:cNvPr id="5" name="フッター プレースホルダー 4">
            <a:extLst>
              <a:ext uri="{FF2B5EF4-FFF2-40B4-BE49-F238E27FC236}">
                <a16:creationId xmlns:a16="http://schemas.microsoft.com/office/drawing/2014/main" id="{93A7FD01-52E0-D305-758A-9E947306DA4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EEB8631-3BDA-66B6-D017-6844894035C9}"/>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268359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E738DF-093B-C4CF-1A81-622DB0450A9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8493696-AD25-1FC9-153E-9E2135ABC40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289542-9EB3-D045-1F2D-FF933E9E5DC0}"/>
              </a:ext>
            </a:extLst>
          </p:cNvPr>
          <p:cNvSpPr>
            <a:spLocks noGrp="1"/>
          </p:cNvSpPr>
          <p:nvPr>
            <p:ph type="dt" sz="half" idx="10"/>
          </p:nvPr>
        </p:nvSpPr>
        <p:spPr/>
        <p:txBody>
          <a:bodyPr/>
          <a:lstStyle/>
          <a:p>
            <a:fld id="{28C19D84-97A0-45BA-A5E6-8FC3FD08136C}" type="datetime1">
              <a:rPr kumimoji="1" lang="ja-JP" altLang="en-US" smtClean="0"/>
              <a:t>2026/6/12</a:t>
            </a:fld>
            <a:endParaRPr kumimoji="1" lang="ja-JP" altLang="en-US"/>
          </a:p>
        </p:txBody>
      </p:sp>
      <p:sp>
        <p:nvSpPr>
          <p:cNvPr id="5" name="フッター プレースホルダー 4">
            <a:extLst>
              <a:ext uri="{FF2B5EF4-FFF2-40B4-BE49-F238E27FC236}">
                <a16:creationId xmlns:a16="http://schemas.microsoft.com/office/drawing/2014/main" id="{323F2937-DB3F-26FF-90CC-30B16C8765A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500DC47-E1BE-CA2C-4D7D-D8C83647AFD3}"/>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3443091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D2FC01-B485-EA67-9BD2-51B919B4296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A4547B-66B5-2FFD-4D78-F463C078D6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B4207AC-C7B8-B9C2-DAFB-101B630F1F90}"/>
              </a:ext>
            </a:extLst>
          </p:cNvPr>
          <p:cNvSpPr>
            <a:spLocks noGrp="1"/>
          </p:cNvSpPr>
          <p:nvPr>
            <p:ph type="dt" sz="half" idx="10"/>
          </p:nvPr>
        </p:nvSpPr>
        <p:spPr/>
        <p:txBody>
          <a:bodyPr/>
          <a:lstStyle/>
          <a:p>
            <a:fld id="{EE904839-59A4-41DF-B1B3-BBC9ABB0BBAA}" type="datetime1">
              <a:rPr kumimoji="1" lang="ja-JP" altLang="en-US" smtClean="0"/>
              <a:t>2026/6/12</a:t>
            </a:fld>
            <a:endParaRPr kumimoji="1" lang="ja-JP" altLang="en-US"/>
          </a:p>
        </p:txBody>
      </p:sp>
      <p:sp>
        <p:nvSpPr>
          <p:cNvPr id="5" name="フッター プレースホルダー 4">
            <a:extLst>
              <a:ext uri="{FF2B5EF4-FFF2-40B4-BE49-F238E27FC236}">
                <a16:creationId xmlns:a16="http://schemas.microsoft.com/office/drawing/2014/main" id="{2CA8790A-E8C7-F723-CDD9-017B55DB548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8301361-D3E8-A276-FA7E-3FE8AE8B9C2C}"/>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3191745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BB7B0C-07AF-98AF-3EEE-B9679F34629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7F43791-7573-B6DA-153D-0426C7853A4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DA7EAD0-C655-F0AC-B179-06D909E92CE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0533208-2C6E-2404-4DD0-6968C5E2A986}"/>
              </a:ext>
            </a:extLst>
          </p:cNvPr>
          <p:cNvSpPr>
            <a:spLocks noGrp="1"/>
          </p:cNvSpPr>
          <p:nvPr>
            <p:ph type="dt" sz="half" idx="10"/>
          </p:nvPr>
        </p:nvSpPr>
        <p:spPr/>
        <p:txBody>
          <a:bodyPr/>
          <a:lstStyle/>
          <a:p>
            <a:fld id="{61845B1E-5F5C-48A6-8ADD-836D635F7BFD}" type="datetime1">
              <a:rPr kumimoji="1" lang="ja-JP" altLang="en-US" smtClean="0"/>
              <a:t>2026/6/12</a:t>
            </a:fld>
            <a:endParaRPr kumimoji="1" lang="ja-JP" altLang="en-US"/>
          </a:p>
        </p:txBody>
      </p:sp>
      <p:sp>
        <p:nvSpPr>
          <p:cNvPr id="6" name="フッター プレースホルダー 5">
            <a:extLst>
              <a:ext uri="{FF2B5EF4-FFF2-40B4-BE49-F238E27FC236}">
                <a16:creationId xmlns:a16="http://schemas.microsoft.com/office/drawing/2014/main" id="{B9BDA3E1-19A9-9448-9568-ED2B8F093AF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84D6DBF-8C24-684B-1587-A108FE2F1455}"/>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1123188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B4ACA6-DE3A-0909-A6AF-5BE1E26316F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171A407-B48B-725C-D1B5-1FA52E96F7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0151A61-BEDB-42AC-B1C0-112BFDF9D49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FEDB6C29-C367-F63A-CFBC-33096AFD4F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65A7B94D-D3A8-4A3A-D570-067F8260B62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7EAD365-E654-E685-190D-4012A34373C3}"/>
              </a:ext>
            </a:extLst>
          </p:cNvPr>
          <p:cNvSpPr>
            <a:spLocks noGrp="1"/>
          </p:cNvSpPr>
          <p:nvPr>
            <p:ph type="dt" sz="half" idx="10"/>
          </p:nvPr>
        </p:nvSpPr>
        <p:spPr/>
        <p:txBody>
          <a:bodyPr/>
          <a:lstStyle/>
          <a:p>
            <a:fld id="{86B5DD67-4563-499B-BB97-37F9F80081FE}" type="datetime1">
              <a:rPr kumimoji="1" lang="ja-JP" altLang="en-US" smtClean="0"/>
              <a:t>2026/6/12</a:t>
            </a:fld>
            <a:endParaRPr kumimoji="1" lang="ja-JP" altLang="en-US"/>
          </a:p>
        </p:txBody>
      </p:sp>
      <p:sp>
        <p:nvSpPr>
          <p:cNvPr id="8" name="フッター プレースホルダー 7">
            <a:extLst>
              <a:ext uri="{FF2B5EF4-FFF2-40B4-BE49-F238E27FC236}">
                <a16:creationId xmlns:a16="http://schemas.microsoft.com/office/drawing/2014/main" id="{9C1D7421-9E32-CEE8-EF19-42C6C4C51A5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16D236A-A31F-3D38-09A8-02007B81BE69}"/>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3278017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B4A711-CF3A-9832-F770-D3697904EC5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A4CFA605-0B58-7B40-90D2-89DEB8B47E54}"/>
              </a:ext>
            </a:extLst>
          </p:cNvPr>
          <p:cNvSpPr>
            <a:spLocks noGrp="1"/>
          </p:cNvSpPr>
          <p:nvPr>
            <p:ph type="dt" sz="half" idx="10"/>
          </p:nvPr>
        </p:nvSpPr>
        <p:spPr/>
        <p:txBody>
          <a:bodyPr/>
          <a:lstStyle/>
          <a:p>
            <a:fld id="{3677BA9E-145B-4786-8B3A-232DE2E8027B}" type="datetime1">
              <a:rPr kumimoji="1" lang="ja-JP" altLang="en-US" smtClean="0"/>
              <a:t>2026/6/12</a:t>
            </a:fld>
            <a:endParaRPr kumimoji="1" lang="ja-JP" altLang="en-US"/>
          </a:p>
        </p:txBody>
      </p:sp>
      <p:sp>
        <p:nvSpPr>
          <p:cNvPr id="4" name="フッター プレースホルダー 3">
            <a:extLst>
              <a:ext uri="{FF2B5EF4-FFF2-40B4-BE49-F238E27FC236}">
                <a16:creationId xmlns:a16="http://schemas.microsoft.com/office/drawing/2014/main" id="{4703BCB6-775E-5F64-C5FD-EB51AE1A3F4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C9FD334-95E7-656F-4675-4D6B492D2912}"/>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727553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671014E-90C4-AC7F-0685-B4C8606CF44F}"/>
              </a:ext>
            </a:extLst>
          </p:cNvPr>
          <p:cNvSpPr>
            <a:spLocks noGrp="1"/>
          </p:cNvSpPr>
          <p:nvPr>
            <p:ph type="dt" sz="half" idx="10"/>
          </p:nvPr>
        </p:nvSpPr>
        <p:spPr/>
        <p:txBody>
          <a:bodyPr/>
          <a:lstStyle/>
          <a:p>
            <a:fld id="{E0DCB81F-9265-456E-96C9-47D9A0AB097D}" type="datetime1">
              <a:rPr kumimoji="1" lang="ja-JP" altLang="en-US" smtClean="0"/>
              <a:t>2026/6/12</a:t>
            </a:fld>
            <a:endParaRPr kumimoji="1" lang="ja-JP" altLang="en-US"/>
          </a:p>
        </p:txBody>
      </p:sp>
      <p:sp>
        <p:nvSpPr>
          <p:cNvPr id="3" name="フッター プレースホルダー 2">
            <a:extLst>
              <a:ext uri="{FF2B5EF4-FFF2-40B4-BE49-F238E27FC236}">
                <a16:creationId xmlns:a16="http://schemas.microsoft.com/office/drawing/2014/main" id="{9D8E97A7-2E17-DE77-B253-685CD3866B2C}"/>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91E3E4B-14AC-1EB8-0A5E-BE13B1E251EA}"/>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3127289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3DEE66-8251-F65A-1FCD-ED5A8B6270ED}"/>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9253761-0992-16BE-16BC-A19599E010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FA4E127-2A45-C729-2CB9-5A795E504A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F9CAC03-529B-E176-25E2-71E5B35F7709}"/>
              </a:ext>
            </a:extLst>
          </p:cNvPr>
          <p:cNvSpPr>
            <a:spLocks noGrp="1"/>
          </p:cNvSpPr>
          <p:nvPr>
            <p:ph type="dt" sz="half" idx="10"/>
          </p:nvPr>
        </p:nvSpPr>
        <p:spPr/>
        <p:txBody>
          <a:bodyPr/>
          <a:lstStyle/>
          <a:p>
            <a:fld id="{AEB3E497-83FB-4185-843E-C9F618431036}" type="datetime1">
              <a:rPr kumimoji="1" lang="ja-JP" altLang="en-US" smtClean="0"/>
              <a:t>2026/6/12</a:t>
            </a:fld>
            <a:endParaRPr kumimoji="1" lang="ja-JP" altLang="en-US"/>
          </a:p>
        </p:txBody>
      </p:sp>
      <p:sp>
        <p:nvSpPr>
          <p:cNvPr id="6" name="フッター プレースホルダー 5">
            <a:extLst>
              <a:ext uri="{FF2B5EF4-FFF2-40B4-BE49-F238E27FC236}">
                <a16:creationId xmlns:a16="http://schemas.microsoft.com/office/drawing/2014/main" id="{E9AB7806-4CB8-4C3F-72D3-C70E5023182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FAE2FB2-E24A-CD11-6169-981876A370D2}"/>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1172189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45B14F-A0DE-572A-DC6C-CE81CD6D334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6BC7E12-017E-BA79-EC4B-5154A01AE5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101E0EA3-0B78-0BCD-99FF-51F6E55B7B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CF42698-7769-F7EE-ED1E-49863FF5AAB0}"/>
              </a:ext>
            </a:extLst>
          </p:cNvPr>
          <p:cNvSpPr>
            <a:spLocks noGrp="1"/>
          </p:cNvSpPr>
          <p:nvPr>
            <p:ph type="dt" sz="half" idx="10"/>
          </p:nvPr>
        </p:nvSpPr>
        <p:spPr/>
        <p:txBody>
          <a:bodyPr/>
          <a:lstStyle/>
          <a:p>
            <a:fld id="{B6D5D7ED-7622-4AF5-873A-3255DB887E4B}" type="datetime1">
              <a:rPr kumimoji="1" lang="ja-JP" altLang="en-US" smtClean="0"/>
              <a:t>2026/6/12</a:t>
            </a:fld>
            <a:endParaRPr kumimoji="1" lang="ja-JP" altLang="en-US"/>
          </a:p>
        </p:txBody>
      </p:sp>
      <p:sp>
        <p:nvSpPr>
          <p:cNvPr id="6" name="フッター プレースホルダー 5">
            <a:extLst>
              <a:ext uri="{FF2B5EF4-FFF2-40B4-BE49-F238E27FC236}">
                <a16:creationId xmlns:a16="http://schemas.microsoft.com/office/drawing/2014/main" id="{6D03B58D-4DE1-3EA7-49D2-E965FDCE4AA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05C9B76-CDC0-5C5D-65C7-1354F5A928FC}"/>
              </a:ext>
            </a:extLst>
          </p:cNvPr>
          <p:cNvSpPr>
            <a:spLocks noGrp="1"/>
          </p:cNvSpPr>
          <p:nvPr>
            <p:ph type="sldNum" sz="quarter" idx="12"/>
          </p:nvPr>
        </p:nvSpPr>
        <p:spPr/>
        <p:txBody>
          <a:body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2616938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45087223-113E-6544-5099-8BC9B7AAC8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A7546AB-30F7-02EF-B0AA-B8714759C6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967B72C-11DE-5DC0-3611-D860AE006A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DBFFCA2-3660-4CC0-84B4-C171A7A6C3F2}" type="datetime1">
              <a:rPr kumimoji="1" lang="ja-JP" altLang="en-US" smtClean="0"/>
              <a:t>2026/6/12</a:t>
            </a:fld>
            <a:endParaRPr kumimoji="1" lang="ja-JP" altLang="en-US"/>
          </a:p>
        </p:txBody>
      </p:sp>
      <p:sp>
        <p:nvSpPr>
          <p:cNvPr id="5" name="フッター プレースホルダー 4">
            <a:extLst>
              <a:ext uri="{FF2B5EF4-FFF2-40B4-BE49-F238E27FC236}">
                <a16:creationId xmlns:a16="http://schemas.microsoft.com/office/drawing/2014/main" id="{79DDB731-FC05-EDC0-F9A5-E0760D40A5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47A348E-8B28-8308-8CCE-1028055395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94066B-BAA4-4F6B-A39F-4E58AD0A0241}" type="slidenum">
              <a:rPr kumimoji="1" lang="ja-JP" altLang="en-US" smtClean="0"/>
              <a:t>‹#›</a:t>
            </a:fld>
            <a:endParaRPr kumimoji="1" lang="ja-JP" altLang="en-US"/>
          </a:p>
        </p:txBody>
      </p:sp>
    </p:spTree>
    <p:extLst>
      <p:ext uri="{BB962C8B-B14F-4D97-AF65-F5344CB8AC3E}">
        <p14:creationId xmlns:p14="http://schemas.microsoft.com/office/powerpoint/2010/main" val="2099078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高層ビルのcg&#10;&#10;AI によって生成されたコンテンツは間違っている可能性があります。">
            <a:extLst>
              <a:ext uri="{FF2B5EF4-FFF2-40B4-BE49-F238E27FC236}">
                <a16:creationId xmlns:a16="http://schemas.microsoft.com/office/drawing/2014/main" id="{7E990763-054D-BE18-701A-EBCB879FB5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フリーフォーム: 図形 13">
            <a:extLst>
              <a:ext uri="{FF2B5EF4-FFF2-40B4-BE49-F238E27FC236}">
                <a16:creationId xmlns:a16="http://schemas.microsoft.com/office/drawing/2014/main" id="{81A5E17E-3558-95B4-B2AB-07B9F29E9E98}"/>
              </a:ext>
            </a:extLst>
          </p:cNvPr>
          <p:cNvSpPr/>
          <p:nvPr/>
        </p:nvSpPr>
        <p:spPr>
          <a:xfrm>
            <a:off x="0" y="2576826"/>
            <a:ext cx="4344340" cy="4281175"/>
          </a:xfrm>
          <a:custGeom>
            <a:avLst/>
            <a:gdLst>
              <a:gd name="connsiteX0" fmla="*/ 444500 w 4344340"/>
              <a:gd name="connsiteY0" fmla="*/ 0 h 4281175"/>
              <a:gd name="connsiteX1" fmla="*/ 4344340 w 4344340"/>
              <a:gd name="connsiteY1" fmla="*/ 3849375 h 4281175"/>
              <a:gd name="connsiteX2" fmla="*/ 4324205 w 4344340"/>
              <a:gd name="connsiteY2" fmla="*/ 4242951 h 4281175"/>
              <a:gd name="connsiteX3" fmla="*/ 4318295 w 4344340"/>
              <a:gd name="connsiteY3" fmla="*/ 4281175 h 4281175"/>
              <a:gd name="connsiteX4" fmla="*/ 2776991 w 4344340"/>
              <a:gd name="connsiteY4" fmla="*/ 4281175 h 4281175"/>
              <a:gd name="connsiteX5" fmla="*/ 2807261 w 4344340"/>
              <a:gd name="connsiteY5" fmla="*/ 4087048 h 4281175"/>
              <a:gd name="connsiteX6" fmla="*/ 2819523 w 4344340"/>
              <a:gd name="connsiteY6" fmla="*/ 3849375 h 4281175"/>
              <a:gd name="connsiteX7" fmla="*/ 444499 w 4344340"/>
              <a:gd name="connsiteY7" fmla="*/ 1524814 h 4281175"/>
              <a:gd name="connsiteX8" fmla="*/ 201667 w 4344340"/>
              <a:gd name="connsiteY8" fmla="*/ 1536816 h 4281175"/>
              <a:gd name="connsiteX9" fmla="*/ 0 w 4344340"/>
              <a:gd name="connsiteY9" fmla="*/ 1566940 h 4281175"/>
              <a:gd name="connsiteX10" fmla="*/ 0 w 4344340"/>
              <a:gd name="connsiteY10" fmla="*/ 25614 h 4281175"/>
              <a:gd name="connsiteX11" fmla="*/ 45764 w 4344340"/>
              <a:gd name="connsiteY11" fmla="*/ 19874 h 4281175"/>
              <a:gd name="connsiteX12" fmla="*/ 444500 w 4344340"/>
              <a:gd name="connsiteY12" fmla="*/ 0 h 42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44340" h="4281175">
                <a:moveTo>
                  <a:pt x="444500" y="0"/>
                </a:moveTo>
                <a:cubicBezTo>
                  <a:pt x="2598322" y="0"/>
                  <a:pt x="4344340" y="1723424"/>
                  <a:pt x="4344340" y="3849375"/>
                </a:cubicBezTo>
                <a:cubicBezTo>
                  <a:pt x="4344340" y="3982247"/>
                  <a:pt x="4337519" y="4113547"/>
                  <a:pt x="4324205" y="4242951"/>
                </a:cubicBezTo>
                <a:lnTo>
                  <a:pt x="4318295" y="4281175"/>
                </a:lnTo>
                <a:lnTo>
                  <a:pt x="2776991" y="4281175"/>
                </a:lnTo>
                <a:lnTo>
                  <a:pt x="2807261" y="4087048"/>
                </a:lnTo>
                <a:cubicBezTo>
                  <a:pt x="2815370" y="4008903"/>
                  <a:pt x="2819523" y="3929614"/>
                  <a:pt x="2819523" y="3849375"/>
                </a:cubicBezTo>
                <a:cubicBezTo>
                  <a:pt x="2819523" y="2565555"/>
                  <a:pt x="1756189" y="1524814"/>
                  <a:pt x="444499" y="1524814"/>
                </a:cubicBezTo>
                <a:cubicBezTo>
                  <a:pt x="362519" y="1524814"/>
                  <a:pt x="281508" y="1528880"/>
                  <a:pt x="201667" y="1536816"/>
                </a:cubicBezTo>
                <a:lnTo>
                  <a:pt x="0" y="1566940"/>
                </a:lnTo>
                <a:lnTo>
                  <a:pt x="0" y="25614"/>
                </a:lnTo>
                <a:lnTo>
                  <a:pt x="45764" y="19874"/>
                </a:lnTo>
                <a:cubicBezTo>
                  <a:pt x="176865" y="6732"/>
                  <a:pt x="309886" y="0"/>
                  <a:pt x="444500" y="0"/>
                </a:cubicBezTo>
                <a:close/>
              </a:path>
            </a:pathLst>
          </a:custGeom>
          <a:solidFill>
            <a:srgbClr val="00B0F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8" name="テキスト ボックス 7">
            <a:extLst>
              <a:ext uri="{FF2B5EF4-FFF2-40B4-BE49-F238E27FC236}">
                <a16:creationId xmlns:a16="http://schemas.microsoft.com/office/drawing/2014/main" id="{99E8CE68-67E2-51DF-8431-6BE52BA68E8F}"/>
              </a:ext>
            </a:extLst>
          </p:cNvPr>
          <p:cNvSpPr txBox="1"/>
          <p:nvPr/>
        </p:nvSpPr>
        <p:spPr>
          <a:xfrm>
            <a:off x="1930704" y="3044279"/>
            <a:ext cx="8330592" cy="769441"/>
          </a:xfrm>
          <a:prstGeom prst="rect">
            <a:avLst/>
          </a:prstGeom>
          <a:noFill/>
        </p:spPr>
        <p:txBody>
          <a:bodyPr wrap="square" rtlCol="0">
            <a:spAutoFit/>
          </a:bodyPr>
          <a:lstStyle/>
          <a:p>
            <a:pPr algn="ctr"/>
            <a:r>
              <a:rPr lang="ja-JP" altLang="en-US" sz="4400" b="1" dirty="0">
                <a:solidFill>
                  <a:schemeClr val="bg1"/>
                </a:solidFill>
                <a:effectLst>
                  <a:outerShdw blurRad="63500" sx="102000" sy="102000" algn="ctr" rotWithShape="0">
                    <a:prstClr val="black">
                      <a:alpha val="40000"/>
                    </a:prstClr>
                  </a:outerShdw>
                </a:effectLst>
                <a:latin typeface="BIZ UDPゴシック" panose="020B0400000000000000" pitchFamily="50" charset="-128"/>
                <a:ea typeface="BIZ UDPゴシック" panose="020B0400000000000000" pitchFamily="50" charset="-128"/>
              </a:rPr>
              <a:t>中小企業の</a:t>
            </a:r>
            <a:r>
              <a:rPr lang="en-US" altLang="ja-JP" sz="4400" b="1" dirty="0">
                <a:solidFill>
                  <a:schemeClr val="bg1"/>
                </a:solidFill>
                <a:effectLst>
                  <a:outerShdw blurRad="63500" sx="102000" sy="102000" algn="ctr" rotWithShape="0">
                    <a:prstClr val="black">
                      <a:alpha val="40000"/>
                    </a:prstClr>
                  </a:outerShdw>
                </a:effectLst>
                <a:latin typeface="BIZ UDPゴシック" panose="020B0400000000000000" pitchFamily="50" charset="-128"/>
                <a:ea typeface="BIZ UDPゴシック" panose="020B0400000000000000" pitchFamily="50" charset="-128"/>
              </a:rPr>
              <a:t>BCP</a:t>
            </a:r>
            <a:r>
              <a:rPr lang="ja-JP" altLang="en-US" sz="4400" b="1" dirty="0">
                <a:solidFill>
                  <a:schemeClr val="bg1"/>
                </a:solidFill>
                <a:effectLst>
                  <a:outerShdw blurRad="63500" sx="102000" sy="102000" algn="ctr" rotWithShape="0">
                    <a:prstClr val="black">
                      <a:alpha val="40000"/>
                    </a:prstClr>
                  </a:outerShdw>
                </a:effectLst>
                <a:latin typeface="BIZ UDPゴシック" panose="020B0400000000000000" pitchFamily="50" charset="-128"/>
                <a:ea typeface="BIZ UDPゴシック" panose="020B0400000000000000" pitchFamily="50" charset="-128"/>
              </a:rPr>
              <a:t>について </a:t>
            </a:r>
            <a:endParaRPr kumimoji="1" lang="ja-JP" altLang="en-US" sz="4400" b="1" dirty="0">
              <a:solidFill>
                <a:schemeClr val="bg1"/>
              </a:solidFill>
              <a:effectLst>
                <a:outerShdw blurRad="63500" sx="102000" sy="102000" algn="ctr" rotWithShape="0">
                  <a:prstClr val="black">
                    <a:alpha val="40000"/>
                  </a:prstClr>
                </a:outerShdw>
              </a:effectLst>
              <a:latin typeface="BIZ UDPゴシック" panose="020B0400000000000000" pitchFamily="50" charset="-128"/>
              <a:ea typeface="BIZ UDPゴシック" panose="020B0400000000000000" pitchFamily="50" charset="-128"/>
            </a:endParaRPr>
          </a:p>
        </p:txBody>
      </p:sp>
      <p:pic>
        <p:nvPicPr>
          <p:cNvPr id="13" name="図 12" descr="テキスト&#10;&#10;AI によって生成されたコンテンツは間違っている可能性があります。">
            <a:extLst>
              <a:ext uri="{FF2B5EF4-FFF2-40B4-BE49-F238E27FC236}">
                <a16:creationId xmlns:a16="http://schemas.microsoft.com/office/drawing/2014/main" id="{25D1FCAE-29F7-6CA3-B581-87C5478CA7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9906" y="5026988"/>
            <a:ext cx="3179771" cy="806373"/>
          </a:xfrm>
          <a:prstGeom prst="rect">
            <a:avLst/>
          </a:prstGeom>
          <a:noFill/>
          <a:effectLst>
            <a:outerShdw blurRad="165100" dist="50800" dir="5400000" algn="ctr" rotWithShape="0">
              <a:srgbClr val="000000"/>
            </a:outerShdw>
          </a:effectLst>
        </p:spPr>
      </p:pic>
      <p:sp>
        <p:nvSpPr>
          <p:cNvPr id="15" name="テキスト ボックス 6">
            <a:extLst>
              <a:ext uri="{FF2B5EF4-FFF2-40B4-BE49-F238E27FC236}">
                <a16:creationId xmlns:a16="http://schemas.microsoft.com/office/drawing/2014/main" id="{479B937A-04A2-133D-EB36-112C29D8510A}"/>
              </a:ext>
            </a:extLst>
          </p:cNvPr>
          <p:cNvSpPr txBox="1">
            <a:spLocks noChangeArrowheads="1"/>
          </p:cNvSpPr>
          <p:nvPr/>
        </p:nvSpPr>
        <p:spPr bwMode="auto">
          <a:xfrm>
            <a:off x="9157883" y="5718343"/>
            <a:ext cx="288000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spcAft>
                <a:spcPts val="600"/>
              </a:spcAft>
              <a:buFont typeface="Arial" charset="0"/>
              <a:defRPr kumimoji="1" sz="2000" b="1">
                <a:solidFill>
                  <a:schemeClr val="tx1"/>
                </a:solidFill>
                <a:latin typeface="Arial" charset="0"/>
                <a:ea typeface="ＭＳ Ｐゴシック" charset="-128"/>
              </a:defRPr>
            </a:lvl1pPr>
            <a:lvl2pPr marL="742950" indent="-285750" eaLnBrk="0" hangingPunct="0">
              <a:spcBef>
                <a:spcPct val="20000"/>
              </a:spcBef>
              <a:buClr>
                <a:schemeClr val="tx2"/>
              </a:buClr>
              <a:buFont typeface="Arial" charset="0"/>
              <a:buChar char="•"/>
              <a:defRPr kumimoji="1" sz="2000">
                <a:solidFill>
                  <a:schemeClr val="tx1"/>
                </a:solidFill>
                <a:latin typeface="Arial" charset="0"/>
                <a:ea typeface="ＭＳ Ｐゴシック" charset="-128"/>
              </a:defRPr>
            </a:lvl2pPr>
            <a:lvl3pPr marL="1143000" indent="-228600" eaLnBrk="0" hangingPunct="0">
              <a:spcBef>
                <a:spcPct val="20000"/>
              </a:spcBef>
              <a:buClr>
                <a:schemeClr val="tx2"/>
              </a:buClr>
              <a:buFont typeface="Arial" charset="0"/>
              <a:buChar char="•"/>
              <a:defRPr kumimoji="1">
                <a:solidFill>
                  <a:schemeClr val="tx1"/>
                </a:solidFill>
                <a:latin typeface="Arial" charset="0"/>
                <a:ea typeface="ＭＳ Ｐゴシック" charset="-128"/>
              </a:defRPr>
            </a:lvl3pPr>
            <a:lvl4pPr marL="1600200" indent="-228600" eaLnBrk="0" hangingPunct="0">
              <a:spcBef>
                <a:spcPct val="20000"/>
              </a:spcBef>
              <a:buClr>
                <a:schemeClr val="tx2"/>
              </a:buClr>
              <a:buFont typeface="Arial" charset="0"/>
              <a:buChar char="•"/>
              <a:defRPr kumimoji="1">
                <a:solidFill>
                  <a:schemeClr val="tx1"/>
                </a:solidFill>
                <a:latin typeface="Arial" charset="0"/>
                <a:ea typeface="ＭＳ Ｐゴシック" charset="-128"/>
              </a:defRPr>
            </a:lvl4pPr>
            <a:lvl5pPr marL="2057400" indent="-228600" eaLnBrk="0" hangingPunct="0">
              <a:spcBef>
                <a:spcPct val="20000"/>
              </a:spcBef>
              <a:buClr>
                <a:schemeClr val="tx2"/>
              </a:buClr>
              <a:buFont typeface="Arial" charset="0"/>
              <a:buChar char="•"/>
              <a:defRPr kumimoji="1">
                <a:solidFill>
                  <a:schemeClr val="tx1"/>
                </a:solidFill>
                <a:latin typeface="Arial" charset="0"/>
                <a:ea typeface="ＭＳ Ｐゴシック" charset="-128"/>
              </a:defRPr>
            </a:lvl5pPr>
            <a:lvl6pPr marL="2514600" indent="-228600" eaLnBrk="0" fontAlgn="base" hangingPunct="0">
              <a:spcBef>
                <a:spcPct val="20000"/>
              </a:spcBef>
              <a:spcAft>
                <a:spcPct val="0"/>
              </a:spcAft>
              <a:buClr>
                <a:schemeClr val="tx2"/>
              </a:buClr>
              <a:buFont typeface="Arial" charset="0"/>
              <a:buChar char="•"/>
              <a:defRPr kumimoji="1">
                <a:solidFill>
                  <a:schemeClr val="tx1"/>
                </a:solidFill>
                <a:latin typeface="Arial" charset="0"/>
                <a:ea typeface="ＭＳ Ｐゴシック" charset="-128"/>
              </a:defRPr>
            </a:lvl6pPr>
            <a:lvl7pPr marL="2971800" indent="-228600" eaLnBrk="0" fontAlgn="base" hangingPunct="0">
              <a:spcBef>
                <a:spcPct val="20000"/>
              </a:spcBef>
              <a:spcAft>
                <a:spcPct val="0"/>
              </a:spcAft>
              <a:buClr>
                <a:schemeClr val="tx2"/>
              </a:buClr>
              <a:buFont typeface="Arial" charset="0"/>
              <a:buChar char="•"/>
              <a:defRPr kumimoji="1">
                <a:solidFill>
                  <a:schemeClr val="tx1"/>
                </a:solidFill>
                <a:latin typeface="Arial" charset="0"/>
                <a:ea typeface="ＭＳ Ｐゴシック" charset="-128"/>
              </a:defRPr>
            </a:lvl7pPr>
            <a:lvl8pPr marL="3429000" indent="-228600" eaLnBrk="0" fontAlgn="base" hangingPunct="0">
              <a:spcBef>
                <a:spcPct val="20000"/>
              </a:spcBef>
              <a:spcAft>
                <a:spcPct val="0"/>
              </a:spcAft>
              <a:buClr>
                <a:schemeClr val="tx2"/>
              </a:buClr>
              <a:buFont typeface="Arial" charset="0"/>
              <a:buChar char="•"/>
              <a:defRPr kumimoji="1">
                <a:solidFill>
                  <a:schemeClr val="tx1"/>
                </a:solidFill>
                <a:latin typeface="Arial" charset="0"/>
                <a:ea typeface="ＭＳ Ｐゴシック" charset="-128"/>
              </a:defRPr>
            </a:lvl8pPr>
            <a:lvl9pPr marL="3886200" indent="-228600" eaLnBrk="0" fontAlgn="base" hangingPunct="0">
              <a:spcBef>
                <a:spcPct val="20000"/>
              </a:spcBef>
              <a:spcAft>
                <a:spcPct val="0"/>
              </a:spcAft>
              <a:buClr>
                <a:schemeClr val="tx2"/>
              </a:buClr>
              <a:buFont typeface="Arial" charset="0"/>
              <a:buChar char="•"/>
              <a:defRPr kumimoji="1">
                <a:solidFill>
                  <a:schemeClr val="tx1"/>
                </a:solidFill>
                <a:latin typeface="Arial" charset="0"/>
                <a:ea typeface="ＭＳ Ｐゴシック" charset="-128"/>
              </a:defRPr>
            </a:lvl9pPr>
          </a:lstStyle>
          <a:p>
            <a:pPr eaLnBrk="1" hangingPunct="1">
              <a:spcBef>
                <a:spcPct val="0"/>
              </a:spcBef>
              <a:spcAft>
                <a:spcPct val="0"/>
              </a:spcAft>
            </a:pPr>
            <a:r>
              <a:rPr lang="ja-JP" altLang="ja-JP" sz="1600" b="0" dirty="0">
                <a:solidFill>
                  <a:schemeClr val="tx2">
                    <a:lumMod val="50000"/>
                  </a:schemeClr>
                </a:solidFill>
                <a:latin typeface="BIZ UDPゴシック" panose="020B0400000000000000" pitchFamily="50" charset="-128"/>
                <a:ea typeface="BIZ UDPゴシック" panose="020B0400000000000000" pitchFamily="50" charset="-128"/>
              </a:rPr>
              <a:t>愛知県</a:t>
            </a:r>
            <a:r>
              <a:rPr lang="en-US" altLang="ja-JP" sz="1600" b="0" dirty="0">
                <a:solidFill>
                  <a:schemeClr val="tx2">
                    <a:lumMod val="50000"/>
                  </a:schemeClr>
                </a:solidFill>
                <a:latin typeface="BIZ UDPゴシック" panose="020B0400000000000000" pitchFamily="50" charset="-128"/>
                <a:ea typeface="BIZ UDPゴシック" panose="020B0400000000000000" pitchFamily="50" charset="-128"/>
              </a:rPr>
              <a:t> </a:t>
            </a:r>
            <a:r>
              <a:rPr lang="ja-JP" altLang="en-US" sz="1600" b="0" dirty="0">
                <a:solidFill>
                  <a:schemeClr val="tx2">
                    <a:lumMod val="50000"/>
                  </a:schemeClr>
                </a:solidFill>
                <a:latin typeface="BIZ UDPゴシック" panose="020B0400000000000000" pitchFamily="50" charset="-128"/>
                <a:ea typeface="BIZ UDPゴシック" panose="020B0400000000000000" pitchFamily="50" charset="-128"/>
              </a:rPr>
              <a:t>経済産業局 </a:t>
            </a:r>
            <a:endParaRPr lang="en-US" altLang="ja-JP" sz="1600" b="0" dirty="0">
              <a:solidFill>
                <a:schemeClr val="tx2">
                  <a:lumMod val="50000"/>
                </a:schemeClr>
              </a:solidFill>
              <a:latin typeface="BIZ UDPゴシック" panose="020B0400000000000000" pitchFamily="50" charset="-128"/>
              <a:ea typeface="BIZ UDPゴシック" panose="020B0400000000000000" pitchFamily="50" charset="-128"/>
            </a:endParaRPr>
          </a:p>
          <a:p>
            <a:pPr eaLnBrk="1" hangingPunct="1">
              <a:spcBef>
                <a:spcPct val="0"/>
              </a:spcBef>
              <a:spcAft>
                <a:spcPct val="0"/>
              </a:spcAft>
            </a:pPr>
            <a:r>
              <a:rPr lang="ja-JP" altLang="en-US" sz="1600" b="0" dirty="0">
                <a:solidFill>
                  <a:schemeClr val="tx2">
                    <a:lumMod val="50000"/>
                  </a:schemeClr>
                </a:solidFill>
                <a:latin typeface="BIZ UDPゴシック" panose="020B0400000000000000" pitchFamily="50" charset="-128"/>
                <a:ea typeface="BIZ UDPゴシック" panose="020B0400000000000000" pitchFamily="50" charset="-128"/>
              </a:rPr>
              <a:t>中小企業</a:t>
            </a:r>
            <a:r>
              <a:rPr lang="ja-JP" altLang="ja-JP" sz="1600" b="0" dirty="0">
                <a:solidFill>
                  <a:schemeClr val="tx2">
                    <a:lumMod val="50000"/>
                  </a:schemeClr>
                </a:solidFill>
                <a:latin typeface="BIZ UDPゴシック" panose="020B0400000000000000" pitchFamily="50" charset="-128"/>
                <a:ea typeface="BIZ UDPゴシック" panose="020B0400000000000000" pitchFamily="50" charset="-128"/>
              </a:rPr>
              <a:t>部</a:t>
            </a:r>
            <a:r>
              <a:rPr lang="ja-JP" altLang="en-US" sz="1600" b="0" dirty="0">
                <a:solidFill>
                  <a:schemeClr val="tx2">
                    <a:lumMod val="50000"/>
                  </a:schemeClr>
                </a:solidFill>
                <a:latin typeface="BIZ UDPゴシック" panose="020B0400000000000000" pitchFamily="50" charset="-128"/>
                <a:ea typeface="BIZ UDPゴシック" panose="020B0400000000000000" pitchFamily="50" charset="-128"/>
              </a:rPr>
              <a:t> </a:t>
            </a:r>
            <a:r>
              <a:rPr lang="ja-JP" altLang="ja-JP" sz="1600" b="0" dirty="0">
                <a:solidFill>
                  <a:schemeClr val="tx2">
                    <a:lumMod val="50000"/>
                  </a:schemeClr>
                </a:solidFill>
                <a:latin typeface="BIZ UDPゴシック" panose="020B0400000000000000" pitchFamily="50" charset="-128"/>
                <a:ea typeface="BIZ UDPゴシック" panose="020B0400000000000000" pitchFamily="50" charset="-128"/>
              </a:rPr>
              <a:t>中小企業金融課</a:t>
            </a:r>
            <a:endParaRPr lang="en-US" altLang="ja-JP" sz="1600" b="0" dirty="0">
              <a:solidFill>
                <a:schemeClr val="tx2">
                  <a:lumMod val="50000"/>
                </a:schemeClr>
              </a:solidFill>
              <a:latin typeface="BIZ UDPゴシック" panose="020B0400000000000000" pitchFamily="50" charset="-128"/>
              <a:ea typeface="BIZ UDPゴシック" panose="020B0400000000000000" pitchFamily="50" charset="-128"/>
            </a:endParaRPr>
          </a:p>
          <a:p>
            <a:pPr eaLnBrk="1" hangingPunct="1">
              <a:spcBef>
                <a:spcPct val="0"/>
              </a:spcBef>
              <a:spcAft>
                <a:spcPct val="0"/>
              </a:spcAft>
            </a:pPr>
            <a:r>
              <a:rPr lang="ja-JP" altLang="en-US" sz="1600" b="0" dirty="0">
                <a:solidFill>
                  <a:schemeClr val="tx2">
                    <a:lumMod val="50000"/>
                  </a:schemeClr>
                </a:solidFill>
                <a:latin typeface="BIZ UDPゴシック" panose="020B0400000000000000" pitchFamily="50" charset="-128"/>
                <a:ea typeface="BIZ UDPゴシック" panose="020B0400000000000000" pitchFamily="50" charset="-128"/>
              </a:rPr>
              <a:t>経営革新・組合指導グループ</a:t>
            </a:r>
            <a:endParaRPr lang="ja-JP" altLang="ja-JP" sz="1600" b="0" dirty="0">
              <a:solidFill>
                <a:schemeClr val="tx2">
                  <a:lumMod val="50000"/>
                </a:schemeClr>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840042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B3FD5-02AA-BD85-BD2E-E963CE68ED26}"/>
            </a:ext>
          </a:extLst>
        </p:cNvPr>
        <p:cNvGrpSpPr/>
        <p:nvPr/>
      </p:nvGrpSpPr>
      <p:grpSpPr>
        <a:xfrm>
          <a:off x="0" y="0"/>
          <a:ext cx="0" cy="0"/>
          <a:chOff x="0" y="0"/>
          <a:chExt cx="0" cy="0"/>
        </a:xfrm>
      </p:grpSpPr>
      <p:sp>
        <p:nvSpPr>
          <p:cNvPr id="25" name="フローチャート: 結合子 24">
            <a:extLst>
              <a:ext uri="{FF2B5EF4-FFF2-40B4-BE49-F238E27FC236}">
                <a16:creationId xmlns:a16="http://schemas.microsoft.com/office/drawing/2014/main" id="{54DEA2FA-EC93-C761-D4B4-70A910F82FCC}"/>
              </a:ext>
            </a:extLst>
          </p:cNvPr>
          <p:cNvSpPr/>
          <p:nvPr/>
        </p:nvSpPr>
        <p:spPr>
          <a:xfrm>
            <a:off x="6818880" y="-1829386"/>
            <a:ext cx="7712187" cy="7380202"/>
          </a:xfrm>
          <a:prstGeom prst="flowChartConnector">
            <a:avLst/>
          </a:prstGeom>
          <a:gradFill>
            <a:gsLst>
              <a:gs pos="0">
                <a:schemeClr val="bg1"/>
              </a:gs>
              <a:gs pos="74000">
                <a:schemeClr val="accent3">
                  <a:lumMod val="40000"/>
                  <a:lumOff val="60000"/>
                </a:schemeClr>
              </a:gs>
              <a:gs pos="83000">
                <a:schemeClr val="accent3">
                  <a:lumMod val="40000"/>
                  <a:lumOff val="60000"/>
                </a:schemeClr>
              </a:gs>
              <a:gs pos="100000">
                <a:schemeClr val="accent3">
                  <a:lumMod val="40000"/>
                  <a:lumOff val="6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タイトル 2">
            <a:extLst>
              <a:ext uri="{FF2B5EF4-FFF2-40B4-BE49-F238E27FC236}">
                <a16:creationId xmlns:a16="http://schemas.microsoft.com/office/drawing/2014/main" id="{6A16CAA9-A828-8E0D-7906-AB02A1206D91}"/>
              </a:ext>
            </a:extLst>
          </p:cNvPr>
          <p:cNvSpPr>
            <a:spLocks noGrp="1"/>
          </p:cNvSpPr>
          <p:nvPr>
            <p:ph type="title"/>
          </p:nvPr>
        </p:nvSpPr>
        <p:spPr>
          <a:xfrm>
            <a:off x="1384752" y="234905"/>
            <a:ext cx="5533062" cy="420272"/>
          </a:xfrm>
        </p:spPr>
        <p:txBody>
          <a:bodyPr>
            <a:normAutofit/>
          </a:bodyPr>
          <a:lstStyle/>
          <a:p>
            <a:pPr algn="l"/>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中小企業</a:t>
            </a:r>
            <a:r>
              <a:rPr kumimoji="1" lang="en-US" altLang="ja-JP" sz="2000" dirty="0">
                <a:latin typeface="BIZ UDPゴシック" panose="020B0400000000000000" pitchFamily="50" charset="-128"/>
                <a:ea typeface="BIZ UDPゴシック" panose="020B0400000000000000" pitchFamily="50" charset="-128"/>
                <a:cs typeface="Meiryo UI" panose="020B0604030504040204" pitchFamily="50" charset="-128"/>
              </a:rPr>
              <a:t>BCP</a:t>
            </a:r>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策定支援事業</a:t>
            </a:r>
          </a:p>
        </p:txBody>
      </p:sp>
      <p:sp>
        <p:nvSpPr>
          <p:cNvPr id="2" name="フローチャート: 結合子 1">
            <a:extLst>
              <a:ext uri="{FF2B5EF4-FFF2-40B4-BE49-F238E27FC236}">
                <a16:creationId xmlns:a16="http://schemas.microsoft.com/office/drawing/2014/main" id="{A1B5D557-9D5A-54DC-D284-39D8DEEBD147}"/>
              </a:ext>
            </a:extLst>
          </p:cNvPr>
          <p:cNvSpPr/>
          <p:nvPr/>
        </p:nvSpPr>
        <p:spPr>
          <a:xfrm>
            <a:off x="585666" y="117493"/>
            <a:ext cx="706324" cy="655096"/>
          </a:xfrm>
          <a:prstGeom prst="flowChartConnector">
            <a:avLst/>
          </a:prstGeom>
          <a:solidFill>
            <a:schemeClr val="accent3">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04</a:t>
            </a:r>
            <a:endParaRPr kumimoji="1"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C108A7FE-74FC-0F46-B801-1BA5A41CA3BA}"/>
              </a:ext>
            </a:extLst>
          </p:cNvPr>
          <p:cNvSpPr>
            <a:spLocks noGrp="1"/>
          </p:cNvSpPr>
          <p:nvPr>
            <p:ph type="sldNum" sz="quarter" idx="12"/>
          </p:nvPr>
        </p:nvSpPr>
        <p:spPr>
          <a:xfrm>
            <a:off x="195788" y="6311962"/>
            <a:ext cx="389878" cy="365125"/>
          </a:xfrm>
        </p:spPr>
        <p:txBody>
          <a:bodyPr/>
          <a:lstStyle/>
          <a:p>
            <a:r>
              <a:rPr kumimoji="1" lang="en-US" altLang="ja-JP" dirty="0"/>
              <a:t>8</a:t>
            </a:r>
            <a:endParaRPr kumimoji="1" lang="ja-JP" altLang="en-US" dirty="0"/>
          </a:p>
        </p:txBody>
      </p:sp>
      <p:sp>
        <p:nvSpPr>
          <p:cNvPr id="3" name="フローチャート: 処理 2">
            <a:extLst>
              <a:ext uri="{FF2B5EF4-FFF2-40B4-BE49-F238E27FC236}">
                <a16:creationId xmlns:a16="http://schemas.microsoft.com/office/drawing/2014/main" id="{AA31F8F0-165C-C411-8286-AF480FC7BEFD}"/>
              </a:ext>
            </a:extLst>
          </p:cNvPr>
          <p:cNvSpPr/>
          <p:nvPr/>
        </p:nvSpPr>
        <p:spPr>
          <a:xfrm>
            <a:off x="1384753" y="894232"/>
            <a:ext cx="9102101" cy="1304466"/>
          </a:xfrm>
          <a:prstGeom prst="flowChartProcess">
            <a:avLst/>
          </a:prstGeom>
          <a:solidFill>
            <a:srgbClr val="E7EAF1"/>
          </a:solidFill>
          <a:ln w="9525" cap="flat" cmpd="sng" algn="ctr">
            <a:solidFill>
              <a:srgbClr val="664D7E">
                <a:shade val="95000"/>
                <a:satMod val="105000"/>
              </a:srgbClr>
            </a:solidFill>
            <a:prstDash val="solid"/>
          </a:ln>
          <a:effectLst>
            <a:outerShdw blurRad="40000" dist="20000" dir="5400000" rotWithShape="0">
              <a:srgbClr val="000000">
                <a:alpha val="38000"/>
              </a:srgbClr>
            </a:outerShdw>
          </a:effectLst>
        </p:spPr>
        <p:txBody>
          <a:bodyPr rtlCol="0" anchor="ctr"/>
          <a:lstStyle/>
          <a:p>
            <a:pPr marR="0" lvl="0" algn="l" defTabSz="914400" rtl="0" eaLnBrk="1" fontAlgn="auto" latinLnBrk="0" hangingPunct="1">
              <a:lnSpc>
                <a:spcPct val="130000"/>
              </a:lnSpc>
              <a:spcBef>
                <a:spcPts val="0"/>
              </a:spcBef>
              <a:spcAft>
                <a:spcPts val="0"/>
              </a:spcAft>
              <a:buClr>
                <a:schemeClr val="tx1">
                  <a:lumMod val="50000"/>
                </a:schemeClr>
              </a:buClr>
              <a:buSzTx/>
              <a:tabLst/>
              <a:defRPr/>
            </a:pPr>
            <a:r>
              <a:rPr lang="ja-JP" altLang="en-US" sz="1600" b="1" kern="0" dirty="0">
                <a:solidFill>
                  <a:srgbClr val="0070C0"/>
                </a:solidFill>
                <a:latin typeface="BIZ UDPゴシック" panose="020B0400000000000000" pitchFamily="50" charset="-128"/>
                <a:ea typeface="BIZ UDPゴシック" panose="020B0400000000000000" pitchFamily="50" charset="-128"/>
              </a:rPr>
              <a:t>● </a:t>
            </a:r>
            <a:r>
              <a:rPr lang="en-US" altLang="ja-JP" sz="1600" b="1" kern="0" dirty="0">
                <a:solidFill>
                  <a:srgbClr val="0070C0"/>
                </a:solidFill>
                <a:latin typeface="BIZ UDPゴシック" panose="020B0400000000000000" pitchFamily="50" charset="-128"/>
                <a:ea typeface="BIZ UDPゴシック" panose="020B0400000000000000" pitchFamily="50" charset="-128"/>
              </a:rPr>
              <a:t>BCP</a:t>
            </a:r>
            <a:r>
              <a:rPr lang="ja-JP" altLang="en-US" sz="1600" b="1" kern="0" dirty="0">
                <a:solidFill>
                  <a:srgbClr val="0070C0"/>
                </a:solidFill>
                <a:latin typeface="BIZ UDPゴシック" panose="020B0400000000000000" pitchFamily="50" charset="-128"/>
                <a:ea typeface="BIZ UDPゴシック" panose="020B0400000000000000" pitchFamily="50" charset="-128"/>
              </a:rPr>
              <a:t>普及啓発セミナー</a:t>
            </a:r>
            <a:endParaRPr lang="en-US" altLang="ja-JP" sz="1600" b="1" kern="0" dirty="0">
              <a:solidFill>
                <a:srgbClr val="0070C0"/>
              </a:solidFill>
              <a:latin typeface="BIZ UDPゴシック" panose="020B0400000000000000" pitchFamily="50" charset="-128"/>
              <a:ea typeface="BIZ UDPゴシック" panose="020B0400000000000000" pitchFamily="50" charset="-128"/>
            </a:endParaRPr>
          </a:p>
          <a:p>
            <a:pPr marL="285750" indent="-285750">
              <a:lnSpc>
                <a:spcPct val="130000"/>
              </a:lnSpc>
              <a:buClr>
                <a:schemeClr val="tx1">
                  <a:lumMod val="50000"/>
                </a:schemeClr>
              </a:buClr>
              <a:buFont typeface="Wingdings" panose="05000000000000000000" pitchFamily="2" charset="2"/>
              <a:buChar char="ü"/>
              <a:defRPr/>
            </a:pPr>
            <a:r>
              <a:rPr lang="ja-JP" altLang="en-US" sz="1400" dirty="0">
                <a:solidFill>
                  <a:srgbClr val="000000"/>
                </a:solidFill>
                <a:highlight>
                  <a:srgbClr val="FFFF00"/>
                </a:highlight>
                <a:latin typeface="BIZ UDPゴシック" panose="020B0400000000000000" pitchFamily="50" charset="-128"/>
                <a:ea typeface="BIZ UDPゴシック" panose="020B0400000000000000" pitchFamily="50" charset="-128"/>
              </a:rPr>
              <a:t>中小企業が</a:t>
            </a:r>
            <a:r>
              <a:rPr lang="en-US" altLang="ja-JP" sz="1400" dirty="0">
                <a:solidFill>
                  <a:srgbClr val="000000"/>
                </a:solidFill>
                <a:highlight>
                  <a:srgbClr val="FFFF00"/>
                </a:highlight>
                <a:latin typeface="BIZ UDPゴシック" panose="020B0400000000000000" pitchFamily="50" charset="-128"/>
                <a:ea typeface="BIZ UDPゴシック" panose="020B0400000000000000" pitchFamily="50" charset="-128"/>
              </a:rPr>
              <a:t>BCP</a:t>
            </a:r>
            <a:r>
              <a:rPr lang="ja-JP" altLang="en-US" sz="1400" dirty="0">
                <a:solidFill>
                  <a:srgbClr val="000000"/>
                </a:solidFill>
                <a:highlight>
                  <a:srgbClr val="FFFF00"/>
                </a:highlight>
                <a:latin typeface="BIZ UDPゴシック" panose="020B0400000000000000" pitchFamily="50" charset="-128"/>
                <a:ea typeface="BIZ UDPゴシック" panose="020B0400000000000000" pitchFamily="50" charset="-128"/>
              </a:rPr>
              <a:t>を策定する必要性をご理解いただくため、主に経営者を対象としたセミナーを開催</a:t>
            </a:r>
            <a:r>
              <a:rPr lang="ja-JP" altLang="en-US" sz="1400" dirty="0">
                <a:solidFill>
                  <a:srgbClr val="000000"/>
                </a:solidFill>
                <a:latin typeface="BIZ UDPゴシック" panose="020B0400000000000000" pitchFamily="50" charset="-128"/>
                <a:ea typeface="BIZ UDPゴシック" panose="020B0400000000000000" pitchFamily="50" charset="-128"/>
              </a:rPr>
              <a:t>。</a:t>
            </a:r>
            <a:endParaRPr lang="en-US" altLang="ja-JP" sz="1400" kern="0" dirty="0">
              <a:solidFill>
                <a:srgbClr val="333333"/>
              </a:solidFill>
              <a:latin typeface="BIZ UDPゴシック" panose="020B0400000000000000" pitchFamily="50" charset="-128"/>
              <a:ea typeface="BIZ UDPゴシック" panose="020B0400000000000000" pitchFamily="50" charset="-128"/>
            </a:endParaRPr>
          </a:p>
          <a:p>
            <a:pPr marL="285750" lvl="0" indent="-285750">
              <a:lnSpc>
                <a:spcPct val="130000"/>
              </a:lnSpc>
              <a:buClr>
                <a:schemeClr val="tx1">
                  <a:lumMod val="50000"/>
                </a:schemeClr>
              </a:buClr>
              <a:buFont typeface="Wingdings" panose="05000000000000000000" pitchFamily="2" charset="2"/>
              <a:buChar char="ü"/>
              <a:defRPr/>
            </a:pPr>
            <a:r>
              <a:rPr lang="ja-JP" altLang="en-US" sz="1400" dirty="0">
                <a:solidFill>
                  <a:srgbClr val="000000"/>
                </a:solidFill>
                <a:latin typeface="BIZ UDPゴシック" panose="020B0400000000000000" pitchFamily="50" charset="-128"/>
                <a:ea typeface="BIZ UDPゴシック" panose="020B0400000000000000" pitchFamily="50" charset="-128"/>
              </a:rPr>
              <a:t>セミナーでは、愛知県に甚大な被害が想定される南海トラフ地震やＢＣＰの必要性について、理解を深めます。</a:t>
            </a:r>
            <a:endPar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endParaRPr>
          </a:p>
        </p:txBody>
      </p:sp>
      <p:sp>
        <p:nvSpPr>
          <p:cNvPr id="5" name="フローチャート: 処理 4">
            <a:extLst>
              <a:ext uri="{FF2B5EF4-FFF2-40B4-BE49-F238E27FC236}">
                <a16:creationId xmlns:a16="http://schemas.microsoft.com/office/drawing/2014/main" id="{5D15A547-AE8B-9D71-490E-C507D93B7422}"/>
              </a:ext>
            </a:extLst>
          </p:cNvPr>
          <p:cNvSpPr/>
          <p:nvPr/>
        </p:nvSpPr>
        <p:spPr>
          <a:xfrm>
            <a:off x="1384752" y="2336555"/>
            <a:ext cx="9102101" cy="2024161"/>
          </a:xfrm>
          <a:prstGeom prst="flowChartProcess">
            <a:avLst/>
          </a:prstGeom>
          <a:solidFill>
            <a:srgbClr val="E7EAF1"/>
          </a:solidFill>
          <a:ln w="28575" cap="flat" cmpd="sng" algn="ctr">
            <a:solidFill>
              <a:srgbClr val="FF0000"/>
            </a:solidFill>
            <a:prstDash val="solid"/>
          </a:ln>
          <a:effectLst>
            <a:outerShdw blurRad="40000" dist="20000" dir="5400000" rotWithShape="0">
              <a:srgbClr val="000000">
                <a:alpha val="38000"/>
              </a:srgbClr>
            </a:outerShdw>
          </a:effectLst>
        </p:spPr>
        <p:txBody>
          <a:bodyPr lIns="91440" tIns="45720" rIns="91440" bIns="45720" rtlCol="0" anchor="ctr"/>
          <a:lstStyle/>
          <a:p>
            <a:pPr marR="0" lvl="0" algn="l" defTabSz="914400" rtl="0" eaLnBrk="1" fontAlgn="auto" latinLnBrk="0" hangingPunct="1">
              <a:lnSpc>
                <a:spcPct val="130000"/>
              </a:lnSpc>
              <a:spcBef>
                <a:spcPts val="0"/>
              </a:spcBef>
              <a:spcAft>
                <a:spcPts val="0"/>
              </a:spcAft>
              <a:buClr>
                <a:schemeClr val="tx1">
                  <a:lumMod val="50000"/>
                </a:schemeClr>
              </a:buClr>
              <a:buSzTx/>
              <a:tabLst/>
              <a:defRPr/>
            </a:pPr>
            <a:r>
              <a:rPr lang="ja-JP" altLang="en-US" sz="1600" b="1" kern="0" dirty="0">
                <a:solidFill>
                  <a:schemeClr val="accent2"/>
                </a:solidFill>
                <a:latin typeface="BIZ UDPゴシック" panose="020B0400000000000000" pitchFamily="50" charset="-128"/>
                <a:ea typeface="BIZ UDPゴシック"/>
              </a:rPr>
              <a:t>● </a:t>
            </a:r>
            <a:r>
              <a:rPr lang="en-US" altLang="ja-JP" sz="1600" b="1" kern="0">
                <a:solidFill>
                  <a:schemeClr val="accent2"/>
                </a:solidFill>
                <a:latin typeface="BIZ UDPゴシック" panose="020B0400000000000000" pitchFamily="50" charset="-128"/>
                <a:ea typeface="BIZ UDPゴシック"/>
              </a:rPr>
              <a:t>BCP</a:t>
            </a:r>
            <a:r>
              <a:rPr lang="ja-JP" altLang="en-US" sz="1600" b="1" kern="0">
                <a:solidFill>
                  <a:schemeClr val="accent2"/>
                </a:solidFill>
                <a:latin typeface="BIZ UDPゴシック" panose="020B0400000000000000" pitchFamily="50" charset="-128"/>
                <a:ea typeface="BIZ UDPゴシック"/>
              </a:rPr>
              <a:t>策定講座⇒</a:t>
            </a:r>
            <a:r>
              <a:rPr lang="en-US" altLang="ja-JP" sz="1600" b="1" kern="0">
                <a:solidFill>
                  <a:schemeClr val="accent2"/>
                </a:solidFill>
                <a:latin typeface="BIZ UDPゴシック" panose="020B0400000000000000" pitchFamily="50" charset="-128"/>
                <a:ea typeface="BIZ UDPゴシック"/>
              </a:rPr>
              <a:t>BCP</a:t>
            </a:r>
            <a:r>
              <a:rPr lang="ja-JP" altLang="en-US" sz="1600" b="1" kern="0">
                <a:solidFill>
                  <a:schemeClr val="accent2"/>
                </a:solidFill>
                <a:latin typeface="BIZ UDPゴシック" panose="020B0400000000000000" pitchFamily="50" charset="-128"/>
                <a:ea typeface="BIZ UDPゴシック"/>
              </a:rPr>
              <a:t>策定伴走支援</a:t>
            </a:r>
            <a:endParaRPr lang="en-US" altLang="ja-JP" sz="1400" b="1" kern="0">
              <a:solidFill>
                <a:schemeClr val="accent2"/>
              </a:solidFill>
              <a:latin typeface="BIZ UDPゴシック" panose="020B0400000000000000" pitchFamily="50" charset="-128"/>
              <a:ea typeface="BIZ UDPゴシック"/>
            </a:endParaRPr>
          </a:p>
          <a:p>
            <a:pPr marL="285750" indent="-285750">
              <a:lnSpc>
                <a:spcPct val="130000"/>
              </a:lnSpc>
              <a:buClr>
                <a:schemeClr val="tx1">
                  <a:lumMod val="50000"/>
                </a:schemeClr>
              </a:buClr>
              <a:buFont typeface="Wingdings" panose="05000000000000000000" pitchFamily="2" charset="2"/>
              <a:buChar char="ü"/>
              <a:defRPr/>
            </a:pPr>
            <a:r>
              <a:rPr lang="en-US" altLang="ja-JP" sz="1400" dirty="0">
                <a:solidFill>
                  <a:srgbClr val="000000"/>
                </a:solidFill>
                <a:highlight>
                  <a:srgbClr val="FFFF00"/>
                </a:highlight>
                <a:latin typeface="BIZ UDPゴシック" panose="020B0400000000000000" pitchFamily="50" charset="-128"/>
                <a:ea typeface="BIZ UDPゴシック" panose="020B0400000000000000" pitchFamily="50" charset="-128"/>
              </a:rPr>
              <a:t>BCP</a:t>
            </a:r>
            <a:r>
              <a:rPr lang="ja-JP" altLang="en-US" sz="1400" dirty="0">
                <a:solidFill>
                  <a:srgbClr val="000000"/>
                </a:solidFill>
                <a:highlight>
                  <a:srgbClr val="FFFF00"/>
                </a:highlight>
                <a:latin typeface="BIZ UDPゴシック" panose="020B0400000000000000" pitchFamily="50" charset="-128"/>
                <a:ea typeface="BIZ UDPゴシック" panose="020B0400000000000000" pitchFamily="50" charset="-128"/>
              </a:rPr>
              <a:t>ひな形「あいち</a:t>
            </a:r>
            <a:r>
              <a:rPr lang="en-US" altLang="ja-JP" sz="1400" dirty="0">
                <a:solidFill>
                  <a:srgbClr val="000000"/>
                </a:solidFill>
                <a:highlight>
                  <a:srgbClr val="FFFF00"/>
                </a:highlight>
                <a:latin typeface="BIZ UDPゴシック" panose="020B0400000000000000" pitchFamily="50" charset="-128"/>
                <a:ea typeface="BIZ UDPゴシック" panose="020B0400000000000000" pitchFamily="50" charset="-128"/>
              </a:rPr>
              <a:t>BCP</a:t>
            </a:r>
            <a:r>
              <a:rPr lang="ja-JP" altLang="en-US" sz="1400" dirty="0">
                <a:solidFill>
                  <a:srgbClr val="000000"/>
                </a:solidFill>
                <a:highlight>
                  <a:srgbClr val="FFFF00"/>
                </a:highlight>
                <a:latin typeface="BIZ UDPゴシック" panose="020B0400000000000000" pitchFamily="50" charset="-128"/>
                <a:ea typeface="BIZ UDPゴシック" panose="020B0400000000000000" pitchFamily="50" charset="-128"/>
              </a:rPr>
              <a:t>モデル」を使用して、簡単で効果的な</a:t>
            </a:r>
            <a:r>
              <a:rPr lang="en-US" altLang="ja-JP" sz="1400" dirty="0">
                <a:solidFill>
                  <a:srgbClr val="000000"/>
                </a:solidFill>
                <a:highlight>
                  <a:srgbClr val="FFFF00"/>
                </a:highlight>
                <a:latin typeface="BIZ UDPゴシック" panose="020B0400000000000000" pitchFamily="50" charset="-128"/>
                <a:ea typeface="BIZ UDPゴシック" panose="020B0400000000000000" pitchFamily="50" charset="-128"/>
              </a:rPr>
              <a:t>BCP</a:t>
            </a:r>
            <a:r>
              <a:rPr lang="ja-JP" altLang="en-US" sz="1400" dirty="0">
                <a:solidFill>
                  <a:srgbClr val="000000"/>
                </a:solidFill>
                <a:highlight>
                  <a:srgbClr val="FFFF00"/>
                </a:highlight>
                <a:latin typeface="BIZ UDPゴシック" panose="020B0400000000000000" pitchFamily="50" charset="-128"/>
                <a:ea typeface="BIZ UDPゴシック" panose="020B0400000000000000" pitchFamily="50" charset="-128"/>
              </a:rPr>
              <a:t>を策定できます。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285750" indent="-285750">
              <a:lnSpc>
                <a:spcPct val="130000"/>
              </a:lnSpc>
              <a:buClr>
                <a:schemeClr val="tx1">
                  <a:lumMod val="50000"/>
                </a:schemeClr>
              </a:buClr>
              <a:buFont typeface="Wingdings" panose="05000000000000000000" pitchFamily="2" charset="2"/>
              <a:buChar char="ü"/>
              <a:defRPr/>
            </a:pPr>
            <a:r>
              <a:rPr lang="ja-JP" altLang="en-US" sz="1400" dirty="0">
                <a:solidFill>
                  <a:srgbClr val="000000"/>
                </a:solidFill>
                <a:highlight>
                  <a:srgbClr val="FFFF00"/>
                </a:highlight>
                <a:latin typeface="BIZ UDPゴシック" panose="020B0400000000000000" pitchFamily="50" charset="-128"/>
                <a:ea typeface="BIZ UDPゴシック" panose="020B0400000000000000" pitchFamily="50" charset="-128"/>
              </a:rPr>
              <a:t>ワークショップ形式の講座</a:t>
            </a:r>
            <a:r>
              <a:rPr lang="ja-JP" altLang="en-US" sz="1400" dirty="0">
                <a:solidFill>
                  <a:srgbClr val="000000"/>
                </a:solidFill>
                <a:latin typeface="BIZ UDPゴシック" panose="020B0400000000000000" pitchFamily="50" charset="-128"/>
                <a:ea typeface="BIZ UDPゴシック" panose="020B0400000000000000" pitchFamily="50" charset="-128"/>
              </a:rPr>
              <a:t>を通じて、</a:t>
            </a:r>
            <a:r>
              <a:rPr lang="en-US" altLang="ja-JP" sz="1400" dirty="0">
                <a:solidFill>
                  <a:srgbClr val="000000"/>
                </a:solidFill>
                <a:latin typeface="BIZ UDPゴシック" panose="020B0400000000000000" pitchFamily="50" charset="-128"/>
                <a:ea typeface="BIZ UDPゴシック" panose="020B0400000000000000" pitchFamily="50" charset="-128"/>
              </a:rPr>
              <a:t>BCP</a:t>
            </a:r>
            <a:r>
              <a:rPr lang="ja-JP" altLang="en-US" sz="1400" dirty="0">
                <a:solidFill>
                  <a:srgbClr val="000000"/>
                </a:solidFill>
                <a:latin typeface="BIZ UDPゴシック" panose="020B0400000000000000" pitchFamily="50" charset="-128"/>
                <a:ea typeface="BIZ UDPゴシック" panose="020B0400000000000000" pitchFamily="50" charset="-128"/>
              </a:rPr>
              <a:t>策定経験豊富な専門家が直接丁寧に策定支援を行います。</a:t>
            </a:r>
            <a:endParaRPr lang="en-US" altLang="ja-JP" sz="1400" dirty="0">
              <a:solidFill>
                <a:srgbClr val="000000"/>
              </a:solidFill>
              <a:latin typeface="BIZ UDPゴシック" panose="020B0400000000000000" pitchFamily="50" charset="-128"/>
              <a:ea typeface="BIZ UDPゴシック" panose="020B0400000000000000" pitchFamily="50" charset="-128"/>
            </a:endParaRPr>
          </a:p>
          <a:p>
            <a:pPr marL="285750" indent="-285750">
              <a:lnSpc>
                <a:spcPct val="130000"/>
              </a:lnSpc>
              <a:buClr>
                <a:schemeClr val="tx1">
                  <a:lumMod val="50000"/>
                </a:schemeClr>
              </a:buClr>
              <a:buFont typeface="Wingdings" panose="05000000000000000000" pitchFamily="2" charset="2"/>
              <a:buChar char="ü"/>
              <a:defRPr/>
            </a:pPr>
            <a:r>
              <a:rPr lang="ja-JP" altLang="en-US" sz="1400" dirty="0">
                <a:solidFill>
                  <a:srgbClr val="000000"/>
                </a:solidFill>
                <a:latin typeface="BIZ UDPゴシック" panose="020B0400000000000000" pitchFamily="50" charset="-128"/>
                <a:ea typeface="BIZ UDPゴシック" panose="020B0400000000000000" pitchFamily="50" charset="-128"/>
              </a:rPr>
              <a:t>受講者には</a:t>
            </a:r>
            <a:r>
              <a:rPr lang="ja-JP" altLang="en-US" sz="1400" dirty="0">
                <a:solidFill>
                  <a:srgbClr val="000000"/>
                </a:solidFill>
                <a:highlight>
                  <a:srgbClr val="FFFF00"/>
                </a:highlight>
                <a:latin typeface="BIZ UDPゴシック" panose="020B0400000000000000" pitchFamily="50" charset="-128"/>
                <a:ea typeface="BIZ UDPゴシック" panose="020B0400000000000000" pitchFamily="50" charset="-128"/>
              </a:rPr>
              <a:t>講座受講後も個別の支援等を実施して、</a:t>
            </a:r>
            <a:r>
              <a:rPr lang="en-US" altLang="ja-JP" sz="1400" dirty="0">
                <a:solidFill>
                  <a:srgbClr val="000000"/>
                </a:solidFill>
                <a:highlight>
                  <a:srgbClr val="FFFF00"/>
                </a:highlight>
                <a:latin typeface="BIZ UDPゴシック" panose="020B0400000000000000" pitchFamily="50" charset="-128"/>
                <a:ea typeface="BIZ UDPゴシック" panose="020B0400000000000000" pitchFamily="50" charset="-128"/>
              </a:rPr>
              <a:t>BCP</a:t>
            </a:r>
            <a:r>
              <a:rPr lang="ja-JP" altLang="en-US" sz="1400" dirty="0">
                <a:solidFill>
                  <a:srgbClr val="000000"/>
                </a:solidFill>
                <a:highlight>
                  <a:srgbClr val="FFFF00"/>
                </a:highlight>
                <a:latin typeface="BIZ UDPゴシック" panose="020B0400000000000000" pitchFamily="50" charset="-128"/>
                <a:ea typeface="BIZ UDPゴシック" panose="020B0400000000000000" pitchFamily="50" charset="-128"/>
              </a:rPr>
              <a:t>完成まで無料でサポートします。</a:t>
            </a:r>
            <a:endParaRPr lang="en-US" altLang="ja-JP" sz="1400" dirty="0">
              <a:solidFill>
                <a:srgbClr val="000000"/>
              </a:solidFill>
              <a:highlight>
                <a:srgbClr val="FFFF00"/>
              </a:highlight>
              <a:latin typeface="BIZ UDPゴシック" panose="020B0400000000000000" pitchFamily="50" charset="-128"/>
              <a:ea typeface="BIZ UDPゴシック" panose="020B0400000000000000" pitchFamily="50" charset="-128"/>
            </a:endParaRPr>
          </a:p>
          <a:p>
            <a:pPr marL="285750" indent="-285750">
              <a:lnSpc>
                <a:spcPct val="130000"/>
              </a:lnSpc>
              <a:buClr>
                <a:schemeClr val="tx1">
                  <a:lumMod val="50000"/>
                </a:schemeClr>
              </a:buClr>
              <a:buFont typeface="Wingdings" panose="05000000000000000000" pitchFamily="2" charset="2"/>
              <a:buChar char="ü"/>
              <a:defRPr/>
            </a:pPr>
            <a:r>
              <a:rPr lang="ja-JP" altLang="en-US" sz="1400" dirty="0">
                <a:solidFill>
                  <a:srgbClr val="000000"/>
                </a:solidFill>
                <a:latin typeface="BIZ UDPゴシック" panose="020B0400000000000000" pitchFamily="50" charset="-128"/>
                <a:ea typeface="BIZ UDPゴシック" panose="020B0400000000000000" pitchFamily="50" charset="-128"/>
              </a:rPr>
              <a:t>完成した</a:t>
            </a:r>
            <a:r>
              <a:rPr lang="en-US" altLang="ja-JP" sz="1400" dirty="0">
                <a:solidFill>
                  <a:srgbClr val="000000"/>
                </a:solidFill>
                <a:latin typeface="BIZ UDPゴシック" panose="020B0400000000000000" pitchFamily="50" charset="-128"/>
                <a:ea typeface="BIZ UDPゴシック" panose="020B0400000000000000" pitchFamily="50" charset="-128"/>
              </a:rPr>
              <a:t>BCP</a:t>
            </a:r>
            <a:r>
              <a:rPr lang="ja-JP" altLang="en-US" sz="1400" dirty="0">
                <a:solidFill>
                  <a:srgbClr val="000000"/>
                </a:solidFill>
                <a:latin typeface="BIZ UDPゴシック" panose="020B0400000000000000" pitchFamily="50" charset="-128"/>
                <a:ea typeface="BIZ UDPゴシック" panose="020B0400000000000000" pitchFamily="50" charset="-128"/>
              </a:rPr>
              <a:t>を活用し、国の制度「事業継続力強化計画」の認定取得も無料でサポートします。</a:t>
            </a:r>
          </a:p>
        </p:txBody>
      </p:sp>
      <p:pic>
        <p:nvPicPr>
          <p:cNvPr id="6" name="図 5">
            <a:extLst>
              <a:ext uri="{FF2B5EF4-FFF2-40B4-BE49-F238E27FC236}">
                <a16:creationId xmlns:a16="http://schemas.microsoft.com/office/drawing/2014/main" id="{363377C2-5D2A-9463-E165-4EF6AFD0CB2F}"/>
              </a:ext>
            </a:extLst>
          </p:cNvPr>
          <p:cNvPicPr>
            <a:picLocks noChangeAspect="1"/>
          </p:cNvPicPr>
          <p:nvPr/>
        </p:nvPicPr>
        <p:blipFill>
          <a:blip r:embed="rId2"/>
          <a:stretch>
            <a:fillRect/>
          </a:stretch>
        </p:blipFill>
        <p:spPr>
          <a:xfrm>
            <a:off x="1659533" y="4609174"/>
            <a:ext cx="8800734" cy="1723824"/>
          </a:xfrm>
          <a:prstGeom prst="rect">
            <a:avLst/>
          </a:prstGeom>
        </p:spPr>
      </p:pic>
      <p:sp>
        <p:nvSpPr>
          <p:cNvPr id="7" name="テキスト ボックス 6">
            <a:extLst>
              <a:ext uri="{FF2B5EF4-FFF2-40B4-BE49-F238E27FC236}">
                <a16:creationId xmlns:a16="http://schemas.microsoft.com/office/drawing/2014/main" id="{71CF3BFB-3361-9BB0-7EF2-1B13DB661846}"/>
              </a:ext>
            </a:extLst>
          </p:cNvPr>
          <p:cNvSpPr txBox="1"/>
          <p:nvPr/>
        </p:nvSpPr>
        <p:spPr>
          <a:xfrm>
            <a:off x="1384752" y="5159694"/>
            <a:ext cx="400110" cy="1276205"/>
          </a:xfrm>
          <a:prstGeom prst="rect">
            <a:avLst/>
          </a:prstGeom>
          <a:noFill/>
        </p:spPr>
        <p:txBody>
          <a:bodyPr vert="eaVert" wrap="square" rtlCol="0">
            <a:spAutoFit/>
          </a:bodyPr>
          <a:lstStyle/>
          <a:p>
            <a:r>
              <a:rPr lang="ja-JP" altLang="en-US" sz="1400" dirty="0">
                <a:latin typeface="Meiryo UI" panose="020B0604030504040204" pitchFamily="50" charset="-128"/>
                <a:ea typeface="Meiryo UI" panose="020B0604030504040204" pitchFamily="50" charset="-128"/>
              </a:rPr>
              <a:t>伴走支援の例</a:t>
            </a:r>
          </a:p>
        </p:txBody>
      </p:sp>
    </p:spTree>
    <p:extLst>
      <p:ext uri="{BB962C8B-B14F-4D97-AF65-F5344CB8AC3E}">
        <p14:creationId xmlns:p14="http://schemas.microsoft.com/office/powerpoint/2010/main" val="24996025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A0BC8-9FE1-F697-426E-C3AABC9C34DC}"/>
            </a:ext>
          </a:extLst>
        </p:cNvPr>
        <p:cNvGrpSpPr/>
        <p:nvPr/>
      </p:nvGrpSpPr>
      <p:grpSpPr>
        <a:xfrm>
          <a:off x="0" y="0"/>
          <a:ext cx="0" cy="0"/>
          <a:chOff x="0" y="0"/>
          <a:chExt cx="0" cy="0"/>
        </a:xfrm>
      </p:grpSpPr>
      <p:sp>
        <p:nvSpPr>
          <p:cNvPr id="25" name="フローチャート: 結合子 24">
            <a:extLst>
              <a:ext uri="{FF2B5EF4-FFF2-40B4-BE49-F238E27FC236}">
                <a16:creationId xmlns:a16="http://schemas.microsoft.com/office/drawing/2014/main" id="{ACD4D9CA-8A04-6F7F-F83E-6C338DA52B22}"/>
              </a:ext>
            </a:extLst>
          </p:cNvPr>
          <p:cNvSpPr/>
          <p:nvPr/>
        </p:nvSpPr>
        <p:spPr>
          <a:xfrm>
            <a:off x="7853205" y="772589"/>
            <a:ext cx="7712187" cy="7380202"/>
          </a:xfrm>
          <a:prstGeom prst="flowChartConnector">
            <a:avLst/>
          </a:prstGeom>
          <a:gradFill>
            <a:gsLst>
              <a:gs pos="0">
                <a:schemeClr val="bg1"/>
              </a:gs>
              <a:gs pos="74000">
                <a:schemeClr val="accent3">
                  <a:lumMod val="40000"/>
                  <a:lumOff val="60000"/>
                </a:schemeClr>
              </a:gs>
              <a:gs pos="83000">
                <a:schemeClr val="accent3">
                  <a:lumMod val="40000"/>
                  <a:lumOff val="60000"/>
                </a:schemeClr>
              </a:gs>
              <a:gs pos="100000">
                <a:schemeClr val="accent3">
                  <a:lumMod val="40000"/>
                  <a:lumOff val="6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タイトル 2">
            <a:extLst>
              <a:ext uri="{FF2B5EF4-FFF2-40B4-BE49-F238E27FC236}">
                <a16:creationId xmlns:a16="http://schemas.microsoft.com/office/drawing/2014/main" id="{CD7A462A-CC2B-A67A-1D40-5B858F2F7C82}"/>
              </a:ext>
            </a:extLst>
          </p:cNvPr>
          <p:cNvSpPr>
            <a:spLocks noGrp="1"/>
          </p:cNvSpPr>
          <p:nvPr>
            <p:ph type="title"/>
          </p:nvPr>
        </p:nvSpPr>
        <p:spPr>
          <a:xfrm>
            <a:off x="1384752" y="234905"/>
            <a:ext cx="5671830" cy="420272"/>
          </a:xfrm>
        </p:spPr>
        <p:txBody>
          <a:bodyPr>
            <a:noAutofit/>
          </a:bodyPr>
          <a:lstStyle/>
          <a:p>
            <a:pPr algn="l"/>
            <a:r>
              <a:rPr lang="en-US" altLang="ja-JP" sz="2000" dirty="0">
                <a:latin typeface="BIZ UDPゴシック" panose="020B0400000000000000" pitchFamily="50" charset="-128"/>
                <a:ea typeface="BIZ UDPゴシック" panose="020B0400000000000000" pitchFamily="50" charset="-128"/>
                <a:cs typeface="Meiryo UI" panose="020B0604030504040204" pitchFamily="50" charset="-128"/>
              </a:rPr>
              <a:t>BCP</a:t>
            </a:r>
            <a:r>
              <a:rPr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普及啓発セミナー＆ＢＣＰ策定講座のご紹介</a:t>
            </a:r>
            <a:endPar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 name="フローチャート: 結合子 1">
            <a:extLst>
              <a:ext uri="{FF2B5EF4-FFF2-40B4-BE49-F238E27FC236}">
                <a16:creationId xmlns:a16="http://schemas.microsoft.com/office/drawing/2014/main" id="{BC93E993-7AEC-816F-D7B1-7982D8DC5DB6}"/>
              </a:ext>
            </a:extLst>
          </p:cNvPr>
          <p:cNvSpPr/>
          <p:nvPr/>
        </p:nvSpPr>
        <p:spPr>
          <a:xfrm>
            <a:off x="585666" y="117493"/>
            <a:ext cx="706324" cy="655096"/>
          </a:xfrm>
          <a:prstGeom prst="flowChartConnector">
            <a:avLst/>
          </a:prstGeom>
          <a:solidFill>
            <a:schemeClr val="accent3">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04</a:t>
            </a:r>
            <a:endParaRPr kumimoji="1"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962E7309-003E-DEC9-C3DE-2A3E0DCD11B2}"/>
              </a:ext>
            </a:extLst>
          </p:cNvPr>
          <p:cNvSpPr>
            <a:spLocks noGrp="1"/>
          </p:cNvSpPr>
          <p:nvPr>
            <p:ph type="sldNum" sz="quarter" idx="12"/>
          </p:nvPr>
        </p:nvSpPr>
        <p:spPr>
          <a:xfrm>
            <a:off x="202507" y="6334388"/>
            <a:ext cx="407633" cy="365125"/>
          </a:xfrm>
        </p:spPr>
        <p:txBody>
          <a:bodyPr/>
          <a:lstStyle/>
          <a:p>
            <a:r>
              <a:rPr lang="en-US" altLang="ja-JP" dirty="0"/>
              <a:t>9</a:t>
            </a:r>
            <a:endParaRPr kumimoji="1" lang="ja-JP" altLang="en-US" dirty="0"/>
          </a:p>
        </p:txBody>
      </p:sp>
      <p:pic>
        <p:nvPicPr>
          <p:cNvPr id="6" name="図 5">
            <a:extLst>
              <a:ext uri="{FF2B5EF4-FFF2-40B4-BE49-F238E27FC236}">
                <a16:creationId xmlns:a16="http://schemas.microsoft.com/office/drawing/2014/main" id="{F452A4FC-7C52-59CE-E5FC-2586B45DA59C}"/>
              </a:ext>
            </a:extLst>
          </p:cNvPr>
          <p:cNvPicPr>
            <a:picLocks noChangeAspect="1"/>
          </p:cNvPicPr>
          <p:nvPr/>
        </p:nvPicPr>
        <p:blipFill>
          <a:blip r:embed="rId2"/>
          <a:stretch>
            <a:fillRect/>
          </a:stretch>
        </p:blipFill>
        <p:spPr>
          <a:xfrm>
            <a:off x="4793257" y="1955784"/>
            <a:ext cx="3273434" cy="4561165"/>
          </a:xfrm>
          <a:prstGeom prst="rect">
            <a:avLst/>
          </a:prstGeom>
        </p:spPr>
      </p:pic>
      <p:pic>
        <p:nvPicPr>
          <p:cNvPr id="8" name="図 7">
            <a:extLst>
              <a:ext uri="{FF2B5EF4-FFF2-40B4-BE49-F238E27FC236}">
                <a16:creationId xmlns:a16="http://schemas.microsoft.com/office/drawing/2014/main" id="{DE8AB69F-095E-5B98-5F93-206D09D4D777}"/>
              </a:ext>
            </a:extLst>
          </p:cNvPr>
          <p:cNvPicPr>
            <a:picLocks noChangeAspect="1"/>
          </p:cNvPicPr>
          <p:nvPr/>
        </p:nvPicPr>
        <p:blipFill>
          <a:blip r:embed="rId3"/>
          <a:stretch>
            <a:fillRect/>
          </a:stretch>
        </p:blipFill>
        <p:spPr>
          <a:xfrm>
            <a:off x="8234621" y="1955783"/>
            <a:ext cx="3255653" cy="4561165"/>
          </a:xfrm>
          <a:prstGeom prst="rect">
            <a:avLst/>
          </a:prstGeom>
        </p:spPr>
      </p:pic>
      <p:pic>
        <p:nvPicPr>
          <p:cNvPr id="9" name="図 8">
            <a:extLst>
              <a:ext uri="{FF2B5EF4-FFF2-40B4-BE49-F238E27FC236}">
                <a16:creationId xmlns:a16="http://schemas.microsoft.com/office/drawing/2014/main" id="{227C8C73-AAC2-A263-AF62-ACDEFAB13ABC}"/>
              </a:ext>
            </a:extLst>
          </p:cNvPr>
          <p:cNvPicPr>
            <a:picLocks noChangeAspect="1"/>
          </p:cNvPicPr>
          <p:nvPr/>
        </p:nvPicPr>
        <p:blipFill>
          <a:blip r:embed="rId4"/>
          <a:stretch>
            <a:fillRect/>
          </a:stretch>
        </p:blipFill>
        <p:spPr>
          <a:xfrm>
            <a:off x="1406763" y="1955785"/>
            <a:ext cx="3218564" cy="4561165"/>
          </a:xfrm>
          <a:prstGeom prst="rect">
            <a:avLst/>
          </a:prstGeom>
        </p:spPr>
      </p:pic>
      <p:sp>
        <p:nvSpPr>
          <p:cNvPr id="10" name="テキスト ボックス 9">
            <a:extLst>
              <a:ext uri="{FF2B5EF4-FFF2-40B4-BE49-F238E27FC236}">
                <a16:creationId xmlns:a16="http://schemas.microsoft.com/office/drawing/2014/main" id="{5200B92D-A204-0671-8A19-4E4E7D76DBBD}"/>
              </a:ext>
            </a:extLst>
          </p:cNvPr>
          <p:cNvSpPr txBox="1"/>
          <p:nvPr/>
        </p:nvSpPr>
        <p:spPr bwMode="auto">
          <a:xfrm>
            <a:off x="2314876" y="1371008"/>
            <a:ext cx="1402337" cy="584775"/>
          </a:xfrm>
          <a:prstGeom prst="rect">
            <a:avLst/>
          </a:prstGeom>
          <a:noFill/>
          <a:ln>
            <a:noFill/>
          </a:ln>
          <a:effectLst>
            <a:prstShdw prst="shdw17" dist="17961" dir="2700000">
              <a:srgbClr val="009900">
                <a:gamma/>
                <a:shade val="60000"/>
                <a:invGamma/>
              </a:srgb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rtlCol="0">
            <a:spAutoFit/>
          </a:bodyPr>
          <a:lstStyle/>
          <a:p>
            <a:pPr algn="ctr" defTabSz="914400">
              <a:defRPr/>
            </a:pPr>
            <a:r>
              <a:rPr lang="ja-JP" altLang="en-US"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rPr>
              <a:t>第１回</a:t>
            </a:r>
            <a:endParaRPr lang="en-US" altLang="ja-JP"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algn="ctr" defTabSz="914400">
              <a:defRPr/>
            </a:pPr>
            <a:r>
              <a:rPr lang="ja-JP" altLang="en-US"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rPr>
              <a:t>名古屋会場</a:t>
            </a:r>
            <a:endParaRPr lang="en-US" altLang="ja-JP"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F5F35780-665C-D65F-336B-3D9199B379BF}"/>
              </a:ext>
            </a:extLst>
          </p:cNvPr>
          <p:cNvSpPr txBox="1"/>
          <p:nvPr/>
        </p:nvSpPr>
        <p:spPr bwMode="auto">
          <a:xfrm>
            <a:off x="5908673" y="1371008"/>
            <a:ext cx="1253215" cy="584775"/>
          </a:xfrm>
          <a:prstGeom prst="rect">
            <a:avLst/>
          </a:prstGeom>
          <a:noFill/>
          <a:ln>
            <a:noFill/>
          </a:ln>
          <a:effectLst>
            <a:prstShdw prst="shdw17" dist="17961" dir="2700000">
              <a:srgbClr val="009900">
                <a:gamma/>
                <a:shade val="60000"/>
                <a:invGamma/>
              </a:srgb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rtlCol="0">
            <a:spAutoFit/>
          </a:bodyPr>
          <a:lstStyle/>
          <a:p>
            <a:pPr algn="ctr" defTabSz="914400">
              <a:defRPr/>
            </a:pPr>
            <a:r>
              <a:rPr lang="ja-JP" altLang="en-US"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rPr>
              <a:t>第２回</a:t>
            </a:r>
            <a:endParaRPr lang="en-US" altLang="ja-JP"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algn="ctr" defTabSz="914400">
              <a:defRPr/>
            </a:pPr>
            <a:r>
              <a:rPr lang="ja-JP" altLang="en-US"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rPr>
              <a:t>西三河会場</a:t>
            </a:r>
            <a:endParaRPr lang="en-US" altLang="ja-JP"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7C3048B4-F688-CEE5-27F1-0BA8E565AD8D}"/>
              </a:ext>
            </a:extLst>
          </p:cNvPr>
          <p:cNvSpPr txBox="1"/>
          <p:nvPr/>
        </p:nvSpPr>
        <p:spPr bwMode="auto">
          <a:xfrm>
            <a:off x="9235839" y="1371007"/>
            <a:ext cx="1253215" cy="584775"/>
          </a:xfrm>
          <a:prstGeom prst="rect">
            <a:avLst/>
          </a:prstGeom>
          <a:noFill/>
          <a:ln>
            <a:noFill/>
          </a:ln>
          <a:effectLst>
            <a:prstShdw prst="shdw17" dist="17961" dir="2700000">
              <a:srgbClr val="009900">
                <a:gamma/>
                <a:shade val="60000"/>
                <a:invGamma/>
              </a:srgb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rtlCol="0">
            <a:spAutoFit/>
          </a:bodyPr>
          <a:lstStyle/>
          <a:p>
            <a:pPr algn="ctr" defTabSz="914400">
              <a:defRPr/>
            </a:pPr>
            <a:r>
              <a:rPr lang="ja-JP" altLang="en-US"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rPr>
              <a:t>第３回</a:t>
            </a:r>
            <a:endParaRPr lang="en-US" altLang="ja-JP"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algn="ctr" defTabSz="914400">
              <a:defRPr/>
            </a:pPr>
            <a:r>
              <a:rPr lang="ja-JP" altLang="en-US"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rPr>
              <a:t>知多会場</a:t>
            </a:r>
            <a:endParaRPr lang="en-US" altLang="ja-JP" sz="1600" kern="0" dirty="0">
              <a:solidFill>
                <a:srgbClr val="333333"/>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13" name="Picture 2">
            <a:extLst>
              <a:ext uri="{FF2B5EF4-FFF2-40B4-BE49-F238E27FC236}">
                <a16:creationId xmlns:a16="http://schemas.microsoft.com/office/drawing/2014/main" id="{205F2D27-48DD-D5EA-2F99-4985A56088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1888" y="132700"/>
            <a:ext cx="1406578" cy="1406578"/>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DE804BAE-B93E-A109-97B6-04AE118D4A7B}"/>
              </a:ext>
            </a:extLst>
          </p:cNvPr>
          <p:cNvSpPr txBox="1"/>
          <p:nvPr/>
        </p:nvSpPr>
        <p:spPr bwMode="auto">
          <a:xfrm>
            <a:off x="8493458" y="635934"/>
            <a:ext cx="2656445" cy="400110"/>
          </a:xfrm>
          <a:prstGeom prst="rect">
            <a:avLst/>
          </a:prstGeom>
          <a:noFill/>
          <a:ln>
            <a:noFill/>
          </a:ln>
          <a:effectLst>
            <a:prstShdw prst="shdw17" dist="17961" dir="2700000">
              <a:srgbClr val="009900">
                <a:gamma/>
                <a:shade val="60000"/>
                <a:invGamma/>
              </a:srgb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rtlCol="0">
            <a:spAutoFit/>
          </a:bodyPr>
          <a:lstStyle/>
          <a:p>
            <a:pPr algn="ctr" defTabSz="914400">
              <a:defRPr/>
            </a:pPr>
            <a:r>
              <a:rPr lang="ja-JP" altLang="en-US" sz="2000" kern="0" dirty="0">
                <a:solidFill>
                  <a:srgbClr val="FF0000"/>
                </a:solidFill>
                <a:latin typeface="BIZ UDPゴシック" panose="020B0400000000000000" pitchFamily="50" charset="-128"/>
                <a:ea typeface="BIZ UDPゴシック" panose="020B0400000000000000" pitchFamily="50" charset="-128"/>
                <a:cs typeface="Meiryo UI" panose="020B0604030504040204" pitchFamily="50" charset="-128"/>
              </a:rPr>
              <a:t>⇐詳しくはコチラから</a:t>
            </a:r>
            <a:endParaRPr lang="en-US" altLang="ja-JP" sz="2000" kern="0" dirty="0">
              <a:solidFill>
                <a:srgbClr val="FF0000"/>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5" name="タイトル 2">
            <a:extLst>
              <a:ext uri="{FF2B5EF4-FFF2-40B4-BE49-F238E27FC236}">
                <a16:creationId xmlns:a16="http://schemas.microsoft.com/office/drawing/2014/main" id="{3E96B578-CE4C-45BA-D9EE-D7690EDF50EB}"/>
              </a:ext>
            </a:extLst>
          </p:cNvPr>
          <p:cNvSpPr txBox="1">
            <a:spLocks/>
          </p:cNvSpPr>
          <p:nvPr/>
        </p:nvSpPr>
        <p:spPr>
          <a:xfrm>
            <a:off x="1395758" y="801581"/>
            <a:ext cx="5671830" cy="42027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1600" dirty="0">
                <a:latin typeface="BIZ UDPゴシック" panose="020B0400000000000000" pitchFamily="50" charset="-128"/>
                <a:ea typeface="BIZ UDPゴシック" panose="020B0400000000000000" pitchFamily="50" charset="-128"/>
                <a:cs typeface="Meiryo UI" panose="020B0604030504040204" pitchFamily="50" charset="-128"/>
              </a:rPr>
              <a:t>BCP</a:t>
            </a:r>
            <a:r>
              <a:rPr lang="ja-JP" altLang="en-US" sz="1600" dirty="0">
                <a:latin typeface="BIZ UDPゴシック" panose="020B0400000000000000" pitchFamily="50" charset="-128"/>
                <a:ea typeface="BIZ UDPゴシック" panose="020B0400000000000000" pitchFamily="50" charset="-128"/>
                <a:cs typeface="Meiryo UI" panose="020B0604030504040204" pitchFamily="50" charset="-128"/>
              </a:rPr>
              <a:t>策定にお悩みの中小企業様がいましたら、是非ともご紹介をお願いします！</a:t>
            </a:r>
          </a:p>
        </p:txBody>
      </p:sp>
    </p:spTree>
    <p:extLst>
      <p:ext uri="{BB962C8B-B14F-4D97-AF65-F5344CB8AC3E}">
        <p14:creationId xmlns:p14="http://schemas.microsoft.com/office/powerpoint/2010/main" val="20690517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1C5BF-B9C5-9994-F514-EE97D653752B}"/>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471C7096-9904-07CC-9D72-31C70C965C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5" name="正方形/長方形 4">
            <a:extLst>
              <a:ext uri="{FF2B5EF4-FFF2-40B4-BE49-F238E27FC236}">
                <a16:creationId xmlns:a16="http://schemas.microsoft.com/office/drawing/2014/main" id="{E269F0BF-906F-DE53-C668-D418DD98C5F1}"/>
              </a:ext>
            </a:extLst>
          </p:cNvPr>
          <p:cNvSpPr/>
          <p:nvPr/>
        </p:nvSpPr>
        <p:spPr>
          <a:xfrm>
            <a:off x="0" y="0"/>
            <a:ext cx="12191999" cy="685800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0" name="タイトル 2">
            <a:extLst>
              <a:ext uri="{FF2B5EF4-FFF2-40B4-BE49-F238E27FC236}">
                <a16:creationId xmlns:a16="http://schemas.microsoft.com/office/drawing/2014/main" id="{6C5B2A4C-95E4-548E-D3CA-60EFC1818E46}"/>
              </a:ext>
            </a:extLst>
          </p:cNvPr>
          <p:cNvSpPr>
            <a:spLocks noGrp="1"/>
          </p:cNvSpPr>
          <p:nvPr>
            <p:ph type="title"/>
          </p:nvPr>
        </p:nvSpPr>
        <p:spPr>
          <a:xfrm>
            <a:off x="1384752" y="234905"/>
            <a:ext cx="5533062" cy="420272"/>
          </a:xfrm>
        </p:spPr>
        <p:txBody>
          <a:bodyPr>
            <a:normAutofit/>
          </a:bodyPr>
          <a:lstStyle/>
          <a:p>
            <a:pPr algn="l"/>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事業継続力強化支援計画</a:t>
            </a:r>
          </a:p>
        </p:txBody>
      </p:sp>
      <p:sp>
        <p:nvSpPr>
          <p:cNvPr id="2" name="フローチャート: 結合子 1">
            <a:extLst>
              <a:ext uri="{FF2B5EF4-FFF2-40B4-BE49-F238E27FC236}">
                <a16:creationId xmlns:a16="http://schemas.microsoft.com/office/drawing/2014/main" id="{6C3DE2EF-AE3F-39A9-8903-A7970D2028B8}"/>
              </a:ext>
            </a:extLst>
          </p:cNvPr>
          <p:cNvSpPr/>
          <p:nvPr/>
        </p:nvSpPr>
        <p:spPr>
          <a:xfrm>
            <a:off x="585666" y="117493"/>
            <a:ext cx="706324" cy="655096"/>
          </a:xfrm>
          <a:prstGeom prst="flowChartConnector">
            <a:avLst/>
          </a:prstGeom>
          <a:solidFill>
            <a:schemeClr val="accent3">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600">
                <a:solidFill>
                  <a:schemeClr val="bg1"/>
                </a:solidFill>
                <a:latin typeface="BIZ UDPゴシック" panose="020B0400000000000000" pitchFamily="50" charset="-128"/>
                <a:ea typeface="BIZ UDPゴシック" panose="020B0400000000000000" pitchFamily="50" charset="-128"/>
              </a:rPr>
              <a:t>0</a:t>
            </a:r>
            <a:r>
              <a:rPr lang="ja-JP" altLang="en-US" sz="1600">
                <a:solidFill>
                  <a:schemeClr val="bg1"/>
                </a:solidFill>
                <a:latin typeface="BIZ UDPゴシック" panose="020B0400000000000000" pitchFamily="50" charset="-128"/>
                <a:ea typeface="BIZ UDPゴシック" panose="020B0400000000000000" pitchFamily="50" charset="-128"/>
              </a:rPr>
              <a:t>４</a:t>
            </a:r>
            <a:endParaRPr kumimoji="1"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40245A1F-8805-CF96-16B1-9FAB9F835E79}"/>
              </a:ext>
            </a:extLst>
          </p:cNvPr>
          <p:cNvSpPr>
            <a:spLocks noGrp="1"/>
          </p:cNvSpPr>
          <p:nvPr>
            <p:ph type="sldNum" sz="quarter" idx="12"/>
          </p:nvPr>
        </p:nvSpPr>
        <p:spPr>
          <a:xfrm>
            <a:off x="134997" y="6289773"/>
            <a:ext cx="450669" cy="365125"/>
          </a:xfrm>
        </p:spPr>
        <p:txBody>
          <a:bodyPr/>
          <a:lstStyle/>
          <a:p>
            <a:r>
              <a:rPr kumimoji="1" lang="en-US" altLang="ja-JP" dirty="0"/>
              <a:t>10</a:t>
            </a:r>
            <a:endParaRPr kumimoji="1" lang="ja-JP" altLang="en-US" dirty="0"/>
          </a:p>
        </p:txBody>
      </p:sp>
      <p:grpSp>
        <p:nvGrpSpPr>
          <p:cNvPr id="11" name="グループ化 10">
            <a:extLst>
              <a:ext uri="{FF2B5EF4-FFF2-40B4-BE49-F238E27FC236}">
                <a16:creationId xmlns:a16="http://schemas.microsoft.com/office/drawing/2014/main" id="{A1333847-FBF0-3779-8F0A-751E099715DA}"/>
              </a:ext>
            </a:extLst>
          </p:cNvPr>
          <p:cNvGrpSpPr/>
          <p:nvPr/>
        </p:nvGrpSpPr>
        <p:grpSpPr>
          <a:xfrm>
            <a:off x="1899895" y="2707957"/>
            <a:ext cx="8392207" cy="3587643"/>
            <a:chOff x="426729" y="2060848"/>
            <a:chExt cx="8321735" cy="3096344"/>
          </a:xfrm>
          <a:solidFill>
            <a:schemeClr val="bg1"/>
          </a:solidFill>
        </p:grpSpPr>
        <p:pic>
          <p:nvPicPr>
            <p:cNvPr id="13" name="図 12">
              <a:extLst>
                <a:ext uri="{FF2B5EF4-FFF2-40B4-BE49-F238E27FC236}">
                  <a16:creationId xmlns:a16="http://schemas.microsoft.com/office/drawing/2014/main" id="{32E59AAB-E811-E74F-BFA9-002964D891C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29" y="2060848"/>
              <a:ext cx="8321735" cy="3096344"/>
            </a:xfrm>
            <a:prstGeom prst="rect">
              <a:avLst/>
            </a:prstGeom>
            <a:grpFill/>
            <a:ln>
              <a:noFill/>
            </a:ln>
          </p:spPr>
        </p:pic>
        <p:sp>
          <p:nvSpPr>
            <p:cNvPr id="14" name="正方形/長方形 13">
              <a:extLst>
                <a:ext uri="{FF2B5EF4-FFF2-40B4-BE49-F238E27FC236}">
                  <a16:creationId xmlns:a16="http://schemas.microsoft.com/office/drawing/2014/main" id="{41F901E8-BCC0-6D9E-728D-01FF08C43E6B}"/>
                </a:ext>
              </a:extLst>
            </p:cNvPr>
            <p:cNvSpPr/>
            <p:nvPr/>
          </p:nvSpPr>
          <p:spPr>
            <a:xfrm>
              <a:off x="7956376" y="2132856"/>
              <a:ext cx="171291" cy="20691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5" name="フローチャート: 処理 14">
            <a:extLst>
              <a:ext uri="{FF2B5EF4-FFF2-40B4-BE49-F238E27FC236}">
                <a16:creationId xmlns:a16="http://schemas.microsoft.com/office/drawing/2014/main" id="{C69DE53C-004E-D86F-CDE4-7E503C219C7E}"/>
              </a:ext>
            </a:extLst>
          </p:cNvPr>
          <p:cNvSpPr/>
          <p:nvPr/>
        </p:nvSpPr>
        <p:spPr>
          <a:xfrm>
            <a:off x="1384752" y="772589"/>
            <a:ext cx="10035142" cy="1656846"/>
          </a:xfrm>
          <a:prstGeom prst="flowChartProcess">
            <a:avLst/>
          </a:prstGeom>
          <a:solidFill>
            <a:srgbClr val="E7EAF1"/>
          </a:solidFill>
          <a:ln w="9525" cap="flat" cmpd="sng" algn="ctr">
            <a:solidFill>
              <a:srgbClr val="664D7E">
                <a:shade val="95000"/>
                <a:satMod val="105000"/>
              </a:srgbClr>
            </a:solidFill>
            <a:prstDash val="solid"/>
          </a:ln>
          <a:effectLst>
            <a:outerShdw blurRad="40000" dist="20000" dir="5400000" rotWithShape="0">
              <a:srgbClr val="000000">
                <a:alpha val="38000"/>
              </a:srgbClr>
            </a:outerShdw>
          </a:effectLst>
        </p:spPr>
        <p:txBody>
          <a:bodyPr rtlCol="0" anchor="ctr"/>
          <a:lstStyle/>
          <a:p>
            <a:pPr marL="88900" indent="-88900">
              <a:lnSpc>
                <a:spcPct val="150000"/>
              </a:lnSpc>
            </a:pPr>
            <a:r>
              <a:rPr lang="ja-JP" altLang="en-US" sz="1600" dirty="0">
                <a:latin typeface="BIZ UDPゴシック" panose="020B0400000000000000" pitchFamily="50" charset="-128"/>
                <a:ea typeface="BIZ UDPゴシック" panose="020B0400000000000000" pitchFamily="50" charset="-128"/>
              </a:rPr>
              <a:t>・愛知県内の商工会・商工会議所がその地区を所管する市町村（以下、「関係市町村」）と共同して小規模事業者の事業継続力強化を支援するための計画を作成し、愛知県知事が当該計画を認定するものです。</a:t>
            </a:r>
          </a:p>
          <a:p>
            <a:pPr marL="88900" indent="-88900">
              <a:lnSpc>
                <a:spcPct val="150000"/>
              </a:lnSpc>
            </a:pPr>
            <a:r>
              <a:rPr lang="ja-JP" altLang="en-US" sz="1600" dirty="0">
                <a:latin typeface="BIZ UDPゴシック" panose="020B0400000000000000" pitchFamily="50" charset="-128"/>
                <a:ea typeface="BIZ UDPゴシック" panose="020B0400000000000000" pitchFamily="50" charset="-128"/>
              </a:rPr>
              <a:t>・計画の認定を希望する商工会・商工会議所及び関係市町村は、県が作成した「事業継続力強化支援計画の申請ガイドライン」に基づき、事業継続力強化支援計画を作成し、県へ認定を申請してください。</a:t>
            </a:r>
          </a:p>
        </p:txBody>
      </p:sp>
    </p:spTree>
    <p:extLst>
      <p:ext uri="{BB962C8B-B14F-4D97-AF65-F5344CB8AC3E}">
        <p14:creationId xmlns:p14="http://schemas.microsoft.com/office/powerpoint/2010/main" val="1047633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A64B5-106A-A8BB-DE85-E060C4458083}"/>
            </a:ext>
          </a:extLst>
        </p:cNvPr>
        <p:cNvGrpSpPr/>
        <p:nvPr/>
      </p:nvGrpSpPr>
      <p:grpSpPr>
        <a:xfrm>
          <a:off x="0" y="0"/>
          <a:ext cx="0" cy="0"/>
          <a:chOff x="0" y="0"/>
          <a:chExt cx="0" cy="0"/>
        </a:xfrm>
      </p:grpSpPr>
      <p:pic>
        <p:nvPicPr>
          <p:cNvPr id="7" name="図 6" descr="高層ビルのcg&#10;&#10;AI によって生成されたコンテンツは間違っている可能性があります。">
            <a:extLst>
              <a:ext uri="{FF2B5EF4-FFF2-40B4-BE49-F238E27FC236}">
                <a16:creationId xmlns:a16="http://schemas.microsoft.com/office/drawing/2014/main" id="{0FF9DDBC-348A-BB41-5072-F588768A5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8" y="-2"/>
            <a:ext cx="12192000" cy="6858000"/>
          </a:xfrm>
          <a:prstGeom prst="rect">
            <a:avLst/>
          </a:prstGeom>
        </p:spPr>
      </p:pic>
      <p:sp>
        <p:nvSpPr>
          <p:cNvPr id="2" name="正方形/長方形 1">
            <a:extLst>
              <a:ext uri="{FF2B5EF4-FFF2-40B4-BE49-F238E27FC236}">
                <a16:creationId xmlns:a16="http://schemas.microsoft.com/office/drawing/2014/main" id="{3F07F3A6-8678-78D1-8C4D-6A66EA3EEF0F}"/>
              </a:ext>
            </a:extLst>
          </p:cNvPr>
          <p:cNvSpPr/>
          <p:nvPr/>
        </p:nvSpPr>
        <p:spPr>
          <a:xfrm>
            <a:off x="-19138" y="-4"/>
            <a:ext cx="12211138" cy="6858002"/>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0BC2ACD-0F6E-EF82-ADEB-6615AC0B0CA4}"/>
              </a:ext>
            </a:extLst>
          </p:cNvPr>
          <p:cNvSpPr txBox="1"/>
          <p:nvPr/>
        </p:nvSpPr>
        <p:spPr>
          <a:xfrm>
            <a:off x="3294214" y="2552661"/>
            <a:ext cx="5603572" cy="2074414"/>
          </a:xfrm>
          <a:prstGeom prst="rect">
            <a:avLst/>
          </a:prstGeom>
          <a:noFill/>
        </p:spPr>
        <p:txBody>
          <a:bodyPr wrap="square" rtlCol="0" anchor="ctr">
            <a:spAutoFit/>
          </a:bodyPr>
          <a:lstStyle/>
          <a:p>
            <a:pPr algn="ctr">
              <a:lnSpc>
                <a:spcPct val="120000"/>
              </a:lnSpc>
            </a:pPr>
            <a:r>
              <a:rPr lang="ja-JP" altLang="en-US" sz="2800" b="1" dirty="0">
                <a:latin typeface="BIZ UDPゴシック" panose="020B0400000000000000" pitchFamily="50" charset="-128"/>
                <a:ea typeface="BIZ UDPゴシック" panose="020B0400000000000000" pitchFamily="50" charset="-128"/>
              </a:rPr>
              <a:t>今後とも引き続き</a:t>
            </a:r>
            <a:endParaRPr lang="en-US" altLang="ja-JP" sz="2800" b="1" dirty="0">
              <a:latin typeface="BIZ UDPゴシック" panose="020B0400000000000000" pitchFamily="50" charset="-128"/>
              <a:ea typeface="BIZ UDPゴシック" panose="020B0400000000000000" pitchFamily="50" charset="-128"/>
            </a:endParaRPr>
          </a:p>
          <a:p>
            <a:pPr algn="ctr">
              <a:lnSpc>
                <a:spcPct val="120000"/>
              </a:lnSpc>
            </a:pPr>
            <a:r>
              <a:rPr lang="en-US" altLang="ja-JP" sz="2800" b="1" dirty="0">
                <a:latin typeface="BIZ UDPゴシック" panose="020B0400000000000000" pitchFamily="50" charset="-128"/>
                <a:ea typeface="BIZ UDPゴシック" panose="020B0400000000000000" pitchFamily="50" charset="-128"/>
              </a:rPr>
              <a:t>BCP</a:t>
            </a:r>
            <a:r>
              <a:rPr lang="ja-JP" altLang="en-US" sz="2800" b="1" dirty="0">
                <a:latin typeface="BIZ UDPゴシック" panose="020B0400000000000000" pitchFamily="50" charset="-128"/>
                <a:ea typeface="BIZ UDPゴシック" panose="020B0400000000000000" pitchFamily="50" charset="-128"/>
              </a:rPr>
              <a:t>に取り組む中小企業への支援をお願いします</a:t>
            </a:r>
          </a:p>
          <a:p>
            <a:pPr algn="ctr"/>
            <a:r>
              <a:rPr lang="ja-JP" altLang="en-US" sz="2800" dirty="0">
                <a:effectLst>
                  <a:outerShdw blurRad="50800" dist="38100" dir="2700000" algn="tl" rotWithShape="0">
                    <a:prstClr val="black">
                      <a:alpha val="40000"/>
                    </a:prstClr>
                  </a:outerShdw>
                </a:effectLst>
                <a:latin typeface="BIZ UDPゴシック" panose="020B0400000000000000" pitchFamily="50" charset="-128"/>
                <a:ea typeface="BIZ UDPゴシック" panose="020B0400000000000000" pitchFamily="50" charset="-128"/>
              </a:rPr>
              <a:t> </a:t>
            </a:r>
            <a:endParaRPr kumimoji="1" lang="ja-JP" altLang="en-US" sz="2800" dirty="0">
              <a:effectLst>
                <a:outerShdw blurRad="50800" dist="38100" dir="2700000" algn="tl" rotWithShape="0">
                  <a:prstClr val="black">
                    <a:alpha val="40000"/>
                  </a:prstClr>
                </a:outerShdw>
              </a:effectLst>
              <a:latin typeface="BIZ UDPゴシック" panose="020B0400000000000000" pitchFamily="50" charset="-128"/>
              <a:ea typeface="BIZ UDPゴシック" panose="020B0400000000000000" pitchFamily="50" charset="-128"/>
            </a:endParaRPr>
          </a:p>
        </p:txBody>
      </p:sp>
      <p:pic>
        <p:nvPicPr>
          <p:cNvPr id="5" name="図 4" descr="テキスト&#10;&#10;AI によって生成されたコンテンツは間違っている可能性があります。">
            <a:extLst>
              <a:ext uri="{FF2B5EF4-FFF2-40B4-BE49-F238E27FC236}">
                <a16:creationId xmlns:a16="http://schemas.microsoft.com/office/drawing/2014/main" id="{5EF4D42D-EC90-D0E5-FD45-F1C75D1265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6976" y="5497627"/>
            <a:ext cx="3179771" cy="806373"/>
          </a:xfrm>
          <a:prstGeom prst="rect">
            <a:avLst/>
          </a:prstGeom>
          <a:noFill/>
          <a:effectLst>
            <a:outerShdw blurRad="165100" dist="50800" dir="5400000" algn="ctr" rotWithShape="0">
              <a:srgbClr val="000000"/>
            </a:outerShdw>
          </a:effectLst>
        </p:spPr>
      </p:pic>
      <p:sp>
        <p:nvSpPr>
          <p:cNvPr id="9" name="スライド番号プレースホルダー 8">
            <a:extLst>
              <a:ext uri="{FF2B5EF4-FFF2-40B4-BE49-F238E27FC236}">
                <a16:creationId xmlns:a16="http://schemas.microsoft.com/office/drawing/2014/main" id="{D99F3B6D-896C-3915-E0CC-10A3543A5CCE}"/>
              </a:ext>
            </a:extLst>
          </p:cNvPr>
          <p:cNvSpPr>
            <a:spLocks noGrp="1"/>
          </p:cNvSpPr>
          <p:nvPr>
            <p:ph type="sldNum" sz="quarter" idx="12"/>
          </p:nvPr>
        </p:nvSpPr>
        <p:spPr/>
        <p:txBody>
          <a:bodyPr/>
          <a:lstStyle/>
          <a:p>
            <a:fld id="{7494066B-BAA4-4F6B-A39F-4E58AD0A0241}" type="slidenum">
              <a:rPr kumimoji="1" lang="ja-JP" altLang="en-US" smtClean="0"/>
              <a:t>13</a:t>
            </a:fld>
            <a:endParaRPr kumimoji="1" lang="ja-JP" altLang="en-US"/>
          </a:p>
        </p:txBody>
      </p:sp>
    </p:spTree>
    <p:extLst>
      <p:ext uri="{BB962C8B-B14F-4D97-AF65-F5344CB8AC3E}">
        <p14:creationId xmlns:p14="http://schemas.microsoft.com/office/powerpoint/2010/main" val="374272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高層ビルのcg&#10;&#10;AI によって生成されたコンテンツは間違っている可能性があります。">
            <a:extLst>
              <a:ext uri="{FF2B5EF4-FFF2-40B4-BE49-F238E27FC236}">
                <a16:creationId xmlns:a16="http://schemas.microsoft.com/office/drawing/2014/main" id="{6F759F07-6D5C-0C6C-987C-9DF4F58FFB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38" y="-2"/>
            <a:ext cx="12192000" cy="6858000"/>
          </a:xfrm>
          <a:prstGeom prst="rect">
            <a:avLst/>
          </a:prstGeom>
        </p:spPr>
      </p:pic>
      <p:sp>
        <p:nvSpPr>
          <p:cNvPr id="12" name="フリーフォーム: 図形 11">
            <a:extLst>
              <a:ext uri="{FF2B5EF4-FFF2-40B4-BE49-F238E27FC236}">
                <a16:creationId xmlns:a16="http://schemas.microsoft.com/office/drawing/2014/main" id="{531DEBF7-FCDF-E56E-A5B8-11CCA2AC35DF}"/>
              </a:ext>
            </a:extLst>
          </p:cNvPr>
          <p:cNvSpPr/>
          <p:nvPr/>
        </p:nvSpPr>
        <p:spPr>
          <a:xfrm>
            <a:off x="-19138" y="0"/>
            <a:ext cx="4334051" cy="6858000"/>
          </a:xfrm>
          <a:custGeom>
            <a:avLst/>
            <a:gdLst>
              <a:gd name="connsiteX0" fmla="*/ 0 w 4295775"/>
              <a:gd name="connsiteY0" fmla="*/ 0 h 6858000"/>
              <a:gd name="connsiteX1" fmla="*/ 3323395 w 4295775"/>
              <a:gd name="connsiteY1" fmla="*/ 0 h 6858000"/>
              <a:gd name="connsiteX2" fmla="*/ 3397481 w 4295775"/>
              <a:gd name="connsiteY2" fmla="*/ 113330 h 6858000"/>
              <a:gd name="connsiteX3" fmla="*/ 4295775 w 4295775"/>
              <a:gd name="connsiteY3" fmla="*/ 3429000 h 6858000"/>
              <a:gd name="connsiteX4" fmla="*/ 3397481 w 4295775"/>
              <a:gd name="connsiteY4" fmla="*/ 6744671 h 6858000"/>
              <a:gd name="connsiteX5" fmla="*/ 3323395 w 4295775"/>
              <a:gd name="connsiteY5" fmla="*/ 6858000 h 6858000"/>
              <a:gd name="connsiteX6" fmla="*/ 0 w 429577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95775" h="6858000">
                <a:moveTo>
                  <a:pt x="0" y="0"/>
                </a:moveTo>
                <a:lnTo>
                  <a:pt x="3323395" y="0"/>
                </a:lnTo>
                <a:lnTo>
                  <a:pt x="3397481" y="113330"/>
                </a:lnTo>
                <a:cubicBezTo>
                  <a:pt x="3958664" y="1014367"/>
                  <a:pt x="4295775" y="2169518"/>
                  <a:pt x="4295775" y="3429000"/>
                </a:cubicBezTo>
                <a:cubicBezTo>
                  <a:pt x="4295775" y="4688482"/>
                  <a:pt x="3958664" y="5843633"/>
                  <a:pt x="3397481" y="6744671"/>
                </a:cubicBezTo>
                <a:lnTo>
                  <a:pt x="3323395" y="6858000"/>
                </a:lnTo>
                <a:lnTo>
                  <a:pt x="0" y="6858000"/>
                </a:lnTo>
                <a:close/>
              </a:path>
            </a:pathLst>
          </a:cu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38" name="フローチャート: 結合子 37">
            <a:extLst>
              <a:ext uri="{FF2B5EF4-FFF2-40B4-BE49-F238E27FC236}">
                <a16:creationId xmlns:a16="http://schemas.microsoft.com/office/drawing/2014/main" id="{A43295DD-FB77-4B8F-FBB0-FCA37D32A9A9}"/>
              </a:ext>
            </a:extLst>
          </p:cNvPr>
          <p:cNvSpPr/>
          <p:nvPr/>
        </p:nvSpPr>
        <p:spPr>
          <a:xfrm>
            <a:off x="3266480" y="357176"/>
            <a:ext cx="1176337" cy="1162052"/>
          </a:xfrm>
          <a:prstGeom prst="flowChartConnector">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gn="ctr"/>
            <a:r>
              <a:rPr kumimoji="1" lang="ja-JP" altLang="en-US" sz="3200" dirty="0">
                <a:solidFill>
                  <a:schemeClr val="bg1"/>
                </a:solidFill>
                <a:latin typeface="BIZ UDPゴシック" panose="020B0400000000000000" pitchFamily="50" charset="-128"/>
                <a:ea typeface="BIZ UDPゴシック" panose="020B0400000000000000" pitchFamily="50" charset="-128"/>
              </a:rPr>
              <a:t>０１</a:t>
            </a:r>
          </a:p>
        </p:txBody>
      </p:sp>
      <p:sp>
        <p:nvSpPr>
          <p:cNvPr id="39" name="フローチャート: 結合子 38">
            <a:extLst>
              <a:ext uri="{FF2B5EF4-FFF2-40B4-BE49-F238E27FC236}">
                <a16:creationId xmlns:a16="http://schemas.microsoft.com/office/drawing/2014/main" id="{C357088C-BB13-D91E-1A40-DDFCB82C7333}"/>
              </a:ext>
            </a:extLst>
          </p:cNvPr>
          <p:cNvSpPr/>
          <p:nvPr/>
        </p:nvSpPr>
        <p:spPr>
          <a:xfrm>
            <a:off x="3662360" y="2019287"/>
            <a:ext cx="1176337" cy="1162052"/>
          </a:xfrm>
          <a:prstGeom prst="flowChartConnector">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gn="ctr"/>
            <a:r>
              <a:rPr kumimoji="1" lang="ja-JP" altLang="en-US" sz="3200" dirty="0">
                <a:solidFill>
                  <a:schemeClr val="bg1"/>
                </a:solidFill>
                <a:latin typeface="BIZ UDPゴシック" panose="020B0400000000000000" pitchFamily="50" charset="-128"/>
                <a:ea typeface="BIZ UDPゴシック" panose="020B0400000000000000" pitchFamily="50" charset="-128"/>
              </a:rPr>
              <a:t>０２</a:t>
            </a:r>
          </a:p>
        </p:txBody>
      </p:sp>
      <p:sp>
        <p:nvSpPr>
          <p:cNvPr id="40" name="フローチャート: 結合子 39">
            <a:extLst>
              <a:ext uri="{FF2B5EF4-FFF2-40B4-BE49-F238E27FC236}">
                <a16:creationId xmlns:a16="http://schemas.microsoft.com/office/drawing/2014/main" id="{DB99B67D-E676-D76A-5892-4D4CD694CC39}"/>
              </a:ext>
            </a:extLst>
          </p:cNvPr>
          <p:cNvSpPr/>
          <p:nvPr/>
        </p:nvSpPr>
        <p:spPr>
          <a:xfrm>
            <a:off x="3662360" y="3676662"/>
            <a:ext cx="1176337" cy="1162052"/>
          </a:xfrm>
          <a:prstGeom prst="flowChartConnector">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BIZ UDPゴシック" panose="020B0400000000000000" pitchFamily="50" charset="-128"/>
                <a:ea typeface="BIZ UDPゴシック" panose="020B0400000000000000" pitchFamily="50" charset="-128"/>
              </a:rPr>
              <a:t>０３</a:t>
            </a:r>
          </a:p>
        </p:txBody>
      </p:sp>
      <p:sp>
        <p:nvSpPr>
          <p:cNvPr id="41" name="フローチャート: 結合子 40">
            <a:extLst>
              <a:ext uri="{FF2B5EF4-FFF2-40B4-BE49-F238E27FC236}">
                <a16:creationId xmlns:a16="http://schemas.microsoft.com/office/drawing/2014/main" id="{1F423CBC-50E5-8BB5-C907-B19126A042BE}"/>
              </a:ext>
            </a:extLst>
          </p:cNvPr>
          <p:cNvSpPr/>
          <p:nvPr/>
        </p:nvSpPr>
        <p:spPr>
          <a:xfrm>
            <a:off x="3266480" y="5362582"/>
            <a:ext cx="1176337" cy="1162052"/>
          </a:xfrm>
          <a:prstGeom prst="flowChartConnector">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bg1"/>
                </a:solidFill>
                <a:latin typeface="BIZ UDPゴシック" panose="020B0400000000000000" pitchFamily="50" charset="-128"/>
                <a:ea typeface="BIZ UDPゴシック" panose="020B0400000000000000" pitchFamily="50" charset="-128"/>
              </a:rPr>
              <a:t>０４</a:t>
            </a:r>
          </a:p>
        </p:txBody>
      </p:sp>
      <p:sp>
        <p:nvSpPr>
          <p:cNvPr id="45" name="テキスト ボックス 44">
            <a:extLst>
              <a:ext uri="{FF2B5EF4-FFF2-40B4-BE49-F238E27FC236}">
                <a16:creationId xmlns:a16="http://schemas.microsoft.com/office/drawing/2014/main" id="{63D21AD2-8C54-5171-F2FC-45021FD39B21}"/>
              </a:ext>
            </a:extLst>
          </p:cNvPr>
          <p:cNvSpPr txBox="1"/>
          <p:nvPr/>
        </p:nvSpPr>
        <p:spPr>
          <a:xfrm rot="5400000">
            <a:off x="-2666453" y="2644168"/>
            <a:ext cx="6608482" cy="1569660"/>
          </a:xfrm>
          <a:prstGeom prst="rect">
            <a:avLst/>
          </a:prstGeom>
          <a:noFill/>
        </p:spPr>
        <p:txBody>
          <a:bodyPr wrap="square">
            <a:spAutoFit/>
          </a:bodyPr>
          <a:lstStyle/>
          <a:p>
            <a:r>
              <a:rPr kumimoji="1" lang="en-US" altLang="ja-JP" sz="9600" b="1" dirty="0">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latin typeface="BIZ UDPゴシック" panose="020B0400000000000000" pitchFamily="50" charset="-128"/>
                <a:ea typeface="BIZ UDPゴシック" panose="020B0400000000000000" pitchFamily="50" charset="-128"/>
              </a:rPr>
              <a:t>Contents</a:t>
            </a:r>
            <a:endParaRPr kumimoji="1" lang="ja-JP" altLang="en-US" sz="9600" b="1" dirty="0">
              <a:gradFill>
                <a:gsLst>
                  <a:gs pos="0">
                    <a:schemeClr val="accent4">
                      <a:lumMod val="67000"/>
                    </a:schemeClr>
                  </a:gs>
                  <a:gs pos="48000">
                    <a:schemeClr val="accent4">
                      <a:lumMod val="97000"/>
                      <a:lumOff val="3000"/>
                    </a:schemeClr>
                  </a:gs>
                  <a:gs pos="100000">
                    <a:schemeClr val="accent4">
                      <a:lumMod val="60000"/>
                      <a:lumOff val="40000"/>
                    </a:schemeClr>
                  </a:gs>
                </a:gsLst>
                <a:lin ang="16200000" scaled="1"/>
              </a:gradFill>
              <a:latin typeface="BIZ UDPゴシック" panose="020B0400000000000000" pitchFamily="50" charset="-128"/>
              <a:ea typeface="BIZ UDPゴシック" panose="020B0400000000000000" pitchFamily="50" charset="-128"/>
            </a:endParaRPr>
          </a:p>
        </p:txBody>
      </p:sp>
      <p:sp>
        <p:nvSpPr>
          <p:cNvPr id="9" name="フリーフォーム: 図形 8">
            <a:extLst>
              <a:ext uri="{FF2B5EF4-FFF2-40B4-BE49-F238E27FC236}">
                <a16:creationId xmlns:a16="http://schemas.microsoft.com/office/drawing/2014/main" id="{33FC7EF2-17F3-DC9F-7B83-4A4CBA4FD1DF}"/>
              </a:ext>
            </a:extLst>
          </p:cNvPr>
          <p:cNvSpPr/>
          <p:nvPr/>
        </p:nvSpPr>
        <p:spPr>
          <a:xfrm>
            <a:off x="4838697" y="446048"/>
            <a:ext cx="4602617" cy="1073180"/>
          </a:xfrm>
          <a:custGeom>
            <a:avLst/>
            <a:gdLst>
              <a:gd name="connsiteX0" fmla="*/ 6260650 w 6794504"/>
              <a:gd name="connsiteY0" fmla="*/ 0 h 1073180"/>
              <a:gd name="connsiteX1" fmla="*/ 6794504 w 6794504"/>
              <a:gd name="connsiteY1" fmla="*/ 536590 h 1073180"/>
              <a:gd name="connsiteX2" fmla="*/ 6260650 w 6794504"/>
              <a:gd name="connsiteY2" fmla="*/ 1073180 h 1073180"/>
              <a:gd name="connsiteX3" fmla="*/ 6249307 w 6794504"/>
              <a:gd name="connsiteY3" fmla="*/ 1072031 h 1073180"/>
              <a:gd name="connsiteX4" fmla="*/ 6249307 w 6794504"/>
              <a:gd name="connsiteY4" fmla="*/ 1073178 h 1073180"/>
              <a:gd name="connsiteX5" fmla="*/ 533874 w 6794504"/>
              <a:gd name="connsiteY5" fmla="*/ 1073178 h 1073180"/>
              <a:gd name="connsiteX6" fmla="*/ 533854 w 6794504"/>
              <a:gd name="connsiteY6" fmla="*/ 1073180 h 1073180"/>
              <a:gd name="connsiteX7" fmla="*/ 0 w 6794504"/>
              <a:gd name="connsiteY7" fmla="*/ 536590 h 1073180"/>
              <a:gd name="connsiteX8" fmla="*/ 426264 w 6794504"/>
              <a:gd name="connsiteY8" fmla="*/ 10902 h 1073180"/>
              <a:gd name="connsiteX9" fmla="*/ 533853 w 6794504"/>
              <a:gd name="connsiteY9" fmla="*/ 0 h 1073180"/>
              <a:gd name="connsiteX10" fmla="*/ 533853 w 6794504"/>
              <a:gd name="connsiteY10" fmla="*/ 0 h 1073180"/>
              <a:gd name="connsiteX11" fmla="*/ 533854 w 6794504"/>
              <a:gd name="connsiteY11" fmla="*/ 0 h 1073180"/>
              <a:gd name="connsiteX12" fmla="*/ 6249307 w 6794504"/>
              <a:gd name="connsiteY12" fmla="*/ 0 h 1073180"/>
              <a:gd name="connsiteX13" fmla="*/ 6249307 w 6794504"/>
              <a:gd name="connsiteY13" fmla="*/ 1149 h 107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94504" h="1073180">
                <a:moveTo>
                  <a:pt x="6260650" y="0"/>
                </a:moveTo>
                <a:cubicBezTo>
                  <a:pt x="6555489" y="0"/>
                  <a:pt x="6794504" y="240240"/>
                  <a:pt x="6794504" y="536590"/>
                </a:cubicBezTo>
                <a:cubicBezTo>
                  <a:pt x="6794504" y="832940"/>
                  <a:pt x="6555489" y="1073180"/>
                  <a:pt x="6260650" y="1073180"/>
                </a:cubicBezTo>
                <a:lnTo>
                  <a:pt x="6249307" y="1072031"/>
                </a:lnTo>
                <a:lnTo>
                  <a:pt x="6249307" y="1073178"/>
                </a:lnTo>
                <a:lnTo>
                  <a:pt x="533874" y="1073178"/>
                </a:lnTo>
                <a:lnTo>
                  <a:pt x="533854" y="1073180"/>
                </a:lnTo>
                <a:cubicBezTo>
                  <a:pt x="239015" y="1073180"/>
                  <a:pt x="0" y="832940"/>
                  <a:pt x="0" y="536590"/>
                </a:cubicBezTo>
                <a:cubicBezTo>
                  <a:pt x="0" y="277284"/>
                  <a:pt x="182996" y="60937"/>
                  <a:pt x="426264" y="10902"/>
                </a:cubicBezTo>
                <a:lnTo>
                  <a:pt x="533853" y="0"/>
                </a:lnTo>
                <a:lnTo>
                  <a:pt x="533853" y="0"/>
                </a:lnTo>
                <a:lnTo>
                  <a:pt x="533854" y="0"/>
                </a:lnTo>
                <a:lnTo>
                  <a:pt x="6249307" y="0"/>
                </a:lnTo>
                <a:lnTo>
                  <a:pt x="6249307" y="1149"/>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kumimoji="1" lang="ja-JP" altLang="en-US" sz="2400" dirty="0">
                <a:solidFill>
                  <a:schemeClr val="tx1"/>
                </a:solidFill>
                <a:latin typeface="BIZ UDPゴシック" panose="020B0400000000000000" pitchFamily="50" charset="-128"/>
                <a:ea typeface="BIZ UDPゴシック" panose="020B0400000000000000" pitchFamily="50" charset="-128"/>
              </a:rPr>
              <a:t>事業計画（</a:t>
            </a:r>
            <a:r>
              <a:rPr kumimoji="1" lang="en-US" altLang="ja-JP" sz="2400" dirty="0">
                <a:solidFill>
                  <a:schemeClr val="tx1"/>
                </a:solidFill>
                <a:latin typeface="BIZ UDPゴシック" panose="020B0400000000000000" pitchFamily="50" charset="-128"/>
                <a:ea typeface="BIZ UDPゴシック" panose="020B0400000000000000" pitchFamily="50" charset="-128"/>
              </a:rPr>
              <a:t>BCP</a:t>
            </a:r>
            <a:r>
              <a:rPr kumimoji="1" lang="ja-JP" altLang="en-US" sz="2400" dirty="0">
                <a:solidFill>
                  <a:schemeClr val="tx1"/>
                </a:solidFill>
                <a:latin typeface="BIZ UDPゴシック" panose="020B0400000000000000" pitchFamily="50" charset="-128"/>
                <a:ea typeface="BIZ UDPゴシック" panose="020B0400000000000000" pitchFamily="50" charset="-128"/>
              </a:rPr>
              <a:t>）とは？</a:t>
            </a:r>
          </a:p>
        </p:txBody>
      </p:sp>
      <p:sp>
        <p:nvSpPr>
          <p:cNvPr id="10" name="フリーフォーム: 図形 9">
            <a:extLst>
              <a:ext uri="{FF2B5EF4-FFF2-40B4-BE49-F238E27FC236}">
                <a16:creationId xmlns:a16="http://schemas.microsoft.com/office/drawing/2014/main" id="{A7390190-3613-48FD-0C24-85DC9ED33062}"/>
              </a:ext>
            </a:extLst>
          </p:cNvPr>
          <p:cNvSpPr/>
          <p:nvPr/>
        </p:nvSpPr>
        <p:spPr>
          <a:xfrm>
            <a:off x="5239883" y="2108159"/>
            <a:ext cx="4602617" cy="1073180"/>
          </a:xfrm>
          <a:custGeom>
            <a:avLst/>
            <a:gdLst>
              <a:gd name="connsiteX0" fmla="*/ 6260650 w 6794504"/>
              <a:gd name="connsiteY0" fmla="*/ 0 h 1073180"/>
              <a:gd name="connsiteX1" fmla="*/ 6794504 w 6794504"/>
              <a:gd name="connsiteY1" fmla="*/ 536590 h 1073180"/>
              <a:gd name="connsiteX2" fmla="*/ 6260650 w 6794504"/>
              <a:gd name="connsiteY2" fmla="*/ 1073180 h 1073180"/>
              <a:gd name="connsiteX3" fmla="*/ 6249307 w 6794504"/>
              <a:gd name="connsiteY3" fmla="*/ 1072031 h 1073180"/>
              <a:gd name="connsiteX4" fmla="*/ 6249307 w 6794504"/>
              <a:gd name="connsiteY4" fmla="*/ 1073178 h 1073180"/>
              <a:gd name="connsiteX5" fmla="*/ 533874 w 6794504"/>
              <a:gd name="connsiteY5" fmla="*/ 1073178 h 1073180"/>
              <a:gd name="connsiteX6" fmla="*/ 533854 w 6794504"/>
              <a:gd name="connsiteY6" fmla="*/ 1073180 h 1073180"/>
              <a:gd name="connsiteX7" fmla="*/ 0 w 6794504"/>
              <a:gd name="connsiteY7" fmla="*/ 536590 h 1073180"/>
              <a:gd name="connsiteX8" fmla="*/ 426264 w 6794504"/>
              <a:gd name="connsiteY8" fmla="*/ 10902 h 1073180"/>
              <a:gd name="connsiteX9" fmla="*/ 533853 w 6794504"/>
              <a:gd name="connsiteY9" fmla="*/ 0 h 1073180"/>
              <a:gd name="connsiteX10" fmla="*/ 533853 w 6794504"/>
              <a:gd name="connsiteY10" fmla="*/ 0 h 1073180"/>
              <a:gd name="connsiteX11" fmla="*/ 533854 w 6794504"/>
              <a:gd name="connsiteY11" fmla="*/ 0 h 1073180"/>
              <a:gd name="connsiteX12" fmla="*/ 6249307 w 6794504"/>
              <a:gd name="connsiteY12" fmla="*/ 0 h 1073180"/>
              <a:gd name="connsiteX13" fmla="*/ 6249307 w 6794504"/>
              <a:gd name="connsiteY13" fmla="*/ 1149 h 107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94504" h="1073180">
                <a:moveTo>
                  <a:pt x="6260650" y="0"/>
                </a:moveTo>
                <a:cubicBezTo>
                  <a:pt x="6555489" y="0"/>
                  <a:pt x="6794504" y="240240"/>
                  <a:pt x="6794504" y="536590"/>
                </a:cubicBezTo>
                <a:cubicBezTo>
                  <a:pt x="6794504" y="832940"/>
                  <a:pt x="6555489" y="1073180"/>
                  <a:pt x="6260650" y="1073180"/>
                </a:cubicBezTo>
                <a:lnTo>
                  <a:pt x="6249307" y="1072031"/>
                </a:lnTo>
                <a:lnTo>
                  <a:pt x="6249307" y="1073178"/>
                </a:lnTo>
                <a:lnTo>
                  <a:pt x="533874" y="1073178"/>
                </a:lnTo>
                <a:lnTo>
                  <a:pt x="533854" y="1073180"/>
                </a:lnTo>
                <a:cubicBezTo>
                  <a:pt x="239015" y="1073180"/>
                  <a:pt x="0" y="832940"/>
                  <a:pt x="0" y="536590"/>
                </a:cubicBezTo>
                <a:cubicBezTo>
                  <a:pt x="0" y="277284"/>
                  <a:pt x="182996" y="60937"/>
                  <a:pt x="426264" y="10902"/>
                </a:cubicBezTo>
                <a:lnTo>
                  <a:pt x="533853" y="0"/>
                </a:lnTo>
                <a:lnTo>
                  <a:pt x="533853" y="0"/>
                </a:lnTo>
                <a:lnTo>
                  <a:pt x="533854" y="0"/>
                </a:lnTo>
                <a:lnTo>
                  <a:pt x="6249307" y="0"/>
                </a:lnTo>
                <a:lnTo>
                  <a:pt x="6249307" y="1149"/>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en-US" altLang="ja-JP" sz="2400" dirty="0">
                <a:solidFill>
                  <a:schemeClr val="tx1"/>
                </a:solidFill>
                <a:latin typeface="BIZ UDPゴシック" panose="020B0400000000000000" pitchFamily="50" charset="-128"/>
                <a:ea typeface="BIZ UDPゴシック" panose="020B0400000000000000" pitchFamily="50" charset="-128"/>
              </a:rPr>
              <a:t>BCP</a:t>
            </a:r>
            <a:r>
              <a:rPr lang="ja-JP" altLang="en-US" sz="2400" dirty="0">
                <a:solidFill>
                  <a:schemeClr val="tx1"/>
                </a:solidFill>
                <a:latin typeface="BIZ UDPゴシック" panose="020B0400000000000000" pitchFamily="50" charset="-128"/>
                <a:ea typeface="BIZ UDPゴシック" panose="020B0400000000000000" pitchFamily="50" charset="-128"/>
              </a:rPr>
              <a:t>策定状況と課題</a:t>
            </a:r>
            <a:endParaRPr kumimoji="1" lang="ja-JP" altLang="en-US" sz="2400" dirty="0">
              <a:solidFill>
                <a:schemeClr val="tx1"/>
              </a:solidFill>
              <a:latin typeface="BIZ UDPゴシック" panose="020B0400000000000000" pitchFamily="50" charset="-128"/>
              <a:ea typeface="BIZ UDPゴシック" panose="020B0400000000000000" pitchFamily="50" charset="-128"/>
            </a:endParaRPr>
          </a:p>
        </p:txBody>
      </p:sp>
      <p:sp>
        <p:nvSpPr>
          <p:cNvPr id="11" name="フリーフォーム: 図形 10">
            <a:extLst>
              <a:ext uri="{FF2B5EF4-FFF2-40B4-BE49-F238E27FC236}">
                <a16:creationId xmlns:a16="http://schemas.microsoft.com/office/drawing/2014/main" id="{4037D38B-B2AC-93E0-8568-F95926125180}"/>
              </a:ext>
            </a:extLst>
          </p:cNvPr>
          <p:cNvSpPr/>
          <p:nvPr/>
        </p:nvSpPr>
        <p:spPr>
          <a:xfrm>
            <a:off x="5239883" y="3765534"/>
            <a:ext cx="4602617" cy="1073180"/>
          </a:xfrm>
          <a:custGeom>
            <a:avLst/>
            <a:gdLst>
              <a:gd name="connsiteX0" fmla="*/ 6260650 w 6794504"/>
              <a:gd name="connsiteY0" fmla="*/ 0 h 1073180"/>
              <a:gd name="connsiteX1" fmla="*/ 6794504 w 6794504"/>
              <a:gd name="connsiteY1" fmla="*/ 536590 h 1073180"/>
              <a:gd name="connsiteX2" fmla="*/ 6260650 w 6794504"/>
              <a:gd name="connsiteY2" fmla="*/ 1073180 h 1073180"/>
              <a:gd name="connsiteX3" fmla="*/ 6249307 w 6794504"/>
              <a:gd name="connsiteY3" fmla="*/ 1072031 h 1073180"/>
              <a:gd name="connsiteX4" fmla="*/ 6249307 w 6794504"/>
              <a:gd name="connsiteY4" fmla="*/ 1073178 h 1073180"/>
              <a:gd name="connsiteX5" fmla="*/ 533874 w 6794504"/>
              <a:gd name="connsiteY5" fmla="*/ 1073178 h 1073180"/>
              <a:gd name="connsiteX6" fmla="*/ 533854 w 6794504"/>
              <a:gd name="connsiteY6" fmla="*/ 1073180 h 1073180"/>
              <a:gd name="connsiteX7" fmla="*/ 0 w 6794504"/>
              <a:gd name="connsiteY7" fmla="*/ 536590 h 1073180"/>
              <a:gd name="connsiteX8" fmla="*/ 426264 w 6794504"/>
              <a:gd name="connsiteY8" fmla="*/ 10902 h 1073180"/>
              <a:gd name="connsiteX9" fmla="*/ 533853 w 6794504"/>
              <a:gd name="connsiteY9" fmla="*/ 0 h 1073180"/>
              <a:gd name="connsiteX10" fmla="*/ 533853 w 6794504"/>
              <a:gd name="connsiteY10" fmla="*/ 0 h 1073180"/>
              <a:gd name="connsiteX11" fmla="*/ 533854 w 6794504"/>
              <a:gd name="connsiteY11" fmla="*/ 0 h 1073180"/>
              <a:gd name="connsiteX12" fmla="*/ 6249307 w 6794504"/>
              <a:gd name="connsiteY12" fmla="*/ 0 h 1073180"/>
              <a:gd name="connsiteX13" fmla="*/ 6249307 w 6794504"/>
              <a:gd name="connsiteY13" fmla="*/ 1149 h 107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94504" h="1073180">
                <a:moveTo>
                  <a:pt x="6260650" y="0"/>
                </a:moveTo>
                <a:cubicBezTo>
                  <a:pt x="6555489" y="0"/>
                  <a:pt x="6794504" y="240240"/>
                  <a:pt x="6794504" y="536590"/>
                </a:cubicBezTo>
                <a:cubicBezTo>
                  <a:pt x="6794504" y="832940"/>
                  <a:pt x="6555489" y="1073180"/>
                  <a:pt x="6260650" y="1073180"/>
                </a:cubicBezTo>
                <a:lnTo>
                  <a:pt x="6249307" y="1072031"/>
                </a:lnTo>
                <a:lnTo>
                  <a:pt x="6249307" y="1073178"/>
                </a:lnTo>
                <a:lnTo>
                  <a:pt x="533874" y="1073178"/>
                </a:lnTo>
                <a:lnTo>
                  <a:pt x="533854" y="1073180"/>
                </a:lnTo>
                <a:cubicBezTo>
                  <a:pt x="239015" y="1073180"/>
                  <a:pt x="0" y="832940"/>
                  <a:pt x="0" y="536590"/>
                </a:cubicBezTo>
                <a:cubicBezTo>
                  <a:pt x="0" y="277284"/>
                  <a:pt x="182996" y="60937"/>
                  <a:pt x="426264" y="10902"/>
                </a:cubicBezTo>
                <a:lnTo>
                  <a:pt x="533853" y="0"/>
                </a:lnTo>
                <a:lnTo>
                  <a:pt x="533853" y="0"/>
                </a:lnTo>
                <a:lnTo>
                  <a:pt x="533854" y="0"/>
                </a:lnTo>
                <a:lnTo>
                  <a:pt x="6249307" y="0"/>
                </a:lnTo>
                <a:lnTo>
                  <a:pt x="6249307" y="1149"/>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kumimoji="1" lang="en-US" altLang="ja-JP" sz="2400" dirty="0">
                <a:solidFill>
                  <a:schemeClr val="tx1"/>
                </a:solidFill>
                <a:latin typeface="BIZ UDPゴシック" panose="020B0400000000000000" pitchFamily="50" charset="-128"/>
                <a:ea typeface="BIZ UDPゴシック" panose="020B0400000000000000" pitchFamily="50" charset="-128"/>
              </a:rPr>
              <a:t>BCP</a:t>
            </a:r>
            <a:r>
              <a:rPr kumimoji="1" lang="ja-JP" altLang="en-US" sz="2400" dirty="0">
                <a:solidFill>
                  <a:schemeClr val="tx1"/>
                </a:solidFill>
                <a:latin typeface="BIZ UDPゴシック" panose="020B0400000000000000" pitchFamily="50" charset="-128"/>
                <a:ea typeface="BIZ UDPゴシック" panose="020B0400000000000000" pitchFamily="50" charset="-128"/>
              </a:rPr>
              <a:t>の必要性とメリット</a:t>
            </a:r>
          </a:p>
        </p:txBody>
      </p:sp>
      <p:sp>
        <p:nvSpPr>
          <p:cNvPr id="13" name="フリーフォーム: 図形 12">
            <a:extLst>
              <a:ext uri="{FF2B5EF4-FFF2-40B4-BE49-F238E27FC236}">
                <a16:creationId xmlns:a16="http://schemas.microsoft.com/office/drawing/2014/main" id="{8228444F-EE2C-7323-6886-533384390C60}"/>
              </a:ext>
            </a:extLst>
          </p:cNvPr>
          <p:cNvSpPr/>
          <p:nvPr/>
        </p:nvSpPr>
        <p:spPr>
          <a:xfrm>
            <a:off x="4838697" y="5437163"/>
            <a:ext cx="4602617" cy="1073180"/>
          </a:xfrm>
          <a:custGeom>
            <a:avLst/>
            <a:gdLst>
              <a:gd name="connsiteX0" fmla="*/ 6260650 w 6794504"/>
              <a:gd name="connsiteY0" fmla="*/ 0 h 1073180"/>
              <a:gd name="connsiteX1" fmla="*/ 6794504 w 6794504"/>
              <a:gd name="connsiteY1" fmla="*/ 536590 h 1073180"/>
              <a:gd name="connsiteX2" fmla="*/ 6260650 w 6794504"/>
              <a:gd name="connsiteY2" fmla="*/ 1073180 h 1073180"/>
              <a:gd name="connsiteX3" fmla="*/ 6249307 w 6794504"/>
              <a:gd name="connsiteY3" fmla="*/ 1072031 h 1073180"/>
              <a:gd name="connsiteX4" fmla="*/ 6249307 w 6794504"/>
              <a:gd name="connsiteY4" fmla="*/ 1073178 h 1073180"/>
              <a:gd name="connsiteX5" fmla="*/ 533874 w 6794504"/>
              <a:gd name="connsiteY5" fmla="*/ 1073178 h 1073180"/>
              <a:gd name="connsiteX6" fmla="*/ 533854 w 6794504"/>
              <a:gd name="connsiteY6" fmla="*/ 1073180 h 1073180"/>
              <a:gd name="connsiteX7" fmla="*/ 0 w 6794504"/>
              <a:gd name="connsiteY7" fmla="*/ 536590 h 1073180"/>
              <a:gd name="connsiteX8" fmla="*/ 426264 w 6794504"/>
              <a:gd name="connsiteY8" fmla="*/ 10902 h 1073180"/>
              <a:gd name="connsiteX9" fmla="*/ 533853 w 6794504"/>
              <a:gd name="connsiteY9" fmla="*/ 0 h 1073180"/>
              <a:gd name="connsiteX10" fmla="*/ 533853 w 6794504"/>
              <a:gd name="connsiteY10" fmla="*/ 0 h 1073180"/>
              <a:gd name="connsiteX11" fmla="*/ 533854 w 6794504"/>
              <a:gd name="connsiteY11" fmla="*/ 0 h 1073180"/>
              <a:gd name="connsiteX12" fmla="*/ 6249307 w 6794504"/>
              <a:gd name="connsiteY12" fmla="*/ 0 h 1073180"/>
              <a:gd name="connsiteX13" fmla="*/ 6249307 w 6794504"/>
              <a:gd name="connsiteY13" fmla="*/ 1149 h 107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794504" h="1073180">
                <a:moveTo>
                  <a:pt x="6260650" y="0"/>
                </a:moveTo>
                <a:cubicBezTo>
                  <a:pt x="6555489" y="0"/>
                  <a:pt x="6794504" y="240240"/>
                  <a:pt x="6794504" y="536590"/>
                </a:cubicBezTo>
                <a:cubicBezTo>
                  <a:pt x="6794504" y="832940"/>
                  <a:pt x="6555489" y="1073180"/>
                  <a:pt x="6260650" y="1073180"/>
                </a:cubicBezTo>
                <a:lnTo>
                  <a:pt x="6249307" y="1072031"/>
                </a:lnTo>
                <a:lnTo>
                  <a:pt x="6249307" y="1073178"/>
                </a:lnTo>
                <a:lnTo>
                  <a:pt x="533874" y="1073178"/>
                </a:lnTo>
                <a:lnTo>
                  <a:pt x="533854" y="1073180"/>
                </a:lnTo>
                <a:cubicBezTo>
                  <a:pt x="239015" y="1073180"/>
                  <a:pt x="0" y="832940"/>
                  <a:pt x="0" y="536590"/>
                </a:cubicBezTo>
                <a:cubicBezTo>
                  <a:pt x="0" y="277284"/>
                  <a:pt x="182996" y="60937"/>
                  <a:pt x="426264" y="10902"/>
                </a:cubicBezTo>
                <a:lnTo>
                  <a:pt x="533853" y="0"/>
                </a:lnTo>
                <a:lnTo>
                  <a:pt x="533853" y="0"/>
                </a:lnTo>
                <a:lnTo>
                  <a:pt x="533854" y="0"/>
                </a:lnTo>
                <a:lnTo>
                  <a:pt x="6249307" y="0"/>
                </a:lnTo>
                <a:lnTo>
                  <a:pt x="6249307" y="1149"/>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r>
              <a:rPr lang="ja-JP" altLang="en-US" sz="2400" dirty="0">
                <a:solidFill>
                  <a:schemeClr val="tx1"/>
                </a:solidFill>
                <a:latin typeface="BIZ UDPゴシック" panose="020B0400000000000000" pitchFamily="50" charset="-128"/>
                <a:ea typeface="BIZ UDPゴシック" panose="020B0400000000000000" pitchFamily="50" charset="-128"/>
              </a:rPr>
              <a:t>愛知県の支援策紹介</a:t>
            </a:r>
            <a:endParaRPr kumimoji="1" lang="ja-JP" altLang="en-US" sz="2400" dirty="0">
              <a:solidFill>
                <a:schemeClr val="tx1"/>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310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250" fill="hold"/>
                                        <p:tgtEl>
                                          <p:spTgt spid="12"/>
                                        </p:tgtEl>
                                        <p:attrNameLst>
                                          <p:attrName>ppt_x</p:attrName>
                                        </p:attrNameLst>
                                      </p:cBhvr>
                                      <p:tavLst>
                                        <p:tav tm="0">
                                          <p:val>
                                            <p:strVal val="0-#ppt_w/2"/>
                                          </p:val>
                                        </p:tav>
                                        <p:tav tm="100000">
                                          <p:val>
                                            <p:strVal val="#ppt_x"/>
                                          </p:val>
                                        </p:tav>
                                      </p:tavLst>
                                    </p:anim>
                                    <p:anim calcmode="lin" valueType="num">
                                      <p:cBhvr additive="base">
                                        <p:cTn id="8" dur="25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250"/>
                            </p:stCondLst>
                            <p:childTnLst>
                              <p:par>
                                <p:cTn id="10" presetID="2" presetClass="entr" presetSubtype="1"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additive="base">
                                        <p:cTn id="12" dur="250" fill="hold"/>
                                        <p:tgtEl>
                                          <p:spTgt spid="38"/>
                                        </p:tgtEl>
                                        <p:attrNameLst>
                                          <p:attrName>ppt_x</p:attrName>
                                        </p:attrNameLst>
                                      </p:cBhvr>
                                      <p:tavLst>
                                        <p:tav tm="0">
                                          <p:val>
                                            <p:strVal val="#ppt_x"/>
                                          </p:val>
                                        </p:tav>
                                        <p:tav tm="100000">
                                          <p:val>
                                            <p:strVal val="#ppt_x"/>
                                          </p:val>
                                        </p:tav>
                                      </p:tavLst>
                                    </p:anim>
                                    <p:anim calcmode="lin" valueType="num">
                                      <p:cBhvr additive="base">
                                        <p:cTn id="13" dur="250" fill="hold"/>
                                        <p:tgtEl>
                                          <p:spTgt spid="38"/>
                                        </p:tgtEl>
                                        <p:attrNameLst>
                                          <p:attrName>ppt_y</p:attrName>
                                        </p:attrNameLst>
                                      </p:cBhvr>
                                      <p:tavLst>
                                        <p:tav tm="0">
                                          <p:val>
                                            <p:strVal val="0-#ppt_h/2"/>
                                          </p:val>
                                        </p:tav>
                                        <p:tav tm="100000">
                                          <p:val>
                                            <p:strVal val="#ppt_y"/>
                                          </p:val>
                                        </p:tav>
                                      </p:tavLst>
                                    </p:anim>
                                  </p:childTnLst>
                                </p:cTn>
                              </p:par>
                            </p:childTnLst>
                          </p:cTn>
                        </p:par>
                        <p:par>
                          <p:cTn id="14" fill="hold">
                            <p:stCondLst>
                              <p:cond delay="500"/>
                            </p:stCondLst>
                            <p:childTnLst>
                              <p:par>
                                <p:cTn id="15" presetID="2" presetClass="entr" presetSubtype="1" fill="hold" grpId="0" nodeType="after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250" fill="hold"/>
                                        <p:tgtEl>
                                          <p:spTgt spid="39"/>
                                        </p:tgtEl>
                                        <p:attrNameLst>
                                          <p:attrName>ppt_x</p:attrName>
                                        </p:attrNameLst>
                                      </p:cBhvr>
                                      <p:tavLst>
                                        <p:tav tm="0">
                                          <p:val>
                                            <p:strVal val="#ppt_x"/>
                                          </p:val>
                                        </p:tav>
                                        <p:tav tm="100000">
                                          <p:val>
                                            <p:strVal val="#ppt_x"/>
                                          </p:val>
                                        </p:tav>
                                      </p:tavLst>
                                    </p:anim>
                                    <p:anim calcmode="lin" valueType="num">
                                      <p:cBhvr additive="base">
                                        <p:cTn id="18" dur="250" fill="hold"/>
                                        <p:tgtEl>
                                          <p:spTgt spid="39"/>
                                        </p:tgtEl>
                                        <p:attrNameLst>
                                          <p:attrName>ppt_y</p:attrName>
                                        </p:attrNameLst>
                                      </p:cBhvr>
                                      <p:tavLst>
                                        <p:tav tm="0">
                                          <p:val>
                                            <p:strVal val="0-#ppt_h/2"/>
                                          </p:val>
                                        </p:tav>
                                        <p:tav tm="100000">
                                          <p:val>
                                            <p:strVal val="#ppt_y"/>
                                          </p:val>
                                        </p:tav>
                                      </p:tavLst>
                                    </p:anim>
                                  </p:childTnLst>
                                </p:cTn>
                              </p:par>
                            </p:childTnLst>
                          </p:cTn>
                        </p:par>
                        <p:par>
                          <p:cTn id="19" fill="hold">
                            <p:stCondLst>
                              <p:cond delay="750"/>
                            </p:stCondLst>
                            <p:childTnLst>
                              <p:par>
                                <p:cTn id="20" presetID="2" presetClass="entr" presetSubtype="1" fill="hold" grpId="0" nodeType="after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additive="base">
                                        <p:cTn id="22" dur="250" fill="hold"/>
                                        <p:tgtEl>
                                          <p:spTgt spid="40"/>
                                        </p:tgtEl>
                                        <p:attrNameLst>
                                          <p:attrName>ppt_x</p:attrName>
                                        </p:attrNameLst>
                                      </p:cBhvr>
                                      <p:tavLst>
                                        <p:tav tm="0">
                                          <p:val>
                                            <p:strVal val="#ppt_x"/>
                                          </p:val>
                                        </p:tav>
                                        <p:tav tm="100000">
                                          <p:val>
                                            <p:strVal val="#ppt_x"/>
                                          </p:val>
                                        </p:tav>
                                      </p:tavLst>
                                    </p:anim>
                                    <p:anim calcmode="lin" valueType="num">
                                      <p:cBhvr additive="base">
                                        <p:cTn id="23" dur="250" fill="hold"/>
                                        <p:tgtEl>
                                          <p:spTgt spid="40"/>
                                        </p:tgtEl>
                                        <p:attrNameLst>
                                          <p:attrName>ppt_y</p:attrName>
                                        </p:attrNameLst>
                                      </p:cBhvr>
                                      <p:tavLst>
                                        <p:tav tm="0">
                                          <p:val>
                                            <p:strVal val="0-#ppt_h/2"/>
                                          </p:val>
                                        </p:tav>
                                        <p:tav tm="100000">
                                          <p:val>
                                            <p:strVal val="#ppt_y"/>
                                          </p:val>
                                        </p:tav>
                                      </p:tavLst>
                                    </p:anim>
                                  </p:childTnLst>
                                </p:cTn>
                              </p:par>
                            </p:childTnLst>
                          </p:cTn>
                        </p:par>
                        <p:par>
                          <p:cTn id="24" fill="hold">
                            <p:stCondLst>
                              <p:cond delay="1000"/>
                            </p:stCondLst>
                            <p:childTnLst>
                              <p:par>
                                <p:cTn id="25" presetID="2" presetClass="entr" presetSubtype="1" fill="hold" grpId="0" nodeType="afterEffect">
                                  <p:stCondLst>
                                    <p:cond delay="0"/>
                                  </p:stCondLst>
                                  <p:childTnLst>
                                    <p:set>
                                      <p:cBhvr>
                                        <p:cTn id="26" dur="1" fill="hold">
                                          <p:stCondLst>
                                            <p:cond delay="0"/>
                                          </p:stCondLst>
                                        </p:cTn>
                                        <p:tgtEl>
                                          <p:spTgt spid="41"/>
                                        </p:tgtEl>
                                        <p:attrNameLst>
                                          <p:attrName>style.visibility</p:attrName>
                                        </p:attrNameLst>
                                      </p:cBhvr>
                                      <p:to>
                                        <p:strVal val="visible"/>
                                      </p:to>
                                    </p:set>
                                    <p:anim calcmode="lin" valueType="num">
                                      <p:cBhvr additive="base">
                                        <p:cTn id="27" dur="250" fill="hold"/>
                                        <p:tgtEl>
                                          <p:spTgt spid="41"/>
                                        </p:tgtEl>
                                        <p:attrNameLst>
                                          <p:attrName>ppt_x</p:attrName>
                                        </p:attrNameLst>
                                      </p:cBhvr>
                                      <p:tavLst>
                                        <p:tav tm="0">
                                          <p:val>
                                            <p:strVal val="#ppt_x"/>
                                          </p:val>
                                        </p:tav>
                                        <p:tav tm="100000">
                                          <p:val>
                                            <p:strVal val="#ppt_x"/>
                                          </p:val>
                                        </p:tav>
                                      </p:tavLst>
                                    </p:anim>
                                    <p:anim calcmode="lin" valueType="num">
                                      <p:cBhvr additive="base">
                                        <p:cTn id="28" dur="250" fill="hold"/>
                                        <p:tgtEl>
                                          <p:spTgt spid="41"/>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8" grpId="0" animBg="1"/>
      <p:bldP spid="39" grpId="0" animBg="1"/>
      <p:bldP spid="40" grpId="0" animBg="1"/>
      <p:bldP spid="41" grpId="0" animBg="1"/>
      <p:bldP spid="45" grpId="0"/>
      <p:bldP spid="9" grpId="0" animBg="1"/>
      <p:bldP spid="10" grpId="0" animBg="1"/>
      <p:bldP spid="11"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グループ化 35">
            <a:extLst>
              <a:ext uri="{FF2B5EF4-FFF2-40B4-BE49-F238E27FC236}">
                <a16:creationId xmlns:a16="http://schemas.microsoft.com/office/drawing/2014/main" id="{3732950D-3D5A-B470-1DA1-57D216723C7B}"/>
              </a:ext>
            </a:extLst>
          </p:cNvPr>
          <p:cNvGrpSpPr/>
          <p:nvPr/>
        </p:nvGrpSpPr>
        <p:grpSpPr>
          <a:xfrm>
            <a:off x="-3867150" y="2305050"/>
            <a:ext cx="8534400" cy="8324850"/>
            <a:chOff x="1528850" y="-604816"/>
            <a:chExt cx="8600902" cy="8543880"/>
          </a:xfrm>
          <a:gradFill flip="none" rotWithShape="1">
            <a:gsLst>
              <a:gs pos="0">
                <a:schemeClr val="accent4">
                  <a:lumMod val="0"/>
                  <a:lumOff val="100000"/>
                  <a:alpha val="50000"/>
                </a:schemeClr>
              </a:gs>
              <a:gs pos="59000">
                <a:srgbClr val="F9D5C2"/>
              </a:gs>
              <a:gs pos="34000">
                <a:schemeClr val="accent4">
                  <a:lumMod val="0"/>
                  <a:lumOff val="100000"/>
                </a:schemeClr>
              </a:gs>
              <a:gs pos="100000">
                <a:schemeClr val="accent2">
                  <a:lumMod val="60000"/>
                  <a:lumOff val="40000"/>
                </a:schemeClr>
              </a:gs>
            </a:gsLst>
            <a:path path="circle">
              <a:fillToRect l="50000" t="-80000" r="50000" b="180000"/>
            </a:path>
            <a:tileRect/>
          </a:gradFill>
        </p:grpSpPr>
        <p:sp>
          <p:nvSpPr>
            <p:cNvPr id="18" name="フリーフォーム: 図形 17">
              <a:extLst>
                <a:ext uri="{FF2B5EF4-FFF2-40B4-BE49-F238E27FC236}">
                  <a16:creationId xmlns:a16="http://schemas.microsoft.com/office/drawing/2014/main" id="{55CE71DD-8800-0982-4EDB-A2860AFE5D0A}"/>
                </a:ext>
              </a:extLst>
            </p:cNvPr>
            <p:cNvSpPr/>
            <p:nvPr/>
          </p:nvSpPr>
          <p:spPr>
            <a:xfrm>
              <a:off x="1528850" y="-604816"/>
              <a:ext cx="4109951" cy="4081440"/>
            </a:xfrm>
            <a:custGeom>
              <a:avLst/>
              <a:gdLst>
                <a:gd name="connsiteX0" fmla="*/ 4109951 w 4109951"/>
                <a:gd name="connsiteY0" fmla="*/ 0 h 4081440"/>
                <a:gd name="connsiteX1" fmla="*/ 4109951 w 4109951"/>
                <a:gd name="connsiteY1" fmla="*/ 1990656 h 4081440"/>
                <a:gd name="connsiteX2" fmla="*/ 4063310 w 4109951"/>
                <a:gd name="connsiteY2" fmla="*/ 1992982 h 4081440"/>
                <a:gd name="connsiteX3" fmla="*/ 1993066 w 4109951"/>
                <a:gd name="connsiteY3" fmla="*/ 4037720 h 4081440"/>
                <a:gd name="connsiteX4" fmla="*/ 1990831 w 4109951"/>
                <a:gd name="connsiteY4" fmla="*/ 4081440 h 4081440"/>
                <a:gd name="connsiteX5" fmla="*/ 0 w 4109951"/>
                <a:gd name="connsiteY5" fmla="*/ 4081440 h 4081440"/>
                <a:gd name="connsiteX6" fmla="*/ 753 w 4109951"/>
                <a:gd name="connsiteY6" fmla="*/ 4051860 h 4081440"/>
                <a:gd name="connsiteX7" fmla="*/ 4078901 w 4109951"/>
                <a:gd name="connsiteY7" fmla="*/ 780 h 4081440"/>
                <a:gd name="connsiteX8" fmla="*/ 410995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4109951" y="0"/>
                  </a:moveTo>
                  <a:lnTo>
                    <a:pt x="4109951" y="1990656"/>
                  </a:lnTo>
                  <a:lnTo>
                    <a:pt x="4063310" y="1992982"/>
                  </a:lnTo>
                  <a:cubicBezTo>
                    <a:pt x="2971729" y="2102472"/>
                    <a:pt x="2103922" y="2959588"/>
                    <a:pt x="1993066" y="4037720"/>
                  </a:cubicBezTo>
                  <a:lnTo>
                    <a:pt x="1990831" y="4081440"/>
                  </a:lnTo>
                  <a:lnTo>
                    <a:pt x="0" y="4081440"/>
                  </a:lnTo>
                  <a:lnTo>
                    <a:pt x="753" y="4051860"/>
                  </a:lnTo>
                  <a:cubicBezTo>
                    <a:pt x="112343" y="1865061"/>
                    <a:pt x="1877490" y="111629"/>
                    <a:pt x="4078901" y="780"/>
                  </a:cubicBezTo>
                  <a:lnTo>
                    <a:pt x="410995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17" name="フリーフォーム: 図形 16">
              <a:extLst>
                <a:ext uri="{FF2B5EF4-FFF2-40B4-BE49-F238E27FC236}">
                  <a16:creationId xmlns:a16="http://schemas.microsoft.com/office/drawing/2014/main" id="{A0D20D99-82DB-A99E-446F-0312C2BCA675}"/>
                </a:ext>
              </a:extLst>
            </p:cNvPr>
            <p:cNvSpPr/>
            <p:nvPr/>
          </p:nvSpPr>
          <p:spPr>
            <a:xfrm>
              <a:off x="6019800" y="-604816"/>
              <a:ext cx="4109951" cy="4081440"/>
            </a:xfrm>
            <a:custGeom>
              <a:avLst/>
              <a:gdLst>
                <a:gd name="connsiteX0" fmla="*/ 0 w 4109951"/>
                <a:gd name="connsiteY0" fmla="*/ 0 h 4081440"/>
                <a:gd name="connsiteX1" fmla="*/ 31050 w 4109951"/>
                <a:gd name="connsiteY1" fmla="*/ 780 h 4081440"/>
                <a:gd name="connsiteX2" fmla="*/ 4109198 w 4109951"/>
                <a:gd name="connsiteY2" fmla="*/ 4051860 h 4081440"/>
                <a:gd name="connsiteX3" fmla="*/ 4109951 w 4109951"/>
                <a:gd name="connsiteY3" fmla="*/ 4081440 h 4081440"/>
                <a:gd name="connsiteX4" fmla="*/ 2119121 w 4109951"/>
                <a:gd name="connsiteY4" fmla="*/ 4081440 h 4081440"/>
                <a:gd name="connsiteX5" fmla="*/ 2116885 w 4109951"/>
                <a:gd name="connsiteY5" fmla="*/ 4037720 h 4081440"/>
                <a:gd name="connsiteX6" fmla="*/ 46641 w 4109951"/>
                <a:gd name="connsiteY6" fmla="*/ 1992982 h 4081440"/>
                <a:gd name="connsiteX7" fmla="*/ 0 w 4109951"/>
                <a:gd name="connsiteY7" fmla="*/ 1990656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31050" y="780"/>
                  </a:lnTo>
                  <a:cubicBezTo>
                    <a:pt x="2232461" y="111629"/>
                    <a:pt x="3997608" y="1865061"/>
                    <a:pt x="4109198" y="4051860"/>
                  </a:cubicBezTo>
                  <a:lnTo>
                    <a:pt x="4109951" y="4081440"/>
                  </a:lnTo>
                  <a:lnTo>
                    <a:pt x="2119121" y="4081440"/>
                  </a:lnTo>
                  <a:lnTo>
                    <a:pt x="2116885" y="4037720"/>
                  </a:lnTo>
                  <a:cubicBezTo>
                    <a:pt x="2006030" y="2959588"/>
                    <a:pt x="1138222" y="2102472"/>
                    <a:pt x="46641" y="1992982"/>
                  </a:cubicBezTo>
                  <a:lnTo>
                    <a:pt x="0" y="1990656"/>
                  </a:lnTo>
                  <a:lnTo>
                    <a:pt x="0" y="0"/>
                  </a:lnTo>
                  <a:close/>
                </a:path>
              </a:pathLst>
            </a:cu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11" name="フリーフォーム: 図形 10">
              <a:extLst>
                <a:ext uri="{FF2B5EF4-FFF2-40B4-BE49-F238E27FC236}">
                  <a16:creationId xmlns:a16="http://schemas.microsoft.com/office/drawing/2014/main" id="{CA18B20B-9720-DDC8-FF1A-590B2E33801C}"/>
                </a:ext>
              </a:extLst>
            </p:cNvPr>
            <p:cNvSpPr/>
            <p:nvPr/>
          </p:nvSpPr>
          <p:spPr>
            <a:xfrm>
              <a:off x="1528850" y="3857624"/>
              <a:ext cx="4109951" cy="4081440"/>
            </a:xfrm>
            <a:custGeom>
              <a:avLst/>
              <a:gdLst>
                <a:gd name="connsiteX0" fmla="*/ 0 w 4109951"/>
                <a:gd name="connsiteY0" fmla="*/ 0 h 4081440"/>
                <a:gd name="connsiteX1" fmla="*/ 1990831 w 4109951"/>
                <a:gd name="connsiteY1" fmla="*/ 0 h 4081440"/>
                <a:gd name="connsiteX2" fmla="*/ 1993066 w 4109951"/>
                <a:gd name="connsiteY2" fmla="*/ 43720 h 4081440"/>
                <a:gd name="connsiteX3" fmla="*/ 4063310 w 4109951"/>
                <a:gd name="connsiteY3" fmla="*/ 2088458 h 4081440"/>
                <a:gd name="connsiteX4" fmla="*/ 4109951 w 4109951"/>
                <a:gd name="connsiteY4" fmla="*/ 2090784 h 4081440"/>
                <a:gd name="connsiteX5" fmla="*/ 4109951 w 4109951"/>
                <a:gd name="connsiteY5" fmla="*/ 4081440 h 4081440"/>
                <a:gd name="connsiteX6" fmla="*/ 4078901 w 4109951"/>
                <a:gd name="connsiteY6" fmla="*/ 4080660 h 4081440"/>
                <a:gd name="connsiteX7" fmla="*/ 753 w 4109951"/>
                <a:gd name="connsiteY7" fmla="*/ 29580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1990831" y="0"/>
                  </a:lnTo>
                  <a:lnTo>
                    <a:pt x="1993066" y="43720"/>
                  </a:lnTo>
                  <a:cubicBezTo>
                    <a:pt x="2103922" y="1121853"/>
                    <a:pt x="2971729" y="1978968"/>
                    <a:pt x="4063310" y="2088458"/>
                  </a:cubicBezTo>
                  <a:lnTo>
                    <a:pt x="4109951" y="2090784"/>
                  </a:lnTo>
                  <a:lnTo>
                    <a:pt x="4109951" y="4081440"/>
                  </a:lnTo>
                  <a:lnTo>
                    <a:pt x="4078901" y="4080660"/>
                  </a:lnTo>
                  <a:cubicBezTo>
                    <a:pt x="1877490" y="3969811"/>
                    <a:pt x="112343" y="2216379"/>
                    <a:pt x="753" y="2958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9" name="フリーフォーム: 図形 8">
              <a:extLst>
                <a:ext uri="{FF2B5EF4-FFF2-40B4-BE49-F238E27FC236}">
                  <a16:creationId xmlns:a16="http://schemas.microsoft.com/office/drawing/2014/main" id="{28046D37-EFBE-560A-F9C6-A60894847C34}"/>
                </a:ext>
              </a:extLst>
            </p:cNvPr>
            <p:cNvSpPr/>
            <p:nvPr/>
          </p:nvSpPr>
          <p:spPr>
            <a:xfrm>
              <a:off x="6019801" y="3857624"/>
              <a:ext cx="4109951" cy="4081440"/>
            </a:xfrm>
            <a:custGeom>
              <a:avLst/>
              <a:gdLst>
                <a:gd name="connsiteX0" fmla="*/ 2119121 w 4109951"/>
                <a:gd name="connsiteY0" fmla="*/ 0 h 4081440"/>
                <a:gd name="connsiteX1" fmla="*/ 4109951 w 4109951"/>
                <a:gd name="connsiteY1" fmla="*/ 0 h 4081440"/>
                <a:gd name="connsiteX2" fmla="*/ 4109198 w 4109951"/>
                <a:gd name="connsiteY2" fmla="*/ 29580 h 4081440"/>
                <a:gd name="connsiteX3" fmla="*/ 31050 w 4109951"/>
                <a:gd name="connsiteY3" fmla="*/ 4080660 h 4081440"/>
                <a:gd name="connsiteX4" fmla="*/ 0 w 4109951"/>
                <a:gd name="connsiteY4" fmla="*/ 4081440 h 4081440"/>
                <a:gd name="connsiteX5" fmla="*/ 0 w 4109951"/>
                <a:gd name="connsiteY5" fmla="*/ 2090784 h 4081440"/>
                <a:gd name="connsiteX6" fmla="*/ 46641 w 4109951"/>
                <a:gd name="connsiteY6" fmla="*/ 2088458 h 4081440"/>
                <a:gd name="connsiteX7" fmla="*/ 2116885 w 4109951"/>
                <a:gd name="connsiteY7" fmla="*/ 43720 h 4081440"/>
                <a:gd name="connsiteX8" fmla="*/ 211912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2119121" y="0"/>
                  </a:moveTo>
                  <a:lnTo>
                    <a:pt x="4109951" y="0"/>
                  </a:lnTo>
                  <a:lnTo>
                    <a:pt x="4109198" y="29580"/>
                  </a:lnTo>
                  <a:cubicBezTo>
                    <a:pt x="3997608" y="2216379"/>
                    <a:pt x="2232461" y="3969811"/>
                    <a:pt x="31050" y="4080660"/>
                  </a:cubicBezTo>
                  <a:lnTo>
                    <a:pt x="0" y="4081440"/>
                  </a:lnTo>
                  <a:lnTo>
                    <a:pt x="0" y="2090784"/>
                  </a:lnTo>
                  <a:lnTo>
                    <a:pt x="46641" y="2088458"/>
                  </a:lnTo>
                  <a:cubicBezTo>
                    <a:pt x="1138222" y="1978968"/>
                    <a:pt x="2006030" y="1121853"/>
                    <a:pt x="2116885" y="43720"/>
                  </a:cubicBezTo>
                  <a:lnTo>
                    <a:pt x="211912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grpSp>
      <p:sp>
        <p:nvSpPr>
          <p:cNvPr id="41" name="正方形/長方形 40">
            <a:extLst>
              <a:ext uri="{FF2B5EF4-FFF2-40B4-BE49-F238E27FC236}">
                <a16:creationId xmlns:a16="http://schemas.microsoft.com/office/drawing/2014/main" id="{447F6813-100E-EE3C-ABCA-45D5052DC9D5}"/>
              </a:ext>
            </a:extLst>
          </p:cNvPr>
          <p:cNvSpPr/>
          <p:nvPr/>
        </p:nvSpPr>
        <p:spPr>
          <a:xfrm>
            <a:off x="0" y="1"/>
            <a:ext cx="12192000" cy="685800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0" name="タイトル 2">
            <a:extLst>
              <a:ext uri="{FF2B5EF4-FFF2-40B4-BE49-F238E27FC236}">
                <a16:creationId xmlns:a16="http://schemas.microsoft.com/office/drawing/2014/main" id="{354BDAFE-86E9-BF0C-1DBA-101A107F70C4}"/>
              </a:ext>
            </a:extLst>
          </p:cNvPr>
          <p:cNvSpPr>
            <a:spLocks noGrp="1"/>
          </p:cNvSpPr>
          <p:nvPr>
            <p:ph type="title"/>
          </p:nvPr>
        </p:nvSpPr>
        <p:spPr>
          <a:xfrm>
            <a:off x="1295399" y="247917"/>
            <a:ext cx="3371849" cy="420272"/>
          </a:xfrm>
        </p:spPr>
        <p:txBody>
          <a:bodyPr>
            <a:noAutofit/>
          </a:bodyPr>
          <a:lstStyle/>
          <a:p>
            <a:pPr algn="l"/>
            <a:r>
              <a:rPr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事業継続計画（</a:t>
            </a:r>
            <a:r>
              <a:rPr lang="en-US" altLang="ja-JP" sz="2000" dirty="0">
                <a:latin typeface="BIZ UDPゴシック" panose="020B0400000000000000" pitchFamily="50" charset="-128"/>
                <a:ea typeface="BIZ UDPゴシック" panose="020B0400000000000000" pitchFamily="50" charset="-128"/>
                <a:cs typeface="Meiryo UI" panose="020B0604030504040204" pitchFamily="50" charset="-128"/>
              </a:rPr>
              <a:t>BCP</a:t>
            </a:r>
            <a:r>
              <a:rPr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）とは？</a:t>
            </a:r>
            <a:endParaRPr kumimoji="1" lang="ja-JP" altLang="en-US" sz="2000" b="1"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42" name="Rectangle 41">
            <a:extLst>
              <a:ext uri="{FF2B5EF4-FFF2-40B4-BE49-F238E27FC236}">
                <a16:creationId xmlns:a16="http://schemas.microsoft.com/office/drawing/2014/main" id="{23AC18C5-B985-DC6C-FF69-AC1607129E8B}"/>
              </a:ext>
            </a:extLst>
          </p:cNvPr>
          <p:cNvSpPr>
            <a:spLocks noChangeArrowheads="1"/>
          </p:cNvSpPr>
          <p:nvPr/>
        </p:nvSpPr>
        <p:spPr bwMode="auto">
          <a:xfrm>
            <a:off x="1437751" y="804471"/>
            <a:ext cx="10218624" cy="1312660"/>
          </a:xfrm>
          <a:prstGeom prst="rect">
            <a:avLst/>
          </a:prstGeom>
          <a:solidFill>
            <a:srgbClr val="E7EAF1"/>
          </a:solidFill>
          <a:ln w="6350" cmpd="sng">
            <a:solidFill>
              <a:schemeClr val="tx1">
                <a:lumMod val="75000"/>
              </a:schemeClr>
            </a:solidFill>
            <a:miter lim="800000"/>
            <a:headEnd/>
            <a:tailEnd/>
          </a:ln>
          <a:effectLst>
            <a:outerShdw blurRad="50800" dist="38100" dir="2700000" algn="tl" rotWithShape="0">
              <a:prstClr val="black">
                <a:alpha val="40000"/>
              </a:prstClr>
            </a:outerShdw>
          </a:effectLst>
        </p:spPr>
        <p:txBody>
          <a:bodyPr lIns="87170" tIns="43585" rIns="87170" bIns="43585" anchor="ctr"/>
          <a:lstStyle/>
          <a:p>
            <a:pPr marR="0" lvl="0" algn="l" defTabSz="914400" rtl="0" eaLnBrk="1" fontAlgn="auto" latinLnBrk="0" hangingPunct="1">
              <a:lnSpc>
                <a:spcPct val="120000"/>
              </a:lnSpc>
              <a:spcBef>
                <a:spcPts val="0"/>
              </a:spcBef>
              <a:spcAft>
                <a:spcPts val="0"/>
              </a:spcAft>
              <a:buClr>
                <a:srgbClr val="666666">
                  <a:lumMod val="50000"/>
                </a:srgbClr>
              </a:buClr>
              <a:buSzTx/>
              <a:tabLst/>
              <a:defRPr/>
            </a:pPr>
            <a:r>
              <a:rPr kumimoji="0" lang="ja-JP" altLang="en-US" sz="1600" b="1"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ja-JP" altLang="en-US" b="1"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事業継続計画　（ＢＣＰ：Ｂｕｓｉｎｅｓｓ Ｃｏｎｔｉｎｕｉｔｙ Ｐｌａｎ）　</a:t>
            </a:r>
            <a:endParaRPr kumimoji="0" lang="en-US" altLang="ja-JP" b="1"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265113" marR="0" lvl="0" indent="0" algn="l" defTabSz="914400" rtl="0" eaLnBrk="1" fontAlgn="auto" latinLnBrk="0" hangingPunct="1">
              <a:lnSpc>
                <a:spcPct val="120000"/>
              </a:lnSpc>
              <a:spcBef>
                <a:spcPts val="0"/>
              </a:spcBef>
              <a:spcAft>
                <a:spcPts val="0"/>
              </a:spcAft>
              <a:buClr>
                <a:srgbClr val="666666">
                  <a:lumMod val="50000"/>
                </a:srgbClr>
              </a:buClr>
              <a:buSzTx/>
              <a:buFontTx/>
              <a:buNone/>
              <a:tabLst/>
              <a:defRPr/>
            </a:pPr>
            <a:r>
              <a:rPr kumimoji="0" lang="ja-JP" altLang="en-US" sz="1600" b="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災害などの発生により、事業活動に不可欠なリソースが損傷を受けて事業活動が中断した場合に、</a:t>
            </a:r>
            <a:endParaRPr kumimoji="0" lang="en-US" altLang="ja-JP" sz="1600" b="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a:p>
            <a:pPr marL="265113" marR="0" lvl="0" indent="0" algn="l" defTabSz="914400" rtl="0" eaLnBrk="1" fontAlgn="auto" latinLnBrk="0" hangingPunct="1">
              <a:lnSpc>
                <a:spcPct val="120000"/>
              </a:lnSpc>
              <a:spcBef>
                <a:spcPts val="0"/>
              </a:spcBef>
              <a:spcAft>
                <a:spcPts val="0"/>
              </a:spcAft>
              <a:buClr>
                <a:srgbClr val="666666">
                  <a:lumMod val="50000"/>
                </a:srgbClr>
              </a:buClr>
              <a:buSzTx/>
              <a:buFontTx/>
              <a:buNone/>
              <a:tabLst/>
              <a:defRPr/>
            </a:pPr>
            <a:r>
              <a:rPr kumimoji="0" lang="ja-JP" altLang="en-US" sz="1600" b="0" i="0" u="sng" strike="noStrike" kern="0" cap="none" spc="0" normalizeH="0" baseline="0" noProof="0" dirty="0">
                <a:ln>
                  <a:noFill/>
                </a:ln>
                <a:solidFill>
                  <a:srgbClr val="666666">
                    <a:lumMod val="50000"/>
                  </a:srgbClr>
                </a:solidFill>
                <a:effectLst/>
                <a:highlight>
                  <a:srgbClr val="FFFF00"/>
                </a:highlight>
                <a:uLnTx/>
                <a:uFillTx/>
                <a:latin typeface="BIZ UDPゴシック" panose="020B0400000000000000" pitchFamily="50" charset="-128"/>
                <a:ea typeface="BIZ UDPゴシック" panose="020B0400000000000000" pitchFamily="50" charset="-128"/>
                <a:cs typeface="Meiryo UI" panose="020B0604030504040204" pitchFamily="50" charset="-128"/>
              </a:rPr>
              <a:t>優先すべき事業・業務を継続させ</a:t>
            </a:r>
            <a:r>
              <a:rPr kumimoji="0" lang="ja-JP" altLang="en-US" sz="1600" b="0" i="0" u="sng"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、①</a:t>
            </a:r>
            <a:r>
              <a:rPr kumimoji="0" lang="ja-JP" altLang="en-US" sz="1600" b="0" i="0" u="sng" strike="noStrike" kern="0" cap="none" spc="0" normalizeH="0" baseline="0" noProof="0" dirty="0">
                <a:ln>
                  <a:noFill/>
                </a:ln>
                <a:solidFill>
                  <a:srgbClr val="666666">
                    <a:lumMod val="50000"/>
                  </a:srgbClr>
                </a:solidFill>
                <a:effectLst/>
                <a:highlight>
                  <a:srgbClr val="FFFF00"/>
                </a:highlight>
                <a:uLnTx/>
                <a:uFillTx/>
                <a:latin typeface="BIZ UDPゴシック" panose="020B0400000000000000" pitchFamily="50" charset="-128"/>
                <a:ea typeface="BIZ UDPゴシック" panose="020B0400000000000000" pitchFamily="50" charset="-128"/>
                <a:cs typeface="Meiryo UI" panose="020B0604030504040204" pitchFamily="50" charset="-128"/>
              </a:rPr>
              <a:t>許容されるサービスレベルを保ち</a:t>
            </a:r>
            <a:r>
              <a:rPr kumimoji="0" lang="ja-JP" altLang="en-US" sz="1600" b="0" i="0" u="sng"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、かつ②</a:t>
            </a:r>
            <a:r>
              <a:rPr kumimoji="0" lang="ja-JP" altLang="en-US" sz="1600" b="0" i="0" u="sng" strike="noStrike" kern="0" cap="none" spc="0" normalizeH="0" baseline="0" noProof="0" dirty="0">
                <a:ln>
                  <a:noFill/>
                </a:ln>
                <a:solidFill>
                  <a:srgbClr val="666666">
                    <a:lumMod val="50000"/>
                  </a:srgbClr>
                </a:solidFill>
                <a:effectLst/>
                <a:highlight>
                  <a:srgbClr val="FFFF00"/>
                </a:highlight>
                <a:uLnTx/>
                <a:uFillTx/>
                <a:latin typeface="BIZ UDPゴシック" panose="020B0400000000000000" pitchFamily="50" charset="-128"/>
                <a:ea typeface="BIZ UDPゴシック" panose="020B0400000000000000" pitchFamily="50" charset="-128"/>
                <a:cs typeface="Meiryo UI" panose="020B0604030504040204" pitchFamily="50" charset="-128"/>
              </a:rPr>
              <a:t>許容される期間内に復旧</a:t>
            </a:r>
            <a:r>
              <a:rPr kumimoji="0" lang="ja-JP" altLang="en-US" sz="1600" b="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できるように、</a:t>
            </a:r>
            <a:r>
              <a:rPr kumimoji="0" lang="ja-JP" altLang="en-US" sz="1600" b="0" i="0" u="sng"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組織体制、事前準備、災害発生時の対応方法などを規定した実行計画</a:t>
            </a:r>
            <a:r>
              <a:rPr kumimoji="0" lang="ja-JP" altLang="en-US" sz="1600" b="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a:t>
            </a:r>
          </a:p>
        </p:txBody>
      </p:sp>
      <p:grpSp>
        <p:nvGrpSpPr>
          <p:cNvPr id="43" name="グループ化 42">
            <a:extLst>
              <a:ext uri="{FF2B5EF4-FFF2-40B4-BE49-F238E27FC236}">
                <a16:creationId xmlns:a16="http://schemas.microsoft.com/office/drawing/2014/main" id="{B3F808EA-B353-EB27-0BC3-CF60AA4FDA54}"/>
              </a:ext>
            </a:extLst>
          </p:cNvPr>
          <p:cNvGrpSpPr/>
          <p:nvPr/>
        </p:nvGrpSpPr>
        <p:grpSpPr>
          <a:xfrm>
            <a:off x="3025985" y="2456329"/>
            <a:ext cx="8800809" cy="3926803"/>
            <a:chOff x="890886" y="2203257"/>
            <a:chExt cx="9440449" cy="4274676"/>
          </a:xfrm>
        </p:grpSpPr>
        <p:pic>
          <p:nvPicPr>
            <p:cNvPr id="44" name="図 43">
              <a:extLst>
                <a:ext uri="{FF2B5EF4-FFF2-40B4-BE49-F238E27FC236}">
                  <a16:creationId xmlns:a16="http://schemas.microsoft.com/office/drawing/2014/main" id="{28F4FF42-9AAE-B0F5-3DE5-7547203DA258}"/>
                </a:ext>
              </a:extLst>
            </p:cNvPr>
            <p:cNvPicPr>
              <a:picLocks noChangeAspect="1"/>
            </p:cNvPicPr>
            <p:nvPr/>
          </p:nvPicPr>
          <p:blipFill>
            <a:blip r:embed="rId3"/>
            <a:stretch>
              <a:fillRect/>
            </a:stretch>
          </p:blipFill>
          <p:spPr>
            <a:xfrm>
              <a:off x="890886" y="2260944"/>
              <a:ext cx="7841523" cy="4117856"/>
            </a:xfrm>
            <a:prstGeom prst="rect">
              <a:avLst/>
            </a:prstGeom>
          </p:spPr>
        </p:pic>
        <p:sp>
          <p:nvSpPr>
            <p:cNvPr id="45" name="Rectangle 50">
              <a:extLst>
                <a:ext uri="{FF2B5EF4-FFF2-40B4-BE49-F238E27FC236}">
                  <a16:creationId xmlns:a16="http://schemas.microsoft.com/office/drawing/2014/main" id="{061539E9-88A5-ABC9-9CF1-80F90954BC2E}"/>
                </a:ext>
              </a:extLst>
            </p:cNvPr>
            <p:cNvSpPr>
              <a:spLocks noChangeArrowheads="1"/>
            </p:cNvSpPr>
            <p:nvPr/>
          </p:nvSpPr>
          <p:spPr bwMode="auto">
            <a:xfrm>
              <a:off x="4320251" y="2260944"/>
              <a:ext cx="1723188" cy="284786"/>
            </a:xfrm>
            <a:prstGeom prst="rect">
              <a:avLst/>
            </a:prstGeom>
            <a:solidFill>
              <a:srgbClr val="000080"/>
            </a:solidFill>
            <a:ln w="9525">
              <a:noFill/>
              <a:miter lim="800000"/>
              <a:headEnd/>
              <a:tailEnd/>
            </a:ln>
            <a:effectLst>
              <a:prstShdw prst="shdw17" dist="35921" dir="13500000">
                <a:srgbClr val="00004D"/>
              </a:prstShdw>
            </a:effectLst>
          </p:spPr>
          <p:txBody>
            <a:bodyPr wrap="none" lIns="87170" tIns="43585" rIns="87170" bIns="43585" anchor="ctr"/>
            <a:lstStyle/>
            <a:p>
              <a:pPr defTabSz="477838" eaLnBrk="0" fontAlgn="base" hangingPunct="0">
                <a:spcBef>
                  <a:spcPct val="0"/>
                </a:spcBef>
                <a:spcAft>
                  <a:spcPct val="0"/>
                </a:spcAft>
                <a:defRPr/>
              </a:pPr>
              <a:r>
                <a:rPr kumimoji="1" lang="ja-JP" altLang="en-US" sz="1500" dirty="0">
                  <a:solidFill>
                    <a:prstClr val="white"/>
                  </a:solidFill>
                  <a:latin typeface="Meiryo UI" panose="020B0604030504040204" pitchFamily="50" charset="-128"/>
                  <a:ea typeface="Meiryo UI" panose="020B0604030504040204" pitchFamily="50" charset="-128"/>
                </a:rPr>
                <a:t>ＢＣＰの概念図</a:t>
              </a:r>
              <a:endParaRPr kumimoji="1" lang="ja-JP" altLang="en-US" sz="1300" dirty="0">
                <a:solidFill>
                  <a:prstClr val="white"/>
                </a:solidFill>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1813BB2B-369A-1ED5-AD9C-DC49AFCD5D68}"/>
                </a:ext>
              </a:extLst>
            </p:cNvPr>
            <p:cNvSpPr txBox="1"/>
            <p:nvPr/>
          </p:nvSpPr>
          <p:spPr>
            <a:xfrm>
              <a:off x="1976140" y="5484193"/>
              <a:ext cx="3086605" cy="284786"/>
            </a:xfrm>
            <a:prstGeom prst="rect">
              <a:avLst/>
            </a:prstGeom>
            <a:solidFill>
              <a:srgbClr val="EB447E">
                <a:lumMod val="40000"/>
                <a:lumOff val="60000"/>
              </a:srgbClr>
            </a:solidFill>
            <a:ln w="19050">
              <a:solidFill>
                <a:srgbClr val="EB447E">
                  <a:lumMod val="60000"/>
                  <a:lumOff val="40000"/>
                </a:srgbClr>
              </a:solidFill>
            </a:ln>
          </p:spPr>
          <p:txBody>
            <a:bodyPr wrap="square" rtlCol="0">
              <a:spAutoFit/>
            </a:bodyPr>
            <a:lstStyle/>
            <a:p>
              <a:pPr marL="0" marR="0" lvl="0" indent="0" defTabSz="477838" eaLnBrk="0" fontAlgn="base" latinLnBrk="0" hangingPunct="0">
                <a:lnSpc>
                  <a:spcPct val="100000"/>
                </a:lnSpc>
                <a:spcBef>
                  <a:spcPct val="0"/>
                </a:spcBef>
                <a:spcAft>
                  <a:spcPct val="0"/>
                </a:spcAft>
                <a:buClrTx/>
                <a:buSzTx/>
                <a:buFontTx/>
                <a:buNone/>
                <a:tabLst/>
                <a:defRPr/>
              </a:pPr>
              <a:r>
                <a:rPr kumimoji="1" lang="ja-JP" altLang="en-US" sz="1100" b="1" i="0" u="none" strike="noStrike" kern="0" cap="none" spc="0" normalizeH="0" baseline="0" noProof="0" dirty="0">
                  <a:ln>
                    <a:noFill/>
                  </a:ln>
                  <a:solidFill>
                    <a:srgbClr val="333333">
                      <a:lumMod val="50000"/>
                    </a:srgbClr>
                  </a:solidFill>
                  <a:effectLst/>
                  <a:uLnTx/>
                  <a:uFillTx/>
                  <a:latin typeface="Meiryo UI" panose="020B0604030504040204" pitchFamily="50" charset="-128"/>
                  <a:ea typeface="Meiryo UI" panose="020B0604030504040204" pitchFamily="50" charset="-128"/>
                </a:rPr>
                <a:t>許容限界以上のレベルで事業を継続させる</a:t>
              </a:r>
            </a:p>
          </p:txBody>
        </p:sp>
        <p:sp>
          <p:nvSpPr>
            <p:cNvPr id="47" name="テキスト ボックス 46">
              <a:extLst>
                <a:ext uri="{FF2B5EF4-FFF2-40B4-BE49-F238E27FC236}">
                  <a16:creationId xmlns:a16="http://schemas.microsoft.com/office/drawing/2014/main" id="{C9C2732C-51F2-02A9-F40B-D2D4151562DC}"/>
                </a:ext>
              </a:extLst>
            </p:cNvPr>
            <p:cNvSpPr txBox="1"/>
            <p:nvPr/>
          </p:nvSpPr>
          <p:spPr>
            <a:xfrm>
              <a:off x="2635560" y="5902853"/>
              <a:ext cx="3846661" cy="284786"/>
            </a:xfrm>
            <a:prstGeom prst="rect">
              <a:avLst/>
            </a:prstGeom>
            <a:solidFill>
              <a:sysClr val="window" lastClr="FFFFFF"/>
            </a:solidFill>
          </p:spPr>
          <p:txBody>
            <a:bodyPr wrap="square" rtlCol="0">
              <a:spAutoFit/>
            </a:bodyPr>
            <a:lstStyle/>
            <a:p>
              <a:pPr marL="0" marR="0" lvl="0" indent="0" defTabSz="477838" eaLnBrk="0" fontAlgn="base" latinLnBrk="0" hangingPunct="0">
                <a:lnSpc>
                  <a:spcPct val="100000"/>
                </a:lnSpc>
                <a:spcBef>
                  <a:spcPct val="0"/>
                </a:spcBef>
                <a:spcAft>
                  <a:spcPct val="0"/>
                </a:spcAft>
                <a:buClrTx/>
                <a:buSzTx/>
                <a:buFontTx/>
                <a:buNone/>
                <a:tabLst/>
                <a:defRPr/>
              </a:pPr>
              <a:r>
                <a:rPr kumimoji="1" lang="ja-JP" altLang="en-US" sz="1100" b="1" i="0" u="none" strike="noStrike" kern="0" cap="none" spc="0" normalizeH="0" baseline="0" noProof="0" dirty="0">
                  <a:ln>
                    <a:noFill/>
                  </a:ln>
                  <a:solidFill>
                    <a:srgbClr val="333333">
                      <a:lumMod val="50000"/>
                    </a:srgbClr>
                  </a:solidFill>
                  <a:effectLst/>
                  <a:uLnTx/>
                  <a:uFillTx/>
                  <a:latin typeface="Meiryo UI" panose="020B0604030504040204" pitchFamily="50" charset="-128"/>
                  <a:ea typeface="Meiryo UI" panose="020B0604030504040204" pitchFamily="50" charset="-128"/>
                </a:rPr>
                <a:t>事前に対策を準備していなかった場合の予想復旧曲線</a:t>
              </a:r>
            </a:p>
          </p:txBody>
        </p:sp>
        <p:sp>
          <p:nvSpPr>
            <p:cNvPr id="48" name="テキスト ボックス 47">
              <a:extLst>
                <a:ext uri="{FF2B5EF4-FFF2-40B4-BE49-F238E27FC236}">
                  <a16:creationId xmlns:a16="http://schemas.microsoft.com/office/drawing/2014/main" id="{BA6AA41D-7569-34B2-6016-525237FD29CA}"/>
                </a:ext>
              </a:extLst>
            </p:cNvPr>
            <p:cNvSpPr txBox="1"/>
            <p:nvPr/>
          </p:nvSpPr>
          <p:spPr>
            <a:xfrm>
              <a:off x="2632845" y="6193147"/>
              <a:ext cx="3641385" cy="284786"/>
            </a:xfrm>
            <a:prstGeom prst="rect">
              <a:avLst/>
            </a:prstGeom>
            <a:solidFill>
              <a:sysClr val="window" lastClr="FFFFFF"/>
            </a:solidFill>
          </p:spPr>
          <p:txBody>
            <a:bodyPr wrap="square" rtlCol="0">
              <a:spAutoFit/>
            </a:bodyPr>
            <a:lstStyle/>
            <a:p>
              <a:pPr marL="0" marR="0" lvl="0" indent="0" defTabSz="477838" eaLnBrk="0" fontAlgn="base" latinLnBrk="0" hangingPunct="0">
                <a:lnSpc>
                  <a:spcPct val="100000"/>
                </a:lnSpc>
                <a:spcBef>
                  <a:spcPct val="0"/>
                </a:spcBef>
                <a:spcAft>
                  <a:spcPct val="0"/>
                </a:spcAft>
                <a:buClrTx/>
                <a:buSzTx/>
                <a:buFontTx/>
                <a:buNone/>
                <a:tabLst/>
                <a:defRPr/>
              </a:pPr>
              <a:r>
                <a:rPr kumimoji="1" lang="ja-JP" altLang="en-US" sz="1100" b="1" i="0" u="none" strike="noStrike" kern="0" cap="none" spc="0" normalizeH="0" baseline="0" noProof="0" dirty="0">
                  <a:ln>
                    <a:noFill/>
                  </a:ln>
                  <a:solidFill>
                    <a:srgbClr val="333333">
                      <a:lumMod val="50000"/>
                    </a:srgbClr>
                  </a:solidFill>
                  <a:effectLst/>
                  <a:uLnTx/>
                  <a:uFillTx/>
                  <a:latin typeface="Meiryo UI" panose="020B0604030504040204" pitchFamily="50" charset="-128"/>
                  <a:ea typeface="Meiryo UI" panose="020B0604030504040204" pitchFamily="50" charset="-128"/>
                </a:rPr>
                <a:t>事前に対策を準備していた場合の予想復旧曲線</a:t>
              </a:r>
            </a:p>
          </p:txBody>
        </p:sp>
        <p:sp>
          <p:nvSpPr>
            <p:cNvPr id="49" name="Text Box 12">
              <a:extLst>
                <a:ext uri="{FF2B5EF4-FFF2-40B4-BE49-F238E27FC236}">
                  <a16:creationId xmlns:a16="http://schemas.microsoft.com/office/drawing/2014/main" id="{3545BB73-4771-50BC-BB41-B4B656312BCA}"/>
                </a:ext>
              </a:extLst>
            </p:cNvPr>
            <p:cNvSpPr txBox="1">
              <a:spLocks noChangeArrowheads="1"/>
            </p:cNvSpPr>
            <p:nvPr/>
          </p:nvSpPr>
          <p:spPr bwMode="auto">
            <a:xfrm>
              <a:off x="6908063" y="6129056"/>
              <a:ext cx="2954325" cy="298430"/>
            </a:xfrm>
            <a:prstGeom prst="rect">
              <a:avLst/>
            </a:prstGeom>
            <a:noFill/>
            <a:ln w="9525">
              <a:noFill/>
              <a:miter lim="800000"/>
              <a:headEnd/>
              <a:tailEnd/>
            </a:ln>
            <a:effectLst>
              <a:prstShdw prst="shdw17" dist="17961" dir="2700000">
                <a:srgbClr val="009900">
                  <a:gamma/>
                  <a:shade val="60000"/>
                  <a:invGamma/>
                  <a:alpha val="50000"/>
                </a:srgbClr>
              </a:prstShdw>
            </a:effectLst>
          </p:spPr>
          <p:txBody>
            <a:bodyPr wrap="none" lIns="87170" tIns="43585" rIns="87170" bIns="43585" anchor="ctr"/>
            <a:lstStyle/>
            <a:p>
              <a:pPr marL="0" marR="0" lvl="0" indent="0" algn="r" defTabSz="477838" eaLnBrk="0" fontAlgn="base" latinLnBrk="0" hangingPunct="0">
                <a:lnSpc>
                  <a:spcPct val="100000"/>
                </a:lnSpc>
                <a:spcBef>
                  <a:spcPct val="0"/>
                </a:spcBef>
                <a:spcAft>
                  <a:spcPct val="0"/>
                </a:spcAft>
                <a:buClrTx/>
                <a:buSzTx/>
                <a:buFontTx/>
                <a:buNone/>
                <a:tabLst/>
                <a:defRPr/>
              </a:pPr>
              <a:r>
                <a:rPr kumimoji="1" lang="ja-JP" altLang="en-US" sz="120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出典：内閣府平成</a:t>
              </a:r>
              <a:r>
                <a:rPr kumimoji="1" lang="en-US" altLang="ja-JP" sz="120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20</a:t>
              </a:r>
              <a:r>
                <a:rPr kumimoji="1" lang="ja-JP" altLang="en-US" sz="1200" i="0" u="none" strike="noStrike" kern="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年度版防災白書</a:t>
              </a:r>
            </a:p>
          </p:txBody>
        </p:sp>
        <p:sp>
          <p:nvSpPr>
            <p:cNvPr id="50" name="テキスト ボックス 49">
              <a:extLst>
                <a:ext uri="{FF2B5EF4-FFF2-40B4-BE49-F238E27FC236}">
                  <a16:creationId xmlns:a16="http://schemas.microsoft.com/office/drawing/2014/main" id="{748552B0-E439-209C-D5C6-F53777FBF469}"/>
                </a:ext>
              </a:extLst>
            </p:cNvPr>
            <p:cNvSpPr txBox="1"/>
            <p:nvPr/>
          </p:nvSpPr>
          <p:spPr>
            <a:xfrm>
              <a:off x="4257960" y="4708000"/>
              <a:ext cx="2724771" cy="284786"/>
            </a:xfrm>
            <a:prstGeom prst="rect">
              <a:avLst/>
            </a:prstGeom>
            <a:solidFill>
              <a:srgbClr val="F4CE96"/>
            </a:solidFill>
            <a:ln w="19050">
              <a:solidFill>
                <a:srgbClr val="FF9900">
                  <a:lumMod val="60000"/>
                  <a:lumOff val="40000"/>
                </a:srgbClr>
              </a:solidFill>
            </a:ln>
          </p:spPr>
          <p:txBody>
            <a:bodyPr wrap="square" rtlCol="0">
              <a:spAutoFit/>
            </a:bodyPr>
            <a:lstStyle/>
            <a:p>
              <a:pPr marL="0" marR="0" lvl="0" indent="0" defTabSz="477838" eaLnBrk="0" fontAlgn="base" latinLnBrk="0" hangingPunct="0">
                <a:lnSpc>
                  <a:spcPct val="100000"/>
                </a:lnSpc>
                <a:spcBef>
                  <a:spcPct val="0"/>
                </a:spcBef>
                <a:spcAft>
                  <a:spcPct val="0"/>
                </a:spcAft>
                <a:buClrTx/>
                <a:buSzTx/>
                <a:buFontTx/>
                <a:buNone/>
                <a:tabLst/>
                <a:defRPr/>
              </a:pPr>
              <a:r>
                <a:rPr kumimoji="1" lang="ja-JP" altLang="en-US" sz="1100" b="1" i="0" u="none" strike="noStrike" kern="0" cap="none" spc="0" normalizeH="0" baseline="0" noProof="0" dirty="0">
                  <a:ln>
                    <a:noFill/>
                  </a:ln>
                  <a:solidFill>
                    <a:srgbClr val="333333">
                      <a:lumMod val="50000"/>
                    </a:srgbClr>
                  </a:solidFill>
                  <a:effectLst/>
                  <a:uLnTx/>
                  <a:uFillTx/>
                  <a:latin typeface="Meiryo UI" panose="020B0604030504040204" pitchFamily="50" charset="-128"/>
                  <a:ea typeface="Meiryo UI" panose="020B0604030504040204" pitchFamily="50" charset="-128"/>
                </a:rPr>
                <a:t>許容される時間内に事業を</a:t>
              </a:r>
              <a:r>
                <a:rPr kumimoji="1" lang="ja-JP" altLang="en-US" sz="1100" b="1" kern="0" dirty="0">
                  <a:solidFill>
                    <a:srgbClr val="333333">
                      <a:lumMod val="50000"/>
                    </a:srgbClr>
                  </a:solidFill>
                  <a:latin typeface="Meiryo UI" panose="020B0604030504040204" pitchFamily="50" charset="-128"/>
                  <a:ea typeface="Meiryo UI" panose="020B0604030504040204" pitchFamily="50" charset="-128"/>
                </a:rPr>
                <a:t>復旧</a:t>
              </a:r>
              <a:r>
                <a:rPr kumimoji="1" lang="ja-JP" altLang="en-US" sz="1100" b="1" i="0" u="none" strike="noStrike" kern="0" cap="none" spc="0" normalizeH="0" baseline="0" noProof="0" dirty="0">
                  <a:ln>
                    <a:noFill/>
                  </a:ln>
                  <a:solidFill>
                    <a:srgbClr val="333333">
                      <a:lumMod val="50000"/>
                    </a:srgbClr>
                  </a:solidFill>
                  <a:effectLst/>
                  <a:uLnTx/>
                  <a:uFillTx/>
                  <a:latin typeface="Meiryo UI" panose="020B0604030504040204" pitchFamily="50" charset="-128"/>
                  <a:ea typeface="Meiryo UI" panose="020B0604030504040204" pitchFamily="50" charset="-128"/>
                </a:rPr>
                <a:t>させる</a:t>
              </a:r>
            </a:p>
          </p:txBody>
        </p:sp>
        <p:sp>
          <p:nvSpPr>
            <p:cNvPr id="51" name="吹き出し: 四角形 50">
              <a:extLst>
                <a:ext uri="{FF2B5EF4-FFF2-40B4-BE49-F238E27FC236}">
                  <a16:creationId xmlns:a16="http://schemas.microsoft.com/office/drawing/2014/main" id="{04432865-914A-7AAB-FDAC-BDBF9BD5696F}"/>
                </a:ext>
              </a:extLst>
            </p:cNvPr>
            <p:cNvSpPr/>
            <p:nvPr/>
          </p:nvSpPr>
          <p:spPr>
            <a:xfrm>
              <a:off x="7212285" y="2203257"/>
              <a:ext cx="3119050" cy="1160678"/>
            </a:xfrm>
            <a:prstGeom prst="wedgeRectCallout">
              <a:avLst>
                <a:gd name="adj1" fmla="val -51959"/>
                <a:gd name="adj2" fmla="val 60987"/>
              </a:avLst>
            </a:prstGeom>
            <a:solidFill>
              <a:srgbClr val="0066CC">
                <a:lumMod val="20000"/>
                <a:lumOff val="80000"/>
              </a:srgbClr>
            </a:solidFill>
            <a:ln w="19050" cap="flat" cmpd="sng" algn="ctr">
              <a:solidFill>
                <a:srgbClr val="0099D4"/>
              </a:solidFill>
              <a:prstDash val="solid"/>
            </a:ln>
            <a:effectLst/>
          </p:spPr>
          <p:txBody>
            <a:bodyPr rtlCol="0" anchor="ctr"/>
            <a:lstStyle/>
            <a:p>
              <a:pPr marL="0" marR="0" lvl="0" indent="0" defTabSz="477838" eaLnBrk="0" fontAlgn="base" latinLnBrk="0" hangingPunct="0">
                <a:lnSpc>
                  <a:spcPct val="100000"/>
                </a:lnSpc>
                <a:spcBef>
                  <a:spcPct val="0"/>
                </a:spcBef>
                <a:spcAft>
                  <a:spcPct val="0"/>
                </a:spcAft>
                <a:buClrTx/>
                <a:buSzTx/>
                <a:buFontTx/>
                <a:buNone/>
                <a:tabLst/>
                <a:defRPr/>
              </a:pPr>
              <a:r>
                <a:rPr kumimoji="1" lang="ja-JP" altLang="en-US" sz="12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事前に優先すべき事業・業務を決めて、対応組織、事前準備、災害発生後の対応を決めておくことで、災害発生後も事業を継続し、早期復旧につなげることが</a:t>
              </a:r>
              <a:br>
                <a:rPr kumimoji="1" lang="en-US" altLang="ja-JP" sz="12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br>
              <a:r>
                <a:rPr kumimoji="1" lang="ja-JP" altLang="en-US" sz="12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できる。</a:t>
              </a:r>
            </a:p>
          </p:txBody>
        </p:sp>
      </p:grpSp>
      <p:sp>
        <p:nvSpPr>
          <p:cNvPr id="56" name="フローチャート: 結合子 55">
            <a:extLst>
              <a:ext uri="{FF2B5EF4-FFF2-40B4-BE49-F238E27FC236}">
                <a16:creationId xmlns:a16="http://schemas.microsoft.com/office/drawing/2014/main" id="{991475FE-D346-2870-7A93-F6B9C22600E5}"/>
              </a:ext>
            </a:extLst>
          </p:cNvPr>
          <p:cNvSpPr/>
          <p:nvPr/>
        </p:nvSpPr>
        <p:spPr>
          <a:xfrm>
            <a:off x="589076" y="130505"/>
            <a:ext cx="706324" cy="655096"/>
          </a:xfrm>
          <a:prstGeom prst="flowChartConnector">
            <a:avLst/>
          </a:prstGeom>
          <a:solidFill>
            <a:schemeClr val="accent2">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01</a:t>
            </a:r>
            <a:endParaRPr kumimoji="1"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5" name="スライド番号プレースホルダー 4">
            <a:extLst>
              <a:ext uri="{FF2B5EF4-FFF2-40B4-BE49-F238E27FC236}">
                <a16:creationId xmlns:a16="http://schemas.microsoft.com/office/drawing/2014/main" id="{02CF04EB-B9B9-8707-53B9-61E58AA56888}"/>
              </a:ext>
            </a:extLst>
          </p:cNvPr>
          <p:cNvSpPr>
            <a:spLocks noGrp="1"/>
          </p:cNvSpPr>
          <p:nvPr>
            <p:ph type="sldNum" sz="quarter" idx="12"/>
          </p:nvPr>
        </p:nvSpPr>
        <p:spPr>
          <a:xfrm>
            <a:off x="133558" y="6335549"/>
            <a:ext cx="478654" cy="365125"/>
          </a:xfrm>
        </p:spPr>
        <p:txBody>
          <a:bodyPr/>
          <a:lstStyle/>
          <a:p>
            <a:r>
              <a:rPr lang="en-US" altLang="ja-JP" dirty="0"/>
              <a:t>1</a:t>
            </a:r>
            <a:endParaRPr kumimoji="1" lang="ja-JP" altLang="en-US" dirty="0"/>
          </a:p>
        </p:txBody>
      </p:sp>
    </p:spTree>
    <p:extLst>
      <p:ext uri="{BB962C8B-B14F-4D97-AF65-F5344CB8AC3E}">
        <p14:creationId xmlns:p14="http://schemas.microsoft.com/office/powerpoint/2010/main" val="42173886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C38BD-304B-48CA-97A0-D7934EE6EB78}"/>
            </a:ext>
          </a:extLst>
        </p:cNvPr>
        <p:cNvGrpSpPr/>
        <p:nvPr/>
      </p:nvGrpSpPr>
      <p:grpSpPr>
        <a:xfrm>
          <a:off x="0" y="0"/>
          <a:ext cx="0" cy="0"/>
          <a:chOff x="0" y="0"/>
          <a:chExt cx="0" cy="0"/>
        </a:xfrm>
      </p:grpSpPr>
      <p:grpSp>
        <p:nvGrpSpPr>
          <p:cNvPr id="36" name="グループ化 35">
            <a:extLst>
              <a:ext uri="{FF2B5EF4-FFF2-40B4-BE49-F238E27FC236}">
                <a16:creationId xmlns:a16="http://schemas.microsoft.com/office/drawing/2014/main" id="{B345F28C-106D-B4D8-B8BD-1BBEE788051A}"/>
              </a:ext>
            </a:extLst>
          </p:cNvPr>
          <p:cNvGrpSpPr/>
          <p:nvPr/>
        </p:nvGrpSpPr>
        <p:grpSpPr>
          <a:xfrm rot="5400000">
            <a:off x="-3867150" y="2305050"/>
            <a:ext cx="8534400" cy="8324850"/>
            <a:chOff x="1528850" y="-604816"/>
            <a:chExt cx="8600902" cy="8543880"/>
          </a:xfrm>
          <a:gradFill flip="none" rotWithShape="1">
            <a:gsLst>
              <a:gs pos="0">
                <a:schemeClr val="accent4">
                  <a:lumMod val="0"/>
                  <a:lumOff val="100000"/>
                  <a:alpha val="50000"/>
                </a:schemeClr>
              </a:gs>
              <a:gs pos="35000">
                <a:schemeClr val="accent4">
                  <a:lumMod val="0"/>
                  <a:lumOff val="100000"/>
                </a:schemeClr>
              </a:gs>
              <a:gs pos="100000">
                <a:schemeClr val="accent4">
                  <a:lumMod val="100000"/>
                </a:schemeClr>
              </a:gs>
            </a:gsLst>
            <a:path path="circle">
              <a:fillToRect l="50000" t="-80000" r="50000" b="180000"/>
            </a:path>
            <a:tileRect/>
          </a:gradFill>
        </p:grpSpPr>
        <p:sp>
          <p:nvSpPr>
            <p:cNvPr id="18" name="フリーフォーム: 図形 17">
              <a:extLst>
                <a:ext uri="{FF2B5EF4-FFF2-40B4-BE49-F238E27FC236}">
                  <a16:creationId xmlns:a16="http://schemas.microsoft.com/office/drawing/2014/main" id="{5CB6BC51-0995-0CCD-7D47-ADF2A96483AF}"/>
                </a:ext>
              </a:extLst>
            </p:cNvPr>
            <p:cNvSpPr/>
            <p:nvPr/>
          </p:nvSpPr>
          <p:spPr>
            <a:xfrm>
              <a:off x="1528850" y="-604816"/>
              <a:ext cx="4109951" cy="4081440"/>
            </a:xfrm>
            <a:custGeom>
              <a:avLst/>
              <a:gdLst>
                <a:gd name="connsiteX0" fmla="*/ 4109951 w 4109951"/>
                <a:gd name="connsiteY0" fmla="*/ 0 h 4081440"/>
                <a:gd name="connsiteX1" fmla="*/ 4109951 w 4109951"/>
                <a:gd name="connsiteY1" fmla="*/ 1990656 h 4081440"/>
                <a:gd name="connsiteX2" fmla="*/ 4063310 w 4109951"/>
                <a:gd name="connsiteY2" fmla="*/ 1992982 h 4081440"/>
                <a:gd name="connsiteX3" fmla="*/ 1993066 w 4109951"/>
                <a:gd name="connsiteY3" fmla="*/ 4037720 h 4081440"/>
                <a:gd name="connsiteX4" fmla="*/ 1990831 w 4109951"/>
                <a:gd name="connsiteY4" fmla="*/ 4081440 h 4081440"/>
                <a:gd name="connsiteX5" fmla="*/ 0 w 4109951"/>
                <a:gd name="connsiteY5" fmla="*/ 4081440 h 4081440"/>
                <a:gd name="connsiteX6" fmla="*/ 753 w 4109951"/>
                <a:gd name="connsiteY6" fmla="*/ 4051860 h 4081440"/>
                <a:gd name="connsiteX7" fmla="*/ 4078901 w 4109951"/>
                <a:gd name="connsiteY7" fmla="*/ 780 h 4081440"/>
                <a:gd name="connsiteX8" fmla="*/ 410995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4109951" y="0"/>
                  </a:moveTo>
                  <a:lnTo>
                    <a:pt x="4109951" y="1990656"/>
                  </a:lnTo>
                  <a:lnTo>
                    <a:pt x="4063310" y="1992982"/>
                  </a:lnTo>
                  <a:cubicBezTo>
                    <a:pt x="2971729" y="2102472"/>
                    <a:pt x="2103922" y="2959588"/>
                    <a:pt x="1993066" y="4037720"/>
                  </a:cubicBezTo>
                  <a:lnTo>
                    <a:pt x="1990831" y="4081440"/>
                  </a:lnTo>
                  <a:lnTo>
                    <a:pt x="0" y="4081440"/>
                  </a:lnTo>
                  <a:lnTo>
                    <a:pt x="753" y="4051860"/>
                  </a:lnTo>
                  <a:cubicBezTo>
                    <a:pt x="112343" y="1865061"/>
                    <a:pt x="1877490" y="111629"/>
                    <a:pt x="4078901" y="780"/>
                  </a:cubicBezTo>
                  <a:lnTo>
                    <a:pt x="4109951" y="0"/>
                  </a:lnTo>
                  <a:close/>
                </a:path>
              </a:pathLst>
            </a:custGeom>
            <a:blipFill dpi="0" rotWithShape="0">
              <a:blip r:embed="rId2"/>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17" name="フリーフォーム: 図形 16">
              <a:extLst>
                <a:ext uri="{FF2B5EF4-FFF2-40B4-BE49-F238E27FC236}">
                  <a16:creationId xmlns:a16="http://schemas.microsoft.com/office/drawing/2014/main" id="{983C5197-968A-E2B0-07AE-24CDA9E26E25}"/>
                </a:ext>
              </a:extLst>
            </p:cNvPr>
            <p:cNvSpPr/>
            <p:nvPr/>
          </p:nvSpPr>
          <p:spPr>
            <a:xfrm>
              <a:off x="6019800" y="-604816"/>
              <a:ext cx="4109951" cy="4081440"/>
            </a:xfrm>
            <a:custGeom>
              <a:avLst/>
              <a:gdLst>
                <a:gd name="connsiteX0" fmla="*/ 0 w 4109951"/>
                <a:gd name="connsiteY0" fmla="*/ 0 h 4081440"/>
                <a:gd name="connsiteX1" fmla="*/ 31050 w 4109951"/>
                <a:gd name="connsiteY1" fmla="*/ 780 h 4081440"/>
                <a:gd name="connsiteX2" fmla="*/ 4109198 w 4109951"/>
                <a:gd name="connsiteY2" fmla="*/ 4051860 h 4081440"/>
                <a:gd name="connsiteX3" fmla="*/ 4109951 w 4109951"/>
                <a:gd name="connsiteY3" fmla="*/ 4081440 h 4081440"/>
                <a:gd name="connsiteX4" fmla="*/ 2119121 w 4109951"/>
                <a:gd name="connsiteY4" fmla="*/ 4081440 h 4081440"/>
                <a:gd name="connsiteX5" fmla="*/ 2116885 w 4109951"/>
                <a:gd name="connsiteY5" fmla="*/ 4037720 h 4081440"/>
                <a:gd name="connsiteX6" fmla="*/ 46641 w 4109951"/>
                <a:gd name="connsiteY6" fmla="*/ 1992982 h 4081440"/>
                <a:gd name="connsiteX7" fmla="*/ 0 w 4109951"/>
                <a:gd name="connsiteY7" fmla="*/ 1990656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31050" y="780"/>
                  </a:lnTo>
                  <a:cubicBezTo>
                    <a:pt x="2232461" y="111629"/>
                    <a:pt x="3997608" y="1865061"/>
                    <a:pt x="4109198" y="4051860"/>
                  </a:cubicBezTo>
                  <a:lnTo>
                    <a:pt x="4109951" y="4081440"/>
                  </a:lnTo>
                  <a:lnTo>
                    <a:pt x="2119121" y="4081440"/>
                  </a:lnTo>
                  <a:lnTo>
                    <a:pt x="2116885" y="4037720"/>
                  </a:lnTo>
                  <a:cubicBezTo>
                    <a:pt x="2006030" y="2959588"/>
                    <a:pt x="1138222" y="2102472"/>
                    <a:pt x="46641" y="1992982"/>
                  </a:cubicBezTo>
                  <a:lnTo>
                    <a:pt x="0" y="1990656"/>
                  </a:lnTo>
                  <a:lnTo>
                    <a:pt x="0" y="0"/>
                  </a:lnTo>
                  <a:close/>
                </a:path>
              </a:pathLst>
            </a:custGeom>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11" name="フリーフォーム: 図形 10">
              <a:extLst>
                <a:ext uri="{FF2B5EF4-FFF2-40B4-BE49-F238E27FC236}">
                  <a16:creationId xmlns:a16="http://schemas.microsoft.com/office/drawing/2014/main" id="{3FAA5990-8FCD-6587-DF3F-C7AB702446B3}"/>
                </a:ext>
              </a:extLst>
            </p:cNvPr>
            <p:cNvSpPr/>
            <p:nvPr/>
          </p:nvSpPr>
          <p:spPr>
            <a:xfrm>
              <a:off x="1528850" y="3857624"/>
              <a:ext cx="4109951" cy="4081440"/>
            </a:xfrm>
            <a:custGeom>
              <a:avLst/>
              <a:gdLst>
                <a:gd name="connsiteX0" fmla="*/ 0 w 4109951"/>
                <a:gd name="connsiteY0" fmla="*/ 0 h 4081440"/>
                <a:gd name="connsiteX1" fmla="*/ 1990831 w 4109951"/>
                <a:gd name="connsiteY1" fmla="*/ 0 h 4081440"/>
                <a:gd name="connsiteX2" fmla="*/ 1993066 w 4109951"/>
                <a:gd name="connsiteY2" fmla="*/ 43720 h 4081440"/>
                <a:gd name="connsiteX3" fmla="*/ 4063310 w 4109951"/>
                <a:gd name="connsiteY3" fmla="*/ 2088458 h 4081440"/>
                <a:gd name="connsiteX4" fmla="*/ 4109951 w 4109951"/>
                <a:gd name="connsiteY4" fmla="*/ 2090784 h 4081440"/>
                <a:gd name="connsiteX5" fmla="*/ 4109951 w 4109951"/>
                <a:gd name="connsiteY5" fmla="*/ 4081440 h 4081440"/>
                <a:gd name="connsiteX6" fmla="*/ 4078901 w 4109951"/>
                <a:gd name="connsiteY6" fmla="*/ 4080660 h 4081440"/>
                <a:gd name="connsiteX7" fmla="*/ 753 w 4109951"/>
                <a:gd name="connsiteY7" fmla="*/ 29580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1990831" y="0"/>
                  </a:lnTo>
                  <a:lnTo>
                    <a:pt x="1993066" y="43720"/>
                  </a:lnTo>
                  <a:cubicBezTo>
                    <a:pt x="2103922" y="1121853"/>
                    <a:pt x="2971729" y="1978968"/>
                    <a:pt x="4063310" y="2088458"/>
                  </a:cubicBezTo>
                  <a:lnTo>
                    <a:pt x="4109951" y="2090784"/>
                  </a:lnTo>
                  <a:lnTo>
                    <a:pt x="4109951" y="4081440"/>
                  </a:lnTo>
                  <a:lnTo>
                    <a:pt x="4078901" y="4080660"/>
                  </a:lnTo>
                  <a:cubicBezTo>
                    <a:pt x="1877490" y="3969811"/>
                    <a:pt x="112343" y="2216379"/>
                    <a:pt x="753" y="2958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9" name="フリーフォーム: 図形 8">
              <a:extLst>
                <a:ext uri="{FF2B5EF4-FFF2-40B4-BE49-F238E27FC236}">
                  <a16:creationId xmlns:a16="http://schemas.microsoft.com/office/drawing/2014/main" id="{4A304DF0-B425-1A0A-6D98-920C66B8F708}"/>
                </a:ext>
              </a:extLst>
            </p:cNvPr>
            <p:cNvSpPr/>
            <p:nvPr/>
          </p:nvSpPr>
          <p:spPr>
            <a:xfrm>
              <a:off x="6019801" y="3857624"/>
              <a:ext cx="4109951" cy="4081440"/>
            </a:xfrm>
            <a:custGeom>
              <a:avLst/>
              <a:gdLst>
                <a:gd name="connsiteX0" fmla="*/ 2119121 w 4109951"/>
                <a:gd name="connsiteY0" fmla="*/ 0 h 4081440"/>
                <a:gd name="connsiteX1" fmla="*/ 4109951 w 4109951"/>
                <a:gd name="connsiteY1" fmla="*/ 0 h 4081440"/>
                <a:gd name="connsiteX2" fmla="*/ 4109198 w 4109951"/>
                <a:gd name="connsiteY2" fmla="*/ 29580 h 4081440"/>
                <a:gd name="connsiteX3" fmla="*/ 31050 w 4109951"/>
                <a:gd name="connsiteY3" fmla="*/ 4080660 h 4081440"/>
                <a:gd name="connsiteX4" fmla="*/ 0 w 4109951"/>
                <a:gd name="connsiteY4" fmla="*/ 4081440 h 4081440"/>
                <a:gd name="connsiteX5" fmla="*/ 0 w 4109951"/>
                <a:gd name="connsiteY5" fmla="*/ 2090784 h 4081440"/>
                <a:gd name="connsiteX6" fmla="*/ 46641 w 4109951"/>
                <a:gd name="connsiteY6" fmla="*/ 2088458 h 4081440"/>
                <a:gd name="connsiteX7" fmla="*/ 2116885 w 4109951"/>
                <a:gd name="connsiteY7" fmla="*/ 43720 h 4081440"/>
                <a:gd name="connsiteX8" fmla="*/ 211912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2119121" y="0"/>
                  </a:moveTo>
                  <a:lnTo>
                    <a:pt x="4109951" y="0"/>
                  </a:lnTo>
                  <a:lnTo>
                    <a:pt x="4109198" y="29580"/>
                  </a:lnTo>
                  <a:cubicBezTo>
                    <a:pt x="3997608" y="2216379"/>
                    <a:pt x="2232461" y="3969811"/>
                    <a:pt x="31050" y="4080660"/>
                  </a:cubicBezTo>
                  <a:lnTo>
                    <a:pt x="0" y="4081440"/>
                  </a:lnTo>
                  <a:lnTo>
                    <a:pt x="0" y="2090784"/>
                  </a:lnTo>
                  <a:lnTo>
                    <a:pt x="46641" y="2088458"/>
                  </a:lnTo>
                  <a:cubicBezTo>
                    <a:pt x="1138222" y="1978968"/>
                    <a:pt x="2006030" y="1121853"/>
                    <a:pt x="2116885" y="43720"/>
                  </a:cubicBezTo>
                  <a:lnTo>
                    <a:pt x="211912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grpSp>
      <p:sp>
        <p:nvSpPr>
          <p:cNvPr id="41" name="正方形/長方形 40">
            <a:extLst>
              <a:ext uri="{FF2B5EF4-FFF2-40B4-BE49-F238E27FC236}">
                <a16:creationId xmlns:a16="http://schemas.microsoft.com/office/drawing/2014/main" id="{54C2D960-E118-4B90-DC16-0D4842268933}"/>
              </a:ext>
            </a:extLst>
          </p:cNvPr>
          <p:cNvSpPr/>
          <p:nvPr/>
        </p:nvSpPr>
        <p:spPr>
          <a:xfrm>
            <a:off x="0" y="0"/>
            <a:ext cx="12192000" cy="685800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0" name="タイトル 2">
            <a:extLst>
              <a:ext uri="{FF2B5EF4-FFF2-40B4-BE49-F238E27FC236}">
                <a16:creationId xmlns:a16="http://schemas.microsoft.com/office/drawing/2014/main" id="{DB525D98-E2B5-E4EC-BA3E-A11A7F46D64F}"/>
              </a:ext>
            </a:extLst>
          </p:cNvPr>
          <p:cNvSpPr>
            <a:spLocks noGrp="1"/>
          </p:cNvSpPr>
          <p:nvPr>
            <p:ph type="title"/>
          </p:nvPr>
        </p:nvSpPr>
        <p:spPr>
          <a:xfrm>
            <a:off x="1384752" y="234905"/>
            <a:ext cx="5533062" cy="420272"/>
          </a:xfrm>
        </p:spPr>
        <p:txBody>
          <a:bodyPr>
            <a:normAutofit/>
          </a:bodyPr>
          <a:lstStyle/>
          <a:p>
            <a:pPr algn="l"/>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全国の</a:t>
            </a:r>
            <a:r>
              <a:rPr kumimoji="1" lang="en-US" altLang="ja-JP" sz="2000" dirty="0">
                <a:latin typeface="BIZ UDPゴシック" panose="020B0400000000000000" pitchFamily="50" charset="-128"/>
                <a:ea typeface="BIZ UDPゴシック" panose="020B0400000000000000" pitchFamily="50" charset="-128"/>
                <a:cs typeface="Meiryo UI" panose="020B0604030504040204" pitchFamily="50" charset="-128"/>
              </a:rPr>
              <a:t>BCP</a:t>
            </a:r>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策定状況</a:t>
            </a:r>
          </a:p>
        </p:txBody>
      </p:sp>
      <p:sp>
        <p:nvSpPr>
          <p:cNvPr id="2" name="フローチャート: 結合子 1">
            <a:extLst>
              <a:ext uri="{FF2B5EF4-FFF2-40B4-BE49-F238E27FC236}">
                <a16:creationId xmlns:a16="http://schemas.microsoft.com/office/drawing/2014/main" id="{012635F3-8883-8D35-23D0-1B282DDF49F0}"/>
              </a:ext>
            </a:extLst>
          </p:cNvPr>
          <p:cNvSpPr/>
          <p:nvPr/>
        </p:nvSpPr>
        <p:spPr>
          <a:xfrm>
            <a:off x="585666" y="117493"/>
            <a:ext cx="706324" cy="655096"/>
          </a:xfrm>
          <a:prstGeom prst="flowChartConnector">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02</a:t>
            </a:r>
            <a:endParaRPr kumimoji="1"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5" name="スライド番号プレースホルダー 4">
            <a:extLst>
              <a:ext uri="{FF2B5EF4-FFF2-40B4-BE49-F238E27FC236}">
                <a16:creationId xmlns:a16="http://schemas.microsoft.com/office/drawing/2014/main" id="{A21C1C3E-2647-0F61-73D7-FED5BAA47763}"/>
              </a:ext>
            </a:extLst>
          </p:cNvPr>
          <p:cNvSpPr>
            <a:spLocks noGrp="1"/>
          </p:cNvSpPr>
          <p:nvPr>
            <p:ph type="sldNum" sz="quarter" idx="12"/>
          </p:nvPr>
        </p:nvSpPr>
        <p:spPr>
          <a:xfrm>
            <a:off x="214434" y="6278448"/>
            <a:ext cx="443144" cy="365125"/>
          </a:xfrm>
        </p:spPr>
        <p:txBody>
          <a:bodyPr/>
          <a:lstStyle/>
          <a:p>
            <a:r>
              <a:rPr lang="en-US" altLang="ja-JP" dirty="0"/>
              <a:t>2</a:t>
            </a:r>
            <a:endParaRPr kumimoji="1" lang="ja-JP" altLang="en-US" dirty="0"/>
          </a:p>
        </p:txBody>
      </p:sp>
      <p:sp>
        <p:nvSpPr>
          <p:cNvPr id="4" name="Rectangle 41">
            <a:extLst>
              <a:ext uri="{FF2B5EF4-FFF2-40B4-BE49-F238E27FC236}">
                <a16:creationId xmlns:a16="http://schemas.microsoft.com/office/drawing/2014/main" id="{A9BF1285-25A4-3EDE-8A2F-86688C2925B1}"/>
              </a:ext>
            </a:extLst>
          </p:cNvPr>
          <p:cNvSpPr>
            <a:spLocks noChangeArrowheads="1"/>
          </p:cNvSpPr>
          <p:nvPr/>
        </p:nvSpPr>
        <p:spPr bwMode="auto">
          <a:xfrm>
            <a:off x="1387710" y="890082"/>
            <a:ext cx="10218624" cy="1508012"/>
          </a:xfrm>
          <a:prstGeom prst="rect">
            <a:avLst/>
          </a:prstGeom>
          <a:solidFill>
            <a:srgbClr val="E7EAF1"/>
          </a:solidFill>
          <a:ln w="6350" cmpd="sng">
            <a:solidFill>
              <a:schemeClr val="tx1">
                <a:lumMod val="75000"/>
              </a:schemeClr>
            </a:solidFill>
            <a:miter lim="800000"/>
            <a:headEnd/>
            <a:tailEnd/>
          </a:ln>
          <a:effectLst>
            <a:outerShdw blurRad="50800" dist="38100" dir="2700000" algn="tl" rotWithShape="0">
              <a:prstClr val="black">
                <a:alpha val="40000"/>
              </a:prstClr>
            </a:outerShdw>
          </a:effectLst>
        </p:spPr>
        <p:txBody>
          <a:bodyPr lIns="87170" tIns="43585" rIns="87170" bIns="43585" anchor="ctr"/>
          <a:lstStyle/>
          <a:p>
            <a:pPr marR="0" lvl="0" algn="l" defTabSz="914400" rtl="0" eaLnBrk="1" fontAlgn="auto" latinLnBrk="0" hangingPunct="1">
              <a:lnSpc>
                <a:spcPct val="120000"/>
              </a:lnSpc>
              <a:spcBef>
                <a:spcPts val="0"/>
              </a:spcBef>
              <a:spcAft>
                <a:spcPts val="0"/>
              </a:spcAft>
              <a:buClr>
                <a:srgbClr val="666666">
                  <a:lumMod val="50000"/>
                </a:srgbClr>
              </a:buClr>
              <a:buSzTx/>
              <a:tabLst/>
              <a:defRPr/>
            </a:pP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en-US" altLang="ja-JP"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BCP</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策定済みと回答した企業は、全国で</a:t>
            </a:r>
            <a:r>
              <a:rPr kumimoji="0" lang="en-US" altLang="ja-JP" sz="24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19.8</a:t>
            </a:r>
            <a:r>
              <a:rPr kumimoji="0" lang="ja-JP" altLang="en-US" sz="24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en-US" altLang="ja-JP"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大企業を含む）</a:t>
            </a:r>
            <a:endParaRPr kumimoji="0" lang="en-US" altLang="ja-JP" sz="24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marR="0" lvl="0" algn="l" defTabSz="914400" rtl="0" eaLnBrk="1" fontAlgn="auto" latinLnBrk="0" hangingPunct="1">
              <a:lnSpc>
                <a:spcPct val="120000"/>
              </a:lnSpc>
              <a:spcBef>
                <a:spcPts val="0"/>
              </a:spcBef>
              <a:spcAft>
                <a:spcPts val="0"/>
              </a:spcAft>
              <a:buClr>
                <a:srgbClr val="666666">
                  <a:lumMod val="50000"/>
                </a:srgbClr>
              </a:buClr>
              <a:buSzTx/>
              <a:tabLst/>
              <a:defRPr/>
            </a:pPr>
            <a:r>
              <a:rPr kumimoji="0" lang="ja-JP" altLang="en-US" sz="160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・愛知県</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だけで見ると、</a:t>
            </a:r>
            <a:r>
              <a:rPr kumimoji="0" lang="en-US" altLang="ja-JP" sz="24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17.4</a:t>
            </a:r>
            <a:r>
              <a:rPr kumimoji="0" lang="ja-JP" altLang="en-US" sz="24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と愛知県の</a:t>
            </a:r>
            <a:r>
              <a:rPr kumimoji="0" lang="en-US" altLang="ja-JP"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BCP</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策定率は全国平均を下回っている状況</a:t>
            </a:r>
            <a:endParaRPr kumimoji="0" lang="en-US" altLang="ja-JP" sz="160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6" name="図 5">
            <a:extLst>
              <a:ext uri="{FF2B5EF4-FFF2-40B4-BE49-F238E27FC236}">
                <a16:creationId xmlns:a16="http://schemas.microsoft.com/office/drawing/2014/main" id="{5E3ABBC2-4122-6CB9-2A7C-7B5B50DC3231}"/>
              </a:ext>
            </a:extLst>
          </p:cNvPr>
          <p:cNvPicPr>
            <a:picLocks noChangeAspect="1"/>
          </p:cNvPicPr>
          <p:nvPr/>
        </p:nvPicPr>
        <p:blipFill>
          <a:blip r:embed="rId3"/>
          <a:stretch>
            <a:fillRect/>
          </a:stretch>
        </p:blipFill>
        <p:spPr>
          <a:xfrm>
            <a:off x="2814960" y="2763219"/>
            <a:ext cx="7364124" cy="2952284"/>
          </a:xfrm>
          <a:prstGeom prst="rect">
            <a:avLst/>
          </a:prstGeom>
        </p:spPr>
      </p:pic>
      <p:sp>
        <p:nvSpPr>
          <p:cNvPr id="7" name="テキスト ボックス 6">
            <a:extLst>
              <a:ext uri="{FF2B5EF4-FFF2-40B4-BE49-F238E27FC236}">
                <a16:creationId xmlns:a16="http://schemas.microsoft.com/office/drawing/2014/main" id="{47D2E12A-CDB3-A68E-75F4-FEAA8D385BE8}"/>
              </a:ext>
            </a:extLst>
          </p:cNvPr>
          <p:cNvSpPr txBox="1"/>
          <p:nvPr/>
        </p:nvSpPr>
        <p:spPr bwMode="auto">
          <a:xfrm>
            <a:off x="5341732" y="5364521"/>
            <a:ext cx="4837352" cy="230832"/>
          </a:xfrm>
          <a:prstGeom prst="rect">
            <a:avLst/>
          </a:prstGeom>
          <a:noFill/>
          <a:ln>
            <a:noFill/>
          </a:ln>
          <a:effectLst>
            <a:prstShdw prst="shdw17" dist="17961" dir="2700000">
              <a:srgbClr val="009900">
                <a:gamma/>
                <a:shade val="60000"/>
                <a:invGamma/>
              </a:srgbClr>
            </a:prst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square" rtlCol="0">
            <a:spAutoFit/>
          </a:bodyPr>
          <a:lstStyle/>
          <a:p>
            <a:pPr algn="ctr" defTabSz="914400">
              <a:defRPr/>
            </a:pPr>
            <a:r>
              <a:rPr lang="ja-JP" altLang="en-US" sz="900" kern="0" dirty="0">
                <a:solidFill>
                  <a:srgbClr val="333333"/>
                </a:solidFill>
                <a:latin typeface="Meiryo UI" panose="020B0604030504040204" pitchFamily="50" charset="-128"/>
                <a:ea typeface="Meiryo UI" panose="020B0604030504040204" pitchFamily="50" charset="-128"/>
                <a:cs typeface="Meiryo UI" panose="020B0604030504040204" pitchFamily="50" charset="-128"/>
              </a:rPr>
              <a:t>出典：事業継続計画（</a:t>
            </a:r>
            <a:r>
              <a:rPr lang="en-US" altLang="ja-JP" sz="900" kern="0" dirty="0">
                <a:solidFill>
                  <a:srgbClr val="333333"/>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900" kern="0" dirty="0">
                <a:solidFill>
                  <a:srgbClr val="333333"/>
                </a:solidFill>
                <a:latin typeface="Meiryo UI" panose="020B0604030504040204" pitchFamily="50" charset="-128"/>
                <a:ea typeface="Meiryo UI" panose="020B0604030504040204" pitchFamily="50" charset="-128"/>
                <a:cs typeface="Meiryo UI" panose="020B0604030504040204" pitchFamily="50" charset="-128"/>
              </a:rPr>
              <a:t>）に対する東海</a:t>
            </a:r>
            <a:r>
              <a:rPr lang="en-US" altLang="ja-JP" sz="900" kern="0" dirty="0">
                <a:solidFill>
                  <a:srgbClr val="333333"/>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900" kern="0" dirty="0">
                <a:solidFill>
                  <a:srgbClr val="333333"/>
                </a:solidFill>
                <a:latin typeface="Meiryo UI" panose="020B0604030504040204" pitchFamily="50" charset="-128"/>
                <a:ea typeface="Meiryo UI" panose="020B0604030504040204" pitchFamily="50" charset="-128"/>
                <a:cs typeface="Meiryo UI" panose="020B0604030504040204" pitchFamily="50" charset="-128"/>
              </a:rPr>
              <a:t>県企業の意識調査（</a:t>
            </a:r>
            <a:r>
              <a:rPr lang="en-US" altLang="ja-JP" sz="900" kern="0" dirty="0">
                <a:solidFill>
                  <a:srgbClr val="333333"/>
                </a:solidFill>
                <a:latin typeface="Meiryo UI" panose="020B0604030504040204" pitchFamily="50" charset="-128"/>
                <a:ea typeface="Meiryo UI" panose="020B0604030504040204" pitchFamily="50" charset="-128"/>
                <a:cs typeface="Meiryo UI" panose="020B0604030504040204" pitchFamily="50" charset="-128"/>
              </a:rPr>
              <a:t>2024</a:t>
            </a:r>
            <a:r>
              <a:rPr lang="ja-JP" altLang="en-US" sz="900" kern="0" dirty="0">
                <a:solidFill>
                  <a:srgbClr val="333333"/>
                </a:solidFill>
                <a:latin typeface="Meiryo UI" panose="020B0604030504040204" pitchFamily="50" charset="-128"/>
                <a:ea typeface="Meiryo UI" panose="020B0604030504040204" pitchFamily="50" charset="-128"/>
                <a:cs typeface="Meiryo UI" panose="020B0604030504040204" pitchFamily="50" charset="-128"/>
              </a:rPr>
              <a:t>年）／帝国データバンク</a:t>
            </a:r>
            <a:endParaRPr lang="en-US" altLang="ja-JP" sz="900" kern="0" dirty="0">
              <a:solidFill>
                <a:srgbClr val="333333"/>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正方形/長方形 7">
            <a:extLst>
              <a:ext uri="{FF2B5EF4-FFF2-40B4-BE49-F238E27FC236}">
                <a16:creationId xmlns:a16="http://schemas.microsoft.com/office/drawing/2014/main" id="{39FCFADD-EE7E-5B26-DF39-8E47FB0C4273}"/>
              </a:ext>
            </a:extLst>
          </p:cNvPr>
          <p:cNvSpPr/>
          <p:nvPr/>
        </p:nvSpPr>
        <p:spPr>
          <a:xfrm>
            <a:off x="6825672" y="2000716"/>
            <a:ext cx="2170324" cy="51330"/>
          </a:xfrm>
          <a:prstGeom prst="rect">
            <a:avLst/>
          </a:prstGeom>
          <a:solidFill>
            <a:srgbClr val="FF0000">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四角形: 角を丸くする 9">
            <a:extLst>
              <a:ext uri="{FF2B5EF4-FFF2-40B4-BE49-F238E27FC236}">
                <a16:creationId xmlns:a16="http://schemas.microsoft.com/office/drawing/2014/main" id="{B0DAB2FA-30D5-E615-115E-5853FAF95D8F}"/>
              </a:ext>
            </a:extLst>
          </p:cNvPr>
          <p:cNvSpPr/>
          <p:nvPr/>
        </p:nvSpPr>
        <p:spPr>
          <a:xfrm>
            <a:off x="3389745" y="3666836"/>
            <a:ext cx="1145310" cy="27635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8321E0E7-8D88-385C-5A0F-D14D3A4C747C}"/>
              </a:ext>
            </a:extLst>
          </p:cNvPr>
          <p:cNvSpPr/>
          <p:nvPr/>
        </p:nvSpPr>
        <p:spPr>
          <a:xfrm>
            <a:off x="3376445" y="4213514"/>
            <a:ext cx="1145310" cy="27635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630311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9AC83-1C98-05BB-529B-BB85EDC3E340}"/>
            </a:ext>
          </a:extLst>
        </p:cNvPr>
        <p:cNvGrpSpPr/>
        <p:nvPr/>
      </p:nvGrpSpPr>
      <p:grpSpPr>
        <a:xfrm>
          <a:off x="0" y="0"/>
          <a:ext cx="0" cy="0"/>
          <a:chOff x="0" y="0"/>
          <a:chExt cx="0" cy="0"/>
        </a:xfrm>
      </p:grpSpPr>
      <p:grpSp>
        <p:nvGrpSpPr>
          <p:cNvPr id="36" name="グループ化 35">
            <a:extLst>
              <a:ext uri="{FF2B5EF4-FFF2-40B4-BE49-F238E27FC236}">
                <a16:creationId xmlns:a16="http://schemas.microsoft.com/office/drawing/2014/main" id="{5B61FCC4-5EB9-9563-B20A-044408CB3F81}"/>
              </a:ext>
            </a:extLst>
          </p:cNvPr>
          <p:cNvGrpSpPr/>
          <p:nvPr/>
        </p:nvGrpSpPr>
        <p:grpSpPr>
          <a:xfrm rot="10800000">
            <a:off x="-3867150" y="2305050"/>
            <a:ext cx="8534400" cy="8324850"/>
            <a:chOff x="1528850" y="-604816"/>
            <a:chExt cx="8600902" cy="8543880"/>
          </a:xfrm>
          <a:gradFill flip="none" rotWithShape="1">
            <a:gsLst>
              <a:gs pos="0">
                <a:schemeClr val="accent4">
                  <a:lumMod val="0"/>
                  <a:lumOff val="100000"/>
                  <a:alpha val="50000"/>
                </a:schemeClr>
              </a:gs>
              <a:gs pos="35000">
                <a:schemeClr val="accent4">
                  <a:lumMod val="0"/>
                  <a:lumOff val="100000"/>
                </a:schemeClr>
              </a:gs>
              <a:gs pos="100000">
                <a:schemeClr val="accent4">
                  <a:lumMod val="100000"/>
                </a:schemeClr>
              </a:gs>
            </a:gsLst>
            <a:path path="circle">
              <a:fillToRect l="50000" t="-80000" r="50000" b="180000"/>
            </a:path>
            <a:tileRect/>
          </a:gradFill>
        </p:grpSpPr>
        <p:sp>
          <p:nvSpPr>
            <p:cNvPr id="18" name="フリーフォーム: 図形 17">
              <a:extLst>
                <a:ext uri="{FF2B5EF4-FFF2-40B4-BE49-F238E27FC236}">
                  <a16:creationId xmlns:a16="http://schemas.microsoft.com/office/drawing/2014/main" id="{3591553A-58CD-D3D6-90D8-C0F8839CFF7A}"/>
                </a:ext>
              </a:extLst>
            </p:cNvPr>
            <p:cNvSpPr/>
            <p:nvPr/>
          </p:nvSpPr>
          <p:spPr>
            <a:xfrm>
              <a:off x="1528850" y="-604816"/>
              <a:ext cx="4109951" cy="4081440"/>
            </a:xfrm>
            <a:custGeom>
              <a:avLst/>
              <a:gdLst>
                <a:gd name="connsiteX0" fmla="*/ 4109951 w 4109951"/>
                <a:gd name="connsiteY0" fmla="*/ 0 h 4081440"/>
                <a:gd name="connsiteX1" fmla="*/ 4109951 w 4109951"/>
                <a:gd name="connsiteY1" fmla="*/ 1990656 h 4081440"/>
                <a:gd name="connsiteX2" fmla="*/ 4063310 w 4109951"/>
                <a:gd name="connsiteY2" fmla="*/ 1992982 h 4081440"/>
                <a:gd name="connsiteX3" fmla="*/ 1993066 w 4109951"/>
                <a:gd name="connsiteY3" fmla="*/ 4037720 h 4081440"/>
                <a:gd name="connsiteX4" fmla="*/ 1990831 w 4109951"/>
                <a:gd name="connsiteY4" fmla="*/ 4081440 h 4081440"/>
                <a:gd name="connsiteX5" fmla="*/ 0 w 4109951"/>
                <a:gd name="connsiteY5" fmla="*/ 4081440 h 4081440"/>
                <a:gd name="connsiteX6" fmla="*/ 753 w 4109951"/>
                <a:gd name="connsiteY6" fmla="*/ 4051860 h 4081440"/>
                <a:gd name="connsiteX7" fmla="*/ 4078901 w 4109951"/>
                <a:gd name="connsiteY7" fmla="*/ 780 h 4081440"/>
                <a:gd name="connsiteX8" fmla="*/ 410995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4109951" y="0"/>
                  </a:moveTo>
                  <a:lnTo>
                    <a:pt x="4109951" y="1990656"/>
                  </a:lnTo>
                  <a:lnTo>
                    <a:pt x="4063310" y="1992982"/>
                  </a:lnTo>
                  <a:cubicBezTo>
                    <a:pt x="2971729" y="2102472"/>
                    <a:pt x="2103922" y="2959588"/>
                    <a:pt x="1993066" y="4037720"/>
                  </a:cubicBezTo>
                  <a:lnTo>
                    <a:pt x="1990831" y="4081440"/>
                  </a:lnTo>
                  <a:lnTo>
                    <a:pt x="0" y="4081440"/>
                  </a:lnTo>
                  <a:lnTo>
                    <a:pt x="753" y="4051860"/>
                  </a:lnTo>
                  <a:cubicBezTo>
                    <a:pt x="112343" y="1865061"/>
                    <a:pt x="1877490" y="111629"/>
                    <a:pt x="4078901" y="780"/>
                  </a:cubicBezTo>
                  <a:lnTo>
                    <a:pt x="4109951" y="0"/>
                  </a:lnTo>
                  <a:close/>
                </a:path>
              </a:pathLst>
            </a:custGeom>
            <a:gradFill>
              <a:gsLst>
                <a:gs pos="0">
                  <a:schemeClr val="accent4">
                    <a:lumMod val="0"/>
                    <a:lumOff val="100000"/>
                    <a:alpha val="50000"/>
                  </a:schemeClr>
                </a:gs>
                <a:gs pos="35000">
                  <a:schemeClr val="accent4">
                    <a:lumMod val="0"/>
                    <a:lumOff val="100000"/>
                  </a:schemeClr>
                </a:gs>
                <a:gs pos="100000">
                  <a:schemeClr val="accent4">
                    <a:lumMod val="100000"/>
                  </a:schemeClr>
                </a:gs>
              </a:gsLst>
              <a:path path="circle">
                <a:fillToRect l="50000" t="-80000" r="50000" b="18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17" name="フリーフォーム: 図形 16">
              <a:extLst>
                <a:ext uri="{FF2B5EF4-FFF2-40B4-BE49-F238E27FC236}">
                  <a16:creationId xmlns:a16="http://schemas.microsoft.com/office/drawing/2014/main" id="{7E38FCA7-E361-C11C-5C46-7187FCF372E6}"/>
                </a:ext>
              </a:extLst>
            </p:cNvPr>
            <p:cNvSpPr/>
            <p:nvPr/>
          </p:nvSpPr>
          <p:spPr>
            <a:xfrm>
              <a:off x="6019800" y="-604816"/>
              <a:ext cx="4109951" cy="4081440"/>
            </a:xfrm>
            <a:custGeom>
              <a:avLst/>
              <a:gdLst>
                <a:gd name="connsiteX0" fmla="*/ 0 w 4109951"/>
                <a:gd name="connsiteY0" fmla="*/ 0 h 4081440"/>
                <a:gd name="connsiteX1" fmla="*/ 31050 w 4109951"/>
                <a:gd name="connsiteY1" fmla="*/ 780 h 4081440"/>
                <a:gd name="connsiteX2" fmla="*/ 4109198 w 4109951"/>
                <a:gd name="connsiteY2" fmla="*/ 4051860 h 4081440"/>
                <a:gd name="connsiteX3" fmla="*/ 4109951 w 4109951"/>
                <a:gd name="connsiteY3" fmla="*/ 4081440 h 4081440"/>
                <a:gd name="connsiteX4" fmla="*/ 2119121 w 4109951"/>
                <a:gd name="connsiteY4" fmla="*/ 4081440 h 4081440"/>
                <a:gd name="connsiteX5" fmla="*/ 2116885 w 4109951"/>
                <a:gd name="connsiteY5" fmla="*/ 4037720 h 4081440"/>
                <a:gd name="connsiteX6" fmla="*/ 46641 w 4109951"/>
                <a:gd name="connsiteY6" fmla="*/ 1992982 h 4081440"/>
                <a:gd name="connsiteX7" fmla="*/ 0 w 4109951"/>
                <a:gd name="connsiteY7" fmla="*/ 1990656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31050" y="780"/>
                  </a:lnTo>
                  <a:cubicBezTo>
                    <a:pt x="2232461" y="111629"/>
                    <a:pt x="3997608" y="1865061"/>
                    <a:pt x="4109198" y="4051860"/>
                  </a:cubicBezTo>
                  <a:lnTo>
                    <a:pt x="4109951" y="4081440"/>
                  </a:lnTo>
                  <a:lnTo>
                    <a:pt x="2119121" y="4081440"/>
                  </a:lnTo>
                  <a:lnTo>
                    <a:pt x="2116885" y="4037720"/>
                  </a:lnTo>
                  <a:cubicBezTo>
                    <a:pt x="2006030" y="2959588"/>
                    <a:pt x="1138222" y="2102472"/>
                    <a:pt x="46641" y="1992982"/>
                  </a:cubicBezTo>
                  <a:lnTo>
                    <a:pt x="0" y="1990656"/>
                  </a:lnTo>
                  <a:lnTo>
                    <a:pt x="0" y="0"/>
                  </a:lnTo>
                  <a:close/>
                </a:path>
              </a:pathLst>
            </a:custGeom>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11" name="フリーフォーム: 図形 10">
              <a:extLst>
                <a:ext uri="{FF2B5EF4-FFF2-40B4-BE49-F238E27FC236}">
                  <a16:creationId xmlns:a16="http://schemas.microsoft.com/office/drawing/2014/main" id="{6BAB1661-4BB6-62E9-D9AE-7A49A085018C}"/>
                </a:ext>
              </a:extLst>
            </p:cNvPr>
            <p:cNvSpPr/>
            <p:nvPr/>
          </p:nvSpPr>
          <p:spPr>
            <a:xfrm>
              <a:off x="1528850" y="3857624"/>
              <a:ext cx="4109951" cy="4081440"/>
            </a:xfrm>
            <a:custGeom>
              <a:avLst/>
              <a:gdLst>
                <a:gd name="connsiteX0" fmla="*/ 0 w 4109951"/>
                <a:gd name="connsiteY0" fmla="*/ 0 h 4081440"/>
                <a:gd name="connsiteX1" fmla="*/ 1990831 w 4109951"/>
                <a:gd name="connsiteY1" fmla="*/ 0 h 4081440"/>
                <a:gd name="connsiteX2" fmla="*/ 1993066 w 4109951"/>
                <a:gd name="connsiteY2" fmla="*/ 43720 h 4081440"/>
                <a:gd name="connsiteX3" fmla="*/ 4063310 w 4109951"/>
                <a:gd name="connsiteY3" fmla="*/ 2088458 h 4081440"/>
                <a:gd name="connsiteX4" fmla="*/ 4109951 w 4109951"/>
                <a:gd name="connsiteY4" fmla="*/ 2090784 h 4081440"/>
                <a:gd name="connsiteX5" fmla="*/ 4109951 w 4109951"/>
                <a:gd name="connsiteY5" fmla="*/ 4081440 h 4081440"/>
                <a:gd name="connsiteX6" fmla="*/ 4078901 w 4109951"/>
                <a:gd name="connsiteY6" fmla="*/ 4080660 h 4081440"/>
                <a:gd name="connsiteX7" fmla="*/ 753 w 4109951"/>
                <a:gd name="connsiteY7" fmla="*/ 29580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1990831" y="0"/>
                  </a:lnTo>
                  <a:lnTo>
                    <a:pt x="1993066" y="43720"/>
                  </a:lnTo>
                  <a:cubicBezTo>
                    <a:pt x="2103922" y="1121853"/>
                    <a:pt x="2971729" y="1978968"/>
                    <a:pt x="4063310" y="2088458"/>
                  </a:cubicBezTo>
                  <a:lnTo>
                    <a:pt x="4109951" y="2090784"/>
                  </a:lnTo>
                  <a:lnTo>
                    <a:pt x="4109951" y="4081440"/>
                  </a:lnTo>
                  <a:lnTo>
                    <a:pt x="4078901" y="4080660"/>
                  </a:lnTo>
                  <a:cubicBezTo>
                    <a:pt x="1877490" y="3969811"/>
                    <a:pt x="112343" y="2216379"/>
                    <a:pt x="753" y="29580"/>
                  </a:cubicBezTo>
                  <a:lnTo>
                    <a:pt x="0" y="0"/>
                  </a:lnTo>
                  <a:close/>
                </a:path>
              </a:pathLst>
            </a:custGeom>
            <a:blipFill dpi="0" rotWithShape="0">
              <a:blip r:embed="rId2"/>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9" name="フリーフォーム: 図形 8">
              <a:extLst>
                <a:ext uri="{FF2B5EF4-FFF2-40B4-BE49-F238E27FC236}">
                  <a16:creationId xmlns:a16="http://schemas.microsoft.com/office/drawing/2014/main" id="{8CC0BA71-AF5A-DEF5-F5AC-A8135DBDF040}"/>
                </a:ext>
              </a:extLst>
            </p:cNvPr>
            <p:cNvSpPr/>
            <p:nvPr/>
          </p:nvSpPr>
          <p:spPr>
            <a:xfrm>
              <a:off x="6019801" y="3857624"/>
              <a:ext cx="4109951" cy="4081440"/>
            </a:xfrm>
            <a:custGeom>
              <a:avLst/>
              <a:gdLst>
                <a:gd name="connsiteX0" fmla="*/ 2119121 w 4109951"/>
                <a:gd name="connsiteY0" fmla="*/ 0 h 4081440"/>
                <a:gd name="connsiteX1" fmla="*/ 4109951 w 4109951"/>
                <a:gd name="connsiteY1" fmla="*/ 0 h 4081440"/>
                <a:gd name="connsiteX2" fmla="*/ 4109198 w 4109951"/>
                <a:gd name="connsiteY2" fmla="*/ 29580 h 4081440"/>
                <a:gd name="connsiteX3" fmla="*/ 31050 w 4109951"/>
                <a:gd name="connsiteY3" fmla="*/ 4080660 h 4081440"/>
                <a:gd name="connsiteX4" fmla="*/ 0 w 4109951"/>
                <a:gd name="connsiteY4" fmla="*/ 4081440 h 4081440"/>
                <a:gd name="connsiteX5" fmla="*/ 0 w 4109951"/>
                <a:gd name="connsiteY5" fmla="*/ 2090784 h 4081440"/>
                <a:gd name="connsiteX6" fmla="*/ 46641 w 4109951"/>
                <a:gd name="connsiteY6" fmla="*/ 2088458 h 4081440"/>
                <a:gd name="connsiteX7" fmla="*/ 2116885 w 4109951"/>
                <a:gd name="connsiteY7" fmla="*/ 43720 h 4081440"/>
                <a:gd name="connsiteX8" fmla="*/ 211912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2119121" y="0"/>
                  </a:moveTo>
                  <a:lnTo>
                    <a:pt x="4109951" y="0"/>
                  </a:lnTo>
                  <a:lnTo>
                    <a:pt x="4109198" y="29580"/>
                  </a:lnTo>
                  <a:cubicBezTo>
                    <a:pt x="3997608" y="2216379"/>
                    <a:pt x="2232461" y="3969811"/>
                    <a:pt x="31050" y="4080660"/>
                  </a:cubicBezTo>
                  <a:lnTo>
                    <a:pt x="0" y="4081440"/>
                  </a:lnTo>
                  <a:lnTo>
                    <a:pt x="0" y="2090784"/>
                  </a:lnTo>
                  <a:lnTo>
                    <a:pt x="46641" y="2088458"/>
                  </a:lnTo>
                  <a:cubicBezTo>
                    <a:pt x="1138222" y="1978968"/>
                    <a:pt x="2006030" y="1121853"/>
                    <a:pt x="2116885" y="43720"/>
                  </a:cubicBezTo>
                  <a:lnTo>
                    <a:pt x="211912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grpSp>
      <p:sp>
        <p:nvSpPr>
          <p:cNvPr id="41" name="正方形/長方形 40">
            <a:extLst>
              <a:ext uri="{FF2B5EF4-FFF2-40B4-BE49-F238E27FC236}">
                <a16:creationId xmlns:a16="http://schemas.microsoft.com/office/drawing/2014/main" id="{0205428A-399D-806C-B370-BAD39BBD38EC}"/>
              </a:ext>
            </a:extLst>
          </p:cNvPr>
          <p:cNvSpPr/>
          <p:nvPr/>
        </p:nvSpPr>
        <p:spPr>
          <a:xfrm>
            <a:off x="0" y="0"/>
            <a:ext cx="12192000" cy="685800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タイトル 2">
            <a:extLst>
              <a:ext uri="{FF2B5EF4-FFF2-40B4-BE49-F238E27FC236}">
                <a16:creationId xmlns:a16="http://schemas.microsoft.com/office/drawing/2014/main" id="{1A3E125A-D725-6B94-89F4-4AEDA3C07436}"/>
              </a:ext>
            </a:extLst>
          </p:cNvPr>
          <p:cNvSpPr>
            <a:spLocks noGrp="1"/>
          </p:cNvSpPr>
          <p:nvPr>
            <p:ph type="title"/>
          </p:nvPr>
        </p:nvSpPr>
        <p:spPr>
          <a:xfrm>
            <a:off x="1384752" y="234905"/>
            <a:ext cx="5533062" cy="420272"/>
          </a:xfrm>
        </p:spPr>
        <p:txBody>
          <a:bodyPr>
            <a:normAutofit/>
          </a:bodyPr>
          <a:lstStyle/>
          <a:p>
            <a:pPr algn="l"/>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愛知県内の中小企業の</a:t>
            </a:r>
            <a:r>
              <a:rPr kumimoji="1" lang="en-US" altLang="ja-JP" sz="2000" dirty="0">
                <a:latin typeface="BIZ UDPゴシック" panose="020B0400000000000000" pitchFamily="50" charset="-128"/>
                <a:ea typeface="BIZ UDPゴシック" panose="020B0400000000000000" pitchFamily="50" charset="-128"/>
                <a:cs typeface="Meiryo UI" panose="020B0604030504040204" pitchFamily="50" charset="-128"/>
              </a:rPr>
              <a:t>BCP</a:t>
            </a:r>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策定状況</a:t>
            </a:r>
          </a:p>
        </p:txBody>
      </p:sp>
      <p:sp>
        <p:nvSpPr>
          <p:cNvPr id="2" name="フローチャート: 結合子 1">
            <a:extLst>
              <a:ext uri="{FF2B5EF4-FFF2-40B4-BE49-F238E27FC236}">
                <a16:creationId xmlns:a16="http://schemas.microsoft.com/office/drawing/2014/main" id="{4C18B051-A23E-ABF7-A8D6-CAB439AD8B3E}"/>
              </a:ext>
            </a:extLst>
          </p:cNvPr>
          <p:cNvSpPr/>
          <p:nvPr/>
        </p:nvSpPr>
        <p:spPr>
          <a:xfrm>
            <a:off x="585666" y="117493"/>
            <a:ext cx="706324" cy="655096"/>
          </a:xfrm>
          <a:prstGeom prst="flowChartConnector">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a:t>
            </a:r>
            <a:r>
              <a:rPr kumimoji="1" lang="ja-JP" altLang="en-US" sz="1600" dirty="0">
                <a:solidFill>
                  <a:schemeClr val="bg1"/>
                </a:solidFill>
                <a:latin typeface="BIZ UDPゴシック" panose="020B0400000000000000" pitchFamily="50" charset="-128"/>
                <a:ea typeface="BIZ UDPゴシック" panose="020B0400000000000000" pitchFamily="50" charset="-128"/>
              </a:rPr>
              <a:t>２</a:t>
            </a:r>
          </a:p>
        </p:txBody>
      </p:sp>
      <p:sp>
        <p:nvSpPr>
          <p:cNvPr id="8" name="Rectangle 41">
            <a:extLst>
              <a:ext uri="{FF2B5EF4-FFF2-40B4-BE49-F238E27FC236}">
                <a16:creationId xmlns:a16="http://schemas.microsoft.com/office/drawing/2014/main" id="{8DDB4281-8112-58C8-887B-564CF9B5B793}"/>
              </a:ext>
            </a:extLst>
          </p:cNvPr>
          <p:cNvSpPr>
            <a:spLocks noChangeArrowheads="1"/>
          </p:cNvSpPr>
          <p:nvPr/>
        </p:nvSpPr>
        <p:spPr bwMode="auto">
          <a:xfrm>
            <a:off x="1449593" y="685955"/>
            <a:ext cx="10218624" cy="1107937"/>
          </a:xfrm>
          <a:prstGeom prst="rect">
            <a:avLst/>
          </a:prstGeom>
          <a:solidFill>
            <a:srgbClr val="E7EAF1"/>
          </a:solidFill>
          <a:ln w="6350" cmpd="sng">
            <a:solidFill>
              <a:schemeClr val="tx1">
                <a:lumMod val="75000"/>
              </a:schemeClr>
            </a:solidFill>
            <a:miter lim="800000"/>
            <a:headEnd/>
            <a:tailEnd/>
          </a:ln>
          <a:effectLst>
            <a:outerShdw blurRad="50800" dist="38100" dir="2700000" algn="tl" rotWithShape="0">
              <a:prstClr val="black">
                <a:alpha val="40000"/>
              </a:prstClr>
            </a:outerShdw>
          </a:effectLst>
        </p:spPr>
        <p:txBody>
          <a:bodyPr lIns="87170" tIns="43585" rIns="87170" bIns="43585" anchor="ctr"/>
          <a:lstStyle/>
          <a:p>
            <a:pPr marR="0" lvl="0" algn="l" defTabSz="914400" rtl="0" eaLnBrk="1" fontAlgn="auto" latinLnBrk="0" hangingPunct="1">
              <a:lnSpc>
                <a:spcPct val="150000"/>
              </a:lnSpc>
              <a:spcBef>
                <a:spcPts val="0"/>
              </a:spcBef>
              <a:spcAft>
                <a:spcPts val="0"/>
              </a:spcAft>
              <a:buClr>
                <a:srgbClr val="666666">
                  <a:lumMod val="50000"/>
                </a:srgbClr>
              </a:buClr>
              <a:buSzTx/>
              <a:tabLst/>
              <a:defRPr/>
            </a:pP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・愛知県が実施している</a:t>
            </a:r>
            <a:r>
              <a:rPr kumimoji="0" lang="en-US" altLang="ja-JP"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BCP</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策定状況の調査では、愛知県内の中小企業の</a:t>
            </a:r>
            <a:r>
              <a:rPr kumimoji="0" lang="en-US" altLang="ja-JP"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BCP</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策定率は</a:t>
            </a:r>
            <a:r>
              <a:rPr kumimoji="0" lang="en-US" altLang="ja-JP" sz="24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13.8</a:t>
            </a:r>
            <a:r>
              <a:rPr kumimoji="0" lang="ja-JP" altLang="en-US" sz="24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a:t>
            </a:r>
            <a:endParaRPr kumimoji="0" lang="en-US" altLang="ja-JP" sz="24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endParaRPr>
          </a:p>
          <a:p>
            <a:pPr marR="0" lvl="0" algn="l" defTabSz="914400" rtl="0" eaLnBrk="1" fontAlgn="auto" latinLnBrk="0" hangingPunct="1">
              <a:lnSpc>
                <a:spcPct val="150000"/>
              </a:lnSpc>
              <a:spcBef>
                <a:spcPts val="0"/>
              </a:spcBef>
              <a:spcAft>
                <a:spcPts val="0"/>
              </a:spcAft>
              <a:buClr>
                <a:srgbClr val="666666">
                  <a:lumMod val="50000"/>
                </a:srgbClr>
              </a:buClr>
              <a:buSzTx/>
              <a:tabLst/>
              <a:defRPr/>
            </a:pPr>
            <a:r>
              <a:rPr kumimoji="0" lang="ja-JP" altLang="en-US" sz="1600" i="0" u="none" strike="noStrike" kern="0" cap="none" spc="0" normalizeH="0" baseline="0" noProof="0">
                <a:ln>
                  <a:noFill/>
                </a:ln>
                <a:solidFill>
                  <a:srgbClr val="666666">
                    <a:lumMod val="50000"/>
                  </a:srgbClr>
                </a:solidFill>
                <a:effectLst/>
                <a:uLnTx/>
                <a:uFillTx/>
                <a:latin typeface="BIZ UDPゴシック"/>
                <a:ea typeface="BIZ UDPゴシック"/>
                <a:cs typeface="Meiryo UI" panose="020B0604030504040204" pitchFamily="50" charset="-128"/>
              </a:rPr>
              <a:t>・愛知県では、「あいちビジョン</a:t>
            </a:r>
            <a:r>
              <a:rPr kumimoji="0" lang="en-US" altLang="ja-JP" sz="1600" i="0" u="none" strike="noStrike" kern="0" cap="none" spc="0" normalizeH="0" baseline="0" noProof="0">
                <a:ln>
                  <a:noFill/>
                </a:ln>
                <a:solidFill>
                  <a:srgbClr val="666666">
                    <a:lumMod val="50000"/>
                  </a:srgbClr>
                </a:solidFill>
                <a:effectLst/>
                <a:uLnTx/>
                <a:uFillTx/>
                <a:latin typeface="BIZ UDPゴシック"/>
                <a:ea typeface="BIZ UDPゴシック"/>
                <a:cs typeface="Meiryo UI" panose="020B0604030504040204" pitchFamily="50" charset="-128"/>
              </a:rPr>
              <a:t>2030</a:t>
            </a:r>
            <a:r>
              <a:rPr kumimoji="0" lang="ja-JP" altLang="en-US" sz="1600" i="0" u="none" strike="noStrike" kern="0" cap="none" spc="0" normalizeH="0" baseline="0" noProof="0">
                <a:ln>
                  <a:noFill/>
                </a:ln>
                <a:solidFill>
                  <a:srgbClr val="666666">
                    <a:lumMod val="50000"/>
                  </a:srgbClr>
                </a:solidFill>
                <a:effectLst/>
                <a:uLnTx/>
                <a:uFillTx/>
                <a:latin typeface="BIZ UDPゴシック"/>
                <a:ea typeface="BIZ UDPゴシック"/>
                <a:cs typeface="Meiryo UI" panose="020B0604030504040204" pitchFamily="50" charset="-128"/>
              </a:rPr>
              <a:t>」</a:t>
            </a:r>
            <a:r>
              <a:rPr kumimoji="0" lang="ja-JP" altLang="en-US" sz="1600" kern="0">
                <a:solidFill>
                  <a:srgbClr val="666666">
                    <a:lumMod val="50000"/>
                  </a:srgbClr>
                </a:solidFill>
                <a:latin typeface="BIZ UDPゴシック"/>
                <a:ea typeface="BIZ UDPゴシック"/>
                <a:cs typeface="Meiryo UI" panose="020B0604030504040204" pitchFamily="50" charset="-128"/>
              </a:rPr>
              <a:t>において</a:t>
            </a:r>
            <a:r>
              <a:rPr kumimoji="0" lang="ja-JP" altLang="en-US" sz="1600" i="0" u="none" strike="noStrike" kern="0" cap="none" spc="0" normalizeH="0" baseline="0" noProof="0">
                <a:ln>
                  <a:noFill/>
                </a:ln>
                <a:solidFill>
                  <a:srgbClr val="666666">
                    <a:lumMod val="50000"/>
                  </a:srgbClr>
                </a:solidFill>
                <a:effectLst/>
                <a:uLnTx/>
                <a:uFillTx/>
                <a:latin typeface="BIZ UDPゴシック"/>
                <a:ea typeface="BIZ UDPゴシック"/>
                <a:cs typeface="Meiryo UI" panose="020B0604030504040204" pitchFamily="50" charset="-128"/>
              </a:rPr>
              <a:t>、「中小企業の</a:t>
            </a:r>
            <a:r>
              <a:rPr kumimoji="0" lang="en-US" altLang="ja-JP" sz="1600" i="0" u="none" strike="noStrike" kern="0" cap="none" spc="0" normalizeH="0" baseline="0" noProof="0">
                <a:ln>
                  <a:noFill/>
                </a:ln>
                <a:solidFill>
                  <a:srgbClr val="666666">
                    <a:lumMod val="50000"/>
                  </a:srgbClr>
                </a:solidFill>
                <a:effectLst/>
                <a:uLnTx/>
                <a:uFillTx/>
                <a:latin typeface="BIZ UDPゴシック"/>
                <a:ea typeface="BIZ UDPゴシック"/>
                <a:cs typeface="Meiryo UI" panose="020B0604030504040204" pitchFamily="50" charset="-128"/>
              </a:rPr>
              <a:t>BCP</a:t>
            </a:r>
            <a:r>
              <a:rPr kumimoji="0" lang="ja-JP" altLang="en-US" sz="1600" i="0" u="none" strike="noStrike" kern="0" cap="none" spc="0" normalizeH="0" baseline="0" noProof="0">
                <a:ln>
                  <a:noFill/>
                </a:ln>
                <a:solidFill>
                  <a:srgbClr val="666666">
                    <a:lumMod val="50000"/>
                  </a:srgbClr>
                </a:solidFill>
                <a:effectLst/>
                <a:uLnTx/>
                <a:uFillTx/>
                <a:latin typeface="BIZ UDPゴシック"/>
                <a:ea typeface="BIZ UDPゴシック"/>
                <a:cs typeface="Meiryo UI" panose="020B0604030504040204" pitchFamily="50" charset="-128"/>
              </a:rPr>
              <a:t>策定割合  </a:t>
            </a:r>
            <a:r>
              <a:rPr kumimoji="0" lang="en-US" altLang="ja-JP" sz="1600" i="0" u="none" strike="noStrike" kern="0" cap="none" spc="0" normalizeH="0" baseline="0" noProof="0" dirty="0">
                <a:ln>
                  <a:noFill/>
                </a:ln>
                <a:solidFill>
                  <a:srgbClr val="666666">
                    <a:lumMod val="50000"/>
                  </a:srgbClr>
                </a:solidFill>
                <a:effectLst/>
                <a:uLnTx/>
                <a:uFillTx/>
                <a:latin typeface="BIZ UDPゴシック"/>
                <a:ea typeface="BIZ UDPゴシック"/>
                <a:cs typeface="Meiryo UI" panose="020B0604030504040204" pitchFamily="50" charset="-128"/>
              </a:rPr>
              <a:t>16</a:t>
            </a:r>
            <a:r>
              <a:rPr kumimoji="0" lang="ja-JP" altLang="en-US" sz="1600" i="0" u="none" strike="noStrike" kern="0" cap="none" spc="0" normalizeH="0" baseline="0" noProof="0" dirty="0">
                <a:ln>
                  <a:noFill/>
                </a:ln>
                <a:solidFill>
                  <a:srgbClr val="666666">
                    <a:lumMod val="50000"/>
                  </a:srgbClr>
                </a:solidFill>
                <a:effectLst/>
                <a:uLnTx/>
                <a:uFillTx/>
                <a:latin typeface="BIZ UDPゴシック"/>
                <a:ea typeface="BIZ UDPゴシック"/>
                <a:cs typeface="Meiryo UI" panose="020B0604030504040204" pitchFamily="50" charset="-128"/>
              </a:rPr>
              <a:t>％達成」を掲げています。</a:t>
            </a:r>
            <a:endParaRPr lang="en-US" altLang="ja-JP" sz="1600" i="0" u="none" strike="noStrike" kern="0" cap="none" spc="0" normalizeH="0" baseline="0" noProof="0" dirty="0">
              <a:ln>
                <a:noFill/>
              </a:ln>
              <a:solidFill>
                <a:srgbClr val="666666">
                  <a:lumMod val="50000"/>
                </a:srgbClr>
              </a:solidFill>
              <a:effectLst/>
              <a:uLnTx/>
              <a:uFillTx/>
              <a:latin typeface="BIZ UDPゴシック"/>
              <a:ea typeface="BIZ UDPゴシック"/>
              <a:cs typeface="Meiryo UI" panose="020B0604030504040204" pitchFamily="50" charset="-128"/>
            </a:endParaRPr>
          </a:p>
        </p:txBody>
      </p:sp>
      <p:sp>
        <p:nvSpPr>
          <p:cNvPr id="10" name="テキスト ボックス 9">
            <a:extLst>
              <a:ext uri="{FF2B5EF4-FFF2-40B4-BE49-F238E27FC236}">
                <a16:creationId xmlns:a16="http://schemas.microsoft.com/office/drawing/2014/main" id="{E90C094F-19B2-D590-5090-2B4667BD51F3}"/>
              </a:ext>
            </a:extLst>
          </p:cNvPr>
          <p:cNvSpPr txBox="1"/>
          <p:nvPr/>
        </p:nvSpPr>
        <p:spPr>
          <a:xfrm>
            <a:off x="7181036" y="6452562"/>
            <a:ext cx="3283764" cy="246221"/>
          </a:xfrm>
          <a:prstGeom prst="rect">
            <a:avLst/>
          </a:prstGeom>
          <a:noFill/>
        </p:spPr>
        <p:txBody>
          <a:bodyPr wrap="square" rtlCol="0">
            <a:spAutoFit/>
          </a:bodyPr>
          <a:lstStyle/>
          <a:p>
            <a:r>
              <a:rPr lang="ja-JP" altLang="en-US" sz="1000" dirty="0">
                <a:latin typeface="Meiryo UI" panose="020B0604030504040204" pitchFamily="50" charset="-128"/>
                <a:ea typeface="Meiryo UI" panose="020B0604030504040204" pitchFamily="50" charset="-128"/>
              </a:rPr>
              <a:t>出典：</a:t>
            </a:r>
            <a:r>
              <a:rPr lang="en-US" altLang="ja-JP" sz="1000" dirty="0">
                <a:latin typeface="Meiryo UI" panose="020B0604030504040204" pitchFamily="50" charset="-128"/>
                <a:ea typeface="Meiryo UI" panose="020B0604030504040204" pitchFamily="50" charset="-128"/>
              </a:rPr>
              <a:t>2026</a:t>
            </a:r>
            <a:r>
              <a:rPr lang="ja-JP" altLang="en-US" sz="1000" dirty="0">
                <a:latin typeface="Meiryo UI" panose="020B0604030504040204" pitchFamily="50" charset="-128"/>
                <a:ea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rPr>
              <a:t>月期中小企業景況調査結果</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愛知県</a:t>
            </a:r>
            <a:endParaRPr kumimoji="1" lang="ja-JP" altLang="en-US" sz="1000" dirty="0">
              <a:latin typeface="Meiryo UI" panose="020B0604030504040204" pitchFamily="50" charset="-128"/>
              <a:ea typeface="Meiryo UI" panose="020B0604030504040204" pitchFamily="50" charset="-128"/>
            </a:endParaRPr>
          </a:p>
        </p:txBody>
      </p:sp>
      <p:sp>
        <p:nvSpPr>
          <p:cNvPr id="7" name="スライド番号プレースホルダー 6">
            <a:extLst>
              <a:ext uri="{FF2B5EF4-FFF2-40B4-BE49-F238E27FC236}">
                <a16:creationId xmlns:a16="http://schemas.microsoft.com/office/drawing/2014/main" id="{8B970ABB-43B5-8ADB-F88B-B2FB5D95B042}"/>
              </a:ext>
            </a:extLst>
          </p:cNvPr>
          <p:cNvSpPr>
            <a:spLocks noGrp="1"/>
          </p:cNvSpPr>
          <p:nvPr>
            <p:ph type="sldNum" sz="quarter" idx="12"/>
          </p:nvPr>
        </p:nvSpPr>
        <p:spPr>
          <a:xfrm>
            <a:off x="213544" y="6333658"/>
            <a:ext cx="372122" cy="365125"/>
          </a:xfrm>
        </p:spPr>
        <p:txBody>
          <a:bodyPr/>
          <a:lstStyle/>
          <a:p>
            <a:r>
              <a:rPr lang="en-US" altLang="ja-JP" dirty="0"/>
              <a:t>3</a:t>
            </a:r>
            <a:endParaRPr kumimoji="1" lang="ja-JP" altLang="en-US" dirty="0"/>
          </a:p>
        </p:txBody>
      </p:sp>
      <p:graphicFrame>
        <p:nvGraphicFramePr>
          <p:cNvPr id="3" name="グラフ 2">
            <a:extLst>
              <a:ext uri="{FF2B5EF4-FFF2-40B4-BE49-F238E27FC236}">
                <a16:creationId xmlns:a16="http://schemas.microsoft.com/office/drawing/2014/main" id="{51FB4A8D-7D43-CAF1-22B7-E0EC78348046}"/>
              </a:ext>
            </a:extLst>
          </p:cNvPr>
          <p:cNvGraphicFramePr>
            <a:graphicFrameLocks/>
          </p:cNvGraphicFramePr>
          <p:nvPr>
            <p:extLst>
              <p:ext uri="{D42A27DB-BD31-4B8C-83A1-F6EECF244321}">
                <p14:modId xmlns:p14="http://schemas.microsoft.com/office/powerpoint/2010/main" val="1189000279"/>
              </p:ext>
            </p:extLst>
          </p:nvPr>
        </p:nvGraphicFramePr>
        <p:xfrm>
          <a:off x="3260436" y="1933818"/>
          <a:ext cx="7102764" cy="4487966"/>
        </p:xfrm>
        <a:graphic>
          <a:graphicData uri="http://schemas.openxmlformats.org/drawingml/2006/chart">
            <c:chart xmlns:c="http://schemas.openxmlformats.org/drawingml/2006/chart" xmlns:r="http://schemas.openxmlformats.org/officeDocument/2006/relationships" r:id="rId3"/>
          </a:graphicData>
        </a:graphic>
      </p:graphicFrame>
      <p:sp>
        <p:nvSpPr>
          <p:cNvPr id="12" name="正方形/長方形 11">
            <a:extLst>
              <a:ext uri="{FF2B5EF4-FFF2-40B4-BE49-F238E27FC236}">
                <a16:creationId xmlns:a16="http://schemas.microsoft.com/office/drawing/2014/main" id="{C0C51A5B-3628-8BE7-4CD6-D833AEF17E5B}"/>
              </a:ext>
            </a:extLst>
          </p:cNvPr>
          <p:cNvSpPr/>
          <p:nvPr/>
        </p:nvSpPr>
        <p:spPr>
          <a:xfrm>
            <a:off x="3990109" y="2881190"/>
            <a:ext cx="849745" cy="18528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290286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18260-2F50-4510-F387-3AC9DAD94E0D}"/>
            </a:ext>
          </a:extLst>
        </p:cNvPr>
        <p:cNvGrpSpPr/>
        <p:nvPr/>
      </p:nvGrpSpPr>
      <p:grpSpPr>
        <a:xfrm>
          <a:off x="0" y="0"/>
          <a:ext cx="0" cy="0"/>
          <a:chOff x="0" y="0"/>
          <a:chExt cx="0" cy="0"/>
        </a:xfrm>
      </p:grpSpPr>
      <p:grpSp>
        <p:nvGrpSpPr>
          <p:cNvPr id="36" name="グループ化 35">
            <a:extLst>
              <a:ext uri="{FF2B5EF4-FFF2-40B4-BE49-F238E27FC236}">
                <a16:creationId xmlns:a16="http://schemas.microsoft.com/office/drawing/2014/main" id="{9FDC7570-5134-3F86-187A-C251B778940D}"/>
              </a:ext>
            </a:extLst>
          </p:cNvPr>
          <p:cNvGrpSpPr/>
          <p:nvPr/>
        </p:nvGrpSpPr>
        <p:grpSpPr>
          <a:xfrm rot="16200000">
            <a:off x="-3867150" y="2305050"/>
            <a:ext cx="8534400" cy="8324850"/>
            <a:chOff x="1528850" y="-604816"/>
            <a:chExt cx="8600902" cy="8543880"/>
          </a:xfrm>
          <a:gradFill flip="none" rotWithShape="1">
            <a:gsLst>
              <a:gs pos="0">
                <a:schemeClr val="accent4">
                  <a:lumMod val="0"/>
                  <a:lumOff val="100000"/>
                  <a:alpha val="50000"/>
                </a:schemeClr>
              </a:gs>
              <a:gs pos="35000">
                <a:schemeClr val="accent4">
                  <a:lumMod val="0"/>
                  <a:lumOff val="100000"/>
                </a:schemeClr>
              </a:gs>
              <a:gs pos="100000">
                <a:schemeClr val="accent4">
                  <a:lumMod val="100000"/>
                </a:schemeClr>
              </a:gs>
            </a:gsLst>
            <a:path path="circle">
              <a:fillToRect l="50000" t="-80000" r="50000" b="180000"/>
            </a:path>
            <a:tileRect/>
          </a:gradFill>
        </p:grpSpPr>
        <p:sp>
          <p:nvSpPr>
            <p:cNvPr id="18" name="フリーフォーム: 図形 17">
              <a:extLst>
                <a:ext uri="{FF2B5EF4-FFF2-40B4-BE49-F238E27FC236}">
                  <a16:creationId xmlns:a16="http://schemas.microsoft.com/office/drawing/2014/main" id="{9C7CB31B-6342-6768-E8F7-72DBD5895B1D}"/>
                </a:ext>
              </a:extLst>
            </p:cNvPr>
            <p:cNvSpPr/>
            <p:nvPr/>
          </p:nvSpPr>
          <p:spPr>
            <a:xfrm>
              <a:off x="1528850" y="-604816"/>
              <a:ext cx="4109951" cy="4081440"/>
            </a:xfrm>
            <a:custGeom>
              <a:avLst/>
              <a:gdLst>
                <a:gd name="connsiteX0" fmla="*/ 4109951 w 4109951"/>
                <a:gd name="connsiteY0" fmla="*/ 0 h 4081440"/>
                <a:gd name="connsiteX1" fmla="*/ 4109951 w 4109951"/>
                <a:gd name="connsiteY1" fmla="*/ 1990656 h 4081440"/>
                <a:gd name="connsiteX2" fmla="*/ 4063310 w 4109951"/>
                <a:gd name="connsiteY2" fmla="*/ 1992982 h 4081440"/>
                <a:gd name="connsiteX3" fmla="*/ 1993066 w 4109951"/>
                <a:gd name="connsiteY3" fmla="*/ 4037720 h 4081440"/>
                <a:gd name="connsiteX4" fmla="*/ 1990831 w 4109951"/>
                <a:gd name="connsiteY4" fmla="*/ 4081440 h 4081440"/>
                <a:gd name="connsiteX5" fmla="*/ 0 w 4109951"/>
                <a:gd name="connsiteY5" fmla="*/ 4081440 h 4081440"/>
                <a:gd name="connsiteX6" fmla="*/ 753 w 4109951"/>
                <a:gd name="connsiteY6" fmla="*/ 4051860 h 4081440"/>
                <a:gd name="connsiteX7" fmla="*/ 4078901 w 4109951"/>
                <a:gd name="connsiteY7" fmla="*/ 780 h 4081440"/>
                <a:gd name="connsiteX8" fmla="*/ 410995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4109951" y="0"/>
                  </a:moveTo>
                  <a:lnTo>
                    <a:pt x="4109951" y="1990656"/>
                  </a:lnTo>
                  <a:lnTo>
                    <a:pt x="4063310" y="1992982"/>
                  </a:lnTo>
                  <a:cubicBezTo>
                    <a:pt x="2971729" y="2102472"/>
                    <a:pt x="2103922" y="2959588"/>
                    <a:pt x="1993066" y="4037720"/>
                  </a:cubicBezTo>
                  <a:lnTo>
                    <a:pt x="1990831" y="4081440"/>
                  </a:lnTo>
                  <a:lnTo>
                    <a:pt x="0" y="4081440"/>
                  </a:lnTo>
                  <a:lnTo>
                    <a:pt x="753" y="4051860"/>
                  </a:lnTo>
                  <a:cubicBezTo>
                    <a:pt x="112343" y="1865061"/>
                    <a:pt x="1877490" y="111629"/>
                    <a:pt x="4078901" y="780"/>
                  </a:cubicBezTo>
                  <a:lnTo>
                    <a:pt x="4109951" y="0"/>
                  </a:lnTo>
                  <a:close/>
                </a:path>
              </a:pathLst>
            </a:custGeom>
            <a:gradFill>
              <a:gsLst>
                <a:gs pos="0">
                  <a:schemeClr val="accent4">
                    <a:lumMod val="0"/>
                    <a:lumOff val="100000"/>
                    <a:alpha val="50000"/>
                  </a:schemeClr>
                </a:gs>
                <a:gs pos="35000">
                  <a:schemeClr val="accent4">
                    <a:lumMod val="0"/>
                    <a:lumOff val="100000"/>
                  </a:schemeClr>
                </a:gs>
                <a:gs pos="100000">
                  <a:schemeClr val="accent4">
                    <a:lumMod val="100000"/>
                  </a:schemeClr>
                </a:gs>
              </a:gsLst>
              <a:path path="circle">
                <a:fillToRect l="50000" t="-80000" r="50000" b="18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17" name="フリーフォーム: 図形 16">
              <a:extLst>
                <a:ext uri="{FF2B5EF4-FFF2-40B4-BE49-F238E27FC236}">
                  <a16:creationId xmlns:a16="http://schemas.microsoft.com/office/drawing/2014/main" id="{5A382F18-2206-12BD-289B-F2605F4E9DA2}"/>
                </a:ext>
              </a:extLst>
            </p:cNvPr>
            <p:cNvSpPr/>
            <p:nvPr/>
          </p:nvSpPr>
          <p:spPr>
            <a:xfrm>
              <a:off x="6019800" y="-604816"/>
              <a:ext cx="4109951" cy="4081440"/>
            </a:xfrm>
            <a:custGeom>
              <a:avLst/>
              <a:gdLst>
                <a:gd name="connsiteX0" fmla="*/ 0 w 4109951"/>
                <a:gd name="connsiteY0" fmla="*/ 0 h 4081440"/>
                <a:gd name="connsiteX1" fmla="*/ 31050 w 4109951"/>
                <a:gd name="connsiteY1" fmla="*/ 780 h 4081440"/>
                <a:gd name="connsiteX2" fmla="*/ 4109198 w 4109951"/>
                <a:gd name="connsiteY2" fmla="*/ 4051860 h 4081440"/>
                <a:gd name="connsiteX3" fmla="*/ 4109951 w 4109951"/>
                <a:gd name="connsiteY3" fmla="*/ 4081440 h 4081440"/>
                <a:gd name="connsiteX4" fmla="*/ 2119121 w 4109951"/>
                <a:gd name="connsiteY4" fmla="*/ 4081440 h 4081440"/>
                <a:gd name="connsiteX5" fmla="*/ 2116885 w 4109951"/>
                <a:gd name="connsiteY5" fmla="*/ 4037720 h 4081440"/>
                <a:gd name="connsiteX6" fmla="*/ 46641 w 4109951"/>
                <a:gd name="connsiteY6" fmla="*/ 1992982 h 4081440"/>
                <a:gd name="connsiteX7" fmla="*/ 0 w 4109951"/>
                <a:gd name="connsiteY7" fmla="*/ 1990656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31050" y="780"/>
                  </a:lnTo>
                  <a:cubicBezTo>
                    <a:pt x="2232461" y="111629"/>
                    <a:pt x="3997608" y="1865061"/>
                    <a:pt x="4109198" y="4051860"/>
                  </a:cubicBezTo>
                  <a:lnTo>
                    <a:pt x="4109951" y="4081440"/>
                  </a:lnTo>
                  <a:lnTo>
                    <a:pt x="2119121" y="4081440"/>
                  </a:lnTo>
                  <a:lnTo>
                    <a:pt x="2116885" y="4037720"/>
                  </a:lnTo>
                  <a:cubicBezTo>
                    <a:pt x="2006030" y="2959588"/>
                    <a:pt x="1138222" y="2102472"/>
                    <a:pt x="46641" y="1992982"/>
                  </a:cubicBezTo>
                  <a:lnTo>
                    <a:pt x="0" y="1990656"/>
                  </a:lnTo>
                  <a:lnTo>
                    <a:pt x="0" y="0"/>
                  </a:lnTo>
                  <a:close/>
                </a:path>
              </a:pathLst>
            </a:custGeom>
            <a:gradFill>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11" name="フリーフォーム: 図形 10">
              <a:extLst>
                <a:ext uri="{FF2B5EF4-FFF2-40B4-BE49-F238E27FC236}">
                  <a16:creationId xmlns:a16="http://schemas.microsoft.com/office/drawing/2014/main" id="{005F4DF9-2097-3FA2-3AA3-91BD87467400}"/>
                </a:ext>
              </a:extLst>
            </p:cNvPr>
            <p:cNvSpPr/>
            <p:nvPr/>
          </p:nvSpPr>
          <p:spPr>
            <a:xfrm>
              <a:off x="1528850" y="3857624"/>
              <a:ext cx="4109951" cy="4081440"/>
            </a:xfrm>
            <a:custGeom>
              <a:avLst/>
              <a:gdLst>
                <a:gd name="connsiteX0" fmla="*/ 0 w 4109951"/>
                <a:gd name="connsiteY0" fmla="*/ 0 h 4081440"/>
                <a:gd name="connsiteX1" fmla="*/ 1990831 w 4109951"/>
                <a:gd name="connsiteY1" fmla="*/ 0 h 4081440"/>
                <a:gd name="connsiteX2" fmla="*/ 1993066 w 4109951"/>
                <a:gd name="connsiteY2" fmla="*/ 43720 h 4081440"/>
                <a:gd name="connsiteX3" fmla="*/ 4063310 w 4109951"/>
                <a:gd name="connsiteY3" fmla="*/ 2088458 h 4081440"/>
                <a:gd name="connsiteX4" fmla="*/ 4109951 w 4109951"/>
                <a:gd name="connsiteY4" fmla="*/ 2090784 h 4081440"/>
                <a:gd name="connsiteX5" fmla="*/ 4109951 w 4109951"/>
                <a:gd name="connsiteY5" fmla="*/ 4081440 h 4081440"/>
                <a:gd name="connsiteX6" fmla="*/ 4078901 w 4109951"/>
                <a:gd name="connsiteY6" fmla="*/ 4080660 h 4081440"/>
                <a:gd name="connsiteX7" fmla="*/ 753 w 4109951"/>
                <a:gd name="connsiteY7" fmla="*/ 29580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1990831" y="0"/>
                  </a:lnTo>
                  <a:lnTo>
                    <a:pt x="1993066" y="43720"/>
                  </a:lnTo>
                  <a:cubicBezTo>
                    <a:pt x="2103922" y="1121853"/>
                    <a:pt x="2971729" y="1978968"/>
                    <a:pt x="4063310" y="2088458"/>
                  </a:cubicBezTo>
                  <a:lnTo>
                    <a:pt x="4109951" y="2090784"/>
                  </a:lnTo>
                  <a:lnTo>
                    <a:pt x="4109951" y="4081440"/>
                  </a:lnTo>
                  <a:lnTo>
                    <a:pt x="4078901" y="4080660"/>
                  </a:lnTo>
                  <a:cubicBezTo>
                    <a:pt x="1877490" y="3969811"/>
                    <a:pt x="112343" y="2216379"/>
                    <a:pt x="753" y="29580"/>
                  </a:cubicBezTo>
                  <a:lnTo>
                    <a:pt x="0" y="0"/>
                  </a:lnTo>
                  <a:close/>
                </a:path>
              </a:pathLst>
            </a:cu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9" name="フリーフォーム: 図形 8">
              <a:extLst>
                <a:ext uri="{FF2B5EF4-FFF2-40B4-BE49-F238E27FC236}">
                  <a16:creationId xmlns:a16="http://schemas.microsoft.com/office/drawing/2014/main" id="{9113DAF0-E34E-F004-90CF-B3BA85478E97}"/>
                </a:ext>
              </a:extLst>
            </p:cNvPr>
            <p:cNvSpPr/>
            <p:nvPr/>
          </p:nvSpPr>
          <p:spPr>
            <a:xfrm>
              <a:off x="6019801" y="3857624"/>
              <a:ext cx="4109951" cy="4081440"/>
            </a:xfrm>
            <a:custGeom>
              <a:avLst/>
              <a:gdLst>
                <a:gd name="connsiteX0" fmla="*/ 2119121 w 4109951"/>
                <a:gd name="connsiteY0" fmla="*/ 0 h 4081440"/>
                <a:gd name="connsiteX1" fmla="*/ 4109951 w 4109951"/>
                <a:gd name="connsiteY1" fmla="*/ 0 h 4081440"/>
                <a:gd name="connsiteX2" fmla="*/ 4109198 w 4109951"/>
                <a:gd name="connsiteY2" fmla="*/ 29580 h 4081440"/>
                <a:gd name="connsiteX3" fmla="*/ 31050 w 4109951"/>
                <a:gd name="connsiteY3" fmla="*/ 4080660 h 4081440"/>
                <a:gd name="connsiteX4" fmla="*/ 0 w 4109951"/>
                <a:gd name="connsiteY4" fmla="*/ 4081440 h 4081440"/>
                <a:gd name="connsiteX5" fmla="*/ 0 w 4109951"/>
                <a:gd name="connsiteY5" fmla="*/ 2090784 h 4081440"/>
                <a:gd name="connsiteX6" fmla="*/ 46641 w 4109951"/>
                <a:gd name="connsiteY6" fmla="*/ 2088458 h 4081440"/>
                <a:gd name="connsiteX7" fmla="*/ 2116885 w 4109951"/>
                <a:gd name="connsiteY7" fmla="*/ 43720 h 4081440"/>
                <a:gd name="connsiteX8" fmla="*/ 211912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2119121" y="0"/>
                  </a:moveTo>
                  <a:lnTo>
                    <a:pt x="4109951" y="0"/>
                  </a:lnTo>
                  <a:lnTo>
                    <a:pt x="4109198" y="29580"/>
                  </a:lnTo>
                  <a:cubicBezTo>
                    <a:pt x="3997608" y="2216379"/>
                    <a:pt x="2232461" y="3969811"/>
                    <a:pt x="31050" y="4080660"/>
                  </a:cubicBezTo>
                  <a:lnTo>
                    <a:pt x="0" y="4081440"/>
                  </a:lnTo>
                  <a:lnTo>
                    <a:pt x="0" y="2090784"/>
                  </a:lnTo>
                  <a:lnTo>
                    <a:pt x="46641" y="2088458"/>
                  </a:lnTo>
                  <a:cubicBezTo>
                    <a:pt x="1138222" y="1978968"/>
                    <a:pt x="2006030" y="1121853"/>
                    <a:pt x="2116885" y="43720"/>
                  </a:cubicBezTo>
                  <a:lnTo>
                    <a:pt x="2119121" y="0"/>
                  </a:lnTo>
                  <a:close/>
                </a:path>
              </a:pathLst>
            </a:custGeom>
            <a:blipFill dpi="0" rotWithShape="0">
              <a:blip r:embed="rId2"/>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grpSp>
      <p:sp>
        <p:nvSpPr>
          <p:cNvPr id="41" name="正方形/長方形 40">
            <a:extLst>
              <a:ext uri="{FF2B5EF4-FFF2-40B4-BE49-F238E27FC236}">
                <a16:creationId xmlns:a16="http://schemas.microsoft.com/office/drawing/2014/main" id="{D2A586A5-4FD9-4876-1008-333248247C42}"/>
              </a:ext>
            </a:extLst>
          </p:cNvPr>
          <p:cNvSpPr/>
          <p:nvPr/>
        </p:nvSpPr>
        <p:spPr>
          <a:xfrm>
            <a:off x="0" y="9664"/>
            <a:ext cx="12192000" cy="685800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タイトル 2">
            <a:extLst>
              <a:ext uri="{FF2B5EF4-FFF2-40B4-BE49-F238E27FC236}">
                <a16:creationId xmlns:a16="http://schemas.microsoft.com/office/drawing/2014/main" id="{6F6E69B9-17AC-045A-CEE2-7F069577F338}"/>
              </a:ext>
            </a:extLst>
          </p:cNvPr>
          <p:cNvSpPr>
            <a:spLocks noGrp="1"/>
          </p:cNvSpPr>
          <p:nvPr>
            <p:ph type="title"/>
          </p:nvPr>
        </p:nvSpPr>
        <p:spPr>
          <a:xfrm>
            <a:off x="1384752" y="234905"/>
            <a:ext cx="5533062" cy="420272"/>
          </a:xfrm>
        </p:spPr>
        <p:txBody>
          <a:bodyPr>
            <a:normAutofit/>
          </a:bodyPr>
          <a:lstStyle/>
          <a:p>
            <a:pPr algn="l"/>
            <a:r>
              <a:rPr lang="en-US" altLang="ja-JP" sz="2000" dirty="0">
                <a:latin typeface="BIZ UDPゴシック" panose="020B0400000000000000" pitchFamily="50" charset="-128"/>
                <a:ea typeface="BIZ UDPゴシック" panose="020B0400000000000000" pitchFamily="50" charset="-128"/>
                <a:cs typeface="Meiryo UI" panose="020B0604030504040204" pitchFamily="50" charset="-128"/>
              </a:rPr>
              <a:t>BCP</a:t>
            </a:r>
            <a:r>
              <a:rPr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策定における課題</a:t>
            </a:r>
            <a:endParaRPr kumimoji="1" lang="ja-JP" altLang="en-US" sz="2000" b="1"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 name="フローチャート: 結合子 1">
            <a:extLst>
              <a:ext uri="{FF2B5EF4-FFF2-40B4-BE49-F238E27FC236}">
                <a16:creationId xmlns:a16="http://schemas.microsoft.com/office/drawing/2014/main" id="{490182E4-6E1F-08B2-157D-D39B07C26DCF}"/>
              </a:ext>
            </a:extLst>
          </p:cNvPr>
          <p:cNvSpPr/>
          <p:nvPr/>
        </p:nvSpPr>
        <p:spPr>
          <a:xfrm>
            <a:off x="585666" y="117493"/>
            <a:ext cx="706324" cy="655096"/>
          </a:xfrm>
          <a:prstGeom prst="flowChartConnector">
            <a:avLst/>
          </a:prstGeom>
          <a:solidFill>
            <a:schemeClr val="accent1">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a:t>
            </a:r>
            <a:r>
              <a:rPr kumimoji="1" lang="ja-JP" altLang="en-US" sz="1600" dirty="0">
                <a:solidFill>
                  <a:schemeClr val="bg1"/>
                </a:solidFill>
                <a:latin typeface="BIZ UDPゴシック" panose="020B0400000000000000" pitchFamily="50" charset="-128"/>
                <a:ea typeface="BIZ UDPゴシック" panose="020B0400000000000000" pitchFamily="50" charset="-128"/>
              </a:rPr>
              <a:t>２</a:t>
            </a:r>
          </a:p>
        </p:txBody>
      </p:sp>
      <p:sp>
        <p:nvSpPr>
          <p:cNvPr id="7" name="四角形: 角を丸くする 6">
            <a:extLst>
              <a:ext uri="{FF2B5EF4-FFF2-40B4-BE49-F238E27FC236}">
                <a16:creationId xmlns:a16="http://schemas.microsoft.com/office/drawing/2014/main" id="{42A2D28F-506D-47C0-59FC-4626F39D282A}"/>
              </a:ext>
            </a:extLst>
          </p:cNvPr>
          <p:cNvSpPr/>
          <p:nvPr/>
        </p:nvSpPr>
        <p:spPr>
          <a:xfrm>
            <a:off x="3571854" y="5505093"/>
            <a:ext cx="5541817" cy="1082807"/>
          </a:xfrm>
          <a:prstGeom prst="roundRect">
            <a:avLst/>
          </a:prstGeom>
          <a:solidFill>
            <a:srgbClr val="F39800">
              <a:lumMod val="60000"/>
              <a:lumOff val="40000"/>
            </a:srgbClr>
          </a:solidFill>
          <a:ln w="12700" cap="flat" cmpd="sng" algn="ctr">
            <a:noFill/>
            <a:prstDash val="solid"/>
            <a:miter lim="800000"/>
          </a:ln>
          <a:effectLst/>
        </p:spPr>
        <p:txBody>
          <a:bodyPr rtlCol="0" anchor="ctr"/>
          <a:lstStyle/>
          <a:p>
            <a:pPr marL="0" marR="0" lvl="0" indent="0" algn="ctr" defTabSz="477838" eaLnBrk="0" fontAlgn="base" latinLnBrk="0" hangingPunct="0">
              <a:lnSpc>
                <a:spcPct val="100000"/>
              </a:lnSpc>
              <a:spcBef>
                <a:spcPct val="0"/>
              </a:spcBef>
              <a:spcAft>
                <a:spcPct val="0"/>
              </a:spcAft>
              <a:buClrTx/>
              <a:buSzTx/>
              <a:buFontTx/>
              <a:buNone/>
              <a:tabLst/>
              <a:defRPr/>
            </a:pPr>
            <a:r>
              <a:rPr lang="en-US" altLang="ja-JP" sz="2000" kern="0" dirty="0">
                <a:solidFill>
                  <a:srgbClr val="666666">
                    <a:lumMod val="50000"/>
                  </a:srgbClr>
                </a:solidFill>
                <a:latin typeface="BIZ UDPゴシック" panose="020B0400000000000000" pitchFamily="50" charset="-128"/>
                <a:ea typeface="BIZ UDPゴシック" panose="020B0400000000000000" pitchFamily="50" charset="-128"/>
              </a:rPr>
              <a:t>BCP</a:t>
            </a:r>
            <a:r>
              <a:rPr lang="ja-JP" altLang="en-US" sz="2000" kern="0" dirty="0">
                <a:solidFill>
                  <a:srgbClr val="666666">
                    <a:lumMod val="50000"/>
                  </a:srgbClr>
                </a:solidFill>
                <a:latin typeface="BIZ UDPゴシック" panose="020B0400000000000000" pitchFamily="50" charset="-128"/>
                <a:ea typeface="BIZ UDPゴシック" panose="020B0400000000000000" pitchFamily="50" charset="-128"/>
              </a:rPr>
              <a:t>の必要性を理解してもらったうえで、企業が</a:t>
            </a:r>
            <a:r>
              <a:rPr lang="en-US" altLang="ja-JP" sz="2000" kern="0" dirty="0">
                <a:solidFill>
                  <a:srgbClr val="666666">
                    <a:lumMod val="50000"/>
                  </a:srgbClr>
                </a:solidFill>
                <a:latin typeface="BIZ UDPゴシック" panose="020B0400000000000000" pitchFamily="50" charset="-128"/>
                <a:ea typeface="BIZ UDPゴシック" panose="020B0400000000000000" pitchFamily="50" charset="-128"/>
              </a:rPr>
              <a:t>BCP</a:t>
            </a:r>
            <a:r>
              <a:rPr lang="ja-JP" altLang="en-US" sz="2000" kern="0" dirty="0">
                <a:solidFill>
                  <a:srgbClr val="666666">
                    <a:lumMod val="50000"/>
                  </a:srgbClr>
                </a:solidFill>
                <a:latin typeface="BIZ UDPゴシック" panose="020B0400000000000000" pitchFamily="50" charset="-128"/>
                <a:ea typeface="BIZ UDPゴシック" panose="020B0400000000000000" pitchFamily="50" charset="-128"/>
              </a:rPr>
              <a:t>を策定する負担を軽減する支援が必要</a:t>
            </a:r>
            <a:endParaRPr kumimoji="1" lang="ja-JP" altLang="en-US" sz="2000" b="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523CC2E6-5F33-BB7B-71DD-13376E19228A}"/>
              </a:ext>
            </a:extLst>
          </p:cNvPr>
          <p:cNvSpPr>
            <a:spLocks noGrp="1"/>
          </p:cNvSpPr>
          <p:nvPr>
            <p:ph type="sldNum" sz="quarter" idx="12"/>
          </p:nvPr>
        </p:nvSpPr>
        <p:spPr>
          <a:xfrm>
            <a:off x="204426" y="6291377"/>
            <a:ext cx="391248" cy="365125"/>
          </a:xfrm>
        </p:spPr>
        <p:txBody>
          <a:bodyPr/>
          <a:lstStyle/>
          <a:p>
            <a:r>
              <a:rPr lang="en-US" altLang="ja-JP" dirty="0"/>
              <a:t>4</a:t>
            </a:r>
            <a:endParaRPr kumimoji="1" lang="ja-JP" altLang="en-US" dirty="0"/>
          </a:p>
        </p:txBody>
      </p:sp>
      <p:sp>
        <p:nvSpPr>
          <p:cNvPr id="13" name="Rectangle 41">
            <a:extLst>
              <a:ext uri="{FF2B5EF4-FFF2-40B4-BE49-F238E27FC236}">
                <a16:creationId xmlns:a16="http://schemas.microsoft.com/office/drawing/2014/main" id="{83EA2956-B58C-698C-0F7B-0BBC9192B49A}"/>
              </a:ext>
            </a:extLst>
          </p:cNvPr>
          <p:cNvSpPr>
            <a:spLocks noChangeArrowheads="1"/>
          </p:cNvSpPr>
          <p:nvPr/>
        </p:nvSpPr>
        <p:spPr bwMode="auto">
          <a:xfrm>
            <a:off x="800101" y="917531"/>
            <a:ext cx="11085324" cy="1508012"/>
          </a:xfrm>
          <a:prstGeom prst="rect">
            <a:avLst/>
          </a:prstGeom>
          <a:solidFill>
            <a:srgbClr val="E7EAF1"/>
          </a:solidFill>
          <a:ln w="6350" cmpd="sng">
            <a:solidFill>
              <a:schemeClr val="tx1">
                <a:lumMod val="75000"/>
              </a:schemeClr>
            </a:solidFill>
            <a:miter lim="800000"/>
            <a:headEnd/>
            <a:tailEnd/>
          </a:ln>
          <a:effectLst>
            <a:outerShdw blurRad="50800" dist="38100" dir="2700000" algn="tl" rotWithShape="0">
              <a:prstClr val="black">
                <a:alpha val="40000"/>
              </a:prstClr>
            </a:outerShdw>
          </a:effectLst>
        </p:spPr>
        <p:txBody>
          <a:bodyPr lIns="87170" tIns="43585" rIns="87170" bIns="43585" anchor="ctr"/>
          <a:lstStyle/>
          <a:p>
            <a:pPr marR="0" lvl="0" algn="l" defTabSz="914400" rtl="0" eaLnBrk="1" fontAlgn="auto" latinLnBrk="0" hangingPunct="1">
              <a:lnSpc>
                <a:spcPct val="150000"/>
              </a:lnSpc>
              <a:spcBef>
                <a:spcPts val="0"/>
              </a:spcBef>
              <a:spcAft>
                <a:spcPts val="0"/>
              </a:spcAft>
              <a:buClr>
                <a:srgbClr val="666666">
                  <a:lumMod val="50000"/>
                </a:srgbClr>
              </a:buClr>
              <a:buSzTx/>
              <a:tabLst/>
              <a:defRPr/>
            </a:pP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a:t>
            </a:r>
            <a:r>
              <a:rPr kumimoji="0" lang="en-US" altLang="ja-JP"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BCP</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策定にあたって課題となっていることは何かをアンケートしたところ、</a:t>
            </a:r>
            <a:endParaRPr kumimoji="0" lang="en-US" altLang="ja-JP" sz="24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endParaRPr>
          </a:p>
          <a:p>
            <a:pPr marR="0" lvl="0" algn="l" defTabSz="914400" rtl="0" eaLnBrk="1" fontAlgn="auto" latinLnBrk="0" hangingPunct="1">
              <a:lnSpc>
                <a:spcPct val="150000"/>
              </a:lnSpc>
              <a:spcBef>
                <a:spcPts val="0"/>
              </a:spcBef>
              <a:spcAft>
                <a:spcPts val="0"/>
              </a:spcAft>
              <a:buClr>
                <a:srgbClr val="666666">
                  <a:lumMod val="50000"/>
                </a:srgbClr>
              </a:buClr>
              <a:buSzTx/>
              <a:tabLst/>
              <a:defRPr/>
            </a:pP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ja-JP" altLang="en-US" sz="20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他に優先業務を抱え余力がない</a:t>
            </a:r>
            <a:r>
              <a:rPr kumimoji="0" lang="ja-JP" altLang="en-US" sz="20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ja-JP" altLang="en-US" sz="20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必要性が低い</a:t>
            </a:r>
            <a:r>
              <a:rPr kumimoji="0" lang="ja-JP" altLang="en-US" sz="20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ja-JP" altLang="en-US" sz="20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策定方法がわからない</a:t>
            </a:r>
            <a:r>
              <a:rPr kumimoji="0" lang="ja-JP" altLang="en-US" sz="20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ja-JP" altLang="en-US" sz="1600" kern="0" dirty="0">
                <a:solidFill>
                  <a:srgbClr val="666666">
                    <a:lumMod val="50000"/>
                  </a:srgbClr>
                </a:solidFill>
                <a:latin typeface="BIZ UDPゴシック" panose="020B0400000000000000" pitchFamily="50" charset="-128"/>
                <a:ea typeface="BIZ UDPゴシック" panose="020B0400000000000000" pitchFamily="50" charset="-128"/>
                <a:cs typeface="Meiryo UI" panose="020B0604030504040204" pitchFamily="50" charset="-128"/>
              </a:rPr>
              <a:t>● </a:t>
            </a:r>
            <a:r>
              <a:rPr kumimoji="0" lang="ja-JP" altLang="en-US" sz="20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人材がいない</a:t>
            </a:r>
            <a:endParaRPr kumimoji="0" lang="en-US" altLang="ja-JP" sz="2000" kern="0" dirty="0">
              <a:solidFill>
                <a:srgbClr val="666666">
                  <a:lumMod val="50000"/>
                </a:srgbClr>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endParaRPr>
          </a:p>
          <a:p>
            <a:pPr marR="0" lvl="0" algn="l" defTabSz="914400" rtl="0" eaLnBrk="1" fontAlgn="auto" latinLnBrk="0" hangingPunct="1">
              <a:lnSpc>
                <a:spcPct val="150000"/>
              </a:lnSpc>
              <a:spcBef>
                <a:spcPts val="0"/>
              </a:spcBef>
              <a:spcAft>
                <a:spcPts val="0"/>
              </a:spcAft>
              <a:buClr>
                <a:srgbClr val="666666">
                  <a:lumMod val="50000"/>
                </a:srgbClr>
              </a:buClr>
              <a:buSzTx/>
              <a:tabLst/>
              <a:defRPr/>
            </a:pPr>
            <a:r>
              <a:rPr kumimoji="0" lang="ja-JP" altLang="en-US" sz="160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rPr>
              <a:t>といった理由が中小企業にとって大きな課題となっていることが分かりました。</a:t>
            </a:r>
            <a:endParaRPr kumimoji="0" lang="en-US" altLang="ja-JP" sz="1600" i="0" u="none" strike="noStrike" kern="0" cap="none" spc="0" normalizeH="0" baseline="0" noProof="0" dirty="0">
              <a:ln>
                <a:noFill/>
              </a:ln>
              <a:solidFill>
                <a:srgbClr val="666666">
                  <a:lumMod val="50000"/>
                </a:srgbClr>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graphicFrame>
        <p:nvGraphicFramePr>
          <p:cNvPr id="15" name="表 14">
            <a:extLst>
              <a:ext uri="{FF2B5EF4-FFF2-40B4-BE49-F238E27FC236}">
                <a16:creationId xmlns:a16="http://schemas.microsoft.com/office/drawing/2014/main" id="{F87A7DF3-E074-938D-A4F0-2CB313FD448C}"/>
              </a:ext>
            </a:extLst>
          </p:cNvPr>
          <p:cNvGraphicFramePr>
            <a:graphicFrameLocks noGrp="1"/>
          </p:cNvGraphicFramePr>
          <p:nvPr>
            <p:extLst>
              <p:ext uri="{D42A27DB-BD31-4B8C-83A1-F6EECF244321}">
                <p14:modId xmlns:p14="http://schemas.microsoft.com/office/powerpoint/2010/main" val="1056175489"/>
              </p:ext>
            </p:extLst>
          </p:nvPr>
        </p:nvGraphicFramePr>
        <p:xfrm>
          <a:off x="1898652" y="2734995"/>
          <a:ext cx="8394696" cy="2409825"/>
        </p:xfrm>
        <a:graphic>
          <a:graphicData uri="http://schemas.openxmlformats.org/drawingml/2006/table">
            <a:tbl>
              <a:tblPr/>
              <a:tblGrid>
                <a:gridCol w="932744">
                  <a:extLst>
                    <a:ext uri="{9D8B030D-6E8A-4147-A177-3AD203B41FA5}">
                      <a16:colId xmlns:a16="http://schemas.microsoft.com/office/drawing/2014/main" val="2483376808"/>
                    </a:ext>
                  </a:extLst>
                </a:gridCol>
                <a:gridCol w="932744">
                  <a:extLst>
                    <a:ext uri="{9D8B030D-6E8A-4147-A177-3AD203B41FA5}">
                      <a16:colId xmlns:a16="http://schemas.microsoft.com/office/drawing/2014/main" val="3821003269"/>
                    </a:ext>
                  </a:extLst>
                </a:gridCol>
                <a:gridCol w="932744">
                  <a:extLst>
                    <a:ext uri="{9D8B030D-6E8A-4147-A177-3AD203B41FA5}">
                      <a16:colId xmlns:a16="http://schemas.microsoft.com/office/drawing/2014/main" val="4258038533"/>
                    </a:ext>
                  </a:extLst>
                </a:gridCol>
                <a:gridCol w="932744">
                  <a:extLst>
                    <a:ext uri="{9D8B030D-6E8A-4147-A177-3AD203B41FA5}">
                      <a16:colId xmlns:a16="http://schemas.microsoft.com/office/drawing/2014/main" val="3434597445"/>
                    </a:ext>
                  </a:extLst>
                </a:gridCol>
                <a:gridCol w="932744">
                  <a:extLst>
                    <a:ext uri="{9D8B030D-6E8A-4147-A177-3AD203B41FA5}">
                      <a16:colId xmlns:a16="http://schemas.microsoft.com/office/drawing/2014/main" val="3302893859"/>
                    </a:ext>
                  </a:extLst>
                </a:gridCol>
                <a:gridCol w="932744">
                  <a:extLst>
                    <a:ext uri="{9D8B030D-6E8A-4147-A177-3AD203B41FA5}">
                      <a16:colId xmlns:a16="http://schemas.microsoft.com/office/drawing/2014/main" val="4261895557"/>
                    </a:ext>
                  </a:extLst>
                </a:gridCol>
                <a:gridCol w="932744">
                  <a:extLst>
                    <a:ext uri="{9D8B030D-6E8A-4147-A177-3AD203B41FA5}">
                      <a16:colId xmlns:a16="http://schemas.microsoft.com/office/drawing/2014/main" val="768631783"/>
                    </a:ext>
                  </a:extLst>
                </a:gridCol>
                <a:gridCol w="932744">
                  <a:extLst>
                    <a:ext uri="{9D8B030D-6E8A-4147-A177-3AD203B41FA5}">
                      <a16:colId xmlns:a16="http://schemas.microsoft.com/office/drawing/2014/main" val="3669546433"/>
                    </a:ext>
                  </a:extLst>
                </a:gridCol>
                <a:gridCol w="932744">
                  <a:extLst>
                    <a:ext uri="{9D8B030D-6E8A-4147-A177-3AD203B41FA5}">
                      <a16:colId xmlns:a16="http://schemas.microsoft.com/office/drawing/2014/main" val="960372074"/>
                    </a:ext>
                  </a:extLst>
                </a:gridCol>
              </a:tblGrid>
              <a:tr h="171450">
                <a:tc rowSpan="2" gridSpan="2">
                  <a:txBody>
                    <a:bodyPr/>
                    <a:lstStyle/>
                    <a:p>
                      <a:pPr algn="ctr" fontAlgn="ctr">
                        <a:buNone/>
                      </a:pPr>
                      <a:r>
                        <a:rPr lang="ja-JP" altLang="en-US" sz="1100" b="0" i="0" u="none" strike="noStrike">
                          <a:effectLst/>
                          <a:latin typeface="ＭＳ Ｐゴシック" panose="020B0600070205080204" pitchFamily="50" charset="-128"/>
                          <a:ea typeface="ＭＳ Ｐゴシック" panose="020B0600070205080204" pitchFamily="50" charset="-128"/>
                        </a:rPr>
                        <a:t>業種</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hMerge="1">
                  <a:txBody>
                    <a:bodyPr/>
                    <a:lstStyle/>
                    <a:p>
                      <a:endParaRPr kumimoji="1" lang="ja-JP" altLang="en-US"/>
                    </a:p>
                  </a:txBody>
                  <a:tcPr/>
                </a:tc>
                <a:tc gridSpan="7">
                  <a:txBody>
                    <a:bodyPr/>
                    <a:lstStyle/>
                    <a:p>
                      <a:pPr algn="ct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BCP</a:t>
                      </a:r>
                      <a:r>
                        <a:rPr lang="ja-JP" altLang="en-US" sz="1100" b="0" i="0" u="none" strike="noStrike">
                          <a:effectLst/>
                          <a:latin typeface="ＭＳ Ｐゴシック" panose="020B0600070205080204" pitchFamily="50" charset="-128"/>
                          <a:ea typeface="ＭＳ Ｐゴシック" panose="020B0600070205080204" pitchFamily="50" charset="-128"/>
                        </a:rPr>
                        <a:t>策定に当たっての最も大きな課題</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99129460"/>
                  </a:ext>
                </a:extLst>
              </a:tr>
              <a:tr h="0">
                <a:tc gridSpan="2" vMerge="1">
                  <a:txBody>
                    <a:bodyPr/>
                    <a:lstStyle/>
                    <a:p>
                      <a:endParaRPr kumimoji="1" lang="ja-JP" altLang="en-US"/>
                    </a:p>
                  </a:txBody>
                  <a:tcPr/>
                </a:tc>
                <a:tc hMerge="1" vMerge="1">
                  <a:txBody>
                    <a:bodyPr/>
                    <a:lstStyle/>
                    <a:p>
                      <a:endParaRPr kumimoji="1" lang="ja-JP" altLang="en-US"/>
                    </a:p>
                  </a:txBody>
                  <a:tcPr/>
                </a:tc>
                <a:tc>
                  <a:txBody>
                    <a:bodyPr/>
                    <a:lstStyle/>
                    <a:p>
                      <a:pPr algn="ctr" fontAlgn="ctr">
                        <a:buNone/>
                      </a:pPr>
                      <a:r>
                        <a:rPr lang="ja-JP" altLang="en-US" sz="900" b="0" i="0" u="none" strike="noStrike">
                          <a:effectLst/>
                          <a:latin typeface="ＭＳ Ｐゴシック" panose="020B0600070205080204" pitchFamily="50" charset="-128"/>
                          <a:ea typeface="ＭＳ Ｐゴシック" panose="020B0600070205080204" pitchFamily="50" charset="-128"/>
                        </a:rPr>
                        <a:t>他に優先業務を</a:t>
                      </a:r>
                      <a:br>
                        <a:rPr lang="ja-JP" altLang="en-US" sz="900" b="0" i="0" u="none" strike="noStrike">
                          <a:effectLst/>
                          <a:latin typeface="ＭＳ Ｐゴシック" panose="020B0600070205080204" pitchFamily="50" charset="-128"/>
                          <a:ea typeface="ＭＳ Ｐゴシック" panose="020B0600070205080204" pitchFamily="50" charset="-128"/>
                        </a:rPr>
                      </a:br>
                      <a:r>
                        <a:rPr lang="ja-JP" altLang="en-US" sz="900" b="0" i="0" u="none" strike="noStrike">
                          <a:effectLst/>
                          <a:latin typeface="ＭＳ Ｐゴシック" panose="020B0600070205080204" pitchFamily="50" charset="-128"/>
                          <a:ea typeface="ＭＳ Ｐゴシック" panose="020B0600070205080204" pitchFamily="50" charset="-128"/>
                        </a:rPr>
                        <a:t>抱え余力がない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ja-JP" altLang="en-US" sz="900" b="0" i="0" u="none" strike="noStrike">
                          <a:effectLst/>
                          <a:latin typeface="ＭＳ Ｐゴシック" panose="020B0600070205080204" pitchFamily="50" charset="-128"/>
                          <a:ea typeface="ＭＳ Ｐゴシック" panose="020B0600070205080204" pitchFamily="50" charset="-128"/>
                        </a:rPr>
                        <a:t>人材不足</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ja-JP" altLang="en-US" sz="900" b="0" i="0" u="none" strike="noStrike">
                          <a:effectLst/>
                          <a:latin typeface="ＭＳ Ｐゴシック" panose="020B0600070205080204" pitchFamily="50" charset="-128"/>
                          <a:ea typeface="ＭＳ Ｐゴシック" panose="020B0600070205080204" pitchFamily="50" charset="-128"/>
                        </a:rPr>
                        <a:t>策定方法が</a:t>
                      </a:r>
                      <a:br>
                        <a:rPr lang="ja-JP" altLang="en-US" sz="900" b="0" i="0" u="none" strike="noStrike">
                          <a:effectLst/>
                          <a:latin typeface="ＭＳ Ｐゴシック" panose="020B0600070205080204" pitchFamily="50" charset="-128"/>
                          <a:ea typeface="ＭＳ Ｐゴシック" panose="020B0600070205080204" pitchFamily="50" charset="-128"/>
                        </a:rPr>
                      </a:br>
                      <a:r>
                        <a:rPr lang="ja-JP" altLang="en-US" sz="900" b="0" i="0" u="none" strike="noStrike">
                          <a:effectLst/>
                          <a:latin typeface="ＭＳ Ｐゴシック" panose="020B0600070205080204" pitchFamily="50" charset="-128"/>
                          <a:ea typeface="ＭＳ Ｐゴシック" panose="020B0600070205080204" pitchFamily="50" charset="-128"/>
                        </a:rPr>
                        <a:t>わからない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ja-JP" altLang="en-US" sz="900" b="0" i="0" u="none" strike="noStrike">
                          <a:effectLst/>
                          <a:latin typeface="ＭＳ Ｐゴシック" panose="020B0600070205080204" pitchFamily="50" charset="-128"/>
                          <a:ea typeface="ＭＳ Ｐゴシック" panose="020B0600070205080204" pitchFamily="50" charset="-128"/>
                        </a:rPr>
                        <a:t>予算がない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ja-JP" altLang="en-US" sz="900" b="0" i="0" u="none" strike="noStrike">
                          <a:effectLst/>
                          <a:latin typeface="ＭＳ Ｐゴシック" panose="020B0600070205080204" pitchFamily="50" charset="-128"/>
                          <a:ea typeface="ＭＳ Ｐゴシック" panose="020B0600070205080204" pitchFamily="50" charset="-128"/>
                        </a:rPr>
                        <a:t>必要性が低い</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ja-JP" altLang="en-US" sz="900" b="0" i="0" u="none" strike="noStrike">
                          <a:effectLst/>
                          <a:latin typeface="ＭＳ Ｐゴシック" panose="020B0600070205080204" pitchFamily="50" charset="-128"/>
                          <a:ea typeface="ＭＳ Ｐゴシック" panose="020B0600070205080204" pitchFamily="50" charset="-128"/>
                        </a:rPr>
                        <a:t>策定済み</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buNone/>
                      </a:pPr>
                      <a:r>
                        <a:rPr lang="ja-JP" altLang="en-US" sz="900" b="0" i="0" u="none" strike="noStrike" dirty="0">
                          <a:effectLst/>
                          <a:latin typeface="ＭＳ Ｐゴシック" panose="020B0600070205080204" pitchFamily="50" charset="-128"/>
                          <a:ea typeface="ＭＳ Ｐゴシック" panose="020B0600070205080204" pitchFamily="50" charset="-128"/>
                        </a:rPr>
                        <a:t>その他</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191683850"/>
                  </a:ext>
                </a:extLst>
              </a:tr>
              <a:tr h="171450">
                <a:tc rowSpan="2" gridSpan="2">
                  <a:txBody>
                    <a:bodyPr/>
                    <a:lstStyle/>
                    <a:p>
                      <a:pPr algn="ctr" fontAlgn="ctr">
                        <a:buNone/>
                      </a:pPr>
                      <a:r>
                        <a:rPr lang="ja-JP" altLang="en-US" sz="1100" b="0" i="0" u="none" strike="noStrike">
                          <a:effectLst/>
                          <a:latin typeface="ＭＳ Ｐゴシック" panose="020B0600070205080204" pitchFamily="50" charset="-128"/>
                          <a:ea typeface="ＭＳ Ｐゴシック" panose="020B0600070205080204" pitchFamily="50" charset="-128"/>
                        </a:rPr>
                        <a:t>全産業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hMerge="1">
                  <a:txBody>
                    <a:bodyPr/>
                    <a:lstStyle/>
                    <a:p>
                      <a:endParaRPr kumimoji="1" lang="ja-JP" altLang="en-US"/>
                    </a:p>
                  </a:txBody>
                  <a:tcPr/>
                </a:tc>
                <a:tc>
                  <a:txBody>
                    <a:bodyPr/>
                    <a:lstStyle/>
                    <a:p>
                      <a:pPr algn="r" fontAlgn="ctr">
                        <a:buNone/>
                      </a:pPr>
                      <a:r>
                        <a:rPr lang="en-US" altLang="ja-JP" sz="1100" b="0" i="0" u="none" strike="noStrike" dirty="0">
                          <a:effectLst/>
                          <a:latin typeface="ＭＳ Ｐゴシック" panose="020B0600070205080204" pitchFamily="50" charset="-128"/>
                          <a:ea typeface="ＭＳ Ｐゴシック" panose="020B0600070205080204" pitchFamily="50" charset="-128"/>
                        </a:rPr>
                        <a:t>30.9%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821682322"/>
                  </a:ext>
                </a:extLst>
              </a:tr>
              <a:tr h="171450">
                <a:tc gridSpan="2" vMerge="1">
                  <a:txBody>
                    <a:bodyPr/>
                    <a:lstStyle/>
                    <a:p>
                      <a:endParaRPr kumimoji="1" lang="ja-JP" altLang="en-US"/>
                    </a:p>
                  </a:txBody>
                  <a:tcPr/>
                </a:tc>
                <a:tc hMerge="1" vMerge="1">
                  <a:txBody>
                    <a:bodyPr/>
                    <a:lstStyle/>
                    <a:p>
                      <a:endParaRPr kumimoji="1" lang="ja-JP" altLang="en-US"/>
                    </a:p>
                  </a:txBody>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(32.9%)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dirty="0">
                          <a:effectLst/>
                          <a:latin typeface="ＭＳ Ｐゴシック" panose="020B0600070205080204" pitchFamily="50" charset="-128"/>
                          <a:ea typeface="ＭＳ Ｐゴシック" panose="020B0600070205080204" pitchFamily="50" charset="-128"/>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78169664"/>
                  </a:ext>
                </a:extLst>
              </a:tr>
              <a:tr h="171450">
                <a:tc rowSpan="8">
                  <a:txBody>
                    <a:bodyPr/>
                    <a:lstStyle/>
                    <a:p>
                      <a:pPr algn="ctr" fontAlgn="ctr">
                        <a:buNone/>
                      </a:pPr>
                      <a:r>
                        <a:rPr lang="ja-JP" altLang="en-US" sz="1100" b="0" i="0" u="none" strike="noStrike">
                          <a:effectLst/>
                          <a:latin typeface="ＭＳ Ｐゴシック" panose="020B0600070205080204" pitchFamily="50" charset="-128"/>
                          <a:ea typeface="ＭＳ Ｐゴシック" panose="020B0600070205080204" pitchFamily="50" charset="-128"/>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buNone/>
                      </a:pPr>
                      <a:r>
                        <a:rPr lang="ja-JP" altLang="en-US" sz="1100" b="0" i="0" u="none" strike="noStrike">
                          <a:effectLst/>
                          <a:latin typeface="ＭＳ Ｐゴシック" panose="020B0600070205080204" pitchFamily="50" charset="-128"/>
                          <a:ea typeface="ＭＳ Ｐゴシック" panose="020B0600070205080204" pitchFamily="50" charset="-128"/>
                        </a:rPr>
                        <a:t>製造業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34.5%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0.5%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875351422"/>
                  </a:ext>
                </a:extLst>
              </a:tr>
              <a:tr h="171450">
                <a:tc vMerge="1">
                  <a:txBody>
                    <a:bodyPr/>
                    <a:lstStyle/>
                    <a:p>
                      <a:endParaRPr kumimoji="1" lang="ja-JP" altLang="en-US"/>
                    </a:p>
                  </a:txBody>
                  <a:tcPr/>
                </a:tc>
                <a:tc vMerge="1">
                  <a:txBody>
                    <a:bodyPr/>
                    <a:lstStyle/>
                    <a:p>
                      <a:endParaRPr kumimoji="1" lang="ja-JP" altLang="en-US"/>
                    </a:p>
                  </a:txBody>
                  <a:tcPr/>
                </a:tc>
                <a:tc>
                  <a:txBody>
                    <a:bodyPr/>
                    <a:lstStyle/>
                    <a:p>
                      <a:pPr algn="r" fontAlgn="ctr">
                        <a:buNone/>
                      </a:pPr>
                      <a:r>
                        <a:rPr lang="en-US" altLang="ja-JP" sz="1100" b="0" i="0" u="none" strike="noStrike" dirty="0">
                          <a:effectLst/>
                          <a:latin typeface="ＭＳ Ｐゴシック" panose="020B0600070205080204" pitchFamily="50" charset="-128"/>
                          <a:ea typeface="ＭＳ Ｐゴシック" panose="020B0600070205080204" pitchFamily="50" charset="-128"/>
                        </a:rPr>
                        <a:t>(35.4%)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60068194"/>
                  </a:ext>
                </a:extLst>
              </a:tr>
              <a:tr h="171450">
                <a:tc vMerge="1">
                  <a:txBody>
                    <a:bodyPr/>
                    <a:lstStyle/>
                    <a:p>
                      <a:endParaRPr kumimoji="1" lang="ja-JP" altLang="en-US"/>
                    </a:p>
                  </a:txBody>
                  <a:tcPr/>
                </a:tc>
                <a:tc rowSpan="2">
                  <a:txBody>
                    <a:bodyPr/>
                    <a:lstStyle/>
                    <a:p>
                      <a:pPr algn="ctr" fontAlgn="ctr">
                        <a:buNone/>
                      </a:pPr>
                      <a:r>
                        <a:rPr lang="ja-JP" altLang="en-US" sz="1100" b="0" i="0" u="none" strike="noStrike">
                          <a:effectLst/>
                          <a:latin typeface="ＭＳ Ｐゴシック" panose="020B0600070205080204" pitchFamily="50" charset="-128"/>
                          <a:ea typeface="ＭＳ Ｐゴシック" panose="020B0600070205080204" pitchFamily="50" charset="-128"/>
                        </a:rPr>
                        <a:t>卸・小売業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134575193"/>
                  </a:ext>
                </a:extLst>
              </a:tr>
              <a:tr h="171450">
                <a:tc vMerge="1">
                  <a:txBody>
                    <a:bodyPr/>
                    <a:lstStyle/>
                    <a:p>
                      <a:endParaRPr kumimoji="1" lang="ja-JP" altLang="en-US"/>
                    </a:p>
                  </a:txBody>
                  <a:tcPr/>
                </a:tc>
                <a:tc vMerge="1">
                  <a:txBody>
                    <a:bodyPr/>
                    <a:lstStyle/>
                    <a:p>
                      <a:endParaRPr kumimoji="1" lang="ja-JP" altLang="en-US"/>
                    </a:p>
                  </a:txBody>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(33.3%)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(13.9%)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(4.5%)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5946405"/>
                  </a:ext>
                </a:extLst>
              </a:tr>
              <a:tr h="171450">
                <a:tc vMerge="1">
                  <a:txBody>
                    <a:bodyPr/>
                    <a:lstStyle/>
                    <a:p>
                      <a:endParaRPr kumimoji="1" lang="ja-JP" altLang="en-US"/>
                    </a:p>
                  </a:txBody>
                  <a:tcPr/>
                </a:tc>
                <a:tc rowSpan="2">
                  <a:txBody>
                    <a:bodyPr/>
                    <a:lstStyle/>
                    <a:p>
                      <a:pPr algn="ctr" fontAlgn="ctr">
                        <a:buNone/>
                      </a:pPr>
                      <a:r>
                        <a:rPr lang="ja-JP" altLang="en-US" sz="1100" b="0" i="0" u="none" strike="noStrike">
                          <a:effectLst/>
                          <a:latin typeface="ＭＳ Ｐゴシック" panose="020B0600070205080204" pitchFamily="50" charset="-128"/>
                          <a:ea typeface="ＭＳ Ｐゴシック" panose="020B0600070205080204" pitchFamily="50" charset="-128"/>
                        </a:rPr>
                        <a:t>建設業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406065280"/>
                  </a:ext>
                </a:extLst>
              </a:tr>
              <a:tr h="171450">
                <a:tc vMerge="1">
                  <a:txBody>
                    <a:bodyPr/>
                    <a:lstStyle/>
                    <a:p>
                      <a:endParaRPr kumimoji="1" lang="ja-JP" altLang="en-US"/>
                    </a:p>
                  </a:txBody>
                  <a:tcPr/>
                </a:tc>
                <a:tc vMerge="1">
                  <a:txBody>
                    <a:bodyPr/>
                    <a:lstStyle/>
                    <a:p>
                      <a:endParaRPr kumimoji="1" lang="ja-JP" altLang="en-US"/>
                    </a:p>
                  </a:txBody>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(20.4%)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98193153"/>
                  </a:ext>
                </a:extLst>
              </a:tr>
              <a:tr h="171450">
                <a:tc vMerge="1">
                  <a:txBody>
                    <a:bodyPr/>
                    <a:lstStyle/>
                    <a:p>
                      <a:endParaRPr kumimoji="1" lang="ja-JP" altLang="en-US"/>
                    </a:p>
                  </a:txBody>
                  <a:tcPr/>
                </a:tc>
                <a:tc rowSpan="2">
                  <a:txBody>
                    <a:bodyPr/>
                    <a:lstStyle/>
                    <a:p>
                      <a:pPr algn="ctr" fontAlgn="ctr">
                        <a:buNone/>
                      </a:pPr>
                      <a:r>
                        <a:rPr lang="ja-JP" altLang="en-US" sz="1100" b="0" i="0" u="none" strike="noStrike">
                          <a:effectLst/>
                          <a:latin typeface="ＭＳ Ｐゴシック" panose="020B0600070205080204" pitchFamily="50" charset="-128"/>
                          <a:ea typeface="ＭＳ Ｐゴシック" panose="020B0600070205080204" pitchFamily="50" charset="-128"/>
                        </a:rPr>
                        <a:t>サービス業</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955940577"/>
                  </a:ext>
                </a:extLst>
              </a:tr>
              <a:tr h="171450">
                <a:tc vMerge="1">
                  <a:txBody>
                    <a:bodyPr/>
                    <a:lstStyle/>
                    <a:p>
                      <a:endParaRPr kumimoji="1" lang="ja-JP" altLang="en-US"/>
                    </a:p>
                  </a:txBody>
                  <a:tcPr/>
                </a:tc>
                <a:tc vMerge="1">
                  <a:txBody>
                    <a:bodyPr/>
                    <a:lstStyle/>
                    <a:p>
                      <a:endParaRPr kumimoji="1" lang="ja-JP" altLang="en-US"/>
                    </a:p>
                  </a:txBody>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(16.1%)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(9.2%)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ctr">
                        <a:buNone/>
                      </a:pPr>
                      <a:r>
                        <a:rPr lang="en-US" altLang="ja-JP" sz="1100" b="0" i="0" u="none" strike="noStrike">
                          <a:effectLst/>
                          <a:latin typeface="ＭＳ Ｐゴシック" panose="020B0600070205080204" pitchFamily="50" charset="-128"/>
                          <a:ea typeface="ＭＳ Ｐゴシック" panose="020B0600070205080204" pitchFamily="50" charset="-128"/>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9909866"/>
                  </a:ext>
                </a:extLst>
              </a:tr>
              <a:tr h="171450">
                <a:tc>
                  <a:txBody>
                    <a:bodyPr/>
                    <a:lstStyle/>
                    <a:p>
                      <a:pPr algn="l" fontAlgn="ctr">
                        <a:buNone/>
                      </a:pPr>
                      <a:endParaRPr lang="ja-JP" altLang="en-US" sz="1100" b="0" i="0" u="none" strike="noStrike">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ja-JP" altLang="en-US" sz="1100" b="0" i="0" u="none" strike="noStrike">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ja-JP" altLang="en-US" sz="1100" b="0" i="0" u="none" strike="noStrike">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ja-JP" altLang="en-US" sz="1100" b="0" i="0" u="none" strike="noStrike">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ja-JP" altLang="en-US" sz="1100" b="0" i="0" u="none" strike="noStrike">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noFill/>
                  </a:tcPr>
                </a:tc>
                <a:tc gridSpan="4">
                  <a:txBody>
                    <a:bodyPr/>
                    <a:lstStyle/>
                    <a:p>
                      <a:pPr algn="ctr" fontAlgn="ctr">
                        <a:buNone/>
                      </a:pPr>
                      <a:r>
                        <a:rPr lang="en-US" altLang="ja-JP" sz="1100" b="0" i="0" u="none" strike="noStrike" dirty="0">
                          <a:effectLst/>
                          <a:latin typeface="ＭＳ Ｐゴシック" panose="020B0600070205080204" pitchFamily="50" charset="-128"/>
                          <a:ea typeface="ＭＳ Ｐゴシック" panose="020B0600070205080204" pitchFamily="50" charset="-128"/>
                        </a:rPr>
                        <a:t>※</a:t>
                      </a:r>
                      <a:r>
                        <a:rPr lang="ja-JP" altLang="en-US" sz="1100" b="0" i="0" u="none" strike="noStrike" dirty="0">
                          <a:effectLst/>
                          <a:latin typeface="ＭＳ Ｐゴシック" panose="020B0600070205080204" pitchFamily="50" charset="-128"/>
                          <a:ea typeface="ＭＳ Ｐゴシック" panose="020B0600070205080204" pitchFamily="50" charset="-128"/>
                        </a:rPr>
                        <a:t>カッコ内は前回調査実施時点（</a:t>
                      </a:r>
                      <a:r>
                        <a:rPr lang="en-US" altLang="ja-JP" sz="1100" b="0" i="0" u="none" strike="noStrike" dirty="0">
                          <a:effectLst/>
                          <a:latin typeface="ＭＳ Ｐゴシック" panose="020B0600070205080204" pitchFamily="50" charset="-128"/>
                          <a:ea typeface="ＭＳ Ｐゴシック" panose="020B0600070205080204" pitchFamily="50" charset="-128"/>
                        </a:rPr>
                        <a:t>2025</a:t>
                      </a:r>
                      <a:r>
                        <a:rPr lang="ja-JP" altLang="en-US" sz="1100" b="0" i="0" u="none" strike="noStrike" dirty="0">
                          <a:effectLst/>
                          <a:latin typeface="ＭＳ Ｐゴシック" panose="020B0600070205080204" pitchFamily="50" charset="-128"/>
                          <a:ea typeface="ＭＳ Ｐゴシック" panose="020B0600070205080204" pitchFamily="50" charset="-128"/>
                        </a:rPr>
                        <a:t>年</a:t>
                      </a:r>
                      <a:r>
                        <a:rPr lang="en-US" altLang="ja-JP" sz="1100" b="0" i="0" u="none" strike="noStrike" dirty="0">
                          <a:effectLst/>
                          <a:latin typeface="ＭＳ Ｐゴシック" panose="020B0600070205080204" pitchFamily="50" charset="-128"/>
                          <a:ea typeface="ＭＳ Ｐゴシック" panose="020B0600070205080204" pitchFamily="50" charset="-128"/>
                        </a:rPr>
                        <a:t>1</a:t>
                      </a:r>
                      <a:r>
                        <a:rPr lang="ja-JP" altLang="en-US" sz="1100" b="0" i="0" u="none" strike="noStrike" dirty="0">
                          <a:effectLst/>
                          <a:latin typeface="ＭＳ Ｐゴシック" panose="020B0600070205080204" pitchFamily="50" charset="-128"/>
                          <a:ea typeface="ＭＳ Ｐゴシック" panose="020B0600070205080204" pitchFamily="50" charset="-128"/>
                        </a:rPr>
                        <a:t>月～</a:t>
                      </a:r>
                      <a:r>
                        <a:rPr lang="en-US" altLang="ja-JP" sz="1100" b="0" i="0" u="none" strike="noStrike" dirty="0">
                          <a:effectLst/>
                          <a:latin typeface="ＭＳ Ｐゴシック" panose="020B0600070205080204" pitchFamily="50" charset="-128"/>
                          <a:ea typeface="ＭＳ Ｐゴシック" panose="020B0600070205080204" pitchFamily="50" charset="-128"/>
                        </a:rPr>
                        <a:t>3</a:t>
                      </a:r>
                      <a:r>
                        <a:rPr lang="ja-JP" altLang="en-US" sz="1100" b="0" i="0" u="none" strike="noStrike" dirty="0">
                          <a:effectLst/>
                          <a:latin typeface="ＭＳ Ｐゴシック" panose="020B0600070205080204" pitchFamily="50" charset="-128"/>
                          <a:ea typeface="ＭＳ Ｐゴシック" panose="020B0600070205080204" pitchFamily="50" charset="-128"/>
                        </a:rPr>
                        <a:t>月期）　</a:t>
                      </a: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091413407"/>
                  </a:ext>
                </a:extLst>
              </a:tr>
            </a:tbl>
          </a:graphicData>
        </a:graphic>
      </p:graphicFrame>
      <p:sp>
        <p:nvSpPr>
          <p:cNvPr id="16" name="四角形: 角を丸くする 15">
            <a:extLst>
              <a:ext uri="{FF2B5EF4-FFF2-40B4-BE49-F238E27FC236}">
                <a16:creationId xmlns:a16="http://schemas.microsoft.com/office/drawing/2014/main" id="{41883237-6D27-D02F-B492-9E260C458397}"/>
              </a:ext>
            </a:extLst>
          </p:cNvPr>
          <p:cNvSpPr/>
          <p:nvPr/>
        </p:nvSpPr>
        <p:spPr>
          <a:xfrm>
            <a:off x="7494730" y="3214254"/>
            <a:ext cx="960584" cy="329075"/>
          </a:xfrm>
          <a:prstGeom prst="roundRect">
            <a:avLst>
              <a:gd name="adj" fmla="val 1667"/>
            </a:avLst>
          </a:prstGeom>
          <a:noFill/>
          <a:ln w="381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endParaRPr>
          </a:p>
        </p:txBody>
      </p:sp>
      <p:sp>
        <p:nvSpPr>
          <p:cNvPr id="6" name="矢印: 下 5">
            <a:extLst>
              <a:ext uri="{FF2B5EF4-FFF2-40B4-BE49-F238E27FC236}">
                <a16:creationId xmlns:a16="http://schemas.microsoft.com/office/drawing/2014/main" id="{FE7DE37D-F0E4-1D43-FE7D-727C5C0C44D0}"/>
              </a:ext>
            </a:extLst>
          </p:cNvPr>
          <p:cNvSpPr/>
          <p:nvPr/>
        </p:nvSpPr>
        <p:spPr>
          <a:xfrm>
            <a:off x="4968858" y="3921329"/>
            <a:ext cx="2747810" cy="1450549"/>
          </a:xfrm>
          <a:prstGeom prst="downArrow">
            <a:avLst>
              <a:gd name="adj1" fmla="val 50230"/>
              <a:gd name="adj2" fmla="val 43224"/>
            </a:avLst>
          </a:prstGeom>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ln w="12700" cap="flat" cmpd="sng" algn="ctr">
            <a:noFill/>
            <a:prstDash val="solid"/>
            <a:miter lim="800000"/>
          </a:ln>
          <a:effectLst/>
        </p:spPr>
        <p:txBody>
          <a:bodyPr vert="horz" rtlCol="0" anchor="ctr"/>
          <a:lstStyle/>
          <a:p>
            <a:pPr marL="0" marR="0" lvl="0" indent="0" algn="ctr" defTabSz="477838" eaLnBrk="0" fontAlgn="base" latinLnBrk="0" hangingPunct="0">
              <a:lnSpc>
                <a:spcPct val="100000"/>
              </a:lnSpc>
              <a:spcBef>
                <a:spcPct val="0"/>
              </a:spcBef>
              <a:spcAft>
                <a:spcPct val="0"/>
              </a:spcAft>
              <a:buClrTx/>
              <a:buSzTx/>
              <a:buFontTx/>
              <a:buNone/>
              <a:tabLst/>
              <a:defRPr/>
            </a:pPr>
            <a:r>
              <a:rPr kumimoji="1" lang="ja-JP" altLang="en-US" sz="1600" b="0" i="0" u="none" strike="noStrike" kern="0" cap="none" spc="0" normalizeH="0" baseline="0" noProof="0" dirty="0">
                <a:ln>
                  <a:noFill/>
                </a:ln>
                <a:solidFill>
                  <a:srgbClr val="FFFFFF"/>
                </a:solidFill>
                <a:effectLst/>
                <a:uLnTx/>
                <a:uFillTx/>
                <a:latin typeface="Meiryo UI"/>
                <a:ea typeface="Meiryo UI"/>
                <a:cs typeface="+mn-cs"/>
              </a:rPr>
              <a:t>課題解決策</a:t>
            </a:r>
          </a:p>
        </p:txBody>
      </p:sp>
      <p:sp>
        <p:nvSpPr>
          <p:cNvPr id="19" name="四角形: 角を丸くする 18">
            <a:extLst>
              <a:ext uri="{FF2B5EF4-FFF2-40B4-BE49-F238E27FC236}">
                <a16:creationId xmlns:a16="http://schemas.microsoft.com/office/drawing/2014/main" id="{03DB69DF-B84C-A821-29ED-50A8FF0430B3}"/>
              </a:ext>
            </a:extLst>
          </p:cNvPr>
          <p:cNvSpPr/>
          <p:nvPr/>
        </p:nvSpPr>
        <p:spPr>
          <a:xfrm>
            <a:off x="3777673" y="3214253"/>
            <a:ext cx="2789382" cy="329075"/>
          </a:xfrm>
          <a:prstGeom prst="roundRect">
            <a:avLst>
              <a:gd name="adj" fmla="val 1667"/>
            </a:avLst>
          </a:prstGeom>
          <a:noFill/>
          <a:ln w="38100" cap="flat" cmpd="sng" algn="ctr">
            <a:solidFill>
              <a:srgbClr val="FF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rgbClr val="FFFFFF"/>
              </a:solidFill>
              <a:effectLst/>
              <a:uLnTx/>
              <a:uFillTx/>
            </a:endParaRPr>
          </a:p>
        </p:txBody>
      </p:sp>
    </p:spTree>
    <p:extLst>
      <p:ext uri="{BB962C8B-B14F-4D97-AF65-F5344CB8AC3E}">
        <p14:creationId xmlns:p14="http://schemas.microsoft.com/office/powerpoint/2010/main" val="1638293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0373E0-3BA5-CB8B-2053-E98FB3A3C69D}"/>
            </a:ext>
          </a:extLst>
        </p:cNvPr>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FABEFD80-6603-931A-711C-B3838719493C}"/>
              </a:ext>
            </a:extLst>
          </p:cNvPr>
          <p:cNvGrpSpPr/>
          <p:nvPr/>
        </p:nvGrpSpPr>
        <p:grpSpPr>
          <a:xfrm>
            <a:off x="-3867150" y="2305050"/>
            <a:ext cx="8534400" cy="8324850"/>
            <a:chOff x="1528850" y="-604816"/>
            <a:chExt cx="8600902" cy="8543880"/>
          </a:xfrm>
          <a:gradFill flip="none" rotWithShape="1">
            <a:gsLst>
              <a:gs pos="0">
                <a:schemeClr val="accent4">
                  <a:lumMod val="0"/>
                  <a:lumOff val="100000"/>
                  <a:alpha val="50000"/>
                </a:schemeClr>
              </a:gs>
              <a:gs pos="35000">
                <a:schemeClr val="accent4">
                  <a:lumMod val="0"/>
                  <a:lumOff val="100000"/>
                </a:schemeClr>
              </a:gs>
              <a:gs pos="100000">
                <a:schemeClr val="accent5">
                  <a:lumMod val="60000"/>
                  <a:lumOff val="40000"/>
                </a:schemeClr>
              </a:gs>
            </a:gsLst>
            <a:path path="circle">
              <a:fillToRect l="50000" t="-80000" r="50000" b="180000"/>
            </a:path>
            <a:tileRect/>
          </a:gradFill>
        </p:grpSpPr>
        <p:sp>
          <p:nvSpPr>
            <p:cNvPr id="28" name="フリーフォーム: 図形 27">
              <a:extLst>
                <a:ext uri="{FF2B5EF4-FFF2-40B4-BE49-F238E27FC236}">
                  <a16:creationId xmlns:a16="http://schemas.microsoft.com/office/drawing/2014/main" id="{633A393B-A96B-872C-93C1-287ED3442648}"/>
                </a:ext>
              </a:extLst>
            </p:cNvPr>
            <p:cNvSpPr/>
            <p:nvPr/>
          </p:nvSpPr>
          <p:spPr>
            <a:xfrm>
              <a:off x="1528850" y="-604816"/>
              <a:ext cx="4109951" cy="4081440"/>
            </a:xfrm>
            <a:custGeom>
              <a:avLst/>
              <a:gdLst>
                <a:gd name="connsiteX0" fmla="*/ 4109951 w 4109951"/>
                <a:gd name="connsiteY0" fmla="*/ 0 h 4081440"/>
                <a:gd name="connsiteX1" fmla="*/ 4109951 w 4109951"/>
                <a:gd name="connsiteY1" fmla="*/ 1990656 h 4081440"/>
                <a:gd name="connsiteX2" fmla="*/ 4063310 w 4109951"/>
                <a:gd name="connsiteY2" fmla="*/ 1992982 h 4081440"/>
                <a:gd name="connsiteX3" fmla="*/ 1993066 w 4109951"/>
                <a:gd name="connsiteY3" fmla="*/ 4037720 h 4081440"/>
                <a:gd name="connsiteX4" fmla="*/ 1990831 w 4109951"/>
                <a:gd name="connsiteY4" fmla="*/ 4081440 h 4081440"/>
                <a:gd name="connsiteX5" fmla="*/ 0 w 4109951"/>
                <a:gd name="connsiteY5" fmla="*/ 4081440 h 4081440"/>
                <a:gd name="connsiteX6" fmla="*/ 753 w 4109951"/>
                <a:gd name="connsiteY6" fmla="*/ 4051860 h 4081440"/>
                <a:gd name="connsiteX7" fmla="*/ 4078901 w 4109951"/>
                <a:gd name="connsiteY7" fmla="*/ 780 h 4081440"/>
                <a:gd name="connsiteX8" fmla="*/ 410995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4109951" y="0"/>
                  </a:moveTo>
                  <a:lnTo>
                    <a:pt x="4109951" y="1990656"/>
                  </a:lnTo>
                  <a:lnTo>
                    <a:pt x="4063310" y="1992982"/>
                  </a:lnTo>
                  <a:cubicBezTo>
                    <a:pt x="2971729" y="2102472"/>
                    <a:pt x="2103922" y="2959588"/>
                    <a:pt x="1993066" y="4037720"/>
                  </a:cubicBezTo>
                  <a:lnTo>
                    <a:pt x="1990831" y="4081440"/>
                  </a:lnTo>
                  <a:lnTo>
                    <a:pt x="0" y="4081440"/>
                  </a:lnTo>
                  <a:lnTo>
                    <a:pt x="753" y="4051860"/>
                  </a:lnTo>
                  <a:cubicBezTo>
                    <a:pt x="112343" y="1865061"/>
                    <a:pt x="1877490" y="111629"/>
                    <a:pt x="4078901" y="780"/>
                  </a:cubicBezTo>
                  <a:lnTo>
                    <a:pt x="4109951"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29" name="フリーフォーム: 図形 28">
              <a:extLst>
                <a:ext uri="{FF2B5EF4-FFF2-40B4-BE49-F238E27FC236}">
                  <a16:creationId xmlns:a16="http://schemas.microsoft.com/office/drawing/2014/main" id="{3BA1BC5C-6120-C4F8-7948-380E6A80180F}"/>
                </a:ext>
              </a:extLst>
            </p:cNvPr>
            <p:cNvSpPr/>
            <p:nvPr/>
          </p:nvSpPr>
          <p:spPr>
            <a:xfrm>
              <a:off x="6019800" y="-604816"/>
              <a:ext cx="4109951" cy="4081440"/>
            </a:xfrm>
            <a:custGeom>
              <a:avLst/>
              <a:gdLst>
                <a:gd name="connsiteX0" fmla="*/ 0 w 4109951"/>
                <a:gd name="connsiteY0" fmla="*/ 0 h 4081440"/>
                <a:gd name="connsiteX1" fmla="*/ 31050 w 4109951"/>
                <a:gd name="connsiteY1" fmla="*/ 780 h 4081440"/>
                <a:gd name="connsiteX2" fmla="*/ 4109198 w 4109951"/>
                <a:gd name="connsiteY2" fmla="*/ 4051860 h 4081440"/>
                <a:gd name="connsiteX3" fmla="*/ 4109951 w 4109951"/>
                <a:gd name="connsiteY3" fmla="*/ 4081440 h 4081440"/>
                <a:gd name="connsiteX4" fmla="*/ 2119121 w 4109951"/>
                <a:gd name="connsiteY4" fmla="*/ 4081440 h 4081440"/>
                <a:gd name="connsiteX5" fmla="*/ 2116885 w 4109951"/>
                <a:gd name="connsiteY5" fmla="*/ 4037720 h 4081440"/>
                <a:gd name="connsiteX6" fmla="*/ 46641 w 4109951"/>
                <a:gd name="connsiteY6" fmla="*/ 1992982 h 4081440"/>
                <a:gd name="connsiteX7" fmla="*/ 0 w 4109951"/>
                <a:gd name="connsiteY7" fmla="*/ 1990656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31050" y="780"/>
                  </a:lnTo>
                  <a:cubicBezTo>
                    <a:pt x="2232461" y="111629"/>
                    <a:pt x="3997608" y="1865061"/>
                    <a:pt x="4109198" y="4051860"/>
                  </a:cubicBezTo>
                  <a:lnTo>
                    <a:pt x="4109951" y="4081440"/>
                  </a:lnTo>
                  <a:lnTo>
                    <a:pt x="2119121" y="4081440"/>
                  </a:lnTo>
                  <a:lnTo>
                    <a:pt x="2116885" y="4037720"/>
                  </a:lnTo>
                  <a:cubicBezTo>
                    <a:pt x="2006030" y="2959588"/>
                    <a:pt x="1138222" y="2102472"/>
                    <a:pt x="46641" y="1992982"/>
                  </a:cubicBezTo>
                  <a:lnTo>
                    <a:pt x="0" y="1990656"/>
                  </a:lnTo>
                  <a:lnTo>
                    <a:pt x="0" y="0"/>
                  </a:lnTo>
                  <a:close/>
                </a:path>
              </a:pathLst>
            </a:cu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30" name="フリーフォーム: 図形 29">
              <a:extLst>
                <a:ext uri="{FF2B5EF4-FFF2-40B4-BE49-F238E27FC236}">
                  <a16:creationId xmlns:a16="http://schemas.microsoft.com/office/drawing/2014/main" id="{34BB0A1A-5BE0-0F1D-3659-115028D6D345}"/>
                </a:ext>
              </a:extLst>
            </p:cNvPr>
            <p:cNvSpPr/>
            <p:nvPr/>
          </p:nvSpPr>
          <p:spPr>
            <a:xfrm>
              <a:off x="1528850" y="3857624"/>
              <a:ext cx="4109951" cy="4081440"/>
            </a:xfrm>
            <a:custGeom>
              <a:avLst/>
              <a:gdLst>
                <a:gd name="connsiteX0" fmla="*/ 0 w 4109951"/>
                <a:gd name="connsiteY0" fmla="*/ 0 h 4081440"/>
                <a:gd name="connsiteX1" fmla="*/ 1990831 w 4109951"/>
                <a:gd name="connsiteY1" fmla="*/ 0 h 4081440"/>
                <a:gd name="connsiteX2" fmla="*/ 1993066 w 4109951"/>
                <a:gd name="connsiteY2" fmla="*/ 43720 h 4081440"/>
                <a:gd name="connsiteX3" fmla="*/ 4063310 w 4109951"/>
                <a:gd name="connsiteY3" fmla="*/ 2088458 h 4081440"/>
                <a:gd name="connsiteX4" fmla="*/ 4109951 w 4109951"/>
                <a:gd name="connsiteY4" fmla="*/ 2090784 h 4081440"/>
                <a:gd name="connsiteX5" fmla="*/ 4109951 w 4109951"/>
                <a:gd name="connsiteY5" fmla="*/ 4081440 h 4081440"/>
                <a:gd name="connsiteX6" fmla="*/ 4078901 w 4109951"/>
                <a:gd name="connsiteY6" fmla="*/ 4080660 h 4081440"/>
                <a:gd name="connsiteX7" fmla="*/ 753 w 4109951"/>
                <a:gd name="connsiteY7" fmla="*/ 29580 h 4081440"/>
                <a:gd name="connsiteX8" fmla="*/ 0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0" y="0"/>
                  </a:moveTo>
                  <a:lnTo>
                    <a:pt x="1990831" y="0"/>
                  </a:lnTo>
                  <a:lnTo>
                    <a:pt x="1993066" y="43720"/>
                  </a:lnTo>
                  <a:cubicBezTo>
                    <a:pt x="2103922" y="1121853"/>
                    <a:pt x="2971729" y="1978968"/>
                    <a:pt x="4063310" y="2088458"/>
                  </a:cubicBezTo>
                  <a:lnTo>
                    <a:pt x="4109951" y="2090784"/>
                  </a:lnTo>
                  <a:lnTo>
                    <a:pt x="4109951" y="4081440"/>
                  </a:lnTo>
                  <a:lnTo>
                    <a:pt x="4078901" y="4080660"/>
                  </a:lnTo>
                  <a:cubicBezTo>
                    <a:pt x="1877490" y="3969811"/>
                    <a:pt x="112343" y="2216379"/>
                    <a:pt x="753" y="29580"/>
                  </a:cubicBezTo>
                  <a:lnTo>
                    <a:pt x="0"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solidFill>
                  <a:schemeClr val="tx1"/>
                </a:solidFill>
              </a:endParaRPr>
            </a:p>
          </p:txBody>
        </p:sp>
        <p:sp>
          <p:nvSpPr>
            <p:cNvPr id="31" name="フリーフォーム: 図形 30">
              <a:extLst>
                <a:ext uri="{FF2B5EF4-FFF2-40B4-BE49-F238E27FC236}">
                  <a16:creationId xmlns:a16="http://schemas.microsoft.com/office/drawing/2014/main" id="{DBBC8FBB-E4AA-2BEF-8ADA-3511B71282FE}"/>
                </a:ext>
              </a:extLst>
            </p:cNvPr>
            <p:cNvSpPr/>
            <p:nvPr/>
          </p:nvSpPr>
          <p:spPr>
            <a:xfrm>
              <a:off x="6019801" y="3857624"/>
              <a:ext cx="4109951" cy="4081440"/>
            </a:xfrm>
            <a:custGeom>
              <a:avLst/>
              <a:gdLst>
                <a:gd name="connsiteX0" fmla="*/ 2119121 w 4109951"/>
                <a:gd name="connsiteY0" fmla="*/ 0 h 4081440"/>
                <a:gd name="connsiteX1" fmla="*/ 4109951 w 4109951"/>
                <a:gd name="connsiteY1" fmla="*/ 0 h 4081440"/>
                <a:gd name="connsiteX2" fmla="*/ 4109198 w 4109951"/>
                <a:gd name="connsiteY2" fmla="*/ 29580 h 4081440"/>
                <a:gd name="connsiteX3" fmla="*/ 31050 w 4109951"/>
                <a:gd name="connsiteY3" fmla="*/ 4080660 h 4081440"/>
                <a:gd name="connsiteX4" fmla="*/ 0 w 4109951"/>
                <a:gd name="connsiteY4" fmla="*/ 4081440 h 4081440"/>
                <a:gd name="connsiteX5" fmla="*/ 0 w 4109951"/>
                <a:gd name="connsiteY5" fmla="*/ 2090784 h 4081440"/>
                <a:gd name="connsiteX6" fmla="*/ 46641 w 4109951"/>
                <a:gd name="connsiteY6" fmla="*/ 2088458 h 4081440"/>
                <a:gd name="connsiteX7" fmla="*/ 2116885 w 4109951"/>
                <a:gd name="connsiteY7" fmla="*/ 43720 h 4081440"/>
                <a:gd name="connsiteX8" fmla="*/ 2119121 w 4109951"/>
                <a:gd name="connsiteY8" fmla="*/ 0 h 408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9951" h="4081440">
                  <a:moveTo>
                    <a:pt x="2119121" y="0"/>
                  </a:moveTo>
                  <a:lnTo>
                    <a:pt x="4109951" y="0"/>
                  </a:lnTo>
                  <a:lnTo>
                    <a:pt x="4109198" y="29580"/>
                  </a:lnTo>
                  <a:cubicBezTo>
                    <a:pt x="3997608" y="2216379"/>
                    <a:pt x="2232461" y="3969811"/>
                    <a:pt x="31050" y="4080660"/>
                  </a:cubicBezTo>
                  <a:lnTo>
                    <a:pt x="0" y="4081440"/>
                  </a:lnTo>
                  <a:lnTo>
                    <a:pt x="0" y="2090784"/>
                  </a:lnTo>
                  <a:lnTo>
                    <a:pt x="46641" y="2088458"/>
                  </a:lnTo>
                  <a:cubicBezTo>
                    <a:pt x="1138222" y="1978968"/>
                    <a:pt x="2006030" y="1121853"/>
                    <a:pt x="2116885" y="43720"/>
                  </a:cubicBezTo>
                  <a:lnTo>
                    <a:pt x="2119121" y="0"/>
                  </a:lnTo>
                  <a:close/>
                </a:path>
              </a:pathLst>
            </a:custGeom>
            <a:gradFill>
              <a:gsLst>
                <a:gs pos="0">
                  <a:schemeClr val="accent4">
                    <a:lumMod val="0"/>
                    <a:lumOff val="100000"/>
                    <a:alpha val="50000"/>
                  </a:schemeClr>
                </a:gs>
                <a:gs pos="35000">
                  <a:schemeClr val="accent4">
                    <a:lumMod val="0"/>
                    <a:lumOff val="100000"/>
                  </a:schemeClr>
                </a:gs>
                <a:gs pos="100000">
                  <a:schemeClr val="accent5">
                    <a:lumMod val="60000"/>
                    <a:lumOff val="40000"/>
                  </a:schemeClr>
                </a:gs>
              </a:gsLst>
              <a:path path="circle">
                <a:fillToRect l="50000" t="-80000" r="50000" b="18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blipFill>
                  <a:blip r:embed="rId2"/>
                  <a:stretch>
                    <a:fillRect/>
                  </a:stretch>
                </a:blipFill>
              </a:endParaRPr>
            </a:p>
          </p:txBody>
        </p:sp>
      </p:grpSp>
      <p:sp>
        <p:nvSpPr>
          <p:cNvPr id="36" name="正方形/長方形 35">
            <a:extLst>
              <a:ext uri="{FF2B5EF4-FFF2-40B4-BE49-F238E27FC236}">
                <a16:creationId xmlns:a16="http://schemas.microsoft.com/office/drawing/2014/main" id="{E6841443-3480-FF29-8EA4-CB4175E2FBAD}"/>
              </a:ext>
            </a:extLst>
          </p:cNvPr>
          <p:cNvSpPr/>
          <p:nvPr/>
        </p:nvSpPr>
        <p:spPr>
          <a:xfrm>
            <a:off x="0" y="0"/>
            <a:ext cx="12192000" cy="6858000"/>
          </a:xfrm>
          <a:prstGeom prst="rect">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フローチャート: 結合子 1">
            <a:extLst>
              <a:ext uri="{FF2B5EF4-FFF2-40B4-BE49-F238E27FC236}">
                <a16:creationId xmlns:a16="http://schemas.microsoft.com/office/drawing/2014/main" id="{AA86BE38-BC04-926C-08BD-27F976E47402}"/>
              </a:ext>
            </a:extLst>
          </p:cNvPr>
          <p:cNvSpPr/>
          <p:nvPr/>
        </p:nvSpPr>
        <p:spPr>
          <a:xfrm>
            <a:off x="585666" y="117493"/>
            <a:ext cx="706324" cy="655096"/>
          </a:xfrm>
          <a:prstGeom prst="flowChartConnector">
            <a:avLst/>
          </a:prstGeom>
          <a:solidFill>
            <a:schemeClr val="accent5">
              <a:lumMod val="40000"/>
              <a:lumOff val="6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a:t>
            </a:r>
            <a:r>
              <a:rPr kumimoji="1" lang="ja-JP" altLang="en-US" sz="1600" dirty="0">
                <a:solidFill>
                  <a:schemeClr val="bg1"/>
                </a:solidFill>
                <a:latin typeface="BIZ UDPゴシック" panose="020B0400000000000000" pitchFamily="50" charset="-128"/>
                <a:ea typeface="BIZ UDPゴシック" panose="020B0400000000000000" pitchFamily="50" charset="-128"/>
              </a:rPr>
              <a:t>３</a:t>
            </a:r>
          </a:p>
        </p:txBody>
      </p:sp>
      <p:sp>
        <p:nvSpPr>
          <p:cNvPr id="4" name="スライド番号プレースホルダー 3">
            <a:extLst>
              <a:ext uri="{FF2B5EF4-FFF2-40B4-BE49-F238E27FC236}">
                <a16:creationId xmlns:a16="http://schemas.microsoft.com/office/drawing/2014/main" id="{DC4AAB3E-5996-66A7-CF90-81A1E99F86B7}"/>
              </a:ext>
            </a:extLst>
          </p:cNvPr>
          <p:cNvSpPr>
            <a:spLocks noGrp="1"/>
          </p:cNvSpPr>
          <p:nvPr>
            <p:ph type="sldNum" sz="quarter" idx="12"/>
          </p:nvPr>
        </p:nvSpPr>
        <p:spPr>
          <a:xfrm>
            <a:off x="261257" y="6260556"/>
            <a:ext cx="407126" cy="365125"/>
          </a:xfrm>
        </p:spPr>
        <p:txBody>
          <a:bodyPr/>
          <a:lstStyle/>
          <a:p>
            <a:r>
              <a:rPr kumimoji="1" lang="en-US" altLang="ja-JP" dirty="0"/>
              <a:t>5</a:t>
            </a:r>
            <a:endParaRPr kumimoji="1" lang="ja-JP" altLang="en-US" dirty="0"/>
          </a:p>
        </p:txBody>
      </p:sp>
      <p:sp>
        <p:nvSpPr>
          <p:cNvPr id="6" name="タイトル 2">
            <a:extLst>
              <a:ext uri="{FF2B5EF4-FFF2-40B4-BE49-F238E27FC236}">
                <a16:creationId xmlns:a16="http://schemas.microsoft.com/office/drawing/2014/main" id="{A3437ABF-3D46-B4E1-71D2-F9E8DD13E890}"/>
              </a:ext>
            </a:extLst>
          </p:cNvPr>
          <p:cNvSpPr>
            <a:spLocks noGrp="1"/>
          </p:cNvSpPr>
          <p:nvPr>
            <p:ph type="title"/>
          </p:nvPr>
        </p:nvSpPr>
        <p:spPr>
          <a:xfrm>
            <a:off x="1384752" y="234905"/>
            <a:ext cx="5533062" cy="420272"/>
          </a:xfrm>
        </p:spPr>
        <p:txBody>
          <a:bodyPr>
            <a:normAutofit/>
          </a:bodyPr>
          <a:lstStyle/>
          <a:p>
            <a:pPr algn="l"/>
            <a:r>
              <a:rPr lang="en-US" altLang="ja-JP" sz="2000" dirty="0">
                <a:latin typeface="BIZ UDPゴシック" panose="020B0400000000000000" pitchFamily="50" charset="-128"/>
                <a:ea typeface="BIZ UDPゴシック" panose="020B0400000000000000" pitchFamily="50" charset="-128"/>
                <a:cs typeface="Meiryo UI" panose="020B0604030504040204" pitchFamily="50" charset="-128"/>
              </a:rPr>
              <a:t>BCP</a:t>
            </a:r>
            <a:r>
              <a:rPr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の必要性とメリット</a:t>
            </a:r>
            <a:endParaRPr kumimoji="1" lang="ja-JP" altLang="en-US" sz="2000" b="1"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7" name="フローチャート: 処理 6">
            <a:extLst>
              <a:ext uri="{FF2B5EF4-FFF2-40B4-BE49-F238E27FC236}">
                <a16:creationId xmlns:a16="http://schemas.microsoft.com/office/drawing/2014/main" id="{C4029D11-D0E3-3536-D685-A4415373B0E6}"/>
              </a:ext>
            </a:extLst>
          </p:cNvPr>
          <p:cNvSpPr/>
          <p:nvPr/>
        </p:nvSpPr>
        <p:spPr>
          <a:xfrm>
            <a:off x="1384752" y="869577"/>
            <a:ext cx="8809754" cy="640273"/>
          </a:xfrm>
          <a:prstGeom prst="flowChartProcess">
            <a:avLst/>
          </a:prstGeom>
          <a:solidFill>
            <a:srgbClr val="E7EAF1"/>
          </a:solidFill>
          <a:ln w="9525" cap="flat" cmpd="sng" algn="ctr">
            <a:solidFill>
              <a:srgbClr val="664D7E">
                <a:shade val="95000"/>
                <a:satMod val="105000"/>
              </a:srgbClr>
            </a:solidFill>
            <a:prstDash val="solid"/>
          </a:ln>
          <a:effectLst>
            <a:outerShdw blurRad="40000" dist="20000" dir="5400000" rotWithShape="0">
              <a:srgbClr val="000000">
                <a:alpha val="38000"/>
              </a:srgbClr>
            </a:outerShdw>
          </a:effectLst>
        </p:spPr>
        <p:txBody>
          <a:bodyPr rtlCol="0" anchor="ctr"/>
          <a:lstStyle/>
          <a:p>
            <a:pPr marL="285750" marR="0" lvl="0" indent="-285750" algn="l" defTabSz="914400" rtl="0" eaLnBrk="1" fontAlgn="auto" latinLnBrk="0" hangingPunct="1">
              <a:lnSpc>
                <a:spcPct val="130000"/>
              </a:lnSpc>
              <a:spcBef>
                <a:spcPts val="0"/>
              </a:spcBef>
              <a:spcAft>
                <a:spcPts val="0"/>
              </a:spcAft>
              <a:buClr>
                <a:schemeClr val="tx1">
                  <a:lumMod val="50000"/>
                </a:schemeClr>
              </a:buClr>
              <a:buSzTx/>
              <a:buFont typeface="Wingdings" panose="05000000000000000000" pitchFamily="2" charset="2"/>
              <a:buChar char="ü"/>
              <a:tabLst/>
              <a:defRPr/>
            </a:pPr>
            <a:r>
              <a:rPr kumimoji="0" lang="ja-JP" altLang="en-US" kern="0" dirty="0">
                <a:solidFill>
                  <a:srgbClr val="333333"/>
                </a:solidFill>
                <a:latin typeface="BIZ UDPゴシック" panose="020B0400000000000000" pitchFamily="50" charset="-128"/>
                <a:ea typeface="BIZ UDPゴシック" panose="020B0400000000000000" pitchFamily="50" charset="-128"/>
              </a:rPr>
              <a:t>なぜ中小企業に</a:t>
            </a:r>
            <a:r>
              <a:rPr kumimoji="0" lang="en-US" altLang="ja-JP" kern="0" dirty="0">
                <a:solidFill>
                  <a:srgbClr val="333333"/>
                </a:solidFill>
                <a:latin typeface="BIZ UDPゴシック" panose="020B0400000000000000" pitchFamily="50" charset="-128"/>
                <a:ea typeface="BIZ UDPゴシック" panose="020B0400000000000000" pitchFamily="50" charset="-128"/>
              </a:rPr>
              <a:t>BCP</a:t>
            </a:r>
            <a:r>
              <a:rPr kumimoji="0" lang="ja-JP" altLang="en-US" kern="0" dirty="0">
                <a:solidFill>
                  <a:srgbClr val="333333"/>
                </a:solidFill>
                <a:latin typeface="BIZ UDPゴシック" panose="020B0400000000000000" pitchFamily="50" charset="-128"/>
                <a:ea typeface="BIZ UDPゴシック" panose="020B0400000000000000" pitchFamily="50" charset="-128"/>
              </a:rPr>
              <a:t>が必要か？</a:t>
            </a:r>
            <a:endParaRPr kumimoji="0" lang="ja-JP" altLang="en-US"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endParaRPr>
          </a:p>
        </p:txBody>
      </p:sp>
      <p:sp>
        <p:nvSpPr>
          <p:cNvPr id="8" name="コンテンツ プレースホルダー 4">
            <a:extLst>
              <a:ext uri="{FF2B5EF4-FFF2-40B4-BE49-F238E27FC236}">
                <a16:creationId xmlns:a16="http://schemas.microsoft.com/office/drawing/2014/main" id="{B9DE9627-4200-8AF2-14F0-A87B83C2FF91}"/>
              </a:ext>
            </a:extLst>
          </p:cNvPr>
          <p:cNvSpPr txBox="1">
            <a:spLocks/>
          </p:cNvSpPr>
          <p:nvPr/>
        </p:nvSpPr>
        <p:spPr>
          <a:xfrm>
            <a:off x="1384752" y="1741364"/>
            <a:ext cx="8809754" cy="1059546"/>
          </a:xfrm>
          <a:prstGeom prst="rect">
            <a:avLst/>
          </a:prstGeom>
        </p:spPr>
        <p:txBody>
          <a:bodyPr/>
          <a:lstStyle>
            <a:lvl1pPr marL="342900" indent="-342900" algn="l" defTabSz="477838" rtl="0" eaLnBrk="0" fontAlgn="base" hangingPunct="0">
              <a:spcBef>
                <a:spcPct val="20000"/>
              </a:spcBef>
              <a:spcAft>
                <a:spcPct val="0"/>
              </a:spcAft>
              <a:buFont typeface="Arial" charset="0"/>
              <a:defRPr kumimoji="1" sz="2000" kern="1200">
                <a:solidFill>
                  <a:srgbClr val="000000"/>
                </a:solidFill>
                <a:latin typeface="+mn-lt"/>
                <a:ea typeface="ＭＳ Ｐゴシック" charset="-128"/>
                <a:cs typeface="+mn-cs"/>
              </a:defRPr>
            </a:lvl1pPr>
            <a:lvl2pPr marL="935038" indent="-457200" algn="l" defTabSz="477838" rtl="0" eaLnBrk="0" fontAlgn="base" hangingPunct="0">
              <a:spcBef>
                <a:spcPct val="20000"/>
              </a:spcBef>
              <a:spcAft>
                <a:spcPct val="0"/>
              </a:spcAft>
              <a:buFont typeface="Arial" charset="0"/>
              <a:buChar char="•"/>
              <a:defRPr kumimoji="1" kern="1200">
                <a:solidFill>
                  <a:srgbClr val="000000"/>
                </a:solidFill>
                <a:latin typeface="+mn-lt"/>
                <a:ea typeface="ＭＳ Ｐゴシック" charset="-128"/>
                <a:cs typeface="+mn-cs"/>
              </a:defRPr>
            </a:lvl2pPr>
            <a:lvl3pPr marL="1196975" indent="-238125" algn="l" defTabSz="477838" rtl="0" eaLnBrk="0" fontAlgn="base" hangingPunct="0">
              <a:spcBef>
                <a:spcPct val="20000"/>
              </a:spcBef>
              <a:spcAft>
                <a:spcPct val="0"/>
              </a:spcAft>
              <a:buFont typeface="Arial" charset="0"/>
              <a:buChar char="•"/>
              <a:defRPr kumimoji="1" sz="1600" kern="1200">
                <a:solidFill>
                  <a:srgbClr val="000000"/>
                </a:solidFill>
                <a:latin typeface="+mn-lt"/>
                <a:ea typeface="ＭＳ Ｐゴシック" charset="-128"/>
                <a:cs typeface="+mn-cs"/>
              </a:defRPr>
            </a:lvl3pPr>
            <a:lvl4pPr marL="1674813" indent="-238125" algn="l" defTabSz="477838" rtl="0" eaLnBrk="0" fontAlgn="base" hangingPunct="0">
              <a:spcBef>
                <a:spcPct val="20000"/>
              </a:spcBef>
              <a:spcAft>
                <a:spcPct val="0"/>
              </a:spcAft>
              <a:buFont typeface="Arial" charset="0"/>
              <a:buChar char="–"/>
              <a:defRPr kumimoji="1" sz="1400" kern="1200">
                <a:solidFill>
                  <a:srgbClr val="000000"/>
                </a:solidFill>
                <a:latin typeface="+mn-lt"/>
                <a:ea typeface="ＭＳ Ｐゴシック" charset="-128"/>
                <a:cs typeface="+mn-cs"/>
              </a:defRPr>
            </a:lvl4pPr>
            <a:lvl5pPr marL="2154238" indent="-238125" algn="l" defTabSz="477838" rtl="0" eaLnBrk="0" fontAlgn="base" hangingPunct="0">
              <a:spcBef>
                <a:spcPct val="20000"/>
              </a:spcBef>
              <a:spcAft>
                <a:spcPct val="0"/>
              </a:spcAft>
              <a:buFont typeface="Arial" charset="0"/>
              <a:buChar char="»"/>
              <a:defRPr kumimoji="1" sz="1200" kern="1200">
                <a:solidFill>
                  <a:srgbClr val="000000"/>
                </a:solidFill>
                <a:latin typeface="+mn-lt"/>
                <a:ea typeface="ＭＳ Ｐゴシック" charset="-128"/>
                <a:cs typeface="+mn-cs"/>
              </a:defRPr>
            </a:lvl5pPr>
            <a:lvl6pPr marL="2633993" indent="-239454" algn="l" defTabSz="478908" rtl="0" eaLnBrk="1" latinLnBrk="0" hangingPunct="1">
              <a:spcBef>
                <a:spcPct val="20000"/>
              </a:spcBef>
              <a:buFont typeface="Arial"/>
              <a:buChar char="•"/>
              <a:defRPr kumimoji="1" sz="2100" kern="1200">
                <a:solidFill>
                  <a:schemeClr val="tx1"/>
                </a:solidFill>
                <a:latin typeface="+mn-lt"/>
                <a:ea typeface="+mn-ea"/>
                <a:cs typeface="+mn-cs"/>
              </a:defRPr>
            </a:lvl6pPr>
            <a:lvl7pPr marL="3112901" indent="-239454" algn="l" defTabSz="478908" rtl="0" eaLnBrk="1" latinLnBrk="0" hangingPunct="1">
              <a:spcBef>
                <a:spcPct val="20000"/>
              </a:spcBef>
              <a:buFont typeface="Arial"/>
              <a:buChar char="•"/>
              <a:defRPr kumimoji="1" sz="2100" kern="1200">
                <a:solidFill>
                  <a:schemeClr val="tx1"/>
                </a:solidFill>
                <a:latin typeface="+mn-lt"/>
                <a:ea typeface="+mn-ea"/>
                <a:cs typeface="+mn-cs"/>
              </a:defRPr>
            </a:lvl7pPr>
            <a:lvl8pPr marL="3591809" indent="-239454" algn="l" defTabSz="478908" rtl="0" eaLnBrk="1" latinLnBrk="0" hangingPunct="1">
              <a:spcBef>
                <a:spcPct val="20000"/>
              </a:spcBef>
              <a:buFont typeface="Arial"/>
              <a:buChar char="•"/>
              <a:defRPr kumimoji="1" sz="2100" kern="1200">
                <a:solidFill>
                  <a:schemeClr val="tx1"/>
                </a:solidFill>
                <a:latin typeface="+mn-lt"/>
                <a:ea typeface="+mn-ea"/>
                <a:cs typeface="+mn-cs"/>
              </a:defRPr>
            </a:lvl8pPr>
            <a:lvl9pPr marL="4070717" indent="-239454" algn="l" defTabSz="478908" rtl="0" eaLnBrk="1" latinLnBrk="0" hangingPunct="1">
              <a:spcBef>
                <a:spcPct val="20000"/>
              </a:spcBef>
              <a:buFont typeface="Arial"/>
              <a:buChar char="•"/>
              <a:defRPr kumimoji="1" sz="2100" kern="1200">
                <a:solidFill>
                  <a:schemeClr val="tx1"/>
                </a:solidFill>
                <a:latin typeface="+mn-lt"/>
                <a:ea typeface="+mn-ea"/>
                <a:cs typeface="+mn-cs"/>
              </a:defRPr>
            </a:lvl9pPr>
          </a:lstStyle>
          <a:p>
            <a:pPr marL="0" indent="0"/>
            <a:r>
              <a:rPr lang="ja-JP" altLang="en-US" sz="1400" dirty="0">
                <a:latin typeface="BIZ UDPゴシック" panose="020B0400000000000000" pitchFamily="50" charset="-128"/>
                <a:ea typeface="BIZ UDPゴシック" panose="020B0400000000000000" pitchFamily="50" charset="-128"/>
              </a:rPr>
              <a:t>大企業は豊富な資金や人材を有していますが、</a:t>
            </a:r>
            <a:r>
              <a:rPr lang="ja-JP" altLang="en-US" sz="1400" dirty="0">
                <a:highlight>
                  <a:srgbClr val="FFFF00"/>
                </a:highlight>
                <a:latin typeface="BIZ UDPゴシック" panose="020B0400000000000000" pitchFamily="50" charset="-128"/>
                <a:ea typeface="BIZ UDPゴシック" panose="020B0400000000000000" pitchFamily="50" charset="-128"/>
              </a:rPr>
              <a:t>中小企業は資金や人材などの経営資源が限られています</a:t>
            </a:r>
            <a:r>
              <a:rPr lang="ja-JP" altLang="en-US" sz="1400" dirty="0">
                <a:latin typeface="BIZ UDPゴシック" panose="020B0400000000000000" pitchFamily="50" charset="-128"/>
                <a:ea typeface="BIZ UDPゴシック" panose="020B0400000000000000" pitchFamily="50" charset="-128"/>
              </a:rPr>
              <a:t>（十分な余裕があるとは限りません）。</a:t>
            </a:r>
          </a:p>
          <a:p>
            <a:pPr marL="0" indent="0"/>
            <a:r>
              <a:rPr lang="ja-JP" altLang="en-US" sz="1400" dirty="0">
                <a:latin typeface="BIZ UDPゴシック" panose="020B0400000000000000" pitchFamily="50" charset="-128"/>
                <a:ea typeface="BIZ UDPゴシック" panose="020B0400000000000000" pitchFamily="50" charset="-128"/>
              </a:rPr>
              <a:t>そのため、災害や事故が発生した際の影響を受けやすく、事業の再開が遅れると経営に致命的なダメージを受ける可能性があるため、中小企業こそ</a:t>
            </a:r>
            <a:r>
              <a:rPr lang="en-US" altLang="ja-JP" sz="1400" dirty="0">
                <a:latin typeface="BIZ UDPゴシック" panose="020B0400000000000000" pitchFamily="50" charset="-128"/>
                <a:ea typeface="BIZ UDPゴシック" panose="020B0400000000000000" pitchFamily="50" charset="-128"/>
              </a:rPr>
              <a:t>BCP</a:t>
            </a:r>
            <a:r>
              <a:rPr lang="ja-JP" altLang="en-US" sz="1400" dirty="0">
                <a:latin typeface="BIZ UDPゴシック" panose="020B0400000000000000" pitchFamily="50" charset="-128"/>
                <a:ea typeface="BIZ UDPゴシック" panose="020B0400000000000000" pitchFamily="50" charset="-128"/>
              </a:rPr>
              <a:t>が必要です。</a:t>
            </a:r>
            <a:endParaRPr kumimoji="1" lang="ja-JP" altLang="ja-JP" sz="1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9" name="フローチャート: 処理 8">
            <a:extLst>
              <a:ext uri="{FF2B5EF4-FFF2-40B4-BE49-F238E27FC236}">
                <a16:creationId xmlns:a16="http://schemas.microsoft.com/office/drawing/2014/main" id="{3C9900DC-281C-D007-FEE4-4B4E4406BC7B}"/>
              </a:ext>
            </a:extLst>
          </p:cNvPr>
          <p:cNvSpPr/>
          <p:nvPr/>
        </p:nvSpPr>
        <p:spPr>
          <a:xfrm>
            <a:off x="1384752" y="3108863"/>
            <a:ext cx="8809754" cy="640273"/>
          </a:xfrm>
          <a:prstGeom prst="flowChartProcess">
            <a:avLst/>
          </a:prstGeom>
          <a:solidFill>
            <a:srgbClr val="E7EAF1"/>
          </a:solidFill>
          <a:ln w="9525" cap="flat" cmpd="sng" algn="ctr">
            <a:solidFill>
              <a:srgbClr val="664D7E">
                <a:shade val="95000"/>
                <a:satMod val="105000"/>
              </a:srgbClr>
            </a:solidFill>
            <a:prstDash val="solid"/>
          </a:ln>
          <a:effectLst>
            <a:outerShdw blurRad="40000" dist="20000" dir="5400000" rotWithShape="0">
              <a:srgbClr val="000000">
                <a:alpha val="38000"/>
              </a:srgbClr>
            </a:outerShdw>
          </a:effectLst>
        </p:spPr>
        <p:txBody>
          <a:bodyPr rtlCol="0" anchor="ctr"/>
          <a:lstStyle/>
          <a:p>
            <a:pPr marL="285750" marR="0" lvl="0" indent="-285750" algn="l" defTabSz="914400" rtl="0" eaLnBrk="1" fontAlgn="auto" latinLnBrk="0" hangingPunct="1">
              <a:lnSpc>
                <a:spcPct val="130000"/>
              </a:lnSpc>
              <a:spcBef>
                <a:spcPts val="0"/>
              </a:spcBef>
              <a:spcAft>
                <a:spcPts val="0"/>
              </a:spcAft>
              <a:buClr>
                <a:schemeClr val="tx1">
                  <a:lumMod val="50000"/>
                </a:schemeClr>
              </a:buClr>
              <a:buSzTx/>
              <a:buFont typeface="Wingdings" panose="05000000000000000000" pitchFamily="2" charset="2"/>
              <a:buChar char="ü"/>
              <a:tabLst/>
              <a:defRPr/>
            </a:pPr>
            <a:r>
              <a:rPr kumimoji="0" lang="ja-JP" altLang="en-US" kern="0" dirty="0">
                <a:solidFill>
                  <a:srgbClr val="333333"/>
                </a:solidFill>
                <a:latin typeface="BIZ UDPゴシック" panose="020B0400000000000000" pitchFamily="50" charset="-128"/>
                <a:ea typeface="BIZ UDPゴシック" panose="020B0400000000000000" pitchFamily="50" charset="-128"/>
              </a:rPr>
              <a:t>　</a:t>
            </a:r>
            <a:r>
              <a:rPr kumimoji="0" lang="en-US" altLang="ja-JP" kern="0" dirty="0">
                <a:solidFill>
                  <a:srgbClr val="333333"/>
                </a:solidFill>
                <a:latin typeface="BIZ UDPゴシック" panose="020B0400000000000000" pitchFamily="50" charset="-128"/>
                <a:ea typeface="BIZ UDPゴシック" panose="020B0400000000000000" pitchFamily="50" charset="-128"/>
              </a:rPr>
              <a:t>BCP</a:t>
            </a:r>
            <a:r>
              <a:rPr kumimoji="0" lang="ja-JP" altLang="en-US" kern="0" dirty="0">
                <a:solidFill>
                  <a:srgbClr val="333333"/>
                </a:solidFill>
                <a:latin typeface="BIZ UDPゴシック" panose="020B0400000000000000" pitchFamily="50" charset="-128"/>
                <a:ea typeface="BIZ UDPゴシック" panose="020B0400000000000000" pitchFamily="50" charset="-128"/>
              </a:rPr>
              <a:t>は有事だけでなく、平時の経営改善にも有効！</a:t>
            </a:r>
            <a:endParaRPr kumimoji="0" lang="ja-JP" altLang="en-US"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endParaRPr>
          </a:p>
        </p:txBody>
      </p:sp>
      <p:sp>
        <p:nvSpPr>
          <p:cNvPr id="16" name="コンテンツ プレースホルダー 4">
            <a:extLst>
              <a:ext uri="{FF2B5EF4-FFF2-40B4-BE49-F238E27FC236}">
                <a16:creationId xmlns:a16="http://schemas.microsoft.com/office/drawing/2014/main" id="{42134277-8DBA-B6FF-3EDB-4E29347D4931}"/>
              </a:ext>
            </a:extLst>
          </p:cNvPr>
          <p:cNvSpPr txBox="1">
            <a:spLocks/>
          </p:cNvSpPr>
          <p:nvPr/>
        </p:nvSpPr>
        <p:spPr>
          <a:xfrm>
            <a:off x="1384752" y="4067690"/>
            <a:ext cx="4809861" cy="2075856"/>
          </a:xfrm>
          <a:prstGeom prst="rect">
            <a:avLst/>
          </a:prstGeom>
          <a:solidFill>
            <a:schemeClr val="bg1"/>
          </a:solidFill>
        </p:spPr>
        <p:txBody>
          <a:bodyPr/>
          <a:lstStyle>
            <a:lvl1pPr marL="342900" indent="-342900" algn="l" defTabSz="477838" rtl="0" eaLnBrk="0" fontAlgn="base" hangingPunct="0">
              <a:spcBef>
                <a:spcPct val="20000"/>
              </a:spcBef>
              <a:spcAft>
                <a:spcPct val="0"/>
              </a:spcAft>
              <a:buFont typeface="Arial" charset="0"/>
              <a:defRPr kumimoji="1" sz="2000" kern="1200">
                <a:solidFill>
                  <a:srgbClr val="000000"/>
                </a:solidFill>
                <a:latin typeface="+mn-lt"/>
                <a:ea typeface="ＭＳ Ｐゴシック" charset="-128"/>
                <a:cs typeface="+mn-cs"/>
              </a:defRPr>
            </a:lvl1pPr>
            <a:lvl2pPr marL="935038" indent="-457200" algn="l" defTabSz="477838" rtl="0" eaLnBrk="0" fontAlgn="base" hangingPunct="0">
              <a:spcBef>
                <a:spcPct val="20000"/>
              </a:spcBef>
              <a:spcAft>
                <a:spcPct val="0"/>
              </a:spcAft>
              <a:buFont typeface="Arial" charset="0"/>
              <a:buChar char="•"/>
              <a:defRPr kumimoji="1" kern="1200">
                <a:solidFill>
                  <a:srgbClr val="000000"/>
                </a:solidFill>
                <a:latin typeface="+mn-lt"/>
                <a:ea typeface="ＭＳ Ｐゴシック" charset="-128"/>
                <a:cs typeface="+mn-cs"/>
              </a:defRPr>
            </a:lvl2pPr>
            <a:lvl3pPr marL="1196975" indent="-238125" algn="l" defTabSz="477838" rtl="0" eaLnBrk="0" fontAlgn="base" hangingPunct="0">
              <a:spcBef>
                <a:spcPct val="20000"/>
              </a:spcBef>
              <a:spcAft>
                <a:spcPct val="0"/>
              </a:spcAft>
              <a:buFont typeface="Arial" charset="0"/>
              <a:buChar char="•"/>
              <a:defRPr kumimoji="1" sz="1600" kern="1200">
                <a:solidFill>
                  <a:srgbClr val="000000"/>
                </a:solidFill>
                <a:latin typeface="+mn-lt"/>
                <a:ea typeface="ＭＳ Ｐゴシック" charset="-128"/>
                <a:cs typeface="+mn-cs"/>
              </a:defRPr>
            </a:lvl3pPr>
            <a:lvl4pPr marL="1674813" indent="-238125" algn="l" defTabSz="477838" rtl="0" eaLnBrk="0" fontAlgn="base" hangingPunct="0">
              <a:spcBef>
                <a:spcPct val="20000"/>
              </a:spcBef>
              <a:spcAft>
                <a:spcPct val="0"/>
              </a:spcAft>
              <a:buFont typeface="Arial" charset="0"/>
              <a:buChar char="–"/>
              <a:defRPr kumimoji="1" sz="1400" kern="1200">
                <a:solidFill>
                  <a:srgbClr val="000000"/>
                </a:solidFill>
                <a:latin typeface="+mn-lt"/>
                <a:ea typeface="ＭＳ Ｐゴシック" charset="-128"/>
                <a:cs typeface="+mn-cs"/>
              </a:defRPr>
            </a:lvl4pPr>
            <a:lvl5pPr marL="2154238" indent="-238125" algn="l" defTabSz="477838" rtl="0" eaLnBrk="0" fontAlgn="base" hangingPunct="0">
              <a:spcBef>
                <a:spcPct val="20000"/>
              </a:spcBef>
              <a:spcAft>
                <a:spcPct val="0"/>
              </a:spcAft>
              <a:buFont typeface="Arial" charset="0"/>
              <a:buChar char="»"/>
              <a:defRPr kumimoji="1" sz="1200" kern="1200">
                <a:solidFill>
                  <a:srgbClr val="000000"/>
                </a:solidFill>
                <a:latin typeface="+mn-lt"/>
                <a:ea typeface="ＭＳ Ｐゴシック" charset="-128"/>
                <a:cs typeface="+mn-cs"/>
              </a:defRPr>
            </a:lvl5pPr>
            <a:lvl6pPr marL="2633993" indent="-239454" algn="l" defTabSz="478908" rtl="0" eaLnBrk="1" latinLnBrk="0" hangingPunct="1">
              <a:spcBef>
                <a:spcPct val="20000"/>
              </a:spcBef>
              <a:buFont typeface="Arial"/>
              <a:buChar char="•"/>
              <a:defRPr kumimoji="1" sz="2100" kern="1200">
                <a:solidFill>
                  <a:schemeClr val="tx1"/>
                </a:solidFill>
                <a:latin typeface="+mn-lt"/>
                <a:ea typeface="+mn-ea"/>
                <a:cs typeface="+mn-cs"/>
              </a:defRPr>
            </a:lvl6pPr>
            <a:lvl7pPr marL="3112901" indent="-239454" algn="l" defTabSz="478908" rtl="0" eaLnBrk="1" latinLnBrk="0" hangingPunct="1">
              <a:spcBef>
                <a:spcPct val="20000"/>
              </a:spcBef>
              <a:buFont typeface="Arial"/>
              <a:buChar char="•"/>
              <a:defRPr kumimoji="1" sz="2100" kern="1200">
                <a:solidFill>
                  <a:schemeClr val="tx1"/>
                </a:solidFill>
                <a:latin typeface="+mn-lt"/>
                <a:ea typeface="+mn-ea"/>
                <a:cs typeface="+mn-cs"/>
              </a:defRPr>
            </a:lvl7pPr>
            <a:lvl8pPr marL="3591809" indent="-239454" algn="l" defTabSz="478908" rtl="0" eaLnBrk="1" latinLnBrk="0" hangingPunct="1">
              <a:spcBef>
                <a:spcPct val="20000"/>
              </a:spcBef>
              <a:buFont typeface="Arial"/>
              <a:buChar char="•"/>
              <a:defRPr kumimoji="1" sz="2100" kern="1200">
                <a:solidFill>
                  <a:schemeClr val="tx1"/>
                </a:solidFill>
                <a:latin typeface="+mn-lt"/>
                <a:ea typeface="+mn-ea"/>
                <a:cs typeface="+mn-cs"/>
              </a:defRPr>
            </a:lvl8pPr>
            <a:lvl9pPr marL="4070717" indent="-239454" algn="l" defTabSz="478908" rtl="0" eaLnBrk="1" latinLnBrk="0" hangingPunct="1">
              <a:spcBef>
                <a:spcPct val="20000"/>
              </a:spcBef>
              <a:buFont typeface="Arial"/>
              <a:buChar char="•"/>
              <a:defRPr kumimoji="1" sz="2100" kern="1200">
                <a:solidFill>
                  <a:schemeClr val="tx1"/>
                </a:solidFill>
                <a:latin typeface="+mn-lt"/>
                <a:ea typeface="+mn-ea"/>
                <a:cs typeface="+mn-cs"/>
              </a:defRPr>
            </a:lvl9pPr>
          </a:lstStyle>
          <a:p>
            <a:r>
              <a:rPr lang="ja-JP" altLang="en-US" sz="1400" dirty="0">
                <a:latin typeface="BIZ UDPゴシック" panose="020B0400000000000000" pitchFamily="50" charset="-128"/>
                <a:ea typeface="BIZ UDPゴシック" panose="020B0400000000000000" pitchFamily="50" charset="-128"/>
              </a:rPr>
              <a:t>業務プロセスの改善：</a:t>
            </a:r>
          </a:p>
          <a:p>
            <a:pPr marL="0" indent="0"/>
            <a:r>
              <a:rPr lang="en-US" altLang="ja-JP" sz="1800" dirty="0">
                <a:highlight>
                  <a:srgbClr val="FFFF00"/>
                </a:highlight>
                <a:latin typeface="BIZ UDPゴシック" panose="020B0400000000000000" pitchFamily="50" charset="-128"/>
                <a:ea typeface="BIZ UDPゴシック" panose="020B0400000000000000" pitchFamily="50" charset="-128"/>
              </a:rPr>
              <a:t>BCP</a:t>
            </a:r>
            <a:r>
              <a:rPr lang="ja-JP" altLang="en-US" sz="1800" dirty="0">
                <a:highlight>
                  <a:srgbClr val="FFFF00"/>
                </a:highlight>
                <a:latin typeface="BIZ UDPゴシック" panose="020B0400000000000000" pitchFamily="50" charset="-128"/>
                <a:ea typeface="BIZ UDPゴシック" panose="020B0400000000000000" pitchFamily="50" charset="-128"/>
              </a:rPr>
              <a:t>を策定する過程で業務プロセスの見直しが行われ、</a:t>
            </a:r>
            <a:r>
              <a:rPr lang="ja-JP" altLang="en-US" sz="1400" dirty="0">
                <a:latin typeface="BIZ UDPゴシック" panose="020B0400000000000000" pitchFamily="50" charset="-128"/>
                <a:ea typeface="BIZ UDPゴシック" panose="020B0400000000000000" pitchFamily="50" charset="-128"/>
              </a:rPr>
              <a:t>業務の効率化や改善が図られます。 </a:t>
            </a:r>
            <a:endParaRPr lang="en-US" altLang="ja-JP" sz="1400" dirty="0">
              <a:latin typeface="BIZ UDPゴシック" panose="020B0400000000000000" pitchFamily="50" charset="-128"/>
              <a:ea typeface="BIZ UDPゴシック" panose="020B0400000000000000" pitchFamily="50" charset="-128"/>
            </a:endParaRPr>
          </a:p>
          <a:p>
            <a:pPr marL="0" indent="0"/>
            <a:endParaRPr lang="ja-JP" altLang="en-US"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従業員の意識向上：</a:t>
            </a:r>
          </a:p>
          <a:p>
            <a:pPr marL="0" indent="0"/>
            <a:r>
              <a:rPr lang="en-US" altLang="ja-JP" sz="1800" dirty="0">
                <a:highlight>
                  <a:srgbClr val="FFFF00"/>
                </a:highlight>
                <a:latin typeface="BIZ UDPゴシック" panose="020B0400000000000000" pitchFamily="50" charset="-128"/>
                <a:ea typeface="BIZ UDPゴシック" panose="020B0400000000000000" pitchFamily="50" charset="-128"/>
              </a:rPr>
              <a:t>BCP</a:t>
            </a:r>
            <a:r>
              <a:rPr lang="ja-JP" altLang="en-US" sz="1800" dirty="0">
                <a:highlight>
                  <a:srgbClr val="FFFF00"/>
                </a:highlight>
                <a:latin typeface="BIZ UDPゴシック" panose="020B0400000000000000" pitchFamily="50" charset="-128"/>
                <a:ea typeface="BIZ UDPゴシック" panose="020B0400000000000000" pitchFamily="50" charset="-128"/>
              </a:rPr>
              <a:t>の策定を通じて、従業員のリスク意識が高まり、</a:t>
            </a:r>
            <a:r>
              <a:rPr lang="ja-JP" altLang="en-US" sz="1400" dirty="0">
                <a:latin typeface="BIZ UDPゴシック" panose="020B0400000000000000" pitchFamily="50" charset="-128"/>
                <a:ea typeface="BIZ UDPゴシック" panose="020B0400000000000000" pitchFamily="50" charset="-128"/>
              </a:rPr>
              <a:t>緊急時の対応力の向上が図られます。</a:t>
            </a:r>
            <a:endParaRPr kumimoji="1" lang="ja-JP" altLang="ja-JP" sz="1400" b="0" i="0" u="none" strike="noStrike" kern="1200" cap="none" spc="0" normalizeH="0" baseline="0" noProof="0" dirty="0">
              <a:ln>
                <a:noFill/>
              </a:ln>
              <a:solidFill>
                <a:srgbClr val="000000"/>
              </a:solidFill>
              <a:effectLst/>
              <a:uLnTx/>
              <a:uFillTx/>
              <a:latin typeface="BIZ UDPゴシック" panose="020B0400000000000000" pitchFamily="50" charset="-128"/>
              <a:ea typeface="BIZ UDPゴシック" panose="020B0400000000000000" pitchFamily="50" charset="-128"/>
              <a:cs typeface="Meiryo UI" panose="020B0604030504040204" pitchFamily="50" charset="-128"/>
            </a:endParaRPr>
          </a:p>
        </p:txBody>
      </p:sp>
      <p:pic>
        <p:nvPicPr>
          <p:cNvPr id="20" name="図 19">
            <a:extLst>
              <a:ext uri="{FF2B5EF4-FFF2-40B4-BE49-F238E27FC236}">
                <a16:creationId xmlns:a16="http://schemas.microsoft.com/office/drawing/2014/main" id="{0B91BD07-ADCA-C261-3C46-69B8F4C05CD5}"/>
              </a:ext>
            </a:extLst>
          </p:cNvPr>
          <p:cNvPicPr>
            <a:picLocks noChangeAspect="1"/>
          </p:cNvPicPr>
          <p:nvPr/>
        </p:nvPicPr>
        <p:blipFill>
          <a:blip r:embed="rId3"/>
          <a:stretch>
            <a:fillRect/>
          </a:stretch>
        </p:blipFill>
        <p:spPr>
          <a:xfrm>
            <a:off x="6361195" y="3968302"/>
            <a:ext cx="3698840" cy="2274633"/>
          </a:xfrm>
          <a:prstGeom prst="rect">
            <a:avLst/>
          </a:prstGeom>
        </p:spPr>
      </p:pic>
    </p:spTree>
    <p:extLst>
      <p:ext uri="{BB962C8B-B14F-4D97-AF65-F5344CB8AC3E}">
        <p14:creationId xmlns:p14="http://schemas.microsoft.com/office/powerpoint/2010/main" val="1693876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D36328-BB6F-2293-9316-4B13B7FF2443}"/>
            </a:ext>
          </a:extLst>
        </p:cNvPr>
        <p:cNvGrpSpPr/>
        <p:nvPr/>
      </p:nvGrpSpPr>
      <p:grpSpPr>
        <a:xfrm>
          <a:off x="0" y="0"/>
          <a:ext cx="0" cy="0"/>
          <a:chOff x="0" y="0"/>
          <a:chExt cx="0" cy="0"/>
        </a:xfrm>
      </p:grpSpPr>
      <p:sp>
        <p:nvSpPr>
          <p:cNvPr id="25" name="フローチャート: 結合子 24">
            <a:extLst>
              <a:ext uri="{FF2B5EF4-FFF2-40B4-BE49-F238E27FC236}">
                <a16:creationId xmlns:a16="http://schemas.microsoft.com/office/drawing/2014/main" id="{8E43AA77-4E0B-0F8D-E53A-C4EB5D386A09}"/>
              </a:ext>
            </a:extLst>
          </p:cNvPr>
          <p:cNvSpPr/>
          <p:nvPr/>
        </p:nvSpPr>
        <p:spPr>
          <a:xfrm>
            <a:off x="7174480" y="2409670"/>
            <a:ext cx="7712187" cy="7380202"/>
          </a:xfrm>
          <a:prstGeom prst="flowChartConnector">
            <a:avLst/>
          </a:prstGeom>
          <a:gradFill flip="none" rotWithShape="1">
            <a:gsLst>
              <a:gs pos="0">
                <a:schemeClr val="bg1"/>
              </a:gs>
              <a:gs pos="74000">
                <a:schemeClr val="accent3">
                  <a:lumMod val="40000"/>
                  <a:lumOff val="60000"/>
                </a:schemeClr>
              </a:gs>
              <a:gs pos="83000">
                <a:schemeClr val="accent3">
                  <a:lumMod val="40000"/>
                  <a:lumOff val="60000"/>
                </a:schemeClr>
              </a:gs>
              <a:gs pos="100000">
                <a:schemeClr val="accent3">
                  <a:lumMod val="40000"/>
                  <a:lumOff val="60000"/>
                </a:schemeClr>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タイトル 2">
            <a:extLst>
              <a:ext uri="{FF2B5EF4-FFF2-40B4-BE49-F238E27FC236}">
                <a16:creationId xmlns:a16="http://schemas.microsoft.com/office/drawing/2014/main" id="{B5DA15C7-418C-2722-F68E-9BAB21CF0888}"/>
              </a:ext>
            </a:extLst>
          </p:cNvPr>
          <p:cNvSpPr>
            <a:spLocks noGrp="1"/>
          </p:cNvSpPr>
          <p:nvPr>
            <p:ph type="title"/>
          </p:nvPr>
        </p:nvSpPr>
        <p:spPr>
          <a:xfrm>
            <a:off x="1384752" y="234905"/>
            <a:ext cx="5533062" cy="420272"/>
          </a:xfrm>
        </p:spPr>
        <p:txBody>
          <a:bodyPr>
            <a:normAutofit/>
          </a:bodyPr>
          <a:lstStyle/>
          <a:p>
            <a:pPr algn="l"/>
            <a:r>
              <a:rPr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愛知県の支援策</a:t>
            </a:r>
            <a:endPar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2" name="フローチャート: 結合子 1">
            <a:extLst>
              <a:ext uri="{FF2B5EF4-FFF2-40B4-BE49-F238E27FC236}">
                <a16:creationId xmlns:a16="http://schemas.microsoft.com/office/drawing/2014/main" id="{768A8A5F-044E-5E1B-D3D7-E2511CCBA87A}"/>
              </a:ext>
            </a:extLst>
          </p:cNvPr>
          <p:cNvSpPr/>
          <p:nvPr/>
        </p:nvSpPr>
        <p:spPr>
          <a:xfrm>
            <a:off x="585666" y="117493"/>
            <a:ext cx="706324" cy="655096"/>
          </a:xfrm>
          <a:prstGeom prst="flowChartConnector">
            <a:avLst/>
          </a:prstGeom>
          <a:solidFill>
            <a:schemeClr val="accent3">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a:t>
            </a:r>
            <a:r>
              <a:rPr kumimoji="1" lang="ja-JP" altLang="en-US" sz="1600" dirty="0">
                <a:solidFill>
                  <a:schemeClr val="bg1"/>
                </a:solidFill>
                <a:latin typeface="BIZ UDPゴシック" panose="020B0400000000000000" pitchFamily="50" charset="-128"/>
                <a:ea typeface="BIZ UDPゴシック" panose="020B0400000000000000" pitchFamily="50" charset="-128"/>
              </a:rPr>
              <a:t>４</a:t>
            </a:r>
          </a:p>
        </p:txBody>
      </p:sp>
      <p:sp>
        <p:nvSpPr>
          <p:cNvPr id="5" name="スライド番号プレースホルダー 4">
            <a:extLst>
              <a:ext uri="{FF2B5EF4-FFF2-40B4-BE49-F238E27FC236}">
                <a16:creationId xmlns:a16="http://schemas.microsoft.com/office/drawing/2014/main" id="{E163BDD6-C9E3-4962-F74C-875C6D7ECB4C}"/>
              </a:ext>
            </a:extLst>
          </p:cNvPr>
          <p:cNvSpPr>
            <a:spLocks noGrp="1"/>
          </p:cNvSpPr>
          <p:nvPr>
            <p:ph type="sldNum" sz="quarter" idx="12"/>
          </p:nvPr>
        </p:nvSpPr>
        <p:spPr>
          <a:xfrm>
            <a:off x="315559" y="6255342"/>
            <a:ext cx="332133" cy="391696"/>
          </a:xfrm>
        </p:spPr>
        <p:txBody>
          <a:bodyPr/>
          <a:lstStyle/>
          <a:p>
            <a:r>
              <a:rPr kumimoji="1" lang="en-US" altLang="ja-JP" dirty="0"/>
              <a:t>6</a:t>
            </a:r>
            <a:endParaRPr kumimoji="1" lang="ja-JP" altLang="en-US" dirty="0"/>
          </a:p>
        </p:txBody>
      </p:sp>
      <p:sp>
        <p:nvSpPr>
          <p:cNvPr id="3" name="フローチャート: 処理 2">
            <a:extLst>
              <a:ext uri="{FF2B5EF4-FFF2-40B4-BE49-F238E27FC236}">
                <a16:creationId xmlns:a16="http://schemas.microsoft.com/office/drawing/2014/main" id="{25949F05-1C52-1BE3-CF86-7D3CDD4D4AFA}"/>
              </a:ext>
            </a:extLst>
          </p:cNvPr>
          <p:cNvSpPr/>
          <p:nvPr/>
        </p:nvSpPr>
        <p:spPr>
          <a:xfrm>
            <a:off x="1464131" y="772589"/>
            <a:ext cx="10035142" cy="770718"/>
          </a:xfrm>
          <a:prstGeom prst="flowChartProcess">
            <a:avLst/>
          </a:prstGeom>
          <a:solidFill>
            <a:srgbClr val="E7EAF1"/>
          </a:solidFill>
          <a:ln w="9525" cap="flat" cmpd="sng" algn="ctr">
            <a:solidFill>
              <a:srgbClr val="664D7E">
                <a:shade val="95000"/>
                <a:satMod val="105000"/>
              </a:srgbClr>
            </a:solidFill>
            <a:prstDash val="solid"/>
          </a:ln>
          <a:effectLst>
            <a:outerShdw blurRad="40000" dist="20000" dir="5400000" rotWithShape="0">
              <a:srgbClr val="000000">
                <a:alpha val="38000"/>
              </a:srgbClr>
            </a:outerShdw>
          </a:effectLst>
        </p:spPr>
        <p:txBody>
          <a:bodyPr rtlCol="0" anchor="ctr"/>
          <a:lstStyle/>
          <a:p>
            <a:pPr marL="285750" marR="0" lvl="0" indent="-285750" algn="l" defTabSz="914400" rtl="0" eaLnBrk="1" fontAlgn="auto" latinLnBrk="0" hangingPunct="1">
              <a:lnSpc>
                <a:spcPct val="130000"/>
              </a:lnSpc>
              <a:spcBef>
                <a:spcPts val="0"/>
              </a:spcBef>
              <a:spcAft>
                <a:spcPts val="0"/>
              </a:spcAft>
              <a:buClr>
                <a:schemeClr val="tx1">
                  <a:lumMod val="50000"/>
                </a:schemeClr>
              </a:buClr>
              <a:buSzTx/>
              <a:buFont typeface="Wingdings" panose="05000000000000000000" pitchFamily="2" charset="2"/>
              <a:buChar char="ü"/>
              <a:tabLst/>
              <a:defRPr/>
            </a:pPr>
            <a:r>
              <a:rPr kumimoji="0" lang="ja-JP" altLang="en-US" sz="16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愛知県では、初めて</a:t>
            </a:r>
            <a:r>
              <a:rPr kumimoji="0" lang="en-US" altLang="ja-JP" sz="16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BCP</a:t>
            </a:r>
            <a:r>
              <a:rPr kumimoji="0" lang="ja-JP" altLang="en-US" sz="16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を策定される中小企業の皆様にわかりやすいように、</a:t>
            </a:r>
            <a:endParaRPr kumimoji="0" lang="en-US" altLang="ja-JP" sz="16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endParaRPr>
          </a:p>
          <a:p>
            <a:pPr marR="0" lvl="0" algn="l" defTabSz="914400" rtl="0" eaLnBrk="1" fontAlgn="auto" latinLnBrk="0" hangingPunct="1">
              <a:lnSpc>
                <a:spcPct val="130000"/>
              </a:lnSpc>
              <a:spcBef>
                <a:spcPts val="0"/>
              </a:spcBef>
              <a:spcAft>
                <a:spcPts val="0"/>
              </a:spcAft>
              <a:buClr>
                <a:schemeClr val="tx1">
                  <a:lumMod val="50000"/>
                </a:schemeClr>
              </a:buClr>
              <a:buSzTx/>
              <a:tabLst/>
              <a:defRPr/>
            </a:pPr>
            <a:r>
              <a:rPr kumimoji="0" lang="ja-JP" altLang="en-US" sz="1600" kern="0" dirty="0">
                <a:solidFill>
                  <a:srgbClr val="333333"/>
                </a:solidFill>
                <a:latin typeface="BIZ UDPゴシック" panose="020B0400000000000000" pitchFamily="50" charset="-128"/>
                <a:ea typeface="BIZ UDPゴシック" panose="020B0400000000000000" pitchFamily="50" charset="-128"/>
              </a:rPr>
              <a:t>　　</a:t>
            </a:r>
            <a:r>
              <a:rPr kumimoji="0" lang="en-US" altLang="ja-JP" sz="16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BCP</a:t>
            </a:r>
            <a:r>
              <a:rPr kumimoji="0" lang="ja-JP" altLang="en-US" sz="16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のひな形　「あいち</a:t>
            </a:r>
            <a:r>
              <a:rPr kumimoji="0" lang="en-US" altLang="ja-JP" sz="16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BCP</a:t>
            </a:r>
            <a:r>
              <a:rPr kumimoji="0" lang="ja-JP" altLang="en-US" sz="16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モデル」</a:t>
            </a:r>
            <a:r>
              <a:rPr kumimoji="0" lang="ja-JP" altLang="en-US" sz="16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を公表しています。</a:t>
            </a:r>
          </a:p>
        </p:txBody>
      </p:sp>
      <p:sp>
        <p:nvSpPr>
          <p:cNvPr id="6" name="テキスト ボックス 5">
            <a:extLst>
              <a:ext uri="{FF2B5EF4-FFF2-40B4-BE49-F238E27FC236}">
                <a16:creationId xmlns:a16="http://schemas.microsoft.com/office/drawing/2014/main" id="{7337195A-028A-920C-9366-B53036A7AFCB}"/>
              </a:ext>
            </a:extLst>
          </p:cNvPr>
          <p:cNvSpPr txBox="1"/>
          <p:nvPr/>
        </p:nvSpPr>
        <p:spPr>
          <a:xfrm>
            <a:off x="2633061" y="6085412"/>
            <a:ext cx="2965418" cy="276999"/>
          </a:xfrm>
          <a:prstGeom prst="rect">
            <a:avLst/>
          </a:prstGeom>
          <a:noFill/>
        </p:spPr>
        <p:txBody>
          <a:bodyPr wrap="square" rtlCol="0">
            <a:spAutoFit/>
          </a:bodyPr>
          <a:lstStyle/>
          <a:p>
            <a:pPr algn="ctr"/>
            <a:r>
              <a:rPr kumimoji="1" lang="ja-JP" altLang="en-US" sz="1200" b="1" spc="300" dirty="0">
                <a:solidFill>
                  <a:schemeClr val="tx1">
                    <a:lumMod val="50000"/>
                  </a:schemeClr>
                </a:solidFill>
                <a:latin typeface="BIZ UDPゴシック" panose="020B0400000000000000" pitchFamily="50" charset="-128"/>
                <a:ea typeface="BIZ UDPゴシック" panose="020B0400000000000000" pitchFamily="50" charset="-128"/>
              </a:rPr>
              <a:t>（表紙）</a:t>
            </a:r>
          </a:p>
        </p:txBody>
      </p:sp>
      <p:sp>
        <p:nvSpPr>
          <p:cNvPr id="7" name="テキスト ボックス 6">
            <a:extLst>
              <a:ext uri="{FF2B5EF4-FFF2-40B4-BE49-F238E27FC236}">
                <a16:creationId xmlns:a16="http://schemas.microsoft.com/office/drawing/2014/main" id="{850819BB-4829-F493-07FB-B5970E23FC4E}"/>
              </a:ext>
            </a:extLst>
          </p:cNvPr>
          <p:cNvSpPr txBox="1"/>
          <p:nvPr/>
        </p:nvSpPr>
        <p:spPr>
          <a:xfrm>
            <a:off x="6837032" y="6085414"/>
            <a:ext cx="2965418" cy="276998"/>
          </a:xfrm>
          <a:prstGeom prst="rect">
            <a:avLst/>
          </a:prstGeom>
          <a:noFill/>
        </p:spPr>
        <p:txBody>
          <a:bodyPr wrap="square" rtlCol="0">
            <a:spAutoFit/>
          </a:bodyPr>
          <a:lstStyle/>
          <a:p>
            <a:pPr algn="ctr"/>
            <a:r>
              <a:rPr kumimoji="1" lang="ja-JP" altLang="en-US" sz="1200" b="1" spc="300" dirty="0">
                <a:solidFill>
                  <a:schemeClr val="tx1">
                    <a:lumMod val="50000"/>
                  </a:schemeClr>
                </a:solidFill>
                <a:latin typeface="BIZ UDPゴシック" panose="020B0400000000000000" pitchFamily="50" charset="-128"/>
                <a:ea typeface="BIZ UDPゴシック" panose="020B0400000000000000" pitchFamily="50" charset="-128"/>
              </a:rPr>
              <a:t>（目次）</a:t>
            </a:r>
          </a:p>
        </p:txBody>
      </p:sp>
      <p:pic>
        <p:nvPicPr>
          <p:cNvPr id="8" name="図 7">
            <a:extLst>
              <a:ext uri="{FF2B5EF4-FFF2-40B4-BE49-F238E27FC236}">
                <a16:creationId xmlns:a16="http://schemas.microsoft.com/office/drawing/2014/main" id="{340CC72C-57C7-769E-CC40-01DC23DF8570}"/>
              </a:ext>
            </a:extLst>
          </p:cNvPr>
          <p:cNvPicPr>
            <a:picLocks noChangeAspect="1"/>
          </p:cNvPicPr>
          <p:nvPr/>
        </p:nvPicPr>
        <p:blipFill>
          <a:blip r:embed="rId2"/>
          <a:stretch>
            <a:fillRect/>
          </a:stretch>
        </p:blipFill>
        <p:spPr>
          <a:xfrm>
            <a:off x="2633061" y="1848406"/>
            <a:ext cx="2965418" cy="4237005"/>
          </a:xfrm>
          <a:prstGeom prst="rect">
            <a:avLst/>
          </a:prstGeom>
          <a:ln>
            <a:solidFill>
              <a:srgbClr val="000000"/>
            </a:solidFill>
          </a:ln>
        </p:spPr>
      </p:pic>
      <p:pic>
        <p:nvPicPr>
          <p:cNvPr id="9" name="図 8">
            <a:extLst>
              <a:ext uri="{FF2B5EF4-FFF2-40B4-BE49-F238E27FC236}">
                <a16:creationId xmlns:a16="http://schemas.microsoft.com/office/drawing/2014/main" id="{85D69CDE-74DB-8CC2-C501-B4479185859E}"/>
              </a:ext>
            </a:extLst>
          </p:cNvPr>
          <p:cNvPicPr>
            <a:picLocks noChangeAspect="1"/>
          </p:cNvPicPr>
          <p:nvPr/>
        </p:nvPicPr>
        <p:blipFill>
          <a:blip r:embed="rId3"/>
          <a:stretch>
            <a:fillRect/>
          </a:stretch>
        </p:blipFill>
        <p:spPr>
          <a:xfrm>
            <a:off x="6837032" y="1848407"/>
            <a:ext cx="2933311" cy="4237005"/>
          </a:xfrm>
          <a:prstGeom prst="rect">
            <a:avLst/>
          </a:prstGeom>
          <a:ln>
            <a:solidFill>
              <a:schemeClr val="tx1"/>
            </a:solidFill>
          </a:ln>
        </p:spPr>
      </p:pic>
    </p:spTree>
    <p:extLst>
      <p:ext uri="{BB962C8B-B14F-4D97-AF65-F5344CB8AC3E}">
        <p14:creationId xmlns:p14="http://schemas.microsoft.com/office/powerpoint/2010/main" val="36999786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D19CE-7ADC-A31E-5812-8E7FBBACA109}"/>
            </a:ext>
          </a:extLst>
        </p:cNvPr>
        <p:cNvGrpSpPr/>
        <p:nvPr/>
      </p:nvGrpSpPr>
      <p:grpSpPr>
        <a:xfrm>
          <a:off x="0" y="0"/>
          <a:ext cx="0" cy="0"/>
          <a:chOff x="0" y="0"/>
          <a:chExt cx="0" cy="0"/>
        </a:xfrm>
      </p:grpSpPr>
      <p:sp>
        <p:nvSpPr>
          <p:cNvPr id="25" name="フローチャート: 結合子 24">
            <a:extLst>
              <a:ext uri="{FF2B5EF4-FFF2-40B4-BE49-F238E27FC236}">
                <a16:creationId xmlns:a16="http://schemas.microsoft.com/office/drawing/2014/main" id="{490DD281-E154-5F09-A72F-AE530FA59220}"/>
              </a:ext>
            </a:extLst>
          </p:cNvPr>
          <p:cNvSpPr/>
          <p:nvPr/>
        </p:nvSpPr>
        <p:spPr>
          <a:xfrm>
            <a:off x="6818880" y="-1829386"/>
            <a:ext cx="7712187" cy="7380202"/>
          </a:xfrm>
          <a:prstGeom prst="flowChartConnector">
            <a:avLst/>
          </a:prstGeom>
          <a:gradFill flip="none" rotWithShape="1">
            <a:gsLst>
              <a:gs pos="0">
                <a:schemeClr val="bg1"/>
              </a:gs>
              <a:gs pos="74000">
                <a:schemeClr val="accent3">
                  <a:lumMod val="40000"/>
                  <a:lumOff val="60000"/>
                </a:schemeClr>
              </a:gs>
              <a:gs pos="83000">
                <a:schemeClr val="accent3">
                  <a:lumMod val="40000"/>
                  <a:lumOff val="60000"/>
                </a:schemeClr>
              </a:gs>
              <a:gs pos="100000">
                <a:schemeClr val="bg1"/>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タイトル 2">
            <a:extLst>
              <a:ext uri="{FF2B5EF4-FFF2-40B4-BE49-F238E27FC236}">
                <a16:creationId xmlns:a16="http://schemas.microsoft.com/office/drawing/2014/main" id="{28775339-E042-6F4E-DB09-CCF876118074}"/>
              </a:ext>
            </a:extLst>
          </p:cNvPr>
          <p:cNvSpPr>
            <a:spLocks noGrp="1"/>
          </p:cNvSpPr>
          <p:nvPr>
            <p:ph type="title"/>
          </p:nvPr>
        </p:nvSpPr>
        <p:spPr>
          <a:xfrm>
            <a:off x="1384752" y="234905"/>
            <a:ext cx="5533062" cy="420272"/>
          </a:xfrm>
        </p:spPr>
        <p:txBody>
          <a:bodyPr>
            <a:normAutofit/>
          </a:bodyPr>
          <a:lstStyle/>
          <a:p>
            <a:pPr algn="l"/>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あいち</a:t>
            </a:r>
            <a:r>
              <a:rPr kumimoji="1" lang="en-US" altLang="ja-JP" sz="2000" dirty="0">
                <a:latin typeface="BIZ UDPゴシック" panose="020B0400000000000000" pitchFamily="50" charset="-128"/>
                <a:ea typeface="BIZ UDPゴシック" panose="020B0400000000000000" pitchFamily="50" charset="-128"/>
                <a:cs typeface="Meiryo UI" panose="020B0604030504040204" pitchFamily="50" charset="-128"/>
              </a:rPr>
              <a:t>BCP</a:t>
            </a:r>
            <a:r>
              <a:rPr kumimoji="1" lang="ja-JP" altLang="en-US" sz="2000" dirty="0">
                <a:latin typeface="BIZ UDPゴシック" panose="020B0400000000000000" pitchFamily="50" charset="-128"/>
                <a:ea typeface="BIZ UDPゴシック" panose="020B0400000000000000" pitchFamily="50" charset="-128"/>
                <a:cs typeface="Meiryo UI" panose="020B0604030504040204" pitchFamily="50" charset="-128"/>
              </a:rPr>
              <a:t>モデルの特徴</a:t>
            </a:r>
          </a:p>
        </p:txBody>
      </p:sp>
      <p:sp>
        <p:nvSpPr>
          <p:cNvPr id="2" name="フローチャート: 結合子 1">
            <a:extLst>
              <a:ext uri="{FF2B5EF4-FFF2-40B4-BE49-F238E27FC236}">
                <a16:creationId xmlns:a16="http://schemas.microsoft.com/office/drawing/2014/main" id="{5A231ED1-8E25-E215-D479-AEA247FDF339}"/>
              </a:ext>
            </a:extLst>
          </p:cNvPr>
          <p:cNvSpPr/>
          <p:nvPr/>
        </p:nvSpPr>
        <p:spPr>
          <a:xfrm>
            <a:off x="585666" y="117493"/>
            <a:ext cx="706324" cy="655096"/>
          </a:xfrm>
          <a:prstGeom prst="flowChartConnector">
            <a:avLst/>
          </a:prstGeom>
          <a:solidFill>
            <a:schemeClr val="accent3">
              <a:lumMod val="40000"/>
              <a:lumOff val="60000"/>
            </a:schemeClr>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dirty="0">
                <a:solidFill>
                  <a:schemeClr val="bg1"/>
                </a:solidFill>
                <a:latin typeface="BIZ UDPゴシック" panose="020B0400000000000000" pitchFamily="50" charset="-128"/>
                <a:ea typeface="BIZ UDPゴシック" panose="020B0400000000000000" pitchFamily="50" charset="-128"/>
              </a:rPr>
              <a:t>04</a:t>
            </a:r>
            <a:endParaRPr kumimoji="1" lang="ja-JP" altLang="en-US" sz="1600" dirty="0">
              <a:solidFill>
                <a:schemeClr val="bg1"/>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31148B39-8236-2F02-BFAB-314825A0B039}"/>
              </a:ext>
            </a:extLst>
          </p:cNvPr>
          <p:cNvSpPr>
            <a:spLocks noGrp="1"/>
          </p:cNvSpPr>
          <p:nvPr>
            <p:ph type="sldNum" sz="quarter" idx="12"/>
          </p:nvPr>
        </p:nvSpPr>
        <p:spPr>
          <a:xfrm>
            <a:off x="208336" y="6331234"/>
            <a:ext cx="377330" cy="365125"/>
          </a:xfrm>
        </p:spPr>
        <p:txBody>
          <a:bodyPr/>
          <a:lstStyle/>
          <a:p>
            <a:r>
              <a:rPr kumimoji="1" lang="en-US" altLang="ja-JP" dirty="0"/>
              <a:t>7</a:t>
            </a:r>
            <a:endParaRPr kumimoji="1" lang="ja-JP" altLang="en-US" dirty="0"/>
          </a:p>
        </p:txBody>
      </p:sp>
      <p:grpSp>
        <p:nvGrpSpPr>
          <p:cNvPr id="3" name="グループ化 2">
            <a:extLst>
              <a:ext uri="{FF2B5EF4-FFF2-40B4-BE49-F238E27FC236}">
                <a16:creationId xmlns:a16="http://schemas.microsoft.com/office/drawing/2014/main" id="{C5D48AAF-4F66-9920-5B36-D1CFEE4C3B8D}"/>
              </a:ext>
            </a:extLst>
          </p:cNvPr>
          <p:cNvGrpSpPr/>
          <p:nvPr/>
        </p:nvGrpSpPr>
        <p:grpSpPr>
          <a:xfrm>
            <a:off x="1327960" y="2775468"/>
            <a:ext cx="9105350" cy="3302786"/>
            <a:chOff x="398700" y="3377774"/>
            <a:chExt cx="9105350" cy="3022480"/>
          </a:xfrm>
        </p:grpSpPr>
        <p:sp>
          <p:nvSpPr>
            <p:cNvPr id="5" name="四角形: 角を丸くする 4">
              <a:extLst>
                <a:ext uri="{FF2B5EF4-FFF2-40B4-BE49-F238E27FC236}">
                  <a16:creationId xmlns:a16="http://schemas.microsoft.com/office/drawing/2014/main" id="{53C1FA03-CDC8-3C3C-A80D-B414AF655540}"/>
                </a:ext>
              </a:extLst>
            </p:cNvPr>
            <p:cNvSpPr/>
            <p:nvPr/>
          </p:nvSpPr>
          <p:spPr>
            <a:xfrm>
              <a:off x="398700" y="3377774"/>
              <a:ext cx="2594170" cy="4164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400" dirty="0">
                  <a:solidFill>
                    <a:schemeClr val="tx1">
                      <a:lumMod val="50000"/>
                    </a:schemeClr>
                  </a:solidFill>
                  <a:latin typeface="BIZ UDPゴシック" panose="020B0400000000000000" pitchFamily="50" charset="-128"/>
                  <a:ea typeface="BIZ UDPゴシック" panose="020B0400000000000000" pitchFamily="50" charset="-128"/>
                </a:rPr>
                <a:t>あいち</a:t>
              </a:r>
              <a:r>
                <a:rPr kumimoji="1" lang="en-US" altLang="ja-JP" sz="1400" dirty="0">
                  <a:solidFill>
                    <a:schemeClr val="tx1">
                      <a:lumMod val="50000"/>
                    </a:schemeClr>
                  </a:solidFill>
                  <a:latin typeface="BIZ UDPゴシック" panose="020B0400000000000000" pitchFamily="50" charset="-128"/>
                  <a:ea typeface="BIZ UDPゴシック" panose="020B0400000000000000" pitchFamily="50" charset="-128"/>
                </a:rPr>
                <a:t>BCP</a:t>
              </a:r>
              <a:r>
                <a:rPr kumimoji="1" lang="ja-JP" altLang="en-US" sz="1400" dirty="0">
                  <a:solidFill>
                    <a:schemeClr val="tx1">
                      <a:lumMod val="50000"/>
                    </a:schemeClr>
                  </a:solidFill>
                  <a:latin typeface="BIZ UDPゴシック" panose="020B0400000000000000" pitchFamily="50" charset="-128"/>
                  <a:ea typeface="BIZ UDPゴシック" panose="020B0400000000000000" pitchFamily="50" charset="-128"/>
                </a:rPr>
                <a:t>モデルの特徴</a:t>
              </a:r>
            </a:p>
          </p:txBody>
        </p:sp>
        <p:sp>
          <p:nvSpPr>
            <p:cNvPr id="6" name="フローチャート: 処理 5">
              <a:extLst>
                <a:ext uri="{FF2B5EF4-FFF2-40B4-BE49-F238E27FC236}">
                  <a16:creationId xmlns:a16="http://schemas.microsoft.com/office/drawing/2014/main" id="{1A42DFAA-CA2F-6D66-A629-9DCDC2158B15}"/>
                </a:ext>
              </a:extLst>
            </p:cNvPr>
            <p:cNvSpPr/>
            <p:nvPr/>
          </p:nvSpPr>
          <p:spPr>
            <a:xfrm>
              <a:off x="401949" y="3794270"/>
              <a:ext cx="9102101" cy="2605984"/>
            </a:xfrm>
            <a:prstGeom prst="flowChartProcess">
              <a:avLst/>
            </a:prstGeom>
            <a:solidFill>
              <a:srgbClr val="EBF7FF"/>
            </a:solidFill>
            <a:ln w="9525" cap="flat" cmpd="sng" algn="ctr">
              <a:solidFill>
                <a:srgbClr val="664D7E">
                  <a:shade val="95000"/>
                  <a:satMod val="105000"/>
                </a:srgbClr>
              </a:solidFill>
              <a:prstDash val="solid"/>
            </a:ln>
            <a:effectLst>
              <a:outerShdw blurRad="40000" dist="20000" dir="5400000" rotWithShape="0">
                <a:srgbClr val="000000">
                  <a:alpha val="38000"/>
                </a:srgbClr>
              </a:outerShdw>
            </a:effectLst>
          </p:spPr>
          <p:txBody>
            <a:bodyPr rtlCol="0" anchor="ctr"/>
            <a:lstStyle/>
            <a:p>
              <a:pPr marL="285750" marR="0" lvl="0" indent="-285750" algn="l" defTabSz="914400" rtl="0" eaLnBrk="1" fontAlgn="auto" latinLnBrk="0" hangingPunct="1">
                <a:lnSpc>
                  <a:spcPct val="200000"/>
                </a:lnSpc>
                <a:spcBef>
                  <a:spcPts val="0"/>
                </a:spcBef>
                <a:spcAft>
                  <a:spcPts val="0"/>
                </a:spcAft>
                <a:buClr>
                  <a:schemeClr val="tx1">
                    <a:lumMod val="50000"/>
                  </a:schemeClr>
                </a:buClr>
                <a:buSzTx/>
                <a:buFont typeface="Wingdings" panose="05000000000000000000" pitchFamily="2" charset="2"/>
                <a:buChar char="ü"/>
                <a:tabLst/>
                <a:defRPr/>
              </a:pPr>
              <a:r>
                <a:rPr lang="ja-JP" altLang="en-US" sz="1400" kern="0" dirty="0">
                  <a:solidFill>
                    <a:srgbClr val="333333"/>
                  </a:solidFill>
                  <a:highlight>
                    <a:srgbClr val="FFFF00"/>
                  </a:highlight>
                  <a:latin typeface="BIZ UDPゴシック" panose="020B0400000000000000" pitchFamily="50" charset="-128"/>
                  <a:ea typeface="BIZ UDPゴシック" panose="020B0400000000000000" pitchFamily="50" charset="-128"/>
                </a:rPr>
                <a:t>チェック方式と穴埋め方式で、記入箇所を最小限</a:t>
              </a:r>
              <a:r>
                <a:rPr lang="ja-JP" altLang="en-US" sz="1400" kern="0" dirty="0">
                  <a:solidFill>
                    <a:srgbClr val="333333"/>
                  </a:solidFill>
                  <a:latin typeface="BIZ UDPゴシック" panose="020B0400000000000000" pitchFamily="50" charset="-128"/>
                  <a:ea typeface="BIZ UDPゴシック" panose="020B0400000000000000" pitchFamily="50" charset="-128"/>
                </a:rPr>
                <a:t>に留めています。</a:t>
              </a:r>
              <a:endParaRPr lang="en-US" altLang="ja-JP" sz="1400" kern="0" dirty="0">
                <a:solidFill>
                  <a:srgbClr val="333333"/>
                </a:solidFill>
                <a:latin typeface="BIZ UDPゴシック" panose="020B0400000000000000" pitchFamily="50" charset="-128"/>
                <a:ea typeface="BIZ UDPゴシック" panose="020B0400000000000000" pitchFamily="50" charset="-128"/>
              </a:endParaRPr>
            </a:p>
            <a:p>
              <a:pPr marL="285750" marR="0" lvl="0" indent="-285750" algn="l" defTabSz="914400" rtl="0" eaLnBrk="1" fontAlgn="auto" latinLnBrk="0" hangingPunct="1">
                <a:lnSpc>
                  <a:spcPct val="200000"/>
                </a:lnSpc>
                <a:spcBef>
                  <a:spcPts val="0"/>
                </a:spcBef>
                <a:spcAft>
                  <a:spcPts val="0"/>
                </a:spcAft>
                <a:buClr>
                  <a:schemeClr val="tx1">
                    <a:lumMod val="50000"/>
                  </a:schemeClr>
                </a:buClr>
                <a:buSzTx/>
                <a:buFont typeface="Wingdings" panose="05000000000000000000" pitchFamily="2" charset="2"/>
                <a:buChar char="ü"/>
                <a:tabLst/>
                <a:defRPr/>
              </a:pP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わかりやすい</a:t>
              </a:r>
              <a:r>
                <a:rPr kumimoji="0" lang="ja-JP" altLang="en-US" sz="14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記入例を参考に、効率的にＢＣＰ策定に着手、短期間で</a:t>
              </a:r>
              <a:r>
                <a:rPr kumimoji="0" lang="en-US" altLang="ja-JP" sz="14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BCP</a:t>
              </a:r>
              <a:r>
                <a:rPr kumimoji="0" lang="ja-JP" altLang="en-US" sz="14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が完成</a:t>
              </a: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します。</a:t>
              </a:r>
              <a:endParaRPr kumimoji="0" lang="en-US" altLang="ja-JP" sz="1400" kern="0" dirty="0">
                <a:solidFill>
                  <a:srgbClr val="333333"/>
                </a:solidFill>
                <a:latin typeface="BIZ UDPゴシック" panose="020B0400000000000000" pitchFamily="50" charset="-128"/>
                <a:ea typeface="BIZ UDPゴシック" panose="020B0400000000000000" pitchFamily="50" charset="-128"/>
              </a:endParaRPr>
            </a:p>
            <a:p>
              <a:pPr marL="285750" marR="0" lvl="0" indent="-285750" algn="l" defTabSz="914400" rtl="0" eaLnBrk="1" fontAlgn="auto" latinLnBrk="0" hangingPunct="1">
                <a:lnSpc>
                  <a:spcPct val="200000"/>
                </a:lnSpc>
                <a:spcBef>
                  <a:spcPts val="0"/>
                </a:spcBef>
                <a:spcAft>
                  <a:spcPts val="0"/>
                </a:spcAft>
                <a:buClr>
                  <a:schemeClr val="tx1">
                    <a:lumMod val="50000"/>
                  </a:schemeClr>
                </a:buClr>
                <a:buSzTx/>
                <a:buFont typeface="Wingdings" panose="05000000000000000000" pitchFamily="2" charset="2"/>
                <a:buChar char="ü"/>
                <a:tabLst/>
                <a:defRPr/>
              </a:pP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県内中小企業の業種構成比上位の卸売業、小売業、製造業、飲食店、建設業、運輸業、サービス業の</a:t>
              </a:r>
              <a:r>
                <a:rPr kumimoji="0" lang="en-US" altLang="ja-JP" sz="14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7</a:t>
              </a:r>
              <a:r>
                <a:rPr kumimoji="0" lang="ja-JP" altLang="en-US" sz="1400" i="0" u="none" strike="noStrike" kern="0" cap="none" spc="0" normalizeH="0" baseline="0" noProof="0" dirty="0">
                  <a:ln>
                    <a:noFill/>
                  </a:ln>
                  <a:solidFill>
                    <a:srgbClr val="333333"/>
                  </a:solidFill>
                  <a:effectLst/>
                  <a:highlight>
                    <a:srgbClr val="FFFF00"/>
                  </a:highlight>
                  <a:uLnTx/>
                  <a:uFillTx/>
                  <a:latin typeface="BIZ UDPゴシック" panose="020B0400000000000000" pitchFamily="50" charset="-128"/>
                  <a:ea typeface="BIZ UDPゴシック" panose="020B0400000000000000" pitchFamily="50" charset="-128"/>
                </a:rPr>
                <a:t>業種に対応した記載例をご用意します。</a:t>
              </a:r>
            </a:p>
            <a:p>
              <a:pPr marL="285750" marR="0" lvl="0" indent="-285750" algn="l" defTabSz="914400" rtl="0" eaLnBrk="1" fontAlgn="auto" latinLnBrk="0" hangingPunct="1">
                <a:lnSpc>
                  <a:spcPct val="200000"/>
                </a:lnSpc>
                <a:spcBef>
                  <a:spcPts val="0"/>
                </a:spcBef>
                <a:spcAft>
                  <a:spcPts val="0"/>
                </a:spcAft>
                <a:buClr>
                  <a:schemeClr val="tx1">
                    <a:lumMod val="50000"/>
                  </a:schemeClr>
                </a:buClr>
                <a:buSzTx/>
                <a:buFont typeface="Wingdings" panose="05000000000000000000" pitchFamily="2" charset="2"/>
                <a:buChar char="ü"/>
                <a:tabLst/>
                <a:defRPr/>
              </a:pP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最初は「書ける</a:t>
              </a:r>
              <a:r>
                <a:rPr kumimoji="0" lang="ja-JP" altLang="en-US" sz="1400" kern="0" dirty="0">
                  <a:solidFill>
                    <a:srgbClr val="333333"/>
                  </a:solidFill>
                  <a:latin typeface="BIZ UDPゴシック" panose="020B0400000000000000" pitchFamily="50" charset="-128"/>
                  <a:ea typeface="BIZ UDPゴシック" panose="020B0400000000000000" pitchFamily="50" charset="-128"/>
                </a:rPr>
                <a:t>ところ</a:t>
              </a: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だけ」で構いません。必ずしも全てに記入する必要はありません。</a:t>
              </a:r>
            </a:p>
            <a:p>
              <a:pPr marL="285750" marR="0" lvl="0" indent="-285750" algn="l" defTabSz="914400" rtl="0" eaLnBrk="1" fontAlgn="auto" latinLnBrk="0" hangingPunct="1">
                <a:lnSpc>
                  <a:spcPct val="200000"/>
                </a:lnSpc>
                <a:spcBef>
                  <a:spcPts val="0"/>
                </a:spcBef>
                <a:spcAft>
                  <a:spcPts val="0"/>
                </a:spcAft>
                <a:buClr>
                  <a:schemeClr val="tx1">
                    <a:lumMod val="50000"/>
                  </a:schemeClr>
                </a:buClr>
                <a:buSzTx/>
                <a:buFont typeface="Wingdings" panose="05000000000000000000" pitchFamily="2" charset="2"/>
                <a:buChar char="ü"/>
                <a:tabLst/>
                <a:defRPr/>
              </a:pPr>
              <a:r>
                <a:rPr kumimoji="0" lang="en-US" altLang="ja-JP"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BCP</a:t>
              </a: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第１版を策定後、毎年見直し、改善を図ることで、より実効性の高い</a:t>
              </a:r>
              <a:r>
                <a:rPr kumimoji="0" lang="en-US" altLang="ja-JP"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BCP</a:t>
              </a: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にステップアップしていきます。</a:t>
              </a:r>
            </a:p>
          </p:txBody>
        </p:sp>
      </p:grpSp>
      <p:grpSp>
        <p:nvGrpSpPr>
          <p:cNvPr id="7" name="グループ化 6">
            <a:extLst>
              <a:ext uri="{FF2B5EF4-FFF2-40B4-BE49-F238E27FC236}">
                <a16:creationId xmlns:a16="http://schemas.microsoft.com/office/drawing/2014/main" id="{05138DB4-6D1C-F851-C616-E1639121AC86}"/>
              </a:ext>
            </a:extLst>
          </p:cNvPr>
          <p:cNvGrpSpPr/>
          <p:nvPr/>
        </p:nvGrpSpPr>
        <p:grpSpPr>
          <a:xfrm>
            <a:off x="1291990" y="1025568"/>
            <a:ext cx="9105350" cy="1306652"/>
            <a:chOff x="398700" y="2817868"/>
            <a:chExt cx="9105350" cy="1306652"/>
          </a:xfrm>
        </p:grpSpPr>
        <p:sp>
          <p:nvSpPr>
            <p:cNvPr id="8" name="四角形: 角を丸くする 7">
              <a:extLst>
                <a:ext uri="{FF2B5EF4-FFF2-40B4-BE49-F238E27FC236}">
                  <a16:creationId xmlns:a16="http://schemas.microsoft.com/office/drawing/2014/main" id="{3380BF82-2E98-1577-630C-A8F45EB5EAC5}"/>
                </a:ext>
              </a:extLst>
            </p:cNvPr>
            <p:cNvSpPr/>
            <p:nvPr/>
          </p:nvSpPr>
          <p:spPr>
            <a:xfrm>
              <a:off x="398700" y="2817868"/>
              <a:ext cx="3326994" cy="416496"/>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kumimoji="1" lang="ja-JP" altLang="en-US" sz="1400" dirty="0">
                  <a:solidFill>
                    <a:schemeClr val="tx1">
                      <a:lumMod val="50000"/>
                    </a:schemeClr>
                  </a:solidFill>
                  <a:latin typeface="BIZ UDPゴシック" panose="020B0400000000000000" pitchFamily="50" charset="-128"/>
                  <a:ea typeface="BIZ UDPゴシック" panose="020B0400000000000000" pitchFamily="50" charset="-128"/>
                </a:rPr>
                <a:t>こんな課題・お悩みを解決します！</a:t>
              </a:r>
            </a:p>
          </p:txBody>
        </p:sp>
        <p:sp>
          <p:nvSpPr>
            <p:cNvPr id="9" name="フローチャート: 処理 8">
              <a:extLst>
                <a:ext uri="{FF2B5EF4-FFF2-40B4-BE49-F238E27FC236}">
                  <a16:creationId xmlns:a16="http://schemas.microsoft.com/office/drawing/2014/main" id="{4AD50E85-5D10-4D05-CBF2-40B5D3457B8A}"/>
                </a:ext>
              </a:extLst>
            </p:cNvPr>
            <p:cNvSpPr/>
            <p:nvPr/>
          </p:nvSpPr>
          <p:spPr>
            <a:xfrm>
              <a:off x="401949" y="3146815"/>
              <a:ext cx="9102101" cy="977705"/>
            </a:xfrm>
            <a:prstGeom prst="flowChartProcess">
              <a:avLst/>
            </a:prstGeom>
            <a:solidFill>
              <a:schemeClr val="tx2">
                <a:lumMod val="20000"/>
                <a:lumOff val="80000"/>
              </a:schemeClr>
            </a:solidFill>
            <a:ln w="9525" cap="flat" cmpd="sng" algn="ctr">
              <a:solidFill>
                <a:srgbClr val="664D7E">
                  <a:shade val="95000"/>
                  <a:satMod val="105000"/>
                </a:srgbClr>
              </a:solidFill>
              <a:prstDash val="solid"/>
            </a:ln>
            <a:effectLst>
              <a:outerShdw blurRad="40000" dist="20000" dir="5400000" rotWithShape="0">
                <a:srgbClr val="000000">
                  <a:alpha val="38000"/>
                </a:srgbClr>
              </a:outerShdw>
            </a:effectLst>
          </p:spPr>
          <p:txBody>
            <a:bodyPr rtlCol="0" anchor="ctr"/>
            <a:lstStyle/>
            <a:p>
              <a:pPr marL="285750" marR="0" lvl="0" indent="-285750" algn="l" defTabSz="914400" rtl="0" eaLnBrk="1" fontAlgn="auto" latinLnBrk="0" hangingPunct="1">
                <a:lnSpc>
                  <a:spcPct val="130000"/>
                </a:lnSpc>
                <a:spcBef>
                  <a:spcPts val="0"/>
                </a:spcBef>
                <a:spcAft>
                  <a:spcPts val="0"/>
                </a:spcAft>
                <a:buClr>
                  <a:schemeClr val="tx1">
                    <a:lumMod val="50000"/>
                  </a:schemeClr>
                </a:buClr>
                <a:buSzTx/>
                <a:buFont typeface="Arial" panose="020B0604020202020204" pitchFamily="34" charset="0"/>
                <a:buChar char="•"/>
                <a:tabLst/>
                <a:defRPr/>
              </a:pP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「南海トラフ地震に備えて</a:t>
              </a:r>
              <a:r>
                <a:rPr kumimoji="0" lang="en-US" altLang="ja-JP"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BCP</a:t>
              </a: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を作りたいが、何から手をつけたらよいかわからない」</a:t>
              </a:r>
              <a:endParaRPr kumimoji="0" lang="en-US" altLang="ja-JP"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endParaRPr>
            </a:p>
            <a:p>
              <a:pPr marL="285750" marR="0" lvl="0" indent="-285750" algn="l" defTabSz="914400" rtl="0" eaLnBrk="1" fontAlgn="auto" latinLnBrk="0" hangingPunct="1">
                <a:lnSpc>
                  <a:spcPct val="130000"/>
                </a:lnSpc>
                <a:spcBef>
                  <a:spcPts val="0"/>
                </a:spcBef>
                <a:spcAft>
                  <a:spcPts val="0"/>
                </a:spcAft>
                <a:buClr>
                  <a:schemeClr val="tx1">
                    <a:lumMod val="50000"/>
                  </a:schemeClr>
                </a:buClr>
                <a:buSzTx/>
                <a:buFont typeface="Arial" panose="020B0604020202020204" pitchFamily="34" charset="0"/>
                <a:buChar char="•"/>
                <a:tabLst/>
                <a:defRPr/>
              </a:pP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「将来発生するかもしれない可能性に費用投下をする余裕はない」</a:t>
              </a:r>
              <a:endParaRPr kumimoji="0" lang="en-US" altLang="ja-JP"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endParaRPr>
            </a:p>
            <a:p>
              <a:pPr marL="285750" marR="0" lvl="0" indent="-285750" algn="l" defTabSz="914400" rtl="0" eaLnBrk="1" fontAlgn="auto" latinLnBrk="0" hangingPunct="1">
                <a:lnSpc>
                  <a:spcPct val="130000"/>
                </a:lnSpc>
                <a:spcBef>
                  <a:spcPts val="0"/>
                </a:spcBef>
                <a:spcAft>
                  <a:spcPts val="0"/>
                </a:spcAft>
                <a:buClr>
                  <a:schemeClr val="tx1">
                    <a:lumMod val="50000"/>
                  </a:schemeClr>
                </a:buClr>
                <a:buSzTx/>
                <a:buFont typeface="Arial" panose="020B0604020202020204" pitchFamily="34" charset="0"/>
                <a:buChar char="•"/>
                <a:tabLst/>
                <a:defRPr/>
              </a:pPr>
              <a:r>
                <a:rPr kumimoji="0" lang="ja-JP" altLang="en-US" sz="1400" i="0" u="none" strike="noStrike" kern="0" cap="none" spc="0" normalizeH="0" baseline="0" noProof="0" dirty="0">
                  <a:ln>
                    <a:noFill/>
                  </a:ln>
                  <a:solidFill>
                    <a:srgbClr val="333333"/>
                  </a:solidFill>
                  <a:effectLst/>
                  <a:uLnTx/>
                  <a:uFillTx/>
                  <a:latin typeface="BIZ UDPゴシック" panose="020B0400000000000000" pitchFamily="50" charset="-128"/>
                  <a:ea typeface="BIZ UDPゴシック" panose="020B0400000000000000" pitchFamily="50" charset="-128"/>
                </a:rPr>
                <a:t>「必要なことはわかるが、目の前の仕事に追われ、それどころではない」</a:t>
              </a:r>
            </a:p>
          </p:txBody>
        </p:sp>
      </p:grpSp>
    </p:spTree>
    <p:extLst>
      <p:ext uri="{BB962C8B-B14F-4D97-AF65-F5344CB8AC3E}">
        <p14:creationId xmlns:p14="http://schemas.microsoft.com/office/powerpoint/2010/main" val="22416062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1814</TotalTime>
  <Words>1451</Words>
  <Application>Microsoft Office PowerPoint</Application>
  <PresentationFormat>Widescreen</PresentationFormat>
  <Paragraphs>197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テーマ</vt:lpstr>
      <vt:lpstr>PowerPoint Presentation</vt:lpstr>
      <vt:lpstr>PowerPoint Presentation</vt:lpstr>
      <vt:lpstr>事業継続計画（BCP）とは？</vt:lpstr>
      <vt:lpstr>全国のBCP策定状況</vt:lpstr>
      <vt:lpstr>愛知県内の中小企業のBCP策定状況</vt:lpstr>
      <vt:lpstr>BCP策定における課題</vt:lpstr>
      <vt:lpstr>BCPの必要性とメリット</vt:lpstr>
      <vt:lpstr>愛知県の支援策</vt:lpstr>
      <vt:lpstr>あいちBCPモデルの特徴</vt:lpstr>
      <vt:lpstr>中小企業BCP策定支援事業</vt:lpstr>
      <vt:lpstr>BCP普及啓発セミナー＆ＢＣＰ策定講座のご紹介</vt:lpstr>
      <vt:lpstr>事業継続力強化支援計画</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oa</dc:creator>
  <cp:lastModifiedBy>oa</cp:lastModifiedBy>
  <cp:revision>22</cp:revision>
  <dcterms:created xsi:type="dcterms:W3CDTF">2025-10-08T02:27:49Z</dcterms:created>
  <dcterms:modified xsi:type="dcterms:W3CDTF">2026-06-12T09:08:58Z</dcterms:modified>
</cp:coreProperties>
</file>