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10"/>
  </p:notesMasterIdLst>
  <p:sldIdLst>
    <p:sldId id="260" r:id="rId3"/>
    <p:sldId id="261" r:id="rId4"/>
    <p:sldId id="274" r:id="rId5"/>
    <p:sldId id="275" r:id="rId6"/>
    <p:sldId id="263" r:id="rId7"/>
    <p:sldId id="266" r:id="rId8"/>
    <p:sldId id="267" r:id="rId9"/>
  </p:sldIdLst>
  <p:sldSz cx="9144000" cy="6858000" type="screen4x3"/>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99" d="100"/>
          <a:sy n="99" d="100"/>
        </p:scale>
        <p:origin x="19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ja-JP" altLang="en-US" sz="2000" dirty="0">
                <a:solidFill>
                  <a:schemeClr val="tx1"/>
                </a:solidFill>
                <a:latin typeface="Meiryo UI" panose="020B0604030504040204" pitchFamily="50" charset="-128"/>
                <a:ea typeface="Meiryo UI" panose="020B0604030504040204" pitchFamily="50" charset="-128"/>
              </a:rPr>
              <a:t>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col"/>
        <c:grouping val="clustered"/>
        <c:varyColors val="0"/>
        <c:ser>
          <c:idx val="2"/>
          <c:order val="2"/>
          <c:tx>
            <c:strRef>
              <c:f>Sheet1!$D$1</c:f>
              <c:strCache>
                <c:ptCount val="1"/>
                <c:pt idx="0">
                  <c:v>小規模企業等振興資金の割合</c:v>
                </c:pt>
              </c:strCache>
            </c:strRef>
          </c:tx>
          <c:spPr>
            <a:solidFill>
              <a:schemeClr val="accent1">
                <a:lumMod val="60000"/>
                <a:lumOff val="40000"/>
              </a:schemeClr>
            </a:solidFill>
            <a:ln>
              <a:noFill/>
            </a:ln>
            <a:effectLst/>
          </c:spPr>
          <c:invertIfNegative val="0"/>
          <c:cat>
            <c:numRef>
              <c:f>Sheet1!$A$2:$A$14</c:f>
              <c:numCache>
                <c:formatCode>General</c:formatCod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numCache>
            </c:numRef>
          </c:cat>
          <c:val>
            <c:numRef>
              <c:f>Sheet1!$D$2:$D$14</c:f>
              <c:numCache>
                <c:formatCode>0.0%</c:formatCode>
                <c:ptCount val="13"/>
                <c:pt idx="0">
                  <c:v>0.18737270875763748</c:v>
                </c:pt>
                <c:pt idx="1">
                  <c:v>0.21217215870880968</c:v>
                </c:pt>
                <c:pt idx="2">
                  <c:v>0.20202778820878708</c:v>
                </c:pt>
                <c:pt idx="3">
                  <c:v>0.19344262295081968</c:v>
                </c:pt>
                <c:pt idx="4">
                  <c:v>0.19828326180257511</c:v>
                </c:pt>
                <c:pt idx="5">
                  <c:v>0.2596964586846543</c:v>
                </c:pt>
                <c:pt idx="6">
                  <c:v>0.15200562983814214</c:v>
                </c:pt>
                <c:pt idx="7">
                  <c:v>6.6417099384132351E-3</c:v>
                </c:pt>
                <c:pt idx="8">
                  <c:v>8.3777608530083772E-2</c:v>
                </c:pt>
                <c:pt idx="9">
                  <c:v>8.7797619047619041E-2</c:v>
                </c:pt>
                <c:pt idx="10">
                  <c:v>7.0349140177175612E-2</c:v>
                </c:pt>
                <c:pt idx="11">
                  <c:v>0.10212242386957859</c:v>
                </c:pt>
                <c:pt idx="12">
                  <c:v>5.7462496821764554E-2</c:v>
                </c:pt>
              </c:numCache>
            </c:numRef>
          </c:val>
          <c:extLst>
            <c:ext xmlns:c16="http://schemas.microsoft.com/office/drawing/2014/chart" uri="{C3380CC4-5D6E-409C-BE32-E72D297353CC}">
              <c16:uniqueId val="{0000000B-9B51-49AC-AF84-5A91167012DA}"/>
            </c:ext>
          </c:extLst>
        </c:ser>
        <c:dLbls>
          <c:showLegendKey val="0"/>
          <c:showVal val="0"/>
          <c:showCatName val="0"/>
          <c:showSerName val="0"/>
          <c:showPercent val="0"/>
          <c:showBubbleSize val="0"/>
        </c:dLbls>
        <c:gapWidth val="150"/>
        <c:axId val="371437832"/>
        <c:axId val="371435208"/>
      </c:barChart>
      <c:lineChart>
        <c:grouping val="standard"/>
        <c:varyColors val="0"/>
        <c:ser>
          <c:idx val="0"/>
          <c:order val="0"/>
          <c:tx>
            <c:strRef>
              <c:f>Sheet1!$B$1</c:f>
              <c:strCache>
                <c:ptCount val="1"/>
                <c:pt idx="0">
                  <c:v>県制度融資全体</c:v>
                </c:pt>
              </c:strCache>
            </c:strRef>
          </c:tx>
          <c:spPr>
            <a:ln w="19050" cap="rnd">
              <a:solidFill>
                <a:schemeClr val="accent6">
                  <a:lumMod val="75000"/>
                </a:schemeClr>
              </a:solidFill>
              <a:round/>
            </a:ln>
            <a:effectLst/>
          </c:spPr>
          <c:marker>
            <c:symbol val="square"/>
            <c:size val="5"/>
            <c:spPr>
              <a:solidFill>
                <a:schemeClr val="accent6">
                  <a:lumMod val="50000"/>
                </a:schemeClr>
              </a:solidFill>
              <a:ln w="9525">
                <a:solidFill>
                  <a:schemeClr val="accent6">
                    <a:lumMod val="50000"/>
                  </a:schemeClr>
                </a:solidFill>
              </a:ln>
              <a:effectLst/>
            </c:spPr>
          </c:marker>
          <c:cat>
            <c:numRef>
              <c:f>Sheet1!$A$2:$A$14</c:f>
              <c:numCache>
                <c:formatCode>General</c:formatCod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numCache>
            </c:numRef>
          </c:cat>
          <c:val>
            <c:numRef>
              <c:f>Sheet1!$B$2:$B$14</c:f>
              <c:numCache>
                <c:formatCode>#,##0_);[Red]\(#,##0\)</c:formatCode>
                <c:ptCount val="13"/>
                <c:pt idx="0">
                  <c:v>3437</c:v>
                </c:pt>
                <c:pt idx="1">
                  <c:v>2974</c:v>
                </c:pt>
                <c:pt idx="2">
                  <c:v>2663</c:v>
                </c:pt>
                <c:pt idx="3">
                  <c:v>2135</c:v>
                </c:pt>
                <c:pt idx="4">
                  <c:v>2330</c:v>
                </c:pt>
                <c:pt idx="5">
                  <c:v>1779</c:v>
                </c:pt>
                <c:pt idx="6">
                  <c:v>2842</c:v>
                </c:pt>
                <c:pt idx="7">
                  <c:v>16562</c:v>
                </c:pt>
                <c:pt idx="8">
                  <c:v>2626</c:v>
                </c:pt>
                <c:pt idx="9">
                  <c:v>2688</c:v>
                </c:pt>
                <c:pt idx="10">
                  <c:v>3838</c:v>
                </c:pt>
                <c:pt idx="11">
                  <c:v>3251</c:v>
                </c:pt>
                <c:pt idx="12">
                  <c:v>3933</c:v>
                </c:pt>
              </c:numCache>
            </c:numRef>
          </c:val>
          <c:smooth val="0"/>
          <c:extLst>
            <c:ext xmlns:c16="http://schemas.microsoft.com/office/drawing/2014/chart" uri="{C3380CC4-5D6E-409C-BE32-E72D297353CC}">
              <c16:uniqueId val="{00000000-9B51-49AC-AF84-5A91167012DA}"/>
            </c:ext>
          </c:extLst>
        </c:ser>
        <c:ser>
          <c:idx val="1"/>
          <c:order val="1"/>
          <c:tx>
            <c:strRef>
              <c:f>Sheet1!$C$1</c:f>
              <c:strCache>
                <c:ptCount val="1"/>
                <c:pt idx="0">
                  <c:v>小規模企業等振興資金</c:v>
                </c:pt>
              </c:strCache>
            </c:strRef>
          </c:tx>
          <c:spPr>
            <a:ln w="19050" cap="rnd">
              <a:solidFill>
                <a:schemeClr val="accent2"/>
              </a:solidFill>
              <a:round/>
            </a:ln>
            <a:effectLst/>
          </c:spPr>
          <c:marker>
            <c:symbol val="square"/>
            <c:size val="5"/>
            <c:spPr>
              <a:solidFill>
                <a:schemeClr val="accent2">
                  <a:lumMod val="50000"/>
                </a:schemeClr>
              </a:solidFill>
              <a:ln w="9525">
                <a:solidFill>
                  <a:schemeClr val="accent2">
                    <a:lumMod val="50000"/>
                  </a:schemeClr>
                </a:solidFill>
              </a:ln>
              <a:effectLst/>
            </c:spPr>
          </c:marker>
          <c:cat>
            <c:numRef>
              <c:f>Sheet1!$A$2:$A$14</c:f>
              <c:numCache>
                <c:formatCode>General</c:formatCod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numCache>
            </c:numRef>
          </c:cat>
          <c:val>
            <c:numRef>
              <c:f>Sheet1!$C$2:$C$14</c:f>
              <c:numCache>
                <c:formatCode>#,##0_);[Red]\(#,##0\)</c:formatCode>
                <c:ptCount val="13"/>
                <c:pt idx="0">
                  <c:v>644</c:v>
                </c:pt>
                <c:pt idx="1">
                  <c:v>631</c:v>
                </c:pt>
                <c:pt idx="2">
                  <c:v>538</c:v>
                </c:pt>
                <c:pt idx="3">
                  <c:v>413</c:v>
                </c:pt>
                <c:pt idx="4">
                  <c:v>462</c:v>
                </c:pt>
                <c:pt idx="5">
                  <c:v>462</c:v>
                </c:pt>
                <c:pt idx="6">
                  <c:v>432</c:v>
                </c:pt>
                <c:pt idx="7">
                  <c:v>110</c:v>
                </c:pt>
                <c:pt idx="8">
                  <c:v>220</c:v>
                </c:pt>
                <c:pt idx="9">
                  <c:v>236</c:v>
                </c:pt>
                <c:pt idx="10">
                  <c:v>270</c:v>
                </c:pt>
                <c:pt idx="11">
                  <c:v>332</c:v>
                </c:pt>
                <c:pt idx="12">
                  <c:v>226</c:v>
                </c:pt>
              </c:numCache>
            </c:numRef>
          </c:val>
          <c:smooth val="0"/>
          <c:extLst>
            <c:ext xmlns:c16="http://schemas.microsoft.com/office/drawing/2014/chart" uri="{C3380CC4-5D6E-409C-BE32-E72D297353CC}">
              <c16:uniqueId val="{00000001-9B51-49AC-AF84-5A91167012DA}"/>
            </c:ext>
          </c:extLst>
        </c:ser>
        <c:dLbls>
          <c:showLegendKey val="0"/>
          <c:showVal val="0"/>
          <c:showCatName val="0"/>
          <c:showSerName val="0"/>
          <c:showPercent val="0"/>
          <c:showBubbleSize val="0"/>
        </c:dLbls>
        <c:marker val="1"/>
        <c:smooth val="0"/>
        <c:axId val="362644368"/>
        <c:axId val="362646008"/>
      </c:lineChart>
      <c:catAx>
        <c:axId val="362644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362646008"/>
        <c:crosses val="autoZero"/>
        <c:auto val="1"/>
        <c:lblAlgn val="ctr"/>
        <c:lblOffset val="100"/>
        <c:noMultiLvlLbl val="0"/>
      </c:catAx>
      <c:valAx>
        <c:axId val="362646008"/>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362644368"/>
        <c:crosses val="autoZero"/>
        <c:crossBetween val="between"/>
      </c:valAx>
      <c:valAx>
        <c:axId val="371435208"/>
        <c:scaling>
          <c:orientation val="minMax"/>
          <c:max val="1"/>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371437832"/>
        <c:crosses val="max"/>
        <c:crossBetween val="between"/>
      </c:valAx>
      <c:catAx>
        <c:axId val="371437832"/>
        <c:scaling>
          <c:orientation val="minMax"/>
        </c:scaling>
        <c:delete val="1"/>
        <c:axPos val="b"/>
        <c:numFmt formatCode="General" sourceLinked="1"/>
        <c:majorTickMark val="out"/>
        <c:minorTickMark val="none"/>
        <c:tickLblPos val="nextTo"/>
        <c:crossAx val="37143520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79B5B-2424-4387-A811-94D9FB8B551C}"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kumimoji="1" lang="ja-JP" altLang="en-US"/>
        </a:p>
      </dgm:t>
    </dgm:pt>
    <dgm:pt modelId="{CDA44735-3C9A-4FDB-940C-FC945049CBC4}">
      <dgm:prSet phldrT="[テキスト]" custT="1"/>
      <dgm:spPr>
        <a:solidFill>
          <a:schemeClr val="accent5">
            <a:lumMod val="75000"/>
          </a:schemeClr>
        </a:solidFill>
      </dgm:spPr>
      <dgm:t>
        <a:bodyPr/>
        <a:lstStyle/>
        <a:p>
          <a:r>
            <a:rPr kumimoji="1" lang="ja-JP" altLang="en-US" sz="2000" b="1" dirty="0">
              <a:latin typeface="Meiryo UI" panose="020B0604030504040204" pitchFamily="50" charset="-128"/>
              <a:ea typeface="Meiryo UI" panose="020B0604030504040204" pitchFamily="50" charset="-128"/>
            </a:rPr>
            <a:t>県融資制度</a:t>
          </a:r>
        </a:p>
      </dgm:t>
    </dgm:pt>
    <dgm:pt modelId="{ABAD50B6-1FD3-46FD-AB74-0AA26FE877EE}" type="parTrans" cxnId="{C794CEEE-02DD-496F-B921-F9B47397FD72}">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24A66D31-34E3-4879-9B34-0F578EDF9B13}" type="sibTrans" cxnId="{C794CEEE-02DD-496F-B921-F9B47397FD72}">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E2AC7D1D-D9CB-4A7A-BF1C-5F01D120A76F}">
      <dgm:prSet phldrT="[テキスト]" custT="1"/>
      <dgm:spPr/>
      <dgm:t>
        <a:bodyPr/>
        <a:lstStyle/>
        <a:p>
          <a:pPr>
            <a:lnSpc>
              <a:spcPts val="2100"/>
            </a:lnSpc>
          </a:pPr>
          <a:r>
            <a:rPr kumimoji="1" lang="ja-JP" altLang="en-US" sz="1800" dirty="0">
              <a:latin typeface="Meiryo UI" panose="020B0604030504040204" pitchFamily="50" charset="-128"/>
              <a:ea typeface="Meiryo UI" panose="020B0604030504040204" pitchFamily="50" charset="-128"/>
            </a:rPr>
            <a:t>小規模企業等</a:t>
          </a:r>
          <a:br>
            <a:rPr kumimoji="1" lang="en-US" altLang="ja-JP" sz="1800" dirty="0">
              <a:latin typeface="Meiryo UI" panose="020B0604030504040204" pitchFamily="50" charset="-128"/>
              <a:ea typeface="Meiryo UI" panose="020B0604030504040204" pitchFamily="50" charset="-128"/>
            </a:rPr>
          </a:br>
          <a:r>
            <a:rPr kumimoji="1" lang="ja-JP" altLang="en-US" sz="1800" dirty="0">
              <a:latin typeface="Meiryo UI" panose="020B0604030504040204" pitchFamily="50" charset="-128"/>
              <a:ea typeface="Meiryo UI" panose="020B0604030504040204" pitchFamily="50" charset="-128"/>
            </a:rPr>
            <a:t>振興資金</a:t>
          </a:r>
        </a:p>
      </dgm:t>
    </dgm:pt>
    <dgm:pt modelId="{09A9D273-25EF-49C8-8E15-9104A0FB2C8C}" type="parTrans" cxnId="{2CC92E75-4659-4C59-BF95-035B563C299A}">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29A681D8-E3A8-4687-84B0-3BAE655900BE}" type="sibTrans" cxnId="{2CC92E75-4659-4C59-BF95-035B563C299A}">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D63FF923-162F-4D0D-B677-944824D4C854}">
      <dgm:prSet phldrT="[テキスト]" custT="1"/>
      <dgm:spPr/>
      <dgm:t>
        <a:bodyPr/>
        <a:lstStyle/>
        <a:p>
          <a:pPr algn="ctr"/>
          <a:r>
            <a:rPr kumimoji="1" lang="ja-JP" altLang="en-US" sz="1800" dirty="0">
              <a:latin typeface="Meiryo UI" panose="020B0604030504040204" pitchFamily="50" charset="-128"/>
              <a:ea typeface="Meiryo UI" panose="020B0604030504040204" pitchFamily="50" charset="-128"/>
            </a:rPr>
            <a:t>一般事業資金</a:t>
          </a:r>
        </a:p>
      </dgm:t>
    </dgm:pt>
    <dgm:pt modelId="{38E8F7B8-F08A-4314-AFC7-54DA4D1CB1DA}" type="parTrans" cxnId="{B96F28D3-394C-4CA5-B8B0-56F1EC009E79}">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C235B700-AEC9-493D-9CB1-12B8A999D83E}" type="sibTrans" cxnId="{B96F28D3-394C-4CA5-B8B0-56F1EC009E79}">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41EB3397-A8DF-4111-A016-723644CE6D95}">
      <dgm:prSet phldrT="[テキスト]" custT="1"/>
      <dgm:spPr/>
      <dgm:t>
        <a:bodyPr tIns="108000"/>
        <a:lstStyle/>
        <a:p>
          <a:pPr>
            <a:lnSpc>
              <a:spcPts val="2100"/>
            </a:lnSpc>
          </a:pPr>
          <a:r>
            <a:rPr kumimoji="1" lang="ja-JP" altLang="en-US" sz="1800" dirty="0">
              <a:latin typeface="Meiryo UI" panose="020B0604030504040204" pitchFamily="50" charset="-128"/>
              <a:ea typeface="Meiryo UI" panose="020B0604030504040204" pitchFamily="50" charset="-128"/>
            </a:rPr>
            <a:t>中小企業組織</a:t>
          </a:r>
          <a:br>
            <a:rPr kumimoji="1" lang="en-US" altLang="ja-JP" sz="1800" dirty="0">
              <a:latin typeface="Meiryo UI" panose="020B0604030504040204" pitchFamily="50" charset="-128"/>
              <a:ea typeface="Meiryo UI" panose="020B0604030504040204" pitchFamily="50" charset="-128"/>
            </a:rPr>
          </a:br>
          <a:r>
            <a:rPr kumimoji="1" lang="ja-JP" altLang="en-US" sz="1800" dirty="0">
              <a:latin typeface="Meiryo UI" panose="020B0604030504040204" pitchFamily="50" charset="-128"/>
              <a:ea typeface="Meiryo UI" panose="020B0604030504040204" pitchFamily="50" charset="-128"/>
            </a:rPr>
            <a:t>強化資金</a:t>
          </a:r>
        </a:p>
      </dgm:t>
    </dgm:pt>
    <dgm:pt modelId="{013E5010-5CF1-44BE-A407-A086025932A9}" type="parTrans" cxnId="{7059E503-E342-4735-AD0F-9326E9E25335}">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BB80217C-A684-4F82-86E1-13472C0857F3}" type="sibTrans" cxnId="{7059E503-E342-4735-AD0F-9326E9E25335}">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8C79CB97-0672-485E-9A2C-3F1C093EBEED}">
      <dgm:prSet phldrT="[テキスト]" custT="1"/>
      <dgm:spPr/>
      <dgm:t>
        <a:bodyPr tIns="144000"/>
        <a:lstStyle/>
        <a:p>
          <a:pPr>
            <a:lnSpc>
              <a:spcPts val="2100"/>
            </a:lnSpc>
          </a:pPr>
          <a:r>
            <a:rPr kumimoji="1" lang="ja-JP" altLang="en-US" sz="1800" dirty="0">
              <a:latin typeface="Meiryo UI" panose="020B0604030504040204" pitchFamily="50" charset="-128"/>
              <a:ea typeface="Meiryo UI" panose="020B0604030504040204" pitchFamily="50" charset="-128"/>
            </a:rPr>
            <a:t>経済環境適応</a:t>
          </a:r>
          <a:br>
            <a:rPr kumimoji="1" lang="en-US" altLang="ja-JP" sz="1800" dirty="0">
              <a:latin typeface="Meiryo UI" panose="020B0604030504040204" pitchFamily="50" charset="-128"/>
              <a:ea typeface="Meiryo UI" panose="020B0604030504040204" pitchFamily="50" charset="-128"/>
            </a:rPr>
          </a:br>
          <a:r>
            <a:rPr kumimoji="1" lang="ja-JP" altLang="en-US" sz="1800" dirty="0">
              <a:latin typeface="Meiryo UI" panose="020B0604030504040204" pitchFamily="50" charset="-128"/>
              <a:ea typeface="Meiryo UI" panose="020B0604030504040204" pitchFamily="50" charset="-128"/>
            </a:rPr>
            <a:t>資金</a:t>
          </a:r>
        </a:p>
      </dgm:t>
    </dgm:pt>
    <dgm:pt modelId="{7C9BED0F-60C9-4B53-AB01-830E39D90CB1}" type="parTrans" cxnId="{692A5578-3F06-4710-8671-873F7B7EE762}">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905DAEB7-0C02-4328-BE09-2AF6E6884288}" type="sibTrans" cxnId="{692A5578-3F06-4710-8671-873F7B7EE762}">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A9B5507A-AFE7-43CE-9B75-1BA08CC6F164}">
      <dgm:prSet phldrT="[テキスト]" custT="1"/>
      <dgm:spPr>
        <a:noFill/>
        <a:ln>
          <a:solidFill>
            <a:schemeClr val="accent1">
              <a:lumMod val="75000"/>
            </a:schemeClr>
          </a:solidFill>
        </a:ln>
      </dgm:spPr>
      <dgm:t>
        <a:bodyPr lIns="108000"/>
        <a:lstStyle/>
        <a:p>
          <a:pPr algn="l">
            <a:lnSpc>
              <a:spcPts val="1600"/>
            </a:lnSpc>
          </a:pPr>
          <a:r>
            <a:rPr kumimoji="1" lang="ja-JP" altLang="en-US" sz="1200" dirty="0">
              <a:solidFill>
                <a:schemeClr val="tx1"/>
              </a:solidFill>
              <a:latin typeface="Meiryo UI" panose="020B0604030504040204" pitchFamily="50" charset="-128"/>
              <a:ea typeface="Meiryo UI" panose="020B0604030504040204" pitchFamily="50" charset="-128"/>
            </a:rPr>
            <a:t>中小企業者であれば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lnSpc>
              <a:spcPts val="1600"/>
            </a:lnSpc>
          </a:pPr>
          <a:r>
            <a:rPr kumimoji="1" lang="ja-JP" altLang="en-US" sz="1200" dirty="0">
              <a:solidFill>
                <a:schemeClr val="tx1"/>
              </a:solidFill>
              <a:latin typeface="Meiryo UI" panose="020B0604030504040204" pitchFamily="50" charset="-128"/>
              <a:ea typeface="Meiryo UI" panose="020B0604030504040204" pitchFamily="50" charset="-128"/>
            </a:rPr>
            <a:t>規模に関わらず利用可</a:t>
          </a:r>
        </a:p>
      </dgm:t>
    </dgm:pt>
    <dgm:pt modelId="{561E2D2B-B8D7-4257-ACB7-933706FD8A1D}" type="parTrans" cxnId="{9F57077A-A750-4DCC-8609-E76A47B00202}">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E1FB9973-0677-43AD-9C48-26BF7369BB66}" type="sibTrans" cxnId="{9F57077A-A750-4DCC-8609-E76A47B00202}">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1537C6D2-82E4-4B5E-AD19-7727CEB4A711}">
      <dgm:prSet phldrT="[テキスト]" custT="1"/>
      <dgm:spPr>
        <a:noFill/>
        <a:ln>
          <a:solidFill>
            <a:schemeClr val="accent1">
              <a:lumMod val="75000"/>
            </a:schemeClr>
          </a:solidFill>
        </a:ln>
      </dgm:spPr>
      <dgm:t>
        <a:bodyPr lIns="108000"/>
        <a:lstStyle/>
        <a:p>
          <a:pPr algn="l"/>
          <a:r>
            <a:rPr kumimoji="1" lang="ja-JP" altLang="en-US" sz="1400" b="1" dirty="0">
              <a:solidFill>
                <a:schemeClr val="tx1"/>
              </a:solidFill>
              <a:latin typeface="Meiryo UI" panose="020B0604030504040204" pitchFamily="50" charset="-128"/>
              <a:ea typeface="Meiryo UI" panose="020B0604030504040204" pitchFamily="50" charset="-128"/>
            </a:rPr>
            <a:t>組合</a:t>
          </a:r>
          <a:r>
            <a:rPr kumimoji="1" lang="ja-JP" altLang="en-US" sz="1400" dirty="0">
              <a:solidFill>
                <a:schemeClr val="tx1"/>
              </a:solidFill>
              <a:latin typeface="Meiryo UI" panose="020B0604030504040204" pitchFamily="50" charset="-128"/>
              <a:ea typeface="Meiryo UI" panose="020B0604030504040204" pitchFamily="50" charset="-128"/>
            </a:rPr>
            <a:t>及び組合員向け</a:t>
          </a:r>
        </a:p>
      </dgm:t>
    </dgm:pt>
    <dgm:pt modelId="{415E24D7-A2CD-4717-A220-CF8EED93DF11}" type="parTrans" cxnId="{CD7DE16D-CDF5-44A1-BB1C-1A805F0084AB}">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B0FBB0E5-B764-4EEA-9B63-FA85AA36AC99}" type="sibTrans" cxnId="{CD7DE16D-CDF5-44A1-BB1C-1A805F0084AB}">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AB96CA6A-6164-4920-8AB2-6E0A6FF810B6}">
      <dgm:prSet phldrT="[テキスト]" custT="1"/>
      <dgm:spPr>
        <a:noFill/>
        <a:ln>
          <a:solidFill>
            <a:schemeClr val="accent1">
              <a:lumMod val="75000"/>
            </a:schemeClr>
          </a:solidFill>
        </a:ln>
      </dgm:spPr>
      <dgm:t>
        <a:bodyPr lIns="108000"/>
        <a:lstStyle/>
        <a:p>
          <a:pPr algn="l">
            <a:lnSpc>
              <a:spcPts val="1680"/>
            </a:lnSpc>
          </a:pPr>
          <a:r>
            <a:rPr kumimoji="1" lang="ja-JP" altLang="en-US" sz="1400" dirty="0">
              <a:solidFill>
                <a:schemeClr val="tx1"/>
              </a:solidFill>
              <a:latin typeface="Meiryo UI" panose="020B0604030504040204" pitchFamily="50" charset="-128"/>
              <a:ea typeface="Meiryo UI" panose="020B0604030504040204" pitchFamily="50" charset="-128"/>
            </a:rPr>
            <a:t>セーフティネットや創業</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400" dirty="0">
              <a:solidFill>
                <a:schemeClr val="tx1"/>
              </a:solidFill>
              <a:latin typeface="Meiryo UI" panose="020B0604030504040204" pitchFamily="50" charset="-128"/>
              <a:ea typeface="Meiryo UI" panose="020B0604030504040204" pitchFamily="50" charset="-128"/>
            </a:rPr>
            <a:t>支援等政策的資金</a:t>
          </a:r>
        </a:p>
      </dgm:t>
    </dgm:pt>
    <dgm:pt modelId="{BDFB9D99-5640-4FDF-B50C-A3637A8F88AE}" type="parTrans" cxnId="{7CE0F315-8833-420E-ABDF-DC9E2AF2514B}">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893FCFE8-7D3D-4732-908E-C8370232EF3E}" type="sibTrans" cxnId="{7CE0F315-8833-420E-ABDF-DC9E2AF2514B}">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6D4E9D20-E426-4243-8C96-91A216D7A998}">
      <dgm:prSet phldrT="[テキスト]" custT="1"/>
      <dgm:spPr>
        <a:noFill/>
        <a:ln>
          <a:solidFill>
            <a:schemeClr val="accent1">
              <a:lumMod val="75000"/>
            </a:schemeClr>
          </a:solidFill>
        </a:ln>
      </dgm:spPr>
      <dgm:t>
        <a:bodyPr/>
        <a:lstStyle/>
        <a:p>
          <a:pPr algn="l">
            <a:lnSpc>
              <a:spcPts val="1260"/>
            </a:lnSpc>
          </a:pPr>
          <a:r>
            <a:rPr kumimoji="1" lang="ja-JP" altLang="en-US" sz="1200" dirty="0">
              <a:solidFill>
                <a:schemeClr val="tx1"/>
              </a:solidFill>
              <a:latin typeface="Meiryo UI" panose="020B0604030504040204" pitchFamily="50" charset="-128"/>
              <a:ea typeface="Meiryo UI" panose="020B0604030504040204" pitchFamily="50" charset="-128"/>
            </a:rPr>
            <a:t>・ 県内各市町村と協調</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lnSpc>
              <a:spcPts val="1260"/>
            </a:lnSpc>
          </a:pPr>
          <a:r>
            <a:rPr kumimoji="1" lang="ja-JP" altLang="en-US" sz="1200" dirty="0">
              <a:solidFill>
                <a:schemeClr val="tx1"/>
              </a:solidFill>
              <a:latin typeface="Meiryo UI" panose="020B0604030504040204" pitchFamily="50" charset="-128"/>
              <a:ea typeface="Meiryo UI" panose="020B0604030504040204" pitchFamily="50" charset="-128"/>
            </a:rPr>
            <a:t>・ 一部市町村は独自補助</a:t>
          </a:r>
          <a:br>
            <a:rPr kumimoji="1" lang="en-US" altLang="ja-JP" sz="1200" dirty="0">
              <a:solidFill>
                <a:schemeClr val="tx1"/>
              </a:solidFill>
              <a:latin typeface="Meiryo UI" panose="020B0604030504040204" pitchFamily="50" charset="-128"/>
              <a:ea typeface="Meiryo UI" panose="020B0604030504040204" pitchFamily="50" charset="-128"/>
            </a:rPr>
          </a:br>
          <a:r>
            <a:rPr kumimoji="1" lang="ja-JP" altLang="en-US" sz="1200" dirty="0">
              <a:solidFill>
                <a:schemeClr val="tx1"/>
              </a:solidFill>
              <a:latin typeface="Meiryo UI" panose="020B0604030504040204" pitchFamily="50" charset="-128"/>
              <a:ea typeface="Meiryo UI" panose="020B0604030504040204" pitchFamily="50" charset="-128"/>
            </a:rPr>
            <a:t> （保証料・金利）あり</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lnSpc>
              <a:spcPts val="1260"/>
            </a:lnSpc>
          </a:pPr>
          <a:r>
            <a:rPr kumimoji="1" lang="ja-JP" altLang="en-US" sz="1200" dirty="0">
              <a:solidFill>
                <a:schemeClr val="tx1"/>
              </a:solidFill>
              <a:latin typeface="Meiryo UI" panose="020B0604030504040204" pitchFamily="50" charset="-128"/>
              <a:ea typeface="Meiryo UI" panose="020B0604030504040204" pitchFamily="50" charset="-128"/>
            </a:rPr>
            <a:t>・「小口資金」は責任共有制度の対象外</a:t>
          </a:r>
        </a:p>
      </dgm:t>
    </dgm:pt>
    <dgm:pt modelId="{4F746F79-66EF-4972-A097-913D67011761}" type="parTrans" cxnId="{B04D1753-8D03-4A89-A106-19E23712F829}">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3E55B730-F836-4A09-B457-3EF9E5D6EA5B}" type="sibTrans" cxnId="{B04D1753-8D03-4A89-A106-19E23712F829}">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4A3FEBF1-85D1-4A17-BD49-7C0704A7781C}">
      <dgm:prSet phldrT="[テキスト]" custT="1"/>
      <dgm:spPr>
        <a:noFill/>
        <a:ln>
          <a:solidFill>
            <a:schemeClr val="accent1">
              <a:lumMod val="75000"/>
            </a:schemeClr>
          </a:solidFill>
        </a:ln>
      </dgm:spPr>
      <dgm:t>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 取扱金融機関は</a:t>
          </a:r>
          <a:r>
            <a:rPr kumimoji="1" lang="ja-JP" altLang="en-US" sz="1200" b="1" dirty="0">
              <a:solidFill>
                <a:schemeClr val="tx1"/>
              </a:solidFill>
              <a:latin typeface="Meiryo UI" panose="020B0604030504040204" pitchFamily="50" charset="-128"/>
              <a:ea typeface="Meiryo UI" panose="020B0604030504040204" pitchFamily="50" charset="-128"/>
            </a:rPr>
            <a:t>商工中金</a:t>
          </a:r>
          <a:r>
            <a:rPr kumimoji="1" lang="ja-JP" altLang="en-US" sz="1200" dirty="0">
              <a:solidFill>
                <a:schemeClr val="tx1"/>
              </a:solidFill>
              <a:latin typeface="Meiryo UI" panose="020B0604030504040204" pitchFamily="50" charset="-128"/>
              <a:ea typeface="Meiryo UI" panose="020B0604030504040204" pitchFamily="50" charset="-128"/>
            </a:rPr>
            <a:t>のみ</a:t>
          </a:r>
        </a:p>
      </dgm:t>
    </dgm:pt>
    <dgm:pt modelId="{920C968D-D450-4DA5-AD72-BACC02165E1C}" type="parTrans" cxnId="{877D885E-4184-4C97-8E70-A9173A67C0EC}">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5C2E612A-DAB1-455A-B4D9-80324EF0C89D}" type="sibTrans" cxnId="{877D885E-4184-4C97-8E70-A9173A67C0EC}">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CF7AC2FB-4E62-4F43-A5F9-9FD8E7A11A1F}">
      <dgm:prSet phldrT="[テキスト]" custT="1"/>
      <dgm:spPr>
        <a:noFill/>
        <a:ln>
          <a:solidFill>
            <a:schemeClr val="accent1">
              <a:lumMod val="75000"/>
            </a:schemeClr>
          </a:solidFill>
        </a:ln>
      </dgm:spPr>
      <dgm:t>
        <a:bodyPr/>
        <a:lstStyle/>
        <a:p>
          <a:pPr algn="l">
            <a:lnSpc>
              <a:spcPts val="1260"/>
            </a:lnSpc>
          </a:pPr>
          <a:r>
            <a:rPr kumimoji="1" lang="ja-JP" altLang="en-US" sz="1200" dirty="0">
              <a:solidFill>
                <a:schemeClr val="tx1"/>
              </a:solidFill>
              <a:latin typeface="Meiryo UI" panose="020B0604030504040204" pitchFamily="50" charset="-128"/>
              <a:ea typeface="Meiryo UI" panose="020B0604030504040204" pitchFamily="50" charset="-128"/>
            </a:rPr>
            <a:t>・ 売上減少等の資金繰り支援、設備投資</a:t>
          </a:r>
          <a:br>
            <a:rPr kumimoji="1" lang="en-US" altLang="ja-JP" sz="1200" dirty="0">
              <a:solidFill>
                <a:schemeClr val="tx1"/>
              </a:solidFill>
              <a:latin typeface="Meiryo UI" panose="020B0604030504040204" pitchFamily="50" charset="-128"/>
              <a:ea typeface="Meiryo UI" panose="020B0604030504040204" pitchFamily="50" charset="-128"/>
            </a:rPr>
          </a:br>
          <a:r>
            <a:rPr kumimoji="1" lang="ja-JP" altLang="en-US" sz="1200" dirty="0">
              <a:solidFill>
                <a:schemeClr val="tx1"/>
              </a:solidFill>
              <a:latin typeface="Meiryo UI" panose="020B0604030504040204" pitchFamily="50" charset="-128"/>
              <a:ea typeface="Meiryo UI" panose="020B0604030504040204" pitchFamily="50" charset="-128"/>
            </a:rPr>
            <a:t>　等の前向きな資金、創業、事業承継など</a:t>
          </a:r>
          <a:br>
            <a:rPr kumimoji="1" lang="en-US" altLang="ja-JP" sz="1200" dirty="0">
              <a:solidFill>
                <a:schemeClr val="tx1"/>
              </a:solidFill>
              <a:latin typeface="Meiryo UI" panose="020B0604030504040204" pitchFamily="50" charset="-128"/>
              <a:ea typeface="Meiryo UI" panose="020B0604030504040204" pitchFamily="50" charset="-128"/>
            </a:rPr>
          </a:br>
          <a:r>
            <a:rPr kumimoji="1" lang="ja-JP" altLang="en-US" sz="1200" dirty="0">
              <a:solidFill>
                <a:schemeClr val="tx1"/>
              </a:solidFill>
              <a:latin typeface="Meiryo UI" panose="020B0604030504040204" pitchFamily="50" charset="-128"/>
              <a:ea typeface="Meiryo UI" panose="020B0604030504040204" pitchFamily="50" charset="-128"/>
            </a:rPr>
            <a:t>　事業者の状況に合わせた</a:t>
          </a:r>
          <a:r>
            <a:rPr kumimoji="1" lang="ja-JP" altLang="en-US" sz="1200" b="1" dirty="0">
              <a:solidFill>
                <a:schemeClr val="tx1"/>
              </a:solidFill>
              <a:latin typeface="Meiryo UI" panose="020B0604030504040204" pitchFamily="50" charset="-128"/>
              <a:ea typeface="Meiryo UI" panose="020B0604030504040204" pitchFamily="50" charset="-128"/>
            </a:rPr>
            <a:t>幅広いメニュー</a:t>
          </a:r>
          <a:br>
            <a:rPr kumimoji="1" lang="en-US" altLang="ja-JP" sz="1200" b="1" dirty="0">
              <a:solidFill>
                <a:schemeClr val="tx1"/>
              </a:solidFill>
              <a:latin typeface="Meiryo UI" panose="020B0604030504040204" pitchFamily="50" charset="-128"/>
              <a:ea typeface="Meiryo UI" panose="020B0604030504040204" pitchFamily="50" charset="-128"/>
            </a:rPr>
          </a:b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あり</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lnSpc>
              <a:spcPts val="1260"/>
            </a:lnSpc>
          </a:pPr>
          <a:r>
            <a:rPr kumimoji="1" lang="ja-JP" altLang="en-US" sz="1200" dirty="0">
              <a:solidFill>
                <a:schemeClr val="tx1"/>
              </a:solidFill>
              <a:latin typeface="Meiryo UI" panose="020B0604030504040204" pitchFamily="50" charset="-128"/>
              <a:ea typeface="Meiryo UI" panose="020B0604030504040204" pitchFamily="50" charset="-128"/>
            </a:rPr>
            <a:t>・ 一部市町村は独自補助（保証料、金</a:t>
          </a:r>
          <a:br>
            <a:rPr kumimoji="1" lang="en-US" altLang="ja-JP" sz="1200" dirty="0">
              <a:solidFill>
                <a:schemeClr val="tx1"/>
              </a:solidFill>
              <a:latin typeface="Meiryo UI" panose="020B0604030504040204" pitchFamily="50" charset="-128"/>
              <a:ea typeface="Meiryo UI" panose="020B0604030504040204" pitchFamily="50" charset="-128"/>
            </a:rPr>
          </a:br>
          <a:r>
            <a:rPr kumimoji="1" lang="ja-JP" altLang="en-US" sz="1200" dirty="0">
              <a:solidFill>
                <a:schemeClr val="tx1"/>
              </a:solidFill>
              <a:latin typeface="Meiryo UI" panose="020B0604030504040204" pitchFamily="50" charset="-128"/>
              <a:ea typeface="Meiryo UI" panose="020B0604030504040204" pitchFamily="50" charset="-128"/>
            </a:rPr>
            <a:t>　利）あり</a:t>
          </a:r>
        </a:p>
      </dgm:t>
    </dgm:pt>
    <dgm:pt modelId="{543BBC0C-FD3D-467A-9CA6-662ED0793E48}" type="parTrans" cxnId="{A1B90F62-14EE-487A-805E-F37C529C0A0D}">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989F4949-4E6A-49A1-87E9-E997C4610877}" type="sibTrans" cxnId="{A1B90F62-14EE-487A-805E-F37C529C0A0D}">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34EE6749-1A2A-494D-92A6-62DC8FA02675}">
      <dgm:prSet phldrT="[テキスト]" custT="1"/>
      <dgm:spPr>
        <a:noFill/>
        <a:ln>
          <a:solidFill>
            <a:schemeClr val="accent1">
              <a:lumMod val="75000"/>
            </a:schemeClr>
          </a:solidFill>
        </a:ln>
      </dgm:spPr>
      <dgm:t>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 利用条件の</a:t>
          </a:r>
          <a:r>
            <a:rPr kumimoji="1" lang="ja-JP" altLang="en-US" sz="1200" b="1" dirty="0">
              <a:solidFill>
                <a:schemeClr val="tx1"/>
              </a:solidFill>
              <a:latin typeface="Meiryo UI" panose="020B0604030504040204" pitchFamily="50" charset="-128"/>
              <a:ea typeface="Meiryo UI" panose="020B0604030504040204" pitchFamily="50" charset="-128"/>
            </a:rPr>
            <a:t>制約がない</a:t>
          </a:r>
        </a:p>
      </dgm:t>
    </dgm:pt>
    <dgm:pt modelId="{A069A780-0C5C-4CDD-AAE9-EB3553A73A8A}" type="parTrans" cxnId="{71FC6F31-71A1-4922-B820-1D90CABAB8AA}">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47A70A8A-222A-415F-A28B-1F8B46F4A569}" type="sibTrans" cxnId="{71FC6F31-71A1-4922-B820-1D90CABAB8AA}">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5959BA02-D2D3-4349-8E77-2980972CD2C5}">
      <dgm:prSet phldrT="[テキスト]" custT="1"/>
      <dgm:spPr>
        <a:noFill/>
        <a:ln>
          <a:solidFill>
            <a:schemeClr val="accent1">
              <a:lumMod val="75000"/>
            </a:schemeClr>
          </a:solidFill>
        </a:ln>
      </dgm:spPr>
      <dgm:t>
        <a:bodyPr lIns="108000"/>
        <a:lstStyle/>
        <a:p>
          <a:pPr algn="l"/>
          <a:r>
            <a:rPr kumimoji="1" lang="ja-JP" altLang="en-US" sz="1400" dirty="0">
              <a:solidFill>
                <a:schemeClr val="tx1"/>
              </a:solidFill>
              <a:latin typeface="Meiryo UI" panose="020B0604030504040204" pitchFamily="50" charset="-128"/>
              <a:ea typeface="Meiryo UI" panose="020B0604030504040204" pitchFamily="50" charset="-128"/>
            </a:rPr>
            <a:t>小規模事業者向け</a:t>
          </a:r>
        </a:p>
      </dgm:t>
    </dgm:pt>
    <dgm:pt modelId="{E5CCDD44-E868-4D80-B3C5-C7AE3E393E0A}" type="sibTrans" cxnId="{92D5E56B-097B-42B8-B40A-1828540452F2}">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3B5D1B08-DB2E-4BF0-8C9A-41246C2426DD}" type="parTrans" cxnId="{92D5E56B-097B-42B8-B40A-1828540452F2}">
      <dgm:prSet/>
      <dgm:spPr/>
      <dgm:t>
        <a:bodyPr/>
        <a:lstStyle/>
        <a:p>
          <a:endParaRPr kumimoji="1" lang="ja-JP" altLang="en-US" sz="1600">
            <a:latin typeface="Meiryo UI" panose="020B0604030504040204" pitchFamily="50" charset="-128"/>
            <a:ea typeface="Meiryo UI" panose="020B0604030504040204" pitchFamily="50" charset="-128"/>
          </a:endParaRPr>
        </a:p>
      </dgm:t>
    </dgm:pt>
    <dgm:pt modelId="{2DC20E2E-45E5-4F55-A62D-256F1B874E55}" type="pres">
      <dgm:prSet presAssocID="{5A879B5B-2424-4387-A811-94D9FB8B551C}" presName="hierChild1" presStyleCnt="0">
        <dgm:presLayoutVars>
          <dgm:orgChart val="1"/>
          <dgm:chPref val="1"/>
          <dgm:dir/>
          <dgm:animOne val="branch"/>
          <dgm:animLvl val="lvl"/>
          <dgm:resizeHandles/>
        </dgm:presLayoutVars>
      </dgm:prSet>
      <dgm:spPr/>
    </dgm:pt>
    <dgm:pt modelId="{F9190B9B-ECA3-42CE-9ACD-B9581E7543B8}" type="pres">
      <dgm:prSet presAssocID="{CDA44735-3C9A-4FDB-940C-FC945049CBC4}" presName="hierRoot1" presStyleCnt="0">
        <dgm:presLayoutVars>
          <dgm:hierBranch val="init"/>
        </dgm:presLayoutVars>
      </dgm:prSet>
      <dgm:spPr/>
    </dgm:pt>
    <dgm:pt modelId="{8C4C543A-B6AC-4489-A5B9-D80EF301FEDE}" type="pres">
      <dgm:prSet presAssocID="{CDA44735-3C9A-4FDB-940C-FC945049CBC4}" presName="rootComposite1" presStyleCnt="0"/>
      <dgm:spPr/>
    </dgm:pt>
    <dgm:pt modelId="{2E7CC513-194F-4D16-B331-3574DA327A67}" type="pres">
      <dgm:prSet presAssocID="{CDA44735-3C9A-4FDB-940C-FC945049CBC4}" presName="rootText1" presStyleLbl="node0" presStyleIdx="0" presStyleCnt="1" custScaleX="74118" custScaleY="116417">
        <dgm:presLayoutVars>
          <dgm:chPref val="3"/>
        </dgm:presLayoutVars>
      </dgm:prSet>
      <dgm:spPr/>
    </dgm:pt>
    <dgm:pt modelId="{7A57F0C6-8AB0-4B51-8868-BC656906E31F}" type="pres">
      <dgm:prSet presAssocID="{CDA44735-3C9A-4FDB-940C-FC945049CBC4}" presName="rootConnector1" presStyleLbl="node1" presStyleIdx="0" presStyleCnt="0"/>
      <dgm:spPr/>
    </dgm:pt>
    <dgm:pt modelId="{4D109C39-2546-4612-B880-8FD97B264658}" type="pres">
      <dgm:prSet presAssocID="{CDA44735-3C9A-4FDB-940C-FC945049CBC4}" presName="hierChild2" presStyleCnt="0"/>
      <dgm:spPr/>
    </dgm:pt>
    <dgm:pt modelId="{4B741642-A373-46D1-9A5A-A16807DB8FC1}" type="pres">
      <dgm:prSet presAssocID="{09A9D273-25EF-49C8-8E15-9104A0FB2C8C}" presName="Name64" presStyleLbl="parChTrans1D2" presStyleIdx="0" presStyleCnt="4"/>
      <dgm:spPr/>
    </dgm:pt>
    <dgm:pt modelId="{4FFC0475-7555-4C84-A7DA-1274E8025890}" type="pres">
      <dgm:prSet presAssocID="{E2AC7D1D-D9CB-4A7A-BF1C-5F01D120A76F}" presName="hierRoot2" presStyleCnt="0">
        <dgm:presLayoutVars>
          <dgm:hierBranch val="init"/>
        </dgm:presLayoutVars>
      </dgm:prSet>
      <dgm:spPr/>
    </dgm:pt>
    <dgm:pt modelId="{D93DE5E6-E071-4246-903D-3223129CEECB}" type="pres">
      <dgm:prSet presAssocID="{E2AC7D1D-D9CB-4A7A-BF1C-5F01D120A76F}" presName="rootComposite" presStyleCnt="0"/>
      <dgm:spPr/>
    </dgm:pt>
    <dgm:pt modelId="{B2B8ED4B-D87F-483B-8207-1EE46612A85B}" type="pres">
      <dgm:prSet presAssocID="{E2AC7D1D-D9CB-4A7A-BF1C-5F01D120A76F}" presName="rootText" presStyleLbl="node2" presStyleIdx="0" presStyleCnt="4" custScaleX="77002">
        <dgm:presLayoutVars>
          <dgm:chPref val="3"/>
        </dgm:presLayoutVars>
      </dgm:prSet>
      <dgm:spPr/>
    </dgm:pt>
    <dgm:pt modelId="{136A3F79-48D3-40E8-83D4-5EF9B9D25E94}" type="pres">
      <dgm:prSet presAssocID="{E2AC7D1D-D9CB-4A7A-BF1C-5F01D120A76F}" presName="rootConnector" presStyleLbl="node2" presStyleIdx="0" presStyleCnt="4"/>
      <dgm:spPr/>
    </dgm:pt>
    <dgm:pt modelId="{D7B4486C-E5EB-4696-86AC-680757846E0C}" type="pres">
      <dgm:prSet presAssocID="{E2AC7D1D-D9CB-4A7A-BF1C-5F01D120A76F}" presName="hierChild4" presStyleCnt="0"/>
      <dgm:spPr/>
    </dgm:pt>
    <dgm:pt modelId="{3DFADFEF-46F2-4DCF-BC76-497F534AE777}" type="pres">
      <dgm:prSet presAssocID="{3B5D1B08-DB2E-4BF0-8C9A-41246C2426DD}" presName="Name64" presStyleLbl="parChTrans1D3" presStyleIdx="0" presStyleCnt="4"/>
      <dgm:spPr/>
    </dgm:pt>
    <dgm:pt modelId="{0B7528F3-576B-439D-8427-3E5CE69EB8D1}" type="pres">
      <dgm:prSet presAssocID="{5959BA02-D2D3-4349-8E77-2980972CD2C5}" presName="hierRoot2" presStyleCnt="0">
        <dgm:presLayoutVars>
          <dgm:hierBranch val="init"/>
        </dgm:presLayoutVars>
      </dgm:prSet>
      <dgm:spPr/>
    </dgm:pt>
    <dgm:pt modelId="{AAE21318-5C23-4C49-97A1-C1DCD7A6DFA4}" type="pres">
      <dgm:prSet presAssocID="{5959BA02-D2D3-4349-8E77-2980972CD2C5}" presName="rootComposite" presStyleCnt="0"/>
      <dgm:spPr/>
    </dgm:pt>
    <dgm:pt modelId="{AC2E81E9-97F5-46A7-8541-593EA38DD3BF}" type="pres">
      <dgm:prSet presAssocID="{5959BA02-D2D3-4349-8E77-2980972CD2C5}" presName="rootText" presStyleLbl="node3" presStyleIdx="0" presStyleCnt="4" custScaleX="82843" custScaleY="104853" custLinFactNeighborX="-6688">
        <dgm:presLayoutVars>
          <dgm:chPref val="3"/>
        </dgm:presLayoutVars>
      </dgm:prSet>
      <dgm:spPr/>
    </dgm:pt>
    <dgm:pt modelId="{956F3E86-BAF5-47B4-82B2-3573AC4D6811}" type="pres">
      <dgm:prSet presAssocID="{5959BA02-D2D3-4349-8E77-2980972CD2C5}" presName="rootConnector" presStyleLbl="node3" presStyleIdx="0" presStyleCnt="4"/>
      <dgm:spPr/>
    </dgm:pt>
    <dgm:pt modelId="{2E9817DD-35A0-403F-9FBD-66F2459CFEA6}" type="pres">
      <dgm:prSet presAssocID="{5959BA02-D2D3-4349-8E77-2980972CD2C5}" presName="hierChild4" presStyleCnt="0"/>
      <dgm:spPr/>
    </dgm:pt>
    <dgm:pt modelId="{7A329464-FBE5-4049-B8DD-2FC1A1E821C1}" type="pres">
      <dgm:prSet presAssocID="{4F746F79-66EF-4972-A097-913D67011761}" presName="Name64" presStyleLbl="parChTrans1D4" presStyleIdx="0" presStyleCnt="4"/>
      <dgm:spPr/>
    </dgm:pt>
    <dgm:pt modelId="{F9B2C976-D9F7-4D38-8BB0-7049983CD0AD}" type="pres">
      <dgm:prSet presAssocID="{6D4E9D20-E426-4243-8C96-91A216D7A998}" presName="hierRoot2" presStyleCnt="0">
        <dgm:presLayoutVars>
          <dgm:hierBranch val="init"/>
        </dgm:presLayoutVars>
      </dgm:prSet>
      <dgm:spPr/>
    </dgm:pt>
    <dgm:pt modelId="{38E769E5-46A6-4574-B4D5-486F8A5E63CA}" type="pres">
      <dgm:prSet presAssocID="{6D4E9D20-E426-4243-8C96-91A216D7A998}" presName="rootComposite" presStyleCnt="0"/>
      <dgm:spPr/>
    </dgm:pt>
    <dgm:pt modelId="{5ADB1D9D-2275-4B31-A498-557750831712}" type="pres">
      <dgm:prSet presAssocID="{6D4E9D20-E426-4243-8C96-91A216D7A998}" presName="rootText" presStyleLbl="node4" presStyleIdx="0" presStyleCnt="4" custScaleX="124426" custScaleY="151093" custLinFactNeighborX="-7296">
        <dgm:presLayoutVars>
          <dgm:chPref val="3"/>
        </dgm:presLayoutVars>
      </dgm:prSet>
      <dgm:spPr/>
    </dgm:pt>
    <dgm:pt modelId="{83ABED61-1117-49F5-A384-325C735B189C}" type="pres">
      <dgm:prSet presAssocID="{6D4E9D20-E426-4243-8C96-91A216D7A998}" presName="rootConnector" presStyleLbl="node4" presStyleIdx="0" presStyleCnt="4"/>
      <dgm:spPr/>
    </dgm:pt>
    <dgm:pt modelId="{630F4924-BD22-4EB1-B732-C735C0F6AF82}" type="pres">
      <dgm:prSet presAssocID="{6D4E9D20-E426-4243-8C96-91A216D7A998}" presName="hierChild4" presStyleCnt="0"/>
      <dgm:spPr/>
    </dgm:pt>
    <dgm:pt modelId="{836999DD-CB38-438A-AA99-762CEF4E8979}" type="pres">
      <dgm:prSet presAssocID="{6D4E9D20-E426-4243-8C96-91A216D7A998}" presName="hierChild5" presStyleCnt="0"/>
      <dgm:spPr/>
    </dgm:pt>
    <dgm:pt modelId="{48E25FA9-35A2-44F1-85B0-B771FA3DFF7B}" type="pres">
      <dgm:prSet presAssocID="{5959BA02-D2D3-4349-8E77-2980972CD2C5}" presName="hierChild5" presStyleCnt="0"/>
      <dgm:spPr/>
    </dgm:pt>
    <dgm:pt modelId="{E58EB6B6-C365-45AE-83BF-514B904E1762}" type="pres">
      <dgm:prSet presAssocID="{E2AC7D1D-D9CB-4A7A-BF1C-5F01D120A76F}" presName="hierChild5" presStyleCnt="0"/>
      <dgm:spPr/>
    </dgm:pt>
    <dgm:pt modelId="{93DC29FE-19EB-41DA-9C1A-52BE29965B27}" type="pres">
      <dgm:prSet presAssocID="{38E8F7B8-F08A-4314-AFC7-54DA4D1CB1DA}" presName="Name64" presStyleLbl="parChTrans1D2" presStyleIdx="1" presStyleCnt="4"/>
      <dgm:spPr/>
    </dgm:pt>
    <dgm:pt modelId="{E71202A1-2B9A-476C-9B6D-7786D8F383F5}" type="pres">
      <dgm:prSet presAssocID="{D63FF923-162F-4D0D-B677-944824D4C854}" presName="hierRoot2" presStyleCnt="0">
        <dgm:presLayoutVars>
          <dgm:hierBranch val="init"/>
        </dgm:presLayoutVars>
      </dgm:prSet>
      <dgm:spPr/>
    </dgm:pt>
    <dgm:pt modelId="{7DB3C443-62E7-4926-9FB8-CA660F7A9AA0}" type="pres">
      <dgm:prSet presAssocID="{D63FF923-162F-4D0D-B677-944824D4C854}" presName="rootComposite" presStyleCnt="0"/>
      <dgm:spPr/>
    </dgm:pt>
    <dgm:pt modelId="{0419E8F5-786D-4595-91DF-F6BBECC646A5}" type="pres">
      <dgm:prSet presAssocID="{D63FF923-162F-4D0D-B677-944824D4C854}" presName="rootText" presStyleLbl="node2" presStyleIdx="1" presStyleCnt="4" custScaleX="77081">
        <dgm:presLayoutVars>
          <dgm:chPref val="3"/>
        </dgm:presLayoutVars>
      </dgm:prSet>
      <dgm:spPr/>
    </dgm:pt>
    <dgm:pt modelId="{9EC11B9B-839F-436B-A0C9-1B75FF7B23E4}" type="pres">
      <dgm:prSet presAssocID="{D63FF923-162F-4D0D-B677-944824D4C854}" presName="rootConnector" presStyleLbl="node2" presStyleIdx="1" presStyleCnt="4"/>
      <dgm:spPr/>
    </dgm:pt>
    <dgm:pt modelId="{3AFBC673-8691-4AB9-9363-2F795C289CEF}" type="pres">
      <dgm:prSet presAssocID="{D63FF923-162F-4D0D-B677-944824D4C854}" presName="hierChild4" presStyleCnt="0"/>
      <dgm:spPr/>
    </dgm:pt>
    <dgm:pt modelId="{2009DD25-F066-463A-9A0E-0FD1EE057C00}" type="pres">
      <dgm:prSet presAssocID="{561E2D2B-B8D7-4257-ACB7-933706FD8A1D}" presName="Name64" presStyleLbl="parChTrans1D3" presStyleIdx="1" presStyleCnt="4"/>
      <dgm:spPr/>
    </dgm:pt>
    <dgm:pt modelId="{BD7CB322-60B5-46B7-A135-EB509CDC2269}" type="pres">
      <dgm:prSet presAssocID="{A9B5507A-AFE7-43CE-9B75-1BA08CC6F164}" presName="hierRoot2" presStyleCnt="0">
        <dgm:presLayoutVars>
          <dgm:hierBranch val="init"/>
        </dgm:presLayoutVars>
      </dgm:prSet>
      <dgm:spPr/>
    </dgm:pt>
    <dgm:pt modelId="{1DAEFC90-5954-4BAD-B7EB-9FF8611C7732}" type="pres">
      <dgm:prSet presAssocID="{A9B5507A-AFE7-43CE-9B75-1BA08CC6F164}" presName="rootComposite" presStyleCnt="0"/>
      <dgm:spPr/>
    </dgm:pt>
    <dgm:pt modelId="{366E3302-D2FE-4FAB-822E-DDE24B1FADEF}" type="pres">
      <dgm:prSet presAssocID="{A9B5507A-AFE7-43CE-9B75-1BA08CC6F164}" presName="rootText" presStyleLbl="node3" presStyleIdx="1" presStyleCnt="4" custScaleX="81381" custScaleY="117526" custLinFactNeighborX="-6688">
        <dgm:presLayoutVars>
          <dgm:chPref val="3"/>
        </dgm:presLayoutVars>
      </dgm:prSet>
      <dgm:spPr/>
    </dgm:pt>
    <dgm:pt modelId="{A1F71BBA-87C8-47F7-9CC2-5BE753009A93}" type="pres">
      <dgm:prSet presAssocID="{A9B5507A-AFE7-43CE-9B75-1BA08CC6F164}" presName="rootConnector" presStyleLbl="node3" presStyleIdx="1" presStyleCnt="4"/>
      <dgm:spPr/>
    </dgm:pt>
    <dgm:pt modelId="{64D22FB8-4E76-49C3-9F7B-DB76CECC1012}" type="pres">
      <dgm:prSet presAssocID="{A9B5507A-AFE7-43CE-9B75-1BA08CC6F164}" presName="hierChild4" presStyleCnt="0"/>
      <dgm:spPr/>
    </dgm:pt>
    <dgm:pt modelId="{4A3356F0-051E-413C-AEF0-4D3FE3B040E6}" type="pres">
      <dgm:prSet presAssocID="{A069A780-0C5C-4CDD-AAE9-EB3553A73A8A}" presName="Name64" presStyleLbl="parChTrans1D4" presStyleIdx="1" presStyleCnt="4"/>
      <dgm:spPr/>
    </dgm:pt>
    <dgm:pt modelId="{39A6E42C-CDE6-4ABF-B48F-06618F4264FC}" type="pres">
      <dgm:prSet presAssocID="{34EE6749-1A2A-494D-92A6-62DC8FA02675}" presName="hierRoot2" presStyleCnt="0">
        <dgm:presLayoutVars>
          <dgm:hierBranch val="init"/>
        </dgm:presLayoutVars>
      </dgm:prSet>
      <dgm:spPr/>
    </dgm:pt>
    <dgm:pt modelId="{396E45B8-1857-4F32-9387-ECCBCFACF1EF}" type="pres">
      <dgm:prSet presAssocID="{34EE6749-1A2A-494D-92A6-62DC8FA02675}" presName="rootComposite" presStyleCnt="0"/>
      <dgm:spPr/>
    </dgm:pt>
    <dgm:pt modelId="{4347E8DB-7F0C-49B3-9A86-08050F191381}" type="pres">
      <dgm:prSet presAssocID="{34EE6749-1A2A-494D-92A6-62DC8FA02675}" presName="rootText" presStyleLbl="node4" presStyleIdx="1" presStyleCnt="4" custScaleX="126650" custLinFactNeighborX="-6688">
        <dgm:presLayoutVars>
          <dgm:chPref val="3"/>
        </dgm:presLayoutVars>
      </dgm:prSet>
      <dgm:spPr/>
    </dgm:pt>
    <dgm:pt modelId="{CB0D7925-FCE4-421B-95F9-A8449B7CD76E}" type="pres">
      <dgm:prSet presAssocID="{34EE6749-1A2A-494D-92A6-62DC8FA02675}" presName="rootConnector" presStyleLbl="node4" presStyleIdx="1" presStyleCnt="4"/>
      <dgm:spPr/>
    </dgm:pt>
    <dgm:pt modelId="{22308A69-E012-4F98-BBD7-C082E4839FED}" type="pres">
      <dgm:prSet presAssocID="{34EE6749-1A2A-494D-92A6-62DC8FA02675}" presName="hierChild4" presStyleCnt="0"/>
      <dgm:spPr/>
    </dgm:pt>
    <dgm:pt modelId="{034B4E75-D057-4E71-BB07-FFAF13882165}" type="pres">
      <dgm:prSet presAssocID="{34EE6749-1A2A-494D-92A6-62DC8FA02675}" presName="hierChild5" presStyleCnt="0"/>
      <dgm:spPr/>
    </dgm:pt>
    <dgm:pt modelId="{45ACDA2F-0AE6-4598-9EFA-2B82FEB79591}" type="pres">
      <dgm:prSet presAssocID="{A9B5507A-AFE7-43CE-9B75-1BA08CC6F164}" presName="hierChild5" presStyleCnt="0"/>
      <dgm:spPr/>
    </dgm:pt>
    <dgm:pt modelId="{F982BEAF-ACDC-47B9-8370-B0E96011F6BE}" type="pres">
      <dgm:prSet presAssocID="{D63FF923-162F-4D0D-B677-944824D4C854}" presName="hierChild5" presStyleCnt="0"/>
      <dgm:spPr/>
    </dgm:pt>
    <dgm:pt modelId="{33AACA97-F96E-4097-BF91-767379373B32}" type="pres">
      <dgm:prSet presAssocID="{013E5010-5CF1-44BE-A407-A086025932A9}" presName="Name64" presStyleLbl="parChTrans1D2" presStyleIdx="2" presStyleCnt="4"/>
      <dgm:spPr/>
    </dgm:pt>
    <dgm:pt modelId="{CAF5ADB8-9962-4E87-9CB2-381CE8266624}" type="pres">
      <dgm:prSet presAssocID="{41EB3397-A8DF-4111-A016-723644CE6D95}" presName="hierRoot2" presStyleCnt="0">
        <dgm:presLayoutVars>
          <dgm:hierBranch val="init"/>
        </dgm:presLayoutVars>
      </dgm:prSet>
      <dgm:spPr/>
    </dgm:pt>
    <dgm:pt modelId="{AE2DC9EC-E7EC-484F-9820-FD7A9275BFF1}" type="pres">
      <dgm:prSet presAssocID="{41EB3397-A8DF-4111-A016-723644CE6D95}" presName="rootComposite" presStyleCnt="0"/>
      <dgm:spPr/>
    </dgm:pt>
    <dgm:pt modelId="{C98BA72F-00FE-48FF-9D1E-7B0CAB08E9B1}" type="pres">
      <dgm:prSet presAssocID="{41EB3397-A8DF-4111-A016-723644CE6D95}" presName="rootText" presStyleLbl="node2" presStyleIdx="2" presStyleCnt="4" custScaleX="77081">
        <dgm:presLayoutVars>
          <dgm:chPref val="3"/>
        </dgm:presLayoutVars>
      </dgm:prSet>
      <dgm:spPr/>
    </dgm:pt>
    <dgm:pt modelId="{217D6B24-135F-4749-829E-A138059065C3}" type="pres">
      <dgm:prSet presAssocID="{41EB3397-A8DF-4111-A016-723644CE6D95}" presName="rootConnector" presStyleLbl="node2" presStyleIdx="2" presStyleCnt="4"/>
      <dgm:spPr/>
    </dgm:pt>
    <dgm:pt modelId="{E7787D8C-E5BA-4F04-A426-45A0C7103AA0}" type="pres">
      <dgm:prSet presAssocID="{41EB3397-A8DF-4111-A016-723644CE6D95}" presName="hierChild4" presStyleCnt="0"/>
      <dgm:spPr/>
    </dgm:pt>
    <dgm:pt modelId="{3025A152-5544-4107-8135-3C1E048A0B99}" type="pres">
      <dgm:prSet presAssocID="{415E24D7-A2CD-4717-A220-CF8EED93DF11}" presName="Name64" presStyleLbl="parChTrans1D3" presStyleIdx="2" presStyleCnt="4"/>
      <dgm:spPr/>
    </dgm:pt>
    <dgm:pt modelId="{E4B7C68D-094F-4C04-AA10-9E9954B15637}" type="pres">
      <dgm:prSet presAssocID="{1537C6D2-82E4-4B5E-AD19-7727CEB4A711}" presName="hierRoot2" presStyleCnt="0">
        <dgm:presLayoutVars>
          <dgm:hierBranch val="init"/>
        </dgm:presLayoutVars>
      </dgm:prSet>
      <dgm:spPr/>
    </dgm:pt>
    <dgm:pt modelId="{652A6854-E6DF-43C9-A676-3DDA2CA8B30F}" type="pres">
      <dgm:prSet presAssocID="{1537C6D2-82E4-4B5E-AD19-7727CEB4A711}" presName="rootComposite" presStyleCnt="0"/>
      <dgm:spPr/>
    </dgm:pt>
    <dgm:pt modelId="{7AD06B02-A719-4A8C-9441-F548FB99F7D5}" type="pres">
      <dgm:prSet presAssocID="{1537C6D2-82E4-4B5E-AD19-7727CEB4A711}" presName="rootText" presStyleLbl="node3" presStyleIdx="2" presStyleCnt="4" custScaleX="79916" custScaleY="116294" custLinFactNeighborX="-4864">
        <dgm:presLayoutVars>
          <dgm:chPref val="3"/>
        </dgm:presLayoutVars>
      </dgm:prSet>
      <dgm:spPr/>
    </dgm:pt>
    <dgm:pt modelId="{01FFDD8C-9E45-4992-8314-314184EDC54D}" type="pres">
      <dgm:prSet presAssocID="{1537C6D2-82E4-4B5E-AD19-7727CEB4A711}" presName="rootConnector" presStyleLbl="node3" presStyleIdx="2" presStyleCnt="4"/>
      <dgm:spPr/>
    </dgm:pt>
    <dgm:pt modelId="{13934504-D38B-4274-9E0F-D439993274C2}" type="pres">
      <dgm:prSet presAssocID="{1537C6D2-82E4-4B5E-AD19-7727CEB4A711}" presName="hierChild4" presStyleCnt="0"/>
      <dgm:spPr/>
    </dgm:pt>
    <dgm:pt modelId="{C14E491E-4FC3-482D-96FA-AFA91BFA95F4}" type="pres">
      <dgm:prSet presAssocID="{920C968D-D450-4DA5-AD72-BACC02165E1C}" presName="Name64" presStyleLbl="parChTrans1D4" presStyleIdx="2" presStyleCnt="4"/>
      <dgm:spPr/>
    </dgm:pt>
    <dgm:pt modelId="{124C96C4-EC5B-42E4-A064-DBC7093DDF7E}" type="pres">
      <dgm:prSet presAssocID="{4A3FEBF1-85D1-4A17-BD49-7C0704A7781C}" presName="hierRoot2" presStyleCnt="0">
        <dgm:presLayoutVars>
          <dgm:hierBranch val="init"/>
        </dgm:presLayoutVars>
      </dgm:prSet>
      <dgm:spPr/>
    </dgm:pt>
    <dgm:pt modelId="{C3104059-5CAB-4A06-A716-344C2FD54C87}" type="pres">
      <dgm:prSet presAssocID="{4A3FEBF1-85D1-4A17-BD49-7C0704A7781C}" presName="rootComposite" presStyleCnt="0"/>
      <dgm:spPr/>
    </dgm:pt>
    <dgm:pt modelId="{CC513F6A-A401-46E3-B9F2-810085CFF0A8}" type="pres">
      <dgm:prSet presAssocID="{4A3FEBF1-85D1-4A17-BD49-7C0704A7781C}" presName="rootText" presStyleLbl="node4" presStyleIdx="2" presStyleCnt="4" custScaleX="127207" custLinFactNeighborX="-5408">
        <dgm:presLayoutVars>
          <dgm:chPref val="3"/>
        </dgm:presLayoutVars>
      </dgm:prSet>
      <dgm:spPr/>
    </dgm:pt>
    <dgm:pt modelId="{3223D1A5-6023-4E2E-BD17-9FB0705717B2}" type="pres">
      <dgm:prSet presAssocID="{4A3FEBF1-85D1-4A17-BD49-7C0704A7781C}" presName="rootConnector" presStyleLbl="node4" presStyleIdx="2" presStyleCnt="4"/>
      <dgm:spPr/>
    </dgm:pt>
    <dgm:pt modelId="{38BC6FA9-2E30-4876-B0A3-699351EB4A4A}" type="pres">
      <dgm:prSet presAssocID="{4A3FEBF1-85D1-4A17-BD49-7C0704A7781C}" presName="hierChild4" presStyleCnt="0"/>
      <dgm:spPr/>
    </dgm:pt>
    <dgm:pt modelId="{237DAECB-3858-4FEC-A899-85FC3C0001D6}" type="pres">
      <dgm:prSet presAssocID="{4A3FEBF1-85D1-4A17-BD49-7C0704A7781C}" presName="hierChild5" presStyleCnt="0"/>
      <dgm:spPr/>
    </dgm:pt>
    <dgm:pt modelId="{C31FA0DE-F895-4B95-8D28-AD28368CD629}" type="pres">
      <dgm:prSet presAssocID="{1537C6D2-82E4-4B5E-AD19-7727CEB4A711}" presName="hierChild5" presStyleCnt="0"/>
      <dgm:spPr/>
    </dgm:pt>
    <dgm:pt modelId="{DE3B6F74-1084-4527-BBE9-B27B8E0C54F1}" type="pres">
      <dgm:prSet presAssocID="{41EB3397-A8DF-4111-A016-723644CE6D95}" presName="hierChild5" presStyleCnt="0"/>
      <dgm:spPr/>
    </dgm:pt>
    <dgm:pt modelId="{FD9297D8-4D52-465C-BC18-AE8E83C7F978}" type="pres">
      <dgm:prSet presAssocID="{7C9BED0F-60C9-4B53-AB01-830E39D90CB1}" presName="Name64" presStyleLbl="parChTrans1D2" presStyleIdx="3" presStyleCnt="4"/>
      <dgm:spPr/>
    </dgm:pt>
    <dgm:pt modelId="{71C4C7ED-EA32-48FA-9E77-FEE93CD7A427}" type="pres">
      <dgm:prSet presAssocID="{8C79CB97-0672-485E-9A2C-3F1C093EBEED}" presName="hierRoot2" presStyleCnt="0">
        <dgm:presLayoutVars>
          <dgm:hierBranch val="init"/>
        </dgm:presLayoutVars>
      </dgm:prSet>
      <dgm:spPr/>
    </dgm:pt>
    <dgm:pt modelId="{47FFE18C-AED7-4B1B-A9D6-4E3D9976D738}" type="pres">
      <dgm:prSet presAssocID="{8C79CB97-0672-485E-9A2C-3F1C093EBEED}" presName="rootComposite" presStyleCnt="0"/>
      <dgm:spPr/>
    </dgm:pt>
    <dgm:pt modelId="{3A3941FA-9F85-4CAC-85E2-8DD3D34DD49C}" type="pres">
      <dgm:prSet presAssocID="{8C79CB97-0672-485E-9A2C-3F1C093EBEED}" presName="rootText" presStyleLbl="node2" presStyleIdx="3" presStyleCnt="4" custScaleX="77081">
        <dgm:presLayoutVars>
          <dgm:chPref val="3"/>
        </dgm:presLayoutVars>
      </dgm:prSet>
      <dgm:spPr/>
    </dgm:pt>
    <dgm:pt modelId="{333A36A6-C293-4529-BF0D-334E3F5EF680}" type="pres">
      <dgm:prSet presAssocID="{8C79CB97-0672-485E-9A2C-3F1C093EBEED}" presName="rootConnector" presStyleLbl="node2" presStyleIdx="3" presStyleCnt="4"/>
      <dgm:spPr/>
    </dgm:pt>
    <dgm:pt modelId="{CA4F5D0E-6E8E-41FA-9F2C-6C0FB2B107DB}" type="pres">
      <dgm:prSet presAssocID="{8C79CB97-0672-485E-9A2C-3F1C093EBEED}" presName="hierChild4" presStyleCnt="0"/>
      <dgm:spPr/>
    </dgm:pt>
    <dgm:pt modelId="{CC9293A9-3CDD-408C-BA2B-A3D9029F111E}" type="pres">
      <dgm:prSet presAssocID="{BDFB9D99-5640-4FDF-B50C-A3637A8F88AE}" presName="Name64" presStyleLbl="parChTrans1D3" presStyleIdx="3" presStyleCnt="4"/>
      <dgm:spPr/>
    </dgm:pt>
    <dgm:pt modelId="{631B3643-32DC-473A-8119-932840290756}" type="pres">
      <dgm:prSet presAssocID="{AB96CA6A-6164-4920-8AB2-6E0A6FF810B6}" presName="hierRoot2" presStyleCnt="0">
        <dgm:presLayoutVars>
          <dgm:hierBranch val="init"/>
        </dgm:presLayoutVars>
      </dgm:prSet>
      <dgm:spPr/>
    </dgm:pt>
    <dgm:pt modelId="{418041F9-D648-4333-ACBE-AE5F2726064E}" type="pres">
      <dgm:prSet presAssocID="{AB96CA6A-6164-4920-8AB2-6E0A6FF810B6}" presName="rootComposite" presStyleCnt="0"/>
      <dgm:spPr/>
    </dgm:pt>
    <dgm:pt modelId="{C768F716-A655-48A2-8F25-3989B69EB998}" type="pres">
      <dgm:prSet presAssocID="{AB96CA6A-6164-4920-8AB2-6E0A6FF810B6}" presName="rootText" presStyleLbl="node3" presStyleIdx="3" presStyleCnt="4" custScaleX="82843" custScaleY="100943" custLinFactNeighborX="-5472">
        <dgm:presLayoutVars>
          <dgm:chPref val="3"/>
        </dgm:presLayoutVars>
      </dgm:prSet>
      <dgm:spPr/>
    </dgm:pt>
    <dgm:pt modelId="{29CAD791-F2A4-4545-9E61-6F40FD0C7B02}" type="pres">
      <dgm:prSet presAssocID="{AB96CA6A-6164-4920-8AB2-6E0A6FF810B6}" presName="rootConnector" presStyleLbl="node3" presStyleIdx="3" presStyleCnt="4"/>
      <dgm:spPr/>
    </dgm:pt>
    <dgm:pt modelId="{DD1F29FA-B54F-456C-AFEA-574D2100E2ED}" type="pres">
      <dgm:prSet presAssocID="{AB96CA6A-6164-4920-8AB2-6E0A6FF810B6}" presName="hierChild4" presStyleCnt="0"/>
      <dgm:spPr/>
    </dgm:pt>
    <dgm:pt modelId="{C5C7490E-376B-410D-A161-C66B5CD3B917}" type="pres">
      <dgm:prSet presAssocID="{543BBC0C-FD3D-467A-9CA6-662ED0793E48}" presName="Name64" presStyleLbl="parChTrans1D4" presStyleIdx="3" presStyleCnt="4"/>
      <dgm:spPr/>
    </dgm:pt>
    <dgm:pt modelId="{41691FEF-3E65-4104-989A-2A0E1E6D8372}" type="pres">
      <dgm:prSet presAssocID="{CF7AC2FB-4E62-4F43-A5F9-9FD8E7A11A1F}" presName="hierRoot2" presStyleCnt="0">
        <dgm:presLayoutVars>
          <dgm:hierBranch val="init"/>
        </dgm:presLayoutVars>
      </dgm:prSet>
      <dgm:spPr/>
    </dgm:pt>
    <dgm:pt modelId="{5C16D667-2EDD-4457-9EFF-947ED417B3E2}" type="pres">
      <dgm:prSet presAssocID="{CF7AC2FB-4E62-4F43-A5F9-9FD8E7A11A1F}" presName="rootComposite" presStyleCnt="0"/>
      <dgm:spPr/>
    </dgm:pt>
    <dgm:pt modelId="{EC2CCF8E-DC1C-41A0-B3C6-413097472C40}" type="pres">
      <dgm:prSet presAssocID="{CF7AC2FB-4E62-4F43-A5F9-9FD8E7A11A1F}" presName="rootText" presStyleLbl="node4" presStyleIdx="3" presStyleCnt="4" custScaleX="130076" custScaleY="183150" custLinFactNeighborX="-8512">
        <dgm:presLayoutVars>
          <dgm:chPref val="3"/>
        </dgm:presLayoutVars>
      </dgm:prSet>
      <dgm:spPr/>
    </dgm:pt>
    <dgm:pt modelId="{1BC34E2A-6A0C-40B3-8132-5F7C994FD06F}" type="pres">
      <dgm:prSet presAssocID="{CF7AC2FB-4E62-4F43-A5F9-9FD8E7A11A1F}" presName="rootConnector" presStyleLbl="node4" presStyleIdx="3" presStyleCnt="4"/>
      <dgm:spPr/>
    </dgm:pt>
    <dgm:pt modelId="{2D430351-3942-40D6-A00A-261DE5B4296D}" type="pres">
      <dgm:prSet presAssocID="{CF7AC2FB-4E62-4F43-A5F9-9FD8E7A11A1F}" presName="hierChild4" presStyleCnt="0"/>
      <dgm:spPr/>
    </dgm:pt>
    <dgm:pt modelId="{30C60291-57B6-443F-B511-48005F938B79}" type="pres">
      <dgm:prSet presAssocID="{CF7AC2FB-4E62-4F43-A5F9-9FD8E7A11A1F}" presName="hierChild5" presStyleCnt="0"/>
      <dgm:spPr/>
    </dgm:pt>
    <dgm:pt modelId="{AA0EE12F-44BE-4688-A519-6AAB4FCD9B99}" type="pres">
      <dgm:prSet presAssocID="{AB96CA6A-6164-4920-8AB2-6E0A6FF810B6}" presName="hierChild5" presStyleCnt="0"/>
      <dgm:spPr/>
    </dgm:pt>
    <dgm:pt modelId="{E07AE74C-CFB1-40C5-8025-F2537227D433}" type="pres">
      <dgm:prSet presAssocID="{8C79CB97-0672-485E-9A2C-3F1C093EBEED}" presName="hierChild5" presStyleCnt="0"/>
      <dgm:spPr/>
    </dgm:pt>
    <dgm:pt modelId="{FA17F606-7986-4467-AA86-15432BD028A2}" type="pres">
      <dgm:prSet presAssocID="{CDA44735-3C9A-4FDB-940C-FC945049CBC4}" presName="hierChild3" presStyleCnt="0"/>
      <dgm:spPr/>
    </dgm:pt>
  </dgm:ptLst>
  <dgm:cxnLst>
    <dgm:cxn modelId="{7059E503-E342-4735-AD0F-9326E9E25335}" srcId="{CDA44735-3C9A-4FDB-940C-FC945049CBC4}" destId="{41EB3397-A8DF-4111-A016-723644CE6D95}" srcOrd="2" destOrd="0" parTransId="{013E5010-5CF1-44BE-A407-A086025932A9}" sibTransId="{BB80217C-A684-4F82-86E1-13472C0857F3}"/>
    <dgm:cxn modelId="{354AA207-16B9-417B-A6AA-90C565829E75}" type="presOf" srcId="{561E2D2B-B8D7-4257-ACB7-933706FD8A1D}" destId="{2009DD25-F066-463A-9A0E-0FD1EE057C00}" srcOrd="0" destOrd="0" presId="urn:microsoft.com/office/officeart/2009/3/layout/HorizontalOrganizationChart"/>
    <dgm:cxn modelId="{1B91740A-7826-4490-A101-D277FEED1F40}" type="presOf" srcId="{D63FF923-162F-4D0D-B677-944824D4C854}" destId="{0419E8F5-786D-4595-91DF-F6BBECC646A5}" srcOrd="0" destOrd="0" presId="urn:microsoft.com/office/officeart/2009/3/layout/HorizontalOrganizationChart"/>
    <dgm:cxn modelId="{1AC2780C-B2C5-44F6-A772-687408D638F9}" type="presOf" srcId="{6D4E9D20-E426-4243-8C96-91A216D7A998}" destId="{83ABED61-1117-49F5-A384-325C735B189C}" srcOrd="1" destOrd="0" presId="urn:microsoft.com/office/officeart/2009/3/layout/HorizontalOrganizationChart"/>
    <dgm:cxn modelId="{B588A70D-ACB2-4593-AD1E-16E654232B35}" type="presOf" srcId="{BDFB9D99-5640-4FDF-B50C-A3637A8F88AE}" destId="{CC9293A9-3CDD-408C-BA2B-A3D9029F111E}" srcOrd="0" destOrd="0" presId="urn:microsoft.com/office/officeart/2009/3/layout/HorizontalOrganizationChart"/>
    <dgm:cxn modelId="{7CE0F315-8833-420E-ABDF-DC9E2AF2514B}" srcId="{8C79CB97-0672-485E-9A2C-3F1C093EBEED}" destId="{AB96CA6A-6164-4920-8AB2-6E0A6FF810B6}" srcOrd="0" destOrd="0" parTransId="{BDFB9D99-5640-4FDF-B50C-A3637A8F88AE}" sibTransId="{893FCFE8-7D3D-4732-908E-C8370232EF3E}"/>
    <dgm:cxn modelId="{1E5B3419-D455-4838-A026-26FF6FB73929}" type="presOf" srcId="{D63FF923-162F-4D0D-B677-944824D4C854}" destId="{9EC11B9B-839F-436B-A0C9-1B75FF7B23E4}" srcOrd="1" destOrd="0" presId="urn:microsoft.com/office/officeart/2009/3/layout/HorizontalOrganizationChart"/>
    <dgm:cxn modelId="{42265D19-77EB-41E2-9195-7B102D574C12}" type="presOf" srcId="{09A9D273-25EF-49C8-8E15-9104A0FB2C8C}" destId="{4B741642-A373-46D1-9A5A-A16807DB8FC1}" srcOrd="0" destOrd="0" presId="urn:microsoft.com/office/officeart/2009/3/layout/HorizontalOrganizationChart"/>
    <dgm:cxn modelId="{A1BC161B-4B7A-4F4B-A02C-3BE044DF7E1A}" type="presOf" srcId="{7C9BED0F-60C9-4B53-AB01-830E39D90CB1}" destId="{FD9297D8-4D52-465C-BC18-AE8E83C7F978}" srcOrd="0" destOrd="0" presId="urn:microsoft.com/office/officeart/2009/3/layout/HorizontalOrganizationChart"/>
    <dgm:cxn modelId="{B5ED3822-7EC8-4E60-9639-B97893904C33}" type="presOf" srcId="{8C79CB97-0672-485E-9A2C-3F1C093EBEED}" destId="{333A36A6-C293-4529-BF0D-334E3F5EF680}" srcOrd="1" destOrd="0" presId="urn:microsoft.com/office/officeart/2009/3/layout/HorizontalOrganizationChart"/>
    <dgm:cxn modelId="{FDA97828-7862-4121-BDFA-7879D3C0EDCD}" type="presOf" srcId="{8C79CB97-0672-485E-9A2C-3F1C093EBEED}" destId="{3A3941FA-9F85-4CAC-85E2-8DD3D34DD49C}" srcOrd="0" destOrd="0" presId="urn:microsoft.com/office/officeart/2009/3/layout/HorizontalOrganizationChart"/>
    <dgm:cxn modelId="{34C3942E-247E-4516-B8D9-1FCD4D725FAF}" type="presOf" srcId="{543BBC0C-FD3D-467A-9CA6-662ED0793E48}" destId="{C5C7490E-376B-410D-A161-C66B5CD3B917}" srcOrd="0" destOrd="0" presId="urn:microsoft.com/office/officeart/2009/3/layout/HorizontalOrganizationChart"/>
    <dgm:cxn modelId="{D487C92E-8ADD-42DC-AF00-EAD1B1E5EB82}" type="presOf" srcId="{4A3FEBF1-85D1-4A17-BD49-7C0704A7781C}" destId="{3223D1A5-6023-4E2E-BD17-9FB0705717B2}" srcOrd="1" destOrd="0" presId="urn:microsoft.com/office/officeart/2009/3/layout/HorizontalOrganizationChart"/>
    <dgm:cxn modelId="{71FC6F31-71A1-4922-B820-1D90CABAB8AA}" srcId="{A9B5507A-AFE7-43CE-9B75-1BA08CC6F164}" destId="{34EE6749-1A2A-494D-92A6-62DC8FA02675}" srcOrd="0" destOrd="0" parTransId="{A069A780-0C5C-4CDD-AAE9-EB3553A73A8A}" sibTransId="{47A70A8A-222A-415F-A28B-1F8B46F4A569}"/>
    <dgm:cxn modelId="{7F81A83E-E104-4E11-BE4A-20F9922256D0}" type="presOf" srcId="{1537C6D2-82E4-4B5E-AD19-7727CEB4A711}" destId="{7AD06B02-A719-4A8C-9441-F548FB99F7D5}" srcOrd="0" destOrd="0" presId="urn:microsoft.com/office/officeart/2009/3/layout/HorizontalOrganizationChart"/>
    <dgm:cxn modelId="{877D885E-4184-4C97-8E70-A9173A67C0EC}" srcId="{1537C6D2-82E4-4B5E-AD19-7727CEB4A711}" destId="{4A3FEBF1-85D1-4A17-BD49-7C0704A7781C}" srcOrd="0" destOrd="0" parTransId="{920C968D-D450-4DA5-AD72-BACC02165E1C}" sibTransId="{5C2E612A-DAB1-455A-B4D9-80324EF0C89D}"/>
    <dgm:cxn modelId="{A1B90F62-14EE-487A-805E-F37C529C0A0D}" srcId="{AB96CA6A-6164-4920-8AB2-6E0A6FF810B6}" destId="{CF7AC2FB-4E62-4F43-A5F9-9FD8E7A11A1F}" srcOrd="0" destOrd="0" parTransId="{543BBC0C-FD3D-467A-9CA6-662ED0793E48}" sibTransId="{989F4949-4E6A-49A1-87E9-E997C4610877}"/>
    <dgm:cxn modelId="{F6E1AD66-A2B3-4A9F-80F5-9FD83D0BCE03}" type="presOf" srcId="{CDA44735-3C9A-4FDB-940C-FC945049CBC4}" destId="{2E7CC513-194F-4D16-B331-3574DA327A67}" srcOrd="0" destOrd="0" presId="urn:microsoft.com/office/officeart/2009/3/layout/HorizontalOrganizationChart"/>
    <dgm:cxn modelId="{430AAA67-8F7F-44CB-A30E-8A2A764B7D8D}" type="presOf" srcId="{3B5D1B08-DB2E-4BF0-8C9A-41246C2426DD}" destId="{3DFADFEF-46F2-4DCF-BC76-497F534AE777}" srcOrd="0" destOrd="0" presId="urn:microsoft.com/office/officeart/2009/3/layout/HorizontalOrganizationChart"/>
    <dgm:cxn modelId="{0D33B24A-297C-457F-8164-3B523CD0FDD5}" type="presOf" srcId="{CF7AC2FB-4E62-4F43-A5F9-9FD8E7A11A1F}" destId="{1BC34E2A-6A0C-40B3-8132-5F7C994FD06F}" srcOrd="1" destOrd="0" presId="urn:microsoft.com/office/officeart/2009/3/layout/HorizontalOrganizationChart"/>
    <dgm:cxn modelId="{92D5E56B-097B-42B8-B40A-1828540452F2}" srcId="{E2AC7D1D-D9CB-4A7A-BF1C-5F01D120A76F}" destId="{5959BA02-D2D3-4349-8E77-2980972CD2C5}" srcOrd="0" destOrd="0" parTransId="{3B5D1B08-DB2E-4BF0-8C9A-41246C2426DD}" sibTransId="{E5CCDD44-E868-4D80-B3C5-C7AE3E393E0A}"/>
    <dgm:cxn modelId="{CD7DE16D-CDF5-44A1-BB1C-1A805F0084AB}" srcId="{41EB3397-A8DF-4111-A016-723644CE6D95}" destId="{1537C6D2-82E4-4B5E-AD19-7727CEB4A711}" srcOrd="0" destOrd="0" parTransId="{415E24D7-A2CD-4717-A220-CF8EED93DF11}" sibTransId="{B0FBB0E5-B764-4EEA-9B63-FA85AA36AC99}"/>
    <dgm:cxn modelId="{B880FD51-9589-46F4-8D51-F85396711BAF}" type="presOf" srcId="{CDA44735-3C9A-4FDB-940C-FC945049CBC4}" destId="{7A57F0C6-8AB0-4B51-8868-BC656906E31F}" srcOrd="1" destOrd="0" presId="urn:microsoft.com/office/officeart/2009/3/layout/HorizontalOrganizationChart"/>
    <dgm:cxn modelId="{51E93852-D5A6-44FC-B5F3-214E75C8F879}" type="presOf" srcId="{A9B5507A-AFE7-43CE-9B75-1BA08CC6F164}" destId="{366E3302-D2FE-4FAB-822E-DDE24B1FADEF}" srcOrd="0" destOrd="0" presId="urn:microsoft.com/office/officeart/2009/3/layout/HorizontalOrganizationChart"/>
    <dgm:cxn modelId="{B04D1753-8D03-4A89-A106-19E23712F829}" srcId="{5959BA02-D2D3-4349-8E77-2980972CD2C5}" destId="{6D4E9D20-E426-4243-8C96-91A216D7A998}" srcOrd="0" destOrd="0" parTransId="{4F746F79-66EF-4972-A097-913D67011761}" sibTransId="{3E55B730-F836-4A09-B457-3EF9E5D6EA5B}"/>
    <dgm:cxn modelId="{2CC92E75-4659-4C59-BF95-035B563C299A}" srcId="{CDA44735-3C9A-4FDB-940C-FC945049CBC4}" destId="{E2AC7D1D-D9CB-4A7A-BF1C-5F01D120A76F}" srcOrd="0" destOrd="0" parTransId="{09A9D273-25EF-49C8-8E15-9104A0FB2C8C}" sibTransId="{29A681D8-E3A8-4687-84B0-3BAE655900BE}"/>
    <dgm:cxn modelId="{F17E6E75-B786-4DB9-91D0-6FCE79B5E7C5}" type="presOf" srcId="{013E5010-5CF1-44BE-A407-A086025932A9}" destId="{33AACA97-F96E-4097-BF91-767379373B32}" srcOrd="0" destOrd="0" presId="urn:microsoft.com/office/officeart/2009/3/layout/HorizontalOrganizationChart"/>
    <dgm:cxn modelId="{A559C455-A753-42B1-9CDD-A13D0B4C7729}" type="presOf" srcId="{1537C6D2-82E4-4B5E-AD19-7727CEB4A711}" destId="{01FFDD8C-9E45-4992-8314-314184EDC54D}" srcOrd="1" destOrd="0" presId="urn:microsoft.com/office/officeart/2009/3/layout/HorizontalOrganizationChart"/>
    <dgm:cxn modelId="{83532B56-8C29-4D0C-812D-CEF4D0E17296}" type="presOf" srcId="{CF7AC2FB-4E62-4F43-A5F9-9FD8E7A11A1F}" destId="{EC2CCF8E-DC1C-41A0-B3C6-413097472C40}" srcOrd="0" destOrd="0" presId="urn:microsoft.com/office/officeart/2009/3/layout/HorizontalOrganizationChart"/>
    <dgm:cxn modelId="{692A5578-3F06-4710-8671-873F7B7EE762}" srcId="{CDA44735-3C9A-4FDB-940C-FC945049CBC4}" destId="{8C79CB97-0672-485E-9A2C-3F1C093EBEED}" srcOrd="3" destOrd="0" parTransId="{7C9BED0F-60C9-4B53-AB01-830E39D90CB1}" sibTransId="{905DAEB7-0C02-4328-BE09-2AF6E6884288}"/>
    <dgm:cxn modelId="{9F57077A-A750-4DCC-8609-E76A47B00202}" srcId="{D63FF923-162F-4D0D-B677-944824D4C854}" destId="{A9B5507A-AFE7-43CE-9B75-1BA08CC6F164}" srcOrd="0" destOrd="0" parTransId="{561E2D2B-B8D7-4257-ACB7-933706FD8A1D}" sibTransId="{E1FB9973-0677-43AD-9C48-26BF7369BB66}"/>
    <dgm:cxn modelId="{BEAFCD87-9C7F-4D81-8226-1C055D104158}" type="presOf" srcId="{A9B5507A-AFE7-43CE-9B75-1BA08CC6F164}" destId="{A1F71BBA-87C8-47F7-9CC2-5BE753009A93}" srcOrd="1" destOrd="0" presId="urn:microsoft.com/office/officeart/2009/3/layout/HorizontalOrganizationChart"/>
    <dgm:cxn modelId="{AA32A39F-AED9-43BC-819B-5BF32062EAE4}" type="presOf" srcId="{4A3FEBF1-85D1-4A17-BD49-7C0704A7781C}" destId="{CC513F6A-A401-46E3-B9F2-810085CFF0A8}" srcOrd="0" destOrd="0" presId="urn:microsoft.com/office/officeart/2009/3/layout/HorizontalOrganizationChart"/>
    <dgm:cxn modelId="{741603A1-56E9-4389-8275-EF725A05E683}" type="presOf" srcId="{A069A780-0C5C-4CDD-AAE9-EB3553A73A8A}" destId="{4A3356F0-051E-413C-AEF0-4D3FE3B040E6}" srcOrd="0" destOrd="0" presId="urn:microsoft.com/office/officeart/2009/3/layout/HorizontalOrganizationChart"/>
    <dgm:cxn modelId="{37AEEEA2-2F84-4CA8-972C-38C3B89742A9}" type="presOf" srcId="{415E24D7-A2CD-4717-A220-CF8EED93DF11}" destId="{3025A152-5544-4107-8135-3C1E048A0B99}" srcOrd="0" destOrd="0" presId="urn:microsoft.com/office/officeart/2009/3/layout/HorizontalOrganizationChart"/>
    <dgm:cxn modelId="{3869CDA4-AF9F-402E-888F-D54416BA262C}" type="presOf" srcId="{AB96CA6A-6164-4920-8AB2-6E0A6FF810B6}" destId="{C768F716-A655-48A2-8F25-3989B69EB998}" srcOrd="0" destOrd="0" presId="urn:microsoft.com/office/officeart/2009/3/layout/HorizontalOrganizationChart"/>
    <dgm:cxn modelId="{15599DA9-D2BB-4CB2-A67B-F0F98A0D0AB9}" type="presOf" srcId="{AB96CA6A-6164-4920-8AB2-6E0A6FF810B6}" destId="{29CAD791-F2A4-4545-9E61-6F40FD0C7B02}" srcOrd="1" destOrd="0" presId="urn:microsoft.com/office/officeart/2009/3/layout/HorizontalOrganizationChart"/>
    <dgm:cxn modelId="{056889B0-0ABF-4CC1-9F21-ED37C0E3ECCD}" type="presOf" srcId="{E2AC7D1D-D9CB-4A7A-BF1C-5F01D120A76F}" destId="{B2B8ED4B-D87F-483B-8207-1EE46612A85B}" srcOrd="0" destOrd="0" presId="urn:microsoft.com/office/officeart/2009/3/layout/HorizontalOrganizationChart"/>
    <dgm:cxn modelId="{6DBDA8B2-AA0B-4CDB-974C-1C01A047FD5E}" type="presOf" srcId="{34EE6749-1A2A-494D-92A6-62DC8FA02675}" destId="{CB0D7925-FCE4-421B-95F9-A8449B7CD76E}" srcOrd="1" destOrd="0" presId="urn:microsoft.com/office/officeart/2009/3/layout/HorizontalOrganizationChart"/>
    <dgm:cxn modelId="{373193B3-18BC-4FDD-B041-A72EA553642E}" type="presOf" srcId="{41EB3397-A8DF-4111-A016-723644CE6D95}" destId="{217D6B24-135F-4749-829E-A138059065C3}" srcOrd="1" destOrd="0" presId="urn:microsoft.com/office/officeart/2009/3/layout/HorizontalOrganizationChart"/>
    <dgm:cxn modelId="{686F3CB8-080E-48D7-97C4-221C76CC17F8}" type="presOf" srcId="{E2AC7D1D-D9CB-4A7A-BF1C-5F01D120A76F}" destId="{136A3F79-48D3-40E8-83D4-5EF9B9D25E94}" srcOrd="1" destOrd="0" presId="urn:microsoft.com/office/officeart/2009/3/layout/HorizontalOrganizationChart"/>
    <dgm:cxn modelId="{0962A9C2-176F-4DEB-B2AC-107A0FE3B935}" type="presOf" srcId="{920C968D-D450-4DA5-AD72-BACC02165E1C}" destId="{C14E491E-4FC3-482D-96FA-AFA91BFA95F4}" srcOrd="0" destOrd="0" presId="urn:microsoft.com/office/officeart/2009/3/layout/HorizontalOrganizationChart"/>
    <dgm:cxn modelId="{D87463C4-F7C0-46B0-8163-47EC16D49D73}" type="presOf" srcId="{38E8F7B8-F08A-4314-AFC7-54DA4D1CB1DA}" destId="{93DC29FE-19EB-41DA-9C1A-52BE29965B27}" srcOrd="0" destOrd="0" presId="urn:microsoft.com/office/officeart/2009/3/layout/HorizontalOrganizationChart"/>
    <dgm:cxn modelId="{0B3D55CA-1C09-4340-BDA0-2C8DB86D7C32}" type="presOf" srcId="{5959BA02-D2D3-4349-8E77-2980972CD2C5}" destId="{956F3E86-BAF5-47B4-82B2-3573AC4D6811}" srcOrd="1" destOrd="0" presId="urn:microsoft.com/office/officeart/2009/3/layout/HorizontalOrganizationChart"/>
    <dgm:cxn modelId="{B96F28D3-394C-4CA5-B8B0-56F1EC009E79}" srcId="{CDA44735-3C9A-4FDB-940C-FC945049CBC4}" destId="{D63FF923-162F-4D0D-B677-944824D4C854}" srcOrd="1" destOrd="0" parTransId="{38E8F7B8-F08A-4314-AFC7-54DA4D1CB1DA}" sibTransId="{C235B700-AEC9-493D-9CB1-12B8A999D83E}"/>
    <dgm:cxn modelId="{13F8C2D6-1EE3-4A1D-A881-CCA622CA99E1}" type="presOf" srcId="{5A879B5B-2424-4387-A811-94D9FB8B551C}" destId="{2DC20E2E-45E5-4F55-A62D-256F1B874E55}" srcOrd="0" destOrd="0" presId="urn:microsoft.com/office/officeart/2009/3/layout/HorizontalOrganizationChart"/>
    <dgm:cxn modelId="{5AD6DBD6-B7D3-4828-ABE4-5D4D69B24C33}" type="presOf" srcId="{41EB3397-A8DF-4111-A016-723644CE6D95}" destId="{C98BA72F-00FE-48FF-9D1E-7B0CAB08E9B1}" srcOrd="0" destOrd="0" presId="urn:microsoft.com/office/officeart/2009/3/layout/HorizontalOrganizationChart"/>
    <dgm:cxn modelId="{E9937FDC-7B94-4AD4-A2F4-8CADE1FA2F9C}" type="presOf" srcId="{4F746F79-66EF-4972-A097-913D67011761}" destId="{7A329464-FBE5-4049-B8DD-2FC1A1E821C1}" srcOrd="0" destOrd="0" presId="urn:microsoft.com/office/officeart/2009/3/layout/HorizontalOrganizationChart"/>
    <dgm:cxn modelId="{D63A2CE1-7C8E-4291-A10F-627ACFE15AFE}" type="presOf" srcId="{6D4E9D20-E426-4243-8C96-91A216D7A998}" destId="{5ADB1D9D-2275-4B31-A498-557750831712}" srcOrd="0" destOrd="0" presId="urn:microsoft.com/office/officeart/2009/3/layout/HorizontalOrganizationChart"/>
    <dgm:cxn modelId="{4BA63FE5-275C-4950-BBFB-8168C9A7675A}" type="presOf" srcId="{5959BA02-D2D3-4349-8E77-2980972CD2C5}" destId="{AC2E81E9-97F5-46A7-8541-593EA38DD3BF}" srcOrd="0" destOrd="0" presId="urn:microsoft.com/office/officeart/2009/3/layout/HorizontalOrganizationChart"/>
    <dgm:cxn modelId="{2642C8EA-BBF1-4DBA-B0D8-674D2BCC6344}" type="presOf" srcId="{34EE6749-1A2A-494D-92A6-62DC8FA02675}" destId="{4347E8DB-7F0C-49B3-9A86-08050F191381}" srcOrd="0" destOrd="0" presId="urn:microsoft.com/office/officeart/2009/3/layout/HorizontalOrganizationChart"/>
    <dgm:cxn modelId="{C794CEEE-02DD-496F-B921-F9B47397FD72}" srcId="{5A879B5B-2424-4387-A811-94D9FB8B551C}" destId="{CDA44735-3C9A-4FDB-940C-FC945049CBC4}" srcOrd="0" destOrd="0" parTransId="{ABAD50B6-1FD3-46FD-AB74-0AA26FE877EE}" sibTransId="{24A66D31-34E3-4879-9B34-0F578EDF9B13}"/>
    <dgm:cxn modelId="{6C4F7E6A-D3EE-4DCC-B2D5-F281B7506821}" type="presParOf" srcId="{2DC20E2E-45E5-4F55-A62D-256F1B874E55}" destId="{F9190B9B-ECA3-42CE-9ACD-B9581E7543B8}" srcOrd="0" destOrd="0" presId="urn:microsoft.com/office/officeart/2009/3/layout/HorizontalOrganizationChart"/>
    <dgm:cxn modelId="{CF8AABD8-DFA6-49A5-8E56-3B2563D6C23F}" type="presParOf" srcId="{F9190B9B-ECA3-42CE-9ACD-B9581E7543B8}" destId="{8C4C543A-B6AC-4489-A5B9-D80EF301FEDE}" srcOrd="0" destOrd="0" presId="urn:microsoft.com/office/officeart/2009/3/layout/HorizontalOrganizationChart"/>
    <dgm:cxn modelId="{70571CAE-B8F3-46CC-9102-73696BE603B4}" type="presParOf" srcId="{8C4C543A-B6AC-4489-A5B9-D80EF301FEDE}" destId="{2E7CC513-194F-4D16-B331-3574DA327A67}" srcOrd="0" destOrd="0" presId="urn:microsoft.com/office/officeart/2009/3/layout/HorizontalOrganizationChart"/>
    <dgm:cxn modelId="{33791914-17D7-446B-9748-8CD7E6C8E0FB}" type="presParOf" srcId="{8C4C543A-B6AC-4489-A5B9-D80EF301FEDE}" destId="{7A57F0C6-8AB0-4B51-8868-BC656906E31F}" srcOrd="1" destOrd="0" presId="urn:microsoft.com/office/officeart/2009/3/layout/HorizontalOrganizationChart"/>
    <dgm:cxn modelId="{FC811264-1754-432C-BF90-E388A882D65A}" type="presParOf" srcId="{F9190B9B-ECA3-42CE-9ACD-B9581E7543B8}" destId="{4D109C39-2546-4612-B880-8FD97B264658}" srcOrd="1" destOrd="0" presId="urn:microsoft.com/office/officeart/2009/3/layout/HorizontalOrganizationChart"/>
    <dgm:cxn modelId="{46F07608-2163-4142-89F0-4F57392B459E}" type="presParOf" srcId="{4D109C39-2546-4612-B880-8FD97B264658}" destId="{4B741642-A373-46D1-9A5A-A16807DB8FC1}" srcOrd="0" destOrd="0" presId="urn:microsoft.com/office/officeart/2009/3/layout/HorizontalOrganizationChart"/>
    <dgm:cxn modelId="{A30BD038-8886-490F-AAEC-7E151174AFCE}" type="presParOf" srcId="{4D109C39-2546-4612-B880-8FD97B264658}" destId="{4FFC0475-7555-4C84-A7DA-1274E8025890}" srcOrd="1" destOrd="0" presId="urn:microsoft.com/office/officeart/2009/3/layout/HorizontalOrganizationChart"/>
    <dgm:cxn modelId="{9F76BCC6-F24A-4A33-A1A2-64AAA438F4DF}" type="presParOf" srcId="{4FFC0475-7555-4C84-A7DA-1274E8025890}" destId="{D93DE5E6-E071-4246-903D-3223129CEECB}" srcOrd="0" destOrd="0" presId="urn:microsoft.com/office/officeart/2009/3/layout/HorizontalOrganizationChart"/>
    <dgm:cxn modelId="{C8D08E13-16E6-4E47-9FC8-C2E148245B59}" type="presParOf" srcId="{D93DE5E6-E071-4246-903D-3223129CEECB}" destId="{B2B8ED4B-D87F-483B-8207-1EE46612A85B}" srcOrd="0" destOrd="0" presId="urn:microsoft.com/office/officeart/2009/3/layout/HorizontalOrganizationChart"/>
    <dgm:cxn modelId="{B32FFA37-6DBC-4D34-AF5B-290A7575D905}" type="presParOf" srcId="{D93DE5E6-E071-4246-903D-3223129CEECB}" destId="{136A3F79-48D3-40E8-83D4-5EF9B9D25E94}" srcOrd="1" destOrd="0" presId="urn:microsoft.com/office/officeart/2009/3/layout/HorizontalOrganizationChart"/>
    <dgm:cxn modelId="{4099AD4B-28BC-41DC-97AB-342FAD4B28A1}" type="presParOf" srcId="{4FFC0475-7555-4C84-A7DA-1274E8025890}" destId="{D7B4486C-E5EB-4696-86AC-680757846E0C}" srcOrd="1" destOrd="0" presId="urn:microsoft.com/office/officeart/2009/3/layout/HorizontalOrganizationChart"/>
    <dgm:cxn modelId="{837672FF-60C9-4737-BCB9-9F34E6290D7B}" type="presParOf" srcId="{D7B4486C-E5EB-4696-86AC-680757846E0C}" destId="{3DFADFEF-46F2-4DCF-BC76-497F534AE777}" srcOrd="0" destOrd="0" presId="urn:microsoft.com/office/officeart/2009/3/layout/HorizontalOrganizationChart"/>
    <dgm:cxn modelId="{7916D955-A53D-4849-A1F7-2BCDFEADBC4F}" type="presParOf" srcId="{D7B4486C-E5EB-4696-86AC-680757846E0C}" destId="{0B7528F3-576B-439D-8427-3E5CE69EB8D1}" srcOrd="1" destOrd="0" presId="urn:microsoft.com/office/officeart/2009/3/layout/HorizontalOrganizationChart"/>
    <dgm:cxn modelId="{7A3A93F5-9AC3-45F7-B615-557CD18DEC8F}" type="presParOf" srcId="{0B7528F3-576B-439D-8427-3E5CE69EB8D1}" destId="{AAE21318-5C23-4C49-97A1-C1DCD7A6DFA4}" srcOrd="0" destOrd="0" presId="urn:microsoft.com/office/officeart/2009/3/layout/HorizontalOrganizationChart"/>
    <dgm:cxn modelId="{D4102F6C-7313-4C6F-ABEB-94CDF0F28C5F}" type="presParOf" srcId="{AAE21318-5C23-4C49-97A1-C1DCD7A6DFA4}" destId="{AC2E81E9-97F5-46A7-8541-593EA38DD3BF}" srcOrd="0" destOrd="0" presId="urn:microsoft.com/office/officeart/2009/3/layout/HorizontalOrganizationChart"/>
    <dgm:cxn modelId="{612884C6-8D71-4F85-9725-5CE3A3B5FDAA}" type="presParOf" srcId="{AAE21318-5C23-4C49-97A1-C1DCD7A6DFA4}" destId="{956F3E86-BAF5-47B4-82B2-3573AC4D6811}" srcOrd="1" destOrd="0" presId="urn:microsoft.com/office/officeart/2009/3/layout/HorizontalOrganizationChart"/>
    <dgm:cxn modelId="{AD123049-8F19-436E-97E8-732951516C07}" type="presParOf" srcId="{0B7528F3-576B-439D-8427-3E5CE69EB8D1}" destId="{2E9817DD-35A0-403F-9FBD-66F2459CFEA6}" srcOrd="1" destOrd="0" presId="urn:microsoft.com/office/officeart/2009/3/layout/HorizontalOrganizationChart"/>
    <dgm:cxn modelId="{7C6A16B6-9827-4DFB-BFB4-584279E04DDA}" type="presParOf" srcId="{2E9817DD-35A0-403F-9FBD-66F2459CFEA6}" destId="{7A329464-FBE5-4049-B8DD-2FC1A1E821C1}" srcOrd="0" destOrd="0" presId="urn:microsoft.com/office/officeart/2009/3/layout/HorizontalOrganizationChart"/>
    <dgm:cxn modelId="{8161CB24-BA60-45AC-B0A8-3262721F58AD}" type="presParOf" srcId="{2E9817DD-35A0-403F-9FBD-66F2459CFEA6}" destId="{F9B2C976-D9F7-4D38-8BB0-7049983CD0AD}" srcOrd="1" destOrd="0" presId="urn:microsoft.com/office/officeart/2009/3/layout/HorizontalOrganizationChart"/>
    <dgm:cxn modelId="{59BEB3F8-7A65-4E8D-876B-73D09D06605F}" type="presParOf" srcId="{F9B2C976-D9F7-4D38-8BB0-7049983CD0AD}" destId="{38E769E5-46A6-4574-B4D5-486F8A5E63CA}" srcOrd="0" destOrd="0" presId="urn:microsoft.com/office/officeart/2009/3/layout/HorizontalOrganizationChart"/>
    <dgm:cxn modelId="{68592A3D-F262-42FF-ACF6-093F7CE920C5}" type="presParOf" srcId="{38E769E5-46A6-4574-B4D5-486F8A5E63CA}" destId="{5ADB1D9D-2275-4B31-A498-557750831712}" srcOrd="0" destOrd="0" presId="urn:microsoft.com/office/officeart/2009/3/layout/HorizontalOrganizationChart"/>
    <dgm:cxn modelId="{E2CDCA83-7FB1-435D-B16C-C762B52080E1}" type="presParOf" srcId="{38E769E5-46A6-4574-B4D5-486F8A5E63CA}" destId="{83ABED61-1117-49F5-A384-325C735B189C}" srcOrd="1" destOrd="0" presId="urn:microsoft.com/office/officeart/2009/3/layout/HorizontalOrganizationChart"/>
    <dgm:cxn modelId="{9F243FB5-3407-4B21-839A-4397B2E0ED4D}" type="presParOf" srcId="{F9B2C976-D9F7-4D38-8BB0-7049983CD0AD}" destId="{630F4924-BD22-4EB1-B732-C735C0F6AF82}" srcOrd="1" destOrd="0" presId="urn:microsoft.com/office/officeart/2009/3/layout/HorizontalOrganizationChart"/>
    <dgm:cxn modelId="{961328E0-06A0-4F96-BF20-8677AEEBFA2C}" type="presParOf" srcId="{F9B2C976-D9F7-4D38-8BB0-7049983CD0AD}" destId="{836999DD-CB38-438A-AA99-762CEF4E8979}" srcOrd="2" destOrd="0" presId="urn:microsoft.com/office/officeart/2009/3/layout/HorizontalOrganizationChart"/>
    <dgm:cxn modelId="{899732B2-F01D-4871-B571-D36C0C02627A}" type="presParOf" srcId="{0B7528F3-576B-439D-8427-3E5CE69EB8D1}" destId="{48E25FA9-35A2-44F1-85B0-B771FA3DFF7B}" srcOrd="2" destOrd="0" presId="urn:microsoft.com/office/officeart/2009/3/layout/HorizontalOrganizationChart"/>
    <dgm:cxn modelId="{45BB8FE1-F0AB-4595-9ED8-C48C42FFEAE5}" type="presParOf" srcId="{4FFC0475-7555-4C84-A7DA-1274E8025890}" destId="{E58EB6B6-C365-45AE-83BF-514B904E1762}" srcOrd="2" destOrd="0" presId="urn:microsoft.com/office/officeart/2009/3/layout/HorizontalOrganizationChart"/>
    <dgm:cxn modelId="{6C880FB1-408D-4CE8-8209-C309B1FDEAB8}" type="presParOf" srcId="{4D109C39-2546-4612-B880-8FD97B264658}" destId="{93DC29FE-19EB-41DA-9C1A-52BE29965B27}" srcOrd="2" destOrd="0" presId="urn:microsoft.com/office/officeart/2009/3/layout/HorizontalOrganizationChart"/>
    <dgm:cxn modelId="{2429C1AC-CA00-4F37-ABA6-9B10D9B09D68}" type="presParOf" srcId="{4D109C39-2546-4612-B880-8FD97B264658}" destId="{E71202A1-2B9A-476C-9B6D-7786D8F383F5}" srcOrd="3" destOrd="0" presId="urn:microsoft.com/office/officeart/2009/3/layout/HorizontalOrganizationChart"/>
    <dgm:cxn modelId="{C9E99076-CDBB-4405-9E1E-8D67DD7DFE5E}" type="presParOf" srcId="{E71202A1-2B9A-476C-9B6D-7786D8F383F5}" destId="{7DB3C443-62E7-4926-9FB8-CA660F7A9AA0}" srcOrd="0" destOrd="0" presId="urn:microsoft.com/office/officeart/2009/3/layout/HorizontalOrganizationChart"/>
    <dgm:cxn modelId="{869B72B1-A787-48C2-9D4D-328622D628E4}" type="presParOf" srcId="{7DB3C443-62E7-4926-9FB8-CA660F7A9AA0}" destId="{0419E8F5-786D-4595-91DF-F6BBECC646A5}" srcOrd="0" destOrd="0" presId="urn:microsoft.com/office/officeart/2009/3/layout/HorizontalOrganizationChart"/>
    <dgm:cxn modelId="{3C105719-DC91-4B3E-97EA-30944B826E8C}" type="presParOf" srcId="{7DB3C443-62E7-4926-9FB8-CA660F7A9AA0}" destId="{9EC11B9B-839F-436B-A0C9-1B75FF7B23E4}" srcOrd="1" destOrd="0" presId="urn:microsoft.com/office/officeart/2009/3/layout/HorizontalOrganizationChart"/>
    <dgm:cxn modelId="{602739E7-4F9C-4E2B-9A1C-3D4FD3B46695}" type="presParOf" srcId="{E71202A1-2B9A-476C-9B6D-7786D8F383F5}" destId="{3AFBC673-8691-4AB9-9363-2F795C289CEF}" srcOrd="1" destOrd="0" presId="urn:microsoft.com/office/officeart/2009/3/layout/HorizontalOrganizationChart"/>
    <dgm:cxn modelId="{E3A497A4-020E-42E4-A31C-23AF5B0BB939}" type="presParOf" srcId="{3AFBC673-8691-4AB9-9363-2F795C289CEF}" destId="{2009DD25-F066-463A-9A0E-0FD1EE057C00}" srcOrd="0" destOrd="0" presId="urn:microsoft.com/office/officeart/2009/3/layout/HorizontalOrganizationChart"/>
    <dgm:cxn modelId="{E8CFA0BD-434A-4920-AB67-1966CA617409}" type="presParOf" srcId="{3AFBC673-8691-4AB9-9363-2F795C289CEF}" destId="{BD7CB322-60B5-46B7-A135-EB509CDC2269}" srcOrd="1" destOrd="0" presId="urn:microsoft.com/office/officeart/2009/3/layout/HorizontalOrganizationChart"/>
    <dgm:cxn modelId="{AD3BFE7A-7BB5-4EE4-8A59-9CB600107F0B}" type="presParOf" srcId="{BD7CB322-60B5-46B7-A135-EB509CDC2269}" destId="{1DAEFC90-5954-4BAD-B7EB-9FF8611C7732}" srcOrd="0" destOrd="0" presId="urn:microsoft.com/office/officeart/2009/3/layout/HorizontalOrganizationChart"/>
    <dgm:cxn modelId="{3E24947E-3F83-471E-8CD6-0A1A1BFA397F}" type="presParOf" srcId="{1DAEFC90-5954-4BAD-B7EB-9FF8611C7732}" destId="{366E3302-D2FE-4FAB-822E-DDE24B1FADEF}" srcOrd="0" destOrd="0" presId="urn:microsoft.com/office/officeart/2009/3/layout/HorizontalOrganizationChart"/>
    <dgm:cxn modelId="{18A21B41-80E1-4423-9046-21BBC53BF80C}" type="presParOf" srcId="{1DAEFC90-5954-4BAD-B7EB-9FF8611C7732}" destId="{A1F71BBA-87C8-47F7-9CC2-5BE753009A93}" srcOrd="1" destOrd="0" presId="urn:microsoft.com/office/officeart/2009/3/layout/HorizontalOrganizationChart"/>
    <dgm:cxn modelId="{4819E772-0DC3-4C83-BE8C-BEAD0C2D6F07}" type="presParOf" srcId="{BD7CB322-60B5-46B7-A135-EB509CDC2269}" destId="{64D22FB8-4E76-49C3-9F7B-DB76CECC1012}" srcOrd="1" destOrd="0" presId="urn:microsoft.com/office/officeart/2009/3/layout/HorizontalOrganizationChart"/>
    <dgm:cxn modelId="{547FA05D-63E6-418A-B55B-4355A97AC292}" type="presParOf" srcId="{64D22FB8-4E76-49C3-9F7B-DB76CECC1012}" destId="{4A3356F0-051E-413C-AEF0-4D3FE3B040E6}" srcOrd="0" destOrd="0" presId="urn:microsoft.com/office/officeart/2009/3/layout/HorizontalOrganizationChart"/>
    <dgm:cxn modelId="{483DA064-40AD-471F-93FA-0501C45AFDF0}" type="presParOf" srcId="{64D22FB8-4E76-49C3-9F7B-DB76CECC1012}" destId="{39A6E42C-CDE6-4ABF-B48F-06618F4264FC}" srcOrd="1" destOrd="0" presId="urn:microsoft.com/office/officeart/2009/3/layout/HorizontalOrganizationChart"/>
    <dgm:cxn modelId="{88C6A96A-55A7-45D4-90E0-A4E52CF33FF7}" type="presParOf" srcId="{39A6E42C-CDE6-4ABF-B48F-06618F4264FC}" destId="{396E45B8-1857-4F32-9387-ECCBCFACF1EF}" srcOrd="0" destOrd="0" presId="urn:microsoft.com/office/officeart/2009/3/layout/HorizontalOrganizationChart"/>
    <dgm:cxn modelId="{037820C9-851D-4BDF-B283-6BF17BA43ACB}" type="presParOf" srcId="{396E45B8-1857-4F32-9387-ECCBCFACF1EF}" destId="{4347E8DB-7F0C-49B3-9A86-08050F191381}" srcOrd="0" destOrd="0" presId="urn:microsoft.com/office/officeart/2009/3/layout/HorizontalOrganizationChart"/>
    <dgm:cxn modelId="{0967419B-D706-403B-9301-684C97E442E3}" type="presParOf" srcId="{396E45B8-1857-4F32-9387-ECCBCFACF1EF}" destId="{CB0D7925-FCE4-421B-95F9-A8449B7CD76E}" srcOrd="1" destOrd="0" presId="urn:microsoft.com/office/officeart/2009/3/layout/HorizontalOrganizationChart"/>
    <dgm:cxn modelId="{8F10F92B-048D-46BA-9B2C-8DCD80DB766D}" type="presParOf" srcId="{39A6E42C-CDE6-4ABF-B48F-06618F4264FC}" destId="{22308A69-E012-4F98-BBD7-C082E4839FED}" srcOrd="1" destOrd="0" presId="urn:microsoft.com/office/officeart/2009/3/layout/HorizontalOrganizationChart"/>
    <dgm:cxn modelId="{F6E75159-CB93-4BF0-BBFC-474E78E628CE}" type="presParOf" srcId="{39A6E42C-CDE6-4ABF-B48F-06618F4264FC}" destId="{034B4E75-D057-4E71-BB07-FFAF13882165}" srcOrd="2" destOrd="0" presId="urn:microsoft.com/office/officeart/2009/3/layout/HorizontalOrganizationChart"/>
    <dgm:cxn modelId="{A2F1B480-DE04-4886-AA8D-BF0DDB7FCE76}" type="presParOf" srcId="{BD7CB322-60B5-46B7-A135-EB509CDC2269}" destId="{45ACDA2F-0AE6-4598-9EFA-2B82FEB79591}" srcOrd="2" destOrd="0" presId="urn:microsoft.com/office/officeart/2009/3/layout/HorizontalOrganizationChart"/>
    <dgm:cxn modelId="{7C0E83B5-9591-4372-BF67-8308C502BBA2}" type="presParOf" srcId="{E71202A1-2B9A-476C-9B6D-7786D8F383F5}" destId="{F982BEAF-ACDC-47B9-8370-B0E96011F6BE}" srcOrd="2" destOrd="0" presId="urn:microsoft.com/office/officeart/2009/3/layout/HorizontalOrganizationChart"/>
    <dgm:cxn modelId="{BD2D2279-D977-4BF7-AD59-C92FFF655A11}" type="presParOf" srcId="{4D109C39-2546-4612-B880-8FD97B264658}" destId="{33AACA97-F96E-4097-BF91-767379373B32}" srcOrd="4" destOrd="0" presId="urn:microsoft.com/office/officeart/2009/3/layout/HorizontalOrganizationChart"/>
    <dgm:cxn modelId="{BCA6243E-5C84-45C9-B1F5-170031F45A03}" type="presParOf" srcId="{4D109C39-2546-4612-B880-8FD97B264658}" destId="{CAF5ADB8-9962-4E87-9CB2-381CE8266624}" srcOrd="5" destOrd="0" presId="urn:microsoft.com/office/officeart/2009/3/layout/HorizontalOrganizationChart"/>
    <dgm:cxn modelId="{C487687B-E79E-4A93-A0C5-3417F72DCB76}" type="presParOf" srcId="{CAF5ADB8-9962-4E87-9CB2-381CE8266624}" destId="{AE2DC9EC-E7EC-484F-9820-FD7A9275BFF1}" srcOrd="0" destOrd="0" presId="urn:microsoft.com/office/officeart/2009/3/layout/HorizontalOrganizationChart"/>
    <dgm:cxn modelId="{1478FF61-16A5-4CBA-8E9F-DDB96BBBC63F}" type="presParOf" srcId="{AE2DC9EC-E7EC-484F-9820-FD7A9275BFF1}" destId="{C98BA72F-00FE-48FF-9D1E-7B0CAB08E9B1}" srcOrd="0" destOrd="0" presId="urn:microsoft.com/office/officeart/2009/3/layout/HorizontalOrganizationChart"/>
    <dgm:cxn modelId="{9FCFA337-A44F-4718-A1FC-27C3E26B3CC2}" type="presParOf" srcId="{AE2DC9EC-E7EC-484F-9820-FD7A9275BFF1}" destId="{217D6B24-135F-4749-829E-A138059065C3}" srcOrd="1" destOrd="0" presId="urn:microsoft.com/office/officeart/2009/3/layout/HorizontalOrganizationChart"/>
    <dgm:cxn modelId="{238E7446-8A24-44A7-A2B1-2672EE6D8D61}" type="presParOf" srcId="{CAF5ADB8-9962-4E87-9CB2-381CE8266624}" destId="{E7787D8C-E5BA-4F04-A426-45A0C7103AA0}" srcOrd="1" destOrd="0" presId="urn:microsoft.com/office/officeart/2009/3/layout/HorizontalOrganizationChart"/>
    <dgm:cxn modelId="{34E250DF-2433-4D8C-B60B-376993C68F34}" type="presParOf" srcId="{E7787D8C-E5BA-4F04-A426-45A0C7103AA0}" destId="{3025A152-5544-4107-8135-3C1E048A0B99}" srcOrd="0" destOrd="0" presId="urn:microsoft.com/office/officeart/2009/3/layout/HorizontalOrganizationChart"/>
    <dgm:cxn modelId="{54E6554B-FE35-4350-BA12-4AC7788D7130}" type="presParOf" srcId="{E7787D8C-E5BA-4F04-A426-45A0C7103AA0}" destId="{E4B7C68D-094F-4C04-AA10-9E9954B15637}" srcOrd="1" destOrd="0" presId="urn:microsoft.com/office/officeart/2009/3/layout/HorizontalOrganizationChart"/>
    <dgm:cxn modelId="{01119B6C-F2FF-41CC-BDC7-026303458E2A}" type="presParOf" srcId="{E4B7C68D-094F-4C04-AA10-9E9954B15637}" destId="{652A6854-E6DF-43C9-A676-3DDA2CA8B30F}" srcOrd="0" destOrd="0" presId="urn:microsoft.com/office/officeart/2009/3/layout/HorizontalOrganizationChart"/>
    <dgm:cxn modelId="{6C516E0D-673C-4B80-A7D1-0B88AE03BF6D}" type="presParOf" srcId="{652A6854-E6DF-43C9-A676-3DDA2CA8B30F}" destId="{7AD06B02-A719-4A8C-9441-F548FB99F7D5}" srcOrd="0" destOrd="0" presId="urn:microsoft.com/office/officeart/2009/3/layout/HorizontalOrganizationChart"/>
    <dgm:cxn modelId="{F7628103-796B-4091-8D95-8D768C0A41F3}" type="presParOf" srcId="{652A6854-E6DF-43C9-A676-3DDA2CA8B30F}" destId="{01FFDD8C-9E45-4992-8314-314184EDC54D}" srcOrd="1" destOrd="0" presId="urn:microsoft.com/office/officeart/2009/3/layout/HorizontalOrganizationChart"/>
    <dgm:cxn modelId="{DBAEE08C-CC2B-416B-90DE-D69D2834EA31}" type="presParOf" srcId="{E4B7C68D-094F-4C04-AA10-9E9954B15637}" destId="{13934504-D38B-4274-9E0F-D439993274C2}" srcOrd="1" destOrd="0" presId="urn:microsoft.com/office/officeart/2009/3/layout/HorizontalOrganizationChart"/>
    <dgm:cxn modelId="{373782EC-6A56-4463-A489-8C315C60EAAB}" type="presParOf" srcId="{13934504-D38B-4274-9E0F-D439993274C2}" destId="{C14E491E-4FC3-482D-96FA-AFA91BFA95F4}" srcOrd="0" destOrd="0" presId="urn:microsoft.com/office/officeart/2009/3/layout/HorizontalOrganizationChart"/>
    <dgm:cxn modelId="{6A2C7AD4-C8CD-4187-A858-A7020F5BD08E}" type="presParOf" srcId="{13934504-D38B-4274-9E0F-D439993274C2}" destId="{124C96C4-EC5B-42E4-A064-DBC7093DDF7E}" srcOrd="1" destOrd="0" presId="urn:microsoft.com/office/officeart/2009/3/layout/HorizontalOrganizationChart"/>
    <dgm:cxn modelId="{6E8DDF0D-31E0-40CD-A65A-D6F341966EF8}" type="presParOf" srcId="{124C96C4-EC5B-42E4-A064-DBC7093DDF7E}" destId="{C3104059-5CAB-4A06-A716-344C2FD54C87}" srcOrd="0" destOrd="0" presId="urn:microsoft.com/office/officeart/2009/3/layout/HorizontalOrganizationChart"/>
    <dgm:cxn modelId="{40300111-AA40-42CA-BC14-C6D4659D3922}" type="presParOf" srcId="{C3104059-5CAB-4A06-A716-344C2FD54C87}" destId="{CC513F6A-A401-46E3-B9F2-810085CFF0A8}" srcOrd="0" destOrd="0" presId="urn:microsoft.com/office/officeart/2009/3/layout/HorizontalOrganizationChart"/>
    <dgm:cxn modelId="{A7DBEF79-9036-42C2-9BDC-50426E61E801}" type="presParOf" srcId="{C3104059-5CAB-4A06-A716-344C2FD54C87}" destId="{3223D1A5-6023-4E2E-BD17-9FB0705717B2}" srcOrd="1" destOrd="0" presId="urn:microsoft.com/office/officeart/2009/3/layout/HorizontalOrganizationChart"/>
    <dgm:cxn modelId="{79AC3C1C-14FC-40C8-9FB4-92369718B1AE}" type="presParOf" srcId="{124C96C4-EC5B-42E4-A064-DBC7093DDF7E}" destId="{38BC6FA9-2E30-4876-B0A3-699351EB4A4A}" srcOrd="1" destOrd="0" presId="urn:microsoft.com/office/officeart/2009/3/layout/HorizontalOrganizationChart"/>
    <dgm:cxn modelId="{9EFFE450-4BA2-4870-8D17-2966AC99AA9C}" type="presParOf" srcId="{124C96C4-EC5B-42E4-A064-DBC7093DDF7E}" destId="{237DAECB-3858-4FEC-A899-85FC3C0001D6}" srcOrd="2" destOrd="0" presId="urn:microsoft.com/office/officeart/2009/3/layout/HorizontalOrganizationChart"/>
    <dgm:cxn modelId="{8643A89E-1423-4BD1-9262-C8433F227379}" type="presParOf" srcId="{E4B7C68D-094F-4C04-AA10-9E9954B15637}" destId="{C31FA0DE-F895-4B95-8D28-AD28368CD629}" srcOrd="2" destOrd="0" presId="urn:microsoft.com/office/officeart/2009/3/layout/HorizontalOrganizationChart"/>
    <dgm:cxn modelId="{1B89001F-3D2C-4531-A726-CADD133D9E0B}" type="presParOf" srcId="{CAF5ADB8-9962-4E87-9CB2-381CE8266624}" destId="{DE3B6F74-1084-4527-BBE9-B27B8E0C54F1}" srcOrd="2" destOrd="0" presId="urn:microsoft.com/office/officeart/2009/3/layout/HorizontalOrganizationChart"/>
    <dgm:cxn modelId="{1E0DA025-829D-4825-825F-EAA627F6F0A1}" type="presParOf" srcId="{4D109C39-2546-4612-B880-8FD97B264658}" destId="{FD9297D8-4D52-465C-BC18-AE8E83C7F978}" srcOrd="6" destOrd="0" presId="urn:microsoft.com/office/officeart/2009/3/layout/HorizontalOrganizationChart"/>
    <dgm:cxn modelId="{153C267D-CAC5-4235-9ABF-2EF251481B14}" type="presParOf" srcId="{4D109C39-2546-4612-B880-8FD97B264658}" destId="{71C4C7ED-EA32-48FA-9E77-FEE93CD7A427}" srcOrd="7" destOrd="0" presId="urn:microsoft.com/office/officeart/2009/3/layout/HorizontalOrganizationChart"/>
    <dgm:cxn modelId="{5FDF630C-8AD2-4FE1-88E4-1957FC09B21D}" type="presParOf" srcId="{71C4C7ED-EA32-48FA-9E77-FEE93CD7A427}" destId="{47FFE18C-AED7-4B1B-A9D6-4E3D9976D738}" srcOrd="0" destOrd="0" presId="urn:microsoft.com/office/officeart/2009/3/layout/HorizontalOrganizationChart"/>
    <dgm:cxn modelId="{6B725885-66B3-478A-9A94-74A5E947C4D2}" type="presParOf" srcId="{47FFE18C-AED7-4B1B-A9D6-4E3D9976D738}" destId="{3A3941FA-9F85-4CAC-85E2-8DD3D34DD49C}" srcOrd="0" destOrd="0" presId="urn:microsoft.com/office/officeart/2009/3/layout/HorizontalOrganizationChart"/>
    <dgm:cxn modelId="{948AE4DB-3D12-4C1B-B3B4-8D87C40ED5A6}" type="presParOf" srcId="{47FFE18C-AED7-4B1B-A9D6-4E3D9976D738}" destId="{333A36A6-C293-4529-BF0D-334E3F5EF680}" srcOrd="1" destOrd="0" presId="urn:microsoft.com/office/officeart/2009/3/layout/HorizontalOrganizationChart"/>
    <dgm:cxn modelId="{A11D4E4C-A486-433C-93FD-436019C086D0}" type="presParOf" srcId="{71C4C7ED-EA32-48FA-9E77-FEE93CD7A427}" destId="{CA4F5D0E-6E8E-41FA-9F2C-6C0FB2B107DB}" srcOrd="1" destOrd="0" presId="urn:microsoft.com/office/officeart/2009/3/layout/HorizontalOrganizationChart"/>
    <dgm:cxn modelId="{81B05EDA-A882-49F8-99F7-35C2C59A974E}" type="presParOf" srcId="{CA4F5D0E-6E8E-41FA-9F2C-6C0FB2B107DB}" destId="{CC9293A9-3CDD-408C-BA2B-A3D9029F111E}" srcOrd="0" destOrd="0" presId="urn:microsoft.com/office/officeart/2009/3/layout/HorizontalOrganizationChart"/>
    <dgm:cxn modelId="{770A46E7-0C53-41EF-A5C6-40A0B1104FF7}" type="presParOf" srcId="{CA4F5D0E-6E8E-41FA-9F2C-6C0FB2B107DB}" destId="{631B3643-32DC-473A-8119-932840290756}" srcOrd="1" destOrd="0" presId="urn:microsoft.com/office/officeart/2009/3/layout/HorizontalOrganizationChart"/>
    <dgm:cxn modelId="{779E0495-F25D-495E-851A-300241D6F565}" type="presParOf" srcId="{631B3643-32DC-473A-8119-932840290756}" destId="{418041F9-D648-4333-ACBE-AE5F2726064E}" srcOrd="0" destOrd="0" presId="urn:microsoft.com/office/officeart/2009/3/layout/HorizontalOrganizationChart"/>
    <dgm:cxn modelId="{F4E40199-8129-4739-9546-4F33AA4F032F}" type="presParOf" srcId="{418041F9-D648-4333-ACBE-AE5F2726064E}" destId="{C768F716-A655-48A2-8F25-3989B69EB998}" srcOrd="0" destOrd="0" presId="urn:microsoft.com/office/officeart/2009/3/layout/HorizontalOrganizationChart"/>
    <dgm:cxn modelId="{F0C27773-206E-45AE-8531-826CD4196CEC}" type="presParOf" srcId="{418041F9-D648-4333-ACBE-AE5F2726064E}" destId="{29CAD791-F2A4-4545-9E61-6F40FD0C7B02}" srcOrd="1" destOrd="0" presId="urn:microsoft.com/office/officeart/2009/3/layout/HorizontalOrganizationChart"/>
    <dgm:cxn modelId="{DC6A5861-8AB3-4618-8CFB-6E1106CE563F}" type="presParOf" srcId="{631B3643-32DC-473A-8119-932840290756}" destId="{DD1F29FA-B54F-456C-AFEA-574D2100E2ED}" srcOrd="1" destOrd="0" presId="urn:microsoft.com/office/officeart/2009/3/layout/HorizontalOrganizationChart"/>
    <dgm:cxn modelId="{6F8FB40D-9B27-4A8A-8FF4-5A1CF913343A}" type="presParOf" srcId="{DD1F29FA-B54F-456C-AFEA-574D2100E2ED}" destId="{C5C7490E-376B-410D-A161-C66B5CD3B917}" srcOrd="0" destOrd="0" presId="urn:microsoft.com/office/officeart/2009/3/layout/HorizontalOrganizationChart"/>
    <dgm:cxn modelId="{857C505F-916F-44F6-91CA-B29751E1C40C}" type="presParOf" srcId="{DD1F29FA-B54F-456C-AFEA-574D2100E2ED}" destId="{41691FEF-3E65-4104-989A-2A0E1E6D8372}" srcOrd="1" destOrd="0" presId="urn:microsoft.com/office/officeart/2009/3/layout/HorizontalOrganizationChart"/>
    <dgm:cxn modelId="{5050CCC6-CE47-46E5-9BE9-DF3553A30F4F}" type="presParOf" srcId="{41691FEF-3E65-4104-989A-2A0E1E6D8372}" destId="{5C16D667-2EDD-4457-9EFF-947ED417B3E2}" srcOrd="0" destOrd="0" presId="urn:microsoft.com/office/officeart/2009/3/layout/HorizontalOrganizationChart"/>
    <dgm:cxn modelId="{49AA0C98-B30C-4C2B-9806-B526B87191F2}" type="presParOf" srcId="{5C16D667-2EDD-4457-9EFF-947ED417B3E2}" destId="{EC2CCF8E-DC1C-41A0-B3C6-413097472C40}" srcOrd="0" destOrd="0" presId="urn:microsoft.com/office/officeart/2009/3/layout/HorizontalOrganizationChart"/>
    <dgm:cxn modelId="{88574929-CCFB-4AE0-A8B5-AB56C35E8B0F}" type="presParOf" srcId="{5C16D667-2EDD-4457-9EFF-947ED417B3E2}" destId="{1BC34E2A-6A0C-40B3-8132-5F7C994FD06F}" srcOrd="1" destOrd="0" presId="urn:microsoft.com/office/officeart/2009/3/layout/HorizontalOrganizationChart"/>
    <dgm:cxn modelId="{DC169D2A-6ECA-47AB-805F-7A8C027B2478}" type="presParOf" srcId="{41691FEF-3E65-4104-989A-2A0E1E6D8372}" destId="{2D430351-3942-40D6-A00A-261DE5B4296D}" srcOrd="1" destOrd="0" presId="urn:microsoft.com/office/officeart/2009/3/layout/HorizontalOrganizationChart"/>
    <dgm:cxn modelId="{46AF06F5-B678-4153-B28B-2E00D94E502A}" type="presParOf" srcId="{41691FEF-3E65-4104-989A-2A0E1E6D8372}" destId="{30C60291-57B6-443F-B511-48005F938B79}" srcOrd="2" destOrd="0" presId="urn:microsoft.com/office/officeart/2009/3/layout/HorizontalOrganizationChart"/>
    <dgm:cxn modelId="{A04ED407-77F1-4D9E-B9E8-B045D91F07C5}" type="presParOf" srcId="{631B3643-32DC-473A-8119-932840290756}" destId="{AA0EE12F-44BE-4688-A519-6AAB4FCD9B99}" srcOrd="2" destOrd="0" presId="urn:microsoft.com/office/officeart/2009/3/layout/HorizontalOrganizationChart"/>
    <dgm:cxn modelId="{A9ED9481-80AA-4DAA-B8B2-8F7BFCF9555D}" type="presParOf" srcId="{71C4C7ED-EA32-48FA-9E77-FEE93CD7A427}" destId="{E07AE74C-CFB1-40C5-8025-F2537227D433}" srcOrd="2" destOrd="0" presId="urn:microsoft.com/office/officeart/2009/3/layout/HorizontalOrganizationChart"/>
    <dgm:cxn modelId="{85DA982C-2D09-40EC-8FB9-83E389975420}" type="presParOf" srcId="{F9190B9B-ECA3-42CE-9ACD-B9581E7543B8}" destId="{FA17F606-7986-4467-AA86-15432BD028A2}"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7490E-376B-410D-A161-C66B5CD3B917}">
      <dsp:nvSpPr>
        <dsp:cNvPr id="0" name=""/>
        <dsp:cNvSpPr/>
      </dsp:nvSpPr>
      <dsp:spPr>
        <a:xfrm>
          <a:off x="5519422" y="4126190"/>
          <a:ext cx="348328" cy="91440"/>
        </a:xfrm>
        <a:custGeom>
          <a:avLst/>
          <a:gdLst/>
          <a:ahLst/>
          <a:cxnLst/>
          <a:rect l="0" t="0" r="0" b="0"/>
          <a:pathLst>
            <a:path>
              <a:moveTo>
                <a:pt x="0" y="45720"/>
              </a:moveTo>
              <a:lnTo>
                <a:pt x="348328"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9293A9-3CDD-408C-BA2B-A3D9029F111E}">
      <dsp:nvSpPr>
        <dsp:cNvPr id="0" name=""/>
        <dsp:cNvSpPr/>
      </dsp:nvSpPr>
      <dsp:spPr>
        <a:xfrm>
          <a:off x="3519594" y="4126190"/>
          <a:ext cx="298379" cy="91440"/>
        </a:xfrm>
        <a:custGeom>
          <a:avLst/>
          <a:gdLst/>
          <a:ahLst/>
          <a:cxnLst/>
          <a:rect l="0" t="0" r="0" b="0"/>
          <a:pathLst>
            <a:path>
              <a:moveTo>
                <a:pt x="0" y="45720"/>
              </a:moveTo>
              <a:lnTo>
                <a:pt x="298379"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9297D8-4D52-465C-BC18-AE8E83C7F978}">
      <dsp:nvSpPr>
        <dsp:cNvPr id="0" name=""/>
        <dsp:cNvSpPr/>
      </dsp:nvSpPr>
      <dsp:spPr>
        <a:xfrm>
          <a:off x="1525722" y="2584001"/>
          <a:ext cx="410764" cy="1587909"/>
        </a:xfrm>
        <a:custGeom>
          <a:avLst/>
          <a:gdLst/>
          <a:ahLst/>
          <a:cxnLst/>
          <a:rect l="0" t="0" r="0" b="0"/>
          <a:pathLst>
            <a:path>
              <a:moveTo>
                <a:pt x="0" y="0"/>
              </a:moveTo>
              <a:lnTo>
                <a:pt x="205382" y="0"/>
              </a:lnTo>
              <a:lnTo>
                <a:pt x="205382" y="1587909"/>
              </a:lnTo>
              <a:lnTo>
                <a:pt x="410764" y="15879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4E491E-4FC3-482D-96FA-AFA91BFA95F4}">
      <dsp:nvSpPr>
        <dsp:cNvPr id="0" name=""/>
        <dsp:cNvSpPr/>
      </dsp:nvSpPr>
      <dsp:spPr>
        <a:xfrm>
          <a:off x="5471794" y="2982614"/>
          <a:ext cx="399591" cy="91440"/>
        </a:xfrm>
        <a:custGeom>
          <a:avLst/>
          <a:gdLst/>
          <a:ahLst/>
          <a:cxnLst/>
          <a:rect l="0" t="0" r="0" b="0"/>
          <a:pathLst>
            <a:path>
              <a:moveTo>
                <a:pt x="0" y="45720"/>
              </a:moveTo>
              <a:lnTo>
                <a:pt x="399591"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25A152-5544-4107-8135-3C1E048A0B99}">
      <dsp:nvSpPr>
        <dsp:cNvPr id="0" name=""/>
        <dsp:cNvSpPr/>
      </dsp:nvSpPr>
      <dsp:spPr>
        <a:xfrm>
          <a:off x="3519594" y="2982614"/>
          <a:ext cx="310866" cy="91440"/>
        </a:xfrm>
        <a:custGeom>
          <a:avLst/>
          <a:gdLst/>
          <a:ahLst/>
          <a:cxnLst/>
          <a:rect l="0" t="0" r="0" b="0"/>
          <a:pathLst>
            <a:path>
              <a:moveTo>
                <a:pt x="0" y="45720"/>
              </a:moveTo>
              <a:lnTo>
                <a:pt x="310866"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AACA97-F96E-4097-BF91-767379373B32}">
      <dsp:nvSpPr>
        <dsp:cNvPr id="0" name=""/>
        <dsp:cNvSpPr/>
      </dsp:nvSpPr>
      <dsp:spPr>
        <a:xfrm>
          <a:off x="1525722" y="2584001"/>
          <a:ext cx="410764" cy="444332"/>
        </a:xfrm>
        <a:custGeom>
          <a:avLst/>
          <a:gdLst/>
          <a:ahLst/>
          <a:cxnLst/>
          <a:rect l="0" t="0" r="0" b="0"/>
          <a:pathLst>
            <a:path>
              <a:moveTo>
                <a:pt x="0" y="0"/>
              </a:moveTo>
              <a:lnTo>
                <a:pt x="205382" y="0"/>
              </a:lnTo>
              <a:lnTo>
                <a:pt x="205382" y="444332"/>
              </a:lnTo>
              <a:lnTo>
                <a:pt x="410764" y="44433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3356F0-051E-413C-AEF0-4D3FE3B040E6}">
      <dsp:nvSpPr>
        <dsp:cNvPr id="0" name=""/>
        <dsp:cNvSpPr/>
      </dsp:nvSpPr>
      <dsp:spPr>
        <a:xfrm>
          <a:off x="5464420" y="1993543"/>
          <a:ext cx="410764" cy="91440"/>
        </a:xfrm>
        <a:custGeom>
          <a:avLst/>
          <a:gdLst/>
          <a:ahLst/>
          <a:cxnLst/>
          <a:rect l="0" t="0" r="0" b="0"/>
          <a:pathLst>
            <a:path>
              <a:moveTo>
                <a:pt x="0" y="45720"/>
              </a:moveTo>
              <a:lnTo>
                <a:pt x="410764"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09DD25-F066-463A-9A0E-0FD1EE057C00}">
      <dsp:nvSpPr>
        <dsp:cNvPr id="0" name=""/>
        <dsp:cNvSpPr/>
      </dsp:nvSpPr>
      <dsp:spPr>
        <a:xfrm>
          <a:off x="3519594" y="1993543"/>
          <a:ext cx="273404" cy="91440"/>
        </a:xfrm>
        <a:custGeom>
          <a:avLst/>
          <a:gdLst/>
          <a:ahLst/>
          <a:cxnLst/>
          <a:rect l="0" t="0" r="0" b="0"/>
          <a:pathLst>
            <a:path>
              <a:moveTo>
                <a:pt x="0" y="45720"/>
              </a:moveTo>
              <a:lnTo>
                <a:pt x="273404"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DC29FE-19EB-41DA-9C1A-52BE29965B27}">
      <dsp:nvSpPr>
        <dsp:cNvPr id="0" name=""/>
        <dsp:cNvSpPr/>
      </dsp:nvSpPr>
      <dsp:spPr>
        <a:xfrm>
          <a:off x="1525722" y="2039263"/>
          <a:ext cx="410764" cy="544737"/>
        </a:xfrm>
        <a:custGeom>
          <a:avLst/>
          <a:gdLst/>
          <a:ahLst/>
          <a:cxnLst/>
          <a:rect l="0" t="0" r="0" b="0"/>
          <a:pathLst>
            <a:path>
              <a:moveTo>
                <a:pt x="0" y="544737"/>
              </a:moveTo>
              <a:lnTo>
                <a:pt x="205382" y="544737"/>
              </a:lnTo>
              <a:lnTo>
                <a:pt x="205382" y="0"/>
              </a:lnTo>
              <a:lnTo>
                <a:pt x="410764"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329464-FBE5-4049-B8DD-2FC1A1E821C1}">
      <dsp:nvSpPr>
        <dsp:cNvPr id="0" name=""/>
        <dsp:cNvSpPr/>
      </dsp:nvSpPr>
      <dsp:spPr>
        <a:xfrm>
          <a:off x="5492825" y="950372"/>
          <a:ext cx="398277" cy="91440"/>
        </a:xfrm>
        <a:custGeom>
          <a:avLst/>
          <a:gdLst/>
          <a:ahLst/>
          <a:cxnLst/>
          <a:rect l="0" t="0" r="0" b="0"/>
          <a:pathLst>
            <a:path>
              <a:moveTo>
                <a:pt x="0" y="45720"/>
              </a:moveTo>
              <a:lnTo>
                <a:pt x="398277"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FADFEF-46F2-4DCF-BC76-497F534AE777}">
      <dsp:nvSpPr>
        <dsp:cNvPr id="0" name=""/>
        <dsp:cNvSpPr/>
      </dsp:nvSpPr>
      <dsp:spPr>
        <a:xfrm>
          <a:off x="3517972" y="950372"/>
          <a:ext cx="273404" cy="91440"/>
        </a:xfrm>
        <a:custGeom>
          <a:avLst/>
          <a:gdLst/>
          <a:ahLst/>
          <a:cxnLst/>
          <a:rect l="0" t="0" r="0" b="0"/>
          <a:pathLst>
            <a:path>
              <a:moveTo>
                <a:pt x="0" y="45720"/>
              </a:moveTo>
              <a:lnTo>
                <a:pt x="273404"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741642-A373-46D1-9A5A-A16807DB8FC1}">
      <dsp:nvSpPr>
        <dsp:cNvPr id="0" name=""/>
        <dsp:cNvSpPr/>
      </dsp:nvSpPr>
      <dsp:spPr>
        <a:xfrm>
          <a:off x="1525722" y="996092"/>
          <a:ext cx="410764" cy="1587909"/>
        </a:xfrm>
        <a:custGeom>
          <a:avLst/>
          <a:gdLst/>
          <a:ahLst/>
          <a:cxnLst/>
          <a:rect l="0" t="0" r="0" b="0"/>
          <a:pathLst>
            <a:path>
              <a:moveTo>
                <a:pt x="0" y="1587909"/>
              </a:moveTo>
              <a:lnTo>
                <a:pt x="205382" y="1587909"/>
              </a:lnTo>
              <a:lnTo>
                <a:pt x="205382" y="0"/>
              </a:lnTo>
              <a:lnTo>
                <a:pt x="410764"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7CC513-194F-4D16-B331-3574DA327A67}">
      <dsp:nvSpPr>
        <dsp:cNvPr id="0" name=""/>
        <dsp:cNvSpPr/>
      </dsp:nvSpPr>
      <dsp:spPr>
        <a:xfrm>
          <a:off x="3470" y="2219374"/>
          <a:ext cx="1522252" cy="729254"/>
        </a:xfrm>
        <a:prstGeom prst="rect">
          <a:avLst/>
        </a:prstGeom>
        <a:solidFill>
          <a:schemeClr val="accent5">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atin typeface="Meiryo UI" panose="020B0604030504040204" pitchFamily="50" charset="-128"/>
              <a:ea typeface="Meiryo UI" panose="020B0604030504040204" pitchFamily="50" charset="-128"/>
            </a:rPr>
            <a:t>県融資制度</a:t>
          </a:r>
        </a:p>
      </dsp:txBody>
      <dsp:txXfrm>
        <a:off x="3470" y="2219374"/>
        <a:ext cx="1522252" cy="729254"/>
      </dsp:txXfrm>
    </dsp:sp>
    <dsp:sp modelId="{B2B8ED4B-D87F-483B-8207-1EE46612A85B}">
      <dsp:nvSpPr>
        <dsp:cNvPr id="0" name=""/>
        <dsp:cNvSpPr/>
      </dsp:nvSpPr>
      <dsp:spPr>
        <a:xfrm>
          <a:off x="1936487" y="682884"/>
          <a:ext cx="1581484" cy="6264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ts val="2100"/>
            </a:lnSpc>
            <a:spcBef>
              <a:spcPct val="0"/>
            </a:spcBef>
            <a:spcAft>
              <a:spcPct val="35000"/>
            </a:spcAft>
            <a:buNone/>
          </a:pPr>
          <a:r>
            <a:rPr kumimoji="1" lang="ja-JP" altLang="en-US" sz="1800" kern="1200" dirty="0">
              <a:latin typeface="Meiryo UI" panose="020B0604030504040204" pitchFamily="50" charset="-128"/>
              <a:ea typeface="Meiryo UI" panose="020B0604030504040204" pitchFamily="50" charset="-128"/>
            </a:rPr>
            <a:t>小規模企業等</a:t>
          </a:r>
          <a:br>
            <a:rPr kumimoji="1" lang="en-US" altLang="ja-JP" sz="1800" kern="1200" dirty="0">
              <a:latin typeface="Meiryo UI" panose="020B0604030504040204" pitchFamily="50" charset="-128"/>
              <a:ea typeface="Meiryo UI" panose="020B0604030504040204" pitchFamily="50" charset="-128"/>
            </a:rPr>
          </a:br>
          <a:r>
            <a:rPr kumimoji="1" lang="ja-JP" altLang="en-US" sz="1800" kern="1200" dirty="0">
              <a:latin typeface="Meiryo UI" panose="020B0604030504040204" pitchFamily="50" charset="-128"/>
              <a:ea typeface="Meiryo UI" panose="020B0604030504040204" pitchFamily="50" charset="-128"/>
            </a:rPr>
            <a:t>振興資金</a:t>
          </a:r>
        </a:p>
      </dsp:txBody>
      <dsp:txXfrm>
        <a:off x="1936487" y="682884"/>
        <a:ext cx="1581484" cy="626415"/>
      </dsp:txXfrm>
    </dsp:sp>
    <dsp:sp modelId="{AC2E81E9-97F5-46A7-8541-593EA38DD3BF}">
      <dsp:nvSpPr>
        <dsp:cNvPr id="0" name=""/>
        <dsp:cNvSpPr/>
      </dsp:nvSpPr>
      <dsp:spPr>
        <a:xfrm>
          <a:off x="3791376" y="667684"/>
          <a:ext cx="1701448" cy="656815"/>
        </a:xfrm>
        <a:prstGeom prst="rect">
          <a:avLst/>
        </a:prstGeom>
        <a:noFill/>
        <a:ln w="127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8890" rIns="8890" bIns="8890" numCol="1" spcCol="1270" anchor="ctr" anchorCtr="0">
          <a:noAutofit/>
        </a:bodyPr>
        <a:lstStyle/>
        <a:p>
          <a:pPr marL="0" lvl="0" indent="0" algn="l" defTabSz="622300">
            <a:lnSpc>
              <a:spcPct val="90000"/>
            </a:lnSpc>
            <a:spcBef>
              <a:spcPct val="0"/>
            </a:spcBef>
            <a:spcAft>
              <a:spcPct val="35000"/>
            </a:spcAft>
            <a:buNone/>
          </a:pPr>
          <a:r>
            <a:rPr kumimoji="1" lang="ja-JP" altLang="en-US" sz="1400" kern="1200" dirty="0">
              <a:solidFill>
                <a:schemeClr val="tx1"/>
              </a:solidFill>
              <a:latin typeface="Meiryo UI" panose="020B0604030504040204" pitchFamily="50" charset="-128"/>
              <a:ea typeface="Meiryo UI" panose="020B0604030504040204" pitchFamily="50" charset="-128"/>
            </a:rPr>
            <a:t>小規模事業者向け</a:t>
          </a:r>
        </a:p>
      </dsp:txBody>
      <dsp:txXfrm>
        <a:off x="3791376" y="667684"/>
        <a:ext cx="1701448" cy="656815"/>
      </dsp:txXfrm>
    </dsp:sp>
    <dsp:sp modelId="{5ADB1D9D-2275-4B31-A498-557750831712}">
      <dsp:nvSpPr>
        <dsp:cNvPr id="0" name=""/>
        <dsp:cNvSpPr/>
      </dsp:nvSpPr>
      <dsp:spPr>
        <a:xfrm>
          <a:off x="5891102" y="522857"/>
          <a:ext cx="2555489" cy="946470"/>
        </a:xfrm>
        <a:prstGeom prst="rect">
          <a:avLst/>
        </a:prstGeom>
        <a:noFill/>
        <a:ln w="127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ts val="1260"/>
            </a:lnSpc>
            <a:spcBef>
              <a:spcPct val="0"/>
            </a:spcBef>
            <a:spcAft>
              <a:spcPct val="35000"/>
            </a:spcAft>
            <a:buNone/>
          </a:pPr>
          <a:r>
            <a:rPr kumimoji="1" lang="ja-JP" altLang="en-US" sz="1200" kern="1200" dirty="0">
              <a:solidFill>
                <a:schemeClr val="tx1"/>
              </a:solidFill>
              <a:latin typeface="Meiryo UI" panose="020B0604030504040204" pitchFamily="50" charset="-128"/>
              <a:ea typeface="Meiryo UI" panose="020B0604030504040204" pitchFamily="50" charset="-128"/>
            </a:rPr>
            <a:t>・ 県内各市町村と協調</a:t>
          </a:r>
          <a:endParaRPr kumimoji="1" lang="en-US" altLang="ja-JP" sz="1200" kern="1200" dirty="0">
            <a:solidFill>
              <a:schemeClr val="tx1"/>
            </a:solidFill>
            <a:latin typeface="Meiryo UI" panose="020B0604030504040204" pitchFamily="50" charset="-128"/>
            <a:ea typeface="Meiryo UI" panose="020B0604030504040204" pitchFamily="50" charset="-128"/>
          </a:endParaRPr>
        </a:p>
        <a:p>
          <a:pPr marL="0" lvl="0" indent="0" algn="l" defTabSz="533400">
            <a:lnSpc>
              <a:spcPts val="1260"/>
            </a:lnSpc>
            <a:spcBef>
              <a:spcPct val="0"/>
            </a:spcBef>
            <a:spcAft>
              <a:spcPct val="35000"/>
            </a:spcAft>
            <a:buNone/>
          </a:pPr>
          <a:r>
            <a:rPr kumimoji="1" lang="ja-JP" altLang="en-US" sz="1200" kern="1200" dirty="0">
              <a:solidFill>
                <a:schemeClr val="tx1"/>
              </a:solidFill>
              <a:latin typeface="Meiryo UI" panose="020B0604030504040204" pitchFamily="50" charset="-128"/>
              <a:ea typeface="Meiryo UI" panose="020B0604030504040204" pitchFamily="50" charset="-128"/>
            </a:rPr>
            <a:t>・ 一部市町村は独自補助</a:t>
          </a:r>
          <a:br>
            <a:rPr kumimoji="1" lang="en-US" altLang="ja-JP" sz="1200" kern="1200" dirty="0">
              <a:solidFill>
                <a:schemeClr val="tx1"/>
              </a:solidFill>
              <a:latin typeface="Meiryo UI" panose="020B0604030504040204" pitchFamily="50" charset="-128"/>
              <a:ea typeface="Meiryo UI" panose="020B0604030504040204" pitchFamily="50" charset="-128"/>
            </a:rPr>
          </a:br>
          <a:r>
            <a:rPr kumimoji="1" lang="ja-JP" altLang="en-US" sz="1200" kern="1200" dirty="0">
              <a:solidFill>
                <a:schemeClr val="tx1"/>
              </a:solidFill>
              <a:latin typeface="Meiryo UI" panose="020B0604030504040204" pitchFamily="50" charset="-128"/>
              <a:ea typeface="Meiryo UI" panose="020B0604030504040204" pitchFamily="50" charset="-128"/>
            </a:rPr>
            <a:t> （保証料・金利）あり</a:t>
          </a:r>
          <a:endParaRPr kumimoji="1" lang="en-US" altLang="ja-JP" sz="1200" kern="1200" dirty="0">
            <a:solidFill>
              <a:schemeClr val="tx1"/>
            </a:solidFill>
            <a:latin typeface="Meiryo UI" panose="020B0604030504040204" pitchFamily="50" charset="-128"/>
            <a:ea typeface="Meiryo UI" panose="020B0604030504040204" pitchFamily="50" charset="-128"/>
          </a:endParaRPr>
        </a:p>
        <a:p>
          <a:pPr marL="0" lvl="0" indent="0" algn="l" defTabSz="533400">
            <a:lnSpc>
              <a:spcPts val="1260"/>
            </a:lnSpc>
            <a:spcBef>
              <a:spcPct val="0"/>
            </a:spcBef>
            <a:spcAft>
              <a:spcPct val="35000"/>
            </a:spcAft>
            <a:buNone/>
          </a:pPr>
          <a:r>
            <a:rPr kumimoji="1" lang="ja-JP" altLang="en-US" sz="1200" kern="1200" dirty="0">
              <a:solidFill>
                <a:schemeClr val="tx1"/>
              </a:solidFill>
              <a:latin typeface="Meiryo UI" panose="020B0604030504040204" pitchFamily="50" charset="-128"/>
              <a:ea typeface="Meiryo UI" panose="020B0604030504040204" pitchFamily="50" charset="-128"/>
            </a:rPr>
            <a:t>・「小口資金」は責任共有制度の対象外</a:t>
          </a:r>
        </a:p>
      </dsp:txBody>
      <dsp:txXfrm>
        <a:off x="5891102" y="522857"/>
        <a:ext cx="2555489" cy="946470"/>
      </dsp:txXfrm>
    </dsp:sp>
    <dsp:sp modelId="{0419E8F5-786D-4595-91DF-F6BBECC646A5}">
      <dsp:nvSpPr>
        <dsp:cNvPr id="0" name=""/>
        <dsp:cNvSpPr/>
      </dsp:nvSpPr>
      <dsp:spPr>
        <a:xfrm>
          <a:off x="1936487" y="1726055"/>
          <a:ext cx="1583107" cy="6264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latin typeface="Meiryo UI" panose="020B0604030504040204" pitchFamily="50" charset="-128"/>
              <a:ea typeface="Meiryo UI" panose="020B0604030504040204" pitchFamily="50" charset="-128"/>
            </a:rPr>
            <a:t>一般事業資金</a:t>
          </a:r>
        </a:p>
      </dsp:txBody>
      <dsp:txXfrm>
        <a:off x="1936487" y="1726055"/>
        <a:ext cx="1583107" cy="626415"/>
      </dsp:txXfrm>
    </dsp:sp>
    <dsp:sp modelId="{366E3302-D2FE-4FAB-822E-DDE24B1FADEF}">
      <dsp:nvSpPr>
        <dsp:cNvPr id="0" name=""/>
        <dsp:cNvSpPr/>
      </dsp:nvSpPr>
      <dsp:spPr>
        <a:xfrm>
          <a:off x="3792999" y="1671162"/>
          <a:ext cx="1671421" cy="736201"/>
        </a:xfrm>
        <a:prstGeom prst="rect">
          <a:avLst/>
        </a:prstGeom>
        <a:noFill/>
        <a:ln w="127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7620" rIns="7620" bIns="7620" numCol="1" spcCol="1270" anchor="ctr" anchorCtr="0">
          <a:noAutofit/>
        </a:bodyPr>
        <a:lstStyle/>
        <a:p>
          <a:pPr marL="0" lvl="0" indent="0" algn="l" defTabSz="533400">
            <a:lnSpc>
              <a:spcPts val="1600"/>
            </a:lnSpc>
            <a:spcBef>
              <a:spcPct val="0"/>
            </a:spcBef>
            <a:spcAft>
              <a:spcPct val="35000"/>
            </a:spcAft>
            <a:buNone/>
          </a:pPr>
          <a:r>
            <a:rPr kumimoji="1" lang="ja-JP" altLang="en-US" sz="1200" kern="1200" dirty="0">
              <a:solidFill>
                <a:schemeClr val="tx1"/>
              </a:solidFill>
              <a:latin typeface="Meiryo UI" panose="020B0604030504040204" pitchFamily="50" charset="-128"/>
              <a:ea typeface="Meiryo UI" panose="020B0604030504040204" pitchFamily="50" charset="-128"/>
            </a:rPr>
            <a:t>中小企業者であれば</a:t>
          </a:r>
          <a:endParaRPr kumimoji="1" lang="en-US" altLang="ja-JP" sz="1200" kern="1200" dirty="0">
            <a:solidFill>
              <a:schemeClr val="tx1"/>
            </a:solidFill>
            <a:latin typeface="Meiryo UI" panose="020B0604030504040204" pitchFamily="50" charset="-128"/>
            <a:ea typeface="Meiryo UI" panose="020B0604030504040204" pitchFamily="50" charset="-128"/>
          </a:endParaRPr>
        </a:p>
        <a:p>
          <a:pPr marL="0" lvl="0" indent="0" algn="l" defTabSz="533400">
            <a:lnSpc>
              <a:spcPts val="1600"/>
            </a:lnSpc>
            <a:spcBef>
              <a:spcPct val="0"/>
            </a:spcBef>
            <a:spcAft>
              <a:spcPct val="35000"/>
            </a:spcAft>
            <a:buNone/>
          </a:pPr>
          <a:r>
            <a:rPr kumimoji="1" lang="ja-JP" altLang="en-US" sz="1200" kern="1200" dirty="0">
              <a:solidFill>
                <a:schemeClr val="tx1"/>
              </a:solidFill>
              <a:latin typeface="Meiryo UI" panose="020B0604030504040204" pitchFamily="50" charset="-128"/>
              <a:ea typeface="Meiryo UI" panose="020B0604030504040204" pitchFamily="50" charset="-128"/>
            </a:rPr>
            <a:t>規模に関わらず利用可</a:t>
          </a:r>
        </a:p>
      </dsp:txBody>
      <dsp:txXfrm>
        <a:off x="3792999" y="1671162"/>
        <a:ext cx="1671421" cy="736201"/>
      </dsp:txXfrm>
    </dsp:sp>
    <dsp:sp modelId="{4347E8DB-7F0C-49B3-9A86-08050F191381}">
      <dsp:nvSpPr>
        <dsp:cNvPr id="0" name=""/>
        <dsp:cNvSpPr/>
      </dsp:nvSpPr>
      <dsp:spPr>
        <a:xfrm>
          <a:off x="5875185" y="1726055"/>
          <a:ext cx="2601166" cy="626415"/>
        </a:xfrm>
        <a:prstGeom prst="rect">
          <a:avLst/>
        </a:prstGeom>
        <a:noFill/>
        <a:ln w="127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solidFill>
                <a:schemeClr val="tx1"/>
              </a:solidFill>
              <a:latin typeface="Meiryo UI" panose="020B0604030504040204" pitchFamily="50" charset="-128"/>
              <a:ea typeface="Meiryo UI" panose="020B0604030504040204" pitchFamily="50" charset="-128"/>
            </a:rPr>
            <a:t>・ 利用条件の</a:t>
          </a:r>
          <a:r>
            <a:rPr kumimoji="1" lang="ja-JP" altLang="en-US" sz="1200" b="1" kern="1200" dirty="0">
              <a:solidFill>
                <a:schemeClr val="tx1"/>
              </a:solidFill>
              <a:latin typeface="Meiryo UI" panose="020B0604030504040204" pitchFamily="50" charset="-128"/>
              <a:ea typeface="Meiryo UI" panose="020B0604030504040204" pitchFamily="50" charset="-128"/>
            </a:rPr>
            <a:t>制約がない</a:t>
          </a:r>
        </a:p>
      </dsp:txBody>
      <dsp:txXfrm>
        <a:off x="5875185" y="1726055"/>
        <a:ext cx="2601166" cy="626415"/>
      </dsp:txXfrm>
    </dsp:sp>
    <dsp:sp modelId="{C98BA72F-00FE-48FF-9D1E-7B0CAB08E9B1}">
      <dsp:nvSpPr>
        <dsp:cNvPr id="0" name=""/>
        <dsp:cNvSpPr/>
      </dsp:nvSpPr>
      <dsp:spPr>
        <a:xfrm>
          <a:off x="1936487" y="2715126"/>
          <a:ext cx="1583107" cy="6264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08000" rIns="11430" bIns="11430" numCol="1" spcCol="1270" anchor="ctr" anchorCtr="0">
          <a:noAutofit/>
        </a:bodyPr>
        <a:lstStyle/>
        <a:p>
          <a:pPr marL="0" lvl="0" indent="0" algn="ctr" defTabSz="800100">
            <a:lnSpc>
              <a:spcPts val="2100"/>
            </a:lnSpc>
            <a:spcBef>
              <a:spcPct val="0"/>
            </a:spcBef>
            <a:spcAft>
              <a:spcPct val="35000"/>
            </a:spcAft>
            <a:buNone/>
          </a:pPr>
          <a:r>
            <a:rPr kumimoji="1" lang="ja-JP" altLang="en-US" sz="1800" kern="1200" dirty="0">
              <a:latin typeface="Meiryo UI" panose="020B0604030504040204" pitchFamily="50" charset="-128"/>
              <a:ea typeface="Meiryo UI" panose="020B0604030504040204" pitchFamily="50" charset="-128"/>
            </a:rPr>
            <a:t>中小企業組織</a:t>
          </a:r>
          <a:br>
            <a:rPr kumimoji="1" lang="en-US" altLang="ja-JP" sz="1800" kern="1200" dirty="0">
              <a:latin typeface="Meiryo UI" panose="020B0604030504040204" pitchFamily="50" charset="-128"/>
              <a:ea typeface="Meiryo UI" panose="020B0604030504040204" pitchFamily="50" charset="-128"/>
            </a:rPr>
          </a:br>
          <a:r>
            <a:rPr kumimoji="1" lang="ja-JP" altLang="en-US" sz="1800" kern="1200" dirty="0">
              <a:latin typeface="Meiryo UI" panose="020B0604030504040204" pitchFamily="50" charset="-128"/>
              <a:ea typeface="Meiryo UI" panose="020B0604030504040204" pitchFamily="50" charset="-128"/>
            </a:rPr>
            <a:t>強化資金</a:t>
          </a:r>
        </a:p>
      </dsp:txBody>
      <dsp:txXfrm>
        <a:off x="1936487" y="2715126"/>
        <a:ext cx="1583107" cy="626415"/>
      </dsp:txXfrm>
    </dsp:sp>
    <dsp:sp modelId="{7AD06B02-A719-4A8C-9441-F548FB99F7D5}">
      <dsp:nvSpPr>
        <dsp:cNvPr id="0" name=""/>
        <dsp:cNvSpPr/>
      </dsp:nvSpPr>
      <dsp:spPr>
        <a:xfrm>
          <a:off x="3830461" y="2664092"/>
          <a:ext cx="1641332" cy="728484"/>
        </a:xfrm>
        <a:prstGeom prst="rect">
          <a:avLst/>
        </a:prstGeom>
        <a:noFill/>
        <a:ln w="127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8890" rIns="8890" bIns="889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solidFill>
                <a:schemeClr val="tx1"/>
              </a:solidFill>
              <a:latin typeface="Meiryo UI" panose="020B0604030504040204" pitchFamily="50" charset="-128"/>
              <a:ea typeface="Meiryo UI" panose="020B0604030504040204" pitchFamily="50" charset="-128"/>
            </a:rPr>
            <a:t>組合</a:t>
          </a:r>
          <a:r>
            <a:rPr kumimoji="1" lang="ja-JP" altLang="en-US" sz="1400" kern="1200" dirty="0">
              <a:solidFill>
                <a:schemeClr val="tx1"/>
              </a:solidFill>
              <a:latin typeface="Meiryo UI" panose="020B0604030504040204" pitchFamily="50" charset="-128"/>
              <a:ea typeface="Meiryo UI" panose="020B0604030504040204" pitchFamily="50" charset="-128"/>
            </a:rPr>
            <a:t>及び組合員向け</a:t>
          </a:r>
        </a:p>
      </dsp:txBody>
      <dsp:txXfrm>
        <a:off x="3830461" y="2664092"/>
        <a:ext cx="1641332" cy="728484"/>
      </dsp:txXfrm>
    </dsp:sp>
    <dsp:sp modelId="{CC513F6A-A401-46E3-B9F2-810085CFF0A8}">
      <dsp:nvSpPr>
        <dsp:cNvPr id="0" name=""/>
        <dsp:cNvSpPr/>
      </dsp:nvSpPr>
      <dsp:spPr>
        <a:xfrm>
          <a:off x="5871385" y="2715126"/>
          <a:ext cx="2612606" cy="626415"/>
        </a:xfrm>
        <a:prstGeom prst="rect">
          <a:avLst/>
        </a:prstGeom>
        <a:noFill/>
        <a:ln w="127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solidFill>
                <a:schemeClr val="tx1"/>
              </a:solidFill>
              <a:latin typeface="Meiryo UI" panose="020B0604030504040204" pitchFamily="50" charset="-128"/>
              <a:ea typeface="Meiryo UI" panose="020B0604030504040204" pitchFamily="50" charset="-128"/>
            </a:rPr>
            <a:t>・ 取扱金融機関は</a:t>
          </a:r>
          <a:r>
            <a:rPr kumimoji="1" lang="ja-JP" altLang="en-US" sz="1200" b="1" kern="1200" dirty="0">
              <a:solidFill>
                <a:schemeClr val="tx1"/>
              </a:solidFill>
              <a:latin typeface="Meiryo UI" panose="020B0604030504040204" pitchFamily="50" charset="-128"/>
              <a:ea typeface="Meiryo UI" panose="020B0604030504040204" pitchFamily="50" charset="-128"/>
            </a:rPr>
            <a:t>商工中金</a:t>
          </a:r>
          <a:r>
            <a:rPr kumimoji="1" lang="ja-JP" altLang="en-US" sz="1200" kern="1200" dirty="0">
              <a:solidFill>
                <a:schemeClr val="tx1"/>
              </a:solidFill>
              <a:latin typeface="Meiryo UI" panose="020B0604030504040204" pitchFamily="50" charset="-128"/>
              <a:ea typeface="Meiryo UI" panose="020B0604030504040204" pitchFamily="50" charset="-128"/>
            </a:rPr>
            <a:t>のみ</a:t>
          </a:r>
        </a:p>
      </dsp:txBody>
      <dsp:txXfrm>
        <a:off x="5871385" y="2715126"/>
        <a:ext cx="2612606" cy="626415"/>
      </dsp:txXfrm>
    </dsp:sp>
    <dsp:sp modelId="{3A3941FA-9F85-4CAC-85E2-8DD3D34DD49C}">
      <dsp:nvSpPr>
        <dsp:cNvPr id="0" name=""/>
        <dsp:cNvSpPr/>
      </dsp:nvSpPr>
      <dsp:spPr>
        <a:xfrm>
          <a:off x="1936487" y="3858702"/>
          <a:ext cx="1583107" cy="6264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44000" rIns="11430" bIns="11430" numCol="1" spcCol="1270" anchor="ctr" anchorCtr="0">
          <a:noAutofit/>
        </a:bodyPr>
        <a:lstStyle/>
        <a:p>
          <a:pPr marL="0" lvl="0" indent="0" algn="ctr" defTabSz="800100">
            <a:lnSpc>
              <a:spcPts val="2100"/>
            </a:lnSpc>
            <a:spcBef>
              <a:spcPct val="0"/>
            </a:spcBef>
            <a:spcAft>
              <a:spcPct val="35000"/>
            </a:spcAft>
            <a:buNone/>
          </a:pPr>
          <a:r>
            <a:rPr kumimoji="1" lang="ja-JP" altLang="en-US" sz="1800" kern="1200" dirty="0">
              <a:latin typeface="Meiryo UI" panose="020B0604030504040204" pitchFamily="50" charset="-128"/>
              <a:ea typeface="Meiryo UI" panose="020B0604030504040204" pitchFamily="50" charset="-128"/>
            </a:rPr>
            <a:t>経済環境適応</a:t>
          </a:r>
          <a:br>
            <a:rPr kumimoji="1" lang="en-US" altLang="ja-JP" sz="1800" kern="1200" dirty="0">
              <a:latin typeface="Meiryo UI" panose="020B0604030504040204" pitchFamily="50" charset="-128"/>
              <a:ea typeface="Meiryo UI" panose="020B0604030504040204" pitchFamily="50" charset="-128"/>
            </a:rPr>
          </a:br>
          <a:r>
            <a:rPr kumimoji="1" lang="ja-JP" altLang="en-US" sz="1800" kern="1200" dirty="0">
              <a:latin typeface="Meiryo UI" panose="020B0604030504040204" pitchFamily="50" charset="-128"/>
              <a:ea typeface="Meiryo UI" panose="020B0604030504040204" pitchFamily="50" charset="-128"/>
            </a:rPr>
            <a:t>資金</a:t>
          </a:r>
        </a:p>
      </dsp:txBody>
      <dsp:txXfrm>
        <a:off x="1936487" y="3858702"/>
        <a:ext cx="1583107" cy="626415"/>
      </dsp:txXfrm>
    </dsp:sp>
    <dsp:sp modelId="{C768F716-A655-48A2-8F25-3989B69EB998}">
      <dsp:nvSpPr>
        <dsp:cNvPr id="0" name=""/>
        <dsp:cNvSpPr/>
      </dsp:nvSpPr>
      <dsp:spPr>
        <a:xfrm>
          <a:off x="3817973" y="3855748"/>
          <a:ext cx="1701448" cy="632323"/>
        </a:xfrm>
        <a:prstGeom prst="rect">
          <a:avLst/>
        </a:prstGeom>
        <a:noFill/>
        <a:ln w="127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8890" rIns="8890" bIns="8890" numCol="1" spcCol="1270" anchor="ctr" anchorCtr="0">
          <a:noAutofit/>
        </a:bodyPr>
        <a:lstStyle/>
        <a:p>
          <a:pPr marL="0" lvl="0" indent="0" algn="l" defTabSz="622300">
            <a:lnSpc>
              <a:spcPts val="1680"/>
            </a:lnSpc>
            <a:spcBef>
              <a:spcPct val="0"/>
            </a:spcBef>
            <a:spcAft>
              <a:spcPct val="35000"/>
            </a:spcAft>
            <a:buNone/>
          </a:pPr>
          <a:r>
            <a:rPr kumimoji="1" lang="ja-JP" altLang="en-US" sz="1400" kern="1200" dirty="0">
              <a:solidFill>
                <a:schemeClr val="tx1"/>
              </a:solidFill>
              <a:latin typeface="Meiryo UI" panose="020B0604030504040204" pitchFamily="50" charset="-128"/>
              <a:ea typeface="Meiryo UI" panose="020B0604030504040204" pitchFamily="50" charset="-128"/>
            </a:rPr>
            <a:t>セーフティネットや創業</a:t>
          </a:r>
          <a:br>
            <a:rPr kumimoji="1" lang="en-US" altLang="ja-JP" sz="1400" kern="1200" dirty="0">
              <a:solidFill>
                <a:schemeClr val="tx1"/>
              </a:solidFill>
              <a:latin typeface="Meiryo UI" panose="020B0604030504040204" pitchFamily="50" charset="-128"/>
              <a:ea typeface="Meiryo UI" panose="020B0604030504040204" pitchFamily="50" charset="-128"/>
            </a:rPr>
          </a:br>
          <a:r>
            <a:rPr kumimoji="1" lang="ja-JP" altLang="en-US" sz="1400" kern="1200" dirty="0">
              <a:solidFill>
                <a:schemeClr val="tx1"/>
              </a:solidFill>
              <a:latin typeface="Meiryo UI" panose="020B0604030504040204" pitchFamily="50" charset="-128"/>
              <a:ea typeface="Meiryo UI" panose="020B0604030504040204" pitchFamily="50" charset="-128"/>
            </a:rPr>
            <a:t>支援等政策的資金</a:t>
          </a:r>
        </a:p>
      </dsp:txBody>
      <dsp:txXfrm>
        <a:off x="3817973" y="3855748"/>
        <a:ext cx="1701448" cy="632323"/>
      </dsp:txXfrm>
    </dsp:sp>
    <dsp:sp modelId="{EC2CCF8E-DC1C-41A0-B3C6-413097472C40}">
      <dsp:nvSpPr>
        <dsp:cNvPr id="0" name=""/>
        <dsp:cNvSpPr/>
      </dsp:nvSpPr>
      <dsp:spPr>
        <a:xfrm>
          <a:off x="5867750" y="3598270"/>
          <a:ext cx="2671530" cy="1147280"/>
        </a:xfrm>
        <a:prstGeom prst="rect">
          <a:avLst/>
        </a:prstGeom>
        <a:noFill/>
        <a:ln w="127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ts val="1260"/>
            </a:lnSpc>
            <a:spcBef>
              <a:spcPct val="0"/>
            </a:spcBef>
            <a:spcAft>
              <a:spcPct val="35000"/>
            </a:spcAft>
            <a:buNone/>
          </a:pPr>
          <a:r>
            <a:rPr kumimoji="1" lang="ja-JP" altLang="en-US" sz="1200" kern="1200" dirty="0">
              <a:solidFill>
                <a:schemeClr val="tx1"/>
              </a:solidFill>
              <a:latin typeface="Meiryo UI" panose="020B0604030504040204" pitchFamily="50" charset="-128"/>
              <a:ea typeface="Meiryo UI" panose="020B0604030504040204" pitchFamily="50" charset="-128"/>
            </a:rPr>
            <a:t>・ 売上減少等の資金繰り支援、設備投資</a:t>
          </a:r>
          <a:br>
            <a:rPr kumimoji="1" lang="en-US" altLang="ja-JP" sz="1200" kern="1200" dirty="0">
              <a:solidFill>
                <a:schemeClr val="tx1"/>
              </a:solidFill>
              <a:latin typeface="Meiryo UI" panose="020B0604030504040204" pitchFamily="50" charset="-128"/>
              <a:ea typeface="Meiryo UI" panose="020B0604030504040204" pitchFamily="50" charset="-128"/>
            </a:rPr>
          </a:br>
          <a:r>
            <a:rPr kumimoji="1" lang="ja-JP" altLang="en-US" sz="1200" kern="1200" dirty="0">
              <a:solidFill>
                <a:schemeClr val="tx1"/>
              </a:solidFill>
              <a:latin typeface="Meiryo UI" panose="020B0604030504040204" pitchFamily="50" charset="-128"/>
              <a:ea typeface="Meiryo UI" panose="020B0604030504040204" pitchFamily="50" charset="-128"/>
            </a:rPr>
            <a:t>　等の前向きな資金、創業、事業承継など</a:t>
          </a:r>
          <a:br>
            <a:rPr kumimoji="1" lang="en-US" altLang="ja-JP" sz="1200" kern="1200" dirty="0">
              <a:solidFill>
                <a:schemeClr val="tx1"/>
              </a:solidFill>
              <a:latin typeface="Meiryo UI" panose="020B0604030504040204" pitchFamily="50" charset="-128"/>
              <a:ea typeface="Meiryo UI" panose="020B0604030504040204" pitchFamily="50" charset="-128"/>
            </a:rPr>
          </a:br>
          <a:r>
            <a:rPr kumimoji="1" lang="ja-JP" altLang="en-US" sz="1200" kern="1200" dirty="0">
              <a:solidFill>
                <a:schemeClr val="tx1"/>
              </a:solidFill>
              <a:latin typeface="Meiryo UI" panose="020B0604030504040204" pitchFamily="50" charset="-128"/>
              <a:ea typeface="Meiryo UI" panose="020B0604030504040204" pitchFamily="50" charset="-128"/>
            </a:rPr>
            <a:t>　事業者の状況に合わせた</a:t>
          </a:r>
          <a:r>
            <a:rPr kumimoji="1" lang="ja-JP" altLang="en-US" sz="1200" b="1" kern="1200" dirty="0">
              <a:solidFill>
                <a:schemeClr val="tx1"/>
              </a:solidFill>
              <a:latin typeface="Meiryo UI" panose="020B0604030504040204" pitchFamily="50" charset="-128"/>
              <a:ea typeface="Meiryo UI" panose="020B0604030504040204" pitchFamily="50" charset="-128"/>
            </a:rPr>
            <a:t>幅広いメニュー</a:t>
          </a:r>
          <a:br>
            <a:rPr kumimoji="1" lang="en-US" altLang="ja-JP" sz="1200" b="1" kern="1200" dirty="0">
              <a:solidFill>
                <a:schemeClr val="tx1"/>
              </a:solidFill>
              <a:latin typeface="Meiryo UI" panose="020B0604030504040204" pitchFamily="50" charset="-128"/>
              <a:ea typeface="Meiryo UI" panose="020B0604030504040204" pitchFamily="50" charset="-128"/>
            </a:rPr>
          </a:br>
          <a:r>
            <a:rPr kumimoji="1" lang="ja-JP" altLang="en-US" sz="1200" b="1" kern="1200" dirty="0">
              <a:solidFill>
                <a:schemeClr val="tx1"/>
              </a:solidFill>
              <a:latin typeface="Meiryo UI" panose="020B0604030504040204" pitchFamily="50" charset="-128"/>
              <a:ea typeface="Meiryo UI" panose="020B0604030504040204" pitchFamily="50" charset="-128"/>
            </a:rPr>
            <a:t>　</a:t>
          </a:r>
          <a:r>
            <a:rPr kumimoji="1" lang="ja-JP" altLang="en-US" sz="1200" kern="1200" dirty="0">
              <a:solidFill>
                <a:schemeClr val="tx1"/>
              </a:solidFill>
              <a:latin typeface="Meiryo UI" panose="020B0604030504040204" pitchFamily="50" charset="-128"/>
              <a:ea typeface="Meiryo UI" panose="020B0604030504040204" pitchFamily="50" charset="-128"/>
            </a:rPr>
            <a:t>あり</a:t>
          </a:r>
          <a:endParaRPr kumimoji="1" lang="en-US" altLang="ja-JP" sz="1200" kern="1200" dirty="0">
            <a:solidFill>
              <a:schemeClr val="tx1"/>
            </a:solidFill>
            <a:latin typeface="Meiryo UI" panose="020B0604030504040204" pitchFamily="50" charset="-128"/>
            <a:ea typeface="Meiryo UI" panose="020B0604030504040204" pitchFamily="50" charset="-128"/>
          </a:endParaRPr>
        </a:p>
        <a:p>
          <a:pPr marL="0" lvl="0" indent="0" algn="l" defTabSz="533400">
            <a:lnSpc>
              <a:spcPts val="1260"/>
            </a:lnSpc>
            <a:spcBef>
              <a:spcPct val="0"/>
            </a:spcBef>
            <a:spcAft>
              <a:spcPct val="35000"/>
            </a:spcAft>
            <a:buNone/>
          </a:pPr>
          <a:r>
            <a:rPr kumimoji="1" lang="ja-JP" altLang="en-US" sz="1200" kern="1200" dirty="0">
              <a:solidFill>
                <a:schemeClr val="tx1"/>
              </a:solidFill>
              <a:latin typeface="Meiryo UI" panose="020B0604030504040204" pitchFamily="50" charset="-128"/>
              <a:ea typeface="Meiryo UI" panose="020B0604030504040204" pitchFamily="50" charset="-128"/>
            </a:rPr>
            <a:t>・ 一部市町村は独自補助（保証料、金</a:t>
          </a:r>
          <a:br>
            <a:rPr kumimoji="1" lang="en-US" altLang="ja-JP" sz="1200" kern="1200" dirty="0">
              <a:solidFill>
                <a:schemeClr val="tx1"/>
              </a:solidFill>
              <a:latin typeface="Meiryo UI" panose="020B0604030504040204" pitchFamily="50" charset="-128"/>
              <a:ea typeface="Meiryo UI" panose="020B0604030504040204" pitchFamily="50" charset="-128"/>
            </a:rPr>
          </a:br>
          <a:r>
            <a:rPr kumimoji="1" lang="ja-JP" altLang="en-US" sz="1200" kern="1200" dirty="0">
              <a:solidFill>
                <a:schemeClr val="tx1"/>
              </a:solidFill>
              <a:latin typeface="Meiryo UI" panose="020B0604030504040204" pitchFamily="50" charset="-128"/>
              <a:ea typeface="Meiryo UI" panose="020B0604030504040204" pitchFamily="50" charset="-128"/>
            </a:rPr>
            <a:t>　利）あり</a:t>
          </a:r>
        </a:p>
      </dsp:txBody>
      <dsp:txXfrm>
        <a:off x="5867750" y="3598270"/>
        <a:ext cx="2671530" cy="1147280"/>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absSizeAnchor xmlns:cdr="http://schemas.openxmlformats.org/drawingml/2006/chartDrawing">
    <cdr:from>
      <cdr:x>0</cdr:x>
      <cdr:y>0.05083</cdr:y>
    </cdr:from>
    <cdr:ext cx="632704" cy="298790"/>
    <cdr:sp macro="" textlink="">
      <cdr:nvSpPr>
        <cdr:cNvPr id="2" name="コンテンツ プレースホルダー 2"/>
        <cdr:cNvSpPr txBox="1">
          <a:spLocks xmlns:a="http://schemas.openxmlformats.org/drawingml/2006/main"/>
        </cdr:cNvSpPr>
      </cdr:nvSpPr>
      <cdr:spPr>
        <a:xfrm xmlns:a="http://schemas.openxmlformats.org/drawingml/2006/main">
          <a:off x="0" y="273330"/>
          <a:ext cx="632704" cy="298790"/>
        </a:xfrm>
        <a:prstGeom xmlns:a="http://schemas.openxmlformats.org/drawingml/2006/main" prst="rect">
          <a:avLst/>
        </a:prstGeom>
      </cdr:spPr>
      <cdr:txBody>
        <a:bodyPr xmlns:a="http://schemas.openxmlformats.org/drawingml/2006/main" vert="horz" lIns="36000" tIns="45720" rIns="36000" bIns="45720" rtlCol="0" anchor="ctr">
          <a:no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marL="0" indent="0" algn="ctr">
            <a:buFont typeface="Arial" panose="020B0604020202020204" pitchFamily="34" charset="0"/>
            <a:buNone/>
          </a:pPr>
          <a:r>
            <a:rPr lang="ja-JP" altLang="en-US" sz="1100" dirty="0">
              <a:latin typeface="Meiryo UI" panose="020B0604030504040204" pitchFamily="50" charset="-128"/>
              <a:ea typeface="Meiryo UI" panose="020B0604030504040204" pitchFamily="50" charset="-128"/>
            </a:rPr>
            <a:t>（億円）</a:t>
          </a:r>
        </a:p>
      </cdr:txBody>
    </cdr:sp>
  </cdr:abs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2"/>
            <a:ext cx="2945448" cy="495131"/>
          </a:xfrm>
          <a:prstGeom prst="rect">
            <a:avLst/>
          </a:prstGeom>
        </p:spPr>
        <p:txBody>
          <a:bodyPr vert="horz" lIns="90608" tIns="45304" rIns="90608" bIns="4530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6" y="2"/>
            <a:ext cx="2945448" cy="495131"/>
          </a:xfrm>
          <a:prstGeom prst="rect">
            <a:avLst/>
          </a:prstGeom>
        </p:spPr>
        <p:txBody>
          <a:bodyPr vert="horz" lIns="90608" tIns="45304" rIns="90608" bIns="45304" rtlCol="0"/>
          <a:lstStyle>
            <a:lvl1pPr algn="r">
              <a:defRPr sz="1200"/>
            </a:lvl1pPr>
          </a:lstStyle>
          <a:p>
            <a:fld id="{7B29ADA7-1AA9-49D1-9230-8506C84D6459}" type="datetimeFigureOut">
              <a:rPr kumimoji="1" lang="ja-JP" altLang="en-US" smtClean="0"/>
              <a:t>2026/6/5</a:t>
            </a:fld>
            <a:endParaRPr kumimoji="1" lang="ja-JP" altLang="en-US"/>
          </a:p>
        </p:txBody>
      </p:sp>
      <p:sp>
        <p:nvSpPr>
          <p:cNvPr id="4" name="スライド イメージ プレースホルダー 3"/>
          <p:cNvSpPr>
            <a:spLocks noGrp="1" noRot="1" noChangeAspect="1"/>
          </p:cNvSpPr>
          <p:nvPr>
            <p:ph type="sldImg" idx="2"/>
          </p:nvPr>
        </p:nvSpPr>
        <p:spPr>
          <a:xfrm>
            <a:off x="1179513" y="1235075"/>
            <a:ext cx="4438650" cy="3328988"/>
          </a:xfrm>
          <a:prstGeom prst="rect">
            <a:avLst/>
          </a:prstGeom>
          <a:noFill/>
          <a:ln w="12700">
            <a:solidFill>
              <a:prstClr val="black"/>
            </a:solidFill>
          </a:ln>
        </p:spPr>
        <p:txBody>
          <a:bodyPr vert="horz" lIns="90608" tIns="45304" rIns="90608" bIns="45304" rtlCol="0" anchor="ctr"/>
          <a:lstStyle/>
          <a:p>
            <a:endParaRPr lang="ja-JP" altLang="en-US"/>
          </a:p>
        </p:txBody>
      </p:sp>
      <p:sp>
        <p:nvSpPr>
          <p:cNvPr id="5" name="ノート プレースホルダー 4"/>
          <p:cNvSpPr>
            <a:spLocks noGrp="1"/>
          </p:cNvSpPr>
          <p:nvPr>
            <p:ph type="body" sz="quarter" idx="3"/>
          </p:nvPr>
        </p:nvSpPr>
        <p:spPr>
          <a:xfrm>
            <a:off x="680087" y="4751054"/>
            <a:ext cx="5437506" cy="3886937"/>
          </a:xfrm>
          <a:prstGeom prst="rect">
            <a:avLst/>
          </a:prstGeom>
        </p:spPr>
        <p:txBody>
          <a:bodyPr vert="horz" lIns="90608" tIns="45304" rIns="90608" bIns="4530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377534"/>
            <a:ext cx="2945448" cy="495131"/>
          </a:xfrm>
          <a:prstGeom prst="rect">
            <a:avLst/>
          </a:prstGeom>
        </p:spPr>
        <p:txBody>
          <a:bodyPr vert="horz" lIns="90608" tIns="45304" rIns="90608" bIns="4530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6" y="9377534"/>
            <a:ext cx="2945448" cy="495131"/>
          </a:xfrm>
          <a:prstGeom prst="rect">
            <a:avLst/>
          </a:prstGeom>
        </p:spPr>
        <p:txBody>
          <a:bodyPr vert="horz" lIns="90608" tIns="45304" rIns="90608" bIns="45304" rtlCol="0" anchor="b"/>
          <a:lstStyle>
            <a:lvl1pPr algn="r">
              <a:defRPr sz="1200"/>
            </a:lvl1pPr>
          </a:lstStyle>
          <a:p>
            <a:fld id="{CD69721C-29D5-4C89-8943-D61F30660A22}" type="slidenum">
              <a:rPr kumimoji="1" lang="ja-JP" altLang="en-US" smtClean="0"/>
              <a:t>‹#›</a:t>
            </a:fld>
            <a:endParaRPr kumimoji="1" lang="ja-JP" altLang="en-US"/>
          </a:p>
        </p:txBody>
      </p:sp>
    </p:spTree>
    <p:extLst>
      <p:ext uri="{BB962C8B-B14F-4D97-AF65-F5344CB8AC3E}">
        <p14:creationId xmlns:p14="http://schemas.microsoft.com/office/powerpoint/2010/main" val="266016909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79513" y="1235075"/>
            <a:ext cx="4438650" cy="332898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D69721C-29D5-4C89-8943-D61F30660A22}" type="slidenum">
              <a:rPr kumimoji="1" lang="ja-JP" altLang="en-US" smtClean="0"/>
              <a:t>3</a:t>
            </a:fld>
            <a:endParaRPr kumimoji="1" lang="ja-JP" altLang="en-US"/>
          </a:p>
        </p:txBody>
      </p:sp>
    </p:spTree>
    <p:extLst>
      <p:ext uri="{BB962C8B-B14F-4D97-AF65-F5344CB8AC3E}">
        <p14:creationId xmlns:p14="http://schemas.microsoft.com/office/powerpoint/2010/main" val="3229271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79513" y="1235075"/>
            <a:ext cx="4438650" cy="3328988"/>
          </a:xfrm>
        </p:spPr>
      </p:sp>
      <p:sp>
        <p:nvSpPr>
          <p:cNvPr id="3" name="ノート プレースホルダー 2"/>
          <p:cNvSpPr>
            <a:spLocks noGrp="1"/>
          </p:cNvSpPr>
          <p:nvPr>
            <p:ph type="body" idx="1"/>
          </p:nvPr>
        </p:nvSpPr>
        <p:spPr/>
        <p:txBody>
          <a:bodyPr/>
          <a:lstStyle/>
          <a:p>
            <a:r>
              <a:rPr kumimoji="1" lang="ja-JP" altLang="en-US" dirty="0"/>
              <a:t>スライドに合わせてリーフレットの説明</a:t>
            </a:r>
          </a:p>
        </p:txBody>
      </p:sp>
      <p:sp>
        <p:nvSpPr>
          <p:cNvPr id="4" name="スライド番号プレースホルダー 3"/>
          <p:cNvSpPr>
            <a:spLocks noGrp="1"/>
          </p:cNvSpPr>
          <p:nvPr>
            <p:ph type="sldNum" sz="quarter" idx="5"/>
          </p:nvPr>
        </p:nvSpPr>
        <p:spPr/>
        <p:txBody>
          <a:bodyPr/>
          <a:lstStyle/>
          <a:p>
            <a:fld id="{CD69721C-29D5-4C89-8943-D61F30660A22}" type="slidenum">
              <a:rPr kumimoji="1" lang="ja-JP" altLang="en-US" smtClean="0"/>
              <a:t>4</a:t>
            </a:fld>
            <a:endParaRPr kumimoji="1" lang="ja-JP" altLang="en-US"/>
          </a:p>
        </p:txBody>
      </p:sp>
    </p:spTree>
    <p:extLst>
      <p:ext uri="{BB962C8B-B14F-4D97-AF65-F5344CB8AC3E}">
        <p14:creationId xmlns:p14="http://schemas.microsoft.com/office/powerpoint/2010/main" val="2766543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9" indent="0" algn="ctr">
              <a:buNone/>
              <a:defRPr sz="2100"/>
            </a:lvl2pPr>
            <a:lvl3pPr marL="685817" indent="0" algn="ctr">
              <a:buNone/>
              <a:defRPr sz="1800"/>
            </a:lvl3pPr>
            <a:lvl4pPr marL="1028726" indent="0" algn="ctr">
              <a:buNone/>
              <a:defRPr sz="1500"/>
            </a:lvl4pPr>
            <a:lvl5pPr marL="1371634" indent="0" algn="ctr">
              <a:buNone/>
              <a:defRPr sz="1500"/>
            </a:lvl5pPr>
            <a:lvl6pPr marL="1714543" indent="0" algn="ctr">
              <a:buNone/>
              <a:defRPr sz="1500"/>
            </a:lvl6pPr>
            <a:lvl7pPr marL="2057451" indent="0" algn="ctr">
              <a:buNone/>
              <a:defRPr sz="1500"/>
            </a:lvl7pPr>
            <a:lvl8pPr marL="2400360" indent="0" algn="ctr">
              <a:buNone/>
              <a:defRPr sz="1500"/>
            </a:lvl8pPr>
            <a:lvl9pPr marL="2743269" indent="0" algn="ctr">
              <a:buNone/>
              <a:defRPr sz="15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2144814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3104923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0364"/>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980170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339921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1583339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3974836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2229709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4080461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31227669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1119438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369915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3713145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7720137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2646251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F1CA021-5117-4C04-8C5C-10D5F123D0F6}"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1234285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35"/>
            <a:ext cx="7886700" cy="1500187"/>
          </a:xfrm>
        </p:spPr>
        <p:txBody>
          <a:bodyPr anchor="t">
            <a:normAutofit/>
          </a:bodyPr>
          <a:lstStyle>
            <a:lvl1pPr marL="0" indent="0">
              <a:buNone/>
              <a:defRPr sz="1800">
                <a:solidFill>
                  <a:schemeClr val="tx1">
                    <a:lumMod val="75000"/>
                    <a:lumOff val="25000"/>
                  </a:schemeClr>
                </a:solidFill>
              </a:defRPr>
            </a:lvl1pPr>
            <a:lvl2pPr marL="342909" indent="0">
              <a:buNone/>
              <a:defRPr sz="1350">
                <a:solidFill>
                  <a:schemeClr val="tx1">
                    <a:tint val="75000"/>
                  </a:schemeClr>
                </a:solidFill>
              </a:defRPr>
            </a:lvl2pPr>
            <a:lvl3pPr marL="685817" indent="0">
              <a:buNone/>
              <a:defRPr sz="1200">
                <a:solidFill>
                  <a:schemeClr val="tx1">
                    <a:tint val="75000"/>
                  </a:schemeClr>
                </a:solidFill>
              </a:defRPr>
            </a:lvl3pPr>
            <a:lvl4pPr marL="1028726" indent="0">
              <a:buNone/>
              <a:defRPr sz="1050">
                <a:solidFill>
                  <a:schemeClr val="tx1">
                    <a:tint val="75000"/>
                  </a:schemeClr>
                </a:solidFill>
              </a:defRPr>
            </a:lvl4pPr>
            <a:lvl5pPr marL="1371634" indent="0">
              <a:buNone/>
              <a:defRPr sz="1050">
                <a:solidFill>
                  <a:schemeClr val="tx1">
                    <a:tint val="75000"/>
                  </a:schemeClr>
                </a:solidFill>
              </a:defRPr>
            </a:lvl5pPr>
            <a:lvl6pPr marL="1714543" indent="0">
              <a:buNone/>
              <a:defRPr sz="1050">
                <a:solidFill>
                  <a:schemeClr val="tx1">
                    <a:tint val="75000"/>
                  </a:schemeClr>
                </a:solidFill>
              </a:defRPr>
            </a:lvl6pPr>
            <a:lvl7pPr marL="2057451" indent="0">
              <a:buNone/>
              <a:defRPr sz="1050">
                <a:solidFill>
                  <a:schemeClr val="tx1">
                    <a:tint val="75000"/>
                  </a:schemeClr>
                </a:solidFill>
              </a:defRPr>
            </a:lvl7pPr>
            <a:lvl8pPr marL="2400360" indent="0">
              <a:buNone/>
              <a:defRPr sz="1050">
                <a:solidFill>
                  <a:schemeClr val="tx1">
                    <a:tint val="75000"/>
                  </a:schemeClr>
                </a:solidFill>
              </a:defRPr>
            </a:lvl8pPr>
            <a:lvl9pPr marL="2743269"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2633404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6" y="1828802"/>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2"/>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3443615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2"/>
            <a:ext cx="3867150" cy="825699"/>
          </a:xfrm>
        </p:spPr>
        <p:txBody>
          <a:bodyPr anchor="b">
            <a:normAutofit/>
          </a:bodyPr>
          <a:lstStyle>
            <a:lvl1pPr marL="0" indent="0">
              <a:spcBef>
                <a:spcPts val="0"/>
              </a:spcBef>
              <a:buNone/>
              <a:defRPr sz="1800" b="1"/>
            </a:lvl1pPr>
            <a:lvl2pPr marL="342909" indent="0">
              <a:buNone/>
              <a:defRPr sz="1500" b="1"/>
            </a:lvl2pPr>
            <a:lvl3pPr marL="685817" indent="0">
              <a:buNone/>
              <a:defRPr sz="1350" b="1"/>
            </a:lvl3pPr>
            <a:lvl4pPr marL="1028726" indent="0">
              <a:buNone/>
              <a:defRPr sz="1200" b="1"/>
            </a:lvl4pPr>
            <a:lvl5pPr marL="1371634" indent="0">
              <a:buNone/>
              <a:defRPr sz="1200" b="1"/>
            </a:lvl5pPr>
            <a:lvl6pPr marL="1714543" indent="0">
              <a:buNone/>
              <a:defRPr sz="1200" b="1"/>
            </a:lvl6pPr>
            <a:lvl7pPr marL="2057451" indent="0">
              <a:buNone/>
              <a:defRPr sz="1200" b="1"/>
            </a:lvl7pPr>
            <a:lvl8pPr marL="2400360" indent="0">
              <a:buNone/>
              <a:defRPr sz="1200" b="1"/>
            </a:lvl8pPr>
            <a:lvl9pPr marL="2743269"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52"/>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1" y="1681851"/>
            <a:ext cx="3886201" cy="825698"/>
          </a:xfrm>
        </p:spPr>
        <p:txBody>
          <a:bodyPr anchor="b"/>
          <a:lstStyle>
            <a:lvl1pPr marL="0" indent="0">
              <a:spcBef>
                <a:spcPts val="0"/>
              </a:spcBef>
              <a:buNone/>
              <a:defRPr sz="1800" b="1"/>
            </a:lvl1pPr>
            <a:lvl2pPr marL="342909" indent="0">
              <a:buNone/>
              <a:defRPr sz="1500" b="1"/>
            </a:lvl2pPr>
            <a:lvl3pPr marL="685817" indent="0">
              <a:buNone/>
              <a:defRPr sz="1350" b="1"/>
            </a:lvl3pPr>
            <a:lvl4pPr marL="1028726" indent="0">
              <a:buNone/>
              <a:defRPr sz="1200" b="1"/>
            </a:lvl4pPr>
            <a:lvl5pPr marL="1371634" indent="0">
              <a:buNone/>
              <a:defRPr sz="1200" b="1"/>
            </a:lvl5pPr>
            <a:lvl6pPr marL="1714543" indent="0">
              <a:buNone/>
              <a:defRPr sz="1200" b="1"/>
            </a:lvl6pPr>
            <a:lvl7pPr marL="2057451" indent="0">
              <a:buNone/>
              <a:defRPr sz="1200" b="1"/>
            </a:lvl7pPr>
            <a:lvl8pPr marL="2400360" indent="0">
              <a:buNone/>
              <a:defRPr sz="1200" b="1"/>
            </a:lvl8pPr>
            <a:lvl9pPr marL="2743269"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29151" y="2507552"/>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413336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3192691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3349329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2"/>
            <a:ext cx="2948940" cy="1600197"/>
          </a:xfrm>
        </p:spPr>
        <p:txBody>
          <a:bodyPr anchor="b">
            <a:normAutofit/>
          </a:bodyPr>
          <a:lstStyle>
            <a:lvl1pP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1"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9" indent="0">
              <a:buNone/>
              <a:defRPr sz="900"/>
            </a:lvl2pPr>
            <a:lvl3pPr marL="685817" indent="0">
              <a:buNone/>
              <a:defRPr sz="750"/>
            </a:lvl3pPr>
            <a:lvl4pPr marL="1028726" indent="0">
              <a:buNone/>
              <a:defRPr sz="675"/>
            </a:lvl4pPr>
            <a:lvl5pPr marL="1371634" indent="0">
              <a:buNone/>
              <a:defRPr sz="675"/>
            </a:lvl5pPr>
            <a:lvl6pPr marL="1714543" indent="0">
              <a:buNone/>
              <a:defRPr sz="675"/>
            </a:lvl6pPr>
            <a:lvl7pPr marL="2057451" indent="0">
              <a:buNone/>
              <a:defRPr sz="675"/>
            </a:lvl7pPr>
            <a:lvl8pPr marL="2400360" indent="0">
              <a:buNone/>
              <a:defRPr sz="675"/>
            </a:lvl8pPr>
            <a:lvl9pPr marL="2743269"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72704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1" y="990600"/>
            <a:ext cx="4629150" cy="4876800"/>
          </a:xfrm>
        </p:spPr>
        <p:txBody>
          <a:bodyPr/>
          <a:lstStyle>
            <a:lvl1pPr marL="0" indent="0">
              <a:buNone/>
              <a:defRPr sz="2400"/>
            </a:lvl1pPr>
            <a:lvl2pPr marL="342909" indent="0">
              <a:buNone/>
              <a:defRPr sz="2100"/>
            </a:lvl2pPr>
            <a:lvl3pPr marL="685817" indent="0">
              <a:buNone/>
              <a:defRPr sz="1800"/>
            </a:lvl3pPr>
            <a:lvl4pPr marL="1028726" indent="0">
              <a:buNone/>
              <a:defRPr sz="1500"/>
            </a:lvl4pPr>
            <a:lvl5pPr marL="1371634" indent="0">
              <a:buNone/>
              <a:defRPr sz="1500"/>
            </a:lvl5pPr>
            <a:lvl6pPr marL="1714543" indent="0">
              <a:buNone/>
              <a:defRPr sz="1500"/>
            </a:lvl6pPr>
            <a:lvl7pPr marL="2057451" indent="0">
              <a:buNone/>
              <a:defRPr sz="1500"/>
            </a:lvl7pPr>
            <a:lvl8pPr marL="2400360" indent="0">
              <a:buNone/>
              <a:defRPr sz="1500"/>
            </a:lvl8pPr>
            <a:lvl9pPr marL="2743269"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9" indent="0">
              <a:buNone/>
              <a:defRPr sz="900"/>
            </a:lvl2pPr>
            <a:lvl3pPr marL="685817" indent="0">
              <a:buNone/>
              <a:defRPr sz="750"/>
            </a:lvl3pPr>
            <a:lvl4pPr marL="1028726" indent="0">
              <a:buNone/>
              <a:defRPr sz="675"/>
            </a:lvl4pPr>
            <a:lvl5pPr marL="1371634" indent="0">
              <a:buNone/>
              <a:defRPr sz="675"/>
            </a:lvl5pPr>
            <a:lvl6pPr marL="1714543" indent="0">
              <a:buNone/>
              <a:defRPr sz="675"/>
            </a:lvl6pPr>
            <a:lvl7pPr marL="2057451" indent="0">
              <a:buNone/>
              <a:defRPr sz="675"/>
            </a:lvl7pPr>
            <a:lvl8pPr marL="2400360" indent="0">
              <a:buNone/>
              <a:defRPr sz="675"/>
            </a:lvl8pPr>
            <a:lvl9pPr marL="2743269"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B132B67-520F-4AE9-9664-40DB47C18B40}" type="datetimeFigureOut">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1829865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6"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6" y="1828802"/>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4B132B67-520F-4AE9-9664-40DB47C18B40}" type="datetimeFigureOut">
              <a:rPr kumimoji="1" lang="ja-JP" altLang="en-US" smtClean="0"/>
              <a:t>2026/6/5</a:t>
            </a:fld>
            <a:endParaRPr kumimoji="1" lang="ja-JP" altLang="en-US"/>
          </a:p>
        </p:txBody>
      </p:sp>
      <p:sp>
        <p:nvSpPr>
          <p:cNvPr id="5" name="Footer Placeholder 4"/>
          <p:cNvSpPr>
            <a:spLocks noGrp="1"/>
          </p:cNvSpPr>
          <p:nvPr>
            <p:ph type="ftr" sz="quarter" idx="3"/>
          </p:nvPr>
        </p:nvSpPr>
        <p:spPr>
          <a:xfrm>
            <a:off x="3028951" y="6356352"/>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6463146" y="6356352"/>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200B960B-9605-4256-8837-78409B093BA3}" type="slidenum">
              <a:rPr kumimoji="1" lang="ja-JP" altLang="en-US" smtClean="0"/>
              <a:t>‹#›</a:t>
            </a:fld>
            <a:endParaRPr kumimoji="1" lang="ja-JP" altLang="en-US"/>
          </a:p>
        </p:txBody>
      </p:sp>
    </p:spTree>
    <p:extLst>
      <p:ext uri="{BB962C8B-B14F-4D97-AF65-F5344CB8AC3E}">
        <p14:creationId xmlns:p14="http://schemas.microsoft.com/office/powerpoint/2010/main" val="20029426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17"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5" indent="-171455" algn="l" defTabSz="685817"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63" indent="-171455" algn="l" defTabSz="685817"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72" indent="-171455" algn="l" defTabSz="685817"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80" indent="-171455" algn="l" defTabSz="685817"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89" indent="-171455" algn="l" defTabSz="685817"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98" indent="-171455" algn="l" defTabSz="685817"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906" indent="-171455" algn="l" defTabSz="685817"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815" indent="-171455" algn="l" defTabSz="685817"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723" indent="-171455" algn="l" defTabSz="685817"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p:bodyStyle>
    <p:otherStyle>
      <a:defPPr>
        <a:defRPr lang="en-US"/>
      </a:defPPr>
      <a:lvl1pPr marL="0" algn="l" defTabSz="685817" rtl="0" eaLnBrk="1" latinLnBrk="0" hangingPunct="1">
        <a:defRPr kumimoji="1" sz="1350" kern="1200">
          <a:solidFill>
            <a:schemeClr val="tx1"/>
          </a:solidFill>
          <a:latin typeface="+mn-lt"/>
          <a:ea typeface="+mn-ea"/>
          <a:cs typeface="+mn-cs"/>
        </a:defRPr>
      </a:lvl1pPr>
      <a:lvl2pPr marL="342909" algn="l" defTabSz="685817" rtl="0" eaLnBrk="1" latinLnBrk="0" hangingPunct="1">
        <a:defRPr kumimoji="1" sz="1350" kern="1200">
          <a:solidFill>
            <a:schemeClr val="tx1"/>
          </a:solidFill>
          <a:latin typeface="+mn-lt"/>
          <a:ea typeface="+mn-ea"/>
          <a:cs typeface="+mn-cs"/>
        </a:defRPr>
      </a:lvl2pPr>
      <a:lvl3pPr marL="685817" algn="l" defTabSz="685817" rtl="0" eaLnBrk="1" latinLnBrk="0" hangingPunct="1">
        <a:defRPr kumimoji="1" sz="1350" kern="1200">
          <a:solidFill>
            <a:schemeClr val="tx1"/>
          </a:solidFill>
          <a:latin typeface="+mn-lt"/>
          <a:ea typeface="+mn-ea"/>
          <a:cs typeface="+mn-cs"/>
        </a:defRPr>
      </a:lvl3pPr>
      <a:lvl4pPr marL="1028726" algn="l" defTabSz="685817" rtl="0" eaLnBrk="1" latinLnBrk="0" hangingPunct="1">
        <a:defRPr kumimoji="1" sz="1350" kern="1200">
          <a:solidFill>
            <a:schemeClr val="tx1"/>
          </a:solidFill>
          <a:latin typeface="+mn-lt"/>
          <a:ea typeface="+mn-ea"/>
          <a:cs typeface="+mn-cs"/>
        </a:defRPr>
      </a:lvl4pPr>
      <a:lvl5pPr marL="1371634" algn="l" defTabSz="685817" rtl="0" eaLnBrk="1" latinLnBrk="0" hangingPunct="1">
        <a:defRPr kumimoji="1" sz="1350" kern="1200">
          <a:solidFill>
            <a:schemeClr val="tx1"/>
          </a:solidFill>
          <a:latin typeface="+mn-lt"/>
          <a:ea typeface="+mn-ea"/>
          <a:cs typeface="+mn-cs"/>
        </a:defRPr>
      </a:lvl5pPr>
      <a:lvl6pPr marL="1714543" algn="l" defTabSz="685817" rtl="0" eaLnBrk="1" latinLnBrk="0" hangingPunct="1">
        <a:defRPr kumimoji="1" sz="1350" kern="1200">
          <a:solidFill>
            <a:schemeClr val="tx1"/>
          </a:solidFill>
          <a:latin typeface="+mn-lt"/>
          <a:ea typeface="+mn-ea"/>
          <a:cs typeface="+mn-cs"/>
        </a:defRPr>
      </a:lvl6pPr>
      <a:lvl7pPr marL="2057451" algn="l" defTabSz="685817" rtl="0" eaLnBrk="1" latinLnBrk="0" hangingPunct="1">
        <a:defRPr kumimoji="1" sz="1350" kern="1200">
          <a:solidFill>
            <a:schemeClr val="tx1"/>
          </a:solidFill>
          <a:latin typeface="+mn-lt"/>
          <a:ea typeface="+mn-ea"/>
          <a:cs typeface="+mn-cs"/>
        </a:defRPr>
      </a:lvl7pPr>
      <a:lvl8pPr marL="2400360" algn="l" defTabSz="685817" rtl="0" eaLnBrk="1" latinLnBrk="0" hangingPunct="1">
        <a:defRPr kumimoji="1" sz="1350" kern="1200">
          <a:solidFill>
            <a:schemeClr val="tx1"/>
          </a:solidFill>
          <a:latin typeface="+mn-lt"/>
          <a:ea typeface="+mn-ea"/>
          <a:cs typeface="+mn-cs"/>
        </a:defRPr>
      </a:lvl8pPr>
      <a:lvl9pPr marL="2743269" algn="l" defTabSz="685817"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1CA021-5117-4C04-8C5C-10D5F123D0F6}" type="datetimeFigureOut">
              <a:rPr kumimoji="1" lang="ja-JP" altLang="en-US" smtClean="0"/>
              <a:t>2026/6/5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0193A7-3C47-4720-AAE7-02A20D212507}" type="slidenum">
              <a:rPr kumimoji="1" lang="ja-JP" altLang="en-US" smtClean="0"/>
              <a:t>‹#›</a:t>
            </a:fld>
            <a:endParaRPr kumimoji="1" lang="ja-JP" altLang="en-US"/>
          </a:p>
        </p:txBody>
      </p:sp>
    </p:spTree>
    <p:extLst>
      <p:ext uri="{BB962C8B-B14F-4D97-AF65-F5344CB8AC3E}">
        <p14:creationId xmlns:p14="http://schemas.microsoft.com/office/powerpoint/2010/main" val="7282748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299797"/>
            <a:ext cx="7772400" cy="1202014"/>
          </a:xfrm>
          <a:solidFill>
            <a:schemeClr val="accent5">
              <a:lumMod val="50000"/>
            </a:schemeClr>
          </a:solidFill>
        </p:spPr>
        <p:txBody>
          <a:bodyPr anchor="ctr">
            <a:normAutofit/>
          </a:bodyPr>
          <a:lstStyle/>
          <a:p>
            <a:pPr>
              <a:lnSpc>
                <a:spcPts val="5539"/>
              </a:lnSpc>
            </a:pPr>
            <a:r>
              <a:rPr lang="ja-JP" altLang="en-US" sz="4800" b="1" dirty="0">
                <a:solidFill>
                  <a:schemeClr val="bg1"/>
                </a:solidFill>
                <a:latin typeface="Meiryo UI" panose="020B0604030504040204" pitchFamily="50" charset="-128"/>
                <a:ea typeface="Meiryo UI" panose="020B0604030504040204" pitchFamily="50" charset="-128"/>
              </a:rPr>
              <a:t>愛知県制度融資について</a:t>
            </a:r>
            <a:endParaRPr lang="ja-JP" altLang="en-US" sz="4000" b="1" dirty="0">
              <a:solidFill>
                <a:schemeClr val="bg1"/>
              </a:solidFill>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1979773" y="5789639"/>
            <a:ext cx="5184454" cy="797776"/>
          </a:xfrm>
        </p:spPr>
        <p:txBody>
          <a:bodyPr anchor="ctr">
            <a:normAutofit/>
          </a:bodyPr>
          <a:lstStyle/>
          <a:p>
            <a:r>
              <a:rPr lang="en-US" altLang="ja-JP" sz="1600" dirty="0">
                <a:latin typeface="Meiryo UI" panose="020B0604030504040204" pitchFamily="50" charset="-128"/>
                <a:ea typeface="Meiryo UI" panose="020B0604030504040204" pitchFamily="50" charset="-128"/>
              </a:rPr>
              <a:t>2026</a:t>
            </a:r>
            <a:r>
              <a:rPr lang="ja-JP" altLang="en-US" sz="1600" dirty="0">
                <a:latin typeface="Meiryo UI" panose="020B0604030504040204" pitchFamily="50" charset="-128"/>
                <a:ea typeface="Meiryo UI" panose="020B0604030504040204" pitchFamily="50" charset="-128"/>
              </a:rPr>
              <a:t>年度経営指導員応用研修</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愛知県 経済産業局 中小企業部 中小企業金融課　</a:t>
            </a:r>
          </a:p>
        </p:txBody>
      </p:sp>
      <p:sp>
        <p:nvSpPr>
          <p:cNvPr id="5" name="サブタイトル 2"/>
          <p:cNvSpPr txBox="1">
            <a:spLocks/>
          </p:cNvSpPr>
          <p:nvPr/>
        </p:nvSpPr>
        <p:spPr>
          <a:xfrm>
            <a:off x="1426307" y="3209670"/>
            <a:ext cx="6291387" cy="2579969"/>
          </a:xfrm>
          <a:prstGeom prst="rect">
            <a:avLst/>
          </a:prstGeom>
        </p:spPr>
        <p:txBody>
          <a:bodyPr vert="horz" lIns="84406" tIns="42203" rIns="84406" bIns="42203" rtlCol="0">
            <a:normAutofit fontScale="85000" lnSpcReduction="20000"/>
          </a:bodyPr>
          <a:lstStyle>
            <a:lvl1pPr marL="0" indent="0" algn="ctr" defTabSz="914400" rtl="0" eaLnBrk="1" latinLnBrk="0" hangingPunct="1">
              <a:lnSpc>
                <a:spcPct val="90000"/>
              </a:lnSpc>
              <a:spcBef>
                <a:spcPts val="1000"/>
              </a:spcBef>
              <a:buFont typeface="Wingdings 2" pitchFamily="18" charset="2"/>
              <a:buNone/>
              <a:defRPr kumimoji="1"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Wingdings 2" pitchFamily="18" charset="2"/>
              <a:buNone/>
              <a:defRPr kumimoji="1" sz="28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2" pitchFamily="18" charset="2"/>
              <a:buNone/>
              <a:defRPr kumimoji="1" sz="24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5pPr>
            <a:lvl6pPr marL="22860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6pPr>
            <a:lvl7pPr marL="27432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7pPr>
            <a:lvl8pPr marL="32004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8pPr>
            <a:lvl9pPr marL="36576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9pPr>
          </a:lstStyle>
          <a:p>
            <a:pPr marL="527552" indent="-527552" algn="l">
              <a:lnSpc>
                <a:spcPct val="120000"/>
              </a:lnSpc>
              <a:buFont typeface="+mj-lt"/>
              <a:buAutoNum type="arabicPeriod"/>
              <a:defRPr/>
            </a:pPr>
            <a:r>
              <a:rPr lang="ja-JP" altLang="en-US" sz="2215" dirty="0">
                <a:solidFill>
                  <a:sysClr val="windowText" lastClr="000000">
                    <a:lumMod val="75000"/>
                    <a:lumOff val="25000"/>
                  </a:sysClr>
                </a:solidFill>
                <a:latin typeface="Meiryo UI" panose="020B0604030504040204" pitchFamily="50" charset="-128"/>
                <a:ea typeface="Meiryo UI" panose="020B0604030504040204" pitchFamily="50" charset="-128"/>
              </a:rPr>
              <a:t>愛知県制度融資の仕組み</a:t>
            </a:r>
            <a:endParaRPr lang="en-US" altLang="ja-JP" sz="2215" dirty="0">
              <a:solidFill>
                <a:sysClr val="windowText" lastClr="000000">
                  <a:lumMod val="75000"/>
                  <a:lumOff val="25000"/>
                </a:sysClr>
              </a:solidFill>
              <a:latin typeface="Meiryo UI" panose="020B0604030504040204" pitchFamily="50" charset="-128"/>
              <a:ea typeface="Meiryo UI" panose="020B0604030504040204" pitchFamily="50" charset="-128"/>
            </a:endParaRPr>
          </a:p>
          <a:p>
            <a:pPr marL="527552" indent="-527552" algn="l">
              <a:lnSpc>
                <a:spcPct val="120000"/>
              </a:lnSpc>
              <a:buFont typeface="+mj-lt"/>
              <a:buAutoNum type="arabicPeriod"/>
              <a:defRPr/>
            </a:pPr>
            <a:r>
              <a:rPr lang="ja-JP" altLang="en-US" sz="2215" dirty="0">
                <a:solidFill>
                  <a:sysClr val="windowText" lastClr="000000">
                    <a:lumMod val="75000"/>
                    <a:lumOff val="25000"/>
                  </a:sysClr>
                </a:solidFill>
                <a:latin typeface="Meiryo UI" panose="020B0604030504040204" pitchFamily="50" charset="-128"/>
                <a:ea typeface="Meiryo UI" panose="020B0604030504040204" pitchFamily="50" charset="-128"/>
              </a:rPr>
              <a:t>愛知県制度融資の実績推移</a:t>
            </a:r>
            <a:endParaRPr lang="en-US" altLang="ja-JP" sz="2215" dirty="0">
              <a:solidFill>
                <a:sysClr val="windowText" lastClr="000000">
                  <a:lumMod val="75000"/>
                  <a:lumOff val="25000"/>
                </a:sysClr>
              </a:solidFill>
              <a:latin typeface="Meiryo UI" panose="020B0604030504040204" pitchFamily="50" charset="-128"/>
              <a:ea typeface="Meiryo UI" panose="020B0604030504040204" pitchFamily="50" charset="-128"/>
            </a:endParaRPr>
          </a:p>
          <a:p>
            <a:pPr marL="527552" indent="-527552" algn="l">
              <a:lnSpc>
                <a:spcPct val="120000"/>
              </a:lnSpc>
              <a:buFont typeface="+mj-lt"/>
              <a:buAutoNum type="arabicPeriod"/>
              <a:defRPr/>
            </a:pPr>
            <a:r>
              <a:rPr lang="ja-JP" altLang="en-US" sz="2215" dirty="0">
                <a:solidFill>
                  <a:sysClr val="windowText" lastClr="000000">
                    <a:lumMod val="75000"/>
                    <a:lumOff val="25000"/>
                  </a:sysClr>
                </a:solidFill>
                <a:latin typeface="Meiryo UI" panose="020B0604030504040204" pitchFamily="50" charset="-128"/>
                <a:ea typeface="Meiryo UI" panose="020B0604030504040204" pitchFamily="50" charset="-128"/>
              </a:rPr>
              <a:t>愛知県制度融資の種類と特徴</a:t>
            </a:r>
            <a:endParaRPr lang="en-US" altLang="ja-JP" sz="2215" dirty="0">
              <a:solidFill>
                <a:sysClr val="windowText" lastClr="000000">
                  <a:lumMod val="75000"/>
                  <a:lumOff val="25000"/>
                </a:sysClr>
              </a:solidFill>
              <a:latin typeface="Meiryo UI" panose="020B0604030504040204" pitchFamily="50" charset="-128"/>
              <a:ea typeface="Meiryo UI" panose="020B0604030504040204" pitchFamily="50" charset="-128"/>
            </a:endParaRPr>
          </a:p>
          <a:p>
            <a:pPr marL="527552" indent="-527552" algn="l">
              <a:lnSpc>
                <a:spcPct val="120000"/>
              </a:lnSpc>
              <a:buFont typeface="+mj-lt"/>
              <a:buAutoNum type="arabicPeriod"/>
              <a:defRPr/>
            </a:pPr>
            <a:r>
              <a:rPr lang="ja-JP" altLang="en-US" sz="2215" dirty="0">
                <a:solidFill>
                  <a:sysClr val="windowText" lastClr="000000">
                    <a:lumMod val="75000"/>
                    <a:lumOff val="25000"/>
                  </a:sysClr>
                </a:solidFill>
                <a:latin typeface="Meiryo UI" panose="020B0604030504040204" pitchFamily="50" charset="-128"/>
                <a:ea typeface="Meiryo UI" panose="020B0604030504040204" pitchFamily="50" charset="-128"/>
              </a:rPr>
              <a:t>愛知県制度融資と信用保証制度の関係</a:t>
            </a:r>
            <a:endParaRPr lang="en-US" altLang="ja-JP" sz="2215" dirty="0">
              <a:solidFill>
                <a:sysClr val="windowText" lastClr="000000">
                  <a:lumMod val="75000"/>
                  <a:lumOff val="25000"/>
                </a:sysClr>
              </a:solidFill>
              <a:latin typeface="Meiryo UI" panose="020B0604030504040204" pitchFamily="50" charset="-128"/>
              <a:ea typeface="Meiryo UI" panose="020B0604030504040204" pitchFamily="50" charset="-128"/>
            </a:endParaRPr>
          </a:p>
          <a:p>
            <a:pPr marL="527552" indent="-527552" algn="l">
              <a:lnSpc>
                <a:spcPct val="120000"/>
              </a:lnSpc>
              <a:buFont typeface="+mj-lt"/>
              <a:buAutoNum type="arabicPeriod"/>
              <a:defRPr/>
            </a:pPr>
            <a:r>
              <a:rPr lang="ja-JP" altLang="en-US" sz="2215" dirty="0">
                <a:solidFill>
                  <a:sysClr val="windowText" lastClr="000000">
                    <a:lumMod val="75000"/>
                    <a:lumOff val="25000"/>
                  </a:sysClr>
                </a:solidFill>
                <a:latin typeface="Meiryo UI" panose="020B0604030504040204" pitchFamily="50" charset="-128"/>
                <a:ea typeface="Meiryo UI" panose="020B0604030504040204" pitchFamily="50" charset="-128"/>
              </a:rPr>
              <a:t>責任共有制度について</a:t>
            </a:r>
            <a:endParaRPr lang="en-US" altLang="ja-JP" sz="2215" dirty="0">
              <a:solidFill>
                <a:sysClr val="windowText" lastClr="000000">
                  <a:lumMod val="75000"/>
                  <a:lumOff val="25000"/>
                </a:sysClr>
              </a:solidFill>
              <a:latin typeface="Meiryo UI" panose="020B0604030504040204" pitchFamily="50" charset="-128"/>
              <a:ea typeface="Meiryo UI" panose="020B0604030504040204" pitchFamily="50" charset="-128"/>
            </a:endParaRPr>
          </a:p>
          <a:p>
            <a:pPr marL="527552" indent="-527552" algn="l">
              <a:lnSpc>
                <a:spcPct val="120000"/>
              </a:lnSpc>
              <a:buFont typeface="+mj-lt"/>
              <a:buAutoNum type="arabicPeriod"/>
              <a:defRPr/>
            </a:pPr>
            <a:r>
              <a:rPr lang="ja-JP" altLang="en-US" sz="2215" dirty="0">
                <a:solidFill>
                  <a:sysClr val="windowText" lastClr="000000">
                    <a:lumMod val="75000"/>
                    <a:lumOff val="25000"/>
                  </a:sysClr>
                </a:solidFill>
                <a:latin typeface="Meiryo UI" panose="020B0604030504040204" pitchFamily="50" charset="-128"/>
                <a:ea typeface="Meiryo UI" panose="020B0604030504040204" pitchFamily="50" charset="-128"/>
              </a:rPr>
              <a:t>認定経営革新等支援機関と連携した愛知県制度融資</a:t>
            </a:r>
            <a:endParaRPr lang="en-US" altLang="ja-JP" sz="2215" dirty="0">
              <a:solidFill>
                <a:sysClr val="windowText" lastClr="000000">
                  <a:lumMod val="75000"/>
                  <a:lumOff val="25000"/>
                </a:sysClr>
              </a:solidFill>
              <a:latin typeface="Meiryo UI" panose="020B0604030504040204" pitchFamily="50" charset="-128"/>
              <a:ea typeface="Meiryo UI" panose="020B0604030504040204" pitchFamily="50" charset="-128"/>
            </a:endParaRPr>
          </a:p>
          <a:p>
            <a:pPr marL="527552" indent="-527552" algn="l">
              <a:lnSpc>
                <a:spcPct val="120000"/>
              </a:lnSpc>
              <a:buFont typeface="+mj-lt"/>
              <a:buAutoNum type="arabicPeriod"/>
              <a:defRPr/>
            </a:pPr>
            <a:endParaRPr lang="en-US" altLang="ja-JP" sz="2215" dirty="0">
              <a:solidFill>
                <a:sysClr val="windowText" lastClr="000000">
                  <a:lumMod val="75000"/>
                  <a:lumOff val="25000"/>
                </a:sysClr>
              </a:solidFill>
              <a:latin typeface="Meiryo UI" panose="020B0604030504040204" pitchFamily="50" charset="-128"/>
              <a:ea typeface="Meiryo UI" panose="020B0604030504040204" pitchFamily="50" charset="-128"/>
            </a:endParaRPr>
          </a:p>
        </p:txBody>
      </p:sp>
      <p:sp>
        <p:nvSpPr>
          <p:cNvPr id="6" name="テキスト ボックス 5"/>
          <p:cNvSpPr txBox="1"/>
          <p:nvPr/>
        </p:nvSpPr>
        <p:spPr>
          <a:xfrm>
            <a:off x="1401072" y="2897160"/>
            <a:ext cx="922218" cy="319639"/>
          </a:xfrm>
          <a:prstGeom prst="rect">
            <a:avLst/>
          </a:prstGeom>
          <a:noFill/>
        </p:spPr>
        <p:txBody>
          <a:bodyPr wrap="square" rtlCol="0">
            <a:spAutoFit/>
          </a:bodyPr>
          <a:lstStyle/>
          <a:p>
            <a:pPr defTabSz="844083"/>
            <a:r>
              <a:rPr kumimoji="1" lang="en-US" altLang="ja-JP" sz="1477" dirty="0">
                <a:solidFill>
                  <a:prstClr val="black"/>
                </a:solidFill>
                <a:latin typeface="Meiryo UI" panose="020B0604030504040204" pitchFamily="50" charset="-128"/>
                <a:ea typeface="Meiryo UI" panose="020B0604030504040204" pitchFamily="50" charset="-128"/>
              </a:rPr>
              <a:t>〈</a:t>
            </a:r>
            <a:r>
              <a:rPr kumimoji="1" lang="ja-JP" altLang="en-US" sz="1477" dirty="0">
                <a:solidFill>
                  <a:prstClr val="black"/>
                </a:solidFill>
                <a:latin typeface="Meiryo UI" panose="020B0604030504040204" pitchFamily="50" charset="-128"/>
                <a:ea typeface="Meiryo UI" panose="020B0604030504040204" pitchFamily="50" charset="-128"/>
              </a:rPr>
              <a:t>目次</a:t>
            </a:r>
            <a:r>
              <a:rPr kumimoji="1" lang="en-US" altLang="ja-JP" sz="1477" dirty="0">
                <a:solidFill>
                  <a:prstClr val="black"/>
                </a:solidFill>
                <a:latin typeface="Meiryo UI" panose="020B0604030504040204" pitchFamily="50" charset="-128"/>
                <a:ea typeface="Meiryo UI" panose="020B0604030504040204" pitchFamily="50" charset="-128"/>
              </a:rPr>
              <a:t>〉</a:t>
            </a:r>
            <a:endParaRPr kumimoji="1" lang="ja-JP" altLang="en-US" sz="1477"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04590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右矢印 26"/>
          <p:cNvSpPr/>
          <p:nvPr/>
        </p:nvSpPr>
        <p:spPr>
          <a:xfrm>
            <a:off x="1739732" y="3679068"/>
            <a:ext cx="2775119" cy="258976"/>
          </a:xfrm>
          <a:prstGeom prst="rightArrow">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4" name="角丸四角形 3"/>
          <p:cNvSpPr/>
          <p:nvPr/>
        </p:nvSpPr>
        <p:spPr>
          <a:xfrm>
            <a:off x="350335" y="1440069"/>
            <a:ext cx="1329231" cy="664615"/>
          </a:xfrm>
          <a:prstGeom prst="roundRect">
            <a:avLst>
              <a:gd name="adj" fmla="val 38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rPr>
              <a:t>市町村</a:t>
            </a:r>
          </a:p>
        </p:txBody>
      </p:sp>
      <p:sp>
        <p:nvSpPr>
          <p:cNvPr id="5" name="角丸四角形 4"/>
          <p:cNvSpPr/>
          <p:nvPr/>
        </p:nvSpPr>
        <p:spPr>
          <a:xfrm>
            <a:off x="350335" y="3430497"/>
            <a:ext cx="1329231" cy="664615"/>
          </a:xfrm>
          <a:prstGeom prst="roundRect">
            <a:avLst>
              <a:gd name="adj" fmla="val 3846"/>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rPr>
              <a:t>県</a:t>
            </a:r>
          </a:p>
        </p:txBody>
      </p:sp>
      <p:sp>
        <p:nvSpPr>
          <p:cNvPr id="6" name="角丸四角形 5"/>
          <p:cNvSpPr/>
          <p:nvPr/>
        </p:nvSpPr>
        <p:spPr>
          <a:xfrm>
            <a:off x="4576773" y="3430497"/>
            <a:ext cx="1329231" cy="664615"/>
          </a:xfrm>
          <a:prstGeom prst="roundRect">
            <a:avLst>
              <a:gd name="adj" fmla="val 3846"/>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rPr>
              <a:t>金融機関</a:t>
            </a:r>
          </a:p>
        </p:txBody>
      </p:sp>
      <p:sp>
        <p:nvSpPr>
          <p:cNvPr id="7" name="角丸四角形 6"/>
          <p:cNvSpPr/>
          <p:nvPr/>
        </p:nvSpPr>
        <p:spPr>
          <a:xfrm>
            <a:off x="4182317" y="5410866"/>
            <a:ext cx="1723688" cy="664615"/>
          </a:xfrm>
          <a:prstGeom prst="roundRect">
            <a:avLst>
              <a:gd name="adj" fmla="val 3846"/>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rPr>
              <a:t>信用保証協会</a:t>
            </a:r>
          </a:p>
        </p:txBody>
      </p:sp>
      <p:sp>
        <p:nvSpPr>
          <p:cNvPr id="8" name="角丸四角形 7"/>
          <p:cNvSpPr/>
          <p:nvPr/>
        </p:nvSpPr>
        <p:spPr>
          <a:xfrm>
            <a:off x="7222554" y="3430497"/>
            <a:ext cx="1469059" cy="664615"/>
          </a:xfrm>
          <a:prstGeom prst="roundRect">
            <a:avLst>
              <a:gd name="adj" fmla="val 3846"/>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rPr>
              <a:t>中小事業者</a:t>
            </a:r>
          </a:p>
        </p:txBody>
      </p:sp>
      <p:sp>
        <p:nvSpPr>
          <p:cNvPr id="9" name="タイトル 1"/>
          <p:cNvSpPr>
            <a:spLocks noGrp="1"/>
          </p:cNvSpPr>
          <p:nvPr>
            <p:ph type="title"/>
          </p:nvPr>
        </p:nvSpPr>
        <p:spPr>
          <a:xfrm>
            <a:off x="197828" y="442548"/>
            <a:ext cx="8717573" cy="498462"/>
          </a:xfrm>
          <a:solidFill>
            <a:schemeClr val="accent5">
              <a:lumMod val="50000"/>
            </a:schemeClr>
          </a:solidFill>
        </p:spPr>
        <p:txBody>
          <a:bodyPr>
            <a:normAutofit/>
          </a:bodyPr>
          <a:lstStyle/>
          <a:p>
            <a:r>
              <a:rPr lang="ja-JP" altLang="en-US" sz="2800" dirty="0">
                <a:solidFill>
                  <a:schemeClr val="bg1"/>
                </a:solidFill>
                <a:latin typeface="Meiryo UI" panose="020B0604030504040204" pitchFamily="50" charset="-128"/>
                <a:ea typeface="Meiryo UI" panose="020B0604030504040204" pitchFamily="50" charset="-128"/>
              </a:rPr>
              <a:t>１　愛知県制度融資の仕組み</a:t>
            </a:r>
          </a:p>
        </p:txBody>
      </p:sp>
      <p:sp>
        <p:nvSpPr>
          <p:cNvPr id="10" name="曲折矢印 9"/>
          <p:cNvSpPr/>
          <p:nvPr/>
        </p:nvSpPr>
        <p:spPr>
          <a:xfrm rot="5400000">
            <a:off x="4067482" y="-632494"/>
            <a:ext cx="1661538" cy="6240668"/>
          </a:xfrm>
          <a:prstGeom prst="bentArrow">
            <a:avLst>
              <a:gd name="adj1" fmla="val 3860"/>
              <a:gd name="adj2" fmla="val 7786"/>
              <a:gd name="adj3" fmla="val 12286"/>
              <a:gd name="adj4" fmla="val 84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11" name="右矢印 10"/>
          <p:cNvSpPr/>
          <p:nvPr/>
        </p:nvSpPr>
        <p:spPr>
          <a:xfrm>
            <a:off x="6034494" y="3606301"/>
            <a:ext cx="1059567" cy="307166"/>
          </a:xfrm>
          <a:prstGeom prst="rightArrow">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2" name="右矢印 11"/>
          <p:cNvSpPr/>
          <p:nvPr/>
        </p:nvSpPr>
        <p:spPr>
          <a:xfrm rot="16200000">
            <a:off x="5205612" y="4677205"/>
            <a:ext cx="1059567" cy="161629"/>
          </a:xfrm>
          <a:prstGeom prst="rightArrow">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3" name="右矢印 12"/>
          <p:cNvSpPr/>
          <p:nvPr/>
        </p:nvSpPr>
        <p:spPr>
          <a:xfrm rot="16200000">
            <a:off x="4870382" y="4677204"/>
            <a:ext cx="1059567" cy="161629"/>
          </a:xfrm>
          <a:prstGeom prst="rightArrow">
            <a:avLst/>
          </a:prstGeom>
          <a:pattFill prst="pct20">
            <a:fgClr>
              <a:srgbClr val="FF0000"/>
            </a:fgClr>
            <a:bgClr>
              <a:schemeClr val="bg1"/>
            </a:bgClr>
          </a:patt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4" name="曲折矢印 13"/>
          <p:cNvSpPr/>
          <p:nvPr/>
        </p:nvSpPr>
        <p:spPr>
          <a:xfrm rot="10800000">
            <a:off x="6034495" y="4201160"/>
            <a:ext cx="1723687" cy="1565106"/>
          </a:xfrm>
          <a:prstGeom prst="bentArrow">
            <a:avLst>
              <a:gd name="adj1" fmla="val 4716"/>
              <a:gd name="adj2" fmla="val 8054"/>
              <a:gd name="adj3" fmla="val 12642"/>
              <a:gd name="adj4" fmla="val 15062"/>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15" name="曲折矢印 14"/>
          <p:cNvSpPr/>
          <p:nvPr/>
        </p:nvSpPr>
        <p:spPr>
          <a:xfrm rot="16200000" flipV="1">
            <a:off x="6269994" y="4055455"/>
            <a:ext cx="1755535" cy="2046944"/>
          </a:xfrm>
          <a:prstGeom prst="bentArrow">
            <a:avLst>
              <a:gd name="adj1" fmla="val 4716"/>
              <a:gd name="adj2" fmla="val 7031"/>
              <a:gd name="adj3" fmla="val 12642"/>
              <a:gd name="adj4" fmla="val 15062"/>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grpSp>
        <p:nvGrpSpPr>
          <p:cNvPr id="19" name="グループ化 18"/>
          <p:cNvGrpSpPr/>
          <p:nvPr/>
        </p:nvGrpSpPr>
        <p:grpSpPr>
          <a:xfrm>
            <a:off x="2233080" y="2519306"/>
            <a:ext cx="1790178" cy="3566237"/>
            <a:chOff x="2419170" y="2443498"/>
            <a:chExt cx="1939359" cy="3863423"/>
          </a:xfrm>
        </p:grpSpPr>
        <p:sp>
          <p:nvSpPr>
            <p:cNvPr id="16" name="正方形/長方形 15"/>
            <p:cNvSpPr/>
            <p:nvPr/>
          </p:nvSpPr>
          <p:spPr>
            <a:xfrm>
              <a:off x="2419170" y="2443498"/>
              <a:ext cx="1939359" cy="731580"/>
            </a:xfrm>
            <a:prstGeom prst="rect">
              <a:avLst/>
            </a:prstGeom>
            <a:ln w="63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1108" dirty="0">
                <a:latin typeface="Meiryo UI" panose="020B0604030504040204" pitchFamily="50" charset="-128"/>
                <a:ea typeface="Meiryo UI" panose="020B0604030504040204" pitchFamily="50" charset="-128"/>
              </a:endParaRPr>
            </a:p>
          </p:txBody>
        </p:sp>
        <p:sp>
          <p:nvSpPr>
            <p:cNvPr id="17" name="正方形/長方形 16"/>
            <p:cNvSpPr/>
            <p:nvPr/>
          </p:nvSpPr>
          <p:spPr>
            <a:xfrm>
              <a:off x="2419170" y="3175078"/>
              <a:ext cx="1939359" cy="3131843"/>
            </a:xfrm>
            <a:prstGeom prst="rect">
              <a:avLst/>
            </a:prstGeom>
            <a:ln w="63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1108" dirty="0">
                <a:latin typeface="Meiryo UI" panose="020B0604030504040204" pitchFamily="50" charset="-128"/>
                <a:ea typeface="Meiryo UI" panose="020B0604030504040204" pitchFamily="50" charset="-128"/>
              </a:endParaRPr>
            </a:p>
          </p:txBody>
        </p:sp>
      </p:grpSp>
      <p:sp>
        <p:nvSpPr>
          <p:cNvPr id="18" name="コンテンツ プレースホルダー 2"/>
          <p:cNvSpPr txBox="1">
            <a:spLocks/>
          </p:cNvSpPr>
          <p:nvPr/>
        </p:nvSpPr>
        <p:spPr>
          <a:xfrm>
            <a:off x="2293245" y="2575198"/>
            <a:ext cx="1669846" cy="220756"/>
          </a:xfrm>
          <a:prstGeom prst="rect">
            <a:avLst/>
          </a:prstGeom>
          <a:solidFill>
            <a:schemeClr val="accent1">
              <a:lumMod val="20000"/>
              <a:lumOff val="80000"/>
            </a:schemeClr>
          </a:solidFill>
          <a:ln>
            <a:solidFill>
              <a:schemeClr val="tx1"/>
            </a:solid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00" dirty="0">
                <a:latin typeface="Meiryo UI" panose="020B0604030504040204" pitchFamily="50" charset="-128"/>
                <a:ea typeface="Meiryo UI" panose="020B0604030504040204" pitchFamily="50" charset="-128"/>
              </a:rPr>
              <a:t>小規模企業等振興資金</a:t>
            </a:r>
            <a:endParaRPr lang="ja-JP" altLang="en-US" sz="1200" b="1" dirty="0">
              <a:latin typeface="Meiryo UI" panose="020B0604030504040204" pitchFamily="50" charset="-128"/>
              <a:ea typeface="Meiryo UI" panose="020B0604030504040204" pitchFamily="50" charset="-128"/>
            </a:endParaRPr>
          </a:p>
        </p:txBody>
      </p:sp>
      <p:sp>
        <p:nvSpPr>
          <p:cNvPr id="20" name="コンテンツ プレースホルダー 2"/>
          <p:cNvSpPr txBox="1">
            <a:spLocks/>
          </p:cNvSpPr>
          <p:nvPr/>
        </p:nvSpPr>
        <p:spPr>
          <a:xfrm>
            <a:off x="2293245" y="3253902"/>
            <a:ext cx="1669846" cy="220756"/>
          </a:xfrm>
          <a:prstGeom prst="rect">
            <a:avLst/>
          </a:prstGeom>
          <a:solidFill>
            <a:schemeClr val="accent4">
              <a:lumMod val="20000"/>
              <a:lumOff val="80000"/>
            </a:schemeClr>
          </a:solidFill>
          <a:ln>
            <a:solidFill>
              <a:schemeClr val="tx1"/>
            </a:solid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00" dirty="0">
                <a:latin typeface="Meiryo UI" panose="020B0604030504040204" pitchFamily="50" charset="-128"/>
                <a:ea typeface="Meiryo UI" panose="020B0604030504040204" pitchFamily="50" charset="-128"/>
              </a:rPr>
              <a:t>中小企業組織強化資金</a:t>
            </a:r>
            <a:endParaRPr lang="ja-JP" altLang="en-US" sz="1200" b="1" dirty="0">
              <a:latin typeface="Meiryo UI" panose="020B0604030504040204" pitchFamily="50" charset="-128"/>
              <a:ea typeface="Meiryo UI" panose="020B0604030504040204" pitchFamily="50" charset="-128"/>
            </a:endParaRPr>
          </a:p>
        </p:txBody>
      </p:sp>
      <p:sp>
        <p:nvSpPr>
          <p:cNvPr id="22" name="コンテンツ プレースホルダー 2"/>
          <p:cNvSpPr txBox="1">
            <a:spLocks/>
          </p:cNvSpPr>
          <p:nvPr/>
        </p:nvSpPr>
        <p:spPr>
          <a:xfrm>
            <a:off x="2293245" y="4149963"/>
            <a:ext cx="1669846" cy="220756"/>
          </a:xfrm>
          <a:prstGeom prst="rect">
            <a:avLst/>
          </a:prstGeom>
          <a:solidFill>
            <a:schemeClr val="accent4">
              <a:lumMod val="20000"/>
              <a:lumOff val="80000"/>
            </a:schemeClr>
          </a:solidFill>
          <a:ln>
            <a:solidFill>
              <a:schemeClr val="tx1"/>
            </a:solid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00" dirty="0">
                <a:latin typeface="Meiryo UI" panose="020B0604030504040204" pitchFamily="50" charset="-128"/>
                <a:ea typeface="Meiryo UI" panose="020B0604030504040204" pitchFamily="50" charset="-128"/>
              </a:rPr>
              <a:t>一般事業資金</a:t>
            </a:r>
            <a:endParaRPr lang="ja-JP" altLang="en-US" sz="1200" b="1" dirty="0">
              <a:latin typeface="Meiryo UI" panose="020B0604030504040204" pitchFamily="50" charset="-128"/>
              <a:ea typeface="Meiryo UI" panose="020B0604030504040204" pitchFamily="50" charset="-128"/>
            </a:endParaRPr>
          </a:p>
        </p:txBody>
      </p:sp>
      <p:sp>
        <p:nvSpPr>
          <p:cNvPr id="23" name="コンテンツ プレースホルダー 2"/>
          <p:cNvSpPr txBox="1">
            <a:spLocks/>
          </p:cNvSpPr>
          <p:nvPr/>
        </p:nvSpPr>
        <p:spPr>
          <a:xfrm>
            <a:off x="2293245" y="5046023"/>
            <a:ext cx="1669846" cy="220756"/>
          </a:xfrm>
          <a:prstGeom prst="rect">
            <a:avLst/>
          </a:prstGeom>
          <a:solidFill>
            <a:schemeClr val="accent4">
              <a:lumMod val="20000"/>
              <a:lumOff val="80000"/>
            </a:schemeClr>
          </a:solidFill>
          <a:ln>
            <a:solidFill>
              <a:schemeClr val="tx1"/>
            </a:solid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92" dirty="0">
                <a:latin typeface="Meiryo UI" panose="020B0604030504040204" pitchFamily="50" charset="-128"/>
                <a:ea typeface="Meiryo UI" panose="020B0604030504040204" pitchFamily="50" charset="-128"/>
              </a:rPr>
              <a:t>経済環境</a:t>
            </a:r>
            <a:r>
              <a:rPr lang="ja-JP" altLang="en-US" sz="1200" dirty="0">
                <a:latin typeface="Meiryo UI" panose="020B0604030504040204" pitchFamily="50" charset="-128"/>
                <a:ea typeface="Meiryo UI" panose="020B0604030504040204" pitchFamily="50" charset="-128"/>
              </a:rPr>
              <a:t>適応</a:t>
            </a:r>
            <a:r>
              <a:rPr lang="ja-JP" altLang="en-US" sz="1292" dirty="0">
                <a:latin typeface="Meiryo UI" panose="020B0604030504040204" pitchFamily="50" charset="-128"/>
                <a:ea typeface="Meiryo UI" panose="020B0604030504040204" pitchFamily="50" charset="-128"/>
              </a:rPr>
              <a:t>資金</a:t>
            </a:r>
            <a:endParaRPr lang="ja-JP" altLang="en-US" sz="1292" b="1" dirty="0">
              <a:latin typeface="Meiryo UI" panose="020B0604030504040204" pitchFamily="50" charset="-128"/>
              <a:ea typeface="Meiryo UI" panose="020B0604030504040204" pitchFamily="50" charset="-128"/>
            </a:endParaRPr>
          </a:p>
        </p:txBody>
      </p:sp>
      <p:sp>
        <p:nvSpPr>
          <p:cNvPr id="24" name="曲折矢印 23"/>
          <p:cNvSpPr/>
          <p:nvPr/>
        </p:nvSpPr>
        <p:spPr>
          <a:xfrm>
            <a:off x="1136341" y="2724120"/>
            <a:ext cx="1036573" cy="650434"/>
          </a:xfrm>
          <a:prstGeom prst="bentArrow">
            <a:avLst>
              <a:gd name="adj1" fmla="val 11027"/>
              <a:gd name="adj2" fmla="val 11254"/>
              <a:gd name="adj3" fmla="val 20219"/>
              <a:gd name="adj4" fmla="val 32936"/>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25" name="曲折矢印 24"/>
          <p:cNvSpPr/>
          <p:nvPr/>
        </p:nvSpPr>
        <p:spPr>
          <a:xfrm flipV="1">
            <a:off x="1138352" y="2173818"/>
            <a:ext cx="1036573" cy="704168"/>
          </a:xfrm>
          <a:prstGeom prst="bentArrow">
            <a:avLst>
              <a:gd name="adj1" fmla="val 11027"/>
              <a:gd name="adj2" fmla="val 11254"/>
              <a:gd name="adj3" fmla="val 20219"/>
              <a:gd name="adj4" fmla="val 23772"/>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26" name="曲折矢印 25"/>
          <p:cNvSpPr/>
          <p:nvPr/>
        </p:nvSpPr>
        <p:spPr>
          <a:xfrm rot="5400000">
            <a:off x="4451702" y="2394026"/>
            <a:ext cx="623863" cy="1284051"/>
          </a:xfrm>
          <a:prstGeom prst="bentArrow">
            <a:avLst>
              <a:gd name="adj1" fmla="val 22508"/>
              <a:gd name="adj2" fmla="val 25749"/>
              <a:gd name="adj3" fmla="val 30295"/>
              <a:gd name="adj4" fmla="val 26838"/>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28" name="曲折矢印 27"/>
          <p:cNvSpPr/>
          <p:nvPr/>
        </p:nvSpPr>
        <p:spPr>
          <a:xfrm flipV="1">
            <a:off x="1132262" y="4186142"/>
            <a:ext cx="1036573" cy="269430"/>
          </a:xfrm>
          <a:prstGeom prst="bentArrow">
            <a:avLst>
              <a:gd name="adj1" fmla="val 29563"/>
              <a:gd name="adj2" fmla="val 38463"/>
              <a:gd name="adj3" fmla="val 50000"/>
              <a:gd name="adj4" fmla="val 43750"/>
            </a:avLst>
          </a:prstGeom>
          <a:pattFill prst="pct20">
            <a:fgClr>
              <a:srgbClr val="FF0000"/>
            </a:fgClr>
            <a:bgClr>
              <a:schemeClr val="bg1"/>
            </a:bgClr>
          </a:patt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29" name="曲折矢印 28"/>
          <p:cNvSpPr/>
          <p:nvPr/>
        </p:nvSpPr>
        <p:spPr>
          <a:xfrm flipV="1">
            <a:off x="1126913" y="4186141"/>
            <a:ext cx="1036573" cy="1101661"/>
          </a:xfrm>
          <a:prstGeom prst="bentArrow">
            <a:avLst>
              <a:gd name="adj1" fmla="val 7308"/>
              <a:gd name="adj2" fmla="val 10337"/>
              <a:gd name="adj3" fmla="val 10508"/>
              <a:gd name="adj4" fmla="val 21131"/>
            </a:avLst>
          </a:prstGeom>
          <a:pattFill prst="pct20">
            <a:fgClr>
              <a:srgbClr val="FF0000"/>
            </a:fgClr>
            <a:bgClr>
              <a:schemeClr val="bg1"/>
            </a:bgClr>
          </a:patt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30" name="曲折矢印 29"/>
          <p:cNvSpPr/>
          <p:nvPr/>
        </p:nvSpPr>
        <p:spPr>
          <a:xfrm rot="5400000">
            <a:off x="4108566" y="4297891"/>
            <a:ext cx="1036573" cy="1037795"/>
          </a:xfrm>
          <a:prstGeom prst="bentArrow">
            <a:avLst>
              <a:gd name="adj1" fmla="val 7308"/>
              <a:gd name="adj2" fmla="val 10337"/>
              <a:gd name="adj3" fmla="val 10508"/>
              <a:gd name="adj4" fmla="val 15476"/>
            </a:avLst>
          </a:prstGeom>
          <a:pattFill prst="pct20">
            <a:fgClr>
              <a:srgbClr val="FF0000"/>
            </a:fgClr>
            <a:bgClr>
              <a:schemeClr val="bg1"/>
            </a:bgClr>
          </a:patt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31" name="曲折矢印 30"/>
          <p:cNvSpPr/>
          <p:nvPr/>
        </p:nvSpPr>
        <p:spPr>
          <a:xfrm rot="5400000">
            <a:off x="4491882" y="4674894"/>
            <a:ext cx="278733" cy="1037795"/>
          </a:xfrm>
          <a:prstGeom prst="bentArrow">
            <a:avLst>
              <a:gd name="adj1" fmla="val 23829"/>
              <a:gd name="adj2" fmla="val 41092"/>
              <a:gd name="adj3" fmla="val 37319"/>
              <a:gd name="adj4" fmla="val 43751"/>
            </a:avLst>
          </a:prstGeom>
          <a:pattFill prst="pct20">
            <a:fgClr>
              <a:srgbClr val="FF0000"/>
            </a:fgClr>
            <a:bgClr>
              <a:schemeClr val="bg1"/>
            </a:bgClr>
          </a:patt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32" name="コンテンツ プレースホルダー 2"/>
          <p:cNvSpPr txBox="1">
            <a:spLocks/>
          </p:cNvSpPr>
          <p:nvPr/>
        </p:nvSpPr>
        <p:spPr>
          <a:xfrm>
            <a:off x="6178131" y="5333158"/>
            <a:ext cx="1669846" cy="220756"/>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latin typeface="Meiryo UI" panose="020B0604030504040204" pitchFamily="50" charset="-128"/>
                <a:ea typeface="Meiryo UI" panose="020B0604030504040204" pitchFamily="50" charset="-128"/>
              </a:rPr>
              <a:t>保証申込</a:t>
            </a:r>
            <a:endParaRPr lang="en-US" altLang="ja-JP" sz="1800" dirty="0">
              <a:latin typeface="Meiryo UI" panose="020B0604030504040204" pitchFamily="50" charset="-128"/>
              <a:ea typeface="Meiryo UI" panose="020B0604030504040204" pitchFamily="50" charset="-128"/>
            </a:endParaRPr>
          </a:p>
        </p:txBody>
      </p:sp>
      <p:sp>
        <p:nvSpPr>
          <p:cNvPr id="33" name="コンテンツ プレースホルダー 2"/>
          <p:cNvSpPr txBox="1">
            <a:spLocks/>
          </p:cNvSpPr>
          <p:nvPr/>
        </p:nvSpPr>
        <p:spPr>
          <a:xfrm>
            <a:off x="6387631" y="6023632"/>
            <a:ext cx="1669846" cy="220756"/>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latin typeface="Meiryo UI" panose="020B0604030504040204" pitchFamily="50" charset="-128"/>
                <a:ea typeface="Meiryo UI" panose="020B0604030504040204" pitchFamily="50" charset="-128"/>
              </a:rPr>
              <a:t>保証承諾</a:t>
            </a:r>
            <a:endParaRPr lang="en-US" altLang="ja-JP" sz="1800" dirty="0">
              <a:latin typeface="Meiryo UI" panose="020B0604030504040204" pitchFamily="50" charset="-128"/>
              <a:ea typeface="Meiryo UI" panose="020B0604030504040204" pitchFamily="50" charset="-128"/>
            </a:endParaRPr>
          </a:p>
        </p:txBody>
      </p:sp>
      <p:sp>
        <p:nvSpPr>
          <p:cNvPr id="34" name="コンテンツ プレースホルダー 2"/>
          <p:cNvSpPr txBox="1">
            <a:spLocks/>
          </p:cNvSpPr>
          <p:nvPr/>
        </p:nvSpPr>
        <p:spPr>
          <a:xfrm>
            <a:off x="5725421" y="3424656"/>
            <a:ext cx="1669846" cy="220756"/>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latin typeface="Meiryo UI" panose="020B0604030504040204" pitchFamily="50" charset="-128"/>
                <a:ea typeface="Meiryo UI" panose="020B0604030504040204" pitchFamily="50" charset="-128"/>
              </a:rPr>
              <a:t>融資</a:t>
            </a:r>
            <a:endParaRPr lang="en-US" altLang="ja-JP" sz="1292" dirty="0">
              <a:latin typeface="Meiryo UI" panose="020B0604030504040204" pitchFamily="50" charset="-128"/>
              <a:ea typeface="Meiryo UI" panose="020B0604030504040204" pitchFamily="50" charset="-128"/>
            </a:endParaRPr>
          </a:p>
        </p:txBody>
      </p:sp>
      <p:sp>
        <p:nvSpPr>
          <p:cNvPr id="35" name="コンテンツ プレースホルダー 2"/>
          <p:cNvSpPr txBox="1">
            <a:spLocks/>
          </p:cNvSpPr>
          <p:nvPr/>
        </p:nvSpPr>
        <p:spPr>
          <a:xfrm>
            <a:off x="3864421" y="1395385"/>
            <a:ext cx="2359480" cy="198357"/>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400" dirty="0">
                <a:latin typeface="Meiryo UI" panose="020B0604030504040204" pitchFamily="50" charset="-128"/>
                <a:ea typeface="Meiryo UI" panose="020B0604030504040204" pitchFamily="50" charset="-128"/>
              </a:rPr>
              <a:t>保証料</a:t>
            </a:r>
            <a:r>
              <a:rPr lang="ja-JP" altLang="en-US" sz="1200" dirty="0">
                <a:latin typeface="Meiryo UI" panose="020B0604030504040204" pitchFamily="50" charset="-128"/>
                <a:ea typeface="Meiryo UI" panose="020B0604030504040204" pitchFamily="50" charset="-128"/>
              </a:rPr>
              <a:t>補助</a:t>
            </a:r>
            <a:r>
              <a:rPr lang="ja-JP" altLang="en-US" sz="1400" dirty="0">
                <a:latin typeface="Meiryo UI" panose="020B0604030504040204" pitchFamily="50" charset="-128"/>
                <a:ea typeface="Meiryo UI" panose="020B0604030504040204" pitchFamily="50" charset="-128"/>
              </a:rPr>
              <a:t>・利子補給</a:t>
            </a:r>
            <a:endParaRPr lang="en-US" altLang="ja-JP" sz="1400" dirty="0">
              <a:latin typeface="Meiryo UI" panose="020B0604030504040204" pitchFamily="50" charset="-128"/>
              <a:ea typeface="Meiryo UI" panose="020B0604030504040204" pitchFamily="50" charset="-128"/>
            </a:endParaRPr>
          </a:p>
        </p:txBody>
      </p:sp>
      <p:sp>
        <p:nvSpPr>
          <p:cNvPr id="36" name="コンテンツ プレースホルダー 2"/>
          <p:cNvSpPr txBox="1">
            <a:spLocks/>
          </p:cNvSpPr>
          <p:nvPr/>
        </p:nvSpPr>
        <p:spPr>
          <a:xfrm>
            <a:off x="4327178" y="2460711"/>
            <a:ext cx="779012" cy="220756"/>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latin typeface="Meiryo UI" panose="020B0604030504040204" pitchFamily="50" charset="-128"/>
                <a:ea typeface="Meiryo UI" panose="020B0604030504040204" pitchFamily="50" charset="-128"/>
              </a:rPr>
              <a:t>預託</a:t>
            </a:r>
            <a:endParaRPr lang="en-US" altLang="ja-JP" sz="1800" dirty="0">
              <a:latin typeface="Meiryo UI" panose="020B0604030504040204" pitchFamily="50" charset="-128"/>
              <a:ea typeface="Meiryo UI" panose="020B0604030504040204" pitchFamily="50" charset="-128"/>
            </a:endParaRPr>
          </a:p>
        </p:txBody>
      </p:sp>
      <p:sp>
        <p:nvSpPr>
          <p:cNvPr id="37" name="コンテンツ プレースホルダー 2"/>
          <p:cNvSpPr txBox="1">
            <a:spLocks/>
          </p:cNvSpPr>
          <p:nvPr/>
        </p:nvSpPr>
        <p:spPr>
          <a:xfrm>
            <a:off x="1290060" y="2468797"/>
            <a:ext cx="779012" cy="220756"/>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latin typeface="Meiryo UI" panose="020B0604030504040204" pitchFamily="50" charset="-128"/>
                <a:ea typeface="Meiryo UI" panose="020B0604030504040204" pitchFamily="50" charset="-128"/>
              </a:rPr>
              <a:t>預託</a:t>
            </a:r>
            <a:endParaRPr lang="en-US" altLang="ja-JP" sz="1800" dirty="0">
              <a:latin typeface="Meiryo UI" panose="020B0604030504040204" pitchFamily="50" charset="-128"/>
              <a:ea typeface="Meiryo UI" panose="020B0604030504040204" pitchFamily="50" charset="-128"/>
            </a:endParaRPr>
          </a:p>
        </p:txBody>
      </p:sp>
      <p:sp>
        <p:nvSpPr>
          <p:cNvPr id="38" name="コンテンツ プレースホルダー 2"/>
          <p:cNvSpPr txBox="1">
            <a:spLocks/>
          </p:cNvSpPr>
          <p:nvPr/>
        </p:nvSpPr>
        <p:spPr>
          <a:xfrm>
            <a:off x="4650987" y="4314624"/>
            <a:ext cx="285496" cy="1018534"/>
          </a:xfrm>
          <a:prstGeom prst="rect">
            <a:avLst/>
          </a:prstGeom>
          <a:ln>
            <a:noFill/>
          </a:ln>
        </p:spPr>
        <p:txBody>
          <a:bodyPr vert="eaVert"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latin typeface="Meiryo UI" panose="020B0604030504040204" pitchFamily="50" charset="-128"/>
                <a:ea typeface="Meiryo UI" panose="020B0604030504040204" pitchFamily="50" charset="-128"/>
              </a:rPr>
              <a:t>損失補償</a:t>
            </a:r>
            <a:endParaRPr lang="en-US" altLang="ja-JP" sz="1800" dirty="0">
              <a:latin typeface="Meiryo UI" panose="020B0604030504040204" pitchFamily="50" charset="-128"/>
              <a:ea typeface="Meiryo UI" panose="020B0604030504040204" pitchFamily="50" charset="-128"/>
            </a:endParaRPr>
          </a:p>
        </p:txBody>
      </p:sp>
      <p:sp>
        <p:nvSpPr>
          <p:cNvPr id="39" name="コンテンツ プレースホルダー 2"/>
          <p:cNvSpPr txBox="1">
            <a:spLocks/>
          </p:cNvSpPr>
          <p:nvPr/>
        </p:nvSpPr>
        <p:spPr>
          <a:xfrm>
            <a:off x="5255219" y="4298502"/>
            <a:ext cx="285496" cy="1036572"/>
          </a:xfrm>
          <a:prstGeom prst="rect">
            <a:avLst/>
          </a:prstGeom>
          <a:ln>
            <a:noFill/>
          </a:ln>
        </p:spPr>
        <p:txBody>
          <a:bodyPr vert="eaVert"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latin typeface="Meiryo UI" panose="020B0604030504040204" pitchFamily="50" charset="-128"/>
                <a:ea typeface="Meiryo UI" panose="020B0604030504040204" pitchFamily="50" charset="-128"/>
              </a:rPr>
              <a:t>代位弁済</a:t>
            </a:r>
            <a:endParaRPr lang="en-US" altLang="ja-JP" sz="1800" dirty="0">
              <a:latin typeface="Meiryo UI" panose="020B0604030504040204" pitchFamily="50" charset="-128"/>
              <a:ea typeface="Meiryo UI" panose="020B0604030504040204" pitchFamily="50" charset="-128"/>
            </a:endParaRPr>
          </a:p>
        </p:txBody>
      </p:sp>
      <p:sp>
        <p:nvSpPr>
          <p:cNvPr id="40" name="コンテンツ プレースホルダー 2"/>
          <p:cNvSpPr txBox="1">
            <a:spLocks/>
          </p:cNvSpPr>
          <p:nvPr/>
        </p:nvSpPr>
        <p:spPr>
          <a:xfrm>
            <a:off x="5906004" y="4295458"/>
            <a:ext cx="285496" cy="1056866"/>
          </a:xfrm>
          <a:prstGeom prst="rect">
            <a:avLst/>
          </a:prstGeom>
          <a:ln>
            <a:noFill/>
          </a:ln>
        </p:spPr>
        <p:txBody>
          <a:bodyPr vert="eaVert"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latin typeface="Meiryo UI" panose="020B0604030504040204" pitchFamily="50" charset="-128"/>
                <a:ea typeface="Meiryo UI" panose="020B0604030504040204" pitchFamily="50" charset="-128"/>
              </a:rPr>
              <a:t>信用保証</a:t>
            </a:r>
            <a:endParaRPr lang="en-US" altLang="ja-JP" sz="1800" dirty="0">
              <a:latin typeface="Meiryo UI" panose="020B0604030504040204" pitchFamily="50" charset="-128"/>
              <a:ea typeface="Meiryo UI" panose="020B0604030504040204" pitchFamily="50" charset="-128"/>
            </a:endParaRPr>
          </a:p>
        </p:txBody>
      </p:sp>
      <p:sp>
        <p:nvSpPr>
          <p:cNvPr id="41" name="コンテンツ プレースホルダー 2"/>
          <p:cNvSpPr txBox="1">
            <a:spLocks/>
          </p:cNvSpPr>
          <p:nvPr/>
        </p:nvSpPr>
        <p:spPr>
          <a:xfrm>
            <a:off x="2287789" y="2813350"/>
            <a:ext cx="1669846" cy="220756"/>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00" dirty="0">
                <a:latin typeface="Meiryo UI" panose="020B0604030504040204" pitchFamily="50" charset="-128"/>
                <a:ea typeface="Meiryo UI" panose="020B0604030504040204" pitchFamily="50" charset="-128"/>
              </a:rPr>
              <a:t>県＋市町村で預託</a:t>
            </a:r>
            <a:endParaRPr lang="ja-JP" altLang="en-US" sz="1200" b="1" dirty="0">
              <a:latin typeface="Meiryo UI" panose="020B0604030504040204" pitchFamily="50" charset="-128"/>
              <a:ea typeface="Meiryo UI" panose="020B0604030504040204" pitchFamily="50" charset="-128"/>
            </a:endParaRPr>
          </a:p>
        </p:txBody>
      </p:sp>
      <p:sp>
        <p:nvSpPr>
          <p:cNvPr id="42" name="コンテンツ プレースホルダー 2"/>
          <p:cNvSpPr txBox="1">
            <a:spLocks/>
          </p:cNvSpPr>
          <p:nvPr/>
        </p:nvSpPr>
        <p:spPr>
          <a:xfrm>
            <a:off x="2293245" y="3474498"/>
            <a:ext cx="1669846" cy="220756"/>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00" dirty="0">
                <a:latin typeface="Meiryo UI" panose="020B0604030504040204" pitchFamily="50" charset="-128"/>
                <a:ea typeface="Meiryo UI" panose="020B0604030504040204" pitchFamily="50" charset="-128"/>
              </a:rPr>
              <a:t>商工中金のみ取扱</a:t>
            </a:r>
            <a:endParaRPr lang="ja-JP" altLang="en-US" sz="1200" b="1" dirty="0">
              <a:latin typeface="Meiryo UI" panose="020B0604030504040204" pitchFamily="50" charset="-128"/>
              <a:ea typeface="Meiryo UI" panose="020B0604030504040204" pitchFamily="50" charset="-128"/>
            </a:endParaRPr>
          </a:p>
        </p:txBody>
      </p:sp>
      <p:sp>
        <p:nvSpPr>
          <p:cNvPr id="43" name="コンテンツ プレースホルダー 2"/>
          <p:cNvSpPr txBox="1">
            <a:spLocks/>
          </p:cNvSpPr>
          <p:nvPr/>
        </p:nvSpPr>
        <p:spPr>
          <a:xfrm>
            <a:off x="2297325" y="4359900"/>
            <a:ext cx="1669846" cy="220756"/>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00" dirty="0">
                <a:latin typeface="Meiryo UI" panose="020B0604030504040204" pitchFamily="50" charset="-128"/>
                <a:ea typeface="Meiryo UI" panose="020B0604030504040204" pitchFamily="50" charset="-128"/>
              </a:rPr>
              <a:t>損失補償あり</a:t>
            </a:r>
            <a:endParaRPr lang="ja-JP" altLang="en-US" sz="1200" b="1" dirty="0">
              <a:latin typeface="Meiryo UI" panose="020B0604030504040204" pitchFamily="50" charset="-128"/>
              <a:ea typeface="Meiryo UI" panose="020B0604030504040204" pitchFamily="50" charset="-128"/>
            </a:endParaRPr>
          </a:p>
        </p:txBody>
      </p:sp>
      <p:sp>
        <p:nvSpPr>
          <p:cNvPr id="44" name="コンテンツ プレースホルダー 2"/>
          <p:cNvSpPr txBox="1">
            <a:spLocks/>
          </p:cNvSpPr>
          <p:nvPr/>
        </p:nvSpPr>
        <p:spPr>
          <a:xfrm>
            <a:off x="2297325" y="5266779"/>
            <a:ext cx="1669846" cy="220756"/>
          </a:xfrm>
          <a:prstGeom prst="rect">
            <a:avLst/>
          </a:prstGeom>
          <a:ln>
            <a:noFill/>
          </a:ln>
        </p:spPr>
        <p:txBody>
          <a:bodyPr vert="horz" lIns="33231" tIns="66462" rIns="33231" bIns="3323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00" dirty="0">
                <a:latin typeface="Meiryo UI" panose="020B0604030504040204" pitchFamily="50" charset="-128"/>
                <a:ea typeface="Meiryo UI" panose="020B0604030504040204" pitchFamily="50" charset="-128"/>
              </a:rPr>
              <a:t>全制度</a:t>
            </a:r>
            <a:r>
              <a:rPr lang="ja-JP" altLang="en-US" sz="1108" dirty="0">
                <a:latin typeface="Meiryo UI" panose="020B0604030504040204" pitchFamily="50" charset="-128"/>
                <a:ea typeface="Meiryo UI" panose="020B0604030504040204" pitchFamily="50" charset="-128"/>
              </a:rPr>
              <a:t>損失補償あり</a:t>
            </a:r>
            <a:endParaRPr lang="ja-JP" altLang="en-US" sz="1108"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24055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a:spLocks noGrp="1"/>
          </p:cNvSpPr>
          <p:nvPr>
            <p:ph type="title"/>
          </p:nvPr>
        </p:nvSpPr>
        <p:spPr>
          <a:xfrm>
            <a:off x="197828" y="442548"/>
            <a:ext cx="8717573" cy="498462"/>
          </a:xfrm>
          <a:solidFill>
            <a:schemeClr val="accent5">
              <a:lumMod val="50000"/>
            </a:schemeClr>
          </a:solidFill>
        </p:spPr>
        <p:txBody>
          <a:bodyPr>
            <a:normAutofit/>
          </a:bodyPr>
          <a:lstStyle/>
          <a:p>
            <a:r>
              <a:rPr lang="ja-JP" altLang="en-US" sz="2800" dirty="0">
                <a:solidFill>
                  <a:schemeClr val="bg1"/>
                </a:solidFill>
                <a:latin typeface="Meiryo UI" panose="020B0604030504040204" pitchFamily="50" charset="-128"/>
                <a:ea typeface="Meiryo UI" panose="020B0604030504040204" pitchFamily="50" charset="-128"/>
              </a:rPr>
              <a:t>２　愛知県制度融資の実績推移</a:t>
            </a:r>
          </a:p>
        </p:txBody>
      </p:sp>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3596444066"/>
              </p:ext>
            </p:extLst>
          </p:nvPr>
        </p:nvGraphicFramePr>
        <p:xfrm>
          <a:off x="404447" y="1318847"/>
          <a:ext cx="8488974" cy="49632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02086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0166826" y="4140107"/>
            <a:ext cx="952500" cy="276999"/>
          </a:xfrm>
          <a:prstGeom prst="rect">
            <a:avLst/>
          </a:prstGeom>
          <a:noFill/>
        </p:spPr>
        <p:txBody>
          <a:bodyPr wrap="square" rtlCol="0" anchor="b">
            <a:spAutoFit/>
          </a:bodyPr>
          <a:lstStyle/>
          <a:p>
            <a:pPr defTabSz="685817"/>
            <a:r>
              <a:rPr kumimoji="1" lang="en-US" altLang="ja-JP" sz="1200" dirty="0">
                <a:solidFill>
                  <a:prstClr val="black"/>
                </a:solidFill>
                <a:latin typeface="Calibri"/>
                <a:ea typeface="ＭＳ Ｐゴシック" panose="020B0600070205080204" pitchFamily="50" charset="-128"/>
              </a:rPr>
              <a:t>〈</a:t>
            </a:r>
            <a:r>
              <a:rPr kumimoji="1" lang="ja-JP" altLang="en-US" sz="1200" dirty="0">
                <a:solidFill>
                  <a:prstClr val="black"/>
                </a:solidFill>
                <a:latin typeface="Calibri"/>
                <a:ea typeface="ＭＳ Ｐゴシック" panose="020B0600070205080204" pitchFamily="50" charset="-128"/>
              </a:rPr>
              <a:t>特徴①</a:t>
            </a:r>
            <a:r>
              <a:rPr kumimoji="1" lang="en-US" altLang="ja-JP" sz="1200" dirty="0">
                <a:solidFill>
                  <a:prstClr val="black"/>
                </a:solidFill>
                <a:latin typeface="Calibri"/>
                <a:ea typeface="ＭＳ Ｐゴシック" panose="020B0600070205080204" pitchFamily="50" charset="-128"/>
              </a:rPr>
              <a:t>〉</a:t>
            </a:r>
            <a:endParaRPr kumimoji="1" lang="ja-JP" altLang="en-US" sz="1200" dirty="0">
              <a:solidFill>
                <a:prstClr val="black"/>
              </a:solidFill>
              <a:latin typeface="Calibri"/>
              <a:ea typeface="ＭＳ Ｐゴシック" panose="020B0600070205080204" pitchFamily="50" charset="-128"/>
            </a:endParaRPr>
          </a:p>
        </p:txBody>
      </p:sp>
      <p:sp>
        <p:nvSpPr>
          <p:cNvPr id="9" name="テキスト ボックス 8"/>
          <p:cNvSpPr txBox="1"/>
          <p:nvPr/>
        </p:nvSpPr>
        <p:spPr>
          <a:xfrm>
            <a:off x="10141188" y="4001608"/>
            <a:ext cx="952500" cy="276999"/>
          </a:xfrm>
          <a:prstGeom prst="rect">
            <a:avLst/>
          </a:prstGeom>
          <a:noFill/>
        </p:spPr>
        <p:txBody>
          <a:bodyPr wrap="square" rtlCol="0" anchor="b">
            <a:spAutoFit/>
          </a:bodyPr>
          <a:lstStyle/>
          <a:p>
            <a:pPr defTabSz="685817"/>
            <a:r>
              <a:rPr kumimoji="1" lang="en-US" altLang="ja-JP" sz="1200" dirty="0">
                <a:solidFill>
                  <a:prstClr val="black"/>
                </a:solidFill>
                <a:latin typeface="Calibri"/>
                <a:ea typeface="ＭＳ Ｐゴシック" panose="020B0600070205080204" pitchFamily="50" charset="-128"/>
              </a:rPr>
              <a:t>〈</a:t>
            </a:r>
            <a:r>
              <a:rPr kumimoji="1" lang="ja-JP" altLang="en-US" sz="1200" dirty="0">
                <a:solidFill>
                  <a:prstClr val="black"/>
                </a:solidFill>
                <a:latin typeface="Calibri"/>
                <a:ea typeface="ＭＳ Ｐゴシック" panose="020B0600070205080204" pitchFamily="50" charset="-128"/>
              </a:rPr>
              <a:t>特徴②</a:t>
            </a:r>
            <a:r>
              <a:rPr kumimoji="1" lang="en-US" altLang="ja-JP" sz="1200" dirty="0">
                <a:solidFill>
                  <a:prstClr val="black"/>
                </a:solidFill>
                <a:latin typeface="Calibri"/>
                <a:ea typeface="ＭＳ Ｐゴシック" panose="020B0600070205080204" pitchFamily="50" charset="-128"/>
              </a:rPr>
              <a:t>〉</a:t>
            </a:r>
            <a:endParaRPr kumimoji="1" lang="ja-JP" altLang="en-US" sz="1200" dirty="0">
              <a:solidFill>
                <a:prstClr val="black"/>
              </a:solidFill>
              <a:latin typeface="Calibri"/>
              <a:ea typeface="ＭＳ Ｐゴシック" panose="020B0600070205080204" pitchFamily="50" charset="-128"/>
            </a:endParaRPr>
          </a:p>
        </p:txBody>
      </p:sp>
      <p:sp>
        <p:nvSpPr>
          <p:cNvPr id="4" name="タイトル 1">
            <a:extLst>
              <a:ext uri="{FF2B5EF4-FFF2-40B4-BE49-F238E27FC236}">
                <a16:creationId xmlns:a16="http://schemas.microsoft.com/office/drawing/2014/main" id="{04D64E9F-9E27-1954-CD98-40CB158577E1}"/>
              </a:ext>
            </a:extLst>
          </p:cNvPr>
          <p:cNvSpPr txBox="1">
            <a:spLocks/>
          </p:cNvSpPr>
          <p:nvPr/>
        </p:nvSpPr>
        <p:spPr>
          <a:xfrm>
            <a:off x="197828" y="442548"/>
            <a:ext cx="8717573" cy="498462"/>
          </a:xfrm>
          <a:prstGeom prst="rect">
            <a:avLst/>
          </a:prstGeom>
          <a:solidFill>
            <a:schemeClr val="accent1">
              <a:lumMod val="50000"/>
            </a:schemeClr>
          </a:solidFill>
        </p:spPr>
        <p:txBody>
          <a:bodyPr vert="horz" lIns="91440" tIns="45720" rIns="91440" bIns="45720" rtlCol="0" anchor="ctr">
            <a:normAutofit/>
          </a:bodyPr>
          <a:lstStyle>
            <a:lvl1pPr algn="l" defTabSz="685817"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2800" dirty="0">
                <a:solidFill>
                  <a:schemeClr val="bg1"/>
                </a:solidFill>
                <a:latin typeface="Meiryo UI" panose="020B0604030504040204" pitchFamily="50" charset="-128"/>
                <a:ea typeface="Meiryo UI" panose="020B0604030504040204" pitchFamily="50" charset="-128"/>
              </a:rPr>
              <a:t>３　愛知県制度融資の種類と特徴</a:t>
            </a:r>
          </a:p>
        </p:txBody>
      </p:sp>
      <p:graphicFrame>
        <p:nvGraphicFramePr>
          <p:cNvPr id="2" name="図表 1">
            <a:extLst>
              <a:ext uri="{FF2B5EF4-FFF2-40B4-BE49-F238E27FC236}">
                <a16:creationId xmlns:a16="http://schemas.microsoft.com/office/drawing/2014/main" id="{3E5C82BC-6183-029F-4586-06FEF2AD3D1A}"/>
              </a:ext>
            </a:extLst>
          </p:cNvPr>
          <p:cNvGraphicFramePr/>
          <p:nvPr>
            <p:extLst>
              <p:ext uri="{D42A27DB-BD31-4B8C-83A1-F6EECF244321}">
                <p14:modId xmlns:p14="http://schemas.microsoft.com/office/powerpoint/2010/main" val="1472977219"/>
              </p:ext>
            </p:extLst>
          </p:nvPr>
        </p:nvGraphicFramePr>
        <p:xfrm>
          <a:off x="197828" y="1147044"/>
          <a:ext cx="8717573" cy="5268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0829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コンテンツ プレースホルダー 2"/>
          <p:cNvSpPr>
            <a:spLocks noGrp="1"/>
          </p:cNvSpPr>
          <p:nvPr>
            <p:ph idx="1"/>
          </p:nvPr>
        </p:nvSpPr>
        <p:spPr>
          <a:xfrm>
            <a:off x="237394" y="3324294"/>
            <a:ext cx="3222381" cy="306122"/>
          </a:xfrm>
        </p:spPr>
        <p:txBody>
          <a:bodyPr>
            <a:noAutofit/>
          </a:bodyPr>
          <a:lstStyle/>
          <a:p>
            <a:pPr marL="0" indent="0">
              <a:buNone/>
            </a:pPr>
            <a:r>
              <a:rPr lang="en-US" altLang="ja-JP" sz="1477" dirty="0">
                <a:latin typeface="Meiryo UI" panose="020B0604030504040204" pitchFamily="50" charset="-128"/>
                <a:ea typeface="Meiryo UI" panose="020B0604030504040204" pitchFamily="50" charset="-128"/>
              </a:rPr>
              <a:t>【</a:t>
            </a:r>
            <a:r>
              <a:rPr lang="ja-JP" altLang="en-US" sz="1477" dirty="0">
                <a:latin typeface="Meiryo UI" panose="020B0604030504040204" pitchFamily="50" charset="-128"/>
                <a:ea typeface="Meiryo UI" panose="020B0604030504040204" pitchFamily="50" charset="-128"/>
              </a:rPr>
              <a:t>主な融資制度</a:t>
            </a:r>
            <a:r>
              <a:rPr lang="en-US" altLang="ja-JP" sz="1477" dirty="0">
                <a:latin typeface="Meiryo UI" panose="020B0604030504040204" pitchFamily="50" charset="-128"/>
                <a:ea typeface="Meiryo UI" panose="020B0604030504040204" pitchFamily="50" charset="-128"/>
              </a:rPr>
              <a:t>】</a:t>
            </a:r>
            <a:endParaRPr lang="ja-JP" altLang="en-US" sz="1477" dirty="0">
              <a:latin typeface="Meiryo UI" panose="020B0604030504040204" pitchFamily="50" charset="-128"/>
              <a:ea typeface="Meiryo UI" panose="020B0604030504040204" pitchFamily="50" charset="-128"/>
            </a:endParaRPr>
          </a:p>
        </p:txBody>
      </p:sp>
      <p:sp>
        <p:nvSpPr>
          <p:cNvPr id="4" name="正方形/長方形 3"/>
          <p:cNvSpPr/>
          <p:nvPr/>
        </p:nvSpPr>
        <p:spPr>
          <a:xfrm>
            <a:off x="580291" y="2257131"/>
            <a:ext cx="3323077" cy="49846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5" name="正方形/長方形 4"/>
          <p:cNvSpPr/>
          <p:nvPr/>
        </p:nvSpPr>
        <p:spPr>
          <a:xfrm>
            <a:off x="580291" y="1750777"/>
            <a:ext cx="2658462" cy="49846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6" name="正方形/長方形 5"/>
          <p:cNvSpPr/>
          <p:nvPr/>
        </p:nvSpPr>
        <p:spPr>
          <a:xfrm>
            <a:off x="580292" y="1244423"/>
            <a:ext cx="1327639" cy="49846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7" name="タイトル 1"/>
          <p:cNvSpPr txBox="1">
            <a:spLocks/>
          </p:cNvSpPr>
          <p:nvPr/>
        </p:nvSpPr>
        <p:spPr>
          <a:xfrm>
            <a:off x="197828" y="2889679"/>
            <a:ext cx="8717573" cy="397038"/>
          </a:xfrm>
          <a:prstGeom prst="rect">
            <a:avLst/>
          </a:prstGeom>
          <a:solidFill>
            <a:schemeClr val="accent5">
              <a:lumMod val="75000"/>
            </a:schemeClr>
          </a:solidFill>
        </p:spPr>
        <p:txBody>
          <a:bodyPr vert="horz" lIns="84406" tIns="42203" rIns="84406" bIns="42203"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62" dirty="0">
                <a:solidFill>
                  <a:schemeClr val="bg1"/>
                </a:solidFill>
                <a:latin typeface="Meiryo UI" panose="020B0604030504040204" pitchFamily="50" charset="-128"/>
                <a:ea typeface="Meiryo UI" panose="020B0604030504040204" pitchFamily="50" charset="-128"/>
              </a:rPr>
              <a:t>主な融資制度と信用保証制度の関係（例）</a:t>
            </a:r>
          </a:p>
        </p:txBody>
      </p:sp>
      <p:sp>
        <p:nvSpPr>
          <p:cNvPr id="8" name="角丸四角形 7"/>
          <p:cNvSpPr/>
          <p:nvPr/>
        </p:nvSpPr>
        <p:spPr>
          <a:xfrm>
            <a:off x="228853" y="4884463"/>
            <a:ext cx="4208863" cy="1163077"/>
          </a:xfrm>
          <a:prstGeom prst="roundRect">
            <a:avLst>
              <a:gd name="adj" fmla="val 3649"/>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33231" tIns="33231" rIns="33231" bIns="33231" rtlCol="0" anchor="t"/>
          <a:lstStyle/>
          <a:p>
            <a:r>
              <a:rPr kumimoji="1" lang="en-US" altLang="ja-JP" sz="1292" b="1" dirty="0">
                <a:latin typeface="Meiryo UI" panose="020B0604030504040204" pitchFamily="50" charset="-128"/>
                <a:ea typeface="Meiryo UI" panose="020B0604030504040204" pitchFamily="50" charset="-128"/>
              </a:rPr>
              <a:t>【</a:t>
            </a:r>
            <a:r>
              <a:rPr kumimoji="1" lang="ja-JP" altLang="en-US" sz="1292" b="1" dirty="0">
                <a:latin typeface="Meiryo UI" panose="020B0604030504040204" pitchFamily="50" charset="-128"/>
                <a:ea typeface="Meiryo UI" panose="020B0604030504040204" pitchFamily="50" charset="-128"/>
              </a:rPr>
              <a:t>経済環境適応資金（サポート資金）</a:t>
            </a:r>
            <a:r>
              <a:rPr kumimoji="1" lang="en-US" altLang="ja-JP" sz="1292" b="1" dirty="0">
                <a:latin typeface="Meiryo UI" panose="020B0604030504040204" pitchFamily="50" charset="-128"/>
                <a:ea typeface="Meiryo UI" panose="020B0604030504040204" pitchFamily="50" charset="-128"/>
              </a:rPr>
              <a:t>】</a:t>
            </a:r>
            <a:r>
              <a:rPr kumimoji="1" lang="ja-JP" altLang="en-US" sz="1292" b="1" dirty="0">
                <a:latin typeface="Meiryo UI" panose="020B0604030504040204" pitchFamily="50" charset="-128"/>
                <a:ea typeface="Meiryo UI" panose="020B0604030504040204" pitchFamily="50" charset="-128"/>
              </a:rPr>
              <a:t>セーフティネット</a:t>
            </a:r>
            <a:endParaRPr kumimoji="1" lang="en-US" altLang="ja-JP" sz="1292" b="1" dirty="0">
              <a:latin typeface="Meiryo UI" panose="020B0604030504040204" pitchFamily="50" charset="-128"/>
              <a:ea typeface="Meiryo UI" panose="020B0604030504040204" pitchFamily="50" charset="-128"/>
            </a:endParaRPr>
          </a:p>
          <a:p>
            <a:r>
              <a:rPr kumimoji="1" lang="ja-JP" altLang="en-US" sz="1292" b="1" dirty="0">
                <a:latin typeface="Meiryo UI" panose="020B0604030504040204" pitchFamily="50" charset="-128"/>
                <a:ea typeface="Meiryo UI" panose="020B0604030504040204" pitchFamily="50" charset="-128"/>
              </a:rPr>
              <a:t>　</a:t>
            </a:r>
            <a:r>
              <a:rPr kumimoji="1" lang="en-US" altLang="ja-JP" sz="1015" b="1" dirty="0">
                <a:latin typeface="Meiryo UI" panose="020B0604030504040204" pitchFamily="50" charset="-128"/>
                <a:ea typeface="Meiryo UI" panose="020B0604030504040204" pitchFamily="50" charset="-128"/>
              </a:rPr>
              <a:t>※</a:t>
            </a:r>
            <a:r>
              <a:rPr kumimoji="1" lang="ja-JP" altLang="en-US" sz="1015" b="1" dirty="0">
                <a:latin typeface="Meiryo UI" panose="020B0604030504040204" pitchFamily="50" charset="-128"/>
                <a:ea typeface="Meiryo UI" panose="020B0604030504040204" pitchFamily="50" charset="-128"/>
              </a:rPr>
              <a:t>主な条件</a:t>
            </a:r>
            <a:endParaRPr kumimoji="1" lang="en-US" altLang="ja-JP" sz="1292" b="1" dirty="0">
              <a:latin typeface="Meiryo UI" panose="020B0604030504040204" pitchFamily="50" charset="-128"/>
              <a:ea typeface="Meiryo UI" panose="020B0604030504040204" pitchFamily="50" charset="-128"/>
            </a:endParaRPr>
          </a:p>
          <a:p>
            <a:r>
              <a:rPr kumimoji="1" lang="ja-JP" altLang="en-US" sz="1292" dirty="0">
                <a:latin typeface="Meiryo UI" panose="020B0604030504040204" pitchFamily="50" charset="-128"/>
                <a:ea typeface="Meiryo UI" panose="020B0604030504040204" pitchFamily="50" charset="-128"/>
              </a:rPr>
              <a:t>　</a:t>
            </a:r>
            <a:r>
              <a:rPr kumimoji="1" lang="ja-JP" altLang="en-US" sz="1108" dirty="0">
                <a:latin typeface="Meiryo UI" panose="020B0604030504040204" pitchFamily="50" charset="-128"/>
                <a:ea typeface="Meiryo UI" panose="020B0604030504040204" pitchFamily="50" charset="-128"/>
              </a:rPr>
              <a:t>融資対象者：中小企業信用保険法第</a:t>
            </a:r>
            <a:r>
              <a:rPr kumimoji="1" lang="en-US" altLang="ja-JP" sz="1108" dirty="0">
                <a:latin typeface="Meiryo UI" panose="020B0604030504040204" pitchFamily="50" charset="-128"/>
                <a:ea typeface="Meiryo UI" panose="020B0604030504040204" pitchFamily="50" charset="-128"/>
              </a:rPr>
              <a:t>2</a:t>
            </a:r>
            <a:r>
              <a:rPr kumimoji="1" lang="ja-JP" altLang="en-US" sz="1108" dirty="0">
                <a:latin typeface="Meiryo UI" panose="020B0604030504040204" pitchFamily="50" charset="-128"/>
                <a:ea typeface="Meiryo UI" panose="020B0604030504040204" pitchFamily="50" charset="-128"/>
              </a:rPr>
              <a:t>条第</a:t>
            </a:r>
            <a:r>
              <a:rPr kumimoji="1" lang="en-US" altLang="ja-JP" sz="1108" dirty="0">
                <a:latin typeface="Meiryo UI" panose="020B0604030504040204" pitchFamily="50" charset="-128"/>
                <a:ea typeface="Meiryo UI" panose="020B0604030504040204" pitchFamily="50" charset="-128"/>
              </a:rPr>
              <a:t>5</a:t>
            </a:r>
            <a:r>
              <a:rPr kumimoji="1" lang="ja-JP" altLang="en-US" sz="1108" dirty="0">
                <a:latin typeface="Meiryo UI" panose="020B0604030504040204" pitchFamily="50" charset="-128"/>
                <a:ea typeface="Meiryo UI" panose="020B0604030504040204" pitchFamily="50" charset="-128"/>
              </a:rPr>
              <a:t>項第</a:t>
            </a:r>
            <a:r>
              <a:rPr kumimoji="1" lang="en-US" altLang="ja-JP" sz="1108" dirty="0">
                <a:latin typeface="Meiryo UI" panose="020B0604030504040204" pitchFamily="50" charset="-128"/>
                <a:ea typeface="Meiryo UI" panose="020B0604030504040204" pitchFamily="50" charset="-128"/>
              </a:rPr>
              <a:t>1</a:t>
            </a:r>
            <a:r>
              <a:rPr kumimoji="1" lang="ja-JP" altLang="en-US" sz="1108" dirty="0">
                <a:latin typeface="Meiryo UI" panose="020B0604030504040204" pitchFamily="50" charset="-128"/>
                <a:ea typeface="Meiryo UI" panose="020B0604030504040204" pitchFamily="50" charset="-128"/>
              </a:rPr>
              <a:t>号から第</a:t>
            </a:r>
            <a:r>
              <a:rPr kumimoji="1" lang="en-US" altLang="ja-JP" sz="1108" dirty="0">
                <a:latin typeface="Meiryo UI" panose="020B0604030504040204" pitchFamily="50" charset="-128"/>
                <a:ea typeface="Meiryo UI" panose="020B0604030504040204" pitchFamily="50" charset="-128"/>
              </a:rPr>
              <a:t>8</a:t>
            </a:r>
            <a:r>
              <a:rPr kumimoji="1" lang="ja-JP" altLang="en-US" sz="1108" dirty="0">
                <a:latin typeface="Meiryo UI" panose="020B0604030504040204" pitchFamily="50" charset="-128"/>
                <a:ea typeface="Meiryo UI" panose="020B0604030504040204" pitchFamily="50" charset="-128"/>
              </a:rPr>
              <a:t>号ま</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での認定を受けた特定中小企業者　</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融 資 金 額：</a:t>
            </a:r>
            <a:r>
              <a:rPr kumimoji="1" lang="en-US" altLang="ja-JP" sz="1108" dirty="0">
                <a:latin typeface="Meiryo UI" panose="020B0604030504040204" pitchFamily="50" charset="-128"/>
                <a:ea typeface="Meiryo UI" panose="020B0604030504040204" pitchFamily="50" charset="-128"/>
              </a:rPr>
              <a:t>8,000</a:t>
            </a:r>
            <a:r>
              <a:rPr kumimoji="1" lang="ja-JP" altLang="en-US" sz="1108" dirty="0">
                <a:latin typeface="Meiryo UI" panose="020B0604030504040204" pitchFamily="50" charset="-128"/>
                <a:ea typeface="Meiryo UI" panose="020B0604030504040204" pitchFamily="50" charset="-128"/>
              </a:rPr>
              <a:t>万円以内</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融 資 期 間：</a:t>
            </a:r>
            <a:r>
              <a:rPr kumimoji="1" lang="en-US" altLang="ja-JP" sz="1108" dirty="0">
                <a:latin typeface="Meiryo UI" panose="020B0604030504040204" pitchFamily="50" charset="-128"/>
                <a:ea typeface="Meiryo UI" panose="020B0604030504040204" pitchFamily="50" charset="-128"/>
              </a:rPr>
              <a:t>3</a:t>
            </a:r>
            <a:r>
              <a:rPr kumimoji="1" lang="ja-JP" altLang="en-US" sz="1108" dirty="0">
                <a:latin typeface="Meiryo UI" panose="020B0604030504040204" pitchFamily="50" charset="-128"/>
                <a:ea typeface="Meiryo UI" panose="020B0604030504040204" pitchFamily="50" charset="-128"/>
              </a:rPr>
              <a:t>年、</a:t>
            </a:r>
            <a:r>
              <a:rPr kumimoji="1" lang="en-US" altLang="ja-JP" sz="1108" dirty="0">
                <a:latin typeface="Meiryo UI" panose="020B0604030504040204" pitchFamily="50" charset="-128"/>
                <a:ea typeface="Meiryo UI" panose="020B0604030504040204" pitchFamily="50" charset="-128"/>
              </a:rPr>
              <a:t>5</a:t>
            </a:r>
            <a:r>
              <a:rPr kumimoji="1" lang="ja-JP" altLang="en-US" sz="1108" dirty="0">
                <a:latin typeface="Meiryo UI" panose="020B0604030504040204" pitchFamily="50" charset="-128"/>
                <a:ea typeface="Meiryo UI" panose="020B0604030504040204" pitchFamily="50" charset="-128"/>
              </a:rPr>
              <a:t>年、</a:t>
            </a:r>
            <a:r>
              <a:rPr kumimoji="1" lang="en-US" altLang="ja-JP" sz="1108" dirty="0">
                <a:latin typeface="Meiryo UI" panose="020B0604030504040204" pitchFamily="50" charset="-128"/>
                <a:ea typeface="Meiryo UI" panose="020B0604030504040204" pitchFamily="50" charset="-128"/>
              </a:rPr>
              <a:t>7</a:t>
            </a:r>
            <a:r>
              <a:rPr kumimoji="1" lang="ja-JP" altLang="en-US" sz="1108" dirty="0">
                <a:latin typeface="Meiryo UI" panose="020B0604030504040204" pitchFamily="50" charset="-128"/>
                <a:ea typeface="Meiryo UI" panose="020B0604030504040204" pitchFamily="50" charset="-128"/>
              </a:rPr>
              <a:t>年、</a:t>
            </a:r>
            <a:r>
              <a:rPr kumimoji="1" lang="en-US" altLang="ja-JP" sz="1108" dirty="0">
                <a:latin typeface="Meiryo UI" panose="020B0604030504040204" pitchFamily="50" charset="-128"/>
                <a:ea typeface="Meiryo UI" panose="020B0604030504040204" pitchFamily="50" charset="-128"/>
              </a:rPr>
              <a:t>10</a:t>
            </a:r>
            <a:r>
              <a:rPr kumimoji="1" lang="ja-JP" altLang="en-US" sz="1108" dirty="0">
                <a:latin typeface="Meiryo UI" panose="020B0604030504040204" pitchFamily="50" charset="-128"/>
                <a:ea typeface="Meiryo UI" panose="020B0604030504040204" pitchFamily="50" charset="-128"/>
              </a:rPr>
              <a:t>年</a:t>
            </a:r>
          </a:p>
        </p:txBody>
      </p:sp>
      <p:sp>
        <p:nvSpPr>
          <p:cNvPr id="11" name="角丸四角形 10"/>
          <p:cNvSpPr/>
          <p:nvPr/>
        </p:nvSpPr>
        <p:spPr>
          <a:xfrm>
            <a:off x="248985" y="3593695"/>
            <a:ext cx="4174858" cy="1163077"/>
          </a:xfrm>
          <a:prstGeom prst="roundRect">
            <a:avLst>
              <a:gd name="adj" fmla="val 3649"/>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33231" tIns="33231" rIns="33231" bIns="33231" rtlCol="0" anchor="t"/>
          <a:lstStyle/>
          <a:p>
            <a:r>
              <a:rPr kumimoji="1" lang="ja-JP" altLang="en-US" sz="1292" b="1" dirty="0">
                <a:latin typeface="Meiryo UI" panose="020B0604030504040204" pitchFamily="50" charset="-128"/>
                <a:ea typeface="Meiryo UI" panose="020B0604030504040204" pitchFamily="50" charset="-128"/>
              </a:rPr>
              <a:t>　</a:t>
            </a:r>
            <a:r>
              <a:rPr lang="en-US" altLang="ja-JP" sz="1292" b="1" dirty="0">
                <a:latin typeface="Meiryo UI" panose="020B0604030504040204" pitchFamily="50" charset="-128"/>
                <a:ea typeface="Meiryo UI" panose="020B0604030504040204" pitchFamily="50" charset="-128"/>
              </a:rPr>
              <a:t>【</a:t>
            </a:r>
            <a:r>
              <a:rPr kumimoji="1" lang="ja-JP" altLang="en-US" sz="1292" b="1" dirty="0">
                <a:latin typeface="Meiryo UI" panose="020B0604030504040204" pitchFamily="50" charset="-128"/>
                <a:ea typeface="Meiryo UI" panose="020B0604030504040204" pitchFamily="50" charset="-128"/>
              </a:rPr>
              <a:t>小規模企業等振興資金</a:t>
            </a:r>
            <a:r>
              <a:rPr kumimoji="1" lang="en-US" altLang="ja-JP" sz="1292" b="1" dirty="0">
                <a:latin typeface="Meiryo UI" panose="020B0604030504040204" pitchFamily="50" charset="-128"/>
                <a:ea typeface="Meiryo UI" panose="020B0604030504040204" pitchFamily="50" charset="-128"/>
              </a:rPr>
              <a:t>】</a:t>
            </a:r>
            <a:r>
              <a:rPr kumimoji="1" lang="ja-JP" altLang="en-US" sz="1292" b="1" dirty="0">
                <a:latin typeface="Meiryo UI" panose="020B0604030504040204" pitchFamily="50" charset="-128"/>
                <a:ea typeface="Meiryo UI" panose="020B0604030504040204" pitchFamily="50" charset="-128"/>
              </a:rPr>
              <a:t>小口資金　</a:t>
            </a:r>
            <a:r>
              <a:rPr kumimoji="1" lang="en-US" altLang="ja-JP" sz="1015" b="1" dirty="0">
                <a:latin typeface="Meiryo UI" panose="020B0604030504040204" pitchFamily="50" charset="-128"/>
                <a:ea typeface="Meiryo UI" panose="020B0604030504040204" pitchFamily="50" charset="-128"/>
              </a:rPr>
              <a:t>※</a:t>
            </a:r>
            <a:r>
              <a:rPr kumimoji="1" lang="ja-JP" altLang="en-US" sz="1015" b="1" dirty="0">
                <a:latin typeface="Meiryo UI" panose="020B0604030504040204" pitchFamily="50" charset="-128"/>
                <a:ea typeface="Meiryo UI" panose="020B0604030504040204" pitchFamily="50" charset="-128"/>
              </a:rPr>
              <a:t>主な条件</a:t>
            </a:r>
            <a:endParaRPr kumimoji="1" lang="en-US" altLang="ja-JP" sz="1292" b="1" dirty="0">
              <a:latin typeface="Meiryo UI" panose="020B0604030504040204" pitchFamily="50" charset="-128"/>
              <a:ea typeface="Meiryo UI" panose="020B0604030504040204" pitchFamily="50" charset="-128"/>
            </a:endParaRPr>
          </a:p>
          <a:p>
            <a:r>
              <a:rPr kumimoji="1" lang="ja-JP" altLang="en-US" sz="1292" dirty="0">
                <a:latin typeface="Meiryo UI" panose="020B0604030504040204" pitchFamily="50" charset="-128"/>
                <a:ea typeface="Meiryo UI" panose="020B0604030504040204" pitchFamily="50" charset="-128"/>
              </a:rPr>
              <a:t>　</a:t>
            </a:r>
            <a:r>
              <a:rPr kumimoji="1" lang="ja-JP" altLang="en-US" sz="1108" dirty="0">
                <a:latin typeface="Meiryo UI" panose="020B0604030504040204" pitchFamily="50" charset="-128"/>
                <a:ea typeface="Meiryo UI" panose="020B0604030504040204" pitchFamily="50" charset="-128"/>
              </a:rPr>
              <a:t>融資対象者：従業員</a:t>
            </a:r>
            <a:r>
              <a:rPr kumimoji="1" lang="en-US" altLang="ja-JP" sz="1108" dirty="0">
                <a:latin typeface="Meiryo UI" panose="020B0604030504040204" pitchFamily="50" charset="-128"/>
                <a:ea typeface="Meiryo UI" panose="020B0604030504040204" pitchFamily="50" charset="-128"/>
              </a:rPr>
              <a:t>20</a:t>
            </a:r>
            <a:r>
              <a:rPr kumimoji="1" lang="ja-JP" altLang="en-US" sz="1108" dirty="0">
                <a:latin typeface="Meiryo UI" panose="020B0604030504040204" pitchFamily="50" charset="-128"/>
                <a:ea typeface="Meiryo UI" panose="020B0604030504040204" pitchFamily="50" charset="-128"/>
              </a:rPr>
              <a:t>人</a:t>
            </a:r>
            <a:r>
              <a:rPr kumimoji="1" lang="en-US" altLang="ja-JP" sz="1108" dirty="0">
                <a:latin typeface="Meiryo UI" panose="020B0604030504040204" pitchFamily="50" charset="-128"/>
                <a:ea typeface="Meiryo UI" panose="020B0604030504040204" pitchFamily="50" charset="-128"/>
              </a:rPr>
              <a:t>(</a:t>
            </a:r>
            <a:r>
              <a:rPr kumimoji="1" lang="ja-JP" altLang="en-US" sz="1108" dirty="0">
                <a:latin typeface="Meiryo UI" panose="020B0604030504040204" pitchFamily="50" charset="-128"/>
                <a:ea typeface="Meiryo UI" panose="020B0604030504040204" pitchFamily="50" charset="-128"/>
              </a:rPr>
              <a:t>商業・サービス業</a:t>
            </a:r>
            <a:r>
              <a:rPr kumimoji="1" lang="en-US" altLang="ja-JP" sz="1108" dirty="0">
                <a:latin typeface="Meiryo UI" panose="020B0604030504040204" pitchFamily="50" charset="-128"/>
                <a:ea typeface="Meiryo UI" panose="020B0604030504040204" pitchFamily="50" charset="-128"/>
              </a:rPr>
              <a:t>5</a:t>
            </a:r>
            <a:r>
              <a:rPr kumimoji="1" lang="ja-JP" altLang="en-US" sz="1108" dirty="0">
                <a:latin typeface="Meiryo UI" panose="020B0604030504040204" pitchFamily="50" charset="-128"/>
                <a:ea typeface="Meiryo UI" panose="020B0604030504040204" pitchFamily="50" charset="-128"/>
              </a:rPr>
              <a:t>人</a:t>
            </a:r>
            <a:r>
              <a:rPr kumimoji="1" lang="en-US" altLang="ja-JP" sz="1108" dirty="0">
                <a:latin typeface="Meiryo UI" panose="020B0604030504040204" pitchFamily="50" charset="-128"/>
                <a:ea typeface="Meiryo UI" panose="020B0604030504040204" pitchFamily="50" charset="-128"/>
              </a:rPr>
              <a:t>)</a:t>
            </a:r>
            <a:r>
              <a:rPr kumimoji="1" lang="ja-JP" altLang="en-US" sz="1108" dirty="0">
                <a:latin typeface="Meiryo UI" panose="020B0604030504040204" pitchFamily="50" charset="-128"/>
                <a:ea typeface="Meiryo UI" panose="020B0604030504040204" pitchFamily="50" charset="-128"/>
              </a:rPr>
              <a:t>以下の会社、</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個人、企業組合、医療法人等</a:t>
            </a:r>
            <a:r>
              <a:rPr kumimoji="1" lang="en-US" altLang="ja-JP" sz="1108" dirty="0">
                <a:latin typeface="Meiryo UI" panose="020B0604030504040204" pitchFamily="50" charset="-128"/>
                <a:ea typeface="Meiryo UI" panose="020B0604030504040204" pitchFamily="50" charset="-128"/>
              </a:rPr>
              <a:t>(NPO</a:t>
            </a:r>
            <a:r>
              <a:rPr kumimoji="1" lang="ja-JP" altLang="en-US" sz="1108" dirty="0">
                <a:latin typeface="Meiryo UI" panose="020B0604030504040204" pitchFamily="50" charset="-128"/>
                <a:ea typeface="Meiryo UI" panose="020B0604030504040204" pitchFamily="50" charset="-128"/>
              </a:rPr>
              <a:t>法人は対象外</a:t>
            </a:r>
            <a:r>
              <a:rPr kumimoji="1" lang="en-US" altLang="ja-JP" sz="1108" dirty="0">
                <a:latin typeface="Meiryo UI" panose="020B0604030504040204" pitchFamily="50" charset="-128"/>
                <a:ea typeface="Meiryo UI" panose="020B0604030504040204" pitchFamily="50" charset="-128"/>
              </a:rPr>
              <a:t>)</a:t>
            </a:r>
          </a:p>
          <a:p>
            <a:r>
              <a:rPr kumimoji="1" lang="ja-JP" altLang="en-US" sz="1108" dirty="0">
                <a:latin typeface="Meiryo UI" panose="020B0604030504040204" pitchFamily="50" charset="-128"/>
                <a:ea typeface="Meiryo UI" panose="020B0604030504040204" pitchFamily="50" charset="-128"/>
              </a:rPr>
              <a:t>　融 資 金 額：</a:t>
            </a:r>
            <a:r>
              <a:rPr kumimoji="1" lang="en-US" altLang="ja-JP" sz="1108" dirty="0">
                <a:latin typeface="Meiryo UI" panose="020B0604030504040204" pitchFamily="50" charset="-128"/>
                <a:ea typeface="Meiryo UI" panose="020B0604030504040204" pitchFamily="50" charset="-128"/>
              </a:rPr>
              <a:t>2,000</a:t>
            </a:r>
            <a:r>
              <a:rPr kumimoji="1" lang="ja-JP" altLang="en-US" sz="1108" dirty="0">
                <a:latin typeface="Meiryo UI" panose="020B0604030504040204" pitchFamily="50" charset="-128"/>
                <a:ea typeface="Meiryo UI" panose="020B0604030504040204" pitchFamily="50" charset="-128"/>
              </a:rPr>
              <a:t>万円以内（既存の信用保証付融資残高と</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合計して</a:t>
            </a:r>
            <a:r>
              <a:rPr kumimoji="1" lang="en-US" altLang="ja-JP" sz="1108" dirty="0">
                <a:latin typeface="Meiryo UI" panose="020B0604030504040204" pitchFamily="50" charset="-128"/>
                <a:ea typeface="Meiryo UI" panose="020B0604030504040204" pitchFamily="50" charset="-128"/>
              </a:rPr>
              <a:t>2,000</a:t>
            </a:r>
            <a:r>
              <a:rPr kumimoji="1" lang="ja-JP" altLang="en-US" sz="1108" dirty="0">
                <a:latin typeface="Meiryo UI" panose="020B0604030504040204" pitchFamily="50" charset="-128"/>
                <a:ea typeface="Meiryo UI" panose="020B0604030504040204" pitchFamily="50" charset="-128"/>
              </a:rPr>
              <a:t>万円以内）</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融 資 期 間：</a:t>
            </a:r>
            <a:r>
              <a:rPr kumimoji="1" lang="en-US" altLang="ja-JP" sz="1108" dirty="0">
                <a:latin typeface="Meiryo UI" panose="020B0604030504040204" pitchFamily="50" charset="-128"/>
                <a:ea typeface="Meiryo UI" panose="020B0604030504040204" pitchFamily="50" charset="-128"/>
              </a:rPr>
              <a:t>3</a:t>
            </a:r>
            <a:r>
              <a:rPr kumimoji="1" lang="ja-JP" altLang="en-US" sz="1108" dirty="0">
                <a:latin typeface="Meiryo UI" panose="020B0604030504040204" pitchFamily="50" charset="-128"/>
                <a:ea typeface="Meiryo UI" panose="020B0604030504040204" pitchFamily="50" charset="-128"/>
              </a:rPr>
              <a:t>年、</a:t>
            </a:r>
            <a:r>
              <a:rPr kumimoji="1" lang="en-US" altLang="ja-JP" sz="1108" dirty="0">
                <a:latin typeface="Meiryo UI" panose="020B0604030504040204" pitchFamily="50" charset="-128"/>
                <a:ea typeface="Meiryo UI" panose="020B0604030504040204" pitchFamily="50" charset="-128"/>
              </a:rPr>
              <a:t>5</a:t>
            </a:r>
            <a:r>
              <a:rPr kumimoji="1" lang="ja-JP" altLang="en-US" sz="1108" dirty="0">
                <a:latin typeface="Meiryo UI" panose="020B0604030504040204" pitchFamily="50" charset="-128"/>
                <a:ea typeface="Meiryo UI" panose="020B0604030504040204" pitchFamily="50" charset="-128"/>
              </a:rPr>
              <a:t>年、</a:t>
            </a:r>
            <a:r>
              <a:rPr kumimoji="1" lang="en-US" altLang="ja-JP" sz="1108" dirty="0">
                <a:latin typeface="Meiryo UI" panose="020B0604030504040204" pitchFamily="50" charset="-128"/>
                <a:ea typeface="Meiryo UI" panose="020B0604030504040204" pitchFamily="50" charset="-128"/>
              </a:rPr>
              <a:t>7</a:t>
            </a:r>
            <a:r>
              <a:rPr kumimoji="1" lang="ja-JP" altLang="en-US" sz="1108" dirty="0">
                <a:latin typeface="Meiryo UI" panose="020B0604030504040204" pitchFamily="50" charset="-128"/>
                <a:ea typeface="Meiryo UI" panose="020B0604030504040204" pitchFamily="50" charset="-128"/>
              </a:rPr>
              <a:t>年、</a:t>
            </a:r>
            <a:r>
              <a:rPr kumimoji="1" lang="en-US" altLang="ja-JP" sz="1108" dirty="0">
                <a:latin typeface="Meiryo UI" panose="020B0604030504040204" pitchFamily="50" charset="-128"/>
                <a:ea typeface="Meiryo UI" panose="020B0604030504040204" pitchFamily="50" charset="-128"/>
              </a:rPr>
              <a:t>10</a:t>
            </a:r>
            <a:r>
              <a:rPr kumimoji="1" lang="ja-JP" altLang="en-US" sz="1108" dirty="0">
                <a:latin typeface="Meiryo UI" panose="020B0604030504040204" pitchFamily="50" charset="-128"/>
                <a:ea typeface="Meiryo UI" panose="020B0604030504040204" pitchFamily="50" charset="-128"/>
              </a:rPr>
              <a:t>年（設備のみ）</a:t>
            </a:r>
          </a:p>
        </p:txBody>
      </p:sp>
      <p:sp>
        <p:nvSpPr>
          <p:cNvPr id="12" name="角丸四角形 11"/>
          <p:cNvSpPr/>
          <p:nvPr/>
        </p:nvSpPr>
        <p:spPr>
          <a:xfrm>
            <a:off x="4761554" y="4875848"/>
            <a:ext cx="4254558" cy="1163077"/>
          </a:xfrm>
          <a:prstGeom prst="roundRect">
            <a:avLst>
              <a:gd name="adj" fmla="val 3649"/>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33231" tIns="33231" rIns="33231" bIns="33231" rtlCol="0" anchor="t"/>
          <a:lstStyle/>
          <a:p>
            <a:r>
              <a:rPr kumimoji="1" lang="ja-JP" altLang="en-US" sz="1292" b="1" dirty="0">
                <a:latin typeface="Meiryo UI" panose="020B0604030504040204" pitchFamily="50" charset="-128"/>
                <a:ea typeface="Meiryo UI" panose="020B0604030504040204" pitchFamily="50" charset="-128"/>
              </a:rPr>
              <a:t>経営安定関連</a:t>
            </a:r>
            <a:r>
              <a:rPr kumimoji="1" lang="zh-TW" altLang="en-US" sz="1292" b="1" dirty="0">
                <a:latin typeface="Meiryo UI" panose="020B0604030504040204" pitchFamily="50" charset="-128"/>
                <a:ea typeface="Meiryo UI" panose="020B0604030504040204" pitchFamily="50" charset="-128"/>
              </a:rPr>
              <a:t>保証</a:t>
            </a:r>
            <a:r>
              <a:rPr kumimoji="1" lang="ja-JP" altLang="en-US" sz="1292" b="1" dirty="0">
                <a:latin typeface="Meiryo UI" panose="020B0604030504040204" pitchFamily="50" charset="-128"/>
                <a:ea typeface="Meiryo UI" panose="020B0604030504040204" pitchFamily="50" charset="-128"/>
              </a:rPr>
              <a:t>　</a:t>
            </a:r>
            <a:r>
              <a:rPr kumimoji="1" lang="en-US" altLang="ja-JP" sz="1015" b="1" dirty="0">
                <a:latin typeface="Meiryo UI" panose="020B0604030504040204" pitchFamily="50" charset="-128"/>
                <a:ea typeface="Meiryo UI" panose="020B0604030504040204" pitchFamily="50" charset="-128"/>
              </a:rPr>
              <a:t>※</a:t>
            </a:r>
            <a:r>
              <a:rPr kumimoji="1" lang="ja-JP" altLang="en-US" sz="1015" b="1" dirty="0">
                <a:latin typeface="Meiryo UI" panose="020B0604030504040204" pitchFamily="50" charset="-128"/>
                <a:ea typeface="Meiryo UI" panose="020B0604030504040204" pitchFamily="50" charset="-128"/>
              </a:rPr>
              <a:t>主な条件</a:t>
            </a:r>
            <a:endParaRPr kumimoji="1" lang="en-US" altLang="ja-JP" sz="1292" b="1" dirty="0">
              <a:latin typeface="Meiryo UI" panose="020B0604030504040204" pitchFamily="50" charset="-128"/>
              <a:ea typeface="Meiryo UI" panose="020B0604030504040204" pitchFamily="50" charset="-128"/>
            </a:endParaRPr>
          </a:p>
          <a:p>
            <a:r>
              <a:rPr kumimoji="1" lang="ja-JP" altLang="en-US" sz="1292" dirty="0">
                <a:latin typeface="Meiryo UI" panose="020B0604030504040204" pitchFamily="50" charset="-128"/>
                <a:ea typeface="Meiryo UI" panose="020B0604030504040204" pitchFamily="50" charset="-128"/>
              </a:rPr>
              <a:t>　</a:t>
            </a:r>
            <a:r>
              <a:rPr kumimoji="1" lang="ja-JP" altLang="en-US" sz="1108" dirty="0">
                <a:latin typeface="Meiryo UI" panose="020B0604030504040204" pitchFamily="50" charset="-128"/>
                <a:ea typeface="Meiryo UI" panose="020B0604030504040204" pitchFamily="50" charset="-128"/>
              </a:rPr>
              <a:t>保証対象者：中小企業信用保険法第</a:t>
            </a:r>
            <a:r>
              <a:rPr kumimoji="1" lang="en-US" altLang="ja-JP" sz="1108" dirty="0">
                <a:latin typeface="Meiryo UI" panose="020B0604030504040204" pitchFamily="50" charset="-128"/>
                <a:ea typeface="Meiryo UI" panose="020B0604030504040204" pitchFamily="50" charset="-128"/>
              </a:rPr>
              <a:t>2</a:t>
            </a:r>
            <a:r>
              <a:rPr kumimoji="1" lang="ja-JP" altLang="en-US" sz="1108" dirty="0">
                <a:latin typeface="Meiryo UI" panose="020B0604030504040204" pitchFamily="50" charset="-128"/>
                <a:ea typeface="Meiryo UI" panose="020B0604030504040204" pitchFamily="50" charset="-128"/>
              </a:rPr>
              <a:t>条第</a:t>
            </a:r>
            <a:r>
              <a:rPr kumimoji="1" lang="en-US" altLang="ja-JP" sz="1108" dirty="0">
                <a:latin typeface="Meiryo UI" panose="020B0604030504040204" pitchFamily="50" charset="-128"/>
                <a:ea typeface="Meiryo UI" panose="020B0604030504040204" pitchFamily="50" charset="-128"/>
              </a:rPr>
              <a:t>5</a:t>
            </a:r>
            <a:r>
              <a:rPr kumimoji="1" lang="ja-JP" altLang="en-US" sz="1108" dirty="0">
                <a:latin typeface="Meiryo UI" panose="020B0604030504040204" pitchFamily="50" charset="-128"/>
                <a:ea typeface="Meiryo UI" panose="020B0604030504040204" pitchFamily="50" charset="-128"/>
              </a:rPr>
              <a:t>項第</a:t>
            </a:r>
            <a:r>
              <a:rPr kumimoji="1" lang="en-US" altLang="ja-JP" sz="1108" dirty="0">
                <a:latin typeface="Meiryo UI" panose="020B0604030504040204" pitchFamily="50" charset="-128"/>
                <a:ea typeface="Meiryo UI" panose="020B0604030504040204" pitchFamily="50" charset="-128"/>
              </a:rPr>
              <a:t>1</a:t>
            </a:r>
            <a:r>
              <a:rPr kumimoji="1" lang="ja-JP" altLang="en-US" sz="1108" dirty="0">
                <a:latin typeface="Meiryo UI" panose="020B0604030504040204" pitchFamily="50" charset="-128"/>
                <a:ea typeface="Meiryo UI" panose="020B0604030504040204" pitchFamily="50" charset="-128"/>
              </a:rPr>
              <a:t>号から第</a:t>
            </a:r>
            <a:r>
              <a:rPr kumimoji="1" lang="en-US" altLang="ja-JP" sz="1108" dirty="0">
                <a:latin typeface="Meiryo UI" panose="020B0604030504040204" pitchFamily="50" charset="-128"/>
                <a:ea typeface="Meiryo UI" panose="020B0604030504040204" pitchFamily="50" charset="-128"/>
              </a:rPr>
              <a:t>8</a:t>
            </a:r>
            <a:r>
              <a:rPr kumimoji="1" lang="ja-JP" altLang="en-US" sz="1108" dirty="0">
                <a:latin typeface="Meiryo UI" panose="020B0604030504040204" pitchFamily="50" charset="-128"/>
                <a:ea typeface="Meiryo UI" panose="020B0604030504040204" pitchFamily="50" charset="-128"/>
              </a:rPr>
              <a:t>号ま</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での認定を受けた特定中小企業者　</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保 証 金 額：</a:t>
            </a:r>
            <a:r>
              <a:rPr kumimoji="1" lang="en-US" altLang="ja-JP" sz="1108" dirty="0">
                <a:latin typeface="Meiryo UI" panose="020B0604030504040204" pitchFamily="50" charset="-128"/>
                <a:ea typeface="Meiryo UI" panose="020B0604030504040204" pitchFamily="50" charset="-128"/>
              </a:rPr>
              <a:t>2</a:t>
            </a:r>
            <a:r>
              <a:rPr kumimoji="1" lang="ja-JP" altLang="en-US" sz="1108" dirty="0">
                <a:latin typeface="Meiryo UI" panose="020B0604030504040204" pitchFamily="50" charset="-128"/>
                <a:ea typeface="Meiryo UI" panose="020B0604030504040204" pitchFamily="50" charset="-128"/>
              </a:rPr>
              <a:t>億</a:t>
            </a:r>
            <a:r>
              <a:rPr kumimoji="1" lang="en-US" altLang="ja-JP" sz="1108" dirty="0">
                <a:latin typeface="Meiryo UI" panose="020B0604030504040204" pitchFamily="50" charset="-128"/>
                <a:ea typeface="Meiryo UI" panose="020B0604030504040204" pitchFamily="50" charset="-128"/>
              </a:rPr>
              <a:t>8,000</a:t>
            </a:r>
            <a:r>
              <a:rPr kumimoji="1" lang="ja-JP" altLang="en-US" sz="1108" dirty="0">
                <a:latin typeface="Meiryo UI" panose="020B0604030504040204" pitchFamily="50" charset="-128"/>
                <a:ea typeface="Meiryo UI" panose="020B0604030504040204" pitchFamily="50" charset="-128"/>
              </a:rPr>
              <a:t>万円以内</a:t>
            </a:r>
            <a:endParaRPr kumimoji="1" lang="en-US" altLang="ja-JP" sz="1108" dirty="0">
              <a:latin typeface="Meiryo UI" panose="020B0604030504040204" pitchFamily="50" charset="-128"/>
              <a:ea typeface="Meiryo UI" panose="020B0604030504040204" pitchFamily="50" charset="-128"/>
            </a:endParaRPr>
          </a:p>
          <a:p>
            <a:pPr>
              <a:spcBef>
                <a:spcPts val="554"/>
              </a:spcBef>
            </a:pPr>
            <a:r>
              <a:rPr kumimoji="1" lang="ja-JP" altLang="en-US" sz="1108" dirty="0">
                <a:latin typeface="Meiryo UI" panose="020B0604030504040204" pitchFamily="50" charset="-128"/>
                <a:ea typeface="Meiryo UI" panose="020B0604030504040204" pitchFamily="50" charset="-128"/>
              </a:rPr>
              <a:t>　保 証 期 間：</a:t>
            </a:r>
            <a:r>
              <a:rPr kumimoji="1" lang="en-US" altLang="ja-JP" sz="1108" dirty="0">
                <a:latin typeface="Meiryo UI" panose="020B0604030504040204" pitchFamily="50" charset="-128"/>
                <a:ea typeface="Meiryo UI" panose="020B0604030504040204" pitchFamily="50" charset="-128"/>
              </a:rPr>
              <a:t>10</a:t>
            </a:r>
            <a:r>
              <a:rPr kumimoji="1" lang="ja-JP" altLang="en-US" sz="1108" dirty="0">
                <a:latin typeface="Meiryo UI" panose="020B0604030504040204" pitchFamily="50" charset="-128"/>
                <a:ea typeface="Meiryo UI" panose="020B0604030504040204" pitchFamily="50" charset="-128"/>
              </a:rPr>
              <a:t>年以内、</a:t>
            </a:r>
            <a:r>
              <a:rPr kumimoji="1" lang="en-US" altLang="ja-JP" sz="1108" dirty="0">
                <a:latin typeface="Meiryo UI" panose="020B0604030504040204" pitchFamily="50" charset="-128"/>
                <a:ea typeface="Meiryo UI" panose="020B0604030504040204" pitchFamily="50" charset="-128"/>
              </a:rPr>
              <a:t>15</a:t>
            </a:r>
            <a:r>
              <a:rPr kumimoji="1" lang="ja-JP" altLang="en-US" sz="1108" dirty="0">
                <a:latin typeface="Meiryo UI" panose="020B0604030504040204" pitchFamily="50" charset="-128"/>
                <a:ea typeface="Meiryo UI" panose="020B0604030504040204" pitchFamily="50" charset="-128"/>
              </a:rPr>
              <a:t>年以内（設備のみ）</a:t>
            </a:r>
          </a:p>
        </p:txBody>
      </p:sp>
      <p:sp>
        <p:nvSpPr>
          <p:cNvPr id="13" name="コンテンツ プレースホルダー 2"/>
          <p:cNvSpPr txBox="1">
            <a:spLocks/>
          </p:cNvSpPr>
          <p:nvPr/>
        </p:nvSpPr>
        <p:spPr>
          <a:xfrm>
            <a:off x="4761554" y="3329501"/>
            <a:ext cx="3222381" cy="306122"/>
          </a:xfrm>
          <a:prstGeom prst="rect">
            <a:avLst/>
          </a:prstGeom>
        </p:spPr>
        <p:txBody>
          <a:bodyPr vert="horz" lIns="84406" tIns="42203" rIns="84406" bIns="42203"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1477" dirty="0">
                <a:latin typeface="Meiryo UI" panose="020B0604030504040204" pitchFamily="50" charset="-128"/>
                <a:ea typeface="Meiryo UI" panose="020B0604030504040204" pitchFamily="50" charset="-128"/>
              </a:rPr>
              <a:t>【</a:t>
            </a:r>
            <a:r>
              <a:rPr lang="ja-JP" altLang="en-US" sz="1477" dirty="0">
                <a:latin typeface="Meiryo UI" panose="020B0604030504040204" pitchFamily="50" charset="-128"/>
                <a:ea typeface="Meiryo UI" panose="020B0604030504040204" pitchFamily="50" charset="-128"/>
              </a:rPr>
              <a:t>信用保証制度</a:t>
            </a:r>
            <a:r>
              <a:rPr lang="en-US" altLang="ja-JP" sz="1477" dirty="0">
                <a:latin typeface="Meiryo UI" panose="020B0604030504040204" pitchFamily="50" charset="-128"/>
                <a:ea typeface="Meiryo UI" panose="020B0604030504040204" pitchFamily="50" charset="-128"/>
              </a:rPr>
              <a:t>】</a:t>
            </a:r>
            <a:endParaRPr lang="ja-JP" altLang="en-US" sz="1477" dirty="0">
              <a:latin typeface="Meiryo UI" panose="020B0604030504040204" pitchFamily="50" charset="-128"/>
              <a:ea typeface="Meiryo UI" panose="020B0604030504040204" pitchFamily="50" charset="-128"/>
            </a:endParaRPr>
          </a:p>
        </p:txBody>
      </p:sp>
      <p:sp>
        <p:nvSpPr>
          <p:cNvPr id="14" name="角丸四角形 13"/>
          <p:cNvSpPr/>
          <p:nvPr/>
        </p:nvSpPr>
        <p:spPr>
          <a:xfrm>
            <a:off x="4748764" y="3600052"/>
            <a:ext cx="4254558" cy="1163077"/>
          </a:xfrm>
          <a:prstGeom prst="roundRect">
            <a:avLst>
              <a:gd name="adj" fmla="val 3649"/>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33231" tIns="33231" rIns="33231" bIns="33231" rtlCol="0" anchor="t"/>
          <a:lstStyle/>
          <a:p>
            <a:r>
              <a:rPr kumimoji="1" lang="ja-JP" altLang="en-US" sz="1292" b="1" dirty="0">
                <a:latin typeface="Meiryo UI" panose="020B0604030504040204" pitchFamily="50" charset="-128"/>
                <a:ea typeface="Meiryo UI" panose="020B0604030504040204" pitchFamily="50" charset="-128"/>
              </a:rPr>
              <a:t>小口零細企業保証　</a:t>
            </a:r>
            <a:r>
              <a:rPr kumimoji="1" lang="en-US" altLang="ja-JP" sz="1015" b="1" dirty="0">
                <a:latin typeface="Meiryo UI" panose="020B0604030504040204" pitchFamily="50" charset="-128"/>
                <a:ea typeface="Meiryo UI" panose="020B0604030504040204" pitchFamily="50" charset="-128"/>
              </a:rPr>
              <a:t>※</a:t>
            </a:r>
            <a:r>
              <a:rPr kumimoji="1" lang="ja-JP" altLang="en-US" sz="1015" b="1" dirty="0">
                <a:latin typeface="Meiryo UI" panose="020B0604030504040204" pitchFamily="50" charset="-128"/>
                <a:ea typeface="Meiryo UI" panose="020B0604030504040204" pitchFamily="50" charset="-128"/>
              </a:rPr>
              <a:t>主な条件</a:t>
            </a:r>
            <a:endParaRPr kumimoji="1" lang="en-US" altLang="ja-JP" sz="1292" b="1" dirty="0">
              <a:latin typeface="Meiryo UI" panose="020B0604030504040204" pitchFamily="50" charset="-128"/>
              <a:ea typeface="Meiryo UI" panose="020B0604030504040204" pitchFamily="50" charset="-128"/>
            </a:endParaRPr>
          </a:p>
          <a:p>
            <a:r>
              <a:rPr kumimoji="1" lang="ja-JP" altLang="en-US" sz="1292" dirty="0">
                <a:latin typeface="Meiryo UI" panose="020B0604030504040204" pitchFamily="50" charset="-128"/>
                <a:ea typeface="Meiryo UI" panose="020B0604030504040204" pitchFamily="50" charset="-128"/>
              </a:rPr>
              <a:t>　</a:t>
            </a:r>
            <a:r>
              <a:rPr kumimoji="1" lang="ja-JP" altLang="en-US" sz="1108" dirty="0">
                <a:latin typeface="Meiryo UI" panose="020B0604030504040204" pitchFamily="50" charset="-128"/>
                <a:ea typeface="Meiryo UI" panose="020B0604030504040204" pitchFamily="50" charset="-128"/>
              </a:rPr>
              <a:t>保証対象者：従業員</a:t>
            </a:r>
            <a:r>
              <a:rPr kumimoji="1" lang="en-US" altLang="ja-JP" sz="1108" dirty="0">
                <a:latin typeface="Meiryo UI" panose="020B0604030504040204" pitchFamily="50" charset="-128"/>
                <a:ea typeface="Meiryo UI" panose="020B0604030504040204" pitchFamily="50" charset="-128"/>
              </a:rPr>
              <a:t>20</a:t>
            </a:r>
            <a:r>
              <a:rPr kumimoji="1" lang="ja-JP" altLang="en-US" sz="1108" dirty="0">
                <a:latin typeface="Meiryo UI" panose="020B0604030504040204" pitchFamily="50" charset="-128"/>
                <a:ea typeface="Meiryo UI" panose="020B0604030504040204" pitchFamily="50" charset="-128"/>
              </a:rPr>
              <a:t>人</a:t>
            </a:r>
            <a:r>
              <a:rPr kumimoji="1" lang="en-US" altLang="ja-JP" sz="1108" dirty="0">
                <a:latin typeface="Meiryo UI" panose="020B0604030504040204" pitchFamily="50" charset="-128"/>
                <a:ea typeface="Meiryo UI" panose="020B0604030504040204" pitchFamily="50" charset="-128"/>
              </a:rPr>
              <a:t>(</a:t>
            </a:r>
            <a:r>
              <a:rPr kumimoji="1" lang="ja-JP" altLang="en-US" sz="1108" dirty="0">
                <a:latin typeface="Meiryo UI" panose="020B0604030504040204" pitchFamily="50" charset="-128"/>
                <a:ea typeface="Meiryo UI" panose="020B0604030504040204" pitchFamily="50" charset="-128"/>
              </a:rPr>
              <a:t>商業・サービス業</a:t>
            </a:r>
            <a:r>
              <a:rPr kumimoji="1" lang="en-US" altLang="ja-JP" sz="1108" dirty="0">
                <a:latin typeface="Meiryo UI" panose="020B0604030504040204" pitchFamily="50" charset="-128"/>
                <a:ea typeface="Meiryo UI" panose="020B0604030504040204" pitchFamily="50" charset="-128"/>
              </a:rPr>
              <a:t>5</a:t>
            </a:r>
            <a:r>
              <a:rPr kumimoji="1" lang="ja-JP" altLang="en-US" sz="1108" dirty="0">
                <a:latin typeface="Meiryo UI" panose="020B0604030504040204" pitchFamily="50" charset="-128"/>
                <a:ea typeface="Meiryo UI" panose="020B0604030504040204" pitchFamily="50" charset="-128"/>
              </a:rPr>
              <a:t>人</a:t>
            </a:r>
            <a:r>
              <a:rPr kumimoji="1" lang="en-US" altLang="ja-JP" sz="1108" dirty="0">
                <a:latin typeface="Meiryo UI" panose="020B0604030504040204" pitchFamily="50" charset="-128"/>
                <a:ea typeface="Meiryo UI" panose="020B0604030504040204" pitchFamily="50" charset="-128"/>
              </a:rPr>
              <a:t>)</a:t>
            </a:r>
            <a:r>
              <a:rPr kumimoji="1" lang="ja-JP" altLang="en-US" sz="1108" dirty="0">
                <a:latin typeface="Meiryo UI" panose="020B0604030504040204" pitchFamily="50" charset="-128"/>
                <a:ea typeface="Meiryo UI" panose="020B0604030504040204" pitchFamily="50" charset="-128"/>
              </a:rPr>
              <a:t>以下の会社、</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個人、企業組合、医療法人等</a:t>
            </a:r>
            <a:r>
              <a:rPr kumimoji="1" lang="en-US" altLang="ja-JP" sz="1108" dirty="0">
                <a:latin typeface="Meiryo UI" panose="020B0604030504040204" pitchFamily="50" charset="-128"/>
                <a:ea typeface="Meiryo UI" panose="020B0604030504040204" pitchFamily="50" charset="-128"/>
              </a:rPr>
              <a:t>(NPO</a:t>
            </a:r>
            <a:r>
              <a:rPr kumimoji="1" lang="ja-JP" altLang="en-US" sz="1108" dirty="0">
                <a:latin typeface="Meiryo UI" panose="020B0604030504040204" pitchFamily="50" charset="-128"/>
                <a:ea typeface="Meiryo UI" panose="020B0604030504040204" pitchFamily="50" charset="-128"/>
              </a:rPr>
              <a:t>法人は対象外</a:t>
            </a:r>
            <a:r>
              <a:rPr kumimoji="1" lang="en-US" altLang="ja-JP" sz="1108" dirty="0">
                <a:latin typeface="Meiryo UI" panose="020B0604030504040204" pitchFamily="50" charset="-128"/>
                <a:ea typeface="Meiryo UI" panose="020B0604030504040204" pitchFamily="50" charset="-128"/>
              </a:rPr>
              <a:t>)</a:t>
            </a:r>
          </a:p>
          <a:p>
            <a:r>
              <a:rPr kumimoji="1" lang="ja-JP" altLang="en-US" sz="1108" dirty="0">
                <a:latin typeface="Meiryo UI" panose="020B0604030504040204" pitchFamily="50" charset="-128"/>
                <a:ea typeface="Meiryo UI" panose="020B0604030504040204" pitchFamily="50" charset="-128"/>
              </a:rPr>
              <a:t>　保 証 金 額：</a:t>
            </a:r>
            <a:r>
              <a:rPr kumimoji="1" lang="en-US" altLang="ja-JP" sz="1108" dirty="0">
                <a:latin typeface="Meiryo UI" panose="020B0604030504040204" pitchFamily="50" charset="-128"/>
                <a:ea typeface="Meiryo UI" panose="020B0604030504040204" pitchFamily="50" charset="-128"/>
              </a:rPr>
              <a:t>2,000</a:t>
            </a:r>
            <a:r>
              <a:rPr kumimoji="1" lang="ja-JP" altLang="en-US" sz="1108" dirty="0">
                <a:latin typeface="Meiryo UI" panose="020B0604030504040204" pitchFamily="50" charset="-128"/>
                <a:ea typeface="Meiryo UI" panose="020B0604030504040204" pitchFamily="50" charset="-128"/>
              </a:rPr>
              <a:t>万円以内（既存の信用保証付融資残高と</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合計して</a:t>
            </a:r>
            <a:r>
              <a:rPr kumimoji="1" lang="en-US" altLang="ja-JP" sz="1108" dirty="0">
                <a:latin typeface="Meiryo UI" panose="020B0604030504040204" pitchFamily="50" charset="-128"/>
                <a:ea typeface="Meiryo UI" panose="020B0604030504040204" pitchFamily="50" charset="-128"/>
              </a:rPr>
              <a:t>2,000</a:t>
            </a:r>
            <a:r>
              <a:rPr kumimoji="1" lang="ja-JP" altLang="en-US" sz="1108" dirty="0">
                <a:latin typeface="Meiryo UI" panose="020B0604030504040204" pitchFamily="50" charset="-128"/>
                <a:ea typeface="Meiryo UI" panose="020B0604030504040204" pitchFamily="50" charset="-128"/>
              </a:rPr>
              <a:t>万円以内）　</a:t>
            </a:r>
            <a:endParaRPr kumimoji="1" lang="en-US" altLang="ja-JP" sz="1108" dirty="0">
              <a:latin typeface="Meiryo UI" panose="020B0604030504040204" pitchFamily="50" charset="-128"/>
              <a:ea typeface="Meiryo UI" panose="020B0604030504040204" pitchFamily="50" charset="-128"/>
            </a:endParaRPr>
          </a:p>
          <a:p>
            <a:r>
              <a:rPr kumimoji="1" lang="ja-JP" altLang="en-US" sz="1108" dirty="0">
                <a:latin typeface="Meiryo UI" panose="020B0604030504040204" pitchFamily="50" charset="-128"/>
                <a:ea typeface="Meiryo UI" panose="020B0604030504040204" pitchFamily="50" charset="-128"/>
              </a:rPr>
              <a:t>　保 証 期 間：</a:t>
            </a:r>
            <a:r>
              <a:rPr kumimoji="1" lang="en-US" altLang="ja-JP" sz="1108" dirty="0">
                <a:latin typeface="Meiryo UI" panose="020B0604030504040204" pitchFamily="50" charset="-128"/>
                <a:ea typeface="Meiryo UI" panose="020B0604030504040204" pitchFamily="50" charset="-128"/>
              </a:rPr>
              <a:t>10</a:t>
            </a:r>
            <a:r>
              <a:rPr kumimoji="1" lang="ja-JP" altLang="en-US" sz="1108" dirty="0">
                <a:latin typeface="Meiryo UI" panose="020B0604030504040204" pitchFamily="50" charset="-128"/>
                <a:ea typeface="Meiryo UI" panose="020B0604030504040204" pitchFamily="50" charset="-128"/>
              </a:rPr>
              <a:t>年以内</a:t>
            </a:r>
          </a:p>
        </p:txBody>
      </p:sp>
      <p:sp>
        <p:nvSpPr>
          <p:cNvPr id="15" name="左右矢印 14"/>
          <p:cNvSpPr/>
          <p:nvPr/>
        </p:nvSpPr>
        <p:spPr>
          <a:xfrm>
            <a:off x="4433263" y="4096715"/>
            <a:ext cx="286268" cy="322822"/>
          </a:xfrm>
          <a:prstGeom prst="leftRightArrow">
            <a:avLst>
              <a:gd name="adj1" fmla="val 35207"/>
              <a:gd name="adj2" fmla="val 258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6" name="左右矢印 15"/>
          <p:cNvSpPr/>
          <p:nvPr/>
        </p:nvSpPr>
        <p:spPr>
          <a:xfrm>
            <a:off x="4455934" y="5232704"/>
            <a:ext cx="286268" cy="322822"/>
          </a:xfrm>
          <a:prstGeom prst="leftRightArrow">
            <a:avLst>
              <a:gd name="adj1" fmla="val 35207"/>
              <a:gd name="adj2" fmla="val 258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7" name="コンテンツ プレースホルダー 2"/>
          <p:cNvSpPr txBox="1">
            <a:spLocks/>
          </p:cNvSpPr>
          <p:nvPr/>
        </p:nvSpPr>
        <p:spPr>
          <a:xfrm>
            <a:off x="597096" y="2252146"/>
            <a:ext cx="3323077" cy="498462"/>
          </a:xfrm>
          <a:prstGeom prst="rect">
            <a:avLst/>
          </a:prstGeom>
        </p:spPr>
        <p:txBody>
          <a:bodyPr vert="horz" lIns="84406" tIns="42203" rIns="84406" bIns="42203"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62" dirty="0">
                <a:latin typeface="Meiryo UI" panose="020B0604030504040204" pitchFamily="50" charset="-128"/>
                <a:ea typeface="Meiryo UI" panose="020B0604030504040204" pitchFamily="50" charset="-128"/>
              </a:rPr>
              <a:t>国の信用保証制度</a:t>
            </a:r>
            <a:endParaRPr lang="en-US" altLang="ja-JP" sz="1662" dirty="0">
              <a:latin typeface="Meiryo UI" panose="020B0604030504040204" pitchFamily="50" charset="-128"/>
              <a:ea typeface="Meiryo UI" panose="020B0604030504040204" pitchFamily="50" charset="-128"/>
            </a:endParaRPr>
          </a:p>
        </p:txBody>
      </p:sp>
      <p:sp>
        <p:nvSpPr>
          <p:cNvPr id="18" name="コンテンツ プレースホルダー 2"/>
          <p:cNvSpPr txBox="1">
            <a:spLocks/>
          </p:cNvSpPr>
          <p:nvPr/>
        </p:nvSpPr>
        <p:spPr>
          <a:xfrm>
            <a:off x="597096" y="1754294"/>
            <a:ext cx="3323077" cy="498462"/>
          </a:xfrm>
          <a:prstGeom prst="rect">
            <a:avLst/>
          </a:prstGeom>
        </p:spPr>
        <p:txBody>
          <a:bodyPr vert="horz" lIns="84406" tIns="42203" rIns="84406" bIns="42203"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62" dirty="0">
                <a:latin typeface="Meiryo UI" panose="020B0604030504040204" pitchFamily="50" charset="-128"/>
                <a:ea typeface="Meiryo UI" panose="020B0604030504040204" pitchFamily="50" charset="-128"/>
              </a:rPr>
              <a:t>愛知県信用保証協会保証制度</a:t>
            </a:r>
            <a:endParaRPr lang="en-US" altLang="ja-JP" sz="1662" dirty="0">
              <a:latin typeface="Meiryo UI" panose="020B0604030504040204" pitchFamily="50" charset="-128"/>
              <a:ea typeface="Meiryo UI" panose="020B0604030504040204" pitchFamily="50" charset="-128"/>
            </a:endParaRPr>
          </a:p>
        </p:txBody>
      </p:sp>
      <p:sp>
        <p:nvSpPr>
          <p:cNvPr id="19" name="コンテンツ プレースホルダー 2"/>
          <p:cNvSpPr txBox="1">
            <a:spLocks/>
          </p:cNvSpPr>
          <p:nvPr/>
        </p:nvSpPr>
        <p:spPr>
          <a:xfrm>
            <a:off x="597096" y="1248279"/>
            <a:ext cx="3323077" cy="498462"/>
          </a:xfrm>
          <a:prstGeom prst="rect">
            <a:avLst/>
          </a:prstGeom>
        </p:spPr>
        <p:txBody>
          <a:bodyPr vert="horz" lIns="84406" tIns="42203" rIns="84406" bIns="42203"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62" dirty="0">
                <a:latin typeface="Meiryo UI" panose="020B0604030504040204" pitchFamily="50" charset="-128"/>
                <a:ea typeface="Meiryo UI" panose="020B0604030504040204" pitchFamily="50" charset="-128"/>
              </a:rPr>
              <a:t>愛知県中小企業融資制度</a:t>
            </a:r>
            <a:endParaRPr lang="en-US" altLang="ja-JP" sz="1662" dirty="0">
              <a:latin typeface="Meiryo UI" panose="020B0604030504040204" pitchFamily="50" charset="-128"/>
              <a:ea typeface="Meiryo UI" panose="020B0604030504040204" pitchFamily="50" charset="-128"/>
            </a:endParaRPr>
          </a:p>
        </p:txBody>
      </p:sp>
      <p:sp>
        <p:nvSpPr>
          <p:cNvPr id="20" name="コンテンツ プレースホルダー 2"/>
          <p:cNvSpPr txBox="1">
            <a:spLocks/>
          </p:cNvSpPr>
          <p:nvPr/>
        </p:nvSpPr>
        <p:spPr>
          <a:xfrm>
            <a:off x="4430356" y="1244423"/>
            <a:ext cx="4485044" cy="1506185"/>
          </a:xfrm>
          <a:prstGeom prst="rect">
            <a:avLst/>
          </a:prstGeom>
        </p:spPr>
        <p:txBody>
          <a:bodyPr vert="horz" lIns="84406" tIns="42203" rIns="84406" bIns="42203"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477" dirty="0">
                <a:latin typeface="Meiryo UI" panose="020B0604030504040204" pitchFamily="50" charset="-128"/>
                <a:ea typeface="Meiryo UI" panose="020B0604030504040204" pitchFamily="50" charset="-128"/>
              </a:rPr>
              <a:t>国の信用保証制度は、中小企業信用保険法や中小企業等経営強化法等のその他法令に基づく制度</a:t>
            </a:r>
            <a:endParaRPr lang="en-US" altLang="ja-JP" sz="1477" dirty="0">
              <a:latin typeface="Meiryo UI" panose="020B0604030504040204" pitchFamily="50" charset="-128"/>
              <a:ea typeface="Meiryo UI" panose="020B0604030504040204" pitchFamily="50" charset="-128"/>
            </a:endParaRPr>
          </a:p>
          <a:p>
            <a:pPr marL="0" indent="0">
              <a:buNone/>
            </a:pPr>
            <a:r>
              <a:rPr lang="ja-JP" altLang="en-US" sz="1477" dirty="0">
                <a:latin typeface="Meiryo UI" panose="020B0604030504040204" pitchFamily="50" charset="-128"/>
                <a:ea typeface="Meiryo UI" panose="020B0604030504040204" pitchFamily="50" charset="-128"/>
              </a:rPr>
              <a:t>国の信用保証制度に基づいて愛知県信用保証協会の保証制度があり、その一部として愛知県中小企業融資制度がある</a:t>
            </a:r>
            <a:endParaRPr lang="en-US" altLang="ja-JP" sz="1477" dirty="0">
              <a:latin typeface="Meiryo UI" panose="020B0604030504040204" pitchFamily="50" charset="-128"/>
              <a:ea typeface="Meiryo UI" panose="020B0604030504040204" pitchFamily="50" charset="-128"/>
            </a:endParaRPr>
          </a:p>
        </p:txBody>
      </p:sp>
      <p:sp>
        <p:nvSpPr>
          <p:cNvPr id="21" name="タイトル 1"/>
          <p:cNvSpPr txBox="1">
            <a:spLocks/>
          </p:cNvSpPr>
          <p:nvPr/>
        </p:nvSpPr>
        <p:spPr>
          <a:xfrm>
            <a:off x="217610" y="6027783"/>
            <a:ext cx="8717573" cy="502502"/>
          </a:xfrm>
          <a:prstGeom prst="rect">
            <a:avLst/>
          </a:prstGeom>
          <a:noFill/>
          <a:ln>
            <a:noFill/>
          </a:ln>
        </p:spPr>
        <p:txBody>
          <a:bodyPr vert="horz" lIns="84406" tIns="42203" rIns="84406" bIns="42203" rtlCol="0" anchor="t" anchorCtr="0">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Meiryo UI" panose="020B0604030504040204" pitchFamily="50" charset="-128"/>
                <a:ea typeface="Meiryo UI" panose="020B0604030504040204" pitchFamily="50" charset="-128"/>
              </a:rPr>
              <a:t>担　保　：保証合計額が</a:t>
            </a:r>
            <a:r>
              <a:rPr lang="en-US" altLang="ja-JP" sz="1200" dirty="0">
                <a:latin typeface="Meiryo UI" panose="020B0604030504040204" pitchFamily="50" charset="-128"/>
                <a:ea typeface="Meiryo UI" panose="020B0604030504040204" pitchFamily="50" charset="-128"/>
              </a:rPr>
              <a:t>8,000</a:t>
            </a:r>
            <a:r>
              <a:rPr lang="ja-JP" altLang="en-US" sz="1200" dirty="0">
                <a:latin typeface="Meiryo UI" panose="020B0604030504040204" pitchFamily="50" charset="-128"/>
                <a:ea typeface="Meiryo UI" panose="020B0604030504040204" pitchFamily="50" charset="-128"/>
              </a:rPr>
              <a:t>万円を超える場合又は運転資金で期間が</a:t>
            </a:r>
            <a:r>
              <a:rPr lang="en-US" altLang="ja-JP" sz="1200" dirty="0">
                <a:latin typeface="Meiryo UI" panose="020B0604030504040204" pitchFamily="50" charset="-128"/>
                <a:ea typeface="Meiryo UI" panose="020B0604030504040204" pitchFamily="50" charset="-128"/>
              </a:rPr>
              <a:t>10</a:t>
            </a:r>
            <a:r>
              <a:rPr lang="ja-JP" altLang="en-US" sz="1200" dirty="0">
                <a:latin typeface="Meiryo UI" panose="020B0604030504040204" pitchFamily="50" charset="-128"/>
                <a:ea typeface="Meiryo UI" panose="020B0604030504040204" pitchFamily="50" charset="-128"/>
              </a:rPr>
              <a:t>年、設備資金で期間が</a:t>
            </a:r>
            <a:r>
              <a:rPr lang="en-US" altLang="ja-JP" sz="1200" dirty="0">
                <a:latin typeface="Meiryo UI" panose="020B0604030504040204" pitchFamily="50" charset="-128"/>
                <a:ea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rPr>
              <a:t>年を超える場合は担保が必要。</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連帯保証人：法人代表者及び実質的な経営権を持っている者以外の連帯保証人は不要。</a:t>
            </a:r>
          </a:p>
          <a:p>
            <a:endParaRPr lang="ja-JP" altLang="en-US" sz="1200" dirty="0">
              <a:latin typeface="Meiryo UI" panose="020B0604030504040204" pitchFamily="50" charset="-128"/>
              <a:ea typeface="Meiryo UI" panose="020B0604030504040204" pitchFamily="50" charset="-128"/>
            </a:endParaRPr>
          </a:p>
        </p:txBody>
      </p:sp>
      <p:sp>
        <p:nvSpPr>
          <p:cNvPr id="22" name="タイトル 1">
            <a:extLst>
              <a:ext uri="{FF2B5EF4-FFF2-40B4-BE49-F238E27FC236}">
                <a16:creationId xmlns:a16="http://schemas.microsoft.com/office/drawing/2014/main" id="{3BDF4228-B089-B2B7-7F66-D60D3C98B518}"/>
              </a:ext>
            </a:extLst>
          </p:cNvPr>
          <p:cNvSpPr txBox="1">
            <a:spLocks/>
          </p:cNvSpPr>
          <p:nvPr/>
        </p:nvSpPr>
        <p:spPr>
          <a:xfrm>
            <a:off x="197828" y="442548"/>
            <a:ext cx="8717573" cy="498462"/>
          </a:xfrm>
          <a:prstGeom prst="rect">
            <a:avLst/>
          </a:prstGeom>
          <a:solidFill>
            <a:schemeClr val="accent5">
              <a:lumMod val="50000"/>
            </a:schemeClr>
          </a:solidFill>
        </p:spPr>
        <p:txBody>
          <a:bodyPr vert="horz" lIns="91440" tIns="45720" rIns="91440" bIns="45720" rtlCol="0" anchor="ctr">
            <a:normAutofit/>
          </a:bodyPr>
          <a:lstStyle>
            <a:lvl1pPr algn="l" defTabSz="685817"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2800" dirty="0">
                <a:solidFill>
                  <a:schemeClr val="bg1"/>
                </a:solidFill>
                <a:latin typeface="Meiryo UI" panose="020B0604030504040204" pitchFamily="50" charset="-128"/>
                <a:ea typeface="Meiryo UI" panose="020B0604030504040204" pitchFamily="50" charset="-128"/>
              </a:rPr>
              <a:t>４　愛知県制度融資と信用保証制度の関係</a:t>
            </a:r>
          </a:p>
        </p:txBody>
      </p:sp>
    </p:spTree>
    <p:extLst>
      <p:ext uri="{BB962C8B-B14F-4D97-AF65-F5344CB8AC3E}">
        <p14:creationId xmlns:p14="http://schemas.microsoft.com/office/powerpoint/2010/main" val="484285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97827" y="3812791"/>
            <a:ext cx="8717573" cy="309336"/>
          </a:xfrm>
        </p:spPr>
        <p:txBody>
          <a:bodyPr>
            <a:noAutofit/>
          </a:bodyPr>
          <a:lstStyle/>
          <a:p>
            <a:pPr marL="0" indent="0">
              <a:buNone/>
            </a:pPr>
            <a:r>
              <a:rPr lang="ja-JP" altLang="en-US" sz="1477" dirty="0">
                <a:latin typeface="Meiryo UI" panose="020B0604030504040204" pitchFamily="50" charset="-128"/>
                <a:ea typeface="Meiryo UI" panose="020B0604030504040204" pitchFamily="50" charset="-128"/>
              </a:rPr>
              <a:t>中小事業者が返済不能になった場合に金融機関が責任を共有して負う制度</a:t>
            </a:r>
          </a:p>
        </p:txBody>
      </p:sp>
      <p:sp>
        <p:nvSpPr>
          <p:cNvPr id="5" name="タイトル 1"/>
          <p:cNvSpPr txBox="1">
            <a:spLocks/>
          </p:cNvSpPr>
          <p:nvPr/>
        </p:nvSpPr>
        <p:spPr>
          <a:xfrm>
            <a:off x="197827" y="941010"/>
            <a:ext cx="8717573" cy="397038"/>
          </a:xfrm>
          <a:prstGeom prst="rect">
            <a:avLst/>
          </a:prstGeom>
          <a:solidFill>
            <a:schemeClr val="accent5">
              <a:lumMod val="75000"/>
            </a:schemeClr>
          </a:solidFill>
        </p:spPr>
        <p:txBody>
          <a:bodyPr vert="horz" lIns="84406" tIns="42203" rIns="84406" bIns="42203"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46" dirty="0">
                <a:solidFill>
                  <a:schemeClr val="bg1"/>
                </a:solidFill>
                <a:latin typeface="Meiryo UI" panose="020B0604030504040204" pitchFamily="50" charset="-128"/>
                <a:ea typeface="Meiryo UI" panose="020B0604030504040204" pitchFamily="50" charset="-128"/>
              </a:rPr>
              <a:t>（</a:t>
            </a:r>
            <a:r>
              <a:rPr lang="en-US" altLang="ja-JP" sz="1846" dirty="0">
                <a:solidFill>
                  <a:schemeClr val="bg1"/>
                </a:solidFill>
                <a:latin typeface="Meiryo UI" panose="020B0604030504040204" pitchFamily="50" charset="-128"/>
                <a:ea typeface="Meiryo UI" panose="020B0604030504040204" pitchFamily="50" charset="-128"/>
              </a:rPr>
              <a:t>1</a:t>
            </a:r>
            <a:r>
              <a:rPr lang="ja-JP" altLang="en-US" sz="1846" dirty="0">
                <a:solidFill>
                  <a:schemeClr val="bg1"/>
                </a:solidFill>
                <a:latin typeface="Meiryo UI" panose="020B0604030504040204" pitchFamily="50" charset="-128"/>
                <a:ea typeface="Meiryo UI" panose="020B0604030504040204" pitchFamily="50" charset="-128"/>
              </a:rPr>
              <a:t>）信用保証協会の役割</a:t>
            </a:r>
          </a:p>
        </p:txBody>
      </p:sp>
      <p:pic>
        <p:nvPicPr>
          <p:cNvPr id="6" name="図 5"/>
          <p:cNvPicPr>
            <a:picLocks noChangeAspect="1"/>
          </p:cNvPicPr>
          <p:nvPr/>
        </p:nvPicPr>
        <p:blipFill>
          <a:blip r:embed="rId2"/>
          <a:stretch>
            <a:fillRect/>
          </a:stretch>
        </p:blipFill>
        <p:spPr>
          <a:xfrm>
            <a:off x="2204119" y="2327169"/>
            <a:ext cx="366978" cy="313333"/>
          </a:xfrm>
          <a:prstGeom prst="rect">
            <a:avLst/>
          </a:prstGeom>
        </p:spPr>
      </p:pic>
      <p:pic>
        <p:nvPicPr>
          <p:cNvPr id="7" name="図 6"/>
          <p:cNvPicPr>
            <a:picLocks noChangeAspect="1"/>
          </p:cNvPicPr>
          <p:nvPr/>
        </p:nvPicPr>
        <p:blipFill>
          <a:blip r:embed="rId3"/>
          <a:stretch>
            <a:fillRect/>
          </a:stretch>
        </p:blipFill>
        <p:spPr>
          <a:xfrm>
            <a:off x="558382" y="1754346"/>
            <a:ext cx="942156" cy="949349"/>
          </a:xfrm>
          <a:prstGeom prst="rect">
            <a:avLst/>
          </a:prstGeom>
        </p:spPr>
      </p:pic>
      <p:sp>
        <p:nvSpPr>
          <p:cNvPr id="9" name="コンテンツ プレースホルダー 2"/>
          <p:cNvSpPr txBox="1">
            <a:spLocks/>
          </p:cNvSpPr>
          <p:nvPr/>
        </p:nvSpPr>
        <p:spPr>
          <a:xfrm>
            <a:off x="636564" y="1546615"/>
            <a:ext cx="785789" cy="275806"/>
          </a:xfrm>
          <a:prstGeom prst="rect">
            <a:avLst/>
          </a:prstGeom>
        </p:spPr>
        <p:txBody>
          <a:bodyPr vert="horz" lIns="84406" tIns="42203" rIns="84406" bIns="42203"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477" b="1" dirty="0">
                <a:latin typeface="Meiryo UI" panose="020B0604030504040204" pitchFamily="50" charset="-128"/>
                <a:ea typeface="Meiryo UI" panose="020B0604030504040204" pitchFamily="50" charset="-128"/>
              </a:rPr>
              <a:t>大企業</a:t>
            </a:r>
          </a:p>
        </p:txBody>
      </p:sp>
      <p:sp>
        <p:nvSpPr>
          <p:cNvPr id="10" name="コンテンツ プレースホルダー 2"/>
          <p:cNvSpPr txBox="1">
            <a:spLocks/>
          </p:cNvSpPr>
          <p:nvPr/>
        </p:nvSpPr>
        <p:spPr>
          <a:xfrm>
            <a:off x="504164" y="2720563"/>
            <a:ext cx="1050588" cy="275806"/>
          </a:xfrm>
          <a:prstGeom prst="rect">
            <a:avLst/>
          </a:prstGeom>
        </p:spPr>
        <p:txBody>
          <a:bodyPr vert="horz" lIns="84406" tIns="42203" rIns="84406" bIns="42203"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477" dirty="0">
                <a:latin typeface="Meiryo UI" panose="020B0604030504040204" pitchFamily="50" charset="-128"/>
                <a:ea typeface="Meiryo UI" panose="020B0604030504040204" pitchFamily="50" charset="-128"/>
              </a:rPr>
              <a:t>信用力「</a:t>
            </a:r>
            <a:r>
              <a:rPr lang="ja-JP" altLang="en-US" sz="1477" b="1" dirty="0">
                <a:latin typeface="Meiryo UI" panose="020B0604030504040204" pitchFamily="50" charset="-128"/>
                <a:ea typeface="Meiryo UI" panose="020B0604030504040204" pitchFamily="50" charset="-128"/>
              </a:rPr>
              <a:t>大</a:t>
            </a:r>
            <a:r>
              <a:rPr lang="ja-JP" altLang="en-US" sz="1477" dirty="0">
                <a:latin typeface="Meiryo UI" panose="020B0604030504040204" pitchFamily="50" charset="-128"/>
                <a:ea typeface="Meiryo UI" panose="020B0604030504040204" pitchFamily="50" charset="-128"/>
              </a:rPr>
              <a:t>」</a:t>
            </a:r>
          </a:p>
        </p:txBody>
      </p:sp>
      <p:sp>
        <p:nvSpPr>
          <p:cNvPr id="11" name="コンテンツ プレースホルダー 2"/>
          <p:cNvSpPr txBox="1">
            <a:spLocks/>
          </p:cNvSpPr>
          <p:nvPr/>
        </p:nvSpPr>
        <p:spPr>
          <a:xfrm>
            <a:off x="1884762" y="2051363"/>
            <a:ext cx="1005690" cy="275806"/>
          </a:xfrm>
          <a:prstGeom prst="rect">
            <a:avLst/>
          </a:prstGeom>
        </p:spPr>
        <p:txBody>
          <a:bodyPr vert="horz" lIns="84406" tIns="42203" rIns="84406" bIns="42203"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477" b="1" dirty="0">
                <a:latin typeface="Meiryo UI" panose="020B0604030504040204" pitchFamily="50" charset="-128"/>
                <a:ea typeface="Meiryo UI" panose="020B0604030504040204" pitchFamily="50" charset="-128"/>
              </a:rPr>
              <a:t>中小事業者</a:t>
            </a:r>
          </a:p>
        </p:txBody>
      </p:sp>
      <p:sp>
        <p:nvSpPr>
          <p:cNvPr id="12" name="コンテンツ プレースホルダー 2"/>
          <p:cNvSpPr txBox="1">
            <a:spLocks/>
          </p:cNvSpPr>
          <p:nvPr/>
        </p:nvSpPr>
        <p:spPr>
          <a:xfrm>
            <a:off x="1919767" y="2703694"/>
            <a:ext cx="1050588" cy="275806"/>
          </a:xfrm>
          <a:prstGeom prst="rect">
            <a:avLst/>
          </a:prstGeom>
        </p:spPr>
        <p:txBody>
          <a:bodyPr vert="horz" lIns="84406" tIns="42203" rIns="84406" bIns="42203"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477" dirty="0">
                <a:latin typeface="Meiryo UI" panose="020B0604030504040204" pitchFamily="50" charset="-128"/>
                <a:ea typeface="Meiryo UI" panose="020B0604030504040204" pitchFamily="50" charset="-128"/>
              </a:rPr>
              <a:t>信用力「</a:t>
            </a:r>
            <a:r>
              <a:rPr lang="ja-JP" altLang="en-US" sz="1477" b="1" dirty="0">
                <a:latin typeface="Meiryo UI" panose="020B0604030504040204" pitchFamily="50" charset="-128"/>
                <a:ea typeface="Meiryo UI" panose="020B0604030504040204" pitchFamily="50" charset="-128"/>
              </a:rPr>
              <a:t>小</a:t>
            </a:r>
            <a:r>
              <a:rPr lang="ja-JP" altLang="en-US" sz="1477" dirty="0">
                <a:latin typeface="Meiryo UI" panose="020B0604030504040204" pitchFamily="50" charset="-128"/>
                <a:ea typeface="Meiryo UI" panose="020B0604030504040204" pitchFamily="50" charset="-128"/>
              </a:rPr>
              <a:t>」</a:t>
            </a:r>
          </a:p>
        </p:txBody>
      </p:sp>
      <p:sp>
        <p:nvSpPr>
          <p:cNvPr id="13" name="コンテンツ プレースホルダー 2"/>
          <p:cNvSpPr txBox="1">
            <a:spLocks/>
          </p:cNvSpPr>
          <p:nvPr/>
        </p:nvSpPr>
        <p:spPr>
          <a:xfrm>
            <a:off x="5191893" y="1725743"/>
            <a:ext cx="3723506" cy="1213803"/>
          </a:xfrm>
          <a:prstGeom prst="rect">
            <a:avLst/>
          </a:prstGeom>
        </p:spPr>
        <p:txBody>
          <a:bodyPr vert="horz" lIns="84406" tIns="42203" rIns="84406" bIns="42203"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477"/>
              </a:lnSpc>
              <a:buNone/>
            </a:pPr>
            <a:r>
              <a:rPr lang="ja-JP" altLang="en-US" sz="1477" dirty="0">
                <a:latin typeface="Meiryo UI" panose="020B0604030504040204" pitchFamily="50" charset="-128"/>
                <a:ea typeface="Meiryo UI" panose="020B0604030504040204" pitchFamily="50" charset="-128"/>
              </a:rPr>
              <a:t>信用力の小さい中小事業者の信用力を補完</a:t>
            </a:r>
            <a:endParaRPr lang="en-US" altLang="ja-JP" sz="1477" dirty="0">
              <a:latin typeface="Meiryo UI" panose="020B0604030504040204" pitchFamily="50" charset="-128"/>
              <a:ea typeface="Meiryo UI" panose="020B0604030504040204" pitchFamily="50" charset="-128"/>
            </a:endParaRPr>
          </a:p>
          <a:p>
            <a:pPr marL="0" indent="0">
              <a:lnSpc>
                <a:spcPts val="1477"/>
              </a:lnSpc>
              <a:buNone/>
            </a:pPr>
            <a:r>
              <a:rPr lang="ja-JP" altLang="en-US" sz="1477" dirty="0">
                <a:latin typeface="Meiryo UI" panose="020B0604030504040204" pitchFamily="50" charset="-128"/>
                <a:ea typeface="Meiryo UI" panose="020B0604030504040204" pitchFamily="50" charset="-128"/>
              </a:rPr>
              <a:t>中小事業者が返済不能になると事業者に代わり保証協会が金融機関へ返済（代位弁済）</a:t>
            </a:r>
          </a:p>
        </p:txBody>
      </p:sp>
      <p:sp>
        <p:nvSpPr>
          <p:cNvPr id="14" name="タイトル 1"/>
          <p:cNvSpPr txBox="1">
            <a:spLocks/>
          </p:cNvSpPr>
          <p:nvPr/>
        </p:nvSpPr>
        <p:spPr>
          <a:xfrm>
            <a:off x="197827" y="3360461"/>
            <a:ext cx="8717573" cy="397038"/>
          </a:xfrm>
          <a:prstGeom prst="rect">
            <a:avLst/>
          </a:prstGeom>
          <a:solidFill>
            <a:schemeClr val="accent5">
              <a:lumMod val="75000"/>
            </a:schemeClr>
          </a:solidFill>
        </p:spPr>
        <p:txBody>
          <a:bodyPr vert="horz" lIns="84406" tIns="42203" rIns="84406" bIns="42203"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46" dirty="0">
                <a:solidFill>
                  <a:schemeClr val="bg1"/>
                </a:solidFill>
                <a:latin typeface="Meiryo UI" panose="020B0604030504040204" pitchFamily="50" charset="-128"/>
                <a:ea typeface="Meiryo UI" panose="020B0604030504040204" pitchFamily="50" charset="-128"/>
              </a:rPr>
              <a:t>（２）責任共有制度とは</a:t>
            </a:r>
          </a:p>
        </p:txBody>
      </p:sp>
      <p:pic>
        <p:nvPicPr>
          <p:cNvPr id="15" name="図 14"/>
          <p:cNvPicPr>
            <a:picLocks noChangeAspect="1"/>
          </p:cNvPicPr>
          <p:nvPr/>
        </p:nvPicPr>
        <p:blipFill>
          <a:blip r:embed="rId4"/>
          <a:stretch>
            <a:fillRect/>
          </a:stretch>
        </p:blipFill>
        <p:spPr>
          <a:xfrm>
            <a:off x="4199438" y="1754345"/>
            <a:ext cx="940917" cy="1198636"/>
          </a:xfrm>
          <a:prstGeom prst="rect">
            <a:avLst/>
          </a:prstGeom>
        </p:spPr>
      </p:pic>
      <p:sp>
        <p:nvSpPr>
          <p:cNvPr id="16" name="コンテンツ プレースホルダー 2"/>
          <p:cNvSpPr txBox="1">
            <a:spLocks/>
          </p:cNvSpPr>
          <p:nvPr/>
        </p:nvSpPr>
        <p:spPr>
          <a:xfrm>
            <a:off x="4167050" y="1483157"/>
            <a:ext cx="1005690" cy="275806"/>
          </a:xfrm>
          <a:prstGeom prst="rect">
            <a:avLst/>
          </a:prstGeom>
        </p:spPr>
        <p:txBody>
          <a:bodyPr vert="horz" lIns="84406" tIns="42203" rIns="84406" bIns="42203"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477" b="1" dirty="0">
                <a:latin typeface="Meiryo UI" panose="020B0604030504040204" pitchFamily="50" charset="-128"/>
                <a:ea typeface="Meiryo UI" panose="020B0604030504040204" pitchFamily="50" charset="-128"/>
              </a:rPr>
              <a:t>保証協会</a:t>
            </a:r>
          </a:p>
        </p:txBody>
      </p:sp>
      <p:sp>
        <p:nvSpPr>
          <p:cNvPr id="17" name="右カーブ矢印 16"/>
          <p:cNvSpPr/>
          <p:nvPr/>
        </p:nvSpPr>
        <p:spPr>
          <a:xfrm rot="5400000">
            <a:off x="2894271" y="925235"/>
            <a:ext cx="539563" cy="171269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solidFill>
                <a:schemeClr val="tx1"/>
              </a:solidFill>
            </a:endParaRPr>
          </a:p>
        </p:txBody>
      </p:sp>
      <p:sp>
        <p:nvSpPr>
          <p:cNvPr id="20" name="フローチャート: 磁気ディスク 19"/>
          <p:cNvSpPr/>
          <p:nvPr/>
        </p:nvSpPr>
        <p:spPr>
          <a:xfrm>
            <a:off x="808143" y="4885998"/>
            <a:ext cx="844062" cy="565521"/>
          </a:xfrm>
          <a:prstGeom prst="flowChartMagneticDisk">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1" name="フローチャート: 磁気ディスク 20"/>
          <p:cNvSpPr/>
          <p:nvPr/>
        </p:nvSpPr>
        <p:spPr>
          <a:xfrm>
            <a:off x="808143" y="5291473"/>
            <a:ext cx="844062" cy="565521"/>
          </a:xfrm>
          <a:prstGeom prst="flowChartMagneticDisk">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3" name="フローチャート: 磁気ディスク 22"/>
          <p:cNvSpPr/>
          <p:nvPr/>
        </p:nvSpPr>
        <p:spPr>
          <a:xfrm>
            <a:off x="808143" y="5669400"/>
            <a:ext cx="844062" cy="565521"/>
          </a:xfrm>
          <a:prstGeom prst="flowChartMagneticDisk">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9" name="フローチャート: 磁気ディスク 18"/>
          <p:cNvSpPr/>
          <p:nvPr/>
        </p:nvSpPr>
        <p:spPr>
          <a:xfrm>
            <a:off x="808143" y="4493057"/>
            <a:ext cx="844062" cy="565521"/>
          </a:xfrm>
          <a:prstGeom prst="flowChartMagneticDisk">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4" name="右中かっこ 23"/>
          <p:cNvSpPr/>
          <p:nvPr/>
        </p:nvSpPr>
        <p:spPr>
          <a:xfrm>
            <a:off x="1829065" y="5001913"/>
            <a:ext cx="181408" cy="1176343"/>
          </a:xfrm>
          <a:prstGeom prst="rightBrac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662"/>
          </a:p>
        </p:txBody>
      </p:sp>
      <p:sp>
        <p:nvSpPr>
          <p:cNvPr id="25" name="右中かっこ 24"/>
          <p:cNvSpPr/>
          <p:nvPr/>
        </p:nvSpPr>
        <p:spPr>
          <a:xfrm>
            <a:off x="1829064" y="4580998"/>
            <a:ext cx="181408" cy="408630"/>
          </a:xfrm>
          <a:prstGeom prst="rightBrac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662"/>
          </a:p>
        </p:txBody>
      </p:sp>
      <p:sp>
        <p:nvSpPr>
          <p:cNvPr id="26" name="コンテンツ プレースホルダー 2"/>
          <p:cNvSpPr txBox="1">
            <a:spLocks/>
          </p:cNvSpPr>
          <p:nvPr/>
        </p:nvSpPr>
        <p:spPr>
          <a:xfrm>
            <a:off x="2010471" y="4647409"/>
            <a:ext cx="1536383" cy="275806"/>
          </a:xfrm>
          <a:prstGeom prst="rect">
            <a:avLst/>
          </a:prstGeom>
        </p:spPr>
        <p:txBody>
          <a:bodyPr vert="horz" lIns="84406" tIns="42203" rIns="84406" bIns="42203"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92" dirty="0">
                <a:latin typeface="Meiryo UI" panose="020B0604030504040204" pitchFamily="50" charset="-128"/>
                <a:ea typeface="Meiryo UI" panose="020B0604030504040204" pitchFamily="50" charset="-128"/>
              </a:rPr>
              <a:t>金融機関　</a:t>
            </a:r>
            <a:r>
              <a:rPr lang="en-US" altLang="ja-JP" sz="1292" b="1" dirty="0">
                <a:latin typeface="Meiryo UI" panose="020B0604030504040204" pitchFamily="50" charset="-128"/>
                <a:ea typeface="Meiryo UI" panose="020B0604030504040204" pitchFamily="50" charset="-128"/>
              </a:rPr>
              <a:t>20</a:t>
            </a:r>
            <a:r>
              <a:rPr lang="ja-JP" altLang="en-US" sz="1292" b="1" dirty="0">
                <a:latin typeface="Meiryo UI" panose="020B0604030504040204" pitchFamily="50" charset="-128"/>
                <a:ea typeface="Meiryo UI" panose="020B0604030504040204" pitchFamily="50" charset="-128"/>
              </a:rPr>
              <a:t>％</a:t>
            </a:r>
          </a:p>
        </p:txBody>
      </p:sp>
      <p:sp>
        <p:nvSpPr>
          <p:cNvPr id="27" name="コンテンツ プレースホルダー 2"/>
          <p:cNvSpPr txBox="1">
            <a:spLocks/>
          </p:cNvSpPr>
          <p:nvPr/>
        </p:nvSpPr>
        <p:spPr>
          <a:xfrm>
            <a:off x="2010471" y="5465274"/>
            <a:ext cx="1536383" cy="275806"/>
          </a:xfrm>
          <a:prstGeom prst="rect">
            <a:avLst/>
          </a:prstGeom>
        </p:spPr>
        <p:txBody>
          <a:bodyPr vert="horz" lIns="84406" tIns="42203" rIns="84406" bIns="42203"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292" dirty="0">
                <a:latin typeface="Meiryo UI" panose="020B0604030504040204" pitchFamily="50" charset="-128"/>
                <a:ea typeface="Meiryo UI" panose="020B0604030504040204" pitchFamily="50" charset="-128"/>
              </a:rPr>
              <a:t>保証協会　</a:t>
            </a:r>
            <a:r>
              <a:rPr lang="en-US" altLang="ja-JP" sz="1292" b="1" dirty="0">
                <a:latin typeface="Meiryo UI" panose="020B0604030504040204" pitchFamily="50" charset="-128"/>
                <a:ea typeface="Meiryo UI" panose="020B0604030504040204" pitchFamily="50" charset="-128"/>
              </a:rPr>
              <a:t>80</a:t>
            </a:r>
            <a:r>
              <a:rPr lang="ja-JP" altLang="en-US" sz="1292" b="1" dirty="0">
                <a:latin typeface="Meiryo UI" panose="020B0604030504040204" pitchFamily="50" charset="-128"/>
                <a:ea typeface="Meiryo UI" panose="020B0604030504040204" pitchFamily="50" charset="-128"/>
              </a:rPr>
              <a:t>％</a:t>
            </a:r>
          </a:p>
        </p:txBody>
      </p:sp>
      <p:sp>
        <p:nvSpPr>
          <p:cNvPr id="28" name="角丸四角形 27"/>
          <p:cNvSpPr/>
          <p:nvPr/>
        </p:nvSpPr>
        <p:spPr>
          <a:xfrm>
            <a:off x="4020399" y="4321879"/>
            <a:ext cx="4834905" cy="2074236"/>
          </a:xfrm>
          <a:prstGeom prst="roundRect">
            <a:avLst>
              <a:gd name="adj" fmla="val 2059"/>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1292">
              <a:latin typeface="Meiryo UI" panose="020B0604030504040204" pitchFamily="50" charset="-128"/>
              <a:ea typeface="Meiryo UI" panose="020B0604030504040204" pitchFamily="50" charset="-128"/>
            </a:endParaRPr>
          </a:p>
        </p:txBody>
      </p:sp>
      <p:sp>
        <p:nvSpPr>
          <p:cNvPr id="29" name="角丸四角形 28"/>
          <p:cNvSpPr/>
          <p:nvPr/>
        </p:nvSpPr>
        <p:spPr>
          <a:xfrm>
            <a:off x="4199437" y="4204328"/>
            <a:ext cx="3172632" cy="360879"/>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662" dirty="0">
                <a:latin typeface="Meiryo UI" panose="020B0604030504040204" pitchFamily="50" charset="-128"/>
                <a:ea typeface="Meiryo UI" panose="020B0604030504040204" pitchFamily="50" charset="-128"/>
              </a:rPr>
              <a:t>責任共有制度対象外の主な制度</a:t>
            </a:r>
          </a:p>
        </p:txBody>
      </p:sp>
      <p:sp>
        <p:nvSpPr>
          <p:cNvPr id="30" name="コンテンツ プレースホルダー 2"/>
          <p:cNvSpPr txBox="1">
            <a:spLocks/>
          </p:cNvSpPr>
          <p:nvPr/>
        </p:nvSpPr>
        <p:spPr>
          <a:xfrm>
            <a:off x="4199436" y="4642171"/>
            <a:ext cx="4508785" cy="309336"/>
          </a:xfrm>
          <a:prstGeom prst="rect">
            <a:avLst/>
          </a:prstGeom>
        </p:spPr>
        <p:txBody>
          <a:bodyPr vert="horz" lIns="84406" tIns="42203" rIns="84406" bIns="42203"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292" dirty="0">
                <a:latin typeface="Meiryo UI" panose="020B0604030504040204" pitchFamily="50" charset="-128"/>
                <a:ea typeface="Meiryo UI" panose="020B0604030504040204" pitchFamily="50" charset="-128"/>
              </a:rPr>
              <a:t>保証協会が</a:t>
            </a:r>
            <a:r>
              <a:rPr lang="en-US" altLang="ja-JP" sz="1292" dirty="0">
                <a:latin typeface="Meiryo UI" panose="020B0604030504040204" pitchFamily="50" charset="-128"/>
                <a:ea typeface="Meiryo UI" panose="020B0604030504040204" pitchFamily="50" charset="-128"/>
              </a:rPr>
              <a:t>100</a:t>
            </a:r>
            <a:r>
              <a:rPr lang="ja-JP" altLang="en-US" sz="1292" dirty="0">
                <a:latin typeface="Meiryo UI" panose="020B0604030504040204" pitchFamily="50" charset="-128"/>
                <a:ea typeface="Meiryo UI" panose="020B0604030504040204" pitchFamily="50" charset="-128"/>
              </a:rPr>
              <a:t>％の割合で責任を負担する制度</a:t>
            </a:r>
          </a:p>
        </p:txBody>
      </p:sp>
      <p:sp>
        <p:nvSpPr>
          <p:cNvPr id="31" name="コンテンツ プレースホルダー 2"/>
          <p:cNvSpPr txBox="1">
            <a:spLocks/>
          </p:cNvSpPr>
          <p:nvPr/>
        </p:nvSpPr>
        <p:spPr>
          <a:xfrm>
            <a:off x="4199436" y="5027332"/>
            <a:ext cx="4508785" cy="309336"/>
          </a:xfrm>
          <a:prstGeom prst="rect">
            <a:avLst/>
          </a:prstGeom>
        </p:spPr>
        <p:txBody>
          <a:bodyPr vert="horz" lIns="84406" tIns="42203" rIns="84406" bIns="42203"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477" dirty="0">
                <a:latin typeface="Meiryo UI" panose="020B0604030504040204" pitchFamily="50" charset="-128"/>
                <a:ea typeface="Meiryo UI" panose="020B0604030504040204" pitchFamily="50" charset="-128"/>
              </a:rPr>
              <a:t>・　小規模企業等振興資金</a:t>
            </a:r>
            <a:r>
              <a:rPr lang="en-US" altLang="ja-JP" sz="1477" dirty="0">
                <a:latin typeface="Meiryo UI" panose="020B0604030504040204" pitchFamily="50" charset="-128"/>
                <a:ea typeface="Meiryo UI" panose="020B0604030504040204" pitchFamily="50" charset="-128"/>
              </a:rPr>
              <a:t>【</a:t>
            </a:r>
            <a:r>
              <a:rPr lang="ja-JP" altLang="en-US" sz="1477" dirty="0">
                <a:latin typeface="Meiryo UI" panose="020B0604030504040204" pitchFamily="50" charset="-128"/>
                <a:ea typeface="Meiryo UI" panose="020B0604030504040204" pitchFamily="50" charset="-128"/>
              </a:rPr>
              <a:t>小口資金</a:t>
            </a:r>
            <a:r>
              <a:rPr lang="en-US" altLang="ja-JP" sz="1477" dirty="0">
                <a:latin typeface="Meiryo UI" panose="020B0604030504040204" pitchFamily="50" charset="-128"/>
                <a:ea typeface="Meiryo UI" panose="020B0604030504040204" pitchFamily="50" charset="-128"/>
              </a:rPr>
              <a:t>】</a:t>
            </a:r>
            <a:endParaRPr lang="ja-JP" altLang="en-US" sz="1477" dirty="0">
              <a:latin typeface="Meiryo UI" panose="020B0604030504040204" pitchFamily="50" charset="-128"/>
              <a:ea typeface="Meiryo UI" panose="020B0604030504040204" pitchFamily="50" charset="-128"/>
            </a:endParaRPr>
          </a:p>
        </p:txBody>
      </p:sp>
      <p:sp>
        <p:nvSpPr>
          <p:cNvPr id="32" name="コンテンツ プレースホルダー 2"/>
          <p:cNvSpPr txBox="1">
            <a:spLocks/>
          </p:cNvSpPr>
          <p:nvPr/>
        </p:nvSpPr>
        <p:spPr>
          <a:xfrm>
            <a:off x="4199436" y="5412492"/>
            <a:ext cx="4508785" cy="309336"/>
          </a:xfrm>
          <a:prstGeom prst="rect">
            <a:avLst/>
          </a:prstGeom>
        </p:spPr>
        <p:txBody>
          <a:bodyPr vert="horz" lIns="84406" tIns="42203" rIns="84406" bIns="42203"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477" dirty="0">
                <a:latin typeface="Meiryo UI" panose="020B0604030504040204" pitchFamily="50" charset="-128"/>
                <a:ea typeface="Meiryo UI" panose="020B0604030504040204" pitchFamily="50" charset="-128"/>
              </a:rPr>
              <a:t>・　創業等支援資金</a:t>
            </a:r>
          </a:p>
        </p:txBody>
      </p:sp>
      <p:sp>
        <p:nvSpPr>
          <p:cNvPr id="33" name="コンテンツ プレースホルダー 2"/>
          <p:cNvSpPr txBox="1">
            <a:spLocks/>
          </p:cNvSpPr>
          <p:nvPr/>
        </p:nvSpPr>
        <p:spPr>
          <a:xfrm>
            <a:off x="4199435" y="5797652"/>
            <a:ext cx="4508785" cy="527197"/>
          </a:xfrm>
          <a:prstGeom prst="rect">
            <a:avLst/>
          </a:prstGeom>
        </p:spPr>
        <p:txBody>
          <a:bodyPr vert="horz" lIns="84406" tIns="42203" rIns="84406" bIns="42203"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108"/>
              </a:lnSpc>
              <a:buNone/>
            </a:pPr>
            <a:r>
              <a:rPr lang="ja-JP" altLang="en-US" sz="1477" dirty="0">
                <a:latin typeface="Meiryo UI" panose="020B0604030504040204" pitchFamily="50" charset="-128"/>
                <a:ea typeface="Meiryo UI" panose="020B0604030504040204" pitchFamily="50" charset="-128"/>
              </a:rPr>
              <a:t>・　経済環境適応資金（サポート資金）</a:t>
            </a:r>
            <a:r>
              <a:rPr lang="en-US" altLang="ja-JP" sz="1477" dirty="0">
                <a:latin typeface="Meiryo UI" panose="020B0604030504040204" pitchFamily="50" charset="-128"/>
                <a:ea typeface="Meiryo UI" panose="020B0604030504040204" pitchFamily="50" charset="-128"/>
              </a:rPr>
              <a:t>【</a:t>
            </a:r>
            <a:r>
              <a:rPr lang="ja-JP" altLang="en-US" sz="1477" dirty="0">
                <a:latin typeface="Meiryo UI" panose="020B0604030504040204" pitchFamily="50" charset="-128"/>
                <a:ea typeface="Meiryo UI" panose="020B0604030504040204" pitchFamily="50" charset="-128"/>
              </a:rPr>
              <a:t>セーフティネット</a:t>
            </a:r>
            <a:r>
              <a:rPr lang="en-US" altLang="ja-JP" sz="1477" dirty="0">
                <a:latin typeface="Meiryo UI" panose="020B0604030504040204" pitchFamily="50" charset="-128"/>
                <a:ea typeface="Meiryo UI" panose="020B0604030504040204" pitchFamily="50" charset="-128"/>
              </a:rPr>
              <a:t>】</a:t>
            </a:r>
          </a:p>
          <a:p>
            <a:pPr marL="0" indent="0">
              <a:lnSpc>
                <a:spcPts val="1108"/>
              </a:lnSpc>
              <a:buNone/>
            </a:pPr>
            <a:r>
              <a:rPr lang="ja-JP" altLang="en-US" sz="1477" dirty="0">
                <a:latin typeface="Meiryo UI" panose="020B0604030504040204" pitchFamily="50" charset="-128"/>
                <a:ea typeface="Meiryo UI" panose="020B0604030504040204" pitchFamily="50" charset="-128"/>
              </a:rPr>
              <a:t>　</a:t>
            </a:r>
            <a:r>
              <a:rPr lang="en-US" altLang="ja-JP" sz="1292" dirty="0">
                <a:latin typeface="Meiryo UI" panose="020B0604030504040204" pitchFamily="50" charset="-128"/>
                <a:ea typeface="Meiryo UI" panose="020B0604030504040204" pitchFamily="50" charset="-128"/>
              </a:rPr>
              <a:t>※</a:t>
            </a:r>
            <a:r>
              <a:rPr lang="ja-JP" altLang="en-US" sz="1292" dirty="0">
                <a:latin typeface="Meiryo UI" panose="020B0604030504040204" pitchFamily="50" charset="-128"/>
                <a:ea typeface="Meiryo UI" panose="020B0604030504040204" pitchFamily="50" charset="-128"/>
              </a:rPr>
              <a:t>セーフティ認定</a:t>
            </a:r>
            <a:r>
              <a:rPr lang="en-US" altLang="ja-JP" sz="1292" dirty="0">
                <a:latin typeface="Meiryo UI" panose="020B0604030504040204" pitchFamily="50" charset="-128"/>
                <a:ea typeface="Meiryo UI" panose="020B0604030504040204" pitchFamily="50" charset="-128"/>
              </a:rPr>
              <a:t>5</a:t>
            </a:r>
            <a:r>
              <a:rPr lang="ja-JP" altLang="en-US" sz="1292" dirty="0">
                <a:latin typeface="Meiryo UI" panose="020B0604030504040204" pitchFamily="50" charset="-128"/>
                <a:ea typeface="Meiryo UI" panose="020B0604030504040204" pitchFamily="50" charset="-128"/>
              </a:rPr>
              <a:t>号等以外</a:t>
            </a:r>
            <a:endParaRPr lang="ja-JP" altLang="en-US" sz="1477" dirty="0">
              <a:latin typeface="Meiryo UI" panose="020B0604030504040204" pitchFamily="50" charset="-128"/>
              <a:ea typeface="Meiryo UI" panose="020B0604030504040204" pitchFamily="50" charset="-128"/>
            </a:endParaRPr>
          </a:p>
        </p:txBody>
      </p:sp>
      <p:sp>
        <p:nvSpPr>
          <p:cNvPr id="34" name="コンテンツ プレースホルダー 2"/>
          <p:cNvSpPr txBox="1">
            <a:spLocks/>
          </p:cNvSpPr>
          <p:nvPr/>
        </p:nvSpPr>
        <p:spPr>
          <a:xfrm>
            <a:off x="7372069" y="6061251"/>
            <a:ext cx="573535" cy="275806"/>
          </a:xfrm>
          <a:prstGeom prst="rect">
            <a:avLst/>
          </a:prstGeom>
        </p:spPr>
        <p:txBody>
          <a:bodyPr vert="horz" lIns="84406" tIns="42203" rIns="84406" bIns="42203"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477" dirty="0">
                <a:latin typeface="Meiryo UI" panose="020B0604030504040204" pitchFamily="50" charset="-128"/>
                <a:ea typeface="Meiryo UI" panose="020B0604030504040204" pitchFamily="50" charset="-128"/>
              </a:rPr>
              <a:t>等</a:t>
            </a:r>
          </a:p>
        </p:txBody>
      </p:sp>
      <p:sp>
        <p:nvSpPr>
          <p:cNvPr id="18" name="タイトル 1">
            <a:extLst>
              <a:ext uri="{FF2B5EF4-FFF2-40B4-BE49-F238E27FC236}">
                <a16:creationId xmlns:a16="http://schemas.microsoft.com/office/drawing/2014/main" id="{E52D99F2-4E11-0B70-5569-07FE21AEFEDA}"/>
              </a:ext>
            </a:extLst>
          </p:cNvPr>
          <p:cNvSpPr txBox="1">
            <a:spLocks/>
          </p:cNvSpPr>
          <p:nvPr/>
        </p:nvSpPr>
        <p:spPr>
          <a:xfrm>
            <a:off x="197828" y="442548"/>
            <a:ext cx="8717573" cy="498462"/>
          </a:xfrm>
          <a:prstGeom prst="rect">
            <a:avLst/>
          </a:prstGeom>
          <a:solidFill>
            <a:schemeClr val="accent5">
              <a:lumMod val="50000"/>
            </a:schemeClr>
          </a:solidFill>
        </p:spPr>
        <p:txBody>
          <a:bodyPr vert="horz" lIns="91440" tIns="45720" rIns="91440" bIns="45720" rtlCol="0" anchor="ctr">
            <a:normAutofit/>
          </a:bodyPr>
          <a:lstStyle>
            <a:lvl1pPr algn="l" defTabSz="685817"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2800" dirty="0">
                <a:solidFill>
                  <a:schemeClr val="bg1"/>
                </a:solidFill>
                <a:latin typeface="Meiryo UI" panose="020B0604030504040204" pitchFamily="50" charset="-128"/>
                <a:ea typeface="Meiryo UI" panose="020B0604030504040204" pitchFamily="50" charset="-128"/>
              </a:rPr>
              <a:t>５　責任共有制度について</a:t>
            </a:r>
          </a:p>
        </p:txBody>
      </p:sp>
    </p:spTree>
    <p:extLst>
      <p:ext uri="{BB962C8B-B14F-4D97-AF65-F5344CB8AC3E}">
        <p14:creationId xmlns:p14="http://schemas.microsoft.com/office/powerpoint/2010/main" val="3497733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D150AF-C3C3-2177-1E45-B82CB6024D25}"/>
              </a:ext>
            </a:extLst>
          </p:cNvPr>
          <p:cNvSpPr txBox="1">
            <a:spLocks/>
          </p:cNvSpPr>
          <p:nvPr/>
        </p:nvSpPr>
        <p:spPr>
          <a:xfrm>
            <a:off x="197828" y="442548"/>
            <a:ext cx="8717573" cy="498462"/>
          </a:xfrm>
          <a:prstGeom prst="rect">
            <a:avLst/>
          </a:prstGeom>
          <a:solidFill>
            <a:schemeClr val="accent5">
              <a:lumMod val="50000"/>
            </a:schemeClr>
          </a:solidFill>
        </p:spPr>
        <p:txBody>
          <a:bodyPr vert="horz" lIns="91440" tIns="45720" rIns="91440" bIns="45720" rtlCol="0" anchor="ctr">
            <a:normAutofit/>
          </a:bodyPr>
          <a:lstStyle>
            <a:lvl1pPr algn="l" defTabSz="685817"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2800" dirty="0">
                <a:solidFill>
                  <a:schemeClr val="bg1"/>
                </a:solidFill>
                <a:latin typeface="Meiryo UI" panose="020B0604030504040204" pitchFamily="50" charset="-128"/>
                <a:ea typeface="Meiryo UI" panose="020B0604030504040204" pitchFamily="50" charset="-128"/>
              </a:rPr>
              <a:t>６　認定経営革新等支援機関と連携した愛知県制度融資</a:t>
            </a:r>
          </a:p>
        </p:txBody>
      </p:sp>
      <p:sp>
        <p:nvSpPr>
          <p:cNvPr id="32" name="タイトル 1">
            <a:extLst>
              <a:ext uri="{FF2B5EF4-FFF2-40B4-BE49-F238E27FC236}">
                <a16:creationId xmlns:a16="http://schemas.microsoft.com/office/drawing/2014/main" id="{21050874-54AD-2D69-6319-E664F3348B8D}"/>
              </a:ext>
            </a:extLst>
          </p:cNvPr>
          <p:cNvSpPr txBox="1">
            <a:spLocks/>
          </p:cNvSpPr>
          <p:nvPr/>
        </p:nvSpPr>
        <p:spPr>
          <a:xfrm>
            <a:off x="197827" y="941010"/>
            <a:ext cx="8717573" cy="397038"/>
          </a:xfrm>
          <a:prstGeom prst="rect">
            <a:avLst/>
          </a:prstGeom>
          <a:solidFill>
            <a:schemeClr val="accent5">
              <a:lumMod val="75000"/>
            </a:schemeClr>
          </a:solidFill>
        </p:spPr>
        <p:txBody>
          <a:bodyPr vert="horz" lIns="84406" tIns="42203" rIns="84406" bIns="42203"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46" dirty="0">
                <a:solidFill>
                  <a:schemeClr val="bg1"/>
                </a:solidFill>
                <a:latin typeface="Meiryo UI" panose="020B0604030504040204" pitchFamily="50" charset="-128"/>
                <a:ea typeface="Meiryo UI" panose="020B0604030504040204" pitchFamily="50" charset="-128"/>
              </a:rPr>
              <a:t>（</a:t>
            </a:r>
            <a:r>
              <a:rPr lang="en-US" altLang="ja-JP" sz="1846" dirty="0">
                <a:solidFill>
                  <a:schemeClr val="bg1"/>
                </a:solidFill>
                <a:latin typeface="Meiryo UI" panose="020B0604030504040204" pitchFamily="50" charset="-128"/>
                <a:ea typeface="Meiryo UI" panose="020B0604030504040204" pitchFamily="50" charset="-128"/>
              </a:rPr>
              <a:t>1</a:t>
            </a:r>
            <a:r>
              <a:rPr lang="ja-JP" altLang="en-US" sz="1846" dirty="0">
                <a:solidFill>
                  <a:schemeClr val="bg1"/>
                </a:solidFill>
                <a:latin typeface="Meiryo UI" panose="020B0604030504040204" pitchFamily="50" charset="-128"/>
                <a:ea typeface="Meiryo UI" panose="020B0604030504040204" pitchFamily="50" charset="-128"/>
              </a:rPr>
              <a:t>）認定経営革新等支援機関</a:t>
            </a:r>
          </a:p>
        </p:txBody>
      </p:sp>
      <p:sp>
        <p:nvSpPr>
          <p:cNvPr id="33" name="コンテンツ プレースホルダー 2">
            <a:extLst>
              <a:ext uri="{FF2B5EF4-FFF2-40B4-BE49-F238E27FC236}">
                <a16:creationId xmlns:a16="http://schemas.microsoft.com/office/drawing/2014/main" id="{18B25776-1560-5619-ABA8-0948A15F98FC}"/>
              </a:ext>
            </a:extLst>
          </p:cNvPr>
          <p:cNvSpPr txBox="1">
            <a:spLocks/>
          </p:cNvSpPr>
          <p:nvPr/>
        </p:nvSpPr>
        <p:spPr>
          <a:xfrm>
            <a:off x="197826" y="1338048"/>
            <a:ext cx="8717574" cy="724320"/>
          </a:xfrm>
          <a:prstGeom prst="rect">
            <a:avLst/>
          </a:prstGeom>
          <a:ln>
            <a:noFill/>
          </a:ln>
        </p:spPr>
        <p:txBody>
          <a:bodyPr vert="horz" lIns="84406" tIns="42203" rIns="84406" bIns="42203"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477"/>
              </a:lnSpc>
              <a:buNone/>
            </a:pPr>
            <a:r>
              <a:rPr lang="ja-JP" altLang="en-US" sz="1477" b="1" dirty="0">
                <a:solidFill>
                  <a:schemeClr val="accent1"/>
                </a:solidFill>
                <a:latin typeface="Meiryo UI" panose="020B0604030504040204" pitchFamily="50" charset="-128"/>
                <a:ea typeface="Meiryo UI" panose="020B0604030504040204" pitchFamily="50" charset="-128"/>
              </a:rPr>
              <a:t>✓</a:t>
            </a:r>
            <a:r>
              <a:rPr lang="ja-JP" altLang="en-US" sz="1477" dirty="0">
                <a:latin typeface="Meiryo UI" panose="020B0604030504040204" pitchFamily="50" charset="-128"/>
                <a:ea typeface="Meiryo UI" panose="020B0604030504040204" pitchFamily="50" charset="-128"/>
              </a:rPr>
              <a:t> 中小企業支援に関する専門的知識や実務経験が一定レベル以上にある者として国の認定を受けた支援機関</a:t>
            </a:r>
            <a:endParaRPr lang="en-US" altLang="ja-JP" sz="1477" dirty="0">
              <a:latin typeface="Meiryo UI" panose="020B0604030504040204" pitchFamily="50" charset="-128"/>
              <a:ea typeface="Meiryo UI" panose="020B0604030504040204" pitchFamily="50" charset="-128"/>
            </a:endParaRPr>
          </a:p>
          <a:p>
            <a:pPr marL="0" indent="0">
              <a:lnSpc>
                <a:spcPts val="1477"/>
              </a:lnSpc>
              <a:buNone/>
            </a:pPr>
            <a:r>
              <a:rPr lang="ja-JP" altLang="en-US" sz="1477" b="1" dirty="0">
                <a:solidFill>
                  <a:schemeClr val="accent1"/>
                </a:solidFill>
                <a:latin typeface="Meiryo UI" panose="020B0604030504040204" pitchFamily="50" charset="-128"/>
                <a:ea typeface="Meiryo UI" panose="020B0604030504040204" pitchFamily="50" charset="-128"/>
              </a:rPr>
              <a:t>✓ </a:t>
            </a:r>
            <a:r>
              <a:rPr lang="ja-JP" altLang="en-US" sz="1477" dirty="0">
                <a:latin typeface="Meiryo UI" panose="020B0604030504040204" pitchFamily="50" charset="-128"/>
                <a:ea typeface="Meiryo UI" panose="020B0604030504040204" pitchFamily="50" charset="-128"/>
              </a:rPr>
              <a:t>県内全ての商工会・商工会議所が認定済み</a:t>
            </a:r>
            <a:endParaRPr lang="en-US" altLang="ja-JP" sz="1477" dirty="0">
              <a:latin typeface="Meiryo UI" panose="020B0604030504040204" pitchFamily="50" charset="-128"/>
              <a:ea typeface="Meiryo UI" panose="020B0604030504040204" pitchFamily="50" charset="-128"/>
            </a:endParaRPr>
          </a:p>
        </p:txBody>
      </p:sp>
      <p:sp>
        <p:nvSpPr>
          <p:cNvPr id="34" name="タイトル 1">
            <a:extLst>
              <a:ext uri="{FF2B5EF4-FFF2-40B4-BE49-F238E27FC236}">
                <a16:creationId xmlns:a16="http://schemas.microsoft.com/office/drawing/2014/main" id="{767C8738-19A0-7C1F-3E7C-D3CF6442F88F}"/>
              </a:ext>
            </a:extLst>
          </p:cNvPr>
          <p:cNvSpPr txBox="1">
            <a:spLocks/>
          </p:cNvSpPr>
          <p:nvPr/>
        </p:nvSpPr>
        <p:spPr>
          <a:xfrm>
            <a:off x="197825" y="2062368"/>
            <a:ext cx="8717573" cy="397038"/>
          </a:xfrm>
          <a:prstGeom prst="rect">
            <a:avLst/>
          </a:prstGeom>
          <a:solidFill>
            <a:schemeClr val="accent5">
              <a:lumMod val="75000"/>
            </a:schemeClr>
          </a:solidFill>
        </p:spPr>
        <p:txBody>
          <a:bodyPr vert="horz" lIns="84406" tIns="42203" rIns="84406" bIns="42203"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46" dirty="0">
                <a:solidFill>
                  <a:schemeClr val="bg1"/>
                </a:solidFill>
                <a:latin typeface="Meiryo UI" panose="020B0604030504040204" pitchFamily="50" charset="-128"/>
                <a:ea typeface="Meiryo UI" panose="020B0604030504040204" pitchFamily="50" charset="-128"/>
              </a:rPr>
              <a:t>（</a:t>
            </a:r>
            <a:r>
              <a:rPr lang="en-US" altLang="ja-JP" sz="1846" dirty="0">
                <a:solidFill>
                  <a:schemeClr val="bg1"/>
                </a:solidFill>
                <a:latin typeface="Meiryo UI" panose="020B0604030504040204" pitchFamily="50" charset="-128"/>
                <a:ea typeface="Meiryo UI" panose="020B0604030504040204" pitchFamily="50" charset="-128"/>
              </a:rPr>
              <a:t>2</a:t>
            </a:r>
            <a:r>
              <a:rPr lang="ja-JP" altLang="en-US" sz="1846" dirty="0">
                <a:solidFill>
                  <a:schemeClr val="bg1"/>
                </a:solidFill>
                <a:latin typeface="Meiryo UI" panose="020B0604030504040204" pitchFamily="50" charset="-128"/>
                <a:ea typeface="Meiryo UI" panose="020B0604030504040204" pitchFamily="50" charset="-128"/>
              </a:rPr>
              <a:t>）県制度融資において必要とされる認定経営革新等支援機関の役割</a:t>
            </a:r>
          </a:p>
        </p:txBody>
      </p:sp>
      <p:graphicFrame>
        <p:nvGraphicFramePr>
          <p:cNvPr id="36" name="表 35">
            <a:extLst>
              <a:ext uri="{FF2B5EF4-FFF2-40B4-BE49-F238E27FC236}">
                <a16:creationId xmlns:a16="http://schemas.microsoft.com/office/drawing/2014/main" id="{01399BC3-A487-A119-41CC-D504061F4C05}"/>
              </a:ext>
            </a:extLst>
          </p:cNvPr>
          <p:cNvGraphicFramePr>
            <a:graphicFrameLocks noGrp="1"/>
          </p:cNvGraphicFramePr>
          <p:nvPr>
            <p:extLst>
              <p:ext uri="{D42A27DB-BD31-4B8C-83A1-F6EECF244321}">
                <p14:modId xmlns:p14="http://schemas.microsoft.com/office/powerpoint/2010/main" val="3363841912"/>
              </p:ext>
            </p:extLst>
          </p:nvPr>
        </p:nvGraphicFramePr>
        <p:xfrm>
          <a:off x="197825" y="2459406"/>
          <a:ext cx="8717571" cy="4329908"/>
        </p:xfrm>
        <a:graphic>
          <a:graphicData uri="http://schemas.openxmlformats.org/drawingml/2006/table">
            <a:tbl>
              <a:tblPr firstRow="1" bandRow="1">
                <a:tableStyleId>{5C22544A-7EE6-4342-B048-85BDC9FD1C3A}</a:tableStyleId>
              </a:tblPr>
              <a:tblGrid>
                <a:gridCol w="2850175">
                  <a:extLst>
                    <a:ext uri="{9D8B030D-6E8A-4147-A177-3AD203B41FA5}">
                      <a16:colId xmlns:a16="http://schemas.microsoft.com/office/drawing/2014/main" val="3534769974"/>
                    </a:ext>
                  </a:extLst>
                </a:gridCol>
                <a:gridCol w="2809875">
                  <a:extLst>
                    <a:ext uri="{9D8B030D-6E8A-4147-A177-3AD203B41FA5}">
                      <a16:colId xmlns:a16="http://schemas.microsoft.com/office/drawing/2014/main" val="4196753023"/>
                    </a:ext>
                  </a:extLst>
                </a:gridCol>
                <a:gridCol w="3057521">
                  <a:extLst>
                    <a:ext uri="{9D8B030D-6E8A-4147-A177-3AD203B41FA5}">
                      <a16:colId xmlns:a16="http://schemas.microsoft.com/office/drawing/2014/main" val="4019622705"/>
                    </a:ext>
                  </a:extLst>
                </a:gridCol>
              </a:tblGrid>
              <a:tr h="489428">
                <a:tc>
                  <a:txBody>
                    <a:bodyPr/>
                    <a:lstStyle/>
                    <a:p>
                      <a:pPr algn="ctr"/>
                      <a:r>
                        <a:rPr kumimoji="1" lang="ja-JP" altLang="en-US" sz="1600" dirty="0">
                          <a:latin typeface="Meiryo UI" panose="020B0604030504040204" pitchFamily="50" charset="-128"/>
                          <a:ea typeface="Meiryo UI" panose="020B0604030504040204" pitchFamily="50" charset="-128"/>
                        </a:rPr>
                        <a:t>県制度融資メニュー名</a:t>
                      </a:r>
                    </a:p>
                  </a:txBody>
                  <a:tcPr anchor="ctr">
                    <a:solidFill>
                      <a:schemeClr val="accent1">
                        <a:lumMod val="50000"/>
                      </a:schemeClr>
                    </a:solidFill>
                  </a:tcPr>
                </a:tc>
                <a:tc>
                  <a:txBody>
                    <a:bodyPr/>
                    <a:lstStyle/>
                    <a:p>
                      <a:pPr algn="ctr"/>
                      <a:r>
                        <a:rPr kumimoji="1" lang="ja-JP" altLang="en-US" sz="1600" dirty="0">
                          <a:latin typeface="Meiryo UI" panose="020B0604030504040204" pitchFamily="50" charset="-128"/>
                          <a:ea typeface="Meiryo UI" panose="020B0604030504040204" pitchFamily="50" charset="-128"/>
                        </a:rPr>
                        <a:t>メニュー概要</a:t>
                      </a:r>
                    </a:p>
                  </a:txBody>
                  <a:tcPr anchor="ctr">
                    <a:solidFill>
                      <a:schemeClr val="accent1">
                        <a:lumMod val="50000"/>
                      </a:schemeClr>
                    </a:solidFill>
                  </a:tcPr>
                </a:tc>
                <a:tc>
                  <a:txBody>
                    <a:bodyPr/>
                    <a:lstStyle/>
                    <a:p>
                      <a:pPr algn="ctr"/>
                      <a:r>
                        <a:rPr kumimoji="1" lang="ja-JP" altLang="en-US" sz="1600" dirty="0">
                          <a:latin typeface="Meiryo UI" panose="020B0604030504040204" pitchFamily="50" charset="-128"/>
                          <a:ea typeface="Meiryo UI" panose="020B0604030504040204" pitchFamily="50" charset="-128"/>
                        </a:rPr>
                        <a:t>認定経営革新等支援機関の役割</a:t>
                      </a:r>
                    </a:p>
                  </a:txBody>
                  <a:tcPr anchor="ctr">
                    <a:solidFill>
                      <a:schemeClr val="accent1">
                        <a:lumMod val="50000"/>
                      </a:schemeClr>
                    </a:solidFill>
                  </a:tcPr>
                </a:tc>
                <a:extLst>
                  <a:ext uri="{0D108BD9-81ED-4DB2-BD59-A6C34878D82A}">
                    <a16:rowId xmlns:a16="http://schemas.microsoft.com/office/drawing/2014/main" val="1565202858"/>
                  </a:ext>
                </a:extLst>
              </a:tr>
              <a:tr h="489428">
                <a:tc>
                  <a:txBody>
                    <a:bodyPr/>
                    <a:lstStyle/>
                    <a:p>
                      <a:r>
                        <a:rPr kumimoji="1" lang="ja-JP" altLang="en-US" sz="1600" b="1" dirty="0">
                          <a:latin typeface="Meiryo UI" panose="020B0604030504040204" pitchFamily="50" charset="-128"/>
                          <a:ea typeface="Meiryo UI" panose="020B0604030504040204" pitchFamily="50" charset="-128"/>
                        </a:rPr>
                        <a:t>経済環境適応資金</a:t>
                      </a:r>
                      <a:endParaRPr kumimoji="1" lang="en-US" altLang="ja-JP" sz="1600" b="1" dirty="0">
                        <a:latin typeface="Meiryo UI" panose="020B0604030504040204" pitchFamily="50" charset="-128"/>
                        <a:ea typeface="Meiryo UI" panose="020B0604030504040204" pitchFamily="50" charset="-128"/>
                      </a:endParaRPr>
                    </a:p>
                    <a:p>
                      <a:r>
                        <a:rPr kumimoji="1" lang="ja-JP" altLang="en-US" sz="1600" b="1" dirty="0">
                          <a:latin typeface="Meiryo UI" panose="020B0604030504040204" pitchFamily="50" charset="-128"/>
                          <a:ea typeface="Meiryo UI" panose="020B0604030504040204" pitchFamily="50" charset="-128"/>
                        </a:rPr>
                        <a:t>サポート資金</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経営力強化</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a:txBody>
                  <a:tcPr anchor="ctr"/>
                </a:tc>
                <a:tc>
                  <a:txBody>
                    <a:bodyPr/>
                    <a:lstStyle/>
                    <a:p>
                      <a:r>
                        <a:rPr kumimoji="1" lang="ja-JP" altLang="en-US" sz="1600" b="1" dirty="0">
                          <a:latin typeface="Meiryo UI" panose="020B0604030504040204" pitchFamily="50" charset="-128"/>
                          <a:ea typeface="Meiryo UI" panose="020B0604030504040204" pitchFamily="50" charset="-128"/>
                        </a:rPr>
                        <a:t>認定経営革新等支援機関による</a:t>
                      </a:r>
                      <a:r>
                        <a:rPr kumimoji="1" lang="ja-JP" altLang="en-US" sz="1600" dirty="0">
                          <a:latin typeface="Meiryo UI" panose="020B0604030504040204" pitchFamily="50" charset="-128"/>
                          <a:ea typeface="Meiryo UI" panose="020B0604030504040204" pitchFamily="50" charset="-128"/>
                        </a:rPr>
                        <a:t>事業計画の策定支援や期中フォローアップ等の経営支援を前提に</a:t>
                      </a:r>
                      <a:r>
                        <a:rPr kumimoji="1" lang="ja-JP" altLang="en-US" sz="1600" b="0" dirty="0">
                          <a:latin typeface="Meiryo UI" panose="020B0604030504040204" pitchFamily="50" charset="-128"/>
                          <a:ea typeface="Meiryo UI" panose="020B0604030504040204" pitchFamily="50" charset="-128"/>
                        </a:rPr>
                        <a:t>保証協会の保証料を減免</a:t>
                      </a:r>
                    </a:p>
                  </a:txBody>
                  <a:tcPr anchor="ctr"/>
                </a:tc>
                <a:tc>
                  <a:txBody>
                    <a:bodyPr/>
                    <a:lstStyle/>
                    <a:p>
                      <a:r>
                        <a:rPr kumimoji="1" lang="ja-JP" altLang="en-US" sz="1600" dirty="0">
                          <a:latin typeface="Meiryo UI" panose="020B0604030504040204" pitchFamily="50" charset="-128"/>
                          <a:ea typeface="Meiryo UI" panose="020B0604030504040204" pitchFamily="50" charset="-128"/>
                        </a:rPr>
                        <a:t>○事業者における</a:t>
                      </a:r>
                      <a:r>
                        <a:rPr kumimoji="1" lang="ja-JP" altLang="en-US" sz="1600" b="1" dirty="0">
                          <a:latin typeface="Meiryo UI" panose="020B0604030504040204" pitchFamily="50" charset="-128"/>
                          <a:ea typeface="Meiryo UI" panose="020B0604030504040204" pitchFamily="50" charset="-128"/>
                        </a:rPr>
                        <a:t>事業計画の策定支援</a:t>
                      </a:r>
                      <a:r>
                        <a:rPr kumimoji="1" lang="ja-JP" altLang="en-US" sz="1600" dirty="0">
                          <a:latin typeface="Meiryo UI" panose="020B0604030504040204" pitchFamily="50" charset="-128"/>
                          <a:ea typeface="Meiryo UI" panose="020B0604030504040204" pitchFamily="50" charset="-128"/>
                        </a:rPr>
                        <a:t>及びその</a:t>
                      </a:r>
                      <a:r>
                        <a:rPr kumimoji="1" lang="ja-JP" altLang="en-US" sz="1600" b="1" dirty="0">
                          <a:latin typeface="Meiryo UI" panose="020B0604030504040204" pitchFamily="50" charset="-128"/>
                          <a:ea typeface="Meiryo UI" panose="020B0604030504040204" pitchFamily="50" charset="-128"/>
                        </a:rPr>
                        <a:t>実行にあたっての具体的な経営支援</a:t>
                      </a:r>
                      <a:r>
                        <a:rPr kumimoji="1" lang="ja-JP" altLang="en-US" sz="1600" dirty="0">
                          <a:latin typeface="Meiryo UI" panose="020B0604030504040204" pitchFamily="50" charset="-128"/>
                          <a:ea typeface="Meiryo UI" panose="020B0604030504040204" pitchFamily="50" charset="-128"/>
                        </a:rPr>
                        <a:t>の実行</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○必要に応じて事業者に対し、計画の修正に係る指導・助言や追加的な経営支援を行う</a:t>
                      </a:r>
                    </a:p>
                  </a:txBody>
                  <a:tcPr anchor="ctr"/>
                </a:tc>
                <a:extLst>
                  <a:ext uri="{0D108BD9-81ED-4DB2-BD59-A6C34878D82A}">
                    <a16:rowId xmlns:a16="http://schemas.microsoft.com/office/drawing/2014/main" val="1349896660"/>
                  </a:ext>
                </a:extLst>
              </a:tr>
              <a:tr h="489428">
                <a:tc>
                  <a:txBody>
                    <a:bodyPr/>
                    <a:lstStyle/>
                    <a:p>
                      <a:r>
                        <a:rPr kumimoji="1" lang="ja-JP" altLang="en-US" sz="1600" b="1" dirty="0">
                          <a:latin typeface="Meiryo UI" panose="020B0604030504040204" pitchFamily="50" charset="-128"/>
                          <a:ea typeface="Meiryo UI" panose="020B0604030504040204" pitchFamily="50" charset="-128"/>
                        </a:rPr>
                        <a:t>経済環境適応資金</a:t>
                      </a:r>
                      <a:endParaRPr kumimoji="1" lang="en-US" altLang="ja-JP" sz="1600" b="1" dirty="0">
                        <a:latin typeface="Meiryo UI" panose="020B0604030504040204" pitchFamily="50" charset="-128"/>
                        <a:ea typeface="Meiryo UI" panose="020B0604030504040204" pitchFamily="50" charset="-128"/>
                      </a:endParaRPr>
                    </a:p>
                    <a:p>
                      <a:r>
                        <a:rPr kumimoji="1" lang="ja-JP" altLang="en-US" sz="1600" b="1" dirty="0">
                          <a:latin typeface="Meiryo UI" panose="020B0604030504040204" pitchFamily="50" charset="-128"/>
                          <a:ea typeface="Meiryo UI" panose="020B0604030504040204" pitchFamily="50" charset="-128"/>
                        </a:rPr>
                        <a:t>サポート資金</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モニタリング強化</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a:txBody>
                  <a:tcPr anchor="ctr"/>
                </a:tc>
                <a:tc>
                  <a:txBody>
                    <a:bodyPr/>
                    <a:lstStyle/>
                    <a:p>
                      <a:r>
                        <a:rPr kumimoji="1" lang="ja-JP" altLang="en-US" sz="1600" b="1" dirty="0">
                          <a:latin typeface="Meiryo UI" panose="020B0604030504040204" pitchFamily="50" charset="-128"/>
                          <a:ea typeface="Meiryo UI" panose="020B0604030504040204" pitchFamily="50" charset="-128"/>
                        </a:rPr>
                        <a:t>認定経営革新等支援機関との連携により</a:t>
                      </a:r>
                      <a:r>
                        <a:rPr kumimoji="1" lang="ja-JP" altLang="en-US" sz="1600" dirty="0">
                          <a:latin typeface="Meiryo UI" panose="020B0604030504040204" pitchFamily="50" charset="-128"/>
                          <a:ea typeface="Meiryo UI" panose="020B0604030504040204" pitchFamily="50" charset="-128"/>
                        </a:rPr>
                        <a:t>月次で財務状況や資金繰り状況等を把握し、金融機関及び保証協会に経営状況等の報告を行うことを条件に、</a:t>
                      </a:r>
                      <a:r>
                        <a:rPr kumimoji="1" lang="ja-JP" altLang="en-US" sz="1600" b="0" dirty="0">
                          <a:latin typeface="Meiryo UI" panose="020B0604030504040204" pitchFamily="50" charset="-128"/>
                          <a:ea typeface="Meiryo UI" panose="020B0604030504040204" pitchFamily="50" charset="-128"/>
                        </a:rPr>
                        <a:t>保証料の一部について、国が補助</a:t>
                      </a:r>
                    </a:p>
                  </a:txBody>
                  <a:tcPr anchor="ctr"/>
                </a:tc>
                <a:tc>
                  <a:txBody>
                    <a:bodyPr/>
                    <a:lstStyle/>
                    <a:p>
                      <a:r>
                        <a:rPr kumimoji="1" lang="ja-JP" altLang="en-US" sz="1600" dirty="0">
                          <a:latin typeface="Meiryo UI" panose="020B0604030504040204" pitchFamily="50" charset="-128"/>
                          <a:ea typeface="Meiryo UI" panose="020B0604030504040204" pitchFamily="50" charset="-128"/>
                        </a:rPr>
                        <a:t>○事業者と連携し、</a:t>
                      </a:r>
                      <a:r>
                        <a:rPr kumimoji="1" lang="ja-JP" altLang="en-US" sz="1600" b="1" dirty="0">
                          <a:latin typeface="Meiryo UI" panose="020B0604030504040204" pitchFamily="50" charset="-128"/>
                          <a:ea typeface="Meiryo UI" panose="020B0604030504040204" pitchFamily="50" charset="-128"/>
                        </a:rPr>
                        <a:t>月次で財務状況や資金繰り状況等を把握</a:t>
                      </a:r>
                      <a:endParaRPr kumimoji="1" lang="en-US" altLang="ja-JP" sz="1600" b="1"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異変を察知した場合には</a:t>
                      </a:r>
                      <a:r>
                        <a:rPr kumimoji="1" lang="ja-JP" altLang="en-US" sz="1600" dirty="0">
                          <a:latin typeface="Meiryo UI" panose="020B0604030504040204" pitchFamily="50" charset="-128"/>
                          <a:ea typeface="Meiryo UI" panose="020B0604030504040204" pitchFamily="50" charset="-128"/>
                        </a:rPr>
                        <a:t>金融機関及び保証協会に対し</a:t>
                      </a:r>
                      <a:r>
                        <a:rPr kumimoji="1" lang="ja-JP" altLang="en-US" sz="1600" b="1" dirty="0">
                          <a:latin typeface="Meiryo UI" panose="020B0604030504040204" pitchFamily="50" charset="-128"/>
                          <a:ea typeface="Meiryo UI" panose="020B0604030504040204" pitchFamily="50" charset="-128"/>
                        </a:rPr>
                        <a:t>随時報告</a:t>
                      </a:r>
                      <a:endParaRPr kumimoji="1" lang="en-US" altLang="ja-JP" sz="1600" b="1"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○報告後において、</a:t>
                      </a:r>
                      <a:r>
                        <a:rPr kumimoji="1" lang="ja-JP" altLang="en-US" sz="1600" b="1" dirty="0">
                          <a:latin typeface="Meiryo UI" panose="020B0604030504040204" pitchFamily="50" charset="-128"/>
                          <a:ea typeface="Meiryo UI" panose="020B0604030504040204" pitchFamily="50" charset="-128"/>
                        </a:rPr>
                        <a:t>事業者、認定経営革新等支援機関、金融機関及び保証協会による対話を通じて、事業者支援の方針について</a:t>
                      </a:r>
                      <a:r>
                        <a:rPr kumimoji="1" lang="en-US" altLang="ja-JP" sz="1600" b="1" dirty="0">
                          <a:latin typeface="Meiryo UI" panose="020B0604030504040204" pitchFamily="50" charset="-128"/>
                          <a:ea typeface="Meiryo UI" panose="020B0604030504040204" pitchFamily="50" charset="-128"/>
                        </a:rPr>
                        <a:t>4</a:t>
                      </a:r>
                      <a:r>
                        <a:rPr kumimoji="1" lang="ja-JP" altLang="en-US" sz="1600" b="1" dirty="0">
                          <a:latin typeface="Meiryo UI" panose="020B0604030504040204" pitchFamily="50" charset="-128"/>
                          <a:ea typeface="Meiryo UI" panose="020B0604030504040204" pitchFamily="50" charset="-128"/>
                        </a:rPr>
                        <a:t>者で認識を共有</a:t>
                      </a:r>
                      <a:r>
                        <a:rPr kumimoji="1" lang="ja-JP" altLang="en-US" sz="1600" dirty="0">
                          <a:latin typeface="Meiryo UI" panose="020B0604030504040204" pitchFamily="50" charset="-128"/>
                          <a:ea typeface="Meiryo UI" panose="020B0604030504040204" pitchFamily="50" charset="-128"/>
                        </a:rPr>
                        <a:t>する</a:t>
                      </a:r>
                    </a:p>
                  </a:txBody>
                  <a:tcPr anchor="ctr"/>
                </a:tc>
                <a:extLst>
                  <a:ext uri="{0D108BD9-81ED-4DB2-BD59-A6C34878D82A}">
                    <a16:rowId xmlns:a16="http://schemas.microsoft.com/office/drawing/2014/main" val="3805258177"/>
                  </a:ext>
                </a:extLst>
              </a:tr>
            </a:tbl>
          </a:graphicData>
        </a:graphic>
      </p:graphicFrame>
    </p:spTree>
    <p:extLst>
      <p:ext uri="{BB962C8B-B14F-4D97-AF65-F5344CB8AC3E}">
        <p14:creationId xmlns:p14="http://schemas.microsoft.com/office/powerpoint/2010/main" val="3161987710"/>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ln w="6350">
          <a:solidFill>
            <a:schemeClr val="tx1"/>
          </a:solidFill>
        </a:ln>
      </a:spPr>
      <a:bodyPr wrap="square" rtlCol="0">
        <a:spAutoFit/>
      </a:bodyPr>
      <a:lstStyle>
        <a:defPPr defTabSz="742950">
          <a:defRPr kumimoji="1" sz="1381" dirty="0">
            <a:solidFill>
              <a:prstClr val="black"/>
            </a:solidFill>
            <a:latin typeface="ＭＳ ゴシック" panose="020B0609070205080204" pitchFamily="49" charset="-128"/>
            <a:ea typeface="ＭＳ ゴシック" panose="020B0609070205080204" pitchFamily="49" charset="-128"/>
          </a:defRPr>
        </a:defPPr>
      </a:lstStyle>
    </a:txDef>
  </a:objectDefaults>
  <a:extraClrSchemeLst/>
</a:theme>
</file>

<file path=ppt/theme/theme2.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3472</TotalTime>
  <Words>1234</Words>
  <Application>Microsoft Office PowerPoint</Application>
  <PresentationFormat>画面に合わせる (4:3)</PresentationFormat>
  <Paragraphs>132</Paragraphs>
  <Slides>7</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7</vt:i4>
      </vt:variant>
    </vt:vector>
  </HeadingPairs>
  <TitlesOfParts>
    <vt:vector size="15" baseType="lpstr">
      <vt:lpstr>Meiryo UI</vt:lpstr>
      <vt:lpstr>游ゴシック</vt:lpstr>
      <vt:lpstr>Arial</vt:lpstr>
      <vt:lpstr>Calibri</vt:lpstr>
      <vt:lpstr>Calibri Light</vt:lpstr>
      <vt:lpstr>Wingdings 2</vt:lpstr>
      <vt:lpstr>HDOfficeLightV0</vt:lpstr>
      <vt:lpstr>Office テーマ</vt:lpstr>
      <vt:lpstr>愛知県制度融資について</vt:lpstr>
      <vt:lpstr>１　愛知県制度融資の仕組み</vt:lpstr>
      <vt:lpstr>２　愛知県制度融資の実績推移</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oa</dc:creator>
  <cp:lastModifiedBy>前田　俊明</cp:lastModifiedBy>
  <cp:revision>165</cp:revision>
  <cp:lastPrinted>2026-06-03T02:53:07Z</cp:lastPrinted>
  <dcterms:created xsi:type="dcterms:W3CDTF">2020-12-24T04:29:30Z</dcterms:created>
  <dcterms:modified xsi:type="dcterms:W3CDTF">2026-06-05T01:50:27Z</dcterms:modified>
</cp:coreProperties>
</file>