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notesSlides/notesSlide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8.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9.xml" ContentType="application/vnd.openxmlformats-officedocument.drawingml.chartshapes+xml"/>
  <Override PartName="/ppt/notesSlides/notesSlide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0.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5.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1.xml" ContentType="application/vnd.openxmlformats-officedocument.drawingml.chartshapes+xml"/>
  <Override PartName="/ppt/notesSlides/notesSlide8.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2.xml" ContentType="application/vnd.openxmlformats-officedocument.drawingml.chartshape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9.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ags/tag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4.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4"/>
  </p:sldMasterIdLst>
  <p:notesMasterIdLst>
    <p:notesMasterId r:id="rId42"/>
  </p:notesMasterIdLst>
  <p:handoutMasterIdLst>
    <p:handoutMasterId r:id="rId43"/>
  </p:handoutMasterIdLst>
  <p:sldIdLst>
    <p:sldId id="305" r:id="rId5"/>
    <p:sldId id="2147483646" r:id="rId6"/>
    <p:sldId id="260" r:id="rId7"/>
    <p:sldId id="281" r:id="rId8"/>
    <p:sldId id="277" r:id="rId9"/>
    <p:sldId id="2147483623" r:id="rId10"/>
    <p:sldId id="289" r:id="rId11"/>
    <p:sldId id="2147483344" r:id="rId12"/>
    <p:sldId id="2147483626" r:id="rId13"/>
    <p:sldId id="292" r:id="rId14"/>
    <p:sldId id="258" r:id="rId15"/>
    <p:sldId id="315" r:id="rId16"/>
    <p:sldId id="282" r:id="rId17"/>
    <p:sldId id="2147483192" r:id="rId18"/>
    <p:sldId id="2147483647" r:id="rId19"/>
    <p:sldId id="2147483624" r:id="rId20"/>
    <p:sldId id="278" r:id="rId21"/>
    <p:sldId id="2147483629" r:id="rId22"/>
    <p:sldId id="287" r:id="rId23"/>
    <p:sldId id="279" r:id="rId24"/>
    <p:sldId id="295" r:id="rId25"/>
    <p:sldId id="2147483613" r:id="rId26"/>
    <p:sldId id="271" r:id="rId27"/>
    <p:sldId id="274" r:id="rId28"/>
    <p:sldId id="324" r:id="rId29"/>
    <p:sldId id="264" r:id="rId30"/>
    <p:sldId id="288" r:id="rId31"/>
    <p:sldId id="2147483609" r:id="rId32"/>
    <p:sldId id="2147483620" r:id="rId33"/>
    <p:sldId id="257" r:id="rId34"/>
    <p:sldId id="262" r:id="rId35"/>
    <p:sldId id="266" r:id="rId36"/>
    <p:sldId id="2147483183" r:id="rId37"/>
    <p:sldId id="259" r:id="rId38"/>
    <p:sldId id="296" r:id="rId39"/>
    <p:sldId id="2147483303" r:id="rId40"/>
    <p:sldId id="2147483270" r:id="rId41"/>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FBAE40"/>
          </p15:clr>
        </p15:guide>
        <p15:guide id="2" orient="horz" pos="2160">
          <p15:clr>
            <a:srgbClr val="A4A3A4"/>
          </p15:clr>
        </p15:guide>
      </p15:sldGuideLst>
    </p:ext>
    <p:ext uri="{2D200454-40CA-4A62-9FC3-DE9A4176ACB9}">
      <p15:notesGuideLst xmlns:p15="http://schemas.microsoft.com/office/powerpoint/2012/main">
        <p15:guide id="1" orient="horz" pos="3108">
          <p15:clr>
            <a:srgbClr val="A4A3A4"/>
          </p15:clr>
        </p15:guide>
        <p15:guide id="2" pos="212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9F7"/>
    <a:srgbClr val="016F96"/>
    <a:srgbClr val="A0153A"/>
    <a:srgbClr val="0064C8"/>
    <a:srgbClr val="C8E6E6"/>
    <a:srgbClr val="99D6EC"/>
    <a:srgbClr val="FFBE3C"/>
    <a:srgbClr val="E1BE3C"/>
    <a:srgbClr val="A0C84D"/>
    <a:srgbClr val="B197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7B69CA-903F-4E2A-827B-BA795C7A0632}" v="29" dt="2026-06-08T01:51:19.244"/>
  </p1510:revLst>
</p1510:revInfo>
</file>

<file path=ppt/tableStyles.xml><?xml version="1.0" encoding="utf-8"?>
<a:tblStyleLst xmlns:a="http://schemas.openxmlformats.org/drawingml/2006/main" def="{7DF18680-E054-41AD-8BC1-D1AEF772440D}">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濃色スタイル 1 - アクセント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濃色スタイル 1 - アクセント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濃色スタイル 1 - アクセント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濃色スタイル 1 - アクセント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濃色スタイル 1 - アクセント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スタイル (濃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濃色スタイル 1 - アクセント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4C1A8A3-306A-4EB7-A6B1-4F7E0EB9C5D6}" styleName="中間スタイル 3 - アクセント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中間スタイル 3 - アクセント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9631B5-78F2-41C9-869B-9F39066F8104}" styleName="中間スタイル 3 - アクセント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8" autoAdjust="0"/>
    <p:restoredTop sz="94660"/>
  </p:normalViewPr>
  <p:slideViewPr>
    <p:cSldViewPr>
      <p:cViewPr varScale="1">
        <p:scale>
          <a:sx n="79" d="100"/>
          <a:sy n="79" d="100"/>
        </p:scale>
        <p:origin x="706" y="67"/>
      </p:cViewPr>
      <p:guideLst>
        <p:guide pos="3840"/>
        <p:guide orient="horz" pos="2160"/>
      </p:guideLst>
    </p:cSldViewPr>
  </p:slideViewPr>
  <p:notesTextViewPr>
    <p:cViewPr>
      <p:scale>
        <a:sx n="1" d="1"/>
        <a:sy n="1" d="1"/>
      </p:scale>
      <p:origin x="0" y="0"/>
    </p:cViewPr>
  </p:notesTextViewPr>
  <p:notesViewPr>
    <p:cSldViewPr>
      <p:cViewPr>
        <p:scale>
          <a:sx n="1" d="2"/>
          <a:sy n="1" d="2"/>
        </p:scale>
        <p:origin x="0" y="0"/>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岩田 久司" userId="912cb8ac-9cdf-4f50-b287-7c40c0859a15" providerId="ADAL" clId="{E8DE9775-231F-4449-ACC3-14282B285823}"/>
    <pc:docChg chg="custSel mod delSld modSld">
      <pc:chgData name="岩田 久司" userId="912cb8ac-9cdf-4f50-b287-7c40c0859a15" providerId="ADAL" clId="{E8DE9775-231F-4449-ACC3-14282B285823}" dt="2026-06-12T08:46:14.898" v="165" actId="478"/>
      <pc:docMkLst>
        <pc:docMk/>
      </pc:docMkLst>
      <pc:sldChg chg="modSp mod">
        <pc:chgData name="岩田 久司" userId="912cb8ac-9cdf-4f50-b287-7c40c0859a15" providerId="ADAL" clId="{E8DE9775-231F-4449-ACC3-14282B285823}" dt="2026-06-08T01:51:59.723" v="160" actId="20577"/>
        <pc:sldMkLst>
          <pc:docMk/>
          <pc:sldMk cId="233173994" sldId="258"/>
        </pc:sldMkLst>
        <pc:spChg chg="mod">
          <ac:chgData name="岩田 久司" userId="912cb8ac-9cdf-4f50-b287-7c40c0859a15" providerId="ADAL" clId="{E8DE9775-231F-4449-ACC3-14282B285823}" dt="2026-06-08T01:51:59.723" v="160" actId="20577"/>
          <ac:spMkLst>
            <pc:docMk/>
            <pc:sldMk cId="233173994" sldId="258"/>
            <ac:spMk id="6" creationId="{4AFB4C55-CAA2-FC39-EA3E-CDB4BB47F577}"/>
          </ac:spMkLst>
        </pc:spChg>
      </pc:sldChg>
      <pc:sldChg chg="modSp mod">
        <pc:chgData name="岩田 久司" userId="912cb8ac-9cdf-4f50-b287-7c40c0859a15" providerId="ADAL" clId="{E8DE9775-231F-4449-ACC3-14282B285823}" dt="2026-06-08T01:51:49.376" v="158" actId="20577"/>
        <pc:sldMkLst>
          <pc:docMk/>
          <pc:sldMk cId="4256719761" sldId="259"/>
        </pc:sldMkLst>
        <pc:spChg chg="mod">
          <ac:chgData name="岩田 久司" userId="912cb8ac-9cdf-4f50-b287-7c40c0859a15" providerId="ADAL" clId="{E8DE9775-231F-4449-ACC3-14282B285823}" dt="2026-06-08T01:51:49.376" v="158" actId="20577"/>
          <ac:spMkLst>
            <pc:docMk/>
            <pc:sldMk cId="4256719761" sldId="259"/>
            <ac:spMk id="6" creationId="{79DD3CEF-EE26-2BAE-0C73-DDE3627F3BD1}"/>
          </ac:spMkLst>
        </pc:spChg>
      </pc:sldChg>
      <pc:sldChg chg="modSp mod">
        <pc:chgData name="岩田 久司" userId="912cb8ac-9cdf-4f50-b287-7c40c0859a15" providerId="ADAL" clId="{E8DE9775-231F-4449-ACC3-14282B285823}" dt="2026-06-08T01:52:06.379" v="162" actId="20577"/>
        <pc:sldMkLst>
          <pc:docMk/>
          <pc:sldMk cId="1975232233" sldId="260"/>
        </pc:sldMkLst>
        <pc:spChg chg="mod">
          <ac:chgData name="岩田 久司" userId="912cb8ac-9cdf-4f50-b287-7c40c0859a15" providerId="ADAL" clId="{E8DE9775-231F-4449-ACC3-14282B285823}" dt="2026-06-08T01:52:06.379" v="162" actId="20577"/>
          <ac:spMkLst>
            <pc:docMk/>
            <pc:sldMk cId="1975232233" sldId="260"/>
            <ac:spMk id="6" creationId="{90AEB6EF-BF7D-14FA-0530-550754D499C0}"/>
          </ac:spMkLst>
        </pc:spChg>
      </pc:sldChg>
      <pc:sldChg chg="del">
        <pc:chgData name="岩田 久司" userId="912cb8ac-9cdf-4f50-b287-7c40c0859a15" providerId="ADAL" clId="{E8DE9775-231F-4449-ACC3-14282B285823}" dt="2026-06-08T01:51:33.826" v="151" actId="47"/>
        <pc:sldMkLst>
          <pc:docMk/>
          <pc:sldMk cId="3505244071" sldId="261"/>
        </pc:sldMkLst>
      </pc:sldChg>
      <pc:sldChg chg="del">
        <pc:chgData name="岩田 久司" userId="912cb8ac-9cdf-4f50-b287-7c40c0859a15" providerId="ADAL" clId="{E8DE9775-231F-4449-ACC3-14282B285823}" dt="2026-06-08T01:51:37.425" v="152" actId="47"/>
        <pc:sldMkLst>
          <pc:docMk/>
          <pc:sldMk cId="1725007588" sldId="294"/>
        </pc:sldMkLst>
      </pc:sldChg>
      <pc:sldChg chg="modSp mod">
        <pc:chgData name="岩田 久司" userId="912cb8ac-9cdf-4f50-b287-7c40c0859a15" providerId="ADAL" clId="{E8DE9775-231F-4449-ACC3-14282B285823}" dt="2026-06-08T01:51:19.244" v="150" actId="14100"/>
        <pc:sldMkLst>
          <pc:docMk/>
          <pc:sldMk cId="762741105" sldId="305"/>
        </pc:sldMkLst>
        <pc:spChg chg="mod">
          <ac:chgData name="岩田 久司" userId="912cb8ac-9cdf-4f50-b287-7c40c0859a15" providerId="ADAL" clId="{E8DE9775-231F-4449-ACC3-14282B285823}" dt="2026-06-08T01:49:59.852" v="63" actId="208"/>
          <ac:spMkLst>
            <pc:docMk/>
            <pc:sldMk cId="762741105" sldId="305"/>
            <ac:spMk id="2" creationId="{1A649178-39BF-3681-47BD-368E894B7BD5}"/>
          </ac:spMkLst>
        </pc:spChg>
        <pc:spChg chg="mod">
          <ac:chgData name="岩田 久司" userId="912cb8ac-9cdf-4f50-b287-7c40c0859a15" providerId="ADAL" clId="{E8DE9775-231F-4449-ACC3-14282B285823}" dt="2026-06-08T01:51:19.244" v="150" actId="14100"/>
          <ac:spMkLst>
            <pc:docMk/>
            <pc:sldMk cId="762741105" sldId="305"/>
            <ac:spMk id="3" creationId="{08F91ECA-713B-8465-1C59-BDAD7DFE13B3}"/>
          </ac:spMkLst>
        </pc:spChg>
      </pc:sldChg>
      <pc:sldChg chg="del">
        <pc:chgData name="岩田 久司" userId="912cb8ac-9cdf-4f50-b287-7c40c0859a15" providerId="ADAL" clId="{E8DE9775-231F-4449-ACC3-14282B285823}" dt="2026-06-08T01:51:38.195" v="153" actId="47"/>
        <pc:sldMkLst>
          <pc:docMk/>
          <pc:sldMk cId="2394915408" sldId="2147483189"/>
        </pc:sldMkLst>
      </pc:sldChg>
      <pc:sldChg chg="del">
        <pc:chgData name="岩田 久司" userId="912cb8ac-9cdf-4f50-b287-7c40c0859a15" providerId="ADAL" clId="{E8DE9775-231F-4449-ACC3-14282B285823}" dt="2026-06-08T01:51:40.188" v="155" actId="47"/>
        <pc:sldMkLst>
          <pc:docMk/>
          <pc:sldMk cId="195638955" sldId="2147483206"/>
        </pc:sldMkLst>
      </pc:sldChg>
      <pc:sldChg chg="del">
        <pc:chgData name="岩田 久司" userId="912cb8ac-9cdf-4f50-b287-7c40c0859a15" providerId="ADAL" clId="{E8DE9775-231F-4449-ACC3-14282B285823}" dt="2026-06-08T01:51:39.450" v="154" actId="47"/>
        <pc:sldMkLst>
          <pc:docMk/>
          <pc:sldMk cId="3222583766" sldId="2147483243"/>
        </pc:sldMkLst>
      </pc:sldChg>
      <pc:sldChg chg="delSp mod">
        <pc:chgData name="岩田 久司" userId="912cb8ac-9cdf-4f50-b287-7c40c0859a15" providerId="ADAL" clId="{E8DE9775-231F-4449-ACC3-14282B285823}" dt="2026-06-12T08:46:14.898" v="165" actId="478"/>
        <pc:sldMkLst>
          <pc:docMk/>
          <pc:sldMk cId="3394702547" sldId="2147483270"/>
        </pc:sldMkLst>
        <pc:spChg chg="del">
          <ac:chgData name="岩田 久司" userId="912cb8ac-9cdf-4f50-b287-7c40c0859a15" providerId="ADAL" clId="{E8DE9775-231F-4449-ACC3-14282B285823}" dt="2026-06-12T08:46:14.898" v="165" actId="478"/>
          <ac:spMkLst>
            <pc:docMk/>
            <pc:sldMk cId="3394702547" sldId="2147483270"/>
            <ac:spMk id="5" creationId="{767DBE49-7241-B0AD-FA13-AD889F9CFC8C}"/>
          </ac:spMkLst>
        </pc:spChg>
      </pc:sldChg>
      <pc:sldChg chg="del">
        <pc:chgData name="岩田 久司" userId="912cb8ac-9cdf-4f50-b287-7c40c0859a15" providerId="ADAL" clId="{E8DE9775-231F-4449-ACC3-14282B285823}" dt="2026-06-08T01:51:41.350" v="156" actId="47"/>
        <pc:sldMkLst>
          <pc:docMk/>
          <pc:sldMk cId="812081574" sldId="2147483476"/>
        </pc:sldMkLst>
      </pc:sldChg>
      <pc:sldChg chg="modSp mod">
        <pc:chgData name="岩田 久司" userId="912cb8ac-9cdf-4f50-b287-7c40c0859a15" providerId="ADAL" clId="{E8DE9775-231F-4449-ACC3-14282B285823}" dt="2026-06-08T01:52:10.740" v="164" actId="20577"/>
        <pc:sldMkLst>
          <pc:docMk/>
          <pc:sldMk cId="3259660128" sldId="2147483646"/>
        </pc:sldMkLst>
        <pc:spChg chg="mod">
          <ac:chgData name="岩田 久司" userId="912cb8ac-9cdf-4f50-b287-7c40c0859a15" providerId="ADAL" clId="{E8DE9775-231F-4449-ACC3-14282B285823}" dt="2026-06-08T01:52:10.740" v="164" actId="20577"/>
          <ac:spMkLst>
            <pc:docMk/>
            <pc:sldMk cId="3259660128" sldId="2147483646"/>
            <ac:spMk id="6" creationId="{6BC66151-D9D4-7AB2-A49F-D44313B6FBC7}"/>
          </ac:spMkLst>
        </pc:spChg>
      </pc:sldChg>
      <pc:sldMasterChg chg="delSldLayout">
        <pc:chgData name="岩田 久司" userId="912cb8ac-9cdf-4f50-b287-7c40c0859a15" providerId="ADAL" clId="{E8DE9775-231F-4449-ACC3-14282B285823}" dt="2026-06-08T01:51:41.350" v="156" actId="47"/>
        <pc:sldMasterMkLst>
          <pc:docMk/>
          <pc:sldMasterMk cId="2712574064" sldId="2147483648"/>
        </pc:sldMasterMkLst>
        <pc:sldLayoutChg chg="del">
          <pc:chgData name="岩田 久司" userId="912cb8ac-9cdf-4f50-b287-7c40c0859a15" providerId="ADAL" clId="{E8DE9775-231F-4449-ACC3-14282B285823}" dt="2026-06-08T01:51:41.350" v="156" actId="47"/>
          <pc:sldLayoutMkLst>
            <pc:docMk/>
            <pc:sldMasterMk cId="2712574064" sldId="2147483648"/>
            <pc:sldLayoutMk cId="733880313" sldId="2147483704"/>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embeddings/oleObject2.bin"/></Relationships>
</file>

<file path=ppt/charts/_rels/chart10.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P12_&#25104;&#38263;&#12395;&#21521;&#12369;&#12383;&#35373;&#20633;&#25237;&#36039;&#215;&#20184;&#21152;&#20385;&#20516;.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P12_&#35373;&#20633;&#31292;&#20685;&#29575;&#215;&#20184;&#21152;&#20385;&#20516;.xlsx"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9.xml"/></Relationships>
</file>

<file path=ppt/charts/_rels/chart12.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65288;&#20225;&#27963;&#65289;&#12304;&#32013;&#21697;&#12305;No.064&#65306;&#24773;&#22577;&#20966;&#29702;&#36890;&#20449;&#36027;&#12398;&#25512;&#31227;.xlsx"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0.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xlsx"/></Relationships>
</file>

<file path=ppt/charts/_rels/chart14.xml.rels><?xml version="1.0" encoding="UTF-8" standalone="yes"?>
<Relationships xmlns="http://schemas.openxmlformats.org/package/2006/relationships"><Relationship Id="rId3" Type="http://schemas.openxmlformats.org/officeDocument/2006/relationships/oleObject" Target="file:///E:\Users\KREA5037\Desktop\&#24773;&#22577;&#20966;&#29702;&#36890;&#20449;&#36027;&#12398;&#22679;&#21152;&#20869;&#35379;.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1_&#31532;&#65297;&#37096;/&#31532;&#65297;&#31456;/06_&#12487;&#12472;&#12479;&#12523;&#21270;&#12539;DX/&#31532;1-1-X&#22259;_&#12477;&#12501;&#12488;&#12454;&#12455;&#12450;&#25237;&#36039;&#27604;&#29575;&#12398;&#25512;&#31227;&#65288;&#20225;&#26989;&#35215;&#27169;&#21029;&#65289;.xlsx"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1.xml"/></Relationships>
</file>

<file path=ppt/charts/_rels/chart16.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26368;&#32066;&#12525;&#12540;&#12487;&#12540;&#12479;/&#12304;&#22259;&#34920;&#31649;&#29702;&#30058;&#21495;&#12305;&#21462;&#24341;&#20808;&#20381;&#23384;&#24230;&#215;&#20385;&#26684;&#36578;&#23233;.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P15_&#20385;&#26684;&#36578;&#23233;&#12398;&#29366;&#27841;&#215;&#20184;&#21152;&#20385;&#20516;&#22793;&#21270;&#29575;.xlsx" TargetMode="Externa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2.xml"/></Relationships>
</file>

<file path=ppt/charts/_rels/chart18.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P15_&#24046;&#21029;&#21270;&#215;&#20184;&#21152;&#20385;&#20516;&#22793;&#21270;&#29575;.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26368;&#32066;&#12525;&#12540;&#12487;&#12540;&#12479;/&#12304;&#22259;&#34920;&#31649;&#29702;&#30058;&#21495;&#12305;PMI&#215;&#35413;&#20385;.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_Worksheet.xlsx"/></Relationships>
</file>

<file path=ppt/charts/_rels/chart20.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26368;&#32066;&#12525;&#12540;&#12487;&#12540;&#12479;/&#12304;&#22259;&#34920;&#31649;&#29702;&#30058;&#21495;&#12305;&#36023;&#21454;&#12398;&#38556;&#22721;.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26368;&#32066;&#12525;&#12540;&#12487;&#12540;&#12479;/&#12304;&#22259;&#34920;&#31649;&#29702;&#30058;&#21495;&#12305;&#36023;&#21454;&#12398;&#12452;&#12513;&#12540;&#12472;.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P16_&#32076;&#21942;&#32773;&#24180;&#20195;&#215;&#20184;&#21152;&#20385;&#20516;.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P16_&#36023;&#21454;&#26377;&#28961;&#215;&#20184;&#21152;&#20385;&#20516;&#22793;&#21270;&#29575;.xlsx" TargetMode="External"/><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3.xml"/><Relationship Id="rId4" Type="http://schemas.openxmlformats.org/officeDocument/2006/relationships/oleObject" Target="https://metijapan.sharepoint.com/sites/mROOM_240600019/Shared%20Documents/20_&#20107;&#26989;&#29872;&#22659;&#37096;/02_&#35519;&#26619;&#23460;/01_&#20013;&#23567;&#20225;&#26989;&#30333;&#26360;/2026&#24180;&#29256;&#30333;&#26360;/08_&#12464;&#12521;&#12501;&#38598;/01_&#31532;&#65297;&#37096;/&#31532;&#65297;&#31456;/04_&#36035;&#37329;&#12539;&#36035;&#19978;&#12370;/&#31532;1-X-X&#22259;_&#26149;&#23395;&#21172;&#20351;&#20132;&#28169;&#12395;&#12424;&#12427;&#36035;&#19978;&#12370;&#29575;&#12398;&#25512;&#31227;.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4.xml"/><Relationship Id="rId4" Type="http://schemas.openxmlformats.org/officeDocument/2006/relationships/oleObject" Target="https://metijapan.sharepoint.com/sites/mROOM_240600019/Shared%20Documents/20_&#20107;&#26989;&#29872;&#22659;&#37096;/02_&#35519;&#26619;&#23460;/01_&#20013;&#23567;&#20225;&#26989;&#30333;&#26360;/2026&#24180;&#29256;&#30333;&#26360;/08_&#12464;&#12521;&#12501;&#38598;/01_&#31532;&#65297;&#37096;/&#31532;&#65297;&#31456;/04_&#36035;&#37329;&#12539;&#36035;&#19978;&#12370;/&#31532;1-X-X&#22259;_&#26368;&#20302;&#36035;&#37329;&#12398;&#25512;&#31227;.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1_&#31532;&#65297;&#37096;/&#31532;&#65297;&#31456;/04_&#36035;&#37329;&#12539;&#36035;&#19978;&#12370;/&#27010;&#35201;&#20316;&#26989;_051_&#19968;&#20154;&#24403;&#12383;&#12426;&#36035;&#37329;&#65288;&#20225;&#26989;&#35215;&#27169;&#12289;&#26989;&#31278;&#21029;&#65289;_1&#12392;3&#12398;&#12415;.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1_&#31532;&#65297;&#37096;/&#31532;&#65297;&#31456;/04_&#36035;&#37329;&#12539;&#36035;&#19978;&#12370;/&#27010;&#35201;&#20316;&#26989;_051_&#19968;&#20154;&#24403;&#12383;&#12426;&#36035;&#37329;&#65288;&#20225;&#26989;&#35215;&#27169;&#12289;&#26989;&#31278;&#21029;&#65289;_1&#12392;3&#12398;&#12415;.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1_&#31532;&#65297;&#37096;/&#31532;&#65297;&#31456;/04_&#36035;&#37329;&#12539;&#36035;&#19978;&#12370;/&#27010;&#35201;&#20316;&#26989;_051_&#19968;&#20154;&#24403;&#12383;&#12426;&#36035;&#37329;&#65288;&#20225;&#26989;&#35215;&#27169;&#12289;&#26989;&#31278;&#21029;&#65289;_1&#12392;3&#12398;&#12415;.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8.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26368;&#32066;&#12525;&#12540;&#12487;&#12540;&#12479;/&#12304;&#22259;&#34920;&#31649;&#29702;&#30058;&#21495;&#12305;&#25104;&#38263;&#12395;&#21521;&#12369;&#12383;&#35373;&#20633;&#25237;&#36039;&#12408;&#12398;&#21462;&#32068;&#29366;&#27841;.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metijapan.sharepoint.com/sites/mROOM_240600019/Shared%20Documents/20_&#20107;&#26989;&#29872;&#22659;&#37096;/02_&#35519;&#26619;&#23460;/01_&#20013;&#23567;&#20225;&#26989;&#30333;&#26360;/2026&#24180;&#29256;&#30333;&#26360;/08_&#12464;&#12521;&#12501;&#38598;/05_&#27010;&#35201;&#36039;&#26009;/&#20013;&#30333;2&#37096;&#12497;&#12540;&#12488;/&#26368;&#32066;&#12525;&#12540;&#12487;&#12540;&#12479;/&#12304;&#22259;&#34920;&#31649;&#29702;&#30058;&#21495;&#12305;&#26989;&#21209;&#12503;&#12525;&#12475;&#12473;&#12398;&#35211;&#30452;&#12375;&#215;&#31292;&#20685;&#29575;.xlsx" TargetMode="Externa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301142703131927E-2"/>
          <c:y val="0.1210424923520074"/>
          <c:w val="0.8964330737641969"/>
          <c:h val="0.66897805998549231"/>
        </c:manualLayout>
      </c:layout>
      <c:barChart>
        <c:barDir val="col"/>
        <c:grouping val="stacked"/>
        <c:varyColors val="0"/>
        <c:ser>
          <c:idx val="0"/>
          <c:order val="0"/>
          <c:tx>
            <c:strRef>
              <c:f>Sheet1!$A$29</c:f>
              <c:strCache>
                <c:ptCount val="1"/>
                <c:pt idx="0">
                  <c:v>小規模事業者</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Sheet1!$C$28:$N$28</c:f>
              <c:strCache>
                <c:ptCount val="12"/>
                <c:pt idx="0">
                  <c:v>1986年</c:v>
                </c:pt>
                <c:pt idx="1">
                  <c:v>1991年</c:v>
                </c:pt>
                <c:pt idx="2">
                  <c:v>1996年</c:v>
                </c:pt>
                <c:pt idx="3">
                  <c:v>1999年</c:v>
                </c:pt>
                <c:pt idx="4">
                  <c:v>2001年</c:v>
                </c:pt>
                <c:pt idx="5">
                  <c:v>2004年</c:v>
                </c:pt>
                <c:pt idx="6">
                  <c:v>2006年</c:v>
                </c:pt>
                <c:pt idx="7">
                  <c:v>2009年</c:v>
                </c:pt>
                <c:pt idx="8">
                  <c:v>2012年</c:v>
                </c:pt>
                <c:pt idx="9">
                  <c:v>2014年</c:v>
                </c:pt>
                <c:pt idx="10">
                  <c:v>2016年</c:v>
                </c:pt>
                <c:pt idx="11">
                  <c:v>2021年</c:v>
                </c:pt>
              </c:strCache>
              <c:extLst/>
            </c:strRef>
          </c:cat>
          <c:val>
            <c:numRef>
              <c:f>Sheet1!$C$33:$N$33</c:f>
              <c:numCache>
                <c:formatCode>0.0</c:formatCode>
                <c:ptCount val="12"/>
                <c:pt idx="0">
                  <c:v>476.58440000000002</c:v>
                </c:pt>
                <c:pt idx="1">
                  <c:v>459.33879999999999</c:v>
                </c:pt>
                <c:pt idx="2">
                  <c:v>448.35759999999999</c:v>
                </c:pt>
                <c:pt idx="3">
                  <c:v>422.87810000000002</c:v>
                </c:pt>
                <c:pt idx="4">
                  <c:v>410.21690000000001</c:v>
                </c:pt>
                <c:pt idx="5">
                  <c:v>377.68630000000002</c:v>
                </c:pt>
                <c:pt idx="6">
                  <c:v>366.30689999999998</c:v>
                </c:pt>
                <c:pt idx="7">
                  <c:v>366.53609999999998</c:v>
                </c:pt>
                <c:pt idx="8">
                  <c:v>334.28140000000002</c:v>
                </c:pt>
                <c:pt idx="9">
                  <c:v>325.22539999999998</c:v>
                </c:pt>
                <c:pt idx="10">
                  <c:v>304.839</c:v>
                </c:pt>
                <c:pt idx="11">
                  <c:v>285.3356</c:v>
                </c:pt>
              </c:numCache>
              <c:extLst/>
            </c:numRef>
          </c:val>
          <c:extLst>
            <c:ext xmlns:c16="http://schemas.microsoft.com/office/drawing/2014/chart" uri="{C3380CC4-5D6E-409C-BE32-E72D297353CC}">
              <c16:uniqueId val="{00000000-D0A7-4578-BEF3-ABB5D40B8DEA}"/>
            </c:ext>
          </c:extLst>
        </c:ser>
        <c:ser>
          <c:idx val="1"/>
          <c:order val="1"/>
          <c:tx>
            <c:strRef>
              <c:f>Sheet1!$A$30</c:f>
              <c:strCache>
                <c:ptCount val="1"/>
                <c:pt idx="0">
                  <c:v>中規模企業</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Sheet1!$C$28:$N$28</c:f>
              <c:strCache>
                <c:ptCount val="12"/>
                <c:pt idx="0">
                  <c:v>1986年</c:v>
                </c:pt>
                <c:pt idx="1">
                  <c:v>1991年</c:v>
                </c:pt>
                <c:pt idx="2">
                  <c:v>1996年</c:v>
                </c:pt>
                <c:pt idx="3">
                  <c:v>1999年</c:v>
                </c:pt>
                <c:pt idx="4">
                  <c:v>2001年</c:v>
                </c:pt>
                <c:pt idx="5">
                  <c:v>2004年</c:v>
                </c:pt>
                <c:pt idx="6">
                  <c:v>2006年</c:v>
                </c:pt>
                <c:pt idx="7">
                  <c:v>2009年</c:v>
                </c:pt>
                <c:pt idx="8">
                  <c:v>2012年</c:v>
                </c:pt>
                <c:pt idx="9">
                  <c:v>2014年</c:v>
                </c:pt>
                <c:pt idx="10">
                  <c:v>2016年</c:v>
                </c:pt>
                <c:pt idx="11">
                  <c:v>2021年</c:v>
                </c:pt>
              </c:strCache>
              <c:extLst/>
            </c:strRef>
          </c:cat>
          <c:val>
            <c:numRef>
              <c:f>Sheet1!$C$34:$N$34</c:f>
              <c:numCache>
                <c:formatCode>0.0</c:formatCode>
                <c:ptCount val="12"/>
                <c:pt idx="0">
                  <c:v>56.128399999999999</c:v>
                </c:pt>
                <c:pt idx="1">
                  <c:v>61.020099999999999</c:v>
                </c:pt>
                <c:pt idx="2">
                  <c:v>58.934600000000003</c:v>
                </c:pt>
                <c:pt idx="3">
                  <c:v>60.798299999999998</c:v>
                </c:pt>
                <c:pt idx="4">
                  <c:v>58.743899999999996</c:v>
                </c:pt>
                <c:pt idx="5">
                  <c:v>54.892699999999998</c:v>
                </c:pt>
                <c:pt idx="6">
                  <c:v>53.465000000000003</c:v>
                </c:pt>
                <c:pt idx="7">
                  <c:v>53.590299999999999</c:v>
                </c:pt>
                <c:pt idx="8">
                  <c:v>51.012</c:v>
                </c:pt>
                <c:pt idx="9">
                  <c:v>55.697400000000002</c:v>
                </c:pt>
                <c:pt idx="10">
                  <c:v>52.9786</c:v>
                </c:pt>
                <c:pt idx="11">
                  <c:v>51.153500000000001</c:v>
                </c:pt>
              </c:numCache>
              <c:extLst/>
            </c:numRef>
          </c:val>
          <c:extLst>
            <c:ext xmlns:c16="http://schemas.microsoft.com/office/drawing/2014/chart" uri="{C3380CC4-5D6E-409C-BE32-E72D297353CC}">
              <c16:uniqueId val="{00000001-D0A7-4578-BEF3-ABB5D40B8DEA}"/>
            </c:ext>
          </c:extLst>
        </c:ser>
        <c:dLbls>
          <c:showLegendKey val="0"/>
          <c:showVal val="1"/>
          <c:showCatName val="0"/>
          <c:showSerName val="0"/>
          <c:showPercent val="0"/>
          <c:showBubbleSize val="0"/>
        </c:dLbls>
        <c:gapWidth val="150"/>
        <c:overlap val="100"/>
        <c:axId val="386741439"/>
        <c:axId val="386741919"/>
      </c:barChart>
      <c:lineChart>
        <c:grouping val="standard"/>
        <c:varyColors val="0"/>
        <c:ser>
          <c:idx val="2"/>
          <c:order val="2"/>
          <c:tx>
            <c:strRef>
              <c:f>Sheet1!$A$2</c:f>
              <c:strCache>
                <c:ptCount val="1"/>
                <c:pt idx="0">
                  <c:v>大企業含む全企業</c:v>
                </c:pt>
              </c:strCache>
            </c:strRef>
          </c:tx>
          <c:spPr>
            <a:ln w="25400" cap="rnd">
              <a:solidFill>
                <a:schemeClr val="accent3"/>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Sheet1!$C$28:$N$28</c:f>
              <c:strCache>
                <c:ptCount val="12"/>
                <c:pt idx="0">
                  <c:v>1986年</c:v>
                </c:pt>
                <c:pt idx="1">
                  <c:v>1991年</c:v>
                </c:pt>
                <c:pt idx="2">
                  <c:v>1996年</c:v>
                </c:pt>
                <c:pt idx="3">
                  <c:v>1999年</c:v>
                </c:pt>
                <c:pt idx="4">
                  <c:v>2001年</c:v>
                </c:pt>
                <c:pt idx="5">
                  <c:v>2004年</c:v>
                </c:pt>
                <c:pt idx="6">
                  <c:v>2006年</c:v>
                </c:pt>
                <c:pt idx="7">
                  <c:v>2009年</c:v>
                </c:pt>
                <c:pt idx="8">
                  <c:v>2012年</c:v>
                </c:pt>
                <c:pt idx="9">
                  <c:v>2014年</c:v>
                </c:pt>
                <c:pt idx="10">
                  <c:v>2016年</c:v>
                </c:pt>
                <c:pt idx="11">
                  <c:v>2021年</c:v>
                </c:pt>
              </c:strCache>
              <c:extLst/>
            </c:strRef>
          </c:cat>
          <c:val>
            <c:numRef>
              <c:f>Sheet1!$C$6:$N$6</c:f>
              <c:numCache>
                <c:formatCode>0.0</c:formatCode>
                <c:ptCount val="12"/>
                <c:pt idx="0">
                  <c:v>535.12469999999996</c:v>
                </c:pt>
                <c:pt idx="1">
                  <c:v>523.41089999999997</c:v>
                </c:pt>
                <c:pt idx="2">
                  <c:v>510.26420000000002</c:v>
                </c:pt>
                <c:pt idx="3">
                  <c:v>485.11040000000003</c:v>
                </c:pt>
                <c:pt idx="4">
                  <c:v>470.3039</c:v>
                </c:pt>
                <c:pt idx="5">
                  <c:v>433.81349999999998</c:v>
                </c:pt>
                <c:pt idx="6">
                  <c:v>421.00700000000001</c:v>
                </c:pt>
                <c:pt idx="7">
                  <c:v>421.31900000000002</c:v>
                </c:pt>
                <c:pt idx="8">
                  <c:v>386.35300000000001</c:v>
                </c:pt>
                <c:pt idx="9">
                  <c:v>382.03379999999999</c:v>
                </c:pt>
                <c:pt idx="10">
                  <c:v>358.93329999999997</c:v>
                </c:pt>
                <c:pt idx="11">
                  <c:v>337.52550000000002</c:v>
                </c:pt>
              </c:numCache>
              <c:extLst/>
            </c:numRef>
          </c:val>
          <c:smooth val="0"/>
          <c:extLst>
            <c:ext xmlns:c16="http://schemas.microsoft.com/office/drawing/2014/chart" uri="{C3380CC4-5D6E-409C-BE32-E72D297353CC}">
              <c16:uniqueId val="{00000002-D0A7-4578-BEF3-ABB5D40B8DEA}"/>
            </c:ext>
          </c:extLst>
        </c:ser>
        <c:dLbls>
          <c:showLegendKey val="0"/>
          <c:showVal val="1"/>
          <c:showCatName val="0"/>
          <c:showSerName val="0"/>
          <c:showPercent val="0"/>
          <c:showBubbleSize val="0"/>
        </c:dLbls>
        <c:marker val="1"/>
        <c:smooth val="0"/>
        <c:axId val="386741439"/>
        <c:axId val="386741919"/>
      </c:lineChart>
      <c:catAx>
        <c:axId val="386741439"/>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8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386741919"/>
        <c:crosses val="autoZero"/>
        <c:auto val="1"/>
        <c:lblAlgn val="ctr"/>
        <c:lblOffset val="100"/>
        <c:noMultiLvlLbl val="0"/>
      </c:catAx>
      <c:valAx>
        <c:axId val="386741919"/>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386741439"/>
        <c:crosses val="autoZero"/>
        <c:crossBetween val="between"/>
      </c:valAx>
      <c:spPr>
        <a:noFill/>
        <a:ln>
          <a:noFill/>
        </a:ln>
        <a:effectLst/>
      </c:spPr>
    </c:plotArea>
    <c:legend>
      <c:legendPos val="b"/>
      <c:layout>
        <c:manualLayout>
          <c:xMode val="edge"/>
          <c:yMode val="edge"/>
          <c:x val="0.11259161476732966"/>
          <c:y val="0.8825696267133275"/>
          <c:w val="0.74309900625690095"/>
          <c:h val="7.9462292285273947E-2"/>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ja-JP"/>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545105566218805"/>
          <c:y val="8.2675685832393833E-2"/>
          <c:w val="0.55635796545105565"/>
          <c:h val="0.73799323562570462"/>
        </c:manualLayout>
      </c:layout>
      <c:barChart>
        <c:barDir val="bar"/>
        <c:grouping val="clustered"/>
        <c:varyColors val="0"/>
        <c:ser>
          <c:idx val="0"/>
          <c:order val="0"/>
          <c:spPr>
            <a:solidFill>
              <a:srgbClr val="5095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図表データ!$A$2:$A$3</c:f>
              <c:strCache>
                <c:ptCount val="2"/>
                <c:pt idx="0">
                  <c:v>取り組んだ（n=6,665）</c:v>
                </c:pt>
                <c:pt idx="1">
                  <c:v>取り組んでいない（n=5,042）</c:v>
                </c:pt>
              </c:strCache>
            </c:strRef>
          </c:cat>
          <c:val>
            <c:numRef>
              <c:f>図表データ!$B$2:$B$3</c:f>
              <c:numCache>
                <c:formatCode>0.0</c:formatCode>
                <c:ptCount val="2"/>
                <c:pt idx="0">
                  <c:v>22.03</c:v>
                </c:pt>
                <c:pt idx="1">
                  <c:v>15.175000000000001</c:v>
                </c:pt>
              </c:numCache>
            </c:numRef>
          </c:val>
          <c:extLst>
            <c:ext xmlns:c16="http://schemas.microsoft.com/office/drawing/2014/chart" uri="{C3380CC4-5D6E-409C-BE32-E72D297353CC}">
              <c16:uniqueId val="{00000000-9B86-4DC0-B55E-C380CB1EA984}"/>
            </c:ext>
          </c:extLst>
        </c:ser>
        <c:dLbls>
          <c:dLblPos val="outEnd"/>
          <c:showLegendKey val="0"/>
          <c:showVal val="1"/>
          <c:showCatName val="0"/>
          <c:showSerName val="0"/>
          <c:showPercent val="0"/>
          <c:showBubbleSize val="0"/>
        </c:dLbls>
        <c:gapWidth val="150"/>
        <c:axId val="968020640"/>
        <c:axId val="968021120"/>
      </c:barChart>
      <c:catAx>
        <c:axId val="968020640"/>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68021120"/>
        <c:crosses val="autoZero"/>
        <c:auto val="1"/>
        <c:lblAlgn val="ctr"/>
        <c:lblOffset val="100"/>
        <c:noMultiLvlLbl val="0"/>
      </c:catAx>
      <c:valAx>
        <c:axId val="968021120"/>
        <c:scaling>
          <c:orientation val="minMax"/>
        </c:scaling>
        <c:delete val="0"/>
        <c:axPos val="b"/>
        <c:title>
          <c:tx>
            <c:rich>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r>
                  <a:rPr lang="en-US" altLang="ja-JP" sz="900"/>
                  <a:t>(%)</a:t>
                </a:r>
                <a:endParaRPr lang="ja-JP" altLang="en-US" sz="900"/>
              </a:p>
            </c:rich>
          </c:tx>
          <c:layout>
            <c:manualLayout>
              <c:xMode val="edge"/>
              <c:yMode val="edge"/>
              <c:x val="0.93740403071017275"/>
              <c:y val="0.82337467117624952"/>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ltLang="en-US"/>
            </a:p>
          </c:tx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68020640"/>
        <c:crosses val="max"/>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207249047475501"/>
          <c:y val="0.10280373831775701"/>
          <c:w val="0.52093167547103336"/>
          <c:h val="0.6930299043761925"/>
        </c:manualLayout>
      </c:layout>
      <c:barChart>
        <c:barDir val="bar"/>
        <c:grouping val="clustered"/>
        <c:varyColors val="0"/>
        <c:ser>
          <c:idx val="0"/>
          <c:order val="0"/>
          <c:spPr>
            <a:solidFill>
              <a:srgbClr val="5095E6"/>
            </a:solidFill>
            <a:ln w="9525" cmpd="sng">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図表データ!$A$2:$A$4</c:f>
              <c:strCache>
                <c:ptCount val="3"/>
                <c:pt idx="0">
                  <c:v>75%以上（n=1,971）</c:v>
                </c:pt>
                <c:pt idx="1">
                  <c:v>25%以上75%未満（n=2,284）</c:v>
                </c:pt>
                <c:pt idx="2">
                  <c:v>25%未満（n=1,274）</c:v>
                </c:pt>
              </c:strCache>
            </c:strRef>
          </c:cat>
          <c:val>
            <c:numRef>
              <c:f>図表データ!$B$2:$B$4</c:f>
              <c:numCache>
                <c:formatCode>0.0_);[Red]\(0.0\)</c:formatCode>
                <c:ptCount val="3"/>
                <c:pt idx="0">
                  <c:v>24.59</c:v>
                </c:pt>
                <c:pt idx="1">
                  <c:v>20.99</c:v>
                </c:pt>
                <c:pt idx="2">
                  <c:v>20.105</c:v>
                </c:pt>
              </c:numCache>
            </c:numRef>
          </c:val>
          <c:extLst>
            <c:ext xmlns:c16="http://schemas.microsoft.com/office/drawing/2014/chart" uri="{C3380CC4-5D6E-409C-BE32-E72D297353CC}">
              <c16:uniqueId val="{00000000-75B9-4D6F-8787-D6CAB3F6CA64}"/>
            </c:ext>
          </c:extLst>
        </c:ser>
        <c:dLbls>
          <c:dLblPos val="outEnd"/>
          <c:showLegendKey val="0"/>
          <c:showVal val="1"/>
          <c:showCatName val="0"/>
          <c:showSerName val="0"/>
          <c:showPercent val="0"/>
          <c:showBubbleSize val="0"/>
        </c:dLbls>
        <c:gapWidth val="100"/>
        <c:axId val="1521020544"/>
        <c:axId val="1521021024"/>
      </c:barChart>
      <c:catAx>
        <c:axId val="1521020544"/>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1521021024"/>
        <c:crosses val="autoZero"/>
        <c:auto val="1"/>
        <c:lblAlgn val="ctr"/>
        <c:lblOffset val="100"/>
        <c:noMultiLvlLbl val="0"/>
      </c:catAx>
      <c:valAx>
        <c:axId val="1521021024"/>
        <c:scaling>
          <c:orientation val="minMax"/>
          <c:max val="25"/>
        </c:scaling>
        <c:delete val="0"/>
        <c:axPos val="b"/>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1521020544"/>
        <c:crosses val="max"/>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9473376956094457E-2"/>
          <c:y val="5.9925049124909036E-2"/>
          <c:w val="0.82924812306842599"/>
          <c:h val="0.7504454620887121"/>
        </c:manualLayout>
      </c:layout>
      <c:lineChart>
        <c:grouping val="standard"/>
        <c:varyColors val="0"/>
        <c:ser>
          <c:idx val="0"/>
          <c:order val="0"/>
          <c:tx>
            <c:strRef>
              <c:f>図表!$B$18</c:f>
              <c:strCache>
                <c:ptCount val="1"/>
                <c:pt idx="0">
                  <c:v>大企業</c:v>
                </c:pt>
              </c:strCache>
            </c:strRef>
          </c:tx>
          <c:spPr>
            <a:ln w="28575" cap="rnd">
              <a:solidFill>
                <a:srgbClr val="5095E6"/>
              </a:solidFill>
              <a:round/>
            </a:ln>
            <a:effectLst/>
          </c:spPr>
          <c:marker>
            <c:symbol val="none"/>
          </c:marker>
          <c:dPt>
            <c:idx val="19"/>
            <c:marker>
              <c:symbol val="none"/>
            </c:marker>
            <c:bubble3D val="0"/>
            <c:extLst>
              <c:ext xmlns:c16="http://schemas.microsoft.com/office/drawing/2014/chart" uri="{C3380CC4-5D6E-409C-BE32-E72D297353CC}">
                <c16:uniqueId val="{00000000-10F7-4836-8B90-E7B968017C36}"/>
              </c:ext>
            </c:extLst>
          </c:dPt>
          <c:dLbls>
            <c:dLbl>
              <c:idx val="9"/>
              <c:layout>
                <c:manualLayout>
                  <c:x val="-1.3005487413587527E-2"/>
                  <c:y val="-1.1670419052965376E-2"/>
                </c:manualLayout>
              </c:layout>
              <c:spPr>
                <a:noFill/>
                <a:ln>
                  <a:noFill/>
                </a:ln>
                <a:effectLst/>
              </c:spPr>
              <c:txPr>
                <a:bodyPr rot="0" spcFirstLastPara="1" vertOverflow="ellipsis" vert="horz" wrap="square" lIns="38100" tIns="19050" rIns="38100" bIns="19050" anchor="ctr" anchorCtr="1">
                  <a:spAutoFit/>
                </a:bodyPr>
                <a:lstStyle/>
                <a:p>
                  <a:pPr>
                    <a:defRPr lang="ja-JP" sz="10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0F7-4836-8B90-E7B968017C36}"/>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図表!$C$17:$L$17</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図表!$C$18:$L$18</c:f>
              <c:numCache>
                <c:formatCode>0.0</c:formatCode>
                <c:ptCount val="10"/>
                <c:pt idx="0">
                  <c:v>100</c:v>
                </c:pt>
                <c:pt idx="1">
                  <c:v>101.60585489255848</c:v>
                </c:pt>
                <c:pt idx="2">
                  <c:v>99.820833954417495</c:v>
                </c:pt>
                <c:pt idx="3">
                  <c:v>104.92417851765734</c:v>
                </c:pt>
                <c:pt idx="4">
                  <c:v>107.18088271227191</c:v>
                </c:pt>
                <c:pt idx="5">
                  <c:v>117.8425726230594</c:v>
                </c:pt>
                <c:pt idx="6">
                  <c:v>114.33142826374268</c:v>
                </c:pt>
                <c:pt idx="7">
                  <c:v>128.85057997930352</c:v>
                </c:pt>
                <c:pt idx="8">
                  <c:v>141.92700996789841</c:v>
                </c:pt>
                <c:pt idx="9">
                  <c:v>162.08564546615736</c:v>
                </c:pt>
              </c:numCache>
            </c:numRef>
          </c:val>
          <c:smooth val="0"/>
          <c:extLst>
            <c:ext xmlns:c16="http://schemas.microsoft.com/office/drawing/2014/chart" uri="{C3380CC4-5D6E-409C-BE32-E72D297353CC}">
              <c16:uniqueId val="{00000002-10F7-4836-8B90-E7B968017C36}"/>
            </c:ext>
          </c:extLst>
        </c:ser>
        <c:ser>
          <c:idx val="1"/>
          <c:order val="1"/>
          <c:tx>
            <c:strRef>
              <c:f>図表!$B$19</c:f>
              <c:strCache>
                <c:ptCount val="1"/>
                <c:pt idx="0">
                  <c:v>中小企業</c:v>
                </c:pt>
              </c:strCache>
            </c:strRef>
          </c:tx>
          <c:spPr>
            <a:ln w="28575" cap="rnd">
              <a:solidFill>
                <a:srgbClr val="FF994D"/>
              </a:solidFill>
              <a:round/>
            </a:ln>
            <a:effectLst/>
          </c:spPr>
          <c:marker>
            <c:symbol val="none"/>
          </c:marker>
          <c:dPt>
            <c:idx val="19"/>
            <c:marker>
              <c:symbol val="none"/>
            </c:marker>
            <c:bubble3D val="0"/>
            <c:extLst>
              <c:ext xmlns:c16="http://schemas.microsoft.com/office/drawing/2014/chart" uri="{C3380CC4-5D6E-409C-BE32-E72D297353CC}">
                <c16:uniqueId val="{00000003-10F7-4836-8B90-E7B968017C36}"/>
              </c:ext>
            </c:extLst>
          </c:dPt>
          <c:dLbls>
            <c:dLbl>
              <c:idx val="0"/>
              <c:layout>
                <c:manualLayout>
                  <c:x val="2.6389592624552448E-3"/>
                  <c:y val="-0.1346230792659256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0F7-4836-8B90-E7B968017C36}"/>
                </c:ext>
              </c:extLst>
            </c:dLbl>
            <c:dLbl>
              <c:idx val="9"/>
              <c:layout>
                <c:manualLayout>
                  <c:x val="-1.3199376366276916E-2"/>
                  <c:y val="2.81070654348487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0F7-4836-8B90-E7B968017C36}"/>
                </c:ext>
              </c:extLst>
            </c:dLbl>
            <c:spPr>
              <a:noFill/>
              <a:ln>
                <a:noFill/>
              </a:ln>
              <a:effectLst/>
            </c:spPr>
            <c:txPr>
              <a:bodyPr rot="0" spcFirstLastPara="1" vertOverflow="ellipsis" vert="horz" wrap="square" lIns="38100" tIns="19050" rIns="38100" bIns="19050" anchor="ctr" anchorCtr="1">
                <a:spAutoFit/>
              </a:bodyPr>
              <a:lstStyle/>
              <a:p>
                <a:pPr>
                  <a:defRPr lang="ja-JP" sz="10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図表!$C$17:$L$17</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図表!$C$19:$L$19</c:f>
              <c:numCache>
                <c:formatCode>0.0</c:formatCode>
                <c:ptCount val="10"/>
                <c:pt idx="0">
                  <c:v>100</c:v>
                </c:pt>
                <c:pt idx="1">
                  <c:v>99.005209065363204</c:v>
                </c:pt>
                <c:pt idx="2">
                  <c:v>114.12058184124841</c:v>
                </c:pt>
                <c:pt idx="3">
                  <c:v>123.03624212539246</c:v>
                </c:pt>
                <c:pt idx="4">
                  <c:v>98.745147884287647</c:v>
                </c:pt>
                <c:pt idx="5">
                  <c:v>98.382436410900596</c:v>
                </c:pt>
                <c:pt idx="6">
                  <c:v>100.98241686093135</c:v>
                </c:pt>
                <c:pt idx="7">
                  <c:v>105.60567348539958</c:v>
                </c:pt>
                <c:pt idx="8">
                  <c:v>130.00059100325444</c:v>
                </c:pt>
                <c:pt idx="9">
                  <c:v>148.01466796466144</c:v>
                </c:pt>
              </c:numCache>
            </c:numRef>
          </c:val>
          <c:smooth val="0"/>
          <c:extLst>
            <c:ext xmlns:c16="http://schemas.microsoft.com/office/drawing/2014/chart" uri="{C3380CC4-5D6E-409C-BE32-E72D297353CC}">
              <c16:uniqueId val="{00000006-10F7-4836-8B90-E7B968017C36}"/>
            </c:ext>
          </c:extLst>
        </c:ser>
        <c:dLbls>
          <c:dLblPos val="t"/>
          <c:showLegendKey val="0"/>
          <c:showVal val="1"/>
          <c:showCatName val="0"/>
          <c:showSerName val="0"/>
          <c:showPercent val="0"/>
          <c:showBubbleSize val="0"/>
        </c:dLbls>
        <c:smooth val="0"/>
        <c:axId val="1783115183"/>
        <c:axId val="1783107503"/>
      </c:lineChart>
      <c:catAx>
        <c:axId val="178311518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1783107503"/>
        <c:crosses val="autoZero"/>
        <c:auto val="1"/>
        <c:lblAlgn val="ctr"/>
        <c:lblOffset val="100"/>
        <c:noMultiLvlLbl val="0"/>
      </c:catAx>
      <c:valAx>
        <c:axId val="1783107503"/>
        <c:scaling>
          <c:orientation val="minMax"/>
          <c:min val="90"/>
        </c:scaling>
        <c:delete val="0"/>
        <c:axPos val="l"/>
        <c:majorGridlines>
          <c:spPr>
            <a:ln w="9525" cap="flat" cmpd="sng" algn="ctr">
              <a:noFill/>
              <a:round/>
            </a:ln>
            <a:effectLst/>
          </c:spPr>
        </c:majorGridlines>
        <c:title>
          <c:tx>
            <c:rich>
              <a:bodyPr rot="0" spcFirstLastPara="1" vertOverflow="ellipsis"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r>
                  <a:rPr lang="ja-JP" sz="900"/>
                  <a:t>（</a:t>
                </a:r>
                <a:r>
                  <a:rPr lang="en-US" altLang="ja-JP" sz="900"/>
                  <a:t>2014</a:t>
                </a:r>
                <a:r>
                  <a:rPr lang="ja-JP" altLang="en-US" sz="900"/>
                  <a:t>年度＝</a:t>
                </a:r>
                <a:r>
                  <a:rPr lang="en-US" altLang="ja-JP" sz="900"/>
                  <a:t>100</a:t>
                </a:r>
                <a:r>
                  <a:rPr lang="ja-JP" sz="900"/>
                  <a:t>）</a:t>
                </a:r>
              </a:p>
            </c:rich>
          </c:tx>
          <c:layout>
            <c:manualLayout>
              <c:xMode val="edge"/>
              <c:yMode val="edge"/>
              <c:x val="5.8780830624410266E-2"/>
              <c:y val="1.4858308717173424E-2"/>
            </c:manualLayout>
          </c:layout>
          <c:overlay val="0"/>
          <c:spPr>
            <a:noFill/>
            <a:ln>
              <a:noFill/>
            </a:ln>
            <a:effectLst/>
          </c:spPr>
          <c:txPr>
            <a:bodyPr rot="0" spcFirstLastPara="1" vertOverflow="ellipsis"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title>
        <c:numFmt formatCode="#,##0_);[Red]\(#,##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1783115183"/>
        <c:crosses val="autoZero"/>
        <c:crossBetween val="midCat"/>
        <c:majorUnit val="10"/>
      </c:valAx>
      <c:spPr>
        <a:noFill/>
        <a:ln>
          <a:noFill/>
        </a:ln>
        <a:effectLst/>
      </c:spPr>
    </c:plotArea>
    <c:legend>
      <c:legendPos val="b"/>
      <c:layout>
        <c:manualLayout>
          <c:xMode val="edge"/>
          <c:yMode val="edge"/>
          <c:x val="0.30282825119798096"/>
          <c:y val="0.10093102974637054"/>
          <c:w val="0.34943742518184934"/>
          <c:h val="0.26156369858466627"/>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a:solidFill>
            <a:schemeClr val="tx1"/>
          </a:solidFill>
          <a:latin typeface="メイリオ" panose="020B0604030504040204" pitchFamily="50" charset="-128"/>
          <a:ea typeface="メイリオ" panose="020B0604030504040204" pitchFamily="50" charset="-128"/>
        </a:defRPr>
      </a:pPr>
      <a:endParaRPr lang="ja-JP"/>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089682446907958"/>
          <c:y val="1.3193517668236251E-2"/>
          <c:w val="0.82218728450656497"/>
          <c:h val="0.62055072461300187"/>
        </c:manualLayout>
      </c:layout>
      <c:barChart>
        <c:barDir val="bar"/>
        <c:grouping val="stacked"/>
        <c:varyColors val="0"/>
        <c:ser>
          <c:idx val="0"/>
          <c:order val="0"/>
          <c:tx>
            <c:strRef>
              <c:f>図表データ!$D$9</c:f>
              <c:strCache>
                <c:ptCount val="1"/>
                <c:pt idx="0">
                  <c:v>段階4</c:v>
                </c:pt>
              </c:strCache>
            </c:strRef>
          </c:tx>
          <c:spPr>
            <a:solidFill>
              <a:schemeClr val="accent1"/>
            </a:solidFill>
            <a:ln>
              <a:noFill/>
            </a:ln>
            <a:effectLst/>
          </c:spPr>
          <c:invertIfNegative val="0"/>
          <c:dLbls>
            <c:dLbl>
              <c:idx val="0"/>
              <c:layout>
                <c:manualLayout>
                  <c:x val="1.322916666666666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6A0-40C9-995C-3170518D0B36}"/>
                </c:ext>
              </c:extLst>
            </c:dLbl>
            <c:dLbl>
              <c:idx val="1"/>
              <c:layout>
                <c:manualLayout>
                  <c:x val="8.819444444444444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6A0-40C9-995C-3170518D0B36}"/>
                </c:ext>
              </c:extLst>
            </c:dLbl>
            <c:spPr>
              <a:noFill/>
              <a:ln>
                <a:noFill/>
              </a:ln>
              <a:effectLst/>
            </c:spPr>
            <c:txPr>
              <a:bodyPr rot="0" spcFirstLastPara="1" vertOverflow="ellipsis" vert="horz" wrap="square" anchor="ctr" anchorCtr="1"/>
              <a:lstStyle/>
              <a:p>
                <a:pPr>
                  <a:defRPr lang="ja-JP" sz="10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図表データ!$E$8</c:f>
              <c:strCache>
                <c:ptCount val="1"/>
                <c:pt idx="0">
                  <c:v>（n=12,215）</c:v>
                </c:pt>
              </c:strCache>
            </c:strRef>
          </c:cat>
          <c:val>
            <c:numRef>
              <c:f>図表データ!$E$9</c:f>
              <c:numCache>
                <c:formatCode>0.0%</c:formatCode>
                <c:ptCount val="1"/>
                <c:pt idx="0">
                  <c:v>2.7916496111338517E-2</c:v>
                </c:pt>
              </c:numCache>
            </c:numRef>
          </c:val>
          <c:extLst>
            <c:ext xmlns:c16="http://schemas.microsoft.com/office/drawing/2014/chart" uri="{C3380CC4-5D6E-409C-BE32-E72D297353CC}">
              <c16:uniqueId val="{00000002-26A0-40C9-995C-3170518D0B36}"/>
            </c:ext>
          </c:extLst>
        </c:ser>
        <c:ser>
          <c:idx val="1"/>
          <c:order val="1"/>
          <c:tx>
            <c:strRef>
              <c:f>図表データ!$D$10</c:f>
              <c:strCache>
                <c:ptCount val="1"/>
                <c:pt idx="0">
                  <c:v>段階3</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lang="ja-JP" sz="10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図表データ!$E$8</c:f>
              <c:strCache>
                <c:ptCount val="1"/>
                <c:pt idx="0">
                  <c:v>（n=12,215）</c:v>
                </c:pt>
              </c:strCache>
            </c:strRef>
          </c:cat>
          <c:val>
            <c:numRef>
              <c:f>図表データ!$E$10</c:f>
              <c:numCache>
                <c:formatCode>0.0%</c:formatCode>
                <c:ptCount val="1"/>
                <c:pt idx="0">
                  <c:v>0.24486287351616864</c:v>
                </c:pt>
              </c:numCache>
            </c:numRef>
          </c:val>
          <c:extLst>
            <c:ext xmlns:c16="http://schemas.microsoft.com/office/drawing/2014/chart" uri="{C3380CC4-5D6E-409C-BE32-E72D297353CC}">
              <c16:uniqueId val="{00000003-26A0-40C9-995C-3170518D0B36}"/>
            </c:ext>
          </c:extLst>
        </c:ser>
        <c:ser>
          <c:idx val="2"/>
          <c:order val="2"/>
          <c:tx>
            <c:strRef>
              <c:f>図表データ!$D$11</c:f>
              <c:strCache>
                <c:ptCount val="1"/>
                <c:pt idx="0">
                  <c:v>段階2</c:v>
                </c:pt>
              </c:strCache>
            </c:strRef>
          </c:tx>
          <c:spPr>
            <a:solidFill>
              <a:srgbClr val="FF994D"/>
            </a:solidFill>
            <a:ln>
              <a:noFill/>
            </a:ln>
            <a:effectLst/>
          </c:spPr>
          <c:invertIfNegative val="0"/>
          <c:dLbls>
            <c:spPr>
              <a:noFill/>
              <a:ln>
                <a:noFill/>
              </a:ln>
              <a:effectLst/>
            </c:spPr>
            <c:txPr>
              <a:bodyPr rot="0" spcFirstLastPara="1" vertOverflow="ellipsis" vert="horz" wrap="square" anchor="ctr" anchorCtr="1"/>
              <a:lstStyle/>
              <a:p>
                <a:pPr>
                  <a:defRPr lang="ja-JP" sz="10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図表データ!$E$8</c:f>
              <c:strCache>
                <c:ptCount val="1"/>
                <c:pt idx="0">
                  <c:v>（n=12,215）</c:v>
                </c:pt>
              </c:strCache>
            </c:strRef>
          </c:cat>
          <c:val>
            <c:numRef>
              <c:f>図表データ!$E$11</c:f>
              <c:numCache>
                <c:formatCode>0.0%</c:formatCode>
                <c:ptCount val="1"/>
                <c:pt idx="0">
                  <c:v>0.57273843634875155</c:v>
                </c:pt>
              </c:numCache>
            </c:numRef>
          </c:val>
          <c:extLst>
            <c:ext xmlns:c16="http://schemas.microsoft.com/office/drawing/2014/chart" uri="{C3380CC4-5D6E-409C-BE32-E72D297353CC}">
              <c16:uniqueId val="{00000004-26A0-40C9-995C-3170518D0B36}"/>
            </c:ext>
          </c:extLst>
        </c:ser>
        <c:ser>
          <c:idx val="3"/>
          <c:order val="3"/>
          <c:tx>
            <c:strRef>
              <c:f>図表データ!$D$12</c:f>
              <c:strCache>
                <c:ptCount val="1"/>
                <c:pt idx="0">
                  <c:v>段階1</c:v>
                </c:pt>
              </c:strCache>
            </c:strRef>
          </c:tx>
          <c:spPr>
            <a:solidFill>
              <a:srgbClr val="FF6666"/>
            </a:solidFill>
            <a:ln>
              <a:noFill/>
            </a:ln>
            <a:effectLst/>
          </c:spPr>
          <c:invertIfNegative val="0"/>
          <c:dLbls>
            <c:dLbl>
              <c:idx val="0"/>
              <c:layout>
                <c:manualLayout>
                  <c:x val="-2.1749774460965536E-4"/>
                  <c:y val="-4.5380145847146265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6A0-40C9-995C-3170518D0B36}"/>
                </c:ext>
              </c:extLst>
            </c:dLbl>
            <c:spPr>
              <a:noFill/>
              <a:ln>
                <a:noFill/>
              </a:ln>
              <a:effectLst/>
            </c:spPr>
            <c:txPr>
              <a:bodyPr rot="0" spcFirstLastPara="1" vertOverflow="ellipsis" vert="horz" wrap="square" anchor="ctr" anchorCtr="1"/>
              <a:lstStyle/>
              <a:p>
                <a:pPr>
                  <a:defRPr lang="ja-JP" sz="10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図表データ!$E$8</c:f>
              <c:strCache>
                <c:ptCount val="1"/>
                <c:pt idx="0">
                  <c:v>（n=12,215）</c:v>
                </c:pt>
              </c:strCache>
            </c:strRef>
          </c:cat>
          <c:val>
            <c:numRef>
              <c:f>図表データ!$E$12</c:f>
              <c:numCache>
                <c:formatCode>0.0%</c:formatCode>
                <c:ptCount val="1"/>
                <c:pt idx="0">
                  <c:v>0.1544821940237413</c:v>
                </c:pt>
              </c:numCache>
            </c:numRef>
          </c:val>
          <c:extLst>
            <c:ext xmlns:c16="http://schemas.microsoft.com/office/drawing/2014/chart" uri="{C3380CC4-5D6E-409C-BE32-E72D297353CC}">
              <c16:uniqueId val="{00000006-26A0-40C9-995C-3170518D0B36}"/>
            </c:ext>
          </c:extLst>
        </c:ser>
        <c:dLbls>
          <c:dLblPos val="ctr"/>
          <c:showLegendKey val="0"/>
          <c:showVal val="1"/>
          <c:showCatName val="0"/>
          <c:showSerName val="0"/>
          <c:showPercent val="0"/>
          <c:showBubbleSize val="0"/>
        </c:dLbls>
        <c:gapWidth val="100"/>
        <c:overlap val="100"/>
        <c:axId val="495376479"/>
        <c:axId val="495387039"/>
      </c:barChart>
      <c:catAx>
        <c:axId val="495376479"/>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495387039"/>
        <c:crosses val="autoZero"/>
        <c:auto val="1"/>
        <c:lblAlgn val="ctr"/>
        <c:lblOffset val="100"/>
        <c:noMultiLvlLbl val="0"/>
      </c:catAx>
      <c:valAx>
        <c:axId val="495387039"/>
        <c:scaling>
          <c:orientation val="minMax"/>
          <c:max val="1"/>
        </c:scaling>
        <c:delete val="0"/>
        <c:axPos val="b"/>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495376479"/>
        <c:crosses val="autoZero"/>
        <c:crossBetween val="between"/>
        <c:majorUnit val="0.2"/>
      </c:valAx>
      <c:spPr>
        <a:noFill/>
        <a:ln>
          <a:noFill/>
        </a:ln>
        <a:effectLst/>
      </c:spPr>
    </c:plotArea>
    <c:legend>
      <c:legendPos val="t"/>
      <c:layout>
        <c:manualLayout>
          <c:xMode val="edge"/>
          <c:yMode val="edge"/>
          <c:x val="0.16713407181559464"/>
          <c:y val="0.84602253968665886"/>
          <c:w val="0.79739193289098753"/>
          <c:h val="0.15068675833055806"/>
        </c:manualLayout>
      </c:layout>
      <c:overlay val="0"/>
      <c:spPr>
        <a:noFill/>
        <a:ln>
          <a:noFill/>
        </a:ln>
        <a:effectLst/>
      </c:spPr>
      <c:txPr>
        <a:bodyPr rot="0" spcFirstLastPara="1" vertOverflow="ellipsis" vert="horz" wrap="square" anchor="ctr" anchorCtr="1"/>
        <a:lstStyle/>
        <a:p>
          <a:pPr>
            <a:defRPr lang="ja-JP" sz="10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chart>
  <c:spPr>
    <a:solidFill>
      <a:schemeClr val="bg1"/>
    </a:solidFill>
    <a:ln w="9525" cap="flat" cmpd="sng" algn="ctr">
      <a:noFill/>
      <a:round/>
    </a:ln>
    <a:effectLst/>
  </c:spPr>
  <c:txPr>
    <a:bodyPr/>
    <a:lstStyle/>
    <a:p>
      <a:pPr>
        <a:defRPr sz="900" baseline="0">
          <a:solidFill>
            <a:schemeClr val="tx1"/>
          </a:solidFill>
          <a:latin typeface="メイリオ" panose="020B0604030504040204" pitchFamily="50" charset="-128"/>
          <a:ea typeface="メイリオ" panose="020B0604030504040204" pitchFamily="50" charset="-128"/>
        </a:defRPr>
      </a:pPr>
      <a:endParaRPr lang="ja-JP"/>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749509240273338"/>
          <c:y val="2.2495170528361138E-2"/>
          <c:w val="0.72967314746400735"/>
          <c:h val="0.50650049462771407"/>
        </c:manualLayout>
      </c:layout>
      <c:barChart>
        <c:barDir val="bar"/>
        <c:grouping val="stacked"/>
        <c:varyColors val="0"/>
        <c:ser>
          <c:idx val="0"/>
          <c:order val="0"/>
          <c:tx>
            <c:strRef>
              <c:f>Sheet2!$A$3</c:f>
              <c:strCache>
                <c:ptCount val="1"/>
                <c:pt idx="0">
                  <c:v>ソフトウェア購買費</c:v>
                </c:pt>
              </c:strCache>
            </c:strRef>
          </c:tx>
          <c:spPr>
            <a:solidFill>
              <a:srgbClr val="5095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c:f>
              <c:strCache>
                <c:ptCount val="1"/>
                <c:pt idx="0">
                  <c:v>（n=11,020）</c:v>
                </c:pt>
              </c:strCache>
            </c:strRef>
          </c:cat>
          <c:val>
            <c:numRef>
              <c:f>Sheet2!$B$3</c:f>
              <c:numCache>
                <c:formatCode>0.0%</c:formatCode>
                <c:ptCount val="1"/>
                <c:pt idx="0">
                  <c:v>0.32205081669691471</c:v>
                </c:pt>
              </c:numCache>
            </c:numRef>
          </c:val>
          <c:extLst>
            <c:ext xmlns:c16="http://schemas.microsoft.com/office/drawing/2014/chart" uri="{C3380CC4-5D6E-409C-BE32-E72D297353CC}">
              <c16:uniqueId val="{00000000-D372-4368-9740-6E72CF6848F9}"/>
            </c:ext>
          </c:extLst>
        </c:ser>
        <c:ser>
          <c:idx val="1"/>
          <c:order val="1"/>
          <c:tx>
            <c:strRef>
              <c:f>Sheet2!$A$4</c:f>
              <c:strCache>
                <c:ptCount val="1"/>
                <c:pt idx="0">
                  <c:v>クラウドサービス使用料</c:v>
                </c:pt>
              </c:strCache>
            </c:strRef>
          </c:tx>
          <c:spPr>
            <a:solidFill>
              <a:srgbClr val="79CEF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c:f>
              <c:strCache>
                <c:ptCount val="1"/>
                <c:pt idx="0">
                  <c:v>（n=11,020）</c:v>
                </c:pt>
              </c:strCache>
            </c:strRef>
          </c:cat>
          <c:val>
            <c:numRef>
              <c:f>Sheet2!$B$4</c:f>
              <c:numCache>
                <c:formatCode>0.0%</c:formatCode>
                <c:ptCount val="1"/>
                <c:pt idx="0">
                  <c:v>0.2864791288566243</c:v>
                </c:pt>
              </c:numCache>
            </c:numRef>
          </c:val>
          <c:extLst>
            <c:ext xmlns:c16="http://schemas.microsoft.com/office/drawing/2014/chart" uri="{C3380CC4-5D6E-409C-BE32-E72D297353CC}">
              <c16:uniqueId val="{00000001-D372-4368-9740-6E72CF6848F9}"/>
            </c:ext>
          </c:extLst>
        </c:ser>
        <c:ser>
          <c:idx val="2"/>
          <c:order val="2"/>
          <c:tx>
            <c:strRef>
              <c:f>Sheet2!$A$5</c:f>
              <c:strCache>
                <c:ptCount val="1"/>
                <c:pt idx="0">
                  <c:v>リース･レンタル料</c:v>
                </c:pt>
              </c:strCache>
            </c:strRef>
          </c:tx>
          <c:spPr>
            <a:solidFill>
              <a:srgbClr val="00BF5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c:f>
              <c:strCache>
                <c:ptCount val="1"/>
                <c:pt idx="0">
                  <c:v>（n=11,020）</c:v>
                </c:pt>
              </c:strCache>
            </c:strRef>
          </c:cat>
          <c:val>
            <c:numRef>
              <c:f>Sheet2!$B$5</c:f>
              <c:numCache>
                <c:formatCode>0.0%</c:formatCode>
                <c:ptCount val="1"/>
                <c:pt idx="0">
                  <c:v>0.20299455535390198</c:v>
                </c:pt>
              </c:numCache>
            </c:numRef>
          </c:val>
          <c:extLst>
            <c:ext xmlns:c16="http://schemas.microsoft.com/office/drawing/2014/chart" uri="{C3380CC4-5D6E-409C-BE32-E72D297353CC}">
              <c16:uniqueId val="{00000002-D372-4368-9740-6E72CF6848F9}"/>
            </c:ext>
          </c:extLst>
        </c:ser>
        <c:ser>
          <c:idx val="3"/>
          <c:order val="3"/>
          <c:tx>
            <c:strRef>
              <c:f>Sheet2!$A$6</c:f>
              <c:strCache>
                <c:ptCount val="1"/>
                <c:pt idx="0">
                  <c:v>保守料</c:v>
                </c:pt>
              </c:strCache>
            </c:strRef>
          </c:tx>
          <c:spPr>
            <a:solidFill>
              <a:srgbClr val="FF99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c:f>
              <c:strCache>
                <c:ptCount val="1"/>
                <c:pt idx="0">
                  <c:v>（n=11,020）</c:v>
                </c:pt>
              </c:strCache>
            </c:strRef>
          </c:cat>
          <c:val>
            <c:numRef>
              <c:f>Sheet2!$B$6</c:f>
              <c:numCache>
                <c:formatCode>0.0%</c:formatCode>
                <c:ptCount val="1"/>
                <c:pt idx="0">
                  <c:v>0.12912885662431942</c:v>
                </c:pt>
              </c:numCache>
            </c:numRef>
          </c:val>
          <c:extLst>
            <c:ext xmlns:c16="http://schemas.microsoft.com/office/drawing/2014/chart" uri="{C3380CC4-5D6E-409C-BE32-E72D297353CC}">
              <c16:uniqueId val="{00000003-D372-4368-9740-6E72CF6848F9}"/>
            </c:ext>
          </c:extLst>
        </c:ser>
        <c:ser>
          <c:idx val="4"/>
          <c:order val="4"/>
          <c:tx>
            <c:strRef>
              <c:f>Sheet2!$A$7</c:f>
              <c:strCache>
                <c:ptCount val="1"/>
                <c:pt idx="0">
                  <c:v>その他</c:v>
                </c:pt>
              </c:strCache>
            </c:strRef>
          </c:tx>
          <c:spPr>
            <a:solidFill>
              <a:srgbClr val="FF666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Sheet2!$B$2</c:f>
              <c:strCache>
                <c:ptCount val="1"/>
                <c:pt idx="0">
                  <c:v>（n=11,020）</c:v>
                </c:pt>
              </c:strCache>
            </c:strRef>
          </c:cat>
          <c:val>
            <c:numRef>
              <c:f>Sheet2!$B$7</c:f>
              <c:numCache>
                <c:formatCode>0.0%</c:formatCode>
                <c:ptCount val="1"/>
                <c:pt idx="0">
                  <c:v>5.9346642468239563E-2</c:v>
                </c:pt>
              </c:numCache>
            </c:numRef>
          </c:val>
          <c:extLst>
            <c:ext xmlns:c16="http://schemas.microsoft.com/office/drawing/2014/chart" uri="{C3380CC4-5D6E-409C-BE32-E72D297353CC}">
              <c16:uniqueId val="{00000004-D372-4368-9740-6E72CF6848F9}"/>
            </c:ext>
          </c:extLst>
        </c:ser>
        <c:dLbls>
          <c:dLblPos val="ctr"/>
          <c:showLegendKey val="0"/>
          <c:showVal val="1"/>
          <c:showCatName val="0"/>
          <c:showSerName val="0"/>
          <c:showPercent val="0"/>
          <c:showBubbleSize val="0"/>
        </c:dLbls>
        <c:gapWidth val="100"/>
        <c:overlap val="100"/>
        <c:axId val="149071200"/>
        <c:axId val="149064000"/>
      </c:barChart>
      <c:catAx>
        <c:axId val="149071200"/>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149064000"/>
        <c:crosses val="autoZero"/>
        <c:auto val="1"/>
        <c:lblAlgn val="ctr"/>
        <c:lblOffset val="100"/>
        <c:noMultiLvlLbl val="0"/>
      </c:catAx>
      <c:valAx>
        <c:axId val="149064000"/>
        <c:scaling>
          <c:orientation val="minMax"/>
          <c:max val="1"/>
        </c:scaling>
        <c:delete val="0"/>
        <c:axPos val="b"/>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149071200"/>
        <c:crosses val="autoZero"/>
        <c:crossBetween val="between"/>
      </c:valAx>
      <c:spPr>
        <a:noFill/>
        <a:ln>
          <a:noFill/>
        </a:ln>
        <a:effectLst/>
      </c:spPr>
    </c:plotArea>
    <c:legend>
      <c:legendPos val="b"/>
      <c:layout>
        <c:manualLayout>
          <c:xMode val="edge"/>
          <c:yMode val="edge"/>
          <c:x val="0"/>
          <c:y val="0.71020888013998251"/>
          <c:w val="1"/>
          <c:h val="0.2620133420822397"/>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chart>
  <c:spPr>
    <a:noFill/>
    <a:ln>
      <a:noFill/>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703324485884568E-2"/>
          <c:y val="8.8946307842375796E-2"/>
          <c:w val="0.86086372892377738"/>
          <c:h val="0.70303732673660901"/>
        </c:manualLayout>
      </c:layout>
      <c:lineChart>
        <c:grouping val="standard"/>
        <c:varyColors val="0"/>
        <c:ser>
          <c:idx val="0"/>
          <c:order val="0"/>
          <c:tx>
            <c:v>大企業</c:v>
          </c:tx>
          <c:spPr>
            <a:ln w="28575" cap="rnd">
              <a:solidFill>
                <a:srgbClr val="5095E6"/>
              </a:solidFill>
              <a:round/>
            </a:ln>
            <a:effectLst/>
          </c:spPr>
          <c:marker>
            <c:symbol val="none"/>
          </c:marker>
          <c:dLbls>
            <c:dLbl>
              <c:idx val="94"/>
              <c:layout>
                <c:manualLayout>
                  <c:x val="0"/>
                  <c:y val="-9.14543269598294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D6E-4067-9F26-2A6E4B9AA54E}"/>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表データ!$D$6:$D$100</c:f>
              <c:strCache>
                <c:ptCount val="95"/>
                <c:pt idx="0">
                  <c:v>02Q2</c:v>
                </c:pt>
                <c:pt idx="1">
                  <c:v>02Q3</c:v>
                </c:pt>
                <c:pt idx="2">
                  <c:v>02Q4</c:v>
                </c:pt>
                <c:pt idx="3">
                  <c:v>03Q1</c:v>
                </c:pt>
                <c:pt idx="4">
                  <c:v>03Q2</c:v>
                </c:pt>
                <c:pt idx="5">
                  <c:v>03Q3</c:v>
                </c:pt>
                <c:pt idx="6">
                  <c:v>03Q4</c:v>
                </c:pt>
                <c:pt idx="7">
                  <c:v>04Q1</c:v>
                </c:pt>
                <c:pt idx="8">
                  <c:v>04Q2</c:v>
                </c:pt>
                <c:pt idx="9">
                  <c:v>04Q3</c:v>
                </c:pt>
                <c:pt idx="10">
                  <c:v>04Q4</c:v>
                </c:pt>
                <c:pt idx="11">
                  <c:v>05Q1</c:v>
                </c:pt>
                <c:pt idx="12">
                  <c:v>05Q2</c:v>
                </c:pt>
                <c:pt idx="13">
                  <c:v>05Q3</c:v>
                </c:pt>
                <c:pt idx="14">
                  <c:v>05Q4</c:v>
                </c:pt>
                <c:pt idx="15">
                  <c:v>06Q1</c:v>
                </c:pt>
                <c:pt idx="16">
                  <c:v>06Q2</c:v>
                </c:pt>
                <c:pt idx="17">
                  <c:v>06Q3</c:v>
                </c:pt>
                <c:pt idx="18">
                  <c:v>06Q4</c:v>
                </c:pt>
                <c:pt idx="19">
                  <c:v>07Q1</c:v>
                </c:pt>
                <c:pt idx="20">
                  <c:v>07Q2</c:v>
                </c:pt>
                <c:pt idx="21">
                  <c:v>07Q3</c:v>
                </c:pt>
                <c:pt idx="22">
                  <c:v>07Q4</c:v>
                </c:pt>
                <c:pt idx="23">
                  <c:v>08Q1</c:v>
                </c:pt>
                <c:pt idx="24">
                  <c:v>08Q2</c:v>
                </c:pt>
                <c:pt idx="25">
                  <c:v>08Q3</c:v>
                </c:pt>
                <c:pt idx="26">
                  <c:v>08Q4</c:v>
                </c:pt>
                <c:pt idx="27">
                  <c:v>09Q1</c:v>
                </c:pt>
                <c:pt idx="28">
                  <c:v>09Q2</c:v>
                </c:pt>
                <c:pt idx="29">
                  <c:v>09Q3</c:v>
                </c:pt>
                <c:pt idx="30">
                  <c:v>09Q4</c:v>
                </c:pt>
                <c:pt idx="31">
                  <c:v>10Q1</c:v>
                </c:pt>
                <c:pt idx="32">
                  <c:v>10Q2</c:v>
                </c:pt>
                <c:pt idx="33">
                  <c:v>10Q3</c:v>
                </c:pt>
                <c:pt idx="34">
                  <c:v>10Q4</c:v>
                </c:pt>
                <c:pt idx="35">
                  <c:v>11Q1</c:v>
                </c:pt>
                <c:pt idx="36">
                  <c:v>11Q2</c:v>
                </c:pt>
                <c:pt idx="37">
                  <c:v>11Q3</c:v>
                </c:pt>
                <c:pt idx="38">
                  <c:v>11Q4</c:v>
                </c:pt>
                <c:pt idx="39">
                  <c:v>12Q1</c:v>
                </c:pt>
                <c:pt idx="40">
                  <c:v>12Q2</c:v>
                </c:pt>
                <c:pt idx="41">
                  <c:v>12Q3</c:v>
                </c:pt>
                <c:pt idx="42">
                  <c:v>12Q4</c:v>
                </c:pt>
                <c:pt idx="43">
                  <c:v>13Q1</c:v>
                </c:pt>
                <c:pt idx="44">
                  <c:v>13Q2</c:v>
                </c:pt>
                <c:pt idx="45">
                  <c:v>13Q3</c:v>
                </c:pt>
                <c:pt idx="46">
                  <c:v>13Q4</c:v>
                </c:pt>
                <c:pt idx="47">
                  <c:v>14Q1</c:v>
                </c:pt>
                <c:pt idx="48">
                  <c:v>14Q2</c:v>
                </c:pt>
                <c:pt idx="49">
                  <c:v>14Q3</c:v>
                </c:pt>
                <c:pt idx="50">
                  <c:v>14Q4</c:v>
                </c:pt>
                <c:pt idx="51">
                  <c:v>15Q1</c:v>
                </c:pt>
                <c:pt idx="52">
                  <c:v>15Q2</c:v>
                </c:pt>
                <c:pt idx="53">
                  <c:v>15Q3</c:v>
                </c:pt>
                <c:pt idx="54">
                  <c:v>15Q4</c:v>
                </c:pt>
                <c:pt idx="55">
                  <c:v>16Q1</c:v>
                </c:pt>
                <c:pt idx="56">
                  <c:v>16Q2</c:v>
                </c:pt>
                <c:pt idx="57">
                  <c:v>16Q3</c:v>
                </c:pt>
                <c:pt idx="58">
                  <c:v>16Q4</c:v>
                </c:pt>
                <c:pt idx="59">
                  <c:v>17Q1</c:v>
                </c:pt>
                <c:pt idx="60">
                  <c:v>17Q2</c:v>
                </c:pt>
                <c:pt idx="61">
                  <c:v>17Q3</c:v>
                </c:pt>
                <c:pt idx="62">
                  <c:v>17Q4</c:v>
                </c:pt>
                <c:pt idx="63">
                  <c:v>18Q1</c:v>
                </c:pt>
                <c:pt idx="64">
                  <c:v>18Q2</c:v>
                </c:pt>
                <c:pt idx="65">
                  <c:v>18Q3</c:v>
                </c:pt>
                <c:pt idx="66">
                  <c:v>18Q4</c:v>
                </c:pt>
                <c:pt idx="67">
                  <c:v>19Q1</c:v>
                </c:pt>
                <c:pt idx="68">
                  <c:v>19Q2</c:v>
                </c:pt>
                <c:pt idx="69">
                  <c:v>19Q3</c:v>
                </c:pt>
                <c:pt idx="70">
                  <c:v>19Q4</c:v>
                </c:pt>
                <c:pt idx="71">
                  <c:v>20Q1</c:v>
                </c:pt>
                <c:pt idx="72">
                  <c:v>20Q2</c:v>
                </c:pt>
                <c:pt idx="73">
                  <c:v>20Q3</c:v>
                </c:pt>
                <c:pt idx="74">
                  <c:v>20Q4</c:v>
                </c:pt>
                <c:pt idx="75">
                  <c:v>21Q1</c:v>
                </c:pt>
                <c:pt idx="76">
                  <c:v>21Q2</c:v>
                </c:pt>
                <c:pt idx="77">
                  <c:v>21Q3</c:v>
                </c:pt>
                <c:pt idx="78">
                  <c:v>21Q4</c:v>
                </c:pt>
                <c:pt idx="79">
                  <c:v>22Q1</c:v>
                </c:pt>
                <c:pt idx="80">
                  <c:v>22Q2</c:v>
                </c:pt>
                <c:pt idx="81">
                  <c:v>22Q3</c:v>
                </c:pt>
                <c:pt idx="82">
                  <c:v>22Q4</c:v>
                </c:pt>
                <c:pt idx="83">
                  <c:v>23Q1</c:v>
                </c:pt>
                <c:pt idx="84">
                  <c:v>23Q2</c:v>
                </c:pt>
                <c:pt idx="85">
                  <c:v>23Q3</c:v>
                </c:pt>
                <c:pt idx="86">
                  <c:v>23Q4</c:v>
                </c:pt>
                <c:pt idx="87">
                  <c:v>24Q1</c:v>
                </c:pt>
                <c:pt idx="88">
                  <c:v>24Q2</c:v>
                </c:pt>
                <c:pt idx="89">
                  <c:v>24Q3</c:v>
                </c:pt>
                <c:pt idx="90">
                  <c:v>24Q4</c:v>
                </c:pt>
                <c:pt idx="91">
                  <c:v>25Q1</c:v>
                </c:pt>
                <c:pt idx="92">
                  <c:v>25Q2</c:v>
                </c:pt>
                <c:pt idx="93">
                  <c:v>25Q3</c:v>
                </c:pt>
                <c:pt idx="94">
                  <c:v>25Q4</c:v>
                </c:pt>
              </c:strCache>
            </c:strRef>
          </c:cat>
          <c:val>
            <c:numRef>
              <c:f>表データ!$F$6:$F$100</c:f>
              <c:numCache>
                <c:formatCode>0.0%</c:formatCode>
                <c:ptCount val="95"/>
                <c:pt idx="0">
                  <c:v>5.7618724453028319E-2</c:v>
                </c:pt>
                <c:pt idx="1">
                  <c:v>6.3277868478542471E-2</c:v>
                </c:pt>
                <c:pt idx="2">
                  <c:v>6.7354823953958171E-2</c:v>
                </c:pt>
                <c:pt idx="3">
                  <c:v>6.957623969942793E-2</c:v>
                </c:pt>
                <c:pt idx="4">
                  <c:v>6.997124527678697E-2</c:v>
                </c:pt>
                <c:pt idx="5">
                  <c:v>7.1139454613292755E-2</c:v>
                </c:pt>
                <c:pt idx="6">
                  <c:v>7.6728579916414949E-2</c:v>
                </c:pt>
                <c:pt idx="7">
                  <c:v>7.7732094561040826E-2</c:v>
                </c:pt>
                <c:pt idx="8">
                  <c:v>8.1354534153979224E-2</c:v>
                </c:pt>
                <c:pt idx="9">
                  <c:v>8.4878901813702556E-2</c:v>
                </c:pt>
                <c:pt idx="10">
                  <c:v>8.4166056692240074E-2</c:v>
                </c:pt>
                <c:pt idx="11">
                  <c:v>8.5344068268330409E-2</c:v>
                </c:pt>
                <c:pt idx="12">
                  <c:v>8.5522946988318513E-2</c:v>
                </c:pt>
                <c:pt idx="13">
                  <c:v>8.2972285854438277E-2</c:v>
                </c:pt>
                <c:pt idx="14">
                  <c:v>8.4410109433055297E-2</c:v>
                </c:pt>
                <c:pt idx="15">
                  <c:v>8.4947892841715833E-2</c:v>
                </c:pt>
                <c:pt idx="16">
                  <c:v>8.4150622417730248E-2</c:v>
                </c:pt>
                <c:pt idx="17">
                  <c:v>8.3670704731615309E-2</c:v>
                </c:pt>
                <c:pt idx="18">
                  <c:v>8.5356670384756153E-2</c:v>
                </c:pt>
                <c:pt idx="19">
                  <c:v>8.7477672009963231E-2</c:v>
                </c:pt>
                <c:pt idx="20">
                  <c:v>8.9797449090151166E-2</c:v>
                </c:pt>
                <c:pt idx="21">
                  <c:v>8.9537287287323214E-2</c:v>
                </c:pt>
                <c:pt idx="22">
                  <c:v>8.6673785904043357E-2</c:v>
                </c:pt>
                <c:pt idx="23">
                  <c:v>8.5667124121830932E-2</c:v>
                </c:pt>
                <c:pt idx="24">
                  <c:v>8.6276741702785834E-2</c:v>
                </c:pt>
                <c:pt idx="25">
                  <c:v>8.7058981169270161E-2</c:v>
                </c:pt>
                <c:pt idx="26">
                  <c:v>8.7223133563684441E-2</c:v>
                </c:pt>
                <c:pt idx="27">
                  <c:v>8.6093014779093424E-2</c:v>
                </c:pt>
                <c:pt idx="28">
                  <c:v>8.6794029796325917E-2</c:v>
                </c:pt>
                <c:pt idx="29">
                  <c:v>8.6737365240302705E-2</c:v>
                </c:pt>
                <c:pt idx="30">
                  <c:v>9.1430287102982538E-2</c:v>
                </c:pt>
                <c:pt idx="31">
                  <c:v>9.5108095620661109E-2</c:v>
                </c:pt>
                <c:pt idx="32">
                  <c:v>9.5402786806577849E-2</c:v>
                </c:pt>
                <c:pt idx="33">
                  <c:v>9.7756471006980358E-2</c:v>
                </c:pt>
                <c:pt idx="34">
                  <c:v>9.4840628942176333E-2</c:v>
                </c:pt>
                <c:pt idx="35">
                  <c:v>9.1642288203152303E-2</c:v>
                </c:pt>
                <c:pt idx="36">
                  <c:v>9.2183075701989275E-2</c:v>
                </c:pt>
                <c:pt idx="37">
                  <c:v>9.3392500502889914E-2</c:v>
                </c:pt>
                <c:pt idx="38">
                  <c:v>9.6269006242110738E-2</c:v>
                </c:pt>
                <c:pt idx="39">
                  <c:v>9.762228938900902E-2</c:v>
                </c:pt>
                <c:pt idx="40">
                  <c:v>0.10175948313536129</c:v>
                </c:pt>
                <c:pt idx="41">
                  <c:v>0.10430002514738043</c:v>
                </c:pt>
                <c:pt idx="42">
                  <c:v>0.10250213528923195</c:v>
                </c:pt>
                <c:pt idx="43">
                  <c:v>0.10398180799330803</c:v>
                </c:pt>
                <c:pt idx="44">
                  <c:v>0.10087961480860164</c:v>
                </c:pt>
                <c:pt idx="45">
                  <c:v>9.8621975003130663E-2</c:v>
                </c:pt>
                <c:pt idx="46">
                  <c:v>0.1038939221303064</c:v>
                </c:pt>
                <c:pt idx="47">
                  <c:v>0.10387319396771565</c:v>
                </c:pt>
                <c:pt idx="48">
                  <c:v>0.10600385654126154</c:v>
                </c:pt>
                <c:pt idx="49">
                  <c:v>0.10717781140319645</c:v>
                </c:pt>
                <c:pt idx="50">
                  <c:v>0.10476158437983699</c:v>
                </c:pt>
                <c:pt idx="51">
                  <c:v>0.1041007220825943</c:v>
                </c:pt>
                <c:pt idx="52">
                  <c:v>0.10191045099540391</c:v>
                </c:pt>
                <c:pt idx="53">
                  <c:v>0.10086315634194228</c:v>
                </c:pt>
                <c:pt idx="54">
                  <c:v>9.9177840625591637E-2</c:v>
                </c:pt>
                <c:pt idx="55">
                  <c:v>9.8267685406228822E-2</c:v>
                </c:pt>
                <c:pt idx="56">
                  <c:v>9.8688367699318533E-2</c:v>
                </c:pt>
                <c:pt idx="57">
                  <c:v>9.9374325441673211E-2</c:v>
                </c:pt>
                <c:pt idx="58">
                  <c:v>9.9792550011859132E-2</c:v>
                </c:pt>
                <c:pt idx="59">
                  <c:v>9.8837828861468496E-2</c:v>
                </c:pt>
                <c:pt idx="60">
                  <c:v>9.986354371759272E-2</c:v>
                </c:pt>
                <c:pt idx="61">
                  <c:v>9.8488347951296615E-2</c:v>
                </c:pt>
                <c:pt idx="62">
                  <c:v>9.7595714689793361E-2</c:v>
                </c:pt>
                <c:pt idx="63">
                  <c:v>9.9733848562669494E-2</c:v>
                </c:pt>
                <c:pt idx="64">
                  <c:v>9.5666432449704492E-2</c:v>
                </c:pt>
                <c:pt idx="65">
                  <c:v>0.10115797699382084</c:v>
                </c:pt>
                <c:pt idx="66">
                  <c:v>0.10329908936823955</c:v>
                </c:pt>
                <c:pt idx="67">
                  <c:v>0.10176297674489793</c:v>
                </c:pt>
                <c:pt idx="68">
                  <c:v>0.11824474859336928</c:v>
                </c:pt>
                <c:pt idx="69">
                  <c:v>0.11698342340918005</c:v>
                </c:pt>
                <c:pt idx="70">
                  <c:v>0.12030683796250952</c:v>
                </c:pt>
                <c:pt idx="71">
                  <c:v>0.12500280234395983</c:v>
                </c:pt>
                <c:pt idx="72">
                  <c:v>0.11733625008464851</c:v>
                </c:pt>
                <c:pt idx="73">
                  <c:v>0.11666601317156268</c:v>
                </c:pt>
                <c:pt idx="74">
                  <c:v>0.1206782853940313</c:v>
                </c:pt>
                <c:pt idx="75">
                  <c:v>0.12622968367951104</c:v>
                </c:pt>
                <c:pt idx="76">
                  <c:v>0.12965230014445314</c:v>
                </c:pt>
                <c:pt idx="77">
                  <c:v>0.13133824199757965</c:v>
                </c:pt>
                <c:pt idx="78">
                  <c:v>0.12968659880296962</c:v>
                </c:pt>
                <c:pt idx="79">
                  <c:v>0.12571498307429899</c:v>
                </c:pt>
                <c:pt idx="80">
                  <c:v>0.12890743828408996</c:v>
                </c:pt>
                <c:pt idx="81">
                  <c:v>0.131893630114119</c:v>
                </c:pt>
                <c:pt idx="82">
                  <c:v>0.13693158424571164</c:v>
                </c:pt>
                <c:pt idx="83">
                  <c:v>0.13800100282961733</c:v>
                </c:pt>
                <c:pt idx="84">
                  <c:v>0.13811294631285234</c:v>
                </c:pt>
                <c:pt idx="85">
                  <c:v>0.13882605902128209</c:v>
                </c:pt>
                <c:pt idx="86">
                  <c:v>0.14582738335498521</c:v>
                </c:pt>
                <c:pt idx="87">
                  <c:v>0.14264016635244439</c:v>
                </c:pt>
                <c:pt idx="88">
                  <c:v>0.13834529089109787</c:v>
                </c:pt>
                <c:pt idx="89">
                  <c:v>0.13671585522462681</c:v>
                </c:pt>
                <c:pt idx="90">
                  <c:v>0.12881169376973323</c:v>
                </c:pt>
                <c:pt idx="91">
                  <c:v>0.13011223124490623</c:v>
                </c:pt>
                <c:pt idx="92">
                  <c:v>0.13273743681541525</c:v>
                </c:pt>
                <c:pt idx="93">
                  <c:v>0.13296235208641158</c:v>
                </c:pt>
                <c:pt idx="94">
                  <c:v>0.12936904465873306</c:v>
                </c:pt>
              </c:numCache>
            </c:numRef>
          </c:val>
          <c:smooth val="0"/>
          <c:extLst>
            <c:ext xmlns:c16="http://schemas.microsoft.com/office/drawing/2014/chart" uri="{C3380CC4-5D6E-409C-BE32-E72D297353CC}">
              <c16:uniqueId val="{00000001-4D6E-4067-9F26-2A6E4B9AA54E}"/>
            </c:ext>
          </c:extLst>
        </c:ser>
        <c:ser>
          <c:idx val="1"/>
          <c:order val="1"/>
          <c:tx>
            <c:v>中小企業</c:v>
          </c:tx>
          <c:spPr>
            <a:ln w="28575" cap="rnd">
              <a:solidFill>
                <a:srgbClr val="FF994D"/>
              </a:solidFill>
              <a:round/>
            </a:ln>
            <a:effectLst/>
          </c:spPr>
          <c:marker>
            <c:symbol val="none"/>
          </c:marker>
          <c:dLbls>
            <c:dLbl>
              <c:idx val="94"/>
              <c:layout>
                <c:manualLayout>
                  <c:x val="-1.5429674787930368E-3"/>
                  <c:y val="-5.70434492053948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D6E-4067-9F26-2A6E4B9AA54E}"/>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表データ!$D$6:$D$100</c:f>
              <c:strCache>
                <c:ptCount val="95"/>
                <c:pt idx="0">
                  <c:v>02Q2</c:v>
                </c:pt>
                <c:pt idx="1">
                  <c:v>02Q3</c:v>
                </c:pt>
                <c:pt idx="2">
                  <c:v>02Q4</c:v>
                </c:pt>
                <c:pt idx="3">
                  <c:v>03Q1</c:v>
                </c:pt>
                <c:pt idx="4">
                  <c:v>03Q2</c:v>
                </c:pt>
                <c:pt idx="5">
                  <c:v>03Q3</c:v>
                </c:pt>
                <c:pt idx="6">
                  <c:v>03Q4</c:v>
                </c:pt>
                <c:pt idx="7">
                  <c:v>04Q1</c:v>
                </c:pt>
                <c:pt idx="8">
                  <c:v>04Q2</c:v>
                </c:pt>
                <c:pt idx="9">
                  <c:v>04Q3</c:v>
                </c:pt>
                <c:pt idx="10">
                  <c:v>04Q4</c:v>
                </c:pt>
                <c:pt idx="11">
                  <c:v>05Q1</c:v>
                </c:pt>
                <c:pt idx="12">
                  <c:v>05Q2</c:v>
                </c:pt>
                <c:pt idx="13">
                  <c:v>05Q3</c:v>
                </c:pt>
                <c:pt idx="14">
                  <c:v>05Q4</c:v>
                </c:pt>
                <c:pt idx="15">
                  <c:v>06Q1</c:v>
                </c:pt>
                <c:pt idx="16">
                  <c:v>06Q2</c:v>
                </c:pt>
                <c:pt idx="17">
                  <c:v>06Q3</c:v>
                </c:pt>
                <c:pt idx="18">
                  <c:v>06Q4</c:v>
                </c:pt>
                <c:pt idx="19">
                  <c:v>07Q1</c:v>
                </c:pt>
                <c:pt idx="20">
                  <c:v>07Q2</c:v>
                </c:pt>
                <c:pt idx="21">
                  <c:v>07Q3</c:v>
                </c:pt>
                <c:pt idx="22">
                  <c:v>07Q4</c:v>
                </c:pt>
                <c:pt idx="23">
                  <c:v>08Q1</c:v>
                </c:pt>
                <c:pt idx="24">
                  <c:v>08Q2</c:v>
                </c:pt>
                <c:pt idx="25">
                  <c:v>08Q3</c:v>
                </c:pt>
                <c:pt idx="26">
                  <c:v>08Q4</c:v>
                </c:pt>
                <c:pt idx="27">
                  <c:v>09Q1</c:v>
                </c:pt>
                <c:pt idx="28">
                  <c:v>09Q2</c:v>
                </c:pt>
                <c:pt idx="29">
                  <c:v>09Q3</c:v>
                </c:pt>
                <c:pt idx="30">
                  <c:v>09Q4</c:v>
                </c:pt>
                <c:pt idx="31">
                  <c:v>10Q1</c:v>
                </c:pt>
                <c:pt idx="32">
                  <c:v>10Q2</c:v>
                </c:pt>
                <c:pt idx="33">
                  <c:v>10Q3</c:v>
                </c:pt>
                <c:pt idx="34">
                  <c:v>10Q4</c:v>
                </c:pt>
                <c:pt idx="35">
                  <c:v>11Q1</c:v>
                </c:pt>
                <c:pt idx="36">
                  <c:v>11Q2</c:v>
                </c:pt>
                <c:pt idx="37">
                  <c:v>11Q3</c:v>
                </c:pt>
                <c:pt idx="38">
                  <c:v>11Q4</c:v>
                </c:pt>
                <c:pt idx="39">
                  <c:v>12Q1</c:v>
                </c:pt>
                <c:pt idx="40">
                  <c:v>12Q2</c:v>
                </c:pt>
                <c:pt idx="41">
                  <c:v>12Q3</c:v>
                </c:pt>
                <c:pt idx="42">
                  <c:v>12Q4</c:v>
                </c:pt>
                <c:pt idx="43">
                  <c:v>13Q1</c:v>
                </c:pt>
                <c:pt idx="44">
                  <c:v>13Q2</c:v>
                </c:pt>
                <c:pt idx="45">
                  <c:v>13Q3</c:v>
                </c:pt>
                <c:pt idx="46">
                  <c:v>13Q4</c:v>
                </c:pt>
                <c:pt idx="47">
                  <c:v>14Q1</c:v>
                </c:pt>
                <c:pt idx="48">
                  <c:v>14Q2</c:v>
                </c:pt>
                <c:pt idx="49">
                  <c:v>14Q3</c:v>
                </c:pt>
                <c:pt idx="50">
                  <c:v>14Q4</c:v>
                </c:pt>
                <c:pt idx="51">
                  <c:v>15Q1</c:v>
                </c:pt>
                <c:pt idx="52">
                  <c:v>15Q2</c:v>
                </c:pt>
                <c:pt idx="53">
                  <c:v>15Q3</c:v>
                </c:pt>
                <c:pt idx="54">
                  <c:v>15Q4</c:v>
                </c:pt>
                <c:pt idx="55">
                  <c:v>16Q1</c:v>
                </c:pt>
                <c:pt idx="56">
                  <c:v>16Q2</c:v>
                </c:pt>
                <c:pt idx="57">
                  <c:v>16Q3</c:v>
                </c:pt>
                <c:pt idx="58">
                  <c:v>16Q4</c:v>
                </c:pt>
                <c:pt idx="59">
                  <c:v>17Q1</c:v>
                </c:pt>
                <c:pt idx="60">
                  <c:v>17Q2</c:v>
                </c:pt>
                <c:pt idx="61">
                  <c:v>17Q3</c:v>
                </c:pt>
                <c:pt idx="62">
                  <c:v>17Q4</c:v>
                </c:pt>
                <c:pt idx="63">
                  <c:v>18Q1</c:v>
                </c:pt>
                <c:pt idx="64">
                  <c:v>18Q2</c:v>
                </c:pt>
                <c:pt idx="65">
                  <c:v>18Q3</c:v>
                </c:pt>
                <c:pt idx="66">
                  <c:v>18Q4</c:v>
                </c:pt>
                <c:pt idx="67">
                  <c:v>19Q1</c:v>
                </c:pt>
                <c:pt idx="68">
                  <c:v>19Q2</c:v>
                </c:pt>
                <c:pt idx="69">
                  <c:v>19Q3</c:v>
                </c:pt>
                <c:pt idx="70">
                  <c:v>19Q4</c:v>
                </c:pt>
                <c:pt idx="71">
                  <c:v>20Q1</c:v>
                </c:pt>
                <c:pt idx="72">
                  <c:v>20Q2</c:v>
                </c:pt>
                <c:pt idx="73">
                  <c:v>20Q3</c:v>
                </c:pt>
                <c:pt idx="74">
                  <c:v>20Q4</c:v>
                </c:pt>
                <c:pt idx="75">
                  <c:v>21Q1</c:v>
                </c:pt>
                <c:pt idx="76">
                  <c:v>21Q2</c:v>
                </c:pt>
                <c:pt idx="77">
                  <c:v>21Q3</c:v>
                </c:pt>
                <c:pt idx="78">
                  <c:v>21Q4</c:v>
                </c:pt>
                <c:pt idx="79">
                  <c:v>22Q1</c:v>
                </c:pt>
                <c:pt idx="80">
                  <c:v>22Q2</c:v>
                </c:pt>
                <c:pt idx="81">
                  <c:v>22Q3</c:v>
                </c:pt>
                <c:pt idx="82">
                  <c:v>22Q4</c:v>
                </c:pt>
                <c:pt idx="83">
                  <c:v>23Q1</c:v>
                </c:pt>
                <c:pt idx="84">
                  <c:v>23Q2</c:v>
                </c:pt>
                <c:pt idx="85">
                  <c:v>23Q3</c:v>
                </c:pt>
                <c:pt idx="86">
                  <c:v>23Q4</c:v>
                </c:pt>
                <c:pt idx="87">
                  <c:v>24Q1</c:v>
                </c:pt>
                <c:pt idx="88">
                  <c:v>24Q2</c:v>
                </c:pt>
                <c:pt idx="89">
                  <c:v>24Q3</c:v>
                </c:pt>
                <c:pt idx="90">
                  <c:v>24Q4</c:v>
                </c:pt>
                <c:pt idx="91">
                  <c:v>25Q1</c:v>
                </c:pt>
                <c:pt idx="92">
                  <c:v>25Q2</c:v>
                </c:pt>
                <c:pt idx="93">
                  <c:v>25Q3</c:v>
                </c:pt>
                <c:pt idx="94">
                  <c:v>25Q4</c:v>
                </c:pt>
              </c:strCache>
            </c:strRef>
          </c:cat>
          <c:val>
            <c:numRef>
              <c:f>表データ!$H$6:$H$100</c:f>
              <c:numCache>
                <c:formatCode>0.0%</c:formatCode>
                <c:ptCount val="95"/>
                <c:pt idx="0">
                  <c:v>2.6555850442552559E-2</c:v>
                </c:pt>
                <c:pt idx="1">
                  <c:v>3.0704955032905549E-2</c:v>
                </c:pt>
                <c:pt idx="2">
                  <c:v>3.4200438045015741E-2</c:v>
                </c:pt>
                <c:pt idx="3">
                  <c:v>4.1316201738051068E-2</c:v>
                </c:pt>
                <c:pt idx="4">
                  <c:v>3.8026417683103726E-2</c:v>
                </c:pt>
                <c:pt idx="5">
                  <c:v>4.3292058570459972E-2</c:v>
                </c:pt>
                <c:pt idx="6">
                  <c:v>4.0686954735615385E-2</c:v>
                </c:pt>
                <c:pt idx="7">
                  <c:v>3.5101425085413182E-2</c:v>
                </c:pt>
                <c:pt idx="8">
                  <c:v>3.3750403061332195E-2</c:v>
                </c:pt>
                <c:pt idx="9">
                  <c:v>2.704002462844364E-2</c:v>
                </c:pt>
                <c:pt idx="10">
                  <c:v>3.0240546831026671E-2</c:v>
                </c:pt>
                <c:pt idx="11">
                  <c:v>3.0348944348674106E-2</c:v>
                </c:pt>
                <c:pt idx="12">
                  <c:v>3.4003346852633121E-2</c:v>
                </c:pt>
                <c:pt idx="13">
                  <c:v>3.4635756397673592E-2</c:v>
                </c:pt>
                <c:pt idx="14">
                  <c:v>3.3426896240568639E-2</c:v>
                </c:pt>
                <c:pt idx="15">
                  <c:v>3.319834225988056E-2</c:v>
                </c:pt>
                <c:pt idx="16">
                  <c:v>2.8159602431410843E-2</c:v>
                </c:pt>
                <c:pt idx="17">
                  <c:v>2.8291343580435214E-2</c:v>
                </c:pt>
                <c:pt idx="18">
                  <c:v>2.5530910896822818E-2</c:v>
                </c:pt>
                <c:pt idx="19">
                  <c:v>2.4016491594797636E-2</c:v>
                </c:pt>
                <c:pt idx="20">
                  <c:v>2.3528643254013895E-2</c:v>
                </c:pt>
                <c:pt idx="21">
                  <c:v>2.1459045917881094E-2</c:v>
                </c:pt>
                <c:pt idx="22">
                  <c:v>2.2143264031328998E-2</c:v>
                </c:pt>
                <c:pt idx="23">
                  <c:v>2.7249466096723116E-2</c:v>
                </c:pt>
                <c:pt idx="24">
                  <c:v>3.1134129889437347E-2</c:v>
                </c:pt>
                <c:pt idx="25">
                  <c:v>3.3139201233852757E-2</c:v>
                </c:pt>
                <c:pt idx="26">
                  <c:v>3.7891327940245252E-2</c:v>
                </c:pt>
                <c:pt idx="27">
                  <c:v>3.6047684579447736E-2</c:v>
                </c:pt>
                <c:pt idx="28">
                  <c:v>3.7645981571687921E-2</c:v>
                </c:pt>
                <c:pt idx="29">
                  <c:v>4.2133093159281175E-2</c:v>
                </c:pt>
                <c:pt idx="30">
                  <c:v>4.1911483816950083E-2</c:v>
                </c:pt>
                <c:pt idx="31">
                  <c:v>4.6768535658191911E-2</c:v>
                </c:pt>
                <c:pt idx="32">
                  <c:v>4.9791627966484446E-2</c:v>
                </c:pt>
                <c:pt idx="33">
                  <c:v>5.1163815841861665E-2</c:v>
                </c:pt>
                <c:pt idx="34">
                  <c:v>5.0898634801674732E-2</c:v>
                </c:pt>
                <c:pt idx="35">
                  <c:v>5.7049851362030536E-2</c:v>
                </c:pt>
                <c:pt idx="36">
                  <c:v>5.5114541777951602E-2</c:v>
                </c:pt>
                <c:pt idx="37">
                  <c:v>5.8821069255123787E-2</c:v>
                </c:pt>
                <c:pt idx="38">
                  <c:v>7.1399882402441744E-2</c:v>
                </c:pt>
                <c:pt idx="39">
                  <c:v>6.3759125289098412E-2</c:v>
                </c:pt>
                <c:pt idx="40">
                  <c:v>6.2351464420153137E-2</c:v>
                </c:pt>
                <c:pt idx="41">
                  <c:v>5.5316069314299943E-2</c:v>
                </c:pt>
                <c:pt idx="42">
                  <c:v>4.5362480452530829E-2</c:v>
                </c:pt>
                <c:pt idx="43">
                  <c:v>4.9354299100333843E-2</c:v>
                </c:pt>
                <c:pt idx="44">
                  <c:v>4.837851847129173E-2</c:v>
                </c:pt>
                <c:pt idx="45">
                  <c:v>4.7177348321026498E-2</c:v>
                </c:pt>
                <c:pt idx="46">
                  <c:v>4.5796344920408606E-2</c:v>
                </c:pt>
                <c:pt idx="47">
                  <c:v>4.0869485940929519E-2</c:v>
                </c:pt>
                <c:pt idx="48">
                  <c:v>4.348422035200035E-2</c:v>
                </c:pt>
                <c:pt idx="49">
                  <c:v>4.2222495709212979E-2</c:v>
                </c:pt>
                <c:pt idx="50">
                  <c:v>4.0877305065402075E-2</c:v>
                </c:pt>
                <c:pt idx="51">
                  <c:v>4.0236019717215216E-2</c:v>
                </c:pt>
                <c:pt idx="52">
                  <c:v>4.0096759768192936E-2</c:v>
                </c:pt>
                <c:pt idx="53">
                  <c:v>4.3114991147944502E-2</c:v>
                </c:pt>
                <c:pt idx="54">
                  <c:v>4.3005289622850204E-2</c:v>
                </c:pt>
                <c:pt idx="55">
                  <c:v>4.2611058255742434E-2</c:v>
                </c:pt>
                <c:pt idx="56">
                  <c:v>3.9793268027007729E-2</c:v>
                </c:pt>
                <c:pt idx="57">
                  <c:v>3.8410928746153664E-2</c:v>
                </c:pt>
                <c:pt idx="58">
                  <c:v>4.3759939317534843E-2</c:v>
                </c:pt>
                <c:pt idx="59">
                  <c:v>4.4447516715412187E-2</c:v>
                </c:pt>
                <c:pt idx="60">
                  <c:v>4.9165231385060806E-2</c:v>
                </c:pt>
                <c:pt idx="61">
                  <c:v>5.2117589347963025E-2</c:v>
                </c:pt>
                <c:pt idx="62">
                  <c:v>5.0484786920686184E-2</c:v>
                </c:pt>
                <c:pt idx="63">
                  <c:v>5.3986132444580337E-2</c:v>
                </c:pt>
                <c:pt idx="64">
                  <c:v>5.2010216994150094E-2</c:v>
                </c:pt>
                <c:pt idx="65">
                  <c:v>5.3375542302943627E-2</c:v>
                </c:pt>
                <c:pt idx="66">
                  <c:v>4.968988776498065E-2</c:v>
                </c:pt>
                <c:pt idx="67">
                  <c:v>4.5665211024538389E-2</c:v>
                </c:pt>
                <c:pt idx="68">
                  <c:v>4.3357014741005132E-2</c:v>
                </c:pt>
                <c:pt idx="69">
                  <c:v>4.0150059194123226E-2</c:v>
                </c:pt>
                <c:pt idx="70">
                  <c:v>4.2500778478448742E-2</c:v>
                </c:pt>
                <c:pt idx="71">
                  <c:v>4.0769247225000124E-2</c:v>
                </c:pt>
                <c:pt idx="72">
                  <c:v>4.1785322300793265E-2</c:v>
                </c:pt>
                <c:pt idx="73">
                  <c:v>4.6090492920831574E-2</c:v>
                </c:pt>
                <c:pt idx="74">
                  <c:v>4.6339534002085819E-2</c:v>
                </c:pt>
                <c:pt idx="75">
                  <c:v>5.3759564070508907E-2</c:v>
                </c:pt>
                <c:pt idx="76">
                  <c:v>6.1051845217731597E-2</c:v>
                </c:pt>
                <c:pt idx="77">
                  <c:v>5.7485284510072003E-2</c:v>
                </c:pt>
                <c:pt idx="78">
                  <c:v>5.7081113431301581E-2</c:v>
                </c:pt>
                <c:pt idx="79">
                  <c:v>5.1510252412604457E-2</c:v>
                </c:pt>
                <c:pt idx="80">
                  <c:v>4.4641975231133779E-2</c:v>
                </c:pt>
                <c:pt idx="81">
                  <c:v>4.9131358571191983E-2</c:v>
                </c:pt>
                <c:pt idx="82">
                  <c:v>5.2553926784904885E-2</c:v>
                </c:pt>
                <c:pt idx="83">
                  <c:v>5.6409849695990416E-2</c:v>
                </c:pt>
                <c:pt idx="84">
                  <c:v>6.58337947956118E-2</c:v>
                </c:pt>
                <c:pt idx="85">
                  <c:v>7.1337657826958639E-2</c:v>
                </c:pt>
                <c:pt idx="86">
                  <c:v>7.9854189987312196E-2</c:v>
                </c:pt>
                <c:pt idx="87">
                  <c:v>8.6661431181870932E-2</c:v>
                </c:pt>
                <c:pt idx="88">
                  <c:v>8.3346788898238031E-2</c:v>
                </c:pt>
                <c:pt idx="89">
                  <c:v>8.0088134957335355E-2</c:v>
                </c:pt>
                <c:pt idx="90">
                  <c:v>7.3284784161972233E-2</c:v>
                </c:pt>
                <c:pt idx="91">
                  <c:v>6.5919872541487498E-2</c:v>
                </c:pt>
                <c:pt idx="92">
                  <c:v>7.7425744953431519E-2</c:v>
                </c:pt>
                <c:pt idx="93">
                  <c:v>7.6201563643112591E-2</c:v>
                </c:pt>
                <c:pt idx="94">
                  <c:v>7.8745209344440056E-2</c:v>
                </c:pt>
              </c:numCache>
            </c:numRef>
          </c:val>
          <c:smooth val="0"/>
          <c:extLst>
            <c:ext xmlns:c16="http://schemas.microsoft.com/office/drawing/2014/chart" uri="{C3380CC4-5D6E-409C-BE32-E72D297353CC}">
              <c16:uniqueId val="{00000003-4D6E-4067-9F26-2A6E4B9AA54E}"/>
            </c:ext>
          </c:extLst>
        </c:ser>
        <c:dLbls>
          <c:dLblPos val="t"/>
          <c:showLegendKey val="0"/>
          <c:showVal val="1"/>
          <c:showCatName val="0"/>
          <c:showSerName val="0"/>
          <c:showPercent val="0"/>
          <c:showBubbleSize val="0"/>
        </c:dLbls>
        <c:smooth val="0"/>
        <c:axId val="858126560"/>
        <c:axId val="858127040"/>
      </c:lineChart>
      <c:catAx>
        <c:axId val="858126560"/>
        <c:scaling>
          <c:orientation val="minMax"/>
        </c:scaling>
        <c:delete val="0"/>
        <c:axPos val="b"/>
        <c:numFmt formatCode="General" sourceLinked="1"/>
        <c:majorTickMark val="out"/>
        <c:minorTickMark val="out"/>
        <c:tickLblPos val="nextTo"/>
        <c:spPr>
          <a:noFill/>
          <a:ln w="9525" cap="flat" cmpd="sng" algn="ctr">
            <a:solidFill>
              <a:schemeClr val="tx1"/>
            </a:solidFill>
            <a:round/>
          </a:ln>
          <a:effectLst/>
        </c:spPr>
        <c:txPr>
          <a:bodyPr rot="0" spcFirstLastPara="1" vertOverflow="ellipsis"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858127040"/>
        <c:crossesAt val="0"/>
        <c:auto val="1"/>
        <c:lblAlgn val="ctr"/>
        <c:lblOffset val="100"/>
        <c:tickLblSkip val="8"/>
        <c:tickMarkSkip val="2"/>
        <c:noMultiLvlLbl val="0"/>
      </c:catAx>
      <c:valAx>
        <c:axId val="858127040"/>
        <c:scaling>
          <c:orientation val="minMax"/>
        </c:scaling>
        <c:delete val="0"/>
        <c:axPos val="l"/>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858126560"/>
        <c:crossesAt val="1"/>
        <c:crossBetween val="midCat"/>
        <c:majorUnit val="5.000000000000001E-2"/>
      </c:valAx>
      <c:spPr>
        <a:noFill/>
        <a:ln>
          <a:noFill/>
        </a:ln>
        <a:effectLst/>
      </c:spPr>
    </c:plotArea>
    <c:legend>
      <c:legendPos val="t"/>
      <c:layout>
        <c:manualLayout>
          <c:xMode val="edge"/>
          <c:yMode val="edge"/>
          <c:x val="0.35498739025325493"/>
          <c:y val="9.3202173494255899E-2"/>
          <c:w val="0.2944461589313716"/>
          <c:h val="0.15040470169494635"/>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baseline="0">
          <a:solidFill>
            <a:schemeClr val="tx1"/>
          </a:solidFill>
          <a:latin typeface="メイリオ" panose="020B0604030504040204" pitchFamily="50" charset="-128"/>
          <a:ea typeface="メイリオ" panose="020B0604030504040204" pitchFamily="50" charset="-128"/>
        </a:defRPr>
      </a:pPr>
      <a:endParaRPr lang="ja-JP"/>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844253956471032"/>
          <c:y val="3.0912973892469556E-3"/>
          <c:w val="0.71015471654152351"/>
          <c:h val="0.79065162544337331"/>
        </c:manualLayout>
      </c:layout>
      <c:barChart>
        <c:barDir val="bar"/>
        <c:grouping val="stacked"/>
        <c:varyColors val="0"/>
        <c:ser>
          <c:idx val="0"/>
          <c:order val="0"/>
          <c:tx>
            <c:strRef>
              <c:f>図表データ!$B$2</c:f>
              <c:strCache>
                <c:ptCount val="1"/>
                <c:pt idx="0">
                  <c:v>75%以上</c:v>
                </c:pt>
              </c:strCache>
            </c:strRef>
          </c:tx>
          <c:spPr>
            <a:solidFill>
              <a:srgbClr val="5095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図表データ!$A$3:$A$6</c:f>
              <c:strCache>
                <c:ptCount val="4"/>
                <c:pt idx="0">
                  <c:v>75%以上
（n=704）</c:v>
                </c:pt>
                <c:pt idx="1">
                  <c:v>50%以上75%未満
（n=950）</c:v>
                </c:pt>
                <c:pt idx="2">
                  <c:v>25%以上50%未満
（n=2,574）</c:v>
                </c:pt>
                <c:pt idx="3">
                  <c:v>25%未満
（n=5,701）</c:v>
                </c:pt>
              </c:strCache>
            </c:strRef>
          </c:cat>
          <c:val>
            <c:numRef>
              <c:f>図表データ!$B$3:$B$6</c:f>
              <c:numCache>
                <c:formatCode>0.0%</c:formatCode>
                <c:ptCount val="4"/>
                <c:pt idx="0">
                  <c:v>0.16761363636363635</c:v>
                </c:pt>
                <c:pt idx="1">
                  <c:v>0.14210526315789473</c:v>
                </c:pt>
                <c:pt idx="2">
                  <c:v>0.1383061383061383</c:v>
                </c:pt>
                <c:pt idx="3">
                  <c:v>0.18277495176284864</c:v>
                </c:pt>
              </c:numCache>
            </c:numRef>
          </c:val>
          <c:extLst>
            <c:ext xmlns:c16="http://schemas.microsoft.com/office/drawing/2014/chart" uri="{C3380CC4-5D6E-409C-BE32-E72D297353CC}">
              <c16:uniqueId val="{00000000-3485-4EA9-B973-EBBA282C7076}"/>
            </c:ext>
          </c:extLst>
        </c:ser>
        <c:ser>
          <c:idx val="1"/>
          <c:order val="1"/>
          <c:tx>
            <c:strRef>
              <c:f>図表データ!$C$2</c:f>
              <c:strCache>
                <c:ptCount val="1"/>
                <c:pt idx="0">
                  <c:v>50%以上～75%未満</c:v>
                </c:pt>
              </c:strCache>
            </c:strRef>
          </c:tx>
          <c:spPr>
            <a:solidFill>
              <a:srgbClr val="79CEF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図表データ!$A$3:$A$6</c:f>
              <c:strCache>
                <c:ptCount val="4"/>
                <c:pt idx="0">
                  <c:v>75%以上
（n=704）</c:v>
                </c:pt>
                <c:pt idx="1">
                  <c:v>50%以上75%未満
（n=950）</c:v>
                </c:pt>
                <c:pt idx="2">
                  <c:v>25%以上50%未満
（n=2,574）</c:v>
                </c:pt>
                <c:pt idx="3">
                  <c:v>25%未満
（n=5,701）</c:v>
                </c:pt>
              </c:strCache>
            </c:strRef>
          </c:cat>
          <c:val>
            <c:numRef>
              <c:f>図表データ!$C$3:$C$6</c:f>
              <c:numCache>
                <c:formatCode>0.0%</c:formatCode>
                <c:ptCount val="4"/>
                <c:pt idx="0">
                  <c:v>0.11647727272727272</c:v>
                </c:pt>
                <c:pt idx="1">
                  <c:v>0.12421052631578948</c:v>
                </c:pt>
                <c:pt idx="2">
                  <c:v>0.15734265734265734</c:v>
                </c:pt>
                <c:pt idx="3">
                  <c:v>0.15453429222943343</c:v>
                </c:pt>
              </c:numCache>
            </c:numRef>
          </c:val>
          <c:extLst>
            <c:ext xmlns:c16="http://schemas.microsoft.com/office/drawing/2014/chart" uri="{C3380CC4-5D6E-409C-BE32-E72D297353CC}">
              <c16:uniqueId val="{00000001-3485-4EA9-B973-EBBA282C7076}"/>
            </c:ext>
          </c:extLst>
        </c:ser>
        <c:ser>
          <c:idx val="2"/>
          <c:order val="2"/>
          <c:tx>
            <c:strRef>
              <c:f>図表データ!$D$2</c:f>
              <c:strCache>
                <c:ptCount val="1"/>
                <c:pt idx="0">
                  <c:v>25%以上～50%未満</c:v>
                </c:pt>
              </c:strCache>
            </c:strRef>
          </c:tx>
          <c:spPr>
            <a:solidFill>
              <a:srgbClr val="00BF5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図表データ!$A$3:$A$6</c:f>
              <c:strCache>
                <c:ptCount val="4"/>
                <c:pt idx="0">
                  <c:v>75%以上
（n=704）</c:v>
                </c:pt>
                <c:pt idx="1">
                  <c:v>50%以上75%未満
（n=950）</c:v>
                </c:pt>
                <c:pt idx="2">
                  <c:v>25%以上50%未満
（n=2,574）</c:v>
                </c:pt>
                <c:pt idx="3">
                  <c:v>25%未満
（n=5,701）</c:v>
                </c:pt>
              </c:strCache>
            </c:strRef>
          </c:cat>
          <c:val>
            <c:numRef>
              <c:f>図表データ!$D$3:$D$6</c:f>
              <c:numCache>
                <c:formatCode>0.0%</c:formatCode>
                <c:ptCount val="4"/>
                <c:pt idx="0">
                  <c:v>0.12926136363636365</c:v>
                </c:pt>
                <c:pt idx="1">
                  <c:v>0.1694736842105263</c:v>
                </c:pt>
                <c:pt idx="2">
                  <c:v>0.16200466200466201</c:v>
                </c:pt>
                <c:pt idx="3">
                  <c:v>0.15593755481494476</c:v>
                </c:pt>
              </c:numCache>
            </c:numRef>
          </c:val>
          <c:extLst>
            <c:ext xmlns:c16="http://schemas.microsoft.com/office/drawing/2014/chart" uri="{C3380CC4-5D6E-409C-BE32-E72D297353CC}">
              <c16:uniqueId val="{00000002-3485-4EA9-B973-EBBA282C7076}"/>
            </c:ext>
          </c:extLst>
        </c:ser>
        <c:ser>
          <c:idx val="3"/>
          <c:order val="3"/>
          <c:tx>
            <c:strRef>
              <c:f>図表データ!$E$2</c:f>
              <c:strCache>
                <c:ptCount val="1"/>
                <c:pt idx="0">
                  <c:v>0%超～25%未満</c:v>
                </c:pt>
              </c:strCache>
            </c:strRef>
          </c:tx>
          <c:spPr>
            <a:solidFill>
              <a:srgbClr val="FF99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図表データ!$A$3:$A$6</c:f>
              <c:strCache>
                <c:ptCount val="4"/>
                <c:pt idx="0">
                  <c:v>75%以上
（n=704）</c:v>
                </c:pt>
                <c:pt idx="1">
                  <c:v>50%以上75%未満
（n=950）</c:v>
                </c:pt>
                <c:pt idx="2">
                  <c:v>25%以上50%未満
（n=2,574）</c:v>
                </c:pt>
                <c:pt idx="3">
                  <c:v>25%未満
（n=5,701）</c:v>
                </c:pt>
              </c:strCache>
            </c:strRef>
          </c:cat>
          <c:val>
            <c:numRef>
              <c:f>図表データ!$E$3:$E$6</c:f>
              <c:numCache>
                <c:formatCode>0.0%</c:formatCode>
                <c:ptCount val="4"/>
                <c:pt idx="0">
                  <c:v>0.38636363636363635</c:v>
                </c:pt>
                <c:pt idx="1">
                  <c:v>0.39789473684210525</c:v>
                </c:pt>
                <c:pt idx="2">
                  <c:v>0.41414141414141414</c:v>
                </c:pt>
                <c:pt idx="3">
                  <c:v>0.38572180319242239</c:v>
                </c:pt>
              </c:numCache>
            </c:numRef>
          </c:val>
          <c:extLst>
            <c:ext xmlns:c16="http://schemas.microsoft.com/office/drawing/2014/chart" uri="{C3380CC4-5D6E-409C-BE32-E72D297353CC}">
              <c16:uniqueId val="{00000003-3485-4EA9-B973-EBBA282C7076}"/>
            </c:ext>
          </c:extLst>
        </c:ser>
        <c:ser>
          <c:idx val="4"/>
          <c:order val="4"/>
          <c:tx>
            <c:strRef>
              <c:f>図表データ!$F$2</c:f>
              <c:strCache>
                <c:ptCount val="1"/>
                <c:pt idx="0">
                  <c:v>価格転嫁できなかった</c:v>
                </c:pt>
              </c:strCache>
            </c:strRef>
          </c:tx>
          <c:spPr>
            <a:solidFill>
              <a:srgbClr val="FF666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図表データ!$A$3:$A$6</c:f>
              <c:strCache>
                <c:ptCount val="4"/>
                <c:pt idx="0">
                  <c:v>75%以上
（n=704）</c:v>
                </c:pt>
                <c:pt idx="1">
                  <c:v>50%以上75%未満
（n=950）</c:v>
                </c:pt>
                <c:pt idx="2">
                  <c:v>25%以上50%未満
（n=2,574）</c:v>
                </c:pt>
                <c:pt idx="3">
                  <c:v>25%未満
（n=5,701）</c:v>
                </c:pt>
              </c:strCache>
            </c:strRef>
          </c:cat>
          <c:val>
            <c:numRef>
              <c:f>図表データ!$F$3:$F$6</c:f>
              <c:numCache>
                <c:formatCode>0.0%</c:formatCode>
                <c:ptCount val="4"/>
                <c:pt idx="0">
                  <c:v>0.20028409090909091</c:v>
                </c:pt>
                <c:pt idx="1">
                  <c:v>0.16631578947368422</c:v>
                </c:pt>
                <c:pt idx="2">
                  <c:v>0.12820512820512819</c:v>
                </c:pt>
                <c:pt idx="3">
                  <c:v>0.12103139800035081</c:v>
                </c:pt>
              </c:numCache>
            </c:numRef>
          </c:val>
          <c:extLst>
            <c:ext xmlns:c16="http://schemas.microsoft.com/office/drawing/2014/chart" uri="{C3380CC4-5D6E-409C-BE32-E72D297353CC}">
              <c16:uniqueId val="{00000004-3485-4EA9-B973-EBBA282C7076}"/>
            </c:ext>
          </c:extLst>
        </c:ser>
        <c:dLbls>
          <c:dLblPos val="ctr"/>
          <c:showLegendKey val="0"/>
          <c:showVal val="1"/>
          <c:showCatName val="0"/>
          <c:showSerName val="0"/>
          <c:showPercent val="0"/>
          <c:showBubbleSize val="0"/>
        </c:dLbls>
        <c:gapWidth val="100"/>
        <c:overlap val="100"/>
        <c:axId val="78552239"/>
        <c:axId val="2063116671"/>
      </c:barChart>
      <c:catAx>
        <c:axId val="78552239"/>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2063116671"/>
        <c:crosses val="autoZero"/>
        <c:auto val="1"/>
        <c:lblAlgn val="ctr"/>
        <c:lblOffset val="100"/>
        <c:noMultiLvlLbl val="0"/>
      </c:catAx>
      <c:valAx>
        <c:axId val="2063116671"/>
        <c:scaling>
          <c:orientation val="minMax"/>
          <c:max val="1"/>
        </c:scaling>
        <c:delete val="0"/>
        <c:axPos val="b"/>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78552239"/>
        <c:crosses val="max"/>
        <c:crossBetween val="between"/>
        <c:majorUnit val="0.2"/>
      </c:valAx>
      <c:spPr>
        <a:noFill/>
        <a:ln>
          <a:noFill/>
        </a:ln>
        <a:effectLst/>
      </c:spPr>
    </c:plotArea>
    <c:legend>
      <c:legendPos val="b"/>
      <c:layout>
        <c:manualLayout>
          <c:xMode val="edge"/>
          <c:yMode val="edge"/>
          <c:x val="0.21605837351935642"/>
          <c:y val="0.87691682711757246"/>
          <c:w val="0.78394162648064358"/>
          <c:h val="0.12308321627309847"/>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chart>
  <c:spPr>
    <a:noFill/>
    <a:ln>
      <a:noFill/>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068269981343041"/>
          <c:y val="2.993004116893852E-2"/>
          <c:w val="0.52475179436416408"/>
          <c:h val="0.81917425077394368"/>
        </c:manualLayout>
      </c:layout>
      <c:barChart>
        <c:barDir val="bar"/>
        <c:grouping val="clustered"/>
        <c:varyColors val="0"/>
        <c:ser>
          <c:idx val="0"/>
          <c:order val="0"/>
          <c:spPr>
            <a:solidFill>
              <a:srgbClr val="5095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10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図表!$A$2:$A$5</c:f>
              <c:strCache>
                <c:ptCount val="4"/>
                <c:pt idx="0">
                  <c:v>75%以上（n=1,713）</c:v>
                </c:pt>
                <c:pt idx="1">
                  <c:v>25%以上75%未満（n=3,143）</c:v>
                </c:pt>
                <c:pt idx="2">
                  <c:v>0%超～25%未満（n=4,225）</c:v>
                </c:pt>
                <c:pt idx="3">
                  <c:v>価格転嫁できなかった（n=1,483）</c:v>
                </c:pt>
              </c:strCache>
            </c:strRef>
          </c:cat>
          <c:val>
            <c:numRef>
              <c:f>図表!$B$2:$B$5</c:f>
              <c:numCache>
                <c:formatCode>0.0</c:formatCode>
                <c:ptCount val="4"/>
                <c:pt idx="0">
                  <c:v>21.14</c:v>
                </c:pt>
                <c:pt idx="1">
                  <c:v>18.98</c:v>
                </c:pt>
                <c:pt idx="2">
                  <c:v>18.23</c:v>
                </c:pt>
                <c:pt idx="3">
                  <c:v>13.19</c:v>
                </c:pt>
              </c:numCache>
            </c:numRef>
          </c:val>
          <c:extLst>
            <c:ext xmlns:c16="http://schemas.microsoft.com/office/drawing/2014/chart" uri="{C3380CC4-5D6E-409C-BE32-E72D297353CC}">
              <c16:uniqueId val="{00000000-893F-4B2E-BD3A-1488560DCDAA}"/>
            </c:ext>
          </c:extLst>
        </c:ser>
        <c:dLbls>
          <c:dLblPos val="outEnd"/>
          <c:showLegendKey val="0"/>
          <c:showVal val="1"/>
          <c:showCatName val="0"/>
          <c:showSerName val="0"/>
          <c:showPercent val="0"/>
          <c:showBubbleSize val="0"/>
        </c:dLbls>
        <c:gapWidth val="100"/>
        <c:axId val="877105408"/>
        <c:axId val="877103968"/>
      </c:barChart>
      <c:catAx>
        <c:axId val="877105408"/>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877103968"/>
        <c:crosses val="autoZero"/>
        <c:auto val="1"/>
        <c:lblAlgn val="ctr"/>
        <c:lblOffset val="100"/>
        <c:noMultiLvlLbl val="0"/>
      </c:catAx>
      <c:valAx>
        <c:axId val="877103968"/>
        <c:scaling>
          <c:orientation val="minMax"/>
        </c:scaling>
        <c:delete val="0"/>
        <c:axPos val="b"/>
        <c:title>
          <c:tx>
            <c:rich>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r>
                  <a:rPr lang="en-US" altLang="ja-JP" sz="900"/>
                  <a:t>(%)</a:t>
                </a:r>
                <a:endParaRPr lang="ja-JP" altLang="en-US" sz="900"/>
              </a:p>
            </c:rich>
          </c:tx>
          <c:layout>
            <c:manualLayout>
              <c:xMode val="edge"/>
              <c:yMode val="edge"/>
              <c:x val="0.94648845520197822"/>
              <c:y val="0.86078838174273864"/>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ltLang="en-US"/>
            </a:p>
          </c:tx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877105408"/>
        <c:crosses val="max"/>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914970783800119"/>
          <c:y val="7.0175438596491224E-2"/>
          <c:w val="0.58712472294982876"/>
          <c:h val="0.78398724082934612"/>
        </c:manualLayout>
      </c:layout>
      <c:barChart>
        <c:barDir val="bar"/>
        <c:grouping val="clustered"/>
        <c:varyColors val="0"/>
        <c:ser>
          <c:idx val="0"/>
          <c:order val="0"/>
          <c:spPr>
            <a:solidFill>
              <a:srgbClr val="5095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10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差別化を重視している（n=10,961）</c:v>
                </c:pt>
                <c:pt idx="1">
                  <c:v>差別化を重視していない（n=746）</c:v>
                </c:pt>
              </c:strCache>
            </c:strRef>
          </c:cat>
          <c:val>
            <c:numRef>
              <c:f>Sheet1!$B$2:$B$3</c:f>
              <c:numCache>
                <c:formatCode>0.0</c:formatCode>
                <c:ptCount val="2"/>
                <c:pt idx="0">
                  <c:v>19.02</c:v>
                </c:pt>
                <c:pt idx="1">
                  <c:v>16.234999999999999</c:v>
                </c:pt>
              </c:numCache>
            </c:numRef>
          </c:val>
          <c:extLst>
            <c:ext xmlns:c16="http://schemas.microsoft.com/office/drawing/2014/chart" uri="{C3380CC4-5D6E-409C-BE32-E72D297353CC}">
              <c16:uniqueId val="{00000000-FE46-443C-92FF-6E632B7E7C08}"/>
            </c:ext>
          </c:extLst>
        </c:ser>
        <c:dLbls>
          <c:showLegendKey val="0"/>
          <c:showVal val="0"/>
          <c:showCatName val="0"/>
          <c:showSerName val="0"/>
          <c:showPercent val="0"/>
          <c:showBubbleSize val="0"/>
        </c:dLbls>
        <c:gapWidth val="100"/>
        <c:axId val="959633536"/>
        <c:axId val="959632576"/>
      </c:barChart>
      <c:catAx>
        <c:axId val="959633536"/>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59632576"/>
        <c:crosses val="autoZero"/>
        <c:auto val="1"/>
        <c:lblAlgn val="ctr"/>
        <c:lblOffset val="100"/>
        <c:noMultiLvlLbl val="0"/>
      </c:catAx>
      <c:valAx>
        <c:axId val="959632576"/>
        <c:scaling>
          <c:orientation val="minMax"/>
          <c:max val="25"/>
          <c:min val="0"/>
        </c:scaling>
        <c:delete val="0"/>
        <c:axPos val="b"/>
        <c:title>
          <c:tx>
            <c:rich>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r>
                  <a:rPr lang="en-US" altLang="ja-JP" sz="900"/>
                  <a:t>(%)</a:t>
                </a:r>
                <a:endParaRPr lang="ja-JP" altLang="en-US" sz="900"/>
              </a:p>
            </c:rich>
          </c:tx>
          <c:layout>
            <c:manualLayout>
              <c:xMode val="edge"/>
              <c:yMode val="edge"/>
              <c:x val="0.94793471690509767"/>
              <c:y val="0.8564593301435407"/>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ltLang="en-US"/>
            </a:p>
          </c:tx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59633536"/>
        <c:crosses val="max"/>
        <c:crossBetween val="between"/>
        <c:majorUnit val="5"/>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06720434541379"/>
          <c:y val="0"/>
          <c:w val="0.64338349476914292"/>
          <c:h val="0.58813727941195426"/>
        </c:manualLayout>
      </c:layout>
      <c:barChart>
        <c:barDir val="bar"/>
        <c:grouping val="percentStacked"/>
        <c:varyColors val="0"/>
        <c:ser>
          <c:idx val="0"/>
          <c:order val="0"/>
          <c:tx>
            <c:strRef>
              <c:f>図表データ!$B$3</c:f>
              <c:strCache>
                <c:ptCount val="1"/>
                <c:pt idx="0">
                  <c:v>想定を超える効果が得られた</c:v>
                </c:pt>
              </c:strCache>
            </c:strRef>
          </c:tx>
          <c:spPr>
            <a:solidFill>
              <a:srgbClr val="5095E6"/>
            </a:solidFill>
            <a:ln>
              <a:noFill/>
            </a:ln>
            <a:effectLst/>
          </c:spPr>
          <c:invertIfNegative val="0"/>
          <c:dLbls>
            <c:dLbl>
              <c:idx val="1"/>
              <c:layout>
                <c:manualLayout>
                  <c:x val="1.5599047282484534E-2"/>
                  <c:y val="4.2487963994706062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8DD-4529-9325-D83832E0559A}"/>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図表データ!$A$4:$A$5</c:f>
              <c:strCache>
                <c:ptCount val="2"/>
                <c:pt idx="0">
                  <c:v>取り組んでいる（n=410）</c:v>
                </c:pt>
                <c:pt idx="1">
                  <c:v>取り組んでいない（n=713）</c:v>
                </c:pt>
              </c:strCache>
            </c:strRef>
          </c:cat>
          <c:val>
            <c:numRef>
              <c:f>図表データ!$B$4:$B$5</c:f>
              <c:numCache>
                <c:formatCode>0.0%</c:formatCode>
                <c:ptCount val="2"/>
                <c:pt idx="0">
                  <c:v>0.15365853658536585</c:v>
                </c:pt>
                <c:pt idx="1">
                  <c:v>6.4516129032258063E-2</c:v>
                </c:pt>
              </c:numCache>
            </c:numRef>
          </c:val>
          <c:extLst>
            <c:ext xmlns:c16="http://schemas.microsoft.com/office/drawing/2014/chart" uri="{C3380CC4-5D6E-409C-BE32-E72D297353CC}">
              <c16:uniqueId val="{00000000-77CC-4382-B675-A0EB661A7D68}"/>
            </c:ext>
          </c:extLst>
        </c:ser>
        <c:ser>
          <c:idx val="1"/>
          <c:order val="1"/>
          <c:tx>
            <c:strRef>
              <c:f>図表データ!$C$3</c:f>
              <c:strCache>
                <c:ptCount val="1"/>
                <c:pt idx="0">
                  <c:v>想定した効果が得られた</c:v>
                </c:pt>
              </c:strCache>
            </c:strRef>
          </c:tx>
          <c:spPr>
            <a:solidFill>
              <a:srgbClr val="FF99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図表データ!$A$4:$A$5</c:f>
              <c:strCache>
                <c:ptCount val="2"/>
                <c:pt idx="0">
                  <c:v>取り組んでいる（n=410）</c:v>
                </c:pt>
                <c:pt idx="1">
                  <c:v>取り組んでいない（n=713）</c:v>
                </c:pt>
              </c:strCache>
            </c:strRef>
          </c:cat>
          <c:val>
            <c:numRef>
              <c:f>図表データ!$C$4:$C$5</c:f>
              <c:numCache>
                <c:formatCode>0.0%</c:formatCode>
                <c:ptCount val="2"/>
                <c:pt idx="0">
                  <c:v>0.71707317073170729</c:v>
                </c:pt>
                <c:pt idx="1">
                  <c:v>0.55539971949509115</c:v>
                </c:pt>
              </c:numCache>
            </c:numRef>
          </c:val>
          <c:extLst>
            <c:ext xmlns:c16="http://schemas.microsoft.com/office/drawing/2014/chart" uri="{C3380CC4-5D6E-409C-BE32-E72D297353CC}">
              <c16:uniqueId val="{00000001-77CC-4382-B675-A0EB661A7D68}"/>
            </c:ext>
          </c:extLst>
        </c:ser>
        <c:ser>
          <c:idx val="2"/>
          <c:order val="2"/>
          <c:tx>
            <c:strRef>
              <c:f>図表データ!$D$3</c:f>
              <c:strCache>
                <c:ptCount val="1"/>
                <c:pt idx="0">
                  <c:v>想定した効果が得られなかった</c:v>
                </c:pt>
              </c:strCache>
            </c:strRef>
          </c:tx>
          <c:spPr>
            <a:solidFill>
              <a:srgbClr val="FF666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図表データ!$A$4:$A$5</c:f>
              <c:strCache>
                <c:ptCount val="2"/>
                <c:pt idx="0">
                  <c:v>取り組んでいる（n=410）</c:v>
                </c:pt>
                <c:pt idx="1">
                  <c:v>取り組んでいない（n=713）</c:v>
                </c:pt>
              </c:strCache>
            </c:strRef>
          </c:cat>
          <c:val>
            <c:numRef>
              <c:f>図表データ!$D$4:$D$5</c:f>
              <c:numCache>
                <c:formatCode>0.0%</c:formatCode>
                <c:ptCount val="2"/>
                <c:pt idx="0">
                  <c:v>0.12926829268292683</c:v>
                </c:pt>
                <c:pt idx="1">
                  <c:v>0.38008415147265079</c:v>
                </c:pt>
              </c:numCache>
            </c:numRef>
          </c:val>
          <c:extLst>
            <c:ext xmlns:c16="http://schemas.microsoft.com/office/drawing/2014/chart" uri="{C3380CC4-5D6E-409C-BE32-E72D297353CC}">
              <c16:uniqueId val="{00000002-77CC-4382-B675-A0EB661A7D68}"/>
            </c:ext>
          </c:extLst>
        </c:ser>
        <c:dLbls>
          <c:dLblPos val="ctr"/>
          <c:showLegendKey val="0"/>
          <c:showVal val="1"/>
          <c:showCatName val="0"/>
          <c:showSerName val="0"/>
          <c:showPercent val="0"/>
          <c:showBubbleSize val="0"/>
        </c:dLbls>
        <c:gapWidth val="100"/>
        <c:overlap val="100"/>
        <c:axId val="166971088"/>
        <c:axId val="166969648"/>
      </c:barChart>
      <c:catAx>
        <c:axId val="166971088"/>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166969648"/>
        <c:crosses val="autoZero"/>
        <c:auto val="1"/>
        <c:lblAlgn val="ctr"/>
        <c:lblOffset val="100"/>
        <c:noMultiLvlLbl val="0"/>
      </c:catAx>
      <c:valAx>
        <c:axId val="166969648"/>
        <c:scaling>
          <c:orientation val="minMax"/>
        </c:scaling>
        <c:delete val="0"/>
        <c:axPos val="b"/>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166971088"/>
        <c:crosses val="max"/>
        <c:crossBetween val="between"/>
        <c:majorUnit val="0.2"/>
      </c:valAx>
      <c:spPr>
        <a:noFill/>
        <a:ln>
          <a:noFill/>
        </a:ln>
        <a:effectLst/>
      </c:spPr>
    </c:plotArea>
    <c:legend>
      <c:legendPos val="b"/>
      <c:layout>
        <c:manualLayout>
          <c:xMode val="edge"/>
          <c:yMode val="edge"/>
          <c:x val="4.7771512033726225E-2"/>
          <c:y val="0.79243718379265815"/>
          <c:w val="0.89999992981306065"/>
          <c:h val="0.15846449843684357"/>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chart>
  <c:spPr>
    <a:noFill/>
    <a:ln>
      <a:noFill/>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2115518113801125E-2"/>
          <c:y val="8.024992563637437E-2"/>
          <c:w val="0.85339565073209245"/>
          <c:h val="0.64722694182183704"/>
        </c:manualLayout>
      </c:layout>
      <c:barChart>
        <c:barDir val="col"/>
        <c:grouping val="clustered"/>
        <c:varyColors val="0"/>
        <c:ser>
          <c:idx val="1"/>
          <c:order val="1"/>
          <c:tx>
            <c:v>売上高（中小企業）</c:v>
          </c:tx>
          <c:spPr>
            <a:solidFill>
              <a:srgbClr val="5B9BD5">
                <a:lumMod val="60000"/>
                <a:lumOff val="40000"/>
              </a:srgbClr>
            </a:solidFill>
            <a:ln>
              <a:noFill/>
            </a:ln>
            <a:effectLst/>
          </c:spPr>
          <c:invertIfNegative val="0"/>
          <c:dLbls>
            <c:dLbl>
              <c:idx val="123"/>
              <c:layout>
                <c:manualLayout>
                  <c:x val="-7.2302985859061947E-2"/>
                  <c:y val="-1.009953944436193E-2"/>
                </c:manualLayout>
              </c:layout>
              <c:tx>
                <c:rich>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r>
                      <a:rPr lang="ja-JP" altLang="en-US"/>
                      <a:t>売上高</a:t>
                    </a:r>
                    <a:r>
                      <a:rPr lang="ja-JP" altLang="en-US" baseline="0"/>
                      <a:t> </a:t>
                    </a:r>
                    <a:r>
                      <a:rPr lang="en-US" altLang="ja-JP"/>
                      <a:t>136.9 </a:t>
                    </a:r>
                    <a:r>
                      <a:rPr lang="ja-JP" altLang="en-US"/>
                      <a:t>兆円</a:t>
                    </a:r>
                  </a:p>
                </c:rich>
              </c:tx>
              <c:numFmt formatCode="#,##0.0_);[Red]\(#,##0.0\)" sourceLinked="0"/>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85A-4907-914C-1AD109D1817B}"/>
                </c:ext>
              </c:extLst>
            </c:dLbl>
            <c:numFmt formatCode="#,##0.0_);[Red]\(#,##0.0\)" sourceLinked="0"/>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集計表!$E$162:$E$177</c:f>
              <c:strCache>
                <c:ptCount val="16"/>
                <c:pt idx="0">
                  <c:v>94Q1</c:v>
                </c:pt>
                <c:pt idx="1">
                  <c:v>94Q2</c:v>
                </c:pt>
                <c:pt idx="2">
                  <c:v>94Q3</c:v>
                </c:pt>
                <c:pt idx="3">
                  <c:v>94Q4</c:v>
                </c:pt>
                <c:pt idx="4">
                  <c:v>95Q1</c:v>
                </c:pt>
                <c:pt idx="5">
                  <c:v>95Q2</c:v>
                </c:pt>
                <c:pt idx="6">
                  <c:v>95Q3</c:v>
                </c:pt>
                <c:pt idx="7">
                  <c:v>95Q4</c:v>
                </c:pt>
                <c:pt idx="8">
                  <c:v>96Q1</c:v>
                </c:pt>
                <c:pt idx="9">
                  <c:v>96Q2</c:v>
                </c:pt>
                <c:pt idx="10">
                  <c:v>96Q3</c:v>
                </c:pt>
                <c:pt idx="11">
                  <c:v>96Q4</c:v>
                </c:pt>
                <c:pt idx="12">
                  <c:v>97Q1</c:v>
                </c:pt>
                <c:pt idx="13">
                  <c:v>97Q2</c:v>
                </c:pt>
                <c:pt idx="14">
                  <c:v>97Q3</c:v>
                </c:pt>
                <c:pt idx="15">
                  <c:v>97Q4</c:v>
                </c:pt>
              </c:strCache>
            </c:strRef>
          </c:cat>
          <c:val>
            <c:numRef>
              <c:f>集計表!$K$162:$K$289</c:f>
              <c:numCache>
                <c:formatCode>General</c:formatCode>
                <c:ptCount val="128"/>
                <c:pt idx="0">
                  <c:v>129.172631</c:v>
                </c:pt>
                <c:pt idx="1">
                  <c:v>129.99313075000001</c:v>
                </c:pt>
                <c:pt idx="2">
                  <c:v>131.59256875</c:v>
                </c:pt>
                <c:pt idx="3">
                  <c:v>134.45954399999999</c:v>
                </c:pt>
                <c:pt idx="4">
                  <c:v>137.07282549999999</c:v>
                </c:pt>
                <c:pt idx="5">
                  <c:v>139.24113399999999</c:v>
                </c:pt>
                <c:pt idx="6">
                  <c:v>142.79738</c:v>
                </c:pt>
                <c:pt idx="7">
                  <c:v>146.46008474999999</c:v>
                </c:pt>
                <c:pt idx="8">
                  <c:v>150.89376799999999</c:v>
                </c:pt>
                <c:pt idx="9">
                  <c:v>153.40264675</c:v>
                </c:pt>
                <c:pt idx="10">
                  <c:v>155.4159195</c:v>
                </c:pt>
                <c:pt idx="11">
                  <c:v>157.11191149999999</c:v>
                </c:pt>
                <c:pt idx="12">
                  <c:v>158.734633</c:v>
                </c:pt>
                <c:pt idx="13">
                  <c:v>158.08737925</c:v>
                </c:pt>
                <c:pt idx="14">
                  <c:v>155.92886425</c:v>
                </c:pt>
                <c:pt idx="15">
                  <c:v>153.05472599999999</c:v>
                </c:pt>
                <c:pt idx="16">
                  <c:v>148.38602875000001</c:v>
                </c:pt>
                <c:pt idx="17">
                  <c:v>146.20463325</c:v>
                </c:pt>
                <c:pt idx="18">
                  <c:v>144.34089175</c:v>
                </c:pt>
                <c:pt idx="19">
                  <c:v>142.33898350000001</c:v>
                </c:pt>
                <c:pt idx="20">
                  <c:v>141.70537350000001</c:v>
                </c:pt>
                <c:pt idx="21">
                  <c:v>142.75126474999999</c:v>
                </c:pt>
                <c:pt idx="22">
                  <c:v>143.45580225</c:v>
                </c:pt>
                <c:pt idx="23">
                  <c:v>144.82544824999999</c:v>
                </c:pt>
                <c:pt idx="24">
                  <c:v>146.47752625000001</c:v>
                </c:pt>
                <c:pt idx="25">
                  <c:v>146.29300925000001</c:v>
                </c:pt>
                <c:pt idx="26">
                  <c:v>146.83289925</c:v>
                </c:pt>
                <c:pt idx="27">
                  <c:v>147.269126</c:v>
                </c:pt>
                <c:pt idx="28">
                  <c:v>148.09186675000001</c:v>
                </c:pt>
                <c:pt idx="29">
                  <c:v>149.812623</c:v>
                </c:pt>
                <c:pt idx="30">
                  <c:v>149.946066</c:v>
                </c:pt>
                <c:pt idx="31">
                  <c:v>150.41260199999999</c:v>
                </c:pt>
                <c:pt idx="32">
                  <c:v>148.22107675000001</c:v>
                </c:pt>
                <c:pt idx="33">
                  <c:v>141.8111135</c:v>
                </c:pt>
                <c:pt idx="34">
                  <c:v>136.86409549999999</c:v>
                </c:pt>
                <c:pt idx="35">
                  <c:v>132.03459674999999</c:v>
                </c:pt>
                <c:pt idx="36">
                  <c:v>129.780473</c:v>
                </c:pt>
                <c:pt idx="37">
                  <c:v>130.36228700000001</c:v>
                </c:pt>
                <c:pt idx="38">
                  <c:v>131.55864075</c:v>
                </c:pt>
                <c:pt idx="39">
                  <c:v>132.6607625</c:v>
                </c:pt>
                <c:pt idx="40">
                  <c:v>133.41644024999999</c:v>
                </c:pt>
                <c:pt idx="41">
                  <c:v>135.91072399999999</c:v>
                </c:pt>
                <c:pt idx="42">
                  <c:v>137.08064300000001</c:v>
                </c:pt>
                <c:pt idx="43">
                  <c:v>137.99974424999999</c:v>
                </c:pt>
                <c:pt idx="44">
                  <c:v>139.76078475</c:v>
                </c:pt>
                <c:pt idx="45">
                  <c:v>140.38668025000001</c:v>
                </c:pt>
                <c:pt idx="46">
                  <c:v>142.42297525000001</c:v>
                </c:pt>
                <c:pt idx="47">
                  <c:v>144.54806925</c:v>
                </c:pt>
                <c:pt idx="48">
                  <c:v>146.44966099999999</c:v>
                </c:pt>
                <c:pt idx="49">
                  <c:v>148.77761949999999</c:v>
                </c:pt>
                <c:pt idx="50">
                  <c:v>150.09535199999999</c:v>
                </c:pt>
                <c:pt idx="51">
                  <c:v>151.83322849999999</c:v>
                </c:pt>
                <c:pt idx="52">
                  <c:v>155.1155205</c:v>
                </c:pt>
                <c:pt idx="53">
                  <c:v>157.25620549999999</c:v>
                </c:pt>
                <c:pt idx="54">
                  <c:v>159.14648224999999</c:v>
                </c:pt>
                <c:pt idx="55">
                  <c:v>161.05486525000001</c:v>
                </c:pt>
                <c:pt idx="56">
                  <c:v>159.2005915</c:v>
                </c:pt>
                <c:pt idx="57">
                  <c:v>156.48811425</c:v>
                </c:pt>
                <c:pt idx="58">
                  <c:v>154.16781925000001</c:v>
                </c:pt>
                <c:pt idx="59">
                  <c:v>147.92671100000001</c:v>
                </c:pt>
                <c:pt idx="60">
                  <c:v>140.78153025</c:v>
                </c:pt>
                <c:pt idx="61">
                  <c:v>136.57357825</c:v>
                </c:pt>
                <c:pt idx="62">
                  <c:v>132.43753150000001</c:v>
                </c:pt>
                <c:pt idx="63">
                  <c:v>132.53539524999999</c:v>
                </c:pt>
                <c:pt idx="64">
                  <c:v>136.29532900000001</c:v>
                </c:pt>
                <c:pt idx="65">
                  <c:v>147.74565125000001</c:v>
                </c:pt>
                <c:pt idx="66">
                  <c:v>150.71005825</c:v>
                </c:pt>
                <c:pt idx="67">
                  <c:v>153.18951150000001</c:v>
                </c:pt>
                <c:pt idx="68">
                  <c:v>153.61967899999999</c:v>
                </c:pt>
                <c:pt idx="69">
                  <c:v>143.31255350000001</c:v>
                </c:pt>
                <c:pt idx="70">
                  <c:v>140.01956749999999</c:v>
                </c:pt>
                <c:pt idx="71">
                  <c:v>136.71531899999999</c:v>
                </c:pt>
                <c:pt idx="72">
                  <c:v>135.1025985</c:v>
                </c:pt>
                <c:pt idx="73">
                  <c:v>132.37822499999999</c:v>
                </c:pt>
                <c:pt idx="74">
                  <c:v>130.59849875</c:v>
                </c:pt>
                <c:pt idx="75">
                  <c:v>127.6983285</c:v>
                </c:pt>
                <c:pt idx="76">
                  <c:v>123.55060275</c:v>
                </c:pt>
                <c:pt idx="77">
                  <c:v>124.0815425</c:v>
                </c:pt>
                <c:pt idx="78">
                  <c:v>123.858935</c:v>
                </c:pt>
                <c:pt idx="79">
                  <c:v>124.0956825</c:v>
                </c:pt>
                <c:pt idx="80">
                  <c:v>125.7817905</c:v>
                </c:pt>
                <c:pt idx="81">
                  <c:v>124.945842</c:v>
                </c:pt>
                <c:pt idx="82">
                  <c:v>125.3034775</c:v>
                </c:pt>
                <c:pt idx="83">
                  <c:v>125.92905775</c:v>
                </c:pt>
                <c:pt idx="84">
                  <c:v>125.62738675</c:v>
                </c:pt>
                <c:pt idx="85">
                  <c:v>126.220298</c:v>
                </c:pt>
                <c:pt idx="86">
                  <c:v>126.71329299999999</c:v>
                </c:pt>
                <c:pt idx="87">
                  <c:v>126.083342</c:v>
                </c:pt>
                <c:pt idx="88">
                  <c:v>125.47244275</c:v>
                </c:pt>
                <c:pt idx="89">
                  <c:v>124.32177125</c:v>
                </c:pt>
                <c:pt idx="90">
                  <c:v>124.71383899999999</c:v>
                </c:pt>
                <c:pt idx="91">
                  <c:v>126.3528575</c:v>
                </c:pt>
                <c:pt idx="92">
                  <c:v>128.38455725</c:v>
                </c:pt>
                <c:pt idx="93">
                  <c:v>130.30298425000001</c:v>
                </c:pt>
                <c:pt idx="94">
                  <c:v>131.46859474999999</c:v>
                </c:pt>
                <c:pt idx="95">
                  <c:v>131.77012525000001</c:v>
                </c:pt>
                <c:pt idx="96">
                  <c:v>132.31968925000001</c:v>
                </c:pt>
                <c:pt idx="97">
                  <c:v>133.54508824999999</c:v>
                </c:pt>
                <c:pt idx="98">
                  <c:v>135.18621575</c:v>
                </c:pt>
                <c:pt idx="99">
                  <c:v>137.46520050000001</c:v>
                </c:pt>
                <c:pt idx="100">
                  <c:v>139.18110125000001</c:v>
                </c:pt>
                <c:pt idx="101">
                  <c:v>139.97675874999999</c:v>
                </c:pt>
                <c:pt idx="102">
                  <c:v>138.81636599999999</c:v>
                </c:pt>
                <c:pt idx="103">
                  <c:v>135.32110950000001</c:v>
                </c:pt>
                <c:pt idx="104">
                  <c:v>131.12512950000001</c:v>
                </c:pt>
                <c:pt idx="105">
                  <c:v>125.20804725000001</c:v>
                </c:pt>
                <c:pt idx="106">
                  <c:v>121.76042775000001</c:v>
                </c:pt>
                <c:pt idx="107">
                  <c:v>120.78082424999999</c:v>
                </c:pt>
                <c:pt idx="108">
                  <c:v>119.51513525</c:v>
                </c:pt>
                <c:pt idx="109">
                  <c:v>121.41224649999999</c:v>
                </c:pt>
                <c:pt idx="110">
                  <c:v>122.29929925</c:v>
                </c:pt>
                <c:pt idx="111">
                  <c:v>123.30887875000001</c:v>
                </c:pt>
                <c:pt idx="112">
                  <c:v>126.03550275000001</c:v>
                </c:pt>
                <c:pt idx="113">
                  <c:v>126.97078974999999</c:v>
                </c:pt>
                <c:pt idx="114">
                  <c:v>127.498502</c:v>
                </c:pt>
                <c:pt idx="115">
                  <c:v>128.97270900000001</c:v>
                </c:pt>
                <c:pt idx="116">
                  <c:v>130.57123300000001</c:v>
                </c:pt>
                <c:pt idx="117">
                  <c:v>131.94397950000001</c:v>
                </c:pt>
                <c:pt idx="118">
                  <c:v>133.66715400000001</c:v>
                </c:pt>
                <c:pt idx="119">
                  <c:v>133.870418</c:v>
                </c:pt>
                <c:pt idx="120">
                  <c:v>134.90692924999999</c:v>
                </c:pt>
                <c:pt idx="121">
                  <c:v>135.47040575</c:v>
                </c:pt>
                <c:pt idx="122">
                  <c:v>135.68478425000001</c:v>
                </c:pt>
                <c:pt idx="123">
                  <c:v>137.53205775000001</c:v>
                </c:pt>
                <c:pt idx="124">
                  <c:v>137.80762375</c:v>
                </c:pt>
                <c:pt idx="125">
                  <c:v>138.48263249999999</c:v>
                </c:pt>
                <c:pt idx="126">
                  <c:v>138.874121</c:v>
                </c:pt>
                <c:pt idx="127">
                  <c:v>136.86174033333333</c:v>
                </c:pt>
              </c:numCache>
            </c:numRef>
          </c:val>
          <c:extLst>
            <c:ext xmlns:c16="http://schemas.microsoft.com/office/drawing/2014/chart" uri="{C3380CC4-5D6E-409C-BE32-E72D297353CC}">
              <c16:uniqueId val="{00000001-E85A-4907-914C-1AD109D1817B}"/>
            </c:ext>
          </c:extLst>
        </c:ser>
        <c:ser>
          <c:idx val="3"/>
          <c:order val="3"/>
          <c:tx>
            <c:v>経常利益（中小企業）</c:v>
          </c:tx>
          <c:spPr>
            <a:solidFill>
              <a:srgbClr val="00B050"/>
            </a:solidFill>
            <a:ln>
              <a:noFill/>
            </a:ln>
            <a:effectLst/>
          </c:spPr>
          <c:invertIfNegative val="0"/>
          <c:dLbls>
            <c:dLbl>
              <c:idx val="123"/>
              <c:layout>
                <c:manualLayout>
                  <c:x val="-7.2515199922193102E-2"/>
                  <c:y val="-1.0103699301738225E-2"/>
                </c:manualLayout>
              </c:layout>
              <c:tx>
                <c:rich>
                  <a:bodyPr/>
                  <a:lstStyle/>
                  <a:p>
                    <a:r>
                      <a:rPr lang="ja-JP" altLang="en-US"/>
                      <a:t>経常利益</a:t>
                    </a:r>
                    <a:r>
                      <a:rPr lang="ja-JP" altLang="en-US" baseline="0"/>
                      <a:t> </a:t>
                    </a:r>
                    <a:r>
                      <a:rPr lang="en-US" altLang="ja-JP"/>
                      <a:t>6.9 </a:t>
                    </a:r>
                    <a:r>
                      <a:rPr lang="ja-JP" altLang="en-US"/>
                      <a:t>兆円</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E85A-4907-914C-1AD109D1817B}"/>
                </c:ext>
              </c:extLst>
            </c:dLbl>
            <c:numFmt formatCode="#,##0.0_);[Red]\(#,##0.0\)" sourceLinked="0"/>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集計表!$E$162:$E$177</c:f>
              <c:strCache>
                <c:ptCount val="16"/>
                <c:pt idx="0">
                  <c:v>94Q1</c:v>
                </c:pt>
                <c:pt idx="1">
                  <c:v>94Q2</c:v>
                </c:pt>
                <c:pt idx="2">
                  <c:v>94Q3</c:v>
                </c:pt>
                <c:pt idx="3">
                  <c:v>94Q4</c:v>
                </c:pt>
                <c:pt idx="4">
                  <c:v>95Q1</c:v>
                </c:pt>
                <c:pt idx="5">
                  <c:v>95Q2</c:v>
                </c:pt>
                <c:pt idx="6">
                  <c:v>95Q3</c:v>
                </c:pt>
                <c:pt idx="7">
                  <c:v>95Q4</c:v>
                </c:pt>
                <c:pt idx="8">
                  <c:v>96Q1</c:v>
                </c:pt>
                <c:pt idx="9">
                  <c:v>96Q2</c:v>
                </c:pt>
                <c:pt idx="10">
                  <c:v>96Q3</c:v>
                </c:pt>
                <c:pt idx="11">
                  <c:v>96Q4</c:v>
                </c:pt>
                <c:pt idx="12">
                  <c:v>97Q1</c:v>
                </c:pt>
                <c:pt idx="13">
                  <c:v>97Q2</c:v>
                </c:pt>
                <c:pt idx="14">
                  <c:v>97Q3</c:v>
                </c:pt>
                <c:pt idx="15">
                  <c:v>97Q4</c:v>
                </c:pt>
              </c:strCache>
            </c:strRef>
          </c:cat>
          <c:val>
            <c:numRef>
              <c:f>集計表!$M$162:$M$289</c:f>
              <c:numCache>
                <c:formatCode>General</c:formatCode>
                <c:ptCount val="128"/>
                <c:pt idx="0">
                  <c:v>2.14929725</c:v>
                </c:pt>
                <c:pt idx="1">
                  <c:v>2.1711467500000001</c:v>
                </c:pt>
                <c:pt idx="2">
                  <c:v>2.3090120000000001</c:v>
                </c:pt>
                <c:pt idx="3">
                  <c:v>2.5151622499999999</c:v>
                </c:pt>
                <c:pt idx="4">
                  <c:v>2.594713</c:v>
                </c:pt>
                <c:pt idx="5">
                  <c:v>2.5649630000000001</c:v>
                </c:pt>
                <c:pt idx="6">
                  <c:v>2.5830440000000001</c:v>
                </c:pt>
                <c:pt idx="7">
                  <c:v>2.6258557499999999</c:v>
                </c:pt>
                <c:pt idx="8">
                  <c:v>2.8242905</c:v>
                </c:pt>
                <c:pt idx="9">
                  <c:v>3.1287742500000002</c:v>
                </c:pt>
                <c:pt idx="10">
                  <c:v>3.2008572499999999</c:v>
                </c:pt>
                <c:pt idx="11">
                  <c:v>3.3202342499999999</c:v>
                </c:pt>
                <c:pt idx="12">
                  <c:v>3.5490672499999998</c:v>
                </c:pt>
                <c:pt idx="13">
                  <c:v>3.621591</c:v>
                </c:pt>
                <c:pt idx="14">
                  <c:v>3.6677399999999998</c:v>
                </c:pt>
                <c:pt idx="15">
                  <c:v>3.7128097499999999</c:v>
                </c:pt>
                <c:pt idx="16">
                  <c:v>3.3483252499999998</c:v>
                </c:pt>
                <c:pt idx="17">
                  <c:v>2.9400577499999998</c:v>
                </c:pt>
                <c:pt idx="18">
                  <c:v>2.8001235000000002</c:v>
                </c:pt>
                <c:pt idx="19">
                  <c:v>2.7271000000000001</c:v>
                </c:pt>
                <c:pt idx="20">
                  <c:v>2.6425062499999998</c:v>
                </c:pt>
                <c:pt idx="21">
                  <c:v>2.6802127499999999</c:v>
                </c:pt>
                <c:pt idx="22">
                  <c:v>2.7515689999999999</c:v>
                </c:pt>
                <c:pt idx="23">
                  <c:v>2.7970042500000001</c:v>
                </c:pt>
                <c:pt idx="24">
                  <c:v>3.2381185000000001</c:v>
                </c:pt>
                <c:pt idx="25">
                  <c:v>3.3784592500000001</c:v>
                </c:pt>
                <c:pt idx="26">
                  <c:v>3.5050534999999998</c:v>
                </c:pt>
                <c:pt idx="27">
                  <c:v>3.8470735</c:v>
                </c:pt>
                <c:pt idx="28">
                  <c:v>3.8379325</c:v>
                </c:pt>
                <c:pt idx="29">
                  <c:v>3.9903922500000002</c:v>
                </c:pt>
                <c:pt idx="30">
                  <c:v>3.7693914999999998</c:v>
                </c:pt>
                <c:pt idx="31">
                  <c:v>3.44262275</c:v>
                </c:pt>
                <c:pt idx="32">
                  <c:v>3.2742100000000001</c:v>
                </c:pt>
                <c:pt idx="33">
                  <c:v>2.9474925000000001</c:v>
                </c:pt>
                <c:pt idx="34">
                  <c:v>2.9597180000000001</c:v>
                </c:pt>
                <c:pt idx="35">
                  <c:v>2.84382175</c:v>
                </c:pt>
                <c:pt idx="36">
                  <c:v>2.8255672500000002</c:v>
                </c:pt>
                <c:pt idx="37">
                  <c:v>2.8766419999999999</c:v>
                </c:pt>
                <c:pt idx="38">
                  <c:v>2.8815585000000001</c:v>
                </c:pt>
                <c:pt idx="39">
                  <c:v>3.1201430000000001</c:v>
                </c:pt>
                <c:pt idx="40">
                  <c:v>3.3911315000000002</c:v>
                </c:pt>
                <c:pt idx="41">
                  <c:v>3.6363515</c:v>
                </c:pt>
                <c:pt idx="42">
                  <c:v>3.88781175</c:v>
                </c:pt>
                <c:pt idx="43">
                  <c:v>4.0442317499999998</c:v>
                </c:pt>
                <c:pt idx="44">
                  <c:v>4.2582370000000003</c:v>
                </c:pt>
                <c:pt idx="45">
                  <c:v>4.3580375</c:v>
                </c:pt>
                <c:pt idx="46">
                  <c:v>4.4786925000000002</c:v>
                </c:pt>
                <c:pt idx="47">
                  <c:v>4.4656275000000001</c:v>
                </c:pt>
                <c:pt idx="48">
                  <c:v>4.3495429999999997</c:v>
                </c:pt>
                <c:pt idx="49">
                  <c:v>4.2779912500000004</c:v>
                </c:pt>
                <c:pt idx="50">
                  <c:v>4.2877717500000001</c:v>
                </c:pt>
                <c:pt idx="51">
                  <c:v>4.2875984999999996</c:v>
                </c:pt>
                <c:pt idx="52">
                  <c:v>4.3624977500000002</c:v>
                </c:pt>
                <c:pt idx="53">
                  <c:v>4.5020087499999999</c:v>
                </c:pt>
                <c:pt idx="54">
                  <c:v>4.5337742499999996</c:v>
                </c:pt>
                <c:pt idx="55">
                  <c:v>4.4756737500000003</c:v>
                </c:pt>
                <c:pt idx="56">
                  <c:v>4.1957529999999998</c:v>
                </c:pt>
                <c:pt idx="57">
                  <c:v>4.1257927499999996</c:v>
                </c:pt>
                <c:pt idx="58">
                  <c:v>3.9234895000000001</c:v>
                </c:pt>
                <c:pt idx="59">
                  <c:v>3.500048</c:v>
                </c:pt>
                <c:pt idx="60">
                  <c:v>2.8409365000000002</c:v>
                </c:pt>
                <c:pt idx="61">
                  <c:v>2.301904</c:v>
                </c:pt>
                <c:pt idx="62">
                  <c:v>2.2144837499999999</c:v>
                </c:pt>
                <c:pt idx="63">
                  <c:v>2.5416672500000002</c:v>
                </c:pt>
                <c:pt idx="64">
                  <c:v>2.9347595000000002</c:v>
                </c:pt>
                <c:pt idx="65">
                  <c:v>3.4455497500000001</c:v>
                </c:pt>
                <c:pt idx="66">
                  <c:v>3.5795319999999999</c:v>
                </c:pt>
                <c:pt idx="67">
                  <c:v>3.8147359999999999</c:v>
                </c:pt>
                <c:pt idx="68">
                  <c:v>3.99579475</c:v>
                </c:pt>
                <c:pt idx="69">
                  <c:v>3.5833317500000001</c:v>
                </c:pt>
                <c:pt idx="70">
                  <c:v>3.5442865000000001</c:v>
                </c:pt>
                <c:pt idx="71">
                  <c:v>3.4764487499999999</c:v>
                </c:pt>
                <c:pt idx="72">
                  <c:v>3.703376</c:v>
                </c:pt>
                <c:pt idx="73">
                  <c:v>4.0118877499999996</c:v>
                </c:pt>
                <c:pt idx="74">
                  <c:v>4.036956</c:v>
                </c:pt>
                <c:pt idx="75">
                  <c:v>3.9813697499999998</c:v>
                </c:pt>
                <c:pt idx="76">
                  <c:v>3.8980610000000002</c:v>
                </c:pt>
                <c:pt idx="77">
                  <c:v>3.7762237500000002</c:v>
                </c:pt>
                <c:pt idx="78">
                  <c:v>3.8998659999999998</c:v>
                </c:pt>
                <c:pt idx="79">
                  <c:v>4.0458385000000003</c:v>
                </c:pt>
                <c:pt idx="80">
                  <c:v>4.4574024999999997</c:v>
                </c:pt>
                <c:pt idx="81">
                  <c:v>4.49034025</c:v>
                </c:pt>
                <c:pt idx="82">
                  <c:v>4.5369070000000002</c:v>
                </c:pt>
                <c:pt idx="83">
                  <c:v>4.7497284999999998</c:v>
                </c:pt>
                <c:pt idx="84">
                  <c:v>4.6756039999999999</c:v>
                </c:pt>
                <c:pt idx="85">
                  <c:v>4.9052992499999997</c:v>
                </c:pt>
                <c:pt idx="86">
                  <c:v>5.0476714999999999</c:v>
                </c:pt>
                <c:pt idx="87">
                  <c:v>5.1838110000000004</c:v>
                </c:pt>
                <c:pt idx="88">
                  <c:v>5.2049855000000003</c:v>
                </c:pt>
                <c:pt idx="89">
                  <c:v>5.1375384999999998</c:v>
                </c:pt>
                <c:pt idx="90">
                  <c:v>5.1566784999999999</c:v>
                </c:pt>
                <c:pt idx="91">
                  <c:v>5.2659077500000002</c:v>
                </c:pt>
                <c:pt idx="92">
                  <c:v>5.3561912500000002</c:v>
                </c:pt>
                <c:pt idx="93">
                  <c:v>5.6932637499999998</c:v>
                </c:pt>
                <c:pt idx="94">
                  <c:v>5.8161537499999998</c:v>
                </c:pt>
                <c:pt idx="95">
                  <c:v>5.6513227500000003</c:v>
                </c:pt>
                <c:pt idx="96">
                  <c:v>5.6139072499999996</c:v>
                </c:pt>
                <c:pt idx="97">
                  <c:v>5.6435847499999996</c:v>
                </c:pt>
                <c:pt idx="98">
                  <c:v>5.6770267499999996</c:v>
                </c:pt>
                <c:pt idx="99">
                  <c:v>5.5194582499999996</c:v>
                </c:pt>
                <c:pt idx="100">
                  <c:v>5.6638647500000001</c:v>
                </c:pt>
                <c:pt idx="101">
                  <c:v>5.7256495000000003</c:v>
                </c:pt>
                <c:pt idx="102">
                  <c:v>5.82712875</c:v>
                </c:pt>
                <c:pt idx="103">
                  <c:v>5.7604854999999997</c:v>
                </c:pt>
                <c:pt idx="104">
                  <c:v>5.4534045000000004</c:v>
                </c:pt>
                <c:pt idx="105">
                  <c:v>4.2807917499999997</c:v>
                </c:pt>
                <c:pt idx="106">
                  <c:v>3.8327330000000002</c:v>
                </c:pt>
                <c:pt idx="107">
                  <c:v>4.1255657499999998</c:v>
                </c:pt>
                <c:pt idx="108">
                  <c:v>4.1499005000000002</c:v>
                </c:pt>
                <c:pt idx="109">
                  <c:v>4.9889510000000001</c:v>
                </c:pt>
                <c:pt idx="110">
                  <c:v>5.20880425</c:v>
                </c:pt>
                <c:pt idx="111">
                  <c:v>5.5030432500000002</c:v>
                </c:pt>
                <c:pt idx="112">
                  <c:v>5.5517050000000001</c:v>
                </c:pt>
                <c:pt idx="113">
                  <c:v>5.5335412499999999</c:v>
                </c:pt>
                <c:pt idx="114">
                  <c:v>5.5467114999999998</c:v>
                </c:pt>
                <c:pt idx="115">
                  <c:v>5.22746975</c:v>
                </c:pt>
                <c:pt idx="116">
                  <c:v>5.4956542500000003</c:v>
                </c:pt>
                <c:pt idx="117">
                  <c:v>5.7596705000000004</c:v>
                </c:pt>
                <c:pt idx="118">
                  <c:v>6.0409212500000002</c:v>
                </c:pt>
                <c:pt idx="119">
                  <c:v>5.9351450000000003</c:v>
                </c:pt>
                <c:pt idx="120">
                  <c:v>6.2865555000000004</c:v>
                </c:pt>
                <c:pt idx="121">
                  <c:v>6.3732747500000002</c:v>
                </c:pt>
                <c:pt idx="122">
                  <c:v>6.07903825</c:v>
                </c:pt>
                <c:pt idx="123">
                  <c:v>6.5154162500000004</c:v>
                </c:pt>
                <c:pt idx="124">
                  <c:v>6.6174580000000001</c:v>
                </c:pt>
                <c:pt idx="125">
                  <c:v>6.7053067500000001</c:v>
                </c:pt>
                <c:pt idx="126">
                  <c:v>6.9043167499999996</c:v>
                </c:pt>
                <c:pt idx="127">
                  <c:v>6.8919145000000004</c:v>
                </c:pt>
              </c:numCache>
            </c:numRef>
          </c:val>
          <c:extLst>
            <c:ext xmlns:c16="http://schemas.microsoft.com/office/drawing/2014/chart" uri="{C3380CC4-5D6E-409C-BE32-E72D297353CC}">
              <c16:uniqueId val="{00000003-E85A-4907-914C-1AD109D1817B}"/>
            </c:ext>
          </c:extLst>
        </c:ser>
        <c:dLbls>
          <c:showLegendKey val="0"/>
          <c:showVal val="0"/>
          <c:showCatName val="0"/>
          <c:showSerName val="0"/>
          <c:showPercent val="0"/>
          <c:showBubbleSize val="0"/>
        </c:dLbls>
        <c:gapWidth val="150"/>
        <c:axId val="574451408"/>
        <c:axId val="574449968"/>
        <c:extLst>
          <c:ext xmlns:c15="http://schemas.microsoft.com/office/drawing/2012/chart" uri="{02D57815-91ED-43cb-92C2-25804820EDAC}">
            <c15:filteredBarSeries>
              <c15:ser>
                <c:idx val="0"/>
                <c:order val="0"/>
                <c:tx>
                  <c:v>売上高（大企業）</c:v>
                </c:tx>
                <c:spPr>
                  <a:solidFill>
                    <a:schemeClr val="accent1"/>
                  </a:solidFill>
                  <a:ln>
                    <a:solidFill>
                      <a:srgbClr val="5B9BD5"/>
                    </a:solidFill>
                  </a:ln>
                  <a:effectLst/>
                </c:spPr>
                <c:invertIfNegative val="0"/>
                <c:dLbls>
                  <c:dLbl>
                    <c:idx val="123"/>
                    <c:layout>
                      <c:manualLayout>
                        <c:x val="-6.6821459998418833E-2"/>
                        <c:y val="-2.2678184459550887E-2"/>
                      </c:manualLayout>
                    </c:layout>
                    <c:numFmt formatCode="#,##0.0_);[Red]\(#,##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showLegendKey val="0"/>
                    <c:showVal val="1"/>
                    <c:showCatName val="0"/>
                    <c:showSerName val="0"/>
                    <c:showPercent val="0"/>
                    <c:showBubbleSize val="0"/>
                    <c:extLst>
                      <c:ext uri="{CE6537A1-D6FC-4f65-9D91-7224C49458BB}"/>
                      <c:ext xmlns:c16="http://schemas.microsoft.com/office/drawing/2014/chart" uri="{C3380CC4-5D6E-409C-BE32-E72D297353CC}">
                        <c16:uniqueId val="{00000005-E85A-4907-914C-1AD109D1817B}"/>
                      </c:ext>
                    </c:extLst>
                  </c:dLbl>
                  <c:numFmt formatCode="#,##0.0_);[Red]\(#,##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showLegendKey val="0"/>
                  <c:showVal val="0"/>
                  <c:showCatName val="0"/>
                  <c:showSerName val="0"/>
                  <c:showPercent val="0"/>
                  <c:showBubbleSize val="0"/>
                  <c:extLst>
                    <c:ext uri="{CE6537A1-D6FC-4f65-9D91-7224C49458BB}">
                      <c15:showLeaderLines val="0"/>
                    </c:ext>
                  </c:extLst>
                </c:dLbls>
                <c:cat>
                  <c:strRef>
                    <c:extLst>
                      <c:ext uri="{02D57815-91ED-43cb-92C2-25804820EDAC}">
                        <c15:formulaRef>
                          <c15:sqref>集計表!$E$162:$E$177</c15:sqref>
                        </c15:formulaRef>
                      </c:ext>
                    </c:extLst>
                    <c:strCache>
                      <c:ptCount val="16"/>
                      <c:pt idx="0">
                        <c:v>94Q1</c:v>
                      </c:pt>
                      <c:pt idx="1">
                        <c:v>94Q2</c:v>
                      </c:pt>
                      <c:pt idx="2">
                        <c:v>94Q3</c:v>
                      </c:pt>
                      <c:pt idx="3">
                        <c:v>94Q4</c:v>
                      </c:pt>
                      <c:pt idx="4">
                        <c:v>95Q1</c:v>
                      </c:pt>
                      <c:pt idx="5">
                        <c:v>95Q2</c:v>
                      </c:pt>
                      <c:pt idx="6">
                        <c:v>95Q3</c:v>
                      </c:pt>
                      <c:pt idx="7">
                        <c:v>95Q4</c:v>
                      </c:pt>
                      <c:pt idx="8">
                        <c:v>96Q1</c:v>
                      </c:pt>
                      <c:pt idx="9">
                        <c:v>96Q2</c:v>
                      </c:pt>
                      <c:pt idx="10">
                        <c:v>96Q3</c:v>
                      </c:pt>
                      <c:pt idx="11">
                        <c:v>96Q4</c:v>
                      </c:pt>
                      <c:pt idx="12">
                        <c:v>97Q1</c:v>
                      </c:pt>
                      <c:pt idx="13">
                        <c:v>97Q2</c:v>
                      </c:pt>
                      <c:pt idx="14">
                        <c:v>97Q3</c:v>
                      </c:pt>
                      <c:pt idx="15">
                        <c:v>97Q4</c:v>
                      </c:pt>
                    </c:strCache>
                  </c:strRef>
                </c:cat>
                <c:val>
                  <c:numRef>
                    <c:extLst>
                      <c:ext uri="{02D57815-91ED-43cb-92C2-25804820EDAC}">
                        <c15:formulaRef>
                          <c15:sqref>集計表!$G$162:$G$289</c15:sqref>
                        </c15:formulaRef>
                      </c:ext>
                    </c:extLst>
                    <c:numCache>
                      <c:formatCode>#,##0</c:formatCode>
                      <c:ptCount val="128"/>
                      <c:pt idx="0">
                        <c:v>125.04567324999999</c:v>
                      </c:pt>
                      <c:pt idx="1">
                        <c:v>124.949426</c:v>
                      </c:pt>
                      <c:pt idx="2">
                        <c:v>125.44165375</c:v>
                      </c:pt>
                      <c:pt idx="3">
                        <c:v>126.87711125</c:v>
                      </c:pt>
                      <c:pt idx="4">
                        <c:v>127.7938955</c:v>
                      </c:pt>
                      <c:pt idx="5">
                        <c:v>128.84582399999999</c:v>
                      </c:pt>
                      <c:pt idx="6">
                        <c:v>129.76243450000001</c:v>
                      </c:pt>
                      <c:pt idx="7">
                        <c:v>131.20639</c:v>
                      </c:pt>
                      <c:pt idx="8">
                        <c:v>133.09791924999999</c:v>
                      </c:pt>
                      <c:pt idx="9">
                        <c:v>134.14965325</c:v>
                      </c:pt>
                      <c:pt idx="10">
                        <c:v>135.12058924999999</c:v>
                      </c:pt>
                      <c:pt idx="11">
                        <c:v>136.55906625</c:v>
                      </c:pt>
                      <c:pt idx="12">
                        <c:v>138.37805950000001</c:v>
                      </c:pt>
                      <c:pt idx="13">
                        <c:v>139.53012849999999</c:v>
                      </c:pt>
                      <c:pt idx="14">
                        <c:v>140.40614575000001</c:v>
                      </c:pt>
                      <c:pt idx="15">
                        <c:v>140.12182999999999</c:v>
                      </c:pt>
                      <c:pt idx="16">
                        <c:v>139.24490675000001</c:v>
                      </c:pt>
                      <c:pt idx="17">
                        <c:v>137.56257199999999</c:v>
                      </c:pt>
                      <c:pt idx="18">
                        <c:v>135.10021674999999</c:v>
                      </c:pt>
                      <c:pt idx="19">
                        <c:v>132.73688000000001</c:v>
                      </c:pt>
                      <c:pt idx="20">
                        <c:v>129.18707674999999</c:v>
                      </c:pt>
                      <c:pt idx="21">
                        <c:v>127.95184025</c:v>
                      </c:pt>
                      <c:pt idx="22">
                        <c:v>126.98926950000001</c:v>
                      </c:pt>
                      <c:pt idx="23">
                        <c:v>127.814438</c:v>
                      </c:pt>
                      <c:pt idx="24">
                        <c:v>128.58269150000001</c:v>
                      </c:pt>
                      <c:pt idx="25">
                        <c:v>130.32619750000001</c:v>
                      </c:pt>
                      <c:pt idx="26">
                        <c:v>131.36204574999999</c:v>
                      </c:pt>
                      <c:pt idx="27">
                        <c:v>133.09604899999999</c:v>
                      </c:pt>
                      <c:pt idx="28">
                        <c:v>133.85034625</c:v>
                      </c:pt>
                      <c:pt idx="29">
                        <c:v>133.95855675000001</c:v>
                      </c:pt>
                      <c:pt idx="30">
                        <c:v>133.09758875</c:v>
                      </c:pt>
                      <c:pt idx="31">
                        <c:v>131.28884975</c:v>
                      </c:pt>
                      <c:pt idx="32">
                        <c:v>128.63853</c:v>
                      </c:pt>
                      <c:pt idx="33">
                        <c:v>127.837761</c:v>
                      </c:pt>
                      <c:pt idx="34">
                        <c:v>127.09305675</c:v>
                      </c:pt>
                      <c:pt idx="35">
                        <c:v>127.37818175</c:v>
                      </c:pt>
                      <c:pt idx="36">
                        <c:v>128.11542374999999</c:v>
                      </c:pt>
                      <c:pt idx="37">
                        <c:v>128.838628</c:v>
                      </c:pt>
                      <c:pt idx="38">
                        <c:v>128.65471825</c:v>
                      </c:pt>
                      <c:pt idx="39">
                        <c:v>129.08167775000001</c:v>
                      </c:pt>
                      <c:pt idx="40">
                        <c:v>129.10636375000001</c:v>
                      </c:pt>
                      <c:pt idx="41">
                        <c:v>130.17963775000001</c:v>
                      </c:pt>
                      <c:pt idx="42">
                        <c:v>132.50042400000001</c:v>
                      </c:pt>
                      <c:pt idx="43">
                        <c:v>134.7743255</c:v>
                      </c:pt>
                      <c:pt idx="44">
                        <c:v>136.56904349999999</c:v>
                      </c:pt>
                      <c:pt idx="45">
                        <c:v>138.4324665</c:v>
                      </c:pt>
                      <c:pt idx="46">
                        <c:v>140.30406600000001</c:v>
                      </c:pt>
                      <c:pt idx="47">
                        <c:v>142.77403050000001</c:v>
                      </c:pt>
                      <c:pt idx="48">
                        <c:v>145.42835375000001</c:v>
                      </c:pt>
                      <c:pt idx="49">
                        <c:v>147.51506599999999</c:v>
                      </c:pt>
                      <c:pt idx="50">
                        <c:v>149.76062625</c:v>
                      </c:pt>
                      <c:pt idx="51">
                        <c:v>151.51478725000001</c:v>
                      </c:pt>
                      <c:pt idx="52">
                        <c:v>152.68192400000001</c:v>
                      </c:pt>
                      <c:pt idx="53">
                        <c:v>154.53657125000001</c:v>
                      </c:pt>
                      <c:pt idx="54">
                        <c:v>155.96759249999999</c:v>
                      </c:pt>
                      <c:pt idx="55">
                        <c:v>157.38587874999999</c:v>
                      </c:pt>
                      <c:pt idx="56">
                        <c:v>158.75658799999999</c:v>
                      </c:pt>
                      <c:pt idx="57">
                        <c:v>160.29808875000001</c:v>
                      </c:pt>
                      <c:pt idx="58">
                        <c:v>162.011922</c:v>
                      </c:pt>
                      <c:pt idx="59">
                        <c:v>158.39138625000001</c:v>
                      </c:pt>
                      <c:pt idx="60">
                        <c:v>148.38362574999999</c:v>
                      </c:pt>
                      <c:pt idx="61">
                        <c:v>139.77603300000001</c:v>
                      </c:pt>
                      <c:pt idx="62">
                        <c:v>130.80376999999999</c:v>
                      </c:pt>
                      <c:pt idx="63">
                        <c:v>128.01360399999999</c:v>
                      </c:pt>
                      <c:pt idx="64">
                        <c:v>131.13877925</c:v>
                      </c:pt>
                      <c:pt idx="65">
                        <c:v>133.83902549999999</c:v>
                      </c:pt>
                      <c:pt idx="66">
                        <c:v>135.7035545</c:v>
                      </c:pt>
                      <c:pt idx="67">
                        <c:v>136.9923555</c:v>
                      </c:pt>
                      <c:pt idx="68">
                        <c:v>136.74220124999999</c:v>
                      </c:pt>
                      <c:pt idx="69">
                        <c:v>136.55309</c:v>
                      </c:pt>
                      <c:pt idx="70">
                        <c:v>137.62018275</c:v>
                      </c:pt>
                      <c:pt idx="71">
                        <c:v>138.88367049999999</c:v>
                      </c:pt>
                      <c:pt idx="72">
                        <c:v>140.029437</c:v>
                      </c:pt>
                      <c:pt idx="73">
                        <c:v>141.27046350000001</c:v>
                      </c:pt>
                      <c:pt idx="74">
                        <c:v>139.82429074999999</c:v>
                      </c:pt>
                      <c:pt idx="75">
                        <c:v>137.41376700000001</c:v>
                      </c:pt>
                      <c:pt idx="76">
                        <c:v>136.97739774999999</c:v>
                      </c:pt>
                      <c:pt idx="77">
                        <c:v>136.718324</c:v>
                      </c:pt>
                      <c:pt idx="78">
                        <c:v>137.71077174999999</c:v>
                      </c:pt>
                      <c:pt idx="79">
                        <c:v>140.10861474999999</c:v>
                      </c:pt>
                      <c:pt idx="80">
                        <c:v>142.473769</c:v>
                      </c:pt>
                      <c:pt idx="81">
                        <c:v>142.86968924999999</c:v>
                      </c:pt>
                      <c:pt idx="82">
                        <c:v>143.11296999999999</c:v>
                      </c:pt>
                      <c:pt idx="83">
                        <c:v>143.13887500000001</c:v>
                      </c:pt>
                      <c:pt idx="84">
                        <c:v>142.20156399999999</c:v>
                      </c:pt>
                      <c:pt idx="85">
                        <c:v>142.13916399999999</c:v>
                      </c:pt>
                      <c:pt idx="86">
                        <c:v>141.45806924999999</c:v>
                      </c:pt>
                      <c:pt idx="87">
                        <c:v>139.35163925000001</c:v>
                      </c:pt>
                      <c:pt idx="88">
                        <c:v>136.94095675</c:v>
                      </c:pt>
                      <c:pt idx="89">
                        <c:v>134.8555145</c:v>
                      </c:pt>
                      <c:pt idx="90">
                        <c:v>133.17591024999999</c:v>
                      </c:pt>
                      <c:pt idx="91">
                        <c:v>133.01377425000001</c:v>
                      </c:pt>
                      <c:pt idx="92">
                        <c:v>134.66998075000001</c:v>
                      </c:pt>
                      <c:pt idx="93">
                        <c:v>136.90919</c:v>
                      </c:pt>
                      <c:pt idx="94">
                        <c:v>138.718447</c:v>
                      </c:pt>
                      <c:pt idx="95">
                        <c:v>142.38984400000001</c:v>
                      </c:pt>
                      <c:pt idx="96">
                        <c:v>143.96152275</c:v>
                      </c:pt>
                      <c:pt idx="97">
                        <c:v>146.08699425</c:v>
                      </c:pt>
                      <c:pt idx="98">
                        <c:v>148.08628999999999</c:v>
                      </c:pt>
                      <c:pt idx="99">
                        <c:v>148.38182900000001</c:v>
                      </c:pt>
                      <c:pt idx="100">
                        <c:v>148.88003474999999</c:v>
                      </c:pt>
                      <c:pt idx="101">
                        <c:v>148.1354345</c:v>
                      </c:pt>
                      <c:pt idx="102">
                        <c:v>147.01004349999999</c:v>
                      </c:pt>
                      <c:pt idx="103">
                        <c:v>144.74369824999999</c:v>
                      </c:pt>
                      <c:pt idx="104">
                        <c:v>142.26454774999999</c:v>
                      </c:pt>
                      <c:pt idx="105">
                        <c:v>136.0962935</c:v>
                      </c:pt>
                      <c:pt idx="106">
                        <c:v>131.92996375000001</c:v>
                      </c:pt>
                      <c:pt idx="107">
                        <c:v>130.09033024999999</c:v>
                      </c:pt>
                      <c:pt idx="108">
                        <c:v>130.08782274999999</c:v>
                      </c:pt>
                      <c:pt idx="109">
                        <c:v>133.33840925000001</c:v>
                      </c:pt>
                      <c:pt idx="110">
                        <c:v>134.45732475</c:v>
                      </c:pt>
                      <c:pt idx="111">
                        <c:v>136.35132325000001</c:v>
                      </c:pt>
                      <c:pt idx="112">
                        <c:v>138.16402550000001</c:v>
                      </c:pt>
                      <c:pt idx="113">
                        <c:v>141.72298075</c:v>
                      </c:pt>
                      <c:pt idx="114">
                        <c:v>146.58867900000001</c:v>
                      </c:pt>
                      <c:pt idx="115">
                        <c:v>149.41996374999999</c:v>
                      </c:pt>
                      <c:pt idx="116">
                        <c:v>151.16292050000001</c:v>
                      </c:pt>
                      <c:pt idx="117">
                        <c:v>152.12419575000001</c:v>
                      </c:pt>
                      <c:pt idx="118">
                        <c:v>152.06205524999999</c:v>
                      </c:pt>
                      <c:pt idx="119">
                        <c:v>153.71944999999999</c:v>
                      </c:pt>
                      <c:pt idx="120">
                        <c:v>153.05627150000001</c:v>
                      </c:pt>
                      <c:pt idx="121">
                        <c:v>154.60587674999999</c:v>
                      </c:pt>
                      <c:pt idx="122">
                        <c:v>155.95878250000001</c:v>
                      </c:pt>
                      <c:pt idx="123">
                        <c:v>155.3878125</c:v>
                      </c:pt>
                      <c:pt idx="124">
                        <c:v>157.86333725</c:v>
                      </c:pt>
                      <c:pt idx="125">
                        <c:v>157.86495925</c:v>
                      </c:pt>
                      <c:pt idx="126">
                        <c:v>158.19992049999999</c:v>
                      </c:pt>
                      <c:pt idx="127">
                        <c:v>158.05453499999999</c:v>
                      </c:pt>
                    </c:numCache>
                  </c:numRef>
                </c:val>
                <c:extLst>
                  <c:ext xmlns:c16="http://schemas.microsoft.com/office/drawing/2014/chart" uri="{C3380CC4-5D6E-409C-BE32-E72D297353CC}">
                    <c16:uniqueId val="{00000006-E85A-4907-914C-1AD109D1817B}"/>
                  </c:ext>
                </c:extLst>
              </c15:ser>
            </c15:filteredBarSeries>
          </c:ext>
        </c:extLst>
      </c:barChart>
      <c:lineChart>
        <c:grouping val="standard"/>
        <c:varyColors val="0"/>
        <c:ser>
          <c:idx val="4"/>
          <c:order val="4"/>
          <c:tx>
            <c:v>経常利益率</c:v>
          </c:tx>
          <c:spPr>
            <a:ln w="28575" cap="rnd">
              <a:solidFill>
                <a:schemeClr val="accent5"/>
              </a:solidFill>
              <a:round/>
            </a:ln>
            <a:effectLst/>
          </c:spPr>
          <c:marker>
            <c:symbol val="none"/>
          </c:marker>
          <c:cat>
            <c:strRef>
              <c:f>集計表!$E$162:$E$288</c:f>
              <c:strCache>
                <c:ptCount val="127"/>
                <c:pt idx="0">
                  <c:v>94Q1</c:v>
                </c:pt>
                <c:pt idx="1">
                  <c:v>94Q2</c:v>
                </c:pt>
                <c:pt idx="2">
                  <c:v>94Q3</c:v>
                </c:pt>
                <c:pt idx="3">
                  <c:v>94Q4</c:v>
                </c:pt>
                <c:pt idx="4">
                  <c:v>95Q1</c:v>
                </c:pt>
                <c:pt idx="5">
                  <c:v>95Q2</c:v>
                </c:pt>
                <c:pt idx="6">
                  <c:v>95Q3</c:v>
                </c:pt>
                <c:pt idx="7">
                  <c:v>95Q4</c:v>
                </c:pt>
                <c:pt idx="8">
                  <c:v>96Q1</c:v>
                </c:pt>
                <c:pt idx="9">
                  <c:v>96Q2</c:v>
                </c:pt>
                <c:pt idx="10">
                  <c:v>96Q3</c:v>
                </c:pt>
                <c:pt idx="11">
                  <c:v>96Q4</c:v>
                </c:pt>
                <c:pt idx="12">
                  <c:v>97Q1</c:v>
                </c:pt>
                <c:pt idx="13">
                  <c:v>97Q2</c:v>
                </c:pt>
                <c:pt idx="14">
                  <c:v>97Q3</c:v>
                </c:pt>
                <c:pt idx="15">
                  <c:v>97Q4</c:v>
                </c:pt>
                <c:pt idx="16">
                  <c:v>98Q1</c:v>
                </c:pt>
                <c:pt idx="17">
                  <c:v>98Q2</c:v>
                </c:pt>
                <c:pt idx="18">
                  <c:v>98Q3</c:v>
                </c:pt>
                <c:pt idx="19">
                  <c:v>98Q4</c:v>
                </c:pt>
                <c:pt idx="20">
                  <c:v>99Q1</c:v>
                </c:pt>
                <c:pt idx="21">
                  <c:v>99Q2</c:v>
                </c:pt>
                <c:pt idx="22">
                  <c:v>99Q3</c:v>
                </c:pt>
                <c:pt idx="23">
                  <c:v>99Q4</c:v>
                </c:pt>
                <c:pt idx="24">
                  <c:v>00Q1</c:v>
                </c:pt>
                <c:pt idx="25">
                  <c:v>00Q2</c:v>
                </c:pt>
                <c:pt idx="26">
                  <c:v>00Q3</c:v>
                </c:pt>
                <c:pt idx="27">
                  <c:v>00Q4</c:v>
                </c:pt>
                <c:pt idx="28">
                  <c:v>01Q1</c:v>
                </c:pt>
                <c:pt idx="29">
                  <c:v>01Q2</c:v>
                </c:pt>
                <c:pt idx="30">
                  <c:v>01Q3</c:v>
                </c:pt>
                <c:pt idx="31">
                  <c:v>01Q4</c:v>
                </c:pt>
                <c:pt idx="32">
                  <c:v>02Q1</c:v>
                </c:pt>
                <c:pt idx="33">
                  <c:v>02Q2</c:v>
                </c:pt>
                <c:pt idx="34">
                  <c:v>02Q3</c:v>
                </c:pt>
                <c:pt idx="35">
                  <c:v>02Q4</c:v>
                </c:pt>
                <c:pt idx="36">
                  <c:v>03Q1</c:v>
                </c:pt>
                <c:pt idx="37">
                  <c:v>03Q2</c:v>
                </c:pt>
                <c:pt idx="38">
                  <c:v>03Q3</c:v>
                </c:pt>
                <c:pt idx="39">
                  <c:v>03Q4</c:v>
                </c:pt>
                <c:pt idx="40">
                  <c:v>04Q1</c:v>
                </c:pt>
                <c:pt idx="41">
                  <c:v>04Q2</c:v>
                </c:pt>
                <c:pt idx="42">
                  <c:v>04Q3</c:v>
                </c:pt>
                <c:pt idx="43">
                  <c:v>04Q4</c:v>
                </c:pt>
                <c:pt idx="44">
                  <c:v>05Q1</c:v>
                </c:pt>
                <c:pt idx="45">
                  <c:v>05Q2</c:v>
                </c:pt>
                <c:pt idx="46">
                  <c:v>05Q3</c:v>
                </c:pt>
                <c:pt idx="47">
                  <c:v>05Q4</c:v>
                </c:pt>
                <c:pt idx="48">
                  <c:v>06Q1</c:v>
                </c:pt>
                <c:pt idx="49">
                  <c:v>06Q2</c:v>
                </c:pt>
                <c:pt idx="50">
                  <c:v>06Q3</c:v>
                </c:pt>
                <c:pt idx="51">
                  <c:v>06Q4</c:v>
                </c:pt>
                <c:pt idx="52">
                  <c:v>07Q1</c:v>
                </c:pt>
                <c:pt idx="53">
                  <c:v>07Q2</c:v>
                </c:pt>
                <c:pt idx="54">
                  <c:v>07Q3</c:v>
                </c:pt>
                <c:pt idx="55">
                  <c:v>07Q4</c:v>
                </c:pt>
                <c:pt idx="56">
                  <c:v>08Q1</c:v>
                </c:pt>
                <c:pt idx="57">
                  <c:v>08Q2</c:v>
                </c:pt>
                <c:pt idx="58">
                  <c:v>08Q3</c:v>
                </c:pt>
                <c:pt idx="59">
                  <c:v>08Q4</c:v>
                </c:pt>
                <c:pt idx="60">
                  <c:v>09Q1</c:v>
                </c:pt>
                <c:pt idx="61">
                  <c:v>09Q2</c:v>
                </c:pt>
                <c:pt idx="62">
                  <c:v>09Q3</c:v>
                </c:pt>
                <c:pt idx="63">
                  <c:v>09Q4</c:v>
                </c:pt>
                <c:pt idx="64">
                  <c:v>10Q1</c:v>
                </c:pt>
                <c:pt idx="65">
                  <c:v>10Q2</c:v>
                </c:pt>
                <c:pt idx="66">
                  <c:v>10Q3</c:v>
                </c:pt>
                <c:pt idx="67">
                  <c:v>10Q4</c:v>
                </c:pt>
                <c:pt idx="68">
                  <c:v>11Q1</c:v>
                </c:pt>
                <c:pt idx="69">
                  <c:v>11Q2</c:v>
                </c:pt>
                <c:pt idx="70">
                  <c:v>11Q3</c:v>
                </c:pt>
                <c:pt idx="71">
                  <c:v>11Q4</c:v>
                </c:pt>
                <c:pt idx="72">
                  <c:v>12Q1</c:v>
                </c:pt>
                <c:pt idx="73">
                  <c:v>12Q2</c:v>
                </c:pt>
                <c:pt idx="74">
                  <c:v>12Q3</c:v>
                </c:pt>
                <c:pt idx="75">
                  <c:v>12Q4</c:v>
                </c:pt>
                <c:pt idx="76">
                  <c:v>13Q1</c:v>
                </c:pt>
                <c:pt idx="77">
                  <c:v>13Q2</c:v>
                </c:pt>
                <c:pt idx="78">
                  <c:v>13Q3</c:v>
                </c:pt>
                <c:pt idx="79">
                  <c:v>13Q4</c:v>
                </c:pt>
                <c:pt idx="80">
                  <c:v>14Q1</c:v>
                </c:pt>
                <c:pt idx="81">
                  <c:v>14Q2</c:v>
                </c:pt>
                <c:pt idx="82">
                  <c:v>14Q3</c:v>
                </c:pt>
                <c:pt idx="83">
                  <c:v>14Q4</c:v>
                </c:pt>
                <c:pt idx="84">
                  <c:v>15Q1</c:v>
                </c:pt>
                <c:pt idx="85">
                  <c:v>15Q2</c:v>
                </c:pt>
                <c:pt idx="86">
                  <c:v>15Q3</c:v>
                </c:pt>
                <c:pt idx="87">
                  <c:v>15Q4</c:v>
                </c:pt>
                <c:pt idx="88">
                  <c:v>16Q1</c:v>
                </c:pt>
                <c:pt idx="89">
                  <c:v>16Q2</c:v>
                </c:pt>
                <c:pt idx="90">
                  <c:v>16Q3</c:v>
                </c:pt>
                <c:pt idx="91">
                  <c:v>16Q4</c:v>
                </c:pt>
                <c:pt idx="92">
                  <c:v>17Q1</c:v>
                </c:pt>
                <c:pt idx="93">
                  <c:v>17Q2</c:v>
                </c:pt>
                <c:pt idx="94">
                  <c:v>17Q3</c:v>
                </c:pt>
                <c:pt idx="95">
                  <c:v>17Q4</c:v>
                </c:pt>
                <c:pt idx="96">
                  <c:v>18Q1</c:v>
                </c:pt>
                <c:pt idx="97">
                  <c:v>18Q2</c:v>
                </c:pt>
                <c:pt idx="98">
                  <c:v>18Q3</c:v>
                </c:pt>
                <c:pt idx="99">
                  <c:v>18Q4</c:v>
                </c:pt>
                <c:pt idx="100">
                  <c:v>19Q1</c:v>
                </c:pt>
                <c:pt idx="101">
                  <c:v>19Q2</c:v>
                </c:pt>
                <c:pt idx="102">
                  <c:v>19Q3</c:v>
                </c:pt>
                <c:pt idx="103">
                  <c:v>19Q4</c:v>
                </c:pt>
                <c:pt idx="104">
                  <c:v>20Q1</c:v>
                </c:pt>
                <c:pt idx="105">
                  <c:v>20Q2</c:v>
                </c:pt>
                <c:pt idx="106">
                  <c:v>20Q3</c:v>
                </c:pt>
                <c:pt idx="107">
                  <c:v>20Q4</c:v>
                </c:pt>
                <c:pt idx="108">
                  <c:v>21Q1</c:v>
                </c:pt>
                <c:pt idx="109">
                  <c:v>21Q2</c:v>
                </c:pt>
                <c:pt idx="110">
                  <c:v>21Q3</c:v>
                </c:pt>
                <c:pt idx="111">
                  <c:v>21Q4</c:v>
                </c:pt>
                <c:pt idx="112">
                  <c:v>22Q1</c:v>
                </c:pt>
                <c:pt idx="113">
                  <c:v>22Q2</c:v>
                </c:pt>
                <c:pt idx="114">
                  <c:v>22Q3</c:v>
                </c:pt>
                <c:pt idx="115">
                  <c:v>22Q4</c:v>
                </c:pt>
                <c:pt idx="116">
                  <c:v>23Q1</c:v>
                </c:pt>
                <c:pt idx="117">
                  <c:v>23Q2</c:v>
                </c:pt>
                <c:pt idx="118">
                  <c:v>23Q3</c:v>
                </c:pt>
                <c:pt idx="119">
                  <c:v>23Q4</c:v>
                </c:pt>
                <c:pt idx="120">
                  <c:v>24Q1</c:v>
                </c:pt>
                <c:pt idx="121">
                  <c:v>24Q2</c:v>
                </c:pt>
                <c:pt idx="122">
                  <c:v>24Q3</c:v>
                </c:pt>
                <c:pt idx="123">
                  <c:v>24Q4</c:v>
                </c:pt>
                <c:pt idx="124">
                  <c:v>25Q1</c:v>
                </c:pt>
                <c:pt idx="125">
                  <c:v>25Q2</c:v>
                </c:pt>
                <c:pt idx="126">
                  <c:v>25Q3</c:v>
                </c:pt>
              </c:strCache>
            </c:strRef>
          </c:cat>
          <c:val>
            <c:numRef>
              <c:f>集計表!$N$162:$N$289</c:f>
              <c:numCache>
                <c:formatCode>General</c:formatCode>
                <c:ptCount val="128"/>
                <c:pt idx="0">
                  <c:v>1.6638952333486186</c:v>
                </c:pt>
                <c:pt idx="1">
                  <c:v>1.6702011386859377</c:v>
                </c:pt>
                <c:pt idx="2">
                  <c:v>1.7546674724365847</c:v>
                </c:pt>
                <c:pt idx="3">
                  <c:v>1.8705717535380011</c:v>
                </c:pt>
                <c:pt idx="4">
                  <c:v>1.8929448565281091</c:v>
                </c:pt>
                <c:pt idx="5">
                  <c:v>1.842101487050515</c:v>
                </c:pt>
                <c:pt idx="6">
                  <c:v>1.8088875300093041</c:v>
                </c:pt>
                <c:pt idx="7">
                  <c:v>1.7928814901904528</c:v>
                </c:pt>
                <c:pt idx="8">
                  <c:v>1.8717078494587001</c:v>
                </c:pt>
                <c:pt idx="9">
                  <c:v>2.0395829643662911</c:v>
                </c:pt>
                <c:pt idx="10">
                  <c:v>2.0595427162788171</c:v>
                </c:pt>
                <c:pt idx="11">
                  <c:v>2.1132925048779638</c:v>
                </c:pt>
                <c:pt idx="12">
                  <c:v>2.2358493436022875</c:v>
                </c:pt>
                <c:pt idx="13">
                  <c:v>2.2908792701742509</c:v>
                </c:pt>
                <c:pt idx="14">
                  <c:v>2.3521879785640776</c:v>
                </c:pt>
                <c:pt idx="15">
                  <c:v>2.4258053619330906</c:v>
                </c:pt>
                <c:pt idx="16">
                  <c:v>2.2564963010373709</c:v>
                </c:pt>
                <c:pt idx="17">
                  <c:v>2.010919684722098</c:v>
                </c:pt>
                <c:pt idx="18">
                  <c:v>1.9399377862025717</c:v>
                </c:pt>
                <c:pt idx="19">
                  <c:v>1.9159192604463131</c:v>
                </c:pt>
                <c:pt idx="20">
                  <c:v>1.8647890229794284</c:v>
                </c:pt>
                <c:pt idx="21">
                  <c:v>1.8775404580084465</c:v>
                </c:pt>
                <c:pt idx="22">
                  <c:v>1.9180604456868526</c:v>
                </c:pt>
                <c:pt idx="23">
                  <c:v>1.9312933491990765</c:v>
                </c:pt>
                <c:pt idx="24">
                  <c:v>2.2106589201085716</c:v>
                </c:pt>
                <c:pt idx="25">
                  <c:v>2.3093784640293737</c:v>
                </c:pt>
                <c:pt idx="26">
                  <c:v>2.3871036517723732</c:v>
                </c:pt>
                <c:pt idx="27">
                  <c:v>2.6122742794032745</c:v>
                </c:pt>
                <c:pt idx="28">
                  <c:v>2.5915889806959975</c:v>
                </c:pt>
                <c:pt idx="29">
                  <c:v>2.6635888018595071</c:v>
                </c:pt>
                <c:pt idx="30">
                  <c:v>2.5138315399351656</c:v>
                </c:pt>
                <c:pt idx="31">
                  <c:v>2.2887861151421345</c:v>
                </c:pt>
                <c:pt idx="32">
                  <c:v>2.2090043277195393</c:v>
                </c:pt>
                <c:pt idx="33">
                  <c:v>2.0784636882496521</c:v>
                </c:pt>
                <c:pt idx="34">
                  <c:v>2.1625233332287648</c:v>
                </c:pt>
                <c:pt idx="35">
                  <c:v>2.1538459009986717</c:v>
                </c:pt>
                <c:pt idx="36">
                  <c:v>2.1771898226938964</c:v>
                </c:pt>
                <c:pt idx="37">
                  <c:v>2.2066519897736985</c:v>
                </c:pt>
                <c:pt idx="38">
                  <c:v>2.1903224931274612</c:v>
                </c:pt>
                <c:pt idx="39">
                  <c:v>2.3519712544996114</c:v>
                </c:pt>
                <c:pt idx="40">
                  <c:v>2.5417643385219915</c:v>
                </c:pt>
                <c:pt idx="41">
                  <c:v>2.6755442050327098</c:v>
                </c:pt>
                <c:pt idx="42">
                  <c:v>2.8361493387509129</c:v>
                </c:pt>
                <c:pt idx="43">
                  <c:v>2.93060814857271</c:v>
                </c:pt>
                <c:pt idx="44">
                  <c:v>3.0468038710694203</c:v>
                </c:pt>
                <c:pt idx="45">
                  <c:v>3.1043098193070917</c:v>
                </c:pt>
                <c:pt idx="46">
                  <c:v>3.1446418614260763</c:v>
                </c:pt>
                <c:pt idx="47">
                  <c:v>3.0893719460732263</c:v>
                </c:pt>
                <c:pt idx="48">
                  <c:v>2.9699918526953777</c:v>
                </c:pt>
                <c:pt idx="49">
                  <c:v>2.8754266027223272</c:v>
                </c:pt>
                <c:pt idx="50">
                  <c:v>2.8566985538632803</c:v>
                </c:pt>
                <c:pt idx="51">
                  <c:v>2.8238868015639933</c:v>
                </c:pt>
                <c:pt idx="52">
                  <c:v>2.8124185999814246</c:v>
                </c:pt>
                <c:pt idx="53">
                  <c:v>2.8628496635066019</c:v>
                </c:pt>
                <c:pt idx="54">
                  <c:v>2.8488058208399387</c:v>
                </c:pt>
                <c:pt idx="55">
                  <c:v>2.7789745705928</c:v>
                </c:pt>
                <c:pt idx="56">
                  <c:v>2.6355134490816257</c:v>
                </c:pt>
                <c:pt idx="57">
                  <c:v>2.6364895313447101</c:v>
                </c:pt>
                <c:pt idx="58">
                  <c:v>2.5449471355871176</c:v>
                </c:pt>
                <c:pt idx="59">
                  <c:v>2.3660689650566216</c:v>
                </c:pt>
                <c:pt idx="60">
                  <c:v>2.0179752947386365</c:v>
                </c:pt>
                <c:pt idx="61">
                  <c:v>1.6854680308561072</c:v>
                </c:pt>
                <c:pt idx="62">
                  <c:v>1.6720968179628142</c:v>
                </c:pt>
                <c:pt idx="63">
                  <c:v>1.9177271439117696</c:v>
                </c:pt>
                <c:pt idx="64">
                  <c:v>2.1532355668623095</c:v>
                </c:pt>
                <c:pt idx="65">
                  <c:v>2.3320820077267759</c:v>
                </c:pt>
                <c:pt idx="66">
                  <c:v>2.3751115496632753</c:v>
                </c:pt>
                <c:pt idx="67">
                  <c:v>2.4902070400557417</c:v>
                </c:pt>
                <c:pt idx="68">
                  <c:v>2.6010956252551476</c:v>
                </c:pt>
                <c:pt idx="69">
                  <c:v>2.5003613866945718</c:v>
                </c:pt>
                <c:pt idx="70">
                  <c:v>2.5312794227849622</c:v>
                </c:pt>
                <c:pt idx="71">
                  <c:v>2.5428377561698112</c:v>
                </c:pt>
                <c:pt idx="72">
                  <c:v>2.7411582316827161</c:v>
                </c:pt>
                <c:pt idx="73">
                  <c:v>3.0306251273576152</c:v>
                </c:pt>
                <c:pt idx="74">
                  <c:v>3.091119759138885</c:v>
                </c:pt>
                <c:pt idx="75">
                  <c:v>3.1177931588979253</c:v>
                </c:pt>
                <c:pt idx="76">
                  <c:v>3.155031957138712</c:v>
                </c:pt>
                <c:pt idx="77">
                  <c:v>3.0433404307494003</c:v>
                </c:pt>
                <c:pt idx="78">
                  <c:v>3.1486351792060865</c:v>
                </c:pt>
                <c:pt idx="79">
                  <c:v>3.2602572615691128</c:v>
                </c:pt>
                <c:pt idx="80">
                  <c:v>3.5437581881138822</c:v>
                </c:pt>
                <c:pt idx="81">
                  <c:v>3.5938292768478042</c:v>
                </c:pt>
                <c:pt idx="82">
                  <c:v>3.6207351068927833</c:v>
                </c:pt>
                <c:pt idx="83">
                  <c:v>3.7717494157935918</c:v>
                </c:pt>
                <c:pt idx="84">
                  <c:v>3.7218031202897723</c:v>
                </c:pt>
                <c:pt idx="85">
                  <c:v>3.8862998485394158</c:v>
                </c:pt>
                <c:pt idx="86">
                  <c:v>3.9835374651655528</c:v>
                </c:pt>
                <c:pt idx="87">
                  <c:v>4.1114162408544024</c:v>
                </c:pt>
                <c:pt idx="88">
                  <c:v>4.1483096893002829</c:v>
                </c:pt>
                <c:pt idx="89">
                  <c:v>4.1324527863014975</c:v>
                </c:pt>
                <c:pt idx="90">
                  <c:v>4.1348085676361865</c:v>
                </c:pt>
                <c:pt idx="91">
                  <c:v>4.1676206254377748</c:v>
                </c:pt>
                <c:pt idx="92">
                  <c:v>4.1719902803964377</c:v>
                </c:pt>
                <c:pt idx="93">
                  <c:v>4.3692504686438136</c:v>
                </c:pt>
                <c:pt idx="94">
                  <c:v>4.4239871591082025</c:v>
                </c:pt>
                <c:pt idx="95">
                  <c:v>4.2887739078019882</c:v>
                </c:pt>
                <c:pt idx="96">
                  <c:v>4.2426847295516898</c:v>
                </c:pt>
                <c:pt idx="97">
                  <c:v>4.2259770269012495</c:v>
                </c:pt>
                <c:pt idx="98">
                  <c:v>4.1994124315888319</c:v>
                </c:pt>
                <c:pt idx="99">
                  <c:v>4.0151676423736049</c:v>
                </c:pt>
                <c:pt idx="100">
                  <c:v>4.0694208474658122</c:v>
                </c:pt>
                <c:pt idx="101">
                  <c:v>4.090428690541458</c:v>
                </c:pt>
                <c:pt idx="102">
                  <c:v>4.1977246040283172</c:v>
                </c:pt>
                <c:pt idx="103">
                  <c:v>4.2569008791640144</c:v>
                </c:pt>
                <c:pt idx="104">
                  <c:v>4.1589316409407244</c:v>
                </c:pt>
                <c:pt idx="105">
                  <c:v>3.4189429865099976</c:v>
                </c:pt>
                <c:pt idx="106">
                  <c:v>3.1477657156965759</c:v>
                </c:pt>
                <c:pt idx="107">
                  <c:v>3.4157456497073047</c:v>
                </c:pt>
                <c:pt idx="108">
                  <c:v>3.4722803026740503</c:v>
                </c:pt>
                <c:pt idx="109">
                  <c:v>4.1091003122160341</c:v>
                </c:pt>
                <c:pt idx="110">
                  <c:v>4.2590630379266052</c:v>
                </c:pt>
                <c:pt idx="111">
                  <c:v>4.4628118476018495</c:v>
                </c:pt>
                <c:pt idx="112">
                  <c:v>4.4048739274775501</c:v>
                </c:pt>
                <c:pt idx="113">
                  <c:v>4.3581214710054992</c:v>
                </c:pt>
                <c:pt idx="114">
                  <c:v>4.3504130738728204</c:v>
                </c:pt>
                <c:pt idx="115">
                  <c:v>4.0531596106894208</c:v>
                </c:pt>
                <c:pt idx="116">
                  <c:v>4.2089318785861511</c:v>
                </c:pt>
                <c:pt idx="117">
                  <c:v>4.3652393400791727</c:v>
                </c:pt>
                <c:pt idx="118">
                  <c:v>4.5193759792327137</c:v>
                </c:pt>
                <c:pt idx="119">
                  <c:v>4.433500013423429</c:v>
                </c:pt>
                <c:pt idx="120">
                  <c:v>4.6599203872991577</c:v>
                </c:pt>
                <c:pt idx="121">
                  <c:v>4.7045513112003068</c:v>
                </c:pt>
                <c:pt idx="122">
                  <c:v>4.4802652586301326</c:v>
                </c:pt>
                <c:pt idx="123">
                  <c:v>4.7373800382187623</c:v>
                </c:pt>
                <c:pt idx="124">
                  <c:v>4.8019534913430366</c:v>
                </c:pt>
                <c:pt idx="125">
                  <c:v>4.8419838855966288</c:v>
                </c:pt>
                <c:pt idx="126">
                  <c:v>4.9716366881630876</c:v>
                </c:pt>
                <c:pt idx="127">
                  <c:v>5.0356765033196371</c:v>
                </c:pt>
              </c:numCache>
            </c:numRef>
          </c:val>
          <c:smooth val="0"/>
          <c:extLst>
            <c:ext xmlns:c16="http://schemas.microsoft.com/office/drawing/2014/chart" uri="{C3380CC4-5D6E-409C-BE32-E72D297353CC}">
              <c16:uniqueId val="{00000004-E85A-4907-914C-1AD109D1817B}"/>
            </c:ext>
          </c:extLst>
        </c:ser>
        <c:dLbls>
          <c:showLegendKey val="0"/>
          <c:showVal val="0"/>
          <c:showCatName val="0"/>
          <c:showSerName val="0"/>
          <c:showPercent val="0"/>
          <c:showBubbleSize val="0"/>
        </c:dLbls>
        <c:marker val="1"/>
        <c:smooth val="0"/>
        <c:axId val="2133055631"/>
        <c:axId val="2133059951"/>
        <c:extLst>
          <c:ext xmlns:c15="http://schemas.microsoft.com/office/drawing/2012/chart" uri="{02D57815-91ED-43cb-92C2-25804820EDAC}">
            <c15:filteredLineSeries>
              <c15:ser>
                <c:idx val="2"/>
                <c:order val="2"/>
                <c:tx>
                  <c:v>経常利益（大企業）</c:v>
                </c:tx>
                <c:spPr>
                  <a:ln w="28575" cap="rnd">
                    <a:solidFill>
                      <a:srgbClr val="70AD47"/>
                    </a:solidFill>
                    <a:round/>
                  </a:ln>
                  <a:effectLst/>
                </c:spPr>
                <c:marker>
                  <c:symbol val="none"/>
                </c:marker>
                <c:dLbls>
                  <c:dLbl>
                    <c:idx val="123"/>
                    <c:layout>
                      <c:manualLayout>
                        <c:x val="-5.959751837696816E-2"/>
                        <c:y val="-3.0237579279401183E-2"/>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7-E85A-4907-914C-1AD109D1817B}"/>
                      </c:ext>
                    </c:extLst>
                  </c:dLbl>
                  <c:numFmt formatCode="#,##0.0_);[Red]\(#,##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showLegendKey val="0"/>
                  <c:showVal val="0"/>
                  <c:showCatName val="0"/>
                  <c:showSerName val="0"/>
                  <c:showPercent val="0"/>
                  <c:showBubbleSize val="0"/>
                  <c:extLst>
                    <c:ext uri="{CE6537A1-D6FC-4f65-9D91-7224C49458BB}">
                      <c15:showLeaderLines val="0"/>
                    </c:ext>
                  </c:extLst>
                </c:dLbls>
                <c:cat>
                  <c:strRef>
                    <c:extLst>
                      <c:ext uri="{02D57815-91ED-43cb-92C2-25804820EDAC}">
                        <c15:formulaRef>
                          <c15:sqref>集計表!$E$162:$E$288</c15:sqref>
                        </c15:formulaRef>
                      </c:ext>
                    </c:extLst>
                    <c:strCache>
                      <c:ptCount val="127"/>
                      <c:pt idx="0">
                        <c:v>94Q1</c:v>
                      </c:pt>
                      <c:pt idx="1">
                        <c:v>94Q2</c:v>
                      </c:pt>
                      <c:pt idx="2">
                        <c:v>94Q3</c:v>
                      </c:pt>
                      <c:pt idx="3">
                        <c:v>94Q4</c:v>
                      </c:pt>
                      <c:pt idx="4">
                        <c:v>95Q1</c:v>
                      </c:pt>
                      <c:pt idx="5">
                        <c:v>95Q2</c:v>
                      </c:pt>
                      <c:pt idx="6">
                        <c:v>95Q3</c:v>
                      </c:pt>
                      <c:pt idx="7">
                        <c:v>95Q4</c:v>
                      </c:pt>
                      <c:pt idx="8">
                        <c:v>96Q1</c:v>
                      </c:pt>
                      <c:pt idx="9">
                        <c:v>96Q2</c:v>
                      </c:pt>
                      <c:pt idx="10">
                        <c:v>96Q3</c:v>
                      </c:pt>
                      <c:pt idx="11">
                        <c:v>96Q4</c:v>
                      </c:pt>
                      <c:pt idx="12">
                        <c:v>97Q1</c:v>
                      </c:pt>
                      <c:pt idx="13">
                        <c:v>97Q2</c:v>
                      </c:pt>
                      <c:pt idx="14">
                        <c:v>97Q3</c:v>
                      </c:pt>
                      <c:pt idx="15">
                        <c:v>97Q4</c:v>
                      </c:pt>
                      <c:pt idx="16">
                        <c:v>98Q1</c:v>
                      </c:pt>
                      <c:pt idx="17">
                        <c:v>98Q2</c:v>
                      </c:pt>
                      <c:pt idx="18">
                        <c:v>98Q3</c:v>
                      </c:pt>
                      <c:pt idx="19">
                        <c:v>98Q4</c:v>
                      </c:pt>
                      <c:pt idx="20">
                        <c:v>99Q1</c:v>
                      </c:pt>
                      <c:pt idx="21">
                        <c:v>99Q2</c:v>
                      </c:pt>
                      <c:pt idx="22">
                        <c:v>99Q3</c:v>
                      </c:pt>
                      <c:pt idx="23">
                        <c:v>99Q4</c:v>
                      </c:pt>
                      <c:pt idx="24">
                        <c:v>00Q1</c:v>
                      </c:pt>
                      <c:pt idx="25">
                        <c:v>00Q2</c:v>
                      </c:pt>
                      <c:pt idx="26">
                        <c:v>00Q3</c:v>
                      </c:pt>
                      <c:pt idx="27">
                        <c:v>00Q4</c:v>
                      </c:pt>
                      <c:pt idx="28">
                        <c:v>01Q1</c:v>
                      </c:pt>
                      <c:pt idx="29">
                        <c:v>01Q2</c:v>
                      </c:pt>
                      <c:pt idx="30">
                        <c:v>01Q3</c:v>
                      </c:pt>
                      <c:pt idx="31">
                        <c:v>01Q4</c:v>
                      </c:pt>
                      <c:pt idx="32">
                        <c:v>02Q1</c:v>
                      </c:pt>
                      <c:pt idx="33">
                        <c:v>02Q2</c:v>
                      </c:pt>
                      <c:pt idx="34">
                        <c:v>02Q3</c:v>
                      </c:pt>
                      <c:pt idx="35">
                        <c:v>02Q4</c:v>
                      </c:pt>
                      <c:pt idx="36">
                        <c:v>03Q1</c:v>
                      </c:pt>
                      <c:pt idx="37">
                        <c:v>03Q2</c:v>
                      </c:pt>
                      <c:pt idx="38">
                        <c:v>03Q3</c:v>
                      </c:pt>
                      <c:pt idx="39">
                        <c:v>03Q4</c:v>
                      </c:pt>
                      <c:pt idx="40">
                        <c:v>04Q1</c:v>
                      </c:pt>
                      <c:pt idx="41">
                        <c:v>04Q2</c:v>
                      </c:pt>
                      <c:pt idx="42">
                        <c:v>04Q3</c:v>
                      </c:pt>
                      <c:pt idx="43">
                        <c:v>04Q4</c:v>
                      </c:pt>
                      <c:pt idx="44">
                        <c:v>05Q1</c:v>
                      </c:pt>
                      <c:pt idx="45">
                        <c:v>05Q2</c:v>
                      </c:pt>
                      <c:pt idx="46">
                        <c:v>05Q3</c:v>
                      </c:pt>
                      <c:pt idx="47">
                        <c:v>05Q4</c:v>
                      </c:pt>
                      <c:pt idx="48">
                        <c:v>06Q1</c:v>
                      </c:pt>
                      <c:pt idx="49">
                        <c:v>06Q2</c:v>
                      </c:pt>
                      <c:pt idx="50">
                        <c:v>06Q3</c:v>
                      </c:pt>
                      <c:pt idx="51">
                        <c:v>06Q4</c:v>
                      </c:pt>
                      <c:pt idx="52">
                        <c:v>07Q1</c:v>
                      </c:pt>
                      <c:pt idx="53">
                        <c:v>07Q2</c:v>
                      </c:pt>
                      <c:pt idx="54">
                        <c:v>07Q3</c:v>
                      </c:pt>
                      <c:pt idx="55">
                        <c:v>07Q4</c:v>
                      </c:pt>
                      <c:pt idx="56">
                        <c:v>08Q1</c:v>
                      </c:pt>
                      <c:pt idx="57">
                        <c:v>08Q2</c:v>
                      </c:pt>
                      <c:pt idx="58">
                        <c:v>08Q3</c:v>
                      </c:pt>
                      <c:pt idx="59">
                        <c:v>08Q4</c:v>
                      </c:pt>
                      <c:pt idx="60">
                        <c:v>09Q1</c:v>
                      </c:pt>
                      <c:pt idx="61">
                        <c:v>09Q2</c:v>
                      </c:pt>
                      <c:pt idx="62">
                        <c:v>09Q3</c:v>
                      </c:pt>
                      <c:pt idx="63">
                        <c:v>09Q4</c:v>
                      </c:pt>
                      <c:pt idx="64">
                        <c:v>10Q1</c:v>
                      </c:pt>
                      <c:pt idx="65">
                        <c:v>10Q2</c:v>
                      </c:pt>
                      <c:pt idx="66">
                        <c:v>10Q3</c:v>
                      </c:pt>
                      <c:pt idx="67">
                        <c:v>10Q4</c:v>
                      </c:pt>
                      <c:pt idx="68">
                        <c:v>11Q1</c:v>
                      </c:pt>
                      <c:pt idx="69">
                        <c:v>11Q2</c:v>
                      </c:pt>
                      <c:pt idx="70">
                        <c:v>11Q3</c:v>
                      </c:pt>
                      <c:pt idx="71">
                        <c:v>11Q4</c:v>
                      </c:pt>
                      <c:pt idx="72">
                        <c:v>12Q1</c:v>
                      </c:pt>
                      <c:pt idx="73">
                        <c:v>12Q2</c:v>
                      </c:pt>
                      <c:pt idx="74">
                        <c:v>12Q3</c:v>
                      </c:pt>
                      <c:pt idx="75">
                        <c:v>12Q4</c:v>
                      </c:pt>
                      <c:pt idx="76">
                        <c:v>13Q1</c:v>
                      </c:pt>
                      <c:pt idx="77">
                        <c:v>13Q2</c:v>
                      </c:pt>
                      <c:pt idx="78">
                        <c:v>13Q3</c:v>
                      </c:pt>
                      <c:pt idx="79">
                        <c:v>13Q4</c:v>
                      </c:pt>
                      <c:pt idx="80">
                        <c:v>14Q1</c:v>
                      </c:pt>
                      <c:pt idx="81">
                        <c:v>14Q2</c:v>
                      </c:pt>
                      <c:pt idx="82">
                        <c:v>14Q3</c:v>
                      </c:pt>
                      <c:pt idx="83">
                        <c:v>14Q4</c:v>
                      </c:pt>
                      <c:pt idx="84">
                        <c:v>15Q1</c:v>
                      </c:pt>
                      <c:pt idx="85">
                        <c:v>15Q2</c:v>
                      </c:pt>
                      <c:pt idx="86">
                        <c:v>15Q3</c:v>
                      </c:pt>
                      <c:pt idx="87">
                        <c:v>15Q4</c:v>
                      </c:pt>
                      <c:pt idx="88">
                        <c:v>16Q1</c:v>
                      </c:pt>
                      <c:pt idx="89">
                        <c:v>16Q2</c:v>
                      </c:pt>
                      <c:pt idx="90">
                        <c:v>16Q3</c:v>
                      </c:pt>
                      <c:pt idx="91">
                        <c:v>16Q4</c:v>
                      </c:pt>
                      <c:pt idx="92">
                        <c:v>17Q1</c:v>
                      </c:pt>
                      <c:pt idx="93">
                        <c:v>17Q2</c:v>
                      </c:pt>
                      <c:pt idx="94">
                        <c:v>17Q3</c:v>
                      </c:pt>
                      <c:pt idx="95">
                        <c:v>17Q4</c:v>
                      </c:pt>
                      <c:pt idx="96">
                        <c:v>18Q1</c:v>
                      </c:pt>
                      <c:pt idx="97">
                        <c:v>18Q2</c:v>
                      </c:pt>
                      <c:pt idx="98">
                        <c:v>18Q3</c:v>
                      </c:pt>
                      <c:pt idx="99">
                        <c:v>18Q4</c:v>
                      </c:pt>
                      <c:pt idx="100">
                        <c:v>19Q1</c:v>
                      </c:pt>
                      <c:pt idx="101">
                        <c:v>19Q2</c:v>
                      </c:pt>
                      <c:pt idx="102">
                        <c:v>19Q3</c:v>
                      </c:pt>
                      <c:pt idx="103">
                        <c:v>19Q4</c:v>
                      </c:pt>
                      <c:pt idx="104">
                        <c:v>20Q1</c:v>
                      </c:pt>
                      <c:pt idx="105">
                        <c:v>20Q2</c:v>
                      </c:pt>
                      <c:pt idx="106">
                        <c:v>20Q3</c:v>
                      </c:pt>
                      <c:pt idx="107">
                        <c:v>20Q4</c:v>
                      </c:pt>
                      <c:pt idx="108">
                        <c:v>21Q1</c:v>
                      </c:pt>
                      <c:pt idx="109">
                        <c:v>21Q2</c:v>
                      </c:pt>
                      <c:pt idx="110">
                        <c:v>21Q3</c:v>
                      </c:pt>
                      <c:pt idx="111">
                        <c:v>21Q4</c:v>
                      </c:pt>
                      <c:pt idx="112">
                        <c:v>22Q1</c:v>
                      </c:pt>
                      <c:pt idx="113">
                        <c:v>22Q2</c:v>
                      </c:pt>
                      <c:pt idx="114">
                        <c:v>22Q3</c:v>
                      </c:pt>
                      <c:pt idx="115">
                        <c:v>22Q4</c:v>
                      </c:pt>
                      <c:pt idx="116">
                        <c:v>23Q1</c:v>
                      </c:pt>
                      <c:pt idx="117">
                        <c:v>23Q2</c:v>
                      </c:pt>
                      <c:pt idx="118">
                        <c:v>23Q3</c:v>
                      </c:pt>
                      <c:pt idx="119">
                        <c:v>23Q4</c:v>
                      </c:pt>
                      <c:pt idx="120">
                        <c:v>24Q1</c:v>
                      </c:pt>
                      <c:pt idx="121">
                        <c:v>24Q2</c:v>
                      </c:pt>
                      <c:pt idx="122">
                        <c:v>24Q3</c:v>
                      </c:pt>
                      <c:pt idx="123">
                        <c:v>24Q4</c:v>
                      </c:pt>
                      <c:pt idx="124">
                        <c:v>25Q1</c:v>
                      </c:pt>
                      <c:pt idx="125">
                        <c:v>25Q2</c:v>
                      </c:pt>
                      <c:pt idx="126">
                        <c:v>25Q3</c:v>
                      </c:pt>
                    </c:strCache>
                  </c:strRef>
                </c:cat>
                <c:val>
                  <c:numRef>
                    <c:extLst>
                      <c:ext uri="{02D57815-91ED-43cb-92C2-25804820EDAC}">
                        <c15:formulaRef>
                          <c15:sqref>集計表!$I$162:$I$285</c15:sqref>
                        </c15:formulaRef>
                      </c:ext>
                    </c:extLst>
                    <c:numCache>
                      <c:formatCode>General</c:formatCode>
                      <c:ptCount val="124"/>
                      <c:pt idx="0">
                        <c:v>2.5466034999999998</c:v>
                      </c:pt>
                      <c:pt idx="1">
                        <c:v>2.5636922499999999</c:v>
                      </c:pt>
                      <c:pt idx="2">
                        <c:v>2.67040575</c:v>
                      </c:pt>
                      <c:pt idx="3">
                        <c:v>2.8264840000000002</c:v>
                      </c:pt>
                      <c:pt idx="4">
                        <c:v>2.9083912500000002</c:v>
                      </c:pt>
                      <c:pt idx="5">
                        <c:v>3.0196895000000001</c:v>
                      </c:pt>
                      <c:pt idx="6">
                        <c:v>3.1187490000000002</c:v>
                      </c:pt>
                      <c:pt idx="7">
                        <c:v>3.31542125</c:v>
                      </c:pt>
                      <c:pt idx="8">
                        <c:v>3.49684675</c:v>
                      </c:pt>
                      <c:pt idx="9">
                        <c:v>3.6681810000000001</c:v>
                      </c:pt>
                      <c:pt idx="10">
                        <c:v>3.7733750000000001</c:v>
                      </c:pt>
                      <c:pt idx="11">
                        <c:v>3.8887702499999999</c:v>
                      </c:pt>
                      <c:pt idx="12">
                        <c:v>4.05149325</c:v>
                      </c:pt>
                      <c:pt idx="13">
                        <c:v>4.1175647499999997</c:v>
                      </c:pt>
                      <c:pt idx="14">
                        <c:v>4.1539792499999999</c:v>
                      </c:pt>
                      <c:pt idx="15">
                        <c:v>3.9682092500000001</c:v>
                      </c:pt>
                      <c:pt idx="16">
                        <c:v>3.7413590000000001</c:v>
                      </c:pt>
                      <c:pt idx="17">
                        <c:v>3.4466027499999998</c:v>
                      </c:pt>
                      <c:pt idx="18">
                        <c:v>3.2605314999999999</c:v>
                      </c:pt>
                      <c:pt idx="19">
                        <c:v>2.9308945</c:v>
                      </c:pt>
                      <c:pt idx="20">
                        <c:v>3.0385437500000001</c:v>
                      </c:pt>
                      <c:pt idx="21">
                        <c:v>3.09185175</c:v>
                      </c:pt>
                      <c:pt idx="22">
                        <c:v>3.2755014999999998</c:v>
                      </c:pt>
                      <c:pt idx="23">
                        <c:v>3.7271795000000001</c:v>
                      </c:pt>
                      <c:pt idx="24">
                        <c:v>3.9311989999999999</c:v>
                      </c:pt>
                      <c:pt idx="25">
                        <c:v>4.3294712500000001</c:v>
                      </c:pt>
                      <c:pt idx="26">
                        <c:v>4.5674537500000003</c:v>
                      </c:pt>
                      <c:pt idx="27">
                        <c:v>4.8254039999999998</c:v>
                      </c:pt>
                      <c:pt idx="28">
                        <c:v>4.8778435</c:v>
                      </c:pt>
                      <c:pt idx="29">
                        <c:v>4.7829957500000004</c:v>
                      </c:pt>
                      <c:pt idx="30">
                        <c:v>4.3645944999999999</c:v>
                      </c:pt>
                      <c:pt idx="31">
                        <c:v>3.9605052500000002</c:v>
                      </c:pt>
                      <c:pt idx="32">
                        <c:v>3.7274620000000001</c:v>
                      </c:pt>
                      <c:pt idx="33">
                        <c:v>3.6865565</c:v>
                      </c:pt>
                      <c:pt idx="34">
                        <c:v>3.9417572500000002</c:v>
                      </c:pt>
                      <c:pt idx="35">
                        <c:v>4.3965052499999997</c:v>
                      </c:pt>
                      <c:pt idx="36">
                        <c:v>4.6061529999999999</c:v>
                      </c:pt>
                      <c:pt idx="37">
                        <c:v>4.7694000000000001</c:v>
                      </c:pt>
                      <c:pt idx="38">
                        <c:v>4.9062095000000001</c:v>
                      </c:pt>
                      <c:pt idx="39">
                        <c:v>4.9601122499999999</c:v>
                      </c:pt>
                      <c:pt idx="40">
                        <c:v>5.2431342499999998</c:v>
                      </c:pt>
                      <c:pt idx="41">
                        <c:v>5.6602195000000002</c:v>
                      </c:pt>
                      <c:pt idx="42">
                        <c:v>6.0816162499999997</c:v>
                      </c:pt>
                      <c:pt idx="43">
                        <c:v>6.3596167499999998</c:v>
                      </c:pt>
                      <c:pt idx="44">
                        <c:v>6.5423242500000001</c:v>
                      </c:pt>
                      <c:pt idx="45">
                        <c:v>6.8025947499999999</c:v>
                      </c:pt>
                      <c:pt idx="46">
                        <c:v>6.8477540000000001</c:v>
                      </c:pt>
                      <c:pt idx="47">
                        <c:v>7.1462265</c:v>
                      </c:pt>
                      <c:pt idx="48">
                        <c:v>7.452458</c:v>
                      </c:pt>
                      <c:pt idx="49">
                        <c:v>7.7802092500000004</c:v>
                      </c:pt>
                      <c:pt idx="50">
                        <c:v>8.0930382499999993</c:v>
                      </c:pt>
                      <c:pt idx="51">
                        <c:v>8.2692045000000007</c:v>
                      </c:pt>
                      <c:pt idx="52">
                        <c:v>8.4040724999999998</c:v>
                      </c:pt>
                      <c:pt idx="53">
                        <c:v>8.7063292499999996</c:v>
                      </c:pt>
                      <c:pt idx="54">
                        <c:v>8.7334142499999992</c:v>
                      </c:pt>
                      <c:pt idx="55">
                        <c:v>8.6979897499999996</c:v>
                      </c:pt>
                      <c:pt idx="56">
                        <c:v>8.3431352499999996</c:v>
                      </c:pt>
                      <c:pt idx="57">
                        <c:v>8.2553005000000006</c:v>
                      </c:pt>
                      <c:pt idx="58">
                        <c:v>7.7525962499999999</c:v>
                      </c:pt>
                      <c:pt idx="59">
                        <c:v>6.0877034999999999</c:v>
                      </c:pt>
                      <c:pt idx="60">
                        <c:v>4.6856479999999996</c:v>
                      </c:pt>
                      <c:pt idx="61">
                        <c:v>3.3491882500000001</c:v>
                      </c:pt>
                      <c:pt idx="62">
                        <c:v>2.6581662499999998</c:v>
                      </c:pt>
                      <c:pt idx="63">
                        <c:v>3.50108475</c:v>
                      </c:pt>
                      <c:pt idx="64">
                        <c:v>4.5574197500000002</c:v>
                      </c:pt>
                      <c:pt idx="65">
                        <c:v>5.3882612500000002</c:v>
                      </c:pt>
                      <c:pt idx="66">
                        <c:v>6.0713590000000002</c:v>
                      </c:pt>
                      <c:pt idx="67">
                        <c:v>6.4978999999999996</c:v>
                      </c:pt>
                      <c:pt idx="68">
                        <c:v>6.6646355000000002</c:v>
                      </c:pt>
                      <c:pt idx="69">
                        <c:v>6.5923197499999997</c:v>
                      </c:pt>
                      <c:pt idx="70">
                        <c:v>6.3758937500000004</c:v>
                      </c:pt>
                      <c:pt idx="71">
                        <c:v>6.0868437499999999</c:v>
                      </c:pt>
                      <c:pt idx="72">
                        <c:v>6.0848252499999997</c:v>
                      </c:pt>
                      <c:pt idx="73">
                        <c:v>6.03584575</c:v>
                      </c:pt>
                      <c:pt idx="74">
                        <c:v>6.2012737500000004</c:v>
                      </c:pt>
                      <c:pt idx="75">
                        <c:v>6.4806039999999996</c:v>
                      </c:pt>
                      <c:pt idx="76">
                        <c:v>6.7135817500000003</c:v>
                      </c:pt>
                      <c:pt idx="77">
                        <c:v>7.5857757499999998</c:v>
                      </c:pt>
                      <c:pt idx="78">
                        <c:v>7.9966594999999998</c:v>
                      </c:pt>
                      <c:pt idx="79">
                        <c:v>8.6184809999999992</c:v>
                      </c:pt>
                      <c:pt idx="80">
                        <c:v>8.8669045000000004</c:v>
                      </c:pt>
                      <c:pt idx="81">
                        <c:v>9.0121202500000006</c:v>
                      </c:pt>
                      <c:pt idx="82">
                        <c:v>9.1755565000000008</c:v>
                      </c:pt>
                      <c:pt idx="83">
                        <c:v>9.3938854999999997</c:v>
                      </c:pt>
                      <c:pt idx="84">
                        <c:v>9.4352127499999998</c:v>
                      </c:pt>
                      <c:pt idx="85">
                        <c:v>10.10456825</c:v>
                      </c:pt>
                      <c:pt idx="86">
                        <c:v>10.22407625</c:v>
                      </c:pt>
                      <c:pt idx="87">
                        <c:v>9.93318425</c:v>
                      </c:pt>
                      <c:pt idx="88">
                        <c:v>9.5518555000000003</c:v>
                      </c:pt>
                      <c:pt idx="89">
                        <c:v>9.0736542500000006</c:v>
                      </c:pt>
                      <c:pt idx="90">
                        <c:v>9.4320467499999996</c:v>
                      </c:pt>
                      <c:pt idx="91">
                        <c:v>9.9610497500000008</c:v>
                      </c:pt>
                      <c:pt idx="92">
                        <c:v>10.765275000000001</c:v>
                      </c:pt>
                      <c:pt idx="93">
                        <c:v>11.368170750000001</c:v>
                      </c:pt>
                      <c:pt idx="94">
                        <c:v>11.39535075</c:v>
                      </c:pt>
                      <c:pt idx="95">
                        <c:v>11.632683500000001</c:v>
                      </c:pt>
                      <c:pt idx="96">
                        <c:v>11.6733385</c:v>
                      </c:pt>
                      <c:pt idx="97">
                        <c:v>12.563893999999999</c:v>
                      </c:pt>
                      <c:pt idx="98">
                        <c:v>12.590608749999999</c:v>
                      </c:pt>
                      <c:pt idx="99">
                        <c:v>12.362910250000001</c:v>
                      </c:pt>
                      <c:pt idx="100">
                        <c:v>12.679721499999999</c:v>
                      </c:pt>
                      <c:pt idx="101">
                        <c:v>11.8545085</c:v>
                      </c:pt>
                      <c:pt idx="102">
                        <c:v>11.52282825</c:v>
                      </c:pt>
                      <c:pt idx="103">
                        <c:v>11.45159275</c:v>
                      </c:pt>
                      <c:pt idx="104">
                        <c:v>10.39752075</c:v>
                      </c:pt>
                      <c:pt idx="105">
                        <c:v>9.2881145000000007</c:v>
                      </c:pt>
                      <c:pt idx="106">
                        <c:v>8.6895340000000001</c:v>
                      </c:pt>
                      <c:pt idx="107">
                        <c:v>8.3119794999999996</c:v>
                      </c:pt>
                      <c:pt idx="108">
                        <c:v>9.1742377499999996</c:v>
                      </c:pt>
                      <c:pt idx="109">
                        <c:v>10.73065175</c:v>
                      </c:pt>
                      <c:pt idx="110">
                        <c:v>11.425840750000001</c:v>
                      </c:pt>
                      <c:pt idx="111">
                        <c:v>12.02156325</c:v>
                      </c:pt>
                      <c:pt idx="112">
                        <c:v>12.49941525</c:v>
                      </c:pt>
                      <c:pt idx="113">
                        <c:v>13.44487625</c:v>
                      </c:pt>
                      <c:pt idx="114">
                        <c:v>14.09455075</c:v>
                      </c:pt>
                      <c:pt idx="115">
                        <c:v>14.28414175</c:v>
                      </c:pt>
                      <c:pt idx="116">
                        <c:v>14.27716</c:v>
                      </c:pt>
                      <c:pt idx="117">
                        <c:v>14.76368725</c:v>
                      </c:pt>
                      <c:pt idx="118">
                        <c:v>15.244652500000001</c:v>
                      </c:pt>
                      <c:pt idx="119">
                        <c:v>15.92280875</c:v>
                      </c:pt>
                      <c:pt idx="120">
                        <c:v>16.239168500000002</c:v>
                      </c:pt>
                      <c:pt idx="121">
                        <c:v>17.083280999999999</c:v>
                      </c:pt>
                      <c:pt idx="122">
                        <c:v>17.227633000000001</c:v>
                      </c:pt>
                      <c:pt idx="123">
                        <c:v>17.475161</c:v>
                      </c:pt>
                    </c:numCache>
                  </c:numRef>
                </c:val>
                <c:smooth val="0"/>
                <c:extLst>
                  <c:ext xmlns:c16="http://schemas.microsoft.com/office/drawing/2014/chart" uri="{C3380CC4-5D6E-409C-BE32-E72D297353CC}">
                    <c16:uniqueId val="{00000008-E85A-4907-914C-1AD109D1817B}"/>
                  </c:ext>
                </c:extLst>
              </c15:ser>
            </c15:filteredLineSeries>
          </c:ext>
        </c:extLst>
      </c:lineChart>
      <c:catAx>
        <c:axId val="2133055631"/>
        <c:scaling>
          <c:orientation val="minMax"/>
        </c:scaling>
        <c:delete val="0"/>
        <c:axPos val="b"/>
        <c:numFmt formatCode="#,##0.0_);[Red]\(#,##0.0\)" sourceLinked="0"/>
        <c:majorTickMark val="out"/>
        <c:minorTickMark val="out"/>
        <c:tickLblPos val="nextTo"/>
        <c:spPr>
          <a:noFill/>
          <a:ln w="9525" cap="flat" cmpd="sng" algn="ctr">
            <a:solidFill>
              <a:sysClr val="windowText" lastClr="000000"/>
            </a:solidFill>
            <a:round/>
          </a:ln>
          <a:effectLst/>
        </c:spPr>
        <c:txPr>
          <a:bodyPr rot="5400000" spcFirstLastPara="1" vertOverflow="ellipsis"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2133059951"/>
        <c:crosses val="autoZero"/>
        <c:auto val="1"/>
        <c:lblAlgn val="ctr"/>
        <c:lblOffset val="100"/>
        <c:tickMarkSkip val="5"/>
        <c:noMultiLvlLbl val="0"/>
      </c:catAx>
      <c:valAx>
        <c:axId val="2133059951"/>
        <c:scaling>
          <c:orientation val="minMax"/>
          <c:max val="10"/>
        </c:scaling>
        <c:delete val="0"/>
        <c:axPos val="l"/>
        <c:majorGridlines>
          <c:spPr>
            <a:ln w="9525" cap="flat" cmpd="sng" algn="ctr">
              <a:noFill/>
              <a:round/>
            </a:ln>
            <a:effectLst/>
          </c:spPr>
        </c:majorGridlines>
        <c:numFmt formatCode="#,##0_);[Red]\(#,##0\)" sourceLinked="0"/>
        <c:majorTickMark val="out"/>
        <c:minorTickMark val="out"/>
        <c:tickLblPos val="high"/>
        <c:spPr>
          <a:noFill/>
          <a:ln w="6350">
            <a:solidFill>
              <a:sysClr val="windowText" lastClr="000000"/>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2133055631"/>
        <c:crosses val="autoZero"/>
        <c:crossBetween val="between"/>
      </c:valAx>
      <c:valAx>
        <c:axId val="574449968"/>
        <c:scaling>
          <c:orientation val="minMax"/>
          <c:max val="170"/>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p>
        </c:txPr>
        <c:crossAx val="574451408"/>
        <c:crosses val="autoZero"/>
        <c:crossBetween val="between"/>
      </c:valAx>
      <c:catAx>
        <c:axId val="574451408"/>
        <c:scaling>
          <c:orientation val="minMax"/>
        </c:scaling>
        <c:delete val="1"/>
        <c:axPos val="b"/>
        <c:numFmt formatCode="General" sourceLinked="1"/>
        <c:majorTickMark val="out"/>
        <c:minorTickMark val="none"/>
        <c:tickLblPos val="nextTo"/>
        <c:crossAx val="574449968"/>
        <c:crosses val="autoZero"/>
        <c:auto val="1"/>
        <c:lblAlgn val="ctr"/>
        <c:lblOffset val="100"/>
        <c:noMultiLvlLbl val="0"/>
      </c:catAx>
      <c:spPr>
        <a:noFill/>
        <a:ln>
          <a:noFill/>
        </a:ln>
        <a:effectLst/>
      </c:spPr>
    </c:plotArea>
    <c:legend>
      <c:legendPos val="b"/>
      <c:layout>
        <c:manualLayout>
          <c:xMode val="edge"/>
          <c:yMode val="edge"/>
          <c:x val="0.22448166492674709"/>
          <c:y val="0.84834251168069452"/>
          <c:w val="0.59201249286205415"/>
          <c:h val="4.8716882087852229E-2"/>
        </c:manualLayout>
      </c:layout>
      <c:overlay val="0"/>
      <c:spPr>
        <a:solidFill>
          <a:sysClr val="window" lastClr="FFFFFF"/>
        </a:solid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extLst/>
  </c:chart>
  <c:spPr>
    <a:solidFill>
      <a:schemeClr val="bg1"/>
    </a:solidFill>
    <a:ln w="9525" cap="flat" cmpd="sng" algn="ctr">
      <a:noFill/>
      <a:round/>
    </a:ln>
    <a:effectLst/>
  </c:spPr>
  <c:txPr>
    <a:bodyPr/>
    <a:lstStyle/>
    <a:p>
      <a:pPr>
        <a:defRPr>
          <a:latin typeface="メイリオ" panose="020B0604030504040204" pitchFamily="50" charset="-128"/>
          <a:ea typeface="メイリオ" panose="020B0604030504040204" pitchFamily="50" charset="-128"/>
        </a:defRPr>
      </a:pPr>
      <a:endParaRPr lang="ja-JP"/>
    </a:p>
  </c:txPr>
  <c:externalData r:id="rId4">
    <c:autoUpdate val="0"/>
  </c:externalData>
  <c:userShapes r:id="rId5"/>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45196142666184"/>
          <c:y val="6.4889490457250273E-2"/>
          <c:w val="0.59517138422330962"/>
          <c:h val="0.77961169422883003"/>
        </c:manualLayout>
      </c:layout>
      <c:barChart>
        <c:barDir val="bar"/>
        <c:grouping val="clustered"/>
        <c:varyColors val="0"/>
        <c:ser>
          <c:idx val="0"/>
          <c:order val="0"/>
          <c:spPr>
            <a:solidFill>
              <a:srgbClr val="5095E6"/>
            </a:solidFill>
            <a:ln>
              <a:noFill/>
            </a:ln>
            <a:effectLst/>
          </c:spPr>
          <c:invertIfNegative val="0"/>
          <c:dLbls>
            <c:spPr>
              <a:noFill/>
              <a:ln>
                <a:noFill/>
              </a:ln>
              <a:effectLst/>
            </c:spPr>
            <c:txPr>
              <a:bodyPr rot="0" spcFirstLastPara="1" vertOverflow="ellipsis" vert="horz" wrap="square" anchor="ctr" anchorCtr="1"/>
              <a:lstStyle/>
              <a:p>
                <a:pPr>
                  <a:defRPr lang="ja-JP" sz="10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(Sheet1!$A$3:$A$6,Sheet1!$A$8)</c:f>
              <c:strCache>
                <c:ptCount val="5"/>
                <c:pt idx="0">
                  <c:v>買収候補先の探索や選定の難しさ</c:v>
                </c:pt>
                <c:pt idx="1">
                  <c:v>買収資金の負担</c:v>
                </c:pt>
                <c:pt idx="2">
                  <c:v>買収判断に必要な情報の不足</c:v>
                </c:pt>
                <c:pt idx="3">
                  <c:v>仲介手数料の負担</c:v>
                </c:pt>
                <c:pt idx="4">
                  <c:v>買収手続きの煩雑さ</c:v>
                </c:pt>
              </c:strCache>
              <c:extLst/>
            </c:strRef>
          </c:cat>
          <c:val>
            <c:numRef>
              <c:f>(Sheet1!$B$3:$B$6,Sheet1!$B$8)</c:f>
              <c:numCache>
                <c:formatCode>0.0%</c:formatCode>
                <c:ptCount val="5"/>
                <c:pt idx="0">
                  <c:v>0.12793901542983099</c:v>
                </c:pt>
                <c:pt idx="1">
                  <c:v>0.119030124908155</c:v>
                </c:pt>
                <c:pt idx="2">
                  <c:v>0.102314474650991</c:v>
                </c:pt>
                <c:pt idx="3">
                  <c:v>8.4221160911094703E-2</c:v>
                </c:pt>
                <c:pt idx="4">
                  <c:v>5.0146950771491498E-2</c:v>
                </c:pt>
              </c:numCache>
              <c:extLst/>
            </c:numRef>
          </c:val>
          <c:extLst>
            <c:ext xmlns:c16="http://schemas.microsoft.com/office/drawing/2014/chart" uri="{C3380CC4-5D6E-409C-BE32-E72D297353CC}">
              <c16:uniqueId val="{00000000-B897-42A7-888F-CBC79CBB3E73}"/>
            </c:ext>
          </c:extLst>
        </c:ser>
        <c:dLbls>
          <c:dLblPos val="outEnd"/>
          <c:showLegendKey val="0"/>
          <c:showVal val="1"/>
          <c:showCatName val="0"/>
          <c:showSerName val="0"/>
          <c:showPercent val="0"/>
          <c:showBubbleSize val="0"/>
        </c:dLbls>
        <c:gapWidth val="100"/>
        <c:axId val="704917136"/>
        <c:axId val="704914256"/>
      </c:barChart>
      <c:catAx>
        <c:axId val="704917136"/>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704914256"/>
        <c:crosses val="autoZero"/>
        <c:auto val="1"/>
        <c:lblAlgn val="ctr"/>
        <c:lblOffset val="100"/>
        <c:noMultiLvlLbl val="0"/>
      </c:catAx>
      <c:valAx>
        <c:axId val="704914256"/>
        <c:scaling>
          <c:orientation val="minMax"/>
          <c:max val="0.15000000000000002"/>
          <c:min val="0"/>
        </c:scaling>
        <c:delete val="0"/>
        <c:axPos val="b"/>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704917136"/>
        <c:crosses val="max"/>
        <c:crossBetween val="between"/>
        <c:majorUnit val="5.000000000000001E-2"/>
      </c:valAx>
      <c:spPr>
        <a:noFill/>
        <a:ln>
          <a:noFill/>
        </a:ln>
        <a:effectLst/>
      </c:spPr>
    </c:plotArea>
    <c:plotVisOnly val="1"/>
    <c:dispBlanksAs val="gap"/>
    <c:showDLblsOverMax val="0"/>
  </c:chart>
  <c:spPr>
    <a:noFill/>
    <a:ln>
      <a:noFill/>
    </a:ln>
    <a:effectLst/>
  </c:spPr>
  <c:txPr>
    <a:bodyPr/>
    <a:lstStyle/>
    <a:p>
      <a:pPr>
        <a:defRPr>
          <a:solidFill>
            <a:schemeClr val="tx1"/>
          </a:solidFill>
          <a:latin typeface="メイリオ" panose="020B0604030504040204" pitchFamily="50" charset="-128"/>
          <a:ea typeface="メイリオ" panose="020B0604030504040204" pitchFamily="50" charset="-128"/>
        </a:defRPr>
      </a:pPr>
      <a:endParaRPr lang="ja-JP"/>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13591443345947"/>
          <c:y val="0.1376470008864375"/>
          <c:w val="0.8115663961212467"/>
          <c:h val="0.56833842214123909"/>
        </c:manualLayout>
      </c:layout>
      <c:barChart>
        <c:barDir val="bar"/>
        <c:grouping val="stacked"/>
        <c:varyColors val="0"/>
        <c:ser>
          <c:idx val="0"/>
          <c:order val="0"/>
          <c:tx>
            <c:strRef>
              <c:f>図表!$B$3</c:f>
              <c:strCache>
                <c:ptCount val="1"/>
                <c:pt idx="0">
                  <c:v>プラスのイメージになった</c:v>
                </c:pt>
              </c:strCache>
            </c:strRef>
          </c:tx>
          <c:spPr>
            <a:solidFill>
              <a:srgbClr val="5095E6"/>
            </a:solidFill>
            <a:ln>
              <a:solidFill>
                <a:srgbClr val="5095E6"/>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図表!$A$4</c:f>
              <c:strCache>
                <c:ptCount val="1"/>
                <c:pt idx="0">
                  <c:v>（n=11,906）</c:v>
                </c:pt>
              </c:strCache>
            </c:strRef>
          </c:cat>
          <c:val>
            <c:numRef>
              <c:f>図表!$B$4</c:f>
              <c:numCache>
                <c:formatCode>0.0%</c:formatCode>
                <c:ptCount val="1"/>
                <c:pt idx="0">
                  <c:v>0.18083319334789183</c:v>
                </c:pt>
              </c:numCache>
            </c:numRef>
          </c:val>
          <c:extLst>
            <c:ext xmlns:c16="http://schemas.microsoft.com/office/drawing/2014/chart" uri="{C3380CC4-5D6E-409C-BE32-E72D297353CC}">
              <c16:uniqueId val="{00000000-A08E-433B-9C58-F052318FF7B4}"/>
            </c:ext>
          </c:extLst>
        </c:ser>
        <c:ser>
          <c:idx val="1"/>
          <c:order val="1"/>
          <c:tx>
            <c:strRef>
              <c:f>図表!$C$3</c:f>
              <c:strCache>
                <c:ptCount val="1"/>
                <c:pt idx="0">
                  <c:v>変わらない</c:v>
                </c:pt>
              </c:strCache>
            </c:strRef>
          </c:tx>
          <c:spPr>
            <a:solidFill>
              <a:srgbClr val="FF994D"/>
            </a:solidFill>
            <a:ln>
              <a:solidFill>
                <a:srgbClr val="FF994D"/>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図表!$A$4</c:f>
              <c:strCache>
                <c:ptCount val="1"/>
                <c:pt idx="0">
                  <c:v>（n=11,906）</c:v>
                </c:pt>
              </c:strCache>
            </c:strRef>
          </c:cat>
          <c:val>
            <c:numRef>
              <c:f>図表!$C$4</c:f>
              <c:numCache>
                <c:formatCode>0.0%</c:formatCode>
                <c:ptCount val="1"/>
                <c:pt idx="0">
                  <c:v>0.74239879052578528</c:v>
                </c:pt>
              </c:numCache>
            </c:numRef>
          </c:val>
          <c:extLst>
            <c:ext xmlns:c16="http://schemas.microsoft.com/office/drawing/2014/chart" uri="{C3380CC4-5D6E-409C-BE32-E72D297353CC}">
              <c16:uniqueId val="{00000001-A08E-433B-9C58-F052318FF7B4}"/>
            </c:ext>
          </c:extLst>
        </c:ser>
        <c:ser>
          <c:idx val="2"/>
          <c:order val="2"/>
          <c:tx>
            <c:strRef>
              <c:f>図表!$D$3</c:f>
              <c:strCache>
                <c:ptCount val="1"/>
                <c:pt idx="0">
                  <c:v>マイナスのイメージになった</c:v>
                </c:pt>
              </c:strCache>
            </c:strRef>
          </c:tx>
          <c:spPr>
            <a:solidFill>
              <a:srgbClr val="FF6666"/>
            </a:solidFill>
            <a:ln>
              <a:noFill/>
            </a:ln>
            <a:effectLst/>
          </c:spPr>
          <c:invertIfNegative val="0"/>
          <c:dPt>
            <c:idx val="0"/>
            <c:invertIfNegative val="0"/>
            <c:bubble3D val="0"/>
            <c:spPr>
              <a:solidFill>
                <a:srgbClr val="FF6666"/>
              </a:solidFill>
              <a:ln>
                <a:solidFill>
                  <a:srgbClr val="FF6666"/>
                </a:solidFill>
              </a:ln>
              <a:effectLst/>
            </c:spPr>
            <c:extLst>
              <c:ext xmlns:c16="http://schemas.microsoft.com/office/drawing/2014/chart" uri="{C3380CC4-5D6E-409C-BE32-E72D297353CC}">
                <c16:uniqueId val="{00000001-A99C-43AC-AB62-20F6C6D8B1AD}"/>
              </c:ext>
            </c:extLst>
          </c:dPt>
          <c:dLbls>
            <c:dLbl>
              <c:idx val="0"/>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extLst>
                <c:ext xmlns:c16="http://schemas.microsoft.com/office/drawing/2014/chart" uri="{C3380CC4-5D6E-409C-BE32-E72D297353CC}">
                  <c16:uniqueId val="{00000001-A99C-43AC-AB62-20F6C6D8B1AD}"/>
                </c:ext>
              </c:extLst>
            </c:dLbl>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図表!$A$4</c:f>
              <c:strCache>
                <c:ptCount val="1"/>
                <c:pt idx="0">
                  <c:v>（n=11,906）</c:v>
                </c:pt>
              </c:strCache>
            </c:strRef>
          </c:cat>
          <c:val>
            <c:numRef>
              <c:f>図表!$D$4</c:f>
              <c:numCache>
                <c:formatCode>0.0%</c:formatCode>
                <c:ptCount val="1"/>
                <c:pt idx="0">
                  <c:v>7.6768016126322863E-2</c:v>
                </c:pt>
              </c:numCache>
            </c:numRef>
          </c:val>
          <c:extLst>
            <c:ext xmlns:c16="http://schemas.microsoft.com/office/drawing/2014/chart" uri="{C3380CC4-5D6E-409C-BE32-E72D297353CC}">
              <c16:uniqueId val="{00000004-A08E-433B-9C58-F052318FF7B4}"/>
            </c:ext>
          </c:extLst>
        </c:ser>
        <c:dLbls>
          <c:dLblPos val="ctr"/>
          <c:showLegendKey val="0"/>
          <c:showVal val="1"/>
          <c:showCatName val="0"/>
          <c:showSerName val="0"/>
          <c:showPercent val="0"/>
          <c:showBubbleSize val="0"/>
        </c:dLbls>
        <c:gapWidth val="150"/>
        <c:overlap val="100"/>
        <c:axId val="78552239"/>
        <c:axId val="2063116671"/>
      </c:barChart>
      <c:catAx>
        <c:axId val="78552239"/>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2063116671"/>
        <c:crosses val="autoZero"/>
        <c:auto val="1"/>
        <c:lblAlgn val="ctr"/>
        <c:lblOffset val="100"/>
        <c:noMultiLvlLbl val="0"/>
      </c:catAx>
      <c:valAx>
        <c:axId val="2063116671"/>
        <c:scaling>
          <c:orientation val="minMax"/>
          <c:max val="1"/>
        </c:scaling>
        <c:delete val="0"/>
        <c:axPos val="b"/>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78552239"/>
        <c:crosses val="max"/>
        <c:crossBetween val="between"/>
        <c:majorUnit val="0.2"/>
      </c:valAx>
      <c:spPr>
        <a:noFill/>
        <a:ln>
          <a:noFill/>
        </a:ln>
        <a:effectLst/>
      </c:spPr>
    </c:plotArea>
    <c:legend>
      <c:legendPos val="b"/>
      <c:layout>
        <c:manualLayout>
          <c:xMode val="edge"/>
          <c:yMode val="edge"/>
          <c:x val="0.17568997164578173"/>
          <c:y val="7.3286713286713281E-2"/>
          <c:w val="0.77460549043710891"/>
          <c:h val="0.17318132571653699"/>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chart>
  <c:spPr>
    <a:noFill/>
    <a:ln w="9525" cap="flat" cmpd="sng" algn="ctr">
      <a:noFill/>
      <a:round/>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67946257197695"/>
          <c:y val="0"/>
          <c:w val="0.62593570057581571"/>
          <c:h val="0.73799323562570462"/>
        </c:manualLayout>
      </c:layout>
      <c:barChart>
        <c:barDir val="bar"/>
        <c:grouping val="clustered"/>
        <c:varyColors val="0"/>
        <c:ser>
          <c:idx val="0"/>
          <c:order val="0"/>
          <c:spPr>
            <a:solidFill>
              <a:srgbClr val="5095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図表データ!$A$2:$A$3</c:f>
              <c:strCache>
                <c:ptCount val="2"/>
                <c:pt idx="0">
                  <c:v>50歳代以下（n=3,567）</c:v>
                </c:pt>
                <c:pt idx="1">
                  <c:v>60歳代以上（n=1,418）</c:v>
                </c:pt>
              </c:strCache>
            </c:strRef>
          </c:cat>
          <c:val>
            <c:numRef>
              <c:f>図表データ!$B$2:$B$3</c:f>
              <c:numCache>
                <c:formatCode>0.0</c:formatCode>
                <c:ptCount val="2"/>
                <c:pt idx="0">
                  <c:v>18.48</c:v>
                </c:pt>
                <c:pt idx="1">
                  <c:v>14.925000000000001</c:v>
                </c:pt>
              </c:numCache>
            </c:numRef>
          </c:val>
          <c:extLst>
            <c:ext xmlns:c16="http://schemas.microsoft.com/office/drawing/2014/chart" uri="{C3380CC4-5D6E-409C-BE32-E72D297353CC}">
              <c16:uniqueId val="{00000000-E789-4D90-9220-75350817EAC7}"/>
            </c:ext>
          </c:extLst>
        </c:ser>
        <c:dLbls>
          <c:dLblPos val="outEnd"/>
          <c:showLegendKey val="0"/>
          <c:showVal val="1"/>
          <c:showCatName val="0"/>
          <c:showSerName val="0"/>
          <c:showPercent val="0"/>
          <c:showBubbleSize val="0"/>
        </c:dLbls>
        <c:gapWidth val="100"/>
        <c:axId val="968020640"/>
        <c:axId val="968021120"/>
      </c:barChart>
      <c:catAx>
        <c:axId val="968020640"/>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68021120"/>
        <c:crosses val="autoZero"/>
        <c:auto val="1"/>
        <c:lblAlgn val="ctr"/>
        <c:lblOffset val="100"/>
        <c:noMultiLvlLbl val="0"/>
      </c:catAx>
      <c:valAx>
        <c:axId val="968021120"/>
        <c:scaling>
          <c:orientation val="minMax"/>
          <c:max val="25"/>
        </c:scaling>
        <c:delete val="0"/>
        <c:axPos val="b"/>
        <c:title>
          <c:tx>
            <c:rich>
              <a:bodyPr rot="0" spcFirstLastPara="1" vertOverflow="ellipsis" vert="horz" wrap="square" anchor="ctr" anchorCtr="1"/>
              <a:lstStyle/>
              <a:p>
                <a:pPr>
                  <a:defRPr lang="ja-JP" sz="10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r>
                  <a:rPr lang="en-US" altLang="ja-JP"/>
                  <a:t>(%)</a:t>
                </a:r>
                <a:endParaRPr lang="ja-JP" altLang="en-US"/>
              </a:p>
            </c:rich>
          </c:tx>
          <c:layout>
            <c:manualLayout>
              <c:xMode val="edge"/>
              <c:yMode val="edge"/>
              <c:x val="0.92850411645089459"/>
              <c:y val="0.72871426807317963"/>
            </c:manualLayout>
          </c:layout>
          <c:overlay val="0"/>
          <c:spPr>
            <a:noFill/>
            <a:ln>
              <a:noFill/>
            </a:ln>
            <a:effectLst/>
          </c:spPr>
          <c:txPr>
            <a:bodyPr rot="0" spcFirstLastPara="1" vertOverflow="ellipsis" vert="horz" wrap="square" anchor="ctr" anchorCtr="1"/>
            <a:lstStyle/>
            <a:p>
              <a:pPr>
                <a:defRPr lang="ja-JP" sz="10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ltLang="en-US"/>
            </a:p>
          </c:tx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68020640"/>
        <c:crosses val="max"/>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465348852618333"/>
          <c:y val="8.2675685832393833E-2"/>
          <c:w val="0.63715546524725575"/>
          <c:h val="0.73799323562570462"/>
        </c:manualLayout>
      </c:layout>
      <c:barChart>
        <c:barDir val="bar"/>
        <c:grouping val="clustered"/>
        <c:varyColors val="0"/>
        <c:ser>
          <c:idx val="0"/>
          <c:order val="0"/>
          <c:spPr>
            <a:solidFill>
              <a:srgbClr val="5095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図表データ!$A$2:$A$3</c:f>
              <c:strCache>
                <c:ptCount val="2"/>
                <c:pt idx="0">
                  <c:v>買収実施（n=1,094）</c:v>
                </c:pt>
                <c:pt idx="1">
                  <c:v>買収非実施（n=10,613）</c:v>
                </c:pt>
              </c:strCache>
            </c:strRef>
          </c:cat>
          <c:val>
            <c:numRef>
              <c:f>図表データ!$B$2:$B$3</c:f>
              <c:numCache>
                <c:formatCode>0.0</c:formatCode>
                <c:ptCount val="2"/>
                <c:pt idx="0">
                  <c:v>22.79</c:v>
                </c:pt>
                <c:pt idx="1">
                  <c:v>18.45</c:v>
                </c:pt>
              </c:numCache>
            </c:numRef>
          </c:val>
          <c:extLst>
            <c:ext xmlns:c16="http://schemas.microsoft.com/office/drawing/2014/chart" uri="{C3380CC4-5D6E-409C-BE32-E72D297353CC}">
              <c16:uniqueId val="{00000000-BE14-48F1-A0A5-C56D592CA52D}"/>
            </c:ext>
          </c:extLst>
        </c:ser>
        <c:dLbls>
          <c:dLblPos val="outEnd"/>
          <c:showLegendKey val="0"/>
          <c:showVal val="1"/>
          <c:showCatName val="0"/>
          <c:showSerName val="0"/>
          <c:showPercent val="0"/>
          <c:showBubbleSize val="0"/>
        </c:dLbls>
        <c:gapWidth val="100"/>
        <c:axId val="968020640"/>
        <c:axId val="968021120"/>
      </c:barChart>
      <c:catAx>
        <c:axId val="968020640"/>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68021120"/>
        <c:crosses val="autoZero"/>
        <c:auto val="1"/>
        <c:lblAlgn val="ctr"/>
        <c:lblOffset val="100"/>
        <c:noMultiLvlLbl val="0"/>
      </c:catAx>
      <c:valAx>
        <c:axId val="968021120"/>
        <c:scaling>
          <c:orientation val="minMax"/>
        </c:scaling>
        <c:delete val="0"/>
        <c:axPos val="b"/>
        <c:title>
          <c:tx>
            <c:rich>
              <a:bodyPr rot="0" spcFirstLastPara="1" vertOverflow="ellipsis" vert="horz" wrap="square" anchor="ctr" anchorCtr="1"/>
              <a:lstStyle/>
              <a:p>
                <a:pPr>
                  <a:defRPr lang="ja-JP" sz="10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r>
                  <a:rPr lang="en-US" altLang="ja-JP"/>
                  <a:t>(%)</a:t>
                </a:r>
                <a:endParaRPr lang="ja-JP" altLang="en-US"/>
              </a:p>
            </c:rich>
          </c:tx>
          <c:layout>
            <c:manualLayout>
              <c:xMode val="edge"/>
              <c:yMode val="edge"/>
              <c:x val="0.93964794487267267"/>
              <c:y val="0.74081423603505692"/>
            </c:manualLayout>
          </c:layout>
          <c:overlay val="0"/>
          <c:spPr>
            <a:noFill/>
            <a:ln>
              <a:noFill/>
            </a:ln>
            <a:effectLst/>
          </c:spPr>
          <c:txPr>
            <a:bodyPr rot="0" spcFirstLastPara="1" vertOverflow="ellipsis" vert="horz" wrap="square" anchor="ctr" anchorCtr="1"/>
            <a:lstStyle/>
            <a:p>
              <a:pPr>
                <a:defRPr lang="ja-JP" sz="10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ltLang="en-US"/>
            </a:p>
          </c:tx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68020640"/>
        <c:crosses val="max"/>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9533300012021751E-2"/>
          <c:y val="8.2855691425668565E-2"/>
          <c:w val="0.82221480968108596"/>
          <c:h val="0.73830686193023642"/>
        </c:manualLayout>
      </c:layout>
      <c:lineChart>
        <c:grouping val="standard"/>
        <c:varyColors val="0"/>
        <c:ser>
          <c:idx val="0"/>
          <c:order val="0"/>
          <c:tx>
            <c:strRef>
              <c:f>集計表!$B$1</c:f>
              <c:strCache>
                <c:ptCount val="1"/>
                <c:pt idx="0">
                  <c:v>賃上率（全規模）</c:v>
                </c:pt>
              </c:strCache>
            </c:strRef>
          </c:tx>
          <c:spPr>
            <a:ln w="28575" cap="rnd">
              <a:solidFill>
                <a:srgbClr val="5095E6"/>
              </a:solidFill>
              <a:round/>
            </a:ln>
            <a:effectLst/>
          </c:spPr>
          <c:marker>
            <c:symbol val="none"/>
          </c:marker>
          <c:dLbls>
            <c:dLbl>
              <c:idx val="35"/>
              <c:layout>
                <c:manualLayout>
                  <c:x val="-9.5838994742083669E-2"/>
                  <c:y val="-7.918520778694716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B5B-4539-8325-8B744A5AEEE5}"/>
                </c:ext>
              </c:extLst>
            </c:dLbl>
            <c:dLbl>
              <c:idx val="36"/>
              <c:layout>
                <c:manualLayout>
                  <c:x val="-9.3418926987504276E-4"/>
                  <c:y val="-1.20682893032043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B5B-4539-8325-8B744A5AEEE5}"/>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集計表!$A$2:$A$38</c:f>
              <c:numCache>
                <c:formatCode>General</c:formatCode>
                <c:ptCount val="37"/>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pt idx="23">
                  <c:v>2012</c:v>
                </c:pt>
                <c:pt idx="24">
                  <c:v>2013</c:v>
                </c:pt>
                <c:pt idx="25">
                  <c:v>2014</c:v>
                </c:pt>
                <c:pt idx="26">
                  <c:v>2015</c:v>
                </c:pt>
                <c:pt idx="27">
                  <c:v>2016</c:v>
                </c:pt>
                <c:pt idx="28">
                  <c:v>2017</c:v>
                </c:pt>
                <c:pt idx="29">
                  <c:v>2018</c:v>
                </c:pt>
                <c:pt idx="30">
                  <c:v>2019</c:v>
                </c:pt>
                <c:pt idx="31">
                  <c:v>2020</c:v>
                </c:pt>
                <c:pt idx="32">
                  <c:v>2021</c:v>
                </c:pt>
                <c:pt idx="33">
                  <c:v>2022</c:v>
                </c:pt>
                <c:pt idx="34">
                  <c:v>2023</c:v>
                </c:pt>
                <c:pt idx="35">
                  <c:v>2024</c:v>
                </c:pt>
                <c:pt idx="36">
                  <c:v>2025</c:v>
                </c:pt>
              </c:numCache>
            </c:numRef>
          </c:cat>
          <c:val>
            <c:numRef>
              <c:f>集計表!$B$2:$B$38</c:f>
              <c:numCache>
                <c:formatCode>0.00%</c:formatCode>
                <c:ptCount val="37"/>
                <c:pt idx="0">
                  <c:v>5.1100000000000007E-2</c:v>
                </c:pt>
                <c:pt idx="1">
                  <c:v>5.9500000000000004E-2</c:v>
                </c:pt>
                <c:pt idx="2">
                  <c:v>5.6600000000000004E-2</c:v>
                </c:pt>
                <c:pt idx="3">
                  <c:v>4.9699999999999994E-2</c:v>
                </c:pt>
                <c:pt idx="4">
                  <c:v>3.9E-2</c:v>
                </c:pt>
                <c:pt idx="5">
                  <c:v>3.1099999999999999E-2</c:v>
                </c:pt>
                <c:pt idx="6">
                  <c:v>2.86E-2</c:v>
                </c:pt>
                <c:pt idx="7">
                  <c:v>2.8399999999999998E-2</c:v>
                </c:pt>
                <c:pt idx="8">
                  <c:v>2.8300000000000002E-2</c:v>
                </c:pt>
                <c:pt idx="9">
                  <c:v>2.5899999999999999E-2</c:v>
                </c:pt>
                <c:pt idx="10">
                  <c:v>2.1000000000000001E-2</c:v>
                </c:pt>
                <c:pt idx="11">
                  <c:v>1.9400000000000001E-2</c:v>
                </c:pt>
                <c:pt idx="12">
                  <c:v>1.9199999999999998E-2</c:v>
                </c:pt>
                <c:pt idx="13">
                  <c:v>1.72E-2</c:v>
                </c:pt>
                <c:pt idx="14">
                  <c:v>1.6299999999999999E-2</c:v>
                </c:pt>
                <c:pt idx="15">
                  <c:v>1.7000000000000001E-2</c:v>
                </c:pt>
                <c:pt idx="16">
                  <c:v>1.6799999999999999E-2</c:v>
                </c:pt>
                <c:pt idx="17">
                  <c:v>1.7899999999999999E-2</c:v>
                </c:pt>
                <c:pt idx="18">
                  <c:v>1.8600000000000002E-2</c:v>
                </c:pt>
                <c:pt idx="19">
                  <c:v>1.8799999999999997E-2</c:v>
                </c:pt>
                <c:pt idx="20">
                  <c:v>1.67E-2</c:v>
                </c:pt>
                <c:pt idx="21">
                  <c:v>1.67E-2</c:v>
                </c:pt>
                <c:pt idx="22">
                  <c:v>1.7100000000000001E-2</c:v>
                </c:pt>
                <c:pt idx="23">
                  <c:v>1.7100000000000001E-2</c:v>
                </c:pt>
                <c:pt idx="24">
                  <c:v>1.7100000000000001E-2</c:v>
                </c:pt>
                <c:pt idx="25">
                  <c:v>2.07E-2</c:v>
                </c:pt>
                <c:pt idx="26">
                  <c:v>2.1999999999999999E-2</c:v>
                </c:pt>
                <c:pt idx="27">
                  <c:v>0.02</c:v>
                </c:pt>
                <c:pt idx="28">
                  <c:v>1.9800000000000002E-2</c:v>
                </c:pt>
                <c:pt idx="29">
                  <c:v>2.07E-2</c:v>
                </c:pt>
                <c:pt idx="30">
                  <c:v>2.07E-2</c:v>
                </c:pt>
                <c:pt idx="31">
                  <c:v>1.9E-2</c:v>
                </c:pt>
                <c:pt idx="32">
                  <c:v>1.78E-2</c:v>
                </c:pt>
                <c:pt idx="33">
                  <c:v>2.07E-2</c:v>
                </c:pt>
                <c:pt idx="34">
                  <c:v>3.5799999999999998E-2</c:v>
                </c:pt>
                <c:pt idx="35">
                  <c:v>5.0999999999999997E-2</c:v>
                </c:pt>
                <c:pt idx="36">
                  <c:v>5.2499999999999998E-2</c:v>
                </c:pt>
              </c:numCache>
            </c:numRef>
          </c:val>
          <c:smooth val="0"/>
          <c:extLst>
            <c:ext xmlns:c16="http://schemas.microsoft.com/office/drawing/2014/chart" uri="{C3380CC4-5D6E-409C-BE32-E72D297353CC}">
              <c16:uniqueId val="{00000002-1B5B-4539-8325-8B744A5AEEE5}"/>
            </c:ext>
          </c:extLst>
        </c:ser>
        <c:ser>
          <c:idx val="1"/>
          <c:order val="1"/>
          <c:tx>
            <c:strRef>
              <c:f>集計表!$C$1</c:f>
              <c:strCache>
                <c:ptCount val="1"/>
                <c:pt idx="0">
                  <c:v>中小賃上率</c:v>
                </c:pt>
              </c:strCache>
            </c:strRef>
          </c:tx>
          <c:spPr>
            <a:ln w="28575" cap="rnd">
              <a:solidFill>
                <a:srgbClr val="FF994D"/>
              </a:solidFill>
              <a:round/>
            </a:ln>
            <a:effectLst/>
          </c:spPr>
          <c:marker>
            <c:symbol val="none"/>
          </c:marker>
          <c:dLbls>
            <c:dLbl>
              <c:idx val="35"/>
              <c:layout>
                <c:manualLayout>
                  <c:x val="-1.3806585121232843E-2"/>
                  <c:y val="5.73266633194509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B5B-4539-8325-8B744A5AEEE5}"/>
                </c:ext>
              </c:extLst>
            </c:dLbl>
            <c:dLbl>
              <c:idx val="36"/>
              <c:layout>
                <c:manualLayout>
                  <c:x val="-1.6733539387896075E-3"/>
                  <c:y val="2.915206075043760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B5B-4539-8325-8B744A5AEEE5}"/>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集計表!$A$2:$A$38</c:f>
              <c:numCache>
                <c:formatCode>General</c:formatCode>
                <c:ptCount val="37"/>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pt idx="23">
                  <c:v>2012</c:v>
                </c:pt>
                <c:pt idx="24">
                  <c:v>2013</c:v>
                </c:pt>
                <c:pt idx="25">
                  <c:v>2014</c:v>
                </c:pt>
                <c:pt idx="26">
                  <c:v>2015</c:v>
                </c:pt>
                <c:pt idx="27">
                  <c:v>2016</c:v>
                </c:pt>
                <c:pt idx="28">
                  <c:v>2017</c:v>
                </c:pt>
                <c:pt idx="29">
                  <c:v>2018</c:v>
                </c:pt>
                <c:pt idx="30">
                  <c:v>2019</c:v>
                </c:pt>
                <c:pt idx="31">
                  <c:v>2020</c:v>
                </c:pt>
                <c:pt idx="32">
                  <c:v>2021</c:v>
                </c:pt>
                <c:pt idx="33">
                  <c:v>2022</c:v>
                </c:pt>
                <c:pt idx="34">
                  <c:v>2023</c:v>
                </c:pt>
                <c:pt idx="35">
                  <c:v>2024</c:v>
                </c:pt>
                <c:pt idx="36">
                  <c:v>2025</c:v>
                </c:pt>
              </c:numCache>
            </c:numRef>
          </c:cat>
          <c:val>
            <c:numRef>
              <c:f>集計表!$C$2:$C$38</c:f>
              <c:numCache>
                <c:formatCode>0.00%</c:formatCode>
                <c:ptCount val="37"/>
                <c:pt idx="0">
                  <c:v>5.04E-2</c:v>
                </c:pt>
                <c:pt idx="1">
                  <c:v>5.8400000000000001E-2</c:v>
                </c:pt>
                <c:pt idx="2">
                  <c:v>5.7000000000000002E-2</c:v>
                </c:pt>
                <c:pt idx="3">
                  <c:v>5.0999999999999997E-2</c:v>
                </c:pt>
                <c:pt idx="4">
                  <c:v>3.9899999999999998E-2</c:v>
                </c:pt>
                <c:pt idx="5">
                  <c:v>3.1099999999999999E-2</c:v>
                </c:pt>
                <c:pt idx="6">
                  <c:v>2.8000000000000001E-2</c:v>
                </c:pt>
                <c:pt idx="7">
                  <c:v>2.6800000000000001E-2</c:v>
                </c:pt>
                <c:pt idx="8">
                  <c:v>2.6599999999999999E-2</c:v>
                </c:pt>
                <c:pt idx="9">
                  <c:v>2.41E-2</c:v>
                </c:pt>
                <c:pt idx="10">
                  <c:v>1.7899999999999999E-2</c:v>
                </c:pt>
                <c:pt idx="11">
                  <c:v>1.7299999999999999E-2</c:v>
                </c:pt>
                <c:pt idx="12">
                  <c:v>1.7000000000000001E-2</c:v>
                </c:pt>
                <c:pt idx="13">
                  <c:v>1.34E-2</c:v>
                </c:pt>
                <c:pt idx="14">
                  <c:v>1.26E-2</c:v>
                </c:pt>
                <c:pt idx="15">
                  <c:v>1.35E-2</c:v>
                </c:pt>
                <c:pt idx="16">
                  <c:v>1.5599999999999999E-2</c:v>
                </c:pt>
                <c:pt idx="17">
                  <c:v>1.67E-2</c:v>
                </c:pt>
                <c:pt idx="18">
                  <c:v>1.72E-2</c:v>
                </c:pt>
                <c:pt idx="19">
                  <c:v>1.72E-2</c:v>
                </c:pt>
                <c:pt idx="20">
                  <c:v>1.4500000000000001E-2</c:v>
                </c:pt>
                <c:pt idx="21">
                  <c:v>1.47E-2</c:v>
                </c:pt>
                <c:pt idx="22">
                  <c:v>1.5299999999999999E-2</c:v>
                </c:pt>
                <c:pt idx="23">
                  <c:v>1.52E-2</c:v>
                </c:pt>
                <c:pt idx="24">
                  <c:v>1.5299999999999999E-2</c:v>
                </c:pt>
                <c:pt idx="25">
                  <c:v>1.7600000000000001E-2</c:v>
                </c:pt>
                <c:pt idx="26">
                  <c:v>1.8800000000000001E-2</c:v>
                </c:pt>
                <c:pt idx="27">
                  <c:v>1.8100000000000002E-2</c:v>
                </c:pt>
                <c:pt idx="28">
                  <c:v>1.8700000000000001E-2</c:v>
                </c:pt>
                <c:pt idx="29">
                  <c:v>1.9900000000000001E-2</c:v>
                </c:pt>
                <c:pt idx="30">
                  <c:v>1.9400000000000001E-2</c:v>
                </c:pt>
                <c:pt idx="31">
                  <c:v>1.8100000000000002E-2</c:v>
                </c:pt>
                <c:pt idx="32">
                  <c:v>1.7299999999999999E-2</c:v>
                </c:pt>
                <c:pt idx="33">
                  <c:v>1.9599999999999999E-2</c:v>
                </c:pt>
                <c:pt idx="34">
                  <c:v>3.2300000000000002E-2</c:v>
                </c:pt>
                <c:pt idx="35">
                  <c:v>4.4500000000000005E-2</c:v>
                </c:pt>
                <c:pt idx="36">
                  <c:v>4.6500000000000007E-2</c:v>
                </c:pt>
              </c:numCache>
            </c:numRef>
          </c:val>
          <c:smooth val="0"/>
          <c:extLst>
            <c:ext xmlns:c16="http://schemas.microsoft.com/office/drawing/2014/chart" uri="{C3380CC4-5D6E-409C-BE32-E72D297353CC}">
              <c16:uniqueId val="{00000005-1B5B-4539-8325-8B744A5AEEE5}"/>
            </c:ext>
          </c:extLst>
        </c:ser>
        <c:dLbls>
          <c:showLegendKey val="0"/>
          <c:showVal val="0"/>
          <c:showCatName val="0"/>
          <c:showSerName val="0"/>
          <c:showPercent val="0"/>
          <c:showBubbleSize val="0"/>
        </c:dLbls>
        <c:smooth val="0"/>
        <c:axId val="2133055631"/>
        <c:axId val="2133059951"/>
      </c:lineChart>
      <c:catAx>
        <c:axId val="2133055631"/>
        <c:scaling>
          <c:orientation val="minMax"/>
        </c:scaling>
        <c:delete val="0"/>
        <c:axPos val="b"/>
        <c:numFmt formatCode="General" sourceLinked="1"/>
        <c:majorTickMark val="out"/>
        <c:minorTickMark val="none"/>
        <c:tickLblPos val="nextTo"/>
        <c:spPr>
          <a:noFill/>
          <a:ln w="9525" cap="flat" cmpd="sng" algn="ctr">
            <a:solidFill>
              <a:sysClr val="windowText" lastClr="000000"/>
            </a:solidFill>
            <a:round/>
          </a:ln>
          <a:effectLst/>
        </c:spPr>
        <c:txPr>
          <a:bodyPr rot="0" spcFirstLastPara="1" vertOverflow="ellipsis"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2133059951"/>
        <c:crosses val="autoZero"/>
        <c:auto val="1"/>
        <c:lblAlgn val="ctr"/>
        <c:lblOffset val="100"/>
        <c:noMultiLvlLbl val="0"/>
      </c:catAx>
      <c:valAx>
        <c:axId val="2133059951"/>
        <c:scaling>
          <c:orientation val="minMax"/>
          <c:max val="6.0000000000000012E-2"/>
          <c:min val="0"/>
        </c:scaling>
        <c:delete val="0"/>
        <c:axPos val="l"/>
        <c:majorGridlines>
          <c:spPr>
            <a:ln w="9525" cap="flat" cmpd="sng" algn="ctr">
              <a:noFill/>
              <a:round/>
            </a:ln>
            <a:effectLst/>
          </c:spPr>
        </c:majorGridlines>
        <c:numFmt formatCode="0%" sourceLinked="0"/>
        <c:majorTickMark val="out"/>
        <c:minorTickMark val="none"/>
        <c:tickLblPos val="low"/>
        <c:spPr>
          <a:noFill/>
          <a:ln>
            <a:solidFill>
              <a:sysClr val="windowText" lastClr="000000"/>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2133055631"/>
        <c:crosses val="autoZero"/>
        <c:crossBetween val="midCat"/>
        <c:majorUnit val="1.0000000000000002E-2"/>
        <c:minorUnit val="5.000000000000001E-3"/>
      </c:valAx>
      <c:spPr>
        <a:noFill/>
        <a:ln>
          <a:noFill/>
        </a:ln>
        <a:effectLst/>
      </c:spPr>
    </c:plotArea>
    <c:legend>
      <c:legendPos val="b"/>
      <c:layout>
        <c:manualLayout>
          <c:xMode val="edge"/>
          <c:yMode val="edge"/>
          <c:x val="0.26654323603876912"/>
          <c:y val="4.9594747821893534E-2"/>
          <c:w val="0.45775139507546242"/>
          <c:h val="0.13578694921643106"/>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extLst/>
  </c:chart>
  <c:spPr>
    <a:solidFill>
      <a:schemeClr val="bg1"/>
    </a:solidFill>
    <a:ln w="9525" cap="flat" cmpd="sng" algn="ctr">
      <a:noFill/>
      <a:round/>
    </a:ln>
    <a:effectLst/>
  </c:spPr>
  <c:txPr>
    <a:bodyPr/>
    <a:lstStyle/>
    <a:p>
      <a:pPr>
        <a:defRPr/>
      </a:pPr>
      <a:endParaRPr lang="ja-JP"/>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350370258420993E-2"/>
          <c:y val="0.16970934188781958"/>
          <c:w val="0.83590266164396276"/>
          <c:h val="0.67517083240411946"/>
        </c:manualLayout>
      </c:layout>
      <c:barChart>
        <c:barDir val="col"/>
        <c:grouping val="clustered"/>
        <c:varyColors val="0"/>
        <c:ser>
          <c:idx val="0"/>
          <c:order val="0"/>
          <c:tx>
            <c:strRef>
              <c:f>集計表!$B$1</c:f>
              <c:strCache>
                <c:ptCount val="1"/>
                <c:pt idx="0">
                  <c:v>最低賃金（左軸）</c:v>
                </c:pt>
              </c:strCache>
            </c:strRef>
          </c:tx>
          <c:spPr>
            <a:solidFill>
              <a:srgbClr val="5095E6"/>
            </a:solidFill>
            <a:ln>
              <a:noFill/>
            </a:ln>
            <a:effectLst/>
          </c:spPr>
          <c:invertIfNegative val="0"/>
          <c:dLbls>
            <c:dLbl>
              <c:idx val="5"/>
              <c:layout>
                <c:manualLayout>
                  <c:x val="1.7958060998865628E-3"/>
                  <c:y val="2.4213454630807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FA9-4F14-A847-52F1B5824D0A}"/>
                </c:ext>
              </c:extLst>
            </c:dLbl>
            <c:dLbl>
              <c:idx val="8"/>
              <c:layout>
                <c:manualLayout>
                  <c:x val="-7.089537085326756E-3"/>
                  <c:y val="1.07731289322980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FA9-4F14-A847-52F1B5824D0A}"/>
                </c:ext>
              </c:extLst>
            </c:dLbl>
            <c:dLbl>
              <c:idx val="9"/>
              <c:layout>
                <c:manualLayout>
                  <c:x val="-7.089537085326756E-3"/>
                  <c:y val="1.07731289322980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FA9-4F14-A847-52F1B5824D0A}"/>
                </c:ext>
              </c:extLst>
            </c:dLbl>
            <c:dLbl>
              <c:idx val="10"/>
              <c:layout>
                <c:manualLayout>
                  <c:x val="4.0883892202687246E-4"/>
                  <c:y val="2.3589603501163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FA9-4F14-A847-52F1B5824D0A}"/>
                </c:ext>
              </c:extLst>
            </c:dLbl>
            <c:numFmt formatCode="#,##0_);[Red]\(#,##0\)" sourceLinked="0"/>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集計表!$A$15:$A$25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extLst/>
            </c:strRef>
          </c:cat>
          <c:val>
            <c:numRef>
              <c:f>集計表!$B$15:$B$25</c:f>
              <c:numCache>
                <c:formatCode>General</c:formatCode>
                <c:ptCount val="11"/>
                <c:pt idx="0">
                  <c:v>798</c:v>
                </c:pt>
                <c:pt idx="1">
                  <c:v>823</c:v>
                </c:pt>
                <c:pt idx="2">
                  <c:v>848</c:v>
                </c:pt>
                <c:pt idx="3">
                  <c:v>874</c:v>
                </c:pt>
                <c:pt idx="4">
                  <c:v>901</c:v>
                </c:pt>
                <c:pt idx="5">
                  <c:v>902</c:v>
                </c:pt>
                <c:pt idx="6">
                  <c:v>930</c:v>
                </c:pt>
                <c:pt idx="7">
                  <c:v>961</c:v>
                </c:pt>
                <c:pt idx="8">
                  <c:v>1004</c:v>
                </c:pt>
                <c:pt idx="9">
                  <c:v>1055</c:v>
                </c:pt>
                <c:pt idx="10">
                  <c:v>1121</c:v>
                </c:pt>
              </c:numCache>
              <c:extLst/>
            </c:numRef>
          </c:val>
          <c:extLst>
            <c:ext xmlns:c16="http://schemas.microsoft.com/office/drawing/2014/chart" uri="{C3380CC4-5D6E-409C-BE32-E72D297353CC}">
              <c16:uniqueId val="{00000004-0FA9-4F14-A847-52F1B5824D0A}"/>
            </c:ext>
          </c:extLst>
        </c:ser>
        <c:dLbls>
          <c:showLegendKey val="0"/>
          <c:showVal val="0"/>
          <c:showCatName val="0"/>
          <c:showSerName val="0"/>
          <c:showPercent val="0"/>
          <c:showBubbleSize val="0"/>
        </c:dLbls>
        <c:gapWidth val="150"/>
        <c:axId val="2133055631"/>
        <c:axId val="2133059951"/>
        <c:extLst/>
      </c:barChart>
      <c:lineChart>
        <c:grouping val="standard"/>
        <c:varyColors val="0"/>
        <c:ser>
          <c:idx val="1"/>
          <c:order val="1"/>
          <c:tx>
            <c:strRef>
              <c:f>集計表!$D$1</c:f>
              <c:strCache>
                <c:ptCount val="1"/>
                <c:pt idx="0">
                  <c:v>引上げ率（右軸）</c:v>
                </c:pt>
              </c:strCache>
              <c:extLst xmlns:c15="http://schemas.microsoft.com/office/drawing/2012/chart"/>
            </c:strRef>
          </c:tx>
          <c:spPr>
            <a:ln w="28575" cap="rnd">
              <a:solidFill>
                <a:srgbClr val="FF994D"/>
              </a:solidFill>
              <a:round/>
            </a:ln>
            <a:effectLst/>
          </c:spPr>
          <c:marker>
            <c:symbol val="none"/>
          </c:marker>
          <c:dLbls>
            <c:dLbl>
              <c:idx val="0"/>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5-0FA9-4F14-A847-52F1B5824D0A}"/>
                </c:ext>
              </c:extLst>
            </c:dLbl>
            <c:dLbl>
              <c:idx val="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6-0FA9-4F14-A847-52F1B5824D0A}"/>
                </c:ext>
              </c:extLst>
            </c:dLbl>
            <c:dLbl>
              <c:idx val="2"/>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7-0FA9-4F14-A847-52F1B5824D0A}"/>
                </c:ext>
              </c:extLst>
            </c:dLbl>
            <c:dLbl>
              <c:idx val="3"/>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8-0FA9-4F14-A847-52F1B5824D0A}"/>
                </c:ext>
              </c:extLst>
            </c:dLbl>
            <c:dLbl>
              <c:idx val="4"/>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9-0FA9-4F14-A847-52F1B5824D0A}"/>
                </c:ext>
              </c:extLst>
            </c:dLbl>
            <c:dLbl>
              <c:idx val="5"/>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A-0FA9-4F14-A847-52F1B5824D0A}"/>
                </c:ext>
              </c:extLst>
            </c:dLbl>
            <c:dLbl>
              <c:idx val="6"/>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B-0FA9-4F14-A847-52F1B5824D0A}"/>
                </c:ext>
              </c:extLst>
            </c:dLbl>
            <c:dLbl>
              <c:idx val="7"/>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0C-0FA9-4F14-A847-52F1B5824D0A}"/>
                </c:ext>
              </c:extLst>
            </c:dLbl>
            <c:dLbl>
              <c:idx val="8"/>
              <c:layout>
                <c:manualLayout>
                  <c:x val="-4.6065224184526077E-2"/>
                  <c:y val="-3.91367745698454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FA9-4F14-A847-52F1B5824D0A}"/>
                </c:ext>
              </c:extLst>
            </c:dLbl>
            <c:dLbl>
              <c:idx val="9"/>
              <c:layout>
                <c:manualLayout>
                  <c:x val="-4.3836599578999422E-2"/>
                  <c:y val="-5.6250321650970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FA9-4F14-A847-52F1B5824D0A}"/>
                </c:ext>
              </c:extLst>
            </c:dLbl>
            <c:dLbl>
              <c:idx val="10"/>
              <c:layout>
                <c:manualLayout>
                  <c:x val="-4.491983475898919E-2"/>
                  <c:y val="-5.21451975365824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FA9-4F14-A847-52F1B5824D0A}"/>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0"/>
              </c:ext>
            </c:extLst>
          </c:dLbls>
          <c:cat>
            <c:strRef>
              <c:f>集計表!$A$15:$A$25</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extLst/>
            </c:strRef>
          </c:cat>
          <c:val>
            <c:numRef>
              <c:f>集計表!$D$15:$D$25</c:f>
              <c:numCache>
                <c:formatCode>0.00</c:formatCode>
                <c:ptCount val="11"/>
                <c:pt idx="0">
                  <c:v>2.3076923076923078E-2</c:v>
                </c:pt>
                <c:pt idx="1">
                  <c:v>3.1328320802005011E-2</c:v>
                </c:pt>
                <c:pt idx="2">
                  <c:v>3.0376670716889428E-2</c:v>
                </c:pt>
                <c:pt idx="3">
                  <c:v>3.0660377358490566E-2</c:v>
                </c:pt>
                <c:pt idx="4">
                  <c:v>3.0892448512585814E-2</c:v>
                </c:pt>
                <c:pt idx="5">
                  <c:v>1.1098779134295228E-3</c:v>
                </c:pt>
                <c:pt idx="6">
                  <c:v>3.1042128603104215E-2</c:v>
                </c:pt>
                <c:pt idx="7">
                  <c:v>3.3333333333333333E-2</c:v>
                </c:pt>
                <c:pt idx="8">
                  <c:v>4.4745057232049947E-2</c:v>
                </c:pt>
                <c:pt idx="9">
                  <c:v>5.0796812749003988E-2</c:v>
                </c:pt>
                <c:pt idx="10">
                  <c:v>6.2559241706161131E-2</c:v>
                </c:pt>
              </c:numCache>
              <c:extLst/>
            </c:numRef>
          </c:val>
          <c:smooth val="0"/>
          <c:extLst xmlns:c15="http://schemas.microsoft.com/office/drawing/2012/chart">
            <c:ext xmlns:c16="http://schemas.microsoft.com/office/drawing/2014/chart" uri="{C3380CC4-5D6E-409C-BE32-E72D297353CC}">
              <c16:uniqueId val="{00000010-0FA9-4F14-A847-52F1B5824D0A}"/>
            </c:ext>
          </c:extLst>
        </c:ser>
        <c:dLbls>
          <c:showLegendKey val="0"/>
          <c:showVal val="0"/>
          <c:showCatName val="0"/>
          <c:showSerName val="0"/>
          <c:showPercent val="0"/>
          <c:showBubbleSize val="0"/>
        </c:dLbls>
        <c:marker val="1"/>
        <c:smooth val="0"/>
        <c:axId val="897132112"/>
        <c:axId val="897131152"/>
      </c:lineChart>
      <c:catAx>
        <c:axId val="2133055631"/>
        <c:scaling>
          <c:orientation val="minMax"/>
        </c:scaling>
        <c:delete val="0"/>
        <c:axPos val="b"/>
        <c:numFmt formatCode="General" sourceLinked="1"/>
        <c:majorTickMark val="none"/>
        <c:minorTickMark val="none"/>
        <c:tickLblPos val="low"/>
        <c:spPr>
          <a:noFill/>
          <a:ln w="9525" cap="flat" cmpd="sng" algn="ctr">
            <a:solidFill>
              <a:sysClr val="windowText" lastClr="000000"/>
            </a:solidFill>
            <a:round/>
          </a:ln>
          <a:effectLst/>
        </c:spPr>
        <c:txPr>
          <a:bodyPr rot="0" spcFirstLastPara="1" vertOverflow="ellipsis"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2133059951"/>
        <c:crossesAt val="-8.0000000000000016E-2"/>
        <c:auto val="1"/>
        <c:lblAlgn val="ctr"/>
        <c:lblOffset val="100"/>
        <c:noMultiLvlLbl val="0"/>
      </c:catAx>
      <c:valAx>
        <c:axId val="2133059951"/>
        <c:scaling>
          <c:orientation val="minMax"/>
          <c:max val="1300"/>
          <c:min val="600"/>
        </c:scaling>
        <c:delete val="0"/>
        <c:axPos val="l"/>
        <c:majorGridlines>
          <c:spPr>
            <a:ln w="9525" cap="flat" cmpd="sng" algn="ctr">
              <a:noFill/>
              <a:round/>
            </a:ln>
            <a:effectLst/>
          </c:spPr>
        </c:majorGridlines>
        <c:numFmt formatCode="#,##0_);[Red]\(#,##0\)" sourceLinked="0"/>
        <c:majorTickMark val="out"/>
        <c:minorTickMark val="none"/>
        <c:tickLblPos val="nextTo"/>
        <c:spPr>
          <a:noFill/>
          <a:ln>
            <a:solidFill>
              <a:sysClr val="windowText" lastClr="000000"/>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2133055631"/>
        <c:crossesAt val="1"/>
        <c:crossBetween val="between"/>
        <c:majorUnit val="200"/>
      </c:valAx>
      <c:valAx>
        <c:axId val="897131152"/>
        <c:scaling>
          <c:orientation val="minMax"/>
          <c:max val="7.0000000000000007E-2"/>
          <c:min val="-8.0000000000000016E-2"/>
        </c:scaling>
        <c:delete val="0"/>
        <c:axPos val="r"/>
        <c:numFmt formatCode="0%" sourceLinked="0"/>
        <c:majorTickMark val="out"/>
        <c:minorTickMark val="none"/>
        <c:tickLblPos val="nextTo"/>
        <c:spPr>
          <a:noFill/>
          <a:ln>
            <a:solidFill>
              <a:sysClr val="windowText" lastClr="000000"/>
            </a:solidFill>
          </a:ln>
          <a:effectLst/>
        </c:spPr>
        <c:txPr>
          <a:bodyPr rot="-60000000" spcFirstLastPara="1" vertOverflow="ellipsis" vert="horz" wrap="square" anchor="ctr" anchorCtr="1"/>
          <a:lstStyle/>
          <a:p>
            <a:pPr>
              <a:defRPr lang="ja-JP" sz="900" b="0" i="0" u="none" strike="noStrike" kern="1200" baseline="0">
                <a:solidFill>
                  <a:schemeClr val="tx1"/>
                </a:solidFill>
                <a:latin typeface="メイリオ" panose="020B0604030504040204" pitchFamily="50" charset="-128"/>
                <a:ea typeface="メイリオ" panose="020B0604030504040204" pitchFamily="50" charset="-128"/>
                <a:cs typeface="+mn-cs"/>
              </a:defRPr>
            </a:pPr>
            <a:endParaRPr lang="ja-JP"/>
          </a:p>
        </c:txPr>
        <c:crossAx val="897132112"/>
        <c:crosses val="max"/>
        <c:crossBetween val="between"/>
        <c:majorUnit val="5.000000000000001E-2"/>
      </c:valAx>
      <c:catAx>
        <c:axId val="897132112"/>
        <c:scaling>
          <c:orientation val="minMax"/>
        </c:scaling>
        <c:delete val="1"/>
        <c:axPos val="b"/>
        <c:numFmt formatCode="General" sourceLinked="1"/>
        <c:majorTickMark val="out"/>
        <c:minorTickMark val="none"/>
        <c:tickLblPos val="nextTo"/>
        <c:crossAx val="897131152"/>
        <c:crosses val="autoZero"/>
        <c:auto val="1"/>
        <c:lblAlgn val="ctr"/>
        <c:lblOffset val="100"/>
        <c:noMultiLvlLbl val="0"/>
      </c:catAx>
      <c:spPr>
        <a:noFill/>
        <a:ln w="25400">
          <a:noFill/>
        </a:ln>
        <a:effectLst/>
      </c:spPr>
    </c:plotArea>
    <c:legend>
      <c:legendPos val="r"/>
      <c:layout>
        <c:manualLayout>
          <c:xMode val="edge"/>
          <c:yMode val="edge"/>
          <c:x val="0.19734533960431067"/>
          <c:y val="0.108135442955809"/>
          <c:w val="0.42537222511959755"/>
          <c:h val="0.22801323117179087"/>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extLst/>
  </c:chart>
  <c:spPr>
    <a:solidFill>
      <a:schemeClr val="bg1"/>
    </a:solidFill>
    <a:ln w="9525" cap="flat" cmpd="sng" algn="ctr">
      <a:noFill/>
      <a:round/>
    </a:ln>
    <a:effectLst/>
  </c:spPr>
  <c:txPr>
    <a:bodyPr/>
    <a:lstStyle/>
    <a:p>
      <a:pPr>
        <a:defRPr/>
      </a:pPr>
      <a:endParaRPr lang="ja-JP"/>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625581460966593E-2"/>
          <c:y val="0.15931544590177449"/>
          <c:w val="0.90480020942137651"/>
          <c:h val="0.56740632242396571"/>
        </c:manualLayout>
      </c:layout>
      <c:barChart>
        <c:barDir val="col"/>
        <c:grouping val="clustered"/>
        <c:varyColors val="0"/>
        <c:ser>
          <c:idx val="2"/>
          <c:order val="1"/>
          <c:tx>
            <c:strRef>
              <c:f>概要図表!$O$4</c:f>
              <c:strCache>
                <c:ptCount val="1"/>
                <c:pt idx="0">
                  <c:v>大企業</c:v>
                </c:pt>
              </c:strCache>
            </c:strRef>
          </c:tx>
          <c:spPr>
            <a:solidFill>
              <a:srgbClr val="5095E6"/>
            </a:solidFill>
            <a:ln>
              <a:noFill/>
            </a:ln>
            <a:effectLst/>
          </c:spPr>
          <c:invertIfNegative val="0"/>
          <c:dLbls>
            <c:dLbl>
              <c:idx val="0"/>
              <c:layout>
                <c:manualLayout>
                  <c:x val="2.061200115102608E-3"/>
                  <c:y val="4.677561333141810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214-4F8B-971A-09B2AEBF2D51}"/>
                </c:ext>
              </c:extLst>
            </c:dLbl>
            <c:dLbl>
              <c:idx val="1"/>
              <c:layout>
                <c:manualLayout>
                  <c:x val="1.8894116121998834E-17"/>
                  <c:y val="4.677561333141810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14-4F8B-971A-09B2AEBF2D51}"/>
                </c:ext>
              </c:extLst>
            </c:dLbl>
            <c:dLbl>
              <c:idx val="2"/>
              <c:layout>
                <c:manualLayout>
                  <c:x val="0"/>
                  <c:y val="4.009338285550123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214-4F8B-971A-09B2AEBF2D51}"/>
                </c:ext>
              </c:extLst>
            </c:dLbl>
            <c:dLbl>
              <c:idx val="3"/>
              <c:layout>
                <c:manualLayout>
                  <c:x val="-7.5576464487995335E-17"/>
                  <c:y val="5.345784380733498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214-4F8B-971A-09B2AEBF2D51}"/>
                </c:ext>
              </c:extLst>
            </c:dLbl>
            <c:dLbl>
              <c:idx val="4"/>
              <c:layout>
                <c:manualLayout>
                  <c:x val="4.122400230205216E-3"/>
                  <c:y val="4.677561333141810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214-4F8B-971A-09B2AEBF2D51}"/>
                </c:ext>
              </c:extLst>
            </c:dLbl>
            <c:dLbl>
              <c:idx val="5"/>
              <c:layout>
                <c:manualLayout>
                  <c:x val="0"/>
                  <c:y val="5.345784380733498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214-4F8B-971A-09B2AEBF2D51}"/>
                </c:ext>
              </c:extLst>
            </c:dLbl>
            <c:dLbl>
              <c:idx val="6"/>
              <c:layout>
                <c:manualLayout>
                  <c:x val="-1.5115292897599067E-16"/>
                  <c:y val="4.009338285550123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214-4F8B-971A-09B2AEBF2D51}"/>
                </c:ext>
              </c:extLst>
            </c:dLbl>
            <c:dLbl>
              <c:idx val="7"/>
              <c:layout>
                <c:manualLayout>
                  <c:x val="0"/>
                  <c:y val="5.345784380733498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214-4F8B-971A-09B2AEBF2D51}"/>
                </c:ext>
              </c:extLst>
            </c:dLbl>
            <c:dLbl>
              <c:idx val="8"/>
              <c:layout>
                <c:manualLayout>
                  <c:x val="0"/>
                  <c:y val="5.345784380733498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214-4F8B-971A-09B2AEBF2D51}"/>
                </c:ext>
              </c:extLst>
            </c:dLbl>
            <c:dLbl>
              <c:idx val="9"/>
              <c:layout>
                <c:manualLayout>
                  <c:x val="2.0612001151024567E-3"/>
                  <c:y val="4.009338285550123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214-4F8B-971A-09B2AEBF2D51}"/>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概要図表!$R$1:$AA$1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extLst/>
            </c:numRef>
          </c:cat>
          <c:val>
            <c:numRef>
              <c:f>概要図表!$R$4:$AA$4</c:f>
              <c:numCache>
                <c:formatCode>0.0</c:formatCode>
                <c:ptCount val="10"/>
                <c:pt idx="0">
                  <c:v>386.18630536652398</c:v>
                </c:pt>
                <c:pt idx="1">
                  <c:v>382.18397901558041</c:v>
                </c:pt>
                <c:pt idx="2">
                  <c:v>382.43333033827042</c:v>
                </c:pt>
                <c:pt idx="3">
                  <c:v>383.90209106264894</c:v>
                </c:pt>
                <c:pt idx="4">
                  <c:v>377.57319481492596</c:v>
                </c:pt>
                <c:pt idx="5">
                  <c:v>366.37195042964299</c:v>
                </c:pt>
                <c:pt idx="6">
                  <c:v>372.98007176801849</c:v>
                </c:pt>
                <c:pt idx="7">
                  <c:v>383.67144888548472</c:v>
                </c:pt>
                <c:pt idx="8">
                  <c:v>379.44458819409215</c:v>
                </c:pt>
                <c:pt idx="9">
                  <c:v>399.70154493208395</c:v>
                </c:pt>
              </c:numCache>
              <c:extLst/>
            </c:numRef>
          </c:val>
          <c:extLst>
            <c:ext xmlns:c16="http://schemas.microsoft.com/office/drawing/2014/chart" uri="{C3380CC4-5D6E-409C-BE32-E72D297353CC}">
              <c16:uniqueId val="{0000000A-3214-4F8B-971A-09B2AEBF2D51}"/>
            </c:ext>
          </c:extLst>
        </c:ser>
        <c:ser>
          <c:idx val="0"/>
          <c:order val="2"/>
          <c:tx>
            <c:strRef>
              <c:f>概要図表!$O$2</c:f>
              <c:strCache>
                <c:ptCount val="1"/>
                <c:pt idx="0">
                  <c:v>中小企業</c:v>
                </c:pt>
              </c:strCache>
            </c:strRef>
          </c:tx>
          <c:spPr>
            <a:solidFill>
              <a:srgbClr val="FF994D"/>
            </a:solidFill>
            <a:ln>
              <a:noFill/>
            </a:ln>
            <a:effectLst/>
          </c:spPr>
          <c:invertIfNegative val="0"/>
          <c:dLbls>
            <c:dLbl>
              <c:idx val="0"/>
              <c:layout>
                <c:manualLayout>
                  <c:x val="-1.8853776757735073E-17"/>
                  <c:y val="6.082576159920133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214-4F8B-971A-09B2AEBF2D51}"/>
                </c:ext>
              </c:extLst>
            </c:dLbl>
            <c:dLbl>
              <c:idx val="1"/>
              <c:layout>
                <c:manualLayout>
                  <c:x val="2.0623930742567063E-3"/>
                  <c:y val="5.406734364373452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214-4F8B-971A-09B2AEBF2D51}"/>
                </c:ext>
              </c:extLst>
            </c:dLbl>
            <c:dLbl>
              <c:idx val="2"/>
              <c:layout>
                <c:manualLayout>
                  <c:x val="0"/>
                  <c:y val="5.421390373190151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214-4F8B-971A-09B2AEBF2D51}"/>
                </c:ext>
              </c:extLst>
            </c:dLbl>
            <c:dLbl>
              <c:idx val="3"/>
              <c:layout>
                <c:manualLayout>
                  <c:x val="-2.0619678154425152E-3"/>
                  <c:y val="5.421390373190151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214-4F8B-971A-09B2AEBF2D51}"/>
                </c:ext>
              </c:extLst>
            </c:dLbl>
            <c:dLbl>
              <c:idx val="4"/>
              <c:layout>
                <c:manualLayout>
                  <c:x val="2.0619678154425152E-3"/>
                  <c:y val="6.776737966487696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214-4F8B-971A-09B2AEBF2D51}"/>
                </c:ext>
              </c:extLst>
            </c:dLbl>
            <c:dLbl>
              <c:idx val="5"/>
              <c:layout>
                <c:manualLayout>
                  <c:x val="0"/>
                  <c:y val="7.454411763136460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214-4F8B-971A-09B2AEBF2D51}"/>
                </c:ext>
              </c:extLst>
            </c:dLbl>
            <c:dLbl>
              <c:idx val="6"/>
              <c:layout>
                <c:manualLayout>
                  <c:x val="2.0619678154425152E-3"/>
                  <c:y val="5.421390373190157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214-4F8B-971A-09B2AEBF2D51}"/>
                </c:ext>
              </c:extLst>
            </c:dLbl>
            <c:dLbl>
              <c:idx val="7"/>
              <c:layout>
                <c:manualLayout>
                  <c:x val="0"/>
                  <c:y val="6.099064169838926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214-4F8B-971A-09B2AEBF2D51}"/>
                </c:ext>
              </c:extLst>
            </c:dLbl>
            <c:dLbl>
              <c:idx val="8"/>
              <c:layout>
                <c:manualLayout>
                  <c:x val="2.0619678154425152E-3"/>
                  <c:y val="6.099064169838920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214-4F8B-971A-09B2AEBF2D51}"/>
                </c:ext>
              </c:extLst>
            </c:dLbl>
            <c:dLbl>
              <c:idx val="9"/>
              <c:layout>
                <c:manualLayout>
                  <c:x val="0"/>
                  <c:y val="6.099064169838926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3214-4F8B-971A-09B2AEBF2D51}"/>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概要図表!$R$1:$AA$1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extLst/>
            </c:numRef>
          </c:cat>
          <c:val>
            <c:numRef>
              <c:f>概要図表!$R$2:$AA$2</c:f>
              <c:numCache>
                <c:formatCode>0.0</c:formatCode>
                <c:ptCount val="10"/>
                <c:pt idx="0">
                  <c:v>290.7492293154981</c:v>
                </c:pt>
                <c:pt idx="1">
                  <c:v>291.65063684308734</c:v>
                </c:pt>
                <c:pt idx="2">
                  <c:v>295.01450791947155</c:v>
                </c:pt>
                <c:pt idx="3">
                  <c:v>297.86480290138638</c:v>
                </c:pt>
                <c:pt idx="4">
                  <c:v>299.15194194304325</c:v>
                </c:pt>
                <c:pt idx="5">
                  <c:v>296.76945944120826</c:v>
                </c:pt>
                <c:pt idx="6">
                  <c:v>301.34082925534602</c:v>
                </c:pt>
                <c:pt idx="7">
                  <c:v>308.2002132627394</c:v>
                </c:pt>
                <c:pt idx="8">
                  <c:v>315.46369076132504</c:v>
                </c:pt>
                <c:pt idx="9">
                  <c:v>322.14440330159027</c:v>
                </c:pt>
              </c:numCache>
              <c:extLst/>
            </c:numRef>
          </c:val>
          <c:extLst>
            <c:ext xmlns:c16="http://schemas.microsoft.com/office/drawing/2014/chart" uri="{C3380CC4-5D6E-409C-BE32-E72D297353CC}">
              <c16:uniqueId val="{00000015-3214-4F8B-971A-09B2AEBF2D51}"/>
            </c:ext>
          </c:extLst>
        </c:ser>
        <c:dLbls>
          <c:dLblPos val="outEnd"/>
          <c:showLegendKey val="0"/>
          <c:showVal val="1"/>
          <c:showCatName val="0"/>
          <c:showSerName val="0"/>
          <c:showPercent val="0"/>
          <c:showBubbleSize val="0"/>
        </c:dLbls>
        <c:gapWidth val="219"/>
        <c:overlap val="-27"/>
        <c:axId val="988045727"/>
        <c:axId val="988047647"/>
        <c:extLst>
          <c:ext xmlns:c15="http://schemas.microsoft.com/office/drawing/2012/chart" uri="{02D57815-91ED-43cb-92C2-25804820EDAC}">
            <c15:filteredBarSeries>
              <c15:ser>
                <c:idx val="1"/>
                <c:order val="0"/>
                <c:tx>
                  <c:strRef>
                    <c:extLst>
                      <c:ext uri="{02D57815-91ED-43cb-92C2-25804820EDAC}">
                        <c15:formulaRef>
                          <c15:sqref>概要図表!$O$3</c15:sqref>
                        </c15:formulaRef>
                      </c:ext>
                    </c:extLst>
                    <c:strCache>
                      <c:ptCount val="1"/>
                      <c:pt idx="0">
                        <c:v>②大企業（1,000人未満）現金給与総額</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概要図表!$R$1:$AA$1</c15:sqref>
                        </c15:formulaRef>
                      </c:ext>
                    </c:extLst>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extLst>
                      <c:ext uri="{02D57815-91ED-43cb-92C2-25804820EDAC}">
                        <c15:formulaRef>
                          <c15:sqref>概要図表!$R$3:$AA$3</c15:sqref>
                        </c15:formulaRef>
                      </c:ext>
                    </c:extLst>
                    <c:numCache>
                      <c:formatCode>0.0</c:formatCode>
                      <c:ptCount val="10"/>
                      <c:pt idx="0">
                        <c:v>320.37817791686416</c:v>
                      </c:pt>
                      <c:pt idx="1">
                        <c:v>321.54465074723606</c:v>
                      </c:pt>
                      <c:pt idx="2">
                        <c:v>315.48933681426962</c:v>
                      </c:pt>
                      <c:pt idx="3">
                        <c:v>320.01848651020902</c:v>
                      </c:pt>
                      <c:pt idx="4">
                        <c:v>323.51535212977757</c:v>
                      </c:pt>
                      <c:pt idx="5">
                        <c:v>324.40394035783493</c:v>
                      </c:pt>
                      <c:pt idx="6">
                        <c:v>324.77177752309194</c:v>
                      </c:pt>
                      <c:pt idx="7">
                        <c:v>327.87523325828164</c:v>
                      </c:pt>
                      <c:pt idx="8">
                        <c:v>338.19811887062389</c:v>
                      </c:pt>
                      <c:pt idx="9">
                        <c:v>351.50991797219683</c:v>
                      </c:pt>
                    </c:numCache>
                  </c:numRef>
                </c:val>
                <c:extLst>
                  <c:ext xmlns:c16="http://schemas.microsoft.com/office/drawing/2014/chart" uri="{C3380CC4-5D6E-409C-BE32-E72D297353CC}">
                    <c16:uniqueId val="{00000016-3214-4F8B-971A-09B2AEBF2D51}"/>
                  </c:ext>
                </c:extLst>
              </c15:ser>
            </c15:filteredBarSeries>
          </c:ext>
        </c:extLst>
      </c:barChart>
      <c:catAx>
        <c:axId val="988045727"/>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88047647"/>
        <c:crosses val="autoZero"/>
        <c:auto val="1"/>
        <c:lblAlgn val="ctr"/>
        <c:lblOffset val="100"/>
        <c:noMultiLvlLbl val="0"/>
      </c:catAx>
      <c:valAx>
        <c:axId val="988047647"/>
        <c:scaling>
          <c:orientation val="minMax"/>
        </c:scaling>
        <c:delete val="0"/>
        <c:axPos val="l"/>
        <c:numFmt formatCode="General"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88045727"/>
        <c:crosses val="autoZero"/>
        <c:crossBetween val="between"/>
        <c:majorUnit val="100"/>
      </c:valAx>
      <c:spPr>
        <a:noFill/>
        <a:ln>
          <a:noFill/>
        </a:ln>
        <a:effectLst/>
      </c:spPr>
    </c:plotArea>
    <c:legend>
      <c:legendPos val="b"/>
      <c:layout>
        <c:manualLayout>
          <c:xMode val="edge"/>
          <c:yMode val="edge"/>
          <c:x val="0.3608992119269267"/>
          <c:y val="3.933750355416548E-2"/>
          <c:w val="0.26928935845757129"/>
          <c:h val="0.12940113008619025"/>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089421945401879E-2"/>
          <c:y val="0.15677148396273649"/>
          <c:w val="0.7834703915155723"/>
          <c:h val="0.50910730327473064"/>
        </c:manualLayout>
      </c:layout>
      <c:lineChart>
        <c:grouping val="standard"/>
        <c:varyColors val="0"/>
        <c:ser>
          <c:idx val="2"/>
          <c:order val="1"/>
          <c:tx>
            <c:strRef>
              <c:f>概要図表!$A$9</c:f>
              <c:strCache>
                <c:ptCount val="1"/>
                <c:pt idx="0">
                  <c:v>大企業</c:v>
                </c:pt>
              </c:strCache>
            </c:strRef>
          </c:tx>
          <c:spPr>
            <a:ln w="28575" cap="rnd">
              <a:solidFill>
                <a:srgbClr val="5095E6"/>
              </a:solidFill>
              <a:round/>
            </a:ln>
            <a:effectLst/>
          </c:spPr>
          <c:marker>
            <c:symbol val="none"/>
          </c:marker>
          <c:dLbls>
            <c:dLbl>
              <c:idx val="9"/>
              <c:layout>
                <c:manualLayout>
                  <c:x val="-7.9929668374700714E-3"/>
                  <c:y val="8.9065892750023232E-2"/>
                </c:manualLayout>
              </c:layout>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EA8-4D19-A51F-69C1CF1F3631}"/>
                </c:ext>
              </c:extLst>
            </c:dLbl>
            <c:spPr>
              <a:no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概要図表!$D$6:$M$6</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extLst/>
            </c:numRef>
          </c:cat>
          <c:val>
            <c:numRef>
              <c:f>概要図表!$D$9:$M$9</c:f>
              <c:numCache>
                <c:formatCode>#,##0.0;[Red]\-#,##0.0</c:formatCode>
                <c:ptCount val="10"/>
                <c:pt idx="0">
                  <c:v>100</c:v>
                </c:pt>
                <c:pt idx="1">
                  <c:v>98.963628099876559</c:v>
                </c:pt>
                <c:pt idx="2">
                  <c:v>99.028195724161776</c:v>
                </c:pt>
                <c:pt idx="3">
                  <c:v>99.40852011784645</c:v>
                </c:pt>
                <c:pt idx="4">
                  <c:v>97.769700677650022</c:v>
                </c:pt>
                <c:pt idx="5">
                  <c:v>94.869223827583554</c:v>
                </c:pt>
                <c:pt idx="6">
                  <c:v>96.580346476560933</c:v>
                </c:pt>
                <c:pt idx="7">
                  <c:v>99.348797084181314</c:v>
                </c:pt>
                <c:pt idx="8">
                  <c:v>98.254283728152046</c:v>
                </c:pt>
                <c:pt idx="9">
                  <c:v>103.49966826315418</c:v>
                </c:pt>
              </c:numCache>
              <c:extLst/>
            </c:numRef>
          </c:val>
          <c:smooth val="0"/>
          <c:extLst>
            <c:ext xmlns:c16="http://schemas.microsoft.com/office/drawing/2014/chart" uri="{C3380CC4-5D6E-409C-BE32-E72D297353CC}">
              <c16:uniqueId val="{00000001-FEA8-4D19-A51F-69C1CF1F3631}"/>
            </c:ext>
          </c:extLst>
        </c:ser>
        <c:ser>
          <c:idx val="0"/>
          <c:order val="2"/>
          <c:tx>
            <c:strRef>
              <c:f>概要図表!$A$7</c:f>
              <c:strCache>
                <c:ptCount val="1"/>
                <c:pt idx="0">
                  <c:v>中小企業</c:v>
                </c:pt>
              </c:strCache>
            </c:strRef>
          </c:tx>
          <c:spPr>
            <a:ln w="28575" cap="rnd">
              <a:solidFill>
                <a:srgbClr val="FF994D"/>
              </a:solidFill>
              <a:round/>
            </a:ln>
            <a:effectLst/>
          </c:spPr>
          <c:marker>
            <c:symbol val="none"/>
          </c:marker>
          <c:dLbls>
            <c:dLbl>
              <c:idx val="0"/>
              <c:layout>
                <c:manualLayout>
                  <c:x val="8.5037116692685561E-3"/>
                  <c:y val="-9.8840431629160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28-4C86-9FBC-7E4F6AD293F5}"/>
                </c:ext>
              </c:extLst>
            </c:dLbl>
            <c:dLbl>
              <c:idx val="9"/>
              <c:layout>
                <c:manualLayout>
                  <c:x val="-1.7334144948730656E-2"/>
                  <c:y val="-8.74049853975334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EA8-4D19-A51F-69C1CF1F3631}"/>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概要図表!$D$6:$M$6</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extLst/>
            </c:numRef>
          </c:cat>
          <c:val>
            <c:numRef>
              <c:f>概要図表!$D$7:$M$7</c:f>
              <c:numCache>
                <c:formatCode>#,##0.0;[Red]\-#,##0.0</c:formatCode>
                <c:ptCount val="10"/>
                <c:pt idx="0">
                  <c:v>100</c:v>
                </c:pt>
                <c:pt idx="1">
                  <c:v>100.31002920616896</c:v>
                </c:pt>
                <c:pt idx="2">
                  <c:v>101.46699566977875</c:v>
                </c:pt>
                <c:pt idx="3">
                  <c:v>102.44732328358712</c:v>
                </c:pt>
                <c:pt idx="4">
                  <c:v>102.89002060205883</c:v>
                </c:pt>
                <c:pt idx="5">
                  <c:v>102.07059194615351</c:v>
                </c:pt>
                <c:pt idx="6">
                  <c:v>103.64286432152663</c:v>
                </c:pt>
                <c:pt idx="7">
                  <c:v>106.00207401695462</c:v>
                </c:pt>
                <c:pt idx="8">
                  <c:v>108.50026722478729</c:v>
                </c:pt>
                <c:pt idx="9">
                  <c:v>110.79802483397974</c:v>
                </c:pt>
              </c:numCache>
              <c:extLst/>
            </c:numRef>
          </c:val>
          <c:smooth val="0"/>
          <c:extLst>
            <c:ext xmlns:c16="http://schemas.microsoft.com/office/drawing/2014/chart" uri="{C3380CC4-5D6E-409C-BE32-E72D297353CC}">
              <c16:uniqueId val="{00000003-FEA8-4D19-A51F-69C1CF1F3631}"/>
            </c:ext>
          </c:extLst>
        </c:ser>
        <c:dLbls>
          <c:showLegendKey val="0"/>
          <c:showVal val="0"/>
          <c:showCatName val="0"/>
          <c:showSerName val="0"/>
          <c:showPercent val="0"/>
          <c:showBubbleSize val="0"/>
        </c:dLbls>
        <c:smooth val="0"/>
        <c:axId val="954145023"/>
        <c:axId val="954145503"/>
        <c:extLst>
          <c:ext xmlns:c15="http://schemas.microsoft.com/office/drawing/2012/chart" uri="{02D57815-91ED-43cb-92C2-25804820EDAC}">
            <c15:filteredLineSeries>
              <c15:ser>
                <c:idx val="1"/>
                <c:order val="0"/>
                <c:tx>
                  <c:strRef>
                    <c:extLst>
                      <c:ext uri="{02D57815-91ED-43cb-92C2-25804820EDAC}">
                        <c15:formulaRef>
                          <c15:sqref>概要図表!$A$8</c15:sqref>
                        </c15:formulaRef>
                      </c:ext>
                    </c:extLst>
                    <c:strCache>
                      <c:ptCount val="1"/>
                      <c:pt idx="0">
                        <c:v>大企業（1,000人未満）現金給与総額</c:v>
                      </c:pt>
                    </c:strCache>
                  </c:strRef>
                </c:tx>
                <c:spPr>
                  <a:ln w="28575" cap="rnd">
                    <a:solidFill>
                      <a:schemeClr val="accent2"/>
                    </a:solidFill>
                    <a:round/>
                  </a:ln>
                  <a:effectLst/>
                </c:spPr>
                <c:marker>
                  <c:symbol val="none"/>
                </c:marker>
                <c:cat>
                  <c:numRef>
                    <c:extLst>
                      <c:ext uri="{02D57815-91ED-43cb-92C2-25804820EDAC}">
                        <c15:formulaRef>
                          <c15:sqref>概要図表!$D$6:$M$6</c15:sqref>
                        </c15:formulaRef>
                      </c:ext>
                    </c:extLst>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extLst>
                      <c:ext uri="{02D57815-91ED-43cb-92C2-25804820EDAC}">
                        <c15:formulaRef>
                          <c15:sqref>概要図表!$D$8:$M$8</c15:sqref>
                        </c15:formulaRef>
                      </c:ext>
                    </c:extLst>
                    <c:numCache>
                      <c:formatCode>#,##0.0;[Red]\-#,##0.0</c:formatCode>
                      <c:ptCount val="10"/>
                      <c:pt idx="0">
                        <c:v>100</c:v>
                      </c:pt>
                      <c:pt idx="1">
                        <c:v>100.36409247282583</c:v>
                      </c:pt>
                      <c:pt idx="2">
                        <c:v>98.474040543465733</c:v>
                      </c:pt>
                      <c:pt idx="3">
                        <c:v>99.887729117821351</c:v>
                      </c:pt>
                      <c:pt idx="4">
                        <c:v>100.97920970563965</c:v>
                      </c:pt>
                      <c:pt idx="5">
                        <c:v>101.25656574587781</c:v>
                      </c:pt>
                      <c:pt idx="6">
                        <c:v>101.3713791728249</c:v>
                      </c:pt>
                      <c:pt idx="7">
                        <c:v>102.340064292195</c:v>
                      </c:pt>
                      <c:pt idx="8">
                        <c:v>105.56215815622245</c:v>
                      </c:pt>
                      <c:pt idx="9">
                        <c:v>109.71718493992158</c:v>
                      </c:pt>
                    </c:numCache>
                  </c:numRef>
                </c:val>
                <c:smooth val="0"/>
                <c:extLst>
                  <c:ext xmlns:c16="http://schemas.microsoft.com/office/drawing/2014/chart" uri="{C3380CC4-5D6E-409C-BE32-E72D297353CC}">
                    <c16:uniqueId val="{00000004-FEA8-4D19-A51F-69C1CF1F3631}"/>
                  </c:ext>
                </c:extLst>
              </c15:ser>
            </c15:filteredLineSeries>
          </c:ext>
        </c:extLst>
      </c:lineChart>
      <c:catAx>
        <c:axId val="95414502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5400000" spcFirstLastPara="1" vertOverflow="ellipsis"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54145503"/>
        <c:crosses val="autoZero"/>
        <c:auto val="1"/>
        <c:lblAlgn val="ctr"/>
        <c:lblOffset val="100"/>
        <c:noMultiLvlLbl val="0"/>
      </c:catAx>
      <c:valAx>
        <c:axId val="954145503"/>
        <c:scaling>
          <c:orientation val="minMax"/>
          <c:max val="130"/>
          <c:min val="80"/>
        </c:scaling>
        <c:delete val="0"/>
        <c:axPos val="l"/>
        <c:numFmt formatCode="#,##0_);[Red]\(#,##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954145023"/>
        <c:crosses val="autoZero"/>
        <c:crossBetween val="midCat"/>
        <c:majorUnit val="10"/>
      </c:valAx>
      <c:spPr>
        <a:noFill/>
        <a:ln>
          <a:noFill/>
        </a:ln>
        <a:effectLst/>
      </c:spPr>
    </c:plotArea>
    <c:legend>
      <c:legendPos val="b"/>
      <c:layout>
        <c:manualLayout>
          <c:xMode val="edge"/>
          <c:yMode val="edge"/>
          <c:x val="0.18394231403403694"/>
          <c:y val="0.15156635591469297"/>
          <c:w val="0.6082068852611594"/>
          <c:h val="0.17114378595372862"/>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19424304607167"/>
          <c:y val="0.13919663665330811"/>
          <c:w val="0.77773695114352859"/>
          <c:h val="0.51007037814518597"/>
        </c:manualLayout>
      </c:layout>
      <c:lineChart>
        <c:grouping val="standard"/>
        <c:varyColors val="0"/>
        <c:ser>
          <c:idx val="0"/>
          <c:order val="0"/>
          <c:spPr>
            <a:ln w="28575" cap="rnd">
              <a:solidFill>
                <a:srgbClr val="FF6666"/>
              </a:solidFill>
              <a:round/>
            </a:ln>
            <a:effectLst/>
          </c:spPr>
          <c:marker>
            <c:symbol val="none"/>
          </c:marker>
          <c:dLbls>
            <c:dLbl>
              <c:idx val="0"/>
              <c:layout>
                <c:manualLayout>
                  <c:x val="3.5836799104361113E-3"/>
                  <c:y val="-6.20661462649593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13E-4867-B76D-1FF48BD46A46}"/>
                </c:ext>
              </c:extLst>
            </c:dLbl>
            <c:dLbl>
              <c:idx val="9"/>
              <c:layout>
                <c:manualLayout>
                  <c:x val="0"/>
                  <c:y val="-4.74347836635562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13E-4867-B76D-1FF48BD46A46}"/>
                </c:ext>
              </c:extLst>
            </c:dLbl>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概要図表!$D$22:$M$22</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extLst/>
            </c:numRef>
          </c:cat>
          <c:val>
            <c:numRef>
              <c:f>概要図表!$D$23:$M$23</c:f>
              <c:numCache>
                <c:formatCode>0.00</c:formatCode>
                <c:ptCount val="10"/>
                <c:pt idx="0">
                  <c:v>1.3282453276856845</c:v>
                </c:pt>
                <c:pt idx="1">
                  <c:v>1.3104170906412298</c:v>
                </c:pt>
                <c:pt idx="2">
                  <c:v>1.2963204183933257</c:v>
                </c:pt>
                <c:pt idx="3">
                  <c:v>1.288846776534879</c:v>
                </c:pt>
                <c:pt idx="4">
                  <c:v>1.2621452241376847</c:v>
                </c:pt>
                <c:pt idx="5">
                  <c:v>1.2345338739353111</c:v>
                </c:pt>
                <c:pt idx="6">
                  <c:v>1.237734935188513</c:v>
                </c:pt>
                <c:pt idx="7">
                  <c:v>1.2448772985059759</c:v>
                </c:pt>
                <c:pt idx="8">
                  <c:v>1.2028154088933618</c:v>
                </c:pt>
                <c:pt idx="9">
                  <c:v>1.2407527209401339</c:v>
                </c:pt>
              </c:numCache>
              <c:extLst/>
            </c:numRef>
          </c:val>
          <c:smooth val="0"/>
          <c:extLst>
            <c:ext xmlns:c16="http://schemas.microsoft.com/office/drawing/2014/chart" uri="{C3380CC4-5D6E-409C-BE32-E72D297353CC}">
              <c16:uniqueId val="{00000001-A13E-4867-B76D-1FF48BD46A46}"/>
            </c:ext>
          </c:extLst>
        </c:ser>
        <c:dLbls>
          <c:showLegendKey val="0"/>
          <c:showVal val="0"/>
          <c:showCatName val="0"/>
          <c:showSerName val="0"/>
          <c:showPercent val="0"/>
          <c:showBubbleSize val="0"/>
        </c:dLbls>
        <c:smooth val="0"/>
        <c:axId val="2063824687"/>
        <c:axId val="2063824207"/>
      </c:lineChart>
      <c:catAx>
        <c:axId val="2063824687"/>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5400000" spcFirstLastPara="1" vertOverflow="ellipsis"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2063824207"/>
        <c:crosses val="autoZero"/>
        <c:auto val="1"/>
        <c:lblAlgn val="ctr"/>
        <c:lblOffset val="100"/>
        <c:noMultiLvlLbl val="0"/>
      </c:catAx>
      <c:valAx>
        <c:axId val="2063824207"/>
        <c:scaling>
          <c:orientation val="minMax"/>
          <c:max val="1.4"/>
          <c:min val="1.1500000000000001"/>
        </c:scaling>
        <c:delete val="0"/>
        <c:axPos val="l"/>
        <c:numFmt formatCode="0.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2063824687"/>
        <c:crosses val="autoZero"/>
        <c:crossBetween val="midCat"/>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93412202208333"/>
          <c:y val="0.10802727690145307"/>
          <c:w val="0.61259106270741803"/>
          <c:h val="0.75845041272838609"/>
        </c:manualLayout>
      </c:layout>
      <c:barChart>
        <c:barDir val="bar"/>
        <c:grouping val="stacked"/>
        <c:varyColors val="0"/>
        <c:ser>
          <c:idx val="0"/>
          <c:order val="0"/>
          <c:tx>
            <c:strRef>
              <c:f>図表データ!$B$2</c:f>
              <c:strCache>
                <c:ptCount val="1"/>
                <c:pt idx="0">
                  <c:v>取り組んだ</c:v>
                </c:pt>
              </c:strCache>
            </c:strRef>
          </c:tx>
          <c:spPr>
            <a:solidFill>
              <a:srgbClr val="5095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図表データ!$A$3:$A$9</c:f>
              <c:strCache>
                <c:ptCount val="7"/>
                <c:pt idx="0">
                  <c:v>製造業（n=2,837）</c:v>
                </c:pt>
                <c:pt idx="1">
                  <c:v>建設業（n=3,328）</c:v>
                </c:pt>
                <c:pt idx="2">
                  <c:v>情報通信業（n=402）</c:v>
                </c:pt>
                <c:pt idx="3">
                  <c:v>運輸業､郵便業（n=513）</c:v>
                </c:pt>
                <c:pt idx="4">
                  <c:v>卸売業（n=2,629）</c:v>
                </c:pt>
                <c:pt idx="5">
                  <c:v>小売業（n=703）</c:v>
                </c:pt>
                <c:pt idx="6">
                  <c:v>宿泊業、飲食サービス業（n=87）</c:v>
                </c:pt>
              </c:strCache>
            </c:strRef>
          </c:cat>
          <c:val>
            <c:numRef>
              <c:f>図表データ!$B$3:$B$9</c:f>
              <c:numCache>
                <c:formatCode>0.0%</c:formatCode>
                <c:ptCount val="7"/>
                <c:pt idx="0">
                  <c:v>0.68664081776524499</c:v>
                </c:pt>
                <c:pt idx="1">
                  <c:v>0.54837740384615385</c:v>
                </c:pt>
                <c:pt idx="2">
                  <c:v>0.5074626865671642</c:v>
                </c:pt>
                <c:pt idx="3">
                  <c:v>0.64912280701754388</c:v>
                </c:pt>
                <c:pt idx="4">
                  <c:v>0.47660707493343479</c:v>
                </c:pt>
                <c:pt idx="5">
                  <c:v>0.50355618776671407</c:v>
                </c:pt>
                <c:pt idx="6">
                  <c:v>0.67816091954022983</c:v>
                </c:pt>
              </c:numCache>
            </c:numRef>
          </c:val>
          <c:extLst>
            <c:ext xmlns:c16="http://schemas.microsoft.com/office/drawing/2014/chart" uri="{C3380CC4-5D6E-409C-BE32-E72D297353CC}">
              <c16:uniqueId val="{00000000-FC07-450D-A82D-9B0E5EEF4E13}"/>
            </c:ext>
          </c:extLst>
        </c:ser>
        <c:ser>
          <c:idx val="1"/>
          <c:order val="1"/>
          <c:tx>
            <c:strRef>
              <c:f>図表データ!$C$2</c:f>
              <c:strCache>
                <c:ptCount val="1"/>
                <c:pt idx="0">
                  <c:v>取り組んでいない</c:v>
                </c:pt>
              </c:strCache>
            </c:strRef>
          </c:tx>
          <c:spPr>
            <a:solidFill>
              <a:srgbClr val="FF99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図表データ!$A$3:$A$9</c:f>
              <c:strCache>
                <c:ptCount val="7"/>
                <c:pt idx="0">
                  <c:v>製造業（n=2,837）</c:v>
                </c:pt>
                <c:pt idx="1">
                  <c:v>建設業（n=3,328）</c:v>
                </c:pt>
                <c:pt idx="2">
                  <c:v>情報通信業（n=402）</c:v>
                </c:pt>
                <c:pt idx="3">
                  <c:v>運輸業､郵便業（n=513）</c:v>
                </c:pt>
                <c:pt idx="4">
                  <c:v>卸売業（n=2,629）</c:v>
                </c:pt>
                <c:pt idx="5">
                  <c:v>小売業（n=703）</c:v>
                </c:pt>
                <c:pt idx="6">
                  <c:v>宿泊業、飲食サービス業（n=87）</c:v>
                </c:pt>
              </c:strCache>
            </c:strRef>
          </c:cat>
          <c:val>
            <c:numRef>
              <c:f>図表データ!$C$3:$C$9</c:f>
              <c:numCache>
                <c:formatCode>0.0%</c:formatCode>
                <c:ptCount val="7"/>
                <c:pt idx="0">
                  <c:v>0.31335918223475501</c:v>
                </c:pt>
                <c:pt idx="1">
                  <c:v>0.45162259615384615</c:v>
                </c:pt>
                <c:pt idx="2">
                  <c:v>0.4925373134328358</c:v>
                </c:pt>
                <c:pt idx="3">
                  <c:v>0.35087719298245612</c:v>
                </c:pt>
                <c:pt idx="4">
                  <c:v>0.52339292506656521</c:v>
                </c:pt>
                <c:pt idx="5">
                  <c:v>0.49644381223328593</c:v>
                </c:pt>
                <c:pt idx="6">
                  <c:v>0.32183908045977011</c:v>
                </c:pt>
              </c:numCache>
            </c:numRef>
          </c:val>
          <c:extLst>
            <c:ext xmlns:c16="http://schemas.microsoft.com/office/drawing/2014/chart" uri="{C3380CC4-5D6E-409C-BE32-E72D297353CC}">
              <c16:uniqueId val="{00000001-FC07-450D-A82D-9B0E5EEF4E13}"/>
            </c:ext>
          </c:extLst>
        </c:ser>
        <c:dLbls>
          <c:dLblPos val="ctr"/>
          <c:showLegendKey val="0"/>
          <c:showVal val="1"/>
          <c:showCatName val="0"/>
          <c:showSerName val="0"/>
          <c:showPercent val="0"/>
          <c:showBubbleSize val="0"/>
        </c:dLbls>
        <c:gapWidth val="100"/>
        <c:overlap val="100"/>
        <c:axId val="1191690928"/>
        <c:axId val="1191692368"/>
      </c:barChart>
      <c:catAx>
        <c:axId val="1191690928"/>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1191692368"/>
        <c:crosses val="autoZero"/>
        <c:auto val="1"/>
        <c:lblAlgn val="ctr"/>
        <c:lblOffset val="100"/>
        <c:noMultiLvlLbl val="0"/>
      </c:catAx>
      <c:valAx>
        <c:axId val="1191692368"/>
        <c:scaling>
          <c:orientation val="minMax"/>
          <c:max val="1"/>
        </c:scaling>
        <c:delete val="0"/>
        <c:axPos val="b"/>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1191690928"/>
        <c:crosses val="max"/>
        <c:crossBetween val="between"/>
      </c:valAx>
      <c:spPr>
        <a:noFill/>
        <a:ln>
          <a:noFill/>
        </a:ln>
        <a:effectLst/>
      </c:spPr>
    </c:plotArea>
    <c:legend>
      <c:legendPos val="b"/>
      <c:layout>
        <c:manualLayout>
          <c:xMode val="edge"/>
          <c:yMode val="edge"/>
          <c:x val="0.57170998501512404"/>
          <c:y val="3.1570171375636868E-3"/>
          <c:w val="0.42743093289347928"/>
          <c:h val="0.14973749437574926"/>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chart>
  <c:spPr>
    <a:noFill/>
    <a:ln>
      <a:noFill/>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01455805233787"/>
          <c:y val="5.206282101203389E-2"/>
          <c:w val="0.55731147091443956"/>
          <c:h val="0.58476903648103018"/>
        </c:manualLayout>
      </c:layout>
      <c:barChart>
        <c:barDir val="bar"/>
        <c:grouping val="stacked"/>
        <c:varyColors val="0"/>
        <c:ser>
          <c:idx val="0"/>
          <c:order val="0"/>
          <c:tx>
            <c:strRef>
              <c:f>図表データ!$B$3</c:f>
              <c:strCache>
                <c:ptCount val="1"/>
                <c:pt idx="0">
                  <c:v>75%以上</c:v>
                </c:pt>
              </c:strCache>
            </c:strRef>
          </c:tx>
          <c:spPr>
            <a:solidFill>
              <a:srgbClr val="5095E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図表データ!$A$4:$A$5</c:f>
              <c:strCache>
                <c:ptCount val="2"/>
                <c:pt idx="0">
                  <c:v>取り組んだ（n=4,179）</c:v>
                </c:pt>
                <c:pt idx="1">
                  <c:v>取り組んでいない（n=1,573）</c:v>
                </c:pt>
              </c:strCache>
            </c:strRef>
          </c:cat>
          <c:val>
            <c:numRef>
              <c:f>図表データ!$B$4:$B$5</c:f>
              <c:numCache>
                <c:formatCode>0.0%</c:formatCode>
                <c:ptCount val="2"/>
                <c:pt idx="0">
                  <c:v>0.37090212969609954</c:v>
                </c:pt>
                <c:pt idx="1">
                  <c:v>0.31595677050222504</c:v>
                </c:pt>
              </c:numCache>
            </c:numRef>
          </c:val>
          <c:extLst>
            <c:ext xmlns:c16="http://schemas.microsoft.com/office/drawing/2014/chart" uri="{C3380CC4-5D6E-409C-BE32-E72D297353CC}">
              <c16:uniqueId val="{00000000-8007-48D0-8054-5BF5879739FD}"/>
            </c:ext>
          </c:extLst>
        </c:ser>
        <c:ser>
          <c:idx val="1"/>
          <c:order val="1"/>
          <c:tx>
            <c:strRef>
              <c:f>図表データ!$C$3</c:f>
              <c:strCache>
                <c:ptCount val="1"/>
                <c:pt idx="0">
                  <c:v>25%以上75%未満</c:v>
                </c:pt>
              </c:strCache>
            </c:strRef>
          </c:tx>
          <c:spPr>
            <a:solidFill>
              <a:srgbClr val="FF99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図表データ!$A$4:$A$5</c:f>
              <c:strCache>
                <c:ptCount val="2"/>
                <c:pt idx="0">
                  <c:v>取り組んだ（n=4,179）</c:v>
                </c:pt>
                <c:pt idx="1">
                  <c:v>取り組んでいない（n=1,573）</c:v>
                </c:pt>
              </c:strCache>
            </c:strRef>
          </c:cat>
          <c:val>
            <c:numRef>
              <c:f>図表データ!$C$4:$C$5</c:f>
              <c:numCache>
                <c:formatCode>0.0%</c:formatCode>
                <c:ptCount val="2"/>
                <c:pt idx="0">
                  <c:v>0.41301746829385022</c:v>
                </c:pt>
                <c:pt idx="1">
                  <c:v>0.41767323585505406</c:v>
                </c:pt>
              </c:numCache>
            </c:numRef>
          </c:val>
          <c:extLst>
            <c:ext xmlns:c16="http://schemas.microsoft.com/office/drawing/2014/chart" uri="{C3380CC4-5D6E-409C-BE32-E72D297353CC}">
              <c16:uniqueId val="{00000001-8007-48D0-8054-5BF5879739FD}"/>
            </c:ext>
          </c:extLst>
        </c:ser>
        <c:ser>
          <c:idx val="2"/>
          <c:order val="2"/>
          <c:tx>
            <c:strRef>
              <c:f>図表データ!$D$3</c:f>
              <c:strCache>
                <c:ptCount val="1"/>
                <c:pt idx="0">
                  <c:v>25%未満</c:v>
                </c:pt>
              </c:strCache>
            </c:strRef>
          </c:tx>
          <c:spPr>
            <a:solidFill>
              <a:srgbClr val="FF666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9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図表データ!$A$4:$A$5</c:f>
              <c:strCache>
                <c:ptCount val="2"/>
                <c:pt idx="0">
                  <c:v>取り組んだ（n=4,179）</c:v>
                </c:pt>
                <c:pt idx="1">
                  <c:v>取り組んでいない（n=1,573）</c:v>
                </c:pt>
              </c:strCache>
            </c:strRef>
          </c:cat>
          <c:val>
            <c:numRef>
              <c:f>図表データ!$D$4:$D$5</c:f>
              <c:numCache>
                <c:formatCode>0.0%</c:formatCode>
                <c:ptCount val="2"/>
                <c:pt idx="0">
                  <c:v>0.21608040201005024</c:v>
                </c:pt>
                <c:pt idx="1">
                  <c:v>0.2663699936427209</c:v>
                </c:pt>
              </c:numCache>
            </c:numRef>
          </c:val>
          <c:extLst>
            <c:ext xmlns:c16="http://schemas.microsoft.com/office/drawing/2014/chart" uri="{C3380CC4-5D6E-409C-BE32-E72D297353CC}">
              <c16:uniqueId val="{00000002-8007-48D0-8054-5BF5879739FD}"/>
            </c:ext>
          </c:extLst>
        </c:ser>
        <c:dLbls>
          <c:dLblPos val="ctr"/>
          <c:showLegendKey val="0"/>
          <c:showVal val="1"/>
          <c:showCatName val="0"/>
          <c:showSerName val="0"/>
          <c:showPercent val="0"/>
          <c:showBubbleSize val="0"/>
        </c:dLbls>
        <c:gapWidth val="100"/>
        <c:overlap val="100"/>
        <c:axId val="1015310048"/>
        <c:axId val="1015309568"/>
      </c:barChart>
      <c:catAx>
        <c:axId val="1015310048"/>
        <c:scaling>
          <c:orientation val="maxMin"/>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1015309568"/>
        <c:crosses val="autoZero"/>
        <c:auto val="1"/>
        <c:lblAlgn val="ctr"/>
        <c:lblOffset val="100"/>
        <c:noMultiLvlLbl val="0"/>
      </c:catAx>
      <c:valAx>
        <c:axId val="1015309568"/>
        <c:scaling>
          <c:orientation val="minMax"/>
          <c:max val="1"/>
        </c:scaling>
        <c:delete val="0"/>
        <c:axPos val="b"/>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crossAx val="1015310048"/>
        <c:crosses val="max"/>
        <c:crossBetween val="between"/>
      </c:valAx>
      <c:spPr>
        <a:noFill/>
        <a:ln>
          <a:noFill/>
        </a:ln>
        <a:effectLst/>
      </c:spPr>
    </c:plotArea>
    <c:legend>
      <c:legendPos val="b"/>
      <c:layout>
        <c:manualLayout>
          <c:xMode val="edge"/>
          <c:yMode val="edge"/>
          <c:x val="0.36142581081319564"/>
          <c:y val="0.85906118135077358"/>
          <c:w val="0.58766495369090055"/>
          <c:h val="0.14093857809258559"/>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メイリオ" panose="020B0604030504040204" pitchFamily="50" charset="-128"/>
          <a:ea typeface="メイリオ" panose="020B0604030504040204" pitchFamily="50" charset="-128"/>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0.67667</cdr:x>
      <cdr:y>0.09722</cdr:y>
    </cdr:from>
    <cdr:to>
      <cdr:x>0.76333</cdr:x>
      <cdr:y>0.15556</cdr:y>
    </cdr:to>
    <cdr:sp macro="" textlink="">
      <cdr:nvSpPr>
        <cdr:cNvPr id="2" name="テキスト ボックス 1">
          <a:extLst xmlns:a="http://schemas.openxmlformats.org/drawingml/2006/main">
            <a:ext uri="{FF2B5EF4-FFF2-40B4-BE49-F238E27FC236}">
              <a16:creationId xmlns:a16="http://schemas.microsoft.com/office/drawing/2014/main" id="{CF754EAD-3B7B-A801-1A02-87F3851834C3}"/>
            </a:ext>
          </a:extLst>
        </cdr:cNvPr>
        <cdr:cNvSpPr txBox="1"/>
      </cdr:nvSpPr>
      <cdr:spPr>
        <a:xfrm xmlns:a="http://schemas.openxmlformats.org/drawingml/2006/main">
          <a:off x="3093720" y="266700"/>
          <a:ext cx="396240" cy="1600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ja-JP" altLang="en-US" sz="1100"/>
        </a:p>
      </cdr:txBody>
    </cdr:sp>
  </cdr:relSizeAnchor>
  <cdr:relSizeAnchor xmlns:cdr="http://schemas.openxmlformats.org/drawingml/2006/chartDrawing">
    <cdr:from>
      <cdr:x>0</cdr:x>
      <cdr:y>0.02209</cdr:y>
    </cdr:from>
    <cdr:to>
      <cdr:x>0.13811</cdr:x>
      <cdr:y>0.13598</cdr:y>
    </cdr:to>
    <cdr:sp macro="" textlink="">
      <cdr:nvSpPr>
        <cdr:cNvPr id="3" name="テキスト ボックス 2">
          <a:extLst xmlns:a="http://schemas.openxmlformats.org/drawingml/2006/main">
            <a:ext uri="{FF2B5EF4-FFF2-40B4-BE49-F238E27FC236}">
              <a16:creationId xmlns:a16="http://schemas.microsoft.com/office/drawing/2014/main" id="{6E261EB6-A983-E6CD-E397-8541E960CDBB}"/>
            </a:ext>
          </a:extLst>
        </cdr:cNvPr>
        <cdr:cNvSpPr txBox="1"/>
      </cdr:nvSpPr>
      <cdr:spPr>
        <a:xfrm xmlns:a="http://schemas.openxmlformats.org/drawingml/2006/main">
          <a:off x="0" y="84051"/>
          <a:ext cx="855980" cy="43334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1000">
              <a:solidFill>
                <a:schemeClr val="tx1"/>
              </a:solidFill>
              <a:latin typeface="メイリオ" panose="020B0604030504040204" pitchFamily="50" charset="-128"/>
              <a:ea typeface="メイリオ" panose="020B0604030504040204" pitchFamily="50" charset="-128"/>
            </a:rPr>
            <a:t>（万者）</a:t>
          </a:r>
        </a:p>
      </cdr:txBody>
    </cdr:sp>
  </cdr:relSizeAnchor>
</c:userShapes>
</file>

<file path=ppt/drawings/drawing10.xml><?xml version="1.0" encoding="utf-8"?>
<c:userShapes xmlns:c="http://schemas.openxmlformats.org/drawingml/2006/chart">
  <cdr:relSizeAnchor xmlns:cdr="http://schemas.openxmlformats.org/drawingml/2006/chartDrawing">
    <cdr:from>
      <cdr:x>0.91096</cdr:x>
      <cdr:y>0.87523</cdr:y>
    </cdr:from>
    <cdr:to>
      <cdr:x>1</cdr:x>
      <cdr:y>0.95935</cdr:y>
    </cdr:to>
    <cdr:sp macro="" textlink="">
      <cdr:nvSpPr>
        <cdr:cNvPr id="2" name="テキスト ボックス 16">
          <a:extLst xmlns:a="http://schemas.openxmlformats.org/drawingml/2006/main">
            <a:ext uri="{FF2B5EF4-FFF2-40B4-BE49-F238E27FC236}">
              <a16:creationId xmlns:a16="http://schemas.microsoft.com/office/drawing/2014/main" id="{11F2E755-D59B-3AF6-36A0-1F1F4EAE2155}"/>
            </a:ext>
          </a:extLst>
        </cdr:cNvPr>
        <cdr:cNvSpPr txBox="1"/>
      </cdr:nvSpPr>
      <cdr:spPr>
        <a:xfrm xmlns:a="http://schemas.openxmlformats.org/drawingml/2006/main">
          <a:off x="5370225" y="1465561"/>
          <a:ext cx="524902" cy="140858"/>
        </a:xfrm>
        <a:prstGeom xmlns:a="http://schemas.openxmlformats.org/drawingml/2006/main" prst="rect">
          <a:avLst/>
        </a:prstGeom>
        <a:noFill xmlns:a="http://schemas.openxmlformats.org/drawingml/2006/main"/>
      </cdr:spPr>
      <cdr:txBody>
        <a:bodyPr xmlns:a="http://schemas.openxmlformats.org/drawingml/2006/main" wrap="square" lIns="0" tIns="0" rIns="0" bIns="0">
          <a:spAutoFit/>
        </a:bodyPr>
        <a:lstStyle xmlns:a="http://schemas.openxmlformats.org/drawingml/2006/main">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xmlns:a="http://schemas.openxmlformats.org/drawingml/2006/main">
          <a:pPr algn="ctr" rtl="0">
            <a:defRPr sz="900" b="0" i="0" u="none" strike="noStrike" kern="1200" baseline="0">
              <a:solidFill>
                <a:srgbClr val="000000"/>
              </a:solidFill>
              <a:latin typeface="メイリオ" panose="020B0604030504040204" pitchFamily="50" charset="-128"/>
              <a:ea typeface="メイリオ" panose="020B0604030504040204" pitchFamily="50" charset="-128"/>
              <a:cs typeface="+mn-cs"/>
            </a:defRPr>
          </a:pPr>
          <a:r>
            <a:rPr lang="ja-JP" altLang="ja-JP" dirty="0"/>
            <a:t>（</a:t>
          </a:r>
          <a:r>
            <a:rPr lang="ja-JP" altLang="en-US" dirty="0"/>
            <a:t>年度</a:t>
          </a:r>
          <a:r>
            <a:rPr lang="ja-JP" altLang="ja-JP" dirty="0"/>
            <a:t>）</a:t>
          </a:r>
        </a:p>
      </cdr:txBody>
    </cdr:sp>
  </cdr:relSizeAnchor>
</c:userShapes>
</file>

<file path=ppt/drawings/drawing11.xml><?xml version="1.0" encoding="utf-8"?>
<c:userShapes xmlns:c="http://schemas.openxmlformats.org/drawingml/2006/chart">
  <cdr:relSizeAnchor xmlns:cdr="http://schemas.openxmlformats.org/drawingml/2006/chartDrawing">
    <cdr:from>
      <cdr:x>0.90656</cdr:x>
      <cdr:y>0.79791</cdr:y>
    </cdr:from>
    <cdr:to>
      <cdr:x>1</cdr:x>
      <cdr:y>0.99555</cdr:y>
    </cdr:to>
    <cdr:sp macro="" textlink="">
      <cdr:nvSpPr>
        <cdr:cNvPr id="3" name="テキスト ボックス 14">
          <a:extLst xmlns:a="http://schemas.openxmlformats.org/drawingml/2006/main">
            <a:ext uri="{FF2B5EF4-FFF2-40B4-BE49-F238E27FC236}">
              <a16:creationId xmlns:a16="http://schemas.microsoft.com/office/drawing/2014/main" id="{1501E80B-67A5-D3D1-F485-BA5692C15339}"/>
            </a:ext>
          </a:extLst>
        </cdr:cNvPr>
        <cdr:cNvSpPr txBox="1"/>
      </cdr:nvSpPr>
      <cdr:spPr>
        <a:xfrm xmlns:a="http://schemas.openxmlformats.org/drawingml/2006/main" rot="5400000">
          <a:off x="5317060" y="1197871"/>
          <a:ext cx="323165" cy="536843"/>
        </a:xfrm>
        <a:prstGeom xmlns:a="http://schemas.openxmlformats.org/drawingml/2006/main" prst="rect">
          <a:avLst/>
        </a:prstGeom>
        <a:noFill xmlns:a="http://schemas.openxmlformats.org/drawingml/2006/main"/>
      </cdr:spPr>
      <cdr:txBody>
        <a:bodyPr xmlns:a="http://schemas.openxmlformats.org/drawingml/2006/main" vert="vert270" wrap="square" rtlCol="0">
          <a:spAutoFit/>
        </a:bodyPr>
        <a:lstStyle xmlns:a="http://schemas.openxmlformats.org/drawingml/2006/main">
          <a:defPPr>
            <a:defRPr lang="ja-JP"/>
          </a:defPPr>
          <a:lvl1pPr marL="0" indent="0" algn="l" defTabSz="914400" rtl="0" eaLnBrk="1" latinLnBrk="0" hangingPunct="1">
            <a:defRPr kumimoji="1" sz="1100" kern="1200">
              <a:solidFill>
                <a:schemeClr val="tx1"/>
              </a:solidFill>
              <a:latin typeface="+mn-lt"/>
              <a:ea typeface="+mn-ea"/>
              <a:cs typeface="+mn-cs"/>
            </a:defRPr>
          </a:lvl1pPr>
          <a:lvl2pPr marL="457200" indent="0" algn="l" defTabSz="914400" rtl="0" eaLnBrk="1" latinLnBrk="0" hangingPunct="1">
            <a:defRPr kumimoji="1" sz="1100" kern="1200">
              <a:solidFill>
                <a:schemeClr val="tx1"/>
              </a:solidFill>
              <a:latin typeface="+mn-lt"/>
              <a:ea typeface="+mn-ea"/>
              <a:cs typeface="+mn-cs"/>
            </a:defRPr>
          </a:lvl2pPr>
          <a:lvl3pPr marL="914400" indent="0" algn="l" defTabSz="914400" rtl="0" eaLnBrk="1" latinLnBrk="0" hangingPunct="1">
            <a:defRPr kumimoji="1" sz="1100" kern="1200">
              <a:solidFill>
                <a:schemeClr val="tx1"/>
              </a:solidFill>
              <a:latin typeface="+mn-lt"/>
              <a:ea typeface="+mn-ea"/>
              <a:cs typeface="+mn-cs"/>
            </a:defRPr>
          </a:lvl3pPr>
          <a:lvl4pPr marL="1371600" indent="0" algn="l" defTabSz="914400" rtl="0" eaLnBrk="1" latinLnBrk="0" hangingPunct="1">
            <a:defRPr kumimoji="1" sz="1100" kern="1200">
              <a:solidFill>
                <a:schemeClr val="tx1"/>
              </a:solidFill>
              <a:latin typeface="+mn-lt"/>
              <a:ea typeface="+mn-ea"/>
              <a:cs typeface="+mn-cs"/>
            </a:defRPr>
          </a:lvl4pPr>
          <a:lvl5pPr marL="1828800" indent="0" algn="l" defTabSz="914400" rtl="0" eaLnBrk="1" latinLnBrk="0" hangingPunct="1">
            <a:defRPr kumimoji="1" sz="1100" kern="1200">
              <a:solidFill>
                <a:schemeClr val="tx1"/>
              </a:solidFill>
              <a:latin typeface="+mn-lt"/>
              <a:ea typeface="+mn-ea"/>
              <a:cs typeface="+mn-cs"/>
            </a:defRPr>
          </a:lvl5pPr>
          <a:lvl6pPr marL="2286000" indent="0" algn="l" defTabSz="914400" rtl="0" eaLnBrk="1" latinLnBrk="0" hangingPunct="1">
            <a:defRPr kumimoji="1" sz="1100" kern="1200">
              <a:solidFill>
                <a:schemeClr val="tx1"/>
              </a:solidFill>
              <a:latin typeface="+mn-lt"/>
              <a:ea typeface="+mn-ea"/>
              <a:cs typeface="+mn-cs"/>
            </a:defRPr>
          </a:lvl6pPr>
          <a:lvl7pPr marL="2743200" indent="0" algn="l" defTabSz="914400" rtl="0" eaLnBrk="1" latinLnBrk="0" hangingPunct="1">
            <a:defRPr kumimoji="1" sz="1100" kern="1200">
              <a:solidFill>
                <a:schemeClr val="tx1"/>
              </a:solidFill>
              <a:latin typeface="+mn-lt"/>
              <a:ea typeface="+mn-ea"/>
              <a:cs typeface="+mn-cs"/>
            </a:defRPr>
          </a:lvl7pPr>
          <a:lvl8pPr marL="3200400" indent="0" algn="l" defTabSz="914400" rtl="0" eaLnBrk="1" latinLnBrk="0" hangingPunct="1">
            <a:defRPr kumimoji="1" sz="1100" kern="1200">
              <a:solidFill>
                <a:schemeClr val="tx1"/>
              </a:solidFill>
              <a:latin typeface="+mn-lt"/>
              <a:ea typeface="+mn-ea"/>
              <a:cs typeface="+mn-cs"/>
            </a:defRPr>
          </a:lvl8pPr>
          <a:lvl9pPr marL="3657600" indent="0" algn="l" defTabSz="914400" rtl="0" eaLnBrk="1" latinLnBrk="0" hangingPunct="1">
            <a:defRPr kumimoji="1" sz="1100" kern="1200">
              <a:solidFill>
                <a:schemeClr val="tx1"/>
              </a:solidFill>
              <a:latin typeface="+mn-lt"/>
              <a:ea typeface="+mn-ea"/>
              <a:cs typeface="+mn-cs"/>
            </a:defRPr>
          </a:lvl9pPr>
        </a:lstStyle>
        <a:p xmlns:a="http://schemas.openxmlformats.org/drawingml/2006/main">
          <a:r>
            <a:rPr kumimoji="1" lang="en-US" altLang="ja-JP" sz="900" dirty="0">
              <a:latin typeface="メイリオ" panose="020B0604030504040204" pitchFamily="50" charset="-128"/>
              <a:ea typeface="メイリオ" panose="020B0604030504040204" pitchFamily="50" charset="-128"/>
              <a:cs typeface="Meiryo UI" panose="020B0604030504040204" pitchFamily="50" charset="-128"/>
            </a:rPr>
            <a:t>25Q4</a:t>
          </a:r>
        </a:p>
      </cdr:txBody>
    </cdr:sp>
  </cdr:relSizeAnchor>
</c:userShapes>
</file>

<file path=ppt/drawings/drawing12.xml><?xml version="1.0" encoding="utf-8"?>
<c:userShapes xmlns:c="http://schemas.openxmlformats.org/drawingml/2006/chart">
  <cdr:relSizeAnchor xmlns:cdr="http://schemas.openxmlformats.org/drawingml/2006/chartDrawing">
    <cdr:from>
      <cdr:x>0.00833</cdr:x>
      <cdr:y>0.03436</cdr:y>
    </cdr:from>
    <cdr:to>
      <cdr:x>0.06429</cdr:x>
      <cdr:y>0.83908</cdr:y>
    </cdr:to>
    <cdr:sp macro="" textlink="">
      <cdr:nvSpPr>
        <cdr:cNvPr id="3" name="テキスト ボックス 20">
          <a:extLst xmlns:a="http://schemas.openxmlformats.org/drawingml/2006/main">
            <a:ext uri="{FF2B5EF4-FFF2-40B4-BE49-F238E27FC236}">
              <a16:creationId xmlns:a16="http://schemas.microsoft.com/office/drawing/2014/main" id="{B03CCE78-9922-4C6A-FF3E-EBADAC91AA4D}"/>
            </a:ext>
          </a:extLst>
        </cdr:cNvPr>
        <cdr:cNvSpPr txBox="1"/>
      </cdr:nvSpPr>
      <cdr:spPr>
        <a:xfrm xmlns:a="http://schemas.openxmlformats.org/drawingml/2006/main">
          <a:off x="50374" y="59032"/>
          <a:ext cx="338554" cy="1382754"/>
        </a:xfrm>
        <a:prstGeom xmlns:a="http://schemas.openxmlformats.org/drawingml/2006/main" prst="rect">
          <a:avLst/>
        </a:prstGeom>
        <a:noFill xmlns:a="http://schemas.openxmlformats.org/drawingml/2006/main"/>
      </cdr:spPr>
      <cdr:txBody>
        <a:bodyPr xmlns:a="http://schemas.openxmlformats.org/drawingml/2006/main" vert="eaVert" wrap="square" rtlCol="0">
          <a:spAutoFit/>
        </a:bodyPr>
        <a:lstStyle xmlns:a="http://schemas.openxmlformats.org/drawingml/2006/main">
          <a:defPPr>
            <a:defRPr lang="ja-JP"/>
          </a:defPPr>
          <a:lvl1pPr marL="0" indent="0" algn="l" defTabSz="914400" rtl="0" eaLnBrk="1" latinLnBrk="0" hangingPunct="1">
            <a:defRPr kumimoji="1" sz="1800" kern="1200">
              <a:solidFill>
                <a:schemeClr val="tx1"/>
              </a:solidFill>
              <a:latin typeface="+mn-lt"/>
              <a:ea typeface="+mn-ea"/>
              <a:cs typeface="+mn-cs"/>
            </a:defRPr>
          </a:lvl1pPr>
          <a:lvl2pPr marL="457200" indent="0" algn="l" defTabSz="914400" rtl="0" eaLnBrk="1" latinLnBrk="0" hangingPunct="1">
            <a:defRPr kumimoji="1" sz="1800" kern="1200">
              <a:solidFill>
                <a:schemeClr val="tx1"/>
              </a:solidFill>
              <a:latin typeface="+mn-lt"/>
              <a:ea typeface="+mn-ea"/>
              <a:cs typeface="+mn-cs"/>
            </a:defRPr>
          </a:lvl2pPr>
          <a:lvl3pPr marL="914400" indent="0" algn="l" defTabSz="914400" rtl="0" eaLnBrk="1" latinLnBrk="0" hangingPunct="1">
            <a:defRPr kumimoji="1" sz="1800" kern="1200">
              <a:solidFill>
                <a:schemeClr val="tx1"/>
              </a:solidFill>
              <a:latin typeface="+mn-lt"/>
              <a:ea typeface="+mn-ea"/>
              <a:cs typeface="+mn-cs"/>
            </a:defRPr>
          </a:lvl3pPr>
          <a:lvl4pPr marL="1371600" indent="0" algn="l" defTabSz="914400" rtl="0" eaLnBrk="1" latinLnBrk="0" hangingPunct="1">
            <a:defRPr kumimoji="1" sz="1800" kern="1200">
              <a:solidFill>
                <a:schemeClr val="tx1"/>
              </a:solidFill>
              <a:latin typeface="+mn-lt"/>
              <a:ea typeface="+mn-ea"/>
              <a:cs typeface="+mn-cs"/>
            </a:defRPr>
          </a:lvl4pPr>
          <a:lvl5pPr marL="1828800" indent="0" algn="l" defTabSz="914400" rtl="0" eaLnBrk="1" latinLnBrk="0" hangingPunct="1">
            <a:defRPr kumimoji="1" sz="1800" kern="1200">
              <a:solidFill>
                <a:schemeClr val="tx1"/>
              </a:solidFill>
              <a:latin typeface="+mn-lt"/>
              <a:ea typeface="+mn-ea"/>
              <a:cs typeface="+mn-cs"/>
            </a:defRPr>
          </a:lvl5pPr>
          <a:lvl6pPr marL="2286000" indent="0" algn="l" defTabSz="914400" rtl="0" eaLnBrk="1" latinLnBrk="0" hangingPunct="1">
            <a:defRPr kumimoji="1" sz="1800" kern="1200">
              <a:solidFill>
                <a:schemeClr val="tx1"/>
              </a:solidFill>
              <a:latin typeface="+mn-lt"/>
              <a:ea typeface="+mn-ea"/>
              <a:cs typeface="+mn-cs"/>
            </a:defRPr>
          </a:lvl6pPr>
          <a:lvl7pPr marL="2743200" indent="0" algn="l" defTabSz="914400" rtl="0" eaLnBrk="1" latinLnBrk="0" hangingPunct="1">
            <a:defRPr kumimoji="1" sz="1800" kern="1200">
              <a:solidFill>
                <a:schemeClr val="tx1"/>
              </a:solidFill>
              <a:latin typeface="+mn-lt"/>
              <a:ea typeface="+mn-ea"/>
              <a:cs typeface="+mn-cs"/>
            </a:defRPr>
          </a:lvl7pPr>
          <a:lvl8pPr marL="3200400" indent="0" algn="l" defTabSz="914400" rtl="0" eaLnBrk="1" latinLnBrk="0" hangingPunct="1">
            <a:defRPr kumimoji="1" sz="1800" kern="1200">
              <a:solidFill>
                <a:schemeClr val="tx1"/>
              </a:solidFill>
              <a:latin typeface="+mn-lt"/>
              <a:ea typeface="+mn-ea"/>
              <a:cs typeface="+mn-cs"/>
            </a:defRPr>
          </a:lvl8pPr>
          <a:lvl9pPr marL="3657600" indent="0" algn="l" defTabSz="914400" rtl="0" eaLnBrk="1" latinLnBrk="0" hangingPunct="1">
            <a:defRPr kumimoji="1" sz="1800" kern="1200">
              <a:solidFill>
                <a:schemeClr val="tx1"/>
              </a:solidFill>
              <a:latin typeface="+mn-lt"/>
              <a:ea typeface="+mn-ea"/>
              <a:cs typeface="+mn-cs"/>
            </a:defRPr>
          </a:lvl9pPr>
        </a:lstStyle>
        <a:p xmlns:a="http://schemas.openxmlformats.org/drawingml/2006/main">
          <a:pPr algn="ctr"/>
          <a:r>
            <a:rPr kumimoji="1" lang="ja-JP" altLang="en-US" sz="1000" dirty="0">
              <a:latin typeface="+mn-ea"/>
              <a:cs typeface="Meiryo UI" panose="020B0604030504040204" pitchFamily="50" charset="-128"/>
            </a:rPr>
            <a:t>（</a:t>
          </a:r>
          <a:r>
            <a:rPr lang="ja-JP" altLang="en-US" sz="1000" dirty="0">
              <a:latin typeface="+mn-ea"/>
              <a:cs typeface="Meiryo UI" panose="020B0604030504040204" pitchFamily="50" charset="-128"/>
            </a:rPr>
            <a:t>価格転嫁の状況</a:t>
          </a:r>
          <a:r>
            <a:rPr kumimoji="1" lang="ja-JP" altLang="en-US" sz="1000" dirty="0">
              <a:latin typeface="+mn-ea"/>
              <a:cs typeface="Meiryo UI" panose="020B0604030504040204" pitchFamily="50" charset="-128"/>
            </a:rPr>
            <a:t>）</a:t>
          </a:r>
        </a:p>
      </cdr:txBody>
    </cdr:sp>
  </cdr:relSizeAnchor>
</c:userShapes>
</file>

<file path=ppt/drawings/drawing2.xml><?xml version="1.0" encoding="utf-8"?>
<c:userShapes xmlns:c="http://schemas.openxmlformats.org/drawingml/2006/chart">
  <cdr:relSizeAnchor xmlns:cdr="http://schemas.openxmlformats.org/drawingml/2006/chartDrawing">
    <cdr:from>
      <cdr:x>0.04954</cdr:x>
      <cdr:y>0.0324</cdr:y>
    </cdr:from>
    <cdr:to>
      <cdr:x>0.44272</cdr:x>
      <cdr:y>0.09287</cdr:y>
    </cdr:to>
    <cdr:sp macro="" textlink="">
      <cdr:nvSpPr>
        <cdr:cNvPr id="2" name="テキスト ボックス 1">
          <a:extLst xmlns:a="http://schemas.openxmlformats.org/drawingml/2006/main">
            <a:ext uri="{FF2B5EF4-FFF2-40B4-BE49-F238E27FC236}">
              <a16:creationId xmlns:a16="http://schemas.microsoft.com/office/drawing/2014/main" id="{FA440E26-CC1E-1978-F355-079C36D7FA20}"/>
            </a:ext>
          </a:extLst>
        </cdr:cNvPr>
        <cdr:cNvSpPr txBox="1"/>
      </cdr:nvSpPr>
      <cdr:spPr>
        <a:xfrm xmlns:a="http://schemas.openxmlformats.org/drawingml/2006/main">
          <a:off x="348343" y="163286"/>
          <a:ext cx="2764972"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ja-JP" altLang="en-US" sz="1100"/>
        </a:p>
      </cdr:txBody>
    </cdr:sp>
  </cdr:relSizeAnchor>
  <cdr:relSizeAnchor xmlns:cdr="http://schemas.openxmlformats.org/drawingml/2006/chartDrawing">
    <cdr:from>
      <cdr:x>0.01075</cdr:x>
      <cdr:y>0</cdr:y>
    </cdr:from>
    <cdr:to>
      <cdr:x>0.45839</cdr:x>
      <cdr:y>0.0527</cdr:y>
    </cdr:to>
    <cdr:sp macro="" textlink="">
      <cdr:nvSpPr>
        <cdr:cNvPr id="3" name="テキスト ボックス 2">
          <a:extLst xmlns:a="http://schemas.openxmlformats.org/drawingml/2006/main">
            <a:ext uri="{FF2B5EF4-FFF2-40B4-BE49-F238E27FC236}">
              <a16:creationId xmlns:a16="http://schemas.microsoft.com/office/drawing/2014/main" id="{0512AB3F-B981-97B8-39CF-EE13A05ABBB7}"/>
            </a:ext>
          </a:extLst>
        </cdr:cNvPr>
        <cdr:cNvSpPr txBox="1"/>
      </cdr:nvSpPr>
      <cdr:spPr>
        <a:xfrm xmlns:a="http://schemas.openxmlformats.org/drawingml/2006/main">
          <a:off x="70095" y="0"/>
          <a:ext cx="2920120" cy="1952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900" dirty="0">
              <a:latin typeface="メイリオ" panose="020B0604030504040204" pitchFamily="50" charset="-128"/>
              <a:ea typeface="メイリオ" panose="020B0604030504040204" pitchFamily="50" charset="-128"/>
            </a:rPr>
            <a:t>売上高、経常利益（兆円・後方４四半期移動平均）</a:t>
          </a:r>
        </a:p>
      </cdr:txBody>
    </cdr:sp>
  </cdr:relSizeAnchor>
  <cdr:relSizeAnchor xmlns:cdr="http://schemas.openxmlformats.org/drawingml/2006/chartDrawing">
    <cdr:from>
      <cdr:x>0.33437</cdr:x>
      <cdr:y>0.10367</cdr:y>
    </cdr:from>
    <cdr:to>
      <cdr:x>0.4644</cdr:x>
      <cdr:y>0.2851</cdr:y>
    </cdr:to>
    <cdr:sp macro="" textlink="">
      <cdr:nvSpPr>
        <cdr:cNvPr id="5" name="テキスト ボックス 4">
          <a:extLst xmlns:a="http://schemas.openxmlformats.org/drawingml/2006/main">
            <a:ext uri="{FF2B5EF4-FFF2-40B4-BE49-F238E27FC236}">
              <a16:creationId xmlns:a16="http://schemas.microsoft.com/office/drawing/2014/main" id="{1EFDC726-0CC8-C9F0-B3F8-940690DE7ED1}"/>
            </a:ext>
          </a:extLst>
        </cdr:cNvPr>
        <cdr:cNvSpPr txBox="1"/>
      </cdr:nvSpPr>
      <cdr:spPr>
        <a:xfrm xmlns:a="http://schemas.openxmlformats.org/drawingml/2006/main">
          <a:off x="2351315" y="52251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ja-JP" altLang="en-US" sz="1100"/>
        </a:p>
      </cdr:txBody>
    </cdr:sp>
  </cdr:relSizeAnchor>
  <cdr:relSizeAnchor xmlns:cdr="http://schemas.openxmlformats.org/drawingml/2006/chartDrawing">
    <cdr:from>
      <cdr:x>0</cdr:x>
      <cdr:y>0.90029</cdr:y>
    </cdr:from>
    <cdr:to>
      <cdr:x>1</cdr:x>
      <cdr:y>0.99578</cdr:y>
    </cdr:to>
    <cdr:sp macro="" textlink="">
      <cdr:nvSpPr>
        <cdr:cNvPr id="6" name="テキスト ボックス 1">
          <a:extLst xmlns:a="http://schemas.openxmlformats.org/drawingml/2006/main">
            <a:ext uri="{FF2B5EF4-FFF2-40B4-BE49-F238E27FC236}">
              <a16:creationId xmlns:a16="http://schemas.microsoft.com/office/drawing/2014/main" id="{803E5BC9-AC78-C5B5-409F-7AB524332C35}"/>
            </a:ext>
          </a:extLst>
        </cdr:cNvPr>
        <cdr:cNvSpPr txBox="1"/>
      </cdr:nvSpPr>
      <cdr:spPr>
        <a:xfrm xmlns:a="http://schemas.openxmlformats.org/drawingml/2006/main">
          <a:off x="0" y="3334858"/>
          <a:ext cx="6523290" cy="35371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900" dirty="0">
              <a:latin typeface="メイリオ" panose="020B0604030504040204" pitchFamily="50" charset="-128"/>
              <a:ea typeface="メイリオ" panose="020B0604030504040204" pitchFamily="50" charset="-128"/>
            </a:rPr>
            <a:t>資料：財務省「法人企業統計調査季報」</a:t>
          </a:r>
          <a:endParaRPr lang="en-US" altLang="ja-JP" sz="900" dirty="0">
            <a:latin typeface="メイリオ" panose="020B0604030504040204" pitchFamily="50" charset="-128"/>
            <a:ea typeface="メイリオ" panose="020B0604030504040204" pitchFamily="50" charset="-128"/>
          </a:endParaRPr>
        </a:p>
        <a:p xmlns:a="http://schemas.openxmlformats.org/drawingml/2006/main">
          <a:r>
            <a:rPr lang="ja-JP" altLang="en-US" sz="900" dirty="0">
              <a:latin typeface="メイリオ" panose="020B0604030504040204" pitchFamily="50" charset="-128"/>
              <a:ea typeface="メイリオ" panose="020B0604030504040204" pitchFamily="50" charset="-128"/>
            </a:rPr>
            <a:t>（注）</a:t>
          </a:r>
          <a:r>
            <a:rPr lang="en-US" altLang="ja-JP" sz="900" dirty="0">
              <a:latin typeface="メイリオ" panose="020B0604030504040204" pitchFamily="50" charset="-128"/>
              <a:ea typeface="メイリオ" panose="020B0604030504040204" pitchFamily="50" charset="-128"/>
            </a:rPr>
            <a:t>1.</a:t>
          </a:r>
          <a:r>
            <a:rPr lang="ja-JP" altLang="en-US" sz="900" dirty="0">
              <a:latin typeface="メイリオ" panose="020B0604030504040204" pitchFamily="50" charset="-128"/>
              <a:ea typeface="メイリオ" panose="020B0604030504040204" pitchFamily="50" charset="-128"/>
            </a:rPr>
            <a:t>中小企業とは資本金１千万円以上１億円未満の企業とする。</a:t>
          </a:r>
          <a:r>
            <a:rPr lang="en-US" altLang="ja-JP" sz="900" dirty="0">
              <a:latin typeface="メイリオ" panose="020B0604030504040204" pitchFamily="50" charset="-128"/>
              <a:ea typeface="メイリオ" panose="020B0604030504040204" pitchFamily="50" charset="-128"/>
            </a:rPr>
            <a:t>2.</a:t>
          </a:r>
          <a:r>
            <a:rPr lang="ja-JP" altLang="en-US" sz="900" dirty="0">
              <a:latin typeface="メイリオ" panose="020B0604030504040204" pitchFamily="50" charset="-128"/>
              <a:ea typeface="メイリオ" panose="020B0604030504040204" pitchFamily="50" charset="-128"/>
            </a:rPr>
            <a:t>金融業、保険業は含まない。</a:t>
          </a:r>
        </a:p>
      </cdr:txBody>
    </cdr:sp>
  </cdr:relSizeAnchor>
  <cdr:relSizeAnchor xmlns:cdr="http://schemas.openxmlformats.org/drawingml/2006/chartDrawing">
    <cdr:from>
      <cdr:x>0.61455</cdr:x>
      <cdr:y>0.85586</cdr:y>
    </cdr:from>
    <cdr:to>
      <cdr:x>1</cdr:x>
      <cdr:y>0.90985</cdr:y>
    </cdr:to>
    <cdr:sp macro="" textlink="">
      <cdr:nvSpPr>
        <cdr:cNvPr id="7" name="テキスト ボックス 1">
          <a:extLst xmlns:a="http://schemas.openxmlformats.org/drawingml/2006/main">
            <a:ext uri="{FF2B5EF4-FFF2-40B4-BE49-F238E27FC236}">
              <a16:creationId xmlns:a16="http://schemas.microsoft.com/office/drawing/2014/main" id="{90F7BE8A-48D4-0585-90AF-443B16A4C3BA}"/>
            </a:ext>
          </a:extLst>
        </cdr:cNvPr>
        <cdr:cNvSpPr txBox="1"/>
      </cdr:nvSpPr>
      <cdr:spPr>
        <a:xfrm xmlns:a="http://schemas.openxmlformats.org/drawingml/2006/main">
          <a:off x="4008888" y="2782819"/>
          <a:ext cx="2514402" cy="17554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ja-JP" altLang="en-US" sz="900" dirty="0">
              <a:latin typeface="メイリオ" panose="020B0604030504040204" pitchFamily="50" charset="-128"/>
              <a:ea typeface="メイリオ" panose="020B0604030504040204" pitchFamily="50" charset="-128"/>
            </a:rPr>
            <a:t>（年期）</a:t>
          </a:r>
        </a:p>
      </cdr:txBody>
    </cdr:sp>
  </cdr:relSizeAnchor>
  <cdr:relSizeAnchor xmlns:cdr="http://schemas.openxmlformats.org/drawingml/2006/chartDrawing">
    <cdr:from>
      <cdr:x>0.77477</cdr:x>
      <cdr:y>0.34434</cdr:y>
    </cdr:from>
    <cdr:to>
      <cdr:x>0.95243</cdr:x>
      <cdr:y>0.41974</cdr:y>
    </cdr:to>
    <cdr:sp macro="" textlink="">
      <cdr:nvSpPr>
        <cdr:cNvPr id="21" name="テキスト ボックス 20">
          <a:extLst xmlns:a="http://schemas.openxmlformats.org/drawingml/2006/main">
            <a:ext uri="{FF2B5EF4-FFF2-40B4-BE49-F238E27FC236}">
              <a16:creationId xmlns:a16="http://schemas.microsoft.com/office/drawing/2014/main" id="{C61677B8-890D-355A-6719-11A85058994B}"/>
            </a:ext>
          </a:extLst>
        </cdr:cNvPr>
        <cdr:cNvSpPr txBox="1"/>
      </cdr:nvSpPr>
      <cdr:spPr>
        <a:xfrm xmlns:a="http://schemas.openxmlformats.org/drawingml/2006/main">
          <a:off x="4892892" y="1252252"/>
          <a:ext cx="1121980" cy="2742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900" b="1" kern="1200" dirty="0">
              <a:latin typeface="メイリオ" panose="020B0604030504040204" pitchFamily="50" charset="-128"/>
              <a:ea typeface="メイリオ" panose="020B0604030504040204" pitchFamily="50" charset="-128"/>
            </a:rPr>
            <a:t>経常利益率</a:t>
          </a:r>
          <a:r>
            <a:rPr lang="ja-JP" altLang="en-US" sz="900" b="1" kern="1200" baseline="0" dirty="0">
              <a:latin typeface="メイリオ" panose="020B0604030504040204" pitchFamily="50" charset="-128"/>
              <a:ea typeface="メイリオ" panose="020B0604030504040204" pitchFamily="50" charset="-128"/>
            </a:rPr>
            <a:t> </a:t>
          </a:r>
          <a:r>
            <a:rPr lang="en-US" altLang="ja-JP" sz="900" b="1" kern="1200" baseline="0" dirty="0">
              <a:latin typeface="メイリオ" panose="020B0604030504040204" pitchFamily="50" charset="-128"/>
              <a:ea typeface="メイリオ" panose="020B0604030504040204" pitchFamily="50" charset="-128"/>
            </a:rPr>
            <a:t>5.0</a:t>
          </a:r>
          <a:r>
            <a:rPr lang="en-US" altLang="ja-JP" sz="900" b="1" kern="1200" dirty="0">
              <a:latin typeface="メイリオ" panose="020B0604030504040204" pitchFamily="50" charset="-128"/>
              <a:ea typeface="メイリオ" panose="020B0604030504040204" pitchFamily="50" charset="-128"/>
            </a:rPr>
            <a:t>%</a:t>
          </a:r>
          <a:endParaRPr lang="ja-JP" altLang="en-US" sz="900" b="1" kern="1200" dirty="0">
            <a:latin typeface="メイリオ" panose="020B0604030504040204" pitchFamily="50" charset="-128"/>
            <a:ea typeface="メイリオ" panose="020B0604030504040204" pitchFamily="50" charset="-128"/>
          </a:endParaRPr>
        </a:p>
      </cdr:txBody>
    </cdr:sp>
  </cdr:relSizeAnchor>
  <cdr:relSizeAnchor xmlns:cdr="http://schemas.openxmlformats.org/drawingml/2006/chartDrawing">
    <cdr:from>
      <cdr:x>0.85525</cdr:x>
      <cdr:y>0</cdr:y>
    </cdr:from>
    <cdr:to>
      <cdr:x>0.99259</cdr:x>
      <cdr:y>0.07511</cdr:y>
    </cdr:to>
    <cdr:sp macro="" textlink="">
      <cdr:nvSpPr>
        <cdr:cNvPr id="22" name="テキスト ボックス 1">
          <a:extLst xmlns:a="http://schemas.openxmlformats.org/drawingml/2006/main">
            <a:ext uri="{FF2B5EF4-FFF2-40B4-BE49-F238E27FC236}">
              <a16:creationId xmlns:a16="http://schemas.microsoft.com/office/drawing/2014/main" id="{C2260CB1-1095-B805-8340-01CCD29EF9B6}"/>
            </a:ext>
          </a:extLst>
        </cdr:cNvPr>
        <cdr:cNvSpPr txBox="1"/>
      </cdr:nvSpPr>
      <cdr:spPr>
        <a:xfrm xmlns:a="http://schemas.openxmlformats.org/drawingml/2006/main">
          <a:off x="5579044" y="0"/>
          <a:ext cx="895927" cy="27823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900">
              <a:latin typeface="メイリオ" panose="020B0604030504040204" pitchFamily="50" charset="-128"/>
              <a:ea typeface="メイリオ" panose="020B0604030504040204" pitchFamily="50" charset="-128"/>
            </a:rPr>
            <a:t>経常利益率</a:t>
          </a:r>
          <a:r>
            <a:rPr lang="ja-JP" altLang="en-US" sz="900" dirty="0">
              <a:latin typeface="メイリオ" panose="020B0604030504040204" pitchFamily="50" charset="-128"/>
              <a:ea typeface="メイリオ" panose="020B0604030504040204" pitchFamily="50" charset="-128"/>
            </a:rPr>
            <a:t>（％）</a:t>
          </a:r>
        </a:p>
      </cdr:txBody>
    </cdr:sp>
  </cdr:relSizeAnchor>
</c:userShapes>
</file>

<file path=ppt/drawings/drawing3.xml><?xml version="1.0" encoding="utf-8"?>
<c:userShapes xmlns:c="http://schemas.openxmlformats.org/drawingml/2006/chart">
  <cdr:relSizeAnchor xmlns:cdr="http://schemas.openxmlformats.org/drawingml/2006/chartDrawing">
    <cdr:from>
      <cdr:x>0.88928</cdr:x>
      <cdr:y>0.8772</cdr:y>
    </cdr:from>
    <cdr:to>
      <cdr:x>0.97717</cdr:x>
      <cdr:y>0.9632</cdr:y>
    </cdr:to>
    <cdr:sp macro="" textlink="">
      <cdr:nvSpPr>
        <cdr:cNvPr id="4" name="Rectangle 3">
          <a:extLst xmlns:a="http://schemas.openxmlformats.org/drawingml/2006/main">
            <a:ext uri="{FF2B5EF4-FFF2-40B4-BE49-F238E27FC236}">
              <a16:creationId xmlns:a16="http://schemas.microsoft.com/office/drawing/2014/main" id="{09325D33-AC92-48F3-9D83-CF9B8C0620DB}"/>
            </a:ext>
          </a:extLst>
        </cdr:cNvPr>
        <cdr:cNvSpPr>
          <a:spLocks xmlns:a="http://schemas.openxmlformats.org/drawingml/2006/main" noChangeArrowheads="1"/>
        </cdr:cNvSpPr>
      </cdr:nvSpPr>
      <cdr:spPr bwMode="auto">
        <a:xfrm xmlns:a="http://schemas.openxmlformats.org/drawingml/2006/main" flipH="1">
          <a:off x="4867423" y="1374385"/>
          <a:ext cx="481062" cy="134744"/>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square" lIns="27432" tIns="18288" rIns="0" bIns="18288" anchor="ctr"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rtl="0">
            <a:defRPr sz="1000"/>
          </a:pPr>
          <a:r>
            <a:rPr lang="en-US" altLang="ja-JP" sz="900" b="0" i="0" u="none" strike="noStrike" baseline="0" dirty="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a:t>
          </a:r>
          <a:r>
            <a:rPr lang="ja-JP" altLang="en-US" sz="900" b="0" i="0" u="none" strike="noStrike" baseline="0" dirty="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年</a:t>
          </a:r>
          <a:r>
            <a:rPr lang="en-US" altLang="ja-JP" sz="900" b="0" i="0" u="none" strike="noStrike" baseline="0" dirty="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a:t>
          </a:r>
        </a:p>
      </cdr:txBody>
    </cdr:sp>
  </cdr:relSizeAnchor>
  <cdr:relSizeAnchor xmlns:cdr="http://schemas.openxmlformats.org/drawingml/2006/chartDrawing">
    <cdr:from>
      <cdr:x>0.8785</cdr:x>
      <cdr:y>0.74268</cdr:y>
    </cdr:from>
    <cdr:to>
      <cdr:x>0.96686</cdr:x>
      <cdr:y>0.84075</cdr:y>
    </cdr:to>
    <cdr:sp macro="" textlink="">
      <cdr:nvSpPr>
        <cdr:cNvPr id="8" name="Rectangle 3">
          <a:extLst xmlns:a="http://schemas.openxmlformats.org/drawingml/2006/main">
            <a:ext uri="{FF2B5EF4-FFF2-40B4-BE49-F238E27FC236}">
              <a16:creationId xmlns:a16="http://schemas.microsoft.com/office/drawing/2014/main" id="{57E4CA25-85FC-E321-2B09-F630BDC3C901}"/>
            </a:ext>
          </a:extLst>
        </cdr:cNvPr>
        <cdr:cNvSpPr>
          <a:spLocks xmlns:a="http://schemas.openxmlformats.org/drawingml/2006/main" noChangeArrowheads="1"/>
        </cdr:cNvSpPr>
      </cdr:nvSpPr>
      <cdr:spPr bwMode="auto">
        <a:xfrm xmlns:a="http://schemas.openxmlformats.org/drawingml/2006/main" rot="5400000" flipH="1">
          <a:off x="5670917" y="4077276"/>
          <a:ext cx="540293" cy="56894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eaVert" wrap="square" lIns="27432" tIns="18288" rIns="0" bIns="18288" anchor="ctr"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rtl="0">
            <a:defRPr sz="1000"/>
          </a:pPr>
          <a:endParaRPr lang="en-US" altLang="ja-JP" sz="900" b="0" i="0" u="none" strike="noStrike" baseline="0">
            <a:solidFill>
              <a:srgbClr val="000000"/>
            </a:solidFill>
            <a:latin typeface="メイリオ" panose="020B0604030504040204" pitchFamily="50" charset="-128"/>
            <a:ea typeface="メイリオ" panose="020B0604030504040204" pitchFamily="50" charset="-128"/>
            <a:cs typeface="Meiryo UI" panose="020B0604030504040204" pitchFamily="50" charset="-128"/>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0.02502</cdr:x>
      <cdr:y>0.03136</cdr:y>
    </cdr:from>
    <cdr:to>
      <cdr:x>0.49668</cdr:x>
      <cdr:y>0.10585</cdr:y>
    </cdr:to>
    <cdr:sp macro="" textlink="">
      <cdr:nvSpPr>
        <cdr:cNvPr id="2" name="テキスト ボックス 1">
          <a:extLst xmlns:a="http://schemas.openxmlformats.org/drawingml/2006/main">
            <a:ext uri="{FF2B5EF4-FFF2-40B4-BE49-F238E27FC236}">
              <a16:creationId xmlns:a16="http://schemas.microsoft.com/office/drawing/2014/main" id="{A724867C-F2F1-D318-63AC-E70A67162246}"/>
            </a:ext>
          </a:extLst>
        </cdr:cNvPr>
        <cdr:cNvSpPr txBox="1"/>
      </cdr:nvSpPr>
      <cdr:spPr>
        <a:xfrm xmlns:a="http://schemas.openxmlformats.org/drawingml/2006/main">
          <a:off x="179294" y="143436"/>
          <a:ext cx="3379694" cy="34065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ja-JP" altLang="en-US" sz="1100"/>
        </a:p>
      </cdr:txBody>
    </cdr:sp>
  </cdr:relSizeAnchor>
  <cdr:relSizeAnchor xmlns:cdr="http://schemas.openxmlformats.org/drawingml/2006/chartDrawing">
    <cdr:from>
      <cdr:x>0.07687</cdr:x>
      <cdr:y>0.15368</cdr:y>
    </cdr:from>
    <cdr:to>
      <cdr:x>0.17445</cdr:x>
      <cdr:y>0.30235</cdr:y>
    </cdr:to>
    <cdr:sp macro="" textlink="">
      <cdr:nvSpPr>
        <cdr:cNvPr id="4" name="テキスト ボックス 3">
          <a:extLst xmlns:a="http://schemas.openxmlformats.org/drawingml/2006/main">
            <a:ext uri="{FF2B5EF4-FFF2-40B4-BE49-F238E27FC236}">
              <a16:creationId xmlns:a16="http://schemas.microsoft.com/office/drawing/2014/main" id="{2D0F5012-F300-3916-62B8-2699F4AB568E}"/>
            </a:ext>
          </a:extLst>
        </cdr:cNvPr>
        <cdr:cNvSpPr txBox="1"/>
      </cdr:nvSpPr>
      <cdr:spPr>
        <a:xfrm xmlns:a="http://schemas.openxmlformats.org/drawingml/2006/main">
          <a:off x="441958" y="276999"/>
          <a:ext cx="561052" cy="26797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900" dirty="0">
              <a:latin typeface="メイリオ" panose="020B0604030504040204" pitchFamily="50" charset="-128"/>
              <a:ea typeface="メイリオ" panose="020B0604030504040204" pitchFamily="50" charset="-128"/>
            </a:rPr>
            <a:t>（円）</a:t>
          </a:r>
        </a:p>
      </cdr:txBody>
    </cdr:sp>
  </cdr:relSizeAnchor>
  <cdr:relSizeAnchor xmlns:cdr="http://schemas.openxmlformats.org/drawingml/2006/chartDrawing">
    <cdr:from>
      <cdr:x>0.87871</cdr:x>
      <cdr:y>0.88313</cdr:y>
    </cdr:from>
    <cdr:to>
      <cdr:x>1</cdr:x>
      <cdr:y>1</cdr:y>
    </cdr:to>
    <cdr:sp macro="" textlink="">
      <cdr:nvSpPr>
        <cdr:cNvPr id="5" name="テキスト ボックス 1">
          <a:extLst xmlns:a="http://schemas.openxmlformats.org/drawingml/2006/main">
            <a:ext uri="{FF2B5EF4-FFF2-40B4-BE49-F238E27FC236}">
              <a16:creationId xmlns:a16="http://schemas.microsoft.com/office/drawing/2014/main" id="{094151E5-4B26-CF63-4609-EB96BA0D5FC1}"/>
            </a:ext>
          </a:extLst>
        </cdr:cNvPr>
        <cdr:cNvSpPr txBox="1"/>
      </cdr:nvSpPr>
      <cdr:spPr>
        <a:xfrm xmlns:a="http://schemas.openxmlformats.org/drawingml/2006/main">
          <a:off x="5007838" y="1396592"/>
          <a:ext cx="691227" cy="18482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ja-JP" altLang="en-US" sz="900" dirty="0">
              <a:latin typeface="メイリオ" panose="020B0604030504040204" pitchFamily="50" charset="-128"/>
              <a:ea typeface="メイリオ" panose="020B0604030504040204" pitchFamily="50" charset="-128"/>
            </a:rPr>
            <a:t>（年度）</a:t>
          </a:r>
        </a:p>
      </cdr:txBody>
    </cdr:sp>
  </cdr:relSizeAnchor>
</c:userShapes>
</file>

<file path=ppt/drawings/drawing5.xml><?xml version="1.0" encoding="utf-8"?>
<c:userShapes xmlns:c="http://schemas.openxmlformats.org/drawingml/2006/chart">
  <cdr:relSizeAnchor xmlns:cdr="http://schemas.openxmlformats.org/drawingml/2006/chartDrawing">
    <cdr:from>
      <cdr:x>0.01707</cdr:x>
      <cdr:y>0.01043</cdr:y>
    </cdr:from>
    <cdr:to>
      <cdr:x>0.19006</cdr:x>
      <cdr:y>0.13943</cdr:y>
    </cdr:to>
    <cdr:sp macro="" textlink="">
      <cdr:nvSpPr>
        <cdr:cNvPr id="2" name="テキスト ボックス 1">
          <a:extLst xmlns:a="http://schemas.openxmlformats.org/drawingml/2006/main">
            <a:ext uri="{FF2B5EF4-FFF2-40B4-BE49-F238E27FC236}">
              <a16:creationId xmlns:a16="http://schemas.microsoft.com/office/drawing/2014/main" id="{FD90919A-719F-174F-7AD6-C9AF97F63A91}"/>
            </a:ext>
          </a:extLst>
        </cdr:cNvPr>
        <cdr:cNvSpPr txBox="1"/>
      </cdr:nvSpPr>
      <cdr:spPr>
        <a:xfrm xmlns:a="http://schemas.openxmlformats.org/drawingml/2006/main">
          <a:off x="105259" y="19828"/>
          <a:ext cx="1066800" cy="2451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900" kern="1200" dirty="0">
              <a:latin typeface="メイリオ" panose="020B0604030504040204" pitchFamily="50" charset="-128"/>
              <a:ea typeface="メイリオ" panose="020B0604030504040204" pitchFamily="50" charset="-128"/>
            </a:rPr>
            <a:t>（千円）</a:t>
          </a:r>
        </a:p>
      </cdr:txBody>
    </cdr:sp>
  </cdr:relSizeAnchor>
  <cdr:relSizeAnchor xmlns:cdr="http://schemas.openxmlformats.org/drawingml/2006/chartDrawing">
    <cdr:from>
      <cdr:x>0.90654</cdr:x>
      <cdr:y>0.8679</cdr:y>
    </cdr:from>
    <cdr:to>
      <cdr:x>1</cdr:x>
      <cdr:y>0.97073</cdr:y>
    </cdr:to>
    <cdr:sp macro="" textlink="">
      <cdr:nvSpPr>
        <cdr:cNvPr id="3" name="テキスト ボックス 1">
          <a:extLst xmlns:a="http://schemas.openxmlformats.org/drawingml/2006/main">
            <a:ext uri="{FF2B5EF4-FFF2-40B4-BE49-F238E27FC236}">
              <a16:creationId xmlns:a16="http://schemas.microsoft.com/office/drawing/2014/main" id="{122974FE-33D9-4C56-D566-8F17EF42C62B}"/>
            </a:ext>
          </a:extLst>
        </cdr:cNvPr>
        <cdr:cNvSpPr txBox="1"/>
      </cdr:nvSpPr>
      <cdr:spPr>
        <a:xfrm xmlns:a="http://schemas.openxmlformats.org/drawingml/2006/main">
          <a:off x="5417127" y="1273715"/>
          <a:ext cx="558461" cy="15091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ja-JP" altLang="en-US" sz="900" kern="1200" dirty="0">
              <a:latin typeface="メイリオ" panose="020B0604030504040204" pitchFamily="50" charset="-128"/>
              <a:ea typeface="メイリオ" panose="020B0604030504040204" pitchFamily="50" charset="-128"/>
            </a:rPr>
            <a:t>（年）</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cdr:y>
    </cdr:from>
    <cdr:to>
      <cdr:x>0.39918</cdr:x>
      <cdr:y>0.17701</cdr:y>
    </cdr:to>
    <cdr:sp macro="" textlink="">
      <cdr:nvSpPr>
        <cdr:cNvPr id="2" name="テキスト ボックス 1">
          <a:extLst xmlns:a="http://schemas.openxmlformats.org/drawingml/2006/main">
            <a:ext uri="{FF2B5EF4-FFF2-40B4-BE49-F238E27FC236}">
              <a16:creationId xmlns:a16="http://schemas.microsoft.com/office/drawing/2014/main" id="{7E2D9DF9-7DA2-A291-0BE5-FE1C04AD6704}"/>
            </a:ext>
          </a:extLst>
        </cdr:cNvPr>
        <cdr:cNvSpPr txBox="1"/>
      </cdr:nvSpPr>
      <cdr:spPr>
        <a:xfrm xmlns:a="http://schemas.openxmlformats.org/drawingml/2006/main">
          <a:off x="0" y="0"/>
          <a:ext cx="1257496" cy="3178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900" kern="1200" dirty="0">
              <a:latin typeface="メイリオ" panose="020B0604030504040204" pitchFamily="50" charset="-128"/>
              <a:ea typeface="メイリオ" panose="020B0604030504040204" pitchFamily="50" charset="-128"/>
            </a:rPr>
            <a:t>（</a:t>
          </a:r>
          <a:r>
            <a:rPr lang="en-US" altLang="ja-JP" sz="900" kern="1200" dirty="0">
              <a:latin typeface="メイリオ" panose="020B0604030504040204" pitchFamily="50" charset="-128"/>
              <a:ea typeface="メイリオ" panose="020B0604030504040204" pitchFamily="50" charset="-128"/>
            </a:rPr>
            <a:t>2015</a:t>
          </a:r>
          <a:r>
            <a:rPr lang="ja-JP" altLang="en-US" sz="900" kern="1200" dirty="0">
              <a:latin typeface="メイリオ" panose="020B0604030504040204" pitchFamily="50" charset="-128"/>
              <a:ea typeface="メイリオ" panose="020B0604030504040204" pitchFamily="50" charset="-128"/>
            </a:rPr>
            <a:t>年＝</a:t>
          </a:r>
          <a:r>
            <a:rPr lang="en-US" altLang="ja-JP" sz="900" kern="1200" dirty="0">
              <a:latin typeface="メイリオ" panose="020B0604030504040204" pitchFamily="50" charset="-128"/>
              <a:ea typeface="メイリオ" panose="020B0604030504040204" pitchFamily="50" charset="-128"/>
            </a:rPr>
            <a:t>100</a:t>
          </a:r>
          <a:r>
            <a:rPr lang="ja-JP" altLang="en-US" sz="900" kern="1200" dirty="0">
              <a:latin typeface="メイリオ" panose="020B0604030504040204" pitchFamily="50" charset="-128"/>
              <a:ea typeface="メイリオ" panose="020B0604030504040204" pitchFamily="50" charset="-128"/>
            </a:rPr>
            <a:t>）</a:t>
          </a:r>
        </a:p>
      </cdr:txBody>
    </cdr:sp>
  </cdr:relSizeAnchor>
  <cdr:relSizeAnchor xmlns:cdr="http://schemas.openxmlformats.org/drawingml/2006/chartDrawing">
    <cdr:from>
      <cdr:x>0.78972</cdr:x>
      <cdr:y>0.86086</cdr:y>
    </cdr:from>
    <cdr:to>
      <cdr:x>1</cdr:x>
      <cdr:y>1</cdr:y>
    </cdr:to>
    <cdr:sp macro="" textlink="">
      <cdr:nvSpPr>
        <cdr:cNvPr id="3" name="テキスト ボックス 2">
          <a:extLst xmlns:a="http://schemas.openxmlformats.org/drawingml/2006/main">
            <a:ext uri="{FF2B5EF4-FFF2-40B4-BE49-F238E27FC236}">
              <a16:creationId xmlns:a16="http://schemas.microsoft.com/office/drawing/2014/main" id="{435854D1-169C-D737-CF0C-45FA3B749A58}"/>
            </a:ext>
          </a:extLst>
        </cdr:cNvPr>
        <cdr:cNvSpPr txBox="1"/>
      </cdr:nvSpPr>
      <cdr:spPr>
        <a:xfrm xmlns:a="http://schemas.openxmlformats.org/drawingml/2006/main">
          <a:off x="2358828" y="1545710"/>
          <a:ext cx="628103" cy="24982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ja-JP" altLang="en-US" sz="900" kern="1200" dirty="0">
              <a:latin typeface="メイリオ" panose="020B0604030504040204" pitchFamily="50" charset="-128"/>
              <a:ea typeface="メイリオ" panose="020B0604030504040204" pitchFamily="50" charset="-128"/>
            </a:rPr>
            <a:t>（年）</a:t>
          </a:r>
          <a:endParaRPr lang="en-US" altLang="ja-JP" sz="900" kern="1200" dirty="0">
            <a:latin typeface="メイリオ" panose="020B0604030504040204" pitchFamily="50" charset="-128"/>
            <a:ea typeface="メイリオ" panose="020B0604030504040204" pitchFamily="50" charset="-128"/>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0.80739</cdr:x>
      <cdr:y>0.8688</cdr:y>
    </cdr:from>
    <cdr:to>
      <cdr:x>1</cdr:x>
      <cdr:y>0.9698</cdr:y>
    </cdr:to>
    <cdr:sp macro="" textlink="">
      <cdr:nvSpPr>
        <cdr:cNvPr id="2" name="テキスト ボックス 1">
          <a:extLst xmlns:a="http://schemas.openxmlformats.org/drawingml/2006/main">
            <a:ext uri="{FF2B5EF4-FFF2-40B4-BE49-F238E27FC236}">
              <a16:creationId xmlns:a16="http://schemas.microsoft.com/office/drawing/2014/main" id="{B1BFB2D5-FE7D-2C0E-9070-5B662DAB7B47}"/>
            </a:ext>
          </a:extLst>
        </cdr:cNvPr>
        <cdr:cNvSpPr txBox="1"/>
      </cdr:nvSpPr>
      <cdr:spPr>
        <a:xfrm xmlns:a="http://schemas.openxmlformats.org/drawingml/2006/main">
          <a:off x="2367002" y="1562854"/>
          <a:ext cx="564668" cy="18168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ja-JP" altLang="en-US" sz="900" kern="1200" dirty="0">
              <a:latin typeface="メイリオ" panose="020B0604030504040204" pitchFamily="50" charset="-128"/>
              <a:ea typeface="メイリオ" panose="020B0604030504040204" pitchFamily="50" charset="-128"/>
            </a:rPr>
            <a:t>（年）</a:t>
          </a:r>
        </a:p>
      </cdr:txBody>
    </cdr:sp>
  </cdr:relSizeAnchor>
  <cdr:relSizeAnchor xmlns:cdr="http://schemas.openxmlformats.org/drawingml/2006/chartDrawing">
    <cdr:from>
      <cdr:x>0</cdr:x>
      <cdr:y>0</cdr:y>
    </cdr:from>
    <cdr:to>
      <cdr:x>0.60031</cdr:x>
      <cdr:y>0.11563</cdr:y>
    </cdr:to>
    <cdr:sp macro="" textlink="">
      <cdr:nvSpPr>
        <cdr:cNvPr id="3" name="テキスト ボックス 2">
          <a:extLst xmlns:a="http://schemas.openxmlformats.org/drawingml/2006/main">
            <a:ext uri="{FF2B5EF4-FFF2-40B4-BE49-F238E27FC236}">
              <a16:creationId xmlns:a16="http://schemas.microsoft.com/office/drawing/2014/main" id="{1D4310FA-688E-879B-4386-D10786EC192E}"/>
            </a:ext>
          </a:extLst>
        </cdr:cNvPr>
        <cdr:cNvSpPr txBox="1"/>
      </cdr:nvSpPr>
      <cdr:spPr>
        <a:xfrm xmlns:a="http://schemas.openxmlformats.org/drawingml/2006/main">
          <a:off x="0" y="0"/>
          <a:ext cx="1934818" cy="27166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900" kern="1200" dirty="0">
              <a:latin typeface="メイリオ" panose="020B0604030504040204" pitchFamily="50" charset="-128"/>
              <a:ea typeface="メイリオ" panose="020B0604030504040204" pitchFamily="50" charset="-128"/>
            </a:rPr>
            <a:t>（大企業／中小企業）</a:t>
          </a:r>
        </a:p>
      </cdr:txBody>
    </cdr:sp>
  </cdr:relSizeAnchor>
</c:userShapes>
</file>

<file path=ppt/drawings/drawing8.xml><?xml version="1.0" encoding="utf-8"?>
<c:userShapes xmlns:c="http://schemas.openxmlformats.org/drawingml/2006/chart">
  <cdr:relSizeAnchor xmlns:cdr="http://schemas.openxmlformats.org/drawingml/2006/chartDrawing">
    <cdr:from>
      <cdr:x>0.02416</cdr:x>
      <cdr:y>0.10438</cdr:y>
    </cdr:from>
    <cdr:to>
      <cdr:x>0.1025</cdr:x>
      <cdr:y>0.89964</cdr:y>
    </cdr:to>
    <cdr:sp macro="" textlink="">
      <cdr:nvSpPr>
        <cdr:cNvPr id="2" name="テキスト ボックス 1">
          <a:extLst xmlns:a="http://schemas.openxmlformats.org/drawingml/2006/main">
            <a:ext uri="{FF2B5EF4-FFF2-40B4-BE49-F238E27FC236}">
              <a16:creationId xmlns:a16="http://schemas.microsoft.com/office/drawing/2014/main" id="{953C6885-DAD6-8030-391E-381B83ECF2F6}"/>
            </a:ext>
          </a:extLst>
        </cdr:cNvPr>
        <cdr:cNvSpPr txBox="1"/>
      </cdr:nvSpPr>
      <cdr:spPr>
        <a:xfrm xmlns:a="http://schemas.openxmlformats.org/drawingml/2006/main">
          <a:off x="142377" y="197026"/>
          <a:ext cx="461665" cy="1501121"/>
        </a:xfrm>
        <a:prstGeom xmlns:a="http://schemas.openxmlformats.org/drawingml/2006/main" prst="rect">
          <a:avLst/>
        </a:prstGeom>
        <a:noFill xmlns:a="http://schemas.openxmlformats.org/drawingml/2006/main"/>
      </cdr:spPr>
      <cdr:txBody>
        <a:bodyPr xmlns:a="http://schemas.openxmlformats.org/drawingml/2006/main" vertOverflow="clip" vert="eaVert" wrap="square" rtlCol="0">
          <a:spAutoFit/>
        </a:bodyPr>
        <a:lstStyle xmlns:a="http://schemas.openxmlformats.org/drawingml/2006/main"/>
        <a:p xmlns:a="http://schemas.openxmlformats.org/drawingml/2006/main">
          <a:pPr algn="l"/>
          <a:r>
            <a:rPr kumimoji="1" lang="ja-JP" altLang="en-US" sz="900" kern="1200" dirty="0">
              <a:latin typeface="+mn-ea"/>
              <a:cs typeface="Meiryo UI" panose="020B0604030504040204" pitchFamily="50" charset="-128"/>
            </a:rPr>
            <a:t>（投資前の業務プロセスの見直しへの取組状況）</a:t>
          </a:r>
          <a:endParaRPr kumimoji="1" lang="en-US" altLang="ja-JP" sz="900" kern="1200" dirty="0">
            <a:latin typeface="+mn-ea"/>
            <a:cs typeface="Meiryo UI" panose="020B0604030504040204" pitchFamily="50" charset="-128"/>
          </a:endParaRPr>
        </a:p>
      </cdr:txBody>
    </cdr:sp>
  </cdr:relSizeAnchor>
</c:userShapes>
</file>

<file path=ppt/drawings/drawing9.xml><?xml version="1.0" encoding="utf-8"?>
<c:userShapes xmlns:c="http://schemas.openxmlformats.org/drawingml/2006/chart">
  <cdr:relSizeAnchor xmlns:cdr="http://schemas.openxmlformats.org/drawingml/2006/chartDrawing">
    <cdr:from>
      <cdr:x>0.90423</cdr:x>
      <cdr:y>0.83346</cdr:y>
    </cdr:from>
    <cdr:to>
      <cdr:x>1</cdr:x>
      <cdr:y>0.9752</cdr:y>
    </cdr:to>
    <cdr:sp macro="" textlink="">
      <cdr:nvSpPr>
        <cdr:cNvPr id="2" name="テキスト ボックス 1">
          <a:extLst xmlns:a="http://schemas.openxmlformats.org/drawingml/2006/main">
            <a:ext uri="{FF2B5EF4-FFF2-40B4-BE49-F238E27FC236}">
              <a16:creationId xmlns:a16="http://schemas.microsoft.com/office/drawing/2014/main" id="{F52E2F22-A746-AB1A-3F5F-9F5DFEB7D615}"/>
            </a:ext>
          </a:extLst>
        </cdr:cNvPr>
        <cdr:cNvSpPr txBox="1"/>
      </cdr:nvSpPr>
      <cdr:spPr>
        <a:xfrm xmlns:a="http://schemas.openxmlformats.org/drawingml/2006/main">
          <a:off x="5153266" y="1339311"/>
          <a:ext cx="545800" cy="2277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ja-JP" altLang="en-US" sz="900" kern="1200" dirty="0">
              <a:latin typeface="メイリオ" panose="020B0604030504040204" pitchFamily="50" charset="-128"/>
              <a:ea typeface="メイリオ" panose="020B0604030504040204" pitchFamily="50" charset="-128"/>
            </a:rPr>
            <a:t>（％）</a:t>
          </a:r>
        </a:p>
      </cdr:txBody>
    </cdr:sp>
  </cdr:relSizeAnchor>
  <cdr:relSizeAnchor xmlns:cdr="http://schemas.openxmlformats.org/drawingml/2006/chartDrawing">
    <cdr:from>
      <cdr:x>0.00394</cdr:x>
      <cdr:y>0.18469</cdr:y>
    </cdr:from>
    <cdr:to>
      <cdr:x>0.06064</cdr:x>
      <cdr:y>0.81531</cdr:y>
    </cdr:to>
    <cdr:sp macro="" textlink="">
      <cdr:nvSpPr>
        <cdr:cNvPr id="3" name="テキスト ボックス 1">
          <a:extLst xmlns:a="http://schemas.openxmlformats.org/drawingml/2006/main">
            <a:ext uri="{FF2B5EF4-FFF2-40B4-BE49-F238E27FC236}">
              <a16:creationId xmlns:a16="http://schemas.microsoft.com/office/drawing/2014/main" id="{DC3948A4-35D4-7087-782E-0E4CE127C257}"/>
            </a:ext>
          </a:extLst>
        </cdr:cNvPr>
        <cdr:cNvSpPr txBox="1"/>
      </cdr:nvSpPr>
      <cdr:spPr>
        <a:xfrm xmlns:a="http://schemas.openxmlformats.org/drawingml/2006/main">
          <a:off x="22426" y="296782"/>
          <a:ext cx="323165" cy="1013358"/>
        </a:xfrm>
        <a:prstGeom xmlns:a="http://schemas.openxmlformats.org/drawingml/2006/main" prst="rect">
          <a:avLst/>
        </a:prstGeom>
        <a:noFill xmlns:a="http://schemas.openxmlformats.org/drawingml/2006/main"/>
      </cdr:spPr>
      <cdr:txBody>
        <a:bodyPr xmlns:a="http://schemas.openxmlformats.org/drawingml/2006/main" vert="eaVert" wrap="square" rtlCol="0">
          <a:spAutoFit/>
        </a:bodyPr>
        <a:lstStyle xmlns:a="http://schemas.openxmlformats.org/drawingml/2006/main">
          <a:defPPr>
            <a:defRPr lang="ja-JP"/>
          </a:defPPr>
          <a:lvl1pPr marL="0" indent="0" algn="l" defTabSz="914400" rtl="0" eaLnBrk="1" latinLnBrk="0" hangingPunct="1">
            <a:defRPr kumimoji="1" sz="1100" kern="1200">
              <a:solidFill>
                <a:schemeClr val="tx1"/>
              </a:solidFill>
              <a:latin typeface="+mn-lt"/>
              <a:ea typeface="+mn-ea"/>
              <a:cs typeface="+mn-cs"/>
            </a:defRPr>
          </a:lvl1pPr>
          <a:lvl2pPr marL="457200" indent="0" algn="l" defTabSz="914400" rtl="0" eaLnBrk="1" latinLnBrk="0" hangingPunct="1">
            <a:defRPr kumimoji="1" sz="1100" kern="1200">
              <a:solidFill>
                <a:schemeClr val="tx1"/>
              </a:solidFill>
              <a:latin typeface="+mn-lt"/>
              <a:ea typeface="+mn-ea"/>
              <a:cs typeface="+mn-cs"/>
            </a:defRPr>
          </a:lvl2pPr>
          <a:lvl3pPr marL="914400" indent="0" algn="l" defTabSz="914400" rtl="0" eaLnBrk="1" latinLnBrk="0" hangingPunct="1">
            <a:defRPr kumimoji="1" sz="1100" kern="1200">
              <a:solidFill>
                <a:schemeClr val="tx1"/>
              </a:solidFill>
              <a:latin typeface="+mn-lt"/>
              <a:ea typeface="+mn-ea"/>
              <a:cs typeface="+mn-cs"/>
            </a:defRPr>
          </a:lvl3pPr>
          <a:lvl4pPr marL="1371600" indent="0" algn="l" defTabSz="914400" rtl="0" eaLnBrk="1" latinLnBrk="0" hangingPunct="1">
            <a:defRPr kumimoji="1" sz="1100" kern="1200">
              <a:solidFill>
                <a:schemeClr val="tx1"/>
              </a:solidFill>
              <a:latin typeface="+mn-lt"/>
              <a:ea typeface="+mn-ea"/>
              <a:cs typeface="+mn-cs"/>
            </a:defRPr>
          </a:lvl4pPr>
          <a:lvl5pPr marL="1828800" indent="0" algn="l" defTabSz="914400" rtl="0" eaLnBrk="1" latinLnBrk="0" hangingPunct="1">
            <a:defRPr kumimoji="1" sz="1100" kern="1200">
              <a:solidFill>
                <a:schemeClr val="tx1"/>
              </a:solidFill>
              <a:latin typeface="+mn-lt"/>
              <a:ea typeface="+mn-ea"/>
              <a:cs typeface="+mn-cs"/>
            </a:defRPr>
          </a:lvl5pPr>
          <a:lvl6pPr marL="2286000" indent="0" algn="l" defTabSz="914400" rtl="0" eaLnBrk="1" latinLnBrk="0" hangingPunct="1">
            <a:defRPr kumimoji="1" sz="1100" kern="1200">
              <a:solidFill>
                <a:schemeClr val="tx1"/>
              </a:solidFill>
              <a:latin typeface="+mn-lt"/>
              <a:ea typeface="+mn-ea"/>
              <a:cs typeface="+mn-cs"/>
            </a:defRPr>
          </a:lvl6pPr>
          <a:lvl7pPr marL="2743200" indent="0" algn="l" defTabSz="914400" rtl="0" eaLnBrk="1" latinLnBrk="0" hangingPunct="1">
            <a:defRPr kumimoji="1" sz="1100" kern="1200">
              <a:solidFill>
                <a:schemeClr val="tx1"/>
              </a:solidFill>
              <a:latin typeface="+mn-lt"/>
              <a:ea typeface="+mn-ea"/>
              <a:cs typeface="+mn-cs"/>
            </a:defRPr>
          </a:lvl7pPr>
          <a:lvl8pPr marL="3200400" indent="0" algn="l" defTabSz="914400" rtl="0" eaLnBrk="1" latinLnBrk="0" hangingPunct="1">
            <a:defRPr kumimoji="1" sz="1100" kern="1200">
              <a:solidFill>
                <a:schemeClr val="tx1"/>
              </a:solidFill>
              <a:latin typeface="+mn-lt"/>
              <a:ea typeface="+mn-ea"/>
              <a:cs typeface="+mn-cs"/>
            </a:defRPr>
          </a:lvl8pPr>
          <a:lvl9pPr marL="3657600" indent="0" algn="l" defTabSz="914400" rtl="0" eaLnBrk="1" latinLnBrk="0" hangingPunct="1">
            <a:defRPr kumimoji="1" sz="1100" kern="1200">
              <a:solidFill>
                <a:schemeClr val="tx1"/>
              </a:solidFill>
              <a:latin typeface="+mn-lt"/>
              <a:ea typeface="+mn-ea"/>
              <a:cs typeface="+mn-cs"/>
            </a:defRPr>
          </a:lvl9pPr>
        </a:lstStyle>
        <a:p xmlns:a="http://schemas.openxmlformats.org/drawingml/2006/main">
          <a:pPr algn="l"/>
          <a:r>
            <a:rPr lang="ja-JP" altLang="en-US" sz="900" dirty="0">
              <a:latin typeface="+mn-ea"/>
              <a:cs typeface="Meiryo UI" panose="020B0604030504040204" pitchFamily="50" charset="-128"/>
            </a:rPr>
            <a:t>（</a:t>
          </a:r>
          <a:r>
            <a:rPr kumimoji="1" lang="ja-JP" altLang="en-US" sz="900" kern="1200" dirty="0">
              <a:latin typeface="+mn-ea"/>
              <a:cs typeface="Meiryo UI" panose="020B0604030504040204" pitchFamily="50" charset="-128"/>
            </a:rPr>
            <a:t>設備稼働率）</a:t>
          </a:r>
          <a:endParaRPr kumimoji="1" lang="en-US" altLang="ja-JP" sz="900" kern="1200" dirty="0">
            <a:latin typeface="+mn-ea"/>
            <a:cs typeface="Meiryo UI" panose="020B0604030504040204" pitchFamily="50" charset="-128"/>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kumimoji="1" lang="ja-JP" altLang="en-US">
              <a:latin typeface="メイリオ" panose="020B0604030504040204" pitchFamily="50" charset="-128"/>
              <a:ea typeface="メイリオ" panose="020B0604030504040204" pitchFamily="50" charset="-128"/>
            </a:endParaRPr>
          </a:p>
        </p:txBody>
      </p:sp>
      <p:sp>
        <p:nvSpPr>
          <p:cNvPr id="3" name="日付プレースホルダー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r>
              <a:rPr kumimoji="1" lang="ja-JP" altLang="en-US" sz="1400">
                <a:latin typeface="メイリオ" panose="020B0604030504040204" pitchFamily="50" charset="-128"/>
                <a:ea typeface="メイリオ" panose="020B0604030504040204" pitchFamily="50" charset="-128"/>
              </a:rPr>
              <a:t>機密性○</a:t>
            </a:r>
          </a:p>
        </p:txBody>
      </p:sp>
      <p:sp>
        <p:nvSpPr>
          <p:cNvPr id="4" name="フッター プレースホルダー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kumimoji="1" lang="ja-JP" altLang="en-US">
              <a:latin typeface="メイリオ" panose="020B0604030504040204" pitchFamily="50" charset="-128"/>
              <a:ea typeface="メイリオ" panose="020B0604030504040204" pitchFamily="50" charset="-128"/>
            </a:endParaRPr>
          </a:p>
        </p:txBody>
      </p:sp>
      <p:sp>
        <p:nvSpPr>
          <p:cNvPr id="5" name="スライド番号プレースホルダー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A60C1D9C-4153-45A3-ABA8-5AC906D32479}" type="slidenum">
              <a:rPr kumimoji="1" lang="ja-JP" altLang="en-US" smtClean="0">
                <a:latin typeface="メイリオ" panose="020B0604030504040204" pitchFamily="50" charset="-128"/>
                <a:ea typeface="メイリオ" panose="020B0604030504040204" pitchFamily="50" charset="-128"/>
              </a:rPr>
              <a:t>‹#›</a:t>
            </a:fld>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456108798"/>
      </p:ext>
    </p:extLst>
  </p:cSld>
  <p:clrMap bg1="lt1" tx1="dk1" bg2="lt2" tx2="dk2" accent1="accent1" accent2="accent2" accent3="accent3" accent4="accent4" accent5="accent5" accent6="accent6" hlink="hlink" folHlink="folHlink"/>
  <p:hf sldNum="0" hdr="0" ftr="0"/>
  <p:extLst>
    <p:ext uri="{56416CCD-93CA-4268-BC5B-53C4BB910035}">
      <p15:sldGuideLst xmlns:p15="http://schemas.microsoft.com/office/powerpoint/2012/main">
        <p15:guide id="1" orient="horz" pos="3107" userDrawn="1">
          <p15:clr>
            <a:srgbClr val="F26B43"/>
          </p15:clr>
        </p15:guide>
        <p15:guide id="2" pos="212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b="0" i="0">
                <a:latin typeface="メイリオ" panose="020B0604030504040204" pitchFamily="50" charset="-128"/>
                <a:ea typeface="メイリオ" panose="020B0604030504040204" pitchFamily="50" charset="-128"/>
              </a:defRPr>
            </a:lvl1pPr>
          </a:lstStyle>
          <a:p>
            <a:endParaRPr lang="ja-JP" altLang="en-US"/>
          </a:p>
        </p:txBody>
      </p:sp>
      <p:sp>
        <p:nvSpPr>
          <p:cNvPr id="3" name="日付プレースホルダー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400" b="0" i="0">
                <a:latin typeface="メイリオ" panose="020B0604030504040204" pitchFamily="50" charset="-128"/>
                <a:ea typeface="メイリオ" panose="020B0604030504040204" pitchFamily="50" charset="-128"/>
              </a:defRPr>
            </a:lvl1pPr>
          </a:lstStyle>
          <a:p>
            <a:r>
              <a:rPr lang="ja-JP" altLang="en-US"/>
              <a:t>機密性○</a:t>
            </a:r>
            <a:endParaRPr lang="en-US" altLang="ja-JP"/>
          </a:p>
        </p:txBody>
      </p:sp>
      <p:sp>
        <p:nvSpPr>
          <p:cNvPr id="4" name="スライド イメージ プレースホルダー 3"/>
          <p:cNvSpPr>
            <a:spLocks noGrp="1" noRot="1" noChangeAspect="1"/>
          </p:cNvSpPr>
          <p:nvPr>
            <p:ph type="sldImg" idx="2"/>
          </p:nvPr>
        </p:nvSpPr>
        <p:spPr>
          <a:xfrm>
            <a:off x="79375" y="739775"/>
            <a:ext cx="657701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b="0" i="0">
                <a:latin typeface="メイリオ" panose="020B0604030504040204" pitchFamily="50" charset="-128"/>
                <a:ea typeface="メイリオ" panose="020B0604030504040204" pitchFamily="50" charset="-128"/>
              </a:defRPr>
            </a:lvl1pPr>
          </a:lstStyle>
          <a:p>
            <a:endParaRPr lang="ja-JP" altLang="en-US"/>
          </a:p>
        </p:txBody>
      </p:sp>
      <p:sp>
        <p:nvSpPr>
          <p:cNvPr id="7" name="スライド番号プレースホルダー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b="0" i="0">
                <a:latin typeface="メイリオ" panose="020B0604030504040204" pitchFamily="50" charset="-128"/>
                <a:ea typeface="メイリオ" panose="020B0604030504040204" pitchFamily="50" charset="-128"/>
              </a:defRPr>
            </a:lvl1pPr>
          </a:lstStyle>
          <a:p>
            <a:fld id="{FD35E722-DCEB-4B9B-850A-0990A504E40F}" type="slidenum">
              <a:rPr lang="ja-JP" altLang="en-US" smtClean="0"/>
              <a:pPr/>
              <a:t>‹#›</a:t>
            </a:fld>
            <a:endParaRPr lang="ja-JP" altLang="en-US"/>
          </a:p>
        </p:txBody>
      </p:sp>
    </p:spTree>
    <p:extLst>
      <p:ext uri="{BB962C8B-B14F-4D97-AF65-F5344CB8AC3E}">
        <p14:creationId xmlns:p14="http://schemas.microsoft.com/office/powerpoint/2010/main" val="286926932"/>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1pPr>
    <a:lvl2pPr marL="4572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2pPr>
    <a:lvl3pPr marL="9144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3pPr>
    <a:lvl4pPr marL="13716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4pPr>
    <a:lvl5pPr marL="1828800" algn="l" defTabSz="914400" rtl="0" eaLnBrk="1" latinLnBrk="0" hangingPunct="1">
      <a:defRPr kumimoji="1" sz="1200" b="0" i="0" kern="1200">
        <a:solidFill>
          <a:schemeClr val="tx1"/>
        </a:solidFill>
        <a:latin typeface="メイリオ" panose="020B0604030504040204" pitchFamily="50" charset="-128"/>
        <a:ea typeface="メイリオ" panose="020B0604030504040204"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
          </p:nvPr>
        </p:nvSpPr>
        <p:spPr/>
        <p:txBody>
          <a:bodyPr/>
          <a:lstStyle/>
          <a:p>
            <a:r>
              <a:rPr lang="ja-JP" altLang="en-US"/>
              <a:t>機密性○</a:t>
            </a:r>
            <a:endParaRPr lang="en-US" altLang="ja-JP"/>
          </a:p>
        </p:txBody>
      </p:sp>
    </p:spTree>
    <p:extLst>
      <p:ext uri="{BB962C8B-B14F-4D97-AF65-F5344CB8AC3E}">
        <p14:creationId xmlns:p14="http://schemas.microsoft.com/office/powerpoint/2010/main" val="144725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C0C24-73FD-A127-785D-8A875A9F638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C07B4C4-D2AE-CBAE-C647-4F0FA57C79B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63AE77A-9911-B882-AA6B-21EB8C5DB3A8}"/>
              </a:ext>
            </a:extLst>
          </p:cNvPr>
          <p:cNvSpPr>
            <a:spLocks noGrp="1"/>
          </p:cNvSpPr>
          <p:nvPr>
            <p:ph type="body" idx="1"/>
          </p:nvPr>
        </p:nvSpPr>
        <p:spPr/>
        <p:txBody>
          <a:bodyPr/>
          <a:lstStyle/>
          <a:p>
            <a:endParaRPr kumimoji="1" lang="ja-JP" altLang="en-US"/>
          </a:p>
        </p:txBody>
      </p:sp>
      <p:sp>
        <p:nvSpPr>
          <p:cNvPr id="4" name="日付プレースホルダー 3">
            <a:extLst>
              <a:ext uri="{FF2B5EF4-FFF2-40B4-BE49-F238E27FC236}">
                <a16:creationId xmlns:a16="http://schemas.microsoft.com/office/drawing/2014/main" id="{C6BAD3C3-B923-84DF-B43D-383977448C1A}"/>
              </a:ext>
            </a:extLst>
          </p:cNvPr>
          <p:cNvSpPr>
            <a:spLocks noGrp="1"/>
          </p:cNvSpPr>
          <p:nvPr>
            <p:ph type="dt" idx="1"/>
          </p:nvPr>
        </p:nvSpPr>
        <p:spPr/>
        <p:txBody>
          <a:bodyPr/>
          <a:lstStyle/>
          <a:p>
            <a:r>
              <a:rPr lang="ja-JP" altLang="en-US"/>
              <a:t>機密性○</a:t>
            </a:r>
            <a:endParaRPr lang="en-US" altLang="ja-JP"/>
          </a:p>
        </p:txBody>
      </p:sp>
    </p:spTree>
    <p:extLst>
      <p:ext uri="{BB962C8B-B14F-4D97-AF65-F5344CB8AC3E}">
        <p14:creationId xmlns:p14="http://schemas.microsoft.com/office/powerpoint/2010/main" val="3758823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D7910-F1E6-CD0E-C38C-EC8FF1B4BC7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15A682F-D9E7-7D71-247A-09D49EB71A76}"/>
              </a:ext>
            </a:extLst>
          </p:cNvPr>
          <p:cNvSpPr>
            <a:spLocks noGrp="1" noRot="1" noChangeAspect="1"/>
          </p:cNvSpPr>
          <p:nvPr>
            <p:ph type="sldImg"/>
          </p:nvPr>
        </p:nvSpPr>
        <p:spPr>
          <a:xfrm>
            <a:off x="25400" y="712788"/>
            <a:ext cx="6338888" cy="3567112"/>
          </a:xfrm>
        </p:spPr>
      </p:sp>
      <p:sp>
        <p:nvSpPr>
          <p:cNvPr id="3" name="ノート プレースホルダー 2">
            <a:extLst>
              <a:ext uri="{FF2B5EF4-FFF2-40B4-BE49-F238E27FC236}">
                <a16:creationId xmlns:a16="http://schemas.microsoft.com/office/drawing/2014/main" id="{5D998165-4EF0-5AD9-1103-825389539D1A}"/>
              </a:ext>
            </a:extLst>
          </p:cNvPr>
          <p:cNvSpPr>
            <a:spLocks noGrp="1"/>
          </p:cNvSpPr>
          <p:nvPr>
            <p:ph type="body" idx="1"/>
          </p:nvPr>
        </p:nvSpPr>
        <p:spPr/>
        <p:txBody>
          <a:bodyPr/>
          <a:lstStyle/>
          <a:p>
            <a:endParaRPr kumimoji="1" lang="ja-JP" altLang="en-US"/>
          </a:p>
        </p:txBody>
      </p:sp>
      <p:sp>
        <p:nvSpPr>
          <p:cNvPr id="4" name="日付プレースホルダー 3">
            <a:extLst>
              <a:ext uri="{FF2B5EF4-FFF2-40B4-BE49-F238E27FC236}">
                <a16:creationId xmlns:a16="http://schemas.microsoft.com/office/drawing/2014/main" id="{9D66A27B-2E9B-70F8-62E8-A9CBB01665C7}"/>
              </a:ext>
            </a:extLst>
          </p:cNvPr>
          <p:cNvSpPr>
            <a:spLocks noGrp="1"/>
          </p:cNvSpPr>
          <p:nvPr>
            <p:ph type="dt" idx="1"/>
          </p:nvPr>
        </p:nvSpPr>
        <p:spPr/>
        <p:txBody>
          <a:bodyPr/>
          <a:lstStyle/>
          <a:p>
            <a:pPr defTabSz="1225091">
              <a:defRPr/>
            </a:pPr>
            <a:r>
              <a:rPr lang="ja-JP" altLang="en-US">
                <a:solidFill>
                  <a:prstClr val="black"/>
                </a:solidFill>
              </a:rPr>
              <a:t>機密性○</a:t>
            </a:r>
            <a:endParaRPr lang="en-US" altLang="ja-JP">
              <a:solidFill>
                <a:prstClr val="black"/>
              </a:solidFill>
            </a:endParaRPr>
          </a:p>
        </p:txBody>
      </p:sp>
    </p:spTree>
    <p:extLst>
      <p:ext uri="{BB962C8B-B14F-4D97-AF65-F5344CB8AC3E}">
        <p14:creationId xmlns:p14="http://schemas.microsoft.com/office/powerpoint/2010/main" val="42450068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産構審資料から抜粋</a:t>
            </a:r>
            <a:endParaRPr kumimoji="1" lang="en-US" altLang="ja-JP"/>
          </a:p>
        </p:txBody>
      </p:sp>
      <p:sp>
        <p:nvSpPr>
          <p:cNvPr id="5" name="スライド番号プレースホルダー 4">
            <a:extLst>
              <a:ext uri="{FF2B5EF4-FFF2-40B4-BE49-F238E27FC236}">
                <a16:creationId xmlns:a16="http://schemas.microsoft.com/office/drawing/2014/main" id="{12AE81D2-1CEF-71F7-E854-69A60922E0AE}"/>
              </a:ext>
            </a:extLst>
          </p:cNvPr>
          <p:cNvSpPr>
            <a:spLocks noGrp="1"/>
          </p:cNvSpPr>
          <p:nvPr>
            <p:ph type="sldNum" sz="quarter" idx="5"/>
          </p:nvPr>
        </p:nvSpPr>
        <p:spPr/>
        <p:txBody>
          <a:bodyPr/>
          <a:lstStyle/>
          <a:p>
            <a:fld id="{FD35E722-DCEB-4B9B-850A-0990A504E40F}" type="slidenum">
              <a:rPr lang="ja-JP" altLang="en-US" smtClean="0"/>
              <a:pPr/>
              <a:t>12</a:t>
            </a:fld>
            <a:endParaRPr lang="ja-JP" altLang="en-US"/>
          </a:p>
        </p:txBody>
      </p:sp>
    </p:spTree>
    <p:extLst>
      <p:ext uri="{BB962C8B-B14F-4D97-AF65-F5344CB8AC3E}">
        <p14:creationId xmlns:p14="http://schemas.microsoft.com/office/powerpoint/2010/main" val="120883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5A064-0326-CAD5-401B-058E587A543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FF78F2F-9290-3C58-AF27-870E7BFEF14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C890D05-198B-185A-F0D5-366328A0C814}"/>
              </a:ext>
            </a:extLst>
          </p:cNvPr>
          <p:cNvSpPr>
            <a:spLocks noGrp="1"/>
          </p:cNvSpPr>
          <p:nvPr>
            <p:ph type="body" idx="1"/>
          </p:nvPr>
        </p:nvSpPr>
        <p:spPr/>
        <p:txBody>
          <a:bodyPr/>
          <a:lstStyle/>
          <a:p>
            <a:endParaRPr kumimoji="0" lang="ja-JP" altLang="en-US" sz="1700" b="1">
              <a:solidFill>
                <a:srgbClr val="000000"/>
              </a:solidFill>
              <a:latin typeface="Meiryo UI" panose="020B0604030504040204" pitchFamily="50" charset="-128"/>
              <a:ea typeface="Meiryo UI" panose="020B0604030504040204" pitchFamily="50" charset="-128"/>
            </a:endParaRPr>
          </a:p>
        </p:txBody>
      </p:sp>
      <p:sp>
        <p:nvSpPr>
          <p:cNvPr id="4" name="日付プレースホルダー 3">
            <a:extLst>
              <a:ext uri="{FF2B5EF4-FFF2-40B4-BE49-F238E27FC236}">
                <a16:creationId xmlns:a16="http://schemas.microsoft.com/office/drawing/2014/main" id="{F0CCFA99-1FF2-C766-607D-9DF84C969A27}"/>
              </a:ext>
            </a:extLst>
          </p:cNvPr>
          <p:cNvSpPr>
            <a:spLocks noGrp="1"/>
          </p:cNvSpPr>
          <p:nvPr>
            <p:ph type="dt" idx="1"/>
          </p:nvPr>
        </p:nvSpPr>
        <p:spPr/>
        <p:txBody>
          <a:bodyPr/>
          <a:lstStyle/>
          <a:p>
            <a:pPr marL="0" marR="0" lvl="0" indent="0" algn="r" defTabSz="954634"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304594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
          </p:nvPr>
        </p:nvSpPr>
        <p:spPr/>
        <p:txBody>
          <a:bodyPr/>
          <a:lstStyle/>
          <a:p>
            <a:pPr defTabSz="914105">
              <a:defRPr/>
            </a:pPr>
            <a:r>
              <a:rPr lang="ja-JP" altLang="en-US">
                <a:solidFill>
                  <a:prstClr val="black"/>
                </a:solidFill>
              </a:rPr>
              <a:t>機密性○</a:t>
            </a:r>
            <a:endParaRPr lang="en-US" altLang="ja-JP">
              <a:solidFill>
                <a:prstClr val="black"/>
              </a:solidFill>
            </a:endParaRPr>
          </a:p>
        </p:txBody>
      </p:sp>
    </p:spTree>
    <p:extLst>
      <p:ext uri="{BB962C8B-B14F-4D97-AF65-F5344CB8AC3E}">
        <p14:creationId xmlns:p14="http://schemas.microsoft.com/office/powerpoint/2010/main" val="521411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a:p>
        </p:txBody>
      </p:sp>
      <p:sp>
        <p:nvSpPr>
          <p:cNvPr id="4" name="日付プレースホルダー 3"/>
          <p:cNvSpPr>
            <a:spLocks noGrp="1"/>
          </p:cNvSpPr>
          <p:nvPr>
            <p:ph type="dt" idx="1"/>
          </p:nvPr>
        </p:nvSpPr>
        <p:spPr/>
        <p:txBody>
          <a:bodyPr/>
          <a:lstStyle/>
          <a:p>
            <a:endParaRPr lang="en-US" altLang="ja-JP"/>
          </a:p>
        </p:txBody>
      </p:sp>
    </p:spTree>
    <p:extLst>
      <p:ext uri="{BB962C8B-B14F-4D97-AF65-F5344CB8AC3E}">
        <p14:creationId xmlns:p14="http://schemas.microsoft.com/office/powerpoint/2010/main" val="3803262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a:p>
        </p:txBody>
      </p:sp>
      <p:sp>
        <p:nvSpPr>
          <p:cNvPr id="4" name="日付プレースホルダー 3"/>
          <p:cNvSpPr>
            <a:spLocks noGrp="1"/>
          </p:cNvSpPr>
          <p:nvPr>
            <p:ph type="dt" idx="1"/>
          </p:nvPr>
        </p:nvSpPr>
        <p:spPr/>
        <p:txBody>
          <a:bodyPr/>
          <a:lstStyle/>
          <a:p>
            <a:endParaRPr lang="en-US" altLang="ja-JP"/>
          </a:p>
        </p:txBody>
      </p:sp>
    </p:spTree>
    <p:extLst>
      <p:ext uri="{BB962C8B-B14F-4D97-AF65-F5344CB8AC3E}">
        <p14:creationId xmlns:p14="http://schemas.microsoft.com/office/powerpoint/2010/main" val="1672822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E3264-9983-79E7-D933-AFEFCE8308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5E7C471-9BEE-8DCC-75E5-8E958B5136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20BA27C-6E38-6E73-59AC-397940B2B1E9}"/>
              </a:ext>
            </a:extLst>
          </p:cNvPr>
          <p:cNvSpPr>
            <a:spLocks noGrp="1"/>
          </p:cNvSpPr>
          <p:nvPr>
            <p:ph type="body" idx="1"/>
          </p:nvPr>
        </p:nvSpPr>
        <p:spPr/>
        <p:txBody>
          <a:bodyPr/>
          <a:lstStyle/>
          <a:p>
            <a:endParaRPr kumimoji="1" lang="ja-JP" altLang="en-US"/>
          </a:p>
        </p:txBody>
      </p:sp>
      <p:sp>
        <p:nvSpPr>
          <p:cNvPr id="4" name="日付プレースホルダー 3">
            <a:extLst>
              <a:ext uri="{FF2B5EF4-FFF2-40B4-BE49-F238E27FC236}">
                <a16:creationId xmlns:a16="http://schemas.microsoft.com/office/drawing/2014/main" id="{39C2DF23-0E34-FB12-01F2-F0B8F64C6717}"/>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42189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機密性○</a:t>
            </a:r>
            <a:endParaRPr kumimoji="1" lang="en-US" altLang="ja-JP" sz="15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7751815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EB11F-5F0A-6304-BF28-0B439882298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51F58E3-2940-13D3-A353-AB309AA661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C994325-36FF-CBFC-FA67-3CA7D3810824}"/>
              </a:ext>
            </a:extLst>
          </p:cNvPr>
          <p:cNvSpPr>
            <a:spLocks noGrp="1"/>
          </p:cNvSpPr>
          <p:nvPr>
            <p:ph type="body" idx="1"/>
          </p:nvPr>
        </p:nvSpPr>
        <p:spPr/>
        <p:txBody>
          <a:bodyPr/>
          <a:lstStyle/>
          <a:p>
            <a:endParaRPr kumimoji="1" lang="ja-JP" altLang="en-US"/>
          </a:p>
        </p:txBody>
      </p:sp>
      <p:sp>
        <p:nvSpPr>
          <p:cNvPr id="4" name="日付プレースホルダー 3">
            <a:extLst>
              <a:ext uri="{FF2B5EF4-FFF2-40B4-BE49-F238E27FC236}">
                <a16:creationId xmlns:a16="http://schemas.microsoft.com/office/drawing/2014/main" id="{1F5A0307-EAE2-1ED6-CABB-EF53531E28EC}"/>
              </a:ext>
            </a:extLst>
          </p:cNvPr>
          <p:cNvSpPr>
            <a:spLocks noGrp="1"/>
          </p:cNvSpPr>
          <p:nvPr>
            <p:ph type="dt" idx="1"/>
          </p:nvPr>
        </p:nvSpPr>
        <p:spPr/>
        <p:txBody>
          <a:bodyPr/>
          <a:lstStyle/>
          <a:p>
            <a:pPr defTabSz="914037">
              <a:defRPr/>
            </a:pPr>
            <a:r>
              <a:rPr lang="ja-JP" altLang="en-US">
                <a:solidFill>
                  <a:prstClr val="black"/>
                </a:solidFill>
              </a:rPr>
              <a:t>機密性○</a:t>
            </a:r>
            <a:endParaRPr lang="en-US" altLang="ja-JP">
              <a:solidFill>
                <a:prstClr val="black"/>
              </a:solidFill>
            </a:endParaRPr>
          </a:p>
        </p:txBody>
      </p:sp>
    </p:spTree>
    <p:extLst>
      <p:ext uri="{BB962C8B-B14F-4D97-AF65-F5344CB8AC3E}">
        <p14:creationId xmlns:p14="http://schemas.microsoft.com/office/powerpoint/2010/main" val="3975902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2BD61-6A52-98DD-3124-EF6A2CC476D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C970E3B-439C-E77B-D26D-5D2E6596170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BC58467-DEE1-B1BA-8C43-CC84F9F5C5C3}"/>
              </a:ext>
            </a:extLst>
          </p:cNvPr>
          <p:cNvSpPr>
            <a:spLocks noGrp="1"/>
          </p:cNvSpPr>
          <p:nvPr>
            <p:ph type="body" idx="1"/>
          </p:nvPr>
        </p:nvSpPr>
        <p:spPr/>
        <p:txBody>
          <a:bodyPr/>
          <a:lstStyle/>
          <a:p>
            <a:endParaRPr kumimoji="1" lang="ja-JP" altLang="en-US"/>
          </a:p>
        </p:txBody>
      </p:sp>
      <p:sp>
        <p:nvSpPr>
          <p:cNvPr id="4" name="日付プレースホルダー 3">
            <a:extLst>
              <a:ext uri="{FF2B5EF4-FFF2-40B4-BE49-F238E27FC236}">
                <a16:creationId xmlns:a16="http://schemas.microsoft.com/office/drawing/2014/main" id="{8C1750C1-B27B-875E-6898-87A93B268297}"/>
              </a:ext>
            </a:extLst>
          </p:cNvPr>
          <p:cNvSpPr>
            <a:spLocks noGrp="1"/>
          </p:cNvSpPr>
          <p:nvPr>
            <p:ph type="dt" idx="1"/>
          </p:nvPr>
        </p:nvSpPr>
        <p:spPr/>
        <p:txBody>
          <a:bodyPr/>
          <a:lstStyle/>
          <a:p>
            <a:r>
              <a:rPr lang="ja-JP" altLang="en-US"/>
              <a:t>機密性○</a:t>
            </a:r>
            <a:endParaRPr lang="en-US" altLang="ja-JP"/>
          </a:p>
        </p:txBody>
      </p:sp>
    </p:spTree>
    <p:extLst>
      <p:ext uri="{BB962C8B-B14F-4D97-AF65-F5344CB8AC3E}">
        <p14:creationId xmlns:p14="http://schemas.microsoft.com/office/powerpoint/2010/main" val="41179438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26C72-5682-D479-34A3-2244F5F7680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8EA4D13-0794-504C-5FF0-4DF46A4C2AC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BA0476D-D958-F7C7-8B98-4D281A08E451}"/>
              </a:ext>
            </a:extLst>
          </p:cNvPr>
          <p:cNvSpPr>
            <a:spLocks noGrp="1"/>
          </p:cNvSpPr>
          <p:nvPr>
            <p:ph type="body" idx="1"/>
          </p:nvPr>
        </p:nvSpPr>
        <p:spPr/>
        <p:txBody>
          <a:bodyPr/>
          <a:lstStyle/>
          <a:p>
            <a:endParaRPr kumimoji="1" lang="ja-JP" altLang="en-US"/>
          </a:p>
        </p:txBody>
      </p:sp>
      <p:sp>
        <p:nvSpPr>
          <p:cNvPr id="4" name="日付プレースホルダー 3">
            <a:extLst>
              <a:ext uri="{FF2B5EF4-FFF2-40B4-BE49-F238E27FC236}">
                <a16:creationId xmlns:a16="http://schemas.microsoft.com/office/drawing/2014/main" id="{E6AD05FC-88CF-4380-64F2-CA1C935D6D86}"/>
              </a:ext>
            </a:extLst>
          </p:cNvPr>
          <p:cNvSpPr>
            <a:spLocks noGrp="1"/>
          </p:cNvSpPr>
          <p:nvPr>
            <p:ph type="dt" idx="1"/>
          </p:nvPr>
        </p:nvSpPr>
        <p:spPr/>
        <p:txBody>
          <a:bodyPr/>
          <a:lstStyle/>
          <a:p>
            <a:pPr defTabSz="914253">
              <a:defRPr/>
            </a:pPr>
            <a:r>
              <a:rPr lang="ja-JP" altLang="en-US">
                <a:solidFill>
                  <a:prstClr val="black"/>
                </a:solidFill>
              </a:rPr>
              <a:t>機密性○</a:t>
            </a:r>
            <a:endParaRPr lang="en-US" altLang="ja-JP">
              <a:solidFill>
                <a:prstClr val="black"/>
              </a:solidFill>
            </a:endParaRPr>
          </a:p>
        </p:txBody>
      </p:sp>
    </p:spTree>
    <p:extLst>
      <p:ext uri="{BB962C8B-B14F-4D97-AF65-F5344CB8AC3E}">
        <p14:creationId xmlns:p14="http://schemas.microsoft.com/office/powerpoint/2010/main" val="14858026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15633-4F78-B6AD-89FB-C61C1D722A8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94AC714-3FEB-41C1-BC7A-1B91DEB2DDE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2B68679-3CC2-60D1-694A-3584D8CC959F}"/>
              </a:ext>
            </a:extLst>
          </p:cNvPr>
          <p:cNvSpPr>
            <a:spLocks noGrp="1"/>
          </p:cNvSpPr>
          <p:nvPr>
            <p:ph type="body" idx="1"/>
          </p:nvPr>
        </p:nvSpPr>
        <p:spPr/>
        <p:txBody>
          <a:bodyPr/>
          <a:lstStyle/>
          <a:p>
            <a:endParaRPr kumimoji="1" lang="ja-JP" altLang="en-US"/>
          </a:p>
        </p:txBody>
      </p:sp>
      <p:sp>
        <p:nvSpPr>
          <p:cNvPr id="4" name="日付プレースホルダー 3">
            <a:extLst>
              <a:ext uri="{FF2B5EF4-FFF2-40B4-BE49-F238E27FC236}">
                <a16:creationId xmlns:a16="http://schemas.microsoft.com/office/drawing/2014/main" id="{5D0BD061-4FC2-C150-A118-DDAC5ACB01A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4592120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0720E89-25DE-44DE-9295-061DD51FA4C9}"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1433651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9DB01-951B-D059-9D38-E4E23F61BA6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F02ABE5-8188-6F4F-64C1-467262D80ED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EB25412-3567-C113-051B-D67A8D6BD08D}"/>
              </a:ext>
            </a:extLst>
          </p:cNvPr>
          <p:cNvSpPr>
            <a:spLocks noGrp="1"/>
          </p:cNvSpPr>
          <p:nvPr>
            <p:ph type="body" idx="1"/>
          </p:nvPr>
        </p:nvSpPr>
        <p:spPr/>
        <p:txBody>
          <a:bodyPr/>
          <a:lstStyle/>
          <a:p>
            <a:endParaRPr kumimoji="1" lang="ja-JP" altLang="en-US"/>
          </a:p>
        </p:txBody>
      </p:sp>
      <p:sp>
        <p:nvSpPr>
          <p:cNvPr id="4" name="日付プレースホルダー 3">
            <a:extLst>
              <a:ext uri="{FF2B5EF4-FFF2-40B4-BE49-F238E27FC236}">
                <a16:creationId xmlns:a16="http://schemas.microsoft.com/office/drawing/2014/main" id="{DBB7A603-047C-6A03-E29C-4FF83DFE6756}"/>
              </a:ext>
            </a:extLst>
          </p:cNvPr>
          <p:cNvSpPr>
            <a:spLocks noGrp="1"/>
          </p:cNvSpPr>
          <p:nvPr>
            <p:ph type="dt" idx="1"/>
          </p:nvPr>
        </p:nvSpPr>
        <p:spPr/>
        <p:txBody>
          <a:bodyPr/>
          <a:lstStyle/>
          <a:p>
            <a:r>
              <a:rPr lang="ja-JP" altLang="en-US"/>
              <a:t>機密性○</a:t>
            </a:r>
            <a:endParaRPr lang="en-US" altLang="ja-JP"/>
          </a:p>
        </p:txBody>
      </p:sp>
    </p:spTree>
    <p:extLst>
      <p:ext uri="{BB962C8B-B14F-4D97-AF65-F5344CB8AC3E}">
        <p14:creationId xmlns:p14="http://schemas.microsoft.com/office/powerpoint/2010/main" val="41748596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日付プレースホルダー 3"/>
          <p:cNvSpPr>
            <a:spLocks noGrp="1"/>
          </p:cNvSpPr>
          <p:nvPr>
            <p:ph type="dt" idx="1"/>
          </p:nvPr>
        </p:nvSpPr>
        <p:spPr/>
        <p:txBody>
          <a:bodyPr/>
          <a:lstStyle/>
          <a:p>
            <a:r>
              <a:rPr lang="ja-JP" altLang="en-US"/>
              <a:t>機密性○</a:t>
            </a:r>
            <a:endParaRPr lang="en-US" altLang="ja-JP"/>
          </a:p>
        </p:txBody>
      </p:sp>
    </p:spTree>
    <p:extLst>
      <p:ext uri="{BB962C8B-B14F-4D97-AF65-F5344CB8AC3E}">
        <p14:creationId xmlns:p14="http://schemas.microsoft.com/office/powerpoint/2010/main" val="710728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A1E68-3FF0-732D-5591-522FA73855D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3DC2509-A6C8-75BE-2507-53F8F276C81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1C41F4A-6834-E3DB-BD03-4FB0971DAD9A}"/>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986077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 name="スライド番号プレースホルダー 4">
            <a:extLst>
              <a:ext uri="{FF2B5EF4-FFF2-40B4-BE49-F238E27FC236}">
                <a16:creationId xmlns:a16="http://schemas.microsoft.com/office/drawing/2014/main" id="{6A722E4C-A739-DF80-C64F-BC1462B3E4F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5E722-DCEB-4B9B-850A-0990A504E40F}" type="slidenum">
              <a:rPr kumimoji="1" lang="ja-JP" altLang="en-US" sz="1200" b="0" i="0" u="none" strike="noStrike" kern="1200" cap="none" spc="0" normalizeH="0" baseline="0" noProof="0" smtClean="0">
                <a:ln>
                  <a:noFill/>
                </a:ln>
                <a:solidFill>
                  <a:prstClr val="black"/>
                </a:solidFill>
                <a:effectLst/>
                <a:uLnTx/>
                <a:uFillTx/>
                <a:latin typeface="メイリオ" panose="020B0604030504040204" pitchFamily="50" charset="-128"/>
                <a:ea typeface="メイリオ"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2699158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898896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915D9-E135-33A3-277F-DEEB7AC3DC7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DC41276-0343-2443-9C9C-EB54A62BB85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1373383-262E-B34B-C4FB-9847A0A56760}"/>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920377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68235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F7EBC-27F4-62E9-6858-9462F2597F4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854C304-6335-7479-91C2-47FC972808B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92E6F32-33B6-589C-3687-93F1D7421A46}"/>
              </a:ext>
            </a:extLst>
          </p:cNvPr>
          <p:cNvSpPr>
            <a:spLocks noGrp="1"/>
          </p:cNvSpPr>
          <p:nvPr>
            <p:ph type="body" idx="1"/>
          </p:nvPr>
        </p:nvSpPr>
        <p:spPr/>
        <p:txBody>
          <a:bodyPr/>
          <a:lstStyle/>
          <a:p>
            <a:endParaRPr kumimoji="1" lang="ja-JP" altLang="en-US"/>
          </a:p>
        </p:txBody>
      </p:sp>
      <p:sp>
        <p:nvSpPr>
          <p:cNvPr id="4" name="日付プレースホルダー 3">
            <a:extLst>
              <a:ext uri="{FF2B5EF4-FFF2-40B4-BE49-F238E27FC236}">
                <a16:creationId xmlns:a16="http://schemas.microsoft.com/office/drawing/2014/main" id="{41CBF295-83E8-20BC-A6A8-FD3468CF504C}"/>
              </a:ext>
            </a:extLst>
          </p:cNvPr>
          <p:cNvSpPr>
            <a:spLocks noGrp="1"/>
          </p:cNvSpPr>
          <p:nvPr>
            <p:ph type="dt" idx="1"/>
          </p:nvPr>
        </p:nvSpPr>
        <p:spPr/>
        <p:txBody>
          <a:bodyPr/>
          <a:lstStyle/>
          <a:p>
            <a:r>
              <a:rPr lang="ja-JP" altLang="en-US"/>
              <a:t>機密性○</a:t>
            </a:r>
            <a:endParaRPr lang="en-US" altLang="ja-JP"/>
          </a:p>
        </p:txBody>
      </p:sp>
    </p:spTree>
    <p:extLst>
      <p:ext uri="{BB962C8B-B14F-4D97-AF65-F5344CB8AC3E}">
        <p14:creationId xmlns:p14="http://schemas.microsoft.com/office/powerpoint/2010/main" val="3094641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5DB25-1F3D-9B22-AD52-A3B9B594FB7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99965BD-9C5C-9A14-8C04-56270687FAC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FE6021D-71BD-FD52-54E4-0C33B3618CC1}"/>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7081738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_Cover">
    <p:spTree>
      <p:nvGrpSpPr>
        <p:cNvPr id="1" name=""/>
        <p:cNvGrpSpPr/>
        <p:nvPr/>
      </p:nvGrpSpPr>
      <p:grpSpPr>
        <a:xfrm>
          <a:off x="0" y="0"/>
          <a:ext cx="0" cy="0"/>
          <a:chOff x="0" y="0"/>
          <a:chExt cx="0" cy="0"/>
        </a:xfrm>
      </p:grpSpPr>
      <p:pic>
        <p:nvPicPr>
          <p:cNvPr id="5" name="図 4" descr="アイコン&#10;&#10;低い精度で自動的に生成された説明">
            <a:extLst>
              <a:ext uri="{FF2B5EF4-FFF2-40B4-BE49-F238E27FC236}">
                <a16:creationId xmlns:a16="http://schemas.microsoft.com/office/drawing/2014/main" id="{FC794AD5-6155-63B8-738F-1B694503F74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71151"/>
          <a:stretch/>
        </p:blipFill>
        <p:spPr>
          <a:xfrm>
            <a:off x="1413164" y="0"/>
            <a:ext cx="10787026" cy="1978429"/>
          </a:xfrm>
          <a:prstGeom prst="rect">
            <a:avLst/>
          </a:prstGeom>
        </p:spPr>
      </p:pic>
      <p:sp>
        <p:nvSpPr>
          <p:cNvPr id="2" name="タイトル 1"/>
          <p:cNvSpPr>
            <a:spLocks noGrp="1"/>
          </p:cNvSpPr>
          <p:nvPr>
            <p:ph type="ctrTitle" hasCustomPrompt="1"/>
          </p:nvPr>
        </p:nvSpPr>
        <p:spPr>
          <a:xfrm>
            <a:off x="443076" y="3082756"/>
            <a:ext cx="11305846" cy="935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108000" rIns="0" bIns="72000">
            <a:spAutoFit/>
          </a:bodyPr>
          <a:lstStyle>
            <a:lvl1pPr algn="ctr">
              <a:lnSpc>
                <a:spcPct val="130000"/>
              </a:lnSpc>
              <a:defRPr lang="ja-JP" altLang="en-US" sz="4000" b="1" i="0" dirty="0">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kumimoji="1" lang="ja-JP" altLang="en-US" dirty="0"/>
              <a:t>スライドタイトル</a:t>
            </a:r>
          </a:p>
        </p:txBody>
      </p:sp>
      <p:sp>
        <p:nvSpPr>
          <p:cNvPr id="3" name="サブタイトル 2"/>
          <p:cNvSpPr>
            <a:spLocks noGrp="1"/>
          </p:cNvSpPr>
          <p:nvPr>
            <p:ph type="subTitle" idx="1" hasCustomPrompt="1"/>
          </p:nvPr>
        </p:nvSpPr>
        <p:spPr>
          <a:xfrm>
            <a:off x="456094" y="5024337"/>
            <a:ext cx="11305845" cy="49244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0" indent="0" algn="ctr">
              <a:lnSpc>
                <a:spcPct val="130000"/>
              </a:lnSpc>
              <a:buNone/>
              <a:defRPr lang="ja-JP" altLang="en-US" sz="1600" b="0" i="0">
                <a:latin typeface="メイリオ" panose="020B0604030504040204" pitchFamily="50" charset="-128"/>
                <a:ea typeface="メイリオ" panose="020B0604030504040204" pitchFamily="50" charset="-128"/>
                <a:cs typeface="メイリオ" panose="020B0604030504040204" pitchFamily="50" charset="-128"/>
              </a:defRPr>
            </a:lvl1pPr>
            <a:lvl4pPr>
              <a:defRPr>
                <a:latin typeface="+mj-ea"/>
                <a:ea typeface="+mj-ea"/>
              </a:defRPr>
            </a:lvl4pPr>
            <a:lvl5pPr>
              <a:defRPr>
                <a:latin typeface="+mj-ea"/>
                <a:ea typeface="+mj-ea"/>
              </a:defRPr>
            </a:lvl5pPr>
            <a:lvl6pPr>
              <a:defRPr sz="1600">
                <a:latin typeface="+mj-ea"/>
                <a:ea typeface="+mj-ea"/>
              </a:defRPr>
            </a:lvl6pPr>
            <a:lvl7pPr>
              <a:defRPr sz="1600">
                <a:latin typeface="+mn-ea"/>
                <a:ea typeface="+mn-ea"/>
              </a:defRPr>
            </a:lvl7pPr>
            <a:lvl8pPr>
              <a:defRPr sz="1600">
                <a:latin typeface="+mj-ea"/>
                <a:ea typeface="+mj-ea"/>
              </a:defRPr>
            </a:lvl8pPr>
            <a:lvl9pPr>
              <a:defRPr sz="1600">
                <a:latin typeface="+mn-ea"/>
                <a:ea typeface="+mn-ea"/>
              </a:defRPr>
            </a:lvl9pPr>
          </a:lstStyle>
          <a:p>
            <a:pPr marL="0" marR="0" lvl="0" indent="0" algn="ctr" defTabSz="914423" rtl="0" eaLnBrk="1" fontAlgn="auto" latinLnBrk="0" hangingPunct="1">
              <a:lnSpc>
                <a:spcPct val="100000"/>
              </a:lnSpc>
              <a:spcBef>
                <a:spcPts val="600"/>
              </a:spcBef>
              <a:spcAft>
                <a:spcPts val="600"/>
              </a:spcAft>
              <a:buClr>
                <a:srgbClr val="002060"/>
              </a:buClr>
              <a:buSzTx/>
              <a:buFont typeface="Wingdings" panose="05000000000000000000" pitchFamily="2" charset="2"/>
              <a:buNone/>
              <a:tabLst/>
              <a:defRPr/>
            </a:pPr>
            <a:r>
              <a:rPr kumimoji="1" lang="en-US" altLang="ja-JP" dirty="0"/>
              <a:t>20XX</a:t>
            </a:r>
            <a:r>
              <a:rPr kumimoji="1" lang="ja-JP" altLang="en-US" dirty="0"/>
              <a:t>年</a:t>
            </a:r>
            <a:r>
              <a:rPr kumimoji="1" lang="en-US" altLang="ja-JP" dirty="0"/>
              <a:t>XX</a:t>
            </a:r>
            <a:r>
              <a:rPr kumimoji="1" lang="ja-JP" altLang="en-US" dirty="0"/>
              <a:t>月</a:t>
            </a:r>
            <a:r>
              <a:rPr kumimoji="1" lang="en-US" altLang="ja-JP" dirty="0"/>
              <a:t>XX</a:t>
            </a:r>
            <a:r>
              <a:rPr kumimoji="1" lang="ja-JP" altLang="en-US" dirty="0"/>
              <a:t>日</a:t>
            </a:r>
            <a:br>
              <a:rPr kumimoji="1" lang="en-US" altLang="ja-JP" dirty="0"/>
            </a:br>
            <a:r>
              <a:rPr lang="en-US" altLang="zh-TW" dirty="0"/>
              <a:t>XXXX</a:t>
            </a:r>
            <a:r>
              <a:rPr lang="zh-TW" altLang="en-US" dirty="0"/>
              <a:t>部局 </a:t>
            </a:r>
            <a:r>
              <a:rPr lang="en-US" altLang="zh-TW" dirty="0"/>
              <a:t>XXXX</a:t>
            </a:r>
            <a:r>
              <a:rPr lang="zh-TW" altLang="en-US" dirty="0"/>
              <a:t>課</a:t>
            </a:r>
          </a:p>
        </p:txBody>
      </p:sp>
      <p:pic>
        <p:nvPicPr>
          <p:cNvPr id="4" name="図 3" descr="アイコン&#10;&#10;低い精度で自動的に生成された説明">
            <a:extLst>
              <a:ext uri="{FF2B5EF4-FFF2-40B4-BE49-F238E27FC236}">
                <a16:creationId xmlns:a16="http://schemas.microsoft.com/office/drawing/2014/main" id="{16991417-B160-3E3B-5F4C-35DA0F1759B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60566"/>
          <a:stretch/>
        </p:blipFill>
        <p:spPr>
          <a:xfrm>
            <a:off x="-8190" y="4164576"/>
            <a:ext cx="10507165" cy="2704407"/>
          </a:xfrm>
          <a:prstGeom prst="rect">
            <a:avLst/>
          </a:prstGeom>
        </p:spPr>
      </p:pic>
      <p:sp>
        <p:nvSpPr>
          <p:cNvPr id="7" name="スライド番号プレースホルダー 5">
            <a:extLst>
              <a:ext uri="{FF2B5EF4-FFF2-40B4-BE49-F238E27FC236}">
                <a16:creationId xmlns:a16="http://schemas.microsoft.com/office/drawing/2014/main" id="{B8CF4A1E-86BB-36DD-4E36-5C29EE8CE556}"/>
              </a:ext>
            </a:extLst>
          </p:cNvPr>
          <p:cNvSpPr>
            <a:spLocks noGrp="1"/>
          </p:cNvSpPr>
          <p:nvPr>
            <p:ph type="sldNum" sz="quarter" idx="4"/>
          </p:nvPr>
        </p:nvSpPr>
        <p:spPr>
          <a:xfrm>
            <a:off x="9334485" y="6482216"/>
            <a:ext cx="2844800" cy="365125"/>
          </a:xfrm>
          <a:prstGeom prst="rect">
            <a:avLst/>
          </a:prstGeom>
          <a:noFill/>
        </p:spPr>
        <p:txBody>
          <a:bodyPr vert="horz" lIns="91440" tIns="45720" rIns="91440" bIns="45720" rtlCol="0" anchor="ctr"/>
          <a:lstStyle>
            <a:lvl1pPr algn="r">
              <a:defRPr sz="1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D9550142-B990-490A-A107-ED7302A7FD52}" type="slidenum">
              <a:rPr lang="ja-JP" altLang="en-US" smtClean="0"/>
              <a:pPr/>
              <a:t>‹#›</a:t>
            </a:fld>
            <a:endParaRPr lang="ja-JP" altLang="en-US" dirty="0"/>
          </a:p>
        </p:txBody>
      </p:sp>
      <p:pic>
        <p:nvPicPr>
          <p:cNvPr id="8" name="Picture 2" descr="Q:\01共有\A02中部局ロゴマーク（広報室）\chubu_logo_color.jpg">
            <a:extLst>
              <a:ext uri="{FF2B5EF4-FFF2-40B4-BE49-F238E27FC236}">
                <a16:creationId xmlns:a16="http://schemas.microsoft.com/office/drawing/2014/main" id="{84FAAFE6-EB17-CC63-7815-78BBDEC3967F}"/>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396993" y="242828"/>
            <a:ext cx="1864878" cy="669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21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_Index">
    <p:spTree>
      <p:nvGrpSpPr>
        <p:cNvPr id="1" name=""/>
        <p:cNvGrpSpPr/>
        <p:nvPr/>
      </p:nvGrpSpPr>
      <p:grpSpPr>
        <a:xfrm>
          <a:off x="0" y="0"/>
          <a:ext cx="0" cy="0"/>
          <a:chOff x="0" y="0"/>
          <a:chExt cx="0" cy="0"/>
        </a:xfrm>
      </p:grpSpPr>
      <p:sp>
        <p:nvSpPr>
          <p:cNvPr id="50" name="タイトル 1">
            <a:extLst>
              <a:ext uri="{FF2B5EF4-FFF2-40B4-BE49-F238E27FC236}">
                <a16:creationId xmlns:a16="http://schemas.microsoft.com/office/drawing/2014/main" id="{CA219888-D0B6-F250-7902-1434DE0CF405}"/>
              </a:ext>
            </a:extLst>
          </p:cNvPr>
          <p:cNvSpPr>
            <a:spLocks noGrp="1"/>
          </p:cNvSpPr>
          <p:nvPr>
            <p:ph type="title" hasCustomPrompt="1"/>
          </p:nvPr>
        </p:nvSpPr>
        <p:spPr>
          <a:xfrm>
            <a:off x="443073" y="366716"/>
            <a:ext cx="11305846" cy="584775"/>
          </a:xfrm>
          <a:prstGeom prst="rect">
            <a:avLst/>
          </a:prstGeom>
        </p:spPr>
        <p:txBody>
          <a:bodyPr wrap="square">
            <a:spAutoFit/>
          </a:bodyPr>
          <a:lstStyle>
            <a:lvl1pPr algn="l">
              <a:defRPr lang="ja-JP" altLang="en-US" sz="3200" b="1" i="0">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lgn="l"/>
            <a:r>
              <a:rPr kumimoji="1" lang="ja-JP" altLang="en-US" dirty="0"/>
              <a:t>目次</a:t>
            </a:r>
          </a:p>
        </p:txBody>
      </p:sp>
      <p:sp>
        <p:nvSpPr>
          <p:cNvPr id="51" name="テキスト プレースホルダー 9">
            <a:extLst>
              <a:ext uri="{FF2B5EF4-FFF2-40B4-BE49-F238E27FC236}">
                <a16:creationId xmlns:a16="http://schemas.microsoft.com/office/drawing/2014/main" id="{4894F5FE-60A5-361A-5A8D-0D265407E8DD}"/>
              </a:ext>
            </a:extLst>
          </p:cNvPr>
          <p:cNvSpPr>
            <a:spLocks noGrp="1"/>
          </p:cNvSpPr>
          <p:nvPr>
            <p:ph type="body" sz="quarter" idx="13" hasCustomPrompt="1"/>
          </p:nvPr>
        </p:nvSpPr>
        <p:spPr>
          <a:xfrm>
            <a:off x="443071" y="6498006"/>
            <a:ext cx="9880615" cy="123111"/>
          </a:xfrm>
          <a:noFill/>
        </p:spPr>
        <p:txBody>
          <a:bodyPr wrap="square" lIns="0" tIns="0" rIns="0" bIns="0" anchor="ctr">
            <a:spAutoFit/>
          </a:bodyPr>
          <a:lstStyle>
            <a:lvl1pPr marL="0" indent="0">
              <a:spcBef>
                <a:spcPts val="0"/>
              </a:spcBef>
              <a:spcAft>
                <a:spcPts val="0"/>
              </a:spcAft>
              <a:buFont typeface="Arial" panose="020B0604020202020204" pitchFamily="34" charset="0"/>
              <a:buNone/>
              <a:defRPr sz="800" b="0" i="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参考</a:t>
            </a:r>
            <a:r>
              <a:rPr kumimoji="1" lang="en-US" altLang="ja-JP"/>
              <a:t>/</a:t>
            </a:r>
            <a:r>
              <a:rPr kumimoji="1" lang="ja-JP" altLang="en-US"/>
              <a:t>引用文献等：</a:t>
            </a:r>
            <a:r>
              <a:rPr kumimoji="1" lang="en-US" altLang="ja-JP"/>
              <a:t>8pt</a:t>
            </a:r>
          </a:p>
        </p:txBody>
      </p:sp>
      <p:sp>
        <p:nvSpPr>
          <p:cNvPr id="3" name="テキスト プレースホルダー 8">
            <a:extLst>
              <a:ext uri="{FF2B5EF4-FFF2-40B4-BE49-F238E27FC236}">
                <a16:creationId xmlns:a16="http://schemas.microsoft.com/office/drawing/2014/main" id="{3EE3E01E-3F79-A45A-7179-85544275E81B}"/>
              </a:ext>
            </a:extLst>
          </p:cNvPr>
          <p:cNvSpPr>
            <a:spLocks noGrp="1"/>
          </p:cNvSpPr>
          <p:nvPr>
            <p:ph type="body" sz="quarter" idx="19" hasCustomPrompt="1"/>
          </p:nvPr>
        </p:nvSpPr>
        <p:spPr>
          <a:xfrm>
            <a:off x="443072" y="1138194"/>
            <a:ext cx="7330149" cy="2360234"/>
          </a:xfrm>
        </p:spPr>
        <p:txBody>
          <a:bodyPr/>
          <a:lstStyle>
            <a:lvl1pPr marL="342908" indent="-342908">
              <a:lnSpc>
                <a:spcPct val="130000"/>
              </a:lnSpc>
              <a:buClr>
                <a:schemeClr val="tx1"/>
              </a:buClr>
              <a:buFont typeface="+mj-lt"/>
              <a:buAutoNum type="arabicPeriod"/>
              <a:defRPr sz="1600" b="0" i="0">
                <a:latin typeface="+mn-ea"/>
                <a:ea typeface="+mn-ea"/>
              </a:defRPr>
            </a:lvl1pPr>
            <a:lvl4pPr>
              <a:defRPr sz="1600">
                <a:latin typeface="+mn-ea"/>
                <a:ea typeface="+mn-ea"/>
              </a:defRPr>
            </a:lvl4pPr>
            <a:lvl5pPr>
              <a:defRPr sz="1600">
                <a:latin typeface="+mn-ea"/>
                <a:ea typeface="+mn-ea"/>
              </a:defRPr>
            </a:lvl5pPr>
            <a:lvl6pPr>
              <a:defRPr sz="1600">
                <a:latin typeface="+mn-ea"/>
                <a:ea typeface="+mn-ea"/>
              </a:defRPr>
            </a:lvl6pPr>
          </a:lstStyle>
          <a:p>
            <a:pPr lvl="0"/>
            <a:r>
              <a:rPr kumimoji="1" lang="ja-JP" altLang="en-US" dirty="0"/>
              <a:t>セクション</a:t>
            </a:r>
            <a:r>
              <a:rPr kumimoji="1" lang="en-US" altLang="ja-JP" dirty="0"/>
              <a:t> 01</a:t>
            </a:r>
          </a:p>
          <a:p>
            <a:pPr lvl="0"/>
            <a:r>
              <a:rPr kumimoji="1" lang="ja-JP" altLang="en-US" dirty="0"/>
              <a:t>セクション</a:t>
            </a:r>
            <a:r>
              <a:rPr kumimoji="1" lang="en-US" altLang="ja-JP" dirty="0"/>
              <a:t> 02</a:t>
            </a:r>
          </a:p>
          <a:p>
            <a:pPr lvl="0"/>
            <a:r>
              <a:rPr kumimoji="1" lang="ja-JP" altLang="en-US" dirty="0"/>
              <a:t>セクション</a:t>
            </a:r>
            <a:r>
              <a:rPr kumimoji="1" lang="en-US" altLang="ja-JP" dirty="0"/>
              <a:t> 03</a:t>
            </a:r>
          </a:p>
          <a:p>
            <a:pPr lvl="0"/>
            <a:r>
              <a:rPr kumimoji="1" lang="ja-JP" altLang="en-US" dirty="0"/>
              <a:t>セクション</a:t>
            </a:r>
            <a:r>
              <a:rPr kumimoji="1" lang="en-US" altLang="ja-JP" dirty="0"/>
              <a:t> 04</a:t>
            </a:r>
          </a:p>
          <a:p>
            <a:pPr marL="342908" marR="0" lvl="0" indent="-342908" algn="l" defTabSz="914423" rtl="0" eaLnBrk="1" fontAlgn="auto" latinLnBrk="0" hangingPunct="1">
              <a:lnSpc>
                <a:spcPct val="100000"/>
              </a:lnSpc>
              <a:spcBef>
                <a:spcPts val="600"/>
              </a:spcBef>
              <a:spcAft>
                <a:spcPts val="600"/>
              </a:spcAft>
              <a:buClr>
                <a:srgbClr val="002060"/>
              </a:buClr>
              <a:buSzTx/>
              <a:buFont typeface="+mj-lt"/>
              <a:buAutoNum type="arabicPeriod"/>
              <a:tabLst/>
              <a:defRPr/>
            </a:pPr>
            <a:r>
              <a:rPr kumimoji="1" lang="ja-JP" altLang="en-US" dirty="0"/>
              <a:t>セクション</a:t>
            </a:r>
            <a:r>
              <a:rPr kumimoji="1" lang="en-US" altLang="ja-JP" dirty="0"/>
              <a:t> 05</a:t>
            </a:r>
          </a:p>
        </p:txBody>
      </p:sp>
      <p:sp>
        <p:nvSpPr>
          <p:cNvPr id="4" name="テキスト プレースホルダー 8">
            <a:extLst>
              <a:ext uri="{FF2B5EF4-FFF2-40B4-BE49-F238E27FC236}">
                <a16:creationId xmlns:a16="http://schemas.microsoft.com/office/drawing/2014/main" id="{66F75DC8-7F8B-DE8F-5A34-63C830C27B79}"/>
              </a:ext>
            </a:extLst>
          </p:cNvPr>
          <p:cNvSpPr>
            <a:spLocks noGrp="1"/>
          </p:cNvSpPr>
          <p:nvPr>
            <p:ph type="body" sz="quarter" idx="20" hasCustomPrompt="1"/>
          </p:nvPr>
        </p:nvSpPr>
        <p:spPr>
          <a:xfrm>
            <a:off x="7773220" y="1138194"/>
            <a:ext cx="2550466" cy="2360234"/>
          </a:xfrm>
        </p:spPr>
        <p:txBody>
          <a:bodyPr/>
          <a:lstStyle>
            <a:lvl1pPr marL="0" indent="0" algn="r">
              <a:lnSpc>
                <a:spcPct val="130000"/>
              </a:lnSpc>
              <a:buFont typeface="+mj-lt"/>
              <a:buNone/>
              <a:defRPr sz="1600" b="0" i="0">
                <a:latin typeface="+mj-ea"/>
                <a:ea typeface="+mj-ea"/>
              </a:defRPr>
            </a:lvl1pPr>
            <a:lvl4pPr>
              <a:defRPr sz="1600">
                <a:latin typeface="+mj-ea"/>
                <a:ea typeface="+mj-ea"/>
              </a:defRPr>
            </a:lvl4pPr>
            <a:lvl5pPr>
              <a:defRPr sz="1600">
                <a:latin typeface="+mj-ea"/>
                <a:ea typeface="+mj-ea"/>
              </a:defRPr>
            </a:lvl5pPr>
            <a:lvl6pPr>
              <a:defRPr>
                <a:latin typeface="+mj-ea"/>
                <a:ea typeface="+mj-ea"/>
              </a:defRPr>
            </a:lvl6pPr>
            <a:lvl7pPr>
              <a:defRPr>
                <a:latin typeface="+mj-ea"/>
                <a:ea typeface="+mj-ea"/>
              </a:defRPr>
            </a:lvl7pPr>
          </a:lstStyle>
          <a:p>
            <a:pPr marL="0" indent="0" algn="r">
              <a:buNone/>
            </a:pPr>
            <a:r>
              <a:rPr lang="en-US" altLang="ja-JP"/>
              <a:t>------- 001</a:t>
            </a:r>
            <a:endParaRPr lang="ja-JP" altLang="en-US"/>
          </a:p>
          <a:p>
            <a:pPr marL="0" lvl="0" indent="0" algn="r">
              <a:buNone/>
            </a:pPr>
            <a:r>
              <a:rPr lang="en-US" altLang="ja-JP"/>
              <a:t>------- 001</a:t>
            </a:r>
            <a:endParaRPr lang="ja-JP" altLang="en-US"/>
          </a:p>
          <a:p>
            <a:pPr marL="0" lvl="0" indent="0" algn="r">
              <a:buNone/>
            </a:pPr>
            <a:r>
              <a:rPr lang="en-US" altLang="ja-JP"/>
              <a:t>------- 001</a:t>
            </a:r>
          </a:p>
          <a:p>
            <a:pPr marL="0" indent="0" algn="r">
              <a:buNone/>
            </a:pPr>
            <a:r>
              <a:rPr lang="en-US" altLang="ja-JP"/>
              <a:t>------- 001</a:t>
            </a:r>
          </a:p>
          <a:p>
            <a:pPr marL="0" marR="0" lvl="0" indent="0" algn="r" defTabSz="914423" rtl="0" eaLnBrk="1" fontAlgn="auto" latinLnBrk="0" hangingPunct="1">
              <a:lnSpc>
                <a:spcPct val="100000"/>
              </a:lnSpc>
              <a:spcBef>
                <a:spcPts val="600"/>
              </a:spcBef>
              <a:spcAft>
                <a:spcPts val="600"/>
              </a:spcAft>
              <a:buClr>
                <a:srgbClr val="002060"/>
              </a:buClr>
              <a:buSzTx/>
              <a:buFont typeface="+mj-lt"/>
              <a:buNone/>
              <a:tabLst/>
              <a:defRPr/>
            </a:pPr>
            <a:r>
              <a:rPr lang="en-US" altLang="ja-JP"/>
              <a:t>------- 001</a:t>
            </a:r>
          </a:p>
        </p:txBody>
      </p:sp>
      <p:pic>
        <p:nvPicPr>
          <p:cNvPr id="5" name="図 4" descr="図形 が含まれている画像&#10;&#10;自動的に生成された説明">
            <a:extLst>
              <a:ext uri="{FF2B5EF4-FFF2-40B4-BE49-F238E27FC236}">
                <a16:creationId xmlns:a16="http://schemas.microsoft.com/office/drawing/2014/main" id="{DB3F85C5-509B-257D-8B3C-FC178DFD6638}"/>
              </a:ext>
            </a:extLst>
          </p:cNvPr>
          <p:cNvPicPr>
            <a:picLocks/>
          </p:cNvPicPr>
          <p:nvPr userDrawn="1"/>
        </p:nvPicPr>
        <p:blipFill rotWithShape="1">
          <a:blip r:embed="rId2"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
        <p:nvSpPr>
          <p:cNvPr id="2" name="スライド番号プレースホルダー 5">
            <a:extLst>
              <a:ext uri="{FF2B5EF4-FFF2-40B4-BE49-F238E27FC236}">
                <a16:creationId xmlns:a16="http://schemas.microsoft.com/office/drawing/2014/main" id="{09DF06D3-D9B4-E3DA-FBF3-DEC59D22944C}"/>
              </a:ext>
            </a:extLst>
          </p:cNvPr>
          <p:cNvSpPr>
            <a:spLocks noGrp="1"/>
          </p:cNvSpPr>
          <p:nvPr>
            <p:ph type="sldNum" sz="quarter" idx="4"/>
          </p:nvPr>
        </p:nvSpPr>
        <p:spPr>
          <a:xfrm>
            <a:off x="9334485" y="6482216"/>
            <a:ext cx="2844800" cy="365125"/>
          </a:xfrm>
          <a:prstGeom prst="rect">
            <a:avLst/>
          </a:prstGeom>
          <a:noFill/>
        </p:spPr>
        <p:txBody>
          <a:bodyPr vert="horz" lIns="91440" tIns="45720" rIns="91440" bIns="45720" rtlCol="0" anchor="ctr"/>
          <a:lstStyle>
            <a:lvl1pPr algn="r">
              <a:defRPr sz="1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D9550142-B990-490A-A107-ED7302A7FD52}" type="slidenum">
              <a:rPr lang="ja-JP" altLang="en-US" smtClean="0"/>
              <a:pPr/>
              <a:t>‹#›</a:t>
            </a:fld>
            <a:endParaRPr lang="ja-JP" altLang="en-US" dirty="0"/>
          </a:p>
        </p:txBody>
      </p:sp>
    </p:spTree>
    <p:extLst>
      <p:ext uri="{BB962C8B-B14F-4D97-AF65-F5344CB8AC3E}">
        <p14:creationId xmlns:p14="http://schemas.microsoft.com/office/powerpoint/2010/main" val="43507870"/>
      </p:ext>
    </p:extLst>
  </p:cSld>
  <p:clrMapOvr>
    <a:masterClrMapping/>
  </p:clrMapOvr>
  <p:extLst>
    <p:ext uri="{DCECCB84-F9BA-43D5-87BE-67443E8EF086}">
      <p15:sldGuideLst xmlns:p15="http://schemas.microsoft.com/office/powerpoint/2012/main">
        <p15:guide id="1" orient="horz" pos="232" userDrawn="1">
          <p15:clr>
            <a:srgbClr val="FBAE40"/>
          </p15:clr>
        </p15:guide>
        <p15:guide id="2" pos="2939" userDrawn="1">
          <p15:clr>
            <a:srgbClr val="FBAE40"/>
          </p15:clr>
        </p15:guide>
        <p15:guide id="3" pos="3301" userDrawn="1">
          <p15:clr>
            <a:srgbClr val="FBAE40"/>
          </p15:clr>
        </p15:guide>
        <p15:guide id="4" pos="3120" userDrawn="1">
          <p15:clr>
            <a:srgbClr val="FBAE40"/>
          </p15:clr>
        </p15:guide>
        <p15:guide id="5" pos="1646" userDrawn="1">
          <p15:clr>
            <a:srgbClr val="FBAE40"/>
          </p15:clr>
        </p15:guide>
        <p15:guide id="6" pos="1510" userDrawn="1">
          <p15:clr>
            <a:srgbClr val="FBAE40"/>
          </p15:clr>
        </p15:guide>
        <p15:guide id="7" pos="217" userDrawn="1">
          <p15:clr>
            <a:srgbClr val="FBAE40"/>
          </p15:clr>
        </p15:guide>
        <p15:guide id="8" pos="4594" userDrawn="1">
          <p15:clr>
            <a:srgbClr val="FBAE40"/>
          </p15:clr>
        </p15:guide>
        <p15:guide id="9" pos="4730" userDrawn="1">
          <p15:clr>
            <a:srgbClr val="FBAE40"/>
          </p15:clr>
        </p15:guide>
        <p15:guide id="10" pos="6023" userDrawn="1">
          <p15:clr>
            <a:srgbClr val="FBAE40"/>
          </p15:clr>
        </p15:guide>
        <p15:guide id="12" orient="horz" pos="4088" userDrawn="1">
          <p15:clr>
            <a:srgbClr val="FBAE40"/>
          </p15:clr>
        </p15:guide>
        <p15:guide id="13" orient="horz" pos="3861" userDrawn="1">
          <p15:clr>
            <a:srgbClr val="FBAE40"/>
          </p15:clr>
        </p15:guide>
        <p15:guide id="14" orient="horz" pos="595" userDrawn="1">
          <p15:clr>
            <a:srgbClr val="FBAE40"/>
          </p15:clr>
        </p15:guide>
        <p15:guide id="15" orient="horz" pos="709" userDrawn="1">
          <p15:clr>
            <a:srgbClr val="FBAE40"/>
          </p15:clr>
        </p15:guide>
        <p15:guide id="16" orient="horz" pos="1366" userDrawn="1">
          <p15:clr>
            <a:srgbClr val="FBAE40"/>
          </p15:clr>
        </p15:guide>
        <p15:guide id="17" orient="horz" pos="2614" userDrawn="1">
          <p15:clr>
            <a:srgbClr val="FBAE40"/>
          </p15:clr>
        </p15:guide>
        <p15:guide id="18" orient="horz" pos="1480" userDrawn="1">
          <p15:clr>
            <a:srgbClr val="FBAE40"/>
          </p15:clr>
        </p15:guide>
        <p15:guide id="19" orient="horz" pos="272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3_Section">
    <p:spTree>
      <p:nvGrpSpPr>
        <p:cNvPr id="1" name=""/>
        <p:cNvGrpSpPr/>
        <p:nvPr/>
      </p:nvGrpSpPr>
      <p:grpSpPr>
        <a:xfrm>
          <a:off x="0" y="0"/>
          <a:ext cx="0" cy="0"/>
          <a:chOff x="0" y="0"/>
          <a:chExt cx="0" cy="0"/>
        </a:xfrm>
      </p:grpSpPr>
      <p:pic>
        <p:nvPicPr>
          <p:cNvPr id="11" name="図 10" descr="図形&#10;&#10;低い精度で自動的に生成された説明">
            <a:extLst>
              <a:ext uri="{FF2B5EF4-FFF2-40B4-BE49-F238E27FC236}">
                <a16:creationId xmlns:a16="http://schemas.microsoft.com/office/drawing/2014/main" id="{F10D23A2-2E8E-9DA5-6CF5-DDC0A8455B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21724" y="0"/>
            <a:ext cx="10870276" cy="6858000"/>
          </a:xfrm>
          <a:prstGeom prst="rect">
            <a:avLst/>
          </a:prstGeom>
        </p:spPr>
      </p:pic>
      <p:sp>
        <p:nvSpPr>
          <p:cNvPr id="3" name="タイトル 1">
            <a:extLst>
              <a:ext uri="{FF2B5EF4-FFF2-40B4-BE49-F238E27FC236}">
                <a16:creationId xmlns:a16="http://schemas.microsoft.com/office/drawing/2014/main" id="{16547944-49EF-1EFF-32E6-905A8579D216}"/>
              </a:ext>
            </a:extLst>
          </p:cNvPr>
          <p:cNvSpPr>
            <a:spLocks noGrp="1"/>
          </p:cNvSpPr>
          <p:nvPr>
            <p:ph type="ctrTitle" hasCustomPrompt="1"/>
          </p:nvPr>
        </p:nvSpPr>
        <p:spPr>
          <a:xfrm>
            <a:off x="443076" y="3082756"/>
            <a:ext cx="11305846" cy="935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108000" rIns="0" bIns="72000">
            <a:spAutoFit/>
          </a:bodyPr>
          <a:lstStyle>
            <a:lvl1pPr algn="l">
              <a:lnSpc>
                <a:spcPct val="130000"/>
              </a:lnSpc>
              <a:defRPr lang="ja-JP" altLang="en-US" sz="4000" b="1" i="0" dirty="0">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kumimoji="1" lang="en-US" altLang="ja-JP" dirty="0"/>
              <a:t>01. </a:t>
            </a:r>
            <a:r>
              <a:rPr kumimoji="1" lang="ja-JP" altLang="en-US" dirty="0"/>
              <a:t>セクション名</a:t>
            </a:r>
          </a:p>
        </p:txBody>
      </p:sp>
      <p:sp>
        <p:nvSpPr>
          <p:cNvPr id="2" name="スライド番号プレースホルダー 5">
            <a:extLst>
              <a:ext uri="{FF2B5EF4-FFF2-40B4-BE49-F238E27FC236}">
                <a16:creationId xmlns:a16="http://schemas.microsoft.com/office/drawing/2014/main" id="{7BD9E1CE-5CAD-14F8-FCD7-314B1DD9973D}"/>
              </a:ext>
            </a:extLst>
          </p:cNvPr>
          <p:cNvSpPr>
            <a:spLocks noGrp="1"/>
          </p:cNvSpPr>
          <p:nvPr>
            <p:ph type="sldNum" sz="quarter" idx="4"/>
          </p:nvPr>
        </p:nvSpPr>
        <p:spPr>
          <a:xfrm>
            <a:off x="9334485" y="6482216"/>
            <a:ext cx="2844800" cy="365125"/>
          </a:xfrm>
          <a:prstGeom prst="rect">
            <a:avLst/>
          </a:prstGeom>
          <a:noFill/>
        </p:spPr>
        <p:txBody>
          <a:bodyPr vert="horz" lIns="91440" tIns="45720" rIns="91440" bIns="45720" rtlCol="0" anchor="ctr"/>
          <a:lstStyle>
            <a:lvl1pPr algn="r">
              <a:defRPr sz="1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D9550142-B990-490A-A107-ED7302A7FD52}" type="slidenum">
              <a:rPr lang="ja-JP" altLang="en-US" smtClean="0"/>
              <a:pPr/>
              <a:t>‹#›</a:t>
            </a:fld>
            <a:endParaRPr lang="ja-JP" altLang="en-US" dirty="0"/>
          </a:p>
        </p:txBody>
      </p:sp>
    </p:spTree>
    <p:extLst>
      <p:ext uri="{BB962C8B-B14F-4D97-AF65-F5344CB8AC3E}">
        <p14:creationId xmlns:p14="http://schemas.microsoft.com/office/powerpoint/2010/main" val="219464481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4_Basic">
    <p:spTree>
      <p:nvGrpSpPr>
        <p:cNvPr id="1" name=""/>
        <p:cNvGrpSpPr/>
        <p:nvPr/>
      </p:nvGrpSpPr>
      <p:grpSpPr>
        <a:xfrm>
          <a:off x="0" y="0"/>
          <a:ext cx="0" cy="0"/>
          <a:chOff x="0" y="0"/>
          <a:chExt cx="0" cy="0"/>
        </a:xfrm>
      </p:grpSpPr>
      <p:sp>
        <p:nvSpPr>
          <p:cNvPr id="50" name="タイトル 1">
            <a:extLst>
              <a:ext uri="{FF2B5EF4-FFF2-40B4-BE49-F238E27FC236}">
                <a16:creationId xmlns:a16="http://schemas.microsoft.com/office/drawing/2014/main" id="{CA219888-D0B6-F250-7902-1434DE0CF405}"/>
              </a:ext>
            </a:extLst>
          </p:cNvPr>
          <p:cNvSpPr>
            <a:spLocks noGrp="1"/>
          </p:cNvSpPr>
          <p:nvPr>
            <p:ph type="title" hasCustomPrompt="1"/>
          </p:nvPr>
        </p:nvSpPr>
        <p:spPr>
          <a:xfrm>
            <a:off x="443074" y="366716"/>
            <a:ext cx="11305842" cy="584775"/>
          </a:xfrm>
          <a:prstGeom prst="rect">
            <a:avLst/>
          </a:prstGeom>
        </p:spPr>
        <p:txBody>
          <a:bodyPr wrap="square">
            <a:spAutoFit/>
          </a:bodyPr>
          <a:lstStyle>
            <a:lvl1pPr algn="l">
              <a:defRPr lang="ja-JP" altLang="en-US" sz="3200" b="1" i="0">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lgn="l"/>
            <a:r>
              <a:rPr kumimoji="1" lang="ja-JP" altLang="en-US"/>
              <a:t>スライドタイトル：</a:t>
            </a:r>
            <a:r>
              <a:rPr kumimoji="1" lang="en-US" altLang="ja-JP"/>
              <a:t>13</a:t>
            </a:r>
            <a:r>
              <a:rPr kumimoji="1" lang="ja-JP" altLang="en-US"/>
              <a:t>字以内 </a:t>
            </a:r>
            <a:r>
              <a:rPr kumimoji="1" lang="en-US" altLang="ja-JP"/>
              <a:t>32pt</a:t>
            </a:r>
            <a:endParaRPr kumimoji="1" lang="ja-JP" altLang="en-US"/>
          </a:p>
        </p:txBody>
      </p:sp>
      <p:sp>
        <p:nvSpPr>
          <p:cNvPr id="51" name="テキスト プレースホルダー 9">
            <a:extLst>
              <a:ext uri="{FF2B5EF4-FFF2-40B4-BE49-F238E27FC236}">
                <a16:creationId xmlns:a16="http://schemas.microsoft.com/office/drawing/2014/main" id="{4894F5FE-60A5-361A-5A8D-0D265407E8DD}"/>
              </a:ext>
            </a:extLst>
          </p:cNvPr>
          <p:cNvSpPr>
            <a:spLocks noGrp="1"/>
          </p:cNvSpPr>
          <p:nvPr>
            <p:ph type="body" sz="quarter" idx="13" hasCustomPrompt="1"/>
          </p:nvPr>
        </p:nvSpPr>
        <p:spPr>
          <a:xfrm>
            <a:off x="443071" y="6498006"/>
            <a:ext cx="9880615" cy="123111"/>
          </a:xfrm>
          <a:noFill/>
        </p:spPr>
        <p:txBody>
          <a:bodyPr wrap="square" lIns="0" tIns="0" rIns="0" bIns="0" anchor="ctr">
            <a:spAutoFit/>
          </a:bodyPr>
          <a:lstStyle>
            <a:lvl1pPr marL="0" indent="0">
              <a:spcBef>
                <a:spcPts val="0"/>
              </a:spcBef>
              <a:spcAft>
                <a:spcPts val="0"/>
              </a:spcAft>
              <a:buFont typeface="Arial" panose="020B0604020202020204" pitchFamily="34" charset="0"/>
              <a:buNone/>
              <a:defRPr sz="800" b="0" i="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出典先：</a:t>
            </a:r>
            <a:r>
              <a:rPr kumimoji="1" lang="en-US" altLang="ja-JP"/>
              <a:t>8pt</a:t>
            </a:r>
          </a:p>
        </p:txBody>
      </p:sp>
      <p:sp>
        <p:nvSpPr>
          <p:cNvPr id="52" name="テキスト プレースホルダー 11">
            <a:extLst>
              <a:ext uri="{FF2B5EF4-FFF2-40B4-BE49-F238E27FC236}">
                <a16:creationId xmlns:a16="http://schemas.microsoft.com/office/drawing/2014/main" id="{24C0F4B5-3232-8664-604F-8CF3AE3D63D5}"/>
              </a:ext>
            </a:extLst>
          </p:cNvPr>
          <p:cNvSpPr>
            <a:spLocks noGrp="1"/>
          </p:cNvSpPr>
          <p:nvPr>
            <p:ph type="body" sz="quarter" idx="17" hasCustomPrompt="1"/>
          </p:nvPr>
        </p:nvSpPr>
        <p:spPr>
          <a:xfrm>
            <a:off x="443070" y="1138195"/>
            <a:ext cx="11305846" cy="667839"/>
          </a:xfrm>
          <a:solidFill>
            <a:srgbClr val="F3F6F6"/>
          </a:solidFill>
          <a:ln>
            <a:noFill/>
          </a:ln>
        </p:spPr>
        <p:txBody>
          <a:bodyPr vert="horz" wrap="square" lIns="216000" tIns="144000" rIns="216000" bIns="144000" rtlCol="0" anchor="t" anchorCtr="0">
            <a:spAutoFit/>
          </a:bodyPr>
          <a:lstStyle>
            <a:lvl1pPr marL="285757" indent="-285757">
              <a:lnSpc>
                <a:spcPct val="130000"/>
              </a:lnSpc>
              <a:buClr>
                <a:schemeClr val="tx1"/>
              </a:buClr>
              <a:buSzPct val="100000"/>
              <a:buFont typeface="メイリオ" panose="020B0604030504040204" pitchFamily="50" charset="-128"/>
              <a:buChar char="•"/>
              <a:defRPr lang="ja-JP" altLang="en-US" sz="2000" b="0" i="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257181" lvl="0" indent="-257181">
              <a:spcBef>
                <a:spcPts val="600"/>
              </a:spcBef>
              <a:spcAft>
                <a:spcPts val="600"/>
              </a:spcAft>
              <a:buClr>
                <a:srgbClr val="002060"/>
              </a:buClr>
              <a:buFont typeface="Wingdings" panose="05000000000000000000" pitchFamily="2" charset="2"/>
              <a:buChar char="l"/>
            </a:pPr>
            <a:r>
              <a:rPr kumimoji="1" lang="ja-JP" altLang="en-US" dirty="0"/>
              <a:t>キーメッセージ：</a:t>
            </a:r>
            <a:r>
              <a:rPr kumimoji="1" lang="en-US" altLang="ja-JP" dirty="0"/>
              <a:t>1</a:t>
            </a:r>
            <a:r>
              <a:rPr kumimoji="1" lang="ja-JP" altLang="en-US" dirty="0"/>
              <a:t>行以内（約</a:t>
            </a:r>
            <a:r>
              <a:rPr kumimoji="1" lang="en-US" altLang="ja-JP" dirty="0"/>
              <a:t>35</a:t>
            </a:r>
            <a:r>
              <a:rPr kumimoji="1" lang="ja-JP" altLang="en-US" dirty="0"/>
              <a:t>字）３ポツまで </a:t>
            </a:r>
            <a:r>
              <a:rPr kumimoji="1" lang="en-US" altLang="ja-JP" dirty="0"/>
              <a:t>20pt</a:t>
            </a:r>
            <a:r>
              <a:rPr kumimoji="1" lang="ja-JP" altLang="en-US" dirty="0"/>
              <a:t>　行間はいじらない</a:t>
            </a:r>
            <a:endParaRPr kumimoji="1" lang="en-US" altLang="ja-JP" dirty="0"/>
          </a:p>
        </p:txBody>
      </p:sp>
      <p:sp>
        <p:nvSpPr>
          <p:cNvPr id="7" name="テキスト プレースホルダー 6">
            <a:extLst>
              <a:ext uri="{FF2B5EF4-FFF2-40B4-BE49-F238E27FC236}">
                <a16:creationId xmlns:a16="http://schemas.microsoft.com/office/drawing/2014/main" id="{9E5CEE60-90F4-9775-0CB9-B864463E973A}"/>
              </a:ext>
            </a:extLst>
          </p:cNvPr>
          <p:cNvSpPr>
            <a:spLocks noGrp="1"/>
          </p:cNvSpPr>
          <p:nvPr>
            <p:ph type="body" sz="quarter" idx="23" hasCustomPrompt="1"/>
          </p:nvPr>
        </p:nvSpPr>
        <p:spPr>
          <a:xfrm>
            <a:off x="443017" y="3290112"/>
            <a:ext cx="5316922" cy="293721"/>
          </a:xfrm>
        </p:spPr>
        <p:txBody>
          <a:bodyPr lIns="72000" tIns="72000" rIns="72000" bIns="36000"/>
          <a:lstStyle>
            <a:lvl1pPr marL="0" indent="0">
              <a:buFont typeface="Arial" panose="020B0604020202020204" pitchFamily="34" charset="0"/>
              <a:buNone/>
              <a:defRPr sz="1200"/>
            </a:lvl1pPr>
            <a:lvl2pPr marL="344497" indent="0">
              <a:buNone/>
              <a:defRPr sz="1200"/>
            </a:lvl2pPr>
            <a:lvl3pPr marL="668354" indent="0">
              <a:buNone/>
              <a:defRPr sz="1200"/>
            </a:lvl3pPr>
            <a:lvl4pPr marL="936648" indent="0">
              <a:buNone/>
              <a:defRPr sz="1200"/>
            </a:lvl4pPr>
            <a:lvl5pPr marL="1298607" indent="0" algn="l">
              <a:buNone/>
              <a:defRPr sz="1200"/>
            </a:lvl5pPr>
          </a:lstStyle>
          <a:p>
            <a:pPr marL="171455" marR="0" lvl="0" indent="-171455" algn="l" defTabSz="914423" rtl="0" eaLnBrk="1" fontAlgn="auto" latinLnBrk="0" hangingPunct="1">
              <a:lnSpc>
                <a:spcPct val="100000"/>
              </a:lnSpc>
              <a:spcBef>
                <a:spcPts val="600"/>
              </a:spcBef>
              <a:spcAft>
                <a:spcPts val="600"/>
              </a:spcAft>
              <a:buClr>
                <a:srgbClr val="002060"/>
              </a:buClr>
              <a:buSzTx/>
              <a:tabLst/>
              <a:defRPr/>
            </a:pPr>
            <a:r>
              <a:rPr kumimoji="1" lang="ja-JP" altLang="en-US" dirty="0"/>
              <a:t>本文：</a:t>
            </a:r>
            <a:r>
              <a:rPr kumimoji="1" lang="en-US" altLang="ja-JP" dirty="0"/>
              <a:t>40</a:t>
            </a:r>
            <a:r>
              <a:rPr kumimoji="1" lang="ja-JP" altLang="en-US" dirty="0"/>
              <a:t>字以内 </a:t>
            </a:r>
            <a:r>
              <a:rPr kumimoji="1" lang="en-US" altLang="ja-JP" dirty="0"/>
              <a:t>12pt /</a:t>
            </a:r>
            <a:r>
              <a:rPr kumimoji="1" lang="ja-JP" altLang="en-US" dirty="0"/>
              <a:t>プレゼン用 </a:t>
            </a:r>
            <a:r>
              <a:rPr kumimoji="1" lang="en-US" altLang="ja-JP" dirty="0"/>
              <a:t>16pt</a:t>
            </a:r>
            <a:endParaRPr kumimoji="1" lang="ja-JP" altLang="en-US" dirty="0"/>
          </a:p>
        </p:txBody>
      </p:sp>
      <p:sp>
        <p:nvSpPr>
          <p:cNvPr id="10" name="テキスト プレースホルダー 9">
            <a:extLst>
              <a:ext uri="{FF2B5EF4-FFF2-40B4-BE49-F238E27FC236}">
                <a16:creationId xmlns:a16="http://schemas.microsoft.com/office/drawing/2014/main" id="{E59F7C88-40C4-3D1C-3928-583676EC1764}"/>
              </a:ext>
            </a:extLst>
          </p:cNvPr>
          <p:cNvSpPr>
            <a:spLocks noGrp="1"/>
          </p:cNvSpPr>
          <p:nvPr>
            <p:ph type="body" sz="quarter" idx="24" hasCustomPrompt="1"/>
          </p:nvPr>
        </p:nvSpPr>
        <p:spPr>
          <a:xfrm>
            <a:off x="6471138" y="3290112"/>
            <a:ext cx="5316416" cy="293721"/>
          </a:xfrm>
          <a:noFill/>
        </p:spPr>
        <p:txBody>
          <a:bodyPr vert="horz" wrap="square" lIns="72000" tIns="72000" rIns="72000" bIns="36000" rtlCol="0">
            <a:spAutoFit/>
          </a:bodyPr>
          <a:lstStyle>
            <a:lvl1pPr marL="0" indent="0">
              <a:buNone/>
              <a:defRPr lang="ja-JP" altLang="en-US" sz="1200" smtClean="0"/>
            </a:lvl1pPr>
            <a:lvl2pPr>
              <a:defRPr lang="ja-JP" altLang="en-US" sz="1200" smtClean="0"/>
            </a:lvl2pPr>
            <a:lvl3pPr>
              <a:defRPr lang="ja-JP" altLang="en-US" sz="1200" smtClean="0"/>
            </a:lvl3pPr>
            <a:lvl4pPr>
              <a:defRPr lang="ja-JP" altLang="en-US" sz="1200" smtClean="0"/>
            </a:lvl4pPr>
            <a:lvl5pPr>
              <a:defRPr lang="ja-JP" altLang="en-US" sz="1200"/>
            </a:lvl5pPr>
          </a:lstStyle>
          <a:p>
            <a:pPr marL="342908" marR="0" lvl="0" indent="-342908" fontAlgn="auto">
              <a:lnSpc>
                <a:spcPct val="100000"/>
              </a:lnSpc>
              <a:buSzTx/>
              <a:tabLst/>
            </a:pPr>
            <a:r>
              <a:rPr kumimoji="1" lang="ja-JP" altLang="en-US"/>
              <a:t>本文：</a:t>
            </a:r>
            <a:r>
              <a:rPr kumimoji="1" lang="en-US" altLang="ja-JP"/>
              <a:t>40</a:t>
            </a:r>
            <a:r>
              <a:rPr kumimoji="1" lang="ja-JP" altLang="en-US"/>
              <a:t>字以内 </a:t>
            </a:r>
            <a:r>
              <a:rPr kumimoji="1" lang="en-US" altLang="ja-JP"/>
              <a:t>12pt /</a:t>
            </a:r>
            <a:r>
              <a:rPr kumimoji="1" lang="ja-JP" altLang="en-US"/>
              <a:t>プレゼン用 </a:t>
            </a:r>
            <a:r>
              <a:rPr kumimoji="1" lang="en-US" altLang="ja-JP"/>
              <a:t>16pt</a:t>
            </a:r>
            <a:endParaRPr kumimoji="1" lang="ja-JP" altLang="en-US"/>
          </a:p>
        </p:txBody>
      </p:sp>
      <p:sp>
        <p:nvSpPr>
          <p:cNvPr id="12" name="テキスト プレースホルダー 11">
            <a:extLst>
              <a:ext uri="{FF2B5EF4-FFF2-40B4-BE49-F238E27FC236}">
                <a16:creationId xmlns:a16="http://schemas.microsoft.com/office/drawing/2014/main" id="{E10F42EE-E182-F73B-ED47-4B1995A4EC23}"/>
              </a:ext>
            </a:extLst>
          </p:cNvPr>
          <p:cNvSpPr>
            <a:spLocks noGrp="1"/>
          </p:cNvSpPr>
          <p:nvPr>
            <p:ph type="body" sz="quarter" idx="25" hasCustomPrompt="1"/>
          </p:nvPr>
        </p:nvSpPr>
        <p:spPr>
          <a:xfrm>
            <a:off x="443017" y="2712318"/>
            <a:ext cx="5316922" cy="558784"/>
          </a:xfrm>
          <a:solidFill>
            <a:schemeClr val="accent1"/>
          </a:solidFill>
        </p:spPr>
        <p:txBody>
          <a:bodyPr vert="horz" wrap="square" lIns="108000" tIns="108000" rIns="108000" bIns="72000" rtlCol="0">
            <a:spAutoFit/>
          </a:bodyPr>
          <a:lstStyle>
            <a:lvl1pPr marL="0" indent="0">
              <a:buNone/>
              <a:defRPr lang="ja-JP" altLang="en-US" b="1" dirty="0" smtClean="0">
                <a:solidFill>
                  <a:schemeClr val="bg1"/>
                </a:solidFill>
              </a:defRPr>
            </a:lvl1pPr>
            <a:lvl2pPr>
              <a:defRPr lang="ja-JP" altLang="en-US" dirty="0" smtClean="0">
                <a:solidFill>
                  <a:schemeClr val="bg1"/>
                </a:solidFill>
              </a:defRPr>
            </a:lvl2pPr>
            <a:lvl3pPr>
              <a:defRPr lang="ja-JP" altLang="en-US" dirty="0" smtClean="0">
                <a:solidFill>
                  <a:schemeClr val="bg1"/>
                </a:solidFill>
              </a:defRPr>
            </a:lvl3pPr>
            <a:lvl4pPr>
              <a:defRPr lang="ja-JP" altLang="en-US" dirty="0" smtClean="0">
                <a:solidFill>
                  <a:schemeClr val="bg1"/>
                </a:solidFill>
              </a:defRPr>
            </a:lvl4pPr>
            <a:lvl5pPr>
              <a:defRPr lang="ja-JP" altLang="en-US" dirty="0">
                <a:solidFill>
                  <a:schemeClr val="bg1"/>
                </a:solidFill>
              </a:defRPr>
            </a:lvl5pPr>
          </a:lstStyle>
          <a:p>
            <a:pPr marL="342908" marR="0" lvl="0" indent="-342908" algn="l" defTabSz="914423" rtl="0" eaLnBrk="1" fontAlgn="auto" latinLnBrk="0" hangingPunct="1">
              <a:lnSpc>
                <a:spcPct val="130000"/>
              </a:lnSpc>
              <a:spcBef>
                <a:spcPts val="600"/>
              </a:spcBef>
              <a:spcAft>
                <a:spcPts val="600"/>
              </a:spcAft>
              <a:buClr>
                <a:srgbClr val="002060"/>
              </a:buClr>
              <a:buSzTx/>
              <a:tabLst/>
              <a:defRPr/>
            </a:pPr>
            <a:r>
              <a:rPr kumimoji="1" lang="ja-JP" altLang="en-US" dirty="0"/>
              <a:t>見出し：</a:t>
            </a:r>
            <a:r>
              <a:rPr kumimoji="1" lang="en-US" altLang="ja-JP" dirty="0"/>
              <a:t>13</a:t>
            </a:r>
            <a:r>
              <a:rPr kumimoji="1" lang="ja-JP" altLang="en-US" dirty="0"/>
              <a:t>字以内 </a:t>
            </a:r>
            <a:r>
              <a:rPr kumimoji="1" lang="en-US" altLang="ja-JP" dirty="0"/>
              <a:t>16pt /</a:t>
            </a:r>
            <a:r>
              <a:rPr kumimoji="1" lang="ja-JP" altLang="en-US" dirty="0"/>
              <a:t>プレゼン用 </a:t>
            </a:r>
            <a:r>
              <a:rPr kumimoji="1" lang="en-US" altLang="ja-JP" dirty="0"/>
              <a:t>20pt</a:t>
            </a:r>
            <a:r>
              <a:rPr kumimoji="1" lang="ja-JP" altLang="en-US" dirty="0"/>
              <a:t>　</a:t>
            </a:r>
          </a:p>
        </p:txBody>
      </p:sp>
      <p:sp>
        <p:nvSpPr>
          <p:cNvPr id="14" name="テキスト プレースホルダー 13">
            <a:extLst>
              <a:ext uri="{FF2B5EF4-FFF2-40B4-BE49-F238E27FC236}">
                <a16:creationId xmlns:a16="http://schemas.microsoft.com/office/drawing/2014/main" id="{F051B484-ADEC-D7B0-A0E2-ADD29C858959}"/>
              </a:ext>
            </a:extLst>
          </p:cNvPr>
          <p:cNvSpPr>
            <a:spLocks noGrp="1"/>
          </p:cNvSpPr>
          <p:nvPr>
            <p:ph type="body" sz="quarter" idx="26" hasCustomPrompt="1"/>
          </p:nvPr>
        </p:nvSpPr>
        <p:spPr>
          <a:xfrm>
            <a:off x="6470178" y="2707268"/>
            <a:ext cx="5317376" cy="558784"/>
          </a:xfrm>
          <a:solidFill>
            <a:schemeClr val="accent1"/>
          </a:solidFill>
        </p:spPr>
        <p:txBody>
          <a:bodyPr vert="horz" wrap="square" lIns="108000" tIns="108000" rIns="108000" bIns="72000" rtlCol="0">
            <a:spAutoFit/>
          </a:bodyPr>
          <a:lstStyle>
            <a:lvl1pPr marL="0" indent="0">
              <a:buNone/>
              <a:defRPr lang="ja-JP" altLang="en-US" b="1" smtClean="0">
                <a:solidFill>
                  <a:schemeClr val="bg1"/>
                </a:solidFill>
              </a:defRPr>
            </a:lvl1pPr>
            <a:lvl2pPr>
              <a:defRPr lang="ja-JP" altLang="en-US" smtClean="0">
                <a:solidFill>
                  <a:schemeClr val="bg1"/>
                </a:solidFill>
              </a:defRPr>
            </a:lvl2pPr>
            <a:lvl3pPr>
              <a:defRPr lang="ja-JP" altLang="en-US" smtClean="0">
                <a:solidFill>
                  <a:schemeClr val="bg1"/>
                </a:solidFill>
              </a:defRPr>
            </a:lvl3pPr>
            <a:lvl4pPr>
              <a:defRPr lang="ja-JP" altLang="en-US" smtClean="0">
                <a:solidFill>
                  <a:schemeClr val="bg1"/>
                </a:solidFill>
              </a:defRPr>
            </a:lvl4pPr>
            <a:lvl5pPr>
              <a:defRPr lang="ja-JP" altLang="en-US">
                <a:solidFill>
                  <a:schemeClr val="bg1"/>
                </a:solidFill>
              </a:defRPr>
            </a:lvl5pPr>
          </a:lstStyle>
          <a:p>
            <a:pPr marL="342908" marR="0" lvl="0" indent="-342908" fontAlgn="auto">
              <a:lnSpc>
                <a:spcPct val="130000"/>
              </a:lnSpc>
              <a:buSzTx/>
              <a:tabLst/>
            </a:pPr>
            <a:r>
              <a:rPr kumimoji="1" lang="ja-JP" altLang="en-US" dirty="0"/>
              <a:t>見出し：</a:t>
            </a:r>
            <a:r>
              <a:rPr kumimoji="1" lang="en-US" altLang="ja-JP" dirty="0"/>
              <a:t>13</a:t>
            </a:r>
            <a:r>
              <a:rPr kumimoji="1" lang="ja-JP" altLang="en-US" dirty="0"/>
              <a:t>字以内 </a:t>
            </a:r>
            <a:r>
              <a:rPr kumimoji="1" lang="en-US" altLang="ja-JP" dirty="0"/>
              <a:t>16pt /</a:t>
            </a:r>
            <a:r>
              <a:rPr kumimoji="1" lang="ja-JP" altLang="en-US" dirty="0"/>
              <a:t>プレゼン用 </a:t>
            </a:r>
            <a:r>
              <a:rPr kumimoji="1" lang="en-US" altLang="ja-JP" dirty="0"/>
              <a:t>20pt</a:t>
            </a:r>
            <a:endParaRPr kumimoji="1" lang="ja-JP" altLang="en-US" dirty="0"/>
          </a:p>
        </p:txBody>
      </p:sp>
      <p:pic>
        <p:nvPicPr>
          <p:cNvPr id="3" name="図 2" descr="図形 が含まれている画像&#10;&#10;自動的に生成された説明">
            <a:extLst>
              <a:ext uri="{FF2B5EF4-FFF2-40B4-BE49-F238E27FC236}">
                <a16:creationId xmlns:a16="http://schemas.microsoft.com/office/drawing/2014/main" id="{5C792116-0207-2182-A1A5-BB2256A73537}"/>
              </a:ext>
            </a:extLst>
          </p:cNvPr>
          <p:cNvPicPr>
            <a:picLocks/>
          </p:cNvPicPr>
          <p:nvPr userDrawn="1"/>
        </p:nvPicPr>
        <p:blipFill rotWithShape="1">
          <a:blip r:embed="rId2"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
        <p:nvSpPr>
          <p:cNvPr id="2" name="スライド番号プレースホルダー 5">
            <a:extLst>
              <a:ext uri="{FF2B5EF4-FFF2-40B4-BE49-F238E27FC236}">
                <a16:creationId xmlns:a16="http://schemas.microsoft.com/office/drawing/2014/main" id="{0D04FE73-8FC5-1228-0496-00BF5B03C21C}"/>
              </a:ext>
            </a:extLst>
          </p:cNvPr>
          <p:cNvSpPr>
            <a:spLocks noGrp="1"/>
          </p:cNvSpPr>
          <p:nvPr>
            <p:ph type="sldNum" sz="quarter" idx="4"/>
          </p:nvPr>
        </p:nvSpPr>
        <p:spPr>
          <a:xfrm>
            <a:off x="9334485" y="6482216"/>
            <a:ext cx="2844800" cy="365125"/>
          </a:xfrm>
          <a:prstGeom prst="rect">
            <a:avLst/>
          </a:prstGeom>
          <a:noFill/>
        </p:spPr>
        <p:txBody>
          <a:bodyPr vert="horz" lIns="91440" tIns="45720" rIns="91440" bIns="45720" rtlCol="0" anchor="ctr"/>
          <a:lstStyle>
            <a:lvl1pPr algn="r">
              <a:defRPr sz="1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D9550142-B990-490A-A107-ED7302A7FD52}" type="slidenum">
              <a:rPr lang="ja-JP" altLang="en-US" smtClean="0"/>
              <a:pPr/>
              <a:t>‹#›</a:t>
            </a:fld>
            <a:endParaRPr lang="ja-JP" altLang="en-US" dirty="0"/>
          </a:p>
        </p:txBody>
      </p:sp>
    </p:spTree>
    <p:extLst>
      <p:ext uri="{BB962C8B-B14F-4D97-AF65-F5344CB8AC3E}">
        <p14:creationId xmlns:p14="http://schemas.microsoft.com/office/powerpoint/2010/main" val="2913739683"/>
      </p:ext>
    </p:extLst>
  </p:cSld>
  <p:clrMapOvr>
    <a:masterClrMapping/>
  </p:clrMapOvr>
  <p:extLst>
    <p:ext uri="{DCECCB84-F9BA-43D5-87BE-67443E8EF086}">
      <p15:sldGuideLst xmlns:p15="http://schemas.microsoft.com/office/powerpoint/2012/main">
        <p15:guide id="1" orient="horz" pos="232" userDrawn="1">
          <p15:clr>
            <a:srgbClr val="FBAE40"/>
          </p15:clr>
        </p15:guide>
        <p15:guide id="7" pos="268" userDrawn="1">
          <p15:clr>
            <a:srgbClr val="FBAE40"/>
          </p15:clr>
        </p15:guide>
        <p15:guide id="10" pos="7412" userDrawn="1">
          <p15:clr>
            <a:srgbClr val="FBAE40"/>
          </p15:clr>
        </p15:guide>
        <p15:guide id="13" orient="horz" pos="4065" userDrawn="1">
          <p15:clr>
            <a:srgbClr val="FBAE40"/>
          </p15:clr>
        </p15:guide>
        <p15:guide id="14"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5_Basic（essay）">
    <p:spTree>
      <p:nvGrpSpPr>
        <p:cNvPr id="1" name=""/>
        <p:cNvGrpSpPr/>
        <p:nvPr/>
      </p:nvGrpSpPr>
      <p:grpSpPr>
        <a:xfrm>
          <a:off x="0" y="0"/>
          <a:ext cx="0" cy="0"/>
          <a:chOff x="0" y="0"/>
          <a:chExt cx="0" cy="0"/>
        </a:xfrm>
      </p:grpSpPr>
      <p:sp>
        <p:nvSpPr>
          <p:cNvPr id="12" name="テキスト プレースホルダー 11">
            <a:extLst>
              <a:ext uri="{FF2B5EF4-FFF2-40B4-BE49-F238E27FC236}">
                <a16:creationId xmlns:a16="http://schemas.microsoft.com/office/drawing/2014/main" id="{C145B5D5-4B5E-6D2D-BAD5-72DE5A197CE1}"/>
              </a:ext>
            </a:extLst>
          </p:cNvPr>
          <p:cNvSpPr>
            <a:spLocks noGrp="1"/>
          </p:cNvSpPr>
          <p:nvPr>
            <p:ph type="body" sz="quarter" idx="24" hasCustomPrompt="1"/>
          </p:nvPr>
        </p:nvSpPr>
        <p:spPr>
          <a:xfrm>
            <a:off x="436775" y="3378480"/>
            <a:ext cx="11305845" cy="293721"/>
          </a:xfrm>
          <a:noFill/>
        </p:spPr>
        <p:txBody>
          <a:bodyPr vert="horz" wrap="square" lIns="72000" tIns="72000" rIns="72000" bIns="36000" rtlCol="0">
            <a:spAutoFit/>
          </a:bodyPr>
          <a:lstStyle>
            <a:lvl1pPr marL="0" indent="0">
              <a:buFont typeface="Arial" panose="020B0604020202020204" pitchFamily="34" charset="0"/>
              <a:buNone/>
              <a:defRPr lang="ja-JP" altLang="en-US" sz="1200" b="1" smtClean="0">
                <a:latin typeface="+mn-ea"/>
                <a:ea typeface="+mn-ea"/>
              </a:defRPr>
            </a:lvl1pPr>
            <a:lvl2pPr>
              <a:defRPr lang="ja-JP" altLang="en-US" sz="1200" smtClean="0">
                <a:latin typeface="+mn-ea"/>
                <a:ea typeface="+mn-ea"/>
              </a:defRPr>
            </a:lvl2pPr>
            <a:lvl3pPr>
              <a:defRPr lang="ja-JP" altLang="en-US" sz="1200" smtClean="0">
                <a:latin typeface="+mn-ea"/>
                <a:ea typeface="+mn-ea"/>
              </a:defRPr>
            </a:lvl3pPr>
            <a:lvl4pPr>
              <a:defRPr lang="ja-JP" altLang="en-US" sz="1200" smtClean="0">
                <a:latin typeface="+mn-ea"/>
                <a:ea typeface="+mn-ea"/>
              </a:defRPr>
            </a:lvl4pPr>
            <a:lvl5pPr>
              <a:defRPr lang="ja-JP" altLang="en-US" sz="1200">
                <a:latin typeface="+mn-ea"/>
                <a:ea typeface="+mn-ea"/>
              </a:defRPr>
            </a:lvl5pPr>
          </a:lstStyle>
          <a:p>
            <a:pPr lvl="0"/>
            <a:r>
              <a:rPr kumimoji="1" lang="ja-JP" altLang="en-US" dirty="0"/>
              <a:t>強調箇所は太字</a:t>
            </a:r>
            <a:endParaRPr kumimoji="1" lang="en-US" altLang="ja-JP" dirty="0"/>
          </a:p>
        </p:txBody>
      </p:sp>
      <p:sp>
        <p:nvSpPr>
          <p:cNvPr id="10" name="テキスト プレースホルダー 9">
            <a:extLst>
              <a:ext uri="{FF2B5EF4-FFF2-40B4-BE49-F238E27FC236}">
                <a16:creationId xmlns:a16="http://schemas.microsoft.com/office/drawing/2014/main" id="{7C26272D-E711-7BDA-C6B1-F6E5FC5BB955}"/>
              </a:ext>
            </a:extLst>
          </p:cNvPr>
          <p:cNvSpPr>
            <a:spLocks noGrp="1"/>
          </p:cNvSpPr>
          <p:nvPr>
            <p:ph type="body" sz="quarter" idx="23" hasCustomPrompt="1"/>
          </p:nvPr>
        </p:nvSpPr>
        <p:spPr>
          <a:xfrm>
            <a:off x="437662" y="1808201"/>
            <a:ext cx="11304954" cy="1452591"/>
          </a:xfrm>
          <a:noFill/>
        </p:spPr>
        <p:txBody>
          <a:bodyPr vert="horz" wrap="square" lIns="72000" tIns="72000" rIns="72000" bIns="36000" rtlCol="0">
            <a:noAutofit/>
          </a:bodyPr>
          <a:lstStyle>
            <a:lvl1pPr marL="0" indent="0">
              <a:buNone/>
              <a:defRPr lang="ja-JP" altLang="en-US" sz="1600" dirty="0" smtClean="0">
                <a:latin typeface="+mj-ea"/>
                <a:ea typeface="+mj-ea"/>
              </a:defRPr>
            </a:lvl1pPr>
            <a:lvl2pPr>
              <a:defRPr lang="ja-JP" altLang="en-US" sz="1200" dirty="0" smtClean="0">
                <a:latin typeface="+mj-ea"/>
                <a:ea typeface="+mj-ea"/>
              </a:defRPr>
            </a:lvl2pPr>
            <a:lvl3pPr>
              <a:defRPr lang="ja-JP" altLang="en-US" sz="1200" dirty="0" smtClean="0">
                <a:latin typeface="+mj-ea"/>
                <a:ea typeface="+mj-ea"/>
              </a:defRPr>
            </a:lvl3pPr>
            <a:lvl4pPr>
              <a:defRPr lang="ja-JP" altLang="en-US" sz="1200" dirty="0" smtClean="0">
                <a:latin typeface="+mj-ea"/>
                <a:ea typeface="+mj-ea"/>
              </a:defRPr>
            </a:lvl4pPr>
            <a:lvl5pPr>
              <a:defRPr lang="ja-JP" altLang="en-US" sz="1200" dirty="0">
                <a:latin typeface="+mj-ea"/>
                <a:ea typeface="+mj-ea"/>
              </a:defRPr>
            </a:lvl5pPr>
          </a:lstStyle>
          <a:p>
            <a:pPr marL="342908" marR="0" lvl="0" indent="-342908" algn="l" defTabSz="914423" rtl="0" eaLnBrk="1" fontAlgn="auto" latinLnBrk="0" hangingPunct="1">
              <a:lnSpc>
                <a:spcPct val="130000"/>
              </a:lnSpc>
              <a:spcBef>
                <a:spcPts val="600"/>
              </a:spcBef>
              <a:spcAft>
                <a:spcPts val="600"/>
              </a:spcAft>
              <a:buClr>
                <a:srgbClr val="002060"/>
              </a:buClr>
              <a:buSzTx/>
              <a:tabLst/>
              <a:defRPr/>
            </a:pPr>
            <a:r>
              <a:rPr kumimoji="1" lang="ja-JP" altLang="en-US" dirty="0"/>
              <a:t>本文：</a:t>
            </a:r>
            <a:r>
              <a:rPr kumimoji="1" lang="en-US" altLang="ja-JP" dirty="0"/>
              <a:t>40</a:t>
            </a:r>
            <a:r>
              <a:rPr kumimoji="1" lang="ja-JP" altLang="en-US" dirty="0"/>
              <a:t>字以内 </a:t>
            </a:r>
            <a:r>
              <a:rPr kumimoji="1" lang="en-US" altLang="ja-JP" dirty="0"/>
              <a:t>16pt /</a:t>
            </a:r>
            <a:r>
              <a:rPr kumimoji="1" lang="ja-JP" altLang="en-US" dirty="0"/>
              <a:t>プレゼン用 </a:t>
            </a:r>
            <a:r>
              <a:rPr kumimoji="1" lang="en-US" altLang="ja-JP" dirty="0"/>
              <a:t>16pt</a:t>
            </a:r>
            <a:r>
              <a:rPr kumimoji="1" lang="ja-JP" altLang="en-US" dirty="0"/>
              <a:t>　詳細はこの大きさで記載　</a:t>
            </a:r>
            <a:endParaRPr kumimoji="1" lang="en-US" altLang="ja-JP" dirty="0"/>
          </a:p>
        </p:txBody>
      </p:sp>
      <p:sp>
        <p:nvSpPr>
          <p:cNvPr id="6" name="テキスト プレースホルダー 5">
            <a:extLst>
              <a:ext uri="{FF2B5EF4-FFF2-40B4-BE49-F238E27FC236}">
                <a16:creationId xmlns:a16="http://schemas.microsoft.com/office/drawing/2014/main" id="{34F52397-F9BC-CBFD-BF51-54DD7A02B4DE}"/>
              </a:ext>
            </a:extLst>
          </p:cNvPr>
          <p:cNvSpPr>
            <a:spLocks noGrp="1"/>
          </p:cNvSpPr>
          <p:nvPr>
            <p:ph type="body" sz="quarter" idx="22" hasCustomPrompt="1"/>
          </p:nvPr>
        </p:nvSpPr>
        <p:spPr>
          <a:xfrm>
            <a:off x="437666" y="1160415"/>
            <a:ext cx="5318369" cy="558784"/>
          </a:xfrm>
          <a:solidFill>
            <a:schemeClr val="accent1"/>
          </a:solidFill>
        </p:spPr>
        <p:txBody>
          <a:bodyPr vert="horz" wrap="square" lIns="108000" tIns="108000" rIns="108000" bIns="72000" rtlCol="0">
            <a:spAutoFit/>
          </a:bodyPr>
          <a:lstStyle>
            <a:lvl1pPr marL="0" indent="0">
              <a:buNone/>
              <a:defRPr lang="ja-JP" altLang="en-US" b="1" smtClean="0">
                <a:solidFill>
                  <a:schemeClr val="bg1"/>
                </a:solidFill>
              </a:defRPr>
            </a:lvl1pPr>
            <a:lvl2pPr>
              <a:defRPr lang="ja-JP" altLang="en-US" smtClean="0">
                <a:solidFill>
                  <a:schemeClr val="bg1"/>
                </a:solidFill>
              </a:defRPr>
            </a:lvl2pPr>
            <a:lvl3pPr>
              <a:defRPr lang="ja-JP" altLang="en-US" smtClean="0">
                <a:solidFill>
                  <a:schemeClr val="bg1"/>
                </a:solidFill>
              </a:defRPr>
            </a:lvl3pPr>
            <a:lvl4pPr>
              <a:defRPr lang="ja-JP" altLang="en-US" smtClean="0">
                <a:solidFill>
                  <a:schemeClr val="bg1"/>
                </a:solidFill>
              </a:defRPr>
            </a:lvl4pPr>
            <a:lvl5pPr>
              <a:defRPr lang="ja-JP" altLang="en-US">
                <a:solidFill>
                  <a:schemeClr val="bg1"/>
                </a:solidFill>
              </a:defRPr>
            </a:lvl5pPr>
          </a:lstStyle>
          <a:p>
            <a:pPr marL="342908" marR="0" lvl="0" indent="-342908" algn="l" defTabSz="914423" rtl="0" eaLnBrk="1" fontAlgn="auto" latinLnBrk="0" hangingPunct="1">
              <a:lnSpc>
                <a:spcPct val="130000"/>
              </a:lnSpc>
              <a:spcBef>
                <a:spcPts val="600"/>
              </a:spcBef>
              <a:spcAft>
                <a:spcPts val="600"/>
              </a:spcAft>
              <a:buClr>
                <a:srgbClr val="002060"/>
              </a:buClr>
              <a:buSzTx/>
              <a:tabLst/>
              <a:defRPr/>
            </a:pPr>
            <a:r>
              <a:rPr kumimoji="1" lang="ja-JP" altLang="en-US" dirty="0"/>
              <a:t>見出し：</a:t>
            </a:r>
            <a:r>
              <a:rPr kumimoji="1" lang="en-US" altLang="ja-JP" dirty="0"/>
              <a:t>13</a:t>
            </a:r>
            <a:r>
              <a:rPr kumimoji="1" lang="ja-JP" altLang="en-US" dirty="0"/>
              <a:t>字以内 </a:t>
            </a:r>
            <a:r>
              <a:rPr kumimoji="1" lang="en-US" altLang="ja-JP" dirty="0"/>
              <a:t>16pt /</a:t>
            </a:r>
            <a:r>
              <a:rPr kumimoji="1" lang="ja-JP" altLang="en-US" dirty="0"/>
              <a:t>プレゼン用 </a:t>
            </a:r>
            <a:r>
              <a:rPr kumimoji="1" lang="en-US" altLang="ja-JP" dirty="0"/>
              <a:t>20pt</a:t>
            </a:r>
            <a:r>
              <a:rPr kumimoji="1" lang="ja-JP" altLang="en-US" dirty="0"/>
              <a:t>　</a:t>
            </a:r>
          </a:p>
        </p:txBody>
      </p:sp>
      <p:sp>
        <p:nvSpPr>
          <p:cNvPr id="50" name="タイトル 1">
            <a:extLst>
              <a:ext uri="{FF2B5EF4-FFF2-40B4-BE49-F238E27FC236}">
                <a16:creationId xmlns:a16="http://schemas.microsoft.com/office/drawing/2014/main" id="{CA219888-D0B6-F250-7902-1434DE0CF405}"/>
              </a:ext>
            </a:extLst>
          </p:cNvPr>
          <p:cNvSpPr>
            <a:spLocks noGrp="1"/>
          </p:cNvSpPr>
          <p:nvPr>
            <p:ph type="title" hasCustomPrompt="1"/>
          </p:nvPr>
        </p:nvSpPr>
        <p:spPr>
          <a:xfrm>
            <a:off x="443074" y="366716"/>
            <a:ext cx="11305842" cy="584775"/>
          </a:xfrm>
          <a:prstGeom prst="rect">
            <a:avLst/>
          </a:prstGeom>
        </p:spPr>
        <p:txBody>
          <a:bodyPr wrap="square">
            <a:spAutoFit/>
          </a:bodyPr>
          <a:lstStyle>
            <a:lvl1pPr algn="l">
              <a:defRPr lang="ja-JP" altLang="en-US" sz="3200" b="1" i="0">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lgn="l"/>
            <a:r>
              <a:rPr kumimoji="1" lang="ja-JP" altLang="en-US" dirty="0"/>
              <a:t>スライドタイトル：</a:t>
            </a:r>
            <a:r>
              <a:rPr kumimoji="1" lang="en-US" altLang="ja-JP" dirty="0"/>
              <a:t>13</a:t>
            </a:r>
            <a:r>
              <a:rPr kumimoji="1" lang="ja-JP" altLang="en-US" dirty="0"/>
              <a:t>字以内 </a:t>
            </a:r>
            <a:r>
              <a:rPr kumimoji="1" lang="en-US" altLang="ja-JP" dirty="0"/>
              <a:t>32pt</a:t>
            </a:r>
            <a:endParaRPr kumimoji="1" lang="ja-JP" altLang="en-US" dirty="0"/>
          </a:p>
        </p:txBody>
      </p:sp>
      <p:sp>
        <p:nvSpPr>
          <p:cNvPr id="51" name="テキスト プレースホルダー 9">
            <a:extLst>
              <a:ext uri="{FF2B5EF4-FFF2-40B4-BE49-F238E27FC236}">
                <a16:creationId xmlns:a16="http://schemas.microsoft.com/office/drawing/2014/main" id="{4894F5FE-60A5-361A-5A8D-0D265407E8DD}"/>
              </a:ext>
            </a:extLst>
          </p:cNvPr>
          <p:cNvSpPr>
            <a:spLocks noGrp="1"/>
          </p:cNvSpPr>
          <p:nvPr>
            <p:ph type="body" sz="quarter" idx="13" hasCustomPrompt="1"/>
          </p:nvPr>
        </p:nvSpPr>
        <p:spPr>
          <a:xfrm>
            <a:off x="443071" y="6498006"/>
            <a:ext cx="9880615" cy="123111"/>
          </a:xfrm>
          <a:noFill/>
        </p:spPr>
        <p:txBody>
          <a:bodyPr wrap="square" lIns="0" tIns="0" rIns="0" bIns="0" anchor="ctr">
            <a:spAutoFit/>
          </a:bodyPr>
          <a:lstStyle>
            <a:lvl1pPr marL="0" indent="0">
              <a:spcBef>
                <a:spcPts val="0"/>
              </a:spcBef>
              <a:spcAft>
                <a:spcPts val="0"/>
              </a:spcAft>
              <a:buFont typeface="Arial" panose="020B0604020202020204" pitchFamily="34" charset="0"/>
              <a:buNone/>
              <a:defRPr sz="800" b="0" i="0">
                <a:latin typeface="メイリオ" panose="020B0604030504040204" pitchFamily="50" charset="-128"/>
                <a:ea typeface="メイリオ" panose="020B0604030504040204" pitchFamily="50" charset="-128"/>
                <a:cs typeface="メイリオ" panose="020B0604030504040204" pitchFamily="50" charset="-128"/>
              </a:defRPr>
            </a:lvl1pPr>
          </a:lstStyle>
          <a:p>
            <a:pPr lvl="0"/>
            <a:r>
              <a:rPr kumimoji="1" lang="ja-JP" altLang="en-US"/>
              <a:t>出典先：</a:t>
            </a:r>
            <a:r>
              <a:rPr kumimoji="1" lang="en-US" altLang="ja-JP"/>
              <a:t>8pt</a:t>
            </a:r>
          </a:p>
        </p:txBody>
      </p:sp>
      <p:pic>
        <p:nvPicPr>
          <p:cNvPr id="2" name="図 1" descr="図形 が含まれている画像&#10;&#10;自動的に生成された説明">
            <a:extLst>
              <a:ext uri="{FF2B5EF4-FFF2-40B4-BE49-F238E27FC236}">
                <a16:creationId xmlns:a16="http://schemas.microsoft.com/office/drawing/2014/main" id="{01092CD6-290C-18A9-7C62-6C49FBE9228A}"/>
              </a:ext>
            </a:extLst>
          </p:cNvPr>
          <p:cNvPicPr>
            <a:picLocks/>
          </p:cNvPicPr>
          <p:nvPr userDrawn="1"/>
        </p:nvPicPr>
        <p:blipFill rotWithShape="1">
          <a:blip r:embed="rId2"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
        <p:nvSpPr>
          <p:cNvPr id="3" name="スライド番号プレースホルダー 5">
            <a:extLst>
              <a:ext uri="{FF2B5EF4-FFF2-40B4-BE49-F238E27FC236}">
                <a16:creationId xmlns:a16="http://schemas.microsoft.com/office/drawing/2014/main" id="{630D9531-E206-E2C3-F0C2-874781C1D444}"/>
              </a:ext>
            </a:extLst>
          </p:cNvPr>
          <p:cNvSpPr>
            <a:spLocks noGrp="1"/>
          </p:cNvSpPr>
          <p:nvPr>
            <p:ph type="sldNum" sz="quarter" idx="4"/>
          </p:nvPr>
        </p:nvSpPr>
        <p:spPr>
          <a:xfrm>
            <a:off x="9334485" y="6482216"/>
            <a:ext cx="2844800" cy="365125"/>
          </a:xfrm>
          <a:prstGeom prst="rect">
            <a:avLst/>
          </a:prstGeom>
          <a:noFill/>
        </p:spPr>
        <p:txBody>
          <a:bodyPr vert="horz" lIns="91440" tIns="45720" rIns="91440" bIns="45720" rtlCol="0" anchor="ctr"/>
          <a:lstStyle>
            <a:lvl1pPr algn="r">
              <a:defRPr sz="1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D9550142-B990-490A-A107-ED7302A7FD52}" type="slidenum">
              <a:rPr lang="ja-JP" altLang="en-US" smtClean="0"/>
              <a:pPr/>
              <a:t>‹#›</a:t>
            </a:fld>
            <a:endParaRPr lang="ja-JP" altLang="en-US" dirty="0"/>
          </a:p>
        </p:txBody>
      </p:sp>
    </p:spTree>
    <p:extLst>
      <p:ext uri="{BB962C8B-B14F-4D97-AF65-F5344CB8AC3E}">
        <p14:creationId xmlns:p14="http://schemas.microsoft.com/office/powerpoint/2010/main" val="2879147189"/>
      </p:ext>
    </p:extLst>
  </p:cSld>
  <p:clrMapOvr>
    <a:masterClrMapping/>
  </p:clrMapOvr>
  <p:extLst>
    <p:ext uri="{DCECCB84-F9BA-43D5-87BE-67443E8EF086}">
      <p15:sldGuideLst xmlns:p15="http://schemas.microsoft.com/office/powerpoint/2012/main">
        <p15:guide id="1" orient="horz" pos="232" userDrawn="1">
          <p15:clr>
            <a:srgbClr val="FBAE40"/>
          </p15:clr>
        </p15:guide>
        <p15:guide id="7" pos="249" userDrawn="1">
          <p15:clr>
            <a:srgbClr val="FBAE40"/>
          </p15:clr>
        </p15:guide>
        <p15:guide id="10" pos="7393" userDrawn="1">
          <p15:clr>
            <a:srgbClr val="FBAE40"/>
          </p15:clr>
        </p15:guide>
        <p15:guide id="13" orient="horz" pos="4050" userDrawn="1">
          <p15:clr>
            <a:srgbClr val="FBAE40"/>
          </p15:clr>
        </p15:guide>
        <p15:guide id="14"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3_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588439"/>
            <a:ext cx="10363200" cy="55399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gn="ctr">
              <a:defRPr lang="ja-JP" altLang="en-US" sz="3600" b="1" dirty="0">
                <a:latin typeface="Meiryo UI" pitchFamily="50" charset="-128"/>
                <a:ea typeface="Meiryo UI" pitchFamily="50" charset="-128"/>
                <a:cs typeface="Meiryo UI" pitchFamily="50" charset="-128"/>
              </a:defRPr>
            </a:lvl1pPr>
          </a:lstStyle>
          <a:p>
            <a:pPr marL="0" lvl="0"/>
            <a:r>
              <a:rPr kumimoji="1" lang="ja-JP" altLang="en-US"/>
              <a:t>マスター タイトルの書式設定</a:t>
            </a:r>
          </a:p>
        </p:txBody>
      </p:sp>
      <p:sp>
        <p:nvSpPr>
          <p:cNvPr id="3" name="サブタイトル 2"/>
          <p:cNvSpPr>
            <a:spLocks noGrp="1"/>
          </p:cNvSpPr>
          <p:nvPr>
            <p:ph type="subTitle" idx="1"/>
          </p:nvPr>
        </p:nvSpPr>
        <p:spPr>
          <a:xfrm>
            <a:off x="1828800" y="4653136"/>
            <a:ext cx="8534400" cy="3693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0" indent="0" algn="ctr">
              <a:buNone/>
              <a:defRPr lang="ja-JP" altLang="en-US" sz="2400" b="1">
                <a:latin typeface="Meiryo UI" pitchFamily="50" charset="-128"/>
                <a:ea typeface="Meiryo UI" pitchFamily="50" charset="-128"/>
                <a:cs typeface="Meiryo UI" pitchFamily="50" charset="-128"/>
              </a:defRPr>
            </a:lvl1pPr>
          </a:lstStyle>
          <a:p>
            <a:pPr marL="0" lvl="0" algn="ctr"/>
            <a:r>
              <a:rPr kumimoji="1" lang="ja-JP" altLang="en-US"/>
              <a:t>マスター サブタイトルの書式設定</a:t>
            </a:r>
          </a:p>
        </p:txBody>
      </p:sp>
      <p:sp>
        <p:nvSpPr>
          <p:cNvPr id="4" name="スライド番号プレースホルダー 5">
            <a:extLst>
              <a:ext uri="{FF2B5EF4-FFF2-40B4-BE49-F238E27FC236}">
                <a16:creationId xmlns:a16="http://schemas.microsoft.com/office/drawing/2014/main" id="{68AB3E32-691B-1F99-60E3-757852DE2347}"/>
              </a:ext>
            </a:extLst>
          </p:cNvPr>
          <p:cNvSpPr>
            <a:spLocks noGrp="1"/>
          </p:cNvSpPr>
          <p:nvPr>
            <p:ph type="sldNum" sz="quarter" idx="4"/>
          </p:nvPr>
        </p:nvSpPr>
        <p:spPr>
          <a:xfrm>
            <a:off x="9334485" y="6482216"/>
            <a:ext cx="2844800" cy="365125"/>
          </a:xfrm>
          <a:prstGeom prst="rect">
            <a:avLst/>
          </a:prstGeom>
          <a:noFill/>
        </p:spPr>
        <p:txBody>
          <a:bodyPr vert="horz" lIns="91440" tIns="45720" rIns="91440" bIns="45720" rtlCol="0" anchor="ctr"/>
          <a:lstStyle>
            <a:lvl1pPr algn="r">
              <a:defRPr sz="1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D9550142-B990-490A-A107-ED7302A7FD52}" type="slidenum">
              <a:rPr lang="ja-JP" altLang="en-US" smtClean="0"/>
              <a:pPr/>
              <a:t>‹#›</a:t>
            </a:fld>
            <a:endParaRPr lang="ja-JP" altLang="en-US" dirty="0"/>
          </a:p>
        </p:txBody>
      </p:sp>
    </p:spTree>
    <p:extLst>
      <p:ext uri="{BB962C8B-B14F-4D97-AF65-F5344CB8AC3E}">
        <p14:creationId xmlns:p14="http://schemas.microsoft.com/office/powerpoint/2010/main" val="3473624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標準スライド">
    <p:spTree>
      <p:nvGrpSpPr>
        <p:cNvPr id="1" name=""/>
        <p:cNvGrpSpPr/>
        <p:nvPr/>
      </p:nvGrpSpPr>
      <p:grpSpPr>
        <a:xfrm>
          <a:off x="0" y="0"/>
          <a:ext cx="0" cy="0"/>
          <a:chOff x="0" y="0"/>
          <a:chExt cx="0" cy="0"/>
        </a:xfrm>
      </p:grpSpPr>
      <p:sp>
        <p:nvSpPr>
          <p:cNvPr id="8" name="テキスト プレースホルダー 9"/>
          <p:cNvSpPr>
            <a:spLocks noGrp="1"/>
          </p:cNvSpPr>
          <p:nvPr>
            <p:ph type="body" sz="quarter" idx="13" hasCustomPrompt="1"/>
          </p:nvPr>
        </p:nvSpPr>
        <p:spPr>
          <a:xfrm>
            <a:off x="247131" y="6309321"/>
            <a:ext cx="11565196" cy="161583"/>
          </a:xfrm>
          <a:noFill/>
        </p:spPr>
        <p:txBody>
          <a:bodyPr wrap="square" lIns="0" tIns="0" rIns="0" bIns="0">
            <a:spAutoFit/>
          </a:bodyPr>
          <a:lstStyle>
            <a:lvl1pPr marL="0" indent="0">
              <a:spcBef>
                <a:spcPts val="0"/>
              </a:spcBef>
              <a:spcAft>
                <a:spcPts val="0"/>
              </a:spcAft>
              <a:buNone/>
              <a:defRPr sz="105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（資料）●●</a:t>
            </a:r>
          </a:p>
        </p:txBody>
      </p:sp>
      <p:sp>
        <p:nvSpPr>
          <p:cNvPr id="9" name="テキスト プレースホルダー 9"/>
          <p:cNvSpPr>
            <a:spLocks noGrp="1"/>
          </p:cNvSpPr>
          <p:nvPr>
            <p:ph type="body" sz="quarter" idx="14" hasCustomPrompt="1"/>
          </p:nvPr>
        </p:nvSpPr>
        <p:spPr>
          <a:xfrm>
            <a:off x="247132" y="3104965"/>
            <a:ext cx="1853071" cy="307777"/>
          </a:xfrm>
          <a:noFill/>
        </p:spPr>
        <p:txBody>
          <a:bodyPr wrap="none" lIns="0" tIns="0" rIns="0" bIns="0">
            <a:spAutoFit/>
          </a:bodyPr>
          <a:lstStyle>
            <a:lvl1pPr marL="0" indent="0">
              <a:spcBef>
                <a:spcPts val="0"/>
              </a:spcBef>
              <a:spcAft>
                <a:spcPts val="0"/>
              </a:spcAft>
              <a:buNone/>
              <a:defRPr sz="200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20pt</a:t>
            </a:r>
            <a:r>
              <a:rPr kumimoji="1" lang="ja-JP" altLang="en-US"/>
              <a:t>）</a:t>
            </a:r>
          </a:p>
        </p:txBody>
      </p:sp>
      <p:sp>
        <p:nvSpPr>
          <p:cNvPr id="10" name="テキスト プレースホルダー 9"/>
          <p:cNvSpPr>
            <a:spLocks noGrp="1"/>
          </p:cNvSpPr>
          <p:nvPr>
            <p:ph type="body" sz="quarter" idx="15" hasCustomPrompt="1"/>
          </p:nvPr>
        </p:nvSpPr>
        <p:spPr>
          <a:xfrm>
            <a:off x="246735" y="3769295"/>
            <a:ext cx="1298432" cy="215444"/>
          </a:xfrm>
          <a:noFill/>
        </p:spPr>
        <p:txBody>
          <a:bodyPr wrap="none" lIns="0" tIns="0" rIns="0" bIns="0">
            <a:spAutoFit/>
          </a:bodyPr>
          <a:lstStyle>
            <a:lvl1pPr marL="0" indent="0">
              <a:spcBef>
                <a:spcPts val="0"/>
              </a:spcBef>
              <a:spcAft>
                <a:spcPts val="0"/>
              </a:spcAft>
              <a:buNone/>
              <a:defRPr sz="140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14pt</a:t>
            </a:r>
            <a:r>
              <a:rPr kumimoji="1" lang="ja-JP" altLang="en-US"/>
              <a:t>）</a:t>
            </a:r>
          </a:p>
        </p:txBody>
      </p:sp>
      <p:sp>
        <p:nvSpPr>
          <p:cNvPr id="11" name="テキスト プレースホルダー 9"/>
          <p:cNvSpPr>
            <a:spLocks noGrp="1"/>
          </p:cNvSpPr>
          <p:nvPr>
            <p:ph type="body" sz="quarter" idx="16" hasCustomPrompt="1"/>
          </p:nvPr>
        </p:nvSpPr>
        <p:spPr>
          <a:xfrm>
            <a:off x="246735" y="4365105"/>
            <a:ext cx="1102866" cy="161583"/>
          </a:xfrm>
          <a:noFill/>
        </p:spPr>
        <p:txBody>
          <a:bodyPr wrap="none" lIns="0" tIns="0" rIns="0" bIns="0">
            <a:spAutoFit/>
          </a:bodyPr>
          <a:lstStyle>
            <a:lvl1pPr marL="0" indent="0">
              <a:spcBef>
                <a:spcPts val="0"/>
              </a:spcBef>
              <a:spcAft>
                <a:spcPts val="0"/>
              </a:spcAft>
              <a:buNone/>
              <a:defRPr sz="105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10.5pt</a:t>
            </a:r>
            <a:r>
              <a:rPr kumimoji="1" lang="ja-JP" altLang="en-US"/>
              <a:t>）</a:t>
            </a:r>
          </a:p>
        </p:txBody>
      </p:sp>
      <p:sp>
        <p:nvSpPr>
          <p:cNvPr id="12" name="テキスト プレースホルダー 11"/>
          <p:cNvSpPr>
            <a:spLocks noGrp="1"/>
          </p:cNvSpPr>
          <p:nvPr>
            <p:ph type="body" sz="quarter" idx="17"/>
          </p:nvPr>
        </p:nvSpPr>
        <p:spPr>
          <a:xfrm>
            <a:off x="246185" y="764704"/>
            <a:ext cx="11699631" cy="525886"/>
          </a:xfrm>
          <a:solidFill>
            <a:srgbClr val="99D6EC"/>
          </a:solidFill>
          <a:ln>
            <a:noFill/>
          </a:ln>
        </p:spPr>
        <p:txBody>
          <a:bodyPr vert="horz" wrap="square" lIns="216000" tIns="108000" rIns="216000" bIns="108000" rtlCol="0" anchor="t" anchorCtr="0">
            <a:spAutoFit/>
          </a:bodyPr>
          <a:lstStyle>
            <a:lvl1pPr>
              <a:defRPr lang="ja-JP" altLang="en-US" sz="2000" dirty="0">
                <a:latin typeface="Meiryo UI" panose="020B0604030504040204" pitchFamily="50" charset="-128"/>
                <a:ea typeface="Meiryo UI" panose="020B0604030504040204" pitchFamily="50" charset="-128"/>
                <a:cs typeface="Meiryo UI" panose="020B0604030504040204" pitchFamily="50" charset="-128"/>
              </a:defRPr>
            </a:lvl1pPr>
          </a:lstStyle>
          <a:p>
            <a:pPr marL="257175" lvl="0" indent="-257175">
              <a:spcBef>
                <a:spcPts val="600"/>
              </a:spcBef>
              <a:spcAft>
                <a:spcPts val="600"/>
              </a:spcAft>
              <a:buClr>
                <a:srgbClr val="002060"/>
              </a:buClr>
              <a:buFont typeface="Wingdings" panose="05000000000000000000" pitchFamily="2" charset="2"/>
              <a:buChar char="l"/>
            </a:pPr>
            <a:r>
              <a:rPr kumimoji="1" lang="ja-JP" altLang="en-US"/>
              <a:t>マスター テキストの書式設定</a:t>
            </a:r>
          </a:p>
        </p:txBody>
      </p:sp>
      <p:sp>
        <p:nvSpPr>
          <p:cNvPr id="2" name="タイトル 1">
            <a:extLst>
              <a:ext uri="{FF2B5EF4-FFF2-40B4-BE49-F238E27FC236}">
                <a16:creationId xmlns:a16="http://schemas.microsoft.com/office/drawing/2014/main" id="{183ABECE-7CF7-B7A6-DDAA-FE4076F4696D}"/>
              </a:ext>
            </a:extLst>
          </p:cNvPr>
          <p:cNvSpPr>
            <a:spLocks noGrp="1"/>
          </p:cNvSpPr>
          <p:nvPr>
            <p:ph type="title"/>
          </p:nvPr>
        </p:nvSpPr>
        <p:spPr/>
        <p:txBody>
          <a:bodyPr/>
          <a:lstStyle/>
          <a:p>
            <a:r>
              <a:rPr kumimoji="1" lang="ja-JP" altLang="en-US"/>
              <a:t>マスター タイトルの書式設定</a:t>
            </a:r>
          </a:p>
        </p:txBody>
      </p:sp>
      <p:sp>
        <p:nvSpPr>
          <p:cNvPr id="3" name="スライド番号プレースホルダー 5">
            <a:extLst>
              <a:ext uri="{FF2B5EF4-FFF2-40B4-BE49-F238E27FC236}">
                <a16:creationId xmlns:a16="http://schemas.microsoft.com/office/drawing/2014/main" id="{74432A28-E36F-8702-7844-8E10EA09C5B0}"/>
              </a:ext>
            </a:extLst>
          </p:cNvPr>
          <p:cNvSpPr>
            <a:spLocks noGrp="1"/>
          </p:cNvSpPr>
          <p:nvPr>
            <p:ph type="sldNum" sz="quarter" idx="4"/>
          </p:nvPr>
        </p:nvSpPr>
        <p:spPr>
          <a:xfrm>
            <a:off x="9334485" y="6482216"/>
            <a:ext cx="2844800" cy="365125"/>
          </a:xfrm>
          <a:prstGeom prst="rect">
            <a:avLst/>
          </a:prstGeom>
          <a:noFill/>
        </p:spPr>
        <p:txBody>
          <a:bodyPr vert="horz" lIns="91440" tIns="45720" rIns="91440" bIns="45720" rtlCol="0" anchor="ctr"/>
          <a:lstStyle>
            <a:lvl1pPr algn="r">
              <a:defRPr sz="1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D9550142-B990-490A-A107-ED7302A7FD52}" type="slidenum">
              <a:rPr lang="ja-JP" altLang="en-US" smtClean="0"/>
              <a:pPr/>
              <a:t>‹#›</a:t>
            </a:fld>
            <a:endParaRPr lang="ja-JP" altLang="en-US" dirty="0"/>
          </a:p>
        </p:txBody>
      </p:sp>
    </p:spTree>
    <p:extLst>
      <p:ext uri="{BB962C8B-B14F-4D97-AF65-F5344CB8AC3E}">
        <p14:creationId xmlns:p14="http://schemas.microsoft.com/office/powerpoint/2010/main" val="1768375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スライド番号プレースホルダー 5">
            <a:extLst>
              <a:ext uri="{FF2B5EF4-FFF2-40B4-BE49-F238E27FC236}">
                <a16:creationId xmlns:a16="http://schemas.microsoft.com/office/drawing/2014/main" id="{6BC12122-13A1-D261-440C-19C864D8DA26}"/>
              </a:ext>
            </a:extLst>
          </p:cNvPr>
          <p:cNvSpPr>
            <a:spLocks noGrp="1"/>
          </p:cNvSpPr>
          <p:nvPr>
            <p:ph type="sldNum" sz="quarter" idx="4"/>
          </p:nvPr>
        </p:nvSpPr>
        <p:spPr>
          <a:xfrm>
            <a:off x="9334485" y="6482216"/>
            <a:ext cx="2844800" cy="365125"/>
          </a:xfrm>
          <a:prstGeom prst="rect">
            <a:avLst/>
          </a:prstGeom>
          <a:noFill/>
        </p:spPr>
        <p:txBody>
          <a:bodyPr vert="horz" lIns="91440" tIns="45720" rIns="91440" bIns="45720" rtlCol="0" anchor="ctr"/>
          <a:lstStyle>
            <a:lvl1pPr algn="r">
              <a:defRPr sz="1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D9550142-B990-490A-A107-ED7302A7FD52}" type="slidenum">
              <a:rPr lang="ja-JP" altLang="en-US" smtClean="0"/>
              <a:pPr/>
              <a:t>‹#›</a:t>
            </a:fld>
            <a:endParaRPr lang="ja-JP" altLang="en-US" dirty="0"/>
          </a:p>
        </p:txBody>
      </p:sp>
    </p:spTree>
    <p:extLst>
      <p:ext uri="{BB962C8B-B14F-4D97-AF65-F5344CB8AC3E}">
        <p14:creationId xmlns:p14="http://schemas.microsoft.com/office/powerpoint/2010/main" val="4000764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標準スライド">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9550142-B990-490A-A107-ED7302A7FD52}" type="slidenum">
              <a:rPr kumimoji="1" lang="ja-JP" altLang="en-US" smtClean="0"/>
              <a:t>‹#›</a:t>
            </a:fld>
            <a:endParaRPr kumimoji="1" lang="ja-JP" altLang="en-US"/>
          </a:p>
        </p:txBody>
      </p:sp>
      <p:sp>
        <p:nvSpPr>
          <p:cNvPr id="6" name="タイトル 1"/>
          <p:cNvSpPr>
            <a:spLocks noGrp="1"/>
          </p:cNvSpPr>
          <p:nvPr>
            <p:ph type="title"/>
          </p:nvPr>
        </p:nvSpPr>
        <p:spPr>
          <a:xfrm>
            <a:off x="246734" y="188641"/>
            <a:ext cx="11699081" cy="461665"/>
          </a:xfrm>
        </p:spPr>
        <p:txBody>
          <a:bodyPr wrap="square">
            <a:spAutoFit/>
          </a:bodyPr>
          <a:lstStyle>
            <a:lvl1pPr algn="l">
              <a:defRPr lang="ja-JP" altLang="en-US" sz="2400" b="1">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マスター タイトルの書式設定</a:t>
            </a:r>
          </a:p>
        </p:txBody>
      </p:sp>
      <p:sp>
        <p:nvSpPr>
          <p:cNvPr id="8" name="テキスト プレースホルダー 9"/>
          <p:cNvSpPr>
            <a:spLocks noGrp="1"/>
          </p:cNvSpPr>
          <p:nvPr>
            <p:ph type="body" sz="quarter" idx="13" hasCustomPrompt="1"/>
          </p:nvPr>
        </p:nvSpPr>
        <p:spPr>
          <a:xfrm>
            <a:off x="247131" y="6309321"/>
            <a:ext cx="11565196" cy="161583"/>
          </a:xfrm>
          <a:noFill/>
        </p:spPr>
        <p:txBody>
          <a:bodyPr wrap="square" lIns="0" tIns="0" rIns="0" bIns="0">
            <a:spAutoFit/>
          </a:bodyPr>
          <a:lstStyle>
            <a:lvl1pPr marL="0" indent="0">
              <a:spcBef>
                <a:spcPts val="0"/>
              </a:spcBef>
              <a:spcAft>
                <a:spcPts val="0"/>
              </a:spcAft>
              <a:buNone/>
              <a:defRPr sz="105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（資料）●●</a:t>
            </a:r>
          </a:p>
        </p:txBody>
      </p:sp>
      <p:sp>
        <p:nvSpPr>
          <p:cNvPr id="9" name="テキスト プレースホルダー 9"/>
          <p:cNvSpPr>
            <a:spLocks noGrp="1"/>
          </p:cNvSpPr>
          <p:nvPr>
            <p:ph type="body" sz="quarter" idx="14" hasCustomPrompt="1"/>
          </p:nvPr>
        </p:nvSpPr>
        <p:spPr>
          <a:xfrm>
            <a:off x="247132" y="3104965"/>
            <a:ext cx="1853071" cy="307777"/>
          </a:xfrm>
          <a:noFill/>
        </p:spPr>
        <p:txBody>
          <a:bodyPr wrap="none" lIns="0" tIns="0" rIns="0" bIns="0">
            <a:spAutoFit/>
          </a:bodyPr>
          <a:lstStyle>
            <a:lvl1pPr marL="0" indent="0">
              <a:spcBef>
                <a:spcPts val="0"/>
              </a:spcBef>
              <a:spcAft>
                <a:spcPts val="0"/>
              </a:spcAft>
              <a:buNone/>
              <a:defRPr sz="200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20pt</a:t>
            </a:r>
            <a:r>
              <a:rPr kumimoji="1" lang="ja-JP" altLang="en-US"/>
              <a:t>）</a:t>
            </a:r>
          </a:p>
        </p:txBody>
      </p:sp>
      <p:sp>
        <p:nvSpPr>
          <p:cNvPr id="10" name="テキスト プレースホルダー 9"/>
          <p:cNvSpPr>
            <a:spLocks noGrp="1"/>
          </p:cNvSpPr>
          <p:nvPr>
            <p:ph type="body" sz="quarter" idx="15" hasCustomPrompt="1"/>
          </p:nvPr>
        </p:nvSpPr>
        <p:spPr>
          <a:xfrm>
            <a:off x="246735" y="3769295"/>
            <a:ext cx="1298432" cy="215444"/>
          </a:xfrm>
          <a:noFill/>
        </p:spPr>
        <p:txBody>
          <a:bodyPr wrap="none" lIns="0" tIns="0" rIns="0" bIns="0">
            <a:spAutoFit/>
          </a:bodyPr>
          <a:lstStyle>
            <a:lvl1pPr marL="0" indent="0">
              <a:spcBef>
                <a:spcPts val="0"/>
              </a:spcBef>
              <a:spcAft>
                <a:spcPts val="0"/>
              </a:spcAft>
              <a:buNone/>
              <a:defRPr sz="140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14pt</a:t>
            </a:r>
            <a:r>
              <a:rPr kumimoji="1" lang="ja-JP" altLang="en-US"/>
              <a:t>）</a:t>
            </a:r>
          </a:p>
        </p:txBody>
      </p:sp>
      <p:sp>
        <p:nvSpPr>
          <p:cNvPr id="11" name="テキスト プレースホルダー 9"/>
          <p:cNvSpPr>
            <a:spLocks noGrp="1"/>
          </p:cNvSpPr>
          <p:nvPr>
            <p:ph type="body" sz="quarter" idx="16" hasCustomPrompt="1"/>
          </p:nvPr>
        </p:nvSpPr>
        <p:spPr>
          <a:xfrm>
            <a:off x="246735" y="4365105"/>
            <a:ext cx="1102866" cy="161583"/>
          </a:xfrm>
          <a:noFill/>
        </p:spPr>
        <p:txBody>
          <a:bodyPr wrap="none" lIns="0" tIns="0" rIns="0" bIns="0">
            <a:spAutoFit/>
          </a:bodyPr>
          <a:lstStyle>
            <a:lvl1pPr marL="0" indent="0">
              <a:spcBef>
                <a:spcPts val="0"/>
              </a:spcBef>
              <a:spcAft>
                <a:spcPts val="0"/>
              </a:spcAft>
              <a:buNone/>
              <a:defRPr sz="105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10.5pt</a:t>
            </a:r>
            <a:r>
              <a:rPr kumimoji="1" lang="ja-JP" altLang="en-US"/>
              <a:t>）</a:t>
            </a:r>
          </a:p>
        </p:txBody>
      </p:sp>
      <p:sp>
        <p:nvSpPr>
          <p:cNvPr id="12" name="テキスト プレースホルダー 11"/>
          <p:cNvSpPr>
            <a:spLocks noGrp="1"/>
          </p:cNvSpPr>
          <p:nvPr>
            <p:ph type="body" sz="quarter" idx="17"/>
          </p:nvPr>
        </p:nvSpPr>
        <p:spPr>
          <a:xfrm>
            <a:off x="246185" y="764704"/>
            <a:ext cx="11699631" cy="525886"/>
          </a:xfrm>
          <a:solidFill>
            <a:srgbClr val="99D6EC"/>
          </a:solidFill>
          <a:ln>
            <a:noFill/>
          </a:ln>
        </p:spPr>
        <p:txBody>
          <a:bodyPr vert="horz" wrap="square" lIns="216000" tIns="108000" rIns="216000" bIns="108000" rtlCol="0" anchor="t" anchorCtr="0">
            <a:spAutoFit/>
          </a:bodyPr>
          <a:lstStyle>
            <a:lvl1pPr>
              <a:defRPr lang="ja-JP" altLang="en-US" sz="2000" dirty="0">
                <a:latin typeface="Meiryo UI" panose="020B0604030504040204" pitchFamily="50" charset="-128"/>
                <a:ea typeface="Meiryo UI" panose="020B0604030504040204" pitchFamily="50" charset="-128"/>
                <a:cs typeface="Meiryo UI" panose="020B0604030504040204" pitchFamily="50" charset="-128"/>
              </a:defRPr>
            </a:lvl1pPr>
          </a:lstStyle>
          <a:p>
            <a:pPr marL="257175" lvl="0" indent="-257175">
              <a:spcBef>
                <a:spcPts val="600"/>
              </a:spcBef>
              <a:spcAft>
                <a:spcPts val="600"/>
              </a:spcAft>
              <a:buClr>
                <a:srgbClr val="002060"/>
              </a:buClr>
              <a:buFont typeface="Wingdings" panose="05000000000000000000" pitchFamily="2" charset="2"/>
              <a:buChar char="l"/>
            </a:pPr>
            <a:r>
              <a:rPr kumimoji="1" lang="ja-JP" altLang="en-US"/>
              <a:t>マスター テキストの書式設定</a:t>
            </a:r>
          </a:p>
        </p:txBody>
      </p:sp>
    </p:spTree>
    <p:extLst>
      <p:ext uri="{BB962C8B-B14F-4D97-AF65-F5344CB8AC3E}">
        <p14:creationId xmlns:p14="http://schemas.microsoft.com/office/powerpoint/2010/main" val="3300598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43078" y="343154"/>
            <a:ext cx="11431385" cy="584774"/>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43078" y="1340773"/>
            <a:ext cx="11431385" cy="2067847"/>
          </a:xfrm>
          <a:prstGeom prst="rect">
            <a:avLst/>
          </a:prstGeom>
          <a:noFill/>
        </p:spPr>
        <p:txBody>
          <a:bodyPr vert="horz" wrap="square" lIns="216000" tIns="108000" rIns="216000" bIns="108000" rtlCol="0">
            <a:sp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endParaRPr kumimoji="1" lang="en-US" altLang="ja-JP" dirty="0"/>
          </a:p>
          <a:p>
            <a:pPr lvl="3"/>
            <a:r>
              <a:rPr kumimoji="1" lang="ja-JP" altLang="en-US" dirty="0"/>
              <a:t>第４レベル</a:t>
            </a:r>
            <a:endParaRPr kumimoji="1" lang="en-US" altLang="ja-JP" dirty="0"/>
          </a:p>
          <a:p>
            <a:pPr lvl="4"/>
            <a:r>
              <a:rPr kumimoji="1" lang="ja-JP" altLang="en-US" dirty="0"/>
              <a:t>第５レベル</a:t>
            </a:r>
            <a:endParaRPr kumimoji="1" lang="en-US" altLang="ja-JP" dirty="0"/>
          </a:p>
        </p:txBody>
      </p:sp>
      <p:sp>
        <p:nvSpPr>
          <p:cNvPr id="4" name="スライド番号プレースホルダー 5">
            <a:extLst>
              <a:ext uri="{FF2B5EF4-FFF2-40B4-BE49-F238E27FC236}">
                <a16:creationId xmlns:a16="http://schemas.microsoft.com/office/drawing/2014/main" id="{B3B3EE65-5674-5E00-0BE2-93EA67C437DD}"/>
              </a:ext>
            </a:extLst>
          </p:cNvPr>
          <p:cNvSpPr>
            <a:spLocks noGrp="1"/>
          </p:cNvSpPr>
          <p:nvPr>
            <p:ph type="sldNum" sz="quarter" idx="4"/>
          </p:nvPr>
        </p:nvSpPr>
        <p:spPr>
          <a:xfrm>
            <a:off x="9334485" y="6482216"/>
            <a:ext cx="2844800" cy="365125"/>
          </a:xfrm>
          <a:prstGeom prst="rect">
            <a:avLst/>
          </a:prstGeom>
          <a:noFill/>
        </p:spPr>
        <p:txBody>
          <a:bodyPr vert="horz" lIns="91440" tIns="45720" rIns="91440" bIns="45720" rtlCol="0" anchor="ctr"/>
          <a:lstStyle>
            <a:lvl1pPr algn="r">
              <a:defRPr sz="1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D9550142-B990-490A-A107-ED7302A7FD52}" type="slidenum">
              <a:rPr lang="ja-JP" altLang="en-US" smtClean="0"/>
              <a:pPr/>
              <a:t>‹#›</a:t>
            </a:fld>
            <a:endParaRPr lang="ja-JP" altLang="en-US" dirty="0"/>
          </a:p>
        </p:txBody>
      </p:sp>
    </p:spTree>
    <p:extLst>
      <p:ext uri="{BB962C8B-B14F-4D97-AF65-F5344CB8AC3E}">
        <p14:creationId xmlns:p14="http://schemas.microsoft.com/office/powerpoint/2010/main" val="2712574064"/>
      </p:ext>
    </p:extLst>
  </p:cSld>
  <p:clrMap bg1="lt1" tx1="dk1" bg2="lt2" tx2="dk2" accent1="accent1" accent2="accent2" accent3="accent3" accent4="accent4" accent5="accent5" accent6="accent6" hlink="hlink" folHlink="folHlink"/>
  <p:sldLayoutIdLst>
    <p:sldLayoutId id="2147483664" r:id="rId1"/>
    <p:sldLayoutId id="2147483679" r:id="rId2"/>
    <p:sldLayoutId id="2147483676" r:id="rId3"/>
    <p:sldLayoutId id="2147483681" r:id="rId4"/>
    <p:sldLayoutId id="2147483697" r:id="rId5"/>
    <p:sldLayoutId id="2147483698" r:id="rId6"/>
    <p:sldLayoutId id="2147483699" r:id="rId7"/>
    <p:sldLayoutId id="2147483701" r:id="rId8"/>
    <p:sldLayoutId id="2147483705" r:id="rId9"/>
  </p:sldLayoutIdLst>
  <p:hf hdr="0" ftr="0" dt="0"/>
  <p:txStyles>
    <p:titleStyle>
      <a:lvl1pPr algn="l" defTabSz="914423" rtl="0" eaLnBrk="1" latinLnBrk="0" hangingPunct="1">
        <a:spcBef>
          <a:spcPct val="0"/>
        </a:spcBef>
        <a:buNone/>
        <a:defRPr kumimoji="1" sz="3200" b="1"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p:titleStyle>
    <p:body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sz="2000" b="0" i="0" kern="120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23" rtl="0" eaLnBrk="1" latinLnBrk="0" hangingPunct="1">
        <a:defRPr kumimoji="1" sz="1800" kern="1200">
          <a:solidFill>
            <a:schemeClr val="tx1"/>
          </a:solidFill>
          <a:latin typeface="+mn-lt"/>
          <a:ea typeface="+mn-ea"/>
          <a:cs typeface="+mn-cs"/>
        </a:defRPr>
      </a:lvl1pPr>
      <a:lvl2pPr marL="457212" algn="l" defTabSz="914423" rtl="0" eaLnBrk="1" latinLnBrk="0" hangingPunct="1">
        <a:defRPr kumimoji="1" sz="1800" kern="1200">
          <a:solidFill>
            <a:schemeClr val="tx1"/>
          </a:solidFill>
          <a:latin typeface="+mn-lt"/>
          <a:ea typeface="+mn-ea"/>
          <a:cs typeface="+mn-cs"/>
        </a:defRPr>
      </a:lvl2pPr>
      <a:lvl3pPr marL="914423" algn="l" defTabSz="914423" rtl="0" eaLnBrk="1" latinLnBrk="0" hangingPunct="1">
        <a:defRPr kumimoji="1" sz="1800" kern="1200">
          <a:solidFill>
            <a:schemeClr val="tx1"/>
          </a:solidFill>
          <a:latin typeface="+mn-lt"/>
          <a:ea typeface="+mn-ea"/>
          <a:cs typeface="+mn-cs"/>
        </a:defRPr>
      </a:lvl3pPr>
      <a:lvl4pPr marL="1371634" algn="l" defTabSz="914423" rtl="0" eaLnBrk="1" latinLnBrk="0" hangingPunct="1">
        <a:defRPr kumimoji="1" sz="1800" kern="1200">
          <a:solidFill>
            <a:schemeClr val="tx1"/>
          </a:solidFill>
          <a:latin typeface="+mn-lt"/>
          <a:ea typeface="+mn-ea"/>
          <a:cs typeface="+mn-cs"/>
        </a:defRPr>
      </a:lvl4pPr>
      <a:lvl5pPr marL="1828846" algn="l" defTabSz="914423" rtl="0" eaLnBrk="1" latinLnBrk="0" hangingPunct="1">
        <a:defRPr kumimoji="1" sz="1800" kern="1200">
          <a:solidFill>
            <a:schemeClr val="tx1"/>
          </a:solidFill>
          <a:latin typeface="+mn-lt"/>
          <a:ea typeface="+mn-ea"/>
          <a:cs typeface="+mn-cs"/>
        </a:defRPr>
      </a:lvl5pPr>
      <a:lvl6pPr marL="2286057" algn="l" defTabSz="914423" rtl="0" eaLnBrk="1" latinLnBrk="0" hangingPunct="1">
        <a:defRPr kumimoji="1" sz="1800" kern="1200">
          <a:solidFill>
            <a:schemeClr val="tx1"/>
          </a:solidFill>
          <a:latin typeface="+mn-lt"/>
          <a:ea typeface="+mn-ea"/>
          <a:cs typeface="+mn-cs"/>
        </a:defRPr>
      </a:lvl6pPr>
      <a:lvl7pPr marL="2743269" algn="l" defTabSz="914423" rtl="0" eaLnBrk="1" latinLnBrk="0" hangingPunct="1">
        <a:defRPr kumimoji="1" sz="1800" kern="1200">
          <a:solidFill>
            <a:schemeClr val="tx1"/>
          </a:solidFill>
          <a:latin typeface="+mn-lt"/>
          <a:ea typeface="+mn-ea"/>
          <a:cs typeface="+mn-cs"/>
        </a:defRPr>
      </a:lvl7pPr>
      <a:lvl8pPr marL="3200480" algn="l" defTabSz="914423" rtl="0" eaLnBrk="1" latinLnBrk="0" hangingPunct="1">
        <a:defRPr kumimoji="1" sz="1800" kern="1200">
          <a:solidFill>
            <a:schemeClr val="tx1"/>
          </a:solidFill>
          <a:latin typeface="+mn-lt"/>
          <a:ea typeface="+mn-ea"/>
          <a:cs typeface="+mn-cs"/>
        </a:defRPr>
      </a:lvl8pPr>
      <a:lvl9pPr marL="3657691" algn="l" defTabSz="914423"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9.xml"/><Relationship Id="rId7" Type="http://schemas.openxmlformats.org/officeDocument/2006/relationships/chart" Target="../charts/chart23.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chart" Target="../charts/chart2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hyperlink" Target="https://www.chusho.meti.go.jp/koukai/yosan/r8/digital_ai_summary.pdf"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38.pn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chart" Target="../charts/chart18.xml"/><Relationship Id="rId4" Type="http://schemas.openxmlformats.org/officeDocument/2006/relationships/chart" Target="../charts/char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08F91ECA-713B-8465-1C59-BDAD7DFE13B3}"/>
              </a:ext>
            </a:extLst>
          </p:cNvPr>
          <p:cNvSpPr>
            <a:spLocks noGrp="1"/>
          </p:cNvSpPr>
          <p:nvPr>
            <p:ph type="ctrTitle"/>
          </p:nvPr>
        </p:nvSpPr>
        <p:spPr>
          <a:xfrm>
            <a:off x="0" y="2350055"/>
            <a:ext cx="12192000" cy="1509814"/>
          </a:xfrm>
        </p:spPr>
        <p:txBody>
          <a:bodyPr/>
          <a:lstStyle/>
          <a:p>
            <a:r>
              <a:rPr lang="ja-JP" altLang="en-US" dirty="0"/>
              <a:t>令和８年度中小企業施策について</a:t>
            </a:r>
            <a:br>
              <a:rPr lang="en-US" altLang="ja-JP" dirty="0"/>
            </a:br>
            <a:r>
              <a:rPr lang="en-US" altLang="ja-JP" sz="2800" dirty="0"/>
              <a:t>- </a:t>
            </a:r>
            <a:r>
              <a:rPr lang="ja-JP" altLang="en-US" sz="2800" dirty="0"/>
              <a:t>中小企業・小規模事業者支援施策の体系と重点施策 </a:t>
            </a:r>
            <a:r>
              <a:rPr lang="en-US" altLang="ja-JP" sz="2800" dirty="0"/>
              <a:t>-</a:t>
            </a:r>
            <a:endParaRPr lang="ja-JP" altLang="en-US" sz="2800" dirty="0"/>
          </a:p>
        </p:txBody>
      </p:sp>
      <p:sp>
        <p:nvSpPr>
          <p:cNvPr id="4" name="字幕 3">
            <a:extLst>
              <a:ext uri="{FF2B5EF4-FFF2-40B4-BE49-F238E27FC236}">
                <a16:creationId xmlns:a16="http://schemas.microsoft.com/office/drawing/2014/main" id="{5364D5C3-8DB1-E361-FC05-467862609855}"/>
              </a:ext>
            </a:extLst>
          </p:cNvPr>
          <p:cNvSpPr>
            <a:spLocks noGrp="1"/>
          </p:cNvSpPr>
          <p:nvPr>
            <p:ph type="subTitle" idx="1"/>
          </p:nvPr>
        </p:nvSpPr>
        <p:spPr>
          <a:xfrm>
            <a:off x="1" y="5301208"/>
            <a:ext cx="12192000" cy="452432"/>
          </a:xfrm>
        </p:spPr>
        <p:txBody>
          <a:bodyPr/>
          <a:lstStyle/>
          <a:p>
            <a:r>
              <a:rPr lang="ja-JP" altLang="en-US" sz="2400" dirty="0"/>
              <a:t>中部経済産業局　中小企業課</a:t>
            </a:r>
            <a:endParaRPr lang="en-US" altLang="ja-JP" sz="2400" dirty="0"/>
          </a:p>
        </p:txBody>
      </p:sp>
      <p:sp>
        <p:nvSpPr>
          <p:cNvPr id="2" name="正方形/長方形 1">
            <a:extLst>
              <a:ext uri="{FF2B5EF4-FFF2-40B4-BE49-F238E27FC236}">
                <a16:creationId xmlns:a16="http://schemas.microsoft.com/office/drawing/2014/main" id="{1A649178-39BF-3681-47BD-368E894B7BD5}"/>
              </a:ext>
            </a:extLst>
          </p:cNvPr>
          <p:cNvSpPr/>
          <p:nvPr/>
        </p:nvSpPr>
        <p:spPr bwMode="auto">
          <a:xfrm>
            <a:off x="8192075" y="44624"/>
            <a:ext cx="3952597" cy="648071"/>
          </a:xfrm>
          <a:prstGeom prst="rect">
            <a:avLst/>
          </a:prstGeom>
          <a:noFill/>
          <a:ln w="25400">
            <a:solidFill>
              <a:schemeClr val="bg1"/>
            </a:solidFill>
            <a:miter lim="800000"/>
            <a:headEnd/>
            <a:tailEnd/>
          </a:ln>
          <a:effectLst/>
        </p:spPr>
        <p:txBody>
          <a:bodyPr wrap="none" rtlCol="0" anchor="ctr"/>
          <a:lstStyle/>
          <a:p>
            <a:pPr algn="r"/>
            <a:r>
              <a:rPr kumimoji="0" lang="ja-JP" altLang="en-US" sz="1286" dirty="0">
                <a:solidFill>
                  <a:schemeClr val="bg1"/>
                </a:solidFill>
                <a:latin typeface="メイリオ" panose="020B0604030504040204" pitchFamily="50" charset="-128"/>
                <a:ea typeface="メイリオ" panose="020B0604030504040204" pitchFamily="50" charset="-128"/>
              </a:rPr>
              <a:t>令和８年度経営指導員等応用研修会（一般コース）</a:t>
            </a:r>
            <a:endParaRPr kumimoji="0" lang="en-US" altLang="ja-JP" sz="1286" dirty="0">
              <a:solidFill>
                <a:schemeClr val="bg1"/>
              </a:solidFill>
              <a:latin typeface="メイリオ" panose="020B0604030504040204" pitchFamily="50" charset="-128"/>
              <a:ea typeface="メイリオ" panose="020B0604030504040204" pitchFamily="50" charset="-128"/>
            </a:endParaRPr>
          </a:p>
          <a:p>
            <a:pPr algn="r"/>
            <a:r>
              <a:rPr kumimoji="0" lang="en-US" altLang="ja-JP" sz="1286" dirty="0">
                <a:solidFill>
                  <a:schemeClr val="bg1"/>
                </a:solidFill>
                <a:latin typeface="メイリオ" panose="020B0604030504040204" pitchFamily="50" charset="-128"/>
                <a:ea typeface="メイリオ" panose="020B0604030504040204" pitchFamily="50" charset="-128"/>
              </a:rPr>
              <a:t>2026</a:t>
            </a:r>
            <a:r>
              <a:rPr kumimoji="0" lang="ja-JP" altLang="en-US" sz="1286" dirty="0">
                <a:solidFill>
                  <a:schemeClr val="bg1"/>
                </a:solidFill>
                <a:latin typeface="メイリオ" panose="020B0604030504040204" pitchFamily="50" charset="-128"/>
                <a:ea typeface="メイリオ" panose="020B0604030504040204" pitchFamily="50" charset="-128"/>
              </a:rPr>
              <a:t>年</a:t>
            </a:r>
            <a:r>
              <a:rPr kumimoji="0" lang="en-US" altLang="ja-JP" sz="1286" dirty="0">
                <a:solidFill>
                  <a:schemeClr val="bg1"/>
                </a:solidFill>
                <a:latin typeface="メイリオ" panose="020B0604030504040204" pitchFamily="50" charset="-128"/>
                <a:ea typeface="メイリオ" panose="020B0604030504040204" pitchFamily="50" charset="-128"/>
              </a:rPr>
              <a:t>6</a:t>
            </a:r>
            <a:r>
              <a:rPr kumimoji="0" lang="ja-JP" altLang="en-US" sz="1286" dirty="0">
                <a:solidFill>
                  <a:schemeClr val="bg1"/>
                </a:solidFill>
                <a:latin typeface="メイリオ" panose="020B0604030504040204" pitchFamily="50" charset="-128"/>
                <a:ea typeface="メイリオ" panose="020B0604030504040204" pitchFamily="50" charset="-128"/>
              </a:rPr>
              <a:t>月</a:t>
            </a:r>
          </a:p>
        </p:txBody>
      </p:sp>
    </p:spTree>
    <p:extLst>
      <p:ext uri="{BB962C8B-B14F-4D97-AF65-F5344CB8AC3E}">
        <p14:creationId xmlns:p14="http://schemas.microsoft.com/office/powerpoint/2010/main" val="762741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87CD5-8205-A4FE-0746-4DCED20190A3}"/>
            </a:ext>
          </a:extLst>
        </p:cNvPr>
        <p:cNvGrpSpPr/>
        <p:nvPr/>
      </p:nvGrpSpPr>
      <p:grpSpPr>
        <a:xfrm>
          <a:off x="0" y="0"/>
          <a:ext cx="0" cy="0"/>
          <a:chOff x="0" y="0"/>
          <a:chExt cx="0" cy="0"/>
        </a:xfrm>
      </p:grpSpPr>
      <p:graphicFrame>
        <p:nvGraphicFramePr>
          <p:cNvPr id="16" name="グラフ 15">
            <a:extLst>
              <a:ext uri="{FF2B5EF4-FFF2-40B4-BE49-F238E27FC236}">
                <a16:creationId xmlns:a16="http://schemas.microsoft.com/office/drawing/2014/main" id="{6B741838-E7E0-4411-071F-B1D2E38FB7FB}"/>
              </a:ext>
            </a:extLst>
          </p:cNvPr>
          <p:cNvGraphicFramePr>
            <a:graphicFrameLocks/>
          </p:cNvGraphicFramePr>
          <p:nvPr/>
        </p:nvGraphicFramePr>
        <p:xfrm>
          <a:off x="6096000" y="4669124"/>
          <a:ext cx="5699066" cy="1475792"/>
        </p:xfrm>
        <a:graphic>
          <a:graphicData uri="http://schemas.openxmlformats.org/drawingml/2006/chart">
            <c:chart xmlns:c="http://schemas.openxmlformats.org/drawingml/2006/chart" xmlns:r="http://schemas.openxmlformats.org/officeDocument/2006/relationships" r:id="rId3"/>
          </a:graphicData>
        </a:graphic>
      </p:graphicFrame>
      <p:sp>
        <p:nvSpPr>
          <p:cNvPr id="3" name="テキスト プレースホルダー 2">
            <a:extLst>
              <a:ext uri="{FF2B5EF4-FFF2-40B4-BE49-F238E27FC236}">
                <a16:creationId xmlns:a16="http://schemas.microsoft.com/office/drawing/2014/main" id="{ABA42FBC-66C3-FB25-1E0B-E2AE91EE9521}"/>
              </a:ext>
            </a:extLst>
          </p:cNvPr>
          <p:cNvSpPr>
            <a:spLocks noGrp="1"/>
          </p:cNvSpPr>
          <p:nvPr>
            <p:ph type="body" sz="quarter" idx="23"/>
          </p:nvPr>
        </p:nvSpPr>
        <p:spPr>
          <a:xfrm>
            <a:off x="155084" y="382728"/>
            <a:ext cx="11881834" cy="1230050"/>
          </a:xfrm>
          <a:solidFill>
            <a:schemeClr val="bg2"/>
          </a:solidFill>
        </p:spPr>
        <p:txBody>
          <a:bodyPr/>
          <a:lstStyle/>
          <a:p>
            <a:pPr marL="342900" indent="-342900">
              <a:buClr>
                <a:schemeClr val="tx1"/>
              </a:buClr>
              <a:buFont typeface="+mj-ea"/>
              <a:buAutoNum type="circleNumDbPlain"/>
            </a:pPr>
            <a:r>
              <a:rPr lang="ja-JP" altLang="en-US"/>
              <a:t>事業承継・</a:t>
            </a:r>
            <a:r>
              <a:rPr lang="en-US" altLang="ja-JP"/>
              <a:t>M&amp;A</a:t>
            </a:r>
            <a:r>
              <a:rPr lang="ja-JP" altLang="en-US"/>
              <a:t>は企業の付加価値額を高める効果が見られる。</a:t>
            </a:r>
            <a:r>
              <a:rPr lang="en-US" altLang="ja-JP"/>
              <a:t>10</a:t>
            </a:r>
            <a:r>
              <a:rPr lang="ja-JP" altLang="en-US"/>
              <a:t>年以内に事業承継を実施した企業のうち、経営者の年齢が</a:t>
            </a:r>
            <a:r>
              <a:rPr lang="en-US" altLang="ja-JP"/>
              <a:t>50</a:t>
            </a:r>
            <a:r>
              <a:rPr lang="ja-JP" altLang="en-US"/>
              <a:t>歳代以下の企業は、経営者が</a:t>
            </a:r>
            <a:r>
              <a:rPr lang="en-US" altLang="ja-JP"/>
              <a:t>60</a:t>
            </a:r>
            <a:r>
              <a:rPr lang="ja-JP" altLang="en-US"/>
              <a:t>歳代以上の企業より付加価値額の増加率が高い傾向にある。事業承継・</a:t>
            </a:r>
            <a:r>
              <a:rPr lang="en-US" altLang="ja-JP"/>
              <a:t>M&amp;A</a:t>
            </a:r>
            <a:r>
              <a:rPr lang="ja-JP" altLang="en-US"/>
              <a:t>を契機として、新たな経営者の下で利益の大幅増加等に結び付いた事例は多く存在。買収に対するイメージの変化はプラスがマイナスを上回るも、買収先の探索・選定や資金確保に課題を抱えている。</a:t>
            </a:r>
            <a:endParaRPr kumimoji="1" lang="en-US" altLang="ja-JP"/>
          </a:p>
          <a:p>
            <a:pPr marL="342900" indent="-342900">
              <a:spcBef>
                <a:spcPts val="0"/>
              </a:spcBef>
              <a:buClrTx/>
              <a:buFont typeface="+mj-ea"/>
              <a:buAutoNum type="circleNumDbPlain"/>
            </a:pPr>
            <a:r>
              <a:rPr lang="en-US" altLang="ja-JP"/>
              <a:t>M&amp;A</a:t>
            </a:r>
            <a:r>
              <a:rPr lang="ja-JP" altLang="en-US"/>
              <a:t>（買収）に当たっては、買収先との経営方針・組織の統合といった</a:t>
            </a:r>
            <a:r>
              <a:rPr lang="en-US" altLang="ja-JP"/>
              <a:t>PMI</a:t>
            </a:r>
            <a:r>
              <a:rPr lang="ja-JP" altLang="en-US"/>
              <a:t>に取り組むことが成功のカギとなることが多い。</a:t>
            </a:r>
            <a:endParaRPr lang="en-US" altLang="ja-JP"/>
          </a:p>
        </p:txBody>
      </p:sp>
      <p:sp>
        <p:nvSpPr>
          <p:cNvPr id="6" name="タイトル 5">
            <a:extLst>
              <a:ext uri="{FF2B5EF4-FFF2-40B4-BE49-F238E27FC236}">
                <a16:creationId xmlns:a16="http://schemas.microsoft.com/office/drawing/2014/main" id="{52374EBA-0598-4C46-CFCF-D0CB3DB1C05B}"/>
              </a:ext>
            </a:extLst>
          </p:cNvPr>
          <p:cNvSpPr>
            <a:spLocks noGrp="1"/>
          </p:cNvSpPr>
          <p:nvPr>
            <p:ph type="title"/>
          </p:nvPr>
        </p:nvSpPr>
        <p:spPr>
          <a:xfrm>
            <a:off x="-182488" y="-100215"/>
            <a:ext cx="11895112" cy="707886"/>
          </a:xfrm>
        </p:spPr>
        <p:txBody>
          <a:bodyPr/>
          <a:lstStyle/>
          <a:p>
            <a:r>
              <a:rPr kumimoji="1" lang="ja-JP" altLang="en-US" sz="2000" dirty="0"/>
              <a:t>　事業承継・</a:t>
            </a:r>
            <a:r>
              <a:rPr kumimoji="1" lang="en-US" altLang="ja-JP" sz="2000" dirty="0"/>
              <a:t>M&amp;A</a:t>
            </a:r>
            <a:r>
              <a:rPr kumimoji="1" lang="ja-JP" altLang="en-US" sz="2000" dirty="0"/>
              <a:t>は企業の付加価値額を高める</a:t>
            </a:r>
            <a:r>
              <a:rPr lang="ja-JP" altLang="en-US" sz="2000" dirty="0"/>
              <a:t>。</a:t>
            </a:r>
            <a:r>
              <a:rPr lang="en-US" altLang="ja-JP" sz="2000" dirty="0"/>
              <a:t>M&amp;A</a:t>
            </a:r>
            <a:r>
              <a:rPr lang="ja-JP" altLang="en-US" sz="2000" dirty="0"/>
              <a:t>は買収先との綿密なコミュニケーションがカギ。</a:t>
            </a:r>
            <a:endParaRPr kumimoji="1" lang="ja-JP" altLang="en-US" sz="2000" dirty="0"/>
          </a:p>
        </p:txBody>
      </p:sp>
      <p:sp>
        <p:nvSpPr>
          <p:cNvPr id="11" name="正方形/長方形 10">
            <a:extLst>
              <a:ext uri="{FF2B5EF4-FFF2-40B4-BE49-F238E27FC236}">
                <a16:creationId xmlns:a16="http://schemas.microsoft.com/office/drawing/2014/main" id="{298AEEFD-19C1-5319-27BD-6DAAD4E6FB02}"/>
              </a:ext>
            </a:extLst>
          </p:cNvPr>
          <p:cNvSpPr/>
          <p:nvPr/>
        </p:nvSpPr>
        <p:spPr bwMode="auto">
          <a:xfrm>
            <a:off x="155084" y="1797520"/>
            <a:ext cx="5825787" cy="400110"/>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a:solidFill>
                  <a:schemeClr val="bg1"/>
                </a:solidFill>
                <a:latin typeface="+mj-ea"/>
                <a:ea typeface="+mj-ea"/>
              </a:rPr>
              <a:t>図１　事業承継、</a:t>
            </a:r>
            <a:r>
              <a:rPr kumimoji="0" lang="en-US" altLang="ja-JP" sz="2000" b="1">
                <a:solidFill>
                  <a:schemeClr val="bg1"/>
                </a:solidFill>
                <a:latin typeface="+mj-ea"/>
                <a:ea typeface="+mj-ea"/>
              </a:rPr>
              <a:t>M&amp;A</a:t>
            </a:r>
            <a:r>
              <a:rPr kumimoji="0" lang="ja-JP" altLang="en-US" sz="2000" b="1">
                <a:solidFill>
                  <a:schemeClr val="bg1"/>
                </a:solidFill>
                <a:latin typeface="+mj-ea"/>
                <a:ea typeface="+mj-ea"/>
              </a:rPr>
              <a:t>の効果</a:t>
            </a:r>
          </a:p>
        </p:txBody>
      </p:sp>
      <p:sp>
        <p:nvSpPr>
          <p:cNvPr id="12" name="正方形/長方形 11">
            <a:extLst>
              <a:ext uri="{FF2B5EF4-FFF2-40B4-BE49-F238E27FC236}">
                <a16:creationId xmlns:a16="http://schemas.microsoft.com/office/drawing/2014/main" id="{61F5DF25-70DE-072A-F7F2-78DD421B4AF3}"/>
              </a:ext>
            </a:extLst>
          </p:cNvPr>
          <p:cNvSpPr/>
          <p:nvPr/>
        </p:nvSpPr>
        <p:spPr bwMode="auto">
          <a:xfrm>
            <a:off x="6096000" y="4246587"/>
            <a:ext cx="5699066" cy="400110"/>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a:solidFill>
                  <a:schemeClr val="bg1"/>
                </a:solidFill>
                <a:latin typeface="+mj-ea"/>
                <a:ea typeface="+mj-ea"/>
              </a:rPr>
              <a:t>図４　</a:t>
            </a:r>
            <a:r>
              <a:rPr kumimoji="0" lang="en-US" altLang="ja-JP" sz="2000" b="1">
                <a:solidFill>
                  <a:schemeClr val="bg1"/>
                </a:solidFill>
                <a:latin typeface="+mj-ea"/>
                <a:ea typeface="+mj-ea"/>
              </a:rPr>
              <a:t>M&amp;A</a:t>
            </a:r>
            <a:r>
              <a:rPr kumimoji="0" lang="ja-JP" altLang="en-US" sz="2000" b="1">
                <a:solidFill>
                  <a:schemeClr val="bg1"/>
                </a:solidFill>
                <a:latin typeface="+mj-ea"/>
                <a:ea typeface="+mj-ea"/>
              </a:rPr>
              <a:t>の効果（</a:t>
            </a:r>
            <a:r>
              <a:rPr kumimoji="0" lang="en-US" altLang="ja-JP" sz="2000" b="1">
                <a:solidFill>
                  <a:schemeClr val="bg1"/>
                </a:solidFill>
                <a:latin typeface="+mj-ea"/>
                <a:ea typeface="+mj-ea"/>
              </a:rPr>
              <a:t>PMI</a:t>
            </a:r>
            <a:r>
              <a:rPr kumimoji="0" lang="ja-JP" altLang="en-US" sz="2000" b="1">
                <a:solidFill>
                  <a:schemeClr val="bg1"/>
                </a:solidFill>
                <a:latin typeface="+mj-ea"/>
                <a:ea typeface="+mj-ea"/>
              </a:rPr>
              <a:t>の取組有無別）</a:t>
            </a:r>
          </a:p>
        </p:txBody>
      </p:sp>
      <p:sp>
        <p:nvSpPr>
          <p:cNvPr id="15" name="正方形/長方形 14">
            <a:extLst>
              <a:ext uri="{FF2B5EF4-FFF2-40B4-BE49-F238E27FC236}">
                <a16:creationId xmlns:a16="http://schemas.microsoft.com/office/drawing/2014/main" id="{C89653B5-1ABE-3385-88FE-1F4F5616BA27}"/>
              </a:ext>
            </a:extLst>
          </p:cNvPr>
          <p:cNvSpPr/>
          <p:nvPr/>
        </p:nvSpPr>
        <p:spPr bwMode="auto">
          <a:xfrm>
            <a:off x="6096000" y="1797520"/>
            <a:ext cx="5699066" cy="400110"/>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a:solidFill>
                  <a:schemeClr val="bg1"/>
                </a:solidFill>
                <a:latin typeface="+mj-ea"/>
                <a:ea typeface="+mj-ea"/>
              </a:rPr>
              <a:t>図３　買収における障壁</a:t>
            </a:r>
          </a:p>
        </p:txBody>
      </p:sp>
      <p:sp>
        <p:nvSpPr>
          <p:cNvPr id="9" name="テキスト ボックス 8">
            <a:extLst>
              <a:ext uri="{FF2B5EF4-FFF2-40B4-BE49-F238E27FC236}">
                <a16:creationId xmlns:a16="http://schemas.microsoft.com/office/drawing/2014/main" id="{A4EFA328-A89C-220B-D7B3-003C6846302F}"/>
              </a:ext>
            </a:extLst>
          </p:cNvPr>
          <p:cNvSpPr txBox="1"/>
          <p:nvPr/>
        </p:nvSpPr>
        <p:spPr>
          <a:xfrm>
            <a:off x="43065" y="6062095"/>
            <a:ext cx="11766703" cy="854080"/>
          </a:xfrm>
          <a:prstGeom prst="rect">
            <a:avLst/>
          </a:prstGeom>
          <a:noFill/>
        </p:spPr>
        <p:txBody>
          <a:bodyPr wrap="square">
            <a:spAutoFit/>
          </a:bodyPr>
          <a:lstStyle/>
          <a:p>
            <a:pPr>
              <a:lnSpc>
                <a:spcPts val="1200"/>
              </a:lnSpc>
            </a:pPr>
            <a:r>
              <a:rPr lang="ja-JP" altLang="en-US" sz="800">
                <a:latin typeface="メイリオ" panose="020B0604030504040204" pitchFamily="50" charset="-128"/>
                <a:ea typeface="メイリオ" panose="020B0604030504040204" pitchFamily="50" charset="-128"/>
              </a:rPr>
              <a:t>資料：（株）帝国データバンク「令和７年度中小企業の経営課題と事業活動に関する調査」（注</a:t>
            </a:r>
            <a:r>
              <a:rPr lang="ja-JP" altLang="en-US" sz="800">
                <a:latin typeface="メイリオ" panose="020B0604030504040204" pitchFamily="50" charset="-128"/>
              </a:rPr>
              <a:t>）１</a:t>
            </a:r>
            <a:r>
              <a:rPr lang="en-US" altLang="ja-JP" sz="800">
                <a:latin typeface="メイリオ" panose="020B0604030504040204" pitchFamily="50" charset="-128"/>
              </a:rPr>
              <a:t>.</a:t>
            </a:r>
            <a:r>
              <a:rPr lang="ja-JP" altLang="en-US" sz="800">
                <a:latin typeface="メイリオ" panose="020B0604030504040204" pitchFamily="50" charset="-128"/>
              </a:rPr>
              <a:t>（図１）付加価値額の増加率は、</a:t>
            </a:r>
            <a:r>
              <a:rPr lang="en-US" altLang="ja-JP" sz="800">
                <a:latin typeface="メイリオ" panose="020B0604030504040204" pitchFamily="50" charset="-128"/>
              </a:rPr>
              <a:t>2024</a:t>
            </a:r>
            <a:r>
              <a:rPr lang="ja-JP" altLang="en-US" sz="800">
                <a:latin typeface="メイリオ" panose="020B0604030504040204" pitchFamily="50" charset="-128"/>
              </a:rPr>
              <a:t>年と</a:t>
            </a:r>
            <a:r>
              <a:rPr lang="en-US" altLang="ja-JP" sz="800">
                <a:latin typeface="メイリオ" panose="020B0604030504040204" pitchFamily="50" charset="-128"/>
              </a:rPr>
              <a:t>2019</a:t>
            </a:r>
            <a:r>
              <a:rPr lang="ja-JP" altLang="en-US" sz="800">
                <a:latin typeface="メイリオ" panose="020B0604030504040204" pitchFamily="50" charset="-128"/>
              </a:rPr>
              <a:t>年を比較したもの。２</a:t>
            </a:r>
            <a:r>
              <a:rPr lang="en-US" altLang="ja-JP" sz="800">
                <a:latin typeface="メイリオ" panose="020B0604030504040204" pitchFamily="50" charset="-128"/>
              </a:rPr>
              <a:t>.</a:t>
            </a:r>
            <a:r>
              <a:rPr lang="ja-JP" altLang="en-US" sz="800">
                <a:latin typeface="メイリオ" panose="020B0604030504040204" pitchFamily="50" charset="-128"/>
              </a:rPr>
              <a:t>（図１（１））調査時点（</a:t>
            </a:r>
            <a:r>
              <a:rPr lang="ja-JP" altLang="en-US" sz="800">
                <a:latin typeface="+mn-ea"/>
                <a:cs typeface="Meiryo UI" panose="020B0604030504040204" pitchFamily="50" charset="-128"/>
              </a:rPr>
              <a:t> </a:t>
            </a:r>
            <a:r>
              <a:rPr lang="en-US" altLang="ja-JP" sz="800">
                <a:latin typeface="+mn-ea"/>
                <a:cs typeface="Meiryo UI" panose="020B0604030504040204" pitchFamily="50" charset="-128"/>
              </a:rPr>
              <a:t>2025</a:t>
            </a:r>
            <a:r>
              <a:rPr lang="ja-JP" altLang="en-US" sz="800">
                <a:latin typeface="+mn-ea"/>
                <a:cs typeface="Meiryo UI" panose="020B0604030504040204" pitchFamily="50" charset="-128"/>
              </a:rPr>
              <a:t>年</a:t>
            </a:r>
            <a:r>
              <a:rPr lang="en-US" altLang="ja-JP" sz="800">
                <a:latin typeface="+mn-ea"/>
                <a:cs typeface="Meiryo UI" panose="020B0604030504040204" pitchFamily="50" charset="-128"/>
              </a:rPr>
              <a:t>11</a:t>
            </a:r>
            <a:r>
              <a:rPr lang="ja-JP" altLang="en-US" sz="800">
                <a:latin typeface="+mn-ea"/>
                <a:cs typeface="Meiryo UI" panose="020B0604030504040204" pitchFamily="50" charset="-128"/>
              </a:rPr>
              <a:t>～</a:t>
            </a:r>
            <a:r>
              <a:rPr lang="en-US" altLang="ja-JP" sz="800">
                <a:latin typeface="+mn-ea"/>
                <a:cs typeface="Meiryo UI" panose="020B0604030504040204" pitchFamily="50" charset="-128"/>
              </a:rPr>
              <a:t>12</a:t>
            </a:r>
            <a:r>
              <a:rPr lang="ja-JP" altLang="en-US" sz="800">
                <a:latin typeface="+mn-ea"/>
                <a:cs typeface="Meiryo UI" panose="020B0604030504040204" pitchFamily="50" charset="-128"/>
              </a:rPr>
              <a:t>月）</a:t>
            </a:r>
            <a:r>
              <a:rPr lang="ja-JP" altLang="en-US" sz="800">
                <a:latin typeface="メイリオ" panose="020B0604030504040204" pitchFamily="50" charset="-128"/>
              </a:rPr>
              <a:t>での経営者の年代。</a:t>
            </a:r>
            <a:r>
              <a:rPr lang="en-US" altLang="ja-JP" sz="800">
                <a:latin typeface="メイリオ" panose="020B0604030504040204" pitchFamily="50" charset="-128"/>
              </a:rPr>
              <a:t>10</a:t>
            </a:r>
            <a:r>
              <a:rPr lang="ja-JP" altLang="en-US" sz="800">
                <a:latin typeface="メイリオ" panose="020B0604030504040204" pitchFamily="50" charset="-128"/>
              </a:rPr>
              <a:t>年以内に事業承継している事業者について分析している</a:t>
            </a:r>
            <a:r>
              <a:rPr lang="ja-JP" altLang="en-US" sz="800">
                <a:latin typeface="メイリオ" panose="020B0604030504040204" pitchFamily="50" charset="-128"/>
                <a:ea typeface="メイリオ" panose="020B0604030504040204" pitchFamily="50" charset="-128"/>
              </a:rPr>
              <a:t>。なお、経営者が創業者である事業者は除く。３</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（図１（２））</a:t>
            </a:r>
            <a:r>
              <a:rPr lang="en-US" altLang="ja-JP" sz="800">
                <a:latin typeface="メイリオ" panose="020B0604030504040204" pitchFamily="50" charset="-128"/>
                <a:ea typeface="メイリオ" panose="020B0604030504040204" pitchFamily="50" charset="-128"/>
              </a:rPr>
              <a:t>2019</a:t>
            </a:r>
            <a:r>
              <a:rPr lang="ja-JP" altLang="en-US" sz="800">
                <a:latin typeface="メイリオ" panose="020B0604030504040204" pitchFamily="50" charset="-128"/>
                <a:ea typeface="メイリオ" panose="020B0604030504040204" pitchFamily="50" charset="-128"/>
              </a:rPr>
              <a:t>年以降における他社又は他社事業の買収（</a:t>
            </a:r>
            <a:r>
              <a:rPr lang="en-US" altLang="ja-JP" sz="800">
                <a:latin typeface="メイリオ" panose="020B0604030504040204" pitchFamily="50" charset="-128"/>
                <a:ea typeface="メイリオ" panose="020B0604030504040204" pitchFamily="50" charset="-128"/>
              </a:rPr>
              <a:t>M&amp;A</a:t>
            </a:r>
            <a:r>
              <a:rPr lang="ja-JP" altLang="en-US" sz="800">
                <a:latin typeface="メイリオ" panose="020B0604030504040204" pitchFamily="50" charset="-128"/>
                <a:ea typeface="メイリオ" panose="020B0604030504040204" pitchFamily="50" charset="-128"/>
              </a:rPr>
              <a:t>）経験・回数について聞いたもの。「他社の買収」とは議決権過半数に当たる株式を取得すること、「他社事業の買収」とは事業譲受のことを指す。いずれも有償・無償かは問わない。４</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（図２）調査時点（</a:t>
            </a:r>
            <a:r>
              <a:rPr lang="en-US" altLang="ja-JP" sz="800">
                <a:latin typeface="メイリオ" panose="020B0604030504040204" pitchFamily="50" charset="-128"/>
                <a:ea typeface="メイリオ" panose="020B0604030504040204" pitchFamily="50" charset="-128"/>
              </a:rPr>
              <a:t>2025</a:t>
            </a:r>
            <a:r>
              <a:rPr lang="ja-JP" altLang="en-US" sz="800">
                <a:latin typeface="メイリオ" panose="020B0604030504040204" pitchFamily="50" charset="-128"/>
                <a:ea typeface="メイリオ" panose="020B0604030504040204" pitchFamily="50" charset="-128"/>
              </a:rPr>
              <a:t>年</a:t>
            </a:r>
            <a:r>
              <a:rPr lang="en-US" altLang="ja-JP" sz="800">
                <a:latin typeface="メイリオ" panose="020B0604030504040204" pitchFamily="50" charset="-128"/>
                <a:ea typeface="メイリオ" panose="020B0604030504040204" pitchFamily="50" charset="-128"/>
              </a:rPr>
              <a:t>11</a:t>
            </a:r>
            <a:r>
              <a:rPr lang="ja-JP" altLang="en-US" sz="800">
                <a:latin typeface="メイリオ" panose="020B0604030504040204" pitchFamily="50" charset="-128"/>
                <a:ea typeface="メイリオ" panose="020B0604030504040204" pitchFamily="50" charset="-128"/>
              </a:rPr>
              <a:t>～</a:t>
            </a:r>
            <a:r>
              <a:rPr lang="en-US" altLang="ja-JP" sz="800">
                <a:latin typeface="メイリオ" panose="020B0604030504040204" pitchFamily="50" charset="-128"/>
                <a:ea typeface="メイリオ" panose="020B0604030504040204" pitchFamily="50" charset="-128"/>
              </a:rPr>
              <a:t>12</a:t>
            </a:r>
            <a:r>
              <a:rPr lang="ja-JP" altLang="en-US" sz="800">
                <a:latin typeface="メイリオ" panose="020B0604030504040204" pitchFamily="50" charset="-128"/>
                <a:ea typeface="メイリオ" panose="020B0604030504040204" pitchFamily="50" charset="-128"/>
              </a:rPr>
              <a:t>月）において、</a:t>
            </a:r>
            <a:r>
              <a:rPr lang="en-US" altLang="ja-JP" sz="800">
                <a:latin typeface="メイリオ" panose="020B0604030504040204" pitchFamily="50" charset="-128"/>
                <a:ea typeface="メイリオ" panose="020B0604030504040204" pitchFamily="50" charset="-128"/>
              </a:rPr>
              <a:t>2019</a:t>
            </a:r>
            <a:r>
              <a:rPr lang="ja-JP" altLang="en-US" sz="800">
                <a:latin typeface="メイリオ" panose="020B0604030504040204" pitchFamily="50" charset="-128"/>
                <a:ea typeface="メイリオ" panose="020B0604030504040204" pitchFamily="50" charset="-128"/>
              </a:rPr>
              <a:t>年以降の、他社又は他社事業の買収に対するイメージの変化について聞いたもの。５</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rPr>
              <a:t>（図３）</a:t>
            </a:r>
            <a:r>
              <a:rPr lang="en-US" altLang="ja-JP" sz="800">
                <a:latin typeface="メイリオ" panose="020B0604030504040204" pitchFamily="50" charset="-128"/>
              </a:rPr>
              <a:t> 2019</a:t>
            </a:r>
            <a:r>
              <a:rPr lang="ja-JP" altLang="en-US" sz="800">
                <a:latin typeface="メイリオ" panose="020B0604030504040204" pitchFamily="50" charset="-128"/>
              </a:rPr>
              <a:t>年以降の他社又は他社事業の買収について「買収したことはない」と回答した事業者に聞いたもの。「その他」、「買収を検討したことはない」という回答を除いて、回答割合が高い順に上位５つを表示。複数回答のため、合計は必ずしも</a:t>
            </a:r>
            <a:r>
              <a:rPr lang="en-US" altLang="ja-JP" sz="800">
                <a:latin typeface="メイリオ" panose="020B0604030504040204" pitchFamily="50" charset="-128"/>
              </a:rPr>
              <a:t>100</a:t>
            </a:r>
            <a:r>
              <a:rPr lang="ja-JP" altLang="en-US" sz="800">
                <a:latin typeface="メイリオ" panose="020B0604030504040204" pitchFamily="50" charset="-128"/>
              </a:rPr>
              <a:t>％にならない。６</a:t>
            </a:r>
            <a:r>
              <a:rPr lang="en-US" altLang="ja-JP" sz="800">
                <a:latin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（図４）</a:t>
            </a:r>
            <a:r>
              <a:rPr lang="en-US" altLang="ja-JP" sz="800">
                <a:latin typeface="メイリオ" panose="020B0604030504040204" pitchFamily="50" charset="-128"/>
                <a:ea typeface="メイリオ" panose="020B0604030504040204" pitchFamily="50" charset="-128"/>
              </a:rPr>
              <a:t>M&amp;A</a:t>
            </a:r>
            <a:r>
              <a:rPr lang="ja-JP" altLang="en-US" sz="800">
                <a:latin typeface="メイリオ" panose="020B0604030504040204" pitchFamily="50" charset="-128"/>
                <a:ea typeface="メイリオ" panose="020B0604030504040204" pitchFamily="50" charset="-128"/>
              </a:rPr>
              <a:t>の効果は、事業に最もプラスの影響を及ぼしたと思う</a:t>
            </a:r>
            <a:r>
              <a:rPr lang="en-US" altLang="ja-JP" sz="800">
                <a:latin typeface="メイリオ" panose="020B0604030504040204" pitchFamily="50" charset="-128"/>
                <a:ea typeface="メイリオ" panose="020B0604030504040204" pitchFamily="50" charset="-128"/>
              </a:rPr>
              <a:t>M&amp;A</a:t>
            </a:r>
            <a:r>
              <a:rPr lang="ja-JP" altLang="en-US" sz="800">
                <a:latin typeface="メイリオ" panose="020B0604030504040204" pitchFamily="50" charset="-128"/>
                <a:ea typeface="メイリオ" panose="020B0604030504040204" pitchFamily="50" charset="-128"/>
              </a:rPr>
              <a:t>について聞いたもの。</a:t>
            </a:r>
          </a:p>
        </p:txBody>
      </p:sp>
      <p:grpSp>
        <p:nvGrpSpPr>
          <p:cNvPr id="20" name="グループ化 19">
            <a:extLst>
              <a:ext uri="{FF2B5EF4-FFF2-40B4-BE49-F238E27FC236}">
                <a16:creationId xmlns:a16="http://schemas.microsoft.com/office/drawing/2014/main" id="{79D9F837-585A-94B0-D4EF-854434222398}"/>
              </a:ext>
            </a:extLst>
          </p:cNvPr>
          <p:cNvGrpSpPr/>
          <p:nvPr/>
        </p:nvGrpSpPr>
        <p:grpSpPr>
          <a:xfrm>
            <a:off x="6324221" y="2150645"/>
            <a:ext cx="5699066" cy="2037768"/>
            <a:chOff x="6094731" y="3966775"/>
            <a:chExt cx="5699066" cy="2281905"/>
          </a:xfrm>
        </p:grpSpPr>
        <p:graphicFrame>
          <p:nvGraphicFramePr>
            <p:cNvPr id="18" name="グラフ 17">
              <a:extLst>
                <a:ext uri="{FF2B5EF4-FFF2-40B4-BE49-F238E27FC236}">
                  <a16:creationId xmlns:a16="http://schemas.microsoft.com/office/drawing/2014/main" id="{CD8E88DD-C26F-64FE-FB0E-236532A7239A}"/>
                </a:ext>
              </a:extLst>
            </p:cNvPr>
            <p:cNvGraphicFramePr>
              <a:graphicFrameLocks/>
            </p:cNvGraphicFramePr>
            <p:nvPr/>
          </p:nvGraphicFramePr>
          <p:xfrm>
            <a:off x="6094731" y="3966775"/>
            <a:ext cx="5699066" cy="2281905"/>
          </p:xfrm>
          <a:graphic>
            <a:graphicData uri="http://schemas.openxmlformats.org/drawingml/2006/chart">
              <c:chart xmlns:c="http://schemas.openxmlformats.org/drawingml/2006/chart" xmlns:r="http://schemas.openxmlformats.org/officeDocument/2006/relationships" r:id="rId4"/>
            </a:graphicData>
          </a:graphic>
        </p:graphicFrame>
        <p:sp>
          <p:nvSpPr>
            <p:cNvPr id="22" name="テキスト ボックス 21">
              <a:extLst>
                <a:ext uri="{FF2B5EF4-FFF2-40B4-BE49-F238E27FC236}">
                  <a16:creationId xmlns:a16="http://schemas.microsoft.com/office/drawing/2014/main" id="{694A30C4-3F11-E3CA-2D4D-83245BFAEDB7}"/>
                </a:ext>
              </a:extLst>
            </p:cNvPr>
            <p:cNvSpPr txBox="1"/>
            <p:nvPr/>
          </p:nvSpPr>
          <p:spPr>
            <a:xfrm>
              <a:off x="10463114" y="5599632"/>
              <a:ext cx="929484" cy="215443"/>
            </a:xfrm>
            <a:prstGeom prst="rect">
              <a:avLst/>
            </a:prstGeom>
            <a:noFill/>
          </p:spPr>
          <p:txBody>
            <a:bodyPr wrap="square" rtlCol="0">
              <a:spAutoFit/>
            </a:bodyPr>
            <a:lstStyle/>
            <a:p>
              <a:pPr algn="l"/>
              <a:r>
                <a:rPr lang="ja-JP" altLang="en-US" sz="800">
                  <a:latin typeface="+mn-ea"/>
                  <a:cs typeface="Meiryo UI" panose="020B0604030504040204" pitchFamily="50" charset="-128"/>
                </a:rPr>
                <a:t>（</a:t>
              </a:r>
              <a:r>
                <a:rPr lang="en-US" altLang="ja-JP" sz="800">
                  <a:latin typeface="+mn-ea"/>
                  <a:cs typeface="Meiryo UI" panose="020B0604030504040204" pitchFamily="50" charset="-128"/>
                </a:rPr>
                <a:t>n=10,888</a:t>
              </a:r>
              <a:r>
                <a:rPr lang="ja-JP" altLang="en-US" sz="800">
                  <a:latin typeface="+mn-ea"/>
                  <a:cs typeface="Meiryo UI" panose="020B0604030504040204" pitchFamily="50" charset="-128"/>
                </a:rPr>
                <a:t>）</a:t>
              </a:r>
              <a:endParaRPr lang="en-US" altLang="ja-JP" sz="800">
                <a:latin typeface="+mn-ea"/>
                <a:cs typeface="Meiryo UI" panose="020B0604030504040204" pitchFamily="50" charset="-128"/>
              </a:endParaRPr>
            </a:p>
          </p:txBody>
        </p:sp>
      </p:grpSp>
      <p:sp>
        <p:nvSpPr>
          <p:cNvPr id="25" name="テキスト ボックス 24">
            <a:extLst>
              <a:ext uri="{FF2B5EF4-FFF2-40B4-BE49-F238E27FC236}">
                <a16:creationId xmlns:a16="http://schemas.microsoft.com/office/drawing/2014/main" id="{7F52E1C7-4319-6B60-0D25-EB7C822FF74C}"/>
              </a:ext>
            </a:extLst>
          </p:cNvPr>
          <p:cNvSpPr txBox="1"/>
          <p:nvPr/>
        </p:nvSpPr>
        <p:spPr>
          <a:xfrm>
            <a:off x="94902" y="2209320"/>
            <a:ext cx="5514343" cy="276999"/>
          </a:xfrm>
          <a:prstGeom prst="rect">
            <a:avLst/>
          </a:prstGeom>
          <a:noFill/>
        </p:spPr>
        <p:txBody>
          <a:bodyPr wrap="square">
            <a:spAutoFit/>
          </a:bodyPr>
          <a:lstStyle/>
          <a:p>
            <a:pPr algn="l" rtl="0">
              <a:defRPr lang="ja-JP" sz="1200" b="1" i="0" u="none" strike="noStrike" kern="1200" spc="0" baseline="0">
                <a:solidFill>
                  <a:sysClr val="windowText" lastClr="000000"/>
                </a:solidFill>
                <a:latin typeface="メイリオ" panose="020B0604030504040204" pitchFamily="50" charset="-128"/>
                <a:ea typeface="メイリオ" panose="020B0604030504040204" pitchFamily="50" charset="-128"/>
                <a:cs typeface="+mn-cs"/>
              </a:defRPr>
            </a:pPr>
            <a:r>
              <a:rPr lang="ja-JP" altLang="en-US" sz="1200" b="1">
                <a:solidFill>
                  <a:sysClr val="windowText" lastClr="000000"/>
                </a:solidFill>
                <a:latin typeface="メイリオ" panose="020B0604030504040204" pitchFamily="50" charset="-128"/>
                <a:ea typeface="メイリオ" panose="020B0604030504040204" pitchFamily="50" charset="-128"/>
              </a:rPr>
              <a:t>（１）付加価値額の増加率（中央値、事業承継による後継者の年代別）</a:t>
            </a:r>
          </a:p>
        </p:txBody>
      </p:sp>
      <p:sp>
        <p:nvSpPr>
          <p:cNvPr id="26" name="テキスト ボックス 25">
            <a:extLst>
              <a:ext uri="{FF2B5EF4-FFF2-40B4-BE49-F238E27FC236}">
                <a16:creationId xmlns:a16="http://schemas.microsoft.com/office/drawing/2014/main" id="{EEA755E5-7D0E-DEFA-48C3-A0C6C458E913}"/>
              </a:ext>
            </a:extLst>
          </p:cNvPr>
          <p:cNvSpPr txBox="1"/>
          <p:nvPr/>
        </p:nvSpPr>
        <p:spPr>
          <a:xfrm>
            <a:off x="109456" y="3492075"/>
            <a:ext cx="5559297" cy="276999"/>
          </a:xfrm>
          <a:prstGeom prst="rect">
            <a:avLst/>
          </a:prstGeom>
          <a:noFill/>
        </p:spPr>
        <p:txBody>
          <a:bodyPr wrap="square">
            <a:spAutoFit/>
          </a:bodyPr>
          <a:lstStyle/>
          <a:p>
            <a:pPr algn="l" rtl="0">
              <a:defRPr lang="ja-JP" sz="1200" b="1" i="0" u="none" strike="noStrike" kern="1200" spc="0" baseline="0">
                <a:solidFill>
                  <a:sysClr val="windowText" lastClr="000000"/>
                </a:solidFill>
                <a:latin typeface="メイリオ" panose="020B0604030504040204" pitchFamily="50" charset="-128"/>
                <a:ea typeface="メイリオ" panose="020B0604030504040204" pitchFamily="50" charset="-128"/>
                <a:cs typeface="+mn-cs"/>
              </a:defRPr>
            </a:pPr>
            <a:r>
              <a:rPr lang="ja-JP" altLang="en-US" sz="1200" b="1">
                <a:solidFill>
                  <a:sysClr val="windowText" lastClr="000000"/>
                </a:solidFill>
                <a:latin typeface="メイリオ" panose="020B0604030504040204" pitchFamily="50" charset="-128"/>
                <a:ea typeface="メイリオ" panose="020B0604030504040204" pitchFamily="50" charset="-128"/>
              </a:rPr>
              <a:t>（２）付加価値額の増加率（中央値、</a:t>
            </a:r>
            <a:r>
              <a:rPr lang="en-US" altLang="ja-JP" sz="1200" b="1">
                <a:solidFill>
                  <a:sysClr val="windowText" lastClr="000000"/>
                </a:solidFill>
                <a:latin typeface="メイリオ" panose="020B0604030504040204" pitchFamily="50" charset="-128"/>
                <a:ea typeface="メイリオ" panose="020B0604030504040204" pitchFamily="50" charset="-128"/>
              </a:rPr>
              <a:t>M&amp;A</a:t>
            </a:r>
            <a:r>
              <a:rPr lang="ja-JP" altLang="en-US" sz="1200" b="1">
                <a:solidFill>
                  <a:sysClr val="windowText" lastClr="000000"/>
                </a:solidFill>
                <a:latin typeface="メイリオ" panose="020B0604030504040204" pitchFamily="50" charset="-128"/>
                <a:ea typeface="メイリオ" panose="020B0604030504040204" pitchFamily="50" charset="-128"/>
              </a:rPr>
              <a:t>の実施有無別）</a:t>
            </a:r>
          </a:p>
        </p:txBody>
      </p:sp>
      <p:sp>
        <p:nvSpPr>
          <p:cNvPr id="21" name="正方形/長方形 20">
            <a:extLst>
              <a:ext uri="{FF2B5EF4-FFF2-40B4-BE49-F238E27FC236}">
                <a16:creationId xmlns:a16="http://schemas.microsoft.com/office/drawing/2014/main" id="{D75E04E7-2DAB-3F45-AEF3-337FBAF46978}"/>
              </a:ext>
            </a:extLst>
          </p:cNvPr>
          <p:cNvSpPr/>
          <p:nvPr/>
        </p:nvSpPr>
        <p:spPr bwMode="auto">
          <a:xfrm>
            <a:off x="155084" y="4729505"/>
            <a:ext cx="5794960" cy="400110"/>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a:solidFill>
                  <a:schemeClr val="bg1"/>
                </a:solidFill>
                <a:latin typeface="+mj-ea"/>
                <a:ea typeface="+mj-ea"/>
              </a:rPr>
              <a:t>図２　買収に対するイメージの変化</a:t>
            </a:r>
          </a:p>
        </p:txBody>
      </p:sp>
      <p:graphicFrame>
        <p:nvGraphicFramePr>
          <p:cNvPr id="34" name="グラフ 33">
            <a:extLst>
              <a:ext uri="{FF2B5EF4-FFF2-40B4-BE49-F238E27FC236}">
                <a16:creationId xmlns:a16="http://schemas.microsoft.com/office/drawing/2014/main" id="{CB81CF65-0AF7-4C10-8EE2-FB00F9F4ACC6}"/>
              </a:ext>
            </a:extLst>
          </p:cNvPr>
          <p:cNvGraphicFramePr>
            <a:graphicFrameLocks/>
          </p:cNvGraphicFramePr>
          <p:nvPr/>
        </p:nvGraphicFramePr>
        <p:xfrm>
          <a:off x="59582" y="5125962"/>
          <a:ext cx="5876727" cy="10153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 name="グラフ 1">
            <a:extLst>
              <a:ext uri="{FF2B5EF4-FFF2-40B4-BE49-F238E27FC236}">
                <a16:creationId xmlns:a16="http://schemas.microsoft.com/office/drawing/2014/main" id="{812C14AF-37A2-5053-556B-46B4590C0076}"/>
              </a:ext>
            </a:extLst>
          </p:cNvPr>
          <p:cNvGraphicFramePr>
            <a:graphicFrameLocks/>
          </p:cNvGraphicFramePr>
          <p:nvPr/>
        </p:nvGraphicFramePr>
        <p:xfrm>
          <a:off x="189022" y="2457840"/>
          <a:ext cx="5707951" cy="106893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 name="グラフ 6">
            <a:extLst>
              <a:ext uri="{FF2B5EF4-FFF2-40B4-BE49-F238E27FC236}">
                <a16:creationId xmlns:a16="http://schemas.microsoft.com/office/drawing/2014/main" id="{812C14AF-37A2-5053-556B-46B4590C0076}"/>
              </a:ext>
            </a:extLst>
          </p:cNvPr>
          <p:cNvGraphicFramePr>
            <a:graphicFrameLocks/>
          </p:cNvGraphicFramePr>
          <p:nvPr/>
        </p:nvGraphicFramePr>
        <p:xfrm>
          <a:off x="155084" y="3673244"/>
          <a:ext cx="5659625" cy="1072883"/>
        </p:xfrm>
        <a:graphic>
          <a:graphicData uri="http://schemas.openxmlformats.org/drawingml/2006/chart">
            <c:chart xmlns:c="http://schemas.openxmlformats.org/drawingml/2006/chart" xmlns:r="http://schemas.openxmlformats.org/officeDocument/2006/relationships" r:id="rId7"/>
          </a:graphicData>
        </a:graphic>
      </p:graphicFrame>
      <p:sp>
        <p:nvSpPr>
          <p:cNvPr id="4" name="スライド番号プレースホルダー 3">
            <a:extLst>
              <a:ext uri="{FF2B5EF4-FFF2-40B4-BE49-F238E27FC236}">
                <a16:creationId xmlns:a16="http://schemas.microsoft.com/office/drawing/2014/main" id="{95B25AB0-CD97-3FDF-76DE-23A5E9BFEB92}"/>
              </a:ext>
            </a:extLst>
          </p:cNvPr>
          <p:cNvSpPr>
            <a:spLocks noGrp="1"/>
          </p:cNvSpPr>
          <p:nvPr>
            <p:ph type="sldNum" sz="quarter" idx="4"/>
          </p:nvPr>
        </p:nvSpPr>
        <p:spPr/>
        <p:txBody>
          <a:bodyPr/>
          <a:lstStyle/>
          <a:p>
            <a:fld id="{D9550142-B990-490A-A107-ED7302A7FD52}" type="slidenum">
              <a:rPr lang="ja-JP" altLang="en-US" smtClean="0"/>
              <a:pPr/>
              <a:t>9</a:t>
            </a:fld>
            <a:endParaRPr lang="ja-JP" altLang="en-US" dirty="0"/>
          </a:p>
        </p:txBody>
      </p:sp>
    </p:spTree>
    <p:extLst>
      <p:ext uri="{BB962C8B-B14F-4D97-AF65-F5344CB8AC3E}">
        <p14:creationId xmlns:p14="http://schemas.microsoft.com/office/powerpoint/2010/main" val="2709525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1A0BE-E2A0-7B2F-2911-D0216C11286D}"/>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2FA2047-6A51-1585-F8CF-E407C8180FB2}"/>
              </a:ext>
            </a:extLst>
          </p:cNvPr>
          <p:cNvGraphicFramePr>
            <a:graphicFrameLocks noChangeAspect="1"/>
          </p:cNvGraphicFramePr>
          <p:nvPr>
            <p:custDataLst>
              <p:tags r:id="rId1"/>
            </p:custDataLst>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5" name="think-cell data - do not delete" hidden="1">
                        <a:extLst>
                          <a:ext uri="{FF2B5EF4-FFF2-40B4-BE49-F238E27FC236}">
                            <a16:creationId xmlns:a16="http://schemas.microsoft.com/office/drawing/2014/main" id="{62FA2047-6A51-1585-F8CF-E407C8180FB2}"/>
                          </a:ext>
                        </a:extLst>
                      </p:cNvPr>
                      <p:cNvPicPr/>
                      <p:nvPr/>
                    </p:nvPicPr>
                    <p:blipFill>
                      <a:blip r:embed="rId5"/>
                      <a:stretch>
                        <a:fillRect/>
                      </a:stretch>
                    </p:blipFill>
                    <p:spPr>
                      <a:xfrm>
                        <a:off x="1144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4AFB4C55-CAA2-FC39-EA3E-CDB4BB47F577}"/>
              </a:ext>
            </a:extLst>
          </p:cNvPr>
          <p:cNvSpPr>
            <a:spLocks noGrp="1"/>
          </p:cNvSpPr>
          <p:nvPr>
            <p:ph type="ctrTitle"/>
          </p:nvPr>
        </p:nvSpPr>
        <p:spPr>
          <a:xfrm>
            <a:off x="474924" y="1157842"/>
            <a:ext cx="11233248" cy="4062651"/>
          </a:xfrm>
        </p:spPr>
        <p:txBody>
          <a:bodyPr vert="horz"/>
          <a:lstStyle/>
          <a:p>
            <a:pPr algn="l"/>
            <a:r>
              <a:rPr kumimoji="1" lang="ja-JP" altLang="en-US" dirty="0"/>
              <a:t>　　目　次</a:t>
            </a:r>
            <a:br>
              <a:rPr lang="en-US" altLang="ja-JP" dirty="0"/>
            </a:br>
            <a:br>
              <a:rPr kumimoji="1" lang="en-US" altLang="ja-JP" dirty="0"/>
            </a:br>
            <a:r>
              <a:rPr lang="ja-JP" altLang="en-US" sz="2400" dirty="0">
                <a:solidFill>
                  <a:schemeClr val="accent4">
                    <a:lumMod val="20000"/>
                    <a:lumOff val="80000"/>
                  </a:schemeClr>
                </a:solidFill>
              </a:rPr>
              <a:t>１．中小企業の現況と政策の方向性</a:t>
            </a:r>
            <a:br>
              <a:rPr lang="ja-JP" altLang="en-US" sz="2400" dirty="0"/>
            </a:br>
            <a:br>
              <a:rPr lang="en-US" altLang="ja-JP" sz="2400" dirty="0"/>
            </a:br>
            <a:r>
              <a:rPr lang="ja-JP" altLang="en-US" sz="2400" dirty="0">
                <a:solidFill>
                  <a:schemeClr val="tx2"/>
                </a:solidFill>
              </a:rPr>
              <a:t>２．成長に向けた主要な中小企業政策</a:t>
            </a:r>
            <a:br>
              <a:rPr lang="en-US" altLang="ja-JP" sz="2400" dirty="0">
                <a:solidFill>
                  <a:schemeClr val="tx2"/>
                </a:solidFill>
              </a:rPr>
            </a:br>
            <a:r>
              <a:rPr lang="ja-JP" altLang="en-US" sz="2400" dirty="0">
                <a:solidFill>
                  <a:schemeClr val="tx2"/>
                </a:solidFill>
              </a:rPr>
              <a:t>　　　① 成長を支える担い手の支援</a:t>
            </a:r>
            <a:br>
              <a:rPr lang="en-US" altLang="ja-JP" sz="2400" dirty="0">
                <a:solidFill>
                  <a:schemeClr val="tx2"/>
                </a:solidFill>
              </a:rPr>
            </a:br>
            <a:r>
              <a:rPr lang="ja-JP" altLang="en-US" sz="2400" dirty="0">
                <a:solidFill>
                  <a:schemeClr val="tx2"/>
                </a:solidFill>
              </a:rPr>
              <a:t>　　　② 生産性向上・省力化</a:t>
            </a:r>
            <a:br>
              <a:rPr lang="en-US" altLang="ja-JP" sz="2400" dirty="0">
                <a:solidFill>
                  <a:schemeClr val="tx2"/>
                </a:solidFill>
              </a:rPr>
            </a:br>
            <a:r>
              <a:rPr lang="ja-JP" altLang="en-US" sz="2400" dirty="0">
                <a:solidFill>
                  <a:schemeClr val="tx2"/>
                </a:solidFill>
              </a:rPr>
              <a:t>　　　③ 価格転嫁・取引適正化</a:t>
            </a:r>
            <a:br>
              <a:rPr lang="en-US" altLang="ja-JP" sz="2400" dirty="0">
                <a:solidFill>
                  <a:schemeClr val="tx2"/>
                </a:solidFill>
              </a:rPr>
            </a:br>
            <a:br>
              <a:rPr lang="en-US" altLang="ja-JP" sz="2400" dirty="0">
                <a:solidFill>
                  <a:schemeClr val="accent4">
                    <a:lumMod val="20000"/>
                    <a:lumOff val="80000"/>
                  </a:schemeClr>
                </a:solidFill>
              </a:rPr>
            </a:br>
            <a:r>
              <a:rPr lang="ja-JP" altLang="en-US" sz="2400" dirty="0">
                <a:solidFill>
                  <a:schemeClr val="accent4">
                    <a:lumMod val="20000"/>
                    <a:lumOff val="80000"/>
                  </a:schemeClr>
                </a:solidFill>
              </a:rPr>
              <a:t>３．小規模事業者の「稼ぐ力」の強化に向けた施策の方向性</a:t>
            </a:r>
            <a:endParaRPr lang="ja-JP" altLang="en-US" dirty="0">
              <a:solidFill>
                <a:schemeClr val="accent4">
                  <a:lumMod val="20000"/>
                  <a:lumOff val="80000"/>
                </a:schemeClr>
              </a:solidFill>
            </a:endParaRPr>
          </a:p>
        </p:txBody>
      </p:sp>
      <p:pic>
        <p:nvPicPr>
          <p:cNvPr id="2" name="図 1" descr="図形 が含まれている画像&#10;&#10;自動的に生成された説明">
            <a:extLst>
              <a:ext uri="{FF2B5EF4-FFF2-40B4-BE49-F238E27FC236}">
                <a16:creationId xmlns:a16="http://schemas.microsoft.com/office/drawing/2014/main" id="{4198B794-1F35-F72F-67FF-CF4EE402E83D}"/>
              </a:ext>
            </a:extLst>
          </p:cNvPr>
          <p:cNvPicPr>
            <a:picLocks/>
          </p:cNvPicPr>
          <p:nvPr/>
        </p:nvPicPr>
        <p:blipFill rotWithShape="1">
          <a:blip r:embed="rId6"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
        <p:nvSpPr>
          <p:cNvPr id="3" name="スライド番号プレースホルダー 2">
            <a:extLst>
              <a:ext uri="{FF2B5EF4-FFF2-40B4-BE49-F238E27FC236}">
                <a16:creationId xmlns:a16="http://schemas.microsoft.com/office/drawing/2014/main" id="{BAF82D64-D5D7-6DDC-2F4E-A49B314238FD}"/>
              </a:ext>
            </a:extLst>
          </p:cNvPr>
          <p:cNvSpPr>
            <a:spLocks noGrp="1"/>
          </p:cNvSpPr>
          <p:nvPr>
            <p:ph type="sldNum" sz="quarter" idx="4"/>
          </p:nvPr>
        </p:nvSpPr>
        <p:spPr/>
        <p:txBody>
          <a:bodyPr/>
          <a:lstStyle/>
          <a:p>
            <a:fld id="{D9550142-B990-490A-A107-ED7302A7FD52}" type="slidenum">
              <a:rPr lang="ja-JP" altLang="en-US" smtClean="0"/>
              <a:pPr/>
              <a:t>10</a:t>
            </a:fld>
            <a:endParaRPr lang="ja-JP" altLang="en-US" dirty="0"/>
          </a:p>
        </p:txBody>
      </p:sp>
    </p:spTree>
    <p:extLst>
      <p:ext uri="{BB962C8B-B14F-4D97-AF65-F5344CB8AC3E}">
        <p14:creationId xmlns:p14="http://schemas.microsoft.com/office/powerpoint/2010/main" val="233173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BA105-6F04-96EE-3950-F6381F45CA64}"/>
            </a:ext>
          </a:extLst>
        </p:cNvPr>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DA1D405-FB03-FCD1-7447-46A3E24978E0}"/>
              </a:ext>
            </a:extLst>
          </p:cNvPr>
          <p:cNvSpPr>
            <a:spLocks noGrp="1"/>
          </p:cNvSpPr>
          <p:nvPr>
            <p:ph type="body" sz="quarter" idx="23"/>
          </p:nvPr>
        </p:nvSpPr>
        <p:spPr>
          <a:xfrm>
            <a:off x="335360" y="359209"/>
            <a:ext cx="11521280" cy="1219353"/>
          </a:xfrm>
          <a:solidFill>
            <a:schemeClr val="bg2">
              <a:lumMod val="90000"/>
            </a:schemeClr>
          </a:solidFill>
          <a:ln>
            <a:noFill/>
          </a:ln>
        </p:spPr>
        <p:txBody>
          <a:bodyPr/>
          <a:lstStyle/>
          <a:p>
            <a:pPr marL="95254" indent="-95254">
              <a:spcAft>
                <a:spcPts val="0"/>
              </a:spcAft>
              <a:buFont typeface="Wingdings" panose="05000000000000000000" pitchFamily="2" charset="2"/>
              <a:buChar char="l"/>
            </a:pPr>
            <a:r>
              <a:rPr lang="ja-JP" altLang="en-US" sz="1100" dirty="0"/>
              <a:t>労働供給制約社会では、人も中小企業も数よりも質であり、経済の供給力強化のため、「強い中小企業」を作る必要がある。現状維持ではなく、事業再構築・生産性向上・事業再編等に取り組む中堅・中小企業を徹底的に支援し、必要な連携と再編を促すことで、「稼ぐ力」の強化と賃上げの好循環を目指し、中小企業・小規模事業者の経営管理能力の高度化と経営改革を実現する。</a:t>
            </a:r>
            <a:endParaRPr lang="en-US" altLang="ja-JP" sz="1100" dirty="0"/>
          </a:p>
          <a:p>
            <a:pPr marL="95254" indent="-95254">
              <a:spcAft>
                <a:spcPts val="0"/>
              </a:spcAft>
              <a:buFont typeface="Wingdings" panose="05000000000000000000" pitchFamily="2" charset="2"/>
              <a:buChar char="l"/>
            </a:pPr>
            <a:r>
              <a:rPr lang="ja-JP" altLang="en-US" sz="1100" dirty="0"/>
              <a:t>労働供給制約社会においては、賃上げは単なる分配政策ではなく、人材を惹き付け、生産性向上投資を促し、企業の行動変容を促進する「供給力強化政策」そのものであり、成長戦略の起点である。</a:t>
            </a:r>
            <a:endParaRPr lang="en-US" altLang="ja-JP" sz="1100" dirty="0"/>
          </a:p>
          <a:p>
            <a:pPr marL="95254" indent="-95254">
              <a:spcAft>
                <a:spcPts val="0"/>
              </a:spcAft>
              <a:buFont typeface="Wingdings" panose="05000000000000000000" pitchFamily="2" charset="2"/>
              <a:buChar char="l"/>
            </a:pPr>
            <a:r>
              <a:rPr lang="ja-JP" altLang="en-US" sz="1100" dirty="0"/>
              <a:t>変化に挑む中堅・中小企業の</a:t>
            </a:r>
            <a:r>
              <a:rPr lang="en-US" altLang="ja-JP" sz="1100" dirty="0"/>
              <a:t>17</a:t>
            </a:r>
            <a:r>
              <a:rPr lang="ja-JP" altLang="en-US" sz="1100" dirty="0"/>
              <a:t>の戦略分野への投資やサプライチェーンへの参入を実現し、日本成長戦略や地域未来戦略に貢献する。</a:t>
            </a:r>
            <a:endParaRPr lang="en-US" altLang="ja-JP" sz="1100" dirty="0"/>
          </a:p>
        </p:txBody>
      </p:sp>
      <p:sp>
        <p:nvSpPr>
          <p:cNvPr id="6" name="タイトル 5">
            <a:extLst>
              <a:ext uri="{FF2B5EF4-FFF2-40B4-BE49-F238E27FC236}">
                <a16:creationId xmlns:a16="http://schemas.microsoft.com/office/drawing/2014/main" id="{36210965-E2EA-A3F7-8B6E-9804A98792C2}"/>
              </a:ext>
            </a:extLst>
          </p:cNvPr>
          <p:cNvSpPr>
            <a:spLocks noGrp="1"/>
          </p:cNvSpPr>
          <p:nvPr>
            <p:ph type="title"/>
          </p:nvPr>
        </p:nvSpPr>
        <p:spPr>
          <a:xfrm>
            <a:off x="695400" y="44624"/>
            <a:ext cx="10771800" cy="356123"/>
          </a:xfrm>
        </p:spPr>
        <p:txBody>
          <a:bodyPr/>
          <a:lstStyle/>
          <a:p>
            <a:pPr algn="ctr">
              <a:tabLst>
                <a:tab pos="1829383" algn="l"/>
              </a:tabLst>
            </a:pPr>
            <a:r>
              <a:rPr lang="ja-JP" altLang="en-US" sz="1714" dirty="0"/>
              <a:t>労働供給制約社会における中堅・中小企業の「稼ぐ力」強化戦略（案）（概要）</a:t>
            </a:r>
          </a:p>
        </p:txBody>
      </p:sp>
      <p:sp>
        <p:nvSpPr>
          <p:cNvPr id="10" name="テキスト プレースホルダー 2">
            <a:extLst>
              <a:ext uri="{FF2B5EF4-FFF2-40B4-BE49-F238E27FC236}">
                <a16:creationId xmlns:a16="http://schemas.microsoft.com/office/drawing/2014/main" id="{AD1475E6-D425-913B-5A76-0A6DF377CB75}"/>
              </a:ext>
            </a:extLst>
          </p:cNvPr>
          <p:cNvSpPr txBox="1">
            <a:spLocks/>
          </p:cNvSpPr>
          <p:nvPr/>
        </p:nvSpPr>
        <p:spPr>
          <a:xfrm>
            <a:off x="335361" y="1809640"/>
            <a:ext cx="3024336" cy="3923615"/>
          </a:xfrm>
          <a:prstGeom prst="rect">
            <a:avLst/>
          </a:prstGeom>
          <a:noFill/>
          <a:ln w="28575">
            <a:solidFill>
              <a:srgbClr val="0064C8"/>
            </a:solidFill>
          </a:ln>
        </p:spPr>
        <p:txBody>
          <a:bodyPr vert="horz" wrap="square" lIns="72000" tIns="108000" rIns="72000" bIns="108000" rtlCol="0" anchor="t" anchorCtr="0">
            <a:noAutofit/>
          </a:bodyPr>
          <a:lstStyle>
            <a:lvl1pPr marL="0" indent="0" algn="l" defTabSz="1280192" rtl="0" eaLnBrk="1" latinLnBrk="0" hangingPunct="1">
              <a:spcBef>
                <a:spcPts val="840"/>
              </a:spcBef>
              <a:spcAft>
                <a:spcPts val="840"/>
              </a:spcAft>
              <a:buClr>
                <a:srgbClr val="002060"/>
              </a:buClr>
              <a:buFont typeface="Arial" panose="020B0604020202020204" pitchFamily="34" charset="0"/>
              <a:buNone/>
              <a:defRPr kumimoji="1" lang="ja-JP" altLang="en-US" sz="2240" b="0" i="0" kern="1200" dirty="0" smtClean="0">
                <a:solidFill>
                  <a:schemeClr val="tx1"/>
                </a:solidFill>
                <a:latin typeface="+mj-ea"/>
                <a:ea typeface="+mj-ea"/>
                <a:cs typeface="メイリオ" panose="020B0604030504040204" pitchFamily="50" charset="-128"/>
              </a:defRPr>
            </a:lvl1pPr>
            <a:lvl2pPr marL="882356" indent="-400060"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2pPr>
            <a:lvl3pPr marL="1255744" indent="-320048"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3pPr>
            <a:lvl4pPr marL="1631356" indent="-320048" algn="l" defTabSz="1280192" rtl="0" eaLnBrk="1" latinLnBrk="0" hangingPunct="1">
              <a:spcBef>
                <a:spcPct val="20000"/>
              </a:spcBef>
              <a:buFont typeface="Meiryo UI" panose="020B0604030504040204" pitchFamily="50" charset="-128"/>
              <a:buChar char="∗"/>
              <a:defRPr kumimoji="1" lang="ja-JP" altLang="en-US" sz="1680" kern="1200" dirty="0" smtClean="0">
                <a:solidFill>
                  <a:schemeClr val="tx1"/>
                </a:solidFill>
                <a:latin typeface="+mj-ea"/>
                <a:ea typeface="+mj-ea"/>
                <a:cs typeface="Meiryo UI" panose="020B0604030504040204" pitchFamily="50" charset="-128"/>
              </a:defRPr>
            </a:lvl4pPr>
            <a:lvl5pPr marL="2138098" indent="-320048" algn="l" defTabSz="1280192" rtl="0" eaLnBrk="1" latinLnBrk="0" hangingPunct="1">
              <a:spcBef>
                <a:spcPct val="20000"/>
              </a:spcBef>
              <a:buFont typeface="Arial" pitchFamily="34" charset="0"/>
              <a:buChar char="»"/>
              <a:defRPr kumimoji="1" lang="ja-JP" altLang="en-US" sz="1680" kern="1200" dirty="0">
                <a:solidFill>
                  <a:schemeClr val="tx1"/>
                </a:solidFill>
                <a:latin typeface="+mj-ea"/>
                <a:ea typeface="+mj-ea"/>
                <a:cs typeface="Meiryo UI" panose="020B0604030504040204" pitchFamily="50" charset="-128"/>
              </a:defRPr>
            </a:lvl5pPr>
            <a:lvl6pPr marL="3520528"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6pPr>
            <a:lvl7pPr marL="4160624"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7pPr>
            <a:lvl8pPr marL="4800720"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8pPr>
            <a:lvl9pPr marL="5440816"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9pPr>
          </a:lstStyle>
          <a:p>
            <a:pPr marL="132673" indent="-132673" defTabSz="685844">
              <a:lnSpc>
                <a:spcPts val="1179"/>
              </a:lnSpc>
              <a:spcBef>
                <a:spcPts val="214"/>
              </a:spcBef>
              <a:spcAft>
                <a:spcPts val="214"/>
              </a:spcAft>
              <a:tabLst>
                <a:tab pos="193906" algn="l"/>
              </a:tabLst>
            </a:pPr>
            <a:r>
              <a:rPr lang="ja-JP" altLang="en-US" sz="1100" b="1" dirty="0">
                <a:solidFill>
                  <a:srgbClr val="0064C8"/>
                </a:solidFill>
                <a:latin typeface="メイリオ" panose="020B0604030504040204" pitchFamily="50" charset="-128"/>
                <a:ea typeface="メイリオ" panose="020B0604030504040204" pitchFamily="50" charset="-128"/>
              </a:rPr>
              <a:t>〇令和８年１月より施行された取適法・振興法を着実に執行する。</a:t>
            </a:r>
            <a:endParaRPr lang="en-US" altLang="ja-JP" sz="1100" b="1" dirty="0">
              <a:solidFill>
                <a:srgbClr val="0064C8"/>
              </a:solidFill>
              <a:latin typeface="メイリオ" panose="020B0604030504040204" pitchFamily="50" charset="-128"/>
              <a:ea typeface="メイリオ" panose="020B0604030504040204" pitchFamily="50" charset="-128"/>
            </a:endParaRPr>
          </a:p>
          <a:p>
            <a:pPr marL="132673" indent="-132673" defTabSz="685844">
              <a:lnSpc>
                <a:spcPts val="1179"/>
              </a:lnSpc>
              <a:spcBef>
                <a:spcPts val="214"/>
              </a:spcBef>
              <a:spcAft>
                <a:spcPts val="214"/>
              </a:spcAft>
              <a:tabLst>
                <a:tab pos="193906" algn="l"/>
              </a:tabLst>
            </a:pPr>
            <a:r>
              <a:rPr lang="ja-JP" altLang="en-US" sz="1100" b="1" dirty="0">
                <a:solidFill>
                  <a:srgbClr val="0064C8"/>
                </a:solidFill>
                <a:latin typeface="メイリオ" panose="020B0604030504040204" pitchFamily="50" charset="-128"/>
                <a:ea typeface="メイリオ" panose="020B0604030504040204" pitchFamily="50" charset="-128"/>
              </a:rPr>
              <a:t>〇</a:t>
            </a:r>
            <a:r>
              <a:rPr lang="ja-JP" altLang="en-US" sz="1100" b="1" dirty="0">
                <a:solidFill>
                  <a:srgbClr val="0064C8"/>
                </a:solidFill>
              </a:rPr>
              <a:t>官公需や</a:t>
            </a:r>
            <a:r>
              <a:rPr lang="ja-JP" altLang="en-US" sz="1100" b="1" dirty="0">
                <a:solidFill>
                  <a:srgbClr val="0064C8"/>
                </a:solidFill>
                <a:latin typeface="メイリオ" panose="020B0604030504040204" pitchFamily="50" charset="-128"/>
                <a:ea typeface="メイリオ" panose="020B0604030504040204" pitchFamily="50" charset="-128"/>
              </a:rPr>
              <a:t>取適法の対象とならない民間取引を含め、</a:t>
            </a:r>
            <a:r>
              <a:rPr lang="ja-JP" altLang="en-US" sz="1100" b="1" spc="-71" dirty="0">
                <a:solidFill>
                  <a:srgbClr val="0064C8"/>
                </a:solidFill>
                <a:latin typeface="メイリオ" panose="020B0604030504040204" pitchFamily="50" charset="-128"/>
                <a:ea typeface="メイリオ" panose="020B0604030504040204" pitchFamily="50" charset="-128"/>
              </a:rPr>
              <a:t>価格転嫁・取引適正化を強化する</a:t>
            </a:r>
            <a:r>
              <a:rPr lang="ja-JP" altLang="en-US" sz="1100" b="1" dirty="0">
                <a:solidFill>
                  <a:srgbClr val="0064C8"/>
                </a:solidFill>
                <a:latin typeface="メイリオ" panose="020B0604030504040204" pitchFamily="50" charset="-128"/>
                <a:ea typeface="メイリオ" panose="020B0604030504040204" pitchFamily="50" charset="-128"/>
              </a:rPr>
              <a:t>。</a:t>
            </a:r>
            <a:endParaRPr lang="en-US" altLang="ja-JP" sz="1000" b="1" dirty="0">
              <a:solidFill>
                <a:srgbClr val="0064C8"/>
              </a:solidFill>
              <a:latin typeface="メイリオ" panose="020B0604030504040204" pitchFamily="50" charset="-128"/>
              <a:ea typeface="メイリオ" panose="020B0604030504040204" pitchFamily="50" charset="-128"/>
            </a:endParaRPr>
          </a:p>
          <a:p>
            <a:pPr defTabSz="685844">
              <a:lnSpc>
                <a:spcPts val="1179"/>
              </a:lnSpc>
              <a:spcBef>
                <a:spcPts val="214"/>
              </a:spcBef>
              <a:spcAft>
                <a:spcPts val="214"/>
              </a:spcAft>
            </a:pPr>
            <a:r>
              <a:rPr lang="ja-JP" altLang="en-US" sz="1000" b="1" dirty="0">
                <a:solidFill>
                  <a:srgbClr val="000000"/>
                </a:solidFill>
                <a:latin typeface="メイリオ" panose="020B0604030504040204" pitchFamily="50" charset="-128"/>
                <a:ea typeface="メイリオ" panose="020B0604030504040204" pitchFamily="50" charset="-128"/>
              </a:rPr>
              <a:t>→取適法・振興法の「現場への浸透」</a:t>
            </a:r>
            <a:endParaRPr lang="en-US" altLang="ja-JP" sz="1000" b="1" dirty="0">
              <a:solidFill>
                <a:srgbClr val="000000"/>
              </a:solidFill>
              <a:latin typeface="メイリオ" panose="020B0604030504040204" pitchFamily="50" charset="-128"/>
              <a:ea typeface="メイリオ" panose="020B0604030504040204" pitchFamily="50" charset="-128"/>
            </a:endParaRPr>
          </a:p>
          <a:p>
            <a:pPr marL="94403" indent="-94403" defTabSz="685844">
              <a:lnSpc>
                <a:spcPts val="1179"/>
              </a:lnSpc>
              <a:spcBef>
                <a:spcPts val="214"/>
              </a:spcBef>
              <a:spcAft>
                <a:spcPts val="214"/>
              </a:spcAft>
              <a:buFont typeface="Arial" panose="020B0604020202020204" pitchFamily="34" charset="0"/>
              <a:buChar char="•"/>
            </a:pPr>
            <a:r>
              <a:rPr lang="en-US" altLang="ja-JP" sz="1000" dirty="0">
                <a:solidFill>
                  <a:srgbClr val="000000"/>
                </a:solidFill>
                <a:latin typeface="メイリオ" panose="020B0604030504040204" pitchFamily="50" charset="-128"/>
                <a:ea typeface="メイリオ" panose="020B0604030504040204" pitchFamily="50" charset="-128"/>
              </a:rPr>
              <a:t>AI</a:t>
            </a:r>
            <a:r>
              <a:rPr lang="ja-JP" altLang="en-US" sz="1000" dirty="0">
                <a:solidFill>
                  <a:srgbClr val="000000"/>
                </a:solidFill>
                <a:latin typeface="メイリオ" panose="020B0604030504040204" pitchFamily="50" charset="-128"/>
                <a:ea typeface="メイリオ" panose="020B0604030504040204" pitchFamily="50" charset="-128"/>
              </a:rPr>
              <a:t>分析を活用した法執行強化</a:t>
            </a:r>
            <a:endParaRPr lang="en-US" altLang="ja-JP" sz="1000" dirty="0">
              <a:solidFill>
                <a:srgbClr val="000000"/>
              </a:solidFill>
              <a:latin typeface="メイリオ" panose="020B0604030504040204" pitchFamily="50" charset="-128"/>
              <a:ea typeface="メイリオ" panose="020B0604030504040204" pitchFamily="50" charset="-128"/>
            </a:endParaRPr>
          </a:p>
          <a:p>
            <a:pPr marL="94403" indent="-94403" defTabSz="685844">
              <a:lnSpc>
                <a:spcPts val="1179"/>
              </a:lnSpc>
              <a:spcBef>
                <a:spcPts val="214"/>
              </a:spcBef>
              <a:spcAft>
                <a:spcPts val="214"/>
              </a:spcAft>
              <a:buFont typeface="Arial" panose="020B0604020202020204" pitchFamily="34" charset="0"/>
              <a:buChar char="•"/>
            </a:pPr>
            <a:r>
              <a:rPr lang="ja-JP" altLang="en-US" sz="1000" dirty="0">
                <a:solidFill>
                  <a:srgbClr val="000000"/>
                </a:solidFill>
                <a:latin typeface="メイリオ" panose="020B0604030504040204" pitchFamily="50" charset="-128"/>
                <a:ea typeface="メイリオ" panose="020B0604030504040204" pitchFamily="50" charset="-128"/>
              </a:rPr>
              <a:t>公取と連携した一層の周知徹底</a:t>
            </a:r>
            <a:endParaRPr lang="en-US" altLang="ja-JP" sz="1000" dirty="0">
              <a:solidFill>
                <a:srgbClr val="000000"/>
              </a:solidFill>
              <a:latin typeface="メイリオ" panose="020B0604030504040204" pitchFamily="50" charset="-128"/>
              <a:ea typeface="メイリオ" panose="020B0604030504040204" pitchFamily="50" charset="-128"/>
            </a:endParaRPr>
          </a:p>
          <a:p>
            <a:pPr defTabSz="685844">
              <a:lnSpc>
                <a:spcPts val="1179"/>
              </a:lnSpc>
              <a:spcBef>
                <a:spcPts val="214"/>
              </a:spcBef>
              <a:spcAft>
                <a:spcPts val="214"/>
              </a:spcAft>
            </a:pPr>
            <a:r>
              <a:rPr lang="ja-JP" altLang="en-US" sz="1000" b="1" dirty="0">
                <a:solidFill>
                  <a:srgbClr val="000000"/>
                </a:solidFill>
                <a:latin typeface="メイリオ" panose="020B0604030504040204" pitchFamily="50" charset="-128"/>
                <a:ea typeface="メイリオ" panose="020B0604030504040204" pitchFamily="50" charset="-128"/>
              </a:rPr>
              <a:t>→</a:t>
            </a:r>
            <a:r>
              <a:rPr lang="ja-JP" altLang="en-US" sz="1000" b="1" spc="-71" dirty="0">
                <a:solidFill>
                  <a:srgbClr val="000000"/>
                </a:solidFill>
                <a:latin typeface="メイリオ" panose="020B0604030504040204" pitchFamily="50" charset="-128"/>
                <a:ea typeface="メイリオ" panose="020B0604030504040204" pitchFamily="50" charset="-128"/>
              </a:rPr>
              <a:t>官公需における価格転嫁・取引適正化</a:t>
            </a:r>
            <a:endParaRPr lang="en-US" altLang="ja-JP" sz="1000" b="1" spc="-71" dirty="0">
              <a:solidFill>
                <a:srgbClr val="000000"/>
              </a:solidFill>
              <a:latin typeface="メイリオ" panose="020B0604030504040204" pitchFamily="50" charset="-128"/>
              <a:ea typeface="メイリオ" panose="020B0604030504040204" pitchFamily="50" charset="-128"/>
            </a:endParaRPr>
          </a:p>
          <a:p>
            <a:pPr marL="94403" indent="-94403" defTabSz="685844">
              <a:lnSpc>
                <a:spcPts val="1179"/>
              </a:lnSpc>
              <a:spcBef>
                <a:spcPts val="214"/>
              </a:spcBef>
              <a:spcAft>
                <a:spcPts val="214"/>
              </a:spcAft>
              <a:buFont typeface="Arial" panose="020B0604020202020204" pitchFamily="34" charset="0"/>
              <a:buChar char="•"/>
            </a:pPr>
            <a:r>
              <a:rPr lang="ja-JP" altLang="en-US" sz="1000" dirty="0">
                <a:latin typeface="メイリオ" panose="020B0604030504040204" pitchFamily="50" charset="-128"/>
                <a:ea typeface="メイリオ" panose="020B0604030504040204" pitchFamily="50" charset="-128"/>
              </a:rPr>
              <a:t>「官公需における価格転嫁・取引適正化加速化プラン」の推進及び</a:t>
            </a:r>
            <a:r>
              <a:rPr lang="ja-JP" altLang="en-US" sz="1000" dirty="0">
                <a:solidFill>
                  <a:srgbClr val="000000"/>
                </a:solidFill>
                <a:latin typeface="メイリオ" panose="020B0604030504040204" pitchFamily="50" charset="-128"/>
                <a:ea typeface="メイリオ" panose="020B0604030504040204" pitchFamily="50" charset="-128"/>
              </a:rPr>
              <a:t>フォローアップの実施</a:t>
            </a:r>
            <a:endParaRPr lang="en-US" altLang="ja-JP" sz="1000" dirty="0">
              <a:solidFill>
                <a:srgbClr val="000000"/>
              </a:solidFill>
              <a:latin typeface="メイリオ" panose="020B0604030504040204" pitchFamily="50" charset="-128"/>
              <a:ea typeface="メイリオ" panose="020B0604030504040204" pitchFamily="50" charset="-128"/>
            </a:endParaRPr>
          </a:p>
          <a:p>
            <a:pPr marL="94403" indent="-94403" defTabSz="685844">
              <a:lnSpc>
                <a:spcPts val="1179"/>
              </a:lnSpc>
              <a:spcBef>
                <a:spcPts val="214"/>
              </a:spcBef>
              <a:spcAft>
                <a:spcPts val="214"/>
              </a:spcAft>
              <a:buFont typeface="Arial" panose="020B0604020202020204" pitchFamily="34" charset="0"/>
              <a:buChar char="•"/>
            </a:pPr>
            <a:r>
              <a:rPr lang="ja-JP" altLang="en-US" sz="1000" dirty="0">
                <a:solidFill>
                  <a:srgbClr val="000000"/>
                </a:solidFill>
                <a:latin typeface="メイリオ" panose="020B0604030504040204" pitchFamily="50" charset="-128"/>
                <a:ea typeface="メイリオ" panose="020B0604030504040204" pitchFamily="50" charset="-128"/>
              </a:rPr>
              <a:t>受注側中小企業による国等・地方公共団体の取組状況の評価の拡充</a:t>
            </a:r>
            <a:endParaRPr lang="en-US" altLang="ja-JP" sz="1000" dirty="0">
              <a:solidFill>
                <a:srgbClr val="000000"/>
              </a:solidFill>
              <a:latin typeface="メイリオ" panose="020B0604030504040204" pitchFamily="50" charset="-128"/>
              <a:ea typeface="メイリオ" panose="020B0604030504040204" pitchFamily="50" charset="-128"/>
            </a:endParaRPr>
          </a:p>
          <a:p>
            <a:pPr defTabSz="685844">
              <a:lnSpc>
                <a:spcPts val="1179"/>
              </a:lnSpc>
              <a:spcBef>
                <a:spcPts val="214"/>
              </a:spcBef>
              <a:spcAft>
                <a:spcPts val="214"/>
              </a:spcAft>
            </a:pPr>
            <a:r>
              <a:rPr lang="ja-JP" altLang="en-US" sz="1000" b="1" dirty="0">
                <a:solidFill>
                  <a:srgbClr val="000000"/>
                </a:solidFill>
              </a:rPr>
              <a:t>→取適法対象外の取引への規制強化</a:t>
            </a:r>
            <a:endParaRPr lang="en-US" altLang="ja-JP" sz="1000" b="1" dirty="0">
              <a:solidFill>
                <a:srgbClr val="000000"/>
              </a:solidFill>
            </a:endParaRPr>
          </a:p>
          <a:p>
            <a:pPr marL="94403" indent="-94403" defTabSz="685844">
              <a:lnSpc>
                <a:spcPts val="1179"/>
              </a:lnSpc>
              <a:spcBef>
                <a:spcPts val="214"/>
              </a:spcBef>
              <a:spcAft>
                <a:spcPts val="214"/>
              </a:spcAft>
              <a:buFont typeface="Arial" panose="020B0604020202020204" pitchFamily="34" charset="0"/>
              <a:buChar char="•"/>
            </a:pPr>
            <a:r>
              <a:rPr lang="ja-JP" altLang="en-US" sz="1000" dirty="0">
                <a:solidFill>
                  <a:srgbClr val="000000"/>
                </a:solidFill>
              </a:rPr>
              <a:t>独占禁止法上の</a:t>
            </a:r>
            <a:r>
              <a:rPr lang="ja-JP" altLang="en-US" sz="1000" dirty="0"/>
              <a:t>告示の策定等とその遵守徹底、知的財産権等の適切な取引に関する指針</a:t>
            </a:r>
            <a:r>
              <a:rPr lang="ja-JP" altLang="en-US" sz="1000" dirty="0">
                <a:solidFill>
                  <a:srgbClr val="000000"/>
                </a:solidFill>
              </a:rPr>
              <a:t>策定</a:t>
            </a:r>
          </a:p>
        </p:txBody>
      </p:sp>
      <p:sp>
        <p:nvSpPr>
          <p:cNvPr id="11" name="テキスト プレースホルダー 2">
            <a:extLst>
              <a:ext uri="{FF2B5EF4-FFF2-40B4-BE49-F238E27FC236}">
                <a16:creationId xmlns:a16="http://schemas.microsoft.com/office/drawing/2014/main" id="{D8BD2FD0-C8FE-20F3-C92F-AF5D5AF9B5EB}"/>
              </a:ext>
            </a:extLst>
          </p:cNvPr>
          <p:cNvSpPr txBox="1">
            <a:spLocks/>
          </p:cNvSpPr>
          <p:nvPr/>
        </p:nvSpPr>
        <p:spPr>
          <a:xfrm>
            <a:off x="8832832" y="1809641"/>
            <a:ext cx="3023806" cy="3923615"/>
          </a:xfrm>
          <a:prstGeom prst="rect">
            <a:avLst/>
          </a:prstGeom>
          <a:noFill/>
          <a:ln w="28575">
            <a:solidFill>
              <a:srgbClr val="0064C8"/>
            </a:solidFill>
          </a:ln>
        </p:spPr>
        <p:txBody>
          <a:bodyPr vert="horz" wrap="square" lIns="72000" tIns="108000" rIns="72000" bIns="108000" rtlCol="0" anchor="t" anchorCtr="0">
            <a:noAutofit/>
          </a:bodyPr>
          <a:lstStyle>
            <a:lvl1pPr marL="0" indent="0" algn="l" defTabSz="1280192" rtl="0" eaLnBrk="1" latinLnBrk="0" hangingPunct="1">
              <a:spcBef>
                <a:spcPts val="840"/>
              </a:spcBef>
              <a:spcAft>
                <a:spcPts val="840"/>
              </a:spcAft>
              <a:buClr>
                <a:srgbClr val="002060"/>
              </a:buClr>
              <a:buFont typeface="Arial" panose="020B0604020202020204" pitchFamily="34" charset="0"/>
              <a:buNone/>
              <a:defRPr kumimoji="1" lang="ja-JP" altLang="en-US" sz="2240" b="0" i="0" kern="1200" dirty="0" smtClean="0">
                <a:solidFill>
                  <a:schemeClr val="tx1"/>
                </a:solidFill>
                <a:latin typeface="+mj-ea"/>
                <a:ea typeface="+mj-ea"/>
                <a:cs typeface="メイリオ" panose="020B0604030504040204" pitchFamily="50" charset="-128"/>
              </a:defRPr>
            </a:lvl1pPr>
            <a:lvl2pPr marL="882356" indent="-400060"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2pPr>
            <a:lvl3pPr marL="1255744" indent="-320048"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3pPr>
            <a:lvl4pPr marL="1631356" indent="-320048" algn="l" defTabSz="1280192" rtl="0" eaLnBrk="1" latinLnBrk="0" hangingPunct="1">
              <a:spcBef>
                <a:spcPct val="20000"/>
              </a:spcBef>
              <a:buFont typeface="Meiryo UI" panose="020B0604030504040204" pitchFamily="50" charset="-128"/>
              <a:buChar char="∗"/>
              <a:defRPr kumimoji="1" lang="ja-JP" altLang="en-US" sz="1680" kern="1200" dirty="0" smtClean="0">
                <a:solidFill>
                  <a:schemeClr val="tx1"/>
                </a:solidFill>
                <a:latin typeface="+mj-ea"/>
                <a:ea typeface="+mj-ea"/>
                <a:cs typeface="Meiryo UI" panose="020B0604030504040204" pitchFamily="50" charset="-128"/>
              </a:defRPr>
            </a:lvl4pPr>
            <a:lvl5pPr marL="2138098" indent="-320048" algn="l" defTabSz="1280192" rtl="0" eaLnBrk="1" latinLnBrk="0" hangingPunct="1">
              <a:spcBef>
                <a:spcPct val="20000"/>
              </a:spcBef>
              <a:buFont typeface="Arial" pitchFamily="34" charset="0"/>
              <a:buChar char="»"/>
              <a:defRPr kumimoji="1" lang="ja-JP" altLang="en-US" sz="1680" kern="1200" dirty="0">
                <a:solidFill>
                  <a:schemeClr val="tx1"/>
                </a:solidFill>
                <a:latin typeface="+mj-ea"/>
                <a:ea typeface="+mj-ea"/>
                <a:cs typeface="Meiryo UI" panose="020B0604030504040204" pitchFamily="50" charset="-128"/>
              </a:defRPr>
            </a:lvl5pPr>
            <a:lvl6pPr marL="3520528"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6pPr>
            <a:lvl7pPr marL="4160624"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7pPr>
            <a:lvl8pPr marL="4800720"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8pPr>
            <a:lvl9pPr marL="5440816"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9pPr>
          </a:lstStyle>
          <a:p>
            <a:pPr marL="129270" indent="-129270">
              <a:lnSpc>
                <a:spcPts val="1143"/>
              </a:lnSpc>
              <a:spcBef>
                <a:spcPts val="0"/>
              </a:spcBef>
              <a:spcAft>
                <a:spcPts val="429"/>
              </a:spcAft>
            </a:pPr>
            <a:r>
              <a:rPr lang="ja-JP" altLang="en-US" sz="1100" b="1" dirty="0">
                <a:solidFill>
                  <a:srgbClr val="0064C8"/>
                </a:solidFill>
              </a:rPr>
              <a:t>〇経営者交代や経営資源の集約等をを通じた成長を目指す経営改革を実現する。</a:t>
            </a:r>
            <a:endParaRPr lang="en-US" altLang="ja-JP" sz="500" b="1" dirty="0">
              <a:solidFill>
                <a:srgbClr val="0064C8"/>
              </a:solidFill>
            </a:endParaRPr>
          </a:p>
          <a:p>
            <a:pPr marL="129270" indent="-129270">
              <a:lnSpc>
                <a:spcPts val="1143"/>
              </a:lnSpc>
              <a:spcBef>
                <a:spcPts val="0"/>
              </a:spcBef>
              <a:spcAft>
                <a:spcPts val="429"/>
              </a:spcAft>
            </a:pPr>
            <a:r>
              <a:rPr lang="ja-JP" altLang="en-US" sz="1000" b="1" dirty="0">
                <a:solidFill>
                  <a:srgbClr val="000000"/>
                </a:solidFill>
                <a:latin typeface="メイリオ" panose="020B0604030504040204" pitchFamily="50" charset="-128"/>
                <a:ea typeface="メイリオ" panose="020B0604030504040204" pitchFamily="50" charset="-128"/>
              </a:rPr>
              <a:t>→中小企業Ｍ＆Ａの環境整備</a:t>
            </a:r>
            <a:endParaRPr lang="en-US" altLang="ja-JP" sz="1000" b="1" dirty="0">
              <a:solidFill>
                <a:srgbClr val="000000"/>
              </a:solidFill>
              <a:latin typeface="メイリオ" panose="020B0604030504040204" pitchFamily="50" charset="-128"/>
              <a:ea typeface="メイリオ" panose="020B0604030504040204" pitchFamily="50" charset="-128"/>
            </a:endParaRPr>
          </a:p>
          <a:p>
            <a:pPr marL="142881" indent="-142881" defTabSz="685844">
              <a:lnSpc>
                <a:spcPts val="1143"/>
              </a:lnSpc>
              <a:spcBef>
                <a:spcPts val="0"/>
              </a:spcBef>
              <a:spcAft>
                <a:spcPts val="0"/>
              </a:spcAft>
              <a:buFont typeface="Arial" panose="020B0604020202020204" pitchFamily="34" charset="0"/>
              <a:buChar char="•"/>
            </a:pPr>
            <a:r>
              <a:rPr lang="ja-JP" altLang="en-US" sz="1000" dirty="0">
                <a:solidFill>
                  <a:srgbClr val="000000"/>
                </a:solidFill>
                <a:latin typeface="メイリオ" panose="020B0604030504040204" pitchFamily="50" charset="-128"/>
                <a:ea typeface="メイリオ" panose="020B0604030504040204" pitchFamily="50" charset="-128"/>
              </a:rPr>
              <a:t>個人・機関双方での適正な規律を図るための資格制度創設</a:t>
            </a:r>
            <a:endParaRPr lang="en-US" altLang="ja-JP" sz="1000" dirty="0">
              <a:solidFill>
                <a:srgbClr val="000000"/>
              </a:solidFill>
              <a:latin typeface="メイリオ" panose="020B0604030504040204" pitchFamily="50" charset="-128"/>
              <a:ea typeface="メイリオ" panose="020B0604030504040204" pitchFamily="50" charset="-128"/>
            </a:endParaRPr>
          </a:p>
          <a:p>
            <a:pPr marL="142881" indent="-142881" defTabSz="685844">
              <a:lnSpc>
                <a:spcPts val="1143"/>
              </a:lnSpc>
              <a:spcBef>
                <a:spcPts val="321"/>
              </a:spcBef>
              <a:spcAft>
                <a:spcPts val="0"/>
              </a:spcAft>
              <a:buFont typeface="Arial" panose="020B0604020202020204" pitchFamily="34" charset="0"/>
              <a:buChar char="•"/>
            </a:pPr>
            <a:r>
              <a:rPr lang="ja-JP" altLang="en-US" sz="1000" dirty="0">
                <a:solidFill>
                  <a:srgbClr val="000000"/>
                </a:solidFill>
                <a:latin typeface="メイリオ" panose="020B0604030504040204" pitchFamily="50" charset="-128"/>
                <a:ea typeface="メイリオ" panose="020B0604030504040204" pitchFamily="50" charset="-128"/>
              </a:rPr>
              <a:t>既存の支援機関登録制度を見直し、資格制度と併せて、法制化を目指す</a:t>
            </a:r>
            <a:endParaRPr lang="en-US" altLang="ja-JP" sz="1000" dirty="0">
              <a:solidFill>
                <a:srgbClr val="000000"/>
              </a:solidFill>
              <a:latin typeface="メイリオ" panose="020B0604030504040204" pitchFamily="50" charset="-128"/>
              <a:ea typeface="メイリオ" panose="020B0604030504040204" pitchFamily="50" charset="-128"/>
            </a:endParaRPr>
          </a:p>
          <a:p>
            <a:pPr marL="142881" indent="-142881" defTabSz="685844">
              <a:lnSpc>
                <a:spcPts val="1143"/>
              </a:lnSpc>
              <a:spcBef>
                <a:spcPts val="321"/>
              </a:spcBef>
              <a:spcAft>
                <a:spcPts val="0"/>
              </a:spcAft>
              <a:buFont typeface="Arial" panose="020B0604020202020204" pitchFamily="34" charset="0"/>
              <a:buChar char="•"/>
            </a:pPr>
            <a:r>
              <a:rPr lang="ja-JP" altLang="en-US" sz="1000" dirty="0">
                <a:solidFill>
                  <a:srgbClr val="000000"/>
                </a:solidFill>
                <a:latin typeface="メイリオ" panose="020B0604030504040204" pitchFamily="50" charset="-128"/>
                <a:ea typeface="メイリオ" panose="020B0604030504040204" pitchFamily="50" charset="-128"/>
              </a:rPr>
              <a:t>地域における持続可能な事業承継支援体制の構築</a:t>
            </a:r>
            <a:endParaRPr lang="en-US" altLang="ja-JP" sz="1000" dirty="0">
              <a:solidFill>
                <a:srgbClr val="000000"/>
              </a:solidFill>
              <a:latin typeface="メイリオ" panose="020B0604030504040204" pitchFamily="50" charset="-128"/>
              <a:ea typeface="メイリオ" panose="020B0604030504040204" pitchFamily="50" charset="-128"/>
            </a:endParaRPr>
          </a:p>
          <a:p>
            <a:pPr marL="127003" indent="-127003" defTabSz="685844">
              <a:lnSpc>
                <a:spcPts val="1143"/>
              </a:lnSpc>
              <a:spcBef>
                <a:spcPts val="321"/>
              </a:spcBef>
              <a:spcAft>
                <a:spcPts val="0"/>
              </a:spcAft>
            </a:pPr>
            <a:r>
              <a:rPr lang="ja-JP" altLang="en-US" sz="1000" b="1" dirty="0">
                <a:solidFill>
                  <a:srgbClr val="000000"/>
                </a:solidFill>
                <a:latin typeface="メイリオ" panose="020B0604030504040204" pitchFamily="50" charset="-128"/>
                <a:ea typeface="メイリオ" panose="020B0604030504040204" pitchFamily="50" charset="-128"/>
              </a:rPr>
              <a:t>→経営資源集約や親族内承継も含めた事業承継の円滑な実施</a:t>
            </a:r>
            <a:endParaRPr lang="en-US" altLang="ja-JP" sz="1000" b="1" dirty="0">
              <a:solidFill>
                <a:srgbClr val="000000"/>
              </a:solidFill>
              <a:latin typeface="メイリオ" panose="020B0604030504040204" pitchFamily="50" charset="-128"/>
              <a:ea typeface="メイリオ" panose="020B0604030504040204" pitchFamily="50" charset="-128"/>
            </a:endParaRPr>
          </a:p>
          <a:p>
            <a:pPr marL="142881" indent="-142881" defTabSz="685844">
              <a:lnSpc>
                <a:spcPts val="1143"/>
              </a:lnSpc>
              <a:spcBef>
                <a:spcPts val="321"/>
              </a:spcBef>
              <a:spcAft>
                <a:spcPts val="0"/>
              </a:spcAft>
              <a:buFont typeface="Arial" panose="020B0604020202020204" pitchFamily="34" charset="0"/>
              <a:buChar char="•"/>
            </a:pPr>
            <a:r>
              <a:rPr lang="ja-JP" altLang="en-US" sz="1000" dirty="0">
                <a:solidFill>
                  <a:srgbClr val="000000"/>
                </a:solidFill>
                <a:latin typeface="メイリオ" panose="020B0604030504040204" pitchFamily="50" charset="-128"/>
                <a:ea typeface="メイリオ" panose="020B0604030504040204" pitchFamily="50" charset="-128"/>
              </a:rPr>
              <a:t>事業承継を契機として、生産性向上等に取り組む中小企業に対する措置等の検討</a:t>
            </a:r>
            <a:endParaRPr lang="en-US" altLang="ja-JP" sz="1000" dirty="0">
              <a:solidFill>
                <a:srgbClr val="000000"/>
              </a:solidFill>
              <a:latin typeface="メイリオ" panose="020B0604030504040204" pitchFamily="50" charset="-128"/>
              <a:ea typeface="メイリオ" panose="020B0604030504040204" pitchFamily="50" charset="-128"/>
            </a:endParaRPr>
          </a:p>
          <a:p>
            <a:pPr>
              <a:lnSpc>
                <a:spcPts val="1143"/>
              </a:lnSpc>
              <a:spcAft>
                <a:spcPts val="0"/>
              </a:spcAft>
            </a:pPr>
            <a:r>
              <a:rPr lang="ja-JP" altLang="en-US" sz="1000" b="1" dirty="0"/>
              <a:t>→早期の事業再生や再生</a:t>
            </a:r>
            <a:r>
              <a:rPr lang="en-US" altLang="ja-JP" sz="1000" b="1" dirty="0"/>
              <a:t>M&amp;A</a:t>
            </a:r>
            <a:r>
              <a:rPr lang="ja-JP" altLang="en-US" sz="1000" b="1" dirty="0"/>
              <a:t>等による「成長型再生」の推進</a:t>
            </a:r>
            <a:endParaRPr lang="en-US" altLang="ja-JP" sz="1000" b="1" dirty="0"/>
          </a:p>
          <a:p>
            <a:pPr marL="125869" indent="-125869">
              <a:lnSpc>
                <a:spcPts val="1143"/>
              </a:lnSpc>
              <a:spcBef>
                <a:spcPts val="321"/>
              </a:spcBef>
              <a:spcAft>
                <a:spcPts val="0"/>
              </a:spcAft>
              <a:buFont typeface="Arial" panose="020B0604020202020204" pitchFamily="34" charset="0"/>
              <a:buChar char="•"/>
            </a:pPr>
            <a:r>
              <a:rPr lang="ja-JP" altLang="en-US" sz="1000" dirty="0"/>
              <a:t>経営悪化時の早期対応促進のため、モニタリング強化型特別保証の活用促進や、金融庁と連携した地域別での再生支援体制の構築等を通じた予兆管理・伴走支援の強化</a:t>
            </a:r>
            <a:endParaRPr lang="en-US" altLang="ja-JP" sz="1000" dirty="0"/>
          </a:p>
          <a:p>
            <a:pPr marL="125869" indent="-125869">
              <a:lnSpc>
                <a:spcPts val="1143"/>
              </a:lnSpc>
              <a:spcBef>
                <a:spcPts val="321"/>
              </a:spcBef>
              <a:spcAft>
                <a:spcPts val="0"/>
              </a:spcAft>
              <a:buFont typeface="Arial" panose="020B0604020202020204" pitchFamily="34" charset="0"/>
              <a:buChar char="•"/>
            </a:pPr>
            <a:r>
              <a:rPr lang="ja-JP" altLang="en-US" sz="1000" dirty="0"/>
              <a:t>再生</a:t>
            </a:r>
            <a:r>
              <a:rPr lang="en-US" altLang="ja-JP" sz="1000" dirty="0"/>
              <a:t>M&amp;A</a:t>
            </a:r>
            <a:r>
              <a:rPr lang="ja-JP" altLang="en-US" sz="1000" dirty="0"/>
              <a:t>の促進に向けた、当該実務に関するガイドラインの作成</a:t>
            </a:r>
          </a:p>
        </p:txBody>
      </p:sp>
      <p:sp>
        <p:nvSpPr>
          <p:cNvPr id="7" name="テキスト プレースホルダー 2">
            <a:extLst>
              <a:ext uri="{FF2B5EF4-FFF2-40B4-BE49-F238E27FC236}">
                <a16:creationId xmlns:a16="http://schemas.microsoft.com/office/drawing/2014/main" id="{D8B6462A-1227-E075-90A3-B91D2552AF17}"/>
              </a:ext>
            </a:extLst>
          </p:cNvPr>
          <p:cNvSpPr txBox="1">
            <a:spLocks/>
          </p:cNvSpPr>
          <p:nvPr/>
        </p:nvSpPr>
        <p:spPr>
          <a:xfrm>
            <a:off x="3450696" y="1809641"/>
            <a:ext cx="5295210" cy="3923615"/>
          </a:xfrm>
          <a:prstGeom prst="rect">
            <a:avLst/>
          </a:prstGeom>
          <a:noFill/>
          <a:ln w="28575">
            <a:solidFill>
              <a:srgbClr val="0064C8"/>
            </a:solidFill>
          </a:ln>
        </p:spPr>
        <p:txBody>
          <a:bodyPr vert="horz" wrap="square" lIns="72000" tIns="108000" rIns="72000" bIns="108000" rtlCol="0" anchor="t" anchorCtr="0">
            <a:noAutofit/>
          </a:bodyPr>
          <a:lstStyle>
            <a:lvl1pPr marL="0" indent="0" algn="l" defTabSz="1280192" rtl="0" eaLnBrk="1" latinLnBrk="0" hangingPunct="1">
              <a:spcBef>
                <a:spcPts val="840"/>
              </a:spcBef>
              <a:spcAft>
                <a:spcPts val="840"/>
              </a:spcAft>
              <a:buClr>
                <a:srgbClr val="002060"/>
              </a:buClr>
              <a:buFont typeface="Arial" panose="020B0604020202020204" pitchFamily="34" charset="0"/>
              <a:buNone/>
              <a:defRPr kumimoji="1" lang="ja-JP" altLang="en-US" sz="2240" b="0" i="0" kern="1200" dirty="0" smtClean="0">
                <a:solidFill>
                  <a:schemeClr val="tx1"/>
                </a:solidFill>
                <a:latin typeface="+mj-ea"/>
                <a:ea typeface="+mj-ea"/>
                <a:cs typeface="メイリオ" panose="020B0604030504040204" pitchFamily="50" charset="-128"/>
              </a:defRPr>
            </a:lvl1pPr>
            <a:lvl2pPr marL="882356" indent="-400060"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2pPr>
            <a:lvl3pPr marL="1255744" indent="-320048"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3pPr>
            <a:lvl4pPr marL="1631356" indent="-320048" algn="l" defTabSz="1280192" rtl="0" eaLnBrk="1" latinLnBrk="0" hangingPunct="1">
              <a:spcBef>
                <a:spcPct val="20000"/>
              </a:spcBef>
              <a:buFont typeface="Meiryo UI" panose="020B0604030504040204" pitchFamily="50" charset="-128"/>
              <a:buChar char="∗"/>
              <a:defRPr kumimoji="1" lang="ja-JP" altLang="en-US" sz="1680" kern="1200" dirty="0" smtClean="0">
                <a:solidFill>
                  <a:schemeClr val="tx1"/>
                </a:solidFill>
                <a:latin typeface="+mj-ea"/>
                <a:ea typeface="+mj-ea"/>
                <a:cs typeface="Meiryo UI" panose="020B0604030504040204" pitchFamily="50" charset="-128"/>
              </a:defRPr>
            </a:lvl4pPr>
            <a:lvl5pPr marL="2138098" indent="-320048" algn="l" defTabSz="1280192" rtl="0" eaLnBrk="1" latinLnBrk="0" hangingPunct="1">
              <a:spcBef>
                <a:spcPct val="20000"/>
              </a:spcBef>
              <a:buFont typeface="Arial" pitchFamily="34" charset="0"/>
              <a:buChar char="»"/>
              <a:defRPr kumimoji="1" lang="ja-JP" altLang="en-US" sz="1680" kern="1200" dirty="0">
                <a:solidFill>
                  <a:schemeClr val="tx1"/>
                </a:solidFill>
                <a:latin typeface="+mj-ea"/>
                <a:ea typeface="+mj-ea"/>
                <a:cs typeface="Meiryo UI" panose="020B0604030504040204" pitchFamily="50" charset="-128"/>
              </a:defRPr>
            </a:lvl5pPr>
            <a:lvl6pPr marL="3520528"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6pPr>
            <a:lvl7pPr marL="4160624"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7pPr>
            <a:lvl8pPr marL="4800720"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8pPr>
            <a:lvl9pPr marL="5440816"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9pPr>
          </a:lstStyle>
          <a:p>
            <a:pPr marL="127003" indent="-127003" defTabSz="685844">
              <a:lnSpc>
                <a:spcPts val="1143"/>
              </a:lnSpc>
              <a:spcBef>
                <a:spcPts val="0"/>
              </a:spcBef>
              <a:spcAft>
                <a:spcPts val="71"/>
              </a:spcAft>
            </a:pPr>
            <a:r>
              <a:rPr lang="ja-JP" altLang="en-US" sz="1100" b="1" dirty="0">
                <a:solidFill>
                  <a:srgbClr val="0064C8"/>
                </a:solidFill>
              </a:rPr>
              <a:t>〇成長志向の強い中小企業への行動変容を促す支援策を強化するとともに、より多くの地域企業が成長志向に向かうメカニズムを構築する。</a:t>
            </a:r>
            <a:endParaRPr lang="en-US" altLang="ja-JP" sz="1100" b="1" dirty="0">
              <a:solidFill>
                <a:srgbClr val="0064C8"/>
              </a:solidFill>
            </a:endParaRPr>
          </a:p>
          <a:p>
            <a:pPr marL="127003" indent="-127003" defTabSz="685844">
              <a:lnSpc>
                <a:spcPts val="1143"/>
              </a:lnSpc>
              <a:spcBef>
                <a:spcPts val="0"/>
              </a:spcBef>
              <a:spcAft>
                <a:spcPts val="71"/>
              </a:spcAft>
            </a:pPr>
            <a:r>
              <a:rPr lang="ja-JP" altLang="en-US" sz="1100" b="1" spc="-71" dirty="0">
                <a:solidFill>
                  <a:srgbClr val="0064C8"/>
                </a:solidFill>
              </a:rPr>
              <a:t>〇現場現業型でスピード感があり</a:t>
            </a:r>
            <a:r>
              <a:rPr lang="en-US" altLang="ja-JP" sz="1100" b="1" spc="-71" dirty="0">
                <a:solidFill>
                  <a:srgbClr val="0064C8"/>
                </a:solidFill>
              </a:rPr>
              <a:t>AI</a:t>
            </a:r>
            <a:r>
              <a:rPr lang="ja-JP" altLang="en-US" sz="1100" b="1" spc="-71" dirty="0">
                <a:solidFill>
                  <a:srgbClr val="0064C8"/>
                </a:solidFill>
              </a:rPr>
              <a:t>活用による成長余地の大きい地域の中小企業の</a:t>
            </a:r>
            <a:r>
              <a:rPr lang="en-US" altLang="ja-JP" sz="1100" b="1" spc="-71" dirty="0">
                <a:solidFill>
                  <a:srgbClr val="0064C8"/>
                </a:solidFill>
              </a:rPr>
              <a:t>AX</a:t>
            </a:r>
            <a:r>
              <a:rPr lang="ja-JP" altLang="en-US" sz="1100" b="1" spc="-71" dirty="0">
                <a:solidFill>
                  <a:srgbClr val="0064C8"/>
                </a:solidFill>
              </a:rPr>
              <a:t>を行い、抜本的な経営改革を実現するため、補助金や伴走支援に加え地域ネットワーク作りを行う。</a:t>
            </a:r>
            <a:endParaRPr lang="en-US" altLang="ja-JP" sz="1000" b="1" spc="-71" dirty="0">
              <a:solidFill>
                <a:srgbClr val="000000"/>
              </a:solidFill>
              <a:latin typeface="MS"/>
              <a:ea typeface="メイリオ"/>
            </a:endParaRPr>
          </a:p>
          <a:p>
            <a:pPr defTabSz="685844">
              <a:lnSpc>
                <a:spcPts val="1107"/>
              </a:lnSpc>
              <a:spcBef>
                <a:spcPts val="0"/>
              </a:spcBef>
              <a:spcAft>
                <a:spcPts val="71"/>
              </a:spcAft>
            </a:pPr>
            <a:r>
              <a:rPr lang="ja-JP" altLang="en-US" sz="1000" b="1" dirty="0">
                <a:solidFill>
                  <a:srgbClr val="000000"/>
                </a:solidFill>
              </a:rPr>
              <a:t>→</a:t>
            </a:r>
            <a:r>
              <a:rPr lang="ja-JP" altLang="en-US" sz="1000" b="1" dirty="0">
                <a:solidFill>
                  <a:srgbClr val="000000"/>
                </a:solidFill>
                <a:latin typeface="MS"/>
                <a:ea typeface="メイリオ"/>
              </a:rPr>
              <a:t>日本経済を担う成長志向企業創出のエコシステム構築</a:t>
            </a:r>
            <a:endParaRPr lang="en-US" altLang="ja-JP" sz="1000" b="1" dirty="0">
              <a:solidFill>
                <a:srgbClr val="000000"/>
              </a:solidFill>
              <a:latin typeface="MS"/>
              <a:ea typeface="メイリオ"/>
            </a:endParaRPr>
          </a:p>
          <a:p>
            <a:pPr marL="94403" indent="-94403" defTabSz="685844">
              <a:lnSpc>
                <a:spcPts val="1107"/>
              </a:lnSpc>
              <a:spcBef>
                <a:spcPts val="0"/>
              </a:spcBef>
              <a:spcAft>
                <a:spcPts val="71"/>
              </a:spcAft>
              <a:buFont typeface="Arial" panose="020B0604020202020204" pitchFamily="34" charset="0"/>
              <a:buChar char="•"/>
            </a:pPr>
            <a:r>
              <a:rPr lang="en-US" altLang="ja-JP" sz="1000" dirty="0">
                <a:solidFill>
                  <a:srgbClr val="000000"/>
                </a:solidFill>
                <a:latin typeface="MS"/>
                <a:ea typeface="メイリオ"/>
              </a:rPr>
              <a:t>100</a:t>
            </a:r>
            <a:r>
              <a:rPr lang="ja-JP" altLang="en-US" sz="1000" dirty="0">
                <a:solidFill>
                  <a:srgbClr val="000000"/>
                </a:solidFill>
                <a:latin typeface="MS"/>
                <a:ea typeface="メイリオ"/>
              </a:rPr>
              <a:t>億企業創出メカニズム強化のための、成長投資支援の強化や経営者ネットワークの全国展開等のソフトインフラ整備</a:t>
            </a:r>
            <a:endParaRPr lang="en-US" altLang="ja-JP" sz="1000" dirty="0">
              <a:solidFill>
                <a:srgbClr val="000000"/>
              </a:solidFill>
              <a:latin typeface="MS"/>
              <a:ea typeface="メイリオ"/>
            </a:endParaRPr>
          </a:p>
          <a:p>
            <a:pPr marL="94403" indent="-94403" defTabSz="685844">
              <a:lnSpc>
                <a:spcPts val="1107"/>
              </a:lnSpc>
              <a:spcBef>
                <a:spcPts val="0"/>
              </a:spcBef>
              <a:spcAft>
                <a:spcPts val="71"/>
              </a:spcAft>
              <a:buFont typeface="Arial" panose="020B0604020202020204" pitchFamily="34" charset="0"/>
              <a:buChar char="•"/>
            </a:pPr>
            <a:r>
              <a:rPr lang="ja-JP" altLang="en-US" sz="1000" u="sng" dirty="0">
                <a:solidFill>
                  <a:srgbClr val="FF0000"/>
                </a:solidFill>
                <a:latin typeface="MS"/>
                <a:ea typeface="メイリオ"/>
              </a:rPr>
              <a:t>成長志向の中小企業の裾野を広げる新たなメカニズム（①売上</a:t>
            </a:r>
            <a:r>
              <a:rPr lang="en-US" altLang="ja-JP" sz="1000" u="sng" dirty="0">
                <a:solidFill>
                  <a:srgbClr val="FF0000"/>
                </a:solidFill>
                <a:latin typeface="MS"/>
                <a:ea typeface="メイリオ"/>
              </a:rPr>
              <a:t>1</a:t>
            </a:r>
            <a:r>
              <a:rPr lang="ja-JP" altLang="en-US" sz="1000" u="sng" dirty="0">
                <a:solidFill>
                  <a:srgbClr val="FF0000"/>
                </a:solidFill>
                <a:latin typeface="MS"/>
                <a:ea typeface="メイリオ"/>
              </a:rPr>
              <a:t>～</a:t>
            </a:r>
            <a:r>
              <a:rPr lang="en-US" altLang="ja-JP" sz="1000" u="sng" dirty="0">
                <a:solidFill>
                  <a:srgbClr val="FF0000"/>
                </a:solidFill>
                <a:latin typeface="MS"/>
                <a:ea typeface="メイリオ"/>
              </a:rPr>
              <a:t>10</a:t>
            </a:r>
            <a:r>
              <a:rPr lang="ja-JP" altLang="en-US" sz="1000" u="sng" dirty="0">
                <a:solidFill>
                  <a:srgbClr val="FF0000"/>
                </a:solidFill>
                <a:latin typeface="MS"/>
                <a:ea typeface="メイリオ"/>
              </a:rPr>
              <a:t>億円の企業、②小規模事業者を対象）の構築</a:t>
            </a:r>
            <a:endParaRPr lang="en-US" altLang="ja-JP" sz="1000" u="sng" dirty="0">
              <a:solidFill>
                <a:srgbClr val="FF0000"/>
              </a:solidFill>
              <a:latin typeface="MS"/>
              <a:ea typeface="メイリオ"/>
            </a:endParaRPr>
          </a:p>
          <a:p>
            <a:pPr marL="94403" indent="-94403" defTabSz="685844">
              <a:lnSpc>
                <a:spcPts val="1107"/>
              </a:lnSpc>
              <a:spcBef>
                <a:spcPts val="0"/>
              </a:spcBef>
              <a:spcAft>
                <a:spcPts val="71"/>
              </a:spcAft>
              <a:buFont typeface="Arial" panose="020B0604020202020204" pitchFamily="34" charset="0"/>
              <a:buChar char="•"/>
            </a:pPr>
            <a:r>
              <a:rPr lang="ja-JP" altLang="en-US" sz="1000" spc="-71" dirty="0">
                <a:solidFill>
                  <a:srgbClr val="000000"/>
                </a:solidFill>
                <a:latin typeface="MS"/>
                <a:ea typeface="メイリオ"/>
              </a:rPr>
              <a:t>成長局面での資金需要に向けた、民間と保証協会の新たな責任共有の仕組の設計、公庫等によるリスクテイク機能を通じたリスクシェアの推進</a:t>
            </a:r>
            <a:endParaRPr lang="en-US" altLang="ja-JP" sz="1000" spc="-71" dirty="0">
              <a:solidFill>
                <a:srgbClr val="000000"/>
              </a:solidFill>
              <a:latin typeface="MS"/>
              <a:ea typeface="メイリオ"/>
            </a:endParaRPr>
          </a:p>
          <a:p>
            <a:pPr marL="94403" indent="-94403" defTabSz="685844">
              <a:lnSpc>
                <a:spcPts val="1107"/>
              </a:lnSpc>
              <a:spcBef>
                <a:spcPts val="0"/>
              </a:spcBef>
              <a:spcAft>
                <a:spcPts val="71"/>
              </a:spcAft>
              <a:buFont typeface="Arial" panose="020B0604020202020204" pitchFamily="34" charset="0"/>
              <a:buChar char="•"/>
            </a:pPr>
            <a:r>
              <a:rPr lang="ja-JP" altLang="en-US" sz="1000" spc="-71" dirty="0">
                <a:solidFill>
                  <a:srgbClr val="000000"/>
                </a:solidFill>
                <a:latin typeface="メイリオ" panose="020B0604030504040204" pitchFamily="50" charset="-128"/>
                <a:ea typeface="メイリオ" panose="020B0604030504040204" pitchFamily="50" charset="-128"/>
              </a:rPr>
              <a:t>ローカル・ゼブラ育成のため、ステークホルダーとの連携体制の構築</a:t>
            </a:r>
            <a:endParaRPr lang="en-US" altLang="ja-JP" sz="1000" spc="-71" dirty="0">
              <a:solidFill>
                <a:srgbClr val="000000"/>
              </a:solidFill>
              <a:latin typeface="メイリオ" panose="020B0604030504040204" pitchFamily="50" charset="-128"/>
              <a:ea typeface="メイリオ" panose="020B0604030504040204" pitchFamily="50" charset="-128"/>
            </a:endParaRPr>
          </a:p>
          <a:p>
            <a:pPr marL="94403" indent="-94403" defTabSz="685844">
              <a:lnSpc>
                <a:spcPts val="1107"/>
              </a:lnSpc>
              <a:spcBef>
                <a:spcPts val="0"/>
              </a:spcBef>
              <a:spcAft>
                <a:spcPts val="71"/>
              </a:spcAft>
              <a:buFont typeface="Arial" panose="020B0604020202020204" pitchFamily="34" charset="0"/>
              <a:buChar char="•"/>
            </a:pPr>
            <a:r>
              <a:rPr lang="ja-JP" altLang="en-US" sz="1000" dirty="0">
                <a:solidFill>
                  <a:srgbClr val="000000"/>
                </a:solidFill>
                <a:latin typeface="MS"/>
                <a:ea typeface="メイリオ"/>
                <a:cs typeface="+mj-ea"/>
              </a:rPr>
              <a:t>イノベーション、新事業進出、新製品サービス開発等の支援</a:t>
            </a:r>
            <a:endParaRPr lang="en-US" altLang="ja-JP" sz="1000" dirty="0">
              <a:solidFill>
                <a:srgbClr val="000000"/>
              </a:solidFill>
              <a:latin typeface="MS"/>
              <a:ea typeface="メイリオ"/>
              <a:cs typeface="+mj-ea"/>
            </a:endParaRPr>
          </a:p>
          <a:p>
            <a:pPr marL="94403" indent="-94403" defTabSz="685844">
              <a:lnSpc>
                <a:spcPts val="1107"/>
              </a:lnSpc>
              <a:spcBef>
                <a:spcPts val="0"/>
              </a:spcBef>
              <a:spcAft>
                <a:spcPts val="71"/>
              </a:spcAft>
              <a:buFont typeface="Arial" panose="020B0604020202020204" pitchFamily="34" charset="0"/>
              <a:buChar char="•"/>
            </a:pPr>
            <a:r>
              <a:rPr lang="ja-JP" altLang="en-US" sz="1000" dirty="0">
                <a:solidFill>
                  <a:srgbClr val="000000"/>
                </a:solidFill>
                <a:latin typeface="MS"/>
                <a:ea typeface="メイリオ"/>
                <a:cs typeface="+mj-ea"/>
              </a:rPr>
              <a:t>創業時からの経営力向上（</a:t>
            </a:r>
            <a:r>
              <a:rPr lang="en-US" altLang="ja-JP" sz="1000" dirty="0">
                <a:solidFill>
                  <a:srgbClr val="000000"/>
                </a:solidFill>
                <a:latin typeface="MS"/>
                <a:ea typeface="メイリオ"/>
                <a:cs typeface="+mj-ea"/>
              </a:rPr>
              <a:t>AI</a:t>
            </a:r>
            <a:r>
              <a:rPr lang="ja-JP" altLang="en-US" sz="1000" dirty="0">
                <a:solidFill>
                  <a:srgbClr val="000000"/>
                </a:solidFill>
                <a:latin typeface="MS"/>
                <a:ea typeface="メイリオ"/>
                <a:cs typeface="+mj-ea"/>
              </a:rPr>
              <a:t>の活用等）、政策金融等の創業後の成長支援、これらを支える地域ごとの支援者ネットワークの構築推進</a:t>
            </a:r>
            <a:endParaRPr lang="en-US" altLang="ja-JP" sz="1000" dirty="0">
              <a:solidFill>
                <a:srgbClr val="000000"/>
              </a:solidFill>
              <a:latin typeface="MS"/>
              <a:ea typeface="メイリオ"/>
              <a:cs typeface="+mj-ea"/>
            </a:endParaRPr>
          </a:p>
          <a:p>
            <a:pPr defTabSz="685844">
              <a:lnSpc>
                <a:spcPts val="1107"/>
              </a:lnSpc>
              <a:spcBef>
                <a:spcPts val="0"/>
              </a:spcBef>
              <a:spcAft>
                <a:spcPts val="71"/>
              </a:spcAft>
            </a:pPr>
            <a:r>
              <a:rPr lang="ja-JP" altLang="en-US" sz="1000" b="1" dirty="0">
                <a:solidFill>
                  <a:srgbClr val="000000"/>
                </a:solidFill>
              </a:rPr>
              <a:t>→</a:t>
            </a:r>
            <a:r>
              <a:rPr lang="ja-JP" altLang="en-US" sz="1000" b="1" dirty="0">
                <a:solidFill>
                  <a:srgbClr val="000000"/>
                </a:solidFill>
                <a:latin typeface="MS"/>
                <a:ea typeface="メイリオ"/>
              </a:rPr>
              <a:t>持続的発展を目指す小規模事業者の支援等</a:t>
            </a:r>
            <a:endParaRPr lang="en-US" altLang="ja-JP" sz="1000" b="1" dirty="0">
              <a:solidFill>
                <a:srgbClr val="000000"/>
              </a:solidFill>
              <a:latin typeface="MS"/>
              <a:ea typeface="メイリオ"/>
            </a:endParaRPr>
          </a:p>
          <a:p>
            <a:pPr marL="94403" indent="-94403" defTabSz="685844">
              <a:lnSpc>
                <a:spcPts val="1071"/>
              </a:lnSpc>
              <a:spcBef>
                <a:spcPts val="0"/>
              </a:spcBef>
              <a:spcAft>
                <a:spcPts val="71"/>
              </a:spcAft>
              <a:buFont typeface="Arial" panose="020B0604020202020204" pitchFamily="34" charset="0"/>
              <a:buChar char="•"/>
            </a:pPr>
            <a:r>
              <a:rPr lang="ja-JP" altLang="en-US" sz="1000" u="sng" spc="-71" dirty="0">
                <a:solidFill>
                  <a:srgbClr val="FF0000"/>
                </a:solidFill>
                <a:latin typeface="MS"/>
                <a:ea typeface="メイリオ"/>
              </a:rPr>
              <a:t>プッシュ型の働きかけ・経営計画等の策定を通じた経営リテラシー向上</a:t>
            </a:r>
            <a:endParaRPr lang="en-US" altLang="ja-JP" sz="1000" u="sng" spc="-71" dirty="0">
              <a:solidFill>
                <a:srgbClr val="FF0000"/>
              </a:solidFill>
              <a:latin typeface="MS"/>
              <a:ea typeface="メイリオ"/>
            </a:endParaRPr>
          </a:p>
          <a:p>
            <a:pPr marL="94403" indent="-94403" defTabSz="685844">
              <a:lnSpc>
                <a:spcPts val="1071"/>
              </a:lnSpc>
              <a:spcBef>
                <a:spcPts val="0"/>
              </a:spcBef>
              <a:spcAft>
                <a:spcPts val="71"/>
              </a:spcAft>
              <a:buFont typeface="Arial" panose="020B0604020202020204" pitchFamily="34" charset="0"/>
              <a:buChar char="•"/>
            </a:pPr>
            <a:r>
              <a:rPr lang="ja-JP" altLang="en-US" sz="1000" u="sng" spc="-71" dirty="0">
                <a:solidFill>
                  <a:srgbClr val="FF0000"/>
                </a:solidFill>
                <a:latin typeface="MS"/>
                <a:ea typeface="メイリオ"/>
              </a:rPr>
              <a:t>エッセンシャルサービス維持に向けた商工会・商工会議所等の体制構築</a:t>
            </a:r>
            <a:endParaRPr lang="en-US" altLang="ja-JP" sz="1000" u="sng" spc="-71" dirty="0">
              <a:solidFill>
                <a:srgbClr val="FF0000"/>
              </a:solidFill>
              <a:latin typeface="MS"/>
              <a:ea typeface="メイリオ"/>
            </a:endParaRPr>
          </a:p>
          <a:p>
            <a:pPr defTabSz="685844">
              <a:lnSpc>
                <a:spcPts val="1107"/>
              </a:lnSpc>
              <a:spcBef>
                <a:spcPts val="0"/>
              </a:spcBef>
              <a:spcAft>
                <a:spcPts val="71"/>
              </a:spcAft>
            </a:pPr>
            <a:r>
              <a:rPr lang="ja-JP" altLang="en-US" sz="1000" b="1" dirty="0">
                <a:solidFill>
                  <a:srgbClr val="000000"/>
                </a:solidFill>
              </a:rPr>
              <a:t>→</a:t>
            </a:r>
            <a:r>
              <a:rPr lang="ja-JP" altLang="en-US" sz="1000" b="1" dirty="0">
                <a:solidFill>
                  <a:srgbClr val="000000"/>
                </a:solidFill>
                <a:latin typeface="MS"/>
                <a:ea typeface="メイリオ"/>
              </a:rPr>
              <a:t>ＡＸ・デジタル化</a:t>
            </a:r>
            <a:endParaRPr lang="en-US" altLang="ja-JP" sz="1000" b="1" dirty="0">
              <a:solidFill>
                <a:srgbClr val="000000"/>
              </a:solidFill>
              <a:latin typeface="MS"/>
              <a:ea typeface="メイリオ"/>
            </a:endParaRPr>
          </a:p>
          <a:p>
            <a:pPr marL="97806" indent="-97806" defTabSz="685844">
              <a:lnSpc>
                <a:spcPts val="1071"/>
              </a:lnSpc>
              <a:spcBef>
                <a:spcPts val="0"/>
              </a:spcBef>
              <a:spcAft>
                <a:spcPts val="71"/>
              </a:spcAft>
              <a:buFont typeface="Arial" panose="020B0604020202020204" pitchFamily="34" charset="0"/>
              <a:buChar char="•"/>
              <a:tabLst>
                <a:tab pos="99507" algn="l"/>
              </a:tabLst>
            </a:pPr>
            <a:r>
              <a:rPr lang="en-US" altLang="ja-JP" sz="1000" spc="-71" dirty="0">
                <a:solidFill>
                  <a:srgbClr val="000000"/>
                </a:solidFill>
                <a:latin typeface="メイリオ"/>
                <a:ea typeface="メイリオ"/>
              </a:rPr>
              <a:t>AI</a:t>
            </a:r>
            <a:r>
              <a:rPr lang="ja-JP" altLang="en-US" sz="1000" spc="-71" dirty="0">
                <a:solidFill>
                  <a:srgbClr val="000000"/>
                </a:solidFill>
                <a:latin typeface="メイリオ"/>
                <a:ea typeface="メイリオ"/>
              </a:rPr>
              <a:t>の導入意欲のある中小企業と</a:t>
            </a:r>
            <a:r>
              <a:rPr lang="en-US" altLang="ja-JP" sz="1000" spc="-71" dirty="0">
                <a:solidFill>
                  <a:srgbClr val="000000"/>
                </a:solidFill>
                <a:latin typeface="メイリオ"/>
                <a:ea typeface="メイリオ"/>
              </a:rPr>
              <a:t>AI</a:t>
            </a:r>
            <a:r>
              <a:rPr lang="ja-JP" altLang="en-US" sz="1000" spc="-71" dirty="0">
                <a:solidFill>
                  <a:srgbClr val="000000"/>
                </a:solidFill>
                <a:latin typeface="メイリオ"/>
                <a:ea typeface="メイリオ"/>
              </a:rPr>
              <a:t>サービス提供者、支援者のネットワーク構築を地域ごとに支援（自治体・金融機関・高専等と連携）</a:t>
            </a:r>
            <a:endParaRPr lang="en-US" altLang="ja-JP" sz="1000" spc="-71" dirty="0">
              <a:solidFill>
                <a:srgbClr val="000000"/>
              </a:solidFill>
              <a:latin typeface="メイリオ"/>
              <a:ea typeface="メイリオ"/>
            </a:endParaRPr>
          </a:p>
          <a:p>
            <a:pPr marL="97806" indent="-97806" defTabSz="685844">
              <a:lnSpc>
                <a:spcPts val="1071"/>
              </a:lnSpc>
              <a:spcBef>
                <a:spcPts val="0"/>
              </a:spcBef>
              <a:spcAft>
                <a:spcPts val="71"/>
              </a:spcAft>
              <a:buFont typeface="Arial" panose="020B0604020202020204" pitchFamily="34" charset="0"/>
              <a:buChar char="•"/>
              <a:tabLst>
                <a:tab pos="99507" algn="l"/>
              </a:tabLst>
            </a:pPr>
            <a:r>
              <a:rPr lang="ja-JP" altLang="en-US" sz="1000" dirty="0">
                <a:solidFill>
                  <a:srgbClr val="000000"/>
                </a:solidFill>
                <a:latin typeface="メイリオ"/>
                <a:ea typeface="メイリオ"/>
              </a:rPr>
              <a:t>中小企業の</a:t>
            </a:r>
            <a:r>
              <a:rPr lang="ja-JP" altLang="en-US" sz="1000" dirty="0">
                <a:solidFill>
                  <a:srgbClr val="000000"/>
                </a:solidFill>
              </a:rPr>
              <a:t>自主的な変革を後押しする生成</a:t>
            </a:r>
            <a:r>
              <a:rPr lang="en-US" altLang="ja-JP" sz="1000" dirty="0">
                <a:solidFill>
                  <a:srgbClr val="000000"/>
                </a:solidFill>
              </a:rPr>
              <a:t>AI</a:t>
            </a:r>
            <a:r>
              <a:rPr lang="ja-JP" altLang="en-US" sz="1000" dirty="0">
                <a:solidFill>
                  <a:srgbClr val="000000"/>
                </a:solidFill>
              </a:rPr>
              <a:t>ツールの社会実装</a:t>
            </a:r>
            <a:endParaRPr lang="en-US" altLang="ja-JP" sz="1000" dirty="0">
              <a:solidFill>
                <a:srgbClr val="000000"/>
              </a:solidFill>
            </a:endParaRPr>
          </a:p>
          <a:p>
            <a:pPr defTabSz="685844">
              <a:lnSpc>
                <a:spcPts val="1071"/>
              </a:lnSpc>
              <a:spcBef>
                <a:spcPts val="0"/>
              </a:spcBef>
              <a:spcAft>
                <a:spcPts val="71"/>
              </a:spcAft>
              <a:tabLst>
                <a:tab pos="99507" algn="l"/>
              </a:tabLst>
            </a:pPr>
            <a:r>
              <a:rPr lang="ja-JP" altLang="en-US" sz="1000" b="1" dirty="0">
                <a:solidFill>
                  <a:srgbClr val="000000"/>
                </a:solidFill>
              </a:rPr>
              <a:t>→</a:t>
            </a:r>
            <a:r>
              <a:rPr lang="ja-JP" altLang="en-US" sz="1000" b="1" dirty="0">
                <a:solidFill>
                  <a:srgbClr val="000000"/>
                </a:solidFill>
                <a:latin typeface="MS"/>
                <a:ea typeface="メイリオ"/>
              </a:rPr>
              <a:t>省力化の加速・業務改善</a:t>
            </a:r>
            <a:endParaRPr lang="en-US" altLang="ja-JP" sz="1000" dirty="0">
              <a:solidFill>
                <a:srgbClr val="000000"/>
              </a:solidFill>
              <a:latin typeface="MS"/>
              <a:ea typeface="メイリオ"/>
            </a:endParaRPr>
          </a:p>
          <a:p>
            <a:pPr marL="97806" indent="-97806" defTabSz="685844">
              <a:lnSpc>
                <a:spcPts val="1071"/>
              </a:lnSpc>
              <a:spcBef>
                <a:spcPts val="0"/>
              </a:spcBef>
              <a:spcAft>
                <a:spcPts val="71"/>
              </a:spcAft>
              <a:buFont typeface="Arial" panose="020B0604020202020204" pitchFamily="34" charset="0"/>
              <a:buChar char="•"/>
              <a:tabLst>
                <a:tab pos="99507" algn="l"/>
              </a:tabLst>
            </a:pPr>
            <a:r>
              <a:rPr lang="ja-JP" altLang="en-US" sz="1000" u="sng" dirty="0">
                <a:solidFill>
                  <a:srgbClr val="FF0000"/>
                </a:solidFill>
                <a:latin typeface="MS"/>
                <a:ea typeface="メイリオ"/>
              </a:rPr>
              <a:t>省力化投資の促進、生産性向上支援センターや省力化ナビの活用</a:t>
            </a:r>
            <a:endParaRPr lang="en-US" altLang="ja-JP" sz="1000" u="sng" dirty="0">
              <a:solidFill>
                <a:srgbClr val="FF0000"/>
              </a:solidFill>
              <a:latin typeface="MS"/>
              <a:ea typeface="メイリオ"/>
            </a:endParaRPr>
          </a:p>
        </p:txBody>
      </p:sp>
      <p:sp>
        <p:nvSpPr>
          <p:cNvPr id="12" name="テキスト プレースホルダー 2">
            <a:extLst>
              <a:ext uri="{FF2B5EF4-FFF2-40B4-BE49-F238E27FC236}">
                <a16:creationId xmlns:a16="http://schemas.microsoft.com/office/drawing/2014/main" id="{E437B109-DD83-602C-4EFE-2D13D794E0DA}"/>
              </a:ext>
            </a:extLst>
          </p:cNvPr>
          <p:cNvSpPr txBox="1">
            <a:spLocks/>
          </p:cNvSpPr>
          <p:nvPr/>
        </p:nvSpPr>
        <p:spPr>
          <a:xfrm>
            <a:off x="335360" y="1556791"/>
            <a:ext cx="3024337" cy="320440"/>
          </a:xfrm>
          <a:prstGeom prst="rect">
            <a:avLst/>
          </a:prstGeom>
          <a:noFill/>
          <a:ln>
            <a:noFill/>
          </a:ln>
        </p:spPr>
        <p:txBody>
          <a:bodyPr vert="horz" wrap="square" lIns="38571" tIns="38571" rIns="38571" bIns="19286" rtlCol="0">
            <a:noAutofit/>
          </a:bodyPr>
          <a:lstStyle>
            <a:lvl1pPr marL="0" indent="0" algn="l" defTabSz="1280192" rtl="0" eaLnBrk="1" latinLnBrk="0" hangingPunct="1">
              <a:spcBef>
                <a:spcPts val="840"/>
              </a:spcBef>
              <a:spcAft>
                <a:spcPts val="840"/>
              </a:spcAft>
              <a:buClr>
                <a:srgbClr val="002060"/>
              </a:buClr>
              <a:buFont typeface="Arial" panose="020B0604020202020204" pitchFamily="34" charset="0"/>
              <a:buNone/>
              <a:defRPr kumimoji="1" lang="ja-JP" altLang="en-US" sz="2240" b="0" i="0" kern="1200" dirty="0" smtClean="0">
                <a:solidFill>
                  <a:schemeClr val="tx1"/>
                </a:solidFill>
                <a:latin typeface="+mj-ea"/>
                <a:ea typeface="+mj-ea"/>
                <a:cs typeface="メイリオ" panose="020B0604030504040204" pitchFamily="50" charset="-128"/>
              </a:defRPr>
            </a:lvl1pPr>
            <a:lvl2pPr marL="882356" indent="-400060"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2pPr>
            <a:lvl3pPr marL="1255744" indent="-320048"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3pPr>
            <a:lvl4pPr marL="1631356" indent="-320048" algn="l" defTabSz="1280192" rtl="0" eaLnBrk="1" latinLnBrk="0" hangingPunct="1">
              <a:spcBef>
                <a:spcPct val="20000"/>
              </a:spcBef>
              <a:buFont typeface="Meiryo UI" panose="020B0604030504040204" pitchFamily="50" charset="-128"/>
              <a:buChar char="∗"/>
              <a:defRPr kumimoji="1" lang="ja-JP" altLang="en-US" sz="1680" kern="1200" dirty="0" smtClean="0">
                <a:solidFill>
                  <a:schemeClr val="tx1"/>
                </a:solidFill>
                <a:latin typeface="+mj-ea"/>
                <a:ea typeface="+mj-ea"/>
                <a:cs typeface="Meiryo UI" panose="020B0604030504040204" pitchFamily="50" charset="-128"/>
              </a:defRPr>
            </a:lvl4pPr>
            <a:lvl5pPr marL="2138098" indent="-320048" algn="l" defTabSz="1280192" rtl="0" eaLnBrk="1" latinLnBrk="0" hangingPunct="1">
              <a:spcBef>
                <a:spcPct val="20000"/>
              </a:spcBef>
              <a:buFont typeface="Arial" pitchFamily="34" charset="0"/>
              <a:buChar char="»"/>
              <a:defRPr kumimoji="1" lang="ja-JP" altLang="en-US" sz="1680" kern="1200" dirty="0">
                <a:solidFill>
                  <a:schemeClr val="tx1"/>
                </a:solidFill>
                <a:latin typeface="+mj-ea"/>
                <a:ea typeface="+mj-ea"/>
                <a:cs typeface="Meiryo UI" panose="020B0604030504040204" pitchFamily="50" charset="-128"/>
              </a:defRPr>
            </a:lvl5pPr>
            <a:lvl6pPr marL="3520528"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6pPr>
            <a:lvl7pPr marL="4160624"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7pPr>
            <a:lvl8pPr marL="4800720"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8pPr>
            <a:lvl9pPr marL="5440816"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9pPr>
          </a:lstStyle>
          <a:p>
            <a:pPr algn="ctr">
              <a:spcAft>
                <a:spcPts val="429"/>
              </a:spcAft>
            </a:pPr>
            <a:r>
              <a:rPr lang="ja-JP" altLang="en-US" sz="1200" b="1" dirty="0"/>
              <a:t>価格転嫁・取引適正化の徹底</a:t>
            </a:r>
            <a:endParaRPr lang="en-US" altLang="ja-JP" sz="1200" b="1" dirty="0"/>
          </a:p>
        </p:txBody>
      </p:sp>
      <p:sp>
        <p:nvSpPr>
          <p:cNvPr id="14" name="テキスト プレースホルダー 2">
            <a:extLst>
              <a:ext uri="{FF2B5EF4-FFF2-40B4-BE49-F238E27FC236}">
                <a16:creationId xmlns:a16="http://schemas.microsoft.com/office/drawing/2014/main" id="{6B4345A7-386A-EAF7-3567-60674C69BC93}"/>
              </a:ext>
            </a:extLst>
          </p:cNvPr>
          <p:cNvSpPr txBox="1">
            <a:spLocks/>
          </p:cNvSpPr>
          <p:nvPr/>
        </p:nvSpPr>
        <p:spPr>
          <a:xfrm>
            <a:off x="3446623" y="1556791"/>
            <a:ext cx="5295210" cy="302758"/>
          </a:xfrm>
          <a:prstGeom prst="rect">
            <a:avLst/>
          </a:prstGeom>
          <a:noFill/>
          <a:ln>
            <a:noFill/>
          </a:ln>
        </p:spPr>
        <p:txBody>
          <a:bodyPr vert="horz" wrap="square" lIns="38571" tIns="38571" rIns="38571" bIns="19286" rtlCol="0" anchor="ctr">
            <a:noAutofit/>
          </a:bodyPr>
          <a:lstStyle>
            <a:lvl1pPr marL="0" indent="0" algn="l" defTabSz="1280192" rtl="0" eaLnBrk="1" latinLnBrk="0" hangingPunct="1">
              <a:spcBef>
                <a:spcPts val="840"/>
              </a:spcBef>
              <a:spcAft>
                <a:spcPts val="840"/>
              </a:spcAft>
              <a:buClr>
                <a:srgbClr val="002060"/>
              </a:buClr>
              <a:buFont typeface="Arial" panose="020B0604020202020204" pitchFamily="34" charset="0"/>
              <a:buNone/>
              <a:defRPr kumimoji="1" lang="ja-JP" altLang="en-US" sz="2240" b="0" i="0" kern="1200" dirty="0" smtClean="0">
                <a:solidFill>
                  <a:schemeClr val="tx1"/>
                </a:solidFill>
                <a:latin typeface="+mj-ea"/>
                <a:ea typeface="+mj-ea"/>
                <a:cs typeface="メイリオ" panose="020B0604030504040204" pitchFamily="50" charset="-128"/>
              </a:defRPr>
            </a:lvl1pPr>
            <a:lvl2pPr marL="882356" indent="-400060"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2pPr>
            <a:lvl3pPr marL="1255744" indent="-320048"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3pPr>
            <a:lvl4pPr marL="1631356" indent="-320048" algn="l" defTabSz="1280192" rtl="0" eaLnBrk="1" latinLnBrk="0" hangingPunct="1">
              <a:spcBef>
                <a:spcPct val="20000"/>
              </a:spcBef>
              <a:buFont typeface="Meiryo UI" panose="020B0604030504040204" pitchFamily="50" charset="-128"/>
              <a:buChar char="∗"/>
              <a:defRPr kumimoji="1" lang="ja-JP" altLang="en-US" sz="1680" kern="1200" dirty="0" smtClean="0">
                <a:solidFill>
                  <a:schemeClr val="tx1"/>
                </a:solidFill>
                <a:latin typeface="+mj-ea"/>
                <a:ea typeface="+mj-ea"/>
                <a:cs typeface="Meiryo UI" panose="020B0604030504040204" pitchFamily="50" charset="-128"/>
              </a:defRPr>
            </a:lvl4pPr>
            <a:lvl5pPr marL="2138098" indent="-320048" algn="l" defTabSz="1280192" rtl="0" eaLnBrk="1" latinLnBrk="0" hangingPunct="1">
              <a:spcBef>
                <a:spcPct val="20000"/>
              </a:spcBef>
              <a:buFont typeface="Arial" pitchFamily="34" charset="0"/>
              <a:buChar char="»"/>
              <a:defRPr kumimoji="1" lang="ja-JP" altLang="en-US" sz="1680" kern="1200" dirty="0">
                <a:solidFill>
                  <a:schemeClr val="tx1"/>
                </a:solidFill>
                <a:latin typeface="+mj-ea"/>
                <a:ea typeface="+mj-ea"/>
                <a:cs typeface="Meiryo UI" panose="020B0604030504040204" pitchFamily="50" charset="-128"/>
              </a:defRPr>
            </a:lvl5pPr>
            <a:lvl6pPr marL="3520528"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6pPr>
            <a:lvl7pPr marL="4160624"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7pPr>
            <a:lvl8pPr marL="4800720"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8pPr>
            <a:lvl9pPr marL="5440816"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9pPr>
          </a:lstStyle>
          <a:p>
            <a:pPr algn="ctr" defTabSz="685844">
              <a:lnSpc>
                <a:spcPts val="964"/>
              </a:lnSpc>
              <a:spcBef>
                <a:spcPts val="80"/>
              </a:spcBef>
              <a:spcAft>
                <a:spcPts val="0"/>
              </a:spcAft>
            </a:pPr>
            <a:r>
              <a:rPr lang="ja-JP" altLang="en-US" sz="1200" b="1" dirty="0">
                <a:solidFill>
                  <a:srgbClr val="000000"/>
                </a:solidFill>
                <a:latin typeface="MS"/>
                <a:ea typeface="メイリオ"/>
              </a:rPr>
              <a:t>成長支援・成長投資・生産性向上</a:t>
            </a:r>
            <a:endParaRPr lang="en-US" altLang="ja-JP" sz="1200" b="1" dirty="0">
              <a:solidFill>
                <a:srgbClr val="000000"/>
              </a:solidFill>
              <a:latin typeface="MS"/>
              <a:ea typeface="メイリオ"/>
            </a:endParaRPr>
          </a:p>
        </p:txBody>
      </p:sp>
      <p:sp>
        <p:nvSpPr>
          <p:cNvPr id="15" name="テキスト プレースホルダー 2">
            <a:extLst>
              <a:ext uri="{FF2B5EF4-FFF2-40B4-BE49-F238E27FC236}">
                <a16:creationId xmlns:a16="http://schemas.microsoft.com/office/drawing/2014/main" id="{23263B03-A345-64AC-E643-779A126B6F5F}"/>
              </a:ext>
            </a:extLst>
          </p:cNvPr>
          <p:cNvSpPr txBox="1">
            <a:spLocks/>
          </p:cNvSpPr>
          <p:nvPr/>
        </p:nvSpPr>
        <p:spPr>
          <a:xfrm>
            <a:off x="8828759" y="1556791"/>
            <a:ext cx="3027877" cy="302758"/>
          </a:xfrm>
          <a:prstGeom prst="rect">
            <a:avLst/>
          </a:prstGeom>
          <a:noFill/>
          <a:ln>
            <a:noFill/>
          </a:ln>
        </p:spPr>
        <p:txBody>
          <a:bodyPr vert="horz" wrap="square" lIns="38571" tIns="38571" rIns="38571" bIns="19286" rtlCol="0" anchor="ctr">
            <a:noAutofit/>
          </a:bodyPr>
          <a:lstStyle>
            <a:lvl1pPr marL="0" indent="0" algn="l" defTabSz="1280192" rtl="0" eaLnBrk="1" latinLnBrk="0" hangingPunct="1">
              <a:spcBef>
                <a:spcPts val="840"/>
              </a:spcBef>
              <a:spcAft>
                <a:spcPts val="840"/>
              </a:spcAft>
              <a:buClr>
                <a:srgbClr val="002060"/>
              </a:buClr>
              <a:buFont typeface="Arial" panose="020B0604020202020204" pitchFamily="34" charset="0"/>
              <a:buNone/>
              <a:defRPr kumimoji="1" lang="ja-JP" altLang="en-US" sz="2240" b="0" i="0" kern="1200" dirty="0" smtClean="0">
                <a:solidFill>
                  <a:schemeClr val="tx1"/>
                </a:solidFill>
                <a:latin typeface="+mj-ea"/>
                <a:ea typeface="+mj-ea"/>
                <a:cs typeface="メイリオ" panose="020B0604030504040204" pitchFamily="50" charset="-128"/>
              </a:defRPr>
            </a:lvl1pPr>
            <a:lvl2pPr marL="882356" indent="-400060"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2pPr>
            <a:lvl3pPr marL="1255744" indent="-320048"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3pPr>
            <a:lvl4pPr marL="1631356" indent="-320048" algn="l" defTabSz="1280192" rtl="0" eaLnBrk="1" latinLnBrk="0" hangingPunct="1">
              <a:spcBef>
                <a:spcPct val="20000"/>
              </a:spcBef>
              <a:buFont typeface="Meiryo UI" panose="020B0604030504040204" pitchFamily="50" charset="-128"/>
              <a:buChar char="∗"/>
              <a:defRPr kumimoji="1" lang="ja-JP" altLang="en-US" sz="1680" kern="1200" dirty="0" smtClean="0">
                <a:solidFill>
                  <a:schemeClr val="tx1"/>
                </a:solidFill>
                <a:latin typeface="+mj-ea"/>
                <a:ea typeface="+mj-ea"/>
                <a:cs typeface="Meiryo UI" panose="020B0604030504040204" pitchFamily="50" charset="-128"/>
              </a:defRPr>
            </a:lvl4pPr>
            <a:lvl5pPr marL="2138098" indent="-320048" algn="l" defTabSz="1280192" rtl="0" eaLnBrk="1" latinLnBrk="0" hangingPunct="1">
              <a:spcBef>
                <a:spcPct val="20000"/>
              </a:spcBef>
              <a:buFont typeface="Arial" pitchFamily="34" charset="0"/>
              <a:buChar char="»"/>
              <a:defRPr kumimoji="1" lang="ja-JP" altLang="en-US" sz="1680" kern="1200" dirty="0">
                <a:solidFill>
                  <a:schemeClr val="tx1"/>
                </a:solidFill>
                <a:latin typeface="+mj-ea"/>
                <a:ea typeface="+mj-ea"/>
                <a:cs typeface="Meiryo UI" panose="020B0604030504040204" pitchFamily="50" charset="-128"/>
              </a:defRPr>
            </a:lvl5pPr>
            <a:lvl6pPr marL="3520528"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6pPr>
            <a:lvl7pPr marL="4160624"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7pPr>
            <a:lvl8pPr marL="4800720"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8pPr>
            <a:lvl9pPr marL="5440816"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9pPr>
          </a:lstStyle>
          <a:p>
            <a:pPr algn="ctr" defTabSz="685844">
              <a:spcBef>
                <a:spcPts val="321"/>
              </a:spcBef>
              <a:spcAft>
                <a:spcPts val="321"/>
              </a:spcAft>
            </a:pPr>
            <a:r>
              <a:rPr lang="ja-JP" altLang="en-US" sz="1200" b="1" spc="-54" dirty="0">
                <a:solidFill>
                  <a:srgbClr val="000000"/>
                </a:solidFill>
                <a:latin typeface="メイリオ" panose="020B0604030504040204" pitchFamily="50" charset="-128"/>
                <a:ea typeface="メイリオ" panose="020B0604030504040204" pitchFamily="50" charset="-128"/>
              </a:rPr>
              <a:t>Ｍ＆Ａ・事業承継等の事業再編</a:t>
            </a:r>
            <a:endParaRPr lang="en-US" altLang="ja-JP" sz="1200" b="1" spc="-54" dirty="0">
              <a:solidFill>
                <a:srgbClr val="000000"/>
              </a:solidFill>
              <a:latin typeface="メイリオ" panose="020B0604030504040204" pitchFamily="50" charset="-128"/>
              <a:ea typeface="メイリオ" panose="020B0604030504040204" pitchFamily="50" charset="-128"/>
            </a:endParaRPr>
          </a:p>
        </p:txBody>
      </p:sp>
      <p:sp>
        <p:nvSpPr>
          <p:cNvPr id="16" name="テキスト プレースホルダー 2">
            <a:extLst>
              <a:ext uri="{FF2B5EF4-FFF2-40B4-BE49-F238E27FC236}">
                <a16:creationId xmlns:a16="http://schemas.microsoft.com/office/drawing/2014/main" id="{2714CAD3-202D-E25C-C5AE-FA91BBE2AD48}"/>
              </a:ext>
            </a:extLst>
          </p:cNvPr>
          <p:cNvSpPr txBox="1">
            <a:spLocks/>
          </p:cNvSpPr>
          <p:nvPr/>
        </p:nvSpPr>
        <p:spPr>
          <a:xfrm>
            <a:off x="8054931" y="5980754"/>
            <a:ext cx="3801708" cy="828814"/>
          </a:xfrm>
          <a:prstGeom prst="rect">
            <a:avLst/>
          </a:prstGeom>
          <a:noFill/>
          <a:ln w="28575">
            <a:solidFill>
              <a:srgbClr val="7030A0"/>
            </a:solidFill>
          </a:ln>
        </p:spPr>
        <p:txBody>
          <a:bodyPr vert="horz" wrap="square" lIns="51429" tIns="51429" rIns="51429" bIns="25714" rtlCol="0">
            <a:noAutofit/>
          </a:bodyPr>
          <a:lstStyle>
            <a:lvl1pPr marL="0" indent="0" algn="l" defTabSz="1280192" rtl="0" eaLnBrk="1" latinLnBrk="0" hangingPunct="1">
              <a:spcBef>
                <a:spcPts val="840"/>
              </a:spcBef>
              <a:spcAft>
                <a:spcPts val="840"/>
              </a:spcAft>
              <a:buClr>
                <a:srgbClr val="002060"/>
              </a:buClr>
              <a:buFont typeface="Arial" panose="020B0604020202020204" pitchFamily="34" charset="0"/>
              <a:buNone/>
              <a:defRPr kumimoji="1" lang="ja-JP" altLang="en-US" sz="2240" b="0" i="0" kern="1200" dirty="0" smtClean="0">
                <a:solidFill>
                  <a:schemeClr val="tx1"/>
                </a:solidFill>
                <a:latin typeface="+mj-ea"/>
                <a:ea typeface="+mj-ea"/>
                <a:cs typeface="メイリオ" panose="020B0604030504040204" pitchFamily="50" charset="-128"/>
              </a:defRPr>
            </a:lvl1pPr>
            <a:lvl2pPr marL="882356" indent="-400060"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2pPr>
            <a:lvl3pPr marL="1255744" indent="-320048"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3pPr>
            <a:lvl4pPr marL="1631356" indent="-320048" algn="l" defTabSz="1280192" rtl="0" eaLnBrk="1" latinLnBrk="0" hangingPunct="1">
              <a:spcBef>
                <a:spcPct val="20000"/>
              </a:spcBef>
              <a:buFont typeface="Meiryo UI" panose="020B0604030504040204" pitchFamily="50" charset="-128"/>
              <a:buChar char="∗"/>
              <a:defRPr kumimoji="1" lang="ja-JP" altLang="en-US" sz="1680" kern="1200" dirty="0" smtClean="0">
                <a:solidFill>
                  <a:schemeClr val="tx1"/>
                </a:solidFill>
                <a:latin typeface="+mj-ea"/>
                <a:ea typeface="+mj-ea"/>
                <a:cs typeface="Meiryo UI" panose="020B0604030504040204" pitchFamily="50" charset="-128"/>
              </a:defRPr>
            </a:lvl4pPr>
            <a:lvl5pPr marL="2138098" indent="-320048" algn="l" defTabSz="1280192" rtl="0" eaLnBrk="1" latinLnBrk="0" hangingPunct="1">
              <a:spcBef>
                <a:spcPct val="20000"/>
              </a:spcBef>
              <a:buFont typeface="Arial" pitchFamily="34" charset="0"/>
              <a:buChar char="»"/>
              <a:defRPr kumimoji="1" lang="ja-JP" altLang="en-US" sz="1680" kern="1200" dirty="0">
                <a:solidFill>
                  <a:schemeClr val="tx1"/>
                </a:solidFill>
                <a:latin typeface="+mj-ea"/>
                <a:ea typeface="+mj-ea"/>
                <a:cs typeface="Meiryo UI" panose="020B0604030504040204" pitchFamily="50" charset="-128"/>
              </a:defRPr>
            </a:lvl5pPr>
            <a:lvl6pPr marL="3520528"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6pPr>
            <a:lvl7pPr marL="4160624"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7pPr>
            <a:lvl8pPr marL="4800720"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8pPr>
            <a:lvl9pPr marL="5440816"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9pPr>
          </a:lstStyle>
          <a:p>
            <a:pPr marL="125869" indent="-125869" defTabSz="768111">
              <a:spcBef>
                <a:spcPts val="429"/>
              </a:spcBef>
              <a:spcAft>
                <a:spcPts val="429"/>
              </a:spcAft>
              <a:buClrTx/>
              <a:buFont typeface="Arial" panose="020B0604020202020204" pitchFamily="34" charset="0"/>
              <a:buChar char="•"/>
              <a:defRPr/>
            </a:pPr>
            <a:r>
              <a:rPr lang="ja-JP" altLang="en-US" sz="1000" u="sng" spc="-71" dirty="0">
                <a:solidFill>
                  <a:srgbClr val="FF0000"/>
                </a:solidFill>
                <a:latin typeface="MS"/>
                <a:ea typeface="メイリオ"/>
                <a:cs typeface="+mn-cs"/>
              </a:rPr>
              <a:t>賃上げ等に向けたプッシュ型の働きかけ・伴走支援体制の強化</a:t>
            </a:r>
            <a:endParaRPr lang="en-US" altLang="ja-JP" sz="1000" u="sng" spc="-71" dirty="0">
              <a:solidFill>
                <a:srgbClr val="FF0000"/>
              </a:solidFill>
              <a:latin typeface="MS"/>
              <a:ea typeface="メイリオ"/>
              <a:cs typeface="+mn-cs"/>
            </a:endParaRPr>
          </a:p>
          <a:p>
            <a:pPr marL="125869" indent="-125869" defTabSz="768111">
              <a:spcBef>
                <a:spcPts val="429"/>
              </a:spcBef>
              <a:spcAft>
                <a:spcPts val="429"/>
              </a:spcAft>
              <a:buClrTx/>
              <a:buFont typeface="Arial" panose="020B0604020202020204" pitchFamily="34" charset="0"/>
              <a:buChar char="•"/>
              <a:defRPr/>
            </a:pPr>
            <a:r>
              <a:rPr lang="ja-JP" altLang="en-US" sz="1000" dirty="0">
                <a:solidFill>
                  <a:srgbClr val="000000"/>
                </a:solidFill>
                <a:latin typeface="Calibri" panose="020F0502020204030204"/>
                <a:ea typeface="メイリオ" panose="020B0604030504040204" pitchFamily="50" charset="-128"/>
                <a:cs typeface="+mn-cs"/>
              </a:rPr>
              <a:t>自治体向け補助金・交付金を活用した伴走支援モデル事業創出</a:t>
            </a:r>
            <a:endParaRPr lang="en-US" altLang="ja-JP" sz="1143" dirty="0">
              <a:latin typeface="メイリオ"/>
              <a:ea typeface="メイリオ"/>
            </a:endParaRPr>
          </a:p>
        </p:txBody>
      </p:sp>
      <p:sp>
        <p:nvSpPr>
          <p:cNvPr id="2" name="正方形/長方形 1">
            <a:extLst>
              <a:ext uri="{FF2B5EF4-FFF2-40B4-BE49-F238E27FC236}">
                <a16:creationId xmlns:a16="http://schemas.microsoft.com/office/drawing/2014/main" id="{F3AE8ECF-92B2-389F-741C-17E6B81F0838}"/>
              </a:ext>
            </a:extLst>
          </p:cNvPr>
          <p:cNvSpPr/>
          <p:nvPr/>
        </p:nvSpPr>
        <p:spPr bwMode="auto">
          <a:xfrm>
            <a:off x="8054928" y="5724529"/>
            <a:ext cx="3801709" cy="296759"/>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algn="ctr"/>
            <a:r>
              <a:rPr kumimoji="0" lang="ja-JP" altLang="en-US" sz="1200" b="1" dirty="0">
                <a:latin typeface="+mj-ea"/>
                <a:ea typeface="+mj-ea"/>
              </a:rPr>
              <a:t>経営改革等のための伴走支援体制の強化等</a:t>
            </a:r>
          </a:p>
        </p:txBody>
      </p:sp>
      <p:sp>
        <p:nvSpPr>
          <p:cNvPr id="33" name="矢印: 下 32">
            <a:extLst>
              <a:ext uri="{FF2B5EF4-FFF2-40B4-BE49-F238E27FC236}">
                <a16:creationId xmlns:a16="http://schemas.microsoft.com/office/drawing/2014/main" id="{3B03B24D-28AB-5E38-AEF3-659F761EBC3E}"/>
              </a:ext>
            </a:extLst>
          </p:cNvPr>
          <p:cNvSpPr/>
          <p:nvPr/>
        </p:nvSpPr>
        <p:spPr bwMode="auto">
          <a:xfrm rot="10800000">
            <a:off x="4417786" y="6270685"/>
            <a:ext cx="3202214" cy="188087"/>
          </a:xfrm>
          <a:prstGeom prst="downArrow">
            <a:avLst/>
          </a:prstGeom>
          <a:noFill/>
          <a:ln w="19050">
            <a:noFill/>
            <a:miter lim="800000"/>
            <a:headEnd/>
            <a:tailEnd/>
          </a:ln>
          <a:effectLst/>
        </p:spPr>
        <p:txBody>
          <a:bodyPr wrap="square" rtlCol="0" anchor="ctr"/>
          <a:lstStyle/>
          <a:p>
            <a:pPr algn="l"/>
            <a:endParaRPr kumimoji="0" lang="ja-JP" altLang="en-US" sz="857">
              <a:latin typeface="+mj-ea"/>
              <a:ea typeface="+mj-ea"/>
            </a:endParaRPr>
          </a:p>
        </p:txBody>
      </p:sp>
      <p:sp>
        <p:nvSpPr>
          <p:cNvPr id="4" name="テキスト プレースホルダー 2">
            <a:extLst>
              <a:ext uri="{FF2B5EF4-FFF2-40B4-BE49-F238E27FC236}">
                <a16:creationId xmlns:a16="http://schemas.microsoft.com/office/drawing/2014/main" id="{B5DA8FEE-1093-4B2D-9FB4-1527BFA6EB14}"/>
              </a:ext>
            </a:extLst>
          </p:cNvPr>
          <p:cNvSpPr txBox="1">
            <a:spLocks/>
          </p:cNvSpPr>
          <p:nvPr/>
        </p:nvSpPr>
        <p:spPr>
          <a:xfrm>
            <a:off x="335360" y="5984562"/>
            <a:ext cx="7674451" cy="828814"/>
          </a:xfrm>
          <a:prstGeom prst="rect">
            <a:avLst/>
          </a:prstGeom>
          <a:noFill/>
          <a:ln w="28575">
            <a:solidFill>
              <a:srgbClr val="7030A0"/>
            </a:solidFill>
          </a:ln>
        </p:spPr>
        <p:txBody>
          <a:bodyPr vert="horz" wrap="square" lIns="51429" tIns="51429" rIns="51429" bIns="25714" rtlCol="0">
            <a:noAutofit/>
          </a:bodyPr>
          <a:lstStyle>
            <a:lvl1pPr marL="0" indent="0" algn="l" defTabSz="1280192" rtl="0" eaLnBrk="1" latinLnBrk="0" hangingPunct="1">
              <a:spcBef>
                <a:spcPts val="840"/>
              </a:spcBef>
              <a:spcAft>
                <a:spcPts val="840"/>
              </a:spcAft>
              <a:buClr>
                <a:srgbClr val="002060"/>
              </a:buClr>
              <a:buFont typeface="Arial" panose="020B0604020202020204" pitchFamily="34" charset="0"/>
              <a:buNone/>
              <a:defRPr kumimoji="1" lang="ja-JP" altLang="en-US" sz="2240" b="0" i="0" kern="1200" dirty="0" smtClean="0">
                <a:solidFill>
                  <a:schemeClr val="tx1"/>
                </a:solidFill>
                <a:latin typeface="+mj-ea"/>
                <a:ea typeface="+mj-ea"/>
                <a:cs typeface="メイリオ" panose="020B0604030504040204" pitchFamily="50" charset="-128"/>
              </a:defRPr>
            </a:lvl1pPr>
            <a:lvl2pPr marL="882356" indent="-400060"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2pPr>
            <a:lvl3pPr marL="1255744" indent="-320048" algn="l" defTabSz="1280192" rtl="0" eaLnBrk="1" latinLnBrk="0" hangingPunct="1">
              <a:spcBef>
                <a:spcPts val="840"/>
              </a:spcBef>
              <a:spcAft>
                <a:spcPts val="840"/>
              </a:spcAft>
              <a:buFont typeface="メイリオ" panose="020B0604030504040204" pitchFamily="50" charset="-128"/>
              <a:buChar char="‒"/>
              <a:defRPr kumimoji="1" lang="ja-JP" altLang="en-US" sz="1680" b="0" i="0" kern="1200" dirty="0" smtClean="0">
                <a:solidFill>
                  <a:schemeClr val="tx1"/>
                </a:solidFill>
                <a:latin typeface="+mj-ea"/>
                <a:ea typeface="+mj-ea"/>
                <a:cs typeface="メイリオ" panose="020B0604030504040204" pitchFamily="50" charset="-128"/>
              </a:defRPr>
            </a:lvl3pPr>
            <a:lvl4pPr marL="1631356" indent="-320048" algn="l" defTabSz="1280192" rtl="0" eaLnBrk="1" latinLnBrk="0" hangingPunct="1">
              <a:spcBef>
                <a:spcPct val="20000"/>
              </a:spcBef>
              <a:buFont typeface="Meiryo UI" panose="020B0604030504040204" pitchFamily="50" charset="-128"/>
              <a:buChar char="∗"/>
              <a:defRPr kumimoji="1" lang="ja-JP" altLang="en-US" sz="1680" kern="1200" dirty="0" smtClean="0">
                <a:solidFill>
                  <a:schemeClr val="tx1"/>
                </a:solidFill>
                <a:latin typeface="+mj-ea"/>
                <a:ea typeface="+mj-ea"/>
                <a:cs typeface="Meiryo UI" panose="020B0604030504040204" pitchFamily="50" charset="-128"/>
              </a:defRPr>
            </a:lvl4pPr>
            <a:lvl5pPr marL="2138098" indent="-320048" algn="l" defTabSz="1280192" rtl="0" eaLnBrk="1" latinLnBrk="0" hangingPunct="1">
              <a:spcBef>
                <a:spcPct val="20000"/>
              </a:spcBef>
              <a:buFont typeface="Arial" pitchFamily="34" charset="0"/>
              <a:buChar char="»"/>
              <a:defRPr kumimoji="1" lang="ja-JP" altLang="en-US" sz="1680" kern="1200" dirty="0">
                <a:solidFill>
                  <a:schemeClr val="tx1"/>
                </a:solidFill>
                <a:latin typeface="+mj-ea"/>
                <a:ea typeface="+mj-ea"/>
                <a:cs typeface="Meiryo UI" panose="020B0604030504040204" pitchFamily="50" charset="-128"/>
              </a:defRPr>
            </a:lvl5pPr>
            <a:lvl6pPr marL="3520528"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6pPr>
            <a:lvl7pPr marL="4160624"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7pPr>
            <a:lvl8pPr marL="4800720"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8pPr>
            <a:lvl9pPr marL="5440816" indent="-320048" algn="l" defTabSz="1280192" rtl="0" eaLnBrk="1" latinLnBrk="0" hangingPunct="1">
              <a:spcBef>
                <a:spcPct val="20000"/>
              </a:spcBef>
              <a:buFont typeface="Arial" pitchFamily="34" charset="0"/>
              <a:buChar char="•"/>
              <a:defRPr kumimoji="1" sz="2800" kern="1200">
                <a:solidFill>
                  <a:schemeClr val="tx1"/>
                </a:solidFill>
                <a:latin typeface="+mn-lt"/>
                <a:ea typeface="+mn-ea"/>
                <a:cs typeface="+mn-cs"/>
              </a:defRPr>
            </a:lvl9pPr>
          </a:lstStyle>
          <a:p>
            <a:pPr marL="127003" indent="-127003" defTabSz="768111">
              <a:spcBef>
                <a:spcPts val="0"/>
              </a:spcBef>
              <a:spcAft>
                <a:spcPts val="429"/>
              </a:spcAft>
              <a:buClrTx/>
              <a:buFont typeface="Arial" panose="020B0604020202020204" pitchFamily="34" charset="0"/>
              <a:buChar char="•"/>
              <a:defRPr/>
            </a:pPr>
            <a:r>
              <a:rPr lang="ja-JP" altLang="en-US" sz="1000" dirty="0">
                <a:solidFill>
                  <a:srgbClr val="000000"/>
                </a:solidFill>
                <a:latin typeface="Calibri" panose="020F0502020204030204"/>
                <a:ea typeface="メイリオ" panose="020B0604030504040204" pitchFamily="50" charset="-128"/>
                <a:cs typeface="+mn-cs"/>
              </a:rPr>
              <a:t>賃上げに関して地域別・業種別の詳細分析の実施及び分析結果を賃上げ促進政策への反映</a:t>
            </a:r>
            <a:endParaRPr lang="en-US" altLang="ja-JP" sz="1000" dirty="0">
              <a:solidFill>
                <a:srgbClr val="000000"/>
              </a:solidFill>
              <a:latin typeface="Calibri" panose="020F0502020204030204"/>
              <a:ea typeface="メイリオ" panose="020B0604030504040204" pitchFamily="50" charset="-128"/>
              <a:cs typeface="+mn-cs"/>
            </a:endParaRPr>
          </a:p>
          <a:p>
            <a:pPr marL="127003" indent="-127003" defTabSz="768111">
              <a:spcBef>
                <a:spcPts val="0"/>
              </a:spcBef>
              <a:spcAft>
                <a:spcPts val="429"/>
              </a:spcAft>
              <a:buClrTx/>
              <a:buFont typeface="Arial" panose="020B0604020202020204" pitchFamily="34" charset="0"/>
              <a:buChar char="•"/>
              <a:defRPr/>
            </a:pPr>
            <a:r>
              <a:rPr lang="ja-JP" altLang="en-US" sz="1000" dirty="0">
                <a:solidFill>
                  <a:srgbClr val="000000"/>
                </a:solidFill>
                <a:latin typeface="Calibri" panose="020F0502020204030204"/>
                <a:ea typeface="メイリオ" panose="020B0604030504040204" pitchFamily="50" charset="-128"/>
                <a:cs typeface="+mn-cs"/>
              </a:rPr>
              <a:t>防衛的賃上げから脱却し、成長型賃上げを可能とする経営基盤を強化する経営リテラシーの向上</a:t>
            </a:r>
            <a:endParaRPr lang="en-US" altLang="ja-JP" sz="1000" dirty="0">
              <a:solidFill>
                <a:srgbClr val="000000"/>
              </a:solidFill>
              <a:latin typeface="Calibri" panose="020F0502020204030204"/>
              <a:ea typeface="メイリオ" panose="020B0604030504040204" pitchFamily="50" charset="-128"/>
              <a:cs typeface="+mn-cs"/>
            </a:endParaRPr>
          </a:p>
          <a:p>
            <a:pPr marL="127003" indent="-127003" defTabSz="768111">
              <a:spcBef>
                <a:spcPts val="0"/>
              </a:spcBef>
              <a:spcAft>
                <a:spcPts val="429"/>
              </a:spcAft>
              <a:buClrTx/>
              <a:buFont typeface="Arial" panose="020B0604020202020204" pitchFamily="34" charset="0"/>
              <a:buChar char="•"/>
              <a:defRPr/>
            </a:pPr>
            <a:r>
              <a:rPr lang="ja-JP" altLang="en-US" sz="1000" dirty="0">
                <a:solidFill>
                  <a:srgbClr val="000000"/>
                </a:solidFill>
                <a:latin typeface="Calibri" panose="020F0502020204030204"/>
                <a:ea typeface="メイリオ" panose="020B0604030504040204" pitchFamily="50" charset="-128"/>
                <a:cs typeface="+mn-cs"/>
              </a:rPr>
              <a:t>補助金について、早期の賃上げに向けて足下の賃上げ状況も審査・評価を行う仕組みへの見直し</a:t>
            </a:r>
            <a:endParaRPr lang="en-US" altLang="ja-JP" sz="1000" dirty="0">
              <a:solidFill>
                <a:srgbClr val="000000"/>
              </a:solidFill>
              <a:latin typeface="Calibri" panose="020F0502020204030204"/>
              <a:ea typeface="メイリオ" panose="020B0604030504040204" pitchFamily="50" charset="-128"/>
              <a:cs typeface="+mn-cs"/>
            </a:endParaRPr>
          </a:p>
          <a:p>
            <a:pPr marL="127003" indent="-127003" defTabSz="768111">
              <a:spcBef>
                <a:spcPts val="0"/>
              </a:spcBef>
              <a:spcAft>
                <a:spcPts val="429"/>
              </a:spcAft>
              <a:buClrTx/>
              <a:buFont typeface="Arial" panose="020B0604020202020204" pitchFamily="34" charset="0"/>
              <a:buChar char="•"/>
              <a:defRPr/>
            </a:pPr>
            <a:r>
              <a:rPr lang="ja-JP" altLang="en-US" sz="1000" spc="-71" dirty="0"/>
              <a:t>実質賃金プラスの定着に向けて積極的に賃上げを行う中小企業を後押しするための賃上げ促進税制の見直しの検討</a:t>
            </a:r>
            <a:endParaRPr lang="en-US" altLang="ja-JP" sz="1143" dirty="0">
              <a:latin typeface="メイリオ"/>
              <a:ea typeface="メイリオ"/>
            </a:endParaRPr>
          </a:p>
        </p:txBody>
      </p:sp>
      <p:sp>
        <p:nvSpPr>
          <p:cNvPr id="5" name="正方形/長方形 4">
            <a:extLst>
              <a:ext uri="{FF2B5EF4-FFF2-40B4-BE49-F238E27FC236}">
                <a16:creationId xmlns:a16="http://schemas.microsoft.com/office/drawing/2014/main" id="{357C3612-E32A-FCDC-0A26-71927ABA7EAE}"/>
              </a:ext>
            </a:extLst>
          </p:cNvPr>
          <p:cNvSpPr/>
          <p:nvPr/>
        </p:nvSpPr>
        <p:spPr bwMode="auto">
          <a:xfrm>
            <a:off x="335360" y="5724529"/>
            <a:ext cx="7674451" cy="296759"/>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algn="ctr"/>
            <a:r>
              <a:rPr kumimoji="0" lang="ja-JP" altLang="en-US" sz="1200" b="1" dirty="0">
                <a:latin typeface="+mj-ea"/>
                <a:ea typeface="+mj-ea"/>
              </a:rPr>
              <a:t>賃上げの促進</a:t>
            </a:r>
          </a:p>
        </p:txBody>
      </p:sp>
      <p:sp>
        <p:nvSpPr>
          <p:cNvPr id="22" name="正方形/長方形 21">
            <a:extLst>
              <a:ext uri="{FF2B5EF4-FFF2-40B4-BE49-F238E27FC236}">
                <a16:creationId xmlns:a16="http://schemas.microsoft.com/office/drawing/2014/main" id="{56E34462-9089-912B-7A97-AC02778B8AA8}"/>
              </a:ext>
            </a:extLst>
          </p:cNvPr>
          <p:cNvSpPr/>
          <p:nvPr/>
        </p:nvSpPr>
        <p:spPr bwMode="auto">
          <a:xfrm>
            <a:off x="445698" y="4869226"/>
            <a:ext cx="399143" cy="62813"/>
          </a:xfrm>
          <a:prstGeom prst="rect">
            <a:avLst/>
          </a:prstGeom>
          <a:noFill/>
          <a:ln w="28575">
            <a:solidFill>
              <a:srgbClr val="FF0000"/>
            </a:solidFill>
            <a:prstDash val="sysDash"/>
            <a:miter lim="800000"/>
            <a:headEnd/>
            <a:tailEnd/>
          </a:ln>
          <a:effectLst/>
        </p:spPr>
        <p:txBody>
          <a:bodyPr wrap="square" rtlCol="0" anchor="ctr"/>
          <a:lstStyle/>
          <a:p>
            <a:pPr algn="l"/>
            <a:endParaRPr kumimoji="0" lang="ja-JP" altLang="en-US" sz="857">
              <a:latin typeface="+mj-ea"/>
              <a:ea typeface="+mj-ea"/>
            </a:endParaRPr>
          </a:p>
        </p:txBody>
      </p:sp>
      <p:sp>
        <p:nvSpPr>
          <p:cNvPr id="23" name="正方形/長方形 22">
            <a:extLst>
              <a:ext uri="{FF2B5EF4-FFF2-40B4-BE49-F238E27FC236}">
                <a16:creationId xmlns:a16="http://schemas.microsoft.com/office/drawing/2014/main" id="{4FB994EB-EF52-E762-556D-4CF9A919E66B}"/>
              </a:ext>
            </a:extLst>
          </p:cNvPr>
          <p:cNvSpPr/>
          <p:nvPr/>
        </p:nvSpPr>
        <p:spPr bwMode="auto">
          <a:xfrm>
            <a:off x="452254" y="5046362"/>
            <a:ext cx="392587" cy="62813"/>
          </a:xfrm>
          <a:prstGeom prst="rect">
            <a:avLst/>
          </a:prstGeom>
          <a:noFill/>
          <a:ln w="28575">
            <a:solidFill>
              <a:srgbClr val="7030A0"/>
            </a:solidFill>
            <a:prstDash val="sysDash"/>
            <a:miter lim="800000"/>
            <a:headEnd/>
            <a:tailEnd/>
          </a:ln>
          <a:effectLst/>
        </p:spPr>
        <p:txBody>
          <a:bodyPr wrap="square" rtlCol="0" anchor="ctr"/>
          <a:lstStyle/>
          <a:p>
            <a:pPr algn="l"/>
            <a:endParaRPr kumimoji="0" lang="ja-JP" altLang="en-US" sz="857">
              <a:latin typeface="+mj-ea"/>
              <a:ea typeface="+mj-ea"/>
            </a:endParaRPr>
          </a:p>
        </p:txBody>
      </p:sp>
      <p:sp>
        <p:nvSpPr>
          <p:cNvPr id="24" name="正方形/長方形 23">
            <a:extLst>
              <a:ext uri="{FF2B5EF4-FFF2-40B4-BE49-F238E27FC236}">
                <a16:creationId xmlns:a16="http://schemas.microsoft.com/office/drawing/2014/main" id="{15AE82CE-EB47-DE8D-41DF-096FCFFDF7AE}"/>
              </a:ext>
            </a:extLst>
          </p:cNvPr>
          <p:cNvSpPr/>
          <p:nvPr/>
        </p:nvSpPr>
        <p:spPr bwMode="auto">
          <a:xfrm>
            <a:off x="439115" y="5267170"/>
            <a:ext cx="399142" cy="70618"/>
          </a:xfrm>
          <a:prstGeom prst="rect">
            <a:avLst/>
          </a:prstGeom>
          <a:noFill/>
          <a:ln w="28575">
            <a:solidFill>
              <a:srgbClr val="0064C8"/>
            </a:solidFill>
            <a:prstDash val="sysDash"/>
            <a:miter lim="800000"/>
            <a:headEnd/>
            <a:tailEnd/>
          </a:ln>
          <a:effectLst/>
        </p:spPr>
        <p:txBody>
          <a:bodyPr wrap="square" rtlCol="0" anchor="ctr"/>
          <a:lstStyle/>
          <a:p>
            <a:pPr algn="l"/>
            <a:endParaRPr kumimoji="0" lang="ja-JP" altLang="en-US" sz="857">
              <a:latin typeface="+mj-ea"/>
              <a:ea typeface="+mj-ea"/>
            </a:endParaRPr>
          </a:p>
        </p:txBody>
      </p:sp>
      <p:sp>
        <p:nvSpPr>
          <p:cNvPr id="25" name="テキスト ボックス 24">
            <a:extLst>
              <a:ext uri="{FF2B5EF4-FFF2-40B4-BE49-F238E27FC236}">
                <a16:creationId xmlns:a16="http://schemas.microsoft.com/office/drawing/2014/main" id="{9BACEC19-B42A-9F9E-F245-3C03410BF96F}"/>
              </a:ext>
            </a:extLst>
          </p:cNvPr>
          <p:cNvSpPr txBox="1"/>
          <p:nvPr/>
        </p:nvSpPr>
        <p:spPr>
          <a:xfrm>
            <a:off x="844841" y="4797151"/>
            <a:ext cx="2140462" cy="224229"/>
          </a:xfrm>
          <a:prstGeom prst="rect">
            <a:avLst/>
          </a:prstGeom>
          <a:noFill/>
        </p:spPr>
        <p:txBody>
          <a:bodyPr wrap="square" rtlCol="0">
            <a:spAutoFit/>
          </a:bodyPr>
          <a:lstStyle/>
          <a:p>
            <a:pPr algn="l"/>
            <a:r>
              <a:rPr lang="ja-JP" altLang="en-US" sz="857" dirty="0">
                <a:latin typeface="+mn-ea"/>
                <a:cs typeface="Meiryo UI" panose="020B0604030504040204" pitchFamily="50" charset="-128"/>
              </a:rPr>
              <a:t>主に付加価値の増大に関する施策</a:t>
            </a:r>
          </a:p>
        </p:txBody>
      </p:sp>
      <p:sp>
        <p:nvSpPr>
          <p:cNvPr id="26" name="テキスト ボックス 25">
            <a:extLst>
              <a:ext uri="{FF2B5EF4-FFF2-40B4-BE49-F238E27FC236}">
                <a16:creationId xmlns:a16="http://schemas.microsoft.com/office/drawing/2014/main" id="{461C8D19-EF48-F60B-EDD4-990C3AD0FB99}"/>
              </a:ext>
            </a:extLst>
          </p:cNvPr>
          <p:cNvSpPr txBox="1"/>
          <p:nvPr/>
        </p:nvSpPr>
        <p:spPr>
          <a:xfrm>
            <a:off x="844841" y="4936502"/>
            <a:ext cx="2012057" cy="356123"/>
          </a:xfrm>
          <a:prstGeom prst="rect">
            <a:avLst/>
          </a:prstGeom>
          <a:noFill/>
        </p:spPr>
        <p:txBody>
          <a:bodyPr wrap="square" rtlCol="0">
            <a:spAutoFit/>
          </a:bodyPr>
          <a:lstStyle/>
          <a:p>
            <a:pPr algn="l"/>
            <a:r>
              <a:rPr lang="ja-JP" altLang="en-US" sz="857" dirty="0">
                <a:latin typeface="+mn-ea"/>
                <a:cs typeface="Meiryo UI" panose="020B0604030504040204" pitchFamily="50" charset="-128"/>
              </a:rPr>
              <a:t>付加価値の増大、労働投入量の</a:t>
            </a:r>
            <a:endParaRPr lang="en-US" altLang="ja-JP" sz="857" dirty="0">
              <a:latin typeface="+mn-ea"/>
              <a:cs typeface="Meiryo UI" panose="020B0604030504040204" pitchFamily="50" charset="-128"/>
            </a:endParaRPr>
          </a:p>
          <a:p>
            <a:pPr algn="l"/>
            <a:r>
              <a:rPr lang="ja-JP" altLang="en-US" sz="857" dirty="0">
                <a:latin typeface="+mn-ea"/>
                <a:cs typeface="Meiryo UI" panose="020B0604030504040204" pitchFamily="50" charset="-128"/>
              </a:rPr>
              <a:t>最適化の双方に関する施策</a:t>
            </a:r>
          </a:p>
        </p:txBody>
      </p:sp>
      <p:sp>
        <p:nvSpPr>
          <p:cNvPr id="27" name="テキスト ボックス 26">
            <a:extLst>
              <a:ext uri="{FF2B5EF4-FFF2-40B4-BE49-F238E27FC236}">
                <a16:creationId xmlns:a16="http://schemas.microsoft.com/office/drawing/2014/main" id="{FC66D399-87DE-ECD0-898F-FF5954545522}"/>
              </a:ext>
            </a:extLst>
          </p:cNvPr>
          <p:cNvSpPr txBox="1"/>
          <p:nvPr/>
        </p:nvSpPr>
        <p:spPr>
          <a:xfrm>
            <a:off x="844841" y="5222309"/>
            <a:ext cx="2175101" cy="224229"/>
          </a:xfrm>
          <a:prstGeom prst="rect">
            <a:avLst/>
          </a:prstGeom>
          <a:noFill/>
        </p:spPr>
        <p:txBody>
          <a:bodyPr wrap="square" rtlCol="0">
            <a:spAutoFit/>
          </a:bodyPr>
          <a:lstStyle/>
          <a:p>
            <a:pPr algn="l"/>
            <a:r>
              <a:rPr lang="ja-JP" altLang="en-US" sz="857" spc="-71">
                <a:latin typeface="+mn-ea"/>
                <a:cs typeface="Meiryo UI" panose="020B0604030504040204" pitchFamily="50" charset="-128"/>
              </a:rPr>
              <a:t>主に労働投入量の最適化に関する施策</a:t>
            </a:r>
          </a:p>
        </p:txBody>
      </p:sp>
      <p:sp>
        <p:nvSpPr>
          <p:cNvPr id="28" name="正方形/長方形 27">
            <a:extLst>
              <a:ext uri="{FF2B5EF4-FFF2-40B4-BE49-F238E27FC236}">
                <a16:creationId xmlns:a16="http://schemas.microsoft.com/office/drawing/2014/main" id="{B834CB14-DC7C-3B60-B1BF-36FCB17CDF1C}"/>
              </a:ext>
            </a:extLst>
          </p:cNvPr>
          <p:cNvSpPr/>
          <p:nvPr/>
        </p:nvSpPr>
        <p:spPr bwMode="auto">
          <a:xfrm>
            <a:off x="335361" y="2581857"/>
            <a:ext cx="2952328" cy="2143286"/>
          </a:xfrm>
          <a:prstGeom prst="rect">
            <a:avLst/>
          </a:prstGeom>
          <a:noFill/>
          <a:ln w="28575">
            <a:solidFill>
              <a:srgbClr val="FF0000"/>
            </a:solidFill>
            <a:prstDash val="sysDash"/>
            <a:miter lim="800000"/>
            <a:headEnd/>
            <a:tailEnd/>
          </a:ln>
          <a:effectLst/>
        </p:spPr>
        <p:txBody>
          <a:bodyPr wrap="square" rtlCol="0" anchor="ctr"/>
          <a:lstStyle/>
          <a:p>
            <a:pPr algn="l"/>
            <a:endParaRPr kumimoji="0" lang="ja-JP" altLang="en-US" sz="857">
              <a:latin typeface="+mj-ea"/>
              <a:ea typeface="+mj-ea"/>
            </a:endParaRPr>
          </a:p>
        </p:txBody>
      </p:sp>
      <p:sp>
        <p:nvSpPr>
          <p:cNvPr id="29" name="正方形/長方形 28">
            <a:extLst>
              <a:ext uri="{FF2B5EF4-FFF2-40B4-BE49-F238E27FC236}">
                <a16:creationId xmlns:a16="http://schemas.microsoft.com/office/drawing/2014/main" id="{3C062651-7860-6246-2948-AB58C8A23621}"/>
              </a:ext>
            </a:extLst>
          </p:cNvPr>
          <p:cNvSpPr/>
          <p:nvPr/>
        </p:nvSpPr>
        <p:spPr bwMode="auto">
          <a:xfrm>
            <a:off x="3503712" y="2581585"/>
            <a:ext cx="5184576" cy="2105784"/>
          </a:xfrm>
          <a:prstGeom prst="rect">
            <a:avLst/>
          </a:prstGeom>
          <a:noFill/>
          <a:ln w="28575">
            <a:solidFill>
              <a:srgbClr val="FF0000"/>
            </a:solidFill>
            <a:prstDash val="sysDash"/>
            <a:miter lim="800000"/>
            <a:headEnd/>
            <a:tailEnd/>
          </a:ln>
          <a:effectLst/>
        </p:spPr>
        <p:txBody>
          <a:bodyPr wrap="square" rtlCol="0" anchor="ctr"/>
          <a:lstStyle/>
          <a:p>
            <a:pPr algn="l"/>
            <a:endParaRPr kumimoji="0" lang="ja-JP" altLang="en-US" sz="857">
              <a:latin typeface="+mj-ea"/>
              <a:ea typeface="+mj-ea"/>
            </a:endParaRPr>
          </a:p>
        </p:txBody>
      </p:sp>
      <p:sp>
        <p:nvSpPr>
          <p:cNvPr id="30" name="正方形/長方形 29">
            <a:extLst>
              <a:ext uri="{FF2B5EF4-FFF2-40B4-BE49-F238E27FC236}">
                <a16:creationId xmlns:a16="http://schemas.microsoft.com/office/drawing/2014/main" id="{1219C70F-D4C5-E3E8-9B09-E180351AD54C}"/>
              </a:ext>
            </a:extLst>
          </p:cNvPr>
          <p:cNvSpPr/>
          <p:nvPr/>
        </p:nvSpPr>
        <p:spPr bwMode="auto">
          <a:xfrm>
            <a:off x="8865022" y="2389013"/>
            <a:ext cx="2919610" cy="2957454"/>
          </a:xfrm>
          <a:prstGeom prst="rect">
            <a:avLst/>
          </a:prstGeom>
          <a:noFill/>
          <a:ln w="28575">
            <a:solidFill>
              <a:srgbClr val="FF0000"/>
            </a:solidFill>
            <a:prstDash val="sysDash"/>
            <a:miter lim="800000"/>
            <a:headEnd/>
            <a:tailEnd/>
          </a:ln>
          <a:effectLst/>
        </p:spPr>
        <p:txBody>
          <a:bodyPr wrap="square" rtlCol="0" anchor="ctr"/>
          <a:lstStyle/>
          <a:p>
            <a:pPr algn="l"/>
            <a:endParaRPr kumimoji="0" lang="ja-JP" altLang="en-US" sz="857">
              <a:latin typeface="+mj-ea"/>
              <a:ea typeface="+mj-ea"/>
            </a:endParaRPr>
          </a:p>
        </p:txBody>
      </p:sp>
      <p:sp>
        <p:nvSpPr>
          <p:cNvPr id="31" name="正方形/長方形 30">
            <a:extLst>
              <a:ext uri="{FF2B5EF4-FFF2-40B4-BE49-F238E27FC236}">
                <a16:creationId xmlns:a16="http://schemas.microsoft.com/office/drawing/2014/main" id="{C13967E4-2142-A126-1D1A-C5CA53086F80}"/>
              </a:ext>
            </a:extLst>
          </p:cNvPr>
          <p:cNvSpPr/>
          <p:nvPr/>
        </p:nvSpPr>
        <p:spPr bwMode="auto">
          <a:xfrm>
            <a:off x="3503712" y="4725142"/>
            <a:ext cx="5184575" cy="576065"/>
          </a:xfrm>
          <a:prstGeom prst="rect">
            <a:avLst/>
          </a:prstGeom>
          <a:noFill/>
          <a:ln w="28575">
            <a:solidFill>
              <a:srgbClr val="7030A0"/>
            </a:solidFill>
            <a:prstDash val="sysDash"/>
            <a:miter lim="800000"/>
            <a:headEnd/>
            <a:tailEnd/>
          </a:ln>
          <a:effectLst/>
        </p:spPr>
        <p:txBody>
          <a:bodyPr wrap="square" rtlCol="0" anchor="ctr"/>
          <a:lstStyle/>
          <a:p>
            <a:pPr algn="l"/>
            <a:endParaRPr kumimoji="0" lang="ja-JP" altLang="en-US" sz="857">
              <a:latin typeface="+mj-ea"/>
              <a:ea typeface="+mj-ea"/>
            </a:endParaRPr>
          </a:p>
        </p:txBody>
      </p:sp>
      <p:sp>
        <p:nvSpPr>
          <p:cNvPr id="32" name="正方形/長方形 31">
            <a:extLst>
              <a:ext uri="{FF2B5EF4-FFF2-40B4-BE49-F238E27FC236}">
                <a16:creationId xmlns:a16="http://schemas.microsoft.com/office/drawing/2014/main" id="{DA9C97CF-EA0B-5390-2C0B-243F71209319}"/>
              </a:ext>
            </a:extLst>
          </p:cNvPr>
          <p:cNvSpPr/>
          <p:nvPr/>
        </p:nvSpPr>
        <p:spPr bwMode="auto">
          <a:xfrm>
            <a:off x="3503712" y="5301208"/>
            <a:ext cx="5184575" cy="366132"/>
          </a:xfrm>
          <a:prstGeom prst="rect">
            <a:avLst/>
          </a:prstGeom>
          <a:noFill/>
          <a:ln w="28575">
            <a:solidFill>
              <a:srgbClr val="0064C8"/>
            </a:solidFill>
            <a:prstDash val="sysDash"/>
            <a:miter lim="800000"/>
            <a:headEnd/>
            <a:tailEnd/>
          </a:ln>
          <a:effectLst/>
        </p:spPr>
        <p:txBody>
          <a:bodyPr wrap="square" rtlCol="0" anchor="ctr"/>
          <a:lstStyle/>
          <a:p>
            <a:pPr algn="l"/>
            <a:endParaRPr kumimoji="0" lang="ja-JP" altLang="en-US" sz="857">
              <a:latin typeface="+mj-ea"/>
              <a:ea typeface="+mj-ea"/>
            </a:endParaRPr>
          </a:p>
        </p:txBody>
      </p:sp>
      <p:sp>
        <p:nvSpPr>
          <p:cNvPr id="8" name="スライド番号プレースホルダー 7">
            <a:extLst>
              <a:ext uri="{FF2B5EF4-FFF2-40B4-BE49-F238E27FC236}">
                <a16:creationId xmlns:a16="http://schemas.microsoft.com/office/drawing/2014/main" id="{7CE77FDF-1B71-8CE2-DC1F-EB3FDAFB68EE}"/>
              </a:ext>
            </a:extLst>
          </p:cNvPr>
          <p:cNvSpPr>
            <a:spLocks noGrp="1"/>
          </p:cNvSpPr>
          <p:nvPr>
            <p:ph type="sldNum" sz="quarter" idx="4"/>
          </p:nvPr>
        </p:nvSpPr>
        <p:spPr/>
        <p:txBody>
          <a:bodyPr/>
          <a:lstStyle/>
          <a:p>
            <a:fld id="{D9550142-B990-490A-A107-ED7302A7FD52}" type="slidenum">
              <a:rPr lang="ja-JP" altLang="en-US" smtClean="0"/>
              <a:pPr/>
              <a:t>11</a:t>
            </a:fld>
            <a:endParaRPr lang="ja-JP" altLang="en-US" dirty="0"/>
          </a:p>
        </p:txBody>
      </p:sp>
      <p:sp>
        <p:nvSpPr>
          <p:cNvPr id="13" name="テキスト ボックス 12">
            <a:extLst>
              <a:ext uri="{FF2B5EF4-FFF2-40B4-BE49-F238E27FC236}">
                <a16:creationId xmlns:a16="http://schemas.microsoft.com/office/drawing/2014/main" id="{078EC415-AF81-19ED-B39F-00144D2EC03C}"/>
              </a:ext>
            </a:extLst>
          </p:cNvPr>
          <p:cNvSpPr txBox="1"/>
          <p:nvPr/>
        </p:nvSpPr>
        <p:spPr>
          <a:xfrm>
            <a:off x="10942602" y="-21135"/>
            <a:ext cx="1236683" cy="400110"/>
          </a:xfrm>
          <a:prstGeom prst="rect">
            <a:avLst/>
          </a:prstGeom>
          <a:noFill/>
        </p:spPr>
        <p:txBody>
          <a:bodyPr wrap="square">
            <a:spAutoFit/>
          </a:bodyPr>
          <a:lstStyle/>
          <a:p>
            <a:r>
              <a:rPr lang="ja-JP" altLang="en-US" sz="500" dirty="0">
                <a:latin typeface="メイリオ" panose="020B0604030504040204" pitchFamily="50" charset="-128"/>
                <a:ea typeface="メイリオ" panose="020B0604030504040204" pitchFamily="50" charset="-128"/>
              </a:rPr>
              <a:t>出典：</a:t>
            </a:r>
            <a:endParaRPr lang="en-US" altLang="zh-TW" sz="500" dirty="0">
              <a:latin typeface="メイリオ" panose="020B0604030504040204" pitchFamily="50" charset="-128"/>
              <a:ea typeface="メイリオ" panose="020B0604030504040204" pitchFamily="50" charset="-128"/>
            </a:endParaRPr>
          </a:p>
          <a:p>
            <a:r>
              <a:rPr lang="zh-TW" altLang="en-US" sz="500" dirty="0">
                <a:latin typeface="メイリオ" panose="020B0604030504040204" pitchFamily="50" charset="-128"/>
                <a:ea typeface="メイリオ" panose="020B0604030504040204" pitchFamily="50" charset="-128"/>
              </a:rPr>
              <a:t>中小企業政策審議会</a:t>
            </a:r>
            <a:r>
              <a:rPr lang="en-US" altLang="zh-TW" sz="500" dirty="0">
                <a:latin typeface="メイリオ" panose="020B0604030504040204" pitchFamily="50" charset="-128"/>
                <a:ea typeface="メイリオ" panose="020B0604030504040204" pitchFamily="50" charset="-128"/>
              </a:rPr>
              <a:t>(</a:t>
            </a:r>
            <a:r>
              <a:rPr lang="zh-TW" altLang="en-US" sz="500" dirty="0">
                <a:latin typeface="メイリオ" panose="020B0604030504040204" pitchFamily="50" charset="-128"/>
                <a:ea typeface="メイリオ" panose="020B0604030504040204" pitchFamily="50" charset="-128"/>
              </a:rPr>
              <a:t>第</a:t>
            </a:r>
            <a:r>
              <a:rPr lang="en-US" altLang="zh-TW" sz="500" dirty="0">
                <a:latin typeface="メイリオ" panose="020B0604030504040204" pitchFamily="50" charset="-128"/>
                <a:ea typeface="メイリオ" panose="020B0604030504040204" pitchFamily="50" charset="-128"/>
              </a:rPr>
              <a:t>45</a:t>
            </a:r>
            <a:r>
              <a:rPr lang="zh-TW" altLang="en-US" sz="500" dirty="0">
                <a:latin typeface="メイリオ" panose="020B0604030504040204" pitchFamily="50" charset="-128"/>
                <a:ea typeface="メイリオ" panose="020B0604030504040204" pitchFamily="50" charset="-128"/>
              </a:rPr>
              <a:t>回</a:t>
            </a:r>
            <a:r>
              <a:rPr lang="en-US" altLang="zh-TW" sz="500" dirty="0">
                <a:latin typeface="メイリオ" panose="020B0604030504040204" pitchFamily="50" charset="-128"/>
                <a:ea typeface="メイリオ" panose="020B0604030504040204" pitchFamily="50" charset="-128"/>
              </a:rPr>
              <a:t>)</a:t>
            </a:r>
            <a:br>
              <a:rPr lang="en-US" altLang="zh-TW" sz="500" dirty="0">
                <a:latin typeface="メイリオ" panose="020B0604030504040204" pitchFamily="50" charset="-128"/>
                <a:ea typeface="メイリオ" panose="020B0604030504040204" pitchFamily="50" charset="-128"/>
              </a:rPr>
            </a:br>
            <a:r>
              <a:rPr lang="ja-JP" altLang="en-US" sz="500" dirty="0">
                <a:latin typeface="メイリオ" panose="020B0604030504040204" pitchFamily="50" charset="-128"/>
                <a:ea typeface="メイリオ" panose="020B0604030504040204" pitchFamily="50" charset="-128"/>
              </a:rPr>
              <a:t>配布資料</a:t>
            </a:r>
            <a:endParaRPr lang="en-US" altLang="zh-TW" sz="500" dirty="0">
              <a:latin typeface="メイリオ" panose="020B0604030504040204" pitchFamily="50" charset="-128"/>
              <a:ea typeface="メイリオ" panose="020B0604030504040204" pitchFamily="50" charset="-128"/>
            </a:endParaRPr>
          </a:p>
          <a:p>
            <a:r>
              <a:rPr lang="ja-JP" altLang="en-US" sz="500" dirty="0">
                <a:latin typeface="メイリオ" panose="020B0604030504040204" pitchFamily="50" charset="-128"/>
                <a:ea typeface="メイリオ" panose="020B0604030504040204" pitchFamily="50" charset="-128"/>
              </a:rPr>
              <a:t>令和</a:t>
            </a:r>
            <a:r>
              <a:rPr lang="en-US" altLang="ja-JP" sz="500" dirty="0">
                <a:latin typeface="メイリオ" panose="020B0604030504040204" pitchFamily="50" charset="-128"/>
                <a:ea typeface="メイリオ" panose="020B0604030504040204" pitchFamily="50" charset="-128"/>
              </a:rPr>
              <a:t>8</a:t>
            </a:r>
            <a:r>
              <a:rPr lang="ja-JP" altLang="en-US" sz="500" dirty="0">
                <a:latin typeface="メイリオ" panose="020B0604030504040204" pitchFamily="50" charset="-128"/>
                <a:ea typeface="メイリオ" panose="020B0604030504040204" pitchFamily="50" charset="-128"/>
              </a:rPr>
              <a:t>年</a:t>
            </a:r>
            <a:r>
              <a:rPr lang="en-US" altLang="ja-JP" sz="500" dirty="0">
                <a:latin typeface="メイリオ" panose="020B0604030504040204" pitchFamily="50" charset="-128"/>
                <a:ea typeface="メイリオ" panose="020B0604030504040204" pitchFamily="50" charset="-128"/>
              </a:rPr>
              <a:t>5</a:t>
            </a:r>
            <a:r>
              <a:rPr lang="ja-JP" altLang="en-US" sz="500" dirty="0">
                <a:latin typeface="メイリオ" panose="020B0604030504040204" pitchFamily="50" charset="-128"/>
                <a:ea typeface="メイリオ" panose="020B0604030504040204" pitchFamily="50" charset="-128"/>
              </a:rPr>
              <a:t>月</a:t>
            </a:r>
            <a:r>
              <a:rPr lang="en-US" altLang="ja-JP" sz="500" dirty="0">
                <a:latin typeface="メイリオ" panose="020B0604030504040204" pitchFamily="50" charset="-128"/>
                <a:ea typeface="メイリオ" panose="020B0604030504040204" pitchFamily="50" charset="-128"/>
              </a:rPr>
              <a:t>20</a:t>
            </a:r>
            <a:r>
              <a:rPr lang="ja-JP" altLang="en-US" sz="500" dirty="0">
                <a:latin typeface="メイリオ" panose="020B0604030504040204" pitchFamily="50" charset="-128"/>
                <a:ea typeface="メイリオ" panose="020B0604030504040204" pitchFamily="50" charset="-128"/>
              </a:rPr>
              <a:t>日を加工</a:t>
            </a:r>
            <a:endParaRPr lang="en-US" altLang="zh-TW" sz="5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30346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図形 が含まれている画像&#10;&#10;自動的に生成された説明">
            <a:extLst>
              <a:ext uri="{FF2B5EF4-FFF2-40B4-BE49-F238E27FC236}">
                <a16:creationId xmlns:a16="http://schemas.microsoft.com/office/drawing/2014/main" id="{E55681E7-66D5-D9D3-2362-983EF3E2DCAA}"/>
              </a:ext>
            </a:extLst>
          </p:cNvPr>
          <p:cNvPicPr>
            <a:picLocks/>
          </p:cNvPicPr>
          <p:nvPr/>
        </p:nvPicPr>
        <p:blipFill rotWithShape="1">
          <a:blip r:embed="rId3"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
        <p:nvSpPr>
          <p:cNvPr id="10" name="タイトル 5">
            <a:extLst>
              <a:ext uri="{FF2B5EF4-FFF2-40B4-BE49-F238E27FC236}">
                <a16:creationId xmlns:a16="http://schemas.microsoft.com/office/drawing/2014/main" id="{16A5B3A9-C0FB-F999-0EA9-508471B82124}"/>
              </a:ext>
            </a:extLst>
          </p:cNvPr>
          <p:cNvSpPr txBox="1">
            <a:spLocks/>
          </p:cNvSpPr>
          <p:nvPr/>
        </p:nvSpPr>
        <p:spPr>
          <a:xfrm>
            <a:off x="89279" y="56526"/>
            <a:ext cx="11305842" cy="461665"/>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lang="ja-JP" altLang="en-US" sz="2400" b="1" i="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a:defRPr/>
            </a:pPr>
            <a:r>
              <a:rPr kumimoji="0" lang="ja-JP" altLang="en-US" dirty="0">
                <a:solidFill>
                  <a:prstClr val="black"/>
                </a:solidFill>
              </a:rPr>
              <a:t>成長に向けた政策の方向性：</a:t>
            </a:r>
            <a:r>
              <a:rPr kumimoji="0" lang="en-US" altLang="ja-JP" dirty="0">
                <a:solidFill>
                  <a:prstClr val="black"/>
                </a:solidFill>
              </a:rPr>
              <a:t>3</a:t>
            </a:r>
            <a:r>
              <a:rPr kumimoji="0" lang="ja-JP" altLang="en-US" dirty="0">
                <a:solidFill>
                  <a:prstClr val="black"/>
                </a:solidFill>
              </a:rPr>
              <a:t>つの柱</a:t>
            </a:r>
          </a:p>
        </p:txBody>
      </p:sp>
      <p:sp>
        <p:nvSpPr>
          <p:cNvPr id="11" name="テキスト ボックス 10">
            <a:extLst>
              <a:ext uri="{FF2B5EF4-FFF2-40B4-BE49-F238E27FC236}">
                <a16:creationId xmlns:a16="http://schemas.microsoft.com/office/drawing/2014/main" id="{F540B2B4-CA94-60F3-5E75-ECF8F7BCCE9B}"/>
              </a:ext>
            </a:extLst>
          </p:cNvPr>
          <p:cNvSpPr txBox="1"/>
          <p:nvPr/>
        </p:nvSpPr>
        <p:spPr>
          <a:xfrm>
            <a:off x="1039574" y="6238823"/>
            <a:ext cx="7359707" cy="369332"/>
          </a:xfrm>
          <a:prstGeom prst="rect">
            <a:avLst/>
          </a:prstGeom>
          <a:noFill/>
        </p:spPr>
        <p:txBody>
          <a:bodyPr wrap="none" rtlCol="0">
            <a:spAutoFit/>
          </a:bodyPr>
          <a:lstStyle/>
          <a:p>
            <a:pPr algn="l"/>
            <a:r>
              <a:rPr kumimoji="1" lang="ja-JP" altLang="en-US"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生み出した付加価値を稼ぐ力に</a:t>
            </a:r>
            <a:r>
              <a:rPr lang="ja-JP" altLang="en-US">
                <a:solidFill>
                  <a:prstClr val="black"/>
                </a:solidFill>
                <a:latin typeface="Meiryo UI" panose="020B0604030504040204" pitchFamily="50" charset="-128"/>
                <a:ea typeface="Meiryo UI" panose="020B0604030504040204" pitchFamily="50" charset="-128"/>
              </a:rPr>
              <a:t>繋げる</a:t>
            </a:r>
            <a:r>
              <a:rPr kumimoji="1" lang="ja-JP" altLang="en-US"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ため、価格転嫁・取引適正化の推進</a:t>
            </a: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87974383-C801-0532-C54A-FEE029BC6EF2}"/>
              </a:ext>
            </a:extLst>
          </p:cNvPr>
          <p:cNvSpPr txBox="1"/>
          <p:nvPr/>
        </p:nvSpPr>
        <p:spPr>
          <a:xfrm>
            <a:off x="1061325" y="4254211"/>
            <a:ext cx="6034024" cy="369332"/>
          </a:xfrm>
          <a:prstGeom prst="rect">
            <a:avLst/>
          </a:prstGeom>
          <a:noFill/>
        </p:spPr>
        <p:txBody>
          <a:bodyPr wrap="none" rtlCol="0">
            <a:spAutoFit/>
          </a:bodyPr>
          <a:lstStyle/>
          <a:p>
            <a:pPr algn="l"/>
            <a:r>
              <a:rPr kumimoji="1" lang="ja-JP" altLang="en-US"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lang="en-US" altLang="ja-JP">
                <a:solidFill>
                  <a:prstClr val="black"/>
                </a:solidFill>
                <a:latin typeface="Meiryo UI" panose="020B0604030504040204" pitchFamily="50" charset="-128"/>
                <a:ea typeface="Meiryo UI" panose="020B0604030504040204" pitchFamily="50" charset="-128"/>
              </a:rPr>
              <a:t> </a:t>
            </a:r>
            <a:r>
              <a:rPr kumimoji="1" lang="ja-JP" altLang="en-US" sz="1800" b="0" i="0" u="none" strike="noStrike" kern="1200" cap="none" spc="0" normalizeH="0" baseline="0" noProof="0">
                <a:ln>
                  <a:noFill/>
                </a:ln>
                <a:solidFill>
                  <a:prstClr val="black"/>
                </a:solidFill>
                <a:effectLst/>
                <a:uLnTx/>
                <a:uFillTx/>
                <a:latin typeface="メイリオ"/>
                <a:ea typeface="メイリオ"/>
              </a:rPr>
              <a:t>物価高や人手不足等を克服するための生産性の向上</a:t>
            </a: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7F8539BE-9447-36C2-4954-31249E97C284}"/>
              </a:ext>
            </a:extLst>
          </p:cNvPr>
          <p:cNvSpPr txBox="1"/>
          <p:nvPr/>
        </p:nvSpPr>
        <p:spPr>
          <a:xfrm>
            <a:off x="1061325" y="2348922"/>
            <a:ext cx="6878806" cy="646331"/>
          </a:xfrm>
          <a:prstGeom prst="rect">
            <a:avLst/>
          </a:prstGeom>
          <a:noFill/>
        </p:spPr>
        <p:txBody>
          <a:bodyPr wrap="none" rtlCol="0">
            <a:spAutoFit/>
          </a:bodyPr>
          <a:lstStyle/>
          <a:p>
            <a:pPr algn="l"/>
            <a:r>
              <a:rPr kumimoji="1" lang="ja-JP" altLang="en-US"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⇒スタートアップの創出（本日は省略）</a:t>
            </a:r>
            <a:r>
              <a:rPr lang="en-US" altLang="ja-JP">
                <a:solidFill>
                  <a:prstClr val="black"/>
                </a:solidFill>
                <a:latin typeface="Meiryo UI" panose="020B0604030504040204" pitchFamily="50" charset="-128"/>
                <a:ea typeface="Meiryo UI" panose="020B0604030504040204" pitchFamily="50" charset="-128"/>
              </a:rPr>
              <a:t> </a:t>
            </a:r>
          </a:p>
          <a:p>
            <a:pPr algn="l"/>
            <a:r>
              <a:rPr kumimoji="1" lang="ja-JP" altLang="en-US" sz="1800" b="0" i="0" u="none" strike="noStrike" kern="1200" cap="none" spc="0" normalizeH="0" baseline="0" noProof="0">
                <a:ln>
                  <a:noFill/>
                </a:ln>
                <a:solidFill>
                  <a:prstClr val="black"/>
                </a:solidFill>
                <a:effectLst/>
                <a:uLnTx/>
                <a:uFillTx/>
                <a:latin typeface="メイリオ"/>
                <a:ea typeface="メイリオ"/>
              </a:rPr>
              <a:t>⇒</a:t>
            </a:r>
            <a:r>
              <a:rPr kumimoji="1" lang="ja-JP" altLang="en-US" sz="1800" i="0" u="sng" strike="noStrike" kern="1200" cap="none" spc="0" normalizeH="0" baseline="0" noProof="0">
                <a:ln>
                  <a:noFill/>
                </a:ln>
                <a:effectLst/>
                <a:uLnTx/>
                <a:uFillTx/>
                <a:latin typeface="メイリオ"/>
                <a:ea typeface="メイリオ"/>
              </a:rPr>
              <a:t>良質な雇用を創出する中堅企業や成長志向型の中小企業の創出</a:t>
            </a:r>
            <a:endParaRPr kumimoji="1" lang="ja-JP" altLang="en-US" u="sng">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フローチャート: 他ページ結合子 4">
            <a:extLst>
              <a:ext uri="{FF2B5EF4-FFF2-40B4-BE49-F238E27FC236}">
                <a16:creationId xmlns:a16="http://schemas.microsoft.com/office/drawing/2014/main" id="{B1A8F93A-B9C8-AACE-0597-62356D936EB2}"/>
              </a:ext>
            </a:extLst>
          </p:cNvPr>
          <p:cNvSpPr/>
          <p:nvPr/>
        </p:nvSpPr>
        <p:spPr bwMode="auto">
          <a:xfrm rot="-5400000">
            <a:off x="3289767" y="-1048803"/>
            <a:ext cx="1033353" cy="5490237"/>
          </a:xfrm>
          <a:prstGeom prst="flowChartOffpageConnector">
            <a:avLst/>
          </a:prstGeom>
          <a:solidFill>
            <a:schemeClr val="accent1"/>
          </a:solidFill>
          <a:ln w="9525">
            <a:solidFill>
              <a:srgbClr val="B2B2B2"/>
            </a:solidFill>
            <a:miter lim="800000"/>
            <a:headEnd/>
            <a:tailEnd/>
          </a:ln>
          <a:effectLst/>
        </p:spPr>
        <p:txBody>
          <a:bodyPr wrap="square" rtlCol="0" anchor="ctr"/>
          <a:lstStyle/>
          <a:p>
            <a:pPr algn="l"/>
            <a:endParaRPr kumimoji="0" lang="ja-JP" altLang="en-US" sz="1200">
              <a:latin typeface="+mj-ea"/>
              <a:ea typeface="+mj-ea"/>
            </a:endParaRPr>
          </a:p>
        </p:txBody>
      </p:sp>
      <p:sp>
        <p:nvSpPr>
          <p:cNvPr id="9" name="テキスト プレースホルダー 4">
            <a:extLst>
              <a:ext uri="{FF2B5EF4-FFF2-40B4-BE49-F238E27FC236}">
                <a16:creationId xmlns:a16="http://schemas.microsoft.com/office/drawing/2014/main" id="{EFEDAB4C-363A-E9F3-5E8C-88EA9FC83B16}"/>
              </a:ext>
            </a:extLst>
          </p:cNvPr>
          <p:cNvSpPr txBox="1">
            <a:spLocks/>
          </p:cNvSpPr>
          <p:nvPr/>
        </p:nvSpPr>
        <p:spPr>
          <a:xfrm>
            <a:off x="1061325" y="1333790"/>
            <a:ext cx="5044401" cy="646331"/>
          </a:xfrm>
          <a:prstGeom prst="rect">
            <a:avLst/>
          </a:prstGeom>
          <a:noFill/>
        </p:spPr>
        <p:txBody>
          <a:bodyPr vert="horz" wrap="square" lIns="91440" tIns="45720" rIns="91440" bIns="45720" rtlCol="0" anchor="ctr">
            <a:spAutoFit/>
          </a:bodyPr>
          <a:lstStyle>
            <a:defPPr>
              <a:defRPr lang="ja-JP"/>
            </a:defPPr>
            <a:lvl1pPr algn="ctr" eaLnBrk="0" hangingPunct="0">
              <a:spcBef>
                <a:spcPts val="0"/>
              </a:spcBef>
              <a:buNone/>
              <a:defRPr sz="1600" b="1">
                <a:solidFill>
                  <a:prstClr val="white"/>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ja-JP" altLang="en-US" sz="3600"/>
              <a:t>①</a:t>
            </a:r>
            <a:r>
              <a:rPr lang="ja-JP" altLang="en-US" sz="2800"/>
              <a:t>成長を支える担い手の支援</a:t>
            </a:r>
            <a:endParaRPr lang="ja-JP" altLang="en-US" sz="2400"/>
          </a:p>
        </p:txBody>
      </p:sp>
      <p:sp>
        <p:nvSpPr>
          <p:cNvPr id="7" name="フローチャート: 他ページ結合子 6">
            <a:extLst>
              <a:ext uri="{FF2B5EF4-FFF2-40B4-BE49-F238E27FC236}">
                <a16:creationId xmlns:a16="http://schemas.microsoft.com/office/drawing/2014/main" id="{8D8A275F-67AA-AE44-A214-07F1E6CEC51C}"/>
              </a:ext>
            </a:extLst>
          </p:cNvPr>
          <p:cNvSpPr/>
          <p:nvPr/>
        </p:nvSpPr>
        <p:spPr bwMode="auto">
          <a:xfrm rot="16200000">
            <a:off x="3268017" y="861981"/>
            <a:ext cx="1033353" cy="5490237"/>
          </a:xfrm>
          <a:prstGeom prst="flowChartOffpageConnector">
            <a:avLst/>
          </a:prstGeom>
          <a:solidFill>
            <a:schemeClr val="accent6">
              <a:lumMod val="50000"/>
            </a:schemeClr>
          </a:solidFill>
          <a:ln w="9525">
            <a:solidFill>
              <a:srgbClr val="B2B2B2"/>
            </a:solidFill>
            <a:miter lim="800000"/>
            <a:headEnd/>
            <a:tailEnd/>
          </a:ln>
          <a:effectLst/>
        </p:spPr>
        <p:txBody>
          <a:bodyPr wrap="square" rtlCol="0" anchor="ctr"/>
          <a:lstStyle/>
          <a:p>
            <a:pPr algn="l"/>
            <a:endParaRPr kumimoji="0" lang="ja-JP" altLang="en-US" sz="1200">
              <a:latin typeface="+mj-ea"/>
              <a:ea typeface="+mj-ea"/>
            </a:endParaRPr>
          </a:p>
        </p:txBody>
      </p:sp>
      <p:sp>
        <p:nvSpPr>
          <p:cNvPr id="8" name="フローチャート: 他ページ結合子 7">
            <a:extLst>
              <a:ext uri="{FF2B5EF4-FFF2-40B4-BE49-F238E27FC236}">
                <a16:creationId xmlns:a16="http://schemas.microsoft.com/office/drawing/2014/main" id="{C653F839-6CF4-2D0D-FF21-919E4183DCE3}"/>
              </a:ext>
            </a:extLst>
          </p:cNvPr>
          <p:cNvSpPr/>
          <p:nvPr/>
        </p:nvSpPr>
        <p:spPr bwMode="auto">
          <a:xfrm rot="16200000">
            <a:off x="3289767" y="2850723"/>
            <a:ext cx="1033353" cy="5490236"/>
          </a:xfrm>
          <a:prstGeom prst="flowChartOffpageConnector">
            <a:avLst/>
          </a:prstGeom>
          <a:solidFill>
            <a:srgbClr val="990033"/>
          </a:solidFill>
          <a:ln w="9525">
            <a:solidFill>
              <a:srgbClr val="B2B2B2"/>
            </a:solidFill>
            <a:miter lim="800000"/>
            <a:headEnd/>
            <a:tailEnd/>
          </a:ln>
          <a:effectLst/>
        </p:spPr>
        <p:txBody>
          <a:bodyPr wrap="square" rtlCol="0" anchor="ctr"/>
          <a:lstStyle/>
          <a:p>
            <a:pPr algn="l"/>
            <a:endParaRPr kumimoji="0" lang="ja-JP" altLang="en-US" sz="1200">
              <a:latin typeface="+mj-ea"/>
              <a:ea typeface="+mj-ea"/>
            </a:endParaRPr>
          </a:p>
        </p:txBody>
      </p:sp>
      <p:sp>
        <p:nvSpPr>
          <p:cNvPr id="4" name="テキスト プレースホルダー 4">
            <a:extLst>
              <a:ext uri="{FF2B5EF4-FFF2-40B4-BE49-F238E27FC236}">
                <a16:creationId xmlns:a16="http://schemas.microsoft.com/office/drawing/2014/main" id="{156A78BF-0CDB-16EE-BBD9-9EB785F35FC5}"/>
              </a:ext>
            </a:extLst>
          </p:cNvPr>
          <p:cNvSpPr txBox="1">
            <a:spLocks/>
          </p:cNvSpPr>
          <p:nvPr/>
        </p:nvSpPr>
        <p:spPr>
          <a:xfrm>
            <a:off x="1039574" y="5246744"/>
            <a:ext cx="5383009" cy="646331"/>
          </a:xfrm>
          <a:prstGeom prst="rect">
            <a:avLst/>
          </a:prstGeom>
          <a:noFill/>
        </p:spPr>
        <p:txBody>
          <a:bodyPr vert="horz" wrap="square" lIns="91440" tIns="45720" rIns="91440" bIns="45720" rtlCol="0" anchor="ctr">
            <a:spAutoFit/>
          </a:bodyPr>
          <a:lstStyle>
            <a:defPPr>
              <a:defRPr lang="ja-JP"/>
            </a:defPPr>
            <a:lvl1pPr algn="ctr" eaLnBrk="0" hangingPunct="0">
              <a:spcBef>
                <a:spcPts val="0"/>
              </a:spcBef>
              <a:buNone/>
              <a:defRPr sz="1600" b="1">
                <a:solidFill>
                  <a:prstClr val="white"/>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ja-JP" altLang="en-US" sz="3600"/>
              <a:t>③</a:t>
            </a:r>
            <a:r>
              <a:rPr lang="ja-JP" altLang="en-US" sz="2800"/>
              <a:t>価格転嫁・取引適正化</a:t>
            </a:r>
            <a:endParaRPr lang="ja-JP" altLang="en-US" sz="2400"/>
          </a:p>
        </p:txBody>
      </p:sp>
      <p:sp>
        <p:nvSpPr>
          <p:cNvPr id="6" name="テキスト プレースホルダー 4">
            <a:extLst>
              <a:ext uri="{FF2B5EF4-FFF2-40B4-BE49-F238E27FC236}">
                <a16:creationId xmlns:a16="http://schemas.microsoft.com/office/drawing/2014/main" id="{A8127D3A-4A72-204C-E597-3D7145E56817}"/>
              </a:ext>
            </a:extLst>
          </p:cNvPr>
          <p:cNvSpPr txBox="1">
            <a:spLocks/>
          </p:cNvSpPr>
          <p:nvPr/>
        </p:nvSpPr>
        <p:spPr>
          <a:xfrm>
            <a:off x="1039574" y="3283933"/>
            <a:ext cx="4702626" cy="646331"/>
          </a:xfrm>
          <a:prstGeom prst="rect">
            <a:avLst/>
          </a:prstGeom>
          <a:noFill/>
        </p:spPr>
        <p:txBody>
          <a:bodyPr vert="horz" wrap="square" lIns="91440" tIns="45720" rIns="91440" bIns="45720" rtlCol="0" anchor="ctr">
            <a:spAutoFit/>
          </a:bodyPr>
          <a:lstStyle>
            <a:defPPr>
              <a:defRPr lang="ja-JP"/>
            </a:defPPr>
            <a:lvl1pPr algn="ctr" eaLnBrk="0" hangingPunct="0">
              <a:spcBef>
                <a:spcPts val="0"/>
              </a:spcBef>
              <a:buNone/>
              <a:defRPr sz="1600" b="1">
                <a:solidFill>
                  <a:prstClr val="white"/>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l"/>
            <a:r>
              <a:rPr lang="ja-JP" altLang="en-US" sz="3600"/>
              <a:t>②</a:t>
            </a:r>
            <a:r>
              <a:rPr lang="ja-JP" altLang="en-US" sz="2800"/>
              <a:t>中小企業の生産性向上</a:t>
            </a:r>
            <a:endParaRPr lang="ja-JP" altLang="en-US" sz="2400"/>
          </a:p>
        </p:txBody>
      </p:sp>
      <p:sp>
        <p:nvSpPr>
          <p:cNvPr id="12" name="スライド番号プレースホルダー 11">
            <a:extLst>
              <a:ext uri="{FF2B5EF4-FFF2-40B4-BE49-F238E27FC236}">
                <a16:creationId xmlns:a16="http://schemas.microsoft.com/office/drawing/2014/main" id="{144AB0C7-203B-C07F-EF7A-B91F0B6AC3E9}"/>
              </a:ext>
            </a:extLst>
          </p:cNvPr>
          <p:cNvSpPr>
            <a:spLocks noGrp="1"/>
          </p:cNvSpPr>
          <p:nvPr>
            <p:ph type="sldNum" sz="quarter" idx="4"/>
          </p:nvPr>
        </p:nvSpPr>
        <p:spPr/>
        <p:txBody>
          <a:bodyPr/>
          <a:lstStyle/>
          <a:p>
            <a:fld id="{D9550142-B990-490A-A107-ED7302A7FD52}" type="slidenum">
              <a:rPr lang="ja-JP" altLang="en-US" smtClean="0"/>
              <a:pPr/>
              <a:t>12</a:t>
            </a:fld>
            <a:endParaRPr lang="ja-JP" altLang="en-US" dirty="0"/>
          </a:p>
        </p:txBody>
      </p:sp>
    </p:spTree>
    <p:extLst>
      <p:ext uri="{BB962C8B-B14F-4D97-AF65-F5344CB8AC3E}">
        <p14:creationId xmlns:p14="http://schemas.microsoft.com/office/powerpoint/2010/main" val="3015023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A65D4-00B9-4B41-808E-D7CE9AAFAA5E}"/>
            </a:ext>
          </a:extLst>
        </p:cNvPr>
        <p:cNvGrpSpPr/>
        <p:nvPr/>
      </p:nvGrpSpPr>
      <p:grpSpPr>
        <a:xfrm>
          <a:off x="0" y="0"/>
          <a:ext cx="0" cy="0"/>
          <a:chOff x="0" y="0"/>
          <a:chExt cx="0" cy="0"/>
        </a:xfrm>
      </p:grpSpPr>
      <p:graphicFrame>
        <p:nvGraphicFramePr>
          <p:cNvPr id="8" name="表 7">
            <a:extLst>
              <a:ext uri="{FF2B5EF4-FFF2-40B4-BE49-F238E27FC236}">
                <a16:creationId xmlns:a16="http://schemas.microsoft.com/office/drawing/2014/main" id="{7B1A2060-7FCD-3CD7-AC2E-C952FB2D6818}"/>
              </a:ext>
            </a:extLst>
          </p:cNvPr>
          <p:cNvGraphicFramePr>
            <a:graphicFrameLocks noGrp="1"/>
          </p:cNvGraphicFramePr>
          <p:nvPr/>
        </p:nvGraphicFramePr>
        <p:xfrm>
          <a:off x="80085" y="643762"/>
          <a:ext cx="12060205" cy="6145910"/>
        </p:xfrm>
        <a:graphic>
          <a:graphicData uri="http://schemas.openxmlformats.org/drawingml/2006/table">
            <a:tbl>
              <a:tblPr firstRow="1" bandRow="1">
                <a:tableStyleId>{5940675A-B579-460E-94D1-54222C63F5DA}</a:tableStyleId>
              </a:tblPr>
              <a:tblGrid>
                <a:gridCol w="597412">
                  <a:extLst>
                    <a:ext uri="{9D8B030D-6E8A-4147-A177-3AD203B41FA5}">
                      <a16:colId xmlns:a16="http://schemas.microsoft.com/office/drawing/2014/main" val="160269667"/>
                    </a:ext>
                  </a:extLst>
                </a:gridCol>
                <a:gridCol w="631411">
                  <a:extLst>
                    <a:ext uri="{9D8B030D-6E8A-4147-A177-3AD203B41FA5}">
                      <a16:colId xmlns:a16="http://schemas.microsoft.com/office/drawing/2014/main" val="3590001647"/>
                    </a:ext>
                  </a:extLst>
                </a:gridCol>
                <a:gridCol w="1245566">
                  <a:extLst>
                    <a:ext uri="{9D8B030D-6E8A-4147-A177-3AD203B41FA5}">
                      <a16:colId xmlns:a16="http://schemas.microsoft.com/office/drawing/2014/main" val="1692797894"/>
                    </a:ext>
                  </a:extLst>
                </a:gridCol>
                <a:gridCol w="3195272">
                  <a:extLst>
                    <a:ext uri="{9D8B030D-6E8A-4147-A177-3AD203B41FA5}">
                      <a16:colId xmlns:a16="http://schemas.microsoft.com/office/drawing/2014/main" val="1338691927"/>
                    </a:ext>
                  </a:extLst>
                </a:gridCol>
                <a:gridCol w="3195272">
                  <a:extLst>
                    <a:ext uri="{9D8B030D-6E8A-4147-A177-3AD203B41FA5}">
                      <a16:colId xmlns:a16="http://schemas.microsoft.com/office/drawing/2014/main" val="1881948285"/>
                    </a:ext>
                  </a:extLst>
                </a:gridCol>
                <a:gridCol w="3195272">
                  <a:extLst>
                    <a:ext uri="{9D8B030D-6E8A-4147-A177-3AD203B41FA5}">
                      <a16:colId xmlns:a16="http://schemas.microsoft.com/office/drawing/2014/main" val="3745609854"/>
                    </a:ext>
                  </a:extLst>
                </a:gridCol>
              </a:tblGrid>
              <a:tr h="338034">
                <a:tc rowSpan="2" gridSpan="2">
                  <a:txBody>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1" lang="ja-JP" altLang="en-US" sz="1600" b="1">
                          <a:solidFill>
                            <a:schemeClr val="bg1"/>
                          </a:solidFill>
                        </a:rPr>
                        <a:t>売上規模</a:t>
                      </a:r>
                      <a:endParaRPr kumimoji="1" lang="en-US" altLang="ja-JP" sz="1600" b="1">
                        <a:solidFill>
                          <a:schemeClr val="bg1"/>
                        </a:solidFill>
                      </a:endParaRPr>
                    </a:p>
                    <a:p>
                      <a:pPr marL="0" marR="0" lvl="0" indent="0" algn="ctr" defTabSz="914423" rtl="0" eaLnBrk="1" fontAlgn="auto" latinLnBrk="0" hangingPunct="1">
                        <a:lnSpc>
                          <a:spcPct val="100000"/>
                        </a:lnSpc>
                        <a:spcBef>
                          <a:spcPts val="0"/>
                        </a:spcBef>
                        <a:spcAft>
                          <a:spcPts val="0"/>
                        </a:spcAft>
                        <a:buClrTx/>
                        <a:buSzTx/>
                        <a:buFontTx/>
                        <a:buNone/>
                        <a:tabLst/>
                        <a:defRPr/>
                      </a:pPr>
                      <a:r>
                        <a:rPr kumimoji="1" lang="ja-JP" altLang="en-US" sz="1000" b="1" kern="1200">
                          <a:solidFill>
                            <a:schemeClr val="bg1"/>
                          </a:solidFill>
                          <a:latin typeface="+mn-lt"/>
                          <a:ea typeface="+mn-ea"/>
                          <a:cs typeface="+mn-cs"/>
                        </a:rPr>
                        <a:t>イメージ</a:t>
                      </a:r>
                    </a:p>
                  </a:txBody>
                  <a:tcPr marL="104620" marR="104620" marT="52310" marB="52310" anchor="ctr">
                    <a:lnR w="12700" cap="flat" cmpd="sng" algn="ctr">
                      <a:solidFill>
                        <a:schemeClr val="bg1"/>
                      </a:solidFill>
                      <a:prstDash val="solid"/>
                      <a:round/>
                      <a:headEnd type="none" w="med" len="med"/>
                      <a:tailEnd type="none" w="med" len="med"/>
                    </a:lnR>
                    <a:solidFill>
                      <a:schemeClr val="accent1"/>
                    </a:solidFill>
                  </a:tcPr>
                </a:tc>
                <a:tc rowSpan="2" hMerge="1">
                  <a:txBody>
                    <a:bodyPr/>
                    <a:lstStyle/>
                    <a:p>
                      <a:endParaRPr kumimoji="1" lang="ja-JP" altLang="en-US"/>
                    </a:p>
                  </a:txBody>
                  <a:tcPr/>
                </a:tc>
                <a:tc rowSpan="2">
                  <a:txBody>
                    <a:bodyPr/>
                    <a:lstStyle/>
                    <a:p>
                      <a:pPr algn="ctr"/>
                      <a:r>
                        <a:rPr kumimoji="1" lang="ja-JP" altLang="en-US" sz="1600" b="1">
                          <a:solidFill>
                            <a:schemeClr val="bg1"/>
                          </a:solidFill>
                        </a:rPr>
                        <a:t>事業者数</a:t>
                      </a:r>
                      <a:endParaRPr kumimoji="1" lang="en-US" altLang="ja-JP" sz="1600" b="1">
                        <a:solidFill>
                          <a:schemeClr val="bg1"/>
                        </a:solidFill>
                      </a:endParaRPr>
                    </a:p>
                  </a:txBody>
                  <a:tcPr marL="104620" marR="104620" marT="52310" marB="5231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accent1"/>
                    </a:solidFill>
                  </a:tcPr>
                </a:tc>
                <a:tc gridSpan="3">
                  <a:txBody>
                    <a:bodyPr/>
                    <a:lstStyle/>
                    <a:p>
                      <a:pPr algn="ctr"/>
                      <a:r>
                        <a:rPr kumimoji="1" lang="ja-JP" altLang="en-US" sz="1600" b="1">
                          <a:solidFill>
                            <a:schemeClr val="bg1"/>
                          </a:solidFill>
                        </a:rPr>
                        <a:t>主な経営課題</a:t>
                      </a:r>
                    </a:p>
                  </a:txBody>
                  <a:tcPr marL="104620" marR="104620" marT="52310" marB="5231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solidFill>
                  </a:tcPr>
                </a:tc>
                <a:tc hMerge="1">
                  <a:txBody>
                    <a:bodyPr/>
                    <a:lstStyle/>
                    <a:p>
                      <a:pPr algn="l"/>
                      <a:endParaRPr kumimoji="1" lang="ja-JP" altLang="en-US" sz="1600" b="1">
                        <a:solidFill>
                          <a:schemeClr val="tx1"/>
                        </a:solidFill>
                      </a:endParaRPr>
                    </a:p>
                  </a:txBody>
                  <a:tcPr marL="104620" marR="104620" marT="52310" marB="52310" anchor="ctr">
                    <a:lnR w="12700" cap="flat" cmpd="sng" algn="ctr">
                      <a:solidFill>
                        <a:schemeClr val="accent4">
                          <a:lumMod val="60000"/>
                          <a:lumOff val="40000"/>
                        </a:schemeClr>
                      </a:solidFill>
                      <a:prstDash val="lgDash"/>
                      <a:round/>
                      <a:headEnd type="none" w="med" len="med"/>
                      <a:tailEnd type="none" w="med" len="med"/>
                    </a:lnR>
                  </a:tcPr>
                </a:tc>
                <a:tc hMerge="1">
                  <a:txBody>
                    <a:bodyPr/>
                    <a:lstStyle/>
                    <a:p>
                      <a:pPr algn="l"/>
                      <a:endParaRPr kumimoji="1" lang="ja-JP" altLang="en-US" sz="1600" b="1">
                        <a:solidFill>
                          <a:schemeClr val="tx1"/>
                        </a:solidFill>
                      </a:endParaRPr>
                    </a:p>
                  </a:txBody>
                  <a:tcPr marL="104620" marR="104620" marT="52310" marB="52310" anchor="ctr"/>
                </a:tc>
                <a:extLst>
                  <a:ext uri="{0D108BD9-81ED-4DB2-BD59-A6C34878D82A}">
                    <a16:rowId xmlns:a16="http://schemas.microsoft.com/office/drawing/2014/main" val="2575179310"/>
                  </a:ext>
                </a:extLst>
              </a:tr>
              <a:tr h="338034">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1600" b="1">
                          <a:solidFill>
                            <a:schemeClr val="tx1"/>
                          </a:solidFill>
                        </a:rPr>
                        <a:t>売上拡大</a:t>
                      </a:r>
                    </a:p>
                  </a:txBody>
                  <a:tcPr marL="104620" marR="104620" marT="52310" marB="52310" anchor="ctr">
                    <a:lnL w="12700" cap="flat" cmpd="sng" algn="ctr">
                      <a:solidFill>
                        <a:schemeClr val="bg1"/>
                      </a:solidFill>
                      <a:prstDash val="solid"/>
                      <a:round/>
                      <a:headEnd type="none" w="med" len="med"/>
                      <a:tailEnd type="none" w="med" len="med"/>
                    </a:lnL>
                    <a:lnR w="12700" cap="flat" cmpd="sng" algn="ctr">
                      <a:solidFill>
                        <a:schemeClr val="accent4">
                          <a:lumMod val="60000"/>
                          <a:lumOff val="40000"/>
                        </a:schemeClr>
                      </a:solidFill>
                      <a:prstDash val="lgDash"/>
                      <a:round/>
                      <a:headEnd type="none" w="med" len="med"/>
                      <a:tailEnd type="none" w="med" len="med"/>
                    </a:lnR>
                    <a:lnT w="12700" cap="flat" cmpd="sng" algn="ctr">
                      <a:solidFill>
                        <a:schemeClr val="bg1"/>
                      </a:solidFill>
                      <a:prstDash val="solid"/>
                      <a:round/>
                      <a:headEnd type="none" w="med" len="med"/>
                      <a:tailEnd type="none" w="med" len="med"/>
                    </a:lnT>
                    <a:solidFill>
                      <a:srgbClr val="FAD0B4"/>
                    </a:solidFill>
                  </a:tcPr>
                </a:tc>
                <a:tc>
                  <a:txBody>
                    <a:bodyPr/>
                    <a:lstStyle/>
                    <a:p>
                      <a:pPr algn="ctr"/>
                      <a:r>
                        <a:rPr kumimoji="1" lang="ja-JP" altLang="en-US" sz="1600" b="1">
                          <a:solidFill>
                            <a:schemeClr val="tx1"/>
                          </a:solidFill>
                        </a:rPr>
                        <a:t>高付加価値化</a:t>
                      </a:r>
                    </a:p>
                  </a:txBody>
                  <a:tcPr marL="104620" marR="104620" marT="52310" marB="52310" anchor="ctr">
                    <a:lnL w="12700" cap="flat" cmpd="sng" algn="ctr">
                      <a:solidFill>
                        <a:schemeClr val="accent4">
                          <a:lumMod val="60000"/>
                          <a:lumOff val="40000"/>
                        </a:schemeClr>
                      </a:solidFill>
                      <a:prstDash val="lgDash"/>
                      <a:round/>
                      <a:headEnd type="none" w="med" len="med"/>
                      <a:tailEnd type="none" w="med" len="med"/>
                    </a:lnL>
                    <a:lnR w="12700" cap="flat" cmpd="sng" algn="ctr">
                      <a:solidFill>
                        <a:schemeClr val="accent4">
                          <a:lumMod val="60000"/>
                          <a:lumOff val="40000"/>
                        </a:schemeClr>
                      </a:solidFill>
                      <a:prstDash val="lgDash"/>
                      <a:round/>
                      <a:headEnd type="none" w="med" len="med"/>
                      <a:tailEnd type="none" w="med" len="med"/>
                    </a:lnR>
                    <a:lnT w="12700" cap="flat" cmpd="sng" algn="ctr">
                      <a:solidFill>
                        <a:schemeClr val="bg1"/>
                      </a:solidFill>
                      <a:prstDash val="solid"/>
                      <a:round/>
                      <a:headEnd type="none" w="med" len="med"/>
                      <a:tailEnd type="none" w="med" len="med"/>
                    </a:lnT>
                    <a:solidFill>
                      <a:srgbClr val="DCF0C6"/>
                    </a:solidFill>
                  </a:tcPr>
                </a:tc>
                <a:tc>
                  <a:txBody>
                    <a:bodyPr/>
                    <a:lstStyle/>
                    <a:p>
                      <a:pPr algn="ctr"/>
                      <a:r>
                        <a:rPr kumimoji="1" lang="ja-JP" altLang="en-US" sz="1600" b="1">
                          <a:solidFill>
                            <a:schemeClr val="tx1"/>
                          </a:solidFill>
                        </a:rPr>
                        <a:t>省力化・デジタル化</a:t>
                      </a:r>
                    </a:p>
                  </a:txBody>
                  <a:tcPr marL="104620" marR="104620" marT="52310" marB="52310" anchor="ctr">
                    <a:lnL w="12700" cap="flat" cmpd="sng" algn="ctr">
                      <a:solidFill>
                        <a:schemeClr val="accent4">
                          <a:lumMod val="60000"/>
                          <a:lumOff val="40000"/>
                        </a:schemeClr>
                      </a:solidFill>
                      <a:prstDash val="lg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2">
                        <a:lumMod val="20000"/>
                        <a:lumOff val="80000"/>
                      </a:schemeClr>
                    </a:solidFill>
                  </a:tcPr>
                </a:tc>
                <a:extLst>
                  <a:ext uri="{0D108BD9-81ED-4DB2-BD59-A6C34878D82A}">
                    <a16:rowId xmlns:a16="http://schemas.microsoft.com/office/drawing/2014/main" val="580997313"/>
                  </a:ext>
                </a:extLst>
              </a:tr>
              <a:tr h="411954">
                <a:tc rowSpan="3">
                  <a:txBody>
                    <a:bodyPr/>
                    <a:lstStyle/>
                    <a:p>
                      <a:pPr algn="ctr"/>
                      <a:r>
                        <a:rPr kumimoji="1" lang="en-US" altLang="ja-JP" sz="1600" b="1"/>
                        <a:t>100</a:t>
                      </a:r>
                      <a:r>
                        <a:rPr kumimoji="1" lang="ja-JP" altLang="en-US" sz="1600" b="1"/>
                        <a:t>億円</a:t>
                      </a:r>
                      <a:endParaRPr kumimoji="1" lang="en-US" altLang="ja-JP" sz="1600" b="1"/>
                    </a:p>
                    <a:p>
                      <a:pPr algn="ctr"/>
                      <a:r>
                        <a:rPr kumimoji="1" lang="ja-JP" altLang="en-US" sz="1600" b="1"/>
                        <a:t>以上</a:t>
                      </a:r>
                    </a:p>
                  </a:txBody>
                  <a:tcPr marL="104620" marR="104620" marT="52310" marB="52310" anchor="ctr"/>
                </a:tc>
                <a:tc>
                  <a:txBody>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1" lang="ja-JP" altLang="en-US" sz="1050" b="1"/>
                        <a:t>大企業</a:t>
                      </a:r>
                    </a:p>
                  </a:txBody>
                  <a:tcPr marL="104620" marR="104620" marT="52310" marB="52310" anchor="ctr"/>
                </a:tc>
                <a:tc>
                  <a:txBody>
                    <a:bodyPr/>
                    <a:lstStyle/>
                    <a:p>
                      <a:pPr algn="ctr">
                        <a:lnSpc>
                          <a:spcPts val="2000"/>
                        </a:lnSpc>
                      </a:pPr>
                      <a:r>
                        <a:rPr kumimoji="1" lang="ja-JP" altLang="en-US" sz="1600" b="1" u="none"/>
                        <a:t>約</a:t>
                      </a:r>
                      <a:r>
                        <a:rPr kumimoji="1" lang="en-US" altLang="ja-JP" sz="1600" b="1" u="none"/>
                        <a:t>1,300</a:t>
                      </a:r>
                      <a:r>
                        <a:rPr kumimoji="1" lang="ja-JP" altLang="en-US" sz="1600" b="1" u="none"/>
                        <a:t>者</a:t>
                      </a:r>
                      <a:endParaRPr kumimoji="1" lang="en-US" altLang="ja-JP" sz="1600" b="1" u="none"/>
                    </a:p>
                  </a:txBody>
                  <a:tcPr marL="104620" marR="104620" marT="52310" marB="52310" anchor="ctr"/>
                </a:tc>
                <a:tc>
                  <a:txBody>
                    <a:bodyPr/>
                    <a:lstStyle/>
                    <a:p>
                      <a:pPr>
                        <a:lnSpc>
                          <a:spcPts val="2000"/>
                        </a:lnSpc>
                      </a:pPr>
                      <a:endParaRPr kumimoji="1" lang="en-US" altLang="ja-JP" sz="1600" b="1" u="none"/>
                    </a:p>
                  </a:txBody>
                  <a:tcPr marL="104620" marR="104620" marT="52310" marB="52310">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20205057"/>
                  </a:ext>
                </a:extLst>
              </a:tr>
              <a:tr h="544147">
                <a:tc vMerge="1">
                  <a:txBody>
                    <a:bodyPr/>
                    <a:lstStyle/>
                    <a:p>
                      <a:endParaRPr/>
                    </a:p>
                  </a:txBody>
                  <a:tcPr marL="104620" marR="104620" marT="52310" marB="52310" anchor="ctr"/>
                </a:tc>
                <a:tc>
                  <a:txBody>
                    <a:bodyPr/>
                    <a:lstStyle/>
                    <a:p>
                      <a:pPr algn="ctr"/>
                      <a:r>
                        <a:rPr kumimoji="1" lang="ja-JP" altLang="en-US" sz="1050" b="1"/>
                        <a:t>中堅企業</a:t>
                      </a:r>
                    </a:p>
                  </a:txBody>
                  <a:tcPr marL="104620" marR="104620" marT="52310" marB="52310" anchor="ctr"/>
                </a:tc>
                <a:tc>
                  <a:txBody>
                    <a:bodyPr/>
                    <a:lstStyle/>
                    <a:p>
                      <a:pPr algn="ctr">
                        <a:lnSpc>
                          <a:spcPts val="2000"/>
                        </a:lnSpc>
                      </a:pPr>
                      <a:r>
                        <a:rPr kumimoji="1" lang="ja-JP" altLang="en-US" sz="1600" b="1" u="none"/>
                        <a:t>約</a:t>
                      </a:r>
                      <a:r>
                        <a:rPr kumimoji="1" lang="en-US" altLang="ja-JP" sz="1600" b="1" u="none"/>
                        <a:t>0.9</a:t>
                      </a:r>
                      <a:r>
                        <a:rPr kumimoji="1" lang="ja-JP" altLang="en-US" sz="1600" b="1" u="none"/>
                        <a:t>万者</a:t>
                      </a:r>
                      <a:endParaRPr kumimoji="1" lang="en-US" altLang="ja-JP" sz="1600" b="1" u="none"/>
                    </a:p>
                  </a:txBody>
                  <a:tcPr marL="104620" marR="104620" marT="52310" marB="52310" anchor="ctr"/>
                </a:tc>
                <a:tc>
                  <a:txBody>
                    <a:bodyPr/>
                    <a:lstStyle/>
                    <a:p>
                      <a:pPr>
                        <a:lnSpc>
                          <a:spcPts val="2000"/>
                        </a:lnSpc>
                      </a:pPr>
                      <a:endParaRPr kumimoji="1" lang="en-US" altLang="ja-JP" sz="1600" b="1" u="none"/>
                    </a:p>
                  </a:txBody>
                  <a:tcPr marL="104620" marR="104620" marT="52310" marB="52310">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64996006"/>
                  </a:ext>
                </a:extLst>
              </a:tr>
              <a:tr h="411954">
                <a:tc vMerge="1">
                  <a:txBody>
                    <a:bodyPr/>
                    <a:lstStyle/>
                    <a:p>
                      <a:endParaRPr/>
                    </a:p>
                  </a:txBody>
                  <a:tcPr marL="104620" marR="104620" marT="52310" marB="52310" anchor="ctr"/>
                </a:tc>
                <a:tc>
                  <a:txBody>
                    <a:bodyPr/>
                    <a:lstStyle/>
                    <a:p>
                      <a:pPr algn="ctr"/>
                      <a:r>
                        <a:rPr kumimoji="1" lang="ja-JP" altLang="en-US" sz="1050" b="1"/>
                        <a:t>中小企業</a:t>
                      </a:r>
                      <a:endParaRPr kumimoji="1" lang="en-US" altLang="ja-JP" sz="1050" b="1"/>
                    </a:p>
                  </a:txBody>
                  <a:tcPr marL="104620" marR="104620" marT="52310" marB="52310" anchor="ctr"/>
                </a:tc>
                <a:tc>
                  <a:txBody>
                    <a:bodyPr/>
                    <a:lstStyle/>
                    <a:p>
                      <a:pPr marL="0" marR="0" lvl="0" indent="0" algn="ctr" defTabSz="914423" rtl="0" eaLnBrk="1" fontAlgn="auto" latinLnBrk="0" hangingPunct="1">
                        <a:lnSpc>
                          <a:spcPts val="2000"/>
                        </a:lnSpc>
                        <a:spcBef>
                          <a:spcPts val="0"/>
                        </a:spcBef>
                        <a:spcAft>
                          <a:spcPts val="0"/>
                        </a:spcAft>
                        <a:buClrTx/>
                        <a:buSzTx/>
                        <a:buFontTx/>
                        <a:buNone/>
                        <a:tabLst/>
                        <a:defRPr/>
                      </a:pPr>
                      <a:r>
                        <a:rPr kumimoji="1" lang="ja-JP" altLang="en-US" sz="1600" b="1" u="none" kern="1200">
                          <a:solidFill>
                            <a:schemeClr val="dk1"/>
                          </a:solidFill>
                        </a:rPr>
                        <a:t>約</a:t>
                      </a:r>
                      <a:r>
                        <a:rPr kumimoji="1" lang="en-US" altLang="ja-JP" sz="1600" b="1" u="none" kern="1200">
                          <a:solidFill>
                            <a:schemeClr val="dk1"/>
                          </a:solidFill>
                        </a:rPr>
                        <a:t>4,500</a:t>
                      </a:r>
                      <a:r>
                        <a:rPr kumimoji="1" lang="ja-JP" altLang="en-US" sz="1600" b="1" u="none" kern="1200">
                          <a:solidFill>
                            <a:schemeClr val="dk1"/>
                          </a:solidFill>
                        </a:rPr>
                        <a:t>者</a:t>
                      </a:r>
                      <a:endParaRPr kumimoji="1" lang="en-US" altLang="ja-JP" sz="1600" b="1" u="none" kern="1200">
                        <a:solidFill>
                          <a:schemeClr val="dk1"/>
                        </a:solidFill>
                      </a:endParaRPr>
                    </a:p>
                  </a:txBody>
                  <a:tcPr marL="104620" marR="104620" marT="52310" marB="52310" anchor="ct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25645746"/>
                  </a:ext>
                </a:extLst>
              </a:tr>
              <a:tr h="1150516">
                <a:tc gridSpan="2">
                  <a:txBody>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1" lang="en-US" altLang="ja-JP" sz="1600" b="1"/>
                        <a:t>100</a:t>
                      </a:r>
                      <a:r>
                        <a:rPr kumimoji="1" lang="ja-JP" altLang="en-US" sz="1600" b="1"/>
                        <a:t>億未満</a:t>
                      </a:r>
                      <a:endParaRPr kumimoji="1" lang="en-US" altLang="ja-JP" sz="1600" b="1"/>
                    </a:p>
                    <a:p>
                      <a:pPr algn="ctr"/>
                      <a:r>
                        <a:rPr kumimoji="1" lang="ja-JP" altLang="en-US" sz="1600" b="1"/>
                        <a:t>｜</a:t>
                      </a:r>
                      <a:endParaRPr kumimoji="1" lang="en-US" altLang="ja-JP" sz="1600" b="1"/>
                    </a:p>
                    <a:p>
                      <a:pPr algn="ctr"/>
                      <a:r>
                        <a:rPr kumimoji="1" lang="en-US" altLang="ja-JP" sz="1600" b="1"/>
                        <a:t>10</a:t>
                      </a:r>
                      <a:r>
                        <a:rPr kumimoji="1" lang="ja-JP" altLang="en-US" sz="1600" b="1"/>
                        <a:t>億円</a:t>
                      </a:r>
                      <a:endParaRPr kumimoji="1" lang="en-US" altLang="ja-JP" sz="1600" b="1"/>
                    </a:p>
                  </a:txBody>
                  <a:tcPr marL="104620" marR="104620" marT="52310" marB="52310" anchor="ctr"/>
                </a:tc>
                <a:tc hMerge="1">
                  <a:txBody>
                    <a:bodyPr/>
                    <a:lstStyle/>
                    <a:p>
                      <a:endParaRPr kumimoji="1" lang="ja-JP" altLang="en-US"/>
                    </a:p>
                  </a:txBody>
                  <a:tcPr/>
                </a:tc>
                <a:tc>
                  <a:txBody>
                    <a:bodyPr/>
                    <a:lstStyle/>
                    <a:p>
                      <a:pPr marL="0" marR="0" lvl="0" indent="0" algn="ctr" defTabSz="914423" rtl="0" eaLnBrk="1" fontAlgn="auto" latinLnBrk="0" hangingPunct="1">
                        <a:lnSpc>
                          <a:spcPts val="2000"/>
                        </a:lnSpc>
                        <a:spcBef>
                          <a:spcPts val="0"/>
                        </a:spcBef>
                        <a:spcAft>
                          <a:spcPts val="0"/>
                        </a:spcAft>
                        <a:buClrTx/>
                        <a:buSzTx/>
                        <a:buFontTx/>
                        <a:buNone/>
                        <a:tabLst/>
                        <a:defRPr/>
                      </a:pPr>
                      <a:r>
                        <a:rPr kumimoji="1" lang="ja-JP" altLang="en-US" sz="1600" b="1" u="none" kern="1200">
                          <a:solidFill>
                            <a:schemeClr val="dk1"/>
                          </a:solidFill>
                        </a:rPr>
                        <a:t>約</a:t>
                      </a:r>
                      <a:r>
                        <a:rPr kumimoji="1" lang="en-US" altLang="ja-JP" sz="1600" b="1" u="none" kern="1200">
                          <a:solidFill>
                            <a:schemeClr val="dk1"/>
                          </a:solidFill>
                        </a:rPr>
                        <a:t>9</a:t>
                      </a:r>
                      <a:r>
                        <a:rPr kumimoji="1" lang="ja-JP" altLang="en-US" sz="1600" b="1" u="none" kern="1200">
                          <a:solidFill>
                            <a:schemeClr val="dk1"/>
                          </a:solidFill>
                        </a:rPr>
                        <a:t>万者</a:t>
                      </a:r>
                      <a:endParaRPr kumimoji="1" lang="en-US" altLang="ja-JP" sz="1600" b="1" u="none" kern="1200">
                        <a:solidFill>
                          <a:schemeClr val="dk1"/>
                        </a:solidFill>
                      </a:endParaRPr>
                    </a:p>
                  </a:txBody>
                  <a:tcPr marL="104620" marR="104620" marT="52310" marB="52310" anchor="ct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89467006"/>
                  </a:ext>
                </a:extLst>
              </a:tr>
              <a:tr h="1065091">
                <a:tc gridSpan="2">
                  <a:txBody>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1" lang="en-US" altLang="ja-JP" sz="1600" b="1"/>
                        <a:t>10</a:t>
                      </a:r>
                      <a:r>
                        <a:rPr kumimoji="1" lang="ja-JP" altLang="en-US" sz="1600" b="1"/>
                        <a:t>億円</a:t>
                      </a:r>
                      <a:endParaRPr kumimoji="1" lang="en-US" altLang="ja-JP" sz="1600" b="1"/>
                    </a:p>
                    <a:p>
                      <a:pPr algn="ctr"/>
                      <a:r>
                        <a:rPr kumimoji="1" lang="ja-JP" altLang="en-US" sz="1600" b="1"/>
                        <a:t>｜</a:t>
                      </a:r>
                      <a:endParaRPr kumimoji="1" lang="en-US" altLang="ja-JP" sz="1600" b="1"/>
                    </a:p>
                    <a:p>
                      <a:pPr algn="ctr"/>
                      <a:r>
                        <a:rPr kumimoji="1" lang="en-US" altLang="ja-JP" sz="1600" b="1"/>
                        <a:t>1</a:t>
                      </a:r>
                      <a:r>
                        <a:rPr kumimoji="1" lang="ja-JP" altLang="en-US" sz="1600" b="1"/>
                        <a:t>億円</a:t>
                      </a:r>
                    </a:p>
                  </a:txBody>
                  <a:tcPr marL="104620" marR="104620" marT="52310" marB="52310" anchor="ctr"/>
                </a:tc>
                <a:tc hMerge="1">
                  <a:txBody>
                    <a:bodyPr/>
                    <a:lstStyle/>
                    <a:p>
                      <a:endParaRPr kumimoji="1" lang="ja-JP" altLang="en-US"/>
                    </a:p>
                  </a:txBody>
                  <a:tcPr/>
                </a:tc>
                <a:tc>
                  <a:txBody>
                    <a:bodyPr/>
                    <a:lstStyle/>
                    <a:p>
                      <a:pPr algn="ctr">
                        <a:lnSpc>
                          <a:spcPts val="2000"/>
                        </a:lnSpc>
                      </a:pPr>
                      <a:r>
                        <a:rPr kumimoji="1" lang="ja-JP" altLang="en-US" sz="1600" b="1" u="none" kern="1200">
                          <a:solidFill>
                            <a:schemeClr val="dk1"/>
                          </a:solidFill>
                        </a:rPr>
                        <a:t>約</a:t>
                      </a:r>
                      <a:r>
                        <a:rPr kumimoji="1" lang="en-US" altLang="ja-JP" sz="1600" b="1" u="none" kern="1200">
                          <a:solidFill>
                            <a:schemeClr val="dk1"/>
                          </a:solidFill>
                        </a:rPr>
                        <a:t>60</a:t>
                      </a:r>
                      <a:r>
                        <a:rPr kumimoji="1" lang="ja-JP" altLang="en-US" sz="1600" b="1" u="none" kern="1200">
                          <a:solidFill>
                            <a:schemeClr val="dk1"/>
                          </a:solidFill>
                        </a:rPr>
                        <a:t>万者</a:t>
                      </a:r>
                      <a:endParaRPr kumimoji="1" lang="en-US" altLang="ja-JP" sz="1600" b="1" u="none" kern="1200">
                        <a:solidFill>
                          <a:schemeClr val="dk1"/>
                        </a:solidFill>
                      </a:endParaRPr>
                    </a:p>
                  </a:txBody>
                  <a:tcPr marL="104620" marR="104620" marT="52310" marB="52310" anchor="ct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503295532"/>
                  </a:ext>
                </a:extLst>
              </a:tr>
              <a:tr h="987870">
                <a:tc gridSpan="2">
                  <a:txBody>
                    <a:bodyPr/>
                    <a:lstStyle/>
                    <a:p>
                      <a:pPr algn="ctr"/>
                      <a:r>
                        <a:rPr kumimoji="1" lang="en-US" altLang="ja-JP" sz="1600" b="1"/>
                        <a:t>1</a:t>
                      </a:r>
                      <a:r>
                        <a:rPr kumimoji="1" lang="ja-JP" altLang="en-US" sz="1600" b="1"/>
                        <a:t>億円</a:t>
                      </a:r>
                      <a:br>
                        <a:rPr kumimoji="1" lang="en-US" altLang="ja-JP" sz="1600" b="1"/>
                      </a:br>
                      <a:r>
                        <a:rPr kumimoji="1" lang="ja-JP" altLang="en-US" sz="1600" b="1"/>
                        <a:t>｜</a:t>
                      </a:r>
                      <a:br>
                        <a:rPr kumimoji="1" lang="en-US" altLang="ja-JP" sz="1600" b="1"/>
                      </a:br>
                      <a:r>
                        <a:rPr kumimoji="1" lang="en-US" altLang="ja-JP" sz="1600" b="1"/>
                        <a:t>1,000</a:t>
                      </a:r>
                      <a:r>
                        <a:rPr kumimoji="1" lang="ja-JP" altLang="en-US" sz="1600" b="1"/>
                        <a:t>万円</a:t>
                      </a:r>
                    </a:p>
                  </a:txBody>
                  <a:tcPr marL="104620" marR="104620" marT="52310" marB="52310" anchor="ctr"/>
                </a:tc>
                <a:tc hMerge="1">
                  <a:txBody>
                    <a:bodyPr/>
                    <a:lstStyle/>
                    <a:p>
                      <a:endParaRPr kumimoji="1" lang="ja-JP" altLang="en-US"/>
                    </a:p>
                  </a:txBody>
                  <a:tcPr/>
                </a:tc>
                <a:tc>
                  <a:txBody>
                    <a:bodyPr/>
                    <a:lstStyle/>
                    <a:p>
                      <a:pPr algn="ctr">
                        <a:lnSpc>
                          <a:spcPts val="2000"/>
                        </a:lnSpc>
                      </a:pPr>
                      <a:r>
                        <a:rPr kumimoji="1" lang="ja-JP" altLang="en-US" sz="1600" b="1" u="none" kern="1200">
                          <a:solidFill>
                            <a:schemeClr val="dk1"/>
                          </a:solidFill>
                          <a:latin typeface="+mn-lt"/>
                          <a:ea typeface="+mn-ea"/>
                          <a:cs typeface="+mn-cs"/>
                        </a:rPr>
                        <a:t>約</a:t>
                      </a:r>
                      <a:r>
                        <a:rPr kumimoji="1" lang="en-US" altLang="ja-JP" sz="1600" b="1" u="none" kern="1200">
                          <a:solidFill>
                            <a:schemeClr val="dk1"/>
                          </a:solidFill>
                          <a:latin typeface="+mn-lt"/>
                          <a:ea typeface="+mn-ea"/>
                          <a:cs typeface="+mn-cs"/>
                        </a:rPr>
                        <a:t>140</a:t>
                      </a:r>
                      <a:r>
                        <a:rPr kumimoji="1" lang="ja-JP" altLang="en-US" sz="1600" b="1" u="none" kern="1200">
                          <a:solidFill>
                            <a:schemeClr val="dk1"/>
                          </a:solidFill>
                          <a:latin typeface="+mn-lt"/>
                          <a:ea typeface="+mn-ea"/>
                          <a:cs typeface="+mn-cs"/>
                        </a:rPr>
                        <a:t>万者</a:t>
                      </a:r>
                      <a:endParaRPr kumimoji="1" lang="en-US" altLang="ja-JP" sz="1600" b="1" u="none" kern="1200">
                        <a:solidFill>
                          <a:schemeClr val="dk1"/>
                        </a:solidFill>
                        <a:latin typeface="+mn-lt"/>
                        <a:ea typeface="+mn-ea"/>
                        <a:cs typeface="+mn-cs"/>
                      </a:endParaRPr>
                    </a:p>
                  </a:txBody>
                  <a:tcPr marL="104620" marR="104620" marT="52310" marB="52310" anchor="ct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984574608"/>
                  </a:ext>
                </a:extLst>
              </a:tr>
              <a:tr h="864752">
                <a:tc gridSpan="2">
                  <a:txBody>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1" lang="en-US" altLang="ja-JP" sz="1600" b="1"/>
                        <a:t>1,000</a:t>
                      </a:r>
                      <a:r>
                        <a:rPr kumimoji="1" lang="ja-JP" altLang="en-US" sz="1600" b="1"/>
                        <a:t>万円以下</a:t>
                      </a:r>
                    </a:p>
                  </a:txBody>
                  <a:tcPr marL="104620" marR="104620" marT="52310" marB="52310" anchor="ctr"/>
                </a:tc>
                <a:tc hMerge="1">
                  <a:txBody>
                    <a:bodyPr/>
                    <a:lstStyle/>
                    <a:p>
                      <a:endParaRPr kumimoji="1" lang="ja-JP" altLang="en-US"/>
                    </a:p>
                  </a:txBody>
                  <a:tcPr/>
                </a:tc>
                <a:tc>
                  <a:txBody>
                    <a:bodyPr/>
                    <a:lstStyle/>
                    <a:p>
                      <a:pPr algn="ctr">
                        <a:lnSpc>
                          <a:spcPts val="2000"/>
                        </a:lnSpc>
                      </a:pPr>
                      <a:r>
                        <a:rPr kumimoji="1" lang="ja-JP" altLang="en-US" sz="1600" b="1" u="none" kern="1200">
                          <a:solidFill>
                            <a:schemeClr val="dk1"/>
                          </a:solidFill>
                          <a:latin typeface="+mn-lt"/>
                          <a:ea typeface="+mn-ea"/>
                          <a:cs typeface="+mn-cs"/>
                        </a:rPr>
                        <a:t>約</a:t>
                      </a:r>
                      <a:r>
                        <a:rPr kumimoji="1" lang="en-US" altLang="ja-JP" sz="1600" b="1" u="none" kern="1200">
                          <a:solidFill>
                            <a:schemeClr val="dk1"/>
                          </a:solidFill>
                          <a:latin typeface="+mn-lt"/>
                          <a:ea typeface="+mn-ea"/>
                          <a:cs typeface="+mn-cs"/>
                        </a:rPr>
                        <a:t>140</a:t>
                      </a:r>
                      <a:r>
                        <a:rPr kumimoji="1" lang="ja-JP" altLang="en-US" sz="1600" b="1" u="none" kern="1200">
                          <a:solidFill>
                            <a:schemeClr val="dk1"/>
                          </a:solidFill>
                          <a:latin typeface="+mn-lt"/>
                          <a:ea typeface="+mn-ea"/>
                          <a:cs typeface="+mn-cs"/>
                        </a:rPr>
                        <a:t>万者</a:t>
                      </a:r>
                      <a:endParaRPr kumimoji="1" lang="en-US" altLang="ja-JP" sz="1600" b="1" u="none" kern="1200">
                        <a:solidFill>
                          <a:schemeClr val="dk1"/>
                        </a:solidFill>
                        <a:latin typeface="+mn-lt"/>
                        <a:ea typeface="+mn-ea"/>
                        <a:cs typeface="+mn-cs"/>
                      </a:endParaRPr>
                    </a:p>
                  </a:txBody>
                  <a:tcPr marL="104620" marR="104620" marT="52310" marB="52310" anchor="ct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kern="1200">
                        <a:solidFill>
                          <a:schemeClr val="dk1"/>
                        </a:solidFill>
                        <a:latin typeface="+mn-lt"/>
                        <a:ea typeface="+mn-ea"/>
                        <a:cs typeface="+mn-cs"/>
                      </a:endParaRPr>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accent4">
                          <a:lumMod val="60000"/>
                          <a:lumOff val="40000"/>
                        </a:schemeClr>
                      </a:solidFill>
                      <a:prstDash val="lgDash"/>
                      <a:round/>
                      <a:headEnd type="none" w="med" len="med"/>
                      <a:tailEnd type="none" w="med" len="med"/>
                    </a:lnR>
                  </a:tcPr>
                </a:tc>
                <a:tc>
                  <a:txBody>
                    <a:bodyPr/>
                    <a:lstStyle/>
                    <a:p>
                      <a:pPr>
                        <a:lnSpc>
                          <a:spcPts val="2000"/>
                        </a:lnSpc>
                      </a:pPr>
                      <a:endParaRPr kumimoji="1" lang="en-US" altLang="ja-JP" sz="1600" b="1" u="none" kern="1200" dirty="0">
                        <a:solidFill>
                          <a:schemeClr val="dk1"/>
                        </a:solidFill>
                        <a:latin typeface="+mn-lt"/>
                        <a:ea typeface="+mn-ea"/>
                        <a:cs typeface="+mn-cs"/>
                      </a:endParaRPr>
                    </a:p>
                  </a:txBody>
                  <a:tcPr marL="104620" marR="104620" marT="52310" marB="52310">
                    <a:lnL w="12700" cap="flat" cmpd="sng" algn="ctr">
                      <a:solidFill>
                        <a:schemeClr val="accent4">
                          <a:lumMod val="60000"/>
                          <a:lumOff val="40000"/>
                        </a:schemeClr>
                      </a:solidFill>
                      <a:prstDash val="lgDash"/>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22112111"/>
                  </a:ext>
                </a:extLst>
              </a:tr>
            </a:tbl>
          </a:graphicData>
        </a:graphic>
      </p:graphicFrame>
      <p:sp>
        <p:nvSpPr>
          <p:cNvPr id="21" name="タイトル 2">
            <a:extLst>
              <a:ext uri="{FF2B5EF4-FFF2-40B4-BE49-F238E27FC236}">
                <a16:creationId xmlns:a16="http://schemas.microsoft.com/office/drawing/2014/main" id="{71C601A8-C41E-6864-ADBC-E0ABD54EF723}"/>
              </a:ext>
            </a:extLst>
          </p:cNvPr>
          <p:cNvSpPr>
            <a:spLocks noGrp="1"/>
          </p:cNvSpPr>
          <p:nvPr>
            <p:ph type="title"/>
          </p:nvPr>
        </p:nvSpPr>
        <p:spPr>
          <a:xfrm>
            <a:off x="97894" y="94600"/>
            <a:ext cx="10389837" cy="461665"/>
          </a:xfrm>
        </p:spPr>
        <p:txBody>
          <a:bodyPr/>
          <a:lstStyle/>
          <a:p>
            <a:r>
              <a:rPr lang="ja-JP" altLang="en-US" sz="2400" dirty="0"/>
              <a:t>中堅・中小企業向け投資支援メニュー</a:t>
            </a:r>
          </a:p>
        </p:txBody>
      </p:sp>
      <p:sp>
        <p:nvSpPr>
          <p:cNvPr id="25" name="テキスト ボックス 24">
            <a:extLst>
              <a:ext uri="{FF2B5EF4-FFF2-40B4-BE49-F238E27FC236}">
                <a16:creationId xmlns:a16="http://schemas.microsoft.com/office/drawing/2014/main" id="{D21ADC8C-A271-62A0-4102-85946B6A0AB9}"/>
              </a:ext>
            </a:extLst>
          </p:cNvPr>
          <p:cNvSpPr txBox="1"/>
          <p:nvPr/>
        </p:nvSpPr>
        <p:spPr>
          <a:xfrm>
            <a:off x="9226157" y="366763"/>
            <a:ext cx="2836554" cy="276999"/>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a:t>
            </a:r>
            <a:r>
              <a:rPr kumimoji="1" lang="ja-JP" altLang="en-US"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令和７年度補正予算</a:t>
            </a:r>
            <a:r>
              <a:rPr lang="ja-JP" altLang="en-US" sz="1200">
                <a:solidFill>
                  <a:srgbClr val="000000"/>
                </a:solidFill>
                <a:latin typeface="Calibri" panose="020F0502020204030204"/>
                <a:ea typeface="メイリオ" panose="020B0604030504040204" pitchFamily="50" charset="-128"/>
              </a:rPr>
              <a:t>等</a:t>
            </a:r>
            <a:endParaRPr kumimoji="1" lang="ja-JP" altLang="en-US"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p:txBody>
      </p:sp>
      <p:sp>
        <p:nvSpPr>
          <p:cNvPr id="40" name="四角形: 角を丸くする 39">
            <a:extLst>
              <a:ext uri="{FF2B5EF4-FFF2-40B4-BE49-F238E27FC236}">
                <a16:creationId xmlns:a16="http://schemas.microsoft.com/office/drawing/2014/main" id="{2DE84E09-7B96-F2DA-17C8-B4ABC7963864}"/>
              </a:ext>
            </a:extLst>
          </p:cNvPr>
          <p:cNvSpPr/>
          <p:nvPr/>
        </p:nvSpPr>
        <p:spPr bwMode="auto">
          <a:xfrm>
            <a:off x="2609849" y="5634601"/>
            <a:ext cx="4879392" cy="1085932"/>
          </a:xfrm>
          <a:prstGeom prst="roundRect">
            <a:avLst>
              <a:gd name="adj" fmla="val 7896"/>
            </a:avLst>
          </a:prstGeom>
          <a:solidFill>
            <a:srgbClr val="FCE7D8"/>
          </a:solidFill>
          <a:ln w="9525">
            <a:noFill/>
            <a:miter lim="800000"/>
            <a:headEnd/>
            <a:tailEnd/>
          </a:ln>
          <a:effectLst/>
        </p:spPr>
        <p:txBody>
          <a:bodyPr wrap="square" lIns="91440" tIns="45720" rIns="91440" bIns="4572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持続化補助金</a:t>
            </a:r>
            <a:endPar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上限</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250</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万</a:t>
            </a:r>
            <a:r>
              <a:rPr kumimoji="0" lang="ja-JP" altLang="en-US" sz="1050" b="1">
                <a:solidFill>
                  <a:srgbClr val="000000"/>
                </a:solidFill>
                <a:latin typeface="Meiryo UI" panose="020B0604030504040204" pitchFamily="50" charset="-128"/>
                <a:ea typeface="Meiryo UI" panose="020B0604030504040204" pitchFamily="50" charset="-128"/>
              </a:rPr>
              <a:t>　</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補助率</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2/3</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等</a:t>
            </a:r>
            <a:b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br>
            <a:endParaRPr kumimoji="0" lang="en-US" altLang="ja-JP" sz="9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1" name="四角形: 角を丸くする 40">
            <a:extLst>
              <a:ext uri="{FF2B5EF4-FFF2-40B4-BE49-F238E27FC236}">
                <a16:creationId xmlns:a16="http://schemas.microsoft.com/office/drawing/2014/main" id="{52E93A4D-C120-B5E7-9C60-53F32D92375E}"/>
              </a:ext>
            </a:extLst>
          </p:cNvPr>
          <p:cNvSpPr/>
          <p:nvPr/>
        </p:nvSpPr>
        <p:spPr bwMode="auto">
          <a:xfrm>
            <a:off x="2609848" y="3935571"/>
            <a:ext cx="4879393" cy="1638988"/>
          </a:xfrm>
          <a:prstGeom prst="roundRect">
            <a:avLst>
              <a:gd name="adj" fmla="val 6111"/>
            </a:avLst>
          </a:prstGeom>
          <a:solidFill>
            <a:srgbClr val="FACEB0"/>
          </a:solidFill>
          <a:ln w="9525">
            <a:noFill/>
            <a:miter lim="800000"/>
            <a:headEnd/>
            <a:tailEnd/>
          </a:ln>
          <a:effectLst/>
        </p:spPr>
        <p:txBody>
          <a:bodyPr wrap="square" lIns="91440" tIns="45720" rIns="91440" bIns="4572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新事業進出・ものづくり補助金</a:t>
            </a:r>
            <a:endPar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上限</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9,000</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万</a:t>
            </a:r>
            <a:r>
              <a:rPr kumimoji="0" lang="ja-JP" altLang="en-US" sz="1050" b="1" noProof="0">
                <a:solidFill>
                  <a:srgbClr val="000000"/>
                </a:solidFill>
                <a:latin typeface="Meiryo UI" panose="020B0604030504040204" pitchFamily="50" charset="-128"/>
                <a:ea typeface="Meiryo UI" panose="020B0604030504040204" pitchFamily="50" charset="-128"/>
              </a:rPr>
              <a:t>　</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補助率</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1/2</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等</a:t>
            </a:r>
            <a:endPar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nvGrpSpPr>
          <p:cNvPr id="57" name="グループ化 56">
            <a:extLst>
              <a:ext uri="{FF2B5EF4-FFF2-40B4-BE49-F238E27FC236}">
                <a16:creationId xmlns:a16="http://schemas.microsoft.com/office/drawing/2014/main" id="{CBB1BF16-48E5-D2D5-B1AC-43A3EAB4EF9D}"/>
              </a:ext>
            </a:extLst>
          </p:cNvPr>
          <p:cNvGrpSpPr/>
          <p:nvPr/>
        </p:nvGrpSpPr>
        <p:grpSpPr>
          <a:xfrm>
            <a:off x="2580765" y="1946555"/>
            <a:ext cx="4886887" cy="1708524"/>
            <a:chOff x="2755680" y="1804723"/>
            <a:chExt cx="4886887" cy="1708524"/>
          </a:xfrm>
        </p:grpSpPr>
        <p:sp>
          <p:nvSpPr>
            <p:cNvPr id="53" name="四角形: 角を丸くする 52">
              <a:extLst>
                <a:ext uri="{FF2B5EF4-FFF2-40B4-BE49-F238E27FC236}">
                  <a16:creationId xmlns:a16="http://schemas.microsoft.com/office/drawing/2014/main" id="{2592EF1D-93D8-71E7-DDE5-8A2B98849C26}"/>
                </a:ext>
              </a:extLst>
            </p:cNvPr>
            <p:cNvSpPr/>
            <p:nvPr/>
          </p:nvSpPr>
          <p:spPr bwMode="auto">
            <a:xfrm>
              <a:off x="4938579" y="2201594"/>
              <a:ext cx="2703988" cy="1311653"/>
            </a:xfrm>
            <a:prstGeom prst="roundRect">
              <a:avLst>
                <a:gd name="adj" fmla="val 9083"/>
              </a:avLst>
            </a:prstGeom>
            <a:solidFill>
              <a:srgbClr val="F6AF7E"/>
            </a:solidFill>
            <a:ln w="9525">
              <a:noFill/>
              <a:miter lim="800000"/>
              <a:headEnd/>
              <a:tailEnd/>
            </a:ln>
            <a:effectLst/>
          </p:spPr>
          <p:txBody>
            <a:bodyPr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51" name="四角形: 角を丸くする 50">
              <a:extLst>
                <a:ext uri="{FF2B5EF4-FFF2-40B4-BE49-F238E27FC236}">
                  <a16:creationId xmlns:a16="http://schemas.microsoft.com/office/drawing/2014/main" id="{02CCFF48-BD00-360D-8552-33BCDDEE320D}"/>
                </a:ext>
              </a:extLst>
            </p:cNvPr>
            <p:cNvSpPr/>
            <p:nvPr/>
          </p:nvSpPr>
          <p:spPr bwMode="auto">
            <a:xfrm>
              <a:off x="2755680" y="1804723"/>
              <a:ext cx="4886887" cy="608486"/>
            </a:xfrm>
            <a:prstGeom prst="roundRect">
              <a:avLst>
                <a:gd name="adj" fmla="val 15262"/>
              </a:avLst>
            </a:prstGeom>
            <a:solidFill>
              <a:srgbClr val="F6AF7E"/>
            </a:solidFill>
            <a:ln w="9525">
              <a:noFill/>
              <a:miter lim="800000"/>
              <a:headEnd/>
              <a:tailEnd/>
            </a:ln>
            <a:effectLst/>
          </p:spPr>
          <p:txBody>
            <a:bodyPr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中堅等大規模投資補助金</a:t>
              </a:r>
              <a:r>
                <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中堅向け</a:t>
              </a:r>
              <a:r>
                <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p:txBody>
        </p:sp>
        <p:cxnSp>
          <p:nvCxnSpPr>
            <p:cNvPr id="54" name="直線コネクタ 53">
              <a:extLst>
                <a:ext uri="{FF2B5EF4-FFF2-40B4-BE49-F238E27FC236}">
                  <a16:creationId xmlns:a16="http://schemas.microsoft.com/office/drawing/2014/main" id="{3F5B4C0B-2315-8D7E-AF2A-A08FD76EB407}"/>
                </a:ext>
              </a:extLst>
            </p:cNvPr>
            <p:cNvCxnSpPr>
              <a:cxnSpLocks/>
            </p:cNvCxnSpPr>
            <p:nvPr/>
          </p:nvCxnSpPr>
          <p:spPr>
            <a:xfrm>
              <a:off x="4370278" y="2581605"/>
              <a:ext cx="327228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F2874A80-9B70-6BFC-8DFB-BE2C4F2D9475}"/>
                </a:ext>
              </a:extLst>
            </p:cNvPr>
            <p:cNvSpPr txBox="1"/>
            <p:nvPr/>
          </p:nvSpPr>
          <p:spPr>
            <a:xfrm>
              <a:off x="4986518" y="2875584"/>
              <a:ext cx="2534682"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【100</a:t>
              </a: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億宣言企業向け</a:t>
              </a:r>
              <a:r>
                <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p:txBody>
        </p:sp>
      </p:grpSp>
      <p:sp>
        <p:nvSpPr>
          <p:cNvPr id="43" name="四角形: 角を丸くする 42">
            <a:extLst>
              <a:ext uri="{FF2B5EF4-FFF2-40B4-BE49-F238E27FC236}">
                <a16:creationId xmlns:a16="http://schemas.microsoft.com/office/drawing/2014/main" id="{D05CC6D2-1645-1CFC-6E7B-7AE687425490}"/>
              </a:ext>
            </a:extLst>
          </p:cNvPr>
          <p:cNvSpPr/>
          <p:nvPr/>
        </p:nvSpPr>
        <p:spPr bwMode="auto">
          <a:xfrm>
            <a:off x="2625417" y="2957171"/>
            <a:ext cx="2068551" cy="680688"/>
          </a:xfrm>
          <a:prstGeom prst="roundRect">
            <a:avLst>
              <a:gd name="adj" fmla="val 9083"/>
            </a:avLst>
          </a:prstGeom>
          <a:solidFill>
            <a:srgbClr val="F6AF7E"/>
          </a:solidFill>
          <a:ln w="9525">
            <a:noFill/>
            <a:miter lim="800000"/>
            <a:headEnd/>
            <a:tailEnd/>
          </a:ln>
          <a:effectLst/>
        </p:spPr>
        <p:txBody>
          <a:bodyPr wrap="square" lIns="91440" tIns="45720" rIns="91440" bIns="4572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成長加速化補助金</a:t>
            </a:r>
            <a:endPar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上限</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5</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億　補助率</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1/2</a:t>
            </a:r>
          </a:p>
        </p:txBody>
      </p:sp>
      <p:sp>
        <p:nvSpPr>
          <p:cNvPr id="58" name="四角形: 角を丸くする 57">
            <a:extLst>
              <a:ext uri="{FF2B5EF4-FFF2-40B4-BE49-F238E27FC236}">
                <a16:creationId xmlns:a16="http://schemas.microsoft.com/office/drawing/2014/main" id="{D55E0E89-A42C-3BFA-3A14-08F5F4147B1B}"/>
              </a:ext>
            </a:extLst>
          </p:cNvPr>
          <p:cNvSpPr/>
          <p:nvPr/>
        </p:nvSpPr>
        <p:spPr bwMode="auto">
          <a:xfrm>
            <a:off x="2581275" y="2805677"/>
            <a:ext cx="4932000" cy="961496"/>
          </a:xfrm>
          <a:prstGeom prst="roundRect">
            <a:avLst>
              <a:gd name="adj" fmla="val 7253"/>
            </a:avLst>
          </a:prstGeom>
          <a:noFill/>
          <a:ln w="28575">
            <a:solidFill>
              <a:srgbClr val="F07F32"/>
            </a:solidFill>
            <a:miter lim="800000"/>
            <a:headEnd/>
            <a:tailEnd/>
          </a:ln>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59" name="テキスト ボックス 58">
            <a:extLst>
              <a:ext uri="{FF2B5EF4-FFF2-40B4-BE49-F238E27FC236}">
                <a16:creationId xmlns:a16="http://schemas.microsoft.com/office/drawing/2014/main" id="{3673501D-A79C-0A09-2335-4EB3B9C5E2F4}"/>
              </a:ext>
            </a:extLst>
          </p:cNvPr>
          <p:cNvSpPr txBox="1"/>
          <p:nvPr/>
        </p:nvSpPr>
        <p:spPr>
          <a:xfrm>
            <a:off x="2741746" y="2633982"/>
            <a:ext cx="1168417" cy="307777"/>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400" b="1" i="0" u="none" strike="noStrike" kern="1200" cap="none" spc="0" normalizeH="0" baseline="0" noProof="0">
                <a:ln>
                  <a:noFill/>
                </a:ln>
                <a:solidFill>
                  <a:srgbClr val="F07E30"/>
                </a:solidFill>
                <a:effectLst/>
                <a:uLnTx/>
                <a:uFillTx/>
                <a:latin typeface="Meiryo UI" panose="020B0604030504040204" pitchFamily="50" charset="-128"/>
                <a:ea typeface="Meiryo UI" panose="020B0604030504040204" pitchFamily="50" charset="-128"/>
                <a:cs typeface="+mn-cs"/>
              </a:rPr>
              <a:t>100</a:t>
            </a:r>
            <a:r>
              <a:rPr kumimoji="0" lang="ja-JP" altLang="en-US" sz="1400" b="1" i="0" u="none" strike="noStrike" kern="1200" cap="none" spc="0" normalizeH="0" baseline="0" noProof="0">
                <a:ln>
                  <a:noFill/>
                </a:ln>
                <a:solidFill>
                  <a:srgbClr val="F07E30"/>
                </a:solidFill>
                <a:effectLst/>
                <a:uLnTx/>
                <a:uFillTx/>
                <a:latin typeface="Meiryo UI" panose="020B0604030504040204" pitchFamily="50" charset="-128"/>
                <a:ea typeface="Meiryo UI" panose="020B0604030504040204" pitchFamily="50" charset="-128"/>
                <a:cs typeface="+mn-cs"/>
              </a:rPr>
              <a:t>億支援</a:t>
            </a:r>
          </a:p>
        </p:txBody>
      </p:sp>
      <p:grpSp>
        <p:nvGrpSpPr>
          <p:cNvPr id="68" name="グループ化 67">
            <a:extLst>
              <a:ext uri="{FF2B5EF4-FFF2-40B4-BE49-F238E27FC236}">
                <a16:creationId xmlns:a16="http://schemas.microsoft.com/office/drawing/2014/main" id="{E209E016-068B-F728-5E21-100600C831E6}"/>
              </a:ext>
            </a:extLst>
          </p:cNvPr>
          <p:cNvGrpSpPr/>
          <p:nvPr/>
        </p:nvGrpSpPr>
        <p:grpSpPr>
          <a:xfrm>
            <a:off x="6286145" y="1372724"/>
            <a:ext cx="1771655" cy="885263"/>
            <a:chOff x="5981698" y="1342733"/>
            <a:chExt cx="1771655" cy="885263"/>
          </a:xfrm>
        </p:grpSpPr>
        <p:sp>
          <p:nvSpPr>
            <p:cNvPr id="65" name="フリーフォーム: 図形 64">
              <a:extLst>
                <a:ext uri="{FF2B5EF4-FFF2-40B4-BE49-F238E27FC236}">
                  <a16:creationId xmlns:a16="http://schemas.microsoft.com/office/drawing/2014/main" id="{C3CF040B-09B3-685C-7926-C724764F6834}"/>
                </a:ext>
              </a:extLst>
            </p:cNvPr>
            <p:cNvSpPr/>
            <p:nvPr/>
          </p:nvSpPr>
          <p:spPr bwMode="auto">
            <a:xfrm>
              <a:off x="5981698" y="1342733"/>
              <a:ext cx="1676402" cy="885263"/>
            </a:xfrm>
            <a:custGeom>
              <a:avLst/>
              <a:gdLst>
                <a:gd name="connsiteX0" fmla="*/ 838201 w 1676402"/>
                <a:gd name="connsiteY0" fmla="*/ 0 h 885263"/>
                <a:gd name="connsiteX1" fmla="*/ 1676402 w 1676402"/>
                <a:gd name="connsiteY1" fmla="*/ 420317 h 885263"/>
                <a:gd name="connsiteX2" fmla="*/ 838201 w 1676402"/>
                <a:gd name="connsiteY2" fmla="*/ 840634 h 885263"/>
                <a:gd name="connsiteX3" fmla="*/ 511935 w 1676402"/>
                <a:gd name="connsiteY3" fmla="*/ 807604 h 885263"/>
                <a:gd name="connsiteX4" fmla="*/ 462188 w 1676402"/>
                <a:gd name="connsiteY4" fmla="*/ 794063 h 885263"/>
                <a:gd name="connsiteX5" fmla="*/ 415827 w 1676402"/>
                <a:gd name="connsiteY5" fmla="*/ 831589 h 885263"/>
                <a:gd name="connsiteX6" fmla="*/ 343027 w 1676402"/>
                <a:gd name="connsiteY6" fmla="*/ 885263 h 885263"/>
                <a:gd name="connsiteX7" fmla="*/ 377792 w 1676402"/>
                <a:gd name="connsiteY7" fmla="*/ 803615 h 885263"/>
                <a:gd name="connsiteX8" fmla="*/ 380712 w 1676402"/>
                <a:gd name="connsiteY8" fmla="*/ 771887 h 885263"/>
                <a:gd name="connsiteX9" fmla="*/ 369555 w 1676402"/>
                <a:gd name="connsiteY9" fmla="*/ 768851 h 885263"/>
                <a:gd name="connsiteX10" fmla="*/ 0 w 1676402"/>
                <a:gd name="connsiteY10" fmla="*/ 420317 h 885263"/>
                <a:gd name="connsiteX11" fmla="*/ 838201 w 1676402"/>
                <a:gd name="connsiteY11" fmla="*/ 0 h 88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6402" h="885263">
                  <a:moveTo>
                    <a:pt x="838201" y="0"/>
                  </a:moveTo>
                  <a:cubicBezTo>
                    <a:pt x="1301127" y="0"/>
                    <a:pt x="1676402" y="188182"/>
                    <a:pt x="1676402" y="420317"/>
                  </a:cubicBezTo>
                  <a:cubicBezTo>
                    <a:pt x="1676402" y="652452"/>
                    <a:pt x="1301127" y="840634"/>
                    <a:pt x="838201" y="840634"/>
                  </a:cubicBezTo>
                  <a:cubicBezTo>
                    <a:pt x="722470" y="840634"/>
                    <a:pt x="612216" y="828873"/>
                    <a:pt x="511935" y="807604"/>
                  </a:cubicBezTo>
                  <a:lnTo>
                    <a:pt x="462188" y="794063"/>
                  </a:lnTo>
                  <a:lnTo>
                    <a:pt x="415827" y="831589"/>
                  </a:lnTo>
                  <a:cubicBezTo>
                    <a:pt x="394165" y="848314"/>
                    <a:pt x="370085" y="866123"/>
                    <a:pt x="343027" y="885263"/>
                  </a:cubicBezTo>
                  <a:cubicBezTo>
                    <a:pt x="360420" y="853335"/>
                    <a:pt x="371562" y="826468"/>
                    <a:pt x="377792" y="803615"/>
                  </a:cubicBezTo>
                  <a:lnTo>
                    <a:pt x="380712" y="771887"/>
                  </a:lnTo>
                  <a:lnTo>
                    <a:pt x="369555" y="768851"/>
                  </a:lnTo>
                  <a:cubicBezTo>
                    <a:pt x="146592" y="693317"/>
                    <a:pt x="0" y="565401"/>
                    <a:pt x="0" y="420317"/>
                  </a:cubicBezTo>
                  <a:cubicBezTo>
                    <a:pt x="0" y="188182"/>
                    <a:pt x="375275" y="0"/>
                    <a:pt x="838201" y="0"/>
                  </a:cubicBezTo>
                  <a:close/>
                </a:path>
              </a:pathLst>
            </a:custGeom>
            <a:solidFill>
              <a:schemeClr val="bg1"/>
            </a:solidFill>
            <a:ln w="19050">
              <a:solidFill>
                <a:schemeClr val="tx1"/>
              </a:solidFill>
              <a:miter lim="800000"/>
              <a:headEnd/>
              <a:tailEnd/>
            </a:ln>
            <a:effectLst/>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64" name="テキスト ボックス 63">
              <a:extLst>
                <a:ext uri="{FF2B5EF4-FFF2-40B4-BE49-F238E27FC236}">
                  <a16:creationId xmlns:a16="http://schemas.microsoft.com/office/drawing/2014/main" id="{70A36EB2-47B6-EB79-1B42-E2B673F1937F}"/>
                </a:ext>
              </a:extLst>
            </p:cNvPr>
            <p:cNvSpPr txBox="1"/>
            <p:nvPr/>
          </p:nvSpPr>
          <p:spPr>
            <a:xfrm>
              <a:off x="6076951" y="1550286"/>
              <a:ext cx="1676402" cy="430887"/>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会社を急成長させたい</a:t>
              </a:r>
              <a:endPar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上場を目指したい</a:t>
              </a:r>
            </a:p>
          </p:txBody>
        </p:sp>
      </p:grpSp>
      <p:grpSp>
        <p:nvGrpSpPr>
          <p:cNvPr id="69" name="グループ化 68">
            <a:extLst>
              <a:ext uri="{FF2B5EF4-FFF2-40B4-BE49-F238E27FC236}">
                <a16:creationId xmlns:a16="http://schemas.microsoft.com/office/drawing/2014/main" id="{F487E69D-EF6D-656B-702C-22AE16D1B578}"/>
              </a:ext>
            </a:extLst>
          </p:cNvPr>
          <p:cNvGrpSpPr/>
          <p:nvPr/>
        </p:nvGrpSpPr>
        <p:grpSpPr>
          <a:xfrm>
            <a:off x="5782080" y="3669574"/>
            <a:ext cx="1810302" cy="885263"/>
            <a:chOff x="5981698" y="1342733"/>
            <a:chExt cx="1810302" cy="885263"/>
          </a:xfrm>
        </p:grpSpPr>
        <p:sp>
          <p:nvSpPr>
            <p:cNvPr id="70" name="フリーフォーム: 図形 69">
              <a:extLst>
                <a:ext uri="{FF2B5EF4-FFF2-40B4-BE49-F238E27FC236}">
                  <a16:creationId xmlns:a16="http://schemas.microsoft.com/office/drawing/2014/main" id="{6FEE9635-1959-DF21-A6FB-C6400071715B}"/>
                </a:ext>
              </a:extLst>
            </p:cNvPr>
            <p:cNvSpPr/>
            <p:nvPr/>
          </p:nvSpPr>
          <p:spPr bwMode="auto">
            <a:xfrm>
              <a:off x="5981698" y="1342733"/>
              <a:ext cx="1676402" cy="885263"/>
            </a:xfrm>
            <a:custGeom>
              <a:avLst/>
              <a:gdLst>
                <a:gd name="connsiteX0" fmla="*/ 838201 w 1676402"/>
                <a:gd name="connsiteY0" fmla="*/ 0 h 885263"/>
                <a:gd name="connsiteX1" fmla="*/ 1676402 w 1676402"/>
                <a:gd name="connsiteY1" fmla="*/ 420317 h 885263"/>
                <a:gd name="connsiteX2" fmla="*/ 838201 w 1676402"/>
                <a:gd name="connsiteY2" fmla="*/ 840634 h 885263"/>
                <a:gd name="connsiteX3" fmla="*/ 511935 w 1676402"/>
                <a:gd name="connsiteY3" fmla="*/ 807604 h 885263"/>
                <a:gd name="connsiteX4" fmla="*/ 462188 w 1676402"/>
                <a:gd name="connsiteY4" fmla="*/ 794063 h 885263"/>
                <a:gd name="connsiteX5" fmla="*/ 415827 w 1676402"/>
                <a:gd name="connsiteY5" fmla="*/ 831589 h 885263"/>
                <a:gd name="connsiteX6" fmla="*/ 343027 w 1676402"/>
                <a:gd name="connsiteY6" fmla="*/ 885263 h 885263"/>
                <a:gd name="connsiteX7" fmla="*/ 377792 w 1676402"/>
                <a:gd name="connsiteY7" fmla="*/ 803615 h 885263"/>
                <a:gd name="connsiteX8" fmla="*/ 380712 w 1676402"/>
                <a:gd name="connsiteY8" fmla="*/ 771887 h 885263"/>
                <a:gd name="connsiteX9" fmla="*/ 369555 w 1676402"/>
                <a:gd name="connsiteY9" fmla="*/ 768851 h 885263"/>
                <a:gd name="connsiteX10" fmla="*/ 0 w 1676402"/>
                <a:gd name="connsiteY10" fmla="*/ 420317 h 885263"/>
                <a:gd name="connsiteX11" fmla="*/ 838201 w 1676402"/>
                <a:gd name="connsiteY11" fmla="*/ 0 h 88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6402" h="885263">
                  <a:moveTo>
                    <a:pt x="838201" y="0"/>
                  </a:moveTo>
                  <a:cubicBezTo>
                    <a:pt x="1301127" y="0"/>
                    <a:pt x="1676402" y="188182"/>
                    <a:pt x="1676402" y="420317"/>
                  </a:cubicBezTo>
                  <a:cubicBezTo>
                    <a:pt x="1676402" y="652452"/>
                    <a:pt x="1301127" y="840634"/>
                    <a:pt x="838201" y="840634"/>
                  </a:cubicBezTo>
                  <a:cubicBezTo>
                    <a:pt x="722470" y="840634"/>
                    <a:pt x="612216" y="828873"/>
                    <a:pt x="511935" y="807604"/>
                  </a:cubicBezTo>
                  <a:lnTo>
                    <a:pt x="462188" y="794063"/>
                  </a:lnTo>
                  <a:lnTo>
                    <a:pt x="415827" y="831589"/>
                  </a:lnTo>
                  <a:cubicBezTo>
                    <a:pt x="394165" y="848314"/>
                    <a:pt x="370085" y="866123"/>
                    <a:pt x="343027" y="885263"/>
                  </a:cubicBezTo>
                  <a:cubicBezTo>
                    <a:pt x="360420" y="853335"/>
                    <a:pt x="371562" y="826468"/>
                    <a:pt x="377792" y="803615"/>
                  </a:cubicBezTo>
                  <a:lnTo>
                    <a:pt x="380712" y="771887"/>
                  </a:lnTo>
                  <a:lnTo>
                    <a:pt x="369555" y="768851"/>
                  </a:lnTo>
                  <a:cubicBezTo>
                    <a:pt x="146592" y="693317"/>
                    <a:pt x="0" y="565401"/>
                    <a:pt x="0" y="420317"/>
                  </a:cubicBezTo>
                  <a:cubicBezTo>
                    <a:pt x="0" y="188182"/>
                    <a:pt x="375275" y="0"/>
                    <a:pt x="838201" y="0"/>
                  </a:cubicBezTo>
                  <a:close/>
                </a:path>
              </a:pathLst>
            </a:custGeom>
            <a:solidFill>
              <a:schemeClr val="bg1"/>
            </a:solidFill>
            <a:ln w="19050">
              <a:solidFill>
                <a:schemeClr val="tx1"/>
              </a:solidFill>
              <a:miter lim="800000"/>
              <a:headEnd/>
              <a:tailEnd/>
            </a:ln>
            <a:effectLst/>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1" name="テキスト ボックス 70">
              <a:extLst>
                <a:ext uri="{FF2B5EF4-FFF2-40B4-BE49-F238E27FC236}">
                  <a16:creationId xmlns:a16="http://schemas.microsoft.com/office/drawing/2014/main" id="{BAF4402E-4025-C263-B465-470FEA08E07B}"/>
                </a:ext>
              </a:extLst>
            </p:cNvPr>
            <p:cNvSpPr txBox="1"/>
            <p:nvPr/>
          </p:nvSpPr>
          <p:spPr>
            <a:xfrm>
              <a:off x="6115598" y="1475757"/>
              <a:ext cx="1676402" cy="600164"/>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新商品をつくりたい</a:t>
              </a:r>
              <a:endPar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海外展開したい</a:t>
              </a:r>
              <a:endPar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異分野進出したい</a:t>
              </a:r>
            </a:p>
          </p:txBody>
        </p:sp>
      </p:grpSp>
      <p:grpSp>
        <p:nvGrpSpPr>
          <p:cNvPr id="72" name="グループ化 71">
            <a:extLst>
              <a:ext uri="{FF2B5EF4-FFF2-40B4-BE49-F238E27FC236}">
                <a16:creationId xmlns:a16="http://schemas.microsoft.com/office/drawing/2014/main" id="{03A13CFD-BD51-616A-6A48-686C15685C62}"/>
              </a:ext>
            </a:extLst>
          </p:cNvPr>
          <p:cNvGrpSpPr/>
          <p:nvPr/>
        </p:nvGrpSpPr>
        <p:grpSpPr>
          <a:xfrm>
            <a:off x="5800022" y="5122830"/>
            <a:ext cx="1812281" cy="885263"/>
            <a:chOff x="5981698" y="1342733"/>
            <a:chExt cx="1812281" cy="885263"/>
          </a:xfrm>
        </p:grpSpPr>
        <p:sp>
          <p:nvSpPr>
            <p:cNvPr id="73" name="フリーフォーム: 図形 72">
              <a:extLst>
                <a:ext uri="{FF2B5EF4-FFF2-40B4-BE49-F238E27FC236}">
                  <a16:creationId xmlns:a16="http://schemas.microsoft.com/office/drawing/2014/main" id="{C2FC1689-64C5-6C05-1FF7-B8083C050DE7}"/>
                </a:ext>
              </a:extLst>
            </p:cNvPr>
            <p:cNvSpPr/>
            <p:nvPr/>
          </p:nvSpPr>
          <p:spPr bwMode="auto">
            <a:xfrm>
              <a:off x="5981698" y="1342733"/>
              <a:ext cx="1676402" cy="885263"/>
            </a:xfrm>
            <a:custGeom>
              <a:avLst/>
              <a:gdLst>
                <a:gd name="connsiteX0" fmla="*/ 838201 w 1676402"/>
                <a:gd name="connsiteY0" fmla="*/ 0 h 885263"/>
                <a:gd name="connsiteX1" fmla="*/ 1676402 w 1676402"/>
                <a:gd name="connsiteY1" fmla="*/ 420317 h 885263"/>
                <a:gd name="connsiteX2" fmla="*/ 838201 w 1676402"/>
                <a:gd name="connsiteY2" fmla="*/ 840634 h 885263"/>
                <a:gd name="connsiteX3" fmla="*/ 511935 w 1676402"/>
                <a:gd name="connsiteY3" fmla="*/ 807604 h 885263"/>
                <a:gd name="connsiteX4" fmla="*/ 462188 w 1676402"/>
                <a:gd name="connsiteY4" fmla="*/ 794063 h 885263"/>
                <a:gd name="connsiteX5" fmla="*/ 415827 w 1676402"/>
                <a:gd name="connsiteY5" fmla="*/ 831589 h 885263"/>
                <a:gd name="connsiteX6" fmla="*/ 343027 w 1676402"/>
                <a:gd name="connsiteY6" fmla="*/ 885263 h 885263"/>
                <a:gd name="connsiteX7" fmla="*/ 377792 w 1676402"/>
                <a:gd name="connsiteY7" fmla="*/ 803615 h 885263"/>
                <a:gd name="connsiteX8" fmla="*/ 380712 w 1676402"/>
                <a:gd name="connsiteY8" fmla="*/ 771887 h 885263"/>
                <a:gd name="connsiteX9" fmla="*/ 369555 w 1676402"/>
                <a:gd name="connsiteY9" fmla="*/ 768851 h 885263"/>
                <a:gd name="connsiteX10" fmla="*/ 0 w 1676402"/>
                <a:gd name="connsiteY10" fmla="*/ 420317 h 885263"/>
                <a:gd name="connsiteX11" fmla="*/ 838201 w 1676402"/>
                <a:gd name="connsiteY11" fmla="*/ 0 h 88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6402" h="885263">
                  <a:moveTo>
                    <a:pt x="838201" y="0"/>
                  </a:moveTo>
                  <a:cubicBezTo>
                    <a:pt x="1301127" y="0"/>
                    <a:pt x="1676402" y="188182"/>
                    <a:pt x="1676402" y="420317"/>
                  </a:cubicBezTo>
                  <a:cubicBezTo>
                    <a:pt x="1676402" y="652452"/>
                    <a:pt x="1301127" y="840634"/>
                    <a:pt x="838201" y="840634"/>
                  </a:cubicBezTo>
                  <a:cubicBezTo>
                    <a:pt x="722470" y="840634"/>
                    <a:pt x="612216" y="828873"/>
                    <a:pt x="511935" y="807604"/>
                  </a:cubicBezTo>
                  <a:lnTo>
                    <a:pt x="462188" y="794063"/>
                  </a:lnTo>
                  <a:lnTo>
                    <a:pt x="415827" y="831589"/>
                  </a:lnTo>
                  <a:cubicBezTo>
                    <a:pt x="394165" y="848314"/>
                    <a:pt x="370085" y="866123"/>
                    <a:pt x="343027" y="885263"/>
                  </a:cubicBezTo>
                  <a:cubicBezTo>
                    <a:pt x="360420" y="853335"/>
                    <a:pt x="371562" y="826468"/>
                    <a:pt x="377792" y="803615"/>
                  </a:cubicBezTo>
                  <a:lnTo>
                    <a:pt x="380712" y="771887"/>
                  </a:lnTo>
                  <a:lnTo>
                    <a:pt x="369555" y="768851"/>
                  </a:lnTo>
                  <a:cubicBezTo>
                    <a:pt x="146592" y="693317"/>
                    <a:pt x="0" y="565401"/>
                    <a:pt x="0" y="420317"/>
                  </a:cubicBezTo>
                  <a:cubicBezTo>
                    <a:pt x="0" y="188182"/>
                    <a:pt x="375275" y="0"/>
                    <a:pt x="838201" y="0"/>
                  </a:cubicBezTo>
                  <a:close/>
                </a:path>
              </a:pathLst>
            </a:custGeom>
            <a:solidFill>
              <a:schemeClr val="bg1"/>
            </a:solidFill>
            <a:ln w="19050">
              <a:solidFill>
                <a:schemeClr val="tx1"/>
              </a:solidFill>
              <a:miter lim="800000"/>
              <a:headEnd/>
              <a:tailEnd/>
            </a:ln>
            <a:effectLst/>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4" name="テキスト ボックス 73">
              <a:extLst>
                <a:ext uri="{FF2B5EF4-FFF2-40B4-BE49-F238E27FC236}">
                  <a16:creationId xmlns:a16="http://schemas.microsoft.com/office/drawing/2014/main" id="{C1D74902-D546-5574-85DA-EADA57D39C9E}"/>
                </a:ext>
              </a:extLst>
            </p:cNvPr>
            <p:cNvSpPr txBox="1"/>
            <p:nvPr/>
          </p:nvSpPr>
          <p:spPr>
            <a:xfrm>
              <a:off x="6117577" y="1548314"/>
              <a:ext cx="1676402" cy="430887"/>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販路を広げたい</a:t>
              </a:r>
              <a:endPar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商品を</a:t>
              </a:r>
              <a:r>
                <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PR</a:t>
              </a: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したい</a:t>
              </a:r>
            </a:p>
          </p:txBody>
        </p:sp>
      </p:grpSp>
      <p:sp>
        <p:nvSpPr>
          <p:cNvPr id="86" name="テキスト ボックス 85">
            <a:extLst>
              <a:ext uri="{FF2B5EF4-FFF2-40B4-BE49-F238E27FC236}">
                <a16:creationId xmlns:a16="http://schemas.microsoft.com/office/drawing/2014/main" id="{9E3CF695-3C00-6E4E-D566-7792CE5CB0A0}"/>
              </a:ext>
            </a:extLst>
          </p:cNvPr>
          <p:cNvSpPr txBox="1"/>
          <p:nvPr/>
        </p:nvSpPr>
        <p:spPr>
          <a:xfrm>
            <a:off x="5102125" y="3342038"/>
            <a:ext cx="1893933" cy="2539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上限</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50</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億　補助率</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1/3</a:t>
            </a:r>
          </a:p>
        </p:txBody>
      </p:sp>
      <p:sp>
        <p:nvSpPr>
          <p:cNvPr id="87" name="テキスト ボックス 86">
            <a:extLst>
              <a:ext uri="{FF2B5EF4-FFF2-40B4-BE49-F238E27FC236}">
                <a16:creationId xmlns:a16="http://schemas.microsoft.com/office/drawing/2014/main" id="{61A637F2-9DFD-9E77-1C94-D8461188CF91}"/>
              </a:ext>
            </a:extLst>
          </p:cNvPr>
          <p:cNvSpPr txBox="1"/>
          <p:nvPr/>
        </p:nvSpPr>
        <p:spPr>
          <a:xfrm>
            <a:off x="5145585" y="2408121"/>
            <a:ext cx="1893933" cy="2539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上限</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50</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億　補助率</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1/3</a:t>
            </a:r>
          </a:p>
        </p:txBody>
      </p:sp>
      <p:grpSp>
        <p:nvGrpSpPr>
          <p:cNvPr id="3" name="グループ化 2">
            <a:extLst>
              <a:ext uri="{FF2B5EF4-FFF2-40B4-BE49-F238E27FC236}">
                <a16:creationId xmlns:a16="http://schemas.microsoft.com/office/drawing/2014/main" id="{C48CA240-66A7-CD64-D297-76F26DAB04AF}"/>
              </a:ext>
            </a:extLst>
          </p:cNvPr>
          <p:cNvGrpSpPr/>
          <p:nvPr/>
        </p:nvGrpSpPr>
        <p:grpSpPr>
          <a:xfrm>
            <a:off x="8892090" y="3938468"/>
            <a:ext cx="1742929" cy="2784962"/>
            <a:chOff x="8751977" y="3938468"/>
            <a:chExt cx="1893933" cy="2784962"/>
          </a:xfrm>
        </p:grpSpPr>
        <p:sp>
          <p:nvSpPr>
            <p:cNvPr id="19" name="四角形: 角を丸くする 18">
              <a:extLst>
                <a:ext uri="{FF2B5EF4-FFF2-40B4-BE49-F238E27FC236}">
                  <a16:creationId xmlns:a16="http://schemas.microsoft.com/office/drawing/2014/main" id="{3402EA02-9E18-67E0-E44E-6737B6C11D15}"/>
                </a:ext>
              </a:extLst>
            </p:cNvPr>
            <p:cNvSpPr/>
            <p:nvPr/>
          </p:nvSpPr>
          <p:spPr bwMode="auto">
            <a:xfrm>
              <a:off x="8900990" y="3938468"/>
              <a:ext cx="1595909" cy="2784962"/>
            </a:xfrm>
            <a:prstGeom prst="roundRect">
              <a:avLst>
                <a:gd name="adj" fmla="val 7135"/>
              </a:avLst>
            </a:prstGeom>
            <a:solidFill>
              <a:srgbClr val="8BCDFF"/>
            </a:solidFill>
            <a:ln w="9525">
              <a:noFill/>
              <a:miter lim="800000"/>
              <a:headEnd/>
              <a:tailEnd/>
            </a:ln>
            <a:effectLst/>
          </p:spPr>
          <p:txBody>
            <a:bodyPr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省力化投資</a:t>
              </a:r>
              <a:endPar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補助金</a:t>
              </a:r>
              <a:endPar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0" name="テキスト ボックス 89">
              <a:extLst>
                <a:ext uri="{FF2B5EF4-FFF2-40B4-BE49-F238E27FC236}">
                  <a16:creationId xmlns:a16="http://schemas.microsoft.com/office/drawing/2014/main" id="{62AAE0BD-BDAA-40BD-28E8-862A49BD234D}"/>
                </a:ext>
              </a:extLst>
            </p:cNvPr>
            <p:cNvSpPr txBox="1"/>
            <p:nvPr/>
          </p:nvSpPr>
          <p:spPr>
            <a:xfrm>
              <a:off x="8751977" y="5616432"/>
              <a:ext cx="1893933" cy="4154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上限</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億</a:t>
              </a:r>
              <a:endParaRPr kumimoji="0" lang="en-US" altLang="ja-JP" sz="1050" b="1">
                <a:solidFill>
                  <a:srgbClr val="00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補助率</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1/2</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等</a:t>
              </a:r>
              <a:endPar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grpSp>
        <p:nvGrpSpPr>
          <p:cNvPr id="4" name="グループ化 3">
            <a:extLst>
              <a:ext uri="{FF2B5EF4-FFF2-40B4-BE49-F238E27FC236}">
                <a16:creationId xmlns:a16="http://schemas.microsoft.com/office/drawing/2014/main" id="{E9D99D95-E84F-8BFB-8212-6698F75A08F2}"/>
              </a:ext>
            </a:extLst>
          </p:cNvPr>
          <p:cNvGrpSpPr/>
          <p:nvPr/>
        </p:nvGrpSpPr>
        <p:grpSpPr>
          <a:xfrm>
            <a:off x="10306212" y="5010150"/>
            <a:ext cx="2025756" cy="1713424"/>
            <a:chOff x="10306212" y="5010150"/>
            <a:chExt cx="2025756" cy="1713424"/>
          </a:xfrm>
        </p:grpSpPr>
        <p:sp>
          <p:nvSpPr>
            <p:cNvPr id="20" name="四角形: 角を丸くする 19">
              <a:extLst>
                <a:ext uri="{FF2B5EF4-FFF2-40B4-BE49-F238E27FC236}">
                  <a16:creationId xmlns:a16="http://schemas.microsoft.com/office/drawing/2014/main" id="{542C3874-BFE6-B4F2-4441-4FE7B47376E4}"/>
                </a:ext>
              </a:extLst>
            </p:cNvPr>
            <p:cNvSpPr/>
            <p:nvPr/>
          </p:nvSpPr>
          <p:spPr bwMode="auto">
            <a:xfrm>
              <a:off x="10566460" y="5010150"/>
              <a:ext cx="1505259" cy="1713424"/>
            </a:xfrm>
            <a:prstGeom prst="roundRect">
              <a:avLst>
                <a:gd name="adj" fmla="val 5836"/>
              </a:avLst>
            </a:prstGeom>
            <a:solidFill>
              <a:srgbClr val="8BCDFF"/>
            </a:solidFill>
            <a:ln w="9525">
              <a:noFill/>
              <a:miter lim="800000"/>
              <a:headEnd/>
              <a:tailEnd/>
            </a:ln>
            <a:effectLst/>
          </p:spPr>
          <p:txBody>
            <a:bodyPr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デジタル化・</a:t>
              </a:r>
              <a:endPar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AI</a:t>
              </a: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導入</a:t>
              </a:r>
              <a:endPar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補助金</a:t>
              </a:r>
              <a:endPar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1" name="テキスト ボックス 90">
              <a:extLst>
                <a:ext uri="{FF2B5EF4-FFF2-40B4-BE49-F238E27FC236}">
                  <a16:creationId xmlns:a16="http://schemas.microsoft.com/office/drawing/2014/main" id="{29E17B5A-FD7F-E227-801D-86599920B9FD}"/>
                </a:ext>
              </a:extLst>
            </p:cNvPr>
            <p:cNvSpPr txBox="1"/>
            <p:nvPr/>
          </p:nvSpPr>
          <p:spPr>
            <a:xfrm>
              <a:off x="10306212" y="6263413"/>
              <a:ext cx="2025756" cy="4154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上限</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450</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万</a:t>
              </a:r>
              <a:endParaRPr kumimoji="0" lang="en-US" altLang="ja-JP" sz="1050" b="1">
                <a:solidFill>
                  <a:srgbClr val="000000"/>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補助率</a:t>
              </a:r>
              <a:r>
                <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1/2</a:t>
              </a:r>
              <a:r>
                <a:rPr kumimoji="0" lang="ja-JP" altLang="en-US"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等</a:t>
              </a:r>
              <a:endParaRPr kumimoji="0" lang="en-US" altLang="ja-JP" sz="105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grpSp>
        <p:nvGrpSpPr>
          <p:cNvPr id="5" name="グループ化 4">
            <a:extLst>
              <a:ext uri="{FF2B5EF4-FFF2-40B4-BE49-F238E27FC236}">
                <a16:creationId xmlns:a16="http://schemas.microsoft.com/office/drawing/2014/main" id="{A60A5F60-B564-1153-0F33-54BCF0D7D86D}"/>
              </a:ext>
            </a:extLst>
          </p:cNvPr>
          <p:cNvGrpSpPr/>
          <p:nvPr/>
        </p:nvGrpSpPr>
        <p:grpSpPr>
          <a:xfrm>
            <a:off x="7124348" y="2809900"/>
            <a:ext cx="2206715" cy="3914855"/>
            <a:chOff x="6893341" y="2809900"/>
            <a:chExt cx="2206715" cy="3914855"/>
          </a:xfrm>
        </p:grpSpPr>
        <p:sp>
          <p:nvSpPr>
            <p:cNvPr id="16" name="四角形: 角を丸くする 15">
              <a:extLst>
                <a:ext uri="{FF2B5EF4-FFF2-40B4-BE49-F238E27FC236}">
                  <a16:creationId xmlns:a16="http://schemas.microsoft.com/office/drawing/2014/main" id="{F2E53AF0-2935-F938-2F1D-EB847C50F310}"/>
                </a:ext>
              </a:extLst>
            </p:cNvPr>
            <p:cNvSpPr/>
            <p:nvPr/>
          </p:nvSpPr>
          <p:spPr bwMode="auto">
            <a:xfrm>
              <a:off x="7326806" y="2809900"/>
              <a:ext cx="1339786" cy="3914855"/>
            </a:xfrm>
            <a:prstGeom prst="roundRect">
              <a:avLst>
                <a:gd name="adj" fmla="val 3481"/>
              </a:avLst>
            </a:prstGeom>
            <a:solidFill>
              <a:srgbClr val="B4DE86"/>
            </a:solidFill>
            <a:ln w="9525">
              <a:noFill/>
              <a:miter lim="800000"/>
              <a:headEnd/>
              <a:tailEnd/>
            </a:ln>
            <a:effectLst/>
          </p:spPr>
          <p:txBody>
            <a:bodyPr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事業承継・</a:t>
              </a:r>
              <a:endPar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M&amp;A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補助金</a:t>
              </a:r>
              <a:endParaRPr kumimoji="0"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 name="テキスト ボックス 1">
              <a:extLst>
                <a:ext uri="{FF2B5EF4-FFF2-40B4-BE49-F238E27FC236}">
                  <a16:creationId xmlns:a16="http://schemas.microsoft.com/office/drawing/2014/main" id="{E1327232-6478-2DC7-AE76-8CE48E765A38}"/>
                </a:ext>
              </a:extLst>
            </p:cNvPr>
            <p:cNvSpPr txBox="1"/>
            <p:nvPr/>
          </p:nvSpPr>
          <p:spPr>
            <a:xfrm>
              <a:off x="6893341" y="5203691"/>
              <a:ext cx="2206715" cy="415498"/>
            </a:xfrm>
            <a:prstGeom prst="rect">
              <a:avLst/>
            </a:prstGeom>
            <a:noFill/>
          </p:spPr>
          <p:txBody>
            <a:bodyPr wrap="square">
              <a:spAutoFit/>
            </a:bodyPr>
            <a:lstStyle/>
            <a:p>
              <a:pPr lvl="0" algn="ctr">
                <a:defRPr/>
              </a:pPr>
              <a:r>
                <a:rPr kumimoji="0" lang="ja-JP" altLang="en-US" sz="1050" b="1">
                  <a:solidFill>
                    <a:srgbClr val="000000"/>
                  </a:solidFill>
                  <a:latin typeface="Meiryo UI" panose="020B0604030504040204" pitchFamily="50" charset="-128"/>
                  <a:ea typeface="Meiryo UI" panose="020B0604030504040204" pitchFamily="50" charset="-128"/>
                </a:rPr>
                <a:t>上限</a:t>
              </a:r>
              <a:r>
                <a:rPr kumimoji="0" lang="en-US" altLang="ja-JP" sz="1050" b="1">
                  <a:solidFill>
                    <a:srgbClr val="000000"/>
                  </a:solidFill>
                  <a:latin typeface="Meiryo UI" panose="020B0604030504040204" pitchFamily="50" charset="-128"/>
                  <a:ea typeface="Meiryo UI" panose="020B0604030504040204" pitchFamily="50" charset="-128"/>
                </a:rPr>
                <a:t>2,000</a:t>
              </a:r>
              <a:r>
                <a:rPr kumimoji="0" lang="ja-JP" altLang="en-US" sz="1050" b="1">
                  <a:solidFill>
                    <a:srgbClr val="000000"/>
                  </a:solidFill>
                  <a:latin typeface="Meiryo UI" panose="020B0604030504040204" pitchFamily="50" charset="-128"/>
                  <a:ea typeface="Meiryo UI" panose="020B0604030504040204" pitchFamily="50" charset="-128"/>
                </a:rPr>
                <a:t>万</a:t>
              </a:r>
              <a:endParaRPr kumimoji="0" lang="en-US" altLang="ja-JP" sz="1050" b="1">
                <a:solidFill>
                  <a:srgbClr val="000000"/>
                </a:solidFill>
                <a:latin typeface="Meiryo UI" panose="020B0604030504040204" pitchFamily="50" charset="-128"/>
                <a:ea typeface="Meiryo UI" panose="020B0604030504040204" pitchFamily="50" charset="-128"/>
              </a:endParaRPr>
            </a:p>
            <a:p>
              <a:pPr lvl="0" algn="ctr">
                <a:defRPr/>
              </a:pPr>
              <a:r>
                <a:rPr kumimoji="0" lang="ja-JP" altLang="en-US" sz="1050" b="1">
                  <a:solidFill>
                    <a:srgbClr val="000000"/>
                  </a:solidFill>
                  <a:latin typeface="Meiryo UI" panose="020B0604030504040204" pitchFamily="50" charset="-128"/>
                  <a:ea typeface="Meiryo UI" panose="020B0604030504040204" pitchFamily="50" charset="-128"/>
                </a:rPr>
                <a:t>補助率</a:t>
              </a:r>
              <a:r>
                <a:rPr kumimoji="0" lang="en-US" altLang="ja-JP" sz="1050" b="1">
                  <a:solidFill>
                    <a:srgbClr val="000000"/>
                  </a:solidFill>
                  <a:latin typeface="Meiryo UI" panose="020B0604030504040204" pitchFamily="50" charset="-128"/>
                  <a:ea typeface="Meiryo UI" panose="020B0604030504040204" pitchFamily="50" charset="-128"/>
                </a:rPr>
                <a:t>1/2</a:t>
              </a:r>
              <a:r>
                <a:rPr kumimoji="0" lang="ja-JP" altLang="en-US" sz="1050" b="1">
                  <a:solidFill>
                    <a:srgbClr val="000000"/>
                  </a:solidFill>
                  <a:latin typeface="Meiryo UI" panose="020B0604030504040204" pitchFamily="50" charset="-128"/>
                  <a:ea typeface="Meiryo UI" panose="020B0604030504040204" pitchFamily="50" charset="-128"/>
                </a:rPr>
                <a:t>等</a:t>
              </a:r>
              <a:endParaRPr kumimoji="0" lang="en-US" altLang="ja-JP" sz="1050" b="1">
                <a:solidFill>
                  <a:srgbClr val="000000"/>
                </a:solidFill>
                <a:latin typeface="Meiryo UI" panose="020B0604030504040204" pitchFamily="50" charset="-128"/>
                <a:ea typeface="Meiryo UI" panose="020B0604030504040204" pitchFamily="50" charset="-128"/>
              </a:endParaRPr>
            </a:p>
          </p:txBody>
        </p:sp>
      </p:grpSp>
      <p:grpSp>
        <p:nvGrpSpPr>
          <p:cNvPr id="78" name="グループ化 77">
            <a:extLst>
              <a:ext uri="{FF2B5EF4-FFF2-40B4-BE49-F238E27FC236}">
                <a16:creationId xmlns:a16="http://schemas.microsoft.com/office/drawing/2014/main" id="{7A61D201-9DF9-C5C1-F002-8D2EF8C2B303}"/>
              </a:ext>
            </a:extLst>
          </p:cNvPr>
          <p:cNvGrpSpPr/>
          <p:nvPr/>
        </p:nvGrpSpPr>
        <p:grpSpPr>
          <a:xfrm>
            <a:off x="10214428" y="4080224"/>
            <a:ext cx="1841146" cy="885263"/>
            <a:chOff x="5981698" y="1342733"/>
            <a:chExt cx="1841146" cy="885263"/>
          </a:xfrm>
        </p:grpSpPr>
        <p:sp>
          <p:nvSpPr>
            <p:cNvPr id="79" name="フリーフォーム: 図形 78">
              <a:extLst>
                <a:ext uri="{FF2B5EF4-FFF2-40B4-BE49-F238E27FC236}">
                  <a16:creationId xmlns:a16="http://schemas.microsoft.com/office/drawing/2014/main" id="{0060D3D9-A7F2-415E-63EA-BF8F8C422908}"/>
                </a:ext>
              </a:extLst>
            </p:cNvPr>
            <p:cNvSpPr/>
            <p:nvPr/>
          </p:nvSpPr>
          <p:spPr bwMode="auto">
            <a:xfrm>
              <a:off x="5981698" y="1342733"/>
              <a:ext cx="1676402" cy="885263"/>
            </a:xfrm>
            <a:custGeom>
              <a:avLst/>
              <a:gdLst>
                <a:gd name="connsiteX0" fmla="*/ 838201 w 1676402"/>
                <a:gd name="connsiteY0" fmla="*/ 0 h 885263"/>
                <a:gd name="connsiteX1" fmla="*/ 1676402 w 1676402"/>
                <a:gd name="connsiteY1" fmla="*/ 420317 h 885263"/>
                <a:gd name="connsiteX2" fmla="*/ 838201 w 1676402"/>
                <a:gd name="connsiteY2" fmla="*/ 840634 h 885263"/>
                <a:gd name="connsiteX3" fmla="*/ 511935 w 1676402"/>
                <a:gd name="connsiteY3" fmla="*/ 807604 h 885263"/>
                <a:gd name="connsiteX4" fmla="*/ 462188 w 1676402"/>
                <a:gd name="connsiteY4" fmla="*/ 794063 h 885263"/>
                <a:gd name="connsiteX5" fmla="*/ 415827 w 1676402"/>
                <a:gd name="connsiteY5" fmla="*/ 831589 h 885263"/>
                <a:gd name="connsiteX6" fmla="*/ 343027 w 1676402"/>
                <a:gd name="connsiteY6" fmla="*/ 885263 h 885263"/>
                <a:gd name="connsiteX7" fmla="*/ 377792 w 1676402"/>
                <a:gd name="connsiteY7" fmla="*/ 803615 h 885263"/>
                <a:gd name="connsiteX8" fmla="*/ 380712 w 1676402"/>
                <a:gd name="connsiteY8" fmla="*/ 771887 h 885263"/>
                <a:gd name="connsiteX9" fmla="*/ 369555 w 1676402"/>
                <a:gd name="connsiteY9" fmla="*/ 768851 h 885263"/>
                <a:gd name="connsiteX10" fmla="*/ 0 w 1676402"/>
                <a:gd name="connsiteY10" fmla="*/ 420317 h 885263"/>
                <a:gd name="connsiteX11" fmla="*/ 838201 w 1676402"/>
                <a:gd name="connsiteY11" fmla="*/ 0 h 88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6402" h="885263">
                  <a:moveTo>
                    <a:pt x="838201" y="0"/>
                  </a:moveTo>
                  <a:cubicBezTo>
                    <a:pt x="1301127" y="0"/>
                    <a:pt x="1676402" y="188182"/>
                    <a:pt x="1676402" y="420317"/>
                  </a:cubicBezTo>
                  <a:cubicBezTo>
                    <a:pt x="1676402" y="652452"/>
                    <a:pt x="1301127" y="840634"/>
                    <a:pt x="838201" y="840634"/>
                  </a:cubicBezTo>
                  <a:cubicBezTo>
                    <a:pt x="722470" y="840634"/>
                    <a:pt x="612216" y="828873"/>
                    <a:pt x="511935" y="807604"/>
                  </a:cubicBezTo>
                  <a:lnTo>
                    <a:pt x="462188" y="794063"/>
                  </a:lnTo>
                  <a:lnTo>
                    <a:pt x="415827" y="831589"/>
                  </a:lnTo>
                  <a:cubicBezTo>
                    <a:pt x="394165" y="848314"/>
                    <a:pt x="370085" y="866123"/>
                    <a:pt x="343027" y="885263"/>
                  </a:cubicBezTo>
                  <a:cubicBezTo>
                    <a:pt x="360420" y="853335"/>
                    <a:pt x="371562" y="826468"/>
                    <a:pt x="377792" y="803615"/>
                  </a:cubicBezTo>
                  <a:lnTo>
                    <a:pt x="380712" y="771887"/>
                  </a:lnTo>
                  <a:lnTo>
                    <a:pt x="369555" y="768851"/>
                  </a:lnTo>
                  <a:cubicBezTo>
                    <a:pt x="146592" y="693317"/>
                    <a:pt x="0" y="565401"/>
                    <a:pt x="0" y="420317"/>
                  </a:cubicBezTo>
                  <a:cubicBezTo>
                    <a:pt x="0" y="188182"/>
                    <a:pt x="375275" y="0"/>
                    <a:pt x="838201" y="0"/>
                  </a:cubicBezTo>
                  <a:close/>
                </a:path>
              </a:pathLst>
            </a:custGeom>
            <a:solidFill>
              <a:schemeClr val="bg1"/>
            </a:solidFill>
            <a:ln w="19050">
              <a:solidFill>
                <a:schemeClr val="tx1"/>
              </a:solidFill>
              <a:miter lim="800000"/>
              <a:headEnd/>
              <a:tailEnd/>
            </a:ln>
            <a:effectLst/>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80" name="テキスト ボックス 79">
              <a:extLst>
                <a:ext uri="{FF2B5EF4-FFF2-40B4-BE49-F238E27FC236}">
                  <a16:creationId xmlns:a16="http://schemas.microsoft.com/office/drawing/2014/main" id="{7F694F4E-D477-C9C9-5167-23CC166C2C80}"/>
                </a:ext>
              </a:extLst>
            </p:cNvPr>
            <p:cNvSpPr txBox="1"/>
            <p:nvPr/>
          </p:nvSpPr>
          <p:spPr>
            <a:xfrm>
              <a:off x="6146442" y="1400643"/>
              <a:ext cx="1676402" cy="769441"/>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人手不足に対応</a:t>
              </a:r>
              <a:br>
                <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b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したい</a:t>
              </a:r>
              <a:endPar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生産プロセスを</a:t>
              </a:r>
              <a:br>
                <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b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見直したい</a:t>
              </a:r>
              <a:endPar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grpSp>
        <p:nvGrpSpPr>
          <p:cNvPr id="75" name="グループ化 74">
            <a:extLst>
              <a:ext uri="{FF2B5EF4-FFF2-40B4-BE49-F238E27FC236}">
                <a16:creationId xmlns:a16="http://schemas.microsoft.com/office/drawing/2014/main" id="{71255ADE-062C-23D4-C16C-E830E4F24432}"/>
              </a:ext>
            </a:extLst>
          </p:cNvPr>
          <p:cNvGrpSpPr/>
          <p:nvPr/>
        </p:nvGrpSpPr>
        <p:grpSpPr>
          <a:xfrm>
            <a:off x="8171941" y="2461915"/>
            <a:ext cx="1841146" cy="885263"/>
            <a:chOff x="5981698" y="1342733"/>
            <a:chExt cx="1841146" cy="885263"/>
          </a:xfrm>
        </p:grpSpPr>
        <p:sp>
          <p:nvSpPr>
            <p:cNvPr id="76" name="フリーフォーム: 図形 75">
              <a:extLst>
                <a:ext uri="{FF2B5EF4-FFF2-40B4-BE49-F238E27FC236}">
                  <a16:creationId xmlns:a16="http://schemas.microsoft.com/office/drawing/2014/main" id="{39EA92CE-E059-A531-7ABA-5CE41E2C792B}"/>
                </a:ext>
              </a:extLst>
            </p:cNvPr>
            <p:cNvSpPr/>
            <p:nvPr/>
          </p:nvSpPr>
          <p:spPr bwMode="auto">
            <a:xfrm>
              <a:off x="5981698" y="1342733"/>
              <a:ext cx="1676402" cy="885263"/>
            </a:xfrm>
            <a:custGeom>
              <a:avLst/>
              <a:gdLst>
                <a:gd name="connsiteX0" fmla="*/ 838201 w 1676402"/>
                <a:gd name="connsiteY0" fmla="*/ 0 h 885263"/>
                <a:gd name="connsiteX1" fmla="*/ 1676402 w 1676402"/>
                <a:gd name="connsiteY1" fmla="*/ 420317 h 885263"/>
                <a:gd name="connsiteX2" fmla="*/ 838201 w 1676402"/>
                <a:gd name="connsiteY2" fmla="*/ 840634 h 885263"/>
                <a:gd name="connsiteX3" fmla="*/ 511935 w 1676402"/>
                <a:gd name="connsiteY3" fmla="*/ 807604 h 885263"/>
                <a:gd name="connsiteX4" fmla="*/ 462188 w 1676402"/>
                <a:gd name="connsiteY4" fmla="*/ 794063 h 885263"/>
                <a:gd name="connsiteX5" fmla="*/ 415827 w 1676402"/>
                <a:gd name="connsiteY5" fmla="*/ 831589 h 885263"/>
                <a:gd name="connsiteX6" fmla="*/ 343027 w 1676402"/>
                <a:gd name="connsiteY6" fmla="*/ 885263 h 885263"/>
                <a:gd name="connsiteX7" fmla="*/ 377792 w 1676402"/>
                <a:gd name="connsiteY7" fmla="*/ 803615 h 885263"/>
                <a:gd name="connsiteX8" fmla="*/ 380712 w 1676402"/>
                <a:gd name="connsiteY8" fmla="*/ 771887 h 885263"/>
                <a:gd name="connsiteX9" fmla="*/ 369555 w 1676402"/>
                <a:gd name="connsiteY9" fmla="*/ 768851 h 885263"/>
                <a:gd name="connsiteX10" fmla="*/ 0 w 1676402"/>
                <a:gd name="connsiteY10" fmla="*/ 420317 h 885263"/>
                <a:gd name="connsiteX11" fmla="*/ 838201 w 1676402"/>
                <a:gd name="connsiteY11" fmla="*/ 0 h 88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76402" h="885263">
                  <a:moveTo>
                    <a:pt x="838201" y="0"/>
                  </a:moveTo>
                  <a:cubicBezTo>
                    <a:pt x="1301127" y="0"/>
                    <a:pt x="1676402" y="188182"/>
                    <a:pt x="1676402" y="420317"/>
                  </a:cubicBezTo>
                  <a:cubicBezTo>
                    <a:pt x="1676402" y="652452"/>
                    <a:pt x="1301127" y="840634"/>
                    <a:pt x="838201" y="840634"/>
                  </a:cubicBezTo>
                  <a:cubicBezTo>
                    <a:pt x="722470" y="840634"/>
                    <a:pt x="612216" y="828873"/>
                    <a:pt x="511935" y="807604"/>
                  </a:cubicBezTo>
                  <a:lnTo>
                    <a:pt x="462188" y="794063"/>
                  </a:lnTo>
                  <a:lnTo>
                    <a:pt x="415827" y="831589"/>
                  </a:lnTo>
                  <a:cubicBezTo>
                    <a:pt x="394165" y="848314"/>
                    <a:pt x="370085" y="866123"/>
                    <a:pt x="343027" y="885263"/>
                  </a:cubicBezTo>
                  <a:cubicBezTo>
                    <a:pt x="360420" y="853335"/>
                    <a:pt x="371562" y="826468"/>
                    <a:pt x="377792" y="803615"/>
                  </a:cubicBezTo>
                  <a:lnTo>
                    <a:pt x="380712" y="771887"/>
                  </a:lnTo>
                  <a:lnTo>
                    <a:pt x="369555" y="768851"/>
                  </a:lnTo>
                  <a:cubicBezTo>
                    <a:pt x="146592" y="693317"/>
                    <a:pt x="0" y="565401"/>
                    <a:pt x="0" y="420317"/>
                  </a:cubicBezTo>
                  <a:cubicBezTo>
                    <a:pt x="0" y="188182"/>
                    <a:pt x="375275" y="0"/>
                    <a:pt x="838201" y="0"/>
                  </a:cubicBezTo>
                  <a:close/>
                </a:path>
              </a:pathLst>
            </a:custGeom>
            <a:solidFill>
              <a:schemeClr val="bg1"/>
            </a:solidFill>
            <a:ln w="19050">
              <a:solidFill>
                <a:schemeClr val="tx1"/>
              </a:solidFill>
              <a:miter lim="800000"/>
              <a:headEnd/>
              <a:tailEnd/>
            </a:ln>
            <a:effectLst/>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7" name="テキスト ボックス 76">
              <a:extLst>
                <a:ext uri="{FF2B5EF4-FFF2-40B4-BE49-F238E27FC236}">
                  <a16:creationId xmlns:a16="http://schemas.microsoft.com/office/drawing/2014/main" id="{5F5B5655-4B13-406D-276B-A589786EE0C6}"/>
                </a:ext>
              </a:extLst>
            </p:cNvPr>
            <p:cNvSpPr txBox="1"/>
            <p:nvPr/>
          </p:nvSpPr>
          <p:spPr>
            <a:xfrm>
              <a:off x="6146442" y="1400643"/>
              <a:ext cx="1676402" cy="769441"/>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承継前に事業を</a:t>
              </a:r>
              <a:br>
                <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b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磨きたい</a:t>
              </a:r>
              <a:endPar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M&amp;A</a:t>
              </a: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の統合効果</a:t>
              </a:r>
              <a:br>
                <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br>
              <a:r>
                <a:rPr kumimoji="0" lang="ja-JP" altLang="en-US"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を出したい</a:t>
              </a:r>
              <a:endParaRPr kumimoji="0" lang="en-US" altLang="ja-JP" sz="11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grpSp>
      <p:sp>
        <p:nvSpPr>
          <p:cNvPr id="6" name="スライド番号プレースホルダー 5">
            <a:extLst>
              <a:ext uri="{FF2B5EF4-FFF2-40B4-BE49-F238E27FC236}">
                <a16:creationId xmlns:a16="http://schemas.microsoft.com/office/drawing/2014/main" id="{A3984D1E-50FA-8824-8001-75CB6156C0FB}"/>
              </a:ext>
            </a:extLst>
          </p:cNvPr>
          <p:cNvSpPr>
            <a:spLocks noGrp="1"/>
          </p:cNvSpPr>
          <p:nvPr>
            <p:ph type="sldNum" sz="quarter" idx="4"/>
          </p:nvPr>
        </p:nvSpPr>
        <p:spPr/>
        <p:txBody>
          <a:bodyPr/>
          <a:lstStyle/>
          <a:p>
            <a:fld id="{D9550142-B990-490A-A107-ED7302A7FD52}" type="slidenum">
              <a:rPr lang="ja-JP" altLang="en-US" smtClean="0"/>
              <a:pPr/>
              <a:t>13</a:t>
            </a:fld>
            <a:endParaRPr lang="ja-JP" altLang="en-US" dirty="0"/>
          </a:p>
        </p:txBody>
      </p:sp>
    </p:spTree>
    <p:extLst>
      <p:ext uri="{BB962C8B-B14F-4D97-AF65-F5344CB8AC3E}">
        <p14:creationId xmlns:p14="http://schemas.microsoft.com/office/powerpoint/2010/main" val="569403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C9EC80B0-5EEE-7EFB-A624-623A6BD91A87}"/>
              </a:ext>
            </a:extLst>
          </p:cNvPr>
          <p:cNvSpPr>
            <a:spLocks noGrp="1"/>
          </p:cNvSpPr>
          <p:nvPr>
            <p:ph type="title"/>
          </p:nvPr>
        </p:nvSpPr>
        <p:spPr>
          <a:xfrm>
            <a:off x="1743022" y="12523"/>
            <a:ext cx="3277054" cy="461665"/>
          </a:xfrm>
        </p:spPr>
        <p:txBody>
          <a:bodyPr/>
          <a:lstStyle/>
          <a:p>
            <a:pPr algn="ctr"/>
            <a:r>
              <a:rPr lang="ja-JP" altLang="en-US" sz="2400" dirty="0">
                <a:latin typeface="Meiryo UI" panose="020B0604030504040204" pitchFamily="50" charset="-128"/>
                <a:ea typeface="Meiryo UI" panose="020B0604030504040204" pitchFamily="50" charset="-128"/>
              </a:rPr>
              <a:t>「</a:t>
            </a:r>
            <a:r>
              <a:rPr lang="en-US" altLang="ja-JP" sz="2400" dirty="0">
                <a:latin typeface="Meiryo UI" panose="020B0604030504040204" pitchFamily="50" charset="-128"/>
                <a:ea typeface="Meiryo UI" panose="020B0604030504040204" pitchFamily="50" charset="-128"/>
              </a:rPr>
              <a:t>100</a:t>
            </a:r>
            <a:r>
              <a:rPr lang="ja-JP" altLang="en-US" sz="2400" dirty="0">
                <a:latin typeface="Meiryo UI" panose="020B0604030504040204" pitchFamily="50" charset="-128"/>
                <a:ea typeface="Meiryo UI" panose="020B0604030504040204" pitchFamily="50" charset="-128"/>
              </a:rPr>
              <a:t>億宣言」について</a:t>
            </a:r>
          </a:p>
        </p:txBody>
      </p:sp>
      <p:sp>
        <p:nvSpPr>
          <p:cNvPr id="19" name="テキスト プレースホルダー 2">
            <a:extLst>
              <a:ext uri="{FF2B5EF4-FFF2-40B4-BE49-F238E27FC236}">
                <a16:creationId xmlns:a16="http://schemas.microsoft.com/office/drawing/2014/main" id="{0C37A10C-B547-97F6-F3C6-9FE28E58D376}"/>
              </a:ext>
            </a:extLst>
          </p:cNvPr>
          <p:cNvSpPr txBox="1">
            <a:spLocks/>
          </p:cNvSpPr>
          <p:nvPr/>
        </p:nvSpPr>
        <p:spPr>
          <a:xfrm>
            <a:off x="484422" y="3030243"/>
            <a:ext cx="5277080" cy="2188936"/>
          </a:xfrm>
          <a:prstGeom prst="rect">
            <a:avLst/>
          </a:prstGeom>
          <a:noFill/>
        </p:spPr>
        <p:txBody>
          <a:bodyPr vert="horz" wrap="square" lIns="72000" tIns="72000" rIns="72000" bIns="36000" rtlCol="0">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23" rtl="0" eaLnBrk="1" fontAlgn="auto" latinLnBrk="0" hangingPunct="1">
              <a:lnSpc>
                <a:spcPct val="100000"/>
              </a:lnSpc>
              <a:spcBef>
                <a:spcPts val="600"/>
              </a:spcBef>
              <a:spcAft>
                <a:spcPts val="600"/>
              </a:spcAft>
              <a:buClr>
                <a:srgbClr val="002060"/>
              </a:buClr>
              <a:buSzTx/>
              <a:buFont typeface="Arial" panose="020B0604020202020204" pitchFamily="34" charset="0"/>
              <a:buNone/>
              <a:tabLst/>
              <a:defRPr/>
            </a:pPr>
            <a:r>
              <a:rPr kumimoji="1" lang="en-US" altLang="ja-JP"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a:t>
            </a: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宣言に記載する具体的な内容</a:t>
            </a:r>
            <a:r>
              <a:rPr kumimoji="1" lang="en-US" altLang="ja-JP"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a:t>
            </a:r>
          </a:p>
          <a:p>
            <a:pPr marL="342900" marR="0" lvl="0" indent="-342900" algn="l" defTabSz="914423" rtl="0" eaLnBrk="1" fontAlgn="auto" latinLnBrk="0" hangingPunct="1">
              <a:lnSpc>
                <a:spcPct val="100000"/>
              </a:lnSpc>
              <a:spcBef>
                <a:spcPts val="600"/>
              </a:spcBef>
              <a:spcAft>
                <a:spcPts val="600"/>
              </a:spcAft>
              <a:buClr>
                <a:srgbClr val="002060"/>
              </a:buClr>
              <a:buSzTx/>
              <a:buFont typeface="+mj-ea"/>
              <a:buAutoNum type="circleNumDbPlain"/>
              <a:tabLst/>
              <a:defRPr/>
            </a:pP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企業概要</a:t>
            </a:r>
          </a:p>
          <a:p>
            <a:pPr marL="342900" marR="0" lvl="0" indent="-342900" algn="l" defTabSz="914423" rtl="0" eaLnBrk="1" fontAlgn="auto" latinLnBrk="0" hangingPunct="1">
              <a:lnSpc>
                <a:spcPct val="100000"/>
              </a:lnSpc>
              <a:spcBef>
                <a:spcPts val="600"/>
              </a:spcBef>
              <a:spcAft>
                <a:spcPts val="600"/>
              </a:spcAft>
              <a:buClr>
                <a:srgbClr val="002060"/>
              </a:buClr>
              <a:buSzTx/>
              <a:buFont typeface="+mj-ea"/>
              <a:buAutoNum type="circleNumDbPlain"/>
              <a:tabLst/>
              <a:defRPr/>
            </a:pP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企業理念・経営者の意気込み</a:t>
            </a:r>
          </a:p>
          <a:p>
            <a:pPr marL="342900" marR="0" lvl="0" indent="-342900" algn="l" defTabSz="914423" rtl="0" eaLnBrk="1" fontAlgn="auto" latinLnBrk="0" hangingPunct="1">
              <a:lnSpc>
                <a:spcPct val="100000"/>
              </a:lnSpc>
              <a:spcBef>
                <a:spcPts val="600"/>
              </a:spcBef>
              <a:spcAft>
                <a:spcPts val="600"/>
              </a:spcAft>
              <a:buClr>
                <a:srgbClr val="002060"/>
              </a:buClr>
              <a:buSzTx/>
              <a:buFont typeface="+mj-ea"/>
              <a:buAutoNum type="circleNumDbPlain"/>
              <a:tabLst/>
              <a:defRPr/>
            </a:pP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売上高</a:t>
            </a:r>
            <a:r>
              <a:rPr kumimoji="1" lang="en-US" altLang="ja-JP"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100</a:t>
            </a: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億円実現の目標と課題</a:t>
            </a:r>
          </a:p>
          <a:p>
            <a:pPr marL="342900" marR="0" lvl="0" indent="-342900" algn="l" defTabSz="914423" rtl="0" eaLnBrk="1" fontAlgn="auto" latinLnBrk="0" hangingPunct="1">
              <a:lnSpc>
                <a:spcPct val="100000"/>
              </a:lnSpc>
              <a:spcBef>
                <a:spcPts val="600"/>
              </a:spcBef>
              <a:spcAft>
                <a:spcPts val="600"/>
              </a:spcAft>
              <a:buClr>
                <a:srgbClr val="002060"/>
              </a:buClr>
              <a:buSzTx/>
              <a:buFont typeface="+mj-ea"/>
              <a:buAutoNum type="circleNumDbPlain"/>
              <a:tabLst/>
              <a:defRPr/>
            </a:pP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売上高</a:t>
            </a:r>
            <a:r>
              <a:rPr kumimoji="1" lang="en-US" altLang="ja-JP"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100</a:t>
            </a: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億円に向けた具体的措置（取組）</a:t>
            </a:r>
            <a:endParaRPr kumimoji="1" lang="en-US" altLang="ja-JP" sz="1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15DA37E7-00BE-96E3-D144-3FE84E9427FE}"/>
              </a:ext>
            </a:extLst>
          </p:cNvPr>
          <p:cNvSpPr txBox="1"/>
          <p:nvPr/>
        </p:nvSpPr>
        <p:spPr>
          <a:xfrm>
            <a:off x="5831593" y="2992939"/>
            <a:ext cx="5067266" cy="304698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1" lang="en-US" altLang="ja-JP"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a:t>
            </a: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宣言のメリット</a:t>
            </a:r>
            <a:r>
              <a:rPr kumimoji="1" lang="en-US" altLang="ja-JP"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a:t>
            </a:r>
          </a:p>
          <a:p>
            <a:pPr marL="285750" marR="0" lvl="0"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ü"/>
              <a:tabLst/>
              <a:defRPr/>
            </a:pP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宣言取得による補助金等の活用</a:t>
            </a:r>
            <a:b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br>
            <a:r>
              <a:rPr kumimoji="1" lang="en-US" altLang="ja-JP"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 </a:t>
            </a: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成長加速化補助金</a:t>
            </a:r>
            <a:b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br>
            <a:r>
              <a:rPr kumimoji="1" lang="en-US" altLang="ja-JP"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 </a:t>
            </a: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経営強化税制の拡充措置など</a:t>
            </a:r>
          </a:p>
          <a:p>
            <a:pPr marL="285750" marR="0" lvl="0"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ü"/>
              <a:tabLst/>
              <a:defRPr/>
            </a:pP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経営者ネットワークへの参加</a:t>
            </a:r>
            <a:b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br>
            <a:r>
              <a:rPr kumimoji="1" lang="en-US" altLang="ja-JP"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 </a:t>
            </a: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宣言を行った成長を目指す経営者が、</a:t>
            </a:r>
            <a:b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b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　地域・業種を超えて繋がれるネットワー</a:t>
            </a:r>
            <a:b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b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　クを構築。</a:t>
            </a:r>
          </a:p>
          <a:p>
            <a:pPr marL="285750" marR="0" lvl="0" indent="-285750" algn="l" defTabSz="914400" rtl="0" eaLnBrk="1" fontAlgn="auto" latinLnBrk="0" hangingPunct="1">
              <a:lnSpc>
                <a:spcPct val="100000"/>
              </a:lnSpc>
              <a:spcBef>
                <a:spcPts val="600"/>
              </a:spcBef>
              <a:spcAft>
                <a:spcPts val="600"/>
              </a:spcAft>
              <a:buClrTx/>
              <a:buSzTx/>
              <a:buFont typeface="Wingdings" panose="05000000000000000000" pitchFamily="2" charset="2"/>
              <a:buChar char="ü"/>
              <a:tabLst/>
              <a:defRPr/>
            </a:pPr>
            <a:r>
              <a:rPr kumimoji="1" lang="ja-JP" altLang="en-US" sz="18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宣言の公式ロゴマーク活用による自社ＰＲ</a:t>
            </a:r>
          </a:p>
        </p:txBody>
      </p:sp>
      <p:cxnSp>
        <p:nvCxnSpPr>
          <p:cNvPr id="21" name="直線コネクタ 20">
            <a:extLst>
              <a:ext uri="{FF2B5EF4-FFF2-40B4-BE49-F238E27FC236}">
                <a16:creationId xmlns:a16="http://schemas.microsoft.com/office/drawing/2014/main" id="{3B12AB7A-1FB5-722B-60F6-678B6FC43573}"/>
              </a:ext>
            </a:extLst>
          </p:cNvPr>
          <p:cNvCxnSpPr>
            <a:cxnSpLocks/>
          </p:cNvCxnSpPr>
          <p:nvPr/>
        </p:nvCxnSpPr>
        <p:spPr>
          <a:xfrm>
            <a:off x="5621779" y="2764232"/>
            <a:ext cx="0" cy="2965267"/>
          </a:xfrm>
          <a:prstGeom prst="line">
            <a:avLst/>
          </a:prstGeom>
          <a:ln w="19050">
            <a:solidFill>
              <a:schemeClr val="accent4">
                <a:lumMod val="60000"/>
                <a:lumOff val="40000"/>
              </a:schemeClr>
            </a:solidFill>
          </a:ln>
        </p:spPr>
        <p:style>
          <a:lnRef idx="1">
            <a:schemeClr val="accent4"/>
          </a:lnRef>
          <a:fillRef idx="0">
            <a:schemeClr val="accent4"/>
          </a:fillRef>
          <a:effectRef idx="0">
            <a:schemeClr val="accent4"/>
          </a:effectRef>
          <a:fontRef idx="minor">
            <a:schemeClr val="tx1"/>
          </a:fontRef>
        </p:style>
      </p:cxnSp>
      <p:pic>
        <p:nvPicPr>
          <p:cNvPr id="23" name="図 22" descr="アイコン&#10;&#10;AI によって生成されたコンテンツは間違っている可能性があります。">
            <a:extLst>
              <a:ext uri="{FF2B5EF4-FFF2-40B4-BE49-F238E27FC236}">
                <a16:creationId xmlns:a16="http://schemas.microsoft.com/office/drawing/2014/main" id="{6ED312C0-CA41-DBC1-4A68-0A014225A2FF}"/>
              </a:ext>
            </a:extLst>
          </p:cNvPr>
          <p:cNvPicPr>
            <a:picLocks noChangeAspect="1"/>
          </p:cNvPicPr>
          <p:nvPr/>
        </p:nvPicPr>
        <p:blipFill>
          <a:blip r:embed="rId3"/>
          <a:stretch>
            <a:fillRect/>
          </a:stretch>
        </p:blipFill>
        <p:spPr>
          <a:xfrm>
            <a:off x="10707549" y="4701818"/>
            <a:ext cx="1067321" cy="1395728"/>
          </a:xfrm>
          <a:prstGeom prst="rect">
            <a:avLst/>
          </a:prstGeom>
        </p:spPr>
      </p:pic>
      <p:sp>
        <p:nvSpPr>
          <p:cNvPr id="4" name="タイトル 2">
            <a:extLst>
              <a:ext uri="{FF2B5EF4-FFF2-40B4-BE49-F238E27FC236}">
                <a16:creationId xmlns:a16="http://schemas.microsoft.com/office/drawing/2014/main" id="{87E55A81-C576-9BF7-BE43-5E4E1B1A2209}"/>
              </a:ext>
            </a:extLst>
          </p:cNvPr>
          <p:cNvSpPr txBox="1">
            <a:spLocks/>
          </p:cNvSpPr>
          <p:nvPr/>
        </p:nvSpPr>
        <p:spPr>
          <a:xfrm>
            <a:off x="0" y="-11804"/>
            <a:ext cx="1743022" cy="461665"/>
          </a:xfrm>
          <a:prstGeom prst="rect">
            <a:avLst/>
          </a:prstGeom>
          <a:solidFill>
            <a:srgbClr val="016F96"/>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rgbClr val="FEFFFF"/>
                </a:solidFill>
                <a:effectLst/>
                <a:uLnTx/>
                <a:uFillTx/>
                <a:latin typeface="Meiryo UI" panose="020B0604030504040204" pitchFamily="50" charset="-128"/>
                <a:ea typeface="Meiryo UI" panose="020B0604030504040204" pitchFamily="50" charset="-128"/>
                <a:cs typeface="+mn-cs"/>
              </a:rPr>
              <a:t>成長支援①</a:t>
            </a:r>
            <a:endParaRPr kumimoji="1" lang="en-US" altLang="ja-JP" sz="2400" b="1" i="0" u="none" strike="noStrike" kern="1200" cap="none" spc="0" normalizeH="0" baseline="0" noProof="0" dirty="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13" name="テキスト プレースホルダー 4">
            <a:extLst>
              <a:ext uri="{FF2B5EF4-FFF2-40B4-BE49-F238E27FC236}">
                <a16:creationId xmlns:a16="http://schemas.microsoft.com/office/drawing/2014/main" id="{54344A82-5D5D-F970-C408-42997A44349A}"/>
              </a:ext>
            </a:extLst>
          </p:cNvPr>
          <p:cNvSpPr txBox="1">
            <a:spLocks/>
          </p:cNvSpPr>
          <p:nvPr/>
        </p:nvSpPr>
        <p:spPr>
          <a:xfrm>
            <a:off x="302460" y="676394"/>
            <a:ext cx="11568608" cy="1983917"/>
          </a:xfrm>
          <a:prstGeom prst="rect">
            <a:avLst/>
          </a:prstGeom>
          <a:solidFill>
            <a:schemeClr val="bg2"/>
          </a:solidFill>
          <a:ln w="12700">
            <a:solidFill>
              <a:schemeClr val="bg2"/>
            </a:solidFill>
          </a:ln>
        </p:spPr>
        <p:txBody>
          <a:bodyPr vert="horz" wrap="square" lIns="91440" tIns="45720" rIns="91440" bIns="45720" rtlCol="0" anchor="ctr" anchorCtr="0">
            <a:noAutofit/>
          </a:bodyPr>
          <a:lstStyle>
            <a:lvl1pPr marL="342900" indent="-342900">
              <a:spcBef>
                <a:spcPts val="900"/>
              </a:spcBef>
              <a:spcAft>
                <a:spcPts val="0"/>
              </a:spcAft>
              <a:buClrTx/>
              <a:buFont typeface="メイリオ" panose="020B0604030504040204" pitchFamily="50" charset="-128"/>
              <a:buChar char="•"/>
              <a:defRPr lang="ja-JP" altLang="en-US" sz="1600" b="0" i="0" dirty="0">
                <a:solidFill>
                  <a:prstClr val="black"/>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defTabSz="914423">
              <a:spcBef>
                <a:spcPts val="600"/>
              </a:spcBef>
              <a:spcAft>
                <a:spcPts val="600"/>
              </a:spcAft>
              <a:buFont typeface="メイリオ" panose="020B0604030504040204" pitchFamily="50" charset="-128"/>
              <a:buChar char="◦"/>
              <a:defRPr sz="1600" b="0" i="0">
                <a:latin typeface="+mj-ea"/>
                <a:ea typeface="+mj-ea"/>
                <a:cs typeface="メイリオ" panose="020B0604030504040204" pitchFamily="50" charset="-128"/>
              </a:defRPr>
            </a:lvl2pPr>
            <a:lvl3pPr marL="896960" indent="-228606" defTabSz="914423">
              <a:spcBef>
                <a:spcPts val="600"/>
              </a:spcBef>
              <a:spcAft>
                <a:spcPts val="600"/>
              </a:spcAft>
              <a:buFont typeface="メイリオ" panose="020B0604030504040204" pitchFamily="50" charset="-128"/>
              <a:buChar char="‒"/>
              <a:defRPr sz="1600" b="0" i="0">
                <a:latin typeface="+mj-ea"/>
                <a:ea typeface="+mj-ea"/>
                <a:cs typeface="メイリオ" panose="020B0604030504040204" pitchFamily="50" charset="-128"/>
              </a:defRPr>
            </a:lvl3pPr>
            <a:lvl4pPr marL="1165254" indent="-228606" defTabSz="914423">
              <a:spcBef>
                <a:spcPct val="20000"/>
              </a:spcBef>
              <a:buFont typeface="Meiryo UI" panose="020B0604030504040204" pitchFamily="50" charset="-128"/>
              <a:buChar char="∗"/>
              <a:defRPr sz="1600">
                <a:latin typeface="+mj-ea"/>
                <a:ea typeface="+mj-ea"/>
                <a:cs typeface="Meiryo UI" panose="020B0604030504040204" pitchFamily="50" charset="-128"/>
              </a:defRPr>
            </a:lvl4pPr>
            <a:lvl5pPr marL="1527213" indent="-228606" defTabSz="914423">
              <a:spcBef>
                <a:spcPct val="20000"/>
              </a:spcBef>
              <a:buFont typeface="Arial" pitchFamily="34" charset="0"/>
              <a:buChar char="»"/>
              <a:defRPr sz="1600">
                <a:latin typeface="+mj-ea"/>
                <a:ea typeface="+mj-ea"/>
                <a:cs typeface="Meiryo UI" panose="020B0604030504040204" pitchFamily="50" charset="-128"/>
              </a:defRPr>
            </a:lvl5pPr>
            <a:lvl6pPr marL="2514663" indent="-228606" defTabSz="914423">
              <a:spcBef>
                <a:spcPct val="20000"/>
              </a:spcBef>
              <a:buFont typeface="Arial" pitchFamily="34" charset="0"/>
              <a:buChar char="•"/>
              <a:defRPr sz="2000"/>
            </a:lvl6pPr>
            <a:lvl7pPr marL="2971874" indent="-228606" defTabSz="914423">
              <a:spcBef>
                <a:spcPct val="20000"/>
              </a:spcBef>
              <a:buFont typeface="Arial" pitchFamily="34" charset="0"/>
              <a:buChar char="•"/>
              <a:defRPr sz="2000"/>
            </a:lvl7pPr>
            <a:lvl8pPr marL="3429086" indent="-228606" defTabSz="914423">
              <a:spcBef>
                <a:spcPct val="20000"/>
              </a:spcBef>
              <a:buFont typeface="Arial" pitchFamily="34" charset="0"/>
              <a:buChar char="•"/>
              <a:defRPr sz="2000"/>
            </a:lvl8pPr>
            <a:lvl9pPr marL="3886297" indent="-228606" defTabSz="914423">
              <a:spcBef>
                <a:spcPct val="20000"/>
              </a:spcBef>
              <a:buFont typeface="Arial" pitchFamily="34" charset="0"/>
              <a:buChar char="•"/>
              <a:defRPr sz="2000"/>
            </a:lvl9pPr>
          </a:lstStyle>
          <a:p>
            <a:pPr marR="0" lvl="0" algn="just" defTabSz="914400" rtl="0" eaLnBrk="1" fontAlgn="auto" latinLnBrk="0" hangingPunct="1">
              <a:lnSpc>
                <a:spcPct val="100000"/>
              </a:lnSpc>
              <a:spcBef>
                <a:spcPts val="600"/>
              </a:spcBef>
              <a:spcAft>
                <a:spcPts val="0"/>
              </a:spcAft>
              <a:buClr>
                <a:srgbClr val="000000"/>
              </a:buClr>
              <a:buSzTx/>
              <a:buFont typeface="Wingdings" panose="05000000000000000000" pitchFamily="2" charset="2"/>
              <a:buChar char="l"/>
              <a:tabLst/>
              <a:defRPr/>
            </a:pPr>
            <a:r>
              <a:rPr kumimoji="1" lang="ja-JP" altLang="en-US" sz="1600" b="1" i="0" strike="noStrike" kern="1200" cap="none" spc="0" normalizeH="0" baseline="0" noProof="0">
                <a:ln>
                  <a:noFill/>
                </a:ln>
                <a:solidFill>
                  <a:srgbClr val="000000"/>
                </a:solidFill>
                <a:effectLst/>
                <a:uLnTx/>
                <a:uFillTx/>
                <a:latin typeface="+mj-ea"/>
                <a:ea typeface="+mj-ea"/>
              </a:rPr>
              <a:t>「</a:t>
            </a:r>
            <a:r>
              <a:rPr kumimoji="1" lang="en-US" altLang="ja-JP" sz="1600" b="1" i="0" strike="noStrike" kern="1200" cap="none" spc="0" normalizeH="0" baseline="0" noProof="0">
                <a:ln>
                  <a:noFill/>
                </a:ln>
                <a:solidFill>
                  <a:srgbClr val="000000"/>
                </a:solidFill>
                <a:effectLst/>
                <a:uLnTx/>
                <a:uFillTx/>
                <a:latin typeface="+mj-ea"/>
                <a:ea typeface="+mj-ea"/>
              </a:rPr>
              <a:t>100</a:t>
            </a:r>
            <a:r>
              <a:rPr kumimoji="1" lang="ja-JP" altLang="en-US" sz="1600" b="1" i="0" strike="noStrike" kern="1200" cap="none" spc="0" normalizeH="0" baseline="0" noProof="0">
                <a:ln>
                  <a:noFill/>
                </a:ln>
                <a:solidFill>
                  <a:srgbClr val="000000"/>
                </a:solidFill>
                <a:effectLst/>
                <a:uLnTx/>
                <a:uFillTx/>
                <a:latin typeface="+mj-ea"/>
                <a:ea typeface="+mj-ea"/>
              </a:rPr>
              <a:t>億宣言」は、経営者が会社を成長させることを自らコミットし、対外的に公表するもの</a:t>
            </a:r>
            <a:r>
              <a:rPr kumimoji="1" lang="ja-JP" altLang="en-US" sz="1600" b="0" i="0" strike="noStrike" kern="1200" cap="none" spc="0" normalizeH="0" baseline="0" noProof="0">
                <a:ln>
                  <a:noFill/>
                </a:ln>
                <a:solidFill>
                  <a:srgbClr val="000000"/>
                </a:solidFill>
                <a:effectLst/>
                <a:uLnTx/>
                <a:uFillTx/>
                <a:latin typeface="+mj-ea"/>
                <a:ea typeface="+mj-ea"/>
              </a:rPr>
              <a:t>であり、</a:t>
            </a:r>
            <a:r>
              <a:rPr kumimoji="1" lang="ja-JP" altLang="en-US" sz="1600" b="1" i="0" strike="noStrike" kern="1200" cap="none" spc="0" normalizeH="0" baseline="0" noProof="0">
                <a:ln>
                  <a:noFill/>
                </a:ln>
                <a:solidFill>
                  <a:srgbClr val="000000"/>
                </a:solidFill>
                <a:effectLst/>
                <a:uLnTx/>
                <a:uFillTx/>
                <a:latin typeface="+mj-ea"/>
                <a:ea typeface="+mj-ea"/>
              </a:rPr>
              <a:t>経営者の成長への持続的な動機付け</a:t>
            </a:r>
            <a:r>
              <a:rPr kumimoji="1" lang="ja-JP" altLang="en-US" sz="1600" b="0" i="0" strike="noStrike" kern="1200" cap="none" spc="0" normalizeH="0" baseline="0" noProof="0">
                <a:ln>
                  <a:noFill/>
                </a:ln>
                <a:solidFill>
                  <a:srgbClr val="000000"/>
                </a:solidFill>
                <a:effectLst/>
                <a:uLnTx/>
                <a:uFillTx/>
                <a:latin typeface="+mj-ea"/>
                <a:ea typeface="+mj-ea"/>
              </a:rPr>
              <a:t>となる。</a:t>
            </a:r>
            <a:r>
              <a:rPr kumimoji="1" lang="ja-JP" altLang="en-US" sz="1600" b="1" i="0" strike="noStrike" kern="1200" cap="none" spc="0" normalizeH="0" baseline="0" noProof="0">
                <a:ln>
                  <a:noFill/>
                </a:ln>
                <a:solidFill>
                  <a:srgbClr val="000000"/>
                </a:solidFill>
                <a:effectLst/>
                <a:uLnTx/>
                <a:uFillTx/>
                <a:latin typeface="+mj-ea"/>
                <a:ea typeface="+mj-ea"/>
              </a:rPr>
              <a:t>宣言検討の過程において、</a:t>
            </a:r>
            <a:r>
              <a:rPr kumimoji="1" lang="ja-JP" altLang="en-US" sz="1600" b="0" i="0" strike="noStrike" kern="1200" cap="none" spc="0" normalizeH="0" baseline="0" noProof="0">
                <a:ln>
                  <a:noFill/>
                </a:ln>
                <a:solidFill>
                  <a:srgbClr val="000000"/>
                </a:solidFill>
                <a:effectLst/>
                <a:uLnTx/>
                <a:uFillTx/>
                <a:latin typeface="+mj-ea"/>
                <a:ea typeface="+mj-ea"/>
              </a:rPr>
              <a:t>自社の資源を直視し、目まぐるしく変化する外部環境も取り入れながら、</a:t>
            </a:r>
            <a:r>
              <a:rPr kumimoji="1" lang="ja-JP" altLang="en-US" sz="1600" b="1" i="0" strike="noStrike" kern="1200" cap="none" spc="0" normalizeH="0" baseline="0" noProof="0">
                <a:ln>
                  <a:noFill/>
                </a:ln>
                <a:solidFill>
                  <a:srgbClr val="000000"/>
                </a:solidFill>
                <a:effectLst/>
                <a:uLnTx/>
                <a:uFillTx/>
                <a:latin typeface="+mj-ea"/>
                <a:ea typeface="+mj-ea"/>
              </a:rPr>
              <a:t>成長実現への道筋を熟慮することにも繋がる</a:t>
            </a:r>
            <a:r>
              <a:rPr kumimoji="1" lang="ja-JP" altLang="en-US" sz="1600" i="0" strike="noStrike" kern="1200" cap="none" spc="0" normalizeH="0" baseline="0" noProof="0">
                <a:ln>
                  <a:noFill/>
                </a:ln>
                <a:solidFill>
                  <a:srgbClr val="000000"/>
                </a:solidFill>
                <a:effectLst/>
                <a:uLnTx/>
                <a:uFillTx/>
                <a:latin typeface="+mj-ea"/>
                <a:ea typeface="+mj-ea"/>
              </a:rPr>
              <a:t>。</a:t>
            </a:r>
            <a:endParaRPr kumimoji="1" lang="en-US" altLang="ja-JP" sz="1600" i="0" strike="noStrike" kern="1200" cap="none" spc="0" normalizeH="0" baseline="0" noProof="0">
              <a:ln>
                <a:noFill/>
              </a:ln>
              <a:solidFill>
                <a:srgbClr val="000000"/>
              </a:solidFill>
              <a:effectLst/>
              <a:uLnTx/>
              <a:uFillTx/>
              <a:latin typeface="+mj-ea"/>
              <a:ea typeface="+mj-ea"/>
            </a:endParaRPr>
          </a:p>
          <a:p>
            <a:pPr marR="0" lvl="0" algn="just" defTabSz="914400" rtl="0" eaLnBrk="1" fontAlgn="auto" latinLnBrk="0" hangingPunct="1">
              <a:lnSpc>
                <a:spcPct val="100000"/>
              </a:lnSpc>
              <a:spcBef>
                <a:spcPts val="600"/>
              </a:spcBef>
              <a:spcAft>
                <a:spcPts val="0"/>
              </a:spcAft>
              <a:buClr>
                <a:srgbClr val="000000"/>
              </a:buClr>
              <a:buSzTx/>
              <a:buFont typeface="Wingdings" panose="05000000000000000000" pitchFamily="2" charset="2"/>
              <a:buChar char="l"/>
              <a:tabLst/>
              <a:defRPr/>
            </a:pPr>
            <a:r>
              <a:rPr kumimoji="1" lang="ja-JP" altLang="en-US" sz="1600" b="0" i="0" strike="noStrike" kern="1200" cap="none" spc="0" normalizeH="0" baseline="0" noProof="0">
                <a:ln>
                  <a:noFill/>
                </a:ln>
                <a:solidFill>
                  <a:srgbClr val="000000"/>
                </a:solidFill>
                <a:effectLst/>
                <a:uLnTx/>
                <a:uFillTx/>
                <a:latin typeface="+mj-ea"/>
                <a:ea typeface="+mj-ea"/>
              </a:rPr>
              <a:t>また、</a:t>
            </a:r>
            <a:r>
              <a:rPr kumimoji="1" lang="ja-JP" altLang="en-US" sz="1600" b="1" i="0" strike="noStrike" kern="1200" cap="none" spc="0" normalizeH="0" baseline="0" noProof="0">
                <a:ln>
                  <a:noFill/>
                </a:ln>
                <a:solidFill>
                  <a:srgbClr val="000000"/>
                </a:solidFill>
                <a:effectLst/>
                <a:uLnTx/>
                <a:uFillTx/>
                <a:latin typeface="+mj-ea"/>
                <a:ea typeface="+mj-ea"/>
              </a:rPr>
              <a:t>他の経営者の</a:t>
            </a:r>
            <a:r>
              <a:rPr kumimoji="1" lang="en-US" altLang="ja-JP" sz="1600" b="1" i="0" strike="noStrike" kern="1200" cap="none" spc="0" normalizeH="0" baseline="0" noProof="0">
                <a:ln>
                  <a:noFill/>
                </a:ln>
                <a:solidFill>
                  <a:srgbClr val="000000"/>
                </a:solidFill>
                <a:effectLst/>
                <a:uLnTx/>
                <a:uFillTx/>
                <a:latin typeface="+mj-ea"/>
                <a:ea typeface="+mj-ea"/>
              </a:rPr>
              <a:t>100</a:t>
            </a:r>
            <a:r>
              <a:rPr kumimoji="1" lang="ja-JP" altLang="en-US" sz="1600" b="1" i="0" strike="noStrike" kern="1200" cap="none" spc="0" normalizeH="0" baseline="0" noProof="0">
                <a:ln>
                  <a:noFill/>
                </a:ln>
                <a:solidFill>
                  <a:srgbClr val="000000"/>
                </a:solidFill>
                <a:effectLst/>
                <a:uLnTx/>
                <a:uFillTx/>
                <a:latin typeface="+mj-ea"/>
                <a:ea typeface="+mj-ea"/>
              </a:rPr>
              <a:t>億宣言</a:t>
            </a:r>
            <a:r>
              <a:rPr kumimoji="1" lang="ja-JP" altLang="en-US" sz="1600" b="0" i="0" strike="noStrike" kern="1200" cap="none" spc="0" normalizeH="0" baseline="0" noProof="0">
                <a:ln>
                  <a:noFill/>
                </a:ln>
                <a:solidFill>
                  <a:srgbClr val="000000"/>
                </a:solidFill>
                <a:effectLst/>
                <a:uLnTx/>
                <a:uFillTx/>
                <a:latin typeface="+mj-ea"/>
                <a:ea typeface="+mj-ea"/>
              </a:rPr>
              <a:t>が、成長のポテンシャルはあるものの</a:t>
            </a:r>
            <a:r>
              <a:rPr kumimoji="1" lang="ja-JP" altLang="en-US" sz="1600" b="1" i="0" strike="noStrike" kern="1200" cap="none" spc="0" normalizeH="0" baseline="0" noProof="0">
                <a:ln>
                  <a:noFill/>
                </a:ln>
                <a:solidFill>
                  <a:srgbClr val="000000"/>
                </a:solidFill>
                <a:effectLst/>
                <a:uLnTx/>
                <a:uFillTx/>
                <a:latin typeface="+mj-ea"/>
                <a:ea typeface="+mj-ea"/>
              </a:rPr>
              <a:t>大胆な挑戦へ踏み出せていない経営者に対して、成長のきっかけや動機付けを提供</a:t>
            </a:r>
            <a:r>
              <a:rPr kumimoji="1" lang="ja-JP" altLang="en-US" sz="1600" i="0" strike="noStrike" kern="1200" cap="none" spc="0" normalizeH="0" baseline="0" noProof="0">
                <a:ln>
                  <a:noFill/>
                </a:ln>
                <a:solidFill>
                  <a:srgbClr val="000000"/>
                </a:solidFill>
                <a:effectLst/>
                <a:uLnTx/>
                <a:uFillTx/>
                <a:latin typeface="+mj-ea"/>
                <a:ea typeface="+mj-ea"/>
              </a:rPr>
              <a:t>する</a:t>
            </a:r>
            <a:r>
              <a:rPr kumimoji="1" lang="ja-JP" altLang="en-US" sz="1600" b="0" i="0" strike="noStrike" kern="1200" cap="none" spc="0" normalizeH="0" baseline="0" noProof="0">
                <a:ln>
                  <a:noFill/>
                </a:ln>
                <a:solidFill>
                  <a:srgbClr val="000000"/>
                </a:solidFill>
                <a:effectLst/>
                <a:uLnTx/>
                <a:uFillTx/>
                <a:latin typeface="+mj-ea"/>
                <a:ea typeface="+mj-ea"/>
              </a:rPr>
              <a:t>。さらに、</a:t>
            </a:r>
            <a:r>
              <a:rPr kumimoji="1" lang="ja-JP" altLang="en-US" sz="1600" b="1" i="0" strike="noStrike" kern="1200" cap="none" spc="0" normalizeH="0" baseline="0" noProof="0">
                <a:ln>
                  <a:noFill/>
                </a:ln>
                <a:solidFill>
                  <a:srgbClr val="000000"/>
                </a:solidFill>
                <a:effectLst/>
                <a:uLnTx/>
                <a:uFillTx/>
                <a:latin typeface="+mj-ea"/>
                <a:ea typeface="+mj-ea"/>
              </a:rPr>
              <a:t>高い成長を目指す経営者の可視化</a:t>
            </a:r>
            <a:r>
              <a:rPr kumimoji="1" lang="ja-JP" altLang="en-US" sz="1600" b="0" i="0" strike="noStrike" kern="1200" cap="none" spc="0" normalizeH="0" baseline="0" noProof="0">
                <a:ln>
                  <a:noFill/>
                </a:ln>
                <a:solidFill>
                  <a:srgbClr val="000000"/>
                </a:solidFill>
                <a:effectLst/>
                <a:uLnTx/>
                <a:uFillTx/>
                <a:latin typeface="+mj-ea"/>
                <a:ea typeface="+mj-ea"/>
              </a:rPr>
              <a:t>により、</a:t>
            </a:r>
            <a:r>
              <a:rPr kumimoji="1" lang="ja-JP" altLang="en-US" sz="1600" b="1" i="0" strike="noStrike" kern="1200" cap="none" spc="0" normalizeH="0" baseline="0" noProof="0">
                <a:ln>
                  <a:noFill/>
                </a:ln>
                <a:solidFill>
                  <a:srgbClr val="000000"/>
                </a:solidFill>
                <a:effectLst/>
                <a:uLnTx/>
                <a:uFillTx/>
                <a:latin typeface="+mj-ea"/>
                <a:ea typeface="+mj-ea"/>
              </a:rPr>
              <a:t>中小企業の飛躍的成長を応援する社会の機運醸成を図り、経営者の成長意欲の持続・</a:t>
            </a:r>
            <a:r>
              <a:rPr lang="ja-JP" altLang="en-US" b="1">
                <a:solidFill>
                  <a:srgbClr val="000000"/>
                </a:solidFill>
                <a:latin typeface="+mj-ea"/>
                <a:ea typeface="+mj-ea"/>
              </a:rPr>
              <a:t>更なる</a:t>
            </a:r>
            <a:r>
              <a:rPr kumimoji="1" lang="ja-JP" altLang="en-US" sz="1600" b="1" i="0" strike="noStrike" kern="1200" cap="none" spc="0" normalizeH="0" baseline="0" noProof="0">
                <a:ln>
                  <a:noFill/>
                </a:ln>
                <a:solidFill>
                  <a:srgbClr val="000000"/>
                </a:solidFill>
                <a:effectLst/>
                <a:uLnTx/>
                <a:uFillTx/>
                <a:latin typeface="+mj-ea"/>
                <a:ea typeface="+mj-ea"/>
              </a:rPr>
              <a:t>向上にも繋げていく</a:t>
            </a:r>
            <a:r>
              <a:rPr lang="ja-JP" altLang="en-US">
                <a:solidFill>
                  <a:srgbClr val="000000"/>
                </a:solidFill>
                <a:latin typeface="+mj-ea"/>
                <a:ea typeface="+mj-ea"/>
              </a:rPr>
              <a:t>。</a:t>
            </a:r>
            <a:endParaRPr kumimoji="1" lang="en-US" altLang="ja-JP" sz="1600" i="0" strike="noStrike" kern="1200" cap="none" spc="0" normalizeH="0" baseline="0" noProof="0">
              <a:ln>
                <a:noFill/>
              </a:ln>
              <a:solidFill>
                <a:srgbClr val="000000"/>
              </a:solidFill>
              <a:effectLst/>
              <a:uLnTx/>
              <a:uFillTx/>
              <a:latin typeface="+mj-ea"/>
              <a:ea typeface="+mj-ea"/>
            </a:endParaRPr>
          </a:p>
        </p:txBody>
      </p:sp>
      <p:sp>
        <p:nvSpPr>
          <p:cNvPr id="2" name="スライド番号プレースホルダー 1">
            <a:extLst>
              <a:ext uri="{FF2B5EF4-FFF2-40B4-BE49-F238E27FC236}">
                <a16:creationId xmlns:a16="http://schemas.microsoft.com/office/drawing/2014/main" id="{DA24D6C2-E148-4D2C-7EEE-FC3036BA3539}"/>
              </a:ext>
            </a:extLst>
          </p:cNvPr>
          <p:cNvSpPr>
            <a:spLocks noGrp="1"/>
          </p:cNvSpPr>
          <p:nvPr>
            <p:ph type="sldNum" sz="quarter" idx="4"/>
          </p:nvPr>
        </p:nvSpPr>
        <p:spPr/>
        <p:txBody>
          <a:bodyPr/>
          <a:lstStyle/>
          <a:p>
            <a:fld id="{D9550142-B990-490A-A107-ED7302A7FD52}" type="slidenum">
              <a:rPr lang="ja-JP" altLang="en-US" smtClean="0"/>
              <a:pPr/>
              <a:t>14</a:t>
            </a:fld>
            <a:endParaRPr lang="ja-JP" altLang="en-US" dirty="0"/>
          </a:p>
        </p:txBody>
      </p:sp>
    </p:spTree>
    <p:extLst>
      <p:ext uri="{BB962C8B-B14F-4D97-AF65-F5344CB8AC3E}">
        <p14:creationId xmlns:p14="http://schemas.microsoft.com/office/powerpoint/2010/main" val="3534479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 name="表 50">
            <a:extLst>
              <a:ext uri="{FF2B5EF4-FFF2-40B4-BE49-F238E27FC236}">
                <a16:creationId xmlns:a16="http://schemas.microsoft.com/office/drawing/2014/main" id="{AE48C874-FAEE-D2EE-E5B6-229B96424E96}"/>
              </a:ext>
            </a:extLst>
          </p:cNvPr>
          <p:cNvGraphicFramePr>
            <a:graphicFrameLocks noGrp="1"/>
          </p:cNvGraphicFramePr>
          <p:nvPr/>
        </p:nvGraphicFramePr>
        <p:xfrm>
          <a:off x="219608" y="1723255"/>
          <a:ext cx="5278270" cy="3187727"/>
        </p:xfrm>
        <a:graphic>
          <a:graphicData uri="http://schemas.openxmlformats.org/drawingml/2006/table">
            <a:tbl>
              <a:tblPr firstRow="1" bandRow="1">
                <a:tableStyleId>{2D5ABB26-0587-4C30-8999-92F81FD0307C}</a:tableStyleId>
              </a:tblPr>
              <a:tblGrid>
                <a:gridCol w="214266">
                  <a:extLst>
                    <a:ext uri="{9D8B030D-6E8A-4147-A177-3AD203B41FA5}">
                      <a16:colId xmlns:a16="http://schemas.microsoft.com/office/drawing/2014/main" val="3185361675"/>
                    </a:ext>
                  </a:extLst>
                </a:gridCol>
                <a:gridCol w="761263">
                  <a:extLst>
                    <a:ext uri="{9D8B030D-6E8A-4147-A177-3AD203B41FA5}">
                      <a16:colId xmlns:a16="http://schemas.microsoft.com/office/drawing/2014/main" val="351961978"/>
                    </a:ext>
                  </a:extLst>
                </a:gridCol>
                <a:gridCol w="4302741">
                  <a:extLst>
                    <a:ext uri="{9D8B030D-6E8A-4147-A177-3AD203B41FA5}">
                      <a16:colId xmlns:a16="http://schemas.microsoft.com/office/drawing/2014/main" val="1792942380"/>
                    </a:ext>
                  </a:extLst>
                </a:gridCol>
              </a:tblGrid>
              <a:tr h="317225">
                <a:tc>
                  <a:txBody>
                    <a:bodyPr/>
                    <a:lstStyle/>
                    <a:p>
                      <a:pPr algn="ctr">
                        <a:spcBef>
                          <a:spcPts val="600"/>
                        </a:spcBef>
                      </a:pPr>
                      <a:endParaRPr kumimoji="1" lang="ja-JP" altLang="en-US" sz="1400" b="1">
                        <a:solidFill>
                          <a:schemeClr val="bg1"/>
                        </a:solidFill>
                        <a:latin typeface="Meiryo UI" panose="020B0604030504040204" pitchFamily="50" charset="-128"/>
                        <a:ea typeface="Meiryo UI" panose="020B0604030504040204" pitchFamily="50" charset="-128"/>
                        <a:sym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spcBef>
                          <a:spcPts val="600"/>
                        </a:spcBef>
                      </a:pPr>
                      <a:r>
                        <a:rPr kumimoji="1" lang="ja-JP" altLang="en-US" sz="1400" b="1">
                          <a:solidFill>
                            <a:schemeClr val="bg1"/>
                          </a:solidFill>
                          <a:latin typeface="Meiryo UI" panose="020B0604030504040204" pitchFamily="50" charset="-128"/>
                          <a:ea typeface="Meiryo UI" panose="020B0604030504040204" pitchFamily="50" charset="-128"/>
                          <a:sym typeface="Meiryo UI" panose="020B0604030504040204" pitchFamily="50" charset="-128"/>
                        </a:rPr>
                        <a:t>項目</a:t>
                      </a: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spcBef>
                          <a:spcPts val="600"/>
                        </a:spcBef>
                      </a:pPr>
                      <a:r>
                        <a:rPr kumimoji="1" lang="ja-JP" altLang="en-US" sz="1400" b="1">
                          <a:solidFill>
                            <a:schemeClr val="bg1"/>
                          </a:solidFill>
                          <a:latin typeface="Meiryo UI" panose="020B0604030504040204" pitchFamily="50" charset="-128"/>
                          <a:ea typeface="Meiryo UI" panose="020B0604030504040204" pitchFamily="50" charset="-128"/>
                          <a:sym typeface="Meiryo UI" panose="020B0604030504040204" pitchFamily="50" charset="-128"/>
                        </a:rPr>
                        <a:t>内容</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3450760809"/>
                  </a:ext>
                </a:extLst>
              </a:tr>
              <a:tr h="342494">
                <a:tc>
                  <a:txBody>
                    <a:bodyPr/>
                    <a:lstStyle/>
                    <a:p>
                      <a:pPr algn="ctr" rtl="0" fontAlgn="ctr">
                        <a:spcBef>
                          <a:spcPts val="600"/>
                        </a:spcBef>
                      </a:pPr>
                      <a:r>
                        <a:rPr lang="en-US" altLang="ja-JP" sz="1400" b="0" i="0" u="none" strike="noStrike">
                          <a:solidFill>
                            <a:srgbClr val="000000"/>
                          </a:solidFill>
                          <a:effectLst/>
                          <a:latin typeface="Meiryo UI" panose="020B0604030504040204" pitchFamily="50" charset="-128"/>
                          <a:ea typeface="Meiryo UI" panose="020B0604030504040204" pitchFamily="50" charset="-128"/>
                          <a:sym typeface="Meiryo UI" panose="020B0604030504040204" pitchFamily="50" charset="-128"/>
                        </a:rPr>
                        <a:t>1</a:t>
                      </a:r>
                    </a:p>
                  </a:txBody>
                  <a:tcPr marL="72000" marR="72000" marT="36000" marB="3600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上限額</a:t>
                      </a:r>
                      <a:endParaRPr kumimoji="1" lang="en-US" altLang="ja-JP" sz="1200" b="0" i="0" u="none" strike="noStrike" kern="1200" cap="none" spc="0" normalizeH="0" baseline="0">
                        <a:ln>
                          <a:noFill/>
                        </a:ln>
                        <a:solidFill>
                          <a:prstClr val="black"/>
                        </a:solidFill>
                        <a:effectLst/>
                        <a:uLnTx/>
                        <a:uFillTx/>
                        <a:latin typeface="Meiryo UI" panose="020B0604030504040204" pitchFamily="50" charset="-128"/>
                        <a:ea typeface="Meiryo UI" panose="020B0604030504040204" pitchFamily="50" charset="-128"/>
                        <a:cs typeface="Arial"/>
                        <a:sym typeface="Meiryo UI" panose="020B0604030504040204" pitchFamily="50" charset="-128"/>
                      </a:endParaRPr>
                    </a:p>
                  </a:txBody>
                  <a:tcPr marL="72000" marR="72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５</a:t>
                      </a:r>
                      <a:r>
                        <a:rPr kumimoji="1" lang="ja-JP"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億円</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a:t>
                      </a:r>
                      <a:r>
                        <a:rPr kumimoji="1" lang="ja-JP"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補助率</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1/2</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a:t>
                      </a:r>
                      <a:endParaRPr kumimoji="1" lang="ja-JP"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endParaRPr>
                    </a:p>
                  </a:txBody>
                  <a:tcPr marL="72000" marR="72000" marT="36000" marB="360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1395143"/>
                  </a:ext>
                </a:extLst>
              </a:tr>
              <a:tr h="390525">
                <a:tc>
                  <a:txBody>
                    <a:bodyPr/>
                    <a:lstStyle/>
                    <a:p>
                      <a:pPr algn="ctr" rtl="0" fontAlgn="ctr">
                        <a:spcBef>
                          <a:spcPts val="600"/>
                        </a:spcBef>
                      </a:pPr>
                      <a:r>
                        <a:rPr lang="en-US" sz="1400" b="0" i="0" u="none" strike="noStrike">
                          <a:solidFill>
                            <a:srgbClr val="000000"/>
                          </a:solidFill>
                          <a:effectLst/>
                          <a:latin typeface="Meiryo UI" panose="020B0604030504040204" pitchFamily="50" charset="-128"/>
                          <a:ea typeface="Meiryo UI" panose="020B0604030504040204" pitchFamily="50" charset="-128"/>
                          <a:sym typeface="Meiryo UI" panose="020B0604030504040204" pitchFamily="50" charset="-128"/>
                        </a:rPr>
                        <a:t>2</a:t>
                      </a:r>
                    </a:p>
                  </a:txBody>
                  <a:tcPr marL="72000" marR="72000" marT="36000" marB="3600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a:ln>
                            <a:noFill/>
                          </a:ln>
                          <a:solidFill>
                            <a:prstClr val="black"/>
                          </a:solidFill>
                          <a:effectLst/>
                          <a:uLnTx/>
                          <a:uFillTx/>
                          <a:latin typeface="Meiryo UI" panose="020B0604030504040204" pitchFamily="50" charset="-128"/>
                          <a:ea typeface="Meiryo UI" panose="020B0604030504040204" pitchFamily="50" charset="-128"/>
                          <a:cs typeface="Arial"/>
                          <a:sym typeface="Meiryo UI" panose="020B0604030504040204" pitchFamily="50" charset="-128"/>
                        </a:rPr>
                        <a:t>事業期間</a:t>
                      </a:r>
                      <a:endParaRPr kumimoji="1" lang="en-US" altLang="ja-JP" sz="1200" b="0" i="0" u="none" strike="noStrike" kern="1200" cap="none" spc="0" normalizeH="0" baseline="0">
                        <a:ln>
                          <a:noFill/>
                        </a:ln>
                        <a:solidFill>
                          <a:prstClr val="black"/>
                        </a:solidFill>
                        <a:effectLst/>
                        <a:uLnTx/>
                        <a:uFillTx/>
                        <a:latin typeface="Meiryo UI" panose="020B0604030504040204" pitchFamily="50" charset="-128"/>
                        <a:ea typeface="Meiryo UI" panose="020B0604030504040204" pitchFamily="50" charset="-128"/>
                        <a:cs typeface="Arial"/>
                        <a:sym typeface="Meiryo UI" panose="020B0604030504040204" pitchFamily="50" charset="-128"/>
                      </a:endParaRPr>
                    </a:p>
                  </a:txBody>
                  <a:tcPr marL="72000" marR="72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交付決定日から</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24</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か月以内</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endParaRPr>
                    </a:p>
                  </a:txBody>
                  <a:tcPr marL="72000" marR="72000" marT="36000" marB="360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4170869"/>
                  </a:ext>
                </a:extLst>
              </a:tr>
              <a:tr h="604367">
                <a:tc>
                  <a:txBody>
                    <a:bodyPr/>
                    <a:lstStyle/>
                    <a:p>
                      <a:pPr algn="ctr" rtl="0" fontAlgn="ctr">
                        <a:spcBef>
                          <a:spcPts val="600"/>
                        </a:spcBef>
                      </a:pPr>
                      <a:r>
                        <a:rPr lang="en-US" altLang="ja-JP" sz="1400" b="0" i="0" u="none" strike="noStrike">
                          <a:solidFill>
                            <a:srgbClr val="000000"/>
                          </a:solidFill>
                          <a:effectLst/>
                          <a:latin typeface="Meiryo UI" panose="020B0604030504040204" pitchFamily="50" charset="-128"/>
                          <a:ea typeface="Meiryo UI" panose="020B0604030504040204" pitchFamily="50" charset="-128"/>
                          <a:sym typeface="Meiryo UI" panose="020B0604030504040204" pitchFamily="50" charset="-128"/>
                        </a:rPr>
                        <a:t>3</a:t>
                      </a:r>
                    </a:p>
                  </a:txBody>
                  <a:tcPr marL="72000" marR="72000" marT="36000" marB="3600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4988" marR="0" lvl="0" indent="-534988" algn="l"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対象者</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endParaRPr>
                    </a:p>
                  </a:txBody>
                  <a:tcPr marL="72000" marR="72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売上高</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100</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億円を目指す中小企業</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endParaRPr>
                    </a:p>
                    <a:p>
                      <a:pPr marL="0" marR="0" lvl="0" indent="0" algn="l" defTabSz="914400" rtl="0" eaLnBrk="1" fontAlgn="ctr"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（売上高</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10</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億円以上</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100</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rPr>
                        <a:t>億円未満）</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endParaRPr>
                    </a:p>
                  </a:txBody>
                  <a:tcPr marL="72000" marR="72000" marT="36000" marB="360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58044225"/>
                  </a:ext>
                </a:extLst>
              </a:tr>
              <a:tr h="1171943">
                <a:tc>
                  <a:txBody>
                    <a:bodyPr/>
                    <a:lstStyle/>
                    <a:p>
                      <a:pPr algn="ctr" rtl="0" fontAlgn="ctr">
                        <a:spcBef>
                          <a:spcPts val="600"/>
                        </a:spcBef>
                      </a:pPr>
                      <a:r>
                        <a:rPr lang="en-US" altLang="ja-JP" sz="1400" b="0" i="0" u="none" strike="noStrike">
                          <a:solidFill>
                            <a:srgbClr val="000000"/>
                          </a:solidFill>
                          <a:effectLst/>
                          <a:latin typeface="Meiryo UI" panose="020B0604030504040204" pitchFamily="50" charset="-128"/>
                          <a:ea typeface="Meiryo UI" panose="020B0604030504040204" pitchFamily="50" charset="-128"/>
                          <a:sym typeface="Meiryo UI" panose="020B0604030504040204" pitchFamily="50" charset="-128"/>
                        </a:rPr>
                        <a:t>4</a:t>
                      </a:r>
                    </a:p>
                  </a:txBody>
                  <a:tcPr marL="72000" marR="72000" marT="36000" marB="3600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a:ln>
                            <a:noFill/>
                          </a:ln>
                          <a:solidFill>
                            <a:prstClr val="black"/>
                          </a:solidFill>
                          <a:effectLst/>
                          <a:uLnTx/>
                          <a:uFillTx/>
                          <a:latin typeface="Meiryo UI" panose="020B0604030504040204" pitchFamily="50" charset="-128"/>
                          <a:ea typeface="Meiryo UI" panose="020B0604030504040204" pitchFamily="50" charset="-128"/>
                          <a:cs typeface="Arial"/>
                          <a:sym typeface="Meiryo UI" panose="020B0604030504040204" pitchFamily="50" charset="-128"/>
                        </a:rPr>
                        <a:t>要件</a:t>
                      </a:r>
                      <a:endParaRPr kumimoji="1" lang="en-US" altLang="ja-JP" sz="1200" b="0" i="0" u="none" strike="noStrike" kern="1200" cap="none" spc="0" normalizeH="0" baseline="0">
                        <a:ln>
                          <a:noFill/>
                        </a:ln>
                        <a:solidFill>
                          <a:prstClr val="black"/>
                        </a:solidFill>
                        <a:effectLst/>
                        <a:uLnTx/>
                        <a:uFillTx/>
                        <a:latin typeface="Meiryo UI" panose="020B0604030504040204" pitchFamily="50" charset="-128"/>
                        <a:ea typeface="Meiryo UI" panose="020B0604030504040204" pitchFamily="50" charset="-128"/>
                        <a:cs typeface="Arial"/>
                        <a:sym typeface="Meiryo UI" panose="020B0604030504040204" pitchFamily="50" charset="-128"/>
                      </a:endParaRPr>
                    </a:p>
                  </a:txBody>
                  <a:tcPr marL="72000" marR="72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600"/>
                        </a:spcBef>
                        <a:spcAft>
                          <a:spcPts val="0"/>
                        </a:spcAft>
                        <a:buClrTx/>
                        <a:buSzTx/>
                        <a:buFont typeface="+mj-ea"/>
                        <a:buNone/>
                        <a:tabLst/>
                        <a:defRPr/>
                      </a:pPr>
                      <a:r>
                        <a:rPr lang="ja-JP" altLang="en-US" sz="1400" b="0" i="0" u="none" strike="noStrike">
                          <a:solidFill>
                            <a:schemeClr val="tx1"/>
                          </a:solidFill>
                          <a:effectLst/>
                          <a:latin typeface="Meiryo UI" panose="020B0604030504040204" pitchFamily="50" charset="-128"/>
                          <a:ea typeface="Meiryo UI" panose="020B0604030504040204" pitchFamily="50" charset="-128"/>
                          <a:sym typeface="Meiryo UI" panose="020B0604030504040204" pitchFamily="50" charset="-128"/>
                        </a:rPr>
                        <a:t>・「</a:t>
                      </a:r>
                      <a:r>
                        <a:rPr lang="en-US" altLang="ja-JP" sz="1400" b="0" i="0" u="none" strike="noStrike">
                          <a:solidFill>
                            <a:schemeClr val="tx1"/>
                          </a:solidFill>
                          <a:effectLst/>
                          <a:latin typeface="Meiryo UI" panose="020B0604030504040204" pitchFamily="50" charset="-128"/>
                          <a:ea typeface="Meiryo UI" panose="020B0604030504040204" pitchFamily="50" charset="-128"/>
                          <a:sym typeface="Meiryo UI" panose="020B0604030504040204" pitchFamily="50" charset="-128"/>
                        </a:rPr>
                        <a:t>100</a:t>
                      </a:r>
                      <a:r>
                        <a:rPr lang="ja-JP" altLang="en-US" sz="1400" b="0" i="0" u="none" strike="noStrike">
                          <a:solidFill>
                            <a:schemeClr val="tx1"/>
                          </a:solidFill>
                          <a:effectLst/>
                          <a:latin typeface="Meiryo UI" panose="020B0604030504040204" pitchFamily="50" charset="-128"/>
                          <a:ea typeface="Meiryo UI" panose="020B0604030504040204" pitchFamily="50" charset="-128"/>
                          <a:sym typeface="Meiryo UI" panose="020B0604030504040204" pitchFamily="50" charset="-128"/>
                        </a:rPr>
                        <a:t>億宣言」を行っていること</a:t>
                      </a:r>
                      <a:endParaRPr lang="en-US" altLang="ja-JP" sz="1400" b="0" i="0" u="none" strike="noStrike">
                        <a:solidFill>
                          <a:schemeClr val="tx1"/>
                        </a:solidFill>
                        <a:effectLst/>
                        <a:latin typeface="Meiryo UI" panose="020B0604030504040204" pitchFamily="50" charset="-128"/>
                        <a:ea typeface="Meiryo UI" panose="020B0604030504040204" pitchFamily="50" charset="-128"/>
                        <a:sym typeface="Meiryo UI" panose="020B0604030504040204" pitchFamily="50" charset="-128"/>
                      </a:endParaRPr>
                    </a:p>
                    <a:p>
                      <a:pPr marL="0" marR="0" lvl="0" indent="0" algn="l" defTabSz="914400" rtl="0" eaLnBrk="1" fontAlgn="ctr" latinLnBrk="0" hangingPunct="1">
                        <a:lnSpc>
                          <a:spcPct val="100000"/>
                        </a:lnSpc>
                        <a:spcBef>
                          <a:spcPts val="600"/>
                        </a:spcBef>
                        <a:spcAft>
                          <a:spcPts val="0"/>
                        </a:spcAft>
                        <a:buClrTx/>
                        <a:buSzTx/>
                        <a:buFont typeface="+mj-ea"/>
                        <a:buNone/>
                        <a:tabLst/>
                        <a:defRPr/>
                      </a:pPr>
                      <a:r>
                        <a:rPr lang="ja-JP" altLang="en-US" sz="1400" b="0" i="0" u="none" strike="noStrike">
                          <a:solidFill>
                            <a:schemeClr val="tx1"/>
                          </a:solidFill>
                          <a:effectLst/>
                          <a:latin typeface="Meiryo UI" panose="020B0604030504040204" pitchFamily="50" charset="-128"/>
                          <a:ea typeface="Meiryo UI" panose="020B0604030504040204" pitchFamily="50" charset="-128"/>
                          <a:sym typeface="Meiryo UI" panose="020B0604030504040204" pitchFamily="50" charset="-128"/>
                        </a:rPr>
                        <a:t>・投資額</a:t>
                      </a:r>
                      <a:r>
                        <a:rPr lang="en-US" altLang="ja-JP" sz="1400" b="0" i="0" u="none" strike="noStrike">
                          <a:solidFill>
                            <a:schemeClr val="tx1"/>
                          </a:solidFill>
                          <a:effectLst/>
                          <a:latin typeface="Meiryo UI" panose="020B0604030504040204" pitchFamily="50" charset="-128"/>
                          <a:ea typeface="Meiryo UI" panose="020B0604030504040204" pitchFamily="50" charset="-128"/>
                          <a:sym typeface="Meiryo UI" panose="020B0604030504040204" pitchFamily="50" charset="-128"/>
                        </a:rPr>
                        <a:t>1</a:t>
                      </a:r>
                      <a:r>
                        <a:rPr lang="ja-JP" altLang="en-US" sz="1400" b="0" i="0" u="none" strike="noStrike">
                          <a:solidFill>
                            <a:schemeClr val="tx1"/>
                          </a:solidFill>
                          <a:effectLst/>
                          <a:latin typeface="Meiryo UI" panose="020B0604030504040204" pitchFamily="50" charset="-128"/>
                          <a:ea typeface="Meiryo UI" panose="020B0604030504040204" pitchFamily="50" charset="-128"/>
                          <a:sym typeface="Meiryo UI" panose="020B0604030504040204" pitchFamily="50" charset="-128"/>
                        </a:rPr>
                        <a:t>億円以上</a:t>
                      </a:r>
                      <a:endParaRPr kumimoji="1" lang="en-US" altLang="ja-JP" sz="1400" b="0" i="0" u="none" strike="noStrike" kern="1200">
                        <a:solidFill>
                          <a:schemeClr val="tx1"/>
                        </a:solidFill>
                        <a:effectLst/>
                        <a:latin typeface="Meiryo UI" panose="020B0604030504040204" pitchFamily="50" charset="-128"/>
                        <a:ea typeface="Meiryo UI" panose="020B0604030504040204" pitchFamily="50" charset="-128"/>
                        <a:cs typeface="+mn-cs"/>
                        <a:sym typeface="Meiryo UI" panose="020B0604030504040204" pitchFamily="50" charset="-128"/>
                      </a:endParaRPr>
                    </a:p>
                    <a:p>
                      <a:pPr marL="0" marR="0" lvl="0" indent="0" algn="l" defTabSz="914400" rtl="0" eaLnBrk="1" fontAlgn="ctr" latinLnBrk="0" hangingPunct="1">
                        <a:lnSpc>
                          <a:spcPct val="100000"/>
                        </a:lnSpc>
                        <a:spcBef>
                          <a:spcPts val="600"/>
                        </a:spcBef>
                        <a:spcAft>
                          <a:spcPts val="0"/>
                        </a:spcAft>
                        <a:buClrTx/>
                        <a:buSzTx/>
                        <a:buFont typeface="+mj-ea"/>
                        <a:buNone/>
                        <a:tabLst/>
                        <a:defRPr/>
                      </a:pPr>
                      <a:r>
                        <a:rPr kumimoji="1" lang="ja-JP" altLang="en-US" sz="1400" b="0" i="0" u="none" strike="noStrike" kern="1200">
                          <a:solidFill>
                            <a:schemeClr val="tx1"/>
                          </a:solidFill>
                          <a:effectLst/>
                          <a:latin typeface="Meiryo UI" panose="020B0604030504040204" pitchFamily="50" charset="-128"/>
                          <a:ea typeface="Meiryo UI" panose="020B0604030504040204" pitchFamily="50" charset="-128"/>
                          <a:cs typeface="+mn-cs"/>
                          <a:sym typeface="Meiryo UI" panose="020B0604030504040204" pitchFamily="50" charset="-128"/>
                        </a:rPr>
                        <a:t>・一定の賃上げ</a:t>
                      </a:r>
                      <a:r>
                        <a:rPr kumimoji="1" lang="ja-JP" altLang="en-US" sz="1400" b="0" i="0" u="none" strike="noStrike" kern="1200">
                          <a:solidFill>
                            <a:srgbClr val="000000"/>
                          </a:solidFill>
                          <a:effectLst/>
                          <a:latin typeface="Meiryo UI" panose="020B0604030504040204" pitchFamily="50" charset="-128"/>
                          <a:ea typeface="Meiryo UI" panose="020B0604030504040204" pitchFamily="50" charset="-128"/>
                          <a:cs typeface="+mn-cs"/>
                          <a:sym typeface="Meiryo UI" panose="020B0604030504040204" pitchFamily="50" charset="-128"/>
                        </a:rPr>
                        <a:t>要件</a:t>
                      </a:r>
                      <a:r>
                        <a:rPr kumimoji="1" lang="en-US" altLang="ja-JP" sz="1000" b="0" i="0" u="none" strike="noStrike" kern="1200">
                          <a:solidFill>
                            <a:srgbClr val="000000"/>
                          </a:solidFill>
                          <a:effectLst/>
                          <a:latin typeface="Meiryo UI" panose="020B0604030504040204" pitchFamily="50" charset="-128"/>
                          <a:ea typeface="Meiryo UI" panose="020B0604030504040204" pitchFamily="50" charset="-128"/>
                          <a:cs typeface="+mn-cs"/>
                          <a:sym typeface="Meiryo UI" panose="020B0604030504040204" pitchFamily="50" charset="-128"/>
                        </a:rPr>
                        <a:t>※</a:t>
                      </a:r>
                      <a:r>
                        <a:rPr kumimoji="1" lang="ja-JP" altLang="en-US" sz="1400" b="0" i="0" u="none" strike="noStrike" kern="1200">
                          <a:solidFill>
                            <a:srgbClr val="000000"/>
                          </a:solidFill>
                          <a:effectLst/>
                          <a:latin typeface="Meiryo UI" panose="020B0604030504040204" pitchFamily="50" charset="-128"/>
                          <a:ea typeface="Meiryo UI" panose="020B0604030504040204" pitchFamily="50" charset="-128"/>
                          <a:cs typeface="+mn-cs"/>
                          <a:sym typeface="Meiryo UI" panose="020B0604030504040204" pitchFamily="50" charset="-128"/>
                        </a:rPr>
                        <a:t>を満たす今後５年程度の事業計画</a:t>
                      </a:r>
                      <a:endParaRPr kumimoji="1" lang="en-US" altLang="ja-JP" sz="1400" b="0" i="0" u="none" strike="noStrike" kern="1200">
                        <a:solidFill>
                          <a:srgbClr val="000000"/>
                        </a:solidFill>
                        <a:effectLst/>
                        <a:latin typeface="Meiryo UI" panose="020B0604030504040204" pitchFamily="50" charset="-128"/>
                        <a:ea typeface="Meiryo UI" panose="020B0604030504040204" pitchFamily="50" charset="-128"/>
                        <a:cs typeface="+mn-cs"/>
                        <a:sym typeface="Meiryo UI" panose="020B0604030504040204" pitchFamily="50" charset="-128"/>
                      </a:endParaRPr>
                    </a:p>
                    <a:p>
                      <a:pPr marL="0" marR="0" lvl="0" indent="0" algn="l" defTabSz="914400" rtl="0" eaLnBrk="1" fontAlgn="ctr" latinLnBrk="0" hangingPunct="1">
                        <a:lnSpc>
                          <a:spcPct val="100000"/>
                        </a:lnSpc>
                        <a:spcBef>
                          <a:spcPts val="600"/>
                        </a:spcBef>
                        <a:spcAft>
                          <a:spcPts val="0"/>
                        </a:spcAft>
                        <a:buClrTx/>
                        <a:buSzTx/>
                        <a:buFont typeface="+mj-ea"/>
                        <a:buNone/>
                        <a:tabLst/>
                        <a:defRPr/>
                      </a:pPr>
                      <a:r>
                        <a:rPr kumimoji="1" lang="ja-JP" altLang="en-US" sz="1400" b="0" i="0" u="none" strike="noStrike" kern="1200">
                          <a:solidFill>
                            <a:srgbClr val="000000"/>
                          </a:solidFill>
                          <a:effectLst/>
                          <a:latin typeface="Meiryo UI" panose="020B0604030504040204" pitchFamily="50" charset="-128"/>
                          <a:ea typeface="Meiryo UI" panose="020B0604030504040204" pitchFamily="50" charset="-128"/>
                          <a:cs typeface="+mn-cs"/>
                          <a:sym typeface="Meiryo UI" panose="020B0604030504040204" pitchFamily="50" charset="-128"/>
                        </a:rPr>
                        <a:t>　　</a:t>
                      </a:r>
                      <a:r>
                        <a:rPr kumimoji="1" lang="en-US" altLang="ja-JP" sz="1100" b="0" i="0" u="none" strike="noStrike" kern="1200">
                          <a:solidFill>
                            <a:srgbClr val="000000"/>
                          </a:solidFill>
                          <a:effectLst/>
                          <a:latin typeface="Meiryo UI" panose="020B0604030504040204" pitchFamily="50" charset="-128"/>
                          <a:ea typeface="Meiryo UI" panose="020B0604030504040204" pitchFamily="50" charset="-128"/>
                          <a:cs typeface="+mn-cs"/>
                          <a:sym typeface="Meiryo UI" panose="020B0604030504040204" pitchFamily="50" charset="-128"/>
                        </a:rPr>
                        <a:t>※</a:t>
                      </a:r>
                      <a:r>
                        <a:rPr kumimoji="1" lang="ja-JP" altLang="en-US" sz="1100" b="0" i="0" u="none" strike="noStrike" kern="1200">
                          <a:solidFill>
                            <a:srgbClr val="000000"/>
                          </a:solidFill>
                          <a:effectLst/>
                          <a:latin typeface="Meiryo UI" panose="020B0604030504040204" pitchFamily="50" charset="-128"/>
                          <a:ea typeface="Meiryo UI" panose="020B0604030504040204" pitchFamily="50" charset="-128"/>
                          <a:cs typeface="+mn-cs"/>
                          <a:sym typeface="Meiryo UI" panose="020B0604030504040204" pitchFamily="50" charset="-128"/>
                        </a:rPr>
                        <a:t>１人当たり給与支給総額</a:t>
                      </a:r>
                      <a:r>
                        <a:rPr kumimoji="1" lang="en-US" altLang="ja-JP" sz="1100" b="0" i="0" u="none" strike="noStrike" kern="1200">
                          <a:solidFill>
                            <a:srgbClr val="000000"/>
                          </a:solidFill>
                          <a:effectLst/>
                          <a:latin typeface="Meiryo UI" panose="020B0604030504040204" pitchFamily="50" charset="-128"/>
                          <a:ea typeface="Meiryo UI" panose="020B0604030504040204" pitchFamily="50" charset="-128"/>
                          <a:cs typeface="+mn-cs"/>
                        </a:rPr>
                        <a:t>4.5%</a:t>
                      </a:r>
                      <a:r>
                        <a:rPr kumimoji="1" lang="ja-JP" altLang="en-US" sz="1100" b="0" i="0" u="none" strike="noStrike" kern="1200">
                          <a:solidFill>
                            <a:srgbClr val="000000"/>
                          </a:solidFill>
                          <a:effectLst/>
                          <a:latin typeface="Meiryo UI" panose="020B0604030504040204" pitchFamily="50" charset="-128"/>
                          <a:ea typeface="Meiryo UI" panose="020B0604030504040204" pitchFamily="50" charset="-128"/>
                          <a:cs typeface="+mn-cs"/>
                        </a:rPr>
                        <a:t>以上　</a:t>
                      </a:r>
                      <a:endParaRPr kumimoji="1" lang="en-US" altLang="ja-JP" sz="1100" b="0" i="0" u="none" strike="noStrike" kern="1200">
                        <a:solidFill>
                          <a:srgbClr val="000000"/>
                        </a:solidFill>
                        <a:effectLst/>
                        <a:latin typeface="Meiryo UI" panose="020B0604030504040204" pitchFamily="50" charset="-128"/>
                        <a:ea typeface="Meiryo UI" panose="020B0604030504040204" pitchFamily="50" charset="-128"/>
                        <a:cs typeface="+mn-cs"/>
                        <a:sym typeface="Meiryo UI" panose="020B0604030504040204" pitchFamily="50" charset="-128"/>
                      </a:endParaRPr>
                    </a:p>
                  </a:txBody>
                  <a:tcPr marL="72000" marR="72000" marT="36000" marB="360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1629343"/>
                  </a:ext>
                </a:extLst>
              </a:tr>
              <a:tr h="361173">
                <a:tc>
                  <a:txBody>
                    <a:bodyPr/>
                    <a:lstStyle/>
                    <a:p>
                      <a:pPr algn="ctr" rtl="0" fontAlgn="ctr">
                        <a:spcBef>
                          <a:spcPts val="600"/>
                        </a:spcBef>
                      </a:pPr>
                      <a:r>
                        <a:rPr lang="en-US" sz="1400" b="0" i="0" u="none" strike="noStrike">
                          <a:solidFill>
                            <a:srgbClr val="000000"/>
                          </a:solidFill>
                          <a:effectLst/>
                          <a:latin typeface="Meiryo UI" panose="020B0604030504040204" pitchFamily="50" charset="-128"/>
                          <a:ea typeface="Meiryo UI" panose="020B0604030504040204" pitchFamily="50" charset="-128"/>
                          <a:sym typeface="Meiryo UI" panose="020B0604030504040204" pitchFamily="50" charset="-128"/>
                        </a:rPr>
                        <a:t>5</a:t>
                      </a:r>
                    </a:p>
                  </a:txBody>
                  <a:tcPr marL="72000" marR="72000" marT="36000" marB="3600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534988" marR="0" lvl="0" indent="-534988" algn="l" defTabSz="914400" rtl="0" eaLnBrk="1" fontAlgn="auto" latinLnBrk="0" hangingPunct="1">
                        <a:lnSpc>
                          <a:spcPct val="100000"/>
                        </a:lnSpc>
                        <a:spcBef>
                          <a:spcPts val="600"/>
                        </a:spcBef>
                        <a:spcAft>
                          <a:spcPts val="0"/>
                        </a:spcAft>
                        <a:buClrTx/>
                        <a:buSzTx/>
                        <a:buFontTx/>
                        <a:buNone/>
                        <a:tabLst/>
                        <a:defRPr/>
                      </a:pPr>
                      <a:r>
                        <a:rPr kumimoji="1" lang="ja-JP" altLang="en-US" sz="1100" b="0" i="0" u="none" strike="noStrike" kern="1200" cap="none" spc="0" normalizeH="0" baseline="0">
                          <a:ln>
                            <a:noFill/>
                          </a:ln>
                          <a:solidFill>
                            <a:prstClr val="black"/>
                          </a:solidFill>
                          <a:effectLst/>
                          <a:uLnTx/>
                          <a:uFillTx/>
                          <a:latin typeface="Meiryo UI" panose="020B0604030504040204" pitchFamily="50" charset="-128"/>
                          <a:ea typeface="Meiryo UI" panose="020B0604030504040204" pitchFamily="50" charset="-128"/>
                          <a:cs typeface="Arial"/>
                        </a:rPr>
                        <a:t>対象経費</a:t>
                      </a:r>
                      <a:endPar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endParaRPr>
                    </a:p>
                  </a:txBody>
                  <a:tcPr marL="72000" marR="72000" marT="36000" marB="3600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ja-JP" altLang="en-US" sz="1400" dirty="0">
                          <a:solidFill>
                            <a:prstClr val="black"/>
                          </a:solidFill>
                          <a:latin typeface="Meiryo UI" panose="020B0604030504040204" pitchFamily="50" charset="-128"/>
                          <a:ea typeface="Meiryo UI" panose="020B0604030504040204" pitchFamily="50" charset="-128"/>
                        </a:rPr>
                        <a:t>建物費、機械</a:t>
                      </a:r>
                      <a:r>
                        <a:rPr lang="ja-JP" altLang="en-US" sz="1400" dirty="0">
                          <a:solidFill>
                            <a:srgbClr val="000000"/>
                          </a:solidFill>
                          <a:latin typeface="Meiryo UI" panose="020B0604030504040204" pitchFamily="50" charset="-128"/>
                          <a:ea typeface="Meiryo UI" panose="020B0604030504040204" pitchFamily="50" charset="-128"/>
                        </a:rPr>
                        <a:t>装置費、ソフトウェア費、外注費　</a:t>
                      </a:r>
                      <a:r>
                        <a:rPr lang="ja-JP" altLang="en-US" sz="1400" dirty="0">
                          <a:solidFill>
                            <a:prstClr val="black"/>
                          </a:solidFill>
                          <a:latin typeface="Meiryo UI" panose="020B0604030504040204" pitchFamily="50" charset="-128"/>
                          <a:ea typeface="Meiryo UI" panose="020B0604030504040204" pitchFamily="50" charset="-128"/>
                        </a:rPr>
                        <a:t>等</a:t>
                      </a:r>
                      <a:endParaRPr lang="en-US" altLang="ja-JP" sz="1400" dirty="0">
                        <a:solidFill>
                          <a:prstClr val="black"/>
                        </a:solidFill>
                        <a:latin typeface="Meiryo UI" panose="020B0604030504040204" pitchFamily="50" charset="-128"/>
                        <a:ea typeface="Meiryo UI" panose="020B0604030504040204" pitchFamily="50" charset="-128"/>
                      </a:endParaRPr>
                    </a:p>
                  </a:txBody>
                  <a:tcPr marL="72000" marR="72000" marT="36000" marB="3600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88139929"/>
                  </a:ext>
                </a:extLst>
              </a:tr>
            </a:tbl>
          </a:graphicData>
        </a:graphic>
      </p:graphicFrame>
      <p:sp>
        <p:nvSpPr>
          <p:cNvPr id="52" name="テキスト ボックス 51">
            <a:extLst>
              <a:ext uri="{FF2B5EF4-FFF2-40B4-BE49-F238E27FC236}">
                <a16:creationId xmlns:a16="http://schemas.microsoft.com/office/drawing/2014/main" id="{5F401F9C-F6E2-157A-9944-3F4A0934CEF8}"/>
              </a:ext>
            </a:extLst>
          </p:cNvPr>
          <p:cNvSpPr txBox="1"/>
          <p:nvPr/>
        </p:nvSpPr>
        <p:spPr>
          <a:xfrm>
            <a:off x="303359" y="5099426"/>
            <a:ext cx="14157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a:t>
            </a:r>
            <a:r>
              <a:rPr kumimoji="1" lang="ja-JP" altLang="en-US"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活用イメージ</a:t>
            </a:r>
            <a:r>
              <a:rPr kumimoji="1" lang="en-US" altLang="ja-JP"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a:t>
            </a:r>
            <a:endParaRPr kumimoji="1" lang="ja-JP" altLang="en-US"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p:txBody>
      </p:sp>
      <p:grpSp>
        <p:nvGrpSpPr>
          <p:cNvPr id="53" name="グループ化 52">
            <a:extLst>
              <a:ext uri="{FF2B5EF4-FFF2-40B4-BE49-F238E27FC236}">
                <a16:creationId xmlns:a16="http://schemas.microsoft.com/office/drawing/2014/main" id="{928402C0-E04C-9684-3026-10FE16769848}"/>
              </a:ext>
            </a:extLst>
          </p:cNvPr>
          <p:cNvGrpSpPr/>
          <p:nvPr/>
        </p:nvGrpSpPr>
        <p:grpSpPr>
          <a:xfrm>
            <a:off x="38183" y="5432714"/>
            <a:ext cx="1820197" cy="1413943"/>
            <a:chOff x="9344704" y="1236796"/>
            <a:chExt cx="2173356" cy="1688280"/>
          </a:xfrm>
        </p:grpSpPr>
        <p:sp>
          <p:nvSpPr>
            <p:cNvPr id="54" name="四角形: 角を丸くする 53">
              <a:extLst>
                <a:ext uri="{FF2B5EF4-FFF2-40B4-BE49-F238E27FC236}">
                  <a16:creationId xmlns:a16="http://schemas.microsoft.com/office/drawing/2014/main" id="{52B764DD-0C42-018A-A067-53FDDDC8DFAD}"/>
                </a:ext>
              </a:extLst>
            </p:cNvPr>
            <p:cNvSpPr/>
            <p:nvPr/>
          </p:nvSpPr>
          <p:spPr>
            <a:xfrm>
              <a:off x="9432439" y="1236796"/>
              <a:ext cx="1992563" cy="1688280"/>
            </a:xfrm>
            <a:prstGeom prst="roundRect">
              <a:avLst/>
            </a:prstGeom>
            <a:solidFill>
              <a:schemeClr val="bg1"/>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300" b="0" i="0" u="none" strike="noStrike" kern="1200" cap="none" spc="0" normalizeH="0" baseline="0" noProof="0">
                <a:ln>
                  <a:noFill/>
                </a:ln>
                <a:solidFill>
                  <a:srgbClr val="FEFFFF"/>
                </a:solidFill>
                <a:effectLst/>
                <a:uLnTx/>
                <a:uFillTx/>
                <a:latin typeface="Calibri" panose="020F0502020204030204"/>
                <a:ea typeface="メイリオ" panose="020B0604030504040204" pitchFamily="50" charset="-128"/>
                <a:cs typeface="+mn-cs"/>
              </a:endParaRPr>
            </a:p>
          </p:txBody>
        </p:sp>
        <p:pic>
          <p:nvPicPr>
            <p:cNvPr id="55" name="グラフィックス 54" descr="工場 枠線">
              <a:extLst>
                <a:ext uri="{FF2B5EF4-FFF2-40B4-BE49-F238E27FC236}">
                  <a16:creationId xmlns:a16="http://schemas.microsoft.com/office/drawing/2014/main" id="{425DC5B2-D817-C52B-7CE0-6961D670EB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7632" y="1259343"/>
              <a:ext cx="914400" cy="914400"/>
            </a:xfrm>
            <a:prstGeom prst="rect">
              <a:avLst/>
            </a:prstGeom>
          </p:spPr>
        </p:pic>
        <p:sp>
          <p:nvSpPr>
            <p:cNvPr id="56" name="テキスト ボックス 55">
              <a:extLst>
                <a:ext uri="{FF2B5EF4-FFF2-40B4-BE49-F238E27FC236}">
                  <a16:creationId xmlns:a16="http://schemas.microsoft.com/office/drawing/2014/main" id="{E9D73D19-41FB-3173-A976-40C92704CA92}"/>
                </a:ext>
              </a:extLst>
            </p:cNvPr>
            <p:cNvSpPr txBox="1"/>
            <p:nvPr/>
          </p:nvSpPr>
          <p:spPr>
            <a:xfrm>
              <a:off x="9344704" y="2194811"/>
              <a:ext cx="2173356" cy="640508"/>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工場、物流拠点</a:t>
              </a:r>
              <a:endParaRPr kumimoji="1" lang="en-US" altLang="ja-JP"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などの新設・増築</a:t>
              </a:r>
              <a:endParaRPr kumimoji="1" lang="en-US" altLang="ja-JP"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p:txBody>
        </p:sp>
      </p:grpSp>
      <p:grpSp>
        <p:nvGrpSpPr>
          <p:cNvPr id="57" name="グループ化 56">
            <a:extLst>
              <a:ext uri="{FF2B5EF4-FFF2-40B4-BE49-F238E27FC236}">
                <a16:creationId xmlns:a16="http://schemas.microsoft.com/office/drawing/2014/main" id="{6664A966-6D33-7305-C04E-75169A879A2F}"/>
              </a:ext>
            </a:extLst>
          </p:cNvPr>
          <p:cNvGrpSpPr/>
          <p:nvPr/>
        </p:nvGrpSpPr>
        <p:grpSpPr>
          <a:xfrm>
            <a:off x="1870595" y="5398789"/>
            <a:ext cx="1905969" cy="1442356"/>
            <a:chOff x="9338555" y="3055335"/>
            <a:chExt cx="2275769" cy="1587003"/>
          </a:xfrm>
        </p:grpSpPr>
        <p:sp>
          <p:nvSpPr>
            <p:cNvPr id="58" name="四角形: 角を丸くする 57">
              <a:extLst>
                <a:ext uri="{FF2B5EF4-FFF2-40B4-BE49-F238E27FC236}">
                  <a16:creationId xmlns:a16="http://schemas.microsoft.com/office/drawing/2014/main" id="{4E6207F3-CC80-E660-2D2E-E39FAADA416A}"/>
                </a:ext>
              </a:extLst>
            </p:cNvPr>
            <p:cNvSpPr/>
            <p:nvPr/>
          </p:nvSpPr>
          <p:spPr>
            <a:xfrm>
              <a:off x="9432439" y="3091663"/>
              <a:ext cx="1992563" cy="1550675"/>
            </a:xfrm>
            <a:prstGeom prst="roundRect">
              <a:avLst/>
            </a:prstGeom>
            <a:solidFill>
              <a:schemeClr val="bg1"/>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300" b="0" i="0" u="none" strike="noStrike" kern="1200" cap="none" spc="0" normalizeH="0" baseline="0" noProof="0">
                <a:ln>
                  <a:noFill/>
                </a:ln>
                <a:solidFill>
                  <a:srgbClr val="FEFFFF"/>
                </a:solidFill>
                <a:effectLst/>
                <a:uLnTx/>
                <a:uFillTx/>
                <a:latin typeface="Calibri" panose="020F0502020204030204"/>
                <a:ea typeface="メイリオ" panose="020B0604030504040204" pitchFamily="50" charset="-128"/>
                <a:cs typeface="+mn-cs"/>
              </a:endParaRPr>
            </a:p>
          </p:txBody>
        </p:sp>
        <p:pic>
          <p:nvPicPr>
            <p:cNvPr id="59" name="グラフィックス 58" descr="ロボット ハンド 枠線">
              <a:extLst>
                <a:ext uri="{FF2B5EF4-FFF2-40B4-BE49-F238E27FC236}">
                  <a16:creationId xmlns:a16="http://schemas.microsoft.com/office/drawing/2014/main" id="{F0E4B504-68A9-67C8-59A0-0F0DA38896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77639" y="3055335"/>
              <a:ext cx="914400" cy="914400"/>
            </a:xfrm>
            <a:prstGeom prst="rect">
              <a:avLst/>
            </a:prstGeom>
          </p:spPr>
        </p:pic>
        <p:sp>
          <p:nvSpPr>
            <p:cNvPr id="60" name="テキスト ボックス 59">
              <a:extLst>
                <a:ext uri="{FF2B5EF4-FFF2-40B4-BE49-F238E27FC236}">
                  <a16:creationId xmlns:a16="http://schemas.microsoft.com/office/drawing/2014/main" id="{26D4EEE2-EA98-15F8-037C-974643CF90ED}"/>
                </a:ext>
              </a:extLst>
            </p:cNvPr>
            <p:cNvSpPr txBox="1"/>
            <p:nvPr/>
          </p:nvSpPr>
          <p:spPr>
            <a:xfrm>
              <a:off x="9338555" y="3941389"/>
              <a:ext cx="2275769" cy="59022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イノベーション創出</a:t>
              </a:r>
              <a:endParaRPr kumimoji="1" lang="en-US" altLang="ja-JP"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に向けた設備の導入</a:t>
              </a:r>
              <a:endParaRPr kumimoji="1" lang="en-US" altLang="ja-JP"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p:txBody>
        </p:sp>
      </p:grpSp>
      <p:grpSp>
        <p:nvGrpSpPr>
          <p:cNvPr id="61" name="グループ化 60">
            <a:extLst>
              <a:ext uri="{FF2B5EF4-FFF2-40B4-BE49-F238E27FC236}">
                <a16:creationId xmlns:a16="http://schemas.microsoft.com/office/drawing/2014/main" id="{A215EE1C-4E59-72B7-28FE-BE870C3F537E}"/>
              </a:ext>
            </a:extLst>
          </p:cNvPr>
          <p:cNvGrpSpPr/>
          <p:nvPr/>
        </p:nvGrpSpPr>
        <p:grpSpPr>
          <a:xfrm>
            <a:off x="3734585" y="5444057"/>
            <a:ext cx="1905969" cy="1413943"/>
            <a:chOff x="9338555" y="4918017"/>
            <a:chExt cx="2275769" cy="1688280"/>
          </a:xfrm>
        </p:grpSpPr>
        <p:grpSp>
          <p:nvGrpSpPr>
            <p:cNvPr id="62" name="グループ化 61">
              <a:extLst>
                <a:ext uri="{FF2B5EF4-FFF2-40B4-BE49-F238E27FC236}">
                  <a16:creationId xmlns:a16="http://schemas.microsoft.com/office/drawing/2014/main" id="{B0DE392C-C51E-67E0-2715-3DF41FC39F21}"/>
                </a:ext>
              </a:extLst>
            </p:cNvPr>
            <p:cNvGrpSpPr/>
            <p:nvPr/>
          </p:nvGrpSpPr>
          <p:grpSpPr>
            <a:xfrm>
              <a:off x="9441140" y="4918017"/>
              <a:ext cx="1992563" cy="1688280"/>
              <a:chOff x="9441140" y="4918017"/>
              <a:chExt cx="1992563" cy="1688280"/>
            </a:xfrm>
          </p:grpSpPr>
          <p:sp>
            <p:nvSpPr>
              <p:cNvPr id="64" name="四角形: 角を丸くする 63">
                <a:extLst>
                  <a:ext uri="{FF2B5EF4-FFF2-40B4-BE49-F238E27FC236}">
                    <a16:creationId xmlns:a16="http://schemas.microsoft.com/office/drawing/2014/main" id="{627F50F1-497B-AC1C-252E-8F2535F380F0}"/>
                  </a:ext>
                </a:extLst>
              </p:cNvPr>
              <p:cNvSpPr/>
              <p:nvPr/>
            </p:nvSpPr>
            <p:spPr>
              <a:xfrm>
                <a:off x="9441140" y="4918017"/>
                <a:ext cx="1992563" cy="1688280"/>
              </a:xfrm>
              <a:prstGeom prst="roundRect">
                <a:avLst/>
              </a:prstGeom>
              <a:solidFill>
                <a:schemeClr val="bg1"/>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300" b="0" i="0" u="none" strike="noStrike" kern="1200" cap="none" spc="0" normalizeH="0" baseline="0" noProof="0">
                  <a:ln>
                    <a:noFill/>
                  </a:ln>
                  <a:solidFill>
                    <a:srgbClr val="FEFFFF"/>
                  </a:solidFill>
                  <a:effectLst/>
                  <a:uLnTx/>
                  <a:uFillTx/>
                  <a:latin typeface="Calibri" panose="020F0502020204030204"/>
                  <a:ea typeface="メイリオ" panose="020B0604030504040204" pitchFamily="50" charset="-128"/>
                  <a:cs typeface="+mn-cs"/>
                </a:endParaRPr>
              </a:p>
            </p:txBody>
          </p:sp>
          <p:pic>
            <p:nvPicPr>
              <p:cNvPr id="65" name="グラフィックス 64" descr="コンピューター 枠線">
                <a:extLst>
                  <a:ext uri="{FF2B5EF4-FFF2-40B4-BE49-F238E27FC236}">
                    <a16:creationId xmlns:a16="http://schemas.microsoft.com/office/drawing/2014/main" id="{BF40031B-8077-42C9-B955-650C5E7509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19239" y="4957576"/>
                <a:ext cx="914400" cy="914400"/>
              </a:xfrm>
              <a:prstGeom prst="rect">
                <a:avLst/>
              </a:prstGeom>
            </p:spPr>
          </p:pic>
        </p:grpSp>
        <p:sp>
          <p:nvSpPr>
            <p:cNvPr id="63" name="テキスト ボックス 62">
              <a:extLst>
                <a:ext uri="{FF2B5EF4-FFF2-40B4-BE49-F238E27FC236}">
                  <a16:creationId xmlns:a16="http://schemas.microsoft.com/office/drawing/2014/main" id="{F66C56A1-82D4-B3C8-D9C1-5D6FE8AF1A4D}"/>
                </a:ext>
              </a:extLst>
            </p:cNvPr>
            <p:cNvSpPr txBox="1"/>
            <p:nvPr/>
          </p:nvSpPr>
          <p:spPr>
            <a:xfrm>
              <a:off x="9338555" y="5849254"/>
              <a:ext cx="2275769" cy="640508"/>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自動化による</a:t>
              </a:r>
              <a:endParaRPr kumimoji="1" lang="en-US" altLang="ja-JP"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ja-JP" altLang="en-US"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革新的な生産性向上</a:t>
              </a:r>
              <a:endParaRPr kumimoji="1" lang="en-US" altLang="ja-JP" sz="1300" b="1" i="0" u="none" strike="noStrike" kern="1200" cap="none" spc="0" normalizeH="0" baseline="0" noProof="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p:txBody>
        </p:sp>
      </p:grpSp>
      <p:sp>
        <p:nvSpPr>
          <p:cNvPr id="66" name="テキスト ボックス 65">
            <a:extLst>
              <a:ext uri="{FF2B5EF4-FFF2-40B4-BE49-F238E27FC236}">
                <a16:creationId xmlns:a16="http://schemas.microsoft.com/office/drawing/2014/main" id="{822AC2B4-5ECA-9430-FA4A-D6773D67FDAA}"/>
              </a:ext>
            </a:extLst>
          </p:cNvPr>
          <p:cNvSpPr txBox="1"/>
          <p:nvPr/>
        </p:nvSpPr>
        <p:spPr>
          <a:xfrm>
            <a:off x="5922680" y="1421112"/>
            <a:ext cx="1261884"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申請の流れ</a:t>
            </a:r>
            <a:r>
              <a:rPr kumimoji="1" lang="en-US" altLang="ja-JP"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endParaRPr kumimoji="1" lang="ja-JP" altLang="en-US"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67" name="矢印: 下 66">
            <a:extLst>
              <a:ext uri="{FF2B5EF4-FFF2-40B4-BE49-F238E27FC236}">
                <a16:creationId xmlns:a16="http://schemas.microsoft.com/office/drawing/2014/main" id="{9C9BA495-A20B-B057-2045-8E306B0200CF}"/>
              </a:ext>
            </a:extLst>
          </p:cNvPr>
          <p:cNvSpPr/>
          <p:nvPr/>
        </p:nvSpPr>
        <p:spPr bwMode="auto">
          <a:xfrm rot="16200000">
            <a:off x="8524077" y="1560087"/>
            <a:ext cx="292231" cy="1029957"/>
          </a:xfrm>
          <a:prstGeom prst="downArrow">
            <a:avLst/>
          </a:prstGeom>
          <a:solidFill>
            <a:srgbClr val="DDDDDD"/>
          </a:solidFill>
          <a:ln w="9525">
            <a:solidFill>
              <a:srgbClr val="B2B2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68" name="テキスト ボックス 67">
            <a:extLst>
              <a:ext uri="{FF2B5EF4-FFF2-40B4-BE49-F238E27FC236}">
                <a16:creationId xmlns:a16="http://schemas.microsoft.com/office/drawing/2014/main" id="{B2DACA6E-6FB9-ED01-3DC0-60957362FD97}"/>
              </a:ext>
            </a:extLst>
          </p:cNvPr>
          <p:cNvSpPr txBox="1"/>
          <p:nvPr/>
        </p:nvSpPr>
        <p:spPr>
          <a:xfrm>
            <a:off x="6098911" y="1635944"/>
            <a:ext cx="1841374" cy="1395305"/>
          </a:xfrm>
          <a:prstGeom prst="rect">
            <a:avLst/>
          </a:prstGeom>
          <a:solidFill>
            <a:schemeClr val="accent3">
              <a:lumMod val="20000"/>
              <a:lumOff val="80000"/>
            </a:schemeClr>
          </a:solidFill>
          <a:ln>
            <a:solidFill>
              <a:schemeClr val="tx1"/>
            </a:solidFill>
          </a:ln>
        </p:spPr>
        <p:txBody>
          <a:bodyPr wrap="square" rtlCol="0" anchor="ctr">
            <a:noAutofit/>
          </a:bodyPr>
          <a:lstStyle>
            <a:defPPr>
              <a:defRPr lang="ja-JP"/>
            </a:defPPr>
            <a:lvl1pPr marR="0" lvl="0" indent="0" algn="ctr" fontAlgn="auto">
              <a:lnSpc>
                <a:spcPct val="100000"/>
              </a:lnSpc>
              <a:spcBef>
                <a:spcPts val="0"/>
              </a:spcBef>
              <a:spcAft>
                <a:spcPts val="0"/>
              </a:spcAft>
              <a:buClrTx/>
              <a:buSzTx/>
              <a:buFontTx/>
              <a:buNone/>
              <a:tabLst/>
              <a:defRPr sz="1600" b="0" i="0" u="none" strike="noStrike" cap="none" spc="0" normalizeH="0" baseline="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中小企業</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※100</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億宣言実施</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69" name="テキスト ボックス 68">
            <a:extLst>
              <a:ext uri="{FF2B5EF4-FFF2-40B4-BE49-F238E27FC236}">
                <a16:creationId xmlns:a16="http://schemas.microsoft.com/office/drawing/2014/main" id="{8174478A-2A61-2AD3-60FC-D403BF765937}"/>
              </a:ext>
            </a:extLst>
          </p:cNvPr>
          <p:cNvSpPr txBox="1"/>
          <p:nvPr/>
        </p:nvSpPr>
        <p:spPr>
          <a:xfrm>
            <a:off x="9401365" y="1635944"/>
            <a:ext cx="1990837" cy="1395305"/>
          </a:xfrm>
          <a:prstGeom prst="rect">
            <a:avLst/>
          </a:prstGeom>
          <a:solidFill>
            <a:schemeClr val="accent3">
              <a:lumMod val="20000"/>
              <a:lumOff val="80000"/>
            </a:schemeClr>
          </a:solidFill>
          <a:ln>
            <a:solidFill>
              <a:schemeClr val="tx1"/>
            </a:solidFill>
          </a:ln>
        </p:spPr>
        <p:txBody>
          <a:bodyPr wrap="square" rtlCol="0" anchor="ctr">
            <a:noAutofit/>
          </a:bodyPr>
          <a:lstStyle/>
          <a:p>
            <a:pPr marL="0" marR="0" lvl="0" indent="0" algn="ctr" defTabSz="914400" rtl="0" eaLnBrk="1" fontAlgn="auto" latinLnBrk="0" hangingPunct="1">
              <a:lnSpc>
                <a:spcPts val="800"/>
              </a:lnSpc>
              <a:spcBef>
                <a:spcPts val="0"/>
              </a:spcBef>
              <a:spcAft>
                <a:spcPts val="60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TOPPAN</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株式会社</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ts val="800"/>
              </a:lnSpc>
              <a:spcBef>
                <a:spcPts val="0"/>
              </a:spcBef>
              <a:spcAft>
                <a:spcPts val="600"/>
              </a:spcAft>
              <a:buClrTx/>
              <a:buSzTx/>
              <a:buFontTx/>
              <a:buNone/>
              <a:tabLst/>
              <a:defRPr/>
            </a:pP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（補助金事務局）</a:t>
            </a:r>
            <a:endPar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次審査（書面）</a:t>
            </a:r>
            <a:endPar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②</a:t>
            </a: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次審査（プレゼン）</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p>
          <a:p>
            <a:pPr marL="268288" marR="0" lvl="0" indent="-268288"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0" i="0" u="sng"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経営者のプレゼン</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に基づき外部有識者が評価</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矢印: 下 69">
            <a:extLst>
              <a:ext uri="{FF2B5EF4-FFF2-40B4-BE49-F238E27FC236}">
                <a16:creationId xmlns:a16="http://schemas.microsoft.com/office/drawing/2014/main" id="{D20A5BB1-4150-9E97-A29F-9F37422AC7F1}"/>
              </a:ext>
            </a:extLst>
          </p:cNvPr>
          <p:cNvSpPr/>
          <p:nvPr/>
        </p:nvSpPr>
        <p:spPr bwMode="auto">
          <a:xfrm rot="5400000">
            <a:off x="8524076" y="2162171"/>
            <a:ext cx="292231" cy="1029957"/>
          </a:xfrm>
          <a:prstGeom prst="downArrow">
            <a:avLst/>
          </a:prstGeom>
          <a:solidFill>
            <a:srgbClr val="DDDDDD"/>
          </a:solidFill>
          <a:ln w="9525">
            <a:solidFill>
              <a:srgbClr val="B2B2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71" name="テキスト ボックス 70">
            <a:extLst>
              <a:ext uri="{FF2B5EF4-FFF2-40B4-BE49-F238E27FC236}">
                <a16:creationId xmlns:a16="http://schemas.microsoft.com/office/drawing/2014/main" id="{9D7C54EB-706A-2FF8-3336-7BB0785BF27C}"/>
              </a:ext>
            </a:extLst>
          </p:cNvPr>
          <p:cNvSpPr txBox="1"/>
          <p:nvPr/>
        </p:nvSpPr>
        <p:spPr>
          <a:xfrm>
            <a:off x="8362798" y="1635944"/>
            <a:ext cx="59503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申請</a:t>
            </a:r>
          </a:p>
        </p:txBody>
      </p:sp>
      <p:sp>
        <p:nvSpPr>
          <p:cNvPr id="72" name="テキスト ボックス 71">
            <a:extLst>
              <a:ext uri="{FF2B5EF4-FFF2-40B4-BE49-F238E27FC236}">
                <a16:creationId xmlns:a16="http://schemas.microsoft.com/office/drawing/2014/main" id="{392C446D-23E8-0159-9B1C-C944EF4E5A7B}"/>
              </a:ext>
            </a:extLst>
          </p:cNvPr>
          <p:cNvSpPr txBox="1"/>
          <p:nvPr/>
        </p:nvSpPr>
        <p:spPr>
          <a:xfrm>
            <a:off x="8362797" y="2752752"/>
            <a:ext cx="59503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採択</a:t>
            </a:r>
          </a:p>
        </p:txBody>
      </p:sp>
      <p:pic>
        <p:nvPicPr>
          <p:cNvPr id="73" name="グラフィックス 72" descr="ドキュメント 枠線">
            <a:extLst>
              <a:ext uri="{FF2B5EF4-FFF2-40B4-BE49-F238E27FC236}">
                <a16:creationId xmlns:a16="http://schemas.microsoft.com/office/drawing/2014/main" id="{3CB16D44-0891-CB36-A2C3-001B37CE5C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89824" y="1351608"/>
            <a:ext cx="352880" cy="352880"/>
          </a:xfrm>
          <a:prstGeom prst="rect">
            <a:avLst/>
          </a:prstGeom>
        </p:spPr>
      </p:pic>
      <p:pic>
        <p:nvPicPr>
          <p:cNvPr id="74" name="グラフィックス 73" descr="ライト: オン 単色塗りつぶし">
            <a:extLst>
              <a:ext uri="{FF2B5EF4-FFF2-40B4-BE49-F238E27FC236}">
                <a16:creationId xmlns:a16="http://schemas.microsoft.com/office/drawing/2014/main" id="{CF20184E-821E-3428-6BAE-B557652F9C6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970" y="4976900"/>
            <a:ext cx="424800" cy="424800"/>
          </a:xfrm>
          <a:prstGeom prst="rect">
            <a:avLst/>
          </a:prstGeom>
        </p:spPr>
      </p:pic>
      <p:pic>
        <p:nvPicPr>
          <p:cNvPr id="75" name="グラフィックス 74" descr="ライト: オン 単色塗りつぶし">
            <a:extLst>
              <a:ext uri="{FF2B5EF4-FFF2-40B4-BE49-F238E27FC236}">
                <a16:creationId xmlns:a16="http://schemas.microsoft.com/office/drawing/2014/main" id="{EB5290C7-641D-9FDD-8150-138C3EF112F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68290" y="2988751"/>
            <a:ext cx="424800" cy="424800"/>
          </a:xfrm>
          <a:prstGeom prst="rect">
            <a:avLst/>
          </a:prstGeom>
        </p:spPr>
      </p:pic>
      <p:sp>
        <p:nvSpPr>
          <p:cNvPr id="76" name="テキスト ボックス 75">
            <a:extLst>
              <a:ext uri="{FF2B5EF4-FFF2-40B4-BE49-F238E27FC236}">
                <a16:creationId xmlns:a16="http://schemas.microsoft.com/office/drawing/2014/main" id="{8469A787-776E-DEC2-9209-E08C5882A148}"/>
              </a:ext>
            </a:extLst>
          </p:cNvPr>
          <p:cNvSpPr txBox="1"/>
          <p:nvPr/>
        </p:nvSpPr>
        <p:spPr>
          <a:xfrm>
            <a:off x="5946586" y="3101874"/>
            <a:ext cx="203132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審査基準（ポイント）</a:t>
            </a:r>
            <a:r>
              <a:rPr kumimoji="1" lang="en-US" altLang="ja-JP"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endParaRPr kumimoji="1" lang="ja-JP" altLang="en-US"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7" name="テキスト ボックス 76">
            <a:extLst>
              <a:ext uri="{FF2B5EF4-FFF2-40B4-BE49-F238E27FC236}">
                <a16:creationId xmlns:a16="http://schemas.microsoft.com/office/drawing/2014/main" id="{FBE9160B-D18C-7F76-3EC8-E5C8B3E128C4}"/>
              </a:ext>
            </a:extLst>
          </p:cNvPr>
          <p:cNvSpPr txBox="1"/>
          <p:nvPr/>
        </p:nvSpPr>
        <p:spPr>
          <a:xfrm>
            <a:off x="6321705" y="3356502"/>
            <a:ext cx="6032321" cy="1610056"/>
          </a:xfrm>
          <a:prstGeom prst="rect">
            <a:avLst/>
          </a:prstGeom>
          <a:noFill/>
        </p:spPr>
        <p:txBody>
          <a:bodyPr wrap="square" rtlCol="0">
            <a:spAutoFit/>
          </a:bodyPr>
          <a:lstStyle/>
          <a:p>
            <a:pPr marL="92075" marR="0" lvl="0" indent="-92075" algn="just"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①将来の売上高</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100</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億円に向けた</a:t>
            </a:r>
            <a:r>
              <a:rPr kumimoji="1" lang="ja-JP" altLang="en-US" sz="1200" b="0" i="0" u="sng"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中長期的なビジョン</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や計画を有し、</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92075" marR="0" lvl="0" indent="-92075" algn="just"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その上で、</a:t>
            </a:r>
            <a:r>
              <a:rPr kumimoji="1" lang="ja-JP" altLang="en-US" sz="1200" b="0"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今後</a:t>
            </a:r>
            <a:r>
              <a:rPr kumimoji="1" lang="en-US" altLang="ja-JP" sz="1200" b="0"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5</a:t>
            </a:r>
            <a:r>
              <a:rPr kumimoji="1" lang="ja-JP" altLang="en-US" sz="1200" b="0"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年程度の</a:t>
            </a:r>
            <a:r>
              <a:rPr kumimoji="1" lang="ja-JP" altLang="en-US" sz="1200" b="0" i="0" u="sng"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経営者の明確なシナリオ、</a:t>
            </a:r>
            <a:r>
              <a:rPr kumimoji="1" lang="ja-JP" altLang="en-US" sz="1200" b="0"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成長余力を最大限伸張した</a:t>
            </a:r>
            <a:r>
              <a:rPr kumimoji="1" lang="ja-JP" altLang="ja-JP" sz="1200" b="0"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事業戦略</a:t>
            </a:r>
            <a:endParaRPr kumimoji="1" lang="en-US" altLang="ja-JP" sz="1200" b="0"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92075" marR="0" lvl="0" indent="0" algn="just"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　（</a:t>
            </a:r>
            <a:r>
              <a:rPr kumimoji="1" lang="ja-JP" altLang="ja-JP" sz="1200" b="0"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売上高成長率</a:t>
            </a: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200" b="0"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付加価値増加率</a:t>
            </a: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200" b="0"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売上高に占める投資比率（本補助事業） ）</a:t>
            </a:r>
            <a:endParaRPr kumimoji="1" lang="en-US" altLang="ja-JP" sz="1200" b="0"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92075" marR="0" lvl="0" indent="-92075" algn="just"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②</a:t>
            </a:r>
            <a:r>
              <a:rPr kumimoji="1" lang="ja-JP" altLang="en-US" sz="1200" b="0" i="0" u="sng"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賃上げ・投資の持続可能性</a:t>
            </a:r>
            <a:endParaRPr kumimoji="1" lang="en-US" altLang="ja-JP"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a:p>
            <a:pPr marL="92075" marR="0" lvl="0" indent="-92075" algn="just"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③</a:t>
            </a:r>
            <a:r>
              <a:rPr kumimoji="1" lang="ja-JP" altLang="ja-JP"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外部</a:t>
            </a: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ja-JP"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内部環境</a:t>
            </a: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の</a:t>
            </a:r>
            <a:r>
              <a:rPr kumimoji="1" lang="ja-JP" altLang="ja-JP"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分析</a:t>
            </a: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（市場ニーズの検証、差別化戦略等）</a:t>
            </a:r>
            <a:endParaRPr kumimoji="1" lang="en-US" altLang="ja-JP"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92075" marR="0" lvl="0" indent="-92075" algn="just"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④適切な成果目標・管理体制</a:t>
            </a:r>
            <a:endParaRPr kumimoji="1" lang="en-US" altLang="ja-JP"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a:p>
            <a:pPr marL="92075" marR="0" lvl="0" indent="-92075" algn="just"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⑤グループ企業・コンソーシアムの場合は相乗効果</a:t>
            </a:r>
            <a:endParaRPr kumimoji="1" lang="en-US" altLang="ja-JP"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p:txBody>
      </p:sp>
      <p:sp>
        <p:nvSpPr>
          <p:cNvPr id="78" name="テキスト ボックス 77">
            <a:extLst>
              <a:ext uri="{FF2B5EF4-FFF2-40B4-BE49-F238E27FC236}">
                <a16:creationId xmlns:a16="http://schemas.microsoft.com/office/drawing/2014/main" id="{B1CCEB33-EED4-8D30-C109-602DA4140F1E}"/>
              </a:ext>
            </a:extLst>
          </p:cNvPr>
          <p:cNvSpPr txBox="1"/>
          <p:nvPr/>
        </p:nvSpPr>
        <p:spPr>
          <a:xfrm>
            <a:off x="5600464" y="3430403"/>
            <a:ext cx="752812" cy="1511589"/>
          </a:xfrm>
          <a:prstGeom prst="rect">
            <a:avLst/>
          </a:prstGeom>
          <a:solidFill>
            <a:schemeClr val="accent3">
              <a:lumMod val="75000"/>
            </a:schemeClr>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EFFFF"/>
                </a:solidFill>
                <a:effectLst/>
                <a:uLnTx/>
                <a:uFillTx/>
                <a:latin typeface="メイリオ" panose="020B0604030504040204" pitchFamily="50" charset="-128"/>
                <a:ea typeface="メイリオ" panose="020B0604030504040204" pitchFamily="50" charset="-128"/>
                <a:cs typeface="Meiryo UI" panose="020B0604030504040204" pitchFamily="50" charset="-128"/>
              </a:rPr>
              <a:t>経営力</a:t>
            </a:r>
          </a:p>
        </p:txBody>
      </p:sp>
      <p:sp>
        <p:nvSpPr>
          <p:cNvPr id="79" name="テキスト ボックス 78">
            <a:extLst>
              <a:ext uri="{FF2B5EF4-FFF2-40B4-BE49-F238E27FC236}">
                <a16:creationId xmlns:a16="http://schemas.microsoft.com/office/drawing/2014/main" id="{D07C39CA-F044-43A7-911F-33854A6CDB11}"/>
              </a:ext>
            </a:extLst>
          </p:cNvPr>
          <p:cNvSpPr txBox="1"/>
          <p:nvPr/>
        </p:nvSpPr>
        <p:spPr>
          <a:xfrm>
            <a:off x="6321705" y="4961952"/>
            <a:ext cx="5869190" cy="956031"/>
          </a:xfrm>
          <a:prstGeom prst="rect">
            <a:avLst/>
          </a:prstGeom>
          <a:noFill/>
        </p:spPr>
        <p:txBody>
          <a:bodyPr wrap="square" rtlCol="0">
            <a:spAutoFit/>
          </a:bodyPr>
          <a:lstStyle/>
          <a:p>
            <a:pPr marL="85725" marR="0" lvl="0" indent="-85725" algn="l"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⑥域内仕入の拡大や</a:t>
            </a:r>
            <a:r>
              <a:rPr kumimoji="1" lang="ja-JP" altLang="en-US" sz="1200" b="0" i="0" u="sng"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地域における価値創造</a:t>
            </a:r>
            <a:endParaRPr kumimoji="1" lang="en-US" altLang="ja-JP" sz="1200" b="0" i="0" u="sng"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a:p>
            <a:pPr marL="85725" marR="0" lvl="0" indent="-85725" algn="l"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　（サプライチェーン、ものづくり高度化、イノベーション、地域資源活用等）</a:t>
            </a:r>
            <a:endParaRPr kumimoji="1" lang="en-US" altLang="ja-JP"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a:p>
            <a:pPr marL="179388" marR="0" lvl="0" indent="-179388" algn="l"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⑦</a:t>
            </a:r>
            <a:r>
              <a:rPr kumimoji="1" lang="ja-JP" altLang="en-US" sz="1200" b="0" i="0" u="sng"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地域のモデル企業</a:t>
            </a:r>
            <a:r>
              <a:rPr kumimoji="1" lang="ja-JP" altLang="en-US"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としての取組</a:t>
            </a:r>
            <a:endParaRPr kumimoji="1" lang="en-US" altLang="ja-JP"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a:p>
            <a:pPr marL="179388" marR="0" lvl="0" indent="-179388" algn="l"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　（取引適正化、</a:t>
            </a:r>
            <a:r>
              <a:rPr kumimoji="1" lang="en-US" altLang="ja-JP"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BCP</a:t>
            </a:r>
            <a:r>
              <a:rPr kumimoji="1" lang="ja-JP" altLang="en-US"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rPr>
              <a:t>・知財・経済安全保障の対応、女性活躍等）</a:t>
            </a:r>
            <a:endParaRPr kumimoji="1" lang="en-US" altLang="ja-JP" sz="12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p:txBody>
      </p:sp>
      <p:sp>
        <p:nvSpPr>
          <p:cNvPr id="80" name="テキスト ボックス 79">
            <a:extLst>
              <a:ext uri="{FF2B5EF4-FFF2-40B4-BE49-F238E27FC236}">
                <a16:creationId xmlns:a16="http://schemas.microsoft.com/office/drawing/2014/main" id="{1AF813C1-19AF-DF8D-A352-F748DA695E49}"/>
              </a:ext>
            </a:extLst>
          </p:cNvPr>
          <p:cNvSpPr txBox="1"/>
          <p:nvPr/>
        </p:nvSpPr>
        <p:spPr>
          <a:xfrm>
            <a:off x="6321705" y="6131617"/>
            <a:ext cx="5190511" cy="738023"/>
          </a:xfrm>
          <a:prstGeom prst="rect">
            <a:avLst/>
          </a:prstGeom>
          <a:noFill/>
        </p:spPr>
        <p:txBody>
          <a:bodyPr wrap="square" rtlCol="0">
            <a:spAutoFit/>
          </a:bodyPr>
          <a:lstStyle/>
          <a:p>
            <a:pPr marL="182563" marR="0" lvl="0" indent="-182563" algn="l"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⑧早期に実施可能な経営体制</a:t>
            </a:r>
            <a:endParaRPr kumimoji="1" lang="en-US" altLang="ja-JP" sz="12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a:p>
            <a:pPr marL="0" marR="0" lvl="0" indent="0" algn="l"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⑨財務状況（ローカルベンチマーク）</a:t>
            </a:r>
            <a:endParaRPr kumimoji="1" lang="en-US" altLang="ja-JP"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a:p>
            <a:pPr marL="0" marR="0" lvl="0" indent="0" algn="l" defTabSz="914400" rtl="0" eaLnBrk="1" fontAlgn="auto" latinLnBrk="0" hangingPunct="1">
              <a:lnSpc>
                <a:spcPts val="17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⑩</a:t>
            </a:r>
            <a:r>
              <a:rPr kumimoji="1" lang="ja-JP" altLang="en-US" sz="1200" b="0"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金融機関の支援姿勢（財務改善・成長資金の供給方針等）</a:t>
            </a:r>
            <a:endParaRPr kumimoji="1" lang="en-US" altLang="ja-JP" sz="12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p:txBody>
      </p:sp>
      <p:sp>
        <p:nvSpPr>
          <p:cNvPr id="81" name="テキスト ボックス 80">
            <a:extLst>
              <a:ext uri="{FF2B5EF4-FFF2-40B4-BE49-F238E27FC236}">
                <a16:creationId xmlns:a16="http://schemas.microsoft.com/office/drawing/2014/main" id="{2E2877B7-5701-DC6F-F560-BFED5698BD97}"/>
              </a:ext>
            </a:extLst>
          </p:cNvPr>
          <p:cNvSpPr txBox="1"/>
          <p:nvPr/>
        </p:nvSpPr>
        <p:spPr>
          <a:xfrm>
            <a:off x="5600464" y="5016274"/>
            <a:ext cx="765815" cy="1041061"/>
          </a:xfrm>
          <a:prstGeom prst="rect">
            <a:avLst/>
          </a:prstGeom>
          <a:solidFill>
            <a:schemeClr val="accent3">
              <a:lumMod val="75000"/>
            </a:schemeClr>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EFFFF"/>
                </a:solidFill>
                <a:effectLst/>
                <a:uLnTx/>
                <a:uFillTx/>
                <a:latin typeface="メイリオ" panose="020B0604030504040204" pitchFamily="50" charset="-128"/>
                <a:ea typeface="メイリオ" panose="020B0604030504040204" pitchFamily="50" charset="-128"/>
                <a:cs typeface="Meiryo UI" panose="020B0604030504040204" pitchFamily="50" charset="-128"/>
              </a:rPr>
              <a:t>波及効果</a:t>
            </a:r>
          </a:p>
        </p:txBody>
      </p:sp>
      <p:sp>
        <p:nvSpPr>
          <p:cNvPr id="82" name="テキスト ボックス 81">
            <a:extLst>
              <a:ext uri="{FF2B5EF4-FFF2-40B4-BE49-F238E27FC236}">
                <a16:creationId xmlns:a16="http://schemas.microsoft.com/office/drawing/2014/main" id="{D70366F9-1517-6B3B-CDBF-5F106526116F}"/>
              </a:ext>
            </a:extLst>
          </p:cNvPr>
          <p:cNvSpPr txBox="1"/>
          <p:nvPr/>
        </p:nvSpPr>
        <p:spPr>
          <a:xfrm>
            <a:off x="5600464" y="6131617"/>
            <a:ext cx="765815" cy="701691"/>
          </a:xfrm>
          <a:prstGeom prst="rect">
            <a:avLst/>
          </a:prstGeom>
          <a:solidFill>
            <a:schemeClr val="accent3">
              <a:lumMod val="75000"/>
            </a:schemeClr>
          </a:solidFill>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EFFFF"/>
                </a:solidFill>
                <a:effectLst/>
                <a:uLnTx/>
                <a:uFillTx/>
                <a:latin typeface="メイリオ" panose="020B0604030504040204" pitchFamily="50" charset="-128"/>
                <a:ea typeface="メイリオ" panose="020B0604030504040204" pitchFamily="50" charset="-128"/>
                <a:cs typeface="Meiryo UI" panose="020B0604030504040204" pitchFamily="50" charset="-128"/>
              </a:rPr>
              <a:t>実現</a:t>
            </a:r>
            <a:endParaRPr kumimoji="1" lang="en-US" altLang="ja-JP" sz="1400" b="0" i="0" u="none" strike="noStrike" kern="1200" cap="none" spc="0" normalizeH="0" baseline="0" noProof="0">
              <a:ln>
                <a:noFill/>
              </a:ln>
              <a:solidFill>
                <a:srgbClr val="FEFFFF"/>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FEFFFF"/>
                </a:solidFill>
                <a:effectLst/>
                <a:uLnTx/>
                <a:uFillTx/>
                <a:latin typeface="メイリオ" panose="020B0604030504040204" pitchFamily="50" charset="-128"/>
                <a:ea typeface="メイリオ" panose="020B0604030504040204" pitchFamily="50" charset="-128"/>
                <a:cs typeface="Meiryo UI" panose="020B0604030504040204" pitchFamily="50" charset="-128"/>
              </a:rPr>
              <a:t>可能性</a:t>
            </a:r>
          </a:p>
        </p:txBody>
      </p:sp>
      <p:sp>
        <p:nvSpPr>
          <p:cNvPr id="83" name="テキスト ボックス 82">
            <a:extLst>
              <a:ext uri="{FF2B5EF4-FFF2-40B4-BE49-F238E27FC236}">
                <a16:creationId xmlns:a16="http://schemas.microsoft.com/office/drawing/2014/main" id="{7B247F28-9A5B-2112-CDDF-DBACA8E24347}"/>
              </a:ext>
            </a:extLst>
          </p:cNvPr>
          <p:cNvSpPr txBox="1"/>
          <p:nvPr/>
        </p:nvSpPr>
        <p:spPr>
          <a:xfrm>
            <a:off x="76028" y="1481575"/>
            <a:ext cx="80021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概略</a:t>
            </a:r>
            <a:r>
              <a:rPr kumimoji="1" lang="en-US" altLang="ja-JP"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endParaRPr kumimoji="1" lang="ja-JP" altLang="en-US" sz="12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84" name="テキスト ボックス 83">
            <a:extLst>
              <a:ext uri="{FF2B5EF4-FFF2-40B4-BE49-F238E27FC236}">
                <a16:creationId xmlns:a16="http://schemas.microsoft.com/office/drawing/2014/main" id="{65BF6764-F5D0-0E9B-F718-DFC3A6442049}"/>
              </a:ext>
            </a:extLst>
          </p:cNvPr>
          <p:cNvSpPr txBox="1"/>
          <p:nvPr/>
        </p:nvSpPr>
        <p:spPr>
          <a:xfrm>
            <a:off x="2858743" y="1432194"/>
            <a:ext cx="28034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zh-TW"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1" lang="zh-TW"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次公募　採択倍率</a:t>
            </a:r>
            <a:r>
              <a:rPr lang="zh-TW" altLang="en-US" sz="1400">
                <a:solidFill>
                  <a:srgbClr val="000000"/>
                </a:solidFill>
                <a:latin typeface="Meiryo UI" panose="020B0604030504040204" pitchFamily="50" charset="-128"/>
                <a:ea typeface="Meiryo UI" panose="020B0604030504040204" pitchFamily="50" charset="-128"/>
              </a:rPr>
              <a:t>：約</a:t>
            </a:r>
            <a:r>
              <a:rPr lang="en-US" altLang="zh-TW" sz="1400">
                <a:solidFill>
                  <a:srgbClr val="000000"/>
                </a:solidFill>
                <a:latin typeface="Meiryo UI" panose="020B0604030504040204" pitchFamily="50" charset="-128"/>
                <a:ea typeface="Meiryo UI" panose="020B0604030504040204" pitchFamily="50" charset="-128"/>
              </a:rPr>
              <a:t>6.0</a:t>
            </a:r>
            <a:r>
              <a:rPr lang="zh-TW" altLang="en-US" sz="1400">
                <a:solidFill>
                  <a:srgbClr val="000000"/>
                </a:solidFill>
                <a:latin typeface="Meiryo UI" panose="020B0604030504040204" pitchFamily="50" charset="-128"/>
                <a:ea typeface="Meiryo UI" panose="020B0604030504040204" pitchFamily="50" charset="-128"/>
              </a:rPr>
              <a:t>倍</a:t>
            </a:r>
          </a:p>
        </p:txBody>
      </p:sp>
      <p:sp>
        <p:nvSpPr>
          <p:cNvPr id="85" name="テキスト ボックス 84">
            <a:extLst>
              <a:ext uri="{FF2B5EF4-FFF2-40B4-BE49-F238E27FC236}">
                <a16:creationId xmlns:a16="http://schemas.microsoft.com/office/drawing/2014/main" id="{E443E07A-42A8-2309-A72A-34887591D3B1}"/>
              </a:ext>
            </a:extLst>
          </p:cNvPr>
          <p:cNvSpPr txBox="1"/>
          <p:nvPr/>
        </p:nvSpPr>
        <p:spPr>
          <a:xfrm>
            <a:off x="6366378" y="5846750"/>
            <a:ext cx="602318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a:ln>
                  <a:noFill/>
                </a:ln>
                <a:solidFill>
                  <a:srgbClr val="000000"/>
                </a:solidFill>
                <a:effectLst/>
                <a:uLnTx/>
                <a:uFillTx/>
                <a:latin typeface="+mn-ea"/>
                <a:cs typeface="+mn-cs"/>
              </a:rPr>
              <a:t>※</a:t>
            </a:r>
            <a:r>
              <a:rPr kumimoji="1" lang="ja-JP" altLang="en-US" sz="1000" b="0" i="0" u="none" strike="noStrike" kern="1200" cap="none" spc="0" normalizeH="0" baseline="0" noProof="0">
                <a:ln>
                  <a:noFill/>
                </a:ln>
                <a:solidFill>
                  <a:srgbClr val="000000"/>
                </a:solidFill>
                <a:effectLst/>
                <a:uLnTx/>
                <a:uFillTx/>
                <a:latin typeface="+mn-ea"/>
                <a:cs typeface="+mn-cs"/>
              </a:rPr>
              <a:t>例えば地域未来牽引企業、健康経営優良法人、パートナーシップ構築宣言、</a:t>
            </a:r>
            <a:r>
              <a:rPr kumimoji="1" lang="zh-TW"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事業継続力強化計画</a:t>
            </a: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等</a:t>
            </a:r>
            <a:endPar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6" name="タイトル 5">
            <a:extLst>
              <a:ext uri="{FF2B5EF4-FFF2-40B4-BE49-F238E27FC236}">
                <a16:creationId xmlns:a16="http://schemas.microsoft.com/office/drawing/2014/main" id="{56D0B91D-3A97-FC32-0C24-7A85754F4ABE}"/>
              </a:ext>
            </a:extLst>
          </p:cNvPr>
          <p:cNvSpPr txBox="1">
            <a:spLocks/>
          </p:cNvSpPr>
          <p:nvPr/>
        </p:nvSpPr>
        <p:spPr>
          <a:xfrm>
            <a:off x="1248079" y="15007"/>
            <a:ext cx="6648121" cy="461665"/>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lang="ja-JP" altLang="en-US" sz="3200" b="1"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ctr"/>
            <a:r>
              <a:rPr lang="ja-JP" altLang="en-US" sz="2400" dirty="0">
                <a:solidFill>
                  <a:prstClr val="black"/>
                </a:solidFill>
                <a:latin typeface="Meiryo UI" panose="020B0604030504040204" pitchFamily="50" charset="-128"/>
                <a:ea typeface="Meiryo UI" panose="020B0604030504040204" pitchFamily="50" charset="-128"/>
              </a:rPr>
              <a:t>中小企業成長加速化補助金（</a:t>
            </a:r>
            <a:r>
              <a:rPr lang="en-US" altLang="ja-JP" sz="2400" dirty="0">
                <a:solidFill>
                  <a:prstClr val="black"/>
                </a:solidFill>
                <a:latin typeface="Meiryo UI" panose="020B0604030504040204" pitchFamily="50" charset="-128"/>
                <a:ea typeface="Meiryo UI" panose="020B0604030504040204" pitchFamily="50" charset="-128"/>
              </a:rPr>
              <a:t>2</a:t>
            </a:r>
            <a:r>
              <a:rPr lang="ja-JP" altLang="en-US" sz="2400" dirty="0">
                <a:solidFill>
                  <a:prstClr val="black"/>
                </a:solidFill>
                <a:latin typeface="Meiryo UI" panose="020B0604030504040204" pitchFamily="50" charset="-128"/>
                <a:ea typeface="Meiryo UI" panose="020B0604030504040204" pitchFamily="50" charset="-128"/>
              </a:rPr>
              <a:t>次公募）</a:t>
            </a:r>
          </a:p>
        </p:txBody>
      </p:sp>
      <p:sp>
        <p:nvSpPr>
          <p:cNvPr id="3" name="テキスト プレースホルダー 4">
            <a:extLst>
              <a:ext uri="{FF2B5EF4-FFF2-40B4-BE49-F238E27FC236}">
                <a16:creationId xmlns:a16="http://schemas.microsoft.com/office/drawing/2014/main" id="{5613C5A3-DAFD-78B7-58F9-B8CA1BC9BF74}"/>
              </a:ext>
            </a:extLst>
          </p:cNvPr>
          <p:cNvSpPr txBox="1">
            <a:spLocks/>
          </p:cNvSpPr>
          <p:nvPr/>
        </p:nvSpPr>
        <p:spPr>
          <a:xfrm>
            <a:off x="92762" y="389986"/>
            <a:ext cx="12000655" cy="1005727"/>
          </a:xfrm>
          <a:prstGeom prst="rect">
            <a:avLst/>
          </a:prstGeom>
          <a:solidFill>
            <a:srgbClr val="F3F6F6"/>
          </a:solidFill>
          <a:ln>
            <a:noFill/>
          </a:ln>
        </p:spPr>
        <p:txBody>
          <a:bodyPr vert="horz" wrap="square" lIns="175500" tIns="117000" rIns="175500" bIns="117000" rtlCol="0" anchor="t" anchorCtr="0">
            <a:spAutoFit/>
          </a:bodyPr>
          <a:lstStyle>
            <a:lvl1pPr marL="285757" indent="-285757" algn="l" defTabSz="914423" rtl="0" eaLnBrk="1" latinLnBrk="0" hangingPunct="1">
              <a:lnSpc>
                <a:spcPct val="130000"/>
              </a:lnSpc>
              <a:spcBef>
                <a:spcPts val="600"/>
              </a:spcBef>
              <a:spcAft>
                <a:spcPts val="600"/>
              </a:spcAft>
              <a:buClr>
                <a:schemeClr val="tx1"/>
              </a:buClr>
              <a:buSzPct val="100000"/>
              <a:buFont typeface="メイリオ" panose="020B0604030504040204" pitchFamily="50" charset="-128"/>
              <a:buChar char="•"/>
              <a:defRPr kumimoji="1" lang="ja-JP" altLang="en-US" sz="2000" b="0" i="0" kern="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231775" lvl="0" indent="-231775" defTabSz="742969">
              <a:lnSpc>
                <a:spcPts val="2000"/>
              </a:lnSpc>
              <a:spcBef>
                <a:spcPts val="0"/>
              </a:spcBef>
              <a:spcAft>
                <a:spcPts val="0"/>
              </a:spcAft>
              <a:buClr>
                <a:srgbClr val="000000"/>
              </a:buClr>
              <a:defRPr/>
            </a:pPr>
            <a:r>
              <a:rPr lang="ja-JP" altLang="en-US" sz="1600">
                <a:solidFill>
                  <a:srgbClr val="000000"/>
                </a:solidFill>
                <a:latin typeface="メイリオ"/>
                <a:ea typeface="メイリオ"/>
              </a:rPr>
              <a:t>令和</a:t>
            </a:r>
            <a:r>
              <a:rPr lang="en-US" altLang="ja-JP" sz="1600">
                <a:solidFill>
                  <a:srgbClr val="000000"/>
                </a:solidFill>
                <a:latin typeface="メイリオ"/>
                <a:ea typeface="メイリオ"/>
              </a:rPr>
              <a:t>7</a:t>
            </a:r>
            <a:r>
              <a:rPr lang="ja-JP" altLang="en-US" sz="1600">
                <a:solidFill>
                  <a:srgbClr val="000000"/>
                </a:solidFill>
                <a:latin typeface="メイリオ"/>
                <a:ea typeface="メイリオ"/>
              </a:rPr>
              <a:t>年度補正予算では</a:t>
            </a:r>
            <a:r>
              <a:rPr lang="ja-JP" altLang="en-US" sz="1600" b="1" u="sng">
                <a:solidFill>
                  <a:srgbClr val="000000"/>
                </a:solidFill>
              </a:rPr>
              <a:t>昨年</a:t>
            </a:r>
            <a:r>
              <a:rPr kumimoji="1" lang="ja-JP" altLang="en-US"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の約</a:t>
            </a:r>
            <a:r>
              <a:rPr kumimoji="1" lang="en-US" altLang="ja-JP"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3</a:t>
            </a:r>
            <a:r>
              <a:rPr kumimoji="1" lang="ja-JP" altLang="en-US"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倍となる「総額</a:t>
            </a:r>
            <a:r>
              <a:rPr kumimoji="1" lang="en-US" altLang="ja-JP"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3,000</a:t>
            </a:r>
            <a:r>
              <a:rPr kumimoji="1" lang="ja-JP" altLang="en-US"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億規模の</a:t>
            </a:r>
            <a:r>
              <a:rPr kumimoji="1" lang="en-US" altLang="ja-JP"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100</a:t>
            </a:r>
            <a:r>
              <a:rPr kumimoji="1" lang="ja-JP" altLang="en-US"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億企業支援」を措置</a:t>
            </a:r>
            <a:r>
              <a:rPr kumimoji="1" lang="ja-JP" altLang="en-US" sz="16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a:t>
            </a:r>
            <a:endParaRPr kumimoji="1" lang="en-US" altLang="ja-JP" sz="16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endParaRPr>
          </a:p>
          <a:p>
            <a:pPr marL="0" marR="0" lvl="0" indent="0" algn="l" defTabSz="742969" rtl="0" eaLnBrk="1" fontAlgn="auto" latinLnBrk="0" hangingPunct="1">
              <a:lnSpc>
                <a:spcPts val="2000"/>
              </a:lnSpc>
              <a:spcBef>
                <a:spcPts val="0"/>
              </a:spcBef>
              <a:spcAft>
                <a:spcPts val="0"/>
              </a:spcAft>
              <a:buClr>
                <a:srgbClr val="000000"/>
              </a:buClr>
              <a:buSzPct val="100000"/>
              <a:buFont typeface="メイリオ" panose="020B0604030504040204" pitchFamily="50" charset="-128"/>
              <a:buNone/>
              <a:tabLst/>
              <a:defRPr/>
            </a:pPr>
            <a:r>
              <a:rPr kumimoji="1" lang="ja-JP" altLang="en-US" sz="1600" i="0"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　　①成長加速化補助金を倍増（</a:t>
            </a:r>
            <a:r>
              <a:rPr kumimoji="1" lang="en-US" altLang="ja-JP" sz="1600" i="0"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2,000</a:t>
            </a:r>
            <a:r>
              <a:rPr kumimoji="1" lang="ja-JP" altLang="en-US" sz="1600" i="0"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億程度）</a:t>
            </a:r>
            <a:endParaRPr kumimoji="1" lang="en-US" altLang="ja-JP" sz="1600" i="0"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endParaRPr>
          </a:p>
          <a:p>
            <a:pPr marL="542925" marR="0" lvl="0" indent="-542925" algn="l" defTabSz="742969" rtl="0" eaLnBrk="1" fontAlgn="auto" latinLnBrk="0" hangingPunct="1">
              <a:lnSpc>
                <a:spcPts val="2000"/>
              </a:lnSpc>
              <a:spcBef>
                <a:spcPts val="0"/>
              </a:spcBef>
              <a:spcAft>
                <a:spcPts val="0"/>
              </a:spcAft>
              <a:buClr>
                <a:srgbClr val="000000"/>
              </a:buClr>
              <a:buSzPct val="100000"/>
              <a:buFont typeface="メイリオ" panose="020B0604030504040204" pitchFamily="50" charset="-128"/>
              <a:buNone/>
              <a:tabLst>
                <a:tab pos="542925" algn="l"/>
              </a:tabLst>
              <a:defRPr/>
            </a:pPr>
            <a:r>
              <a:rPr kumimoji="1" lang="ja-JP" altLang="en-US" sz="1600" i="0"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　　②中堅等大規模成長投資補助金のうち</a:t>
            </a:r>
            <a:r>
              <a:rPr kumimoji="1" lang="en-US" altLang="ja-JP" sz="1600" i="0"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1,000</a:t>
            </a:r>
            <a:r>
              <a:rPr kumimoji="1" lang="ja-JP" altLang="en-US" sz="1600" i="0"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億程度を</a:t>
            </a:r>
            <a:r>
              <a:rPr kumimoji="1" lang="en-US" altLang="ja-JP" sz="1600" i="0"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100</a:t>
            </a:r>
            <a:r>
              <a:rPr kumimoji="1" lang="ja-JP" altLang="en-US" sz="1600" i="0"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億宣言企業向けに措置</a:t>
            </a:r>
            <a:endParaRPr kumimoji="1" lang="en-US" altLang="ja-JP" sz="1600" i="0"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endParaRPr>
          </a:p>
        </p:txBody>
      </p:sp>
      <p:sp>
        <p:nvSpPr>
          <p:cNvPr id="4" name="タイトル 2">
            <a:extLst>
              <a:ext uri="{FF2B5EF4-FFF2-40B4-BE49-F238E27FC236}">
                <a16:creationId xmlns:a16="http://schemas.microsoft.com/office/drawing/2014/main" id="{50252E1F-3188-8D82-DB26-10FAFE610241}"/>
              </a:ext>
            </a:extLst>
          </p:cNvPr>
          <p:cNvSpPr txBox="1">
            <a:spLocks/>
          </p:cNvSpPr>
          <p:nvPr/>
        </p:nvSpPr>
        <p:spPr>
          <a:xfrm>
            <a:off x="0" y="-11804"/>
            <a:ext cx="1743022" cy="461665"/>
          </a:xfrm>
          <a:prstGeom prst="rect">
            <a:avLst/>
          </a:prstGeom>
          <a:solidFill>
            <a:srgbClr val="016F96"/>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rgbClr val="FEFFFF"/>
                </a:solidFill>
                <a:effectLst/>
                <a:uLnTx/>
                <a:uFillTx/>
                <a:latin typeface="Meiryo UI" panose="020B0604030504040204" pitchFamily="50" charset="-128"/>
                <a:ea typeface="Meiryo UI" panose="020B0604030504040204" pitchFamily="50" charset="-128"/>
                <a:cs typeface="+mn-cs"/>
              </a:rPr>
              <a:t>成長支援①</a:t>
            </a:r>
            <a:endParaRPr kumimoji="1" lang="en-US" altLang="ja-JP" sz="2400" b="1" i="0" u="none" strike="noStrike" kern="1200" cap="none" spc="0" normalizeH="0" baseline="0" noProof="0" dirty="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5" name="スライド番号プレースホルダー 4">
            <a:extLst>
              <a:ext uri="{FF2B5EF4-FFF2-40B4-BE49-F238E27FC236}">
                <a16:creationId xmlns:a16="http://schemas.microsoft.com/office/drawing/2014/main" id="{62CE0BEA-729C-2A98-9AE3-6B44C6BD31C0}"/>
              </a:ext>
            </a:extLst>
          </p:cNvPr>
          <p:cNvSpPr>
            <a:spLocks noGrp="1"/>
          </p:cNvSpPr>
          <p:nvPr>
            <p:ph type="sldNum" sz="quarter" idx="4"/>
          </p:nvPr>
        </p:nvSpPr>
        <p:spPr/>
        <p:txBody>
          <a:bodyPr/>
          <a:lstStyle/>
          <a:p>
            <a:fld id="{D9550142-B990-490A-A107-ED7302A7FD52}" type="slidenum">
              <a:rPr lang="ja-JP" altLang="en-US" smtClean="0"/>
              <a:pPr/>
              <a:t>15</a:t>
            </a:fld>
            <a:endParaRPr lang="ja-JP" altLang="en-US" dirty="0"/>
          </a:p>
        </p:txBody>
      </p:sp>
    </p:spTree>
    <p:extLst>
      <p:ext uri="{BB962C8B-B14F-4D97-AF65-F5344CB8AC3E}">
        <p14:creationId xmlns:p14="http://schemas.microsoft.com/office/powerpoint/2010/main" val="950606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6A978-1A40-B28D-5522-49EE0D1898D0}"/>
            </a:ext>
          </a:extLst>
        </p:cNvPr>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F23FCCB8-1C84-0415-47BF-7EE6DCCFF4A7}"/>
              </a:ext>
            </a:extLst>
          </p:cNvPr>
          <p:cNvGraphicFramePr>
            <a:graphicFrameLocks noGrp="1"/>
          </p:cNvGraphicFramePr>
          <p:nvPr/>
        </p:nvGraphicFramePr>
        <p:xfrm>
          <a:off x="381104" y="629776"/>
          <a:ext cx="11429781" cy="3670999"/>
        </p:xfrm>
        <a:graphic>
          <a:graphicData uri="http://schemas.openxmlformats.org/drawingml/2006/table">
            <a:tbl>
              <a:tblPr firstRow="1" bandRow="1">
                <a:tableStyleId>{5C22544A-7EE6-4342-B048-85BDC9FD1C3A}</a:tableStyleId>
              </a:tblPr>
              <a:tblGrid>
                <a:gridCol w="1309755">
                  <a:extLst>
                    <a:ext uri="{9D8B030D-6E8A-4147-A177-3AD203B41FA5}">
                      <a16:colId xmlns:a16="http://schemas.microsoft.com/office/drawing/2014/main" val="2305849031"/>
                    </a:ext>
                  </a:extLst>
                </a:gridCol>
                <a:gridCol w="3961200">
                  <a:extLst>
                    <a:ext uri="{9D8B030D-6E8A-4147-A177-3AD203B41FA5}">
                      <a16:colId xmlns:a16="http://schemas.microsoft.com/office/drawing/2014/main" val="4259284104"/>
                    </a:ext>
                  </a:extLst>
                </a:gridCol>
                <a:gridCol w="3094867">
                  <a:extLst>
                    <a:ext uri="{9D8B030D-6E8A-4147-A177-3AD203B41FA5}">
                      <a16:colId xmlns:a16="http://schemas.microsoft.com/office/drawing/2014/main" val="3651926092"/>
                    </a:ext>
                  </a:extLst>
                </a:gridCol>
                <a:gridCol w="3063959">
                  <a:extLst>
                    <a:ext uri="{9D8B030D-6E8A-4147-A177-3AD203B41FA5}">
                      <a16:colId xmlns:a16="http://schemas.microsoft.com/office/drawing/2014/main" val="1876548189"/>
                    </a:ext>
                  </a:extLst>
                </a:gridCol>
              </a:tblGrid>
              <a:tr h="326491">
                <a:tc rowSpan="2">
                  <a:txBody>
                    <a:bodyPr/>
                    <a:lstStyle/>
                    <a:p>
                      <a:pPr algn="ctr"/>
                      <a:r>
                        <a:rPr kumimoji="1" lang="ja-JP" altLang="en-US" sz="1400" b="1">
                          <a:solidFill>
                            <a:schemeClr val="tx1"/>
                          </a:solidFill>
                          <a:latin typeface="+mj-ea"/>
                          <a:ea typeface="+mj-ea"/>
                        </a:rPr>
                        <a:t>項目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2">
                  <a:txBody>
                    <a:bodyPr/>
                    <a:lstStyle/>
                    <a:p>
                      <a:pPr algn="ctr"/>
                      <a:r>
                        <a:rPr kumimoji="1" lang="ja-JP" altLang="en-US" sz="1400" b="1">
                          <a:solidFill>
                            <a:schemeClr val="tx1"/>
                          </a:solidFill>
                          <a:latin typeface="+mj-ea"/>
                          <a:ea typeface="+mj-ea"/>
                        </a:rPr>
                        <a:t>中小企業成長加速化補助金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2">
                  <a:txBody>
                    <a:bodyPr/>
                    <a:lstStyle/>
                    <a:p>
                      <a:pPr algn="ctr"/>
                      <a:r>
                        <a:rPr kumimoji="1" lang="ja-JP" altLang="en-US" sz="1400" b="1">
                          <a:solidFill>
                            <a:schemeClr val="tx1"/>
                          </a:solidFill>
                          <a:latin typeface="+mj-ea"/>
                          <a:ea typeface="+mj-ea"/>
                        </a:rPr>
                        <a:t>中堅等大規模成長投資補助金</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pPr algn="ctr"/>
                      <a:endParaRPr kumimoji="1" lang="ja-JP" altLang="en-US" sz="1400" b="1">
                        <a:solidFill>
                          <a:schemeClr val="tx1"/>
                        </a:solidFill>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2"/>
                    </a:solidFill>
                  </a:tcPr>
                </a:tc>
                <a:extLst>
                  <a:ext uri="{0D108BD9-81ED-4DB2-BD59-A6C34878D82A}">
                    <a16:rowId xmlns:a16="http://schemas.microsoft.com/office/drawing/2014/main" val="1519591457"/>
                  </a:ext>
                </a:extLst>
              </a:tr>
              <a:tr h="326491">
                <a:tc vMerge="1">
                  <a:txBody>
                    <a:bodyPr/>
                    <a:lstStyle/>
                    <a:p>
                      <a:pPr algn="ctr"/>
                      <a:endParaRPr kumimoji="1" lang="ja-JP" altLang="en-US" sz="140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sz="140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chemeClr val="tx1"/>
                          </a:solidFill>
                          <a:effectLst/>
                          <a:uLnTx/>
                          <a:uFillTx/>
                          <a:latin typeface="+mj-ea"/>
                          <a:ea typeface="+mj-ea"/>
                          <a:cs typeface="+mn-cs"/>
                        </a:rPr>
                        <a:t>（</a:t>
                      </a:r>
                      <a:r>
                        <a:rPr kumimoji="1" lang="en-US" altLang="ja-JP" sz="1400" b="1" i="0" u="none" strike="noStrike" kern="1200" cap="none" spc="0" normalizeH="0" baseline="0" noProof="0">
                          <a:ln>
                            <a:noFill/>
                          </a:ln>
                          <a:solidFill>
                            <a:schemeClr val="tx1"/>
                          </a:solidFill>
                          <a:effectLst/>
                          <a:uLnTx/>
                          <a:uFillTx/>
                          <a:latin typeface="+mj-ea"/>
                          <a:ea typeface="+mj-ea"/>
                          <a:cs typeface="+mn-cs"/>
                        </a:rPr>
                        <a:t>100</a:t>
                      </a:r>
                      <a:r>
                        <a:rPr kumimoji="1" lang="ja-JP" altLang="en-US" sz="1400" b="1" i="0" u="none" strike="noStrike" kern="1200" cap="none" spc="0" normalizeH="0" baseline="0" noProof="0">
                          <a:ln>
                            <a:noFill/>
                          </a:ln>
                          <a:solidFill>
                            <a:schemeClr val="tx1"/>
                          </a:solidFill>
                          <a:effectLst/>
                          <a:uLnTx/>
                          <a:uFillTx/>
                          <a:latin typeface="+mj-ea"/>
                          <a:ea typeface="+mj-ea"/>
                          <a:cs typeface="+mn-cs"/>
                        </a:rPr>
                        <a:t>億宣言企業）</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a:ln>
                          <a:noFill/>
                        </a:ln>
                        <a:solidFill>
                          <a:schemeClr val="tx1"/>
                        </a:solidFill>
                        <a:effectLst/>
                        <a:uLnTx/>
                        <a:uFillTx/>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151605145"/>
                  </a:ext>
                </a:extLst>
              </a:tr>
              <a:tr h="405526">
                <a:tc>
                  <a:txBody>
                    <a:bodyPr/>
                    <a:lstStyle/>
                    <a:p>
                      <a:pPr algn="ctr"/>
                      <a:r>
                        <a:rPr kumimoji="1" lang="ja-JP" altLang="en-US" sz="1400">
                          <a:latin typeface="+mj-ea"/>
                          <a:ea typeface="+mj-ea"/>
                        </a:rPr>
                        <a:t>対象者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a:latin typeface="+mj-ea"/>
                          <a:ea typeface="+mj-ea"/>
                        </a:rPr>
                        <a:t>売上高</a:t>
                      </a:r>
                      <a:r>
                        <a:rPr kumimoji="1" lang="en-US" altLang="ja-JP" sz="1400">
                          <a:latin typeface="+mj-ea"/>
                          <a:ea typeface="+mj-ea"/>
                        </a:rPr>
                        <a:t>100</a:t>
                      </a:r>
                      <a:r>
                        <a:rPr kumimoji="1" lang="ja-JP" altLang="en-US" sz="1400">
                          <a:latin typeface="+mj-ea"/>
                          <a:ea typeface="+mj-ea"/>
                        </a:rPr>
                        <a:t>億円を目指す中小企業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kumimoji="1" lang="ja-JP" altLang="en-US" sz="1400">
                          <a:latin typeface="+mj-ea"/>
                          <a:ea typeface="+mj-ea"/>
                        </a:rPr>
                        <a:t>中堅・中小企業（常時使用する従業員が</a:t>
                      </a:r>
                      <a:r>
                        <a:rPr kumimoji="1" lang="en-US" altLang="ja-JP" sz="1400">
                          <a:latin typeface="+mj-ea"/>
                          <a:ea typeface="+mj-ea"/>
                        </a:rPr>
                        <a:t>2,000</a:t>
                      </a:r>
                      <a:r>
                        <a:rPr kumimoji="1" lang="ja-JP" altLang="en-US" sz="1400">
                          <a:latin typeface="+mj-ea"/>
                          <a:ea typeface="+mj-ea"/>
                        </a:rPr>
                        <a:t>人以下の会社等）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6875158"/>
                  </a:ext>
                </a:extLst>
              </a:tr>
              <a:tr h="326491">
                <a:tc>
                  <a:txBody>
                    <a:bodyPr/>
                    <a:lstStyle/>
                    <a:p>
                      <a:pPr algn="ctr"/>
                      <a:r>
                        <a:rPr kumimoji="1" lang="ja-JP" altLang="en-US" sz="1400">
                          <a:latin typeface="+mj-ea"/>
                          <a:ea typeface="+mj-ea"/>
                        </a:rPr>
                        <a:t>補助率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a:latin typeface="+mj-ea"/>
                          <a:ea typeface="+mj-ea"/>
                        </a:rPr>
                        <a:t>１／２</a:t>
                      </a:r>
                      <a:endParaRPr kumimoji="1" lang="en-US" altLang="ja-JP" sz="1400">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a:r>
                        <a:rPr kumimoji="1" lang="ja-JP" altLang="en-US" sz="1400">
                          <a:latin typeface="+mj-ea"/>
                          <a:ea typeface="+mj-ea"/>
                        </a:rPr>
                        <a:t>１／３</a:t>
                      </a:r>
                      <a:endParaRPr kumimoji="1" lang="en-US" altLang="ja-JP" sz="1400">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en-US" altLang="ja-JP" sz="120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2656103"/>
                  </a:ext>
                </a:extLst>
              </a:tr>
              <a:tr h="504638">
                <a:tc>
                  <a:txBody>
                    <a:bodyPr/>
                    <a:lstStyle/>
                    <a:p>
                      <a:pPr algn="ctr"/>
                      <a:r>
                        <a:rPr kumimoji="1" lang="ja-JP" altLang="en-US" sz="1400">
                          <a:latin typeface="+mj-ea"/>
                          <a:ea typeface="+mj-ea"/>
                        </a:rPr>
                        <a:t>補助</a:t>
                      </a:r>
                      <a:endParaRPr kumimoji="1" lang="en-US" altLang="ja-JP" sz="1400">
                        <a:latin typeface="+mj-ea"/>
                        <a:ea typeface="+mj-ea"/>
                      </a:endParaRPr>
                    </a:p>
                    <a:p>
                      <a:pPr algn="ctr"/>
                      <a:r>
                        <a:rPr kumimoji="1" lang="ja-JP" altLang="en-US" sz="1400">
                          <a:latin typeface="+mj-ea"/>
                          <a:ea typeface="+mj-ea"/>
                        </a:rPr>
                        <a:t>上限額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en-US" altLang="ja-JP" sz="1400">
                          <a:latin typeface="+mj-ea"/>
                          <a:ea typeface="+mj-ea"/>
                        </a:rPr>
                        <a:t>5</a:t>
                      </a:r>
                      <a:r>
                        <a:rPr kumimoji="1" lang="ja-JP" altLang="en-US" sz="1400">
                          <a:latin typeface="+mj-ea"/>
                          <a:ea typeface="+mj-ea"/>
                        </a:rPr>
                        <a:t>億円</a:t>
                      </a:r>
                      <a:endParaRPr kumimoji="1" lang="en-US" altLang="ja-JP" sz="1400">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a:r>
                        <a:rPr kumimoji="1" lang="en-US" altLang="ja-JP" sz="1400">
                          <a:latin typeface="+mj-ea"/>
                          <a:ea typeface="+mj-ea"/>
                        </a:rPr>
                        <a:t>50</a:t>
                      </a:r>
                      <a:r>
                        <a:rPr kumimoji="1" lang="ja-JP" altLang="en-US" sz="1400">
                          <a:latin typeface="+mj-ea"/>
                          <a:ea typeface="+mj-ea"/>
                        </a:rPr>
                        <a:t>億円</a:t>
                      </a:r>
                      <a:endParaRPr kumimoji="1" lang="en-US" altLang="ja-JP" sz="1400">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en-US" altLang="ja-JP" sz="120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0107015"/>
                  </a:ext>
                </a:extLst>
              </a:tr>
              <a:tr h="441224">
                <a:tc>
                  <a:txBody>
                    <a:bodyPr/>
                    <a:lstStyle/>
                    <a:p>
                      <a:pPr algn="ctr"/>
                      <a:r>
                        <a:rPr kumimoji="1" lang="ja-JP" altLang="en-US" sz="1400">
                          <a:latin typeface="+mj-ea"/>
                          <a:ea typeface="+mj-ea"/>
                        </a:rPr>
                        <a:t>補助事業</a:t>
                      </a:r>
                      <a:endParaRPr kumimoji="1" lang="en-US" altLang="ja-JP" sz="1400">
                        <a:latin typeface="+mj-ea"/>
                        <a:ea typeface="+mj-ea"/>
                      </a:endParaRPr>
                    </a:p>
                    <a:p>
                      <a:pPr algn="ctr"/>
                      <a:r>
                        <a:rPr kumimoji="1" lang="ja-JP" altLang="en-US" sz="1400">
                          <a:latin typeface="+mj-ea"/>
                          <a:ea typeface="+mj-ea"/>
                        </a:rPr>
                        <a:t>実施期間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400">
                          <a:latin typeface="+mj-ea"/>
                          <a:ea typeface="+mj-ea"/>
                        </a:rPr>
                        <a:t>交付決定日から２４か月以内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l"/>
                      <a:r>
                        <a:rPr kumimoji="1" lang="ja-JP" altLang="en-US" sz="1400">
                          <a:latin typeface="+mj-ea"/>
                          <a:ea typeface="+mj-ea"/>
                        </a:rPr>
                        <a:t>交付決定日から最長で令和</a:t>
                      </a:r>
                      <a:r>
                        <a:rPr kumimoji="1" lang="en-US" altLang="ja-JP" sz="1400">
                          <a:latin typeface="+mj-ea"/>
                          <a:ea typeface="+mj-ea"/>
                        </a:rPr>
                        <a:t>10</a:t>
                      </a:r>
                      <a:r>
                        <a:rPr kumimoji="1" lang="ja-JP" altLang="en-US" sz="1400">
                          <a:latin typeface="+mj-ea"/>
                          <a:ea typeface="+mj-ea"/>
                        </a:rPr>
                        <a:t>年</a:t>
                      </a:r>
                      <a:r>
                        <a:rPr kumimoji="1" lang="en-US" altLang="ja-JP" sz="1400">
                          <a:latin typeface="+mj-ea"/>
                          <a:ea typeface="+mj-ea"/>
                        </a:rPr>
                        <a:t>12</a:t>
                      </a:r>
                      <a:r>
                        <a:rPr kumimoji="1" lang="ja-JP" altLang="en-US" sz="1400">
                          <a:latin typeface="+mj-ea"/>
                          <a:ea typeface="+mj-ea"/>
                        </a:rPr>
                        <a:t>月</a:t>
                      </a:r>
                      <a:r>
                        <a:rPr kumimoji="1" lang="en-US" altLang="ja-JP" sz="1400">
                          <a:latin typeface="+mj-ea"/>
                          <a:ea typeface="+mj-ea"/>
                        </a:rPr>
                        <a:t>31</a:t>
                      </a:r>
                      <a:r>
                        <a:rPr kumimoji="1" lang="ja-JP" altLang="en-US" sz="1400">
                          <a:latin typeface="+mj-ea"/>
                          <a:ea typeface="+mj-ea"/>
                        </a:rPr>
                        <a:t>日まで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2962629"/>
                  </a:ext>
                </a:extLst>
              </a:tr>
              <a:tr h="712430">
                <a:tc>
                  <a:txBody>
                    <a:bodyPr/>
                    <a:lstStyle/>
                    <a:p>
                      <a:pPr algn="ctr"/>
                      <a:r>
                        <a:rPr kumimoji="1" lang="ja-JP" altLang="en-US" sz="1400">
                          <a:latin typeface="+mj-ea"/>
                          <a:ea typeface="+mj-ea"/>
                        </a:rPr>
                        <a:t>補助事業</a:t>
                      </a:r>
                      <a:endParaRPr kumimoji="1" lang="en-US" altLang="ja-JP" sz="1400">
                        <a:latin typeface="+mj-ea"/>
                        <a:ea typeface="+mj-ea"/>
                      </a:endParaRPr>
                    </a:p>
                    <a:p>
                      <a:pPr algn="ctr"/>
                      <a:r>
                        <a:rPr kumimoji="1" lang="ja-JP" altLang="en-US" sz="1400">
                          <a:latin typeface="+mj-ea"/>
                          <a:ea typeface="+mj-ea"/>
                        </a:rPr>
                        <a:t>の要件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44000" indent="-457200"/>
                      <a:r>
                        <a:rPr kumimoji="1" lang="ja-JP" altLang="en-US" sz="1400">
                          <a:latin typeface="+mj-ea"/>
                          <a:ea typeface="+mj-ea"/>
                        </a:rPr>
                        <a:t>①「</a:t>
                      </a:r>
                      <a:r>
                        <a:rPr kumimoji="1" lang="en-US" altLang="ja-JP" sz="1400">
                          <a:latin typeface="+mj-ea"/>
                          <a:ea typeface="+mj-ea"/>
                        </a:rPr>
                        <a:t>100</a:t>
                      </a:r>
                      <a:r>
                        <a:rPr kumimoji="1" lang="ja-JP" altLang="en-US" sz="1400">
                          <a:latin typeface="+mj-ea"/>
                          <a:ea typeface="+mj-ea"/>
                        </a:rPr>
                        <a:t>億宣言」を行っていること</a:t>
                      </a:r>
                    </a:p>
                    <a:p>
                      <a:pPr marL="144000" indent="-457200"/>
                      <a:r>
                        <a:rPr kumimoji="1" lang="ja-JP" altLang="en-US" sz="1400">
                          <a:latin typeface="+mj-ea"/>
                          <a:ea typeface="+mj-ea"/>
                        </a:rPr>
                        <a:t>② 投資額</a:t>
                      </a:r>
                      <a:r>
                        <a:rPr kumimoji="1" lang="en-US" altLang="ja-JP" sz="1400">
                          <a:latin typeface="+mj-ea"/>
                          <a:ea typeface="+mj-ea"/>
                        </a:rPr>
                        <a:t>1</a:t>
                      </a:r>
                      <a:r>
                        <a:rPr kumimoji="1" lang="ja-JP" altLang="en-US" sz="1400">
                          <a:latin typeface="+mj-ea"/>
                          <a:ea typeface="+mj-ea"/>
                        </a:rPr>
                        <a:t>億円以上</a:t>
                      </a:r>
                    </a:p>
                    <a:p>
                      <a:pPr marL="144000" indent="-457200"/>
                      <a:r>
                        <a:rPr kumimoji="1" lang="ja-JP" altLang="en-US" sz="1400">
                          <a:latin typeface="+mj-ea"/>
                          <a:ea typeface="+mj-ea"/>
                        </a:rPr>
                        <a:t>③賃上げ要件（</a:t>
                      </a:r>
                      <a:r>
                        <a:rPr kumimoji="1" lang="en-US" altLang="ja-JP" sz="1400" b="0" i="0" kern="1200">
                          <a:solidFill>
                            <a:schemeClr val="dk1"/>
                          </a:solidFill>
                          <a:effectLst/>
                          <a:latin typeface="+mj-ea"/>
                          <a:ea typeface="+mj-ea"/>
                          <a:cs typeface="+mn-cs"/>
                        </a:rPr>
                        <a:t>4.5</a:t>
                      </a:r>
                      <a:r>
                        <a:rPr kumimoji="1" lang="ja-JP" altLang="en-US" sz="1400" b="0" i="0" kern="1200">
                          <a:solidFill>
                            <a:schemeClr val="dk1"/>
                          </a:solidFill>
                          <a:effectLst/>
                          <a:latin typeface="+mj-ea"/>
                          <a:ea typeface="+mj-ea"/>
                          <a:cs typeface="+mn-cs"/>
                        </a:rPr>
                        <a:t>％以上</a:t>
                      </a:r>
                      <a:r>
                        <a:rPr kumimoji="1" lang="ja-JP" altLang="en-US" sz="1400">
                          <a:latin typeface="+mj-ea"/>
                          <a:ea typeface="+mj-ea"/>
                        </a:rPr>
                        <a:t>）</a:t>
                      </a:r>
                      <a:endParaRPr kumimoji="1" lang="en-US" altLang="ja-JP" sz="1400">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44000" indent="-457200" algn="l" defTabSz="755934" rtl="0" eaLnBrk="1" latinLnBrk="0" hangingPunct="1"/>
                      <a:r>
                        <a:rPr kumimoji="1" lang="ja-JP" altLang="en-US" sz="1400" kern="1200">
                          <a:solidFill>
                            <a:schemeClr val="dk1"/>
                          </a:solidFill>
                          <a:latin typeface="+mj-ea"/>
                          <a:ea typeface="+mj-ea"/>
                          <a:cs typeface="+mn-cs"/>
                        </a:rPr>
                        <a:t>①「</a:t>
                      </a:r>
                      <a:r>
                        <a:rPr kumimoji="1" lang="en-US" altLang="ja-JP" sz="1400" kern="1200">
                          <a:solidFill>
                            <a:schemeClr val="dk1"/>
                          </a:solidFill>
                          <a:latin typeface="+mj-ea"/>
                          <a:ea typeface="+mj-ea"/>
                          <a:cs typeface="+mn-cs"/>
                        </a:rPr>
                        <a:t>100</a:t>
                      </a:r>
                      <a:r>
                        <a:rPr kumimoji="1" lang="ja-JP" altLang="en-US" sz="1400" kern="1200">
                          <a:solidFill>
                            <a:schemeClr val="dk1"/>
                          </a:solidFill>
                          <a:latin typeface="+mj-ea"/>
                          <a:ea typeface="+mj-ea"/>
                          <a:cs typeface="+mn-cs"/>
                        </a:rPr>
                        <a:t>億宣言」を行っていること</a:t>
                      </a:r>
                      <a:endParaRPr kumimoji="1" lang="en-US" altLang="ja-JP" sz="1400" kern="1200">
                        <a:solidFill>
                          <a:schemeClr val="dk1"/>
                        </a:solidFill>
                        <a:latin typeface="+mj-ea"/>
                        <a:ea typeface="+mj-ea"/>
                        <a:cs typeface="+mn-cs"/>
                      </a:endParaRPr>
                    </a:p>
                    <a:p>
                      <a:pPr marL="144000" marR="0" lvl="0" indent="-457200" algn="l" defTabSz="755934" rtl="0" eaLnBrk="1" fontAlgn="auto" latinLnBrk="0" hangingPunct="1">
                        <a:lnSpc>
                          <a:spcPct val="100000"/>
                        </a:lnSpc>
                        <a:spcBef>
                          <a:spcPts val="0"/>
                        </a:spcBef>
                        <a:spcAft>
                          <a:spcPts val="0"/>
                        </a:spcAft>
                        <a:buClrTx/>
                        <a:buSzTx/>
                        <a:buFontTx/>
                        <a:buNone/>
                        <a:tabLst/>
                        <a:defRPr/>
                      </a:pPr>
                      <a:r>
                        <a:rPr kumimoji="1" lang="ja-JP" altLang="en-US" sz="1400" kern="1200">
                          <a:solidFill>
                            <a:schemeClr val="dk1"/>
                          </a:solidFill>
                          <a:latin typeface="+mj-ea"/>
                          <a:ea typeface="+mj-ea"/>
                          <a:cs typeface="+mn-cs"/>
                        </a:rPr>
                        <a:t>②投資額</a:t>
                      </a:r>
                      <a:r>
                        <a:rPr kumimoji="1" lang="en-US" altLang="ja-JP" sz="1400" kern="1200">
                          <a:solidFill>
                            <a:schemeClr val="dk1"/>
                          </a:solidFill>
                          <a:latin typeface="+mj-ea"/>
                          <a:ea typeface="+mj-ea"/>
                          <a:cs typeface="+mn-cs"/>
                        </a:rPr>
                        <a:t>15</a:t>
                      </a:r>
                      <a:r>
                        <a:rPr kumimoji="1" lang="ja-JP" altLang="en-US" sz="1400" kern="1200">
                          <a:solidFill>
                            <a:schemeClr val="dk1"/>
                          </a:solidFill>
                          <a:latin typeface="+mj-ea"/>
                          <a:ea typeface="+mj-ea"/>
                          <a:cs typeface="+mn-cs"/>
                        </a:rPr>
                        <a:t>億円以上</a:t>
                      </a:r>
                    </a:p>
                    <a:p>
                      <a:pPr marL="144000" indent="-457200" algn="l" defTabSz="755934" rtl="0" eaLnBrk="1" latinLnBrk="0" hangingPunct="1"/>
                      <a:r>
                        <a:rPr kumimoji="1" lang="ja-JP" altLang="en-US" sz="1400" kern="1200">
                          <a:solidFill>
                            <a:schemeClr val="dk1"/>
                          </a:solidFill>
                          <a:latin typeface="+mj-ea"/>
                          <a:ea typeface="+mj-ea"/>
                          <a:cs typeface="+mn-cs"/>
                        </a:rPr>
                        <a:t>③賃上げ要件（</a:t>
                      </a:r>
                      <a:r>
                        <a:rPr kumimoji="1" lang="en-US" altLang="ja-JP" sz="1400" kern="1200">
                          <a:solidFill>
                            <a:schemeClr val="dk1"/>
                          </a:solidFill>
                          <a:latin typeface="+mj-ea"/>
                          <a:ea typeface="+mj-ea"/>
                          <a:cs typeface="+mn-cs"/>
                        </a:rPr>
                        <a:t>4.5%</a:t>
                      </a:r>
                      <a:r>
                        <a:rPr kumimoji="1" lang="ja-JP" altLang="en-US" sz="1400" kern="1200">
                          <a:solidFill>
                            <a:schemeClr val="dk1"/>
                          </a:solidFill>
                          <a:latin typeface="+mj-ea"/>
                          <a:ea typeface="+mj-ea"/>
                          <a:cs typeface="+mn-cs"/>
                        </a:rPr>
                        <a:t>以上）</a:t>
                      </a:r>
                      <a:endParaRPr kumimoji="1" lang="en-US" altLang="ja-JP" sz="1400" kern="1200">
                        <a:solidFill>
                          <a:schemeClr val="dk1"/>
                        </a:solidFill>
                        <a:latin typeface="+mj-ea"/>
                        <a:ea typeface="+mj-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08000" marR="0" lvl="0" indent="-457200" algn="l" defTabSz="755934" rtl="0" eaLnBrk="1" fontAlgn="auto" latinLnBrk="0" hangingPunct="1">
                        <a:lnSpc>
                          <a:spcPct val="100000"/>
                        </a:lnSpc>
                        <a:spcBef>
                          <a:spcPts val="0"/>
                        </a:spcBef>
                        <a:spcAft>
                          <a:spcPts val="0"/>
                        </a:spcAft>
                        <a:buClrTx/>
                        <a:buSzTx/>
                        <a:buFontTx/>
                        <a:buNone/>
                        <a:tabLst/>
                        <a:defRPr/>
                      </a:pPr>
                      <a:r>
                        <a:rPr kumimoji="1" lang="ja-JP" altLang="en-US" sz="1400" kern="1200">
                          <a:solidFill>
                            <a:schemeClr val="dk1"/>
                          </a:solidFill>
                          <a:latin typeface="+mj-ea"/>
                          <a:ea typeface="+mj-ea"/>
                          <a:cs typeface="+mn-cs"/>
                        </a:rPr>
                        <a:t>①投資額</a:t>
                      </a:r>
                      <a:r>
                        <a:rPr kumimoji="1" lang="en-US" altLang="ja-JP" sz="1400" kern="1200">
                          <a:solidFill>
                            <a:schemeClr val="dk1"/>
                          </a:solidFill>
                          <a:latin typeface="+mj-ea"/>
                          <a:ea typeface="+mj-ea"/>
                          <a:cs typeface="+mn-cs"/>
                        </a:rPr>
                        <a:t>20</a:t>
                      </a:r>
                      <a:r>
                        <a:rPr kumimoji="1" lang="ja-JP" altLang="en-US" sz="1400" kern="1200">
                          <a:solidFill>
                            <a:schemeClr val="dk1"/>
                          </a:solidFill>
                          <a:latin typeface="+mj-ea"/>
                          <a:ea typeface="+mj-ea"/>
                          <a:cs typeface="+mn-cs"/>
                        </a:rPr>
                        <a:t>億円以上</a:t>
                      </a:r>
                      <a:endParaRPr kumimoji="1" lang="en-US" altLang="ja-JP" sz="1400" kern="1200">
                        <a:solidFill>
                          <a:schemeClr val="dk1"/>
                        </a:solidFill>
                        <a:latin typeface="+mj-ea"/>
                        <a:ea typeface="+mj-ea"/>
                        <a:cs typeface="+mn-cs"/>
                      </a:endParaRPr>
                    </a:p>
                    <a:p>
                      <a:pPr marL="108000" indent="-457200"/>
                      <a:r>
                        <a:rPr kumimoji="1" lang="ja-JP" altLang="en-US" sz="1400" kern="1200">
                          <a:solidFill>
                            <a:schemeClr val="dk1"/>
                          </a:solidFill>
                          <a:latin typeface="+mj-ea"/>
                          <a:ea typeface="+mj-ea"/>
                          <a:cs typeface="+mn-cs"/>
                        </a:rPr>
                        <a:t>②賃上げ要件（</a:t>
                      </a:r>
                      <a:r>
                        <a:rPr kumimoji="1" lang="en-US" altLang="ja-JP" sz="1400" kern="1200">
                          <a:solidFill>
                            <a:schemeClr val="dk1"/>
                          </a:solidFill>
                          <a:latin typeface="+mj-ea"/>
                          <a:ea typeface="+mj-ea"/>
                          <a:cs typeface="+mn-cs"/>
                        </a:rPr>
                        <a:t>5.0</a:t>
                      </a:r>
                      <a:r>
                        <a:rPr kumimoji="1" lang="ja-JP" altLang="en-US" sz="1400" kern="1200">
                          <a:solidFill>
                            <a:schemeClr val="dk1"/>
                          </a:solidFill>
                          <a:latin typeface="+mj-ea"/>
                          <a:ea typeface="+mj-ea"/>
                          <a:cs typeface="+mn-cs"/>
                        </a:rPr>
                        <a:t>％</a:t>
                      </a:r>
                      <a:r>
                        <a:rPr kumimoji="1" lang="ja-JP" altLang="en-US" sz="1400" b="0" i="0" kern="1200">
                          <a:solidFill>
                            <a:schemeClr val="dk1"/>
                          </a:solidFill>
                          <a:effectLst/>
                          <a:latin typeface="+mj-ea"/>
                          <a:ea typeface="+mj-ea"/>
                          <a:cs typeface="+mn-cs"/>
                        </a:rPr>
                        <a:t>）</a:t>
                      </a:r>
                      <a:endParaRPr kumimoji="1" lang="en-US" altLang="ja-JP" sz="1400">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5489554"/>
                  </a:ext>
                </a:extLst>
              </a:tr>
              <a:tr h="504638">
                <a:tc>
                  <a:txBody>
                    <a:bodyPr/>
                    <a:lstStyle/>
                    <a:p>
                      <a:pPr algn="ctr"/>
                      <a:r>
                        <a:rPr kumimoji="1" lang="ja-JP" altLang="en-US" sz="1400">
                          <a:latin typeface="+mj-ea"/>
                          <a:ea typeface="+mj-ea"/>
                        </a:rPr>
                        <a:t>補助対象</a:t>
                      </a:r>
                      <a:endParaRPr kumimoji="1" lang="en-US" altLang="ja-JP" sz="1400">
                        <a:latin typeface="+mj-ea"/>
                        <a:ea typeface="+mj-ea"/>
                      </a:endParaRPr>
                    </a:p>
                    <a:p>
                      <a:pPr algn="ctr"/>
                      <a:r>
                        <a:rPr kumimoji="1" lang="ja-JP" altLang="en-US" sz="1400">
                          <a:latin typeface="+mj-ea"/>
                          <a:ea typeface="+mj-ea"/>
                        </a:rPr>
                        <a:t>経費</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r>
                        <a:rPr kumimoji="1" lang="ja-JP" altLang="en-US" sz="1400" dirty="0">
                          <a:solidFill>
                            <a:schemeClr val="tx1"/>
                          </a:solidFill>
                          <a:latin typeface="+mj-ea"/>
                          <a:ea typeface="+mj-ea"/>
                        </a:rPr>
                        <a:t>建物費、機械装置費、ソフトウェア費、外注費、専門家経費</a:t>
                      </a:r>
                      <a:endParaRPr kumimoji="1" lang="en-US" altLang="ja-JP" sz="1400" dirty="0">
                        <a:solidFill>
                          <a:schemeClr val="tx1"/>
                        </a:solidFill>
                        <a:latin typeface="+mj-ea"/>
                        <a:ea typeface="+mj-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sz="140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sz="1200">
                        <a:latin typeface="BIZ UDPゴシック" panose="020B0400000000000000" pitchFamily="50" charset="-128"/>
                        <a:ea typeface="BIZ UDPゴシック" panose="020B0400000000000000"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323469"/>
                  </a:ext>
                </a:extLst>
              </a:tr>
            </a:tbl>
          </a:graphicData>
        </a:graphic>
      </p:graphicFrame>
      <p:sp>
        <p:nvSpPr>
          <p:cNvPr id="3" name="タイトル 5">
            <a:extLst>
              <a:ext uri="{FF2B5EF4-FFF2-40B4-BE49-F238E27FC236}">
                <a16:creationId xmlns:a16="http://schemas.microsoft.com/office/drawing/2014/main" id="{4E4E421F-5C4A-1761-A65C-9937D9B1ED5A}"/>
              </a:ext>
            </a:extLst>
          </p:cNvPr>
          <p:cNvSpPr txBox="1">
            <a:spLocks/>
          </p:cNvSpPr>
          <p:nvPr/>
        </p:nvSpPr>
        <p:spPr>
          <a:xfrm>
            <a:off x="0" y="15007"/>
            <a:ext cx="10413602" cy="461665"/>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lang="ja-JP" altLang="en-US" sz="3200" b="1"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ctr"/>
            <a:r>
              <a:rPr lang="ja-JP" altLang="en-US" sz="2400" dirty="0">
                <a:solidFill>
                  <a:prstClr val="black"/>
                </a:solidFill>
                <a:latin typeface="Meiryo UI" panose="020B0604030504040204" pitchFamily="50" charset="-128"/>
                <a:ea typeface="Meiryo UI" panose="020B0604030504040204" pitchFamily="50" charset="-128"/>
              </a:rPr>
              <a:t>中堅等大規模成長投資補助金（</a:t>
            </a:r>
            <a:r>
              <a:rPr lang="en-US" altLang="ja-JP" sz="2400" dirty="0">
                <a:solidFill>
                  <a:prstClr val="black"/>
                </a:solidFill>
                <a:latin typeface="Meiryo UI" panose="020B0604030504040204" pitchFamily="50" charset="-128"/>
                <a:ea typeface="Meiryo UI" panose="020B0604030504040204" pitchFamily="50" charset="-128"/>
              </a:rPr>
              <a:t>100</a:t>
            </a:r>
            <a:r>
              <a:rPr lang="ja-JP" altLang="en-US" sz="2400" dirty="0">
                <a:solidFill>
                  <a:prstClr val="black"/>
                </a:solidFill>
                <a:latin typeface="Meiryo UI" panose="020B0604030504040204" pitchFamily="50" charset="-128"/>
                <a:ea typeface="Meiryo UI" panose="020B0604030504040204" pitchFamily="50" charset="-128"/>
              </a:rPr>
              <a:t>億宣言向け）</a:t>
            </a:r>
            <a:endParaRPr lang="zh-TW" altLang="en-US" sz="2400" dirty="0">
              <a:solidFill>
                <a:prstClr val="black"/>
              </a:solidFill>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3EEC4281-ED46-A4F0-0FBF-A62B26823765}"/>
              </a:ext>
            </a:extLst>
          </p:cNvPr>
          <p:cNvGraphicFramePr>
            <a:graphicFrameLocks noGrp="1"/>
          </p:cNvGraphicFramePr>
          <p:nvPr/>
        </p:nvGraphicFramePr>
        <p:xfrm>
          <a:off x="2321607" y="4356566"/>
          <a:ext cx="7121132" cy="2252160"/>
        </p:xfrm>
        <a:graphic>
          <a:graphicData uri="http://schemas.openxmlformats.org/drawingml/2006/table">
            <a:tbl>
              <a:tblPr firstRow="1" bandRow="1"/>
              <a:tblGrid>
                <a:gridCol w="1944000">
                  <a:extLst>
                    <a:ext uri="{9D8B030D-6E8A-4147-A177-3AD203B41FA5}">
                      <a16:colId xmlns:a16="http://schemas.microsoft.com/office/drawing/2014/main" val="2828156683"/>
                    </a:ext>
                  </a:extLst>
                </a:gridCol>
                <a:gridCol w="1295400">
                  <a:extLst>
                    <a:ext uri="{9D8B030D-6E8A-4147-A177-3AD203B41FA5}">
                      <a16:colId xmlns:a16="http://schemas.microsoft.com/office/drawing/2014/main" val="1070237382"/>
                    </a:ext>
                  </a:extLst>
                </a:gridCol>
                <a:gridCol w="1265929">
                  <a:extLst>
                    <a:ext uri="{9D8B030D-6E8A-4147-A177-3AD203B41FA5}">
                      <a16:colId xmlns:a16="http://schemas.microsoft.com/office/drawing/2014/main" val="2644140670"/>
                    </a:ext>
                  </a:extLst>
                </a:gridCol>
                <a:gridCol w="1294228">
                  <a:extLst>
                    <a:ext uri="{9D8B030D-6E8A-4147-A177-3AD203B41FA5}">
                      <a16:colId xmlns:a16="http://schemas.microsoft.com/office/drawing/2014/main" val="194131499"/>
                    </a:ext>
                  </a:extLst>
                </a:gridCol>
                <a:gridCol w="1321575">
                  <a:extLst>
                    <a:ext uri="{9D8B030D-6E8A-4147-A177-3AD203B41FA5}">
                      <a16:colId xmlns:a16="http://schemas.microsoft.com/office/drawing/2014/main" val="3674461542"/>
                    </a:ext>
                  </a:extLst>
                </a:gridCol>
              </a:tblGrid>
              <a:tr h="591000">
                <a:tc>
                  <a:txBody>
                    <a:bodyPr/>
                    <a:lstStyle>
                      <a:lvl1pPr marL="0" algn="l" defTabSz="755934" rtl="0" eaLnBrk="1" latinLnBrk="0" hangingPunct="1">
                        <a:defRPr kumimoji="1" sz="1488" b="1" kern="1200">
                          <a:solidFill>
                            <a:schemeClr val="lt1"/>
                          </a:solidFill>
                          <a:latin typeface="Calibri" panose="020F0502020204030204"/>
                        </a:defRPr>
                      </a:lvl1pPr>
                      <a:lvl2pPr marL="377967" algn="l" defTabSz="755934" rtl="0" eaLnBrk="1" latinLnBrk="0" hangingPunct="1">
                        <a:defRPr kumimoji="1" sz="1488" b="1" kern="1200">
                          <a:solidFill>
                            <a:schemeClr val="lt1"/>
                          </a:solidFill>
                          <a:latin typeface="Calibri" panose="020F0502020204030204"/>
                        </a:defRPr>
                      </a:lvl2pPr>
                      <a:lvl3pPr marL="755934" algn="l" defTabSz="755934" rtl="0" eaLnBrk="1" latinLnBrk="0" hangingPunct="1">
                        <a:defRPr kumimoji="1" sz="1488" b="1" kern="1200">
                          <a:solidFill>
                            <a:schemeClr val="lt1"/>
                          </a:solidFill>
                          <a:latin typeface="Calibri" panose="020F0502020204030204"/>
                        </a:defRPr>
                      </a:lvl3pPr>
                      <a:lvl4pPr marL="1133902" algn="l" defTabSz="755934" rtl="0" eaLnBrk="1" latinLnBrk="0" hangingPunct="1">
                        <a:defRPr kumimoji="1" sz="1488" b="1" kern="1200">
                          <a:solidFill>
                            <a:schemeClr val="lt1"/>
                          </a:solidFill>
                          <a:latin typeface="Calibri" panose="020F0502020204030204"/>
                        </a:defRPr>
                      </a:lvl4pPr>
                      <a:lvl5pPr marL="1511869" algn="l" defTabSz="755934" rtl="0" eaLnBrk="1" latinLnBrk="0" hangingPunct="1">
                        <a:defRPr kumimoji="1" sz="1488" b="1" kern="1200">
                          <a:solidFill>
                            <a:schemeClr val="lt1"/>
                          </a:solidFill>
                          <a:latin typeface="Calibri" panose="020F0502020204030204"/>
                        </a:defRPr>
                      </a:lvl5pPr>
                      <a:lvl6pPr marL="1889836" algn="l" defTabSz="755934" rtl="0" eaLnBrk="1" latinLnBrk="0" hangingPunct="1">
                        <a:defRPr kumimoji="1" sz="1488" b="1" kern="1200">
                          <a:solidFill>
                            <a:schemeClr val="lt1"/>
                          </a:solidFill>
                          <a:latin typeface="Calibri" panose="020F0502020204030204"/>
                        </a:defRPr>
                      </a:lvl6pPr>
                      <a:lvl7pPr marL="2267803" algn="l" defTabSz="755934" rtl="0" eaLnBrk="1" latinLnBrk="0" hangingPunct="1">
                        <a:defRPr kumimoji="1" sz="1488" b="1" kern="1200">
                          <a:solidFill>
                            <a:schemeClr val="lt1"/>
                          </a:solidFill>
                          <a:latin typeface="Calibri" panose="020F0502020204030204"/>
                        </a:defRPr>
                      </a:lvl7pPr>
                      <a:lvl8pPr marL="2645771" algn="l" defTabSz="755934" rtl="0" eaLnBrk="1" latinLnBrk="0" hangingPunct="1">
                        <a:defRPr kumimoji="1" sz="1488" b="1" kern="1200">
                          <a:solidFill>
                            <a:schemeClr val="lt1"/>
                          </a:solidFill>
                          <a:latin typeface="Calibri" panose="020F0502020204030204"/>
                        </a:defRPr>
                      </a:lvl8pPr>
                      <a:lvl9pPr marL="3023738" algn="l" defTabSz="755934" rtl="0" eaLnBrk="1" latinLnBrk="0" hangingPunct="1">
                        <a:defRPr kumimoji="1" sz="1488" b="1" kern="1200">
                          <a:solidFill>
                            <a:schemeClr val="lt1"/>
                          </a:solidFill>
                          <a:latin typeface="Calibri" panose="020F0502020204030204"/>
                        </a:defRPr>
                      </a:lvl9pPr>
                    </a:lstStyle>
                    <a:p>
                      <a:endParaRPr kumimoji="1" lang="ja-JP" altLang="en-US"/>
                    </a:p>
                  </a:txBody>
                  <a:tcPr>
                    <a:lnL w="12700" cmpd="sng">
                      <a:solidFill>
                        <a:srgbClr val="FEFFFF"/>
                      </a:solidFill>
                    </a:lnL>
                    <a:lnR w="12700" cmpd="sng">
                      <a:solidFill>
                        <a:srgbClr val="FEFFFF"/>
                      </a:solidFill>
                    </a:lnR>
                    <a:lnT w="12700" cmpd="sng">
                      <a:solidFill>
                        <a:srgbClr val="FEFFFF"/>
                      </a:solidFill>
                    </a:lnT>
                    <a:lnB w="38100" cmpd="sng">
                      <a:solidFill>
                        <a:srgbClr val="FEFFFF"/>
                      </a:solidFill>
                    </a:lnB>
                    <a:lnTlToBr w="12700" cmpd="sng">
                      <a:noFill/>
                      <a:prstDash val="solid"/>
                    </a:lnTlToBr>
                    <a:lnBlToTr w="12700" cmpd="sng">
                      <a:noFill/>
                      <a:prstDash val="solid"/>
                    </a:lnBlToTr>
                    <a:solidFill>
                      <a:srgbClr val="01AFDC"/>
                    </a:solidFill>
                  </a:tcPr>
                </a:tc>
                <a:tc>
                  <a:txBody>
                    <a:bodyPr/>
                    <a:lstStyle>
                      <a:lvl1pPr marL="0" algn="l" defTabSz="755934" rtl="0" eaLnBrk="1" latinLnBrk="0" hangingPunct="1">
                        <a:defRPr kumimoji="1" sz="1488" b="1" kern="1200">
                          <a:solidFill>
                            <a:schemeClr val="lt1"/>
                          </a:solidFill>
                          <a:latin typeface="Calibri" panose="020F0502020204030204"/>
                        </a:defRPr>
                      </a:lvl1pPr>
                      <a:lvl2pPr marL="377967" algn="l" defTabSz="755934" rtl="0" eaLnBrk="1" latinLnBrk="0" hangingPunct="1">
                        <a:defRPr kumimoji="1" sz="1488" b="1" kern="1200">
                          <a:solidFill>
                            <a:schemeClr val="lt1"/>
                          </a:solidFill>
                          <a:latin typeface="Calibri" panose="020F0502020204030204"/>
                        </a:defRPr>
                      </a:lvl2pPr>
                      <a:lvl3pPr marL="755934" algn="l" defTabSz="755934" rtl="0" eaLnBrk="1" latinLnBrk="0" hangingPunct="1">
                        <a:defRPr kumimoji="1" sz="1488" b="1" kern="1200">
                          <a:solidFill>
                            <a:schemeClr val="lt1"/>
                          </a:solidFill>
                          <a:latin typeface="Calibri" panose="020F0502020204030204"/>
                        </a:defRPr>
                      </a:lvl3pPr>
                      <a:lvl4pPr marL="1133902" algn="l" defTabSz="755934" rtl="0" eaLnBrk="1" latinLnBrk="0" hangingPunct="1">
                        <a:defRPr kumimoji="1" sz="1488" b="1" kern="1200">
                          <a:solidFill>
                            <a:schemeClr val="lt1"/>
                          </a:solidFill>
                          <a:latin typeface="Calibri" panose="020F0502020204030204"/>
                        </a:defRPr>
                      </a:lvl4pPr>
                      <a:lvl5pPr marL="1511869" algn="l" defTabSz="755934" rtl="0" eaLnBrk="1" latinLnBrk="0" hangingPunct="1">
                        <a:defRPr kumimoji="1" sz="1488" b="1" kern="1200">
                          <a:solidFill>
                            <a:schemeClr val="lt1"/>
                          </a:solidFill>
                          <a:latin typeface="Calibri" panose="020F0502020204030204"/>
                        </a:defRPr>
                      </a:lvl5pPr>
                      <a:lvl6pPr marL="1889836" algn="l" defTabSz="755934" rtl="0" eaLnBrk="1" latinLnBrk="0" hangingPunct="1">
                        <a:defRPr kumimoji="1" sz="1488" b="1" kern="1200">
                          <a:solidFill>
                            <a:schemeClr val="lt1"/>
                          </a:solidFill>
                          <a:latin typeface="Calibri" panose="020F0502020204030204"/>
                        </a:defRPr>
                      </a:lvl6pPr>
                      <a:lvl7pPr marL="2267803" algn="l" defTabSz="755934" rtl="0" eaLnBrk="1" latinLnBrk="0" hangingPunct="1">
                        <a:defRPr kumimoji="1" sz="1488" b="1" kern="1200">
                          <a:solidFill>
                            <a:schemeClr val="lt1"/>
                          </a:solidFill>
                          <a:latin typeface="Calibri" panose="020F0502020204030204"/>
                        </a:defRPr>
                      </a:lvl7pPr>
                      <a:lvl8pPr marL="2645771" algn="l" defTabSz="755934" rtl="0" eaLnBrk="1" latinLnBrk="0" hangingPunct="1">
                        <a:defRPr kumimoji="1" sz="1488" b="1" kern="1200">
                          <a:solidFill>
                            <a:schemeClr val="lt1"/>
                          </a:solidFill>
                          <a:latin typeface="Calibri" panose="020F0502020204030204"/>
                        </a:defRPr>
                      </a:lvl8pPr>
                      <a:lvl9pPr marL="3023738" algn="l" defTabSz="755934" rtl="0" eaLnBrk="1" latinLnBrk="0" hangingPunct="1">
                        <a:defRPr kumimoji="1" sz="1488" b="1" kern="1200">
                          <a:solidFill>
                            <a:schemeClr val="lt1"/>
                          </a:solidFill>
                          <a:latin typeface="Calibri" panose="020F0502020204030204"/>
                        </a:defRPr>
                      </a:lvl9pPr>
                    </a:lstStyle>
                    <a:p>
                      <a:pPr algn="ctr"/>
                      <a:r>
                        <a:rPr kumimoji="1" lang="ja-JP" altLang="en-US" sz="1600" b="1"/>
                        <a:t>年明け・春</a:t>
                      </a:r>
                    </a:p>
                  </a:txBody>
                  <a:tcPr anchor="ctr">
                    <a:lnL w="12700" cmpd="sng">
                      <a:solidFill>
                        <a:srgbClr val="FEFFFF"/>
                      </a:solidFill>
                    </a:lnL>
                    <a:lnR w="12700" cmpd="sng">
                      <a:solidFill>
                        <a:srgbClr val="FEFFFF"/>
                      </a:solidFill>
                    </a:lnR>
                    <a:lnT w="12700" cmpd="sng">
                      <a:solidFill>
                        <a:srgbClr val="FEFFFF"/>
                      </a:solidFill>
                    </a:lnT>
                    <a:lnB w="38100" cmpd="sng">
                      <a:solidFill>
                        <a:srgbClr val="FEFFFF"/>
                      </a:solidFill>
                    </a:lnB>
                    <a:lnTlToBr w="12700" cmpd="sng">
                      <a:noFill/>
                      <a:prstDash val="solid"/>
                    </a:lnTlToBr>
                    <a:lnBlToTr w="12700" cmpd="sng">
                      <a:noFill/>
                      <a:prstDash val="solid"/>
                    </a:lnBlToTr>
                    <a:solidFill>
                      <a:srgbClr val="01AFDC"/>
                    </a:solidFill>
                  </a:tcPr>
                </a:tc>
                <a:tc>
                  <a:txBody>
                    <a:bodyPr/>
                    <a:lstStyle>
                      <a:lvl1pPr marL="0" algn="l" defTabSz="755934" rtl="0" eaLnBrk="1" latinLnBrk="0" hangingPunct="1">
                        <a:defRPr kumimoji="1" sz="1488" b="1" kern="1200">
                          <a:solidFill>
                            <a:schemeClr val="lt1"/>
                          </a:solidFill>
                          <a:latin typeface="Calibri" panose="020F0502020204030204"/>
                        </a:defRPr>
                      </a:lvl1pPr>
                      <a:lvl2pPr marL="377967" algn="l" defTabSz="755934" rtl="0" eaLnBrk="1" latinLnBrk="0" hangingPunct="1">
                        <a:defRPr kumimoji="1" sz="1488" b="1" kern="1200">
                          <a:solidFill>
                            <a:schemeClr val="lt1"/>
                          </a:solidFill>
                          <a:latin typeface="Calibri" panose="020F0502020204030204"/>
                        </a:defRPr>
                      </a:lvl2pPr>
                      <a:lvl3pPr marL="755934" algn="l" defTabSz="755934" rtl="0" eaLnBrk="1" latinLnBrk="0" hangingPunct="1">
                        <a:defRPr kumimoji="1" sz="1488" b="1" kern="1200">
                          <a:solidFill>
                            <a:schemeClr val="lt1"/>
                          </a:solidFill>
                          <a:latin typeface="Calibri" panose="020F0502020204030204"/>
                        </a:defRPr>
                      </a:lvl3pPr>
                      <a:lvl4pPr marL="1133902" algn="l" defTabSz="755934" rtl="0" eaLnBrk="1" latinLnBrk="0" hangingPunct="1">
                        <a:defRPr kumimoji="1" sz="1488" b="1" kern="1200">
                          <a:solidFill>
                            <a:schemeClr val="lt1"/>
                          </a:solidFill>
                          <a:latin typeface="Calibri" panose="020F0502020204030204"/>
                        </a:defRPr>
                      </a:lvl4pPr>
                      <a:lvl5pPr marL="1511869" algn="l" defTabSz="755934" rtl="0" eaLnBrk="1" latinLnBrk="0" hangingPunct="1">
                        <a:defRPr kumimoji="1" sz="1488" b="1" kern="1200">
                          <a:solidFill>
                            <a:schemeClr val="lt1"/>
                          </a:solidFill>
                          <a:latin typeface="Calibri" panose="020F0502020204030204"/>
                        </a:defRPr>
                      </a:lvl5pPr>
                      <a:lvl6pPr marL="1889836" algn="l" defTabSz="755934" rtl="0" eaLnBrk="1" latinLnBrk="0" hangingPunct="1">
                        <a:defRPr kumimoji="1" sz="1488" b="1" kern="1200">
                          <a:solidFill>
                            <a:schemeClr val="lt1"/>
                          </a:solidFill>
                          <a:latin typeface="Calibri" panose="020F0502020204030204"/>
                        </a:defRPr>
                      </a:lvl6pPr>
                      <a:lvl7pPr marL="2267803" algn="l" defTabSz="755934" rtl="0" eaLnBrk="1" latinLnBrk="0" hangingPunct="1">
                        <a:defRPr kumimoji="1" sz="1488" b="1" kern="1200">
                          <a:solidFill>
                            <a:schemeClr val="lt1"/>
                          </a:solidFill>
                          <a:latin typeface="Calibri" panose="020F0502020204030204"/>
                        </a:defRPr>
                      </a:lvl7pPr>
                      <a:lvl8pPr marL="2645771" algn="l" defTabSz="755934" rtl="0" eaLnBrk="1" latinLnBrk="0" hangingPunct="1">
                        <a:defRPr kumimoji="1" sz="1488" b="1" kern="1200">
                          <a:solidFill>
                            <a:schemeClr val="lt1"/>
                          </a:solidFill>
                          <a:latin typeface="Calibri" panose="020F0502020204030204"/>
                        </a:defRPr>
                      </a:lvl8pPr>
                      <a:lvl9pPr marL="3023738" algn="l" defTabSz="755934" rtl="0" eaLnBrk="1" latinLnBrk="0" hangingPunct="1">
                        <a:defRPr kumimoji="1" sz="1488" b="1" kern="1200">
                          <a:solidFill>
                            <a:schemeClr val="lt1"/>
                          </a:solidFill>
                          <a:latin typeface="Calibri" panose="020F0502020204030204"/>
                        </a:defRPr>
                      </a:lvl9pPr>
                    </a:lstStyle>
                    <a:p>
                      <a:pPr algn="ctr"/>
                      <a:r>
                        <a:rPr kumimoji="1" lang="ja-JP" altLang="en-US" sz="1600" b="1"/>
                        <a:t>夏頃</a:t>
                      </a:r>
                    </a:p>
                  </a:txBody>
                  <a:tcPr anchor="ctr">
                    <a:lnL w="12700" cmpd="sng">
                      <a:solidFill>
                        <a:srgbClr val="FEFFFF"/>
                      </a:solidFill>
                    </a:lnL>
                    <a:lnR w="12700" cmpd="sng">
                      <a:solidFill>
                        <a:srgbClr val="FEFFFF"/>
                      </a:solidFill>
                    </a:lnR>
                    <a:lnT w="12700" cmpd="sng">
                      <a:solidFill>
                        <a:srgbClr val="FEFFFF"/>
                      </a:solidFill>
                    </a:lnT>
                    <a:lnB w="38100" cmpd="sng">
                      <a:solidFill>
                        <a:srgbClr val="FEFFFF"/>
                      </a:solidFill>
                    </a:lnB>
                    <a:lnTlToBr w="12700" cmpd="sng">
                      <a:noFill/>
                      <a:prstDash val="solid"/>
                    </a:lnTlToBr>
                    <a:lnBlToTr w="12700" cmpd="sng">
                      <a:noFill/>
                      <a:prstDash val="solid"/>
                    </a:lnBlToTr>
                    <a:solidFill>
                      <a:srgbClr val="01AFDC"/>
                    </a:solidFill>
                  </a:tcPr>
                </a:tc>
                <a:tc>
                  <a:txBody>
                    <a:bodyPr/>
                    <a:lstStyle>
                      <a:lvl1pPr marL="0" algn="l" defTabSz="755934" rtl="0" eaLnBrk="1" latinLnBrk="0" hangingPunct="1">
                        <a:defRPr kumimoji="1" sz="1488" b="1" kern="1200">
                          <a:solidFill>
                            <a:schemeClr val="lt1"/>
                          </a:solidFill>
                          <a:latin typeface="Calibri" panose="020F0502020204030204"/>
                        </a:defRPr>
                      </a:lvl1pPr>
                      <a:lvl2pPr marL="377967" algn="l" defTabSz="755934" rtl="0" eaLnBrk="1" latinLnBrk="0" hangingPunct="1">
                        <a:defRPr kumimoji="1" sz="1488" b="1" kern="1200">
                          <a:solidFill>
                            <a:schemeClr val="lt1"/>
                          </a:solidFill>
                          <a:latin typeface="Calibri" panose="020F0502020204030204"/>
                        </a:defRPr>
                      </a:lvl2pPr>
                      <a:lvl3pPr marL="755934" algn="l" defTabSz="755934" rtl="0" eaLnBrk="1" latinLnBrk="0" hangingPunct="1">
                        <a:defRPr kumimoji="1" sz="1488" b="1" kern="1200">
                          <a:solidFill>
                            <a:schemeClr val="lt1"/>
                          </a:solidFill>
                          <a:latin typeface="Calibri" panose="020F0502020204030204"/>
                        </a:defRPr>
                      </a:lvl3pPr>
                      <a:lvl4pPr marL="1133902" algn="l" defTabSz="755934" rtl="0" eaLnBrk="1" latinLnBrk="0" hangingPunct="1">
                        <a:defRPr kumimoji="1" sz="1488" b="1" kern="1200">
                          <a:solidFill>
                            <a:schemeClr val="lt1"/>
                          </a:solidFill>
                          <a:latin typeface="Calibri" panose="020F0502020204030204"/>
                        </a:defRPr>
                      </a:lvl4pPr>
                      <a:lvl5pPr marL="1511869" algn="l" defTabSz="755934" rtl="0" eaLnBrk="1" latinLnBrk="0" hangingPunct="1">
                        <a:defRPr kumimoji="1" sz="1488" b="1" kern="1200">
                          <a:solidFill>
                            <a:schemeClr val="lt1"/>
                          </a:solidFill>
                          <a:latin typeface="Calibri" panose="020F0502020204030204"/>
                        </a:defRPr>
                      </a:lvl5pPr>
                      <a:lvl6pPr marL="1889836" algn="l" defTabSz="755934" rtl="0" eaLnBrk="1" latinLnBrk="0" hangingPunct="1">
                        <a:defRPr kumimoji="1" sz="1488" b="1" kern="1200">
                          <a:solidFill>
                            <a:schemeClr val="lt1"/>
                          </a:solidFill>
                          <a:latin typeface="Calibri" panose="020F0502020204030204"/>
                        </a:defRPr>
                      </a:lvl6pPr>
                      <a:lvl7pPr marL="2267803" algn="l" defTabSz="755934" rtl="0" eaLnBrk="1" latinLnBrk="0" hangingPunct="1">
                        <a:defRPr kumimoji="1" sz="1488" b="1" kern="1200">
                          <a:solidFill>
                            <a:schemeClr val="lt1"/>
                          </a:solidFill>
                          <a:latin typeface="Calibri" panose="020F0502020204030204"/>
                        </a:defRPr>
                      </a:lvl7pPr>
                      <a:lvl8pPr marL="2645771" algn="l" defTabSz="755934" rtl="0" eaLnBrk="1" latinLnBrk="0" hangingPunct="1">
                        <a:defRPr kumimoji="1" sz="1488" b="1" kern="1200">
                          <a:solidFill>
                            <a:schemeClr val="lt1"/>
                          </a:solidFill>
                          <a:latin typeface="Calibri" panose="020F0502020204030204"/>
                        </a:defRPr>
                      </a:lvl8pPr>
                      <a:lvl9pPr marL="3023738" algn="l" defTabSz="755934" rtl="0" eaLnBrk="1" latinLnBrk="0" hangingPunct="1">
                        <a:defRPr kumimoji="1" sz="1488" b="1" kern="1200">
                          <a:solidFill>
                            <a:schemeClr val="lt1"/>
                          </a:solidFill>
                          <a:latin typeface="Calibri" panose="020F0502020204030204"/>
                        </a:defRPr>
                      </a:lvl9pPr>
                    </a:lstStyle>
                    <a:p>
                      <a:pPr algn="ctr"/>
                      <a:r>
                        <a:rPr kumimoji="1" lang="ja-JP" altLang="en-US" sz="1600" b="1"/>
                        <a:t>秋頃</a:t>
                      </a:r>
                    </a:p>
                  </a:txBody>
                  <a:tcPr anchor="ctr">
                    <a:lnL w="12700" cmpd="sng">
                      <a:solidFill>
                        <a:srgbClr val="FEFFFF"/>
                      </a:solidFill>
                    </a:lnL>
                    <a:lnR w="12700" cmpd="sng">
                      <a:solidFill>
                        <a:srgbClr val="FEFFFF"/>
                      </a:solidFill>
                    </a:lnR>
                    <a:lnT w="12700" cmpd="sng">
                      <a:solidFill>
                        <a:srgbClr val="FEFFFF"/>
                      </a:solidFill>
                    </a:lnT>
                    <a:lnB w="38100" cmpd="sng">
                      <a:solidFill>
                        <a:srgbClr val="FEFFFF"/>
                      </a:solidFill>
                    </a:lnB>
                    <a:lnTlToBr w="12700" cmpd="sng">
                      <a:noFill/>
                      <a:prstDash val="solid"/>
                    </a:lnTlToBr>
                    <a:lnBlToTr w="12700" cmpd="sng">
                      <a:noFill/>
                      <a:prstDash val="solid"/>
                    </a:lnBlToTr>
                    <a:solidFill>
                      <a:srgbClr val="01AFDC"/>
                    </a:solidFill>
                  </a:tcPr>
                </a:tc>
                <a:tc>
                  <a:txBody>
                    <a:bodyPr/>
                    <a:lstStyle>
                      <a:lvl1pPr marL="0" algn="l" defTabSz="755934" rtl="0" eaLnBrk="1" latinLnBrk="0" hangingPunct="1">
                        <a:defRPr kumimoji="1" sz="1488" b="1" kern="1200">
                          <a:solidFill>
                            <a:schemeClr val="lt1"/>
                          </a:solidFill>
                          <a:latin typeface="Calibri" panose="020F0502020204030204"/>
                        </a:defRPr>
                      </a:lvl1pPr>
                      <a:lvl2pPr marL="377967" algn="l" defTabSz="755934" rtl="0" eaLnBrk="1" latinLnBrk="0" hangingPunct="1">
                        <a:defRPr kumimoji="1" sz="1488" b="1" kern="1200">
                          <a:solidFill>
                            <a:schemeClr val="lt1"/>
                          </a:solidFill>
                          <a:latin typeface="Calibri" panose="020F0502020204030204"/>
                        </a:defRPr>
                      </a:lvl2pPr>
                      <a:lvl3pPr marL="755934" algn="l" defTabSz="755934" rtl="0" eaLnBrk="1" latinLnBrk="0" hangingPunct="1">
                        <a:defRPr kumimoji="1" sz="1488" b="1" kern="1200">
                          <a:solidFill>
                            <a:schemeClr val="lt1"/>
                          </a:solidFill>
                          <a:latin typeface="Calibri" panose="020F0502020204030204"/>
                        </a:defRPr>
                      </a:lvl3pPr>
                      <a:lvl4pPr marL="1133902" algn="l" defTabSz="755934" rtl="0" eaLnBrk="1" latinLnBrk="0" hangingPunct="1">
                        <a:defRPr kumimoji="1" sz="1488" b="1" kern="1200">
                          <a:solidFill>
                            <a:schemeClr val="lt1"/>
                          </a:solidFill>
                          <a:latin typeface="Calibri" panose="020F0502020204030204"/>
                        </a:defRPr>
                      </a:lvl4pPr>
                      <a:lvl5pPr marL="1511869" algn="l" defTabSz="755934" rtl="0" eaLnBrk="1" latinLnBrk="0" hangingPunct="1">
                        <a:defRPr kumimoji="1" sz="1488" b="1" kern="1200">
                          <a:solidFill>
                            <a:schemeClr val="lt1"/>
                          </a:solidFill>
                          <a:latin typeface="Calibri" panose="020F0502020204030204"/>
                        </a:defRPr>
                      </a:lvl5pPr>
                      <a:lvl6pPr marL="1889836" algn="l" defTabSz="755934" rtl="0" eaLnBrk="1" latinLnBrk="0" hangingPunct="1">
                        <a:defRPr kumimoji="1" sz="1488" b="1" kern="1200">
                          <a:solidFill>
                            <a:schemeClr val="lt1"/>
                          </a:solidFill>
                          <a:latin typeface="Calibri" panose="020F0502020204030204"/>
                        </a:defRPr>
                      </a:lvl6pPr>
                      <a:lvl7pPr marL="2267803" algn="l" defTabSz="755934" rtl="0" eaLnBrk="1" latinLnBrk="0" hangingPunct="1">
                        <a:defRPr kumimoji="1" sz="1488" b="1" kern="1200">
                          <a:solidFill>
                            <a:schemeClr val="lt1"/>
                          </a:solidFill>
                          <a:latin typeface="Calibri" panose="020F0502020204030204"/>
                        </a:defRPr>
                      </a:lvl7pPr>
                      <a:lvl8pPr marL="2645771" algn="l" defTabSz="755934" rtl="0" eaLnBrk="1" latinLnBrk="0" hangingPunct="1">
                        <a:defRPr kumimoji="1" sz="1488" b="1" kern="1200">
                          <a:solidFill>
                            <a:schemeClr val="lt1"/>
                          </a:solidFill>
                          <a:latin typeface="Calibri" panose="020F0502020204030204"/>
                        </a:defRPr>
                      </a:lvl8pPr>
                      <a:lvl9pPr marL="3023738" algn="l" defTabSz="755934" rtl="0" eaLnBrk="1" latinLnBrk="0" hangingPunct="1">
                        <a:defRPr kumimoji="1" sz="1488" b="1" kern="1200">
                          <a:solidFill>
                            <a:schemeClr val="lt1"/>
                          </a:solidFill>
                          <a:latin typeface="Calibri" panose="020F0502020204030204"/>
                        </a:defRPr>
                      </a:lvl9pPr>
                    </a:lstStyle>
                    <a:p>
                      <a:pPr algn="ctr"/>
                      <a:r>
                        <a:rPr kumimoji="1" lang="ja-JP" altLang="en-US" sz="1600" b="1"/>
                        <a:t>冬頃</a:t>
                      </a:r>
                    </a:p>
                  </a:txBody>
                  <a:tcPr anchor="ctr">
                    <a:lnL w="12700" cmpd="sng">
                      <a:solidFill>
                        <a:srgbClr val="FEFFFF"/>
                      </a:solidFill>
                    </a:lnL>
                    <a:lnR w="12700" cmpd="sng">
                      <a:solidFill>
                        <a:srgbClr val="FEFFFF"/>
                      </a:solidFill>
                    </a:lnR>
                    <a:lnT w="12700" cmpd="sng">
                      <a:solidFill>
                        <a:srgbClr val="FEFFFF"/>
                      </a:solidFill>
                    </a:lnT>
                    <a:lnB w="38100" cmpd="sng">
                      <a:solidFill>
                        <a:srgbClr val="FEFFFF"/>
                      </a:solidFill>
                    </a:lnB>
                    <a:lnTlToBr w="12700" cmpd="sng">
                      <a:noFill/>
                      <a:prstDash val="solid"/>
                    </a:lnTlToBr>
                    <a:lnBlToTr w="12700" cmpd="sng">
                      <a:noFill/>
                      <a:prstDash val="solid"/>
                    </a:lnBlToTr>
                    <a:solidFill>
                      <a:srgbClr val="01AFDC"/>
                    </a:solidFill>
                  </a:tcPr>
                </a:tc>
                <a:extLst>
                  <a:ext uri="{0D108BD9-81ED-4DB2-BD59-A6C34878D82A}">
                    <a16:rowId xmlns:a16="http://schemas.microsoft.com/office/drawing/2014/main" val="2883167986"/>
                  </a:ext>
                </a:extLst>
              </a:tr>
              <a:tr h="808408">
                <a:tc>
                  <a:txBody>
                    <a:bodyPr/>
                    <a:lstStyle>
                      <a:lvl1pPr marL="0" algn="l" defTabSz="755934" rtl="0" eaLnBrk="1" latinLnBrk="0" hangingPunct="1">
                        <a:defRPr kumimoji="1" sz="1488" kern="1200">
                          <a:solidFill>
                            <a:schemeClr val="dk1"/>
                          </a:solidFill>
                          <a:latin typeface="Calibri" panose="020F0502020204030204"/>
                        </a:defRPr>
                      </a:lvl1pPr>
                      <a:lvl2pPr marL="377967" algn="l" defTabSz="755934" rtl="0" eaLnBrk="1" latinLnBrk="0" hangingPunct="1">
                        <a:defRPr kumimoji="1" sz="1488" kern="1200">
                          <a:solidFill>
                            <a:schemeClr val="dk1"/>
                          </a:solidFill>
                          <a:latin typeface="Calibri" panose="020F0502020204030204"/>
                        </a:defRPr>
                      </a:lvl2pPr>
                      <a:lvl3pPr marL="755934" algn="l" defTabSz="755934" rtl="0" eaLnBrk="1" latinLnBrk="0" hangingPunct="1">
                        <a:defRPr kumimoji="1" sz="1488" kern="1200">
                          <a:solidFill>
                            <a:schemeClr val="dk1"/>
                          </a:solidFill>
                          <a:latin typeface="Calibri" panose="020F0502020204030204"/>
                        </a:defRPr>
                      </a:lvl3pPr>
                      <a:lvl4pPr marL="1133902" algn="l" defTabSz="755934" rtl="0" eaLnBrk="1" latinLnBrk="0" hangingPunct="1">
                        <a:defRPr kumimoji="1" sz="1488" kern="1200">
                          <a:solidFill>
                            <a:schemeClr val="dk1"/>
                          </a:solidFill>
                          <a:latin typeface="Calibri" panose="020F0502020204030204"/>
                        </a:defRPr>
                      </a:lvl4pPr>
                      <a:lvl5pPr marL="1511869" algn="l" defTabSz="755934" rtl="0" eaLnBrk="1" latinLnBrk="0" hangingPunct="1">
                        <a:defRPr kumimoji="1" sz="1488" kern="1200">
                          <a:solidFill>
                            <a:schemeClr val="dk1"/>
                          </a:solidFill>
                          <a:latin typeface="Calibri" panose="020F0502020204030204"/>
                        </a:defRPr>
                      </a:lvl5pPr>
                      <a:lvl6pPr marL="1889836" algn="l" defTabSz="755934" rtl="0" eaLnBrk="1" latinLnBrk="0" hangingPunct="1">
                        <a:defRPr kumimoji="1" sz="1488" kern="1200">
                          <a:solidFill>
                            <a:schemeClr val="dk1"/>
                          </a:solidFill>
                          <a:latin typeface="Calibri" panose="020F0502020204030204"/>
                        </a:defRPr>
                      </a:lvl6pPr>
                      <a:lvl7pPr marL="2267803" algn="l" defTabSz="755934" rtl="0" eaLnBrk="1" latinLnBrk="0" hangingPunct="1">
                        <a:defRPr kumimoji="1" sz="1488" kern="1200">
                          <a:solidFill>
                            <a:schemeClr val="dk1"/>
                          </a:solidFill>
                          <a:latin typeface="Calibri" panose="020F0502020204030204"/>
                        </a:defRPr>
                      </a:lvl7pPr>
                      <a:lvl8pPr marL="2645771" algn="l" defTabSz="755934" rtl="0" eaLnBrk="1" latinLnBrk="0" hangingPunct="1">
                        <a:defRPr kumimoji="1" sz="1488" kern="1200">
                          <a:solidFill>
                            <a:schemeClr val="dk1"/>
                          </a:solidFill>
                          <a:latin typeface="Calibri" panose="020F0502020204030204"/>
                        </a:defRPr>
                      </a:lvl8pPr>
                      <a:lvl9pPr marL="3023738" algn="l" defTabSz="755934" rtl="0" eaLnBrk="1" latinLnBrk="0" hangingPunct="1">
                        <a:defRPr kumimoji="1" sz="1488" kern="1200">
                          <a:solidFill>
                            <a:schemeClr val="dk1"/>
                          </a:solidFill>
                          <a:latin typeface="Calibri" panose="020F0502020204030204"/>
                        </a:defRPr>
                      </a:lvl9p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1" lang="ja-JP" altLang="en-US" sz="1400" b="1"/>
                        <a:t>中小企業成長加速化補助金</a:t>
                      </a:r>
                      <a:endParaRPr kumimoji="1" lang="en-US" altLang="ja-JP" sz="1400" b="1"/>
                    </a:p>
                  </a:txBody>
                  <a:tcPr anchor="ctr">
                    <a:lnL w="12700" cmpd="sng">
                      <a:solidFill>
                        <a:srgbClr val="FEFFFF"/>
                      </a:solidFill>
                    </a:lnL>
                    <a:lnR w="12700" cmpd="sng">
                      <a:solidFill>
                        <a:srgbClr val="FEFFFF"/>
                      </a:solidFill>
                    </a:lnR>
                    <a:lnT w="38100" cmpd="sng">
                      <a:solidFill>
                        <a:srgbClr val="FEFFFF"/>
                      </a:solidFill>
                    </a:lnT>
                    <a:lnB w="12700" cmpd="sng">
                      <a:solidFill>
                        <a:srgbClr val="FEFFFF"/>
                      </a:solidFill>
                    </a:lnB>
                    <a:lnTlToBr w="12700" cmpd="sng">
                      <a:noFill/>
                      <a:prstDash val="solid"/>
                    </a:lnTlToBr>
                    <a:lnBlToTr w="12700" cmpd="sng">
                      <a:noFill/>
                      <a:prstDash val="solid"/>
                    </a:lnBlToTr>
                    <a:solidFill>
                      <a:srgbClr val="01AFDC">
                        <a:tint val="40000"/>
                      </a:srgbClr>
                    </a:solidFill>
                  </a:tcPr>
                </a:tc>
                <a:tc>
                  <a:txBody>
                    <a:bodyPr/>
                    <a:lstStyle>
                      <a:lvl1pPr marL="0" algn="l" defTabSz="755934" rtl="0" eaLnBrk="1" latinLnBrk="0" hangingPunct="1">
                        <a:defRPr kumimoji="1" sz="1488" kern="1200">
                          <a:solidFill>
                            <a:schemeClr val="dk1"/>
                          </a:solidFill>
                          <a:latin typeface="Calibri" panose="020F0502020204030204"/>
                        </a:defRPr>
                      </a:lvl1pPr>
                      <a:lvl2pPr marL="377967" algn="l" defTabSz="755934" rtl="0" eaLnBrk="1" latinLnBrk="0" hangingPunct="1">
                        <a:defRPr kumimoji="1" sz="1488" kern="1200">
                          <a:solidFill>
                            <a:schemeClr val="dk1"/>
                          </a:solidFill>
                          <a:latin typeface="Calibri" panose="020F0502020204030204"/>
                        </a:defRPr>
                      </a:lvl2pPr>
                      <a:lvl3pPr marL="755934" algn="l" defTabSz="755934" rtl="0" eaLnBrk="1" latinLnBrk="0" hangingPunct="1">
                        <a:defRPr kumimoji="1" sz="1488" kern="1200">
                          <a:solidFill>
                            <a:schemeClr val="dk1"/>
                          </a:solidFill>
                          <a:latin typeface="Calibri" panose="020F0502020204030204"/>
                        </a:defRPr>
                      </a:lvl3pPr>
                      <a:lvl4pPr marL="1133902" algn="l" defTabSz="755934" rtl="0" eaLnBrk="1" latinLnBrk="0" hangingPunct="1">
                        <a:defRPr kumimoji="1" sz="1488" kern="1200">
                          <a:solidFill>
                            <a:schemeClr val="dk1"/>
                          </a:solidFill>
                          <a:latin typeface="Calibri" panose="020F0502020204030204"/>
                        </a:defRPr>
                      </a:lvl4pPr>
                      <a:lvl5pPr marL="1511869" algn="l" defTabSz="755934" rtl="0" eaLnBrk="1" latinLnBrk="0" hangingPunct="1">
                        <a:defRPr kumimoji="1" sz="1488" kern="1200">
                          <a:solidFill>
                            <a:schemeClr val="dk1"/>
                          </a:solidFill>
                          <a:latin typeface="Calibri" panose="020F0502020204030204"/>
                        </a:defRPr>
                      </a:lvl5pPr>
                      <a:lvl6pPr marL="1889836" algn="l" defTabSz="755934" rtl="0" eaLnBrk="1" latinLnBrk="0" hangingPunct="1">
                        <a:defRPr kumimoji="1" sz="1488" kern="1200">
                          <a:solidFill>
                            <a:schemeClr val="dk1"/>
                          </a:solidFill>
                          <a:latin typeface="Calibri" panose="020F0502020204030204"/>
                        </a:defRPr>
                      </a:lvl6pPr>
                      <a:lvl7pPr marL="2267803" algn="l" defTabSz="755934" rtl="0" eaLnBrk="1" latinLnBrk="0" hangingPunct="1">
                        <a:defRPr kumimoji="1" sz="1488" kern="1200">
                          <a:solidFill>
                            <a:schemeClr val="dk1"/>
                          </a:solidFill>
                          <a:latin typeface="Calibri" panose="020F0502020204030204"/>
                        </a:defRPr>
                      </a:lvl7pPr>
                      <a:lvl8pPr marL="2645771" algn="l" defTabSz="755934" rtl="0" eaLnBrk="1" latinLnBrk="0" hangingPunct="1">
                        <a:defRPr kumimoji="1" sz="1488" kern="1200">
                          <a:solidFill>
                            <a:schemeClr val="dk1"/>
                          </a:solidFill>
                          <a:latin typeface="Calibri" panose="020F0502020204030204"/>
                        </a:defRPr>
                      </a:lvl8pPr>
                      <a:lvl9pPr marL="3023738" algn="l" defTabSz="755934" rtl="0" eaLnBrk="1" latinLnBrk="0" hangingPunct="1">
                        <a:defRPr kumimoji="1" sz="1488" kern="1200">
                          <a:solidFill>
                            <a:schemeClr val="dk1"/>
                          </a:solidFill>
                          <a:latin typeface="Calibri" panose="020F0502020204030204"/>
                        </a:defRPr>
                      </a:lvl9pPr>
                    </a:lstStyle>
                    <a:p>
                      <a:endParaRPr kumimoji="1" lang="ja-JP" altLang="en-US"/>
                    </a:p>
                  </a:txBody>
                  <a:tcPr>
                    <a:lnL w="12700" cmpd="sng">
                      <a:solidFill>
                        <a:srgbClr val="FEFFFF"/>
                      </a:solidFill>
                    </a:lnL>
                    <a:lnR w="12700" cmpd="sng">
                      <a:solidFill>
                        <a:srgbClr val="FEFFFF"/>
                      </a:solidFill>
                    </a:lnR>
                    <a:lnT w="38100" cmpd="sng">
                      <a:solidFill>
                        <a:srgbClr val="FEFFFF"/>
                      </a:solidFill>
                    </a:lnT>
                    <a:lnB w="12700" cmpd="sng">
                      <a:solidFill>
                        <a:srgbClr val="FEFFFF"/>
                      </a:solidFill>
                    </a:lnB>
                    <a:lnTlToBr w="12700" cmpd="sng">
                      <a:noFill/>
                      <a:prstDash val="solid"/>
                    </a:lnTlToBr>
                    <a:lnBlToTr w="12700" cmpd="sng">
                      <a:noFill/>
                      <a:prstDash val="solid"/>
                    </a:lnBlToTr>
                    <a:solidFill>
                      <a:srgbClr val="01AFDC">
                        <a:tint val="40000"/>
                      </a:srgbClr>
                    </a:solidFill>
                  </a:tcPr>
                </a:tc>
                <a:tc>
                  <a:txBody>
                    <a:bodyPr/>
                    <a:lstStyle>
                      <a:lvl1pPr marL="0" algn="l" defTabSz="755934" rtl="0" eaLnBrk="1" latinLnBrk="0" hangingPunct="1">
                        <a:defRPr kumimoji="1" sz="1488" kern="1200">
                          <a:solidFill>
                            <a:schemeClr val="dk1"/>
                          </a:solidFill>
                          <a:latin typeface="Calibri" panose="020F0502020204030204"/>
                        </a:defRPr>
                      </a:lvl1pPr>
                      <a:lvl2pPr marL="377967" algn="l" defTabSz="755934" rtl="0" eaLnBrk="1" latinLnBrk="0" hangingPunct="1">
                        <a:defRPr kumimoji="1" sz="1488" kern="1200">
                          <a:solidFill>
                            <a:schemeClr val="dk1"/>
                          </a:solidFill>
                          <a:latin typeface="Calibri" panose="020F0502020204030204"/>
                        </a:defRPr>
                      </a:lvl2pPr>
                      <a:lvl3pPr marL="755934" algn="l" defTabSz="755934" rtl="0" eaLnBrk="1" latinLnBrk="0" hangingPunct="1">
                        <a:defRPr kumimoji="1" sz="1488" kern="1200">
                          <a:solidFill>
                            <a:schemeClr val="dk1"/>
                          </a:solidFill>
                          <a:latin typeface="Calibri" panose="020F0502020204030204"/>
                        </a:defRPr>
                      </a:lvl3pPr>
                      <a:lvl4pPr marL="1133902" algn="l" defTabSz="755934" rtl="0" eaLnBrk="1" latinLnBrk="0" hangingPunct="1">
                        <a:defRPr kumimoji="1" sz="1488" kern="1200">
                          <a:solidFill>
                            <a:schemeClr val="dk1"/>
                          </a:solidFill>
                          <a:latin typeface="Calibri" panose="020F0502020204030204"/>
                        </a:defRPr>
                      </a:lvl4pPr>
                      <a:lvl5pPr marL="1511869" algn="l" defTabSz="755934" rtl="0" eaLnBrk="1" latinLnBrk="0" hangingPunct="1">
                        <a:defRPr kumimoji="1" sz="1488" kern="1200">
                          <a:solidFill>
                            <a:schemeClr val="dk1"/>
                          </a:solidFill>
                          <a:latin typeface="Calibri" panose="020F0502020204030204"/>
                        </a:defRPr>
                      </a:lvl5pPr>
                      <a:lvl6pPr marL="1889836" algn="l" defTabSz="755934" rtl="0" eaLnBrk="1" latinLnBrk="0" hangingPunct="1">
                        <a:defRPr kumimoji="1" sz="1488" kern="1200">
                          <a:solidFill>
                            <a:schemeClr val="dk1"/>
                          </a:solidFill>
                          <a:latin typeface="Calibri" panose="020F0502020204030204"/>
                        </a:defRPr>
                      </a:lvl6pPr>
                      <a:lvl7pPr marL="2267803" algn="l" defTabSz="755934" rtl="0" eaLnBrk="1" latinLnBrk="0" hangingPunct="1">
                        <a:defRPr kumimoji="1" sz="1488" kern="1200">
                          <a:solidFill>
                            <a:schemeClr val="dk1"/>
                          </a:solidFill>
                          <a:latin typeface="Calibri" panose="020F0502020204030204"/>
                        </a:defRPr>
                      </a:lvl7pPr>
                      <a:lvl8pPr marL="2645771" algn="l" defTabSz="755934" rtl="0" eaLnBrk="1" latinLnBrk="0" hangingPunct="1">
                        <a:defRPr kumimoji="1" sz="1488" kern="1200">
                          <a:solidFill>
                            <a:schemeClr val="dk1"/>
                          </a:solidFill>
                          <a:latin typeface="Calibri" panose="020F0502020204030204"/>
                        </a:defRPr>
                      </a:lvl8pPr>
                      <a:lvl9pPr marL="3023738" algn="l" defTabSz="755934" rtl="0" eaLnBrk="1" latinLnBrk="0" hangingPunct="1">
                        <a:defRPr kumimoji="1" sz="1488" kern="1200">
                          <a:solidFill>
                            <a:schemeClr val="dk1"/>
                          </a:solidFill>
                          <a:latin typeface="Calibri" panose="020F0502020204030204"/>
                        </a:defRPr>
                      </a:lvl9pPr>
                    </a:lstStyle>
                    <a:p>
                      <a:endParaRPr kumimoji="1" lang="ja-JP" altLang="en-US"/>
                    </a:p>
                  </a:txBody>
                  <a:tcPr>
                    <a:lnL w="12700" cmpd="sng">
                      <a:solidFill>
                        <a:srgbClr val="FEFFFF"/>
                      </a:solidFill>
                    </a:lnL>
                    <a:lnR w="12700" cmpd="sng">
                      <a:solidFill>
                        <a:srgbClr val="FEFFFF"/>
                      </a:solidFill>
                    </a:lnR>
                    <a:lnT w="38100" cmpd="sng">
                      <a:solidFill>
                        <a:srgbClr val="FEFFFF"/>
                      </a:solidFill>
                    </a:lnT>
                    <a:lnB w="12700" cmpd="sng">
                      <a:solidFill>
                        <a:srgbClr val="FEFFFF"/>
                      </a:solidFill>
                    </a:lnB>
                    <a:lnTlToBr w="12700" cmpd="sng">
                      <a:noFill/>
                      <a:prstDash val="solid"/>
                    </a:lnTlToBr>
                    <a:lnBlToTr w="12700" cmpd="sng">
                      <a:noFill/>
                      <a:prstDash val="solid"/>
                    </a:lnBlToTr>
                    <a:solidFill>
                      <a:srgbClr val="01AFDC">
                        <a:tint val="40000"/>
                      </a:srgbClr>
                    </a:solidFill>
                  </a:tcPr>
                </a:tc>
                <a:tc>
                  <a:txBody>
                    <a:bodyPr/>
                    <a:lstStyle>
                      <a:lvl1pPr marL="0" algn="l" defTabSz="755934" rtl="0" eaLnBrk="1" latinLnBrk="0" hangingPunct="1">
                        <a:defRPr kumimoji="1" sz="1488" kern="1200">
                          <a:solidFill>
                            <a:schemeClr val="dk1"/>
                          </a:solidFill>
                          <a:latin typeface="Calibri" panose="020F0502020204030204"/>
                        </a:defRPr>
                      </a:lvl1pPr>
                      <a:lvl2pPr marL="377967" algn="l" defTabSz="755934" rtl="0" eaLnBrk="1" latinLnBrk="0" hangingPunct="1">
                        <a:defRPr kumimoji="1" sz="1488" kern="1200">
                          <a:solidFill>
                            <a:schemeClr val="dk1"/>
                          </a:solidFill>
                          <a:latin typeface="Calibri" panose="020F0502020204030204"/>
                        </a:defRPr>
                      </a:lvl2pPr>
                      <a:lvl3pPr marL="755934" algn="l" defTabSz="755934" rtl="0" eaLnBrk="1" latinLnBrk="0" hangingPunct="1">
                        <a:defRPr kumimoji="1" sz="1488" kern="1200">
                          <a:solidFill>
                            <a:schemeClr val="dk1"/>
                          </a:solidFill>
                          <a:latin typeface="Calibri" panose="020F0502020204030204"/>
                        </a:defRPr>
                      </a:lvl3pPr>
                      <a:lvl4pPr marL="1133902" algn="l" defTabSz="755934" rtl="0" eaLnBrk="1" latinLnBrk="0" hangingPunct="1">
                        <a:defRPr kumimoji="1" sz="1488" kern="1200">
                          <a:solidFill>
                            <a:schemeClr val="dk1"/>
                          </a:solidFill>
                          <a:latin typeface="Calibri" panose="020F0502020204030204"/>
                        </a:defRPr>
                      </a:lvl4pPr>
                      <a:lvl5pPr marL="1511869" algn="l" defTabSz="755934" rtl="0" eaLnBrk="1" latinLnBrk="0" hangingPunct="1">
                        <a:defRPr kumimoji="1" sz="1488" kern="1200">
                          <a:solidFill>
                            <a:schemeClr val="dk1"/>
                          </a:solidFill>
                          <a:latin typeface="Calibri" panose="020F0502020204030204"/>
                        </a:defRPr>
                      </a:lvl5pPr>
                      <a:lvl6pPr marL="1889836" algn="l" defTabSz="755934" rtl="0" eaLnBrk="1" latinLnBrk="0" hangingPunct="1">
                        <a:defRPr kumimoji="1" sz="1488" kern="1200">
                          <a:solidFill>
                            <a:schemeClr val="dk1"/>
                          </a:solidFill>
                          <a:latin typeface="Calibri" panose="020F0502020204030204"/>
                        </a:defRPr>
                      </a:lvl6pPr>
                      <a:lvl7pPr marL="2267803" algn="l" defTabSz="755934" rtl="0" eaLnBrk="1" latinLnBrk="0" hangingPunct="1">
                        <a:defRPr kumimoji="1" sz="1488" kern="1200">
                          <a:solidFill>
                            <a:schemeClr val="dk1"/>
                          </a:solidFill>
                          <a:latin typeface="Calibri" panose="020F0502020204030204"/>
                        </a:defRPr>
                      </a:lvl7pPr>
                      <a:lvl8pPr marL="2645771" algn="l" defTabSz="755934" rtl="0" eaLnBrk="1" latinLnBrk="0" hangingPunct="1">
                        <a:defRPr kumimoji="1" sz="1488" kern="1200">
                          <a:solidFill>
                            <a:schemeClr val="dk1"/>
                          </a:solidFill>
                          <a:latin typeface="Calibri" panose="020F0502020204030204"/>
                        </a:defRPr>
                      </a:lvl8pPr>
                      <a:lvl9pPr marL="3023738" algn="l" defTabSz="755934" rtl="0" eaLnBrk="1" latinLnBrk="0" hangingPunct="1">
                        <a:defRPr kumimoji="1" sz="1488" kern="1200">
                          <a:solidFill>
                            <a:schemeClr val="dk1"/>
                          </a:solidFill>
                          <a:latin typeface="Calibri" panose="020F0502020204030204"/>
                        </a:defRPr>
                      </a:lvl9pPr>
                    </a:lstStyle>
                    <a:p>
                      <a:endParaRPr kumimoji="1" lang="ja-JP" altLang="en-US"/>
                    </a:p>
                  </a:txBody>
                  <a:tcPr>
                    <a:lnL w="12700" cmpd="sng">
                      <a:solidFill>
                        <a:srgbClr val="FEFFFF"/>
                      </a:solidFill>
                    </a:lnL>
                    <a:lnR w="12700" cmpd="sng">
                      <a:solidFill>
                        <a:srgbClr val="FEFFFF"/>
                      </a:solidFill>
                    </a:lnR>
                    <a:lnT w="38100" cmpd="sng">
                      <a:solidFill>
                        <a:srgbClr val="FEFFFF"/>
                      </a:solidFill>
                    </a:lnT>
                    <a:lnB w="12700" cmpd="sng">
                      <a:solidFill>
                        <a:srgbClr val="FEFFFF"/>
                      </a:solidFill>
                    </a:lnB>
                    <a:lnTlToBr w="12700" cmpd="sng">
                      <a:noFill/>
                      <a:prstDash val="solid"/>
                    </a:lnTlToBr>
                    <a:lnBlToTr w="12700" cmpd="sng">
                      <a:noFill/>
                      <a:prstDash val="solid"/>
                    </a:lnBlToTr>
                    <a:solidFill>
                      <a:srgbClr val="01AFDC">
                        <a:tint val="40000"/>
                      </a:srgbClr>
                    </a:solidFill>
                  </a:tcPr>
                </a:tc>
                <a:tc>
                  <a:txBody>
                    <a:bodyPr/>
                    <a:lstStyle>
                      <a:lvl1pPr marL="0" algn="l" defTabSz="755934" rtl="0" eaLnBrk="1" latinLnBrk="0" hangingPunct="1">
                        <a:defRPr kumimoji="1" sz="1488" kern="1200">
                          <a:solidFill>
                            <a:schemeClr val="dk1"/>
                          </a:solidFill>
                          <a:latin typeface="Calibri" panose="020F0502020204030204"/>
                        </a:defRPr>
                      </a:lvl1pPr>
                      <a:lvl2pPr marL="377967" algn="l" defTabSz="755934" rtl="0" eaLnBrk="1" latinLnBrk="0" hangingPunct="1">
                        <a:defRPr kumimoji="1" sz="1488" kern="1200">
                          <a:solidFill>
                            <a:schemeClr val="dk1"/>
                          </a:solidFill>
                          <a:latin typeface="Calibri" panose="020F0502020204030204"/>
                        </a:defRPr>
                      </a:lvl2pPr>
                      <a:lvl3pPr marL="755934" algn="l" defTabSz="755934" rtl="0" eaLnBrk="1" latinLnBrk="0" hangingPunct="1">
                        <a:defRPr kumimoji="1" sz="1488" kern="1200">
                          <a:solidFill>
                            <a:schemeClr val="dk1"/>
                          </a:solidFill>
                          <a:latin typeface="Calibri" panose="020F0502020204030204"/>
                        </a:defRPr>
                      </a:lvl3pPr>
                      <a:lvl4pPr marL="1133902" algn="l" defTabSz="755934" rtl="0" eaLnBrk="1" latinLnBrk="0" hangingPunct="1">
                        <a:defRPr kumimoji="1" sz="1488" kern="1200">
                          <a:solidFill>
                            <a:schemeClr val="dk1"/>
                          </a:solidFill>
                          <a:latin typeface="Calibri" panose="020F0502020204030204"/>
                        </a:defRPr>
                      </a:lvl4pPr>
                      <a:lvl5pPr marL="1511869" algn="l" defTabSz="755934" rtl="0" eaLnBrk="1" latinLnBrk="0" hangingPunct="1">
                        <a:defRPr kumimoji="1" sz="1488" kern="1200">
                          <a:solidFill>
                            <a:schemeClr val="dk1"/>
                          </a:solidFill>
                          <a:latin typeface="Calibri" panose="020F0502020204030204"/>
                        </a:defRPr>
                      </a:lvl5pPr>
                      <a:lvl6pPr marL="1889836" algn="l" defTabSz="755934" rtl="0" eaLnBrk="1" latinLnBrk="0" hangingPunct="1">
                        <a:defRPr kumimoji="1" sz="1488" kern="1200">
                          <a:solidFill>
                            <a:schemeClr val="dk1"/>
                          </a:solidFill>
                          <a:latin typeface="Calibri" panose="020F0502020204030204"/>
                        </a:defRPr>
                      </a:lvl6pPr>
                      <a:lvl7pPr marL="2267803" algn="l" defTabSz="755934" rtl="0" eaLnBrk="1" latinLnBrk="0" hangingPunct="1">
                        <a:defRPr kumimoji="1" sz="1488" kern="1200">
                          <a:solidFill>
                            <a:schemeClr val="dk1"/>
                          </a:solidFill>
                          <a:latin typeface="Calibri" panose="020F0502020204030204"/>
                        </a:defRPr>
                      </a:lvl7pPr>
                      <a:lvl8pPr marL="2645771" algn="l" defTabSz="755934" rtl="0" eaLnBrk="1" latinLnBrk="0" hangingPunct="1">
                        <a:defRPr kumimoji="1" sz="1488" kern="1200">
                          <a:solidFill>
                            <a:schemeClr val="dk1"/>
                          </a:solidFill>
                          <a:latin typeface="Calibri" panose="020F0502020204030204"/>
                        </a:defRPr>
                      </a:lvl8pPr>
                      <a:lvl9pPr marL="3023738" algn="l" defTabSz="755934" rtl="0" eaLnBrk="1" latinLnBrk="0" hangingPunct="1">
                        <a:defRPr kumimoji="1" sz="1488" kern="1200">
                          <a:solidFill>
                            <a:schemeClr val="dk1"/>
                          </a:solidFill>
                          <a:latin typeface="Calibri" panose="020F0502020204030204"/>
                        </a:defRPr>
                      </a:lvl9pPr>
                    </a:lstStyle>
                    <a:p>
                      <a:endParaRPr kumimoji="1" lang="ja-JP" altLang="en-US" dirty="0"/>
                    </a:p>
                  </a:txBody>
                  <a:tcPr>
                    <a:lnL w="12700" cmpd="sng">
                      <a:solidFill>
                        <a:srgbClr val="FEFFFF"/>
                      </a:solidFill>
                    </a:lnL>
                    <a:lnR w="12700" cmpd="sng">
                      <a:solidFill>
                        <a:srgbClr val="FEFFFF"/>
                      </a:solidFill>
                    </a:lnR>
                    <a:lnT w="38100" cmpd="sng">
                      <a:solidFill>
                        <a:srgbClr val="FEFFFF"/>
                      </a:solidFill>
                    </a:lnT>
                    <a:lnB w="12700" cmpd="sng">
                      <a:solidFill>
                        <a:srgbClr val="FEFFFF"/>
                      </a:solidFill>
                    </a:lnB>
                    <a:lnTlToBr w="12700" cmpd="sng">
                      <a:noFill/>
                      <a:prstDash val="solid"/>
                    </a:lnTlToBr>
                    <a:lnBlToTr w="12700" cmpd="sng">
                      <a:noFill/>
                      <a:prstDash val="solid"/>
                    </a:lnBlToTr>
                    <a:solidFill>
                      <a:srgbClr val="01AFDC">
                        <a:tint val="40000"/>
                      </a:srgbClr>
                    </a:solidFill>
                  </a:tcPr>
                </a:tc>
                <a:extLst>
                  <a:ext uri="{0D108BD9-81ED-4DB2-BD59-A6C34878D82A}">
                    <a16:rowId xmlns:a16="http://schemas.microsoft.com/office/drawing/2014/main" val="2042842003"/>
                  </a:ext>
                </a:extLst>
              </a:tr>
              <a:tr h="852752">
                <a:tc>
                  <a:txBody>
                    <a:bodyPr/>
                    <a:lstStyle>
                      <a:lvl1pPr marL="0" algn="l" defTabSz="755934" rtl="0" eaLnBrk="1" latinLnBrk="0" hangingPunct="1">
                        <a:defRPr kumimoji="1" sz="1488" kern="1200">
                          <a:solidFill>
                            <a:schemeClr val="dk1"/>
                          </a:solidFill>
                          <a:latin typeface="Calibri" panose="020F0502020204030204"/>
                        </a:defRPr>
                      </a:lvl1pPr>
                      <a:lvl2pPr marL="377967" algn="l" defTabSz="755934" rtl="0" eaLnBrk="1" latinLnBrk="0" hangingPunct="1">
                        <a:defRPr kumimoji="1" sz="1488" kern="1200">
                          <a:solidFill>
                            <a:schemeClr val="dk1"/>
                          </a:solidFill>
                          <a:latin typeface="Calibri" panose="020F0502020204030204"/>
                        </a:defRPr>
                      </a:lvl2pPr>
                      <a:lvl3pPr marL="755934" algn="l" defTabSz="755934" rtl="0" eaLnBrk="1" latinLnBrk="0" hangingPunct="1">
                        <a:defRPr kumimoji="1" sz="1488" kern="1200">
                          <a:solidFill>
                            <a:schemeClr val="dk1"/>
                          </a:solidFill>
                          <a:latin typeface="Calibri" panose="020F0502020204030204"/>
                        </a:defRPr>
                      </a:lvl3pPr>
                      <a:lvl4pPr marL="1133902" algn="l" defTabSz="755934" rtl="0" eaLnBrk="1" latinLnBrk="0" hangingPunct="1">
                        <a:defRPr kumimoji="1" sz="1488" kern="1200">
                          <a:solidFill>
                            <a:schemeClr val="dk1"/>
                          </a:solidFill>
                          <a:latin typeface="Calibri" panose="020F0502020204030204"/>
                        </a:defRPr>
                      </a:lvl4pPr>
                      <a:lvl5pPr marL="1511869" algn="l" defTabSz="755934" rtl="0" eaLnBrk="1" latinLnBrk="0" hangingPunct="1">
                        <a:defRPr kumimoji="1" sz="1488" kern="1200">
                          <a:solidFill>
                            <a:schemeClr val="dk1"/>
                          </a:solidFill>
                          <a:latin typeface="Calibri" panose="020F0502020204030204"/>
                        </a:defRPr>
                      </a:lvl5pPr>
                      <a:lvl6pPr marL="1889836" algn="l" defTabSz="755934" rtl="0" eaLnBrk="1" latinLnBrk="0" hangingPunct="1">
                        <a:defRPr kumimoji="1" sz="1488" kern="1200">
                          <a:solidFill>
                            <a:schemeClr val="dk1"/>
                          </a:solidFill>
                          <a:latin typeface="Calibri" panose="020F0502020204030204"/>
                        </a:defRPr>
                      </a:lvl6pPr>
                      <a:lvl7pPr marL="2267803" algn="l" defTabSz="755934" rtl="0" eaLnBrk="1" latinLnBrk="0" hangingPunct="1">
                        <a:defRPr kumimoji="1" sz="1488" kern="1200">
                          <a:solidFill>
                            <a:schemeClr val="dk1"/>
                          </a:solidFill>
                          <a:latin typeface="Calibri" panose="020F0502020204030204"/>
                        </a:defRPr>
                      </a:lvl7pPr>
                      <a:lvl8pPr marL="2645771" algn="l" defTabSz="755934" rtl="0" eaLnBrk="1" latinLnBrk="0" hangingPunct="1">
                        <a:defRPr kumimoji="1" sz="1488" kern="1200">
                          <a:solidFill>
                            <a:schemeClr val="dk1"/>
                          </a:solidFill>
                          <a:latin typeface="Calibri" panose="020F0502020204030204"/>
                        </a:defRPr>
                      </a:lvl8pPr>
                      <a:lvl9pPr marL="3023738" algn="l" defTabSz="755934" rtl="0" eaLnBrk="1" latinLnBrk="0" hangingPunct="1">
                        <a:defRPr kumimoji="1" sz="1488" kern="1200">
                          <a:solidFill>
                            <a:schemeClr val="dk1"/>
                          </a:solidFill>
                          <a:latin typeface="Calibri" panose="020F0502020204030204"/>
                        </a:defRPr>
                      </a:lvl9p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1" lang="ja-JP" altLang="en-US" sz="1400" b="1"/>
                        <a:t>中堅等大規模成長</a:t>
                      </a:r>
                      <a:endParaRPr kumimoji="1" lang="en-US" altLang="ja-JP" sz="1400" b="1"/>
                    </a:p>
                    <a:p>
                      <a:pPr marL="0" marR="0" lvl="0" indent="0" algn="ctr" defTabSz="914423" rtl="0" eaLnBrk="1" fontAlgn="auto" latinLnBrk="0" hangingPunct="1">
                        <a:lnSpc>
                          <a:spcPct val="100000"/>
                        </a:lnSpc>
                        <a:spcBef>
                          <a:spcPts val="0"/>
                        </a:spcBef>
                        <a:spcAft>
                          <a:spcPts val="0"/>
                        </a:spcAft>
                        <a:buClrTx/>
                        <a:buSzTx/>
                        <a:buFontTx/>
                        <a:buNone/>
                        <a:tabLst/>
                        <a:defRPr/>
                      </a:pPr>
                      <a:r>
                        <a:rPr kumimoji="1" lang="ja-JP" altLang="en-US" sz="1400" b="1"/>
                        <a:t>投資補助金</a:t>
                      </a:r>
                      <a:endParaRPr kumimoji="1" lang="en-US" altLang="ja-JP" sz="1400" b="1"/>
                    </a:p>
                  </a:txBody>
                  <a:tcPr anchor="ctr">
                    <a:lnL w="12700" cmpd="sng">
                      <a:solidFill>
                        <a:srgbClr val="FEFFFF"/>
                      </a:solidFill>
                    </a:lnL>
                    <a:lnR w="12700" cmpd="sng">
                      <a:solidFill>
                        <a:srgbClr val="FEFFFF"/>
                      </a:solidFill>
                    </a:lnR>
                    <a:lnT w="12700" cmpd="sng">
                      <a:solidFill>
                        <a:srgbClr val="FEFFFF"/>
                      </a:solidFill>
                    </a:lnT>
                    <a:lnB w="12700" cmpd="sng">
                      <a:solidFill>
                        <a:srgbClr val="FEFFFF"/>
                      </a:solidFill>
                    </a:lnB>
                    <a:lnTlToBr w="12700" cmpd="sng">
                      <a:noFill/>
                      <a:prstDash val="solid"/>
                    </a:lnTlToBr>
                    <a:lnBlToTr w="12700" cmpd="sng">
                      <a:noFill/>
                      <a:prstDash val="solid"/>
                    </a:lnBlToTr>
                    <a:solidFill>
                      <a:srgbClr val="01AFDC">
                        <a:tint val="20000"/>
                      </a:srgbClr>
                    </a:solidFill>
                  </a:tcPr>
                </a:tc>
                <a:tc>
                  <a:txBody>
                    <a:bodyPr/>
                    <a:lstStyle>
                      <a:lvl1pPr marL="0" algn="l" defTabSz="755934" rtl="0" eaLnBrk="1" latinLnBrk="0" hangingPunct="1">
                        <a:defRPr kumimoji="1" sz="1488" kern="1200">
                          <a:solidFill>
                            <a:schemeClr val="dk1"/>
                          </a:solidFill>
                          <a:latin typeface="Calibri" panose="020F0502020204030204"/>
                        </a:defRPr>
                      </a:lvl1pPr>
                      <a:lvl2pPr marL="377967" algn="l" defTabSz="755934" rtl="0" eaLnBrk="1" latinLnBrk="0" hangingPunct="1">
                        <a:defRPr kumimoji="1" sz="1488" kern="1200">
                          <a:solidFill>
                            <a:schemeClr val="dk1"/>
                          </a:solidFill>
                          <a:latin typeface="Calibri" panose="020F0502020204030204"/>
                        </a:defRPr>
                      </a:lvl2pPr>
                      <a:lvl3pPr marL="755934" algn="l" defTabSz="755934" rtl="0" eaLnBrk="1" latinLnBrk="0" hangingPunct="1">
                        <a:defRPr kumimoji="1" sz="1488" kern="1200">
                          <a:solidFill>
                            <a:schemeClr val="dk1"/>
                          </a:solidFill>
                          <a:latin typeface="Calibri" panose="020F0502020204030204"/>
                        </a:defRPr>
                      </a:lvl3pPr>
                      <a:lvl4pPr marL="1133902" algn="l" defTabSz="755934" rtl="0" eaLnBrk="1" latinLnBrk="0" hangingPunct="1">
                        <a:defRPr kumimoji="1" sz="1488" kern="1200">
                          <a:solidFill>
                            <a:schemeClr val="dk1"/>
                          </a:solidFill>
                          <a:latin typeface="Calibri" panose="020F0502020204030204"/>
                        </a:defRPr>
                      </a:lvl4pPr>
                      <a:lvl5pPr marL="1511869" algn="l" defTabSz="755934" rtl="0" eaLnBrk="1" latinLnBrk="0" hangingPunct="1">
                        <a:defRPr kumimoji="1" sz="1488" kern="1200">
                          <a:solidFill>
                            <a:schemeClr val="dk1"/>
                          </a:solidFill>
                          <a:latin typeface="Calibri" panose="020F0502020204030204"/>
                        </a:defRPr>
                      </a:lvl5pPr>
                      <a:lvl6pPr marL="1889836" algn="l" defTabSz="755934" rtl="0" eaLnBrk="1" latinLnBrk="0" hangingPunct="1">
                        <a:defRPr kumimoji="1" sz="1488" kern="1200">
                          <a:solidFill>
                            <a:schemeClr val="dk1"/>
                          </a:solidFill>
                          <a:latin typeface="Calibri" panose="020F0502020204030204"/>
                        </a:defRPr>
                      </a:lvl6pPr>
                      <a:lvl7pPr marL="2267803" algn="l" defTabSz="755934" rtl="0" eaLnBrk="1" latinLnBrk="0" hangingPunct="1">
                        <a:defRPr kumimoji="1" sz="1488" kern="1200">
                          <a:solidFill>
                            <a:schemeClr val="dk1"/>
                          </a:solidFill>
                          <a:latin typeface="Calibri" panose="020F0502020204030204"/>
                        </a:defRPr>
                      </a:lvl7pPr>
                      <a:lvl8pPr marL="2645771" algn="l" defTabSz="755934" rtl="0" eaLnBrk="1" latinLnBrk="0" hangingPunct="1">
                        <a:defRPr kumimoji="1" sz="1488" kern="1200">
                          <a:solidFill>
                            <a:schemeClr val="dk1"/>
                          </a:solidFill>
                          <a:latin typeface="Calibri" panose="020F0502020204030204"/>
                        </a:defRPr>
                      </a:lvl8pPr>
                      <a:lvl9pPr marL="3023738" algn="l" defTabSz="755934" rtl="0" eaLnBrk="1" latinLnBrk="0" hangingPunct="1">
                        <a:defRPr kumimoji="1" sz="1488" kern="1200">
                          <a:solidFill>
                            <a:schemeClr val="dk1"/>
                          </a:solidFill>
                          <a:latin typeface="Calibri" panose="020F0502020204030204"/>
                        </a:defRPr>
                      </a:lvl9pPr>
                    </a:lstStyle>
                    <a:p>
                      <a:endParaRPr kumimoji="1" lang="ja-JP" altLang="en-US"/>
                    </a:p>
                  </a:txBody>
                  <a:tcPr>
                    <a:lnL w="12700" cmpd="sng">
                      <a:solidFill>
                        <a:srgbClr val="FEFFFF"/>
                      </a:solidFill>
                    </a:lnL>
                    <a:lnR w="12700" cmpd="sng">
                      <a:solidFill>
                        <a:srgbClr val="FEFFFF"/>
                      </a:solidFill>
                    </a:lnR>
                    <a:lnT w="12700" cmpd="sng">
                      <a:solidFill>
                        <a:srgbClr val="FEFFFF"/>
                      </a:solidFill>
                    </a:lnT>
                    <a:lnB w="12700" cmpd="sng">
                      <a:solidFill>
                        <a:srgbClr val="FEFFFF"/>
                      </a:solidFill>
                    </a:lnB>
                    <a:lnTlToBr w="12700" cmpd="sng">
                      <a:noFill/>
                      <a:prstDash val="solid"/>
                    </a:lnTlToBr>
                    <a:lnBlToTr w="12700" cmpd="sng">
                      <a:noFill/>
                      <a:prstDash val="solid"/>
                    </a:lnBlToTr>
                    <a:solidFill>
                      <a:srgbClr val="01AFDC">
                        <a:tint val="20000"/>
                      </a:srgbClr>
                    </a:solidFill>
                  </a:tcPr>
                </a:tc>
                <a:tc>
                  <a:txBody>
                    <a:bodyPr/>
                    <a:lstStyle>
                      <a:lvl1pPr marL="0" algn="l" defTabSz="755934" rtl="0" eaLnBrk="1" latinLnBrk="0" hangingPunct="1">
                        <a:defRPr kumimoji="1" sz="1488" kern="1200">
                          <a:solidFill>
                            <a:schemeClr val="dk1"/>
                          </a:solidFill>
                          <a:latin typeface="Calibri" panose="020F0502020204030204"/>
                        </a:defRPr>
                      </a:lvl1pPr>
                      <a:lvl2pPr marL="377967" algn="l" defTabSz="755934" rtl="0" eaLnBrk="1" latinLnBrk="0" hangingPunct="1">
                        <a:defRPr kumimoji="1" sz="1488" kern="1200">
                          <a:solidFill>
                            <a:schemeClr val="dk1"/>
                          </a:solidFill>
                          <a:latin typeface="Calibri" panose="020F0502020204030204"/>
                        </a:defRPr>
                      </a:lvl2pPr>
                      <a:lvl3pPr marL="755934" algn="l" defTabSz="755934" rtl="0" eaLnBrk="1" latinLnBrk="0" hangingPunct="1">
                        <a:defRPr kumimoji="1" sz="1488" kern="1200">
                          <a:solidFill>
                            <a:schemeClr val="dk1"/>
                          </a:solidFill>
                          <a:latin typeface="Calibri" panose="020F0502020204030204"/>
                        </a:defRPr>
                      </a:lvl3pPr>
                      <a:lvl4pPr marL="1133902" algn="l" defTabSz="755934" rtl="0" eaLnBrk="1" latinLnBrk="0" hangingPunct="1">
                        <a:defRPr kumimoji="1" sz="1488" kern="1200">
                          <a:solidFill>
                            <a:schemeClr val="dk1"/>
                          </a:solidFill>
                          <a:latin typeface="Calibri" panose="020F0502020204030204"/>
                        </a:defRPr>
                      </a:lvl4pPr>
                      <a:lvl5pPr marL="1511869" algn="l" defTabSz="755934" rtl="0" eaLnBrk="1" latinLnBrk="0" hangingPunct="1">
                        <a:defRPr kumimoji="1" sz="1488" kern="1200">
                          <a:solidFill>
                            <a:schemeClr val="dk1"/>
                          </a:solidFill>
                          <a:latin typeface="Calibri" panose="020F0502020204030204"/>
                        </a:defRPr>
                      </a:lvl5pPr>
                      <a:lvl6pPr marL="1889836" algn="l" defTabSz="755934" rtl="0" eaLnBrk="1" latinLnBrk="0" hangingPunct="1">
                        <a:defRPr kumimoji="1" sz="1488" kern="1200">
                          <a:solidFill>
                            <a:schemeClr val="dk1"/>
                          </a:solidFill>
                          <a:latin typeface="Calibri" panose="020F0502020204030204"/>
                        </a:defRPr>
                      </a:lvl6pPr>
                      <a:lvl7pPr marL="2267803" algn="l" defTabSz="755934" rtl="0" eaLnBrk="1" latinLnBrk="0" hangingPunct="1">
                        <a:defRPr kumimoji="1" sz="1488" kern="1200">
                          <a:solidFill>
                            <a:schemeClr val="dk1"/>
                          </a:solidFill>
                          <a:latin typeface="Calibri" panose="020F0502020204030204"/>
                        </a:defRPr>
                      </a:lvl7pPr>
                      <a:lvl8pPr marL="2645771" algn="l" defTabSz="755934" rtl="0" eaLnBrk="1" latinLnBrk="0" hangingPunct="1">
                        <a:defRPr kumimoji="1" sz="1488" kern="1200">
                          <a:solidFill>
                            <a:schemeClr val="dk1"/>
                          </a:solidFill>
                          <a:latin typeface="Calibri" panose="020F0502020204030204"/>
                        </a:defRPr>
                      </a:lvl8pPr>
                      <a:lvl9pPr marL="3023738" algn="l" defTabSz="755934" rtl="0" eaLnBrk="1" latinLnBrk="0" hangingPunct="1">
                        <a:defRPr kumimoji="1" sz="1488" kern="1200">
                          <a:solidFill>
                            <a:schemeClr val="dk1"/>
                          </a:solidFill>
                          <a:latin typeface="Calibri" panose="020F0502020204030204"/>
                        </a:defRPr>
                      </a:lvl9pPr>
                    </a:lstStyle>
                    <a:p>
                      <a:endParaRPr kumimoji="1" lang="ja-JP" altLang="en-US"/>
                    </a:p>
                  </a:txBody>
                  <a:tcPr>
                    <a:lnL w="12700" cmpd="sng">
                      <a:solidFill>
                        <a:srgbClr val="FEFFFF"/>
                      </a:solidFill>
                    </a:lnL>
                    <a:lnR w="12700" cmpd="sng">
                      <a:solidFill>
                        <a:srgbClr val="FEFFFF"/>
                      </a:solidFill>
                    </a:lnR>
                    <a:lnT w="12700" cmpd="sng">
                      <a:solidFill>
                        <a:srgbClr val="FEFFFF"/>
                      </a:solidFill>
                    </a:lnT>
                    <a:lnB w="12700" cmpd="sng">
                      <a:solidFill>
                        <a:srgbClr val="FEFFFF"/>
                      </a:solidFill>
                    </a:lnB>
                    <a:lnTlToBr w="12700" cmpd="sng">
                      <a:noFill/>
                      <a:prstDash val="solid"/>
                    </a:lnTlToBr>
                    <a:lnBlToTr w="12700" cmpd="sng">
                      <a:noFill/>
                      <a:prstDash val="solid"/>
                    </a:lnBlToTr>
                    <a:solidFill>
                      <a:srgbClr val="01AFDC">
                        <a:tint val="20000"/>
                      </a:srgbClr>
                    </a:solidFill>
                  </a:tcPr>
                </a:tc>
                <a:tc>
                  <a:txBody>
                    <a:bodyPr/>
                    <a:lstStyle>
                      <a:lvl1pPr marL="0" algn="l" defTabSz="755934" rtl="0" eaLnBrk="1" latinLnBrk="0" hangingPunct="1">
                        <a:defRPr kumimoji="1" sz="1488" kern="1200">
                          <a:solidFill>
                            <a:schemeClr val="dk1"/>
                          </a:solidFill>
                          <a:latin typeface="Calibri" panose="020F0502020204030204"/>
                        </a:defRPr>
                      </a:lvl1pPr>
                      <a:lvl2pPr marL="377967" algn="l" defTabSz="755934" rtl="0" eaLnBrk="1" latinLnBrk="0" hangingPunct="1">
                        <a:defRPr kumimoji="1" sz="1488" kern="1200">
                          <a:solidFill>
                            <a:schemeClr val="dk1"/>
                          </a:solidFill>
                          <a:latin typeface="Calibri" panose="020F0502020204030204"/>
                        </a:defRPr>
                      </a:lvl2pPr>
                      <a:lvl3pPr marL="755934" algn="l" defTabSz="755934" rtl="0" eaLnBrk="1" latinLnBrk="0" hangingPunct="1">
                        <a:defRPr kumimoji="1" sz="1488" kern="1200">
                          <a:solidFill>
                            <a:schemeClr val="dk1"/>
                          </a:solidFill>
                          <a:latin typeface="Calibri" panose="020F0502020204030204"/>
                        </a:defRPr>
                      </a:lvl3pPr>
                      <a:lvl4pPr marL="1133902" algn="l" defTabSz="755934" rtl="0" eaLnBrk="1" latinLnBrk="0" hangingPunct="1">
                        <a:defRPr kumimoji="1" sz="1488" kern="1200">
                          <a:solidFill>
                            <a:schemeClr val="dk1"/>
                          </a:solidFill>
                          <a:latin typeface="Calibri" panose="020F0502020204030204"/>
                        </a:defRPr>
                      </a:lvl4pPr>
                      <a:lvl5pPr marL="1511869" algn="l" defTabSz="755934" rtl="0" eaLnBrk="1" latinLnBrk="0" hangingPunct="1">
                        <a:defRPr kumimoji="1" sz="1488" kern="1200">
                          <a:solidFill>
                            <a:schemeClr val="dk1"/>
                          </a:solidFill>
                          <a:latin typeface="Calibri" panose="020F0502020204030204"/>
                        </a:defRPr>
                      </a:lvl5pPr>
                      <a:lvl6pPr marL="1889836" algn="l" defTabSz="755934" rtl="0" eaLnBrk="1" latinLnBrk="0" hangingPunct="1">
                        <a:defRPr kumimoji="1" sz="1488" kern="1200">
                          <a:solidFill>
                            <a:schemeClr val="dk1"/>
                          </a:solidFill>
                          <a:latin typeface="Calibri" panose="020F0502020204030204"/>
                        </a:defRPr>
                      </a:lvl6pPr>
                      <a:lvl7pPr marL="2267803" algn="l" defTabSz="755934" rtl="0" eaLnBrk="1" latinLnBrk="0" hangingPunct="1">
                        <a:defRPr kumimoji="1" sz="1488" kern="1200">
                          <a:solidFill>
                            <a:schemeClr val="dk1"/>
                          </a:solidFill>
                          <a:latin typeface="Calibri" panose="020F0502020204030204"/>
                        </a:defRPr>
                      </a:lvl7pPr>
                      <a:lvl8pPr marL="2645771" algn="l" defTabSz="755934" rtl="0" eaLnBrk="1" latinLnBrk="0" hangingPunct="1">
                        <a:defRPr kumimoji="1" sz="1488" kern="1200">
                          <a:solidFill>
                            <a:schemeClr val="dk1"/>
                          </a:solidFill>
                          <a:latin typeface="Calibri" panose="020F0502020204030204"/>
                        </a:defRPr>
                      </a:lvl8pPr>
                      <a:lvl9pPr marL="3023738" algn="l" defTabSz="755934" rtl="0" eaLnBrk="1" latinLnBrk="0" hangingPunct="1">
                        <a:defRPr kumimoji="1" sz="1488" kern="1200">
                          <a:solidFill>
                            <a:schemeClr val="dk1"/>
                          </a:solidFill>
                          <a:latin typeface="Calibri" panose="020F0502020204030204"/>
                        </a:defRPr>
                      </a:lvl9pPr>
                    </a:lstStyle>
                    <a:p>
                      <a:endParaRPr kumimoji="1" lang="ja-JP" altLang="en-US"/>
                    </a:p>
                  </a:txBody>
                  <a:tcPr>
                    <a:lnL w="12700" cmpd="sng">
                      <a:solidFill>
                        <a:srgbClr val="FEFFFF"/>
                      </a:solidFill>
                    </a:lnL>
                    <a:lnR w="12700" cmpd="sng">
                      <a:solidFill>
                        <a:srgbClr val="FEFFFF"/>
                      </a:solidFill>
                    </a:lnR>
                    <a:lnT w="12700" cmpd="sng">
                      <a:solidFill>
                        <a:srgbClr val="FEFFFF"/>
                      </a:solidFill>
                    </a:lnT>
                    <a:lnB w="12700" cmpd="sng">
                      <a:solidFill>
                        <a:srgbClr val="FEFFFF"/>
                      </a:solidFill>
                    </a:lnB>
                    <a:lnTlToBr w="12700" cmpd="sng">
                      <a:noFill/>
                      <a:prstDash val="solid"/>
                    </a:lnTlToBr>
                    <a:lnBlToTr w="12700" cmpd="sng">
                      <a:noFill/>
                      <a:prstDash val="solid"/>
                    </a:lnBlToTr>
                    <a:solidFill>
                      <a:srgbClr val="01AFDC">
                        <a:tint val="20000"/>
                      </a:srgbClr>
                    </a:solidFill>
                  </a:tcPr>
                </a:tc>
                <a:tc>
                  <a:txBody>
                    <a:bodyPr/>
                    <a:lstStyle>
                      <a:lvl1pPr marL="0" algn="l" defTabSz="755934" rtl="0" eaLnBrk="1" latinLnBrk="0" hangingPunct="1">
                        <a:defRPr kumimoji="1" sz="1488" kern="1200">
                          <a:solidFill>
                            <a:schemeClr val="dk1"/>
                          </a:solidFill>
                          <a:latin typeface="Calibri" panose="020F0502020204030204"/>
                        </a:defRPr>
                      </a:lvl1pPr>
                      <a:lvl2pPr marL="377967" algn="l" defTabSz="755934" rtl="0" eaLnBrk="1" latinLnBrk="0" hangingPunct="1">
                        <a:defRPr kumimoji="1" sz="1488" kern="1200">
                          <a:solidFill>
                            <a:schemeClr val="dk1"/>
                          </a:solidFill>
                          <a:latin typeface="Calibri" panose="020F0502020204030204"/>
                        </a:defRPr>
                      </a:lvl2pPr>
                      <a:lvl3pPr marL="755934" algn="l" defTabSz="755934" rtl="0" eaLnBrk="1" latinLnBrk="0" hangingPunct="1">
                        <a:defRPr kumimoji="1" sz="1488" kern="1200">
                          <a:solidFill>
                            <a:schemeClr val="dk1"/>
                          </a:solidFill>
                          <a:latin typeface="Calibri" panose="020F0502020204030204"/>
                        </a:defRPr>
                      </a:lvl3pPr>
                      <a:lvl4pPr marL="1133902" algn="l" defTabSz="755934" rtl="0" eaLnBrk="1" latinLnBrk="0" hangingPunct="1">
                        <a:defRPr kumimoji="1" sz="1488" kern="1200">
                          <a:solidFill>
                            <a:schemeClr val="dk1"/>
                          </a:solidFill>
                          <a:latin typeface="Calibri" panose="020F0502020204030204"/>
                        </a:defRPr>
                      </a:lvl4pPr>
                      <a:lvl5pPr marL="1511869" algn="l" defTabSz="755934" rtl="0" eaLnBrk="1" latinLnBrk="0" hangingPunct="1">
                        <a:defRPr kumimoji="1" sz="1488" kern="1200">
                          <a:solidFill>
                            <a:schemeClr val="dk1"/>
                          </a:solidFill>
                          <a:latin typeface="Calibri" panose="020F0502020204030204"/>
                        </a:defRPr>
                      </a:lvl5pPr>
                      <a:lvl6pPr marL="1889836" algn="l" defTabSz="755934" rtl="0" eaLnBrk="1" latinLnBrk="0" hangingPunct="1">
                        <a:defRPr kumimoji="1" sz="1488" kern="1200">
                          <a:solidFill>
                            <a:schemeClr val="dk1"/>
                          </a:solidFill>
                          <a:latin typeface="Calibri" panose="020F0502020204030204"/>
                        </a:defRPr>
                      </a:lvl6pPr>
                      <a:lvl7pPr marL="2267803" algn="l" defTabSz="755934" rtl="0" eaLnBrk="1" latinLnBrk="0" hangingPunct="1">
                        <a:defRPr kumimoji="1" sz="1488" kern="1200">
                          <a:solidFill>
                            <a:schemeClr val="dk1"/>
                          </a:solidFill>
                          <a:latin typeface="Calibri" panose="020F0502020204030204"/>
                        </a:defRPr>
                      </a:lvl7pPr>
                      <a:lvl8pPr marL="2645771" algn="l" defTabSz="755934" rtl="0" eaLnBrk="1" latinLnBrk="0" hangingPunct="1">
                        <a:defRPr kumimoji="1" sz="1488" kern="1200">
                          <a:solidFill>
                            <a:schemeClr val="dk1"/>
                          </a:solidFill>
                          <a:latin typeface="Calibri" panose="020F0502020204030204"/>
                        </a:defRPr>
                      </a:lvl8pPr>
                      <a:lvl9pPr marL="3023738" algn="l" defTabSz="755934" rtl="0" eaLnBrk="1" latinLnBrk="0" hangingPunct="1">
                        <a:defRPr kumimoji="1" sz="1488" kern="1200">
                          <a:solidFill>
                            <a:schemeClr val="dk1"/>
                          </a:solidFill>
                          <a:latin typeface="Calibri" panose="020F0502020204030204"/>
                        </a:defRPr>
                      </a:lvl9pPr>
                    </a:lstStyle>
                    <a:p>
                      <a:endParaRPr kumimoji="1" lang="ja-JP" altLang="en-US" dirty="0"/>
                    </a:p>
                  </a:txBody>
                  <a:tcPr>
                    <a:lnL w="12700" cmpd="sng">
                      <a:solidFill>
                        <a:srgbClr val="FEFFFF"/>
                      </a:solidFill>
                    </a:lnL>
                    <a:lnR w="12700" cmpd="sng">
                      <a:solidFill>
                        <a:srgbClr val="FEFFFF"/>
                      </a:solidFill>
                    </a:lnR>
                    <a:lnT w="12700" cmpd="sng">
                      <a:solidFill>
                        <a:srgbClr val="FEFFFF"/>
                      </a:solidFill>
                    </a:lnT>
                    <a:lnB w="12700" cmpd="sng">
                      <a:solidFill>
                        <a:srgbClr val="FEFFFF"/>
                      </a:solidFill>
                    </a:lnB>
                    <a:lnTlToBr w="12700" cmpd="sng">
                      <a:noFill/>
                      <a:prstDash val="solid"/>
                    </a:lnTlToBr>
                    <a:lnBlToTr w="12700" cmpd="sng">
                      <a:noFill/>
                      <a:prstDash val="solid"/>
                    </a:lnBlToTr>
                    <a:solidFill>
                      <a:srgbClr val="01AFDC">
                        <a:tint val="20000"/>
                      </a:srgbClr>
                    </a:solidFill>
                  </a:tcPr>
                </a:tc>
                <a:extLst>
                  <a:ext uri="{0D108BD9-81ED-4DB2-BD59-A6C34878D82A}">
                    <a16:rowId xmlns:a16="http://schemas.microsoft.com/office/drawing/2014/main" val="11047730"/>
                  </a:ext>
                </a:extLst>
              </a:tr>
            </a:tbl>
          </a:graphicData>
        </a:graphic>
      </p:graphicFrame>
      <p:sp>
        <p:nvSpPr>
          <p:cNvPr id="5" name="矢印: 右 4">
            <a:extLst>
              <a:ext uri="{FF2B5EF4-FFF2-40B4-BE49-F238E27FC236}">
                <a16:creationId xmlns:a16="http://schemas.microsoft.com/office/drawing/2014/main" id="{36A37693-C5AF-8DED-9034-FBFDF4A73181}"/>
              </a:ext>
            </a:extLst>
          </p:cNvPr>
          <p:cNvSpPr/>
          <p:nvPr/>
        </p:nvSpPr>
        <p:spPr bwMode="auto">
          <a:xfrm>
            <a:off x="6361802" y="5211484"/>
            <a:ext cx="2117076" cy="471260"/>
          </a:xfrm>
          <a:prstGeom prst="rightArrow">
            <a:avLst/>
          </a:prstGeom>
          <a:solidFill>
            <a:srgbClr val="99FF99"/>
          </a:solidFill>
          <a:ln w="9525">
            <a:noFill/>
            <a:miter lim="800000"/>
            <a:headEnd/>
            <a:tailEnd/>
          </a:ln>
          <a:effectLst/>
        </p:spPr>
        <p:txBody>
          <a:bodyPr wrap="square" lIns="91440" tIns="45720" rIns="91440" bIns="45720" rtlCol="0" anchor="ctr"/>
          <a:lstStyle/>
          <a:p>
            <a:pPr algn="ctr" defTabSz="914400"/>
            <a:endParaRPr lang="ja-JP" altLang="en-US" sz="1600" b="1">
              <a:solidFill>
                <a:srgbClr val="000000"/>
              </a:solidFill>
              <a:latin typeface="Meiryo UI" panose="020B0604030504040204" pitchFamily="50" charset="-128"/>
              <a:ea typeface="Meiryo UI" panose="020B0604030504040204" pitchFamily="50" charset="-128"/>
            </a:endParaRPr>
          </a:p>
        </p:txBody>
      </p:sp>
      <p:sp>
        <p:nvSpPr>
          <p:cNvPr id="6" name="矢印: 右 5">
            <a:extLst>
              <a:ext uri="{FF2B5EF4-FFF2-40B4-BE49-F238E27FC236}">
                <a16:creationId xmlns:a16="http://schemas.microsoft.com/office/drawing/2014/main" id="{0C8CD7B0-092F-DD0E-CC35-1B7AD52ED9B2}"/>
              </a:ext>
            </a:extLst>
          </p:cNvPr>
          <p:cNvSpPr/>
          <p:nvPr/>
        </p:nvSpPr>
        <p:spPr bwMode="auto">
          <a:xfrm>
            <a:off x="6373451" y="6055129"/>
            <a:ext cx="2070835" cy="471260"/>
          </a:xfrm>
          <a:prstGeom prst="rightArrow">
            <a:avLst/>
          </a:prstGeom>
          <a:solidFill>
            <a:srgbClr val="FFC000"/>
          </a:solidFill>
          <a:ln w="9525">
            <a:solidFill>
              <a:srgbClr val="B2B2B2"/>
            </a:solidFill>
            <a:prstDash val="dash"/>
            <a:miter lim="800000"/>
            <a:headEnd/>
            <a:tailEnd/>
          </a:ln>
          <a:effectLst/>
        </p:spPr>
        <p:txBody>
          <a:bodyPr wrap="square" rtlCol="0" anchor="ctr"/>
          <a:lstStyle/>
          <a:p>
            <a:pPr algn="ctr" defTabSz="914400"/>
            <a:endParaRPr lang="ja-JP" altLang="en-US" sz="1200" b="1">
              <a:solidFill>
                <a:srgbClr val="000000"/>
              </a:solidFill>
              <a:latin typeface="メイリオ" panose="020B0604030504040204" pitchFamily="50" charset="-128"/>
              <a:ea typeface="メイリオ" panose="020B0604030504040204" pitchFamily="50" charset="-128"/>
            </a:endParaRPr>
          </a:p>
        </p:txBody>
      </p:sp>
      <p:grpSp>
        <p:nvGrpSpPr>
          <p:cNvPr id="11" name="グループ化 10">
            <a:extLst>
              <a:ext uri="{FF2B5EF4-FFF2-40B4-BE49-F238E27FC236}">
                <a16:creationId xmlns:a16="http://schemas.microsoft.com/office/drawing/2014/main" id="{F55F841C-30CA-9461-6A5D-85240FDBAC63}"/>
              </a:ext>
            </a:extLst>
          </p:cNvPr>
          <p:cNvGrpSpPr/>
          <p:nvPr/>
        </p:nvGrpSpPr>
        <p:grpSpPr>
          <a:xfrm>
            <a:off x="4100926" y="4940717"/>
            <a:ext cx="2155886" cy="725117"/>
            <a:chOff x="10406710" y="4359279"/>
            <a:chExt cx="2155886" cy="725117"/>
          </a:xfrm>
        </p:grpSpPr>
        <p:sp>
          <p:nvSpPr>
            <p:cNvPr id="12" name="テキスト ボックス 11">
              <a:extLst>
                <a:ext uri="{FF2B5EF4-FFF2-40B4-BE49-F238E27FC236}">
                  <a16:creationId xmlns:a16="http://schemas.microsoft.com/office/drawing/2014/main" id="{53CD626B-4E00-9F22-53BA-D410D07ECF60}"/>
                </a:ext>
              </a:extLst>
            </p:cNvPr>
            <p:cNvSpPr txBox="1"/>
            <p:nvPr/>
          </p:nvSpPr>
          <p:spPr>
            <a:xfrm>
              <a:off x="10406710" y="4359279"/>
              <a:ext cx="1508346" cy="400110"/>
            </a:xfrm>
            <a:prstGeom prst="rect">
              <a:avLst/>
            </a:prstGeom>
            <a:noFill/>
          </p:spPr>
          <p:txBody>
            <a:bodyPr wrap="square" rtlCol="0">
              <a:spAutoFit/>
            </a:bodyPr>
            <a:lstStyle/>
            <a:p>
              <a:pPr algn="ctr" defTabSz="914400"/>
              <a:r>
                <a:rPr kumimoji="1" lang="ja-JP" altLang="en-US"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公募要領公開</a:t>
              </a:r>
              <a:endParaRPr kumimoji="1" lang="en-US" altLang="ja-JP"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endParaRPr>
            </a:p>
            <a:p>
              <a:pPr algn="ctr" defTabSz="914400"/>
              <a:r>
                <a:rPr kumimoji="1" lang="ja-JP" altLang="en-US"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（令和</a:t>
              </a:r>
              <a:r>
                <a:rPr kumimoji="1" lang="en-US" altLang="ja-JP"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7</a:t>
              </a:r>
              <a:r>
                <a:rPr kumimoji="1" lang="ja-JP" altLang="en-US"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年</a:t>
              </a:r>
              <a:r>
                <a:rPr kumimoji="1" lang="en-US" altLang="ja-JP"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12</a:t>
              </a:r>
              <a:r>
                <a:rPr kumimoji="1" lang="ja-JP" altLang="en-US"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月</a:t>
              </a:r>
              <a:r>
                <a:rPr kumimoji="1" lang="en-US" altLang="ja-JP"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26</a:t>
              </a:r>
              <a:r>
                <a:rPr kumimoji="1" lang="ja-JP" altLang="en-US"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日）</a:t>
              </a:r>
            </a:p>
          </p:txBody>
        </p:sp>
        <p:sp>
          <p:nvSpPr>
            <p:cNvPr id="21" name="矢印: 右 20">
              <a:extLst>
                <a:ext uri="{FF2B5EF4-FFF2-40B4-BE49-F238E27FC236}">
                  <a16:creationId xmlns:a16="http://schemas.microsoft.com/office/drawing/2014/main" id="{319439B3-08E3-D8EB-007C-E2E7B4E2FE08}"/>
                </a:ext>
              </a:extLst>
            </p:cNvPr>
            <p:cNvSpPr/>
            <p:nvPr/>
          </p:nvSpPr>
          <p:spPr bwMode="auto">
            <a:xfrm>
              <a:off x="10667508" y="4613136"/>
              <a:ext cx="1708125" cy="471260"/>
            </a:xfrm>
            <a:prstGeom prst="rightArrow">
              <a:avLst/>
            </a:prstGeom>
            <a:solidFill>
              <a:srgbClr val="99FF99"/>
            </a:solidFill>
            <a:ln w="9525">
              <a:noFill/>
              <a:miter lim="800000"/>
              <a:headEnd/>
              <a:tailEnd/>
            </a:ln>
            <a:effectLst/>
          </p:spPr>
          <p:txBody>
            <a:bodyPr wrap="square" lIns="91440" tIns="45720" rIns="91440" bIns="45720" rtlCol="0" anchor="ctr"/>
            <a:lstStyle/>
            <a:p>
              <a:pPr algn="ctr" defTabSz="914400"/>
              <a:r>
                <a:rPr lang="ja-JP" altLang="en-US" sz="1200" b="1">
                  <a:solidFill>
                    <a:srgbClr val="000000"/>
                  </a:solidFill>
                  <a:latin typeface="メイリオ" panose="020B0604030504040204" pitchFamily="50" charset="-128"/>
                  <a:ea typeface="メイリオ" panose="020B0604030504040204" pitchFamily="50" charset="-128"/>
                </a:rPr>
                <a:t>公募</a:t>
              </a:r>
            </a:p>
          </p:txBody>
        </p:sp>
        <p:sp>
          <p:nvSpPr>
            <p:cNvPr id="24" name="テキスト ボックス 23">
              <a:extLst>
                <a:ext uri="{FF2B5EF4-FFF2-40B4-BE49-F238E27FC236}">
                  <a16:creationId xmlns:a16="http://schemas.microsoft.com/office/drawing/2014/main" id="{9FD34340-BED4-8B06-955B-3F2DD667A6A8}"/>
                </a:ext>
              </a:extLst>
            </p:cNvPr>
            <p:cNvSpPr txBox="1"/>
            <p:nvPr/>
          </p:nvSpPr>
          <p:spPr>
            <a:xfrm>
              <a:off x="11703613" y="4420292"/>
              <a:ext cx="858983" cy="246221"/>
            </a:xfrm>
            <a:prstGeom prst="rect">
              <a:avLst/>
            </a:prstGeom>
            <a:noFill/>
          </p:spPr>
          <p:txBody>
            <a:bodyPr wrap="square" rtlCol="0">
              <a:spAutoFit/>
            </a:bodyPr>
            <a:lstStyle/>
            <a:p>
              <a:pPr algn="ctr" defTabSz="914400"/>
              <a:r>
                <a:rPr kumimoji="1" lang="ja-JP" altLang="en-US"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採択発表</a:t>
              </a:r>
            </a:p>
          </p:txBody>
        </p:sp>
      </p:grpSp>
      <p:grpSp>
        <p:nvGrpSpPr>
          <p:cNvPr id="25" name="グループ化 24">
            <a:extLst>
              <a:ext uri="{FF2B5EF4-FFF2-40B4-BE49-F238E27FC236}">
                <a16:creationId xmlns:a16="http://schemas.microsoft.com/office/drawing/2014/main" id="{BC464561-5421-6733-359C-359E76FBE716}"/>
              </a:ext>
            </a:extLst>
          </p:cNvPr>
          <p:cNvGrpSpPr/>
          <p:nvPr/>
        </p:nvGrpSpPr>
        <p:grpSpPr>
          <a:xfrm>
            <a:off x="4233918" y="5782629"/>
            <a:ext cx="1860797" cy="721213"/>
            <a:chOff x="11817393" y="5088300"/>
            <a:chExt cx="2155433" cy="721213"/>
          </a:xfrm>
        </p:grpSpPr>
        <p:sp>
          <p:nvSpPr>
            <p:cNvPr id="26" name="テキスト ボックス 25">
              <a:extLst>
                <a:ext uri="{FF2B5EF4-FFF2-40B4-BE49-F238E27FC236}">
                  <a16:creationId xmlns:a16="http://schemas.microsoft.com/office/drawing/2014/main" id="{C639FADA-01AE-377E-AEB4-2B34C33E90E8}"/>
                </a:ext>
              </a:extLst>
            </p:cNvPr>
            <p:cNvSpPr txBox="1"/>
            <p:nvPr/>
          </p:nvSpPr>
          <p:spPr>
            <a:xfrm>
              <a:off x="11817393" y="5088300"/>
              <a:ext cx="858990" cy="415498"/>
            </a:xfrm>
            <a:prstGeom prst="rect">
              <a:avLst/>
            </a:prstGeom>
            <a:noFill/>
          </p:spPr>
          <p:txBody>
            <a:bodyPr wrap="square" rtlCol="0">
              <a:spAutoFit/>
            </a:bodyPr>
            <a:lstStyle/>
            <a:p>
              <a:pPr algn="ctr" defTabSz="914400"/>
              <a:r>
                <a:rPr kumimoji="1" lang="ja-JP" altLang="en-US"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公募要領</a:t>
              </a:r>
              <a:endParaRPr kumimoji="1" lang="en-US" altLang="ja-JP"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endParaRPr>
            </a:p>
            <a:p>
              <a:pPr algn="ctr" defTabSz="914400"/>
              <a:r>
                <a:rPr kumimoji="1" lang="ja-JP" altLang="en-US"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公開</a:t>
              </a:r>
            </a:p>
          </p:txBody>
        </p:sp>
        <p:sp>
          <p:nvSpPr>
            <p:cNvPr id="27" name="矢印: 右 26">
              <a:extLst>
                <a:ext uri="{FF2B5EF4-FFF2-40B4-BE49-F238E27FC236}">
                  <a16:creationId xmlns:a16="http://schemas.microsoft.com/office/drawing/2014/main" id="{46538890-B469-AC5B-0426-62E4B91CACCD}"/>
                </a:ext>
              </a:extLst>
            </p:cNvPr>
            <p:cNvSpPr/>
            <p:nvPr/>
          </p:nvSpPr>
          <p:spPr bwMode="auto">
            <a:xfrm>
              <a:off x="12159418" y="5338253"/>
              <a:ext cx="1597607" cy="471260"/>
            </a:xfrm>
            <a:prstGeom prst="rightArrow">
              <a:avLst/>
            </a:prstGeom>
            <a:solidFill>
              <a:srgbClr val="FFC000"/>
            </a:solidFill>
            <a:ln w="9525">
              <a:solidFill>
                <a:srgbClr val="B2B2B2"/>
              </a:solidFill>
              <a:miter lim="800000"/>
              <a:headEnd/>
              <a:tailEnd/>
            </a:ln>
            <a:effectLst/>
          </p:spPr>
          <p:txBody>
            <a:bodyPr wrap="square" rtlCol="0" anchor="ctr"/>
            <a:lstStyle/>
            <a:p>
              <a:pPr algn="ctr" defTabSz="914400"/>
              <a:r>
                <a:rPr lang="ja-JP" altLang="en-US" sz="1200" b="1">
                  <a:solidFill>
                    <a:srgbClr val="000000"/>
                  </a:solidFill>
                  <a:latin typeface="メイリオ" panose="020B0604030504040204" pitchFamily="50" charset="-128"/>
                  <a:ea typeface="メイリオ" panose="020B0604030504040204" pitchFamily="50" charset="-128"/>
                </a:rPr>
                <a:t>公募</a:t>
              </a:r>
            </a:p>
          </p:txBody>
        </p:sp>
        <p:sp>
          <p:nvSpPr>
            <p:cNvPr id="28" name="テキスト ボックス 27">
              <a:extLst>
                <a:ext uri="{FF2B5EF4-FFF2-40B4-BE49-F238E27FC236}">
                  <a16:creationId xmlns:a16="http://schemas.microsoft.com/office/drawing/2014/main" id="{FA2B720D-F0BD-20FE-0BDE-5857C8390E38}"/>
                </a:ext>
              </a:extLst>
            </p:cNvPr>
            <p:cNvSpPr txBox="1"/>
            <p:nvPr/>
          </p:nvSpPr>
          <p:spPr>
            <a:xfrm>
              <a:off x="13113843" y="5114579"/>
              <a:ext cx="858983" cy="246221"/>
            </a:xfrm>
            <a:prstGeom prst="rect">
              <a:avLst/>
            </a:prstGeom>
            <a:noFill/>
          </p:spPr>
          <p:txBody>
            <a:bodyPr wrap="square" rtlCol="0">
              <a:spAutoFit/>
            </a:bodyPr>
            <a:lstStyle/>
            <a:p>
              <a:pPr algn="ctr" defTabSz="914400"/>
              <a:r>
                <a:rPr kumimoji="1" lang="ja-JP" altLang="en-US" sz="100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採択発表</a:t>
              </a:r>
            </a:p>
          </p:txBody>
        </p:sp>
      </p:grpSp>
      <p:sp>
        <p:nvSpPr>
          <p:cNvPr id="29" name="テキスト ボックス 28">
            <a:extLst>
              <a:ext uri="{FF2B5EF4-FFF2-40B4-BE49-F238E27FC236}">
                <a16:creationId xmlns:a16="http://schemas.microsoft.com/office/drawing/2014/main" id="{6739EB85-2B19-2D68-DBB1-9F08EEBD7548}"/>
              </a:ext>
            </a:extLst>
          </p:cNvPr>
          <p:cNvSpPr txBox="1"/>
          <p:nvPr/>
        </p:nvSpPr>
        <p:spPr>
          <a:xfrm>
            <a:off x="6468203" y="5810628"/>
            <a:ext cx="1976083" cy="400110"/>
          </a:xfrm>
          <a:prstGeom prst="rect">
            <a:avLst/>
          </a:prstGeom>
          <a:noFill/>
        </p:spPr>
        <p:txBody>
          <a:bodyPr wrap="square" rtlCol="0">
            <a:spAutoFit/>
          </a:bodyPr>
          <a:lstStyle/>
          <a:p>
            <a:pPr defTabSz="914400"/>
            <a:r>
              <a:rPr kumimoji="1" lang="en-US" altLang="ja-JP" sz="1000">
                <a:solidFill>
                  <a:srgbClr val="000000"/>
                </a:solidFill>
                <a:latin typeface="メイリオ" panose="020B0604030504040204" pitchFamily="50" charset="-128"/>
                <a:ea typeface="メイリオ" panose="020B0604030504040204" pitchFamily="50" charset="-128"/>
              </a:rPr>
              <a:t>※</a:t>
            </a:r>
            <a:r>
              <a:rPr kumimoji="1" lang="ja-JP" altLang="en-US" sz="1000">
                <a:solidFill>
                  <a:srgbClr val="000000"/>
                </a:solidFill>
                <a:latin typeface="メイリオ" panose="020B0604030504040204" pitchFamily="50" charset="-128"/>
                <a:ea typeface="メイリオ" panose="020B0604030504040204" pitchFamily="50" charset="-128"/>
              </a:rPr>
              <a:t>予算執行の状況等を踏まえて追加公募を実施</a:t>
            </a:r>
          </a:p>
        </p:txBody>
      </p:sp>
      <p:sp>
        <p:nvSpPr>
          <p:cNvPr id="30" name="テキスト ボックス 29">
            <a:extLst>
              <a:ext uri="{FF2B5EF4-FFF2-40B4-BE49-F238E27FC236}">
                <a16:creationId xmlns:a16="http://schemas.microsoft.com/office/drawing/2014/main" id="{782F9B25-C182-ED9D-7620-3E76614734B2}"/>
              </a:ext>
            </a:extLst>
          </p:cNvPr>
          <p:cNvSpPr txBox="1"/>
          <p:nvPr/>
        </p:nvSpPr>
        <p:spPr>
          <a:xfrm>
            <a:off x="2321607" y="6603070"/>
            <a:ext cx="5020696" cy="246221"/>
          </a:xfrm>
          <a:prstGeom prst="rect">
            <a:avLst/>
          </a:prstGeom>
          <a:noFill/>
        </p:spPr>
        <p:txBody>
          <a:bodyPr wrap="square" rtlCol="0">
            <a:spAutoFit/>
          </a:bodyPr>
          <a:lstStyle/>
          <a:p>
            <a:pPr defTabSz="914400"/>
            <a:r>
              <a:rPr kumimoji="1" lang="en-US" altLang="ja-JP" sz="1000" dirty="0">
                <a:solidFill>
                  <a:srgbClr val="000000"/>
                </a:solidFill>
                <a:latin typeface="メイリオ" panose="020B0604030504040204" pitchFamily="50" charset="-128"/>
                <a:ea typeface="メイリオ" panose="020B0604030504040204" pitchFamily="50" charset="-128"/>
              </a:rPr>
              <a:t>※</a:t>
            </a:r>
            <a:r>
              <a:rPr kumimoji="1" lang="ja-JP" altLang="en-US" sz="1000" dirty="0">
                <a:solidFill>
                  <a:srgbClr val="000000"/>
                </a:solidFill>
                <a:latin typeface="メイリオ" panose="020B0604030504040204" pitchFamily="50" charset="-128"/>
                <a:ea typeface="メイリオ" panose="020B0604030504040204" pitchFamily="50" charset="-128"/>
              </a:rPr>
              <a:t>あくまでも現時点の見通しのため、詳細は各補助金の</a:t>
            </a:r>
            <a:r>
              <a:rPr kumimoji="1" lang="en-US" altLang="ja-JP" sz="1000" dirty="0">
                <a:solidFill>
                  <a:srgbClr val="000000"/>
                </a:solidFill>
                <a:latin typeface="メイリオ" panose="020B0604030504040204" pitchFamily="50" charset="-128"/>
                <a:ea typeface="メイリオ" panose="020B0604030504040204" pitchFamily="50" charset="-128"/>
              </a:rPr>
              <a:t>HP</a:t>
            </a:r>
            <a:r>
              <a:rPr kumimoji="1" lang="ja-JP" altLang="en-US" sz="1000" dirty="0">
                <a:solidFill>
                  <a:srgbClr val="000000"/>
                </a:solidFill>
                <a:latin typeface="メイリオ" panose="020B0604030504040204" pitchFamily="50" charset="-128"/>
                <a:ea typeface="メイリオ" panose="020B0604030504040204" pitchFamily="50" charset="-128"/>
              </a:rPr>
              <a:t>をご確認ください</a:t>
            </a:r>
          </a:p>
        </p:txBody>
      </p:sp>
      <p:sp>
        <p:nvSpPr>
          <p:cNvPr id="31" name="テキスト ボックス 30">
            <a:extLst>
              <a:ext uri="{FF2B5EF4-FFF2-40B4-BE49-F238E27FC236}">
                <a16:creationId xmlns:a16="http://schemas.microsoft.com/office/drawing/2014/main" id="{319F7F90-0018-CBD0-E756-B4431E5F2E0C}"/>
              </a:ext>
            </a:extLst>
          </p:cNvPr>
          <p:cNvSpPr txBox="1"/>
          <p:nvPr/>
        </p:nvSpPr>
        <p:spPr>
          <a:xfrm>
            <a:off x="6502794" y="4952565"/>
            <a:ext cx="1976083" cy="400110"/>
          </a:xfrm>
          <a:prstGeom prst="rect">
            <a:avLst/>
          </a:prstGeom>
          <a:noFill/>
        </p:spPr>
        <p:txBody>
          <a:bodyPr wrap="square" rtlCol="0">
            <a:spAutoFit/>
          </a:bodyPr>
          <a:lstStyle/>
          <a:p>
            <a:pPr defTabSz="914400"/>
            <a:r>
              <a:rPr kumimoji="1" lang="en-US" altLang="ja-JP" sz="1000">
                <a:solidFill>
                  <a:srgbClr val="000000"/>
                </a:solidFill>
                <a:latin typeface="メイリオ" panose="020B0604030504040204" pitchFamily="50" charset="-128"/>
                <a:ea typeface="メイリオ" panose="020B0604030504040204" pitchFamily="50" charset="-128"/>
              </a:rPr>
              <a:t>※</a:t>
            </a:r>
            <a:r>
              <a:rPr kumimoji="1" lang="ja-JP" altLang="en-US" sz="1000">
                <a:solidFill>
                  <a:srgbClr val="000000"/>
                </a:solidFill>
                <a:latin typeface="メイリオ" panose="020B0604030504040204" pitchFamily="50" charset="-128"/>
                <a:ea typeface="メイリオ" panose="020B0604030504040204" pitchFamily="50" charset="-128"/>
              </a:rPr>
              <a:t>予算執行の状況等を踏まえて追加公募を実施</a:t>
            </a:r>
          </a:p>
        </p:txBody>
      </p:sp>
      <p:pic>
        <p:nvPicPr>
          <p:cNvPr id="18" name="図 17" descr="QR コード&#10;&#10;AI によって生成されたコンテンツは間違っている可能性があります。">
            <a:extLst>
              <a:ext uri="{FF2B5EF4-FFF2-40B4-BE49-F238E27FC236}">
                <a16:creationId xmlns:a16="http://schemas.microsoft.com/office/drawing/2014/main" id="{82ABBD8C-6CB3-FB5D-EB68-EFD3292A68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3605" y="5484328"/>
            <a:ext cx="887222" cy="903502"/>
          </a:xfrm>
          <a:prstGeom prst="rect">
            <a:avLst/>
          </a:prstGeom>
        </p:spPr>
      </p:pic>
      <p:sp>
        <p:nvSpPr>
          <p:cNvPr id="23" name="テキスト ボックス 22">
            <a:extLst>
              <a:ext uri="{FF2B5EF4-FFF2-40B4-BE49-F238E27FC236}">
                <a16:creationId xmlns:a16="http://schemas.microsoft.com/office/drawing/2014/main" id="{03487884-7839-B039-2D69-6B37B9754029}"/>
              </a:ext>
            </a:extLst>
          </p:cNvPr>
          <p:cNvSpPr txBox="1"/>
          <p:nvPr/>
        </p:nvSpPr>
        <p:spPr>
          <a:xfrm>
            <a:off x="10413602" y="5293694"/>
            <a:ext cx="1066318" cy="246221"/>
          </a:xfrm>
          <a:prstGeom prst="rect">
            <a:avLst/>
          </a:prstGeom>
          <a:noFill/>
        </p:spPr>
        <p:txBody>
          <a:bodyPr wrap="none" rtlCol="0">
            <a:spAutoFit/>
          </a:bodyPr>
          <a:lstStyle/>
          <a:p>
            <a:r>
              <a:rPr lang="en-US" altLang="ja-JP" sz="1000" dirty="0">
                <a:latin typeface="+mn-ea"/>
              </a:rPr>
              <a:t>100</a:t>
            </a:r>
            <a:r>
              <a:rPr lang="ja-JP" altLang="en-US" sz="1000" dirty="0">
                <a:latin typeface="+mn-ea"/>
              </a:rPr>
              <a:t>億ポータル</a:t>
            </a:r>
          </a:p>
        </p:txBody>
      </p:sp>
      <p:sp>
        <p:nvSpPr>
          <p:cNvPr id="8" name="タイトル 2">
            <a:extLst>
              <a:ext uri="{FF2B5EF4-FFF2-40B4-BE49-F238E27FC236}">
                <a16:creationId xmlns:a16="http://schemas.microsoft.com/office/drawing/2014/main" id="{9229DDF6-1756-979F-29FE-8012FFE02110}"/>
              </a:ext>
            </a:extLst>
          </p:cNvPr>
          <p:cNvSpPr txBox="1">
            <a:spLocks/>
          </p:cNvSpPr>
          <p:nvPr/>
        </p:nvSpPr>
        <p:spPr>
          <a:xfrm>
            <a:off x="0" y="-11804"/>
            <a:ext cx="1743022" cy="461665"/>
          </a:xfrm>
          <a:prstGeom prst="rect">
            <a:avLst/>
          </a:prstGeom>
          <a:solidFill>
            <a:srgbClr val="016F96"/>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成長支援①</a:t>
            </a:r>
            <a:endParaRPr kumimoji="1" lang="en-US" altLang="ja-JP" sz="24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A35B1CBE-17BB-3BA3-8958-8063576820B4}"/>
              </a:ext>
            </a:extLst>
          </p:cNvPr>
          <p:cNvSpPr/>
          <p:nvPr/>
        </p:nvSpPr>
        <p:spPr bwMode="auto">
          <a:xfrm>
            <a:off x="5615962" y="951188"/>
            <a:ext cx="3158287" cy="3317404"/>
          </a:xfrm>
          <a:prstGeom prst="rect">
            <a:avLst/>
          </a:prstGeom>
          <a:noFill/>
          <a:ln w="38100">
            <a:solidFill>
              <a:srgbClr val="FF0000"/>
            </a:solidFill>
            <a:miter lim="800000"/>
            <a:headEnd/>
            <a:tailEnd/>
          </a:ln>
          <a:effectLst/>
        </p:spPr>
        <p:txBody>
          <a:bodyPr wrap="square" rtlCol="0" anchor="ctr"/>
          <a:lstStyle/>
          <a:p>
            <a:pPr algn="l"/>
            <a:endParaRPr kumimoji="0" lang="ja-JP" altLang="en-US" sz="1200">
              <a:latin typeface="+mj-ea"/>
              <a:ea typeface="+mj-ea"/>
            </a:endParaRPr>
          </a:p>
        </p:txBody>
      </p:sp>
      <p:sp>
        <p:nvSpPr>
          <p:cNvPr id="10" name="スライド番号プレースホルダー 9">
            <a:extLst>
              <a:ext uri="{FF2B5EF4-FFF2-40B4-BE49-F238E27FC236}">
                <a16:creationId xmlns:a16="http://schemas.microsoft.com/office/drawing/2014/main" id="{3F84EB97-B662-690C-F049-BEBA5402EED7}"/>
              </a:ext>
            </a:extLst>
          </p:cNvPr>
          <p:cNvSpPr>
            <a:spLocks noGrp="1"/>
          </p:cNvSpPr>
          <p:nvPr>
            <p:ph type="sldNum" sz="quarter" idx="4"/>
          </p:nvPr>
        </p:nvSpPr>
        <p:spPr/>
        <p:txBody>
          <a:bodyPr/>
          <a:lstStyle/>
          <a:p>
            <a:fld id="{D9550142-B990-490A-A107-ED7302A7FD52}" type="slidenum">
              <a:rPr lang="ja-JP" altLang="en-US" smtClean="0"/>
              <a:pPr/>
              <a:t>16</a:t>
            </a:fld>
            <a:endParaRPr lang="ja-JP" altLang="en-US" dirty="0"/>
          </a:p>
        </p:txBody>
      </p:sp>
    </p:spTree>
    <p:extLst>
      <p:ext uri="{BB962C8B-B14F-4D97-AF65-F5344CB8AC3E}">
        <p14:creationId xmlns:p14="http://schemas.microsoft.com/office/powerpoint/2010/main" val="2273870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EB8C9-012D-1104-179E-8B74EC976BD2}"/>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2357763E-7CAB-B6AA-B2B1-F5DDB78B797F}"/>
              </a:ext>
            </a:extLst>
          </p:cNvPr>
          <p:cNvSpPr>
            <a:spLocks noGrp="1"/>
          </p:cNvSpPr>
          <p:nvPr>
            <p:ph type="title"/>
          </p:nvPr>
        </p:nvSpPr>
        <p:spPr>
          <a:xfrm>
            <a:off x="1743022" y="18974"/>
            <a:ext cx="6242314" cy="461665"/>
          </a:xfrm>
        </p:spPr>
        <p:txBody>
          <a:bodyPr/>
          <a:lstStyle/>
          <a:p>
            <a:r>
              <a:rPr lang="ja-JP" altLang="en-US" sz="2400" dirty="0"/>
              <a:t>中小企業経営強化税制</a:t>
            </a:r>
            <a:endParaRPr lang="ja-JP" altLang="en-US" sz="2000" dirty="0"/>
          </a:p>
        </p:txBody>
      </p:sp>
      <p:sp>
        <p:nvSpPr>
          <p:cNvPr id="10" name="テキスト プレースホルダー 9">
            <a:extLst>
              <a:ext uri="{FF2B5EF4-FFF2-40B4-BE49-F238E27FC236}">
                <a16:creationId xmlns:a16="http://schemas.microsoft.com/office/drawing/2014/main" id="{E21A2743-5A01-8C17-044D-3625775B5ADB}"/>
              </a:ext>
            </a:extLst>
          </p:cNvPr>
          <p:cNvSpPr txBox="1">
            <a:spLocks/>
          </p:cNvSpPr>
          <p:nvPr/>
        </p:nvSpPr>
        <p:spPr>
          <a:xfrm>
            <a:off x="221348" y="477721"/>
            <a:ext cx="11749303" cy="1607345"/>
          </a:xfrm>
          <a:prstGeom prst="rect">
            <a:avLst/>
          </a:prstGeom>
          <a:ln w="12700">
            <a:solidFill>
              <a:schemeClr val="tx1"/>
            </a:solidFill>
          </a:ln>
        </p:spPr>
        <p:style>
          <a:lnRef idx="3">
            <a:schemeClr val="lt1"/>
          </a:lnRef>
          <a:fillRef idx="1">
            <a:schemeClr val="accent6"/>
          </a:fillRef>
          <a:effectRef idx="1">
            <a:schemeClr val="accent6"/>
          </a:effectRef>
          <a:fontRef idx="minor">
            <a:schemeClr val="lt1"/>
          </a:fontRef>
        </p:style>
        <p:txBody>
          <a:bodyPr wrap="square" tIns="72000" bIns="72000">
            <a:sp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sz="2000" b="0" i="0" kern="120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marR="0" lvl="0" indent="-342900" algn="just" defTabSz="914400" rtl="0" eaLnBrk="1" fontAlgn="auto" latinLnBrk="0" hangingPunct="1">
              <a:lnSpc>
                <a:spcPct val="100000"/>
              </a:lnSpc>
              <a:spcBef>
                <a:spcPts val="600"/>
              </a:spcBef>
              <a:spcAft>
                <a:spcPts val="600"/>
              </a:spcAft>
              <a:buClr>
                <a:srgbClr val="000000"/>
              </a:buClr>
              <a:buSzTx/>
              <a:buFont typeface="Wingdings" panose="05000000000000000000" pitchFamily="2" charset="2"/>
              <a:buChar char="l"/>
              <a:tabLst/>
              <a:defRPr/>
            </a:pPr>
            <a:r>
              <a:rPr kumimoji="1" lang="ja-JP" altLang="en-US"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中小企業経営強化税制は、中小企業の稼ぐ力を向上させる取組を促進するため、中小企業等経営強化法の認定を受けた経営力向上計画に基づく設備投資について、</a:t>
            </a:r>
            <a:r>
              <a:rPr kumimoji="1" lang="ja-JP" altLang="en-US" sz="14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即時償却及び税額控除（</a:t>
            </a:r>
            <a:r>
              <a:rPr kumimoji="1" lang="en-US" altLang="ja-JP" sz="14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10</a:t>
            </a:r>
            <a:r>
              <a:rPr kumimoji="1" lang="ja-JP" altLang="en-US" sz="14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a:t>
            </a:r>
            <a:r>
              <a:rPr kumimoji="1" lang="en-US" altLang="ja-JP" sz="1400" b="1" i="0" u="sng" strike="noStrike" kern="1200" cap="none" spc="0" normalizeH="0" baseline="30000" noProof="0">
                <a:ln>
                  <a:noFill/>
                </a:ln>
                <a:solidFill>
                  <a:srgbClr val="000000"/>
                </a:solidFill>
                <a:effectLst/>
                <a:uLnTx/>
                <a:uFillTx/>
                <a:latin typeface="メイリオ" panose="020B0604030504040204" pitchFamily="50" charset="-128"/>
                <a:ea typeface="メイリオ" panose="020B0604030504040204" pitchFamily="50" charset="-128"/>
              </a:rPr>
              <a:t>※</a:t>
            </a:r>
            <a:r>
              <a:rPr kumimoji="1" lang="ja-JP" altLang="en-US" sz="14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）のいずれかの適用</a:t>
            </a:r>
            <a:r>
              <a:rPr kumimoji="1" lang="ja-JP" altLang="en-US"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を認める措置。</a:t>
            </a:r>
            <a:r>
              <a:rPr kumimoji="1" lang="en-US" altLang="ja-JP" sz="11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a:t>
            </a:r>
            <a:r>
              <a:rPr kumimoji="1" lang="ja-JP" altLang="en-US" sz="11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資本金</a:t>
            </a:r>
            <a:r>
              <a:rPr kumimoji="1" lang="en-US" altLang="ja-JP" sz="11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3,000</a:t>
            </a:r>
            <a:r>
              <a:rPr kumimoji="1" lang="ja-JP" altLang="en-US" sz="11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rPr>
              <a:t>万円超の場合は７％</a:t>
            </a:r>
            <a:endParaRPr kumimoji="1" lang="ja-JP" altLang="en-US"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endParaRPr>
          </a:p>
          <a:p>
            <a:pPr marL="342900" marR="0" lvl="0" indent="-342900" algn="just" defTabSz="914400" rtl="0" eaLnBrk="1" fontAlgn="auto" latinLnBrk="0" hangingPunct="1">
              <a:lnSpc>
                <a:spcPct val="100000"/>
              </a:lnSpc>
              <a:spcBef>
                <a:spcPts val="600"/>
              </a:spcBef>
              <a:spcAft>
                <a:spcPts val="600"/>
              </a:spcAft>
              <a:buClr>
                <a:srgbClr val="000000"/>
              </a:buClr>
              <a:buSzTx/>
              <a:buFont typeface="Wingdings" panose="05000000000000000000" pitchFamily="2" charset="2"/>
              <a:buChar char="l"/>
              <a:tabLst/>
              <a:defRPr/>
            </a:pP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令和７年度税制改正において、</a:t>
            </a:r>
            <a:r>
              <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100</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億企業の創出を促進するための拡充措置として、売上高</a:t>
            </a:r>
            <a:r>
              <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100</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億円超の達成に向けたロードマップ作成等を要件に、工場のラインや店舗等の生産性向上に係る設備導入に伴う</a:t>
            </a:r>
            <a:r>
              <a:rPr kumimoji="1" lang="ja-JP" altLang="en-US" sz="14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建物</a:t>
            </a:r>
            <a:r>
              <a:rPr kumimoji="1" lang="en-US" altLang="ja-JP" sz="1400" b="1" i="0" u="sng" strike="noStrike" kern="1200" cap="none" spc="0" normalizeH="0" baseline="30000" noProof="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4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を対象設備に追加（</a:t>
            </a:r>
            <a:r>
              <a:rPr kumimoji="1" lang="en-US" altLang="ja-JP" sz="14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E</a:t>
            </a:r>
            <a:r>
              <a:rPr kumimoji="1" lang="ja-JP" altLang="en-US" sz="14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類型追加）</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の上、</a:t>
            </a:r>
            <a:r>
              <a:rPr kumimoji="1" lang="ja-JP" altLang="en-US" sz="14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適用期限を２年延長</a:t>
            </a:r>
            <a:r>
              <a:rPr kumimoji="1" lang="ja-JP" altLang="en-US"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a:t>
            </a:r>
            <a:endParaRPr kumimoji="1" lang="en-US" altLang="ja-JP" sz="1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endParaRPr>
          </a:p>
          <a:p>
            <a:pPr marL="344497" marR="0" lvl="1" indent="-14400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建物を新増設した場合における建物及びその附属設備については、</a:t>
            </a:r>
            <a:r>
              <a:rPr kumimoji="1" lang="ja-JP" altLang="en-US" sz="12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雇用者給与支給総額が</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前年度末と比較して</a:t>
            </a:r>
            <a:r>
              <a:rPr kumimoji="1" lang="en-US" altLang="ja-JP" sz="12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2.5</a:t>
            </a:r>
            <a:r>
              <a:rPr kumimoji="1" lang="ja-JP" altLang="en-US" sz="12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％以上増加した場合</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2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特別償却</a:t>
            </a:r>
            <a:r>
              <a:rPr kumimoji="1" lang="en-US" altLang="ja-JP" sz="12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15</a:t>
            </a:r>
            <a:r>
              <a:rPr kumimoji="1" lang="ja-JP" altLang="en-US" sz="12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％又は税額控除１％</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a:t>
            </a:r>
            <a:r>
              <a:rPr kumimoji="1" lang="en-US" altLang="ja-JP" sz="12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5.0</a:t>
            </a:r>
            <a:r>
              <a:rPr kumimoji="1" lang="ja-JP" altLang="en-US" sz="12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％以上増加した場合</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2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特別償却</a:t>
            </a:r>
            <a:r>
              <a:rPr kumimoji="1" lang="en-US" altLang="ja-JP" sz="12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25</a:t>
            </a:r>
            <a:r>
              <a:rPr kumimoji="1" lang="ja-JP" altLang="en-US" sz="1200" b="1" i="0" u="sng"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％又は税額控除２％を適用</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rPr>
              <a:t>。</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35" name="正方形/長方形 34">
            <a:extLst>
              <a:ext uri="{FF2B5EF4-FFF2-40B4-BE49-F238E27FC236}">
                <a16:creationId xmlns:a16="http://schemas.microsoft.com/office/drawing/2014/main" id="{369FAFA9-836F-640D-7A02-A97C2DCDF202}"/>
              </a:ext>
            </a:extLst>
          </p:cNvPr>
          <p:cNvSpPr/>
          <p:nvPr/>
        </p:nvSpPr>
        <p:spPr>
          <a:xfrm>
            <a:off x="0" y="6201128"/>
            <a:ext cx="11592017" cy="584775"/>
          </a:xfrm>
          <a:prstGeom prst="rect">
            <a:avLst/>
          </a:prstGeom>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１ 発電用の機械装置・建物・建物附属設備については、発電量のうち、販売を行うことが見込まれる電気の量が占める割合が２分の１を超える発電設備等を除く。また、発電設備等について税制措置を適用する場合は、経営力向上計画の認定申請時に報告書を提出する必要。</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２ 医療保健業を行う事業者が取得又は製作をする器具備品（医療機器に限る）・建物・建物附属設備を除く。</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３ ソフトウェアについては、複写して販売するための原本、開発研究用のもの、サーバー用ＯＳのうち一定のものなどを除く。</a:t>
            </a:r>
          </a:p>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４ コインランドリー業（主要な事業であるものを除く。）の用に供する資産でその管理のおおむね全部を他の者に委託するもの又は</a:t>
            </a:r>
            <a:r>
              <a:rPr kumimoji="1" lang="ja-JP" altLang="en-US" sz="800" b="0" i="0" u="none" strike="noStrike" kern="1200" cap="none" spc="0" normalizeH="0" baseline="0" noProof="0">
                <a:ln>
                  <a:noFill/>
                </a:ln>
                <a:solidFill>
                  <a:prstClr val="black"/>
                </a:solidFill>
                <a:effectLst/>
                <a:uLnTx/>
                <a:uFill>
                  <a:solidFill>
                    <a:srgbClr val="FF0000"/>
                  </a:solidFill>
                </a:uFill>
                <a:latin typeface="Meiryo UI" panose="020B0604030504040204" pitchFamily="50" charset="-128"/>
                <a:ea typeface="Meiryo UI" panose="020B0604030504040204" pitchFamily="50" charset="-128"/>
                <a:cs typeface="+mn-cs"/>
              </a:rPr>
              <a:t>暗号資産マイニング業の用に供する資産を</a:t>
            </a:r>
            <a:r>
              <a:rPr kumimoji="1" lang="ja-JP" altLang="en-US" sz="800" b="0" i="0" u="none" strike="sngStrike" kern="1200" cap="none" spc="0" normalizeH="0" baseline="0" noProof="0">
                <a:ln>
                  <a:noFill/>
                </a:ln>
                <a:solidFill>
                  <a:prstClr val="black"/>
                </a:solidFill>
                <a:effectLst/>
                <a:uLnTx/>
                <a:uFill>
                  <a:solidFill>
                    <a:srgbClr val="FF0000"/>
                  </a:solidFill>
                </a:uFill>
                <a:latin typeface="Meiryo UI" panose="020B0604030504040204" pitchFamily="50" charset="-128"/>
                <a:ea typeface="Meiryo UI" panose="020B0604030504040204" pitchFamily="50" charset="-128"/>
                <a:cs typeface="+mn-cs"/>
              </a:rPr>
              <a:t>除</a:t>
            </a:r>
            <a:r>
              <a:rPr kumimoji="1" lang="ja-JP" altLang="en-US" sz="800" b="0" i="0" u="none" strike="noStrike" kern="1200" cap="none" spc="0" normalizeH="0" baseline="0" noProof="0">
                <a:ln>
                  <a:noFill/>
                </a:ln>
                <a:solidFill>
                  <a:prstClr val="black"/>
                </a:solidFill>
                <a:effectLst/>
                <a:uLnTx/>
                <a:uFill>
                  <a:solidFill>
                    <a:srgbClr val="FF0000"/>
                  </a:solidFill>
                </a:uFill>
                <a:latin typeface="Meiryo UI" panose="020B0604030504040204" pitchFamily="50" charset="-128"/>
                <a:ea typeface="Meiryo UI" panose="020B0604030504040204" pitchFamily="50" charset="-128"/>
                <a:cs typeface="+mn-cs"/>
              </a:rPr>
              <a:t>く</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7" name="正方形/長方形 36">
            <a:extLst>
              <a:ext uri="{FF2B5EF4-FFF2-40B4-BE49-F238E27FC236}">
                <a16:creationId xmlns:a16="http://schemas.microsoft.com/office/drawing/2014/main" id="{739BC15F-5F90-AD5F-AC36-0190DB5982F3}"/>
              </a:ext>
            </a:extLst>
          </p:cNvPr>
          <p:cNvSpPr/>
          <p:nvPr/>
        </p:nvSpPr>
        <p:spPr bwMode="auto">
          <a:xfrm>
            <a:off x="221348" y="2114898"/>
            <a:ext cx="1008112" cy="252000"/>
          </a:xfrm>
          <a:prstGeom prst="rect">
            <a:avLst/>
          </a:prstGeom>
          <a:noFill/>
          <a:ln w="12700">
            <a:solidFill>
              <a:sysClr val="windowText" lastClr="000000"/>
            </a:solid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Calibri" panose="020F0502020204030204"/>
                <a:ea typeface="メイリオ" panose="020B0604030504040204" pitchFamily="50" charset="-128"/>
                <a:cs typeface="+mn-cs"/>
              </a:rPr>
              <a:t>現行制度</a:t>
            </a:r>
          </a:p>
        </p:txBody>
      </p:sp>
      <p:sp>
        <p:nvSpPr>
          <p:cNvPr id="38" name="テキスト プレースホルダー 5">
            <a:extLst>
              <a:ext uri="{FF2B5EF4-FFF2-40B4-BE49-F238E27FC236}">
                <a16:creationId xmlns:a16="http://schemas.microsoft.com/office/drawing/2014/main" id="{2E20A54B-DE32-88A0-3E4D-2B737FEB83A7}"/>
              </a:ext>
            </a:extLst>
          </p:cNvPr>
          <p:cNvSpPr txBox="1">
            <a:spLocks/>
          </p:cNvSpPr>
          <p:nvPr/>
        </p:nvSpPr>
        <p:spPr>
          <a:xfrm>
            <a:off x="1274453" y="2151454"/>
            <a:ext cx="3714158" cy="215444"/>
          </a:xfrm>
          <a:prstGeom prst="rect">
            <a:avLst/>
          </a:prstGeom>
          <a:noFill/>
        </p:spPr>
        <p:txBody>
          <a:bodyPr vert="horz" wrap="none" lIns="0" tIns="0" rIns="0" bIns="0" rtlCol="0">
            <a:spAutoFit/>
          </a:bodyPr>
          <a:lstStyle>
            <a:lvl1pPr marL="0" indent="0" algn="l" defTabSz="914400" rtl="0" eaLnBrk="1" latinLnBrk="0" hangingPunct="1">
              <a:spcBef>
                <a:spcPts val="0"/>
              </a:spcBef>
              <a:spcAft>
                <a:spcPts val="0"/>
              </a:spcAft>
              <a:buClr>
                <a:srgbClr val="002060"/>
              </a:buClr>
              <a:buFont typeface="Wingdings" panose="05000000000000000000" pitchFamily="2" charset="2"/>
              <a:buNone/>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42950" indent="-285750" algn="l" defTabSz="914400" rtl="0" eaLnBrk="1" latinLnBrk="0" hangingPunct="1">
              <a:spcBef>
                <a:spcPts val="600"/>
              </a:spcBef>
              <a:spcAft>
                <a:spcPts val="600"/>
              </a:spcAft>
              <a:buFont typeface="Arial" pitchFamily="34" charset="0"/>
              <a:buChar char="–"/>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43000" indent="-228600" algn="l" defTabSz="914400" rtl="0" eaLnBrk="1" latinLnBrk="0" hangingPunct="1">
              <a:spcBef>
                <a:spcPts val="600"/>
              </a:spcBef>
              <a:spcAft>
                <a:spcPts val="600"/>
              </a:spcAft>
              <a:buFont typeface="Arial" pitchFamily="34" charset="0"/>
              <a:buChar char="•"/>
              <a:defRPr kumimoji="1" sz="105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2060"/>
              </a:buClr>
              <a:buSzTx/>
              <a:buFont typeface="Wingdings" panose="05000000000000000000" pitchFamily="2" charset="2"/>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適用期限：令和８年度末</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(2026</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年度末</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まで</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p>
        </p:txBody>
      </p:sp>
      <p:graphicFrame>
        <p:nvGraphicFramePr>
          <p:cNvPr id="39" name="表 38">
            <a:extLst>
              <a:ext uri="{FF2B5EF4-FFF2-40B4-BE49-F238E27FC236}">
                <a16:creationId xmlns:a16="http://schemas.microsoft.com/office/drawing/2014/main" id="{9D338499-C7AA-9E21-9EE1-FD66CE5F8F69}"/>
              </a:ext>
            </a:extLst>
          </p:cNvPr>
          <p:cNvGraphicFramePr>
            <a:graphicFrameLocks noGrp="1"/>
          </p:cNvGraphicFramePr>
          <p:nvPr/>
        </p:nvGraphicFramePr>
        <p:xfrm>
          <a:off x="123826" y="2397408"/>
          <a:ext cx="11846828" cy="3803720"/>
        </p:xfrm>
        <a:graphic>
          <a:graphicData uri="http://schemas.openxmlformats.org/drawingml/2006/table">
            <a:tbl>
              <a:tblPr firstRow="1" bandRow="1"/>
              <a:tblGrid>
                <a:gridCol w="1873627">
                  <a:extLst>
                    <a:ext uri="{9D8B030D-6E8A-4147-A177-3AD203B41FA5}">
                      <a16:colId xmlns:a16="http://schemas.microsoft.com/office/drawing/2014/main" val="2908000411"/>
                    </a:ext>
                  </a:extLst>
                </a:gridCol>
                <a:gridCol w="3715924">
                  <a:extLst>
                    <a:ext uri="{9D8B030D-6E8A-4147-A177-3AD203B41FA5}">
                      <a16:colId xmlns:a16="http://schemas.microsoft.com/office/drawing/2014/main" val="98780935"/>
                    </a:ext>
                  </a:extLst>
                </a:gridCol>
                <a:gridCol w="848951">
                  <a:extLst>
                    <a:ext uri="{9D8B030D-6E8A-4147-A177-3AD203B41FA5}">
                      <a16:colId xmlns:a16="http://schemas.microsoft.com/office/drawing/2014/main" val="2687388841"/>
                    </a:ext>
                  </a:extLst>
                </a:gridCol>
                <a:gridCol w="3421594">
                  <a:extLst>
                    <a:ext uri="{9D8B030D-6E8A-4147-A177-3AD203B41FA5}">
                      <a16:colId xmlns:a16="http://schemas.microsoft.com/office/drawing/2014/main" val="177358895"/>
                    </a:ext>
                  </a:extLst>
                </a:gridCol>
                <a:gridCol w="1986732">
                  <a:extLst>
                    <a:ext uri="{9D8B030D-6E8A-4147-A177-3AD203B41FA5}">
                      <a16:colId xmlns:a16="http://schemas.microsoft.com/office/drawing/2014/main" val="3938750236"/>
                    </a:ext>
                  </a:extLst>
                </a:gridCol>
              </a:tblGrid>
              <a:tr h="317393">
                <a:tc>
                  <a:txBody>
                    <a:bodyPr/>
                    <a:lstStyle>
                      <a:lvl1pPr marL="0" algn="l" defTabSz="914423" rtl="0" eaLnBrk="1" latinLnBrk="0" hangingPunct="1">
                        <a:defRPr kumimoji="1" sz="1800" b="1" kern="1200">
                          <a:solidFill>
                            <a:schemeClr val="lt1"/>
                          </a:solidFill>
                          <a:latin typeface="メイリオ"/>
                          <a:ea typeface="メイリオ"/>
                        </a:defRPr>
                      </a:lvl1pPr>
                      <a:lvl2pPr marL="457212" algn="l" defTabSz="914423" rtl="0" eaLnBrk="1" latinLnBrk="0" hangingPunct="1">
                        <a:defRPr kumimoji="1" sz="1800" b="1" kern="1200">
                          <a:solidFill>
                            <a:schemeClr val="lt1"/>
                          </a:solidFill>
                          <a:latin typeface="メイリオ"/>
                          <a:ea typeface="メイリオ"/>
                        </a:defRPr>
                      </a:lvl2pPr>
                      <a:lvl3pPr marL="914423" algn="l" defTabSz="914423" rtl="0" eaLnBrk="1" latinLnBrk="0" hangingPunct="1">
                        <a:defRPr kumimoji="1" sz="1800" b="1" kern="1200">
                          <a:solidFill>
                            <a:schemeClr val="lt1"/>
                          </a:solidFill>
                          <a:latin typeface="メイリオ"/>
                          <a:ea typeface="メイリオ"/>
                        </a:defRPr>
                      </a:lvl3pPr>
                      <a:lvl4pPr marL="1371634" algn="l" defTabSz="914423" rtl="0" eaLnBrk="1" latinLnBrk="0" hangingPunct="1">
                        <a:defRPr kumimoji="1" sz="1800" b="1" kern="1200">
                          <a:solidFill>
                            <a:schemeClr val="lt1"/>
                          </a:solidFill>
                          <a:latin typeface="メイリオ"/>
                          <a:ea typeface="メイリオ"/>
                        </a:defRPr>
                      </a:lvl4pPr>
                      <a:lvl5pPr marL="1828846" algn="l" defTabSz="914423" rtl="0" eaLnBrk="1" latinLnBrk="0" hangingPunct="1">
                        <a:defRPr kumimoji="1" sz="1800" b="1" kern="1200">
                          <a:solidFill>
                            <a:schemeClr val="lt1"/>
                          </a:solidFill>
                          <a:latin typeface="メイリオ"/>
                          <a:ea typeface="メイリオ"/>
                        </a:defRPr>
                      </a:lvl5pPr>
                      <a:lvl6pPr marL="2286057" algn="l" defTabSz="914423" rtl="0" eaLnBrk="1" latinLnBrk="0" hangingPunct="1">
                        <a:defRPr kumimoji="1" sz="1800" b="1" kern="1200">
                          <a:solidFill>
                            <a:schemeClr val="lt1"/>
                          </a:solidFill>
                          <a:latin typeface="メイリオ"/>
                          <a:ea typeface="メイリオ"/>
                        </a:defRPr>
                      </a:lvl6pPr>
                      <a:lvl7pPr marL="2743269" algn="l" defTabSz="914423" rtl="0" eaLnBrk="1" latinLnBrk="0" hangingPunct="1">
                        <a:defRPr kumimoji="1" sz="1800" b="1" kern="1200">
                          <a:solidFill>
                            <a:schemeClr val="lt1"/>
                          </a:solidFill>
                          <a:latin typeface="メイリオ"/>
                          <a:ea typeface="メイリオ"/>
                        </a:defRPr>
                      </a:lvl7pPr>
                      <a:lvl8pPr marL="3200480" algn="l" defTabSz="914423" rtl="0" eaLnBrk="1" latinLnBrk="0" hangingPunct="1">
                        <a:defRPr kumimoji="1" sz="1800" b="1" kern="1200">
                          <a:solidFill>
                            <a:schemeClr val="lt1"/>
                          </a:solidFill>
                          <a:latin typeface="メイリオ"/>
                          <a:ea typeface="メイリオ"/>
                        </a:defRPr>
                      </a:lvl8pPr>
                      <a:lvl9pPr marL="3657691" algn="l" defTabSz="914423" rtl="0" eaLnBrk="1" latinLnBrk="0" hangingPunct="1">
                        <a:defRPr kumimoji="1" sz="1800" b="1" kern="1200">
                          <a:solidFill>
                            <a:schemeClr val="lt1"/>
                          </a:solidFill>
                          <a:latin typeface="メイリオ"/>
                          <a:ea typeface="メイリオ"/>
                        </a:defRPr>
                      </a:lvl9pPr>
                    </a:lstStyle>
                    <a:p>
                      <a:pPr algn="ctr"/>
                      <a:r>
                        <a:rPr kumimoji="1" lang="ja-JP" altLang="en-US" sz="1600" b="1">
                          <a:solidFill>
                            <a:schemeClr val="tx1"/>
                          </a:solidFill>
                          <a:latin typeface="Meiryo UI" panose="020B0604030504040204" pitchFamily="50" charset="-128"/>
                          <a:ea typeface="Meiryo UI" panose="020B0604030504040204" pitchFamily="50" charset="-128"/>
                        </a:rPr>
                        <a:t>類型</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solidFill>
                      <a:srgbClr val="F79646">
                        <a:lumMod val="60000"/>
                        <a:lumOff val="40000"/>
                      </a:srgbClr>
                    </a:solidFill>
                  </a:tcPr>
                </a:tc>
                <a:tc>
                  <a:txBody>
                    <a:bodyPr/>
                    <a:lstStyle>
                      <a:lvl1pPr marL="0" algn="l" defTabSz="914423" rtl="0" eaLnBrk="1" latinLnBrk="0" hangingPunct="1">
                        <a:defRPr kumimoji="1" sz="1800" b="1" kern="1200">
                          <a:solidFill>
                            <a:schemeClr val="lt1"/>
                          </a:solidFill>
                          <a:latin typeface="メイリオ"/>
                          <a:ea typeface="メイリオ"/>
                        </a:defRPr>
                      </a:lvl1pPr>
                      <a:lvl2pPr marL="457212" algn="l" defTabSz="914423" rtl="0" eaLnBrk="1" latinLnBrk="0" hangingPunct="1">
                        <a:defRPr kumimoji="1" sz="1800" b="1" kern="1200">
                          <a:solidFill>
                            <a:schemeClr val="lt1"/>
                          </a:solidFill>
                          <a:latin typeface="メイリオ"/>
                          <a:ea typeface="メイリオ"/>
                        </a:defRPr>
                      </a:lvl2pPr>
                      <a:lvl3pPr marL="914423" algn="l" defTabSz="914423" rtl="0" eaLnBrk="1" latinLnBrk="0" hangingPunct="1">
                        <a:defRPr kumimoji="1" sz="1800" b="1" kern="1200">
                          <a:solidFill>
                            <a:schemeClr val="lt1"/>
                          </a:solidFill>
                          <a:latin typeface="メイリオ"/>
                          <a:ea typeface="メイリオ"/>
                        </a:defRPr>
                      </a:lvl3pPr>
                      <a:lvl4pPr marL="1371634" algn="l" defTabSz="914423" rtl="0" eaLnBrk="1" latinLnBrk="0" hangingPunct="1">
                        <a:defRPr kumimoji="1" sz="1800" b="1" kern="1200">
                          <a:solidFill>
                            <a:schemeClr val="lt1"/>
                          </a:solidFill>
                          <a:latin typeface="メイリオ"/>
                          <a:ea typeface="メイリオ"/>
                        </a:defRPr>
                      </a:lvl4pPr>
                      <a:lvl5pPr marL="1828846" algn="l" defTabSz="914423" rtl="0" eaLnBrk="1" latinLnBrk="0" hangingPunct="1">
                        <a:defRPr kumimoji="1" sz="1800" b="1" kern="1200">
                          <a:solidFill>
                            <a:schemeClr val="lt1"/>
                          </a:solidFill>
                          <a:latin typeface="メイリオ"/>
                          <a:ea typeface="メイリオ"/>
                        </a:defRPr>
                      </a:lvl5pPr>
                      <a:lvl6pPr marL="2286057" algn="l" defTabSz="914423" rtl="0" eaLnBrk="1" latinLnBrk="0" hangingPunct="1">
                        <a:defRPr kumimoji="1" sz="1800" b="1" kern="1200">
                          <a:solidFill>
                            <a:schemeClr val="lt1"/>
                          </a:solidFill>
                          <a:latin typeface="メイリオ"/>
                          <a:ea typeface="メイリオ"/>
                        </a:defRPr>
                      </a:lvl6pPr>
                      <a:lvl7pPr marL="2743269" algn="l" defTabSz="914423" rtl="0" eaLnBrk="1" latinLnBrk="0" hangingPunct="1">
                        <a:defRPr kumimoji="1" sz="1800" b="1" kern="1200">
                          <a:solidFill>
                            <a:schemeClr val="lt1"/>
                          </a:solidFill>
                          <a:latin typeface="メイリオ"/>
                          <a:ea typeface="メイリオ"/>
                        </a:defRPr>
                      </a:lvl7pPr>
                      <a:lvl8pPr marL="3200480" algn="l" defTabSz="914423" rtl="0" eaLnBrk="1" latinLnBrk="0" hangingPunct="1">
                        <a:defRPr kumimoji="1" sz="1800" b="1" kern="1200">
                          <a:solidFill>
                            <a:schemeClr val="lt1"/>
                          </a:solidFill>
                          <a:latin typeface="メイリオ"/>
                          <a:ea typeface="メイリオ"/>
                        </a:defRPr>
                      </a:lvl8pPr>
                      <a:lvl9pPr marL="3657691" algn="l" defTabSz="914423" rtl="0" eaLnBrk="1" latinLnBrk="0" hangingPunct="1">
                        <a:defRPr kumimoji="1" sz="1800" b="1" kern="1200">
                          <a:solidFill>
                            <a:schemeClr val="lt1"/>
                          </a:solidFill>
                          <a:latin typeface="メイリオ"/>
                          <a:ea typeface="メイリオ"/>
                        </a:defRPr>
                      </a:lvl9pPr>
                    </a:lstStyle>
                    <a:p>
                      <a:pPr algn="ctr"/>
                      <a:r>
                        <a:rPr kumimoji="1" lang="ja-JP" altLang="en-US" sz="1600" b="1">
                          <a:solidFill>
                            <a:schemeClr val="tx1"/>
                          </a:solidFill>
                          <a:latin typeface="Meiryo UI" panose="020B0604030504040204" pitchFamily="50" charset="-128"/>
                          <a:ea typeface="Meiryo UI" panose="020B0604030504040204" pitchFamily="50" charset="-128"/>
                        </a:rPr>
                        <a:t>要件</a:t>
                      </a:r>
                    </a:p>
                  </a:txBody>
                  <a:tcP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solidFill>
                      <a:srgbClr val="F79646">
                        <a:lumMod val="60000"/>
                        <a:lumOff val="40000"/>
                      </a:srgbClr>
                    </a:solidFill>
                  </a:tcPr>
                </a:tc>
                <a:tc>
                  <a:txBody>
                    <a:bodyPr/>
                    <a:lstStyle>
                      <a:lvl1pPr marL="0" algn="l" defTabSz="914423" rtl="0" eaLnBrk="1" latinLnBrk="0" hangingPunct="1">
                        <a:defRPr kumimoji="1" sz="1800" b="1" kern="1200">
                          <a:solidFill>
                            <a:schemeClr val="lt1"/>
                          </a:solidFill>
                          <a:latin typeface="メイリオ"/>
                          <a:ea typeface="メイリオ"/>
                        </a:defRPr>
                      </a:lvl1pPr>
                      <a:lvl2pPr marL="457212" algn="l" defTabSz="914423" rtl="0" eaLnBrk="1" latinLnBrk="0" hangingPunct="1">
                        <a:defRPr kumimoji="1" sz="1800" b="1" kern="1200">
                          <a:solidFill>
                            <a:schemeClr val="lt1"/>
                          </a:solidFill>
                          <a:latin typeface="メイリオ"/>
                          <a:ea typeface="メイリオ"/>
                        </a:defRPr>
                      </a:lvl2pPr>
                      <a:lvl3pPr marL="914423" algn="l" defTabSz="914423" rtl="0" eaLnBrk="1" latinLnBrk="0" hangingPunct="1">
                        <a:defRPr kumimoji="1" sz="1800" b="1" kern="1200">
                          <a:solidFill>
                            <a:schemeClr val="lt1"/>
                          </a:solidFill>
                          <a:latin typeface="メイリオ"/>
                          <a:ea typeface="メイリオ"/>
                        </a:defRPr>
                      </a:lvl3pPr>
                      <a:lvl4pPr marL="1371634" algn="l" defTabSz="914423" rtl="0" eaLnBrk="1" latinLnBrk="0" hangingPunct="1">
                        <a:defRPr kumimoji="1" sz="1800" b="1" kern="1200">
                          <a:solidFill>
                            <a:schemeClr val="lt1"/>
                          </a:solidFill>
                          <a:latin typeface="メイリオ"/>
                          <a:ea typeface="メイリオ"/>
                        </a:defRPr>
                      </a:lvl4pPr>
                      <a:lvl5pPr marL="1828846" algn="l" defTabSz="914423" rtl="0" eaLnBrk="1" latinLnBrk="0" hangingPunct="1">
                        <a:defRPr kumimoji="1" sz="1800" b="1" kern="1200">
                          <a:solidFill>
                            <a:schemeClr val="lt1"/>
                          </a:solidFill>
                          <a:latin typeface="メイリオ"/>
                          <a:ea typeface="メイリオ"/>
                        </a:defRPr>
                      </a:lvl5pPr>
                      <a:lvl6pPr marL="2286057" algn="l" defTabSz="914423" rtl="0" eaLnBrk="1" latinLnBrk="0" hangingPunct="1">
                        <a:defRPr kumimoji="1" sz="1800" b="1" kern="1200">
                          <a:solidFill>
                            <a:schemeClr val="lt1"/>
                          </a:solidFill>
                          <a:latin typeface="メイリオ"/>
                          <a:ea typeface="メイリオ"/>
                        </a:defRPr>
                      </a:lvl6pPr>
                      <a:lvl7pPr marL="2743269" algn="l" defTabSz="914423" rtl="0" eaLnBrk="1" latinLnBrk="0" hangingPunct="1">
                        <a:defRPr kumimoji="1" sz="1800" b="1" kern="1200">
                          <a:solidFill>
                            <a:schemeClr val="lt1"/>
                          </a:solidFill>
                          <a:latin typeface="メイリオ"/>
                          <a:ea typeface="メイリオ"/>
                        </a:defRPr>
                      </a:lvl7pPr>
                      <a:lvl8pPr marL="3200480" algn="l" defTabSz="914423" rtl="0" eaLnBrk="1" latinLnBrk="0" hangingPunct="1">
                        <a:defRPr kumimoji="1" sz="1800" b="1" kern="1200">
                          <a:solidFill>
                            <a:schemeClr val="lt1"/>
                          </a:solidFill>
                          <a:latin typeface="メイリオ"/>
                          <a:ea typeface="メイリオ"/>
                        </a:defRPr>
                      </a:lvl8pPr>
                      <a:lvl9pPr marL="3657691" algn="l" defTabSz="914423" rtl="0" eaLnBrk="1" latinLnBrk="0" hangingPunct="1">
                        <a:defRPr kumimoji="1" sz="1800" b="1" kern="1200">
                          <a:solidFill>
                            <a:schemeClr val="lt1"/>
                          </a:solidFill>
                          <a:latin typeface="メイリオ"/>
                          <a:ea typeface="メイリオ"/>
                        </a:defRPr>
                      </a:lvl9pPr>
                    </a:lstStyle>
                    <a:p>
                      <a:pPr algn="ctr"/>
                      <a:r>
                        <a:rPr kumimoji="1" lang="ja-JP" altLang="en-US" sz="1600" b="1">
                          <a:solidFill>
                            <a:schemeClr val="tx1"/>
                          </a:solidFill>
                          <a:latin typeface="Meiryo UI" panose="020B0604030504040204" pitchFamily="50" charset="-128"/>
                          <a:ea typeface="Meiryo UI" panose="020B0604030504040204" pitchFamily="50" charset="-128"/>
                        </a:rPr>
                        <a:t>確認者</a:t>
                      </a:r>
                    </a:p>
                  </a:txBody>
                  <a:tcP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solidFill>
                      <a:srgbClr val="F79646">
                        <a:lumMod val="60000"/>
                        <a:lumOff val="40000"/>
                      </a:srgbClr>
                    </a:solidFill>
                  </a:tcPr>
                </a:tc>
                <a:tc>
                  <a:txBody>
                    <a:bodyPr/>
                    <a:lstStyle>
                      <a:lvl1pPr marL="0" algn="l" defTabSz="914423" rtl="0" eaLnBrk="1" latinLnBrk="0" hangingPunct="1">
                        <a:defRPr kumimoji="1" sz="1800" b="1" kern="1200">
                          <a:solidFill>
                            <a:schemeClr val="lt1"/>
                          </a:solidFill>
                          <a:latin typeface="メイリオ"/>
                          <a:ea typeface="メイリオ"/>
                        </a:defRPr>
                      </a:lvl1pPr>
                      <a:lvl2pPr marL="457212" algn="l" defTabSz="914423" rtl="0" eaLnBrk="1" latinLnBrk="0" hangingPunct="1">
                        <a:defRPr kumimoji="1" sz="1800" b="1" kern="1200">
                          <a:solidFill>
                            <a:schemeClr val="lt1"/>
                          </a:solidFill>
                          <a:latin typeface="メイリオ"/>
                          <a:ea typeface="メイリオ"/>
                        </a:defRPr>
                      </a:lvl2pPr>
                      <a:lvl3pPr marL="914423" algn="l" defTabSz="914423" rtl="0" eaLnBrk="1" latinLnBrk="0" hangingPunct="1">
                        <a:defRPr kumimoji="1" sz="1800" b="1" kern="1200">
                          <a:solidFill>
                            <a:schemeClr val="lt1"/>
                          </a:solidFill>
                          <a:latin typeface="メイリオ"/>
                          <a:ea typeface="メイリオ"/>
                        </a:defRPr>
                      </a:lvl3pPr>
                      <a:lvl4pPr marL="1371634" algn="l" defTabSz="914423" rtl="0" eaLnBrk="1" latinLnBrk="0" hangingPunct="1">
                        <a:defRPr kumimoji="1" sz="1800" b="1" kern="1200">
                          <a:solidFill>
                            <a:schemeClr val="lt1"/>
                          </a:solidFill>
                          <a:latin typeface="メイリオ"/>
                          <a:ea typeface="メイリオ"/>
                        </a:defRPr>
                      </a:lvl4pPr>
                      <a:lvl5pPr marL="1828846" algn="l" defTabSz="914423" rtl="0" eaLnBrk="1" latinLnBrk="0" hangingPunct="1">
                        <a:defRPr kumimoji="1" sz="1800" b="1" kern="1200">
                          <a:solidFill>
                            <a:schemeClr val="lt1"/>
                          </a:solidFill>
                          <a:latin typeface="メイリオ"/>
                          <a:ea typeface="メイリオ"/>
                        </a:defRPr>
                      </a:lvl5pPr>
                      <a:lvl6pPr marL="2286057" algn="l" defTabSz="914423" rtl="0" eaLnBrk="1" latinLnBrk="0" hangingPunct="1">
                        <a:defRPr kumimoji="1" sz="1800" b="1" kern="1200">
                          <a:solidFill>
                            <a:schemeClr val="lt1"/>
                          </a:solidFill>
                          <a:latin typeface="メイリオ"/>
                          <a:ea typeface="メイリオ"/>
                        </a:defRPr>
                      </a:lvl6pPr>
                      <a:lvl7pPr marL="2743269" algn="l" defTabSz="914423" rtl="0" eaLnBrk="1" latinLnBrk="0" hangingPunct="1">
                        <a:defRPr kumimoji="1" sz="1800" b="1" kern="1200">
                          <a:solidFill>
                            <a:schemeClr val="lt1"/>
                          </a:solidFill>
                          <a:latin typeface="メイリオ"/>
                          <a:ea typeface="メイリオ"/>
                        </a:defRPr>
                      </a:lvl7pPr>
                      <a:lvl8pPr marL="3200480" algn="l" defTabSz="914423" rtl="0" eaLnBrk="1" latinLnBrk="0" hangingPunct="1">
                        <a:defRPr kumimoji="1" sz="1800" b="1" kern="1200">
                          <a:solidFill>
                            <a:schemeClr val="lt1"/>
                          </a:solidFill>
                          <a:latin typeface="メイリオ"/>
                          <a:ea typeface="メイリオ"/>
                        </a:defRPr>
                      </a:lvl8pPr>
                      <a:lvl9pPr marL="3657691" algn="l" defTabSz="914423" rtl="0" eaLnBrk="1" latinLnBrk="0" hangingPunct="1">
                        <a:defRPr kumimoji="1" sz="1800" b="1" kern="1200">
                          <a:solidFill>
                            <a:schemeClr val="lt1"/>
                          </a:solidFill>
                          <a:latin typeface="メイリオ"/>
                          <a:ea typeface="メイリオ"/>
                        </a:defRPr>
                      </a:lvl9pPr>
                    </a:lstStyle>
                    <a:p>
                      <a:pPr algn="ctr"/>
                      <a:r>
                        <a:rPr kumimoji="1" lang="ja-JP" altLang="en-US" sz="1600" b="1">
                          <a:solidFill>
                            <a:schemeClr val="tx1"/>
                          </a:solidFill>
                          <a:latin typeface="Meiryo UI" panose="020B0604030504040204" pitchFamily="50" charset="-128"/>
                          <a:ea typeface="Meiryo UI" panose="020B0604030504040204" pitchFamily="50" charset="-128"/>
                        </a:rPr>
                        <a:t>対象設備</a:t>
                      </a:r>
                    </a:p>
                  </a:txBody>
                  <a:tcP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solidFill>
                      <a:srgbClr val="F79646">
                        <a:lumMod val="60000"/>
                        <a:lumOff val="40000"/>
                      </a:srgbClr>
                    </a:solidFill>
                  </a:tcPr>
                </a:tc>
                <a:tc>
                  <a:txBody>
                    <a:bodyPr/>
                    <a:lstStyle>
                      <a:lvl1pPr marL="0" algn="l" defTabSz="914423" rtl="0" eaLnBrk="1" latinLnBrk="0" hangingPunct="1">
                        <a:defRPr kumimoji="1" sz="1800" b="1" kern="1200">
                          <a:solidFill>
                            <a:schemeClr val="lt1"/>
                          </a:solidFill>
                          <a:latin typeface="メイリオ"/>
                          <a:ea typeface="メイリオ"/>
                        </a:defRPr>
                      </a:lvl1pPr>
                      <a:lvl2pPr marL="457212" algn="l" defTabSz="914423" rtl="0" eaLnBrk="1" latinLnBrk="0" hangingPunct="1">
                        <a:defRPr kumimoji="1" sz="1800" b="1" kern="1200">
                          <a:solidFill>
                            <a:schemeClr val="lt1"/>
                          </a:solidFill>
                          <a:latin typeface="メイリオ"/>
                          <a:ea typeface="メイリオ"/>
                        </a:defRPr>
                      </a:lvl2pPr>
                      <a:lvl3pPr marL="914423" algn="l" defTabSz="914423" rtl="0" eaLnBrk="1" latinLnBrk="0" hangingPunct="1">
                        <a:defRPr kumimoji="1" sz="1800" b="1" kern="1200">
                          <a:solidFill>
                            <a:schemeClr val="lt1"/>
                          </a:solidFill>
                          <a:latin typeface="メイリオ"/>
                          <a:ea typeface="メイリオ"/>
                        </a:defRPr>
                      </a:lvl3pPr>
                      <a:lvl4pPr marL="1371634" algn="l" defTabSz="914423" rtl="0" eaLnBrk="1" latinLnBrk="0" hangingPunct="1">
                        <a:defRPr kumimoji="1" sz="1800" b="1" kern="1200">
                          <a:solidFill>
                            <a:schemeClr val="lt1"/>
                          </a:solidFill>
                          <a:latin typeface="メイリオ"/>
                          <a:ea typeface="メイリオ"/>
                        </a:defRPr>
                      </a:lvl4pPr>
                      <a:lvl5pPr marL="1828846" algn="l" defTabSz="914423" rtl="0" eaLnBrk="1" latinLnBrk="0" hangingPunct="1">
                        <a:defRPr kumimoji="1" sz="1800" b="1" kern="1200">
                          <a:solidFill>
                            <a:schemeClr val="lt1"/>
                          </a:solidFill>
                          <a:latin typeface="メイリオ"/>
                          <a:ea typeface="メイリオ"/>
                        </a:defRPr>
                      </a:lvl5pPr>
                      <a:lvl6pPr marL="2286057" algn="l" defTabSz="914423" rtl="0" eaLnBrk="1" latinLnBrk="0" hangingPunct="1">
                        <a:defRPr kumimoji="1" sz="1800" b="1" kern="1200">
                          <a:solidFill>
                            <a:schemeClr val="lt1"/>
                          </a:solidFill>
                          <a:latin typeface="メイリオ"/>
                          <a:ea typeface="メイリオ"/>
                        </a:defRPr>
                      </a:lvl6pPr>
                      <a:lvl7pPr marL="2743269" algn="l" defTabSz="914423" rtl="0" eaLnBrk="1" latinLnBrk="0" hangingPunct="1">
                        <a:defRPr kumimoji="1" sz="1800" b="1" kern="1200">
                          <a:solidFill>
                            <a:schemeClr val="lt1"/>
                          </a:solidFill>
                          <a:latin typeface="メイリオ"/>
                          <a:ea typeface="メイリオ"/>
                        </a:defRPr>
                      </a:lvl7pPr>
                      <a:lvl8pPr marL="3200480" algn="l" defTabSz="914423" rtl="0" eaLnBrk="1" latinLnBrk="0" hangingPunct="1">
                        <a:defRPr kumimoji="1" sz="1800" b="1" kern="1200">
                          <a:solidFill>
                            <a:schemeClr val="lt1"/>
                          </a:solidFill>
                          <a:latin typeface="メイリオ"/>
                          <a:ea typeface="メイリオ"/>
                        </a:defRPr>
                      </a:lvl8pPr>
                      <a:lvl9pPr marL="3657691" algn="l" defTabSz="914423" rtl="0" eaLnBrk="1" latinLnBrk="0" hangingPunct="1">
                        <a:defRPr kumimoji="1" sz="1800" b="1" kern="1200">
                          <a:solidFill>
                            <a:schemeClr val="lt1"/>
                          </a:solidFill>
                          <a:latin typeface="メイリオ"/>
                          <a:ea typeface="メイリオ"/>
                        </a:defRPr>
                      </a:lvl9pPr>
                    </a:lstStyle>
                    <a:p>
                      <a:pPr algn="ctr"/>
                      <a:r>
                        <a:rPr kumimoji="1" lang="ja-JP" altLang="en-US" sz="1600" b="1">
                          <a:solidFill>
                            <a:schemeClr val="tx1"/>
                          </a:solidFill>
                          <a:latin typeface="Meiryo UI" panose="020B0604030504040204" pitchFamily="50" charset="-128"/>
                          <a:ea typeface="Meiryo UI" panose="020B0604030504040204" pitchFamily="50" charset="-128"/>
                        </a:rPr>
                        <a:t>その他要件</a:t>
                      </a:r>
                    </a:p>
                  </a:txBody>
                  <a:tcP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solidFill>
                      <a:srgbClr val="F79646">
                        <a:lumMod val="60000"/>
                        <a:lumOff val="40000"/>
                      </a:srgbClr>
                    </a:solidFill>
                  </a:tcPr>
                </a:tc>
                <a:extLst>
                  <a:ext uri="{0D108BD9-81ED-4DB2-BD59-A6C34878D82A}">
                    <a16:rowId xmlns:a16="http://schemas.microsoft.com/office/drawing/2014/main" val="3362767465"/>
                  </a:ext>
                </a:extLst>
              </a:tr>
              <a:tr h="648000">
                <a:tc>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pPr algn="ctr"/>
                      <a:r>
                        <a:rPr kumimoji="1" lang="ja-JP" altLang="en-US" sz="1400" b="1">
                          <a:solidFill>
                            <a:schemeClr val="tx1"/>
                          </a:solidFill>
                          <a:latin typeface="Meiryo UI" panose="020B0604030504040204" pitchFamily="50" charset="-128"/>
                          <a:ea typeface="Meiryo UI" panose="020B0604030504040204" pitchFamily="50" charset="-128"/>
                        </a:rPr>
                        <a:t>生産性向上設備</a:t>
                      </a:r>
                      <a:endParaRPr kumimoji="1" lang="en-US" altLang="ja-JP" sz="1400" b="1">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a:solidFill>
                            <a:schemeClr val="tx1"/>
                          </a:solidFill>
                          <a:latin typeface="Meiryo UI" panose="020B0604030504040204" pitchFamily="50" charset="-128"/>
                          <a:ea typeface="Meiryo UI" panose="020B0604030504040204" pitchFamily="50" charset="-128"/>
                        </a:rPr>
                        <a:t>（</a:t>
                      </a:r>
                      <a:r>
                        <a:rPr kumimoji="1" lang="en-US" altLang="ja-JP" sz="1400" b="1">
                          <a:solidFill>
                            <a:schemeClr val="tx1"/>
                          </a:solidFill>
                          <a:latin typeface="Meiryo UI" panose="020B0604030504040204" pitchFamily="50" charset="-128"/>
                          <a:ea typeface="Meiryo UI" panose="020B0604030504040204" pitchFamily="50" charset="-128"/>
                        </a:rPr>
                        <a:t>A</a:t>
                      </a:r>
                      <a:r>
                        <a:rPr kumimoji="1" lang="ja-JP" altLang="en-US" sz="1400" b="1">
                          <a:solidFill>
                            <a:schemeClr val="tx1"/>
                          </a:solidFill>
                          <a:latin typeface="Meiryo UI" panose="020B0604030504040204" pitchFamily="50" charset="-128"/>
                          <a:ea typeface="Meiryo UI" panose="020B0604030504040204" pitchFamily="50" charset="-128"/>
                        </a:rPr>
                        <a:t>類型）</a:t>
                      </a:r>
                      <a:endParaRPr kumimoji="1" lang="en-US" altLang="ja-JP" sz="1400" b="1">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solidFill>
                      <a:srgbClr val="F79646">
                        <a:lumMod val="20000"/>
                        <a:lumOff val="80000"/>
                      </a:srgbClr>
                    </a:solidFill>
                  </a:tcPr>
                </a:tc>
                <a:tc>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r>
                        <a:rPr kumimoji="1" lang="ja-JP" altLang="en-US" sz="1200" b="1" u="sng">
                          <a:solidFill>
                            <a:schemeClr val="tx1"/>
                          </a:solidFill>
                          <a:latin typeface="Meiryo UI" panose="020B0604030504040204" pitchFamily="50" charset="-128"/>
                          <a:ea typeface="Meiryo UI" panose="020B0604030504040204" pitchFamily="50" charset="-128"/>
                        </a:rPr>
                        <a:t>生産性</a:t>
                      </a:r>
                      <a:r>
                        <a:rPr kumimoji="1" lang="en-US" altLang="ja-JP" sz="1200" b="1" u="sng" baseline="30000">
                          <a:solidFill>
                            <a:schemeClr val="tx1"/>
                          </a:solidFill>
                          <a:latin typeface="Meiryo UI" panose="020B0604030504040204" pitchFamily="50" charset="-128"/>
                          <a:ea typeface="Meiryo UI" panose="020B0604030504040204" pitchFamily="50" charset="-128"/>
                        </a:rPr>
                        <a:t>※</a:t>
                      </a:r>
                      <a:r>
                        <a:rPr kumimoji="1" lang="ja-JP" altLang="en-US" sz="1200" b="1" u="sng">
                          <a:solidFill>
                            <a:schemeClr val="tx1"/>
                          </a:solidFill>
                          <a:latin typeface="Meiryo UI" panose="020B0604030504040204" pitchFamily="50" charset="-128"/>
                          <a:ea typeface="Meiryo UI" panose="020B0604030504040204" pitchFamily="50" charset="-128"/>
                        </a:rPr>
                        <a:t>が旧モデル比平均</a:t>
                      </a:r>
                      <a:r>
                        <a:rPr kumimoji="1" lang="en-US" altLang="ja-JP" sz="1200" b="1" u="sng">
                          <a:solidFill>
                            <a:schemeClr val="tx1"/>
                          </a:solidFill>
                          <a:latin typeface="Meiryo UI" panose="020B0604030504040204" pitchFamily="50" charset="-128"/>
                          <a:ea typeface="Meiryo UI" panose="020B0604030504040204" pitchFamily="50" charset="-128"/>
                        </a:rPr>
                        <a:t>1</a:t>
                      </a:r>
                      <a:r>
                        <a:rPr kumimoji="1" lang="ja-JP" altLang="en-US" sz="1200" b="1" u="sng">
                          <a:solidFill>
                            <a:schemeClr val="tx1"/>
                          </a:solidFill>
                          <a:latin typeface="Meiryo UI" panose="020B0604030504040204" pitchFamily="50" charset="-128"/>
                          <a:ea typeface="Meiryo UI" panose="020B0604030504040204" pitchFamily="50" charset="-128"/>
                        </a:rPr>
                        <a:t>％以上向上</a:t>
                      </a:r>
                      <a:r>
                        <a:rPr kumimoji="1" lang="ja-JP" altLang="en-US" sz="1200">
                          <a:solidFill>
                            <a:schemeClr val="tx1"/>
                          </a:solidFill>
                          <a:latin typeface="Meiryo UI" panose="020B0604030504040204" pitchFamily="50" charset="-128"/>
                          <a:ea typeface="Meiryo UI" panose="020B0604030504040204" pitchFamily="50" charset="-128"/>
                        </a:rPr>
                        <a:t>する設備</a:t>
                      </a:r>
                      <a:endParaRPr kumimoji="1" lang="en-US" altLang="ja-JP" sz="1200">
                        <a:solidFill>
                          <a:schemeClr val="tx1"/>
                        </a:solidFill>
                        <a:latin typeface="Meiryo UI" panose="020B0604030504040204" pitchFamily="50" charset="-128"/>
                        <a:ea typeface="Meiryo UI" panose="020B0604030504040204" pitchFamily="50" charset="-128"/>
                      </a:endParaRPr>
                    </a:p>
                    <a:p>
                      <a:pPr marL="108000" indent="-108000">
                        <a:buFont typeface="Meiryo UI" panose="020B0604030504040204" pitchFamily="50" charset="-128"/>
                        <a:buChar char="※"/>
                      </a:pPr>
                      <a:r>
                        <a:rPr kumimoji="1" lang="ja-JP" altLang="en-US" sz="900">
                          <a:solidFill>
                            <a:schemeClr val="tx1"/>
                          </a:solidFill>
                          <a:latin typeface="Meiryo UI" panose="020B0604030504040204" pitchFamily="50" charset="-128"/>
                          <a:ea typeface="Meiryo UI" panose="020B0604030504040204" pitchFamily="50" charset="-128"/>
                        </a:rPr>
                        <a:t>単位時間当たり生産量、歩留まり率、投入コスト削減率のいずれか</a:t>
                      </a:r>
                    </a:p>
                  </a:txBody>
                  <a:tcPr anchor="ct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noFill/>
                  </a:tcPr>
                </a:tc>
                <a:tc>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pPr algn="ctr"/>
                      <a:r>
                        <a:rPr kumimoji="1" lang="ja-JP" altLang="en-US" sz="1200">
                          <a:solidFill>
                            <a:schemeClr val="tx1"/>
                          </a:solidFill>
                          <a:latin typeface="Meiryo UI" panose="020B0604030504040204" pitchFamily="50" charset="-128"/>
                          <a:ea typeface="Meiryo UI" panose="020B0604030504040204" pitchFamily="50" charset="-128"/>
                        </a:rPr>
                        <a:t>工業会等</a:t>
                      </a:r>
                    </a:p>
                  </a:txBody>
                  <a:tcPr anchor="ct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r>
                        <a:rPr kumimoji="1" lang="ja-JP" altLang="en-US" sz="1200">
                          <a:solidFill>
                            <a:schemeClr val="tx1"/>
                          </a:solidFill>
                          <a:latin typeface="Meiryo UI" panose="020B0604030504040204" pitchFamily="50" charset="-128"/>
                          <a:ea typeface="Meiryo UI" panose="020B0604030504040204" pitchFamily="50" charset="-128"/>
                        </a:rPr>
                        <a:t>機械装置（</a:t>
                      </a:r>
                      <a:r>
                        <a:rPr kumimoji="1" lang="en-US" altLang="ja-JP" sz="1200">
                          <a:solidFill>
                            <a:schemeClr val="tx1"/>
                          </a:solidFill>
                          <a:latin typeface="Meiryo UI" panose="020B0604030504040204" pitchFamily="50" charset="-128"/>
                          <a:ea typeface="Meiryo UI" panose="020B0604030504040204" pitchFamily="50" charset="-128"/>
                        </a:rPr>
                        <a:t>160</a:t>
                      </a:r>
                      <a:r>
                        <a:rPr kumimoji="1" lang="ja-JP" altLang="en-US" sz="1200">
                          <a:solidFill>
                            <a:schemeClr val="tx1"/>
                          </a:solidFill>
                          <a:latin typeface="Meiryo UI" panose="020B0604030504040204" pitchFamily="50" charset="-128"/>
                          <a:ea typeface="Meiryo UI" panose="020B0604030504040204" pitchFamily="50" charset="-128"/>
                        </a:rPr>
                        <a:t>万円以上）</a:t>
                      </a:r>
                      <a:endParaRPr kumimoji="1" lang="en-US" altLang="ja-JP" sz="1200">
                        <a:solidFill>
                          <a:schemeClr val="tx1"/>
                        </a:solidFill>
                        <a:latin typeface="Meiryo UI" panose="020B0604030504040204" pitchFamily="50" charset="-128"/>
                        <a:ea typeface="Meiryo UI" panose="020B0604030504040204" pitchFamily="50" charset="-128"/>
                      </a:endParaRPr>
                    </a:p>
                    <a:p>
                      <a:endParaRPr kumimoji="1" lang="ja-JP" altLang="en-US" sz="1000">
                        <a:solidFill>
                          <a:schemeClr val="tx1"/>
                        </a:solidFill>
                        <a:latin typeface="Meiryo UI" panose="020B0604030504040204" pitchFamily="50" charset="-128"/>
                        <a:ea typeface="Meiryo UI" panose="020B0604030504040204" pitchFamily="50" charset="-128"/>
                      </a:endParaRPr>
                    </a:p>
                    <a:p>
                      <a:r>
                        <a:rPr kumimoji="1" lang="ja-JP" altLang="en-US" sz="1200">
                          <a:solidFill>
                            <a:schemeClr val="tx1"/>
                          </a:solidFill>
                          <a:latin typeface="Meiryo UI" panose="020B0604030504040204" pitchFamily="50" charset="-128"/>
                          <a:ea typeface="Meiryo UI" panose="020B0604030504040204" pitchFamily="50" charset="-128"/>
                        </a:rPr>
                        <a:t>工具（</a:t>
                      </a:r>
                      <a:r>
                        <a:rPr kumimoji="1" lang="en-US" altLang="ja-JP" sz="1200">
                          <a:solidFill>
                            <a:schemeClr val="tx1"/>
                          </a:solidFill>
                          <a:latin typeface="Meiryo UI" panose="020B0604030504040204" pitchFamily="50" charset="-128"/>
                          <a:ea typeface="Meiryo UI" panose="020B0604030504040204" pitchFamily="50" charset="-128"/>
                        </a:rPr>
                        <a:t>40</a:t>
                      </a:r>
                      <a:r>
                        <a:rPr kumimoji="1" lang="ja-JP" altLang="en-US" sz="1200">
                          <a:solidFill>
                            <a:schemeClr val="tx1"/>
                          </a:solidFill>
                          <a:latin typeface="Meiryo UI" panose="020B0604030504040204" pitchFamily="50" charset="-128"/>
                          <a:ea typeface="Meiryo UI" panose="020B0604030504040204" pitchFamily="50" charset="-128"/>
                        </a:rPr>
                        <a:t>万円以上）</a:t>
                      </a:r>
                      <a:endParaRPr kumimoji="1" lang="en-US" altLang="ja-JP" sz="1200" baseline="30000">
                        <a:solidFill>
                          <a:schemeClr val="tx1"/>
                        </a:solidFill>
                        <a:latin typeface="Meiryo UI" panose="020B0604030504040204" pitchFamily="50" charset="-128"/>
                        <a:ea typeface="Meiryo UI" panose="020B0604030504040204" pitchFamily="50" charset="-128"/>
                      </a:endParaRPr>
                    </a:p>
                    <a:p>
                      <a:r>
                        <a:rPr kumimoji="1" lang="ja-JP" altLang="en-US" sz="900">
                          <a:solidFill>
                            <a:schemeClr val="tx1"/>
                          </a:solidFill>
                          <a:latin typeface="Meiryo UI" panose="020B0604030504040204" pitchFamily="50" charset="-128"/>
                          <a:ea typeface="Meiryo UI" panose="020B0604030504040204" pitchFamily="50" charset="-128"/>
                        </a:rPr>
                        <a:t>（</a:t>
                      </a:r>
                      <a:r>
                        <a:rPr kumimoji="1" lang="en-US" altLang="ja-JP" sz="900">
                          <a:solidFill>
                            <a:schemeClr val="tx1"/>
                          </a:solidFill>
                          <a:latin typeface="Meiryo UI" panose="020B0604030504040204" pitchFamily="50" charset="-128"/>
                          <a:ea typeface="Meiryo UI" panose="020B0604030504040204" pitchFamily="50" charset="-128"/>
                        </a:rPr>
                        <a:t>A</a:t>
                      </a:r>
                      <a:r>
                        <a:rPr kumimoji="1" lang="ja-JP" altLang="en-US" sz="900">
                          <a:solidFill>
                            <a:schemeClr val="tx1"/>
                          </a:solidFill>
                          <a:latin typeface="Meiryo UI" panose="020B0604030504040204" pitchFamily="50" charset="-128"/>
                          <a:ea typeface="Meiryo UI" panose="020B0604030504040204" pitchFamily="50" charset="-128"/>
                        </a:rPr>
                        <a:t>類型の場合、測定工具又は検査工具に限る）</a:t>
                      </a:r>
                      <a:endParaRPr kumimoji="1" lang="ja-JP" altLang="en-US" sz="1000">
                        <a:solidFill>
                          <a:schemeClr val="tx1"/>
                        </a:solidFill>
                        <a:latin typeface="Meiryo UI" panose="020B0604030504040204" pitchFamily="50" charset="-128"/>
                        <a:ea typeface="Meiryo UI" panose="020B0604030504040204" pitchFamily="50" charset="-128"/>
                      </a:endParaRPr>
                    </a:p>
                    <a:p>
                      <a:r>
                        <a:rPr kumimoji="1" lang="ja-JP" altLang="en-US" sz="1200">
                          <a:solidFill>
                            <a:schemeClr val="tx1"/>
                          </a:solidFill>
                          <a:latin typeface="Meiryo UI" panose="020B0604030504040204" pitchFamily="50" charset="-128"/>
                          <a:ea typeface="Meiryo UI" panose="020B0604030504040204" pitchFamily="50" charset="-128"/>
                        </a:rPr>
                        <a:t>器具備品（</a:t>
                      </a:r>
                      <a:r>
                        <a:rPr kumimoji="1" lang="en-US" altLang="ja-JP" sz="1200">
                          <a:solidFill>
                            <a:schemeClr val="tx1"/>
                          </a:solidFill>
                          <a:latin typeface="Meiryo UI" panose="020B0604030504040204" pitchFamily="50" charset="-128"/>
                          <a:ea typeface="Meiryo UI" panose="020B0604030504040204" pitchFamily="50" charset="-128"/>
                        </a:rPr>
                        <a:t>40</a:t>
                      </a:r>
                      <a:r>
                        <a:rPr kumimoji="1" lang="ja-JP" altLang="en-US" sz="1200">
                          <a:solidFill>
                            <a:schemeClr val="tx1"/>
                          </a:solidFill>
                          <a:latin typeface="Meiryo UI" panose="020B0604030504040204" pitchFamily="50" charset="-128"/>
                          <a:ea typeface="Meiryo UI" panose="020B0604030504040204" pitchFamily="50" charset="-128"/>
                        </a:rPr>
                        <a:t>万円以上）</a:t>
                      </a:r>
                      <a:endParaRPr kumimoji="1" lang="en-US" altLang="ja-JP" sz="1200" baseline="30000">
                        <a:solidFill>
                          <a:schemeClr val="tx1"/>
                        </a:solidFill>
                        <a:latin typeface="Meiryo UI" panose="020B0604030504040204" pitchFamily="50" charset="-128"/>
                        <a:ea typeface="Meiryo UI" panose="020B0604030504040204" pitchFamily="50" charset="-128"/>
                      </a:endParaRPr>
                    </a:p>
                    <a:p>
                      <a:pPr>
                        <a:spcBef>
                          <a:spcPts val="600"/>
                        </a:spcBef>
                      </a:pPr>
                      <a:r>
                        <a:rPr kumimoji="1" lang="ja-JP" altLang="en-US" sz="1200">
                          <a:solidFill>
                            <a:schemeClr val="tx1"/>
                          </a:solidFill>
                          <a:latin typeface="Meiryo UI" panose="020B0604030504040204" pitchFamily="50" charset="-128"/>
                          <a:ea typeface="Meiryo UI" panose="020B0604030504040204" pitchFamily="50" charset="-128"/>
                        </a:rPr>
                        <a:t>建物附属設備（</a:t>
                      </a:r>
                      <a:r>
                        <a:rPr kumimoji="1" lang="en-US" altLang="ja-JP" sz="1200">
                          <a:solidFill>
                            <a:schemeClr val="tx1"/>
                          </a:solidFill>
                          <a:latin typeface="Meiryo UI" panose="020B0604030504040204" pitchFamily="50" charset="-128"/>
                          <a:ea typeface="Meiryo UI" panose="020B0604030504040204" pitchFamily="50" charset="-128"/>
                        </a:rPr>
                        <a:t>60</a:t>
                      </a:r>
                      <a:r>
                        <a:rPr kumimoji="1" lang="ja-JP" altLang="en-US" sz="1200">
                          <a:solidFill>
                            <a:schemeClr val="tx1"/>
                          </a:solidFill>
                          <a:latin typeface="Meiryo UI" panose="020B0604030504040204" pitchFamily="50" charset="-128"/>
                          <a:ea typeface="Meiryo UI" panose="020B0604030504040204" pitchFamily="50" charset="-128"/>
                        </a:rPr>
                        <a:t>万円以上）</a:t>
                      </a:r>
                      <a:endParaRPr kumimoji="1" lang="en-US" altLang="ja-JP" sz="1200">
                        <a:solidFill>
                          <a:schemeClr val="tx1"/>
                        </a:solidFill>
                        <a:latin typeface="Meiryo UI" panose="020B0604030504040204" pitchFamily="50" charset="-128"/>
                        <a:ea typeface="Meiryo UI" panose="020B0604030504040204" pitchFamily="50" charset="-128"/>
                      </a:endParaRPr>
                    </a:p>
                    <a:p>
                      <a:endParaRPr kumimoji="1" lang="ja-JP" altLang="en-US" sz="1000">
                        <a:solidFill>
                          <a:schemeClr val="tx1"/>
                        </a:solidFill>
                        <a:latin typeface="Meiryo UI" panose="020B0604030504040204" pitchFamily="50" charset="-128"/>
                        <a:ea typeface="Meiryo UI" panose="020B0604030504040204" pitchFamily="50" charset="-128"/>
                      </a:endParaRPr>
                    </a:p>
                    <a:p>
                      <a:r>
                        <a:rPr kumimoji="1" lang="ja-JP" altLang="en-US" sz="1200">
                          <a:solidFill>
                            <a:schemeClr val="tx1"/>
                          </a:solidFill>
                          <a:latin typeface="Meiryo UI" panose="020B0604030504040204" pitchFamily="50" charset="-128"/>
                          <a:ea typeface="Meiryo UI" panose="020B0604030504040204" pitchFamily="50" charset="-128"/>
                        </a:rPr>
                        <a:t>ソフトウェア　（</a:t>
                      </a:r>
                      <a:r>
                        <a:rPr kumimoji="1" lang="en-US" altLang="ja-JP" sz="1200">
                          <a:solidFill>
                            <a:schemeClr val="tx1"/>
                          </a:solidFill>
                          <a:latin typeface="Meiryo UI" panose="020B0604030504040204" pitchFamily="50" charset="-128"/>
                          <a:ea typeface="Meiryo UI" panose="020B0604030504040204" pitchFamily="50" charset="-128"/>
                        </a:rPr>
                        <a:t>70</a:t>
                      </a:r>
                      <a:r>
                        <a:rPr kumimoji="1" lang="ja-JP" altLang="en-US" sz="1200">
                          <a:solidFill>
                            <a:schemeClr val="tx1"/>
                          </a:solidFill>
                          <a:latin typeface="Meiryo UI" panose="020B0604030504040204" pitchFamily="50" charset="-128"/>
                          <a:ea typeface="Meiryo UI" panose="020B0604030504040204" pitchFamily="50" charset="-128"/>
                        </a:rPr>
                        <a:t>万円以上）</a:t>
                      </a:r>
                      <a:endParaRPr kumimoji="1" lang="en-US" altLang="ja-JP" sz="120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類型の場合、設備の稼働状況等に係る情報収集機能及び分析・指示機能を有するものに限る）</a:t>
                      </a:r>
                      <a:endParaRPr kumimoji="1"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r>
                        <a:rPr kumimoji="1" lang="ja-JP" altLang="en-US" sz="1200" b="1" u="none">
                          <a:solidFill>
                            <a:schemeClr val="tx1"/>
                          </a:solidFill>
                          <a:latin typeface="Meiryo UI" panose="020B0604030504040204" pitchFamily="50" charset="-128"/>
                          <a:ea typeface="Meiryo UI" panose="020B0604030504040204" pitchFamily="50" charset="-128"/>
                        </a:rPr>
                        <a:t>・</a:t>
                      </a:r>
                      <a:r>
                        <a:rPr kumimoji="1" lang="ja-JP" altLang="en-US" sz="1200" b="1" u="sng">
                          <a:solidFill>
                            <a:schemeClr val="tx1"/>
                          </a:solidFill>
                          <a:latin typeface="Meiryo UI" panose="020B0604030504040204" pitchFamily="50" charset="-128"/>
                          <a:ea typeface="Meiryo UI" panose="020B0604030504040204" pitchFamily="50" charset="-128"/>
                        </a:rPr>
                        <a:t>生産等設備</a:t>
                      </a:r>
                      <a:r>
                        <a:rPr kumimoji="1" lang="ja-JP" altLang="en-US" sz="1200">
                          <a:solidFill>
                            <a:schemeClr val="tx1"/>
                          </a:solidFill>
                          <a:latin typeface="Meiryo UI" panose="020B0604030504040204" pitchFamily="50" charset="-128"/>
                          <a:ea typeface="Meiryo UI" panose="020B0604030504040204" pitchFamily="50" charset="-128"/>
                        </a:rPr>
                        <a:t>を構成するもの</a:t>
                      </a:r>
                      <a:endParaRPr kumimoji="1" lang="en-US" altLang="ja-JP" sz="1200">
                        <a:solidFill>
                          <a:schemeClr val="tx1"/>
                        </a:solidFill>
                        <a:latin typeface="Meiryo UI" panose="020B0604030504040204" pitchFamily="50" charset="-128"/>
                        <a:ea typeface="Meiryo UI" panose="020B0604030504040204" pitchFamily="50" charset="-128"/>
                      </a:endParaRPr>
                    </a:p>
                    <a:p>
                      <a:pPr marL="180975" indent="-180975"/>
                      <a:r>
                        <a:rPr kumimoji="1" lang="en-US" altLang="ja-JP" sz="1200">
                          <a:solidFill>
                            <a:schemeClr val="tx1"/>
                          </a:solidFill>
                          <a:latin typeface="Meiryo UI" panose="020B0604030504040204" pitchFamily="50" charset="-128"/>
                          <a:ea typeface="Meiryo UI" panose="020B0604030504040204" pitchFamily="50" charset="-128"/>
                        </a:rPr>
                        <a:t>※</a:t>
                      </a:r>
                      <a:r>
                        <a:rPr kumimoji="1" lang="ja-JP" altLang="en-US" sz="1200">
                          <a:solidFill>
                            <a:schemeClr val="tx1"/>
                          </a:solidFill>
                          <a:latin typeface="Meiryo UI" panose="020B0604030504040204" pitchFamily="50" charset="-128"/>
                          <a:ea typeface="Meiryo UI" panose="020B0604030504040204" pitchFamily="50" charset="-128"/>
                        </a:rPr>
                        <a:t>事務用器具備品・本店・寄宿舎等に係る建物付属設備、福利厚生施設に係るものは該当しない。</a:t>
                      </a:r>
                      <a:endParaRPr kumimoji="1" lang="en-US" altLang="ja-JP" sz="1200">
                        <a:solidFill>
                          <a:schemeClr val="tx1"/>
                        </a:solidFill>
                        <a:latin typeface="Meiryo UI" panose="020B0604030504040204" pitchFamily="50" charset="-128"/>
                        <a:ea typeface="Meiryo UI" panose="020B0604030504040204" pitchFamily="50" charset="-128"/>
                      </a:endParaRPr>
                    </a:p>
                    <a:p>
                      <a:endParaRPr kumimoji="1" lang="en-US" altLang="ja-JP" sz="1200">
                        <a:solidFill>
                          <a:schemeClr val="tx1"/>
                        </a:solidFill>
                        <a:latin typeface="Meiryo UI" panose="020B0604030504040204" pitchFamily="50" charset="-128"/>
                        <a:ea typeface="Meiryo UI" panose="020B0604030504040204" pitchFamily="50" charset="-128"/>
                      </a:endParaRPr>
                    </a:p>
                    <a:p>
                      <a:r>
                        <a:rPr kumimoji="1" lang="ja-JP" altLang="en-US" sz="1200">
                          <a:solidFill>
                            <a:schemeClr val="tx1"/>
                          </a:solidFill>
                          <a:latin typeface="Meiryo UI" panose="020B0604030504040204" pitchFamily="50" charset="-128"/>
                          <a:ea typeface="Meiryo UI" panose="020B0604030504040204" pitchFamily="50" charset="-128"/>
                        </a:rPr>
                        <a:t>・</a:t>
                      </a:r>
                      <a:r>
                        <a:rPr kumimoji="1" lang="ja-JP" altLang="en-US" sz="1200" b="1" u="sng">
                          <a:solidFill>
                            <a:schemeClr val="tx1"/>
                          </a:solidFill>
                          <a:latin typeface="Meiryo UI" panose="020B0604030504040204" pitchFamily="50" charset="-128"/>
                          <a:ea typeface="Meiryo UI" panose="020B0604030504040204" pitchFamily="50" charset="-128"/>
                        </a:rPr>
                        <a:t>国内への投資</a:t>
                      </a:r>
                      <a:r>
                        <a:rPr kumimoji="1" lang="ja-JP" altLang="en-US" sz="1200">
                          <a:solidFill>
                            <a:schemeClr val="tx1"/>
                          </a:solidFill>
                          <a:latin typeface="Meiryo UI" panose="020B0604030504040204" pitchFamily="50" charset="-128"/>
                          <a:ea typeface="Meiryo UI" panose="020B0604030504040204" pitchFamily="50" charset="-128"/>
                        </a:rPr>
                        <a:t>であること</a:t>
                      </a:r>
                      <a:endParaRPr kumimoji="1" lang="en-US" altLang="ja-JP" sz="1200">
                        <a:solidFill>
                          <a:schemeClr val="tx1"/>
                        </a:solidFill>
                        <a:latin typeface="Meiryo UI" panose="020B0604030504040204" pitchFamily="50" charset="-128"/>
                        <a:ea typeface="Meiryo UI" panose="020B0604030504040204" pitchFamily="50" charset="-128"/>
                      </a:endParaRPr>
                    </a:p>
                    <a:p>
                      <a:r>
                        <a:rPr kumimoji="1" lang="ja-JP" altLang="en-US" sz="1200">
                          <a:solidFill>
                            <a:schemeClr val="tx1"/>
                          </a:solidFill>
                          <a:latin typeface="Meiryo UI" panose="020B0604030504040204" pitchFamily="50" charset="-128"/>
                          <a:ea typeface="Meiryo UI" panose="020B0604030504040204" pitchFamily="50" charset="-128"/>
                        </a:rPr>
                        <a:t>・</a:t>
                      </a:r>
                      <a:r>
                        <a:rPr kumimoji="1" lang="ja-JP" altLang="en-US" sz="1200" b="1" u="sng">
                          <a:solidFill>
                            <a:schemeClr val="tx1"/>
                          </a:solidFill>
                          <a:latin typeface="Meiryo UI" panose="020B0604030504040204" pitchFamily="50" charset="-128"/>
                          <a:ea typeface="Meiryo UI" panose="020B0604030504040204" pitchFamily="50" charset="-128"/>
                        </a:rPr>
                        <a:t>中古資産・貸付資産</a:t>
                      </a:r>
                      <a:endParaRPr kumimoji="1" lang="en-US" altLang="ja-JP" sz="1200" b="1" u="sng">
                        <a:solidFill>
                          <a:schemeClr val="tx1"/>
                        </a:solidFill>
                        <a:latin typeface="Meiryo UI" panose="020B0604030504040204" pitchFamily="50" charset="-128"/>
                        <a:ea typeface="Meiryo UI" panose="020B0604030504040204" pitchFamily="50" charset="-128"/>
                      </a:endParaRPr>
                    </a:p>
                    <a:p>
                      <a:r>
                        <a:rPr kumimoji="1" lang="en-US" altLang="ja-JP" sz="1200" b="1" u="none">
                          <a:solidFill>
                            <a:schemeClr val="tx1"/>
                          </a:solidFill>
                          <a:latin typeface="Meiryo UI" panose="020B0604030504040204" pitchFamily="50" charset="-128"/>
                          <a:ea typeface="Meiryo UI" panose="020B0604030504040204" pitchFamily="50" charset="-128"/>
                        </a:rPr>
                        <a:t> </a:t>
                      </a:r>
                      <a:r>
                        <a:rPr kumimoji="1" lang="en-US" altLang="ja-JP" sz="1200" b="1" u="none" baseline="0">
                          <a:solidFill>
                            <a:schemeClr val="tx1"/>
                          </a:solidFill>
                          <a:latin typeface="Meiryo UI" panose="020B0604030504040204" pitchFamily="50" charset="-128"/>
                          <a:ea typeface="Meiryo UI" panose="020B0604030504040204" pitchFamily="50" charset="-128"/>
                        </a:rPr>
                        <a:t> </a:t>
                      </a:r>
                      <a:r>
                        <a:rPr kumimoji="1" lang="ja-JP" altLang="en-US" sz="1200" b="1" u="sng">
                          <a:solidFill>
                            <a:schemeClr val="tx1"/>
                          </a:solidFill>
                          <a:latin typeface="Meiryo UI" panose="020B0604030504040204" pitchFamily="50" charset="-128"/>
                          <a:ea typeface="Meiryo UI" panose="020B0604030504040204" pitchFamily="50" charset="-128"/>
                        </a:rPr>
                        <a:t>でないこと</a:t>
                      </a:r>
                      <a:r>
                        <a:rPr kumimoji="1" lang="ja-JP" altLang="en-US" sz="1200">
                          <a:solidFill>
                            <a:schemeClr val="tx1"/>
                          </a:solidFill>
                          <a:latin typeface="Meiryo UI" panose="020B0604030504040204" pitchFamily="50" charset="-128"/>
                          <a:ea typeface="Meiryo UI" panose="020B0604030504040204" pitchFamily="50" charset="-128"/>
                        </a:rPr>
                        <a:t>等</a:t>
                      </a:r>
                    </a:p>
                  </a:txBody>
                  <a:tcPr anchor="ct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0023445"/>
                  </a:ext>
                </a:extLst>
              </a:tr>
              <a:tr h="648000">
                <a:tc>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pPr algn="ctr"/>
                      <a:r>
                        <a:rPr kumimoji="1" lang="ja-JP" altLang="en-US" sz="1400" b="1">
                          <a:solidFill>
                            <a:schemeClr val="tx1"/>
                          </a:solidFill>
                          <a:latin typeface="Meiryo UI" panose="020B0604030504040204" pitchFamily="50" charset="-128"/>
                          <a:ea typeface="Meiryo UI" panose="020B0604030504040204" pitchFamily="50" charset="-128"/>
                        </a:rPr>
                        <a:t>収益力強化設備</a:t>
                      </a:r>
                      <a:endParaRPr kumimoji="1" lang="en-US" altLang="ja-JP" sz="1400" b="1">
                        <a:solidFill>
                          <a:schemeClr val="tx1"/>
                        </a:solidFill>
                        <a:latin typeface="Meiryo UI" panose="020B0604030504040204" pitchFamily="50" charset="-128"/>
                        <a:ea typeface="Meiryo UI" panose="020B0604030504040204" pitchFamily="50" charset="-128"/>
                      </a:endParaRPr>
                    </a:p>
                    <a:p>
                      <a:pPr algn="ctr"/>
                      <a:r>
                        <a:rPr kumimoji="1" lang="ja-JP" altLang="en-US" sz="1400" b="1">
                          <a:solidFill>
                            <a:schemeClr val="tx1"/>
                          </a:solidFill>
                          <a:latin typeface="Meiryo UI" panose="020B0604030504040204" pitchFamily="50" charset="-128"/>
                          <a:ea typeface="Meiryo UI" panose="020B0604030504040204" pitchFamily="50" charset="-128"/>
                        </a:rPr>
                        <a:t>（</a:t>
                      </a:r>
                      <a:r>
                        <a:rPr kumimoji="1" lang="en-US" altLang="ja-JP" sz="1400" b="1">
                          <a:solidFill>
                            <a:schemeClr val="tx1"/>
                          </a:solidFill>
                          <a:latin typeface="Meiryo UI" panose="020B0604030504040204" pitchFamily="50" charset="-128"/>
                          <a:ea typeface="Meiryo UI" panose="020B0604030504040204" pitchFamily="50" charset="-128"/>
                        </a:rPr>
                        <a:t>B</a:t>
                      </a:r>
                      <a:r>
                        <a:rPr kumimoji="1" lang="ja-JP" altLang="en-US" sz="1400" b="1">
                          <a:solidFill>
                            <a:schemeClr val="tx1"/>
                          </a:solidFill>
                          <a:latin typeface="Meiryo UI" panose="020B0604030504040204" pitchFamily="50" charset="-128"/>
                          <a:ea typeface="Meiryo UI" panose="020B0604030504040204" pitchFamily="50" charset="-128"/>
                        </a:rPr>
                        <a:t>類型）</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solidFill>
                      <a:srgbClr val="F79646">
                        <a:lumMod val="20000"/>
                        <a:lumOff val="80000"/>
                      </a:srgbClr>
                    </a:solidFill>
                  </a:tcPr>
                </a:tc>
                <a:tc>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r>
                        <a:rPr kumimoji="1" lang="ja-JP" altLang="en-US" sz="1200" b="1" u="sng">
                          <a:solidFill>
                            <a:schemeClr val="tx1"/>
                          </a:solidFill>
                          <a:latin typeface="Meiryo UI" panose="020B0604030504040204" pitchFamily="50" charset="-128"/>
                          <a:ea typeface="Meiryo UI" panose="020B0604030504040204" pitchFamily="50" charset="-128"/>
                        </a:rPr>
                        <a:t>投資利益率</a:t>
                      </a:r>
                      <a:r>
                        <a:rPr kumimoji="1" lang="en-US" altLang="ja-JP" sz="1200" b="1" u="sng" baseline="30000">
                          <a:solidFill>
                            <a:schemeClr val="tx1"/>
                          </a:solidFill>
                          <a:latin typeface="Meiryo UI" panose="020B0604030504040204" pitchFamily="50" charset="-128"/>
                          <a:ea typeface="Meiryo UI" panose="020B0604030504040204" pitchFamily="50" charset="-128"/>
                        </a:rPr>
                        <a:t>※</a:t>
                      </a:r>
                      <a:r>
                        <a:rPr kumimoji="1" lang="ja-JP" altLang="en-US" sz="1200" b="1" u="sng">
                          <a:solidFill>
                            <a:schemeClr val="tx1"/>
                          </a:solidFill>
                          <a:latin typeface="Meiryo UI" panose="020B0604030504040204" pitchFamily="50" charset="-128"/>
                          <a:ea typeface="Meiryo UI" panose="020B0604030504040204" pitchFamily="50" charset="-128"/>
                        </a:rPr>
                        <a:t>が年平均</a:t>
                      </a:r>
                      <a:r>
                        <a:rPr kumimoji="1" lang="en-US" altLang="ja-JP" sz="1200" b="1" u="sng">
                          <a:solidFill>
                            <a:schemeClr val="tx1"/>
                          </a:solidFill>
                          <a:latin typeface="Meiryo UI" panose="020B0604030504040204" pitchFamily="50" charset="-128"/>
                          <a:ea typeface="Meiryo UI" panose="020B0604030504040204" pitchFamily="50" charset="-128"/>
                        </a:rPr>
                        <a:t>7</a:t>
                      </a:r>
                      <a:r>
                        <a:rPr kumimoji="1" lang="ja-JP" altLang="en-US" sz="1200" b="1" u="sng">
                          <a:solidFill>
                            <a:schemeClr val="tx1"/>
                          </a:solidFill>
                          <a:latin typeface="Meiryo UI" panose="020B0604030504040204" pitchFamily="50" charset="-128"/>
                          <a:ea typeface="Meiryo UI" panose="020B0604030504040204" pitchFamily="50" charset="-128"/>
                        </a:rPr>
                        <a:t>％以上</a:t>
                      </a:r>
                      <a:r>
                        <a:rPr kumimoji="1" lang="ja-JP" altLang="en-US" sz="1200">
                          <a:solidFill>
                            <a:schemeClr val="tx1"/>
                          </a:solidFill>
                          <a:latin typeface="Meiryo UI" panose="020B0604030504040204" pitchFamily="50" charset="-128"/>
                          <a:ea typeface="Meiryo UI" panose="020B0604030504040204" pitchFamily="50" charset="-128"/>
                        </a:rPr>
                        <a:t>の投資計画に係る設備</a:t>
                      </a:r>
                      <a:endParaRPr kumimoji="1" lang="en-US" altLang="ja-JP" sz="1200">
                        <a:solidFill>
                          <a:schemeClr val="tx1"/>
                        </a:solidFill>
                        <a:latin typeface="Meiryo UI" panose="020B0604030504040204" pitchFamily="50" charset="-128"/>
                        <a:ea typeface="Meiryo UI" panose="020B0604030504040204" pitchFamily="50" charset="-128"/>
                      </a:endParaRPr>
                    </a:p>
                    <a:p>
                      <a:pPr marL="108000" marR="0" lvl="0" indent="-108000" algn="l" defTabSz="914400" rtl="0" eaLnBrk="1" fontAlgn="auto" latinLnBrk="0" hangingPunct="1">
                        <a:lnSpc>
                          <a:spcPct val="100000"/>
                        </a:lnSpc>
                        <a:spcBef>
                          <a:spcPts val="0"/>
                        </a:spcBef>
                        <a:spcAft>
                          <a:spcPts val="0"/>
                        </a:spcAft>
                        <a:buClrTx/>
                        <a:buSzTx/>
                        <a:buFont typeface="Meiryo UI" panose="020B0604030504040204" pitchFamily="50" charset="-128"/>
                        <a:buChar char="※"/>
                        <a:tabLst/>
                        <a:defRPr/>
                      </a:pPr>
                      <a:r>
                        <a:rPr kumimoji="1" lang="ja-JP" altLang="en-US" sz="900">
                          <a:solidFill>
                            <a:schemeClr val="tx1"/>
                          </a:solidFill>
                          <a:latin typeface="Meiryo UI" panose="020B0604030504040204" pitchFamily="50" charset="-128"/>
                          <a:ea typeface="Meiryo UI" panose="020B0604030504040204" pitchFamily="50" charset="-128"/>
                        </a:rPr>
                        <a:t>計算に使う期間は、投資設備中の最長の減価償却期間に合わせる</a:t>
                      </a:r>
                    </a:p>
                  </a:txBody>
                  <a:tcPr anchor="ct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noFill/>
                  </a:tcPr>
                </a:tc>
                <a:tc rowSpan="3">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pPr algn="ctr"/>
                      <a:endParaRPr kumimoji="1" lang="en-US" altLang="ja-JP" sz="1200">
                        <a:solidFill>
                          <a:schemeClr val="tx1"/>
                        </a:solidFill>
                        <a:latin typeface="Meiryo UI" panose="020B0604030504040204" pitchFamily="50" charset="-128"/>
                        <a:ea typeface="Meiryo UI" panose="020B0604030504040204" pitchFamily="50" charset="-128"/>
                      </a:endParaRPr>
                    </a:p>
                    <a:p>
                      <a:pPr algn="ctr"/>
                      <a:endParaRPr kumimoji="1" lang="en-US" altLang="ja-JP" sz="1200">
                        <a:solidFill>
                          <a:schemeClr val="tx1"/>
                        </a:solidFill>
                        <a:latin typeface="Meiryo UI" panose="020B0604030504040204" pitchFamily="50" charset="-128"/>
                        <a:ea typeface="Meiryo UI" panose="020B0604030504040204" pitchFamily="50" charset="-128"/>
                      </a:endParaRPr>
                    </a:p>
                    <a:p>
                      <a:pPr algn="ctr"/>
                      <a:endParaRPr kumimoji="1" lang="en-US" altLang="ja-JP" sz="1200">
                        <a:solidFill>
                          <a:schemeClr val="tx1"/>
                        </a:solidFill>
                        <a:latin typeface="Meiryo UI" panose="020B0604030504040204" pitchFamily="50" charset="-128"/>
                        <a:ea typeface="Meiryo UI" panose="020B0604030504040204" pitchFamily="50" charset="-128"/>
                      </a:endParaRPr>
                    </a:p>
                    <a:p>
                      <a:pPr algn="ctr"/>
                      <a:r>
                        <a:rPr kumimoji="1" lang="ja-JP" altLang="en-US" sz="1200">
                          <a:solidFill>
                            <a:schemeClr val="tx1"/>
                          </a:solidFill>
                          <a:latin typeface="Meiryo UI" panose="020B0604030504040204" pitchFamily="50" charset="-128"/>
                          <a:ea typeface="Meiryo UI" panose="020B0604030504040204" pitchFamily="50" charset="-128"/>
                        </a:rPr>
                        <a:t>経済</a:t>
                      </a:r>
                      <a:endParaRPr kumimoji="1" lang="en-US" altLang="ja-JP" sz="1200">
                        <a:solidFill>
                          <a:schemeClr val="tx1"/>
                        </a:solidFill>
                        <a:latin typeface="Meiryo UI" panose="020B0604030504040204" pitchFamily="50" charset="-128"/>
                        <a:ea typeface="Meiryo UI" panose="020B0604030504040204" pitchFamily="50" charset="-128"/>
                      </a:endParaRPr>
                    </a:p>
                    <a:p>
                      <a:pPr algn="ctr"/>
                      <a:r>
                        <a:rPr kumimoji="1" lang="ja-JP" altLang="en-US" sz="1200">
                          <a:solidFill>
                            <a:schemeClr val="tx1"/>
                          </a:solidFill>
                          <a:latin typeface="Meiryo UI" panose="020B0604030504040204" pitchFamily="50" charset="-128"/>
                          <a:ea typeface="Meiryo UI" panose="020B0604030504040204" pitchFamily="50" charset="-128"/>
                        </a:rPr>
                        <a:t>産業局</a:t>
                      </a:r>
                      <a:endParaRPr kumimoji="1" lang="en-US" altLang="ja-JP" sz="1200">
                        <a:solidFill>
                          <a:schemeClr val="tx1"/>
                        </a:solidFill>
                        <a:latin typeface="Meiryo UI" panose="020B0604030504040204" pitchFamily="50" charset="-128"/>
                        <a:ea typeface="Meiryo UI" panose="020B0604030504040204" pitchFamily="50" charset="-128"/>
                      </a:endParaRPr>
                    </a:p>
                    <a:p>
                      <a:pPr algn="ctr"/>
                      <a:endParaRPr kumimoji="1" lang="ja-JP" altLang="en-US" sz="1200">
                        <a:solidFill>
                          <a:schemeClr val="tx1"/>
                        </a:solidFill>
                        <a:latin typeface="Meiryo UI" panose="020B0604030504040204" pitchFamily="50" charset="-128"/>
                        <a:ea typeface="Meiryo UI" panose="020B0604030504040204" pitchFamily="50" charset="-128"/>
                      </a:endParaRPr>
                    </a:p>
                  </a:txBody>
                  <a:tcP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sz="110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6941133"/>
                  </a:ext>
                </a:extLst>
              </a:tr>
              <a:tr h="684000">
                <a:tc>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pPr algn="ctr"/>
                      <a:r>
                        <a:rPr kumimoji="1" lang="ja-JP" altLang="en-US" sz="1400" b="1">
                          <a:solidFill>
                            <a:schemeClr val="tx1"/>
                          </a:solidFill>
                          <a:latin typeface="Meiryo UI" panose="020B0604030504040204" pitchFamily="50" charset="-128"/>
                          <a:ea typeface="Meiryo UI" panose="020B0604030504040204" pitchFamily="50" charset="-128"/>
                        </a:rPr>
                        <a:t>経営資源集約化設備</a:t>
                      </a:r>
                      <a:endParaRPr kumimoji="1" lang="en-US" altLang="ja-JP" sz="1400" b="1">
                        <a:solidFill>
                          <a:schemeClr val="tx1"/>
                        </a:solidFill>
                        <a:latin typeface="Meiryo UI" panose="020B0604030504040204" pitchFamily="50" charset="-128"/>
                        <a:ea typeface="Meiryo UI" panose="020B0604030504040204" pitchFamily="50" charset="-128"/>
                      </a:endParaRPr>
                    </a:p>
                    <a:p>
                      <a:pPr algn="ctr"/>
                      <a:r>
                        <a:rPr kumimoji="1" lang="ja-JP" altLang="en-US" sz="1400" b="1">
                          <a:solidFill>
                            <a:schemeClr val="tx1"/>
                          </a:solidFill>
                          <a:latin typeface="Meiryo UI" panose="020B0604030504040204" pitchFamily="50" charset="-128"/>
                          <a:ea typeface="Meiryo UI" panose="020B0604030504040204" pitchFamily="50" charset="-128"/>
                        </a:rPr>
                        <a:t>（</a:t>
                      </a:r>
                      <a:r>
                        <a:rPr kumimoji="1" lang="en-US" altLang="ja-JP" sz="1400" b="1">
                          <a:solidFill>
                            <a:schemeClr val="tx1"/>
                          </a:solidFill>
                          <a:latin typeface="Meiryo UI" panose="020B0604030504040204" pitchFamily="50" charset="-128"/>
                          <a:ea typeface="Meiryo UI" panose="020B0604030504040204" pitchFamily="50" charset="-128"/>
                        </a:rPr>
                        <a:t>D</a:t>
                      </a:r>
                      <a:r>
                        <a:rPr kumimoji="1" lang="ja-JP" altLang="en-US" sz="1400" b="1">
                          <a:solidFill>
                            <a:schemeClr val="tx1"/>
                          </a:solidFill>
                          <a:latin typeface="Meiryo UI" panose="020B0604030504040204" pitchFamily="50" charset="-128"/>
                          <a:ea typeface="Meiryo UI" panose="020B0604030504040204" pitchFamily="50" charset="-128"/>
                        </a:rPr>
                        <a:t>類型）</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solidFill>
                      <a:srgbClr val="F79646">
                        <a:lumMod val="20000"/>
                        <a:lumOff val="80000"/>
                      </a:srgbClr>
                    </a:solidFill>
                  </a:tcPr>
                </a:tc>
                <a:tc>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u="sng">
                          <a:solidFill>
                            <a:schemeClr val="tx1"/>
                          </a:solidFill>
                          <a:latin typeface="Meiryo UI" panose="020B0604030504040204" pitchFamily="50" charset="-128"/>
                          <a:ea typeface="Meiryo UI" panose="020B0604030504040204" pitchFamily="50" charset="-128"/>
                        </a:rPr>
                        <a:t>修正</a:t>
                      </a:r>
                      <a:r>
                        <a:rPr kumimoji="1" lang="en-US" altLang="ja-JP" sz="1200" b="1" u="sng">
                          <a:solidFill>
                            <a:schemeClr val="tx1"/>
                          </a:solidFill>
                          <a:latin typeface="Meiryo UI" panose="020B0604030504040204" pitchFamily="50" charset="-128"/>
                          <a:ea typeface="Meiryo UI" panose="020B0604030504040204" pitchFamily="50" charset="-128"/>
                        </a:rPr>
                        <a:t>ROA</a:t>
                      </a:r>
                      <a:r>
                        <a:rPr kumimoji="1" lang="ja-JP" altLang="en-US" sz="1200" b="1" u="sng">
                          <a:solidFill>
                            <a:schemeClr val="tx1"/>
                          </a:solidFill>
                          <a:latin typeface="Meiryo UI" panose="020B0604030504040204" pitchFamily="50" charset="-128"/>
                          <a:ea typeface="Meiryo UI" panose="020B0604030504040204" pitchFamily="50" charset="-128"/>
                        </a:rPr>
                        <a:t>または有形固定資産回転率が一定割合以上</a:t>
                      </a:r>
                      <a:r>
                        <a:rPr kumimoji="1" lang="ja-JP" altLang="en-US" sz="1200">
                          <a:solidFill>
                            <a:schemeClr val="tx1"/>
                          </a:solidFill>
                          <a:latin typeface="Meiryo UI" panose="020B0604030504040204" pitchFamily="50" charset="-128"/>
                          <a:ea typeface="Meiryo UI" panose="020B0604030504040204" pitchFamily="50" charset="-128"/>
                        </a:rPr>
                        <a:t>の投資計画に係る設備</a:t>
                      </a:r>
                    </a:p>
                  </a:txBody>
                  <a:tcPr anchor="ct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ysDash"/>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sz="1400">
                        <a:latin typeface="Meiryo UI" panose="020B0604030504040204" pitchFamily="50" charset="-128"/>
                        <a:ea typeface="Meiryo UI" panose="020B0604030504040204" pitchFamily="50" charset="-128"/>
                      </a:endParaRPr>
                    </a:p>
                  </a:txBody>
                  <a:tcP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sz="110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kumimoji="1" lang="ja-JP" altLang="en-US">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4922324"/>
                  </a:ext>
                </a:extLst>
              </a:tr>
              <a:tr h="562652">
                <a:tc>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経営規模拡大設備</a:t>
                      </a:r>
                      <a:endParaRPr kumimoji="0" lang="en-US" altLang="ja-JP"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a:solidFill>
                            <a:schemeClr val="tx1"/>
                          </a:solidFill>
                          <a:latin typeface="Meiryo UI" panose="020B0604030504040204" pitchFamily="50" charset="-128"/>
                          <a:ea typeface="Meiryo UI" panose="020B0604030504040204" pitchFamily="50" charset="-128"/>
                        </a:rPr>
                        <a:t>（</a:t>
                      </a:r>
                      <a:r>
                        <a:rPr kumimoji="1" lang="en-US" altLang="ja-JP" sz="1400" b="1">
                          <a:solidFill>
                            <a:schemeClr val="tx1"/>
                          </a:solidFill>
                          <a:latin typeface="Meiryo UI" panose="020B0604030504040204" pitchFamily="50" charset="-128"/>
                          <a:ea typeface="Meiryo UI" panose="020B0604030504040204" pitchFamily="50" charset="-128"/>
                        </a:rPr>
                        <a:t>E</a:t>
                      </a:r>
                      <a:r>
                        <a:rPr kumimoji="1" lang="ja-JP" altLang="en-US" sz="1400" b="1">
                          <a:solidFill>
                            <a:schemeClr val="tx1"/>
                          </a:solidFill>
                          <a:latin typeface="Meiryo UI" panose="020B0604030504040204" pitchFamily="50" charset="-128"/>
                          <a:ea typeface="Meiryo UI" panose="020B0604030504040204" pitchFamily="50" charset="-128"/>
                        </a:rPr>
                        <a:t>類型）</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79646">
                        <a:lumMod val="20000"/>
                        <a:lumOff val="80000"/>
                      </a:srgbClr>
                    </a:solidFill>
                  </a:tcPr>
                </a:tc>
                <a:tc>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b="1" u="sng">
                          <a:solidFill>
                            <a:schemeClr val="tx1"/>
                          </a:solidFill>
                          <a:latin typeface="Meiryo UI" panose="020B0604030504040204" pitchFamily="50" charset="-128"/>
                          <a:ea typeface="Meiryo UI" panose="020B0604030504040204" pitchFamily="50" charset="-128"/>
                        </a:rPr>
                        <a:t>投資利益率が年平均</a:t>
                      </a:r>
                      <a:r>
                        <a:rPr kumimoji="1" lang="en-US" altLang="ja-JP" sz="1200" b="1" u="sng">
                          <a:solidFill>
                            <a:schemeClr val="tx1"/>
                          </a:solidFill>
                          <a:latin typeface="Meiryo UI" panose="020B0604030504040204" pitchFamily="50" charset="-128"/>
                          <a:ea typeface="Meiryo UI" panose="020B0604030504040204" pitchFamily="50" charset="-128"/>
                        </a:rPr>
                        <a:t>7</a:t>
                      </a:r>
                      <a:r>
                        <a:rPr kumimoji="1" lang="ja-JP" altLang="en-US" sz="1200" b="1" u="sng">
                          <a:solidFill>
                            <a:schemeClr val="tx1"/>
                          </a:solidFill>
                          <a:latin typeface="Meiryo UI" panose="020B0604030504040204" pitchFamily="50" charset="-128"/>
                          <a:ea typeface="Meiryo UI" panose="020B0604030504040204" pitchFamily="50" charset="-128"/>
                        </a:rPr>
                        <a:t>％以上</a:t>
                      </a:r>
                      <a:endParaRPr kumimoji="1" lang="en-US" altLang="ja-JP" sz="1200" b="1" u="sng">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b="1" u="sng">
                          <a:solidFill>
                            <a:schemeClr val="tx1"/>
                          </a:solidFill>
                          <a:latin typeface="Meiryo UI" panose="020B0604030504040204" pitchFamily="50" charset="-128"/>
                          <a:ea typeface="Meiryo UI" panose="020B0604030504040204" pitchFamily="50" charset="-128"/>
                        </a:rPr>
                        <a:t>売上高</a:t>
                      </a:r>
                      <a:r>
                        <a:rPr kumimoji="1" lang="en-US" altLang="ja-JP" sz="1200" b="1" u="sng">
                          <a:solidFill>
                            <a:schemeClr val="tx1"/>
                          </a:solidFill>
                          <a:latin typeface="Meiryo UI" panose="020B0604030504040204" pitchFamily="50" charset="-128"/>
                          <a:ea typeface="Meiryo UI" panose="020B0604030504040204" pitchFamily="50" charset="-128"/>
                        </a:rPr>
                        <a:t>100</a:t>
                      </a:r>
                      <a:r>
                        <a:rPr kumimoji="1" lang="ja-JP" altLang="en-US" sz="1200" b="1" u="sng">
                          <a:solidFill>
                            <a:schemeClr val="tx1"/>
                          </a:solidFill>
                          <a:latin typeface="Meiryo UI" panose="020B0604030504040204" pitchFamily="50" charset="-128"/>
                          <a:ea typeface="Meiryo UI" panose="020B0604030504040204" pitchFamily="50" charset="-128"/>
                        </a:rPr>
                        <a:t>億円超を目指すロードマップの作成</a:t>
                      </a:r>
                      <a:endParaRPr kumimoji="1" lang="en-US" altLang="ja-JP" sz="1200" b="1" u="sng">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b="1" u="sng">
                          <a:solidFill>
                            <a:schemeClr val="tx1"/>
                          </a:solidFill>
                          <a:latin typeface="Meiryo UI" panose="020B0604030504040204" pitchFamily="50" charset="-128"/>
                          <a:ea typeface="Meiryo UI" panose="020B0604030504040204" pitchFamily="50" charset="-128"/>
                        </a:rPr>
                        <a:t>売上高成長率年平均</a:t>
                      </a:r>
                      <a:r>
                        <a:rPr kumimoji="1" lang="en-US" altLang="ja-JP" sz="1200" b="1" u="sng">
                          <a:solidFill>
                            <a:schemeClr val="tx1"/>
                          </a:solidFill>
                          <a:latin typeface="Meiryo UI" panose="020B0604030504040204" pitchFamily="50" charset="-128"/>
                          <a:ea typeface="Meiryo UI" panose="020B0604030504040204" pitchFamily="50" charset="-128"/>
                        </a:rPr>
                        <a:t>10%</a:t>
                      </a:r>
                      <a:r>
                        <a:rPr kumimoji="1" lang="ja-JP" altLang="en-US" sz="1200" b="1" u="sng">
                          <a:solidFill>
                            <a:schemeClr val="tx1"/>
                          </a:solidFill>
                          <a:latin typeface="Meiryo UI" panose="020B0604030504040204" pitchFamily="50" charset="-128"/>
                          <a:ea typeface="Meiryo UI" panose="020B0604030504040204" pitchFamily="50" charset="-128"/>
                        </a:rPr>
                        <a:t>以上を目指す</a:t>
                      </a:r>
                      <a:endParaRPr kumimoji="1" lang="en-US" altLang="ja-JP" sz="1200" b="1" u="sng">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b="1" u="sng">
                          <a:solidFill>
                            <a:schemeClr val="tx1"/>
                          </a:solidFill>
                          <a:latin typeface="Meiryo UI" panose="020B0604030504040204" pitchFamily="50" charset="-128"/>
                          <a:ea typeface="Meiryo UI" panose="020B0604030504040204" pitchFamily="50" charset="-128"/>
                        </a:rPr>
                        <a:t>前年度売上高</a:t>
                      </a:r>
                      <a:r>
                        <a:rPr kumimoji="1" lang="en-US" altLang="ja-JP" sz="1200" b="1" u="sng">
                          <a:solidFill>
                            <a:schemeClr val="tx1"/>
                          </a:solidFill>
                          <a:latin typeface="Meiryo UI" panose="020B0604030504040204" pitchFamily="50" charset="-128"/>
                          <a:ea typeface="Meiryo UI" panose="020B0604030504040204" pitchFamily="50" charset="-128"/>
                        </a:rPr>
                        <a:t>10</a:t>
                      </a:r>
                      <a:r>
                        <a:rPr kumimoji="1" lang="ja-JP" altLang="en-US" sz="1200" b="1" u="sng">
                          <a:solidFill>
                            <a:schemeClr val="tx1"/>
                          </a:solidFill>
                          <a:latin typeface="Meiryo UI" panose="020B0604030504040204" pitchFamily="50" charset="-128"/>
                          <a:ea typeface="Meiryo UI" panose="020B0604030504040204" pitchFamily="50" charset="-128"/>
                        </a:rPr>
                        <a:t>億円超</a:t>
                      </a:r>
                      <a:r>
                        <a:rPr kumimoji="1" lang="en-US" altLang="ja-JP" sz="1200" b="1" u="sng">
                          <a:solidFill>
                            <a:schemeClr val="tx1"/>
                          </a:solidFill>
                          <a:latin typeface="Meiryo UI" panose="020B0604030504040204" pitchFamily="50" charset="-128"/>
                          <a:ea typeface="Meiryo UI" panose="020B0604030504040204" pitchFamily="50" charset="-128"/>
                        </a:rPr>
                        <a:t>90</a:t>
                      </a:r>
                      <a:r>
                        <a:rPr kumimoji="1" lang="ja-JP" altLang="en-US" sz="1200" b="1" u="sng">
                          <a:solidFill>
                            <a:schemeClr val="tx1"/>
                          </a:solidFill>
                          <a:latin typeface="Meiryo UI" panose="020B0604030504040204" pitchFamily="50" charset="-128"/>
                          <a:ea typeface="Meiryo UI" panose="020B0604030504040204" pitchFamily="50" charset="-128"/>
                        </a:rPr>
                        <a:t>億円未満</a:t>
                      </a:r>
                      <a:endParaRPr kumimoji="1" lang="en-US" altLang="ja-JP" sz="1200" b="1" u="sng">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b="1" u="sng">
                          <a:solidFill>
                            <a:schemeClr val="tx1"/>
                          </a:solidFill>
                          <a:latin typeface="Meiryo UI" panose="020B0604030504040204" pitchFamily="50" charset="-128"/>
                          <a:ea typeface="Meiryo UI" panose="020B0604030504040204" pitchFamily="50" charset="-128"/>
                        </a:rPr>
                        <a:t>最低投資額１億円 </a:t>
                      </a:r>
                      <a:r>
                        <a:rPr kumimoji="1" lang="en-US" altLang="ja-JP" sz="1200" b="1" u="sng">
                          <a:solidFill>
                            <a:schemeClr val="tx1"/>
                          </a:solidFill>
                          <a:latin typeface="Meiryo UI" panose="020B0604030504040204" pitchFamily="50" charset="-128"/>
                          <a:ea typeface="Meiryo UI" panose="020B0604030504040204" pitchFamily="50" charset="-128"/>
                        </a:rPr>
                        <a:t>OR </a:t>
                      </a:r>
                      <a:r>
                        <a:rPr kumimoji="1" lang="ja-JP" altLang="en-US" sz="1200" b="1" u="sng">
                          <a:solidFill>
                            <a:schemeClr val="tx1"/>
                          </a:solidFill>
                          <a:latin typeface="Meiryo UI" panose="020B0604030504040204" pitchFamily="50" charset="-128"/>
                          <a:ea typeface="Meiryo UI" panose="020B0604030504040204" pitchFamily="50" charset="-128"/>
                        </a:rPr>
                        <a:t>前年度売上高５％以上</a:t>
                      </a:r>
                      <a:endParaRPr kumimoji="1" lang="en-US" altLang="ja-JP" sz="1200" b="1" u="sng">
                        <a:solidFill>
                          <a:schemeClr val="tx1"/>
                        </a:solidFill>
                        <a:latin typeface="Meiryo UI" panose="020B0604030504040204" pitchFamily="50" charset="-128"/>
                        <a:ea typeface="Meiryo UI" panose="020B0604030504040204" pitchFamily="50" charset="-128"/>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b="1" u="sng">
                          <a:solidFill>
                            <a:schemeClr val="tx1"/>
                          </a:solidFill>
                          <a:latin typeface="Meiryo UI" panose="020B0604030504040204" pitchFamily="50" charset="-128"/>
                          <a:ea typeface="Meiryo UI" panose="020B0604030504040204" pitchFamily="50" charset="-128"/>
                        </a:rPr>
                        <a:t>賃上げ率</a:t>
                      </a:r>
                      <a:r>
                        <a:rPr kumimoji="1" lang="en-US" altLang="ja-JP" sz="1200" b="1" u="sng">
                          <a:solidFill>
                            <a:schemeClr val="tx1"/>
                          </a:solidFill>
                          <a:latin typeface="Meiryo UI" panose="020B0604030504040204" pitchFamily="50" charset="-128"/>
                          <a:ea typeface="Meiryo UI" panose="020B0604030504040204" pitchFamily="50" charset="-128"/>
                        </a:rPr>
                        <a:t>2.5</a:t>
                      </a:r>
                      <a:r>
                        <a:rPr kumimoji="1" lang="ja-JP" altLang="en-US" sz="1200" b="1" u="sng">
                          <a:solidFill>
                            <a:schemeClr val="tx1"/>
                          </a:solidFill>
                          <a:latin typeface="Meiryo UI" panose="020B0604030504040204" pitchFamily="50" charset="-128"/>
                          <a:ea typeface="Meiryo UI" panose="020B0604030504040204" pitchFamily="50" charset="-128"/>
                        </a:rPr>
                        <a:t>％ </a:t>
                      </a:r>
                      <a:r>
                        <a:rPr kumimoji="1" lang="en-US" altLang="ja-JP" sz="1200" b="1" u="sng">
                          <a:solidFill>
                            <a:schemeClr val="tx1"/>
                          </a:solidFill>
                          <a:latin typeface="Meiryo UI" panose="020B0604030504040204" pitchFamily="50" charset="-128"/>
                          <a:ea typeface="Meiryo UI" panose="020B0604030504040204" pitchFamily="50" charset="-128"/>
                        </a:rPr>
                        <a:t>OR 5.0%</a:t>
                      </a:r>
                      <a:r>
                        <a:rPr kumimoji="1" lang="ja-JP" altLang="en-US" sz="1200" b="1" u="sng">
                          <a:solidFill>
                            <a:schemeClr val="tx1"/>
                          </a:solidFill>
                          <a:latin typeface="Meiryo UI" panose="020B0604030504040204" pitchFamily="50" charset="-128"/>
                          <a:ea typeface="Meiryo UI" panose="020B0604030504040204" pitchFamily="50" charset="-128"/>
                        </a:rPr>
                        <a:t>以上</a:t>
                      </a:r>
                      <a:r>
                        <a:rPr kumimoji="1" lang="ja-JP" altLang="en-US" sz="1200" b="1" u="none">
                          <a:solidFill>
                            <a:schemeClr val="tx1"/>
                          </a:solidFill>
                          <a:latin typeface="Meiryo UI" panose="020B0604030504040204" pitchFamily="50" charset="-128"/>
                          <a:ea typeface="Meiryo UI" panose="020B0604030504040204" pitchFamily="50" charset="-128"/>
                        </a:rPr>
                        <a:t>　</a:t>
                      </a:r>
                      <a:r>
                        <a:rPr kumimoji="1" lang="ja-JP" altLang="en-US" sz="1200" b="0">
                          <a:solidFill>
                            <a:schemeClr val="tx1"/>
                          </a:solidFill>
                          <a:latin typeface="Meiryo UI" panose="020B0604030504040204" pitchFamily="50" charset="-128"/>
                          <a:ea typeface="Meiryo UI" panose="020B0604030504040204" pitchFamily="50" charset="-128"/>
                        </a:rPr>
                        <a:t>等</a:t>
                      </a:r>
                    </a:p>
                    <a:p>
                      <a:pPr marL="108000" marR="0" lvl="0" indent="-108000" algn="l" defTabSz="914400" rtl="0" eaLnBrk="1" fontAlgn="auto" latinLnBrk="0" hangingPunct="1">
                        <a:lnSpc>
                          <a:spcPct val="100000"/>
                        </a:lnSpc>
                        <a:spcBef>
                          <a:spcPts val="200"/>
                        </a:spcBef>
                        <a:spcAft>
                          <a:spcPts val="0"/>
                        </a:spcAft>
                        <a:buClrTx/>
                        <a:buSzTx/>
                        <a:buFontTx/>
                        <a:buNone/>
                        <a:tabLst/>
                        <a:defRPr/>
                      </a:pPr>
                      <a:r>
                        <a:rPr kumimoji="1" lang="en-US" altLang="ja-JP" sz="700">
                          <a:latin typeface="Meiryo UI" panose="020B0604030504040204" pitchFamily="50" charset="-128"/>
                          <a:ea typeface="Meiryo UI" panose="020B0604030504040204" pitchFamily="50" charset="-128"/>
                        </a:rPr>
                        <a:t>※</a:t>
                      </a:r>
                      <a:r>
                        <a:rPr kumimoji="1" lang="ja-JP" altLang="en-US" sz="900">
                          <a:latin typeface="Meiryo UI" panose="020B0604030504040204" pitchFamily="50" charset="-128"/>
                          <a:ea typeface="Meiryo UI" panose="020B0604030504040204" pitchFamily="50" charset="-128"/>
                        </a:rPr>
                        <a:t>拡充措置の認定を受けた法人は、投資計画の期間中は中小企業投資促進税制と少額減価償却資産の特例の適用不可。</a:t>
                      </a:r>
                      <a:endParaRPr kumimoji="1" lang="en-US" altLang="ja-JP" sz="700">
                        <a:latin typeface="Meiryo UI" panose="020B0604030504040204" pitchFamily="50" charset="-128"/>
                        <a:ea typeface="Meiryo UI" panose="020B0604030504040204" pitchFamily="50" charset="-128"/>
                      </a:endParaRPr>
                    </a:p>
                  </a:txBody>
                  <a:tcPr anchor="ct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kumimoji="1" lang="ja-JP" altLang="en-US" sz="120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23" rtl="0" eaLnBrk="1" latinLnBrk="0" hangingPunct="1">
                        <a:defRPr kumimoji="1" sz="1800" kern="1200">
                          <a:solidFill>
                            <a:schemeClr val="dk1"/>
                          </a:solidFill>
                          <a:latin typeface="メイリオ"/>
                          <a:ea typeface="メイリオ"/>
                        </a:defRPr>
                      </a:lvl1pPr>
                      <a:lvl2pPr marL="457212" algn="l" defTabSz="914423" rtl="0" eaLnBrk="1" latinLnBrk="0" hangingPunct="1">
                        <a:defRPr kumimoji="1" sz="1800" kern="1200">
                          <a:solidFill>
                            <a:schemeClr val="dk1"/>
                          </a:solidFill>
                          <a:latin typeface="メイリオ"/>
                          <a:ea typeface="メイリオ"/>
                        </a:defRPr>
                      </a:lvl2pPr>
                      <a:lvl3pPr marL="914423" algn="l" defTabSz="914423" rtl="0" eaLnBrk="1" latinLnBrk="0" hangingPunct="1">
                        <a:defRPr kumimoji="1" sz="1800" kern="1200">
                          <a:solidFill>
                            <a:schemeClr val="dk1"/>
                          </a:solidFill>
                          <a:latin typeface="メイリオ"/>
                          <a:ea typeface="メイリオ"/>
                        </a:defRPr>
                      </a:lvl3pPr>
                      <a:lvl4pPr marL="1371634" algn="l" defTabSz="914423" rtl="0" eaLnBrk="1" latinLnBrk="0" hangingPunct="1">
                        <a:defRPr kumimoji="1" sz="1800" kern="1200">
                          <a:solidFill>
                            <a:schemeClr val="dk1"/>
                          </a:solidFill>
                          <a:latin typeface="メイリオ"/>
                          <a:ea typeface="メイリオ"/>
                        </a:defRPr>
                      </a:lvl4pPr>
                      <a:lvl5pPr marL="1828846" algn="l" defTabSz="914423" rtl="0" eaLnBrk="1" latinLnBrk="0" hangingPunct="1">
                        <a:defRPr kumimoji="1" sz="1800" kern="1200">
                          <a:solidFill>
                            <a:schemeClr val="dk1"/>
                          </a:solidFill>
                          <a:latin typeface="メイリオ"/>
                          <a:ea typeface="メイリオ"/>
                        </a:defRPr>
                      </a:lvl5pPr>
                      <a:lvl6pPr marL="2286057" algn="l" defTabSz="914423" rtl="0" eaLnBrk="1" latinLnBrk="0" hangingPunct="1">
                        <a:defRPr kumimoji="1" sz="1800" kern="1200">
                          <a:solidFill>
                            <a:schemeClr val="dk1"/>
                          </a:solidFill>
                          <a:latin typeface="メイリオ"/>
                          <a:ea typeface="メイリオ"/>
                        </a:defRPr>
                      </a:lvl6pPr>
                      <a:lvl7pPr marL="2743269" algn="l" defTabSz="914423" rtl="0" eaLnBrk="1" latinLnBrk="0" hangingPunct="1">
                        <a:defRPr kumimoji="1" sz="1800" kern="1200">
                          <a:solidFill>
                            <a:schemeClr val="dk1"/>
                          </a:solidFill>
                          <a:latin typeface="メイリオ"/>
                          <a:ea typeface="メイリオ"/>
                        </a:defRPr>
                      </a:lvl7pPr>
                      <a:lvl8pPr marL="3200480" algn="l" defTabSz="914423" rtl="0" eaLnBrk="1" latinLnBrk="0" hangingPunct="1">
                        <a:defRPr kumimoji="1" sz="1800" kern="1200">
                          <a:solidFill>
                            <a:schemeClr val="dk1"/>
                          </a:solidFill>
                          <a:latin typeface="メイリオ"/>
                          <a:ea typeface="メイリオ"/>
                        </a:defRPr>
                      </a:lvl8pPr>
                      <a:lvl9pPr marL="3657691" algn="l" defTabSz="914423" rtl="0" eaLnBrk="1" latinLnBrk="0" hangingPunct="1">
                        <a:defRPr kumimoji="1" sz="1800" kern="1200">
                          <a:solidFill>
                            <a:schemeClr val="dk1"/>
                          </a:solidFill>
                          <a:latin typeface="メイリオ"/>
                          <a:ea typeface="メイリオ"/>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機械装置（</a:t>
                      </a:r>
                      <a:r>
                        <a:rPr kumimoji="1" lang="en-US" altLang="ja-JP" sz="900" dirty="0">
                          <a:solidFill>
                            <a:schemeClr val="tx1"/>
                          </a:solidFill>
                          <a:latin typeface="Meiryo UI" panose="020B0604030504040204" pitchFamily="50" charset="-128"/>
                          <a:ea typeface="Meiryo UI" panose="020B0604030504040204" pitchFamily="50" charset="-128"/>
                        </a:rPr>
                        <a:t>160</a:t>
                      </a:r>
                      <a:r>
                        <a:rPr kumimoji="1" lang="ja-JP" altLang="en-US" sz="900" dirty="0">
                          <a:solidFill>
                            <a:schemeClr val="tx1"/>
                          </a:solidFill>
                          <a:latin typeface="Meiryo UI" panose="020B0604030504040204" pitchFamily="50" charset="-128"/>
                          <a:ea typeface="Meiryo UI" panose="020B0604030504040204" pitchFamily="50" charset="-128"/>
                        </a:rPr>
                        <a:t>万円以上）</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工具（</a:t>
                      </a:r>
                      <a:r>
                        <a:rPr kumimoji="1" lang="en-US" altLang="ja-JP" sz="900" dirty="0">
                          <a:solidFill>
                            <a:schemeClr val="tx1"/>
                          </a:solidFill>
                          <a:latin typeface="Meiryo UI" panose="020B0604030504040204" pitchFamily="50" charset="-128"/>
                          <a:ea typeface="Meiryo UI" panose="020B0604030504040204" pitchFamily="50" charset="-128"/>
                        </a:rPr>
                        <a:t>40</a:t>
                      </a:r>
                      <a:r>
                        <a:rPr kumimoji="1" lang="ja-JP" altLang="en-US" sz="900" dirty="0">
                          <a:solidFill>
                            <a:schemeClr val="tx1"/>
                          </a:solidFill>
                          <a:latin typeface="Meiryo UI" panose="020B0604030504040204" pitchFamily="50" charset="-128"/>
                          <a:ea typeface="Meiryo UI" panose="020B0604030504040204" pitchFamily="50" charset="-128"/>
                        </a:rPr>
                        <a:t>万円以上）</a:t>
                      </a:r>
                      <a:endParaRPr kumimoji="1" lang="en-US" altLang="ja-JP" sz="900" baseline="300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器具備品（</a:t>
                      </a:r>
                      <a:r>
                        <a:rPr kumimoji="1" lang="en-US" altLang="ja-JP" sz="900" dirty="0">
                          <a:solidFill>
                            <a:schemeClr val="tx1"/>
                          </a:solidFill>
                          <a:latin typeface="Meiryo UI" panose="020B0604030504040204" pitchFamily="50" charset="-128"/>
                          <a:ea typeface="Meiryo UI" panose="020B0604030504040204" pitchFamily="50" charset="-128"/>
                        </a:rPr>
                        <a:t>40</a:t>
                      </a:r>
                      <a:r>
                        <a:rPr kumimoji="1" lang="ja-JP" altLang="en-US" sz="900" dirty="0">
                          <a:solidFill>
                            <a:schemeClr val="tx1"/>
                          </a:solidFill>
                          <a:latin typeface="Meiryo UI" panose="020B0604030504040204" pitchFamily="50" charset="-128"/>
                          <a:ea typeface="Meiryo UI" panose="020B0604030504040204" pitchFamily="50" charset="-128"/>
                        </a:rPr>
                        <a:t>万円以上）</a:t>
                      </a:r>
                      <a:endParaRPr kumimoji="1" lang="en-US" altLang="ja-JP" sz="900" baseline="300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ソフトウェア（</a:t>
                      </a:r>
                      <a:r>
                        <a:rPr kumimoji="1" lang="en-US" altLang="ja-JP" sz="900" dirty="0">
                          <a:solidFill>
                            <a:schemeClr val="tx1"/>
                          </a:solidFill>
                          <a:latin typeface="Meiryo UI" panose="020B0604030504040204" pitchFamily="50" charset="-128"/>
                          <a:ea typeface="Meiryo UI" panose="020B0604030504040204" pitchFamily="50" charset="-128"/>
                        </a:rPr>
                        <a:t>70</a:t>
                      </a:r>
                      <a:r>
                        <a:rPr kumimoji="1" lang="ja-JP" altLang="en-US" sz="900" dirty="0">
                          <a:solidFill>
                            <a:schemeClr val="tx1"/>
                          </a:solidFill>
                          <a:latin typeface="Meiryo UI" panose="020B0604030504040204" pitchFamily="50" charset="-128"/>
                          <a:ea typeface="Meiryo UI" panose="020B0604030504040204" pitchFamily="50" charset="-128"/>
                        </a:rPr>
                        <a:t>万円以上）</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u="sng" dirty="0">
                          <a:solidFill>
                            <a:schemeClr val="tx1"/>
                          </a:solidFill>
                          <a:latin typeface="Meiryo UI" panose="020B0604030504040204" pitchFamily="50" charset="-128"/>
                          <a:ea typeface="Meiryo UI" panose="020B0604030504040204" pitchFamily="50" charset="-128"/>
                        </a:rPr>
                        <a:t>建物及びその附属設備（合計</a:t>
                      </a:r>
                      <a:r>
                        <a:rPr kumimoji="1" lang="en-US" altLang="ja-JP" sz="1200" b="1" u="sng" dirty="0">
                          <a:solidFill>
                            <a:schemeClr val="tx1"/>
                          </a:solidFill>
                          <a:latin typeface="Meiryo UI" panose="020B0604030504040204" pitchFamily="50" charset="-128"/>
                          <a:ea typeface="Meiryo UI" panose="020B0604030504040204" pitchFamily="50" charset="-128"/>
                        </a:rPr>
                        <a:t>1,000</a:t>
                      </a:r>
                      <a:r>
                        <a:rPr kumimoji="1" lang="ja-JP" altLang="en-US" sz="1200" b="1" u="sng" dirty="0">
                          <a:solidFill>
                            <a:schemeClr val="tx1"/>
                          </a:solidFill>
                          <a:latin typeface="Meiryo UI" panose="020B0604030504040204" pitchFamily="50" charset="-128"/>
                          <a:ea typeface="Meiryo UI" panose="020B0604030504040204" pitchFamily="50" charset="-128"/>
                        </a:rPr>
                        <a:t>万円以上）</a:t>
                      </a:r>
                      <a:endParaRPr kumimoji="1" lang="en-US" altLang="ja-JP" sz="1200" b="1" u="sng"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（生産性向上に資する設備の導入に伴って新増設される建物及びその附属設備に限る）</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108000" marR="0" lvl="0" indent="-108000" algn="l"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rPr>
                        <a:t>※</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税制対象の設備投資総額の上限は、</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60</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億円</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lnL w="12700" cap="flat" cmpd="sng" algn="ctr">
                      <a:solidFill>
                        <a:sysClr val="windowText" lastClr="000000"/>
                      </a:solidFill>
                      <a:prstDash val="sysDash"/>
                      <a:round/>
                      <a:headEnd type="none" w="med" len="med"/>
                      <a:tailEnd type="none" w="med" len="med"/>
                    </a:lnL>
                    <a:lnR w="12700" cap="flat" cmpd="sng" algn="ctr">
                      <a:solidFill>
                        <a:sysClr val="windowText" lastClr="000000"/>
                      </a:solidFill>
                      <a:prstDash val="sysDash"/>
                      <a:round/>
                      <a:headEnd type="none" w="med" len="med"/>
                      <a:tailEnd type="none" w="med" len="med"/>
                    </a:lnR>
                    <a:lnT w="12700" cap="flat" cmpd="sng" algn="ctr">
                      <a:solidFill>
                        <a:sysClr val="windowText" lastClr="000000"/>
                      </a:solidFill>
                      <a:prstDash val="sysDash"/>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kumimoji="1" lang="ja-JP" altLang="en-US" sz="110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ysDash"/>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9180583"/>
                  </a:ext>
                </a:extLst>
              </a:tr>
            </a:tbl>
          </a:graphicData>
        </a:graphic>
      </p:graphicFrame>
      <p:sp>
        <p:nvSpPr>
          <p:cNvPr id="2" name="タイトル 2">
            <a:extLst>
              <a:ext uri="{FF2B5EF4-FFF2-40B4-BE49-F238E27FC236}">
                <a16:creationId xmlns:a16="http://schemas.microsoft.com/office/drawing/2014/main" id="{6E7AE578-27F8-EC16-37CE-2AFD8B2014E9}"/>
              </a:ext>
            </a:extLst>
          </p:cNvPr>
          <p:cNvSpPr txBox="1">
            <a:spLocks/>
          </p:cNvSpPr>
          <p:nvPr/>
        </p:nvSpPr>
        <p:spPr>
          <a:xfrm>
            <a:off x="0" y="-11804"/>
            <a:ext cx="1743022" cy="461665"/>
          </a:xfrm>
          <a:prstGeom prst="rect">
            <a:avLst/>
          </a:prstGeom>
          <a:solidFill>
            <a:srgbClr val="016F96"/>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成長支援①</a:t>
            </a:r>
            <a:endParaRPr kumimoji="1" lang="en-US" altLang="ja-JP" sz="24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3" name="正方形/長方形 2">
            <a:extLst>
              <a:ext uri="{FF2B5EF4-FFF2-40B4-BE49-F238E27FC236}">
                <a16:creationId xmlns:a16="http://schemas.microsoft.com/office/drawing/2014/main" id="{D119DEF3-93F0-AC44-A658-ED162271E49D}"/>
              </a:ext>
            </a:extLst>
          </p:cNvPr>
          <p:cNvSpPr/>
          <p:nvPr/>
        </p:nvSpPr>
        <p:spPr bwMode="auto">
          <a:xfrm>
            <a:off x="123826" y="4706765"/>
            <a:ext cx="9867898" cy="1494363"/>
          </a:xfrm>
          <a:prstGeom prst="rect">
            <a:avLst/>
          </a:prstGeom>
          <a:noFill/>
          <a:ln w="38100">
            <a:solidFill>
              <a:srgbClr val="FF0000"/>
            </a:solidFill>
            <a:miter lim="800000"/>
            <a:headEnd/>
            <a:tailEnd/>
          </a:ln>
          <a:effectLst/>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正方形/長方形 3">
            <a:extLst>
              <a:ext uri="{FF2B5EF4-FFF2-40B4-BE49-F238E27FC236}">
                <a16:creationId xmlns:a16="http://schemas.microsoft.com/office/drawing/2014/main" id="{39AE3CD4-5090-7FDD-491B-ED2B953C541B}"/>
              </a:ext>
            </a:extLst>
          </p:cNvPr>
          <p:cNvSpPr/>
          <p:nvPr/>
        </p:nvSpPr>
        <p:spPr bwMode="auto">
          <a:xfrm>
            <a:off x="6660573" y="3171825"/>
            <a:ext cx="2331027" cy="552450"/>
          </a:xfrm>
          <a:prstGeom prst="rect">
            <a:avLst/>
          </a:prstGeom>
          <a:noFill/>
          <a:ln w="19050">
            <a:solidFill>
              <a:schemeClr val="accent3"/>
            </a:solidFill>
            <a:miter lim="800000"/>
            <a:headEnd/>
            <a:tailEnd/>
          </a:ln>
          <a:effectLst/>
        </p:spPr>
        <p:txBody>
          <a:bodyPr wrap="none" rtlCol="0" anchor="ctr"/>
          <a:lstStyle/>
          <a:p>
            <a:pPr algn="l"/>
            <a:endParaRPr kumimoji="0" lang="ja-JP" altLang="en-US" sz="1800">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4C5674A1-4062-4055-393E-B620758E80B4}"/>
              </a:ext>
            </a:extLst>
          </p:cNvPr>
          <p:cNvSpPr/>
          <p:nvPr/>
        </p:nvSpPr>
        <p:spPr bwMode="auto">
          <a:xfrm>
            <a:off x="6660573" y="5029125"/>
            <a:ext cx="1324763" cy="270000"/>
          </a:xfrm>
          <a:prstGeom prst="rect">
            <a:avLst/>
          </a:prstGeom>
          <a:noFill/>
          <a:ln w="19050">
            <a:solidFill>
              <a:schemeClr val="accent3"/>
            </a:solidFill>
            <a:miter lim="800000"/>
            <a:headEnd/>
            <a:tailEnd/>
          </a:ln>
          <a:effectLst/>
        </p:spPr>
        <p:txBody>
          <a:bodyPr wrap="none" rtlCol="0" anchor="ctr"/>
          <a:lstStyle/>
          <a:p>
            <a:pPr algn="l"/>
            <a:endParaRPr kumimoji="0" lang="ja-JP" altLang="en-US" sz="180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7E1DD54D-353B-1A78-17B3-0CFA8B53BF3D}"/>
              </a:ext>
            </a:extLst>
          </p:cNvPr>
          <p:cNvSpPr txBox="1"/>
          <p:nvPr/>
        </p:nvSpPr>
        <p:spPr>
          <a:xfrm>
            <a:off x="7203391" y="2112926"/>
            <a:ext cx="4988609" cy="246221"/>
          </a:xfrm>
          <a:prstGeom prst="rect">
            <a:avLst/>
          </a:prstGeom>
          <a:noFill/>
        </p:spPr>
        <p:txBody>
          <a:bodyPr wrap="square">
            <a:spAutoFit/>
          </a:bodyPr>
          <a:lstStyle/>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（注） 青枠については、令和</a:t>
            </a:r>
            <a:r>
              <a:rPr kumimoji="1" lang="en-US" altLang="ja-JP" sz="10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8</a:t>
            </a:r>
            <a:r>
              <a:rPr kumimoji="1" lang="ja-JP" altLang="en-US" sz="10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年度税制改正で、</a:t>
            </a:r>
            <a:r>
              <a:rPr kumimoji="1" lang="en-US" altLang="ja-JP" sz="10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30</a:t>
            </a:r>
            <a:r>
              <a:rPr kumimoji="1" lang="ja-JP" altLang="en-US" sz="10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万円以上から</a:t>
            </a:r>
            <a:r>
              <a:rPr kumimoji="1" lang="en-US" altLang="ja-JP" sz="10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40</a:t>
            </a:r>
            <a:r>
              <a:rPr kumimoji="1" lang="ja-JP" altLang="en-US" sz="10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万円以上に引き上げ。</a:t>
            </a:r>
          </a:p>
        </p:txBody>
      </p:sp>
      <p:sp>
        <p:nvSpPr>
          <p:cNvPr id="9" name="スライド番号プレースホルダー 8">
            <a:extLst>
              <a:ext uri="{FF2B5EF4-FFF2-40B4-BE49-F238E27FC236}">
                <a16:creationId xmlns:a16="http://schemas.microsoft.com/office/drawing/2014/main" id="{5913903D-F189-72F3-770D-58D27BF89043}"/>
              </a:ext>
            </a:extLst>
          </p:cNvPr>
          <p:cNvSpPr>
            <a:spLocks noGrp="1"/>
          </p:cNvSpPr>
          <p:nvPr>
            <p:ph type="sldNum" sz="quarter" idx="4"/>
          </p:nvPr>
        </p:nvSpPr>
        <p:spPr/>
        <p:txBody>
          <a:bodyPr/>
          <a:lstStyle/>
          <a:p>
            <a:fld id="{D9550142-B990-490A-A107-ED7302A7FD52}" type="slidenum">
              <a:rPr lang="ja-JP" altLang="en-US" smtClean="0"/>
              <a:pPr/>
              <a:t>17</a:t>
            </a:fld>
            <a:endParaRPr lang="ja-JP" altLang="en-US" dirty="0"/>
          </a:p>
        </p:txBody>
      </p:sp>
    </p:spTree>
    <p:extLst>
      <p:ext uri="{BB962C8B-B14F-4D97-AF65-F5344CB8AC3E}">
        <p14:creationId xmlns:p14="http://schemas.microsoft.com/office/powerpoint/2010/main" val="190287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スライド番号プレースホルダー 8">
            <a:extLst>
              <a:ext uri="{FF2B5EF4-FFF2-40B4-BE49-F238E27FC236}">
                <a16:creationId xmlns:a16="http://schemas.microsoft.com/office/drawing/2014/main" id="{4217747B-FB92-C2DF-D35D-FE5183EA188E}"/>
              </a:ext>
            </a:extLst>
          </p:cNvPr>
          <p:cNvSpPr>
            <a:spLocks noGrp="1"/>
          </p:cNvSpPr>
          <p:nvPr>
            <p:ph type="sldNum" sz="quarter" idx="4"/>
          </p:nvPr>
        </p:nvSpPr>
        <p:spPr/>
        <p:txBody>
          <a:bodyPr/>
          <a:lstStyle/>
          <a:p>
            <a:fld id="{D9550142-B990-490A-A107-ED7302A7FD52}" type="slidenum">
              <a:rPr lang="ja-JP" altLang="en-US" smtClean="0"/>
              <a:pPr/>
              <a:t>18</a:t>
            </a:fld>
            <a:endParaRPr lang="ja-JP" altLang="en-US" dirty="0"/>
          </a:p>
        </p:txBody>
      </p:sp>
      <p:sp>
        <p:nvSpPr>
          <p:cNvPr id="10" name="タイトル 7">
            <a:extLst>
              <a:ext uri="{FF2B5EF4-FFF2-40B4-BE49-F238E27FC236}">
                <a16:creationId xmlns:a16="http://schemas.microsoft.com/office/drawing/2014/main" id="{DA926966-8F4D-203B-999E-D749ED9778E2}"/>
              </a:ext>
            </a:extLst>
          </p:cNvPr>
          <p:cNvSpPr>
            <a:spLocks noGrp="1"/>
          </p:cNvSpPr>
          <p:nvPr>
            <p:ph type="title"/>
          </p:nvPr>
        </p:nvSpPr>
        <p:spPr>
          <a:xfrm>
            <a:off x="8022" y="10660"/>
            <a:ext cx="10264442" cy="528390"/>
          </a:xfrm>
        </p:spPr>
        <p:txBody>
          <a:bodyPr/>
          <a:lstStyle/>
          <a:p>
            <a:r>
              <a:rPr lang="ja-JP" altLang="en-US" sz="2400" dirty="0">
                <a:solidFill>
                  <a:srgbClr val="000000"/>
                </a:solidFill>
                <a:latin typeface="メイリオ"/>
                <a:ea typeface="Meiryo UI" panose="020B0604030504040204" pitchFamily="50" charset="-128"/>
              </a:rPr>
              <a:t>参考：大胆な投資促進税制（特定生産性向上設備等投資促進税制）</a:t>
            </a:r>
            <a:endParaRPr lang="ja-JP" altLang="en-US" sz="1800" b="0" dirty="0"/>
          </a:p>
        </p:txBody>
      </p:sp>
      <p:sp>
        <p:nvSpPr>
          <p:cNvPr id="11" name="テキスト ボックス 10">
            <a:extLst>
              <a:ext uri="{FF2B5EF4-FFF2-40B4-BE49-F238E27FC236}">
                <a16:creationId xmlns:a16="http://schemas.microsoft.com/office/drawing/2014/main" id="{AF1C44B7-CA24-F1B5-1FD5-7DFF10FA8726}"/>
              </a:ext>
            </a:extLst>
          </p:cNvPr>
          <p:cNvSpPr txBox="1"/>
          <p:nvPr/>
        </p:nvSpPr>
        <p:spPr>
          <a:xfrm>
            <a:off x="335359" y="665443"/>
            <a:ext cx="10081121" cy="6055504"/>
          </a:xfrm>
          <a:prstGeom prst="rect">
            <a:avLst/>
          </a:prstGeom>
          <a:noFill/>
          <a:ln w="12700" cap="flat" cmpd="sng" algn="ctr">
            <a:noFill/>
            <a:prstDash val="solid"/>
            <a:miter lim="800000"/>
          </a:ln>
          <a:effectLst/>
        </p:spPr>
        <p:txBody>
          <a:bodyPr wrap="square" lIns="91440" tIns="45720" rIns="91440" bIns="45720" rtlCol="0" anchor="ctr">
            <a:spAutoFit/>
          </a:bodyPr>
          <a:lstStyle/>
          <a:p>
            <a:pPr defTabSz="742950">
              <a:lnSpc>
                <a:spcPts val="1500"/>
              </a:lnSpc>
              <a:spcBef>
                <a:spcPts val="600"/>
              </a:spcBef>
              <a:defRPr/>
            </a:pPr>
            <a:r>
              <a:rPr lang="ja-JP" altLang="en-US" b="1" kern="0" dirty="0">
                <a:solidFill>
                  <a:schemeClr val="accent1"/>
                </a:solidFill>
                <a:latin typeface="Meiryo UI" panose="020B0604030504040204" pitchFamily="50" charset="-128"/>
                <a:ea typeface="Meiryo UI" panose="020B0604030504040204" pitchFamily="50" charset="-128"/>
              </a:rPr>
              <a:t>（１）目的：</a:t>
            </a:r>
            <a:r>
              <a:rPr lang="ja-JP" altLang="en-US" sz="1500" kern="0" dirty="0">
                <a:solidFill>
                  <a:prstClr val="black"/>
                </a:solidFill>
                <a:latin typeface="Meiryo UI" panose="020B0604030504040204" pitchFamily="50" charset="-128"/>
                <a:ea typeface="Meiryo UI" panose="020B0604030504040204" pitchFamily="50" charset="-128"/>
              </a:rPr>
              <a:t>高付加価値な国内設備投資の推進　</a:t>
            </a:r>
            <a:endParaRPr lang="en-US" altLang="ja-JP" sz="1500" kern="0" dirty="0">
              <a:solidFill>
                <a:prstClr val="black"/>
              </a:solidFill>
              <a:latin typeface="Meiryo UI" panose="020B0604030504040204" pitchFamily="50" charset="-128"/>
              <a:ea typeface="Meiryo UI" panose="020B0604030504040204" pitchFamily="50" charset="-128"/>
            </a:endParaRPr>
          </a:p>
          <a:p>
            <a:pPr defTabSz="742950">
              <a:lnSpc>
                <a:spcPts val="1500"/>
              </a:lnSpc>
              <a:spcBef>
                <a:spcPts val="600"/>
              </a:spcBef>
              <a:defRPr/>
            </a:pPr>
            <a:r>
              <a:rPr lang="ja-JP" altLang="en-US" b="1" kern="0" dirty="0">
                <a:solidFill>
                  <a:schemeClr val="accent1"/>
                </a:solidFill>
                <a:latin typeface="Meiryo UI" panose="020B0604030504040204" pitchFamily="50" charset="-128"/>
                <a:ea typeface="Meiryo UI" panose="020B0604030504040204" pitchFamily="50" charset="-128"/>
              </a:rPr>
              <a:t>（２）</a:t>
            </a:r>
            <a:r>
              <a:rPr lang="ja-JP" altLang="en-US" b="1" kern="0" dirty="0">
                <a:solidFill>
                  <a:schemeClr val="accent1"/>
                </a:solidFill>
                <a:uFill>
                  <a:solidFill>
                    <a:srgbClr val="FF0000"/>
                  </a:solidFill>
                </a:uFill>
                <a:latin typeface="Meiryo UI" panose="020B0604030504040204" pitchFamily="50" charset="-128"/>
                <a:ea typeface="Meiryo UI" panose="020B0604030504040204" pitchFamily="50" charset="-128"/>
              </a:rPr>
              <a:t>対象業種：</a:t>
            </a:r>
            <a:r>
              <a:rPr lang="ja-JP" altLang="en-US" sz="1500" b="1" u="heavy" kern="0" dirty="0">
                <a:solidFill>
                  <a:prstClr val="black"/>
                </a:solidFill>
                <a:uFill>
                  <a:solidFill>
                    <a:srgbClr val="FF0000"/>
                  </a:solidFill>
                </a:uFill>
                <a:latin typeface="Meiryo UI" panose="020B0604030504040204" pitchFamily="50" charset="-128"/>
                <a:ea typeface="Meiryo UI" panose="020B0604030504040204" pitchFamily="50" charset="-128"/>
              </a:rPr>
              <a:t>原則全ての業種を対象</a:t>
            </a:r>
            <a:endParaRPr lang="en-US" altLang="ja-JP" sz="1500" b="1" u="heavy" kern="0" dirty="0">
              <a:solidFill>
                <a:prstClr val="black"/>
              </a:solidFill>
              <a:uFill>
                <a:solidFill>
                  <a:srgbClr val="FF0000"/>
                </a:solidFill>
              </a:uFill>
              <a:latin typeface="Meiryo UI" panose="020B0604030504040204" pitchFamily="50" charset="-128"/>
              <a:ea typeface="Meiryo UI" panose="020B0604030504040204" pitchFamily="50" charset="-128"/>
            </a:endParaRPr>
          </a:p>
          <a:p>
            <a:pPr defTabSz="742950">
              <a:lnSpc>
                <a:spcPts val="1500"/>
              </a:lnSpc>
              <a:spcBef>
                <a:spcPts val="600"/>
              </a:spcBef>
              <a:defRPr/>
            </a:pPr>
            <a:r>
              <a:rPr lang="ja-JP" altLang="en-US" b="1" kern="0" dirty="0">
                <a:solidFill>
                  <a:schemeClr val="accent1"/>
                </a:solidFill>
                <a:latin typeface="Meiryo UI"/>
                <a:ea typeface="Meiryo UI"/>
              </a:rPr>
              <a:t>（３）</a:t>
            </a:r>
            <a:r>
              <a:rPr lang="ja-JP" altLang="en-US" b="1" kern="0" dirty="0">
                <a:solidFill>
                  <a:schemeClr val="accent1"/>
                </a:solidFill>
                <a:uFill>
                  <a:solidFill>
                    <a:srgbClr val="FF0000"/>
                  </a:solidFill>
                </a:uFill>
                <a:latin typeface="Meiryo UI"/>
                <a:ea typeface="Meiryo UI"/>
              </a:rPr>
              <a:t>対象資産：</a:t>
            </a:r>
            <a:endParaRPr lang="en-US" altLang="ja-JP" b="1" kern="0" dirty="0">
              <a:solidFill>
                <a:schemeClr val="accent1"/>
              </a:solidFill>
              <a:uFill>
                <a:solidFill>
                  <a:srgbClr val="FF0000"/>
                </a:solidFill>
              </a:uFill>
              <a:latin typeface="Meiryo UI"/>
              <a:ea typeface="Meiryo UI"/>
            </a:endParaRPr>
          </a:p>
          <a:p>
            <a:pPr marL="285750" indent="-104775" defTabSz="742950">
              <a:lnSpc>
                <a:spcPts val="1500"/>
              </a:lnSpc>
              <a:spcBef>
                <a:spcPts val="600"/>
              </a:spcBef>
              <a:buFont typeface="Wingdings" panose="05000000000000000000" pitchFamily="2" charset="2"/>
              <a:buChar char="l"/>
              <a:defRPr/>
            </a:pPr>
            <a:r>
              <a:rPr lang="ja-JP" altLang="en-US" sz="1500" kern="0" dirty="0">
                <a:solidFill>
                  <a:prstClr val="black"/>
                </a:solidFill>
                <a:uFill>
                  <a:solidFill>
                    <a:srgbClr val="FF0000"/>
                  </a:solidFill>
                </a:uFill>
                <a:latin typeface="Meiryo UI"/>
                <a:ea typeface="Meiryo UI"/>
              </a:rPr>
              <a:t>　</a:t>
            </a:r>
            <a:r>
              <a:rPr lang="ja-JP" altLang="en-US" sz="1500" b="1" u="heavy" kern="0" dirty="0">
                <a:solidFill>
                  <a:prstClr val="black"/>
                </a:solidFill>
                <a:uFill>
                  <a:solidFill>
                    <a:srgbClr val="FF0000"/>
                  </a:solidFill>
                </a:uFill>
                <a:latin typeface="Meiryo UI"/>
                <a:ea typeface="Meiryo UI"/>
              </a:rPr>
              <a:t>生産等に必要な設備等（機械装置、器具備品、工具、建物、構築物、建物附属設備、ソフトウェア）</a:t>
            </a:r>
            <a:endParaRPr lang="en-US" altLang="ja-JP" sz="1500" b="1" u="heavy" kern="0" dirty="0">
              <a:solidFill>
                <a:prstClr val="black"/>
              </a:solidFill>
              <a:uFill>
                <a:solidFill>
                  <a:srgbClr val="FF0000"/>
                </a:solidFill>
              </a:uFill>
              <a:latin typeface="Meiryo UI"/>
              <a:ea typeface="Meiryo UI"/>
            </a:endParaRPr>
          </a:p>
          <a:p>
            <a:pPr marL="285750" indent="-104775" defTabSz="742950">
              <a:lnSpc>
                <a:spcPts val="1500"/>
              </a:lnSpc>
              <a:spcBef>
                <a:spcPts val="600"/>
              </a:spcBef>
              <a:buFont typeface="Wingdings" panose="05000000000000000000" pitchFamily="2" charset="2"/>
              <a:buChar char="l"/>
              <a:defRPr/>
            </a:pPr>
            <a:r>
              <a:rPr lang="ja-JP" altLang="en-US" sz="1500" kern="0" dirty="0">
                <a:solidFill>
                  <a:prstClr val="black"/>
                </a:solidFill>
                <a:uFill>
                  <a:solidFill>
                    <a:srgbClr val="FF0000"/>
                  </a:solidFill>
                </a:uFill>
                <a:latin typeface="Meiryo UI"/>
                <a:ea typeface="Meiryo UI"/>
              </a:rPr>
              <a:t>　</a:t>
            </a:r>
            <a:r>
              <a:rPr lang="ja-JP" altLang="en-US" sz="1500" b="1" u="heavy" kern="0" dirty="0">
                <a:solidFill>
                  <a:prstClr val="black"/>
                </a:solidFill>
                <a:uFill>
                  <a:solidFill>
                    <a:srgbClr val="FF0000"/>
                  </a:solidFill>
                </a:uFill>
                <a:latin typeface="Meiryo UI"/>
                <a:ea typeface="Meiryo UI"/>
              </a:rPr>
              <a:t>投資下限額：</a:t>
            </a:r>
            <a:r>
              <a:rPr lang="en-US" altLang="ja-JP" sz="1500" b="1" u="heavy" kern="0" dirty="0">
                <a:solidFill>
                  <a:prstClr val="black"/>
                </a:solidFill>
                <a:uFill>
                  <a:solidFill>
                    <a:srgbClr val="FF0000"/>
                  </a:solidFill>
                </a:uFill>
                <a:latin typeface="Meiryo UI"/>
                <a:ea typeface="Meiryo UI"/>
              </a:rPr>
              <a:t>35</a:t>
            </a:r>
            <a:r>
              <a:rPr lang="ja-JP" altLang="en-US" sz="1500" b="1" u="heavy" kern="0" dirty="0">
                <a:solidFill>
                  <a:prstClr val="black"/>
                </a:solidFill>
                <a:uFill>
                  <a:solidFill>
                    <a:srgbClr val="FF0000"/>
                  </a:solidFill>
                </a:uFill>
                <a:latin typeface="Meiryo UI"/>
                <a:ea typeface="Meiryo UI"/>
              </a:rPr>
              <a:t>億円以上（中小企業者等については</a:t>
            </a:r>
            <a:r>
              <a:rPr lang="en-US" altLang="ja-JP" sz="1500" b="1" u="heavy" kern="0" dirty="0">
                <a:solidFill>
                  <a:prstClr val="black"/>
                </a:solidFill>
                <a:uFill>
                  <a:solidFill>
                    <a:srgbClr val="FF0000"/>
                  </a:solidFill>
                </a:uFill>
                <a:latin typeface="Meiryo UI"/>
                <a:ea typeface="Meiryo UI"/>
              </a:rPr>
              <a:t>5</a:t>
            </a:r>
            <a:r>
              <a:rPr lang="ja-JP" altLang="en-US" sz="1500" b="1" u="heavy" kern="0" dirty="0">
                <a:solidFill>
                  <a:prstClr val="black"/>
                </a:solidFill>
                <a:uFill>
                  <a:solidFill>
                    <a:srgbClr val="FF0000"/>
                  </a:solidFill>
                </a:uFill>
                <a:latin typeface="Meiryo UI"/>
                <a:ea typeface="Meiryo UI"/>
              </a:rPr>
              <a:t>億円以上）</a:t>
            </a:r>
            <a:endParaRPr lang="en-US" altLang="ja-JP" sz="1500" b="1" u="heavy" kern="0" dirty="0">
              <a:solidFill>
                <a:prstClr val="black"/>
              </a:solidFill>
              <a:uFill>
                <a:solidFill>
                  <a:srgbClr val="FF0000"/>
                </a:solidFill>
              </a:uFill>
              <a:latin typeface="Meiryo UI"/>
              <a:ea typeface="Meiryo UI"/>
            </a:endParaRPr>
          </a:p>
          <a:p>
            <a:pPr marL="285750" indent="-104775" defTabSz="742950">
              <a:lnSpc>
                <a:spcPts val="1500"/>
              </a:lnSpc>
              <a:spcBef>
                <a:spcPts val="600"/>
              </a:spcBef>
              <a:buFont typeface="Wingdings" panose="05000000000000000000" pitchFamily="2" charset="2"/>
              <a:buChar char="l"/>
              <a:defRPr/>
            </a:pPr>
            <a:r>
              <a:rPr lang="ja-JP" altLang="en-US" sz="1500" kern="0" dirty="0">
                <a:solidFill>
                  <a:prstClr val="black"/>
                </a:solidFill>
                <a:uFill>
                  <a:solidFill>
                    <a:srgbClr val="FF0000"/>
                  </a:solidFill>
                </a:uFill>
                <a:latin typeface="Meiryo UI"/>
                <a:ea typeface="Meiryo UI"/>
              </a:rPr>
              <a:t>　</a:t>
            </a:r>
            <a:r>
              <a:rPr lang="en-US" altLang="ja-JP" sz="1500" b="1" u="heavy" kern="0" dirty="0">
                <a:solidFill>
                  <a:prstClr val="black"/>
                </a:solidFill>
                <a:uFill>
                  <a:solidFill>
                    <a:srgbClr val="FF0000"/>
                  </a:solidFill>
                </a:uFill>
                <a:latin typeface="Meiryo UI"/>
                <a:ea typeface="Meiryo UI"/>
              </a:rPr>
              <a:t>ROI</a:t>
            </a:r>
            <a:r>
              <a:rPr lang="ja-JP" altLang="en-US" sz="1500" b="1" u="heavy" kern="0" dirty="0">
                <a:solidFill>
                  <a:prstClr val="black"/>
                </a:solidFill>
                <a:uFill>
                  <a:solidFill>
                    <a:srgbClr val="FF0000"/>
                  </a:solidFill>
                </a:uFill>
                <a:latin typeface="Meiryo UI"/>
                <a:ea typeface="Meiryo UI"/>
              </a:rPr>
              <a:t>水準：</a:t>
            </a:r>
            <a:r>
              <a:rPr lang="en-US" altLang="ja-JP" sz="1500" b="1" u="heavy" kern="0" dirty="0">
                <a:solidFill>
                  <a:prstClr val="black"/>
                </a:solidFill>
                <a:uFill>
                  <a:solidFill>
                    <a:srgbClr val="FF0000"/>
                  </a:solidFill>
                </a:uFill>
                <a:latin typeface="Meiryo UI"/>
                <a:ea typeface="Meiryo UI"/>
              </a:rPr>
              <a:t>15%</a:t>
            </a:r>
            <a:r>
              <a:rPr lang="ja-JP" altLang="en-US" sz="1500" b="1" u="heavy" kern="0" dirty="0">
                <a:solidFill>
                  <a:prstClr val="black"/>
                </a:solidFill>
                <a:uFill>
                  <a:solidFill>
                    <a:srgbClr val="FF0000"/>
                  </a:solidFill>
                </a:uFill>
                <a:latin typeface="Meiryo UI"/>
                <a:ea typeface="Meiryo UI"/>
              </a:rPr>
              <a:t>以上</a:t>
            </a:r>
            <a:endParaRPr lang="en-US" altLang="ja-JP" sz="1500" b="1" u="heavy" kern="0" dirty="0">
              <a:solidFill>
                <a:prstClr val="black"/>
              </a:solidFill>
              <a:uFill>
                <a:solidFill>
                  <a:srgbClr val="FF0000"/>
                </a:solidFill>
              </a:uFill>
              <a:latin typeface="Meiryo UI"/>
              <a:ea typeface="Meiryo UI"/>
            </a:endParaRPr>
          </a:p>
          <a:p>
            <a:pPr defTabSz="742950">
              <a:lnSpc>
                <a:spcPts val="1500"/>
              </a:lnSpc>
              <a:spcBef>
                <a:spcPts val="1200"/>
              </a:spcBef>
              <a:defRPr/>
            </a:pPr>
            <a:r>
              <a:rPr lang="ja-JP" altLang="en-US" b="1" kern="0" dirty="0">
                <a:solidFill>
                  <a:schemeClr val="accent1"/>
                </a:solidFill>
                <a:latin typeface="Meiryo UI" panose="020B0604030504040204" pitchFamily="50" charset="-128"/>
                <a:ea typeface="Meiryo UI" panose="020B0604030504040204" pitchFamily="50" charset="-128"/>
              </a:rPr>
              <a:t>（４）</a:t>
            </a:r>
            <a:r>
              <a:rPr lang="ja-JP" altLang="en-US" b="1" kern="0" dirty="0">
                <a:solidFill>
                  <a:schemeClr val="accent1"/>
                </a:solidFill>
                <a:uFill>
                  <a:solidFill>
                    <a:srgbClr val="FF0000"/>
                  </a:solidFill>
                </a:uFill>
                <a:latin typeface="Meiryo UI" panose="020B0604030504040204" pitchFamily="50" charset="-128"/>
                <a:ea typeface="Meiryo UI" panose="020B0604030504040204" pitchFamily="50" charset="-128"/>
              </a:rPr>
              <a:t>措置内容：</a:t>
            </a:r>
            <a:endParaRPr lang="en-US" altLang="ja-JP" b="1" kern="0" dirty="0">
              <a:solidFill>
                <a:schemeClr val="accent1"/>
              </a:solidFill>
              <a:uFill>
                <a:solidFill>
                  <a:srgbClr val="FF0000"/>
                </a:solidFill>
              </a:uFill>
              <a:latin typeface="Meiryo UI" panose="020B0604030504040204" pitchFamily="50" charset="-128"/>
              <a:ea typeface="Meiryo UI" panose="020B0604030504040204" pitchFamily="50" charset="-128"/>
            </a:endParaRPr>
          </a:p>
          <a:p>
            <a:pPr marL="285750" indent="-104775" defTabSz="742950">
              <a:lnSpc>
                <a:spcPts val="1500"/>
              </a:lnSpc>
              <a:spcBef>
                <a:spcPts val="600"/>
              </a:spcBef>
              <a:buFont typeface="Wingdings" panose="05000000000000000000" pitchFamily="2" charset="2"/>
              <a:buChar char="l"/>
              <a:defRPr/>
            </a:pPr>
            <a:r>
              <a:rPr lang="ja-JP" altLang="en-US" sz="1500" kern="0" dirty="0">
                <a:solidFill>
                  <a:prstClr val="black"/>
                </a:solidFill>
                <a:uFill>
                  <a:solidFill>
                    <a:srgbClr val="FF0000"/>
                  </a:solidFill>
                </a:uFill>
                <a:latin typeface="Meiryo UI"/>
                <a:ea typeface="Meiryo UI"/>
              </a:rPr>
              <a:t>　</a:t>
            </a:r>
            <a:r>
              <a:rPr lang="ja-JP" altLang="ja-JP" sz="1500" b="1" u="heavy" kern="0" dirty="0">
                <a:solidFill>
                  <a:prstClr val="black"/>
                </a:solidFill>
                <a:uFill>
                  <a:solidFill>
                    <a:srgbClr val="FF0000"/>
                  </a:solidFill>
                </a:uFill>
                <a:latin typeface="Meiryo UI"/>
                <a:ea typeface="Meiryo UI"/>
              </a:rPr>
              <a:t>即時償却</a:t>
            </a:r>
            <a:r>
              <a:rPr lang="ja-JP" altLang="en-US" sz="1500" b="1" u="heavy" kern="0" dirty="0">
                <a:solidFill>
                  <a:prstClr val="black"/>
                </a:solidFill>
                <a:uFill>
                  <a:solidFill>
                    <a:srgbClr val="FF0000"/>
                  </a:solidFill>
                </a:uFill>
                <a:latin typeface="Meiryo UI"/>
                <a:ea typeface="Meiryo UI"/>
              </a:rPr>
              <a:t>または</a:t>
            </a:r>
            <a:r>
              <a:rPr lang="ja-JP" altLang="ja-JP" sz="1500" b="1" u="heavy" kern="0" dirty="0">
                <a:solidFill>
                  <a:prstClr val="black"/>
                </a:solidFill>
                <a:uFill>
                  <a:solidFill>
                    <a:srgbClr val="FF0000"/>
                  </a:solidFill>
                </a:uFill>
                <a:latin typeface="Meiryo UI"/>
                <a:ea typeface="Meiryo UI"/>
              </a:rPr>
              <a:t>税額控除</a:t>
            </a:r>
            <a:r>
              <a:rPr lang="ja-JP" altLang="en-US" sz="1500" b="1" u="heavy" kern="0" dirty="0">
                <a:solidFill>
                  <a:prstClr val="black"/>
                </a:solidFill>
                <a:uFill>
                  <a:solidFill>
                    <a:srgbClr val="FF0000"/>
                  </a:solidFill>
                </a:uFill>
                <a:latin typeface="Meiryo UI"/>
                <a:ea typeface="Meiryo UI"/>
              </a:rPr>
              <a:t>７</a:t>
            </a:r>
            <a:r>
              <a:rPr lang="en-US" altLang="ja-JP" sz="1500" b="1" u="heavy" kern="0" dirty="0">
                <a:solidFill>
                  <a:prstClr val="black"/>
                </a:solidFill>
                <a:uFill>
                  <a:solidFill>
                    <a:srgbClr val="FF0000"/>
                  </a:solidFill>
                </a:uFill>
                <a:latin typeface="Meiryo UI"/>
                <a:ea typeface="Meiryo UI"/>
              </a:rPr>
              <a:t>%</a:t>
            </a:r>
            <a:r>
              <a:rPr lang="ja-JP" altLang="en-US" sz="1500" b="1" u="heavy" kern="0" dirty="0">
                <a:solidFill>
                  <a:prstClr val="black"/>
                </a:solidFill>
                <a:uFill>
                  <a:solidFill>
                    <a:srgbClr val="FF0000"/>
                  </a:solidFill>
                </a:uFill>
                <a:latin typeface="Meiryo UI"/>
                <a:ea typeface="Meiryo UI"/>
              </a:rPr>
              <a:t>（建物、建物附属設備及び構築物は税額控除４％）</a:t>
            </a:r>
            <a:endParaRPr lang="en-US" altLang="ja-JP" sz="1500" b="1" u="heavy" kern="0" dirty="0">
              <a:solidFill>
                <a:prstClr val="black"/>
              </a:solidFill>
              <a:uFill>
                <a:solidFill>
                  <a:srgbClr val="FF0000"/>
                </a:solidFill>
              </a:uFill>
              <a:latin typeface="Meiryo UI"/>
              <a:ea typeface="Meiryo UI"/>
            </a:endParaRPr>
          </a:p>
          <a:p>
            <a:pPr marL="447675" indent="-104775" defTabSz="742950">
              <a:lnSpc>
                <a:spcPts val="1500"/>
              </a:lnSpc>
              <a:spcBef>
                <a:spcPts val="600"/>
              </a:spcBef>
              <a:buFont typeface="Wingdings" panose="05000000000000000000" pitchFamily="2" charset="2"/>
              <a:buChar char="Ø"/>
              <a:defRPr/>
            </a:pPr>
            <a:r>
              <a:rPr lang="ja-JP" altLang="en-US" sz="1500" kern="0" dirty="0">
                <a:solidFill>
                  <a:prstClr val="black"/>
                </a:solidFill>
                <a:uFill>
                  <a:solidFill>
                    <a:srgbClr val="FF0000"/>
                  </a:solidFill>
                </a:uFill>
                <a:latin typeface="Meiryo UI"/>
                <a:ea typeface="Meiryo UI"/>
              </a:rPr>
              <a:t>　控除上限：法人税額の</a:t>
            </a:r>
            <a:r>
              <a:rPr lang="en-US" altLang="ja-JP" sz="1500" kern="0" dirty="0">
                <a:solidFill>
                  <a:prstClr val="black"/>
                </a:solidFill>
                <a:uFill>
                  <a:solidFill>
                    <a:srgbClr val="FF0000"/>
                  </a:solidFill>
                </a:uFill>
                <a:latin typeface="Meiryo UI"/>
                <a:ea typeface="Meiryo UI"/>
              </a:rPr>
              <a:t>20%</a:t>
            </a:r>
          </a:p>
          <a:p>
            <a:pPr marL="285750" indent="-104775" defTabSz="742950">
              <a:lnSpc>
                <a:spcPts val="1500"/>
              </a:lnSpc>
              <a:spcBef>
                <a:spcPts val="600"/>
              </a:spcBef>
              <a:buFont typeface="Wingdings" panose="05000000000000000000" pitchFamily="2" charset="2"/>
              <a:buChar char="l"/>
              <a:defRPr/>
            </a:pPr>
            <a:r>
              <a:rPr lang="ja-JP" altLang="en-US" sz="1500" kern="0" dirty="0">
                <a:solidFill>
                  <a:prstClr val="black"/>
                </a:solidFill>
                <a:uFill>
                  <a:solidFill>
                    <a:srgbClr val="FF0000"/>
                  </a:solidFill>
                </a:uFill>
                <a:latin typeface="Meiryo UI"/>
                <a:ea typeface="Meiryo UI"/>
              </a:rPr>
              <a:t>　</a:t>
            </a:r>
            <a:r>
              <a:rPr lang="ja-JP" altLang="en-US" sz="1500" b="1" u="heavy" kern="0" dirty="0">
                <a:solidFill>
                  <a:prstClr val="black"/>
                </a:solidFill>
                <a:uFill>
                  <a:solidFill>
                    <a:srgbClr val="FF0000"/>
                  </a:solidFill>
                </a:uFill>
                <a:latin typeface="Meiryo UI"/>
                <a:ea typeface="Meiryo UI"/>
              </a:rPr>
              <a:t>事業環境の急激な変化による影響への対応（繰越税額控除）</a:t>
            </a:r>
            <a:endParaRPr lang="en-US" altLang="ja-JP" sz="1500" b="1" u="heavy" kern="0" dirty="0">
              <a:solidFill>
                <a:prstClr val="black"/>
              </a:solidFill>
              <a:uFill>
                <a:solidFill>
                  <a:srgbClr val="FF0000"/>
                </a:solidFill>
              </a:uFill>
              <a:latin typeface="Meiryo UI"/>
              <a:ea typeface="Meiryo UI"/>
            </a:endParaRPr>
          </a:p>
          <a:p>
            <a:pPr marL="627063" indent="-280988" defTabSz="742950">
              <a:lnSpc>
                <a:spcPts val="1500"/>
              </a:lnSpc>
              <a:spcBef>
                <a:spcPts val="600"/>
              </a:spcBef>
              <a:buFont typeface="Wingdings" panose="05000000000000000000" pitchFamily="2" charset="2"/>
              <a:buChar char="Ø"/>
              <a:defRPr/>
            </a:pPr>
            <a:r>
              <a:rPr lang="ja-JP" altLang="en-US" sz="1500" kern="0" dirty="0">
                <a:solidFill>
                  <a:prstClr val="black"/>
                </a:solidFill>
                <a:uFill>
                  <a:solidFill>
                    <a:srgbClr val="FF0000"/>
                  </a:solidFill>
                </a:uFill>
                <a:latin typeface="Meiryo UI"/>
                <a:ea typeface="Meiryo UI"/>
              </a:rPr>
              <a:t>予見し難い国際経済事情の急激な変化に対応するための計画について、法律に基づく認定を受けた事業者については、繰越税額控除（</a:t>
            </a:r>
            <a:r>
              <a:rPr lang="en-US" altLang="ja-JP" sz="1500" kern="0" dirty="0">
                <a:solidFill>
                  <a:prstClr val="black"/>
                </a:solidFill>
                <a:uFill>
                  <a:solidFill>
                    <a:srgbClr val="FF0000"/>
                  </a:solidFill>
                </a:uFill>
                <a:latin typeface="Meiryo UI"/>
                <a:ea typeface="Meiryo UI"/>
              </a:rPr>
              <a:t>3</a:t>
            </a:r>
            <a:r>
              <a:rPr lang="ja-JP" altLang="en-US" sz="1500" kern="0" dirty="0">
                <a:solidFill>
                  <a:prstClr val="black"/>
                </a:solidFill>
                <a:uFill>
                  <a:solidFill>
                    <a:srgbClr val="FF0000"/>
                  </a:solidFill>
                </a:uFill>
                <a:latin typeface="Meiryo UI"/>
                <a:ea typeface="Meiryo UI"/>
              </a:rPr>
              <a:t>年間）が可能。</a:t>
            </a:r>
            <a:endParaRPr lang="en-US" altLang="ja-JP" sz="1500" kern="0" dirty="0">
              <a:solidFill>
                <a:prstClr val="black"/>
              </a:solidFill>
              <a:uFill>
                <a:solidFill>
                  <a:srgbClr val="FF0000"/>
                </a:solidFill>
              </a:uFill>
              <a:latin typeface="Meiryo UI"/>
              <a:ea typeface="Meiryo UI"/>
            </a:endParaRPr>
          </a:p>
          <a:p>
            <a:pPr defTabSz="742950">
              <a:lnSpc>
                <a:spcPts val="1500"/>
              </a:lnSpc>
              <a:spcBef>
                <a:spcPts val="1200"/>
              </a:spcBef>
              <a:defRPr/>
            </a:pPr>
            <a:r>
              <a:rPr lang="ja-JP" altLang="en-US" b="1" kern="0" dirty="0">
                <a:solidFill>
                  <a:schemeClr val="accent1"/>
                </a:solidFill>
                <a:uFill>
                  <a:solidFill>
                    <a:srgbClr val="FF0000"/>
                  </a:solidFill>
                </a:uFill>
                <a:latin typeface="Meiryo UI"/>
                <a:ea typeface="Meiryo UI"/>
              </a:rPr>
              <a:t>（５）措置期間：</a:t>
            </a:r>
            <a:endParaRPr lang="en-US" altLang="ja-JP" b="1" kern="0" dirty="0">
              <a:solidFill>
                <a:schemeClr val="accent1"/>
              </a:solidFill>
              <a:uFill>
                <a:solidFill>
                  <a:srgbClr val="FF0000"/>
                </a:solidFill>
              </a:uFill>
              <a:latin typeface="Meiryo UI"/>
              <a:ea typeface="Meiryo UI"/>
            </a:endParaRPr>
          </a:p>
          <a:p>
            <a:pPr marL="285750" indent="-104775" defTabSz="742950">
              <a:lnSpc>
                <a:spcPts val="1500"/>
              </a:lnSpc>
              <a:spcBef>
                <a:spcPts val="600"/>
              </a:spcBef>
              <a:buFont typeface="Wingdings" panose="05000000000000000000" pitchFamily="2" charset="2"/>
              <a:buChar char="l"/>
              <a:defRPr/>
            </a:pPr>
            <a:r>
              <a:rPr lang="ja-JP" altLang="en-US" sz="1500" kern="0" dirty="0">
                <a:solidFill>
                  <a:prstClr val="black"/>
                </a:solidFill>
                <a:uFill>
                  <a:solidFill>
                    <a:srgbClr val="FF0000"/>
                  </a:solidFill>
                </a:uFill>
                <a:latin typeface="Meiryo UI"/>
                <a:ea typeface="Meiryo UI"/>
              </a:rPr>
              <a:t>　</a:t>
            </a:r>
            <a:r>
              <a:rPr lang="ja-JP" altLang="en-US" sz="1500" b="1" u="heavy" kern="0" dirty="0">
                <a:solidFill>
                  <a:prstClr val="black"/>
                </a:solidFill>
                <a:uFill>
                  <a:solidFill>
                    <a:srgbClr val="FF0000"/>
                  </a:solidFill>
                </a:uFill>
                <a:latin typeface="Meiryo UI"/>
                <a:ea typeface="Meiryo UI"/>
              </a:rPr>
              <a:t>令和</a:t>
            </a:r>
            <a:r>
              <a:rPr lang="en-US" altLang="ja-JP" sz="1500" b="1" u="heavy" kern="0" dirty="0">
                <a:solidFill>
                  <a:prstClr val="black"/>
                </a:solidFill>
                <a:uFill>
                  <a:solidFill>
                    <a:srgbClr val="FF0000"/>
                  </a:solidFill>
                </a:uFill>
                <a:latin typeface="Meiryo UI"/>
                <a:ea typeface="Meiryo UI"/>
              </a:rPr>
              <a:t>11</a:t>
            </a:r>
            <a:r>
              <a:rPr lang="ja-JP" altLang="en-US" sz="1500" b="1" u="heavy" kern="0" dirty="0">
                <a:solidFill>
                  <a:prstClr val="black"/>
                </a:solidFill>
                <a:uFill>
                  <a:solidFill>
                    <a:srgbClr val="FF0000"/>
                  </a:solidFill>
                </a:uFill>
                <a:latin typeface="Meiryo UI"/>
                <a:ea typeface="Meiryo UI"/>
              </a:rPr>
              <a:t>年</a:t>
            </a:r>
            <a:r>
              <a:rPr lang="en-US" altLang="ja-JP" sz="1500" b="1" u="heavy" kern="0" dirty="0">
                <a:solidFill>
                  <a:prstClr val="black"/>
                </a:solidFill>
                <a:uFill>
                  <a:solidFill>
                    <a:srgbClr val="FF0000"/>
                  </a:solidFill>
                </a:uFill>
                <a:latin typeface="Meiryo UI"/>
                <a:ea typeface="Meiryo UI"/>
              </a:rPr>
              <a:t>3</a:t>
            </a:r>
            <a:r>
              <a:rPr lang="ja-JP" altLang="en-US" sz="1500" b="1" u="heavy" kern="0" dirty="0">
                <a:solidFill>
                  <a:prstClr val="black"/>
                </a:solidFill>
                <a:uFill>
                  <a:solidFill>
                    <a:srgbClr val="FF0000"/>
                  </a:solidFill>
                </a:uFill>
                <a:latin typeface="Meiryo UI"/>
                <a:ea typeface="Meiryo UI"/>
              </a:rPr>
              <a:t>月</a:t>
            </a:r>
            <a:r>
              <a:rPr lang="en-US" altLang="ja-JP" sz="1500" b="1" u="heavy" kern="0" dirty="0">
                <a:solidFill>
                  <a:prstClr val="black"/>
                </a:solidFill>
                <a:uFill>
                  <a:solidFill>
                    <a:srgbClr val="FF0000"/>
                  </a:solidFill>
                </a:uFill>
                <a:latin typeface="Meiryo UI"/>
                <a:ea typeface="Meiryo UI"/>
              </a:rPr>
              <a:t>31</a:t>
            </a:r>
            <a:r>
              <a:rPr lang="ja-JP" altLang="en-US" sz="1500" b="1" u="heavy" kern="0" dirty="0">
                <a:solidFill>
                  <a:prstClr val="black"/>
                </a:solidFill>
                <a:uFill>
                  <a:solidFill>
                    <a:srgbClr val="FF0000"/>
                  </a:solidFill>
                </a:uFill>
                <a:latin typeface="Meiryo UI"/>
                <a:ea typeface="Meiryo UI"/>
              </a:rPr>
              <a:t>日までの間に設備投資計画につき法律の確認を受けた者</a:t>
            </a:r>
            <a:r>
              <a:rPr lang="ja-JP" altLang="en-US" sz="1500" b="1" kern="0" dirty="0">
                <a:solidFill>
                  <a:prstClr val="black"/>
                </a:solidFill>
                <a:uFill>
                  <a:solidFill>
                    <a:srgbClr val="FF0000"/>
                  </a:solidFill>
                </a:uFill>
                <a:latin typeface="Meiryo UI"/>
                <a:ea typeface="Meiryo UI"/>
              </a:rPr>
              <a:t>が、その</a:t>
            </a:r>
            <a:r>
              <a:rPr lang="ja-JP" altLang="en-US" sz="1500" b="1" u="heavy" kern="0" dirty="0">
                <a:solidFill>
                  <a:prstClr val="black"/>
                </a:solidFill>
                <a:uFill>
                  <a:solidFill>
                    <a:srgbClr val="FF0000"/>
                  </a:solidFill>
                </a:uFill>
                <a:latin typeface="Meiryo UI"/>
                <a:ea typeface="Meiryo UI"/>
              </a:rPr>
              <a:t>確認を受けた日から</a:t>
            </a:r>
            <a:r>
              <a:rPr lang="en-US" altLang="ja-JP" sz="1500" b="1" u="heavy" kern="0" dirty="0">
                <a:solidFill>
                  <a:prstClr val="black"/>
                </a:solidFill>
                <a:uFill>
                  <a:solidFill>
                    <a:srgbClr val="FF0000"/>
                  </a:solidFill>
                </a:uFill>
                <a:latin typeface="Meiryo UI"/>
                <a:ea typeface="Meiryo UI"/>
              </a:rPr>
              <a:t>5</a:t>
            </a:r>
            <a:r>
              <a:rPr lang="ja-JP" altLang="en-US" sz="1500" b="1" u="heavy" kern="0" dirty="0">
                <a:solidFill>
                  <a:prstClr val="black"/>
                </a:solidFill>
                <a:uFill>
                  <a:solidFill>
                    <a:srgbClr val="FF0000"/>
                  </a:solidFill>
                </a:uFill>
                <a:latin typeface="Meiryo UI"/>
                <a:ea typeface="Meiryo UI"/>
              </a:rPr>
              <a:t>年を経過する日までの間に取得等をし、事業の用に供した設備等を対象。</a:t>
            </a:r>
            <a:endParaRPr lang="en-US" altLang="ja-JP" sz="1500" b="1" u="heavy" kern="0" dirty="0">
              <a:solidFill>
                <a:prstClr val="black"/>
              </a:solidFill>
              <a:uFill>
                <a:solidFill>
                  <a:srgbClr val="FF0000"/>
                </a:solidFill>
              </a:uFill>
              <a:latin typeface="Meiryo UI"/>
              <a:ea typeface="Meiryo UI"/>
            </a:endParaRPr>
          </a:p>
          <a:p>
            <a:pPr defTabSz="742950">
              <a:lnSpc>
                <a:spcPts val="1500"/>
              </a:lnSpc>
              <a:spcBef>
                <a:spcPts val="1200"/>
              </a:spcBef>
              <a:defRPr/>
            </a:pPr>
            <a:r>
              <a:rPr lang="ja-JP" altLang="en-US" b="1" kern="0" dirty="0">
                <a:solidFill>
                  <a:schemeClr val="accent1"/>
                </a:solidFill>
                <a:uFill>
                  <a:solidFill>
                    <a:srgbClr val="FF0000"/>
                  </a:solidFill>
                </a:uFill>
                <a:latin typeface="Meiryo UI"/>
                <a:ea typeface="Meiryo UI"/>
              </a:rPr>
              <a:t>（６）他の設備投資税制の適用：</a:t>
            </a:r>
            <a:endParaRPr lang="en-US" altLang="ja-JP" b="1" kern="0" dirty="0">
              <a:solidFill>
                <a:schemeClr val="accent1"/>
              </a:solidFill>
              <a:uFill>
                <a:solidFill>
                  <a:srgbClr val="FF0000"/>
                </a:solidFill>
              </a:uFill>
              <a:latin typeface="Meiryo UI"/>
              <a:ea typeface="Meiryo UI"/>
            </a:endParaRPr>
          </a:p>
          <a:p>
            <a:pPr marL="285750" indent="-104775" defTabSz="742950">
              <a:lnSpc>
                <a:spcPts val="1500"/>
              </a:lnSpc>
              <a:buFont typeface="Wingdings" panose="05000000000000000000" pitchFamily="2" charset="2"/>
              <a:buChar char="l"/>
              <a:defRPr/>
            </a:pPr>
            <a:r>
              <a:rPr lang="ja-JP" altLang="en-US" sz="1500" kern="0" dirty="0">
                <a:solidFill>
                  <a:prstClr val="black"/>
                </a:solidFill>
                <a:uFill>
                  <a:solidFill>
                    <a:srgbClr val="FF0000"/>
                  </a:solidFill>
                </a:uFill>
                <a:latin typeface="Meiryo UI"/>
                <a:ea typeface="Meiryo UI"/>
              </a:rPr>
              <a:t>　本措置の適用を受ける場合、投資計画期間中は、中小企業経営強化税制、地域未来投資促進税制、カーボンニュートラルに向けた投資促進税制の設備投資税制は適用しない。</a:t>
            </a:r>
            <a:endParaRPr lang="en-US" altLang="ja-JP" sz="1500" kern="0" dirty="0">
              <a:solidFill>
                <a:prstClr val="black"/>
              </a:solidFill>
              <a:uFill>
                <a:solidFill>
                  <a:srgbClr val="FF0000"/>
                </a:solidFill>
              </a:uFill>
              <a:latin typeface="Meiryo UI"/>
              <a:ea typeface="Meiryo UI"/>
            </a:endParaRPr>
          </a:p>
          <a:p>
            <a:pPr defTabSz="742950">
              <a:lnSpc>
                <a:spcPts val="1500"/>
              </a:lnSpc>
              <a:spcBef>
                <a:spcPts val="1200"/>
              </a:spcBef>
              <a:defRPr/>
            </a:pPr>
            <a:r>
              <a:rPr lang="ja-JP" altLang="en-US" b="1" kern="0" dirty="0">
                <a:solidFill>
                  <a:schemeClr val="accent1"/>
                </a:solidFill>
                <a:uFill>
                  <a:solidFill>
                    <a:srgbClr val="FF0000"/>
                  </a:solidFill>
                </a:uFill>
                <a:latin typeface="Meiryo UI"/>
                <a:ea typeface="Meiryo UI"/>
              </a:rPr>
              <a:t>（７）租税特別措置の不適用措置（ムチ税制）：</a:t>
            </a:r>
            <a:endParaRPr lang="en-US" altLang="ja-JP" b="1" kern="0" dirty="0">
              <a:solidFill>
                <a:schemeClr val="accent1"/>
              </a:solidFill>
              <a:uFill>
                <a:solidFill>
                  <a:srgbClr val="FF0000"/>
                </a:solidFill>
              </a:uFill>
              <a:latin typeface="Meiryo UI"/>
              <a:ea typeface="Meiryo UI"/>
            </a:endParaRPr>
          </a:p>
          <a:p>
            <a:pPr marL="447675" indent="-285750" defTabSz="742950">
              <a:lnSpc>
                <a:spcPts val="1500"/>
              </a:lnSpc>
              <a:buFont typeface="Wingdings" panose="05000000000000000000" pitchFamily="2" charset="2"/>
              <a:buChar char="l"/>
              <a:defRPr/>
            </a:pPr>
            <a:r>
              <a:rPr lang="ja-JP" altLang="en-US" sz="1500" kern="0" dirty="0">
                <a:solidFill>
                  <a:prstClr val="black"/>
                </a:solidFill>
                <a:uFill>
                  <a:solidFill>
                    <a:srgbClr val="FF0000"/>
                  </a:solidFill>
                </a:uFill>
                <a:latin typeface="Meiryo UI"/>
                <a:ea typeface="Meiryo UI"/>
              </a:rPr>
              <a:t>大企業については、対前年度の所得を上回る事業年度において、次のいずれかに該当する場合、本制度（繰越税額控除を除く）を適用しない。</a:t>
            </a:r>
            <a:r>
              <a:rPr lang="ja-JP" altLang="en-US" sz="1500" b="1" kern="0" dirty="0">
                <a:solidFill>
                  <a:prstClr val="black"/>
                </a:solidFill>
                <a:uFill>
                  <a:solidFill>
                    <a:srgbClr val="FF0000"/>
                  </a:solidFill>
                </a:uFill>
                <a:latin typeface="Meiryo UI"/>
                <a:ea typeface="Meiryo UI"/>
              </a:rPr>
              <a:t> </a:t>
            </a:r>
          </a:p>
          <a:p>
            <a:pPr marL="541338" indent="-379413" defTabSz="742950">
              <a:lnSpc>
                <a:spcPts val="1500"/>
              </a:lnSpc>
              <a:spcBef>
                <a:spcPts val="600"/>
              </a:spcBef>
              <a:defRPr/>
            </a:pPr>
            <a:r>
              <a:rPr lang="ja-JP" altLang="en-US" sz="1500" kern="0" dirty="0">
                <a:solidFill>
                  <a:prstClr val="black"/>
                </a:solidFill>
                <a:uFill>
                  <a:solidFill>
                    <a:srgbClr val="FF0000"/>
                  </a:solidFill>
                </a:uFill>
                <a:latin typeface="Meiryo UI"/>
                <a:ea typeface="Meiryo UI"/>
              </a:rPr>
              <a:t>　⑴ 継続雇用者の給与等支給額の対前年度増加率</a:t>
            </a:r>
            <a:r>
              <a:rPr lang="en-US" altLang="ja-JP" sz="1500" kern="0" dirty="0">
                <a:solidFill>
                  <a:prstClr val="black"/>
                </a:solidFill>
                <a:uFill>
                  <a:solidFill>
                    <a:srgbClr val="FF0000"/>
                  </a:solidFill>
                </a:uFill>
                <a:latin typeface="Meiryo UI"/>
                <a:ea typeface="Meiryo UI"/>
              </a:rPr>
              <a:t>1</a:t>
            </a:r>
            <a:r>
              <a:rPr lang="ja-JP" altLang="en-US" sz="1500" kern="0" dirty="0">
                <a:solidFill>
                  <a:prstClr val="black"/>
                </a:solidFill>
                <a:uFill>
                  <a:solidFill>
                    <a:srgbClr val="FF0000"/>
                  </a:solidFill>
                </a:uFill>
                <a:latin typeface="Meiryo UI"/>
                <a:ea typeface="Meiryo UI"/>
              </a:rPr>
              <a:t>％未満（従業員数</a:t>
            </a:r>
            <a:r>
              <a:rPr lang="en-US" altLang="ja-JP" sz="1500" kern="0" dirty="0">
                <a:solidFill>
                  <a:prstClr val="black"/>
                </a:solidFill>
                <a:uFill>
                  <a:solidFill>
                    <a:srgbClr val="FF0000"/>
                  </a:solidFill>
                </a:uFill>
                <a:latin typeface="Meiryo UI"/>
                <a:ea typeface="Meiryo UI"/>
              </a:rPr>
              <a:t>2,000</a:t>
            </a:r>
            <a:r>
              <a:rPr lang="ja-JP" altLang="en-US" sz="1500" kern="0" dirty="0">
                <a:solidFill>
                  <a:prstClr val="black"/>
                </a:solidFill>
                <a:uFill>
                  <a:solidFill>
                    <a:srgbClr val="FF0000"/>
                  </a:solidFill>
                </a:uFill>
                <a:latin typeface="Meiryo UI"/>
                <a:ea typeface="Meiryo UI"/>
              </a:rPr>
              <a:t>人超の場合等は２％未満）</a:t>
            </a:r>
          </a:p>
          <a:p>
            <a:pPr marL="542925" indent="-381000" defTabSz="742950">
              <a:lnSpc>
                <a:spcPts val="1500"/>
              </a:lnSpc>
              <a:spcBef>
                <a:spcPts val="600"/>
              </a:spcBef>
              <a:defRPr/>
            </a:pPr>
            <a:r>
              <a:rPr lang="ja-JP" altLang="en-US" sz="1500" kern="0" dirty="0">
                <a:solidFill>
                  <a:prstClr val="black"/>
                </a:solidFill>
                <a:uFill>
                  <a:solidFill>
                    <a:srgbClr val="FF0000"/>
                  </a:solidFill>
                </a:uFill>
                <a:latin typeface="Meiryo UI"/>
                <a:ea typeface="Meiryo UI"/>
              </a:rPr>
              <a:t>　⑵ 国内設備投資額が当期償却費総額の </a:t>
            </a:r>
            <a:r>
              <a:rPr lang="en-US" altLang="ja-JP" sz="1500" kern="0" dirty="0">
                <a:solidFill>
                  <a:prstClr val="black"/>
                </a:solidFill>
                <a:uFill>
                  <a:solidFill>
                    <a:srgbClr val="FF0000"/>
                  </a:solidFill>
                </a:uFill>
                <a:latin typeface="Meiryo UI"/>
                <a:ea typeface="Meiryo UI"/>
              </a:rPr>
              <a:t>30</a:t>
            </a:r>
            <a:r>
              <a:rPr lang="ja-JP" altLang="en-US" sz="1500" kern="0" dirty="0">
                <a:solidFill>
                  <a:prstClr val="black"/>
                </a:solidFill>
                <a:uFill>
                  <a:solidFill>
                    <a:srgbClr val="FF0000"/>
                  </a:solidFill>
                </a:uFill>
                <a:latin typeface="Meiryo UI"/>
                <a:ea typeface="Meiryo UI"/>
              </a:rPr>
              <a:t>％以下（従業員数</a:t>
            </a:r>
            <a:r>
              <a:rPr lang="en-US" altLang="ja-JP" sz="1500" kern="0" dirty="0">
                <a:solidFill>
                  <a:prstClr val="black"/>
                </a:solidFill>
                <a:uFill>
                  <a:solidFill>
                    <a:srgbClr val="FF0000"/>
                  </a:solidFill>
                </a:uFill>
                <a:latin typeface="Meiryo UI"/>
                <a:ea typeface="Meiryo UI"/>
              </a:rPr>
              <a:t>2,000</a:t>
            </a:r>
            <a:r>
              <a:rPr lang="ja-JP" altLang="en-US" sz="1500" kern="0" dirty="0">
                <a:solidFill>
                  <a:prstClr val="black"/>
                </a:solidFill>
                <a:uFill>
                  <a:solidFill>
                    <a:srgbClr val="FF0000"/>
                  </a:solidFill>
                </a:uFill>
                <a:latin typeface="Meiryo UI"/>
                <a:ea typeface="Meiryo UI"/>
              </a:rPr>
              <a:t>人超の場合等は</a:t>
            </a:r>
            <a:r>
              <a:rPr lang="en-US" altLang="ja-JP" sz="1500" kern="0" dirty="0">
                <a:solidFill>
                  <a:prstClr val="black"/>
                </a:solidFill>
                <a:uFill>
                  <a:solidFill>
                    <a:srgbClr val="FF0000"/>
                  </a:solidFill>
                </a:uFill>
                <a:latin typeface="Meiryo UI"/>
                <a:ea typeface="Meiryo UI"/>
              </a:rPr>
              <a:t>40</a:t>
            </a:r>
            <a:r>
              <a:rPr lang="ja-JP" altLang="en-US" sz="1500" kern="0" dirty="0">
                <a:solidFill>
                  <a:prstClr val="black"/>
                </a:solidFill>
                <a:uFill>
                  <a:solidFill>
                    <a:srgbClr val="FF0000"/>
                  </a:solidFill>
                </a:uFill>
                <a:latin typeface="Meiryo UI"/>
                <a:ea typeface="Meiryo UI"/>
              </a:rPr>
              <a:t>％以下）</a:t>
            </a:r>
            <a:endParaRPr lang="en-US" altLang="ja-JP" sz="1500" kern="0" dirty="0">
              <a:solidFill>
                <a:prstClr val="black"/>
              </a:solidFill>
              <a:uFill>
                <a:solidFill>
                  <a:srgbClr val="FF0000"/>
                </a:solidFill>
              </a:uFill>
              <a:latin typeface="Meiryo UI"/>
              <a:ea typeface="Meiryo UI"/>
            </a:endParaRPr>
          </a:p>
        </p:txBody>
      </p:sp>
    </p:spTree>
    <p:extLst>
      <p:ext uri="{BB962C8B-B14F-4D97-AF65-F5344CB8AC3E}">
        <p14:creationId xmlns:p14="http://schemas.microsoft.com/office/powerpoint/2010/main" val="4105166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A7CC2087-4B63-0F0B-008F-B0659A2B8B34}"/>
              </a:ext>
            </a:extLst>
          </p:cNvPr>
          <p:cNvGraphicFramePr>
            <a:graphicFrameLocks noChangeAspect="1"/>
          </p:cNvGraphicFramePr>
          <p:nvPr>
            <p:custDataLst>
              <p:tags r:id="rId1"/>
            </p:custDataLst>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5" name="think-cell data - do not delete" hidden="1">
                        <a:extLst>
                          <a:ext uri="{FF2B5EF4-FFF2-40B4-BE49-F238E27FC236}">
                            <a16:creationId xmlns:a16="http://schemas.microsoft.com/office/drawing/2014/main" id="{A7CC2087-4B63-0F0B-008F-B0659A2B8B34}"/>
                          </a:ext>
                        </a:extLst>
                      </p:cNvPr>
                      <p:cNvPicPr/>
                      <p:nvPr/>
                    </p:nvPicPr>
                    <p:blipFill>
                      <a:blip r:embed="rId5"/>
                      <a:stretch>
                        <a:fillRect/>
                      </a:stretch>
                    </p:blipFill>
                    <p:spPr>
                      <a:xfrm>
                        <a:off x="1144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6BC66151-D9D4-7AB2-A49F-D44313B6FBC7}"/>
              </a:ext>
            </a:extLst>
          </p:cNvPr>
          <p:cNvSpPr>
            <a:spLocks noGrp="1"/>
          </p:cNvSpPr>
          <p:nvPr>
            <p:ph type="ctrTitle"/>
          </p:nvPr>
        </p:nvSpPr>
        <p:spPr>
          <a:xfrm>
            <a:off x="474924" y="1157842"/>
            <a:ext cx="11233248" cy="4062651"/>
          </a:xfrm>
        </p:spPr>
        <p:txBody>
          <a:bodyPr vert="horz"/>
          <a:lstStyle/>
          <a:p>
            <a:pPr algn="l"/>
            <a:r>
              <a:rPr kumimoji="1" lang="ja-JP" altLang="en-US" dirty="0"/>
              <a:t>　　目　次</a:t>
            </a:r>
            <a:br>
              <a:rPr lang="en-US" altLang="ja-JP" dirty="0"/>
            </a:br>
            <a:br>
              <a:rPr kumimoji="1" lang="en-US" altLang="ja-JP" dirty="0"/>
            </a:br>
            <a:r>
              <a:rPr lang="ja-JP" altLang="en-US" sz="2400" dirty="0"/>
              <a:t>１．中小企業の現況と政策の方向性</a:t>
            </a:r>
            <a:br>
              <a:rPr lang="ja-JP" altLang="en-US" sz="2400" dirty="0"/>
            </a:br>
            <a:br>
              <a:rPr lang="en-US" altLang="ja-JP" sz="2400" dirty="0"/>
            </a:br>
            <a:r>
              <a:rPr lang="ja-JP" altLang="en-US" sz="2400" dirty="0">
                <a:solidFill>
                  <a:schemeClr val="tx2"/>
                </a:solidFill>
              </a:rPr>
              <a:t>２．成長に向けた主要な中小企業政策</a:t>
            </a:r>
            <a:br>
              <a:rPr lang="en-US" altLang="ja-JP" sz="2400" dirty="0">
                <a:solidFill>
                  <a:schemeClr val="tx2"/>
                </a:solidFill>
              </a:rPr>
            </a:br>
            <a:r>
              <a:rPr lang="ja-JP" altLang="en-US" sz="2400" dirty="0">
                <a:solidFill>
                  <a:schemeClr val="tx2"/>
                </a:solidFill>
              </a:rPr>
              <a:t>　　　① 成長を支える担い手の支援</a:t>
            </a:r>
            <a:br>
              <a:rPr lang="en-US" altLang="ja-JP" sz="2400" dirty="0">
                <a:solidFill>
                  <a:schemeClr val="tx2"/>
                </a:solidFill>
              </a:rPr>
            </a:br>
            <a:r>
              <a:rPr lang="ja-JP" altLang="en-US" sz="2400" dirty="0">
                <a:solidFill>
                  <a:schemeClr val="tx2"/>
                </a:solidFill>
              </a:rPr>
              <a:t>　　　② 生産性向上・省力化</a:t>
            </a:r>
            <a:br>
              <a:rPr lang="en-US" altLang="ja-JP" sz="2400" dirty="0">
                <a:solidFill>
                  <a:schemeClr val="tx2"/>
                </a:solidFill>
              </a:rPr>
            </a:br>
            <a:r>
              <a:rPr lang="ja-JP" altLang="en-US" sz="2400" dirty="0">
                <a:solidFill>
                  <a:schemeClr val="tx2"/>
                </a:solidFill>
              </a:rPr>
              <a:t>　　　③ 価格転嫁・取引適正化</a:t>
            </a:r>
            <a:br>
              <a:rPr lang="en-US" altLang="ja-JP" sz="2400" dirty="0">
                <a:solidFill>
                  <a:schemeClr val="tx2"/>
                </a:solidFill>
              </a:rPr>
            </a:br>
            <a:br>
              <a:rPr lang="en-US" altLang="ja-JP" sz="2400" dirty="0">
                <a:solidFill>
                  <a:schemeClr val="tx2"/>
                </a:solidFill>
              </a:rPr>
            </a:br>
            <a:r>
              <a:rPr lang="ja-JP" altLang="en-US" sz="2400" dirty="0">
                <a:solidFill>
                  <a:schemeClr val="tx2"/>
                </a:solidFill>
              </a:rPr>
              <a:t>３．小規模事業者の「稼ぐ力」の強化に向けた施策の方向性</a:t>
            </a:r>
            <a:endParaRPr lang="ja-JP" altLang="en-US" dirty="0">
              <a:solidFill>
                <a:schemeClr val="tx2"/>
              </a:solidFill>
            </a:endParaRPr>
          </a:p>
        </p:txBody>
      </p:sp>
      <p:pic>
        <p:nvPicPr>
          <p:cNvPr id="2" name="図 1" descr="図形 が含まれている画像&#10;&#10;自動的に生成された説明">
            <a:extLst>
              <a:ext uri="{FF2B5EF4-FFF2-40B4-BE49-F238E27FC236}">
                <a16:creationId xmlns:a16="http://schemas.microsoft.com/office/drawing/2014/main" id="{6689F767-A246-CB7B-0903-CE064BE5B851}"/>
              </a:ext>
            </a:extLst>
          </p:cNvPr>
          <p:cNvPicPr>
            <a:picLocks/>
          </p:cNvPicPr>
          <p:nvPr/>
        </p:nvPicPr>
        <p:blipFill rotWithShape="1">
          <a:blip r:embed="rId6"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
        <p:nvSpPr>
          <p:cNvPr id="3" name="スライド番号プレースホルダー 2">
            <a:extLst>
              <a:ext uri="{FF2B5EF4-FFF2-40B4-BE49-F238E27FC236}">
                <a16:creationId xmlns:a16="http://schemas.microsoft.com/office/drawing/2014/main" id="{60C74683-406B-D857-B080-F5D900C6219E}"/>
              </a:ext>
            </a:extLst>
          </p:cNvPr>
          <p:cNvSpPr>
            <a:spLocks noGrp="1"/>
          </p:cNvSpPr>
          <p:nvPr>
            <p:ph type="sldNum" sz="quarter" idx="4"/>
          </p:nvPr>
        </p:nvSpPr>
        <p:spPr/>
        <p:txBody>
          <a:bodyPr/>
          <a:lstStyle/>
          <a:p>
            <a:fld id="{D9550142-B990-490A-A107-ED7302A7FD52}" type="slidenum">
              <a:rPr lang="ja-JP" altLang="en-US" smtClean="0"/>
              <a:pPr/>
              <a:t>1</a:t>
            </a:fld>
            <a:endParaRPr lang="ja-JP" altLang="en-US" dirty="0"/>
          </a:p>
        </p:txBody>
      </p:sp>
    </p:spTree>
    <p:extLst>
      <p:ext uri="{BB962C8B-B14F-4D97-AF65-F5344CB8AC3E}">
        <p14:creationId xmlns:p14="http://schemas.microsoft.com/office/powerpoint/2010/main" val="3259660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2"/>
          <p:cNvSpPr>
            <a:spLocks noGrp="1"/>
          </p:cNvSpPr>
          <p:nvPr>
            <p:ph type="title"/>
          </p:nvPr>
        </p:nvSpPr>
        <p:spPr>
          <a:xfrm>
            <a:off x="1743022" y="22687"/>
            <a:ext cx="4972103" cy="461665"/>
          </a:xfrm>
        </p:spPr>
        <p:txBody>
          <a:bodyPr>
            <a:noAutofit/>
          </a:bodyPr>
          <a:lstStyle/>
          <a:p>
            <a:r>
              <a:rPr lang="ja-JP" altLang="en-US" sz="2400"/>
              <a:t>事業承継・</a:t>
            </a:r>
            <a:r>
              <a:rPr lang="en-US" altLang="ja-JP" sz="2400"/>
              <a:t>M</a:t>
            </a:r>
            <a:r>
              <a:rPr lang="ja-JP" altLang="en-US" sz="2400"/>
              <a:t>＆</a:t>
            </a:r>
            <a:r>
              <a:rPr lang="en-US" altLang="ja-JP" sz="2400"/>
              <a:t>A</a:t>
            </a:r>
            <a:r>
              <a:rPr lang="ja-JP" altLang="en-US" sz="2400"/>
              <a:t>の意義</a:t>
            </a:r>
            <a:r>
              <a:rPr kumimoji="1" lang="ja-JP" altLang="en-US" sz="2400"/>
              <a:t>について</a:t>
            </a:r>
          </a:p>
        </p:txBody>
      </p:sp>
      <p:sp>
        <p:nvSpPr>
          <p:cNvPr id="7" name="正方形/長方形 6">
            <a:extLst>
              <a:ext uri="{FF2B5EF4-FFF2-40B4-BE49-F238E27FC236}">
                <a16:creationId xmlns:a16="http://schemas.microsoft.com/office/drawing/2014/main" id="{864CA3A4-2B7F-0F23-F572-A27C502C6693}"/>
              </a:ext>
            </a:extLst>
          </p:cNvPr>
          <p:cNvSpPr/>
          <p:nvPr/>
        </p:nvSpPr>
        <p:spPr>
          <a:xfrm>
            <a:off x="318605" y="2409577"/>
            <a:ext cx="11521280" cy="369332"/>
          </a:xfrm>
          <a:prstGeom prst="rect">
            <a:avLst/>
          </a:prstGeom>
          <a:solidFill>
            <a:schemeClr val="tx2"/>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事業承継・</a:t>
            </a:r>
            <a:r>
              <a:rPr kumimoji="1" lang="en-US" altLang="ja-JP"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M</a:t>
            </a:r>
            <a:r>
              <a:rPr kumimoji="1" lang="ja-JP" altLang="en-US"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en-US" altLang="ja-JP"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A</a:t>
            </a:r>
            <a:r>
              <a:rPr kumimoji="1" lang="ja-JP" altLang="en-US"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の意義</a:t>
            </a:r>
          </a:p>
        </p:txBody>
      </p:sp>
      <p:sp>
        <p:nvSpPr>
          <p:cNvPr id="9" name="テキスト ボックス 8">
            <a:extLst>
              <a:ext uri="{FF2B5EF4-FFF2-40B4-BE49-F238E27FC236}">
                <a16:creationId xmlns:a16="http://schemas.microsoft.com/office/drawing/2014/main" id="{89001C6D-A9F0-E7F6-9950-01C91A482DE6}"/>
              </a:ext>
            </a:extLst>
          </p:cNvPr>
          <p:cNvSpPr txBox="1"/>
          <p:nvPr/>
        </p:nvSpPr>
        <p:spPr>
          <a:xfrm>
            <a:off x="318605" y="5396673"/>
            <a:ext cx="11521280" cy="1200329"/>
          </a:xfrm>
          <a:prstGeom prst="rect">
            <a:avLst/>
          </a:prstGeom>
          <a:noFill/>
        </p:spPr>
        <p:txBody>
          <a:bodyPr wrap="square">
            <a:spAutoFit/>
          </a:bodyPr>
          <a:lstStyle/>
          <a:p>
            <a:pPr marL="182563" marR="0" lvl="0" indent="-182563"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a:ea typeface="メイリオ"/>
                <a:cs typeface="+mn-cs"/>
              </a:rPr>
              <a:t>⇒</a:t>
            </a:r>
            <a:r>
              <a:rPr kumimoji="1" lang="ja-JP" altLang="en-US" sz="1800" b="1" i="0" u="sng" strike="noStrike" kern="1200" cap="none" spc="0" normalizeH="0" baseline="0" noProof="0">
                <a:ln>
                  <a:noFill/>
                </a:ln>
                <a:solidFill>
                  <a:srgbClr val="FF0000"/>
                </a:solidFill>
                <a:effectLst/>
                <a:uLnTx/>
                <a:uFillTx/>
                <a:latin typeface="メイリオ"/>
                <a:ea typeface="メイリオ"/>
                <a:cs typeface="+mn-cs"/>
              </a:rPr>
              <a:t>事業承継・</a:t>
            </a:r>
            <a:r>
              <a:rPr kumimoji="1" lang="en-US" altLang="ja-JP" sz="1800" b="1" i="0" u="sng" strike="noStrike" kern="1200" cap="none" spc="0" normalizeH="0" baseline="0" noProof="0">
                <a:ln>
                  <a:noFill/>
                </a:ln>
                <a:solidFill>
                  <a:srgbClr val="FF0000"/>
                </a:solidFill>
                <a:effectLst/>
                <a:uLnTx/>
                <a:uFillTx/>
                <a:latin typeface="メイリオ"/>
                <a:ea typeface="メイリオ"/>
                <a:cs typeface="+mn-cs"/>
              </a:rPr>
              <a:t>M</a:t>
            </a:r>
            <a:r>
              <a:rPr kumimoji="1" lang="ja-JP" altLang="en-US" sz="1800" b="1" i="0" u="sng" strike="noStrike" kern="1200" cap="none" spc="0" normalizeH="0" baseline="0" noProof="0">
                <a:ln>
                  <a:noFill/>
                </a:ln>
                <a:solidFill>
                  <a:srgbClr val="FF0000"/>
                </a:solidFill>
                <a:effectLst/>
                <a:uLnTx/>
                <a:uFillTx/>
                <a:latin typeface="メイリオ"/>
                <a:ea typeface="メイリオ"/>
                <a:cs typeface="+mn-cs"/>
              </a:rPr>
              <a:t>＆</a:t>
            </a:r>
            <a:r>
              <a:rPr kumimoji="1" lang="en-US" altLang="ja-JP" sz="1800" b="1" i="0" u="sng" strike="noStrike" kern="1200" cap="none" spc="0" normalizeH="0" baseline="0" noProof="0">
                <a:ln>
                  <a:noFill/>
                </a:ln>
                <a:solidFill>
                  <a:srgbClr val="FF0000"/>
                </a:solidFill>
                <a:effectLst/>
                <a:uLnTx/>
                <a:uFillTx/>
                <a:latin typeface="メイリオ"/>
                <a:ea typeface="メイリオ"/>
                <a:cs typeface="+mn-cs"/>
              </a:rPr>
              <a:t>A</a:t>
            </a:r>
            <a:r>
              <a:rPr kumimoji="1" lang="ja-JP" altLang="en-US" sz="1800" b="1" i="0" u="sng" strike="noStrike" kern="1200" cap="none" spc="0" normalizeH="0" baseline="0" noProof="0">
                <a:ln>
                  <a:noFill/>
                </a:ln>
                <a:solidFill>
                  <a:srgbClr val="FF0000"/>
                </a:solidFill>
                <a:effectLst/>
                <a:uLnTx/>
                <a:uFillTx/>
                <a:latin typeface="メイリオ"/>
                <a:ea typeface="メイリオ"/>
                <a:cs typeface="+mn-cs"/>
              </a:rPr>
              <a:t>の円滑化により、雇用や地域機能を支える中小企業の維持・存続をはかる</a:t>
            </a:r>
            <a:r>
              <a:rPr kumimoji="1" lang="ja-JP" altLang="en-US" sz="1800" b="0" i="0" u="none" strike="noStrike" kern="1200" cap="none" spc="0" normalizeH="0" baseline="0" noProof="0">
                <a:ln>
                  <a:noFill/>
                </a:ln>
                <a:solidFill>
                  <a:prstClr val="black"/>
                </a:solidFill>
                <a:effectLst/>
                <a:uLnTx/>
                <a:uFillTx/>
                <a:latin typeface="メイリオ"/>
                <a:ea typeface="メイリオ"/>
                <a:cs typeface="+mn-cs"/>
              </a:rPr>
              <a:t>とともに、中小企業の生産性向上に向けた、</a:t>
            </a:r>
            <a:r>
              <a:rPr kumimoji="1" lang="ja-JP" altLang="en-US" sz="1800" b="1" i="0" u="sng" strike="noStrike" kern="1200" cap="none" spc="0" normalizeH="0" baseline="0" noProof="0">
                <a:ln>
                  <a:noFill/>
                </a:ln>
                <a:solidFill>
                  <a:srgbClr val="FF0000"/>
                </a:solidFill>
                <a:effectLst/>
                <a:uLnTx/>
                <a:uFillTx/>
                <a:latin typeface="メイリオ"/>
                <a:ea typeface="メイリオ"/>
                <a:cs typeface="+mn-cs"/>
              </a:rPr>
              <a:t>事業承継・</a:t>
            </a:r>
            <a:r>
              <a:rPr kumimoji="1" lang="en-US" altLang="ja-JP" sz="1800" b="1" i="0" u="sng" strike="noStrike" kern="1200" cap="none" spc="0" normalizeH="0" baseline="0" noProof="0">
                <a:ln>
                  <a:noFill/>
                </a:ln>
                <a:solidFill>
                  <a:srgbClr val="FF0000"/>
                </a:solidFill>
                <a:effectLst/>
                <a:uLnTx/>
                <a:uFillTx/>
                <a:latin typeface="メイリオ"/>
                <a:ea typeface="メイリオ"/>
                <a:cs typeface="+mn-cs"/>
              </a:rPr>
              <a:t>M&amp;A</a:t>
            </a:r>
            <a:r>
              <a:rPr kumimoji="1" lang="ja-JP" altLang="en-US" sz="1800" b="1" i="0" u="sng" strike="noStrike" kern="1200" cap="none" spc="0" normalizeH="0" baseline="0" noProof="0">
                <a:ln>
                  <a:noFill/>
                </a:ln>
                <a:solidFill>
                  <a:srgbClr val="FF0000"/>
                </a:solidFill>
                <a:effectLst/>
                <a:uLnTx/>
                <a:uFillTx/>
                <a:latin typeface="メイリオ"/>
                <a:ea typeface="メイリオ"/>
                <a:cs typeface="+mn-cs"/>
              </a:rPr>
              <a:t>を契機とする経営の革新を実現する必要があり、そのためには事業承継・</a:t>
            </a:r>
            <a:r>
              <a:rPr kumimoji="1" lang="en-US" altLang="ja-JP" sz="1800" b="1" i="0" u="sng" strike="noStrike" kern="1200" cap="none" spc="0" normalizeH="0" baseline="0" noProof="0">
                <a:ln>
                  <a:noFill/>
                </a:ln>
                <a:solidFill>
                  <a:srgbClr val="FF0000"/>
                </a:solidFill>
                <a:effectLst/>
                <a:uLnTx/>
                <a:uFillTx/>
                <a:latin typeface="メイリオ"/>
                <a:ea typeface="メイリオ"/>
                <a:cs typeface="+mn-cs"/>
              </a:rPr>
              <a:t>M</a:t>
            </a:r>
            <a:r>
              <a:rPr kumimoji="1" lang="ja-JP" altLang="en-US" sz="1800" b="1" i="0" u="sng" strike="noStrike" kern="1200" cap="none" spc="0" normalizeH="0" baseline="0" noProof="0">
                <a:ln>
                  <a:noFill/>
                </a:ln>
                <a:solidFill>
                  <a:srgbClr val="FF0000"/>
                </a:solidFill>
                <a:effectLst/>
                <a:uLnTx/>
                <a:uFillTx/>
                <a:latin typeface="メイリオ"/>
                <a:ea typeface="メイリオ"/>
                <a:cs typeface="+mn-cs"/>
              </a:rPr>
              <a:t>＆</a:t>
            </a:r>
            <a:r>
              <a:rPr kumimoji="1" lang="en-US" altLang="ja-JP" sz="1800" b="1" i="0" u="sng" strike="noStrike" kern="1200" cap="none" spc="0" normalizeH="0" baseline="0" noProof="0">
                <a:ln>
                  <a:noFill/>
                </a:ln>
                <a:solidFill>
                  <a:srgbClr val="FF0000"/>
                </a:solidFill>
                <a:effectLst/>
                <a:uLnTx/>
                <a:uFillTx/>
                <a:latin typeface="メイリオ"/>
                <a:ea typeface="メイリオ"/>
                <a:cs typeface="+mn-cs"/>
              </a:rPr>
              <a:t>A</a:t>
            </a:r>
            <a:r>
              <a:rPr kumimoji="1" lang="ja-JP" altLang="en-US" sz="1800" b="1" i="0" u="sng" strike="noStrike" kern="1200" cap="none" spc="0" normalizeH="0" baseline="0" noProof="0">
                <a:ln>
                  <a:noFill/>
                </a:ln>
                <a:solidFill>
                  <a:srgbClr val="FF0000"/>
                </a:solidFill>
                <a:effectLst/>
                <a:uLnTx/>
                <a:uFillTx/>
                <a:latin typeface="メイリオ"/>
                <a:ea typeface="メイリオ"/>
                <a:cs typeface="+mn-cs"/>
              </a:rPr>
              <a:t>後の成長に向けた取組（</a:t>
            </a:r>
            <a:r>
              <a:rPr kumimoji="1" lang="en-US" altLang="ja-JP" sz="1800" b="1" i="0" u="sng" strike="noStrike" kern="1200" cap="none" spc="0" normalizeH="0" baseline="0" noProof="0">
                <a:ln>
                  <a:noFill/>
                </a:ln>
                <a:solidFill>
                  <a:srgbClr val="FF0000"/>
                </a:solidFill>
                <a:effectLst/>
                <a:uLnTx/>
                <a:uFillTx/>
                <a:latin typeface="メイリオ"/>
                <a:ea typeface="メイリオ"/>
                <a:cs typeface="+mn-cs"/>
              </a:rPr>
              <a:t>PMI</a:t>
            </a:r>
            <a:r>
              <a:rPr kumimoji="1" lang="ja-JP" altLang="en-US" sz="1800" b="1" i="0" u="sng" strike="noStrike" kern="1200" cap="none" spc="0" normalizeH="0" baseline="0" noProof="0">
                <a:ln>
                  <a:noFill/>
                </a:ln>
                <a:solidFill>
                  <a:srgbClr val="FF0000"/>
                </a:solidFill>
                <a:effectLst/>
                <a:uLnTx/>
                <a:uFillTx/>
                <a:latin typeface="メイリオ"/>
                <a:ea typeface="メイリオ"/>
                <a:cs typeface="+mn-cs"/>
              </a:rPr>
              <a:t>等）を促進</a:t>
            </a:r>
            <a:r>
              <a:rPr kumimoji="1" lang="ja-JP" altLang="en-US" sz="1800" b="0" i="0" u="none" strike="noStrike" kern="1200" cap="none" spc="0" normalizeH="0" baseline="0" noProof="0">
                <a:ln>
                  <a:noFill/>
                </a:ln>
                <a:solidFill>
                  <a:prstClr val="black"/>
                </a:solidFill>
                <a:effectLst/>
                <a:uLnTx/>
                <a:uFillTx/>
                <a:latin typeface="メイリオ"/>
                <a:ea typeface="メイリオ"/>
                <a:cs typeface="+mn-cs"/>
              </a:rPr>
              <a:t>することが重要。</a:t>
            </a:r>
            <a:endParaRPr kumimoji="1" lang="en-US" altLang="ja-JP" sz="1800" b="0" i="0" u="none" strike="noStrike" kern="1200" cap="none" spc="0" normalizeH="0" baseline="0" noProof="0">
              <a:ln>
                <a:noFill/>
              </a:ln>
              <a:solidFill>
                <a:prstClr val="black"/>
              </a:solidFill>
              <a:effectLst/>
              <a:uLnTx/>
              <a:uFillTx/>
              <a:latin typeface="メイリオ"/>
              <a:ea typeface="メイリオ"/>
              <a:cs typeface="+mn-cs"/>
            </a:endParaRPr>
          </a:p>
          <a:p>
            <a:pPr marL="182563" marR="0" lvl="0" indent="-182563" algn="l" defTabSz="914400" rtl="0" eaLnBrk="1" fontAlgn="auto" latinLnBrk="0" hangingPunct="1">
              <a:lnSpc>
                <a:spcPct val="100000"/>
              </a:lnSpc>
              <a:spcBef>
                <a:spcPts val="0"/>
              </a:spcBef>
              <a:spcAft>
                <a:spcPts val="0"/>
              </a:spcAft>
              <a:buClrTx/>
              <a:buSzTx/>
              <a:buFontTx/>
              <a:buNone/>
              <a:tabLst/>
              <a:defRPr/>
            </a:pPr>
            <a:r>
              <a:rPr lang="ja-JP" altLang="en-US">
                <a:solidFill>
                  <a:prstClr val="black"/>
                </a:solidFill>
                <a:latin typeface="メイリオ"/>
                <a:ea typeface="メイリオ"/>
              </a:rPr>
              <a:t>　</a:t>
            </a:r>
            <a:r>
              <a:rPr kumimoji="1" lang="ja-JP" altLang="en-US" sz="1800" b="0" i="0" u="none" strike="noStrike" kern="1200" cap="none" spc="0" normalizeH="0" baseline="0" noProof="0">
                <a:ln>
                  <a:noFill/>
                </a:ln>
                <a:solidFill>
                  <a:prstClr val="black"/>
                </a:solidFill>
                <a:effectLst/>
                <a:uLnTx/>
                <a:uFillTx/>
                <a:latin typeface="メイリオ"/>
                <a:ea typeface="メイリオ"/>
                <a:cs typeface="+mn-cs"/>
              </a:rPr>
              <a:t>また、その</a:t>
            </a:r>
            <a:r>
              <a:rPr kumimoji="1" lang="ja-JP" altLang="en-US" sz="1800" b="1" i="0" u="sng" strike="noStrike" kern="1200" cap="none" spc="0" normalizeH="0" baseline="0" noProof="0">
                <a:ln>
                  <a:noFill/>
                </a:ln>
                <a:solidFill>
                  <a:srgbClr val="FF0000"/>
                </a:solidFill>
                <a:effectLst/>
                <a:uLnTx/>
                <a:uFillTx/>
                <a:latin typeface="メイリオ"/>
                <a:ea typeface="メイリオ"/>
                <a:cs typeface="+mn-cs"/>
              </a:rPr>
              <a:t>大前提として、中小企業が安心してＭ＆Ａを行うことのできる環境整備を行うことが極めて重要</a:t>
            </a:r>
            <a:r>
              <a:rPr kumimoji="1" lang="ja-JP" altLang="en-US" sz="1800" b="0" i="0" u="none" strike="noStrike" kern="1200" cap="none" spc="0" normalizeH="0" baseline="0" noProof="0">
                <a:ln>
                  <a:noFill/>
                </a:ln>
                <a:solidFill>
                  <a:prstClr val="black"/>
                </a:solidFill>
                <a:effectLst/>
                <a:uLnTx/>
                <a:uFillTx/>
                <a:latin typeface="メイリオ"/>
                <a:ea typeface="メイリオ"/>
                <a:cs typeface="+mn-cs"/>
              </a:rPr>
              <a:t>。</a:t>
            </a:r>
          </a:p>
        </p:txBody>
      </p:sp>
      <p:sp>
        <p:nvSpPr>
          <p:cNvPr id="11" name="テキスト ボックス 10">
            <a:extLst>
              <a:ext uri="{FF2B5EF4-FFF2-40B4-BE49-F238E27FC236}">
                <a16:creationId xmlns:a16="http://schemas.microsoft.com/office/drawing/2014/main" id="{07DE96A4-F19C-DC0D-BB2C-69268F7AA430}"/>
              </a:ext>
            </a:extLst>
          </p:cNvPr>
          <p:cNvSpPr txBox="1"/>
          <p:nvPr/>
        </p:nvSpPr>
        <p:spPr>
          <a:xfrm>
            <a:off x="318605" y="2855241"/>
            <a:ext cx="11521280" cy="2308324"/>
          </a:xfrm>
          <a:prstGeom prst="rect">
            <a:avLst/>
          </a:prstGeom>
          <a:no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a:ea typeface="メイリオ"/>
                <a:cs typeface="+mn-cs"/>
              </a:rPr>
              <a:t>①経営の転換</a:t>
            </a:r>
            <a:endParaRPr kumimoji="1" lang="en-US" altLang="ja-JP" sz="1800" b="1"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a:ea typeface="メイリオ"/>
                <a:cs typeface="+mn-cs"/>
              </a:rPr>
              <a:t>（例）経営陣が変わることを契機にイノベーションに挑戦</a:t>
            </a:r>
            <a:endParaRPr kumimoji="1" lang="en-US" altLang="ja-JP" sz="1800" b="0"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a:ea typeface="メイリオ"/>
                <a:cs typeface="+mn-cs"/>
              </a:rPr>
              <a:t>②高生産性企業への集約化</a:t>
            </a:r>
            <a:endParaRPr kumimoji="1" lang="en-US" altLang="ja-JP" sz="1800" b="1"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a:ea typeface="メイリオ"/>
                <a:cs typeface="+mn-cs"/>
              </a:rPr>
              <a:t>（例）グループ化（ロールアップ）によるグループ全体でのシナジー発揮・効率化</a:t>
            </a:r>
            <a:endParaRPr kumimoji="1" lang="en-US" altLang="ja-JP" sz="1800" b="0"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black"/>
                </a:solidFill>
                <a:effectLst/>
                <a:uLnTx/>
                <a:uFillTx/>
                <a:latin typeface="メイリオ"/>
                <a:ea typeface="メイリオ"/>
                <a:cs typeface="+mn-cs"/>
              </a:rPr>
              <a:t>③高生産性企業の退出の抑制</a:t>
            </a:r>
            <a:endParaRPr kumimoji="1" lang="en-US" altLang="ja-JP" sz="1800" b="1" i="0" u="none" strike="noStrike" kern="1200" cap="none" spc="0" normalizeH="0" baseline="0" noProof="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メイリオ"/>
                <a:ea typeface="メイリオ"/>
                <a:cs typeface="+mn-cs"/>
              </a:rPr>
              <a:t>（例）後継者不在の高生産性企業のあきらめ廃業</a:t>
            </a:r>
            <a:endParaRPr kumimoji="1" lang="en-US" altLang="ja-JP"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 name="テキスト プレースホルダー 4">
            <a:extLst>
              <a:ext uri="{FF2B5EF4-FFF2-40B4-BE49-F238E27FC236}">
                <a16:creationId xmlns:a16="http://schemas.microsoft.com/office/drawing/2014/main" id="{7CB6B6A1-8963-DF31-0F1B-7533BC7F4A45}"/>
              </a:ext>
            </a:extLst>
          </p:cNvPr>
          <p:cNvSpPr txBox="1">
            <a:spLocks/>
          </p:cNvSpPr>
          <p:nvPr/>
        </p:nvSpPr>
        <p:spPr>
          <a:xfrm>
            <a:off x="311696" y="645542"/>
            <a:ext cx="11568608" cy="1603104"/>
          </a:xfrm>
          <a:prstGeom prst="rect">
            <a:avLst/>
          </a:prstGeom>
          <a:solidFill>
            <a:srgbClr val="F6F9F7"/>
          </a:solidFill>
          <a:ln>
            <a:noFill/>
          </a:ln>
        </p:spPr>
        <p:txBody>
          <a:bodyPr vert="horz" wrap="square" lIns="216000" tIns="108000" rIns="216000" bIns="108000" rtlCol="0" anchor="t" anchorCtr="0">
            <a:sp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2000" b="0" i="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285750" marR="0" lvl="0" indent="-285750" algn="l" defTabSz="914423" rtl="0" eaLnBrk="1" fontAlgn="auto" latinLnBrk="0" hangingPunct="1">
              <a:lnSpc>
                <a:spcPct val="100000"/>
              </a:lnSpc>
              <a:spcBef>
                <a:spcPts val="600"/>
              </a:spcBef>
              <a:spcAft>
                <a:spcPts val="600"/>
              </a:spcAft>
              <a:buClr>
                <a:srgbClr val="002060"/>
              </a:buClr>
              <a:buSzTx/>
              <a:buFont typeface="Arial" panose="020B0604020202020204" pitchFamily="34" charset="0"/>
              <a:buChar char="•"/>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事業承継・</a:t>
            </a: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M</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は、エッセンシャルサービスなど地域機能に必要な中小企業の維持・存続につながるとともに、①</a:t>
            </a:r>
            <a:r>
              <a:rPr kumimoji="1" lang="ja-JP" altLang="en-US"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経営の転換</a:t>
            </a:r>
            <a:r>
              <a:rPr kumimoji="1" lang="ja-JP" altLang="en-US" sz="1600" b="0"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②</a:t>
            </a:r>
            <a:r>
              <a:rPr kumimoji="1" lang="ja-JP" altLang="en-US"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高生産性企業への集約化</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③</a:t>
            </a:r>
            <a:r>
              <a:rPr kumimoji="1" lang="ja-JP" altLang="en-US"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高生産性企業の退出の抑制</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、などの複数の経路でマクロの生産性への寄与が期待される取組。</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85750" marR="0" lvl="0" indent="-285750" algn="l" defTabSz="914423" rtl="0" eaLnBrk="1" fontAlgn="auto" latinLnBrk="0" hangingPunct="1">
              <a:lnSpc>
                <a:spcPct val="100000"/>
              </a:lnSpc>
              <a:spcBef>
                <a:spcPts val="600"/>
              </a:spcBef>
              <a:spcAft>
                <a:spcPts val="600"/>
              </a:spcAft>
              <a:buClr>
                <a:srgbClr val="002060"/>
              </a:buClr>
              <a:buSzTx/>
              <a:buFont typeface="Arial" panose="020B0604020202020204" pitchFamily="34" charset="0"/>
              <a:buChar char="•"/>
              <a:tabLst/>
              <a:defRPr/>
            </a:pPr>
            <a:r>
              <a:rPr kumimoji="1" lang="ja-JP" altLang="en-US"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既存企業の存続だけでは、マクロでの生産性の大幅な向上は期待しにくいことから</a:t>
            </a:r>
            <a:r>
              <a:rPr kumimoji="1" lang="ja-JP" altLang="en-US" sz="1600" b="0"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en-US" altLang="ja-JP"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 </a:t>
            </a:r>
            <a:r>
              <a:rPr kumimoji="1" lang="ja-JP" altLang="en-US"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事業承継の促進や</a:t>
            </a:r>
            <a:r>
              <a:rPr kumimoji="1" lang="en-US" altLang="ja-JP"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M</a:t>
            </a:r>
            <a:r>
              <a:rPr kumimoji="1" lang="ja-JP" altLang="en-US"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en-US" altLang="ja-JP"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a:t>
            </a:r>
            <a:r>
              <a:rPr kumimoji="1" lang="ja-JP" altLang="en-US"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のマッチングの質を向上</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させるとともに、</a:t>
            </a:r>
            <a:r>
              <a:rPr kumimoji="1" lang="ja-JP" altLang="en-US"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事業承継・</a:t>
            </a:r>
            <a:r>
              <a:rPr kumimoji="1" lang="en-US" altLang="ja-JP"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M</a:t>
            </a:r>
            <a:r>
              <a:rPr kumimoji="1" lang="ja-JP" altLang="en-US"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en-US" altLang="ja-JP"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a:t>
            </a:r>
            <a:r>
              <a:rPr kumimoji="1" lang="ja-JP" altLang="en-US"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後の成長に向けた取組（</a:t>
            </a:r>
            <a:r>
              <a:rPr kumimoji="1" lang="en-US" altLang="ja-JP"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PMI</a:t>
            </a:r>
            <a:r>
              <a:rPr kumimoji="1" lang="ja-JP" altLang="en-US" sz="1600" b="1" i="0" u="heavy"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等）を促進することが重要</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6" name="タイトル 2">
            <a:extLst>
              <a:ext uri="{FF2B5EF4-FFF2-40B4-BE49-F238E27FC236}">
                <a16:creationId xmlns:a16="http://schemas.microsoft.com/office/drawing/2014/main" id="{5D1C09CF-7CB2-0DF7-B821-48DBAA48A704}"/>
              </a:ext>
            </a:extLst>
          </p:cNvPr>
          <p:cNvSpPr txBox="1">
            <a:spLocks/>
          </p:cNvSpPr>
          <p:nvPr/>
        </p:nvSpPr>
        <p:spPr>
          <a:xfrm>
            <a:off x="0" y="4162"/>
            <a:ext cx="1743022" cy="461665"/>
          </a:xfrm>
          <a:prstGeom prst="rect">
            <a:avLst/>
          </a:prstGeom>
          <a:solidFill>
            <a:srgbClr val="016F96"/>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成長支援②</a:t>
            </a:r>
            <a:endParaRPr kumimoji="0" lang="en-US" altLang="ja-JP" sz="2400" b="1" i="0" u="none" strike="noStrike" kern="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pic>
        <p:nvPicPr>
          <p:cNvPr id="10" name="図 9" descr="図形 が含まれている画像&#10;&#10;自動的に生成された説明">
            <a:extLst>
              <a:ext uri="{FF2B5EF4-FFF2-40B4-BE49-F238E27FC236}">
                <a16:creationId xmlns:a16="http://schemas.microsoft.com/office/drawing/2014/main" id="{CCB3973B-09AB-5357-5B19-848A92E86947}"/>
              </a:ext>
            </a:extLst>
          </p:cNvPr>
          <p:cNvPicPr>
            <a:picLocks/>
          </p:cNvPicPr>
          <p:nvPr/>
        </p:nvPicPr>
        <p:blipFill rotWithShape="1">
          <a:blip r:embed="rId2" cstate="print">
            <a:extLst>
              <a:ext uri="{28A0092B-C50C-407E-A947-70E740481C1C}">
                <a14:useLocalDpi xmlns:a14="http://schemas.microsoft.com/office/drawing/2010/main" val="0"/>
              </a:ext>
            </a:extLst>
          </a:blip>
          <a:srcRect b="94693"/>
          <a:stretch/>
        </p:blipFill>
        <p:spPr>
          <a:xfrm>
            <a:off x="0" y="7452"/>
            <a:ext cx="12192000" cy="489049"/>
          </a:xfrm>
          <a:prstGeom prst="rect">
            <a:avLst/>
          </a:prstGeom>
          <a:noFill/>
        </p:spPr>
      </p:pic>
      <p:sp>
        <p:nvSpPr>
          <p:cNvPr id="2" name="スライド番号プレースホルダー 1">
            <a:extLst>
              <a:ext uri="{FF2B5EF4-FFF2-40B4-BE49-F238E27FC236}">
                <a16:creationId xmlns:a16="http://schemas.microsoft.com/office/drawing/2014/main" id="{D1E17802-47D9-9D24-1633-9D4E94475326}"/>
              </a:ext>
            </a:extLst>
          </p:cNvPr>
          <p:cNvSpPr>
            <a:spLocks noGrp="1"/>
          </p:cNvSpPr>
          <p:nvPr>
            <p:ph type="sldNum" sz="quarter" idx="4"/>
          </p:nvPr>
        </p:nvSpPr>
        <p:spPr/>
        <p:txBody>
          <a:bodyPr/>
          <a:lstStyle/>
          <a:p>
            <a:fld id="{D9550142-B990-490A-A107-ED7302A7FD52}" type="slidenum">
              <a:rPr lang="ja-JP" altLang="en-US" smtClean="0"/>
              <a:pPr/>
              <a:t>19</a:t>
            </a:fld>
            <a:endParaRPr lang="ja-JP" altLang="en-US" dirty="0"/>
          </a:p>
        </p:txBody>
      </p:sp>
    </p:spTree>
    <p:extLst>
      <p:ext uri="{BB962C8B-B14F-4D97-AF65-F5344CB8AC3E}">
        <p14:creationId xmlns:p14="http://schemas.microsoft.com/office/powerpoint/2010/main" val="3887573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表 20"/>
          <p:cNvGraphicFramePr>
            <a:graphicFrameLocks noGrp="1"/>
          </p:cNvGraphicFramePr>
          <p:nvPr/>
        </p:nvGraphicFramePr>
        <p:xfrm>
          <a:off x="409575" y="2597841"/>
          <a:ext cx="6014857" cy="3995124"/>
        </p:xfrm>
        <a:graphic>
          <a:graphicData uri="http://schemas.openxmlformats.org/drawingml/2006/table">
            <a:tbl>
              <a:tblPr firstRow="1" bandRow="1">
                <a:tableStyleId>{BDBED569-4797-4DF1-A0F4-6AAB3CD982D8}</a:tableStyleId>
              </a:tblPr>
              <a:tblGrid>
                <a:gridCol w="1264023">
                  <a:extLst>
                    <a:ext uri="{9D8B030D-6E8A-4147-A177-3AD203B41FA5}">
                      <a16:colId xmlns:a16="http://schemas.microsoft.com/office/drawing/2014/main" val="1014803144"/>
                    </a:ext>
                  </a:extLst>
                </a:gridCol>
                <a:gridCol w="1783462">
                  <a:extLst>
                    <a:ext uri="{9D8B030D-6E8A-4147-A177-3AD203B41FA5}">
                      <a16:colId xmlns:a16="http://schemas.microsoft.com/office/drawing/2014/main" val="1056778598"/>
                    </a:ext>
                  </a:extLst>
                </a:gridCol>
                <a:gridCol w="2967372">
                  <a:extLst>
                    <a:ext uri="{9D8B030D-6E8A-4147-A177-3AD203B41FA5}">
                      <a16:colId xmlns:a16="http://schemas.microsoft.com/office/drawing/2014/main" val="3802375934"/>
                    </a:ext>
                  </a:extLst>
                </a:gridCol>
              </a:tblGrid>
              <a:tr h="553280">
                <a:tc>
                  <a:txBody>
                    <a:bodyPr/>
                    <a:lstStyle/>
                    <a:p>
                      <a:pPr algn="ctr"/>
                      <a:endParaRPr kumimoji="1" lang="ja-JP" altLang="en-US">
                        <a:latin typeface="Meiryo UI" panose="020B0604030504040204" pitchFamily="50" charset="-128"/>
                        <a:ea typeface="Meiryo UI" panose="020B0604030504040204" pitchFamily="50" charset="-128"/>
                      </a:endParaRPr>
                    </a:p>
                  </a:txBody>
                  <a:tcPr anchor="ctr">
                    <a:solidFill>
                      <a:schemeClr val="accent5">
                        <a:lumMod val="75000"/>
                      </a:schemeClr>
                    </a:solidFill>
                  </a:tcPr>
                </a:tc>
                <a:tc>
                  <a:txBody>
                    <a:bodyPr/>
                    <a:lstStyle/>
                    <a:p>
                      <a:pPr algn="ctr"/>
                      <a:r>
                        <a:rPr kumimoji="1" lang="ja-JP" altLang="en-US" sz="1600" b="1">
                          <a:solidFill>
                            <a:schemeClr val="bg1"/>
                          </a:solidFill>
                        </a:rPr>
                        <a:t>一般措置</a:t>
                      </a:r>
                      <a:endParaRPr kumimoji="1" lang="ja-JP" altLang="en-US" sz="1600" b="1">
                        <a:solidFill>
                          <a:schemeClr val="bg1"/>
                        </a:solidFill>
                        <a:latin typeface="Meiryo UI" panose="020B0604030504040204" pitchFamily="50" charset="-128"/>
                        <a:ea typeface="Meiryo UI" panose="020B0604030504040204" pitchFamily="50" charset="-128"/>
                      </a:endParaRPr>
                    </a:p>
                  </a:txBody>
                  <a:tcPr anchor="ctr">
                    <a:solidFill>
                      <a:schemeClr val="accent5">
                        <a:lumMod val="75000"/>
                      </a:schemeClr>
                    </a:solidFill>
                  </a:tcPr>
                </a:tc>
                <a:tc>
                  <a:txBody>
                    <a:bodyPr/>
                    <a:lstStyle/>
                    <a:p>
                      <a:pPr algn="ctr"/>
                      <a:r>
                        <a:rPr kumimoji="1" lang="ja-JP" altLang="en-US" sz="1600" b="1">
                          <a:solidFill>
                            <a:schemeClr val="bg1"/>
                          </a:solidFill>
                        </a:rPr>
                        <a:t>特例措置</a:t>
                      </a:r>
                      <a:endParaRPr kumimoji="1" lang="en-US" altLang="ja-JP" sz="1600" b="1">
                        <a:solidFill>
                          <a:schemeClr val="bg1"/>
                        </a:solidFill>
                      </a:endParaRPr>
                    </a:p>
                    <a:p>
                      <a:pPr algn="ctr"/>
                      <a:r>
                        <a:rPr kumimoji="1" lang="ja-JP" altLang="en-US" sz="1600" b="1">
                          <a:solidFill>
                            <a:schemeClr val="bg1"/>
                          </a:solidFill>
                        </a:rPr>
                        <a:t>（時限措置）</a:t>
                      </a:r>
                      <a:endParaRPr kumimoji="1" lang="ja-JP" altLang="en-US" sz="1600" b="1" baseline="30000">
                        <a:solidFill>
                          <a:schemeClr val="bg1"/>
                        </a:solidFill>
                        <a:latin typeface="Meiryo UI" panose="020B0604030504040204" pitchFamily="50" charset="-128"/>
                        <a:ea typeface="Meiryo UI" panose="020B0604030504040204" pitchFamily="50" charset="-128"/>
                      </a:endParaRPr>
                    </a:p>
                  </a:txBody>
                  <a:tcPr anchor="ctr">
                    <a:solidFill>
                      <a:schemeClr val="accent5">
                        <a:lumMod val="75000"/>
                      </a:schemeClr>
                    </a:solidFill>
                  </a:tcPr>
                </a:tc>
                <a:extLst>
                  <a:ext uri="{0D108BD9-81ED-4DB2-BD59-A6C34878D82A}">
                    <a16:rowId xmlns:a16="http://schemas.microsoft.com/office/drawing/2014/main" val="2205472241"/>
                  </a:ext>
                </a:extLst>
              </a:tr>
              <a:tr h="698880">
                <a:tc>
                  <a:txBody>
                    <a:bodyPr/>
                    <a:lstStyle/>
                    <a:p>
                      <a:pPr algn="ctr"/>
                      <a:endParaRPr kumimoji="1" lang="en-US" altLang="ja-JP" sz="700"/>
                    </a:p>
                    <a:p>
                      <a:pPr algn="ctr"/>
                      <a:r>
                        <a:rPr kumimoji="1" lang="ja-JP" altLang="en-US" sz="1400"/>
                        <a:t>猶予対象株式数</a:t>
                      </a:r>
                      <a:endParaRPr kumimoji="1" lang="en-US" altLang="ja-JP" sz="1400"/>
                    </a:p>
                    <a:p>
                      <a:pPr algn="ctr"/>
                      <a:endParaRPr kumimoji="1" lang="ja-JP" altLang="en-US" sz="700">
                        <a:solidFill>
                          <a:srgbClr val="FF0000"/>
                        </a:solidFill>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a:t>総株式数の最大</a:t>
                      </a:r>
                      <a:r>
                        <a:rPr kumimoji="1" lang="en-US" altLang="ja-JP" sz="1400"/>
                        <a:t>2/3</a:t>
                      </a:r>
                      <a:r>
                        <a:rPr kumimoji="1" lang="ja-JP" altLang="en-US" sz="1400"/>
                        <a:t>まで</a:t>
                      </a: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a:t>上限なし</a:t>
                      </a:r>
                      <a:endParaRPr kumimoji="1" lang="ja-JP" altLang="en-US" sz="140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8442177"/>
                  </a:ext>
                </a:extLst>
              </a:tr>
              <a:tr h="6260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t>適用期限</a:t>
                      </a:r>
                      <a:endParaRPr kumimoji="1" lang="en-US" altLang="ja-JP" sz="140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a:t>なし</a:t>
                      </a: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400"/>
                        <a:t>10</a:t>
                      </a:r>
                      <a:r>
                        <a:rPr kumimoji="1" lang="ja-JP" altLang="en-US" sz="1400"/>
                        <a:t>年以内の贈与・相続等</a:t>
                      </a:r>
                      <a:endParaRPr kumimoji="1" lang="en-US" altLang="ja-JP" sz="1400"/>
                    </a:p>
                    <a:p>
                      <a:pPr algn="ctr"/>
                      <a:r>
                        <a:rPr kumimoji="1" lang="ja-JP" altLang="en-US" sz="1200"/>
                        <a:t>（</a:t>
                      </a:r>
                      <a:r>
                        <a:rPr kumimoji="1" lang="en-US" altLang="ja-JP" sz="1200"/>
                        <a:t>2027</a:t>
                      </a:r>
                      <a:r>
                        <a:rPr kumimoji="1" lang="ja-JP" altLang="en-US" sz="1200"/>
                        <a:t>年</a:t>
                      </a:r>
                      <a:r>
                        <a:rPr kumimoji="1" lang="en-US" altLang="ja-JP" sz="1200"/>
                        <a:t>12</a:t>
                      </a:r>
                      <a:r>
                        <a:rPr kumimoji="1" lang="ja-JP" altLang="en-US" sz="1200"/>
                        <a:t>月</a:t>
                      </a:r>
                      <a:r>
                        <a:rPr kumimoji="1" lang="en-US" altLang="ja-JP" sz="1200"/>
                        <a:t>31</a:t>
                      </a:r>
                      <a:r>
                        <a:rPr kumimoji="1" lang="ja-JP" altLang="en-US" sz="1200"/>
                        <a:t>日まで）</a:t>
                      </a:r>
                      <a:endParaRPr kumimoji="1" lang="en-US" altLang="ja-JP" sz="1200"/>
                    </a:p>
                    <a:p>
                      <a:pPr algn="ctr"/>
                      <a:r>
                        <a:rPr kumimoji="1" lang="en-US" altLang="ja-JP" sz="1100">
                          <a:latin typeface="Meiryo UI" panose="020B0604030504040204" pitchFamily="50" charset="-128"/>
                          <a:ea typeface="Meiryo UI" panose="020B0604030504040204" pitchFamily="50" charset="-128"/>
                        </a:rPr>
                        <a:t>2027</a:t>
                      </a:r>
                      <a:r>
                        <a:rPr kumimoji="1" lang="ja-JP" altLang="en-US" sz="1100">
                          <a:latin typeface="Meiryo UI" panose="020B0604030504040204" pitchFamily="50" charset="-128"/>
                          <a:ea typeface="Meiryo UI" panose="020B0604030504040204" pitchFamily="50" charset="-128"/>
                        </a:rPr>
                        <a:t>年</a:t>
                      </a:r>
                      <a:r>
                        <a:rPr kumimoji="1" lang="en-US" altLang="ja-JP" sz="1100">
                          <a:latin typeface="Meiryo UI" panose="020B0604030504040204" pitchFamily="50" charset="-128"/>
                          <a:ea typeface="Meiryo UI" panose="020B0604030504040204" pitchFamily="50" charset="-128"/>
                        </a:rPr>
                        <a:t>9</a:t>
                      </a:r>
                      <a:r>
                        <a:rPr kumimoji="1" lang="ja-JP" altLang="en-US" sz="1100">
                          <a:latin typeface="Meiryo UI" panose="020B0604030504040204" pitchFamily="50" charset="-128"/>
                          <a:ea typeface="Meiryo UI" panose="020B0604030504040204" pitchFamily="50" charset="-128"/>
                        </a:rPr>
                        <a:t>月末までの計画申請が必要</a:t>
                      </a:r>
                      <a:endParaRPr kumimoji="1" lang="en-US" altLang="ja-JP" sz="110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842073591"/>
                  </a:ext>
                </a:extLst>
              </a:tr>
              <a:tr h="566124">
                <a:tc>
                  <a:txBody>
                    <a:bodyPr/>
                    <a:lstStyle/>
                    <a:p>
                      <a:pPr algn="ctr"/>
                      <a:r>
                        <a:rPr kumimoji="1" lang="ja-JP" altLang="en-US" sz="1400"/>
                        <a:t>猶予割合</a:t>
                      </a: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a:t>贈与税　</a:t>
                      </a:r>
                      <a:r>
                        <a:rPr kumimoji="1" lang="en-US" altLang="ja-JP" sz="1400"/>
                        <a:t>100</a:t>
                      </a:r>
                      <a:r>
                        <a:rPr kumimoji="1" lang="ja-JP" altLang="en-US" sz="1400"/>
                        <a:t>％</a:t>
                      </a:r>
                      <a:endParaRPr kumimoji="1" lang="en-US" altLang="ja-JP" sz="1400"/>
                    </a:p>
                    <a:p>
                      <a:pPr algn="ctr"/>
                      <a:r>
                        <a:rPr kumimoji="1" lang="ja-JP" altLang="en-US" sz="1400"/>
                        <a:t>相続税　</a:t>
                      </a:r>
                      <a:r>
                        <a:rPr kumimoji="1" lang="en-US" altLang="ja-JP" sz="1400"/>
                        <a:t>80</a:t>
                      </a:r>
                      <a:r>
                        <a:rPr kumimoji="1" lang="ja-JP" altLang="en-US" sz="1400"/>
                        <a:t>％</a:t>
                      </a: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a:t>贈与税・相続税ともに</a:t>
                      </a:r>
                      <a:endParaRPr kumimoji="1" lang="en-US" altLang="ja-JP" sz="1400"/>
                    </a:p>
                    <a:p>
                      <a:pPr algn="ctr"/>
                      <a:r>
                        <a:rPr kumimoji="1" lang="en-US" altLang="ja-JP" sz="1400"/>
                        <a:t>100</a:t>
                      </a:r>
                      <a:r>
                        <a:rPr kumimoji="1" lang="ja-JP" altLang="en-US" sz="1400"/>
                        <a:t>％</a:t>
                      </a:r>
                      <a:endParaRPr kumimoji="1" lang="ja-JP" altLang="en-US" sz="1400" baseline="3000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043289733"/>
                  </a:ext>
                </a:extLst>
              </a:tr>
              <a:tr h="698880">
                <a:tc>
                  <a:txBody>
                    <a:bodyPr/>
                    <a:lstStyle/>
                    <a:p>
                      <a:pPr algn="ctr"/>
                      <a:r>
                        <a:rPr kumimoji="1" lang="ja-JP" altLang="en-US" sz="1400"/>
                        <a:t>承継方法</a:t>
                      </a: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a:t>複数株主から</a:t>
                      </a:r>
                      <a:endParaRPr kumimoji="1" lang="en-US" altLang="ja-JP" sz="140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a:t>1</a:t>
                      </a:r>
                      <a:r>
                        <a:rPr kumimoji="1" lang="ja-JP" altLang="en-US" sz="1400"/>
                        <a:t>名の後継者に</a:t>
                      </a:r>
                      <a:endParaRPr kumimoji="1" lang="en-US" altLang="ja-JP" sz="140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t>承継可能</a:t>
                      </a: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a:t>複数株主から</a:t>
                      </a:r>
                      <a:endParaRPr kumimoji="1" lang="en-US" altLang="ja-JP" sz="1400"/>
                    </a:p>
                    <a:p>
                      <a:pPr algn="ctr"/>
                      <a:r>
                        <a:rPr kumimoji="1" lang="ja-JP" altLang="en-US" sz="1400"/>
                        <a:t>最大</a:t>
                      </a:r>
                      <a:r>
                        <a:rPr kumimoji="1" lang="en-US" altLang="ja-JP" sz="1400"/>
                        <a:t>3</a:t>
                      </a:r>
                      <a:r>
                        <a:rPr kumimoji="1" lang="ja-JP" altLang="en-US" sz="1400"/>
                        <a:t>名の後継者に承継可能</a:t>
                      </a:r>
                      <a:endParaRPr kumimoji="1" lang="ja-JP" altLang="en-US" sz="140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781840812"/>
                  </a:ext>
                </a:extLst>
              </a:tr>
              <a:tr h="698880">
                <a:tc>
                  <a:txBody>
                    <a:bodyPr/>
                    <a:lstStyle/>
                    <a:p>
                      <a:pPr algn="ctr"/>
                      <a:r>
                        <a:rPr kumimoji="1" lang="ja-JP" altLang="en-US" sz="1400"/>
                        <a:t>雇用確保要件</a:t>
                      </a: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a:t>承継後</a:t>
                      </a:r>
                      <a:r>
                        <a:rPr kumimoji="1" lang="en-US" altLang="ja-JP" sz="1400"/>
                        <a:t>5</a:t>
                      </a:r>
                      <a:r>
                        <a:rPr kumimoji="1" lang="ja-JP" altLang="en-US" sz="1400"/>
                        <a:t>年間</a:t>
                      </a:r>
                      <a:endParaRPr kumimoji="1" lang="en-US" altLang="ja-JP" sz="1400"/>
                    </a:p>
                    <a:p>
                      <a:pPr algn="ctr"/>
                      <a:r>
                        <a:rPr kumimoji="1" lang="ja-JP" altLang="en-US" sz="1400"/>
                        <a:t>平均</a:t>
                      </a:r>
                      <a:r>
                        <a:rPr kumimoji="1" lang="en-US" altLang="ja-JP" sz="1400"/>
                        <a:t>8</a:t>
                      </a:r>
                      <a:r>
                        <a:rPr kumimoji="1" lang="ja-JP" altLang="en-US" sz="1400"/>
                        <a:t>割の雇用</a:t>
                      </a:r>
                      <a:endParaRPr kumimoji="1" lang="en-US" altLang="ja-JP" sz="1400"/>
                    </a:p>
                    <a:p>
                      <a:pPr algn="ctr"/>
                      <a:r>
                        <a:rPr kumimoji="1" lang="ja-JP" altLang="en-US" sz="1400"/>
                        <a:t>維持が必要</a:t>
                      </a:r>
                      <a:endParaRPr kumimoji="1" lang="en-US" altLang="ja-JP" sz="140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dirty="0"/>
                        <a:t>未達成の場合でも</a:t>
                      </a:r>
                      <a:endParaRPr kumimoji="1" lang="en-US" altLang="ja-JP" sz="1400" dirty="0"/>
                    </a:p>
                    <a:p>
                      <a:pPr algn="ctr"/>
                      <a:r>
                        <a:rPr kumimoji="1" lang="ja-JP" altLang="en-US" sz="1400" dirty="0"/>
                        <a:t>猶予継続可能に</a:t>
                      </a:r>
                      <a:endParaRPr kumimoji="1" lang="en-US" altLang="ja-JP" sz="14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229488635"/>
                  </a:ext>
                </a:extLst>
              </a:tr>
            </a:tbl>
          </a:graphicData>
        </a:graphic>
      </p:graphicFrame>
      <p:sp>
        <p:nvSpPr>
          <p:cNvPr id="2" name="テキスト プレースホルダー 5">
            <a:extLst>
              <a:ext uri="{FF2B5EF4-FFF2-40B4-BE49-F238E27FC236}">
                <a16:creationId xmlns:a16="http://schemas.microsoft.com/office/drawing/2014/main" id="{27E60A9B-F1C3-1385-233D-6F1A833DC9E8}"/>
              </a:ext>
            </a:extLst>
          </p:cNvPr>
          <p:cNvSpPr txBox="1">
            <a:spLocks/>
          </p:cNvSpPr>
          <p:nvPr/>
        </p:nvSpPr>
        <p:spPr>
          <a:xfrm>
            <a:off x="409575" y="2271239"/>
            <a:ext cx="2308324" cy="276999"/>
          </a:xfrm>
          <a:prstGeom prst="rect">
            <a:avLst/>
          </a:prstGeom>
          <a:noFill/>
        </p:spPr>
        <p:txBody>
          <a:bodyPr vert="horz" wrap="square" lIns="0" tIns="0" rIns="0" bIns="0" rtlCol="0">
            <a:spAutoFit/>
          </a:bodyPr>
          <a:lstStyle>
            <a:lvl1pPr marL="0" indent="0" algn="l" defTabSz="914400" rtl="0" eaLnBrk="1" latinLnBrk="0" hangingPunct="1">
              <a:spcBef>
                <a:spcPts val="0"/>
              </a:spcBef>
              <a:spcAft>
                <a:spcPts val="0"/>
              </a:spcAft>
              <a:buClr>
                <a:srgbClr val="002060"/>
              </a:buClr>
              <a:buFont typeface="Wingdings" panose="05000000000000000000" pitchFamily="2" charset="2"/>
              <a:buNone/>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42950" indent="-285750" algn="l" defTabSz="914400" rtl="0" eaLnBrk="1" latinLnBrk="0" hangingPunct="1">
              <a:spcBef>
                <a:spcPts val="600"/>
              </a:spcBef>
              <a:spcAft>
                <a:spcPts val="600"/>
              </a:spcAft>
              <a:buFont typeface="Arial" pitchFamily="34" charset="0"/>
              <a:buChar char="–"/>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43000" indent="-228600" algn="l" defTabSz="914400" rtl="0" eaLnBrk="1" latinLnBrk="0" hangingPunct="1">
              <a:spcBef>
                <a:spcPts val="600"/>
              </a:spcBef>
              <a:spcAft>
                <a:spcPts val="600"/>
              </a:spcAft>
              <a:buFont typeface="Arial" pitchFamily="34" charset="0"/>
              <a:buChar char="•"/>
              <a:defRPr kumimoji="1" sz="105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2060"/>
              </a:buClr>
              <a:buSzTx/>
              <a:buFont typeface="Wingdings" panose="05000000000000000000" pitchFamily="2" charset="2"/>
              <a:buNone/>
              <a:tabLst/>
              <a:defRPr/>
            </a:pPr>
            <a:r>
              <a:rPr kumimoji="1" lang="ja-JP" altLang="en-US" sz="1800" b="1" i="0" u="none" strike="noStrike" kern="1200" cap="none" spc="0" normalizeH="0" baseline="0" noProof="0">
                <a:ln>
                  <a:noFill/>
                </a:ln>
                <a:solidFill>
                  <a:schemeClr val="tx2"/>
                </a:solidFill>
                <a:effectLst/>
                <a:uLnTx/>
                <a:uFillTx/>
                <a:latin typeface="Meiryo UI" panose="020B0604030504040204" pitchFamily="50" charset="-128"/>
                <a:ea typeface="Meiryo UI" panose="020B0604030504040204" pitchFamily="50" charset="-128"/>
              </a:rPr>
              <a:t>法人版事業承継税制</a:t>
            </a:r>
            <a:endParaRPr kumimoji="1" lang="en-US" altLang="ja-JP" sz="1800" b="1" i="0" u="none" strike="noStrike" kern="1200" cap="none" spc="0" normalizeH="0" baseline="0" noProof="0">
              <a:ln>
                <a:noFill/>
              </a:ln>
              <a:solidFill>
                <a:schemeClr val="tx2"/>
              </a:solidFill>
              <a:effectLst/>
              <a:uLnTx/>
              <a:uFillTx/>
              <a:latin typeface="Meiryo UI" panose="020B0604030504040204" pitchFamily="50" charset="-128"/>
              <a:ea typeface="Meiryo UI" panose="020B0604030504040204" pitchFamily="50" charset="-128"/>
            </a:endParaRPr>
          </a:p>
        </p:txBody>
      </p:sp>
      <p:sp>
        <p:nvSpPr>
          <p:cNvPr id="3" name="タイトル 2">
            <a:extLst>
              <a:ext uri="{FF2B5EF4-FFF2-40B4-BE49-F238E27FC236}">
                <a16:creationId xmlns:a16="http://schemas.microsoft.com/office/drawing/2014/main" id="{B70BB80A-9390-6B9A-FBA2-4E1F7D04E54C}"/>
              </a:ext>
            </a:extLst>
          </p:cNvPr>
          <p:cNvSpPr>
            <a:spLocks noGrp="1"/>
          </p:cNvSpPr>
          <p:nvPr>
            <p:ph type="title"/>
          </p:nvPr>
        </p:nvSpPr>
        <p:spPr>
          <a:xfrm>
            <a:off x="1753164" y="58568"/>
            <a:ext cx="3813804" cy="412934"/>
          </a:xfrm>
        </p:spPr>
        <p:txBody>
          <a:bodyPr>
            <a:noAutofit/>
          </a:bodyPr>
          <a:lstStyle/>
          <a:p>
            <a:pPr>
              <a:lnSpc>
                <a:spcPts val="2500"/>
              </a:lnSpc>
            </a:pPr>
            <a:r>
              <a:rPr kumimoji="1" lang="ja-JP" altLang="en-US" sz="2400" dirty="0"/>
              <a:t>事業承継税制の概要</a:t>
            </a:r>
          </a:p>
        </p:txBody>
      </p:sp>
      <p:graphicFrame>
        <p:nvGraphicFramePr>
          <p:cNvPr id="4" name="表 3">
            <a:extLst>
              <a:ext uri="{FF2B5EF4-FFF2-40B4-BE49-F238E27FC236}">
                <a16:creationId xmlns:a16="http://schemas.microsoft.com/office/drawing/2014/main" id="{D35974CD-2FB3-C4BA-221C-21B05C59F697}"/>
              </a:ext>
            </a:extLst>
          </p:cNvPr>
          <p:cNvGraphicFramePr>
            <a:graphicFrameLocks noGrp="1"/>
          </p:cNvGraphicFramePr>
          <p:nvPr/>
        </p:nvGraphicFramePr>
        <p:xfrm>
          <a:off x="6555172" y="2597841"/>
          <a:ext cx="5024609" cy="3985511"/>
        </p:xfrm>
        <a:graphic>
          <a:graphicData uri="http://schemas.openxmlformats.org/drawingml/2006/table">
            <a:tbl>
              <a:tblPr firstRow="1" bandRow="1">
                <a:tableStyleId>{16D9F66E-5EB9-4882-86FB-DCBF35E3C3E4}</a:tableStyleId>
              </a:tblPr>
              <a:tblGrid>
                <a:gridCol w="1021954">
                  <a:extLst>
                    <a:ext uri="{9D8B030D-6E8A-4147-A177-3AD203B41FA5}">
                      <a16:colId xmlns:a16="http://schemas.microsoft.com/office/drawing/2014/main" val="1014803144"/>
                    </a:ext>
                  </a:extLst>
                </a:gridCol>
                <a:gridCol w="4002655">
                  <a:extLst>
                    <a:ext uri="{9D8B030D-6E8A-4147-A177-3AD203B41FA5}">
                      <a16:colId xmlns:a16="http://schemas.microsoft.com/office/drawing/2014/main" val="1056778598"/>
                    </a:ext>
                  </a:extLst>
                </a:gridCol>
              </a:tblGrid>
              <a:tr h="575112">
                <a:tc>
                  <a:txBody>
                    <a:bodyPr/>
                    <a:lstStyle/>
                    <a:p>
                      <a:pPr algn="ctr"/>
                      <a:endParaRPr kumimoji="1" lang="ja-JP" altLang="en-US">
                        <a:solidFill>
                          <a:schemeClr val="bg1"/>
                        </a:solidFill>
                        <a:latin typeface="Meiryo UI" panose="020B0604030504040204" pitchFamily="50" charset="-128"/>
                        <a:ea typeface="Meiryo UI" panose="020B0604030504040204" pitchFamily="50" charset="-128"/>
                      </a:endParaRPr>
                    </a:p>
                  </a:txBody>
                  <a:tcPr anchor="ctr">
                    <a:solidFill>
                      <a:schemeClr val="accent6">
                        <a:lumMod val="60000"/>
                        <a:lumOff val="40000"/>
                      </a:schemeClr>
                    </a:solidFill>
                  </a:tcPr>
                </a:tc>
                <a:tc>
                  <a:txBody>
                    <a:bodyPr/>
                    <a:lstStyle/>
                    <a:p>
                      <a:pPr algn="ctr"/>
                      <a:r>
                        <a:rPr kumimoji="1" lang="ja-JP" altLang="en-US" sz="1600" b="1">
                          <a:solidFill>
                            <a:schemeClr val="bg1"/>
                          </a:solidFill>
                        </a:rPr>
                        <a:t>特例措置</a:t>
                      </a:r>
                      <a:endParaRPr kumimoji="1" lang="en-US" altLang="ja-JP" sz="1600" b="1">
                        <a:solidFill>
                          <a:schemeClr val="bg1"/>
                        </a:solidFill>
                      </a:endParaRPr>
                    </a:p>
                    <a:p>
                      <a:pPr algn="ctr"/>
                      <a:r>
                        <a:rPr kumimoji="1" lang="ja-JP" altLang="en-US" sz="1600" b="1">
                          <a:solidFill>
                            <a:schemeClr val="bg1"/>
                          </a:solidFill>
                        </a:rPr>
                        <a:t>（時限措置）</a:t>
                      </a:r>
                      <a:endParaRPr kumimoji="1" lang="en-US" altLang="ja-JP" sz="1600" b="1">
                        <a:solidFill>
                          <a:schemeClr val="bg1"/>
                        </a:solidFill>
                        <a:latin typeface="Meiryo UI" panose="020B0604030504040204" pitchFamily="50" charset="-128"/>
                        <a:ea typeface="Meiryo UI" panose="020B0604030504040204" pitchFamily="50" charset="-128"/>
                      </a:endParaRPr>
                    </a:p>
                  </a:txBody>
                  <a:tcPr anchor="ctr">
                    <a:solidFill>
                      <a:schemeClr val="accent6">
                        <a:lumMod val="60000"/>
                        <a:lumOff val="40000"/>
                      </a:schemeClr>
                    </a:solidFill>
                  </a:tcPr>
                </a:tc>
                <a:extLst>
                  <a:ext uri="{0D108BD9-81ED-4DB2-BD59-A6C34878D82A}">
                    <a16:rowId xmlns:a16="http://schemas.microsoft.com/office/drawing/2014/main" val="2205472241"/>
                  </a:ext>
                </a:extLst>
              </a:tr>
              <a:tr h="2093355">
                <a:tc>
                  <a:txBody>
                    <a:bodyPr/>
                    <a:lstStyle/>
                    <a:p>
                      <a:pPr algn="ctr"/>
                      <a:endParaRPr kumimoji="1" lang="en-US" altLang="ja-JP" sz="700">
                        <a:solidFill>
                          <a:schemeClr val="tx1"/>
                        </a:solidFill>
                      </a:endParaRPr>
                    </a:p>
                    <a:p>
                      <a:pPr algn="ctr"/>
                      <a:r>
                        <a:rPr kumimoji="1" lang="ja-JP" altLang="en-US" sz="1400">
                          <a:solidFill>
                            <a:schemeClr val="tx1"/>
                          </a:solidFill>
                          <a:latin typeface="Meiryo UI" panose="020B0604030504040204" pitchFamily="50" charset="-128"/>
                          <a:ea typeface="Meiryo UI" panose="020B0604030504040204" pitchFamily="50" charset="-128"/>
                        </a:rPr>
                        <a:t>対象資産</a:t>
                      </a:r>
                      <a:endParaRPr kumimoji="1" lang="ja-JP" altLang="en-US" sz="70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a:t>事業を行うために必要な多様な事業用資産</a:t>
                      </a:r>
                      <a:endParaRPr kumimoji="1" lang="en-US" altLang="ja-JP" sz="1400">
                        <a:latin typeface="Meiryo UI" panose="020B0604030504040204" pitchFamily="50" charset="-128"/>
                        <a:ea typeface="Meiryo UI" panose="020B0604030504040204" pitchFamily="50" charset="-128"/>
                      </a:endParaRPr>
                    </a:p>
                    <a:p>
                      <a:pPr algn="l"/>
                      <a:r>
                        <a:rPr kumimoji="1" lang="ja-JP" altLang="en-US" sz="1400">
                          <a:latin typeface="Meiryo UI" panose="020B0604030504040204" pitchFamily="50" charset="-128"/>
                          <a:ea typeface="Meiryo UI" panose="020B0604030504040204" pitchFamily="50" charset="-128"/>
                        </a:rPr>
                        <a:t>・土地・建物</a:t>
                      </a:r>
                      <a:endParaRPr kumimoji="1" lang="en-US" altLang="ja-JP" sz="1400">
                        <a:latin typeface="Meiryo UI" panose="020B0604030504040204" pitchFamily="50" charset="-128"/>
                        <a:ea typeface="Meiryo UI" panose="020B0604030504040204" pitchFamily="50" charset="-128"/>
                      </a:endParaRPr>
                    </a:p>
                    <a:p>
                      <a:pPr algn="l"/>
                      <a:r>
                        <a:rPr kumimoji="1" lang="ja-JP" altLang="en-US" sz="1200">
                          <a:latin typeface="Meiryo UI" panose="020B0604030504040204" pitchFamily="50" charset="-128"/>
                          <a:ea typeface="Meiryo UI" panose="020B0604030504040204" pitchFamily="50" charset="-128"/>
                        </a:rPr>
                        <a:t>（</a:t>
                      </a:r>
                      <a:r>
                        <a:rPr lang="ja-JP" altLang="en-US" sz="1200">
                          <a:solidFill>
                            <a:prstClr val="black"/>
                          </a:solidFill>
                          <a:latin typeface="Meiryo UI" panose="020B0604030504040204" pitchFamily="50" charset="-128"/>
                          <a:ea typeface="Meiryo UI" panose="020B0604030504040204" pitchFamily="50" charset="-128"/>
                          <a:cs typeface="Meiryo UI" panose="020B0604030504040204" pitchFamily="50" charset="-128"/>
                        </a:rPr>
                        <a:t>土地は</a:t>
                      </a:r>
                      <a:r>
                        <a:rPr lang="en-US" altLang="ja-JP" sz="1200">
                          <a:solidFill>
                            <a:prstClr val="black"/>
                          </a:solidFill>
                          <a:latin typeface="Meiryo UI" panose="020B0604030504040204" pitchFamily="50" charset="-128"/>
                          <a:ea typeface="Meiryo UI" panose="020B0604030504040204" pitchFamily="50" charset="-128"/>
                          <a:cs typeface="Meiryo UI" panose="020B0604030504040204" pitchFamily="50" charset="-128"/>
                        </a:rPr>
                        <a:t>400㎡</a:t>
                      </a:r>
                      <a:r>
                        <a:rPr lang="ja-JP" altLang="en-US" sz="1200">
                          <a:solidFill>
                            <a:prstClr val="black"/>
                          </a:solidFill>
                          <a:latin typeface="Meiryo UI" panose="020B0604030504040204" pitchFamily="50" charset="-128"/>
                          <a:ea typeface="Meiryo UI" panose="020B0604030504040204" pitchFamily="50" charset="-128"/>
                          <a:cs typeface="Meiryo UI" panose="020B0604030504040204" pitchFamily="50" charset="-128"/>
                        </a:rPr>
                        <a:t>、建物は</a:t>
                      </a:r>
                      <a:r>
                        <a:rPr lang="en-US" altLang="ja-JP" sz="1200">
                          <a:solidFill>
                            <a:prstClr val="black"/>
                          </a:solidFill>
                          <a:latin typeface="Meiryo UI" panose="020B0604030504040204" pitchFamily="50" charset="-128"/>
                          <a:ea typeface="Meiryo UI" panose="020B0604030504040204" pitchFamily="50" charset="-128"/>
                          <a:cs typeface="Meiryo UI" panose="020B0604030504040204" pitchFamily="50" charset="-128"/>
                        </a:rPr>
                        <a:t>800㎡</a:t>
                      </a:r>
                      <a:r>
                        <a:rPr lang="ja-JP" altLang="en-US" sz="1200">
                          <a:solidFill>
                            <a:prstClr val="black"/>
                          </a:solidFill>
                          <a:latin typeface="Meiryo UI" panose="020B0604030504040204" pitchFamily="50" charset="-128"/>
                          <a:ea typeface="Meiryo UI" panose="020B0604030504040204" pitchFamily="50" charset="-128"/>
                          <a:cs typeface="Meiryo UI" panose="020B0604030504040204" pitchFamily="50" charset="-128"/>
                        </a:rPr>
                        <a:t>まで）</a:t>
                      </a:r>
                      <a:endParaRPr lang="en-US" altLang="ja-JP" sz="14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1400">
                          <a:solidFill>
                            <a:prstClr val="black"/>
                          </a:solidFill>
                          <a:latin typeface="Meiryo UI" panose="020B0604030504040204" pitchFamily="50" charset="-128"/>
                          <a:ea typeface="Meiryo UI" panose="020B0604030504040204" pitchFamily="50" charset="-128"/>
                        </a:rPr>
                        <a:t>・機械・器具備品</a:t>
                      </a:r>
                      <a:endParaRPr kumimoji="1" lang="en-US" altLang="ja-JP" sz="1400">
                        <a:solidFill>
                          <a:prstClr val="black"/>
                        </a:solidFill>
                        <a:latin typeface="Meiryo UI" panose="020B0604030504040204" pitchFamily="50" charset="-128"/>
                        <a:ea typeface="Meiryo UI" panose="020B0604030504040204" pitchFamily="50" charset="-128"/>
                      </a:endParaRPr>
                    </a:p>
                    <a:p>
                      <a:pPr algn="l"/>
                      <a:r>
                        <a:rPr kumimoji="1" lang="ja-JP" altLang="en-US" sz="1200">
                          <a:latin typeface="Meiryo UI" panose="020B0604030504040204" pitchFamily="50" charset="-128"/>
                          <a:ea typeface="Meiryo UI" panose="020B0604030504040204" pitchFamily="50" charset="-128"/>
                        </a:rPr>
                        <a:t>（例：工業機械、パワーショベル、診療機器等）</a:t>
                      </a:r>
                      <a:endParaRPr kumimoji="1" lang="en-US" altLang="ja-JP" sz="120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prstClr val="black"/>
                          </a:solidFill>
                          <a:latin typeface="Meiryo UI" panose="020B0604030504040204" pitchFamily="50" charset="-128"/>
                          <a:ea typeface="Meiryo UI" panose="020B0604030504040204" pitchFamily="50" charset="-128"/>
                        </a:rPr>
                        <a:t>・車両・運搬具</a:t>
                      </a:r>
                      <a:endParaRPr kumimoji="1" lang="en-US" altLang="ja-JP" sz="1400">
                        <a:solidFill>
                          <a:prstClr val="black"/>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solidFill>
                            <a:prstClr val="black"/>
                          </a:solidFill>
                          <a:latin typeface="Meiryo UI" panose="020B0604030504040204" pitchFamily="50" charset="-128"/>
                          <a:ea typeface="Meiryo UI" panose="020B0604030504040204" pitchFamily="50" charset="-128"/>
                        </a:rPr>
                        <a:t>・生物</a:t>
                      </a:r>
                      <a:r>
                        <a:rPr kumimoji="1" lang="ja-JP" altLang="en-US" sz="1200">
                          <a:solidFill>
                            <a:prstClr val="black"/>
                          </a:solidFill>
                          <a:latin typeface="Meiryo UI" panose="020B0604030504040204" pitchFamily="50" charset="-128"/>
                          <a:ea typeface="Meiryo UI" panose="020B0604030504040204" pitchFamily="50" charset="-128"/>
                        </a:rPr>
                        <a:t>（乳牛等、果樹等）</a:t>
                      </a:r>
                      <a:endParaRPr kumimoji="1" lang="en-US" altLang="ja-JP" sz="1400">
                        <a:solidFill>
                          <a:prstClr val="black"/>
                        </a:solidFill>
                        <a:latin typeface="Meiryo UI" panose="020B0604030504040204" pitchFamily="50" charset="-128"/>
                        <a:ea typeface="Meiryo UI" panose="020B0604030504040204" pitchFamily="50" charset="-128"/>
                      </a:endParaRPr>
                    </a:p>
                    <a:p>
                      <a:pPr algn="l"/>
                      <a:r>
                        <a:rPr kumimoji="1" lang="ja-JP" altLang="en-US" sz="1400">
                          <a:latin typeface="Meiryo UI" panose="020B0604030504040204" pitchFamily="50" charset="-128"/>
                          <a:ea typeface="Meiryo UI" panose="020B0604030504040204" pitchFamily="50" charset="-128"/>
                        </a:rPr>
                        <a:t>・無形償却資産</a:t>
                      </a:r>
                      <a:r>
                        <a:rPr kumimoji="1" lang="ja-JP" altLang="en-US" sz="1200">
                          <a:latin typeface="Meiryo UI" panose="020B0604030504040204" pitchFamily="50" charset="-128"/>
                          <a:ea typeface="Meiryo UI" panose="020B0604030504040204" pitchFamily="50" charset="-128"/>
                        </a:rPr>
                        <a:t>（特許権等）</a:t>
                      </a:r>
                      <a:endParaRPr kumimoji="1" lang="en-US" altLang="ja-JP" sz="1400">
                        <a:latin typeface="Meiryo UI" panose="020B0604030504040204" pitchFamily="50" charset="-128"/>
                        <a:ea typeface="Meiryo UI" panose="020B0604030504040204" pitchFamily="50" charset="-128"/>
                      </a:endParaRPr>
                    </a:p>
                    <a:p>
                      <a:pPr algn="l"/>
                      <a:r>
                        <a:rPr kumimoji="1" lang="ja-JP" altLang="en-US" sz="1400">
                          <a:latin typeface="Meiryo UI" panose="020B0604030504040204" pitchFamily="50" charset="-128"/>
                          <a:ea typeface="Meiryo UI" panose="020B0604030504040204" pitchFamily="50" charset="-128"/>
                        </a:rPr>
                        <a:t>　　　　　　　　　　　　　　　　　等</a:t>
                      </a:r>
                    </a:p>
                  </a:txBody>
                  <a:tcPr anchor="ctr"/>
                </a:tc>
                <a:extLst>
                  <a:ext uri="{0D108BD9-81ED-4DB2-BD59-A6C34878D82A}">
                    <a16:rowId xmlns:a16="http://schemas.microsoft.com/office/drawing/2014/main" val="8442177"/>
                  </a:ext>
                </a:extLst>
              </a:tr>
              <a:tr h="6961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solidFill>
                            <a:schemeClr val="tx1"/>
                          </a:solidFill>
                        </a:rPr>
                        <a:t>適用期限</a:t>
                      </a:r>
                      <a:endParaRPr kumimoji="1" lang="en-US" altLang="ja-JP" sz="140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400">
                          <a:latin typeface="Meiryo UI" panose="020B0604030504040204" pitchFamily="50" charset="-128"/>
                          <a:ea typeface="Meiryo UI" panose="020B0604030504040204" pitchFamily="50" charset="-128"/>
                        </a:rPr>
                        <a:t>10</a:t>
                      </a:r>
                      <a:r>
                        <a:rPr kumimoji="1" lang="ja-JP" altLang="en-US" sz="1400">
                          <a:latin typeface="Meiryo UI" panose="020B0604030504040204" pitchFamily="50" charset="-128"/>
                          <a:ea typeface="Meiryo UI" panose="020B0604030504040204" pitchFamily="50" charset="-128"/>
                        </a:rPr>
                        <a:t>年以内の贈与・相続等</a:t>
                      </a:r>
                      <a:endParaRPr kumimoji="1" lang="en-US" altLang="ja-JP" sz="1400">
                        <a:latin typeface="Meiryo UI" panose="020B0604030504040204" pitchFamily="50" charset="-128"/>
                        <a:ea typeface="Meiryo UI" panose="020B0604030504040204" pitchFamily="50" charset="-128"/>
                      </a:endParaRPr>
                    </a:p>
                    <a:p>
                      <a:pPr algn="ctr"/>
                      <a:r>
                        <a:rPr kumimoji="1" lang="ja-JP" altLang="en-US" sz="1400">
                          <a:latin typeface="Meiryo UI" panose="020B0604030504040204" pitchFamily="50" charset="-128"/>
                          <a:ea typeface="Meiryo UI" panose="020B0604030504040204" pitchFamily="50" charset="-128"/>
                        </a:rPr>
                        <a:t>（</a:t>
                      </a:r>
                      <a:r>
                        <a:rPr kumimoji="1" lang="en-US" altLang="ja-JP" sz="1400">
                          <a:latin typeface="Meiryo UI" panose="020B0604030504040204" pitchFamily="50" charset="-128"/>
                          <a:ea typeface="Meiryo UI" panose="020B0604030504040204" pitchFamily="50" charset="-128"/>
                        </a:rPr>
                        <a:t>2028</a:t>
                      </a:r>
                      <a:r>
                        <a:rPr kumimoji="1" lang="ja-JP" altLang="en-US" sz="1400">
                          <a:latin typeface="Meiryo UI" panose="020B0604030504040204" pitchFamily="50" charset="-128"/>
                          <a:ea typeface="Meiryo UI" panose="020B0604030504040204" pitchFamily="50" charset="-128"/>
                        </a:rPr>
                        <a:t>年</a:t>
                      </a:r>
                      <a:r>
                        <a:rPr kumimoji="1" lang="en-US" altLang="ja-JP" sz="1400">
                          <a:latin typeface="Meiryo UI" panose="020B0604030504040204" pitchFamily="50" charset="-128"/>
                          <a:ea typeface="Meiryo UI" panose="020B0604030504040204" pitchFamily="50" charset="-128"/>
                        </a:rPr>
                        <a:t>12</a:t>
                      </a:r>
                      <a:r>
                        <a:rPr kumimoji="1" lang="ja-JP" altLang="en-US" sz="1400">
                          <a:latin typeface="Meiryo UI" panose="020B0604030504040204" pitchFamily="50" charset="-128"/>
                          <a:ea typeface="Meiryo UI" panose="020B0604030504040204" pitchFamily="50" charset="-128"/>
                        </a:rPr>
                        <a:t>月</a:t>
                      </a:r>
                      <a:r>
                        <a:rPr kumimoji="1" lang="en-US" altLang="ja-JP" sz="1400">
                          <a:latin typeface="Meiryo UI" panose="020B0604030504040204" pitchFamily="50" charset="-128"/>
                          <a:ea typeface="Meiryo UI" panose="020B0604030504040204" pitchFamily="50" charset="-128"/>
                        </a:rPr>
                        <a:t>31</a:t>
                      </a:r>
                      <a:r>
                        <a:rPr kumimoji="1" lang="ja-JP" altLang="en-US" sz="1400">
                          <a:latin typeface="Meiryo UI" panose="020B0604030504040204" pitchFamily="50" charset="-128"/>
                          <a:ea typeface="Meiryo UI" panose="020B0604030504040204" pitchFamily="50" charset="-128"/>
                        </a:rPr>
                        <a:t>日まで）</a:t>
                      </a:r>
                      <a:endParaRPr kumimoji="1" lang="en-US" altLang="ja-JP" sz="140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a:latin typeface="Meiryo UI" panose="020B0604030504040204" pitchFamily="50" charset="-128"/>
                          <a:ea typeface="Meiryo UI" panose="020B0604030504040204" pitchFamily="50" charset="-128"/>
                        </a:rPr>
                        <a:t>2028</a:t>
                      </a:r>
                      <a:r>
                        <a:rPr kumimoji="1" lang="ja-JP" altLang="en-US" sz="1200">
                          <a:latin typeface="Meiryo UI" panose="020B0604030504040204" pitchFamily="50" charset="-128"/>
                          <a:ea typeface="Meiryo UI" panose="020B0604030504040204" pitchFamily="50" charset="-128"/>
                        </a:rPr>
                        <a:t>年</a:t>
                      </a:r>
                      <a:r>
                        <a:rPr kumimoji="1" lang="en-US" altLang="ja-JP" sz="1200">
                          <a:latin typeface="Meiryo UI" panose="020B0604030504040204" pitchFamily="50" charset="-128"/>
                          <a:ea typeface="Meiryo UI" panose="020B0604030504040204" pitchFamily="50" charset="-128"/>
                        </a:rPr>
                        <a:t>9</a:t>
                      </a:r>
                      <a:r>
                        <a:rPr kumimoji="1" lang="ja-JP" altLang="en-US" sz="1200">
                          <a:latin typeface="Meiryo UI" panose="020B0604030504040204" pitchFamily="50" charset="-128"/>
                          <a:ea typeface="Meiryo UI" panose="020B0604030504040204" pitchFamily="50" charset="-128"/>
                        </a:rPr>
                        <a:t>月末までの計画申請が必要</a:t>
                      </a:r>
                      <a:endParaRPr kumimoji="1" lang="en-US" altLang="ja-JP" sz="120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842073591"/>
                  </a:ext>
                </a:extLst>
              </a:tr>
              <a:tr h="611996">
                <a:tc>
                  <a:txBody>
                    <a:bodyPr/>
                    <a:lstStyle/>
                    <a:p>
                      <a:pPr algn="ctr"/>
                      <a:r>
                        <a:rPr kumimoji="1" lang="ja-JP" altLang="en-US" sz="1400">
                          <a:solidFill>
                            <a:schemeClr val="tx1"/>
                          </a:solidFill>
                        </a:rPr>
                        <a:t>猶予割合</a:t>
                      </a:r>
                      <a:endParaRPr kumimoji="1" lang="ja-JP" altLang="en-US" sz="1400">
                        <a:solidFill>
                          <a:schemeClr val="tx1"/>
                        </a:solidFill>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dirty="0"/>
                        <a:t>贈与税・相続税ともに</a:t>
                      </a:r>
                      <a:endParaRPr kumimoji="1" lang="en-US" altLang="ja-JP" sz="1400" dirty="0"/>
                    </a:p>
                    <a:p>
                      <a:pPr algn="ctr"/>
                      <a:r>
                        <a:rPr kumimoji="1" lang="en-US" altLang="ja-JP" sz="1400" dirty="0"/>
                        <a:t>100</a:t>
                      </a:r>
                      <a:r>
                        <a:rPr kumimoji="1" lang="ja-JP" altLang="en-US" sz="1400" dirty="0"/>
                        <a:t>％</a:t>
                      </a:r>
                      <a:endParaRPr kumimoji="1" lang="en-US" altLang="ja-JP" sz="1400" dirty="0"/>
                    </a:p>
                  </a:txBody>
                  <a:tcPr anchor="ctr"/>
                </a:tc>
                <a:extLst>
                  <a:ext uri="{0D108BD9-81ED-4DB2-BD59-A6C34878D82A}">
                    <a16:rowId xmlns:a16="http://schemas.microsoft.com/office/drawing/2014/main" val="3043289733"/>
                  </a:ext>
                </a:extLst>
              </a:tr>
            </a:tbl>
          </a:graphicData>
        </a:graphic>
      </p:graphicFrame>
      <p:sp>
        <p:nvSpPr>
          <p:cNvPr id="5" name="テキスト プレースホルダー 5">
            <a:extLst>
              <a:ext uri="{FF2B5EF4-FFF2-40B4-BE49-F238E27FC236}">
                <a16:creationId xmlns:a16="http://schemas.microsoft.com/office/drawing/2014/main" id="{FB0B7FEC-8A75-7095-B268-6DED72323AA4}"/>
              </a:ext>
            </a:extLst>
          </p:cNvPr>
          <p:cNvSpPr txBox="1">
            <a:spLocks/>
          </p:cNvSpPr>
          <p:nvPr/>
        </p:nvSpPr>
        <p:spPr>
          <a:xfrm>
            <a:off x="6555173" y="2271239"/>
            <a:ext cx="2077492" cy="276999"/>
          </a:xfrm>
          <a:prstGeom prst="rect">
            <a:avLst/>
          </a:prstGeom>
          <a:noFill/>
        </p:spPr>
        <p:txBody>
          <a:bodyPr vert="horz" wrap="none" lIns="0" tIns="0" rIns="0" bIns="0" rtlCol="0">
            <a:spAutoFit/>
          </a:bodyPr>
          <a:lstStyle>
            <a:lvl1pPr marL="0" indent="0" algn="l" defTabSz="914400" rtl="0" eaLnBrk="1" latinLnBrk="0" hangingPunct="1">
              <a:spcBef>
                <a:spcPts val="0"/>
              </a:spcBef>
              <a:spcAft>
                <a:spcPts val="0"/>
              </a:spcAft>
              <a:buClr>
                <a:srgbClr val="002060"/>
              </a:buClr>
              <a:buFont typeface="Wingdings" panose="05000000000000000000" pitchFamily="2" charset="2"/>
              <a:buNone/>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42950" indent="-285750" algn="l" defTabSz="914400" rtl="0" eaLnBrk="1" latinLnBrk="0" hangingPunct="1">
              <a:spcBef>
                <a:spcPts val="600"/>
              </a:spcBef>
              <a:spcAft>
                <a:spcPts val="600"/>
              </a:spcAft>
              <a:buFont typeface="Arial" pitchFamily="34" charset="0"/>
              <a:buChar char="–"/>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43000" indent="-228600" algn="l" defTabSz="914400" rtl="0" eaLnBrk="1" latinLnBrk="0" hangingPunct="1">
              <a:spcBef>
                <a:spcPts val="600"/>
              </a:spcBef>
              <a:spcAft>
                <a:spcPts val="600"/>
              </a:spcAft>
              <a:buFont typeface="Arial" pitchFamily="34" charset="0"/>
              <a:buChar char="•"/>
              <a:defRPr kumimoji="1" sz="105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002060"/>
              </a:buClr>
              <a:buSzTx/>
              <a:buFont typeface="Wingdings" panose="05000000000000000000" pitchFamily="2" charset="2"/>
              <a:buNone/>
              <a:tabLst/>
              <a:defRPr/>
            </a:pPr>
            <a:r>
              <a:rPr kumimoji="1" lang="ja-JP" altLang="en-US" sz="18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個人版事業承継税制</a:t>
            </a:r>
            <a:endParaRPr kumimoji="1" lang="en-US" altLang="ja-JP" sz="18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D0BB214A-AC53-C477-6589-47EF800FA855}"/>
              </a:ext>
            </a:extLst>
          </p:cNvPr>
          <p:cNvSpPr/>
          <p:nvPr/>
        </p:nvSpPr>
        <p:spPr bwMode="auto">
          <a:xfrm>
            <a:off x="3450269" y="2597842"/>
            <a:ext cx="2974161" cy="3995123"/>
          </a:xfrm>
          <a:prstGeom prst="rect">
            <a:avLst/>
          </a:prstGeom>
          <a:noFill/>
          <a:ln w="57150">
            <a:solidFill>
              <a:srgbClr val="FF0000"/>
            </a:solidFill>
            <a:miter lim="800000"/>
            <a:headEnd/>
            <a:tailEnd/>
          </a:ln>
          <a:effectLst/>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59993B41-C9AD-0AF2-422A-26E2D5CF9912}"/>
              </a:ext>
            </a:extLst>
          </p:cNvPr>
          <p:cNvSpPr/>
          <p:nvPr/>
        </p:nvSpPr>
        <p:spPr bwMode="auto">
          <a:xfrm>
            <a:off x="7553325" y="2621808"/>
            <a:ext cx="4026457" cy="4011148"/>
          </a:xfrm>
          <a:prstGeom prst="rect">
            <a:avLst/>
          </a:prstGeom>
          <a:noFill/>
          <a:ln w="57150">
            <a:solidFill>
              <a:srgbClr val="FF0000"/>
            </a:solidFill>
            <a:miter lim="800000"/>
            <a:headEnd/>
            <a:tailEnd/>
          </a:ln>
          <a:effectLst/>
        </p:spPr>
        <p:txBody>
          <a:bodyPr wrap="non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9" name="図 8">
            <a:extLst>
              <a:ext uri="{FF2B5EF4-FFF2-40B4-BE49-F238E27FC236}">
                <a16:creationId xmlns:a16="http://schemas.microsoft.com/office/drawing/2014/main" id="{C04BB6D9-FC98-DBFE-FBEA-96ECD61A3F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6432" y="4233635"/>
            <a:ext cx="837585" cy="697290"/>
          </a:xfrm>
          <a:prstGeom prst="rect">
            <a:avLst/>
          </a:prstGeom>
        </p:spPr>
      </p:pic>
      <p:pic>
        <p:nvPicPr>
          <p:cNvPr id="11" name="図 10">
            <a:extLst>
              <a:ext uri="{FF2B5EF4-FFF2-40B4-BE49-F238E27FC236}">
                <a16:creationId xmlns:a16="http://schemas.microsoft.com/office/drawing/2014/main" id="{47CC3BEB-1D31-1312-F61F-18B3137C57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2610" y="4343400"/>
            <a:ext cx="923821" cy="808344"/>
          </a:xfrm>
          <a:prstGeom prst="rect">
            <a:avLst/>
          </a:prstGeom>
        </p:spPr>
      </p:pic>
      <p:pic>
        <p:nvPicPr>
          <p:cNvPr id="12" name="図 11" descr="オレンジ が含まれている画像&#10;&#10;自動的に生成された説明">
            <a:extLst>
              <a:ext uri="{FF2B5EF4-FFF2-40B4-BE49-F238E27FC236}">
                <a16:creationId xmlns:a16="http://schemas.microsoft.com/office/drawing/2014/main" id="{ACCB6818-EBCE-8F2D-FF2C-6CB0AB76F2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2136" y="4607081"/>
            <a:ext cx="465913" cy="465913"/>
          </a:xfrm>
          <a:prstGeom prst="rect">
            <a:avLst/>
          </a:prstGeom>
        </p:spPr>
      </p:pic>
      <p:pic>
        <p:nvPicPr>
          <p:cNvPr id="18" name="図 17" descr="図形 が含まれている画像&#10;&#10;自動的に生成された説明">
            <a:extLst>
              <a:ext uri="{FF2B5EF4-FFF2-40B4-BE49-F238E27FC236}">
                <a16:creationId xmlns:a16="http://schemas.microsoft.com/office/drawing/2014/main" id="{426D9317-F2ED-B529-F620-EFA6B3144CFD}"/>
              </a:ext>
            </a:extLst>
          </p:cNvPr>
          <p:cNvPicPr>
            <a:picLocks/>
          </p:cNvPicPr>
          <p:nvPr/>
        </p:nvPicPr>
        <p:blipFill rotWithShape="1">
          <a:blip r:embed="rId5" cstate="print">
            <a:extLst>
              <a:ext uri="{28A0092B-C50C-407E-A947-70E740481C1C}">
                <a14:useLocalDpi xmlns:a14="http://schemas.microsoft.com/office/drawing/2010/main" val="0"/>
              </a:ext>
            </a:extLst>
          </a:blip>
          <a:srcRect b="94693"/>
          <a:stretch/>
        </p:blipFill>
        <p:spPr>
          <a:xfrm>
            <a:off x="24680" y="-8993"/>
            <a:ext cx="12192000" cy="489049"/>
          </a:xfrm>
          <a:prstGeom prst="rect">
            <a:avLst/>
          </a:prstGeom>
          <a:noFill/>
        </p:spPr>
      </p:pic>
      <p:sp>
        <p:nvSpPr>
          <p:cNvPr id="19" name="テキスト プレースホルダー 4">
            <a:extLst>
              <a:ext uri="{FF2B5EF4-FFF2-40B4-BE49-F238E27FC236}">
                <a16:creationId xmlns:a16="http://schemas.microsoft.com/office/drawing/2014/main" id="{430AF429-90A4-366D-520C-8A93586BB02C}"/>
              </a:ext>
            </a:extLst>
          </p:cNvPr>
          <p:cNvSpPr txBox="1">
            <a:spLocks/>
          </p:cNvSpPr>
          <p:nvPr/>
        </p:nvSpPr>
        <p:spPr>
          <a:xfrm>
            <a:off x="311696" y="546235"/>
            <a:ext cx="11568608" cy="1680048"/>
          </a:xfrm>
          <a:prstGeom prst="rect">
            <a:avLst/>
          </a:prstGeom>
          <a:solidFill>
            <a:srgbClr val="F6F9F7"/>
          </a:solidFill>
          <a:ln>
            <a:noFill/>
          </a:ln>
        </p:spPr>
        <p:txBody>
          <a:bodyPr vert="horz" wrap="square" lIns="216000" tIns="108000" rIns="216000" bIns="108000" rtlCol="0" anchor="t" anchorCtr="0">
            <a:sp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2000" b="0" i="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285750" indent="-285750" algn="just">
              <a:lnSpc>
                <a:spcPts val="1800"/>
              </a:lnSpc>
              <a:buFont typeface="Arial" panose="020B0604020202020204" pitchFamily="34" charset="0"/>
              <a:buChar char="•"/>
            </a:pPr>
            <a:r>
              <a:rPr lang="ja-JP" altLang="en-US" sz="1600" b="1" u="sng" dirty="0"/>
              <a:t>法人版事業承継税制</a:t>
            </a:r>
            <a:r>
              <a:rPr lang="ja-JP" altLang="en-US" sz="1600" dirty="0"/>
              <a:t>は、一定の要件のもと、非上場株式等に係る</a:t>
            </a:r>
            <a:r>
              <a:rPr lang="ja-JP" altLang="en-US" sz="1600" b="1" u="sng" dirty="0"/>
              <a:t>贈与税・相続税の納税を猶予する制度</a:t>
            </a:r>
            <a:r>
              <a:rPr lang="ja-JP" altLang="en-US" sz="1600" dirty="0"/>
              <a:t>。</a:t>
            </a:r>
            <a:endParaRPr lang="en-US" altLang="ja-JP" sz="1600" dirty="0"/>
          </a:p>
          <a:p>
            <a:pPr marL="285750" indent="-285750" algn="just">
              <a:lnSpc>
                <a:spcPts val="1800"/>
              </a:lnSpc>
              <a:buFont typeface="Arial" panose="020B0604020202020204" pitchFamily="34" charset="0"/>
              <a:buChar char="•"/>
            </a:pPr>
            <a:r>
              <a:rPr lang="en-US" altLang="ja-JP" sz="1600" b="1" u="sng" dirty="0"/>
              <a:t>10</a:t>
            </a:r>
            <a:r>
              <a:rPr lang="ja-JP" altLang="en-US" sz="1600" b="1" u="sng" dirty="0"/>
              <a:t>年間限定</a:t>
            </a:r>
            <a:r>
              <a:rPr lang="en-US" altLang="ja-JP" sz="1600" b="1" u="sng" dirty="0"/>
              <a:t>(2027</a:t>
            </a:r>
            <a:r>
              <a:rPr lang="ja-JP" altLang="en-US" sz="1600" b="1" u="sng" dirty="0"/>
              <a:t>年末まで</a:t>
            </a:r>
            <a:r>
              <a:rPr lang="en-US" altLang="ja-JP" sz="1600" b="1" u="sng" dirty="0"/>
              <a:t>)</a:t>
            </a:r>
            <a:r>
              <a:rPr lang="ja-JP" altLang="en-US" sz="1600" b="1" u="sng" dirty="0"/>
              <a:t>の時限的な措置</a:t>
            </a:r>
            <a:r>
              <a:rPr lang="ja-JP" altLang="en-US" sz="1600" dirty="0"/>
              <a:t>として、</a:t>
            </a:r>
            <a:r>
              <a:rPr lang="ja-JP" altLang="en-US" sz="1600" b="1" u="sng" dirty="0"/>
              <a:t>猶予対象株式数の上限を撤廃</a:t>
            </a:r>
            <a:r>
              <a:rPr lang="ja-JP" altLang="en-US" sz="1600" dirty="0"/>
              <a:t>するとともに、</a:t>
            </a:r>
            <a:r>
              <a:rPr lang="ja-JP" altLang="en-US" sz="1600" b="1" u="sng" dirty="0"/>
              <a:t>猶予割合が贈与税・相続税ともに</a:t>
            </a:r>
            <a:r>
              <a:rPr lang="en-US" altLang="ja-JP" sz="1600" b="1" u="sng" dirty="0"/>
              <a:t>100%</a:t>
            </a:r>
            <a:r>
              <a:rPr lang="ja-JP" altLang="en-US" sz="1600" dirty="0"/>
              <a:t>となっている。</a:t>
            </a:r>
            <a:endParaRPr lang="en-US" altLang="ja-JP" sz="1600" dirty="0"/>
          </a:p>
          <a:p>
            <a:pPr marL="285750" indent="-285750" algn="just">
              <a:lnSpc>
                <a:spcPts val="1800"/>
              </a:lnSpc>
              <a:buFont typeface="Arial" panose="020B0604020202020204" pitchFamily="34" charset="0"/>
              <a:buChar char="•"/>
            </a:pPr>
            <a:r>
              <a:rPr lang="ja-JP" altLang="en-US" sz="1600" b="1" u="sng" dirty="0"/>
              <a:t>個人版事業承継税制</a:t>
            </a:r>
            <a:r>
              <a:rPr lang="ja-JP" altLang="en-US" sz="1600" dirty="0"/>
              <a:t>は、</a:t>
            </a:r>
            <a:r>
              <a:rPr lang="en-US" altLang="ja-JP" sz="1600" b="1" u="sng" dirty="0"/>
              <a:t>10</a:t>
            </a:r>
            <a:r>
              <a:rPr lang="ja-JP" altLang="en-US" sz="1600" b="1" u="sng" dirty="0"/>
              <a:t>年間限定（</a:t>
            </a:r>
            <a:r>
              <a:rPr lang="en-US" altLang="ja-JP" sz="1600" b="1" u="sng" dirty="0"/>
              <a:t>2028</a:t>
            </a:r>
            <a:r>
              <a:rPr lang="ja-JP" altLang="en-US" sz="1600" b="1" u="sng" dirty="0"/>
              <a:t>年末まで）で、多様な事業用資産の承継に係る相続税・贈与税を</a:t>
            </a:r>
            <a:r>
              <a:rPr lang="en-US" altLang="ja-JP" sz="1600" b="1" u="sng" dirty="0"/>
              <a:t>100</a:t>
            </a:r>
            <a:r>
              <a:rPr lang="ja-JP" altLang="en-US" sz="1600" b="1" u="sng" dirty="0"/>
              <a:t>％納税猶予する措置</a:t>
            </a:r>
            <a:r>
              <a:rPr lang="ja-JP" altLang="en-US" sz="1600" dirty="0"/>
              <a:t>。</a:t>
            </a:r>
          </a:p>
        </p:txBody>
      </p:sp>
      <p:sp>
        <p:nvSpPr>
          <p:cNvPr id="7" name="タイトル 2">
            <a:extLst>
              <a:ext uri="{FF2B5EF4-FFF2-40B4-BE49-F238E27FC236}">
                <a16:creationId xmlns:a16="http://schemas.microsoft.com/office/drawing/2014/main" id="{35FC4AEF-511F-32E2-ED8F-E7D3C2C4BB5F}"/>
              </a:ext>
            </a:extLst>
          </p:cNvPr>
          <p:cNvSpPr txBox="1">
            <a:spLocks/>
          </p:cNvSpPr>
          <p:nvPr/>
        </p:nvSpPr>
        <p:spPr>
          <a:xfrm>
            <a:off x="0" y="-11804"/>
            <a:ext cx="1743022" cy="461665"/>
          </a:xfrm>
          <a:prstGeom prst="rect">
            <a:avLst/>
          </a:prstGeom>
          <a:solidFill>
            <a:srgbClr val="016F96"/>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a:spcBef>
                <a:spcPts val="0"/>
              </a:spcBef>
              <a:defRPr/>
            </a:pPr>
            <a:r>
              <a:rPr lang="ja-JP" altLang="en-US" dirty="0">
                <a:solidFill>
                  <a:schemeClr val="bg1"/>
                </a:solidFill>
                <a:highlight>
                  <a:srgbClr val="016F96"/>
                </a:highlight>
                <a:latin typeface="Meiryo UI" panose="020B0604030504040204" pitchFamily="50" charset="-128"/>
                <a:ea typeface="Meiryo UI" panose="020B0604030504040204" pitchFamily="50" charset="-128"/>
                <a:cs typeface="+mn-cs"/>
              </a:rPr>
              <a:t>成長支援②</a:t>
            </a:r>
            <a:endParaRPr lang="en-US" altLang="ja-JP" dirty="0">
              <a:solidFill>
                <a:schemeClr val="bg1"/>
              </a:solidFill>
              <a:highlight>
                <a:srgbClr val="016F96"/>
              </a:highlight>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A56F0D74-93F6-105B-2D7C-08C643B42F14}"/>
              </a:ext>
            </a:extLst>
          </p:cNvPr>
          <p:cNvSpPr/>
          <p:nvPr/>
        </p:nvSpPr>
        <p:spPr bwMode="auto">
          <a:xfrm>
            <a:off x="3651539" y="4334924"/>
            <a:ext cx="2545773" cy="207455"/>
          </a:xfrm>
          <a:prstGeom prst="rect">
            <a:avLst/>
          </a:prstGeom>
          <a:noFill/>
          <a:ln w="28575">
            <a:solidFill>
              <a:srgbClr val="00B0F0"/>
            </a:solidFill>
            <a:miter lim="800000"/>
            <a:headEnd/>
            <a:tailEnd/>
          </a:ln>
          <a:effectLst/>
        </p:spPr>
        <p:txBody>
          <a:bodyPr wrap="none" rtlCol="0" anchor="ctr"/>
          <a:lstStyle/>
          <a:p>
            <a:pPr algn="l"/>
            <a:endParaRPr kumimoji="0" lang="ja-JP" altLang="en-US" sz="180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0EA0A1D2-28F3-42E9-1FC2-2029EBEE9416}"/>
              </a:ext>
            </a:extLst>
          </p:cNvPr>
          <p:cNvSpPr/>
          <p:nvPr/>
        </p:nvSpPr>
        <p:spPr bwMode="auto">
          <a:xfrm>
            <a:off x="8271655" y="5725103"/>
            <a:ext cx="2577665" cy="208972"/>
          </a:xfrm>
          <a:prstGeom prst="rect">
            <a:avLst/>
          </a:prstGeom>
          <a:noFill/>
          <a:ln w="28575">
            <a:solidFill>
              <a:srgbClr val="00B0F0"/>
            </a:solidFill>
            <a:miter lim="800000"/>
            <a:headEnd/>
            <a:tailEnd/>
          </a:ln>
          <a:effectLst/>
        </p:spPr>
        <p:txBody>
          <a:bodyPr wrap="none" rtlCol="0" anchor="ctr"/>
          <a:lstStyle/>
          <a:p>
            <a:pPr algn="l"/>
            <a:endParaRPr kumimoji="0" lang="ja-JP" altLang="en-US" sz="180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89883490-4FA7-28BA-5F21-BD4E069DF2DD}"/>
              </a:ext>
            </a:extLst>
          </p:cNvPr>
          <p:cNvSpPr txBox="1"/>
          <p:nvPr/>
        </p:nvSpPr>
        <p:spPr>
          <a:xfrm>
            <a:off x="8148653" y="6645419"/>
            <a:ext cx="3625425" cy="246221"/>
          </a:xfrm>
          <a:prstGeom prst="rect">
            <a:avLst/>
          </a:prstGeom>
          <a:noFill/>
        </p:spPr>
        <p:txBody>
          <a:bodyPr wrap="square">
            <a:spAutoFit/>
          </a:bodyPr>
          <a:lstStyle/>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（注） 青枠については、令和</a:t>
            </a:r>
            <a:r>
              <a:rPr kumimoji="1" lang="en-US" altLang="ja-JP" sz="10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8</a:t>
            </a:r>
            <a:r>
              <a:rPr kumimoji="1" lang="ja-JP" altLang="en-US" sz="10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年度税制改正にて提出期限を延長。</a:t>
            </a:r>
          </a:p>
        </p:txBody>
      </p:sp>
      <p:sp>
        <p:nvSpPr>
          <p:cNvPr id="16" name="スライド番号プレースホルダー 15">
            <a:extLst>
              <a:ext uri="{FF2B5EF4-FFF2-40B4-BE49-F238E27FC236}">
                <a16:creationId xmlns:a16="http://schemas.microsoft.com/office/drawing/2014/main" id="{10AB26AB-062E-C678-1D9E-075FDEA5B16A}"/>
              </a:ext>
            </a:extLst>
          </p:cNvPr>
          <p:cNvSpPr>
            <a:spLocks noGrp="1"/>
          </p:cNvSpPr>
          <p:nvPr>
            <p:ph type="sldNum" sz="quarter" idx="4"/>
          </p:nvPr>
        </p:nvSpPr>
        <p:spPr/>
        <p:txBody>
          <a:bodyPr/>
          <a:lstStyle/>
          <a:p>
            <a:fld id="{D9550142-B990-490A-A107-ED7302A7FD52}" type="slidenum">
              <a:rPr lang="ja-JP" altLang="en-US" smtClean="0"/>
              <a:pPr/>
              <a:t>20</a:t>
            </a:fld>
            <a:endParaRPr lang="ja-JP" altLang="en-US" dirty="0"/>
          </a:p>
        </p:txBody>
      </p:sp>
    </p:spTree>
    <p:extLst>
      <p:ext uri="{BB962C8B-B14F-4D97-AF65-F5344CB8AC3E}">
        <p14:creationId xmlns:p14="http://schemas.microsoft.com/office/powerpoint/2010/main" val="1668244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正方形/長方形 30">
            <a:extLst>
              <a:ext uri="{FF2B5EF4-FFF2-40B4-BE49-F238E27FC236}">
                <a16:creationId xmlns:a16="http://schemas.microsoft.com/office/drawing/2014/main" id="{621F0CE8-263D-1F7A-8667-845624853AF9}"/>
              </a:ext>
            </a:extLst>
          </p:cNvPr>
          <p:cNvSpPr/>
          <p:nvPr/>
        </p:nvSpPr>
        <p:spPr bwMode="auto">
          <a:xfrm>
            <a:off x="3277801" y="1898673"/>
            <a:ext cx="2729550" cy="1843267"/>
          </a:xfrm>
          <a:prstGeom prst="rect">
            <a:avLst/>
          </a:prstGeom>
          <a:solidFill>
            <a:srgbClr val="F1F5F2"/>
          </a:solidFill>
          <a:ln w="9525">
            <a:noFill/>
            <a:miter lim="800000"/>
            <a:headEnd/>
            <a:tailEnd/>
          </a:ln>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33" name="正方形/長方形 32">
            <a:extLst>
              <a:ext uri="{FF2B5EF4-FFF2-40B4-BE49-F238E27FC236}">
                <a16:creationId xmlns:a16="http://schemas.microsoft.com/office/drawing/2014/main" id="{DB854F0B-923D-EB5D-EAA4-66B87E1D7976}"/>
              </a:ext>
            </a:extLst>
          </p:cNvPr>
          <p:cNvSpPr/>
          <p:nvPr/>
        </p:nvSpPr>
        <p:spPr bwMode="auto">
          <a:xfrm>
            <a:off x="9130942" y="1902621"/>
            <a:ext cx="2729550" cy="1939894"/>
          </a:xfrm>
          <a:prstGeom prst="rect">
            <a:avLst/>
          </a:prstGeom>
          <a:solidFill>
            <a:srgbClr val="F1F5F2"/>
          </a:solidFill>
          <a:ln w="9525">
            <a:noFill/>
            <a:miter lim="800000"/>
            <a:headEnd/>
            <a:tailEnd/>
          </a:ln>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34" name="テキスト プレースホルダー 6">
            <a:extLst>
              <a:ext uri="{FF2B5EF4-FFF2-40B4-BE49-F238E27FC236}">
                <a16:creationId xmlns:a16="http://schemas.microsoft.com/office/drawing/2014/main" id="{B5753E23-E01D-3F36-5359-1E0DA8E34237}"/>
              </a:ext>
            </a:extLst>
          </p:cNvPr>
          <p:cNvSpPr txBox="1">
            <a:spLocks/>
          </p:cNvSpPr>
          <p:nvPr/>
        </p:nvSpPr>
        <p:spPr>
          <a:xfrm>
            <a:off x="335360" y="680888"/>
            <a:ext cx="11521280" cy="517769"/>
          </a:xfrm>
          <a:prstGeom prst="rect">
            <a:avLst/>
          </a:prstGeom>
          <a:solidFill>
            <a:schemeClr val="accent5">
              <a:lumMod val="60000"/>
              <a:lumOff val="40000"/>
            </a:schemeClr>
          </a:solidFill>
        </p:spPr>
        <p:txBody>
          <a:bodyPr anchor="ctr"/>
          <a:lstStyle>
            <a:lvl1pPr marL="342900" indent="-342900" algn="l" defTabSz="914400" rtl="0" eaLnBrk="1" latinLnBrk="0" hangingPunct="1">
              <a:spcBef>
                <a:spcPts val="600"/>
              </a:spcBef>
              <a:spcAft>
                <a:spcPts val="600"/>
              </a:spcAft>
              <a:buClr>
                <a:srgbClr val="002060"/>
              </a:buClr>
              <a:buFont typeface="Wingdings" panose="05000000000000000000" pitchFamily="2" charset="2"/>
              <a:buChar char="l"/>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42950" indent="-285750" algn="l" defTabSz="914400" rtl="0" eaLnBrk="1" latinLnBrk="0" hangingPunct="1">
              <a:spcBef>
                <a:spcPts val="600"/>
              </a:spcBef>
              <a:spcAft>
                <a:spcPts val="600"/>
              </a:spcAft>
              <a:buFont typeface="Arial" pitchFamily="34" charset="0"/>
              <a:buChar char="–"/>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43000" indent="-228600" algn="l" defTabSz="914400" rtl="0" eaLnBrk="1" latinLnBrk="0" hangingPunct="1">
              <a:spcBef>
                <a:spcPts val="600"/>
              </a:spcBef>
              <a:spcAft>
                <a:spcPts val="600"/>
              </a:spcAft>
              <a:buFont typeface="Arial" pitchFamily="34" charset="0"/>
              <a:buChar char="•"/>
              <a:defRPr kumimoji="1" sz="105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600"/>
              </a:spcBef>
              <a:spcAft>
                <a:spcPts val="600"/>
              </a:spcAft>
              <a:buClr>
                <a:srgbClr val="002060"/>
              </a:buClr>
              <a:buSzTx/>
              <a:buFont typeface="Wingdings" panose="05000000000000000000" pitchFamily="2" charset="2"/>
              <a:buChar char="l"/>
              <a:tabLst/>
              <a:defRPr/>
            </a:pPr>
            <a:r>
              <a:rPr kumimoji="1" lang="ja-JP" altLang="en-US" sz="1800" b="1" i="0" u="heavy"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①事業承継前の設備投資</a:t>
            </a:r>
            <a:r>
              <a:rPr kumimoji="1" lang="ja-JP" altLang="en-US" sz="1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a:t>
            </a:r>
            <a:r>
              <a:rPr kumimoji="1" lang="ja-JP" altLang="en-US" sz="1800" b="1" i="0" u="heavy"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②</a:t>
            </a:r>
            <a:r>
              <a:rPr kumimoji="1" lang="en-US" altLang="ja-JP" sz="1800" b="1" i="0" u="heavy"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M&amp;A</a:t>
            </a:r>
            <a:r>
              <a:rPr kumimoji="1" lang="ja-JP" altLang="en-US" sz="1800" b="1" i="0" u="heavy"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時の専門家活用</a:t>
            </a:r>
            <a:r>
              <a:rPr kumimoji="1" lang="ja-JP" altLang="en-US" sz="1800" b="0" i="0" u="none"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a:t>
            </a:r>
            <a:r>
              <a:rPr kumimoji="1" lang="ja-JP" altLang="en-US" sz="1800" b="1" i="0" u="heavy"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③</a:t>
            </a:r>
            <a:r>
              <a:rPr kumimoji="1" lang="en-US" altLang="ja-JP" sz="1800" b="1" i="0" u="heavy"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M&amp;A</a:t>
            </a:r>
            <a:r>
              <a:rPr kumimoji="1" lang="ja-JP" altLang="en-US" sz="1800" b="1" i="0" u="heavy"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後の</a:t>
            </a:r>
            <a:r>
              <a:rPr kumimoji="1" lang="en-US" altLang="ja-JP" sz="1800" b="1" i="0" u="heavy"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PMI</a:t>
            </a:r>
            <a:r>
              <a:rPr kumimoji="1" lang="ja-JP" altLang="en-US" sz="1800" b="1" i="0" u="heavy"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の実施</a:t>
            </a:r>
            <a:r>
              <a:rPr kumimoji="1" lang="ja-JP" altLang="en-US" sz="1800" b="0" i="0" u="none"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a:t>
            </a:r>
            <a:r>
              <a:rPr kumimoji="1" lang="ja-JP" altLang="en-US" sz="1800" b="1" i="0" u="heavy"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④廃業・再チャレンジの取組</a:t>
            </a:r>
            <a:r>
              <a:rPr kumimoji="1" lang="ja-JP" altLang="en-US" sz="1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を支援。</a:t>
            </a:r>
            <a:endParaRPr kumimoji="1" lang="en-US" altLang="ja-JP" sz="1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35" name="正方形/長方形 34">
            <a:extLst>
              <a:ext uri="{FF2B5EF4-FFF2-40B4-BE49-F238E27FC236}">
                <a16:creationId xmlns:a16="http://schemas.microsoft.com/office/drawing/2014/main" id="{774A2893-3DB7-7856-8595-6475513D3C0B}"/>
              </a:ext>
            </a:extLst>
          </p:cNvPr>
          <p:cNvSpPr/>
          <p:nvPr/>
        </p:nvSpPr>
        <p:spPr>
          <a:xfrm>
            <a:off x="335360" y="1652264"/>
            <a:ext cx="2885243" cy="250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cs"/>
              </a:rPr>
              <a:t>承継前の設備投資等</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にかかる費用を補助</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8" name="AutoShape 27">
            <a:extLst>
              <a:ext uri="{FF2B5EF4-FFF2-40B4-BE49-F238E27FC236}">
                <a16:creationId xmlns:a16="http://schemas.microsoft.com/office/drawing/2014/main" id="{CCDD61FA-6531-0159-40EC-1526E7CC02D9}"/>
              </a:ext>
            </a:extLst>
          </p:cNvPr>
          <p:cNvSpPr>
            <a:spLocks noChangeArrowheads="1"/>
          </p:cNvSpPr>
          <p:nvPr/>
        </p:nvSpPr>
        <p:spPr bwMode="auto">
          <a:xfrm>
            <a:off x="339265" y="1260979"/>
            <a:ext cx="2771079" cy="338555"/>
          </a:xfrm>
          <a:prstGeom prst="roundRect">
            <a:avLst>
              <a:gd name="adj" fmla="val 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none" anchor="ctr"/>
          <a:lstStyle>
            <a:lvl1pPr>
              <a:defRPr kumimoji="1" sz="1900">
                <a:solidFill>
                  <a:schemeClr val="tx1"/>
                </a:solidFill>
                <a:latin typeface="Calibri" panose="020F0502020204030204" pitchFamily="34" charset="0"/>
                <a:ea typeface="ＭＳ Ｐゴシック" panose="020B0600070205080204" pitchFamily="50" charset="-128"/>
              </a:defRPr>
            </a:lvl1pPr>
            <a:lvl2pPr marL="742950" indent="-285750">
              <a:defRPr kumimoji="1" sz="1900">
                <a:solidFill>
                  <a:schemeClr val="tx1"/>
                </a:solidFill>
                <a:latin typeface="Calibri" panose="020F0502020204030204" pitchFamily="34" charset="0"/>
                <a:ea typeface="ＭＳ Ｐゴシック" panose="020B0600070205080204" pitchFamily="50" charset="-128"/>
              </a:defRPr>
            </a:lvl2pPr>
            <a:lvl3pPr marL="1143000" indent="-228600">
              <a:defRPr kumimoji="1" sz="1900">
                <a:solidFill>
                  <a:schemeClr val="tx1"/>
                </a:solidFill>
                <a:latin typeface="Calibri" panose="020F0502020204030204" pitchFamily="34" charset="0"/>
                <a:ea typeface="ＭＳ Ｐゴシック" panose="020B0600070205080204" pitchFamily="50" charset="-128"/>
              </a:defRPr>
            </a:lvl3pPr>
            <a:lvl4pPr marL="1600200" indent="-228600">
              <a:defRPr kumimoji="1" sz="1900">
                <a:solidFill>
                  <a:schemeClr val="tx1"/>
                </a:solidFill>
                <a:latin typeface="Calibri" panose="020F0502020204030204" pitchFamily="34" charset="0"/>
                <a:ea typeface="ＭＳ Ｐゴシック" panose="020B0600070205080204" pitchFamily="50" charset="-128"/>
              </a:defRPr>
            </a:lvl4pPr>
            <a:lvl5pPr marL="2057400" indent="-228600">
              <a:defRPr kumimoji="1" sz="1900">
                <a:solidFill>
                  <a:schemeClr val="tx1"/>
                </a:solidFill>
                <a:latin typeface="Calibri" panose="020F0502020204030204" pitchFamily="34" charset="0"/>
                <a:ea typeface="ＭＳ Ｐゴシック" panose="020B0600070205080204" pitchFamily="50" charset="-128"/>
              </a:defRPr>
            </a:lvl5pPr>
            <a:lvl6pPr marL="25146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6pPr>
            <a:lvl7pPr marL="29718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7pPr>
            <a:lvl8pPr marL="34290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8pPr>
            <a:lvl9pPr marL="38862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ctr" defTabSz="441092"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①事業承継促進枠</a:t>
            </a:r>
          </a:p>
        </p:txBody>
      </p:sp>
      <p:sp>
        <p:nvSpPr>
          <p:cNvPr id="49" name="AutoShape 27">
            <a:extLst>
              <a:ext uri="{FF2B5EF4-FFF2-40B4-BE49-F238E27FC236}">
                <a16:creationId xmlns:a16="http://schemas.microsoft.com/office/drawing/2014/main" id="{A0E95536-3047-8736-60DE-0661083599E6}"/>
              </a:ext>
            </a:extLst>
          </p:cNvPr>
          <p:cNvSpPr>
            <a:spLocks noChangeArrowheads="1"/>
          </p:cNvSpPr>
          <p:nvPr/>
        </p:nvSpPr>
        <p:spPr bwMode="auto">
          <a:xfrm>
            <a:off x="3252366" y="1268760"/>
            <a:ext cx="2773410" cy="338554"/>
          </a:xfrm>
          <a:prstGeom prst="roundRect">
            <a:avLst>
              <a:gd name="adj" fmla="val 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nchor="ctr">
            <a:spAutoFit/>
          </a:bodyPr>
          <a:lstStyle>
            <a:lvl1pPr>
              <a:defRPr kumimoji="1" sz="1900">
                <a:solidFill>
                  <a:schemeClr val="tx1"/>
                </a:solidFill>
                <a:latin typeface="Calibri" panose="020F0502020204030204" pitchFamily="34" charset="0"/>
                <a:ea typeface="ＭＳ Ｐゴシック" panose="020B0600070205080204" pitchFamily="50" charset="-128"/>
              </a:defRPr>
            </a:lvl1pPr>
            <a:lvl2pPr marL="742950" indent="-285750">
              <a:defRPr kumimoji="1" sz="1900">
                <a:solidFill>
                  <a:schemeClr val="tx1"/>
                </a:solidFill>
                <a:latin typeface="Calibri" panose="020F0502020204030204" pitchFamily="34" charset="0"/>
                <a:ea typeface="ＭＳ Ｐゴシック" panose="020B0600070205080204" pitchFamily="50" charset="-128"/>
              </a:defRPr>
            </a:lvl2pPr>
            <a:lvl3pPr marL="1143000" indent="-228600">
              <a:defRPr kumimoji="1" sz="1900">
                <a:solidFill>
                  <a:schemeClr val="tx1"/>
                </a:solidFill>
                <a:latin typeface="Calibri" panose="020F0502020204030204" pitchFamily="34" charset="0"/>
                <a:ea typeface="ＭＳ Ｐゴシック" panose="020B0600070205080204" pitchFamily="50" charset="-128"/>
              </a:defRPr>
            </a:lvl3pPr>
            <a:lvl4pPr marL="1600200" indent="-228600">
              <a:defRPr kumimoji="1" sz="1900">
                <a:solidFill>
                  <a:schemeClr val="tx1"/>
                </a:solidFill>
                <a:latin typeface="Calibri" panose="020F0502020204030204" pitchFamily="34" charset="0"/>
                <a:ea typeface="ＭＳ Ｐゴシック" panose="020B0600070205080204" pitchFamily="50" charset="-128"/>
              </a:defRPr>
            </a:lvl4pPr>
            <a:lvl5pPr marL="2057400" indent="-228600">
              <a:defRPr kumimoji="1" sz="1900">
                <a:solidFill>
                  <a:schemeClr val="tx1"/>
                </a:solidFill>
                <a:latin typeface="Calibri" panose="020F0502020204030204" pitchFamily="34" charset="0"/>
                <a:ea typeface="ＭＳ Ｐゴシック" panose="020B0600070205080204" pitchFamily="50" charset="-128"/>
              </a:defRPr>
            </a:lvl5pPr>
            <a:lvl6pPr marL="25146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6pPr>
            <a:lvl7pPr marL="29718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7pPr>
            <a:lvl8pPr marL="34290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8pPr>
            <a:lvl9pPr marL="38862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ctr" defTabSz="441092"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rPr>
              <a:t>②専門家活用枠</a:t>
            </a:r>
          </a:p>
        </p:txBody>
      </p:sp>
      <p:sp>
        <p:nvSpPr>
          <p:cNvPr id="63" name="正方形/長方形 62">
            <a:extLst>
              <a:ext uri="{FF2B5EF4-FFF2-40B4-BE49-F238E27FC236}">
                <a16:creationId xmlns:a16="http://schemas.microsoft.com/office/drawing/2014/main" id="{3CBE94FA-D2A8-D06F-A74A-F52A2709BC1B}"/>
              </a:ext>
            </a:extLst>
          </p:cNvPr>
          <p:cNvSpPr/>
          <p:nvPr/>
        </p:nvSpPr>
        <p:spPr bwMode="auto">
          <a:xfrm>
            <a:off x="358410" y="1902543"/>
            <a:ext cx="2773779" cy="1939200"/>
          </a:xfrm>
          <a:prstGeom prst="rect">
            <a:avLst/>
          </a:prstGeom>
          <a:solidFill>
            <a:srgbClr val="F1F5F2"/>
          </a:solidFill>
          <a:ln w="9525">
            <a:noFill/>
            <a:miter lim="800000"/>
            <a:headEnd/>
            <a:tailEnd/>
          </a:ln>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pic>
        <p:nvPicPr>
          <p:cNvPr id="67" name="図 66">
            <a:extLst>
              <a:ext uri="{FF2B5EF4-FFF2-40B4-BE49-F238E27FC236}">
                <a16:creationId xmlns:a16="http://schemas.microsoft.com/office/drawing/2014/main" id="{8D26787E-78E2-F2BC-0F8E-89DFBC2B5C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277" y="2248239"/>
            <a:ext cx="781144" cy="664420"/>
          </a:xfrm>
          <a:prstGeom prst="rect">
            <a:avLst/>
          </a:prstGeom>
        </p:spPr>
      </p:pic>
      <p:grpSp>
        <p:nvGrpSpPr>
          <p:cNvPr id="68" name="グループ化 67">
            <a:extLst>
              <a:ext uri="{FF2B5EF4-FFF2-40B4-BE49-F238E27FC236}">
                <a16:creationId xmlns:a16="http://schemas.microsoft.com/office/drawing/2014/main" id="{25EA3EE0-3D57-35A9-550E-C94B5FD3B7CB}"/>
              </a:ext>
            </a:extLst>
          </p:cNvPr>
          <p:cNvGrpSpPr/>
          <p:nvPr/>
        </p:nvGrpSpPr>
        <p:grpSpPr>
          <a:xfrm>
            <a:off x="2178580" y="2224436"/>
            <a:ext cx="781145" cy="890439"/>
            <a:chOff x="4383460" y="2270027"/>
            <a:chExt cx="932299" cy="1461659"/>
          </a:xfrm>
        </p:grpSpPr>
        <p:sp>
          <p:nvSpPr>
            <p:cNvPr id="77" name="テキスト ボックス 76">
              <a:extLst>
                <a:ext uri="{FF2B5EF4-FFF2-40B4-BE49-F238E27FC236}">
                  <a16:creationId xmlns:a16="http://schemas.microsoft.com/office/drawing/2014/main" id="{1EBBC06A-48E5-9708-2C4A-A60EF85FB53E}"/>
                </a:ext>
              </a:extLst>
            </p:cNvPr>
            <p:cNvSpPr txBox="1"/>
            <p:nvPr/>
          </p:nvSpPr>
          <p:spPr>
            <a:xfrm>
              <a:off x="4383460" y="3276991"/>
              <a:ext cx="932299" cy="454695"/>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後継者</a:t>
              </a:r>
            </a:p>
          </p:txBody>
        </p:sp>
        <p:pic>
          <p:nvPicPr>
            <p:cNvPr id="79" name="図 78">
              <a:extLst>
                <a:ext uri="{FF2B5EF4-FFF2-40B4-BE49-F238E27FC236}">
                  <a16:creationId xmlns:a16="http://schemas.microsoft.com/office/drawing/2014/main" id="{CB0C3705-4B9C-5F23-7B28-227A9C0E74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0052" y="2270027"/>
              <a:ext cx="565602" cy="1077434"/>
            </a:xfrm>
            <a:prstGeom prst="rect">
              <a:avLst/>
            </a:prstGeom>
          </p:spPr>
        </p:pic>
      </p:grpSp>
      <p:sp>
        <p:nvSpPr>
          <p:cNvPr id="80" name="右矢印 11">
            <a:extLst>
              <a:ext uri="{FF2B5EF4-FFF2-40B4-BE49-F238E27FC236}">
                <a16:creationId xmlns:a16="http://schemas.microsoft.com/office/drawing/2014/main" id="{A4A63C31-65BE-BFE3-3E8B-F771412CC224}"/>
              </a:ext>
            </a:extLst>
          </p:cNvPr>
          <p:cNvSpPr/>
          <p:nvPr/>
        </p:nvSpPr>
        <p:spPr>
          <a:xfrm>
            <a:off x="1299574" y="2366743"/>
            <a:ext cx="914401" cy="557938"/>
          </a:xfrm>
          <a:prstGeom prst="rightArrow">
            <a:avLst/>
          </a:prstGeom>
          <a:solidFill>
            <a:schemeClr val="accent5">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81" name="テキスト ボックス 80">
            <a:extLst>
              <a:ext uri="{FF2B5EF4-FFF2-40B4-BE49-F238E27FC236}">
                <a16:creationId xmlns:a16="http://schemas.microsoft.com/office/drawing/2014/main" id="{847C9030-24E7-D17B-FD32-BE04FEE45961}"/>
              </a:ext>
            </a:extLst>
          </p:cNvPr>
          <p:cNvSpPr txBox="1"/>
          <p:nvPr/>
        </p:nvSpPr>
        <p:spPr>
          <a:xfrm>
            <a:off x="239994" y="2885173"/>
            <a:ext cx="1260392"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先代経営者</a:t>
            </a:r>
          </a:p>
        </p:txBody>
      </p:sp>
      <p:sp>
        <p:nvSpPr>
          <p:cNvPr id="82" name="テキスト ボックス 81">
            <a:extLst>
              <a:ext uri="{FF2B5EF4-FFF2-40B4-BE49-F238E27FC236}">
                <a16:creationId xmlns:a16="http://schemas.microsoft.com/office/drawing/2014/main" id="{7B399774-F0F3-3D25-7493-004FEF74A2D4}"/>
              </a:ext>
            </a:extLst>
          </p:cNvPr>
          <p:cNvSpPr txBox="1"/>
          <p:nvPr/>
        </p:nvSpPr>
        <p:spPr>
          <a:xfrm>
            <a:off x="545542" y="3272931"/>
            <a:ext cx="225895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rPr>
              <a:t>５年以内に予定している</a:t>
            </a:r>
            <a:endParaRPr kumimoji="1" lang="en-US" altLang="ja-JP" sz="12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rPr>
              <a:t>親族内承継、従業員承継が対象</a:t>
            </a:r>
          </a:p>
        </p:txBody>
      </p:sp>
      <p:pic>
        <p:nvPicPr>
          <p:cNvPr id="83" name="グラフィックス 82" descr="ロボット ハンド 単色塗りつぶし">
            <a:extLst>
              <a:ext uri="{FF2B5EF4-FFF2-40B4-BE49-F238E27FC236}">
                <a16:creationId xmlns:a16="http://schemas.microsoft.com/office/drawing/2014/main" id="{8B7C85B8-C5AD-DFE3-4A8B-76D4FE88481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46570" y="2304270"/>
            <a:ext cx="620410" cy="620410"/>
          </a:xfrm>
          <a:prstGeom prst="rect">
            <a:avLst/>
          </a:prstGeom>
        </p:spPr>
      </p:pic>
      <p:sp>
        <p:nvSpPr>
          <p:cNvPr id="84" name="正方形/長方形 83">
            <a:extLst>
              <a:ext uri="{FF2B5EF4-FFF2-40B4-BE49-F238E27FC236}">
                <a16:creationId xmlns:a16="http://schemas.microsoft.com/office/drawing/2014/main" id="{76FF0177-31B3-68C6-BE49-4F0D603DDF57}"/>
              </a:ext>
            </a:extLst>
          </p:cNvPr>
          <p:cNvSpPr/>
          <p:nvPr/>
        </p:nvSpPr>
        <p:spPr>
          <a:xfrm>
            <a:off x="3247660" y="1553661"/>
            <a:ext cx="2771079" cy="4522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cs"/>
              </a:rPr>
              <a:t>M</a:t>
            </a:r>
            <a:r>
              <a:rPr kumimoji="1" lang="ja-JP" altLang="en-US" sz="1200" b="1" i="0" u="none" strike="noStrike" kern="120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cs"/>
              </a:rPr>
              <a:t>A</a:t>
            </a:r>
            <a:r>
              <a:rPr kumimoji="1" lang="ja-JP" altLang="en-US" sz="1200" b="1" i="0" u="none" strike="noStrike" kern="120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cs"/>
              </a:rPr>
              <a:t>にかかる専門家費用</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を補助</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85" name="AutoShape 27">
            <a:extLst>
              <a:ext uri="{FF2B5EF4-FFF2-40B4-BE49-F238E27FC236}">
                <a16:creationId xmlns:a16="http://schemas.microsoft.com/office/drawing/2014/main" id="{FFF55FB1-F33E-56C5-5BED-AD5784AC8529}"/>
              </a:ext>
            </a:extLst>
          </p:cNvPr>
          <p:cNvSpPr>
            <a:spLocks noChangeArrowheads="1"/>
          </p:cNvSpPr>
          <p:nvPr/>
        </p:nvSpPr>
        <p:spPr bwMode="auto">
          <a:xfrm>
            <a:off x="6167798" y="1268760"/>
            <a:ext cx="2773410" cy="338554"/>
          </a:xfrm>
          <a:prstGeom prst="roundRect">
            <a:avLst>
              <a:gd name="adj" fmla="val 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nchor="ctr">
            <a:spAutoFit/>
          </a:bodyPr>
          <a:lstStyle>
            <a:lvl1pPr>
              <a:defRPr kumimoji="1" sz="1900">
                <a:solidFill>
                  <a:schemeClr val="tx1"/>
                </a:solidFill>
                <a:latin typeface="Calibri" panose="020F0502020204030204" pitchFamily="34" charset="0"/>
                <a:ea typeface="ＭＳ Ｐゴシック" panose="020B0600070205080204" pitchFamily="50" charset="-128"/>
              </a:defRPr>
            </a:lvl1pPr>
            <a:lvl2pPr marL="742950" indent="-285750">
              <a:defRPr kumimoji="1" sz="1900">
                <a:solidFill>
                  <a:schemeClr val="tx1"/>
                </a:solidFill>
                <a:latin typeface="Calibri" panose="020F0502020204030204" pitchFamily="34" charset="0"/>
                <a:ea typeface="ＭＳ Ｐゴシック" panose="020B0600070205080204" pitchFamily="50" charset="-128"/>
              </a:defRPr>
            </a:lvl2pPr>
            <a:lvl3pPr marL="1143000" indent="-228600">
              <a:defRPr kumimoji="1" sz="1900">
                <a:solidFill>
                  <a:schemeClr val="tx1"/>
                </a:solidFill>
                <a:latin typeface="Calibri" panose="020F0502020204030204" pitchFamily="34" charset="0"/>
                <a:ea typeface="ＭＳ Ｐゴシック" panose="020B0600070205080204" pitchFamily="50" charset="-128"/>
              </a:defRPr>
            </a:lvl3pPr>
            <a:lvl4pPr marL="1600200" indent="-228600">
              <a:defRPr kumimoji="1" sz="1900">
                <a:solidFill>
                  <a:schemeClr val="tx1"/>
                </a:solidFill>
                <a:latin typeface="Calibri" panose="020F0502020204030204" pitchFamily="34" charset="0"/>
                <a:ea typeface="ＭＳ Ｐゴシック" panose="020B0600070205080204" pitchFamily="50" charset="-128"/>
              </a:defRPr>
            </a:lvl4pPr>
            <a:lvl5pPr marL="2057400" indent="-228600">
              <a:defRPr kumimoji="1" sz="1900">
                <a:solidFill>
                  <a:schemeClr val="tx1"/>
                </a:solidFill>
                <a:latin typeface="Calibri" panose="020F0502020204030204" pitchFamily="34" charset="0"/>
                <a:ea typeface="ＭＳ Ｐゴシック" panose="020B0600070205080204" pitchFamily="50" charset="-128"/>
              </a:defRPr>
            </a:lvl5pPr>
            <a:lvl6pPr marL="25146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6pPr>
            <a:lvl7pPr marL="29718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7pPr>
            <a:lvl8pPr marL="34290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8pPr>
            <a:lvl9pPr marL="38862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ctr" defTabSz="441092"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rPr>
              <a:t>③ＰＭＩ推進枠</a:t>
            </a:r>
          </a:p>
        </p:txBody>
      </p:sp>
      <p:sp>
        <p:nvSpPr>
          <p:cNvPr id="86" name="AutoShape 27">
            <a:extLst>
              <a:ext uri="{FF2B5EF4-FFF2-40B4-BE49-F238E27FC236}">
                <a16:creationId xmlns:a16="http://schemas.microsoft.com/office/drawing/2014/main" id="{317FCC2F-762C-3159-31EE-434351859DC1}"/>
              </a:ext>
            </a:extLst>
          </p:cNvPr>
          <p:cNvSpPr>
            <a:spLocks noChangeArrowheads="1"/>
          </p:cNvSpPr>
          <p:nvPr/>
        </p:nvSpPr>
        <p:spPr bwMode="auto">
          <a:xfrm>
            <a:off x="9083230" y="1268760"/>
            <a:ext cx="2773410" cy="338554"/>
          </a:xfrm>
          <a:prstGeom prst="roundRect">
            <a:avLst>
              <a:gd name="adj" fmla="val 0"/>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anchor="ctr">
            <a:spAutoFit/>
          </a:bodyPr>
          <a:lstStyle>
            <a:lvl1pPr>
              <a:defRPr kumimoji="1" sz="1900">
                <a:solidFill>
                  <a:schemeClr val="tx1"/>
                </a:solidFill>
                <a:latin typeface="Calibri" panose="020F0502020204030204" pitchFamily="34" charset="0"/>
                <a:ea typeface="ＭＳ Ｐゴシック" panose="020B0600070205080204" pitchFamily="50" charset="-128"/>
              </a:defRPr>
            </a:lvl1pPr>
            <a:lvl2pPr marL="742950" indent="-285750">
              <a:defRPr kumimoji="1" sz="1900">
                <a:solidFill>
                  <a:schemeClr val="tx1"/>
                </a:solidFill>
                <a:latin typeface="Calibri" panose="020F0502020204030204" pitchFamily="34" charset="0"/>
                <a:ea typeface="ＭＳ Ｐゴシック" panose="020B0600070205080204" pitchFamily="50" charset="-128"/>
              </a:defRPr>
            </a:lvl2pPr>
            <a:lvl3pPr marL="1143000" indent="-228600">
              <a:defRPr kumimoji="1" sz="1900">
                <a:solidFill>
                  <a:schemeClr val="tx1"/>
                </a:solidFill>
                <a:latin typeface="Calibri" panose="020F0502020204030204" pitchFamily="34" charset="0"/>
                <a:ea typeface="ＭＳ Ｐゴシック" panose="020B0600070205080204" pitchFamily="50" charset="-128"/>
              </a:defRPr>
            </a:lvl3pPr>
            <a:lvl4pPr marL="1600200" indent="-228600">
              <a:defRPr kumimoji="1" sz="1900">
                <a:solidFill>
                  <a:schemeClr val="tx1"/>
                </a:solidFill>
                <a:latin typeface="Calibri" panose="020F0502020204030204" pitchFamily="34" charset="0"/>
                <a:ea typeface="ＭＳ Ｐゴシック" panose="020B0600070205080204" pitchFamily="50" charset="-128"/>
              </a:defRPr>
            </a:lvl4pPr>
            <a:lvl5pPr marL="2057400" indent="-228600">
              <a:defRPr kumimoji="1" sz="1900">
                <a:solidFill>
                  <a:schemeClr val="tx1"/>
                </a:solidFill>
                <a:latin typeface="Calibri" panose="020F0502020204030204" pitchFamily="34" charset="0"/>
                <a:ea typeface="ＭＳ Ｐゴシック" panose="020B0600070205080204" pitchFamily="50" charset="-128"/>
              </a:defRPr>
            </a:lvl5pPr>
            <a:lvl6pPr marL="25146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6pPr>
            <a:lvl7pPr marL="29718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7pPr>
            <a:lvl8pPr marL="34290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8pPr>
            <a:lvl9pPr marL="3886200" indent="-228600" defTabSz="477838" eaLnBrk="0" fontAlgn="base" hangingPunct="0">
              <a:spcBef>
                <a:spcPct val="0"/>
              </a:spcBef>
              <a:spcAft>
                <a:spcPct val="0"/>
              </a:spcAft>
              <a:defRPr kumimoji="1" sz="1900">
                <a:solidFill>
                  <a:schemeClr val="tx1"/>
                </a:solidFill>
                <a:latin typeface="Calibri" panose="020F0502020204030204" pitchFamily="34" charset="0"/>
                <a:ea typeface="ＭＳ Ｐゴシック" panose="020B0600070205080204" pitchFamily="50" charset="-128"/>
              </a:defRPr>
            </a:lvl9pPr>
          </a:lstStyle>
          <a:p>
            <a:pPr marL="0" marR="0" lvl="0" indent="0" algn="ctr" defTabSz="441092"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a:ln>
                  <a:noFill/>
                </a:ln>
                <a:solidFill>
                  <a:srgbClr val="FFFFFF"/>
                </a:solidFill>
                <a:effectLst/>
                <a:uLnTx/>
                <a:uFillTx/>
                <a:latin typeface="Meiryo UI" panose="020B0604030504040204" pitchFamily="50" charset="-128"/>
                <a:ea typeface="Meiryo UI" panose="020B0604030504040204" pitchFamily="50" charset="-128"/>
                <a:cs typeface="+mn-cs"/>
              </a:rPr>
              <a:t>④廃業・再チャレンジ枠</a:t>
            </a:r>
          </a:p>
        </p:txBody>
      </p:sp>
      <p:sp>
        <p:nvSpPr>
          <p:cNvPr id="87" name="右矢印 22">
            <a:extLst>
              <a:ext uri="{FF2B5EF4-FFF2-40B4-BE49-F238E27FC236}">
                <a16:creationId xmlns:a16="http://schemas.microsoft.com/office/drawing/2014/main" id="{596B14CE-A12E-0DBF-59D8-32D0746B3854}"/>
              </a:ext>
            </a:extLst>
          </p:cNvPr>
          <p:cNvSpPr/>
          <p:nvPr/>
        </p:nvSpPr>
        <p:spPr>
          <a:xfrm>
            <a:off x="4011947" y="2443685"/>
            <a:ext cx="1183023" cy="493478"/>
          </a:xfrm>
          <a:prstGeom prst="leftRightArrow">
            <a:avLst/>
          </a:prstGeom>
          <a:solidFill>
            <a:schemeClr val="accent5">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88" name="テキスト ボックス 87">
            <a:extLst>
              <a:ext uri="{FF2B5EF4-FFF2-40B4-BE49-F238E27FC236}">
                <a16:creationId xmlns:a16="http://schemas.microsoft.com/office/drawing/2014/main" id="{E304BAF2-E762-3F4B-8861-6076EC4D74BD}"/>
              </a:ext>
            </a:extLst>
          </p:cNvPr>
          <p:cNvSpPr txBox="1"/>
          <p:nvPr/>
        </p:nvSpPr>
        <p:spPr>
          <a:xfrm>
            <a:off x="4117426" y="3396657"/>
            <a:ext cx="97838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rPr>
              <a:t>M&amp;A</a:t>
            </a:r>
            <a:r>
              <a:rPr kumimoji="1" lang="ja-JP" altLang="en-US" sz="12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rPr>
              <a:t>が対象</a:t>
            </a:r>
            <a:endParaRPr kumimoji="1" lang="en-US" altLang="ja-JP" sz="12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89" name="図 88" descr="アイコン&#10;&#10;自動的に生成された説明">
            <a:extLst>
              <a:ext uri="{FF2B5EF4-FFF2-40B4-BE49-F238E27FC236}">
                <a16:creationId xmlns:a16="http://schemas.microsoft.com/office/drawing/2014/main" id="{9B185152-F070-5529-2959-0FD8776AC6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1344" y="2373854"/>
            <a:ext cx="594348" cy="594348"/>
          </a:xfrm>
          <a:prstGeom prst="rect">
            <a:avLst/>
          </a:prstGeom>
        </p:spPr>
      </p:pic>
      <p:pic>
        <p:nvPicPr>
          <p:cNvPr id="90" name="図 89" descr="挿絵, 時計, 記号 が含まれている画像&#10;&#10;自動的に生成された説明">
            <a:extLst>
              <a:ext uri="{FF2B5EF4-FFF2-40B4-BE49-F238E27FC236}">
                <a16:creationId xmlns:a16="http://schemas.microsoft.com/office/drawing/2014/main" id="{22E8F814-B9E6-395D-CAAF-A143866814D6}"/>
              </a:ext>
            </a:extLst>
          </p:cNvPr>
          <p:cNvPicPr>
            <a:picLocks noChangeAspect="1"/>
          </p:cNvPicPr>
          <p:nvPr/>
        </p:nvPicPr>
        <p:blipFill>
          <a:blip r:embed="rId7"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353077" y="2471280"/>
            <a:ext cx="580997" cy="503802"/>
          </a:xfrm>
          <a:prstGeom prst="rect">
            <a:avLst/>
          </a:prstGeom>
        </p:spPr>
      </p:pic>
      <p:pic>
        <p:nvPicPr>
          <p:cNvPr id="91" name="図 90" descr="アイコン&#10;&#10;自動的に生成された説明">
            <a:extLst>
              <a:ext uri="{FF2B5EF4-FFF2-40B4-BE49-F238E27FC236}">
                <a16:creationId xmlns:a16="http://schemas.microsoft.com/office/drawing/2014/main" id="{9E58934D-F81D-BA3B-AB81-F03FC01DAA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50473" y="2400036"/>
            <a:ext cx="581816" cy="504511"/>
          </a:xfrm>
          <a:prstGeom prst="rect">
            <a:avLst/>
          </a:prstGeom>
        </p:spPr>
      </p:pic>
      <p:sp>
        <p:nvSpPr>
          <p:cNvPr id="92" name="テキスト ボックス 91">
            <a:extLst>
              <a:ext uri="{FF2B5EF4-FFF2-40B4-BE49-F238E27FC236}">
                <a16:creationId xmlns:a16="http://schemas.microsoft.com/office/drawing/2014/main" id="{81D4B1EE-6047-70B9-A1F5-4EE6C4987068}"/>
              </a:ext>
            </a:extLst>
          </p:cNvPr>
          <p:cNvSpPr txBox="1"/>
          <p:nvPr/>
        </p:nvSpPr>
        <p:spPr>
          <a:xfrm>
            <a:off x="3160531" y="2860078"/>
            <a:ext cx="1042709"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譲り渡し</a:t>
            </a:r>
          </a:p>
        </p:txBody>
      </p:sp>
      <p:sp>
        <p:nvSpPr>
          <p:cNvPr id="93" name="テキスト ボックス 92">
            <a:extLst>
              <a:ext uri="{FF2B5EF4-FFF2-40B4-BE49-F238E27FC236}">
                <a16:creationId xmlns:a16="http://schemas.microsoft.com/office/drawing/2014/main" id="{8A901236-56FC-7B66-BEC2-368207888028}"/>
              </a:ext>
            </a:extLst>
          </p:cNvPr>
          <p:cNvSpPr txBox="1"/>
          <p:nvPr/>
        </p:nvSpPr>
        <p:spPr>
          <a:xfrm>
            <a:off x="5113272" y="2860078"/>
            <a:ext cx="1042709"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譲り受け</a:t>
            </a:r>
          </a:p>
        </p:txBody>
      </p:sp>
      <p:sp>
        <p:nvSpPr>
          <p:cNvPr id="94" name="正方形/長方形 93">
            <a:extLst>
              <a:ext uri="{FF2B5EF4-FFF2-40B4-BE49-F238E27FC236}">
                <a16:creationId xmlns:a16="http://schemas.microsoft.com/office/drawing/2014/main" id="{E48C152D-27DE-9F76-69F5-08784274A55B}"/>
              </a:ext>
            </a:extLst>
          </p:cNvPr>
          <p:cNvSpPr/>
          <p:nvPr/>
        </p:nvSpPr>
        <p:spPr>
          <a:xfrm>
            <a:off x="6163093" y="1471316"/>
            <a:ext cx="2751058" cy="6547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cs"/>
              </a:rPr>
              <a:t>Ｍ＆Ａ後のＰＭＩにかかる専門家費用や設備投資</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を補助</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5" name="正方形/長方形 94">
            <a:extLst>
              <a:ext uri="{FF2B5EF4-FFF2-40B4-BE49-F238E27FC236}">
                <a16:creationId xmlns:a16="http://schemas.microsoft.com/office/drawing/2014/main" id="{77F8B2E6-EA08-EF4B-64AB-CE0C70160757}"/>
              </a:ext>
            </a:extLst>
          </p:cNvPr>
          <p:cNvSpPr/>
          <p:nvPr/>
        </p:nvSpPr>
        <p:spPr bwMode="auto">
          <a:xfrm>
            <a:off x="6204274" y="1984753"/>
            <a:ext cx="2729550" cy="1947953"/>
          </a:xfrm>
          <a:prstGeom prst="rect">
            <a:avLst/>
          </a:prstGeom>
          <a:solidFill>
            <a:srgbClr val="F1F5F2"/>
          </a:solidFill>
          <a:ln w="9525">
            <a:noFill/>
            <a:miter lim="800000"/>
            <a:headEnd/>
            <a:tailEnd/>
          </a:ln>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96" name="右矢印 22">
            <a:extLst>
              <a:ext uri="{FF2B5EF4-FFF2-40B4-BE49-F238E27FC236}">
                <a16:creationId xmlns:a16="http://schemas.microsoft.com/office/drawing/2014/main" id="{C6E6A40D-F69B-D29D-C08D-CABACDC6B3C4}"/>
              </a:ext>
            </a:extLst>
          </p:cNvPr>
          <p:cNvSpPr/>
          <p:nvPr/>
        </p:nvSpPr>
        <p:spPr>
          <a:xfrm>
            <a:off x="6957217" y="2324990"/>
            <a:ext cx="1183023" cy="493478"/>
          </a:xfrm>
          <a:prstGeom prst="leftRightArrow">
            <a:avLst/>
          </a:prstGeom>
          <a:solidFill>
            <a:schemeClr val="accent5">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97" name="テキスト ボックス 96">
            <a:extLst>
              <a:ext uri="{FF2B5EF4-FFF2-40B4-BE49-F238E27FC236}">
                <a16:creationId xmlns:a16="http://schemas.microsoft.com/office/drawing/2014/main" id="{07A4268E-D916-EA76-8D57-BD6A8231E2DD}"/>
              </a:ext>
            </a:extLst>
          </p:cNvPr>
          <p:cNvSpPr txBox="1"/>
          <p:nvPr/>
        </p:nvSpPr>
        <p:spPr>
          <a:xfrm>
            <a:off x="7049431" y="3715454"/>
            <a:ext cx="978382"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rPr>
              <a:t>M&amp;A</a:t>
            </a:r>
            <a:r>
              <a:rPr kumimoji="1" lang="ja-JP" altLang="en-US" sz="11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rPr>
              <a:t>が対象</a:t>
            </a:r>
            <a:endParaRPr kumimoji="1" lang="en-US" altLang="ja-JP" sz="11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98" name="図 97" descr="アイコン&#10;&#10;自動的に生成された説明">
            <a:extLst>
              <a:ext uri="{FF2B5EF4-FFF2-40B4-BE49-F238E27FC236}">
                <a16:creationId xmlns:a16="http://schemas.microsoft.com/office/drawing/2014/main" id="{03183A2C-695E-0C87-4953-76F532FA99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78425" y="2214851"/>
            <a:ext cx="594348" cy="594348"/>
          </a:xfrm>
          <a:prstGeom prst="rect">
            <a:avLst/>
          </a:prstGeom>
        </p:spPr>
      </p:pic>
      <p:pic>
        <p:nvPicPr>
          <p:cNvPr id="99" name="図 98" descr="挿絵, 時計, 記号 が含まれている画像&#10;&#10;自動的に生成された説明">
            <a:extLst>
              <a:ext uri="{FF2B5EF4-FFF2-40B4-BE49-F238E27FC236}">
                <a16:creationId xmlns:a16="http://schemas.microsoft.com/office/drawing/2014/main" id="{A361474F-AF61-8D33-2824-CC73A6316A27}"/>
              </a:ext>
            </a:extLst>
          </p:cNvPr>
          <p:cNvPicPr>
            <a:picLocks noChangeAspect="1"/>
          </p:cNvPicPr>
          <p:nvPr/>
        </p:nvPicPr>
        <p:blipFill>
          <a:blip r:embed="rId7"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279672" y="2315434"/>
            <a:ext cx="580997" cy="503802"/>
          </a:xfrm>
          <a:prstGeom prst="rect">
            <a:avLst/>
          </a:prstGeom>
        </p:spPr>
      </p:pic>
      <p:pic>
        <p:nvPicPr>
          <p:cNvPr id="100" name="図 99" descr="アイコン&#10;&#10;自動的に生成された説明">
            <a:extLst>
              <a:ext uri="{FF2B5EF4-FFF2-40B4-BE49-F238E27FC236}">
                <a16:creationId xmlns:a16="http://schemas.microsoft.com/office/drawing/2014/main" id="{48FC056F-24BF-5E73-15FB-383D61A03C5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75708" y="2212164"/>
            <a:ext cx="581816" cy="504511"/>
          </a:xfrm>
          <a:prstGeom prst="rect">
            <a:avLst/>
          </a:prstGeom>
        </p:spPr>
      </p:pic>
      <p:sp>
        <p:nvSpPr>
          <p:cNvPr id="101" name="テキスト ボックス 100">
            <a:extLst>
              <a:ext uri="{FF2B5EF4-FFF2-40B4-BE49-F238E27FC236}">
                <a16:creationId xmlns:a16="http://schemas.microsoft.com/office/drawing/2014/main" id="{BF8A7C5F-7673-F3BF-3AEE-8ED04C66C0F6}"/>
              </a:ext>
            </a:extLst>
          </p:cNvPr>
          <p:cNvSpPr txBox="1"/>
          <p:nvPr/>
        </p:nvSpPr>
        <p:spPr>
          <a:xfrm>
            <a:off x="6085766" y="2681731"/>
            <a:ext cx="1042709"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譲り渡し</a:t>
            </a:r>
          </a:p>
        </p:txBody>
      </p:sp>
      <p:sp>
        <p:nvSpPr>
          <p:cNvPr id="102" name="テキスト ボックス 101">
            <a:extLst>
              <a:ext uri="{FF2B5EF4-FFF2-40B4-BE49-F238E27FC236}">
                <a16:creationId xmlns:a16="http://schemas.microsoft.com/office/drawing/2014/main" id="{7400B874-7657-C226-FC00-F8F1273C5465}"/>
              </a:ext>
            </a:extLst>
          </p:cNvPr>
          <p:cNvSpPr txBox="1"/>
          <p:nvPr/>
        </p:nvSpPr>
        <p:spPr>
          <a:xfrm>
            <a:off x="8038507" y="2672206"/>
            <a:ext cx="1042709"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譲り受け</a:t>
            </a:r>
          </a:p>
        </p:txBody>
      </p:sp>
      <p:sp>
        <p:nvSpPr>
          <p:cNvPr id="103" name="正方形/長方形 102">
            <a:extLst>
              <a:ext uri="{FF2B5EF4-FFF2-40B4-BE49-F238E27FC236}">
                <a16:creationId xmlns:a16="http://schemas.microsoft.com/office/drawing/2014/main" id="{E4BD5774-B380-C109-3BF8-13A9C07C598E}"/>
              </a:ext>
            </a:extLst>
          </p:cNvPr>
          <p:cNvSpPr/>
          <p:nvPr/>
        </p:nvSpPr>
        <p:spPr>
          <a:xfrm>
            <a:off x="9103398" y="1655097"/>
            <a:ext cx="2853806" cy="3671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00000"/>
                </a:solidFill>
                <a:effectLst/>
                <a:uLnTx/>
                <a:uFillTx/>
                <a:latin typeface="メイリオ" panose="020B0604030504040204" pitchFamily="50" charset="-128"/>
                <a:ea typeface="メイリオ" panose="020B0604030504040204" pitchFamily="50" charset="-128"/>
                <a:cs typeface="+mn-cs"/>
              </a:rPr>
              <a:t>承継時に伴う廃業</a:t>
            </a: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にかかる費用を補助</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104" name="直線コネクタ 103">
            <a:extLst>
              <a:ext uri="{FF2B5EF4-FFF2-40B4-BE49-F238E27FC236}">
                <a16:creationId xmlns:a16="http://schemas.microsoft.com/office/drawing/2014/main" id="{829D638A-F589-56F8-D6E8-4F020824BD30}"/>
              </a:ext>
            </a:extLst>
          </p:cNvPr>
          <p:cNvCxnSpPr>
            <a:cxnSpLocks/>
          </p:cNvCxnSpPr>
          <p:nvPr/>
        </p:nvCxnSpPr>
        <p:spPr>
          <a:xfrm flipH="1">
            <a:off x="3152976" y="1777265"/>
            <a:ext cx="39052" cy="4791555"/>
          </a:xfrm>
          <a:prstGeom prst="line">
            <a:avLst/>
          </a:prstGeom>
          <a:ln>
            <a:solidFill>
              <a:schemeClr val="accent4">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5" name="直線コネクタ 104">
            <a:extLst>
              <a:ext uri="{FF2B5EF4-FFF2-40B4-BE49-F238E27FC236}">
                <a16:creationId xmlns:a16="http://schemas.microsoft.com/office/drawing/2014/main" id="{581A088E-3D69-56E7-F668-F91D18B42B56}"/>
              </a:ext>
            </a:extLst>
          </p:cNvPr>
          <p:cNvCxnSpPr>
            <a:cxnSpLocks/>
          </p:cNvCxnSpPr>
          <p:nvPr/>
        </p:nvCxnSpPr>
        <p:spPr>
          <a:xfrm>
            <a:off x="6096536" y="1756479"/>
            <a:ext cx="0" cy="4812341"/>
          </a:xfrm>
          <a:prstGeom prst="line">
            <a:avLst/>
          </a:prstGeom>
          <a:ln>
            <a:solidFill>
              <a:schemeClr val="accent4">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6" name="直線コネクタ 105">
            <a:extLst>
              <a:ext uri="{FF2B5EF4-FFF2-40B4-BE49-F238E27FC236}">
                <a16:creationId xmlns:a16="http://schemas.microsoft.com/office/drawing/2014/main" id="{7A86BC71-0C97-CE0F-9046-519674871051}"/>
              </a:ext>
            </a:extLst>
          </p:cNvPr>
          <p:cNvCxnSpPr>
            <a:cxnSpLocks/>
          </p:cNvCxnSpPr>
          <p:nvPr/>
        </p:nvCxnSpPr>
        <p:spPr>
          <a:xfrm>
            <a:off x="9022546" y="1756479"/>
            <a:ext cx="0" cy="4812341"/>
          </a:xfrm>
          <a:prstGeom prst="line">
            <a:avLst/>
          </a:prstGeom>
          <a:ln>
            <a:solidFill>
              <a:schemeClr val="accent4">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107" name="右矢印 22">
            <a:extLst>
              <a:ext uri="{FF2B5EF4-FFF2-40B4-BE49-F238E27FC236}">
                <a16:creationId xmlns:a16="http://schemas.microsoft.com/office/drawing/2014/main" id="{2C77B725-A2EA-0CA6-0D33-C2DA19EFE8A8}"/>
              </a:ext>
            </a:extLst>
          </p:cNvPr>
          <p:cNvSpPr/>
          <p:nvPr/>
        </p:nvSpPr>
        <p:spPr>
          <a:xfrm>
            <a:off x="9911609" y="3083282"/>
            <a:ext cx="1042709" cy="493478"/>
          </a:xfrm>
          <a:prstGeom prst="rightArrow">
            <a:avLst/>
          </a:prstGeom>
          <a:solidFill>
            <a:schemeClr val="accent5">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108" name="テキスト ボックス 107">
            <a:extLst>
              <a:ext uri="{FF2B5EF4-FFF2-40B4-BE49-F238E27FC236}">
                <a16:creationId xmlns:a16="http://schemas.microsoft.com/office/drawing/2014/main" id="{375A57EF-9F6A-2EF4-8167-0551ADCB379F}"/>
              </a:ext>
            </a:extLst>
          </p:cNvPr>
          <p:cNvSpPr txBox="1"/>
          <p:nvPr/>
        </p:nvSpPr>
        <p:spPr>
          <a:xfrm>
            <a:off x="9491560" y="3652441"/>
            <a:ext cx="1991931"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rPr>
              <a:t>廃業後の再チャレンジが対象</a:t>
            </a:r>
            <a:endParaRPr kumimoji="1" lang="en-US" altLang="ja-JP" sz="11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9" name="テキスト ボックス 108">
            <a:extLst>
              <a:ext uri="{FF2B5EF4-FFF2-40B4-BE49-F238E27FC236}">
                <a16:creationId xmlns:a16="http://schemas.microsoft.com/office/drawing/2014/main" id="{BB0CE033-AA01-6338-3ADA-2C090057C11A}"/>
              </a:ext>
            </a:extLst>
          </p:cNvPr>
          <p:cNvSpPr txBox="1"/>
          <p:nvPr/>
        </p:nvSpPr>
        <p:spPr>
          <a:xfrm>
            <a:off x="9116840" y="3468636"/>
            <a:ext cx="794770"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廃業</a:t>
            </a:r>
          </a:p>
        </p:txBody>
      </p:sp>
      <p:sp>
        <p:nvSpPr>
          <p:cNvPr id="110" name="テキスト ボックス 109">
            <a:extLst>
              <a:ext uri="{FF2B5EF4-FFF2-40B4-BE49-F238E27FC236}">
                <a16:creationId xmlns:a16="http://schemas.microsoft.com/office/drawing/2014/main" id="{35207DBE-91FB-562E-6FE7-4E16980120AA}"/>
              </a:ext>
            </a:extLst>
          </p:cNvPr>
          <p:cNvSpPr txBox="1"/>
          <p:nvPr/>
        </p:nvSpPr>
        <p:spPr>
          <a:xfrm>
            <a:off x="10846789" y="3469973"/>
            <a:ext cx="1042709"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新規事業</a:t>
            </a:r>
          </a:p>
        </p:txBody>
      </p:sp>
      <p:pic>
        <p:nvPicPr>
          <p:cNvPr id="111" name="図 110" descr="時計, 記号, コンピュータ, ノートパソコン が含まれている画像&#10;&#10;自動的に生成された説明">
            <a:extLst>
              <a:ext uri="{FF2B5EF4-FFF2-40B4-BE49-F238E27FC236}">
                <a16:creationId xmlns:a16="http://schemas.microsoft.com/office/drawing/2014/main" id="{AEA1DFDE-1F66-8373-1469-5A7D6F75B7F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48284" y="3079750"/>
            <a:ext cx="573072" cy="493478"/>
          </a:xfrm>
          <a:prstGeom prst="rect">
            <a:avLst/>
          </a:prstGeom>
        </p:spPr>
      </p:pic>
      <p:pic>
        <p:nvPicPr>
          <p:cNvPr id="112" name="図 111" descr="アイコン&#10;&#10;自動的に生成された説明">
            <a:extLst>
              <a:ext uri="{FF2B5EF4-FFF2-40B4-BE49-F238E27FC236}">
                <a16:creationId xmlns:a16="http://schemas.microsoft.com/office/drawing/2014/main" id="{DCF62D1D-922C-8267-0162-33CBC12E67EE}"/>
              </a:ext>
            </a:extLst>
          </p:cNvPr>
          <p:cNvPicPr>
            <a:picLocks noChangeAspect="1"/>
          </p:cNvPicPr>
          <p:nvPr/>
        </p:nvPicPr>
        <p:blipFill>
          <a:blip r:embed="rId8">
            <a:grayscl/>
            <a:extLst>
              <a:ext uri="{28A0092B-C50C-407E-A947-70E740481C1C}">
                <a14:useLocalDpi xmlns:a14="http://schemas.microsoft.com/office/drawing/2010/main" val="0"/>
              </a:ext>
            </a:extLst>
          </a:blip>
          <a:stretch>
            <a:fillRect/>
          </a:stretch>
        </p:blipFill>
        <p:spPr>
          <a:xfrm>
            <a:off x="9225923" y="3014405"/>
            <a:ext cx="629200" cy="545599"/>
          </a:xfrm>
          <a:prstGeom prst="rect">
            <a:avLst/>
          </a:prstGeom>
        </p:spPr>
      </p:pic>
      <p:sp>
        <p:nvSpPr>
          <p:cNvPr id="113" name="正方形/長方形 112">
            <a:extLst>
              <a:ext uri="{FF2B5EF4-FFF2-40B4-BE49-F238E27FC236}">
                <a16:creationId xmlns:a16="http://schemas.microsoft.com/office/drawing/2014/main" id="{63B2AB63-09A6-3F04-DECF-8061F694EA31}"/>
              </a:ext>
            </a:extLst>
          </p:cNvPr>
          <p:cNvSpPr/>
          <p:nvPr/>
        </p:nvSpPr>
        <p:spPr>
          <a:xfrm>
            <a:off x="331908" y="3848381"/>
            <a:ext cx="2885243" cy="1460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補助率 　：</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補助上限：</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800-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１</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,000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対象経費の例</a:t>
            </a: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店舗改装工事費用</a:t>
            </a: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機械装置の調達費用</a:t>
            </a: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4" name="正方形/長方形 113">
            <a:extLst>
              <a:ext uri="{FF2B5EF4-FFF2-40B4-BE49-F238E27FC236}">
                <a16:creationId xmlns:a16="http://schemas.microsoft.com/office/drawing/2014/main" id="{4856A224-6D7E-769B-E7F8-9E55B03ACD86}"/>
              </a:ext>
            </a:extLst>
          </p:cNvPr>
          <p:cNvSpPr/>
          <p:nvPr/>
        </p:nvSpPr>
        <p:spPr>
          <a:xfrm>
            <a:off x="3264270" y="3783987"/>
            <a:ext cx="2861263" cy="2847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■買い手支援類型</a:t>
            </a:r>
            <a:endPar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　補助率 　：</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1/3</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1/2</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2/3</a:t>
            </a:r>
          </a:p>
          <a:p>
            <a:pPr marL="809625" marR="0" lvl="0" indent="-809625"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　補助上限：</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600</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万円</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-800</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万円、</a:t>
            </a:r>
            <a:br>
              <a:rPr kumimoji="1" lang="en-US" altLang="ja-JP" sz="1200" b="0" i="0" u="none" strike="noStrike" kern="1200" cap="none" spc="0" normalizeH="0" baseline="0" noProof="0">
                <a:ln>
                  <a:noFill/>
                </a:ln>
                <a:solidFill>
                  <a:prstClr val="black"/>
                </a:solidFill>
                <a:effectLst/>
                <a:uLnTx/>
                <a:uFillTx/>
                <a:latin typeface="Meiryo UI"/>
                <a:ea typeface="Meiryo UI"/>
                <a:cs typeface="+mn-cs"/>
              </a:rPr>
            </a:b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2,000</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万円</a:t>
            </a:r>
            <a:r>
              <a:rPr kumimoji="1" lang="en-US" altLang="ja-JP" sz="1200" b="0" i="0" u="none" strike="noStrike" kern="1200" cap="none" spc="0" normalizeH="0" baseline="30000" noProof="0">
                <a:ln>
                  <a:noFill/>
                </a:ln>
                <a:solidFill>
                  <a:prstClr val="black"/>
                </a:solidFill>
                <a:effectLst/>
                <a:uLnTx/>
                <a:uFillTx/>
                <a:latin typeface="Meiryo UI"/>
                <a:ea typeface="Meiryo UI"/>
                <a:cs typeface="+mn-cs"/>
              </a:rPr>
              <a:t>※</a:t>
            </a:r>
            <a:r>
              <a:rPr kumimoji="1" lang="ja-JP" altLang="en-US" sz="1200" b="0" i="0" u="none" strike="noStrike" kern="1200" cap="none" spc="0" normalizeH="0" baseline="30000" noProof="0">
                <a:ln>
                  <a:noFill/>
                </a:ln>
                <a:solidFill>
                  <a:prstClr val="black"/>
                </a:solidFill>
                <a:effectLst/>
                <a:uLnTx/>
                <a:uFillTx/>
                <a:latin typeface="Meiryo UI"/>
                <a:ea typeface="Meiryo UI"/>
                <a:cs typeface="+mn-cs"/>
              </a:rPr>
              <a:t>　　</a:t>
            </a:r>
            <a:endParaRPr kumimoji="1" lang="en-US" altLang="ja-JP" sz="1200" b="0" i="0" u="none" strike="noStrike" kern="1200" cap="none" spc="0" normalizeH="0" baseline="30000" noProof="0">
              <a:ln>
                <a:noFill/>
              </a:ln>
              <a:solidFill>
                <a:prstClr val="black"/>
              </a:solidFill>
              <a:effectLst/>
              <a:uLnTx/>
              <a:uFillTx/>
              <a:latin typeface="Meiryo UI"/>
              <a:ea typeface="Meiryo UI"/>
              <a:cs typeface="+mn-cs"/>
            </a:endParaRPr>
          </a:p>
          <a:p>
            <a:pPr marL="809625" marR="0" lvl="0" indent="-809625"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Meiryo UI"/>
                <a:ea typeface="Meiryo UI"/>
                <a:cs typeface="+mn-cs"/>
              </a:rPr>
              <a:t>　　　　　　　　　　　</a:t>
            </a:r>
            <a:r>
              <a:rPr kumimoji="1" lang="en-US" altLang="ja-JP" sz="900" b="0" i="0" u="none" strike="noStrike" kern="1200" cap="none" spc="0" normalizeH="0" baseline="0" noProof="0">
                <a:ln>
                  <a:noFill/>
                </a:ln>
                <a:solidFill>
                  <a:srgbClr val="000000"/>
                </a:solidFill>
                <a:effectLst/>
                <a:uLnTx/>
                <a:uFillTx/>
                <a:latin typeface="Meiryo UI"/>
                <a:ea typeface="Meiryo UI"/>
                <a:cs typeface="+mn-cs"/>
              </a:rPr>
              <a:t>※</a:t>
            </a:r>
            <a:r>
              <a:rPr kumimoji="1" lang="ja-JP" altLang="en-US" sz="900" b="0" i="0" u="none" strike="noStrike" kern="1200" cap="none" spc="0" normalizeH="0" baseline="0" noProof="0">
                <a:ln>
                  <a:noFill/>
                </a:ln>
                <a:solidFill>
                  <a:srgbClr val="000000"/>
                </a:solidFill>
                <a:effectLst/>
                <a:uLnTx/>
                <a:uFillTx/>
                <a:latin typeface="Meiryo UI"/>
                <a:ea typeface="Meiryo UI"/>
                <a:cs typeface="+mn-cs"/>
              </a:rPr>
              <a:t>：</a:t>
            </a:r>
            <a:r>
              <a:rPr kumimoji="1" lang="en-US" altLang="ja-JP" sz="900" b="0" i="0" u="none" strike="noStrike" kern="1200" cap="none" spc="0" normalizeH="0" baseline="0" noProof="0">
                <a:ln>
                  <a:noFill/>
                </a:ln>
                <a:solidFill>
                  <a:srgbClr val="000000"/>
                </a:solidFill>
                <a:effectLst/>
                <a:uLnTx/>
                <a:uFillTx/>
                <a:latin typeface="Meiryo UI"/>
                <a:ea typeface="Meiryo UI"/>
                <a:cs typeface="+mn-cs"/>
              </a:rPr>
              <a:t>100</a:t>
            </a:r>
            <a:r>
              <a:rPr kumimoji="1" lang="ja-JP" altLang="en-US" sz="900" b="0" i="0" u="none" strike="noStrike" kern="1200" cap="none" spc="0" normalizeH="0" baseline="0" noProof="0">
                <a:ln>
                  <a:noFill/>
                </a:ln>
                <a:solidFill>
                  <a:srgbClr val="000000"/>
                </a:solidFill>
                <a:effectLst/>
                <a:uLnTx/>
                <a:uFillTx/>
                <a:latin typeface="Meiryo UI"/>
                <a:ea typeface="Meiryo UI"/>
                <a:cs typeface="+mn-cs"/>
              </a:rPr>
              <a:t>億企業要件を満たす場合</a:t>
            </a:r>
            <a:endParaRPr kumimoji="1" lang="ja-JP" altLang="en-US" sz="14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■売り手支援類型</a:t>
            </a:r>
            <a:endPar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　補助率 　：</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1/2</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　補助上限：</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600</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万円</a:t>
            </a:r>
            <a:r>
              <a:rPr kumimoji="1" lang="en-US" altLang="ja-JP" sz="1200" b="0" i="0" u="none" strike="noStrike" kern="1200" cap="none" spc="0" normalizeH="0" baseline="0" noProof="0">
                <a:ln>
                  <a:noFill/>
                </a:ln>
                <a:solidFill>
                  <a:prstClr val="black"/>
                </a:solidFill>
                <a:effectLst/>
                <a:uLnTx/>
                <a:uFillTx/>
                <a:latin typeface="Meiryo UI"/>
                <a:ea typeface="Meiryo UI"/>
                <a:cs typeface="+mn-cs"/>
              </a:rPr>
              <a:t>-800</a:t>
            </a:r>
            <a:r>
              <a:rPr kumimoji="1" lang="ja-JP" altLang="en-US" sz="1200" b="0" i="0" u="none" strike="noStrike" kern="1200" cap="none" spc="0" normalizeH="0" baseline="0" noProof="0">
                <a:ln>
                  <a:noFill/>
                </a:ln>
                <a:solidFill>
                  <a:prstClr val="black"/>
                </a:solidFill>
                <a:effectLst/>
                <a:uLnTx/>
                <a:uFillTx/>
                <a:latin typeface="Meiryo UI"/>
                <a:ea typeface="Meiryo UI"/>
                <a:cs typeface="+mn-cs"/>
              </a:rPr>
              <a:t>万円</a:t>
            </a:r>
            <a:endParaRPr kumimoji="1" lang="ja-JP" altLang="en-US" sz="1400" b="1" i="0" u="none" strike="noStrike" kern="1200" cap="none" spc="0" normalizeH="0" baseline="0" noProof="0">
              <a:ln>
                <a:noFill/>
              </a:ln>
              <a:solidFill>
                <a:prstClr val="black"/>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0000"/>
                </a:solidFill>
                <a:effectLst/>
                <a:uLnTx/>
                <a:uFillTx/>
                <a:latin typeface="Meiryo UI"/>
                <a:ea typeface="Meiryo UI"/>
                <a:cs typeface="+mn-cs"/>
              </a:rPr>
              <a:t>■小規模売り手支援類型</a:t>
            </a:r>
            <a:endParaRPr kumimoji="1" lang="en-US" altLang="ja-JP" sz="1200" b="1" i="0" u="none" strike="noStrike" kern="1200" cap="none" spc="0" normalizeH="0" baseline="0" noProof="0">
              <a:ln>
                <a:noFill/>
              </a:ln>
              <a:solidFill>
                <a:srgbClr val="FF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FF0000"/>
                </a:solidFill>
                <a:effectLst/>
                <a:uLnTx/>
                <a:uFillTx/>
                <a:latin typeface="Meiryo UI"/>
                <a:ea typeface="Meiryo UI"/>
                <a:cs typeface="+mn-cs"/>
              </a:rPr>
              <a:t>　補助率 　：</a:t>
            </a:r>
            <a:r>
              <a:rPr kumimoji="1" lang="en-US" altLang="ja-JP" sz="1200" b="0" i="0" u="none" strike="noStrike" kern="1200" cap="none" spc="0" normalizeH="0" baseline="0" noProof="0">
                <a:ln>
                  <a:noFill/>
                </a:ln>
                <a:solidFill>
                  <a:srgbClr val="FF0000"/>
                </a:solidFill>
                <a:effectLst/>
                <a:uLnTx/>
                <a:uFillTx/>
                <a:latin typeface="Meiryo UI"/>
                <a:ea typeface="Meiryo UI"/>
                <a:cs typeface="+mn-cs"/>
              </a:rPr>
              <a:t>2</a:t>
            </a:r>
            <a:r>
              <a:rPr kumimoji="1" lang="en-US" sz="1200" b="0" i="0" u="none" strike="noStrike" kern="1200" cap="none" spc="0" normalizeH="0" baseline="0" noProof="0">
                <a:ln>
                  <a:noFill/>
                </a:ln>
                <a:solidFill>
                  <a:srgbClr val="FF0000"/>
                </a:solidFill>
                <a:effectLst/>
                <a:uLnTx/>
                <a:uFillTx/>
                <a:latin typeface="Meiryo UI"/>
                <a:ea typeface="Meiryo UI"/>
                <a:cs typeface="+mn-cs"/>
              </a:rPr>
              <a:t>/3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FF0000"/>
                </a:solidFill>
                <a:effectLst/>
                <a:uLnTx/>
                <a:uFillTx/>
                <a:latin typeface="Meiryo UI"/>
                <a:ea typeface="Meiryo UI"/>
                <a:cs typeface="+mn-cs"/>
              </a:rPr>
              <a:t>　補助上限：</a:t>
            </a:r>
            <a:r>
              <a:rPr kumimoji="1" lang="en-US" altLang="ja-JP" sz="1200" b="0" i="0" u="none" strike="noStrike" kern="1200" cap="none" spc="0" normalizeH="0" baseline="0" noProof="0">
                <a:ln>
                  <a:noFill/>
                </a:ln>
                <a:solidFill>
                  <a:srgbClr val="FF0000"/>
                </a:solidFill>
                <a:effectLst/>
                <a:uLnTx/>
                <a:uFillTx/>
                <a:latin typeface="Meiryo UI"/>
                <a:ea typeface="Meiryo UI"/>
                <a:cs typeface="+mn-cs"/>
              </a:rPr>
              <a:t>450</a:t>
            </a:r>
            <a:r>
              <a:rPr kumimoji="1" lang="ja-JP" altLang="en-US" sz="1200" b="0" i="0" u="none" strike="noStrike" kern="1200" cap="none" spc="0" normalizeH="0" baseline="0" noProof="0">
                <a:ln>
                  <a:noFill/>
                </a:ln>
                <a:solidFill>
                  <a:srgbClr val="FF0000"/>
                </a:solidFill>
                <a:effectLst/>
                <a:uLnTx/>
                <a:uFillTx/>
                <a:latin typeface="Meiryo UI"/>
                <a:ea typeface="Meiryo UI"/>
                <a:cs typeface="+mn-cs"/>
              </a:rPr>
              <a:t>万円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sz="600" b="0" i="0" u="none" strike="noStrike" kern="1200" cap="none" spc="0" normalizeH="0" baseline="0" noProof="0">
              <a:ln>
                <a:noFill/>
              </a:ln>
              <a:solidFill>
                <a:srgbClr val="000000"/>
              </a:solidFill>
              <a:effectLst/>
              <a:uLnTx/>
              <a:uFillTx/>
              <a:latin typeface="Meiryo UI"/>
              <a:ea typeface="Meiryo UI"/>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a:ea typeface="Meiryo UI"/>
                <a:cs typeface="+mn-cs"/>
              </a:rPr>
              <a:t>【</a:t>
            </a: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対象経費の例</a:t>
            </a:r>
            <a:r>
              <a:rPr kumimoji="1" lang="en-US" altLang="ja-JP" sz="1200" b="0" i="0" u="none" strike="noStrike" kern="1200" cap="none" spc="0" normalizeH="0" baseline="0" noProof="0">
                <a:ln>
                  <a:noFill/>
                </a:ln>
                <a:solidFill>
                  <a:srgbClr val="000000"/>
                </a:solidFill>
                <a:effectLst/>
                <a:uLnTx/>
                <a:uFillTx/>
                <a:latin typeface="Meiryo UI"/>
                <a:ea typeface="Meiryo UI"/>
                <a:cs typeface="+mn-cs"/>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200" b="0" i="0" u="none" strike="noStrike" kern="1200" cap="none" spc="0" normalizeH="0" baseline="0" noProof="0">
                <a:ln>
                  <a:noFill/>
                </a:ln>
                <a:solidFill>
                  <a:srgbClr val="000000"/>
                </a:solidFill>
                <a:effectLst/>
                <a:uLnTx/>
                <a:uFillTx/>
                <a:latin typeface="Meiryo UI"/>
                <a:ea typeface="Meiryo UI"/>
                <a:cs typeface="+mn-cs"/>
              </a:rPr>
              <a:t>M&amp;A</a:t>
            </a: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仲介業者や</a:t>
            </a:r>
            <a:r>
              <a:rPr kumimoji="1" lang="en-US" altLang="ja-JP" sz="1200" b="0" i="0" u="none" strike="noStrike" kern="1200" cap="none" spc="0" normalizeH="0" baseline="0" noProof="0">
                <a:ln>
                  <a:noFill/>
                </a:ln>
                <a:solidFill>
                  <a:srgbClr val="000000"/>
                </a:solidFill>
                <a:effectLst/>
                <a:uLnTx/>
                <a:uFillTx/>
                <a:latin typeface="Meiryo UI"/>
                <a:ea typeface="Meiryo UI"/>
                <a:cs typeface="+mn-cs"/>
              </a:rPr>
              <a:t>FA</a:t>
            </a: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への手数料等</a:t>
            </a:r>
            <a:endParaRPr kumimoji="1" lang="en-US" altLang="ja-JP" sz="1200" b="0" i="0" u="none" strike="noStrike" kern="1200" cap="none" spc="0" normalizeH="0" baseline="0" noProof="0">
              <a:ln>
                <a:noFill/>
              </a:ln>
              <a:solidFill>
                <a:srgbClr val="000000"/>
              </a:solidFill>
              <a:effectLst/>
              <a:uLnTx/>
              <a:uFillTx/>
              <a:latin typeface="Meiryo UI"/>
              <a:ea typeface="Meiryo UI"/>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b="0" i="0" u="none" strike="noStrike" kern="1200" cap="none" spc="0" normalizeH="0" baseline="0" noProof="0">
                <a:ln>
                  <a:noFill/>
                </a:ln>
                <a:solidFill>
                  <a:srgbClr val="000000"/>
                </a:solidFill>
                <a:effectLst/>
                <a:uLnTx/>
                <a:uFillTx/>
                <a:latin typeface="Meiryo UI"/>
                <a:ea typeface="Meiryo UI"/>
                <a:cs typeface="+mn-cs"/>
              </a:rPr>
              <a:t>デューデリジェンスに係る専門家費用</a:t>
            </a:r>
          </a:p>
        </p:txBody>
      </p:sp>
      <p:sp>
        <p:nvSpPr>
          <p:cNvPr id="115" name="正方形/長方形 114">
            <a:extLst>
              <a:ext uri="{FF2B5EF4-FFF2-40B4-BE49-F238E27FC236}">
                <a16:creationId xmlns:a16="http://schemas.microsoft.com/office/drawing/2014/main" id="{BFF085A0-8DBC-DF7D-2B67-66271FD99CDF}"/>
              </a:ext>
            </a:extLst>
          </p:cNvPr>
          <p:cNvSpPr/>
          <p:nvPr/>
        </p:nvSpPr>
        <p:spPr>
          <a:xfrm>
            <a:off x="6204274" y="3912994"/>
            <a:ext cx="2751058" cy="253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■ＰＭＩ専門家活用類型</a:t>
            </a:r>
            <a:endPar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補助率 　：</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補助上限：</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150</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en-US" sz="14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■事業統合投資類型</a:t>
            </a:r>
            <a:endPar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補助率 　：</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2/3</a:t>
            </a:r>
            <a:r>
              <a:rPr kumimoji="1" lang="en-US" altLang="ja-JP" sz="1200" b="0" i="0" u="none" strike="noStrike" kern="1200" cap="none" spc="0" normalizeH="0" baseline="3000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補助上限：</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800-1,000</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09625" marR="0" lvl="0" indent="-809625"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：中小企業者等のうち、小規模事業者に該当する場合</a:t>
            </a:r>
            <a:endParaRPr kumimoji="1"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対象経費の例</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PMI</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専門家への委託費用</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設備の規格統一など、事業統合に係る設備投資費用</a:t>
            </a:r>
          </a:p>
        </p:txBody>
      </p:sp>
      <p:sp>
        <p:nvSpPr>
          <p:cNvPr id="116" name="正方形/長方形 115">
            <a:extLst>
              <a:ext uri="{FF2B5EF4-FFF2-40B4-BE49-F238E27FC236}">
                <a16:creationId xmlns:a16="http://schemas.microsoft.com/office/drawing/2014/main" id="{86B49B91-FE27-BC48-F4B8-C2A002D75CB6}"/>
              </a:ext>
            </a:extLst>
          </p:cNvPr>
          <p:cNvSpPr/>
          <p:nvPr/>
        </p:nvSpPr>
        <p:spPr>
          <a:xfrm>
            <a:off x="9132868" y="3896825"/>
            <a:ext cx="2725698" cy="1360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補助率 　：</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補助上限：</a:t>
            </a:r>
            <a:r>
              <a:rPr kumimoji="1" lang="en-US" altLang="ja-JP" sz="12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300</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対象経費の例</a:t>
            </a: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廃業支援費、在庫処分費、解体費、現状回復費、</a:t>
            </a:r>
            <a:r>
              <a:rPr kumimoji="1" lang="zh-TW" altLang="en-US" sz="12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rPr>
              <a:t>土壌汚染調査費</a:t>
            </a:r>
            <a:endParaRPr kumimoji="1" lang="en-US" altLang="zh-TW" sz="1200" b="0"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rPr>
              <a:t>　</a:t>
            </a:r>
            <a:endParaRPr kumimoji="1" lang="en-US" altLang="ja-JP" sz="12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7" name="右矢印 22">
            <a:extLst>
              <a:ext uri="{FF2B5EF4-FFF2-40B4-BE49-F238E27FC236}">
                <a16:creationId xmlns:a16="http://schemas.microsoft.com/office/drawing/2014/main" id="{14F5C8E0-6F49-6BA7-04F5-26A6AD343F17}"/>
              </a:ext>
            </a:extLst>
          </p:cNvPr>
          <p:cNvSpPr/>
          <p:nvPr/>
        </p:nvSpPr>
        <p:spPr>
          <a:xfrm>
            <a:off x="9911609" y="2115466"/>
            <a:ext cx="1042709" cy="493478"/>
          </a:xfrm>
          <a:prstGeom prst="rightArrow">
            <a:avLst/>
          </a:prstGeom>
          <a:solidFill>
            <a:schemeClr val="accent5">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118" name="テキスト ボックス 117">
            <a:extLst>
              <a:ext uri="{FF2B5EF4-FFF2-40B4-BE49-F238E27FC236}">
                <a16:creationId xmlns:a16="http://schemas.microsoft.com/office/drawing/2014/main" id="{A5928A24-686A-A782-6623-D1786DEEB6F9}"/>
              </a:ext>
            </a:extLst>
          </p:cNvPr>
          <p:cNvSpPr txBox="1"/>
          <p:nvPr/>
        </p:nvSpPr>
        <p:spPr>
          <a:xfrm>
            <a:off x="9491560" y="2710424"/>
            <a:ext cx="1991931"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rPr>
              <a:t>事業譲渡に伴う廃業が対象</a:t>
            </a:r>
            <a:endParaRPr kumimoji="1" lang="en-US" altLang="ja-JP" sz="11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9" name="テキスト ボックス 118">
            <a:extLst>
              <a:ext uri="{FF2B5EF4-FFF2-40B4-BE49-F238E27FC236}">
                <a16:creationId xmlns:a16="http://schemas.microsoft.com/office/drawing/2014/main" id="{F9C499E5-1822-4976-30DE-C76315F8E44B}"/>
              </a:ext>
            </a:extLst>
          </p:cNvPr>
          <p:cNvSpPr txBox="1"/>
          <p:nvPr/>
        </p:nvSpPr>
        <p:spPr>
          <a:xfrm>
            <a:off x="9116840" y="2500820"/>
            <a:ext cx="794770"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廃業</a:t>
            </a:r>
          </a:p>
        </p:txBody>
      </p:sp>
      <p:sp>
        <p:nvSpPr>
          <p:cNvPr id="120" name="テキスト ボックス 119">
            <a:extLst>
              <a:ext uri="{FF2B5EF4-FFF2-40B4-BE49-F238E27FC236}">
                <a16:creationId xmlns:a16="http://schemas.microsoft.com/office/drawing/2014/main" id="{D7580D8F-C681-A546-EA26-A860A63609F8}"/>
              </a:ext>
            </a:extLst>
          </p:cNvPr>
          <p:cNvSpPr txBox="1"/>
          <p:nvPr/>
        </p:nvSpPr>
        <p:spPr>
          <a:xfrm>
            <a:off x="10846789" y="2502157"/>
            <a:ext cx="1042709"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一部譲り受け</a:t>
            </a:r>
          </a:p>
        </p:txBody>
      </p:sp>
      <p:pic>
        <p:nvPicPr>
          <p:cNvPr id="121" name="図 120" descr="アイコン&#10;&#10;自動的に生成された説明">
            <a:extLst>
              <a:ext uri="{FF2B5EF4-FFF2-40B4-BE49-F238E27FC236}">
                <a16:creationId xmlns:a16="http://schemas.microsoft.com/office/drawing/2014/main" id="{249147D1-7F74-D9F9-D977-53FE7D3BEBAA}"/>
              </a:ext>
            </a:extLst>
          </p:cNvPr>
          <p:cNvPicPr>
            <a:picLocks noChangeAspect="1"/>
          </p:cNvPicPr>
          <p:nvPr/>
        </p:nvPicPr>
        <p:blipFill>
          <a:blip r:embed="rId8">
            <a:grayscl/>
            <a:extLst>
              <a:ext uri="{28A0092B-C50C-407E-A947-70E740481C1C}">
                <a14:useLocalDpi xmlns:a14="http://schemas.microsoft.com/office/drawing/2010/main" val="0"/>
              </a:ext>
            </a:extLst>
          </a:blip>
          <a:stretch>
            <a:fillRect/>
          </a:stretch>
        </p:blipFill>
        <p:spPr>
          <a:xfrm>
            <a:off x="9225923" y="2046589"/>
            <a:ext cx="629200" cy="545599"/>
          </a:xfrm>
          <a:prstGeom prst="rect">
            <a:avLst/>
          </a:prstGeom>
        </p:spPr>
      </p:pic>
      <p:pic>
        <p:nvPicPr>
          <p:cNvPr id="122" name="図 121" descr="アイコン&#10;&#10;自動的に生成された説明">
            <a:extLst>
              <a:ext uri="{FF2B5EF4-FFF2-40B4-BE49-F238E27FC236}">
                <a16:creationId xmlns:a16="http://schemas.microsoft.com/office/drawing/2014/main" id="{01093CC9-D14E-3D4E-183D-87ED9310E3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77054" y="3147592"/>
            <a:ext cx="594348" cy="594348"/>
          </a:xfrm>
          <a:prstGeom prst="rect">
            <a:avLst/>
          </a:prstGeom>
        </p:spPr>
      </p:pic>
      <p:pic>
        <p:nvPicPr>
          <p:cNvPr id="123" name="図 122" descr="アイコン&#10;&#10;自動的に生成された説明">
            <a:extLst>
              <a:ext uri="{FF2B5EF4-FFF2-40B4-BE49-F238E27FC236}">
                <a16:creationId xmlns:a16="http://schemas.microsoft.com/office/drawing/2014/main" id="{8BC67619-15D5-5597-3A7B-85DE16844C7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75708" y="3173774"/>
            <a:ext cx="581816" cy="504511"/>
          </a:xfrm>
          <a:prstGeom prst="rect">
            <a:avLst/>
          </a:prstGeom>
        </p:spPr>
      </p:pic>
      <p:sp>
        <p:nvSpPr>
          <p:cNvPr id="124" name="テキスト ボックス 123">
            <a:extLst>
              <a:ext uri="{FF2B5EF4-FFF2-40B4-BE49-F238E27FC236}">
                <a16:creationId xmlns:a16="http://schemas.microsoft.com/office/drawing/2014/main" id="{E0D5223D-B742-C901-4FDE-117C3AFC703F}"/>
              </a:ext>
            </a:extLst>
          </p:cNvPr>
          <p:cNvSpPr txBox="1"/>
          <p:nvPr/>
        </p:nvSpPr>
        <p:spPr>
          <a:xfrm>
            <a:off x="6076241" y="3633816"/>
            <a:ext cx="1042709"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譲り渡し</a:t>
            </a:r>
          </a:p>
        </p:txBody>
      </p:sp>
      <p:sp>
        <p:nvSpPr>
          <p:cNvPr id="125" name="テキスト ボックス 124">
            <a:extLst>
              <a:ext uri="{FF2B5EF4-FFF2-40B4-BE49-F238E27FC236}">
                <a16:creationId xmlns:a16="http://schemas.microsoft.com/office/drawing/2014/main" id="{816B8C30-4C1C-5BF3-F04B-4EB96898091C}"/>
              </a:ext>
            </a:extLst>
          </p:cNvPr>
          <p:cNvSpPr txBox="1"/>
          <p:nvPr/>
        </p:nvSpPr>
        <p:spPr>
          <a:xfrm>
            <a:off x="8038507" y="3633816"/>
            <a:ext cx="1042709"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譲り受け</a:t>
            </a:r>
          </a:p>
        </p:txBody>
      </p:sp>
      <p:sp>
        <p:nvSpPr>
          <p:cNvPr id="126" name="右矢印 22">
            <a:extLst>
              <a:ext uri="{FF2B5EF4-FFF2-40B4-BE49-F238E27FC236}">
                <a16:creationId xmlns:a16="http://schemas.microsoft.com/office/drawing/2014/main" id="{40BA70B5-74B3-03D7-A39A-44850F134E3F}"/>
              </a:ext>
            </a:extLst>
          </p:cNvPr>
          <p:cNvSpPr/>
          <p:nvPr/>
        </p:nvSpPr>
        <p:spPr>
          <a:xfrm>
            <a:off x="6938167" y="3303916"/>
            <a:ext cx="1183023" cy="493478"/>
          </a:xfrm>
          <a:prstGeom prst="leftRightArrow">
            <a:avLst/>
          </a:prstGeom>
          <a:solidFill>
            <a:schemeClr val="accent5">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0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pic>
        <p:nvPicPr>
          <p:cNvPr id="127" name="グラフィックス 126" descr="ロボット ハンド 単色塗りつぶし">
            <a:extLst>
              <a:ext uri="{FF2B5EF4-FFF2-40B4-BE49-F238E27FC236}">
                <a16:creationId xmlns:a16="http://schemas.microsoft.com/office/drawing/2014/main" id="{D75CD858-4085-E23D-3727-4D97385D74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36887" y="3300157"/>
            <a:ext cx="465815" cy="465815"/>
          </a:xfrm>
          <a:prstGeom prst="rect">
            <a:avLst/>
          </a:prstGeom>
        </p:spPr>
      </p:pic>
      <p:pic>
        <p:nvPicPr>
          <p:cNvPr id="128" name="図 127" descr="時計, 記号, コンピュータ, ノートパソコン が含まれている画像&#10;&#10;自動的に生成された説明">
            <a:extLst>
              <a:ext uri="{FF2B5EF4-FFF2-40B4-BE49-F238E27FC236}">
                <a16:creationId xmlns:a16="http://schemas.microsoft.com/office/drawing/2014/main" id="{46765890-4220-A905-2CA0-36C3CB73F80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48284" y="2122071"/>
            <a:ext cx="573072" cy="493478"/>
          </a:xfrm>
          <a:prstGeom prst="rect">
            <a:avLst/>
          </a:prstGeom>
        </p:spPr>
      </p:pic>
      <p:sp>
        <p:nvSpPr>
          <p:cNvPr id="129" name="テキスト ボックス 128">
            <a:extLst>
              <a:ext uri="{FF2B5EF4-FFF2-40B4-BE49-F238E27FC236}">
                <a16:creationId xmlns:a16="http://schemas.microsoft.com/office/drawing/2014/main" id="{2ACCC685-27F1-8D37-128F-7355B4C5CB5E}"/>
              </a:ext>
            </a:extLst>
          </p:cNvPr>
          <p:cNvSpPr txBox="1"/>
          <p:nvPr/>
        </p:nvSpPr>
        <p:spPr>
          <a:xfrm>
            <a:off x="7049431" y="2794910"/>
            <a:ext cx="978382"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1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rPr>
              <a:t>M&amp;A</a:t>
            </a:r>
            <a:r>
              <a:rPr kumimoji="1" lang="ja-JP" altLang="en-US" sz="11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rPr>
              <a:t>が対象</a:t>
            </a:r>
            <a:endParaRPr kumimoji="1" lang="en-US" altLang="ja-JP" sz="1100" b="0" i="0" u="none" strike="noStrike" kern="1200" cap="none" spc="0" normalizeH="0" baseline="0" noProof="0">
              <a:ln>
                <a:noFill/>
              </a:ln>
              <a:solidFill>
                <a:srgbClr val="016F96">
                  <a:lumMod val="50000"/>
                </a:srgbClr>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0" name="テキスト ボックス 129">
            <a:extLst>
              <a:ext uri="{FF2B5EF4-FFF2-40B4-BE49-F238E27FC236}">
                <a16:creationId xmlns:a16="http://schemas.microsoft.com/office/drawing/2014/main" id="{4A6C7D13-400B-0F39-82CA-10A0EF6E7750}"/>
              </a:ext>
            </a:extLst>
          </p:cNvPr>
          <p:cNvSpPr txBox="1"/>
          <p:nvPr/>
        </p:nvSpPr>
        <p:spPr>
          <a:xfrm>
            <a:off x="6163093" y="2064421"/>
            <a:ext cx="1745673"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■ＰＭＩ専門家活用類型</a:t>
            </a:r>
            <a:endParaRPr kumimoji="1" lang="ja-JP" altLang="en-US" sz="105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p:txBody>
      </p:sp>
      <p:sp>
        <p:nvSpPr>
          <p:cNvPr id="131" name="テキスト ボックス 130">
            <a:extLst>
              <a:ext uri="{FF2B5EF4-FFF2-40B4-BE49-F238E27FC236}">
                <a16:creationId xmlns:a16="http://schemas.microsoft.com/office/drawing/2014/main" id="{08996994-2234-FF50-C87E-13F9382BD8CB}"/>
              </a:ext>
            </a:extLst>
          </p:cNvPr>
          <p:cNvSpPr txBox="1"/>
          <p:nvPr/>
        </p:nvSpPr>
        <p:spPr>
          <a:xfrm>
            <a:off x="6153865" y="3046001"/>
            <a:ext cx="1745673"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■事業統合投資類型</a:t>
            </a:r>
            <a:endParaRPr kumimoji="1" lang="ja-JP" altLang="en-US" sz="105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p:txBody>
      </p:sp>
      <p:sp>
        <p:nvSpPr>
          <p:cNvPr id="132" name="テキスト ボックス 131">
            <a:extLst>
              <a:ext uri="{FF2B5EF4-FFF2-40B4-BE49-F238E27FC236}">
                <a16:creationId xmlns:a16="http://schemas.microsoft.com/office/drawing/2014/main" id="{4448EC39-CC65-1EB1-960C-A14364A76606}"/>
              </a:ext>
            </a:extLst>
          </p:cNvPr>
          <p:cNvSpPr txBox="1"/>
          <p:nvPr/>
        </p:nvSpPr>
        <p:spPr>
          <a:xfrm>
            <a:off x="4839848" y="2065206"/>
            <a:ext cx="126499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■買い手支援類型</a:t>
            </a:r>
            <a:endParaRPr kumimoji="1" lang="ja-JP" altLang="en-US" sz="105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p:txBody>
      </p:sp>
      <p:sp>
        <p:nvSpPr>
          <p:cNvPr id="133" name="テキスト ボックス 132">
            <a:extLst>
              <a:ext uri="{FF2B5EF4-FFF2-40B4-BE49-F238E27FC236}">
                <a16:creationId xmlns:a16="http://schemas.microsoft.com/office/drawing/2014/main" id="{8B2A28F8-4A84-1A58-034D-8FC9D75FFE27}"/>
              </a:ext>
            </a:extLst>
          </p:cNvPr>
          <p:cNvSpPr txBox="1"/>
          <p:nvPr/>
        </p:nvSpPr>
        <p:spPr>
          <a:xfrm>
            <a:off x="3180314" y="2065206"/>
            <a:ext cx="126499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■売り手支援類型</a:t>
            </a:r>
            <a:endParaRPr kumimoji="1" lang="ja-JP" altLang="en-US" sz="105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p:txBody>
      </p:sp>
      <p:sp>
        <p:nvSpPr>
          <p:cNvPr id="134" name="タイトル 2">
            <a:extLst>
              <a:ext uri="{FF2B5EF4-FFF2-40B4-BE49-F238E27FC236}">
                <a16:creationId xmlns:a16="http://schemas.microsoft.com/office/drawing/2014/main" id="{1C904031-F9FA-CD52-511F-8538F7EC9E9C}"/>
              </a:ext>
            </a:extLst>
          </p:cNvPr>
          <p:cNvSpPr txBox="1">
            <a:spLocks/>
          </p:cNvSpPr>
          <p:nvPr/>
        </p:nvSpPr>
        <p:spPr>
          <a:xfrm>
            <a:off x="1682255" y="-8883"/>
            <a:ext cx="10734352" cy="707886"/>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lang="ja-JP" altLang="en-US" sz="2400" b="1" i="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marL="0" marR="0" lvl="0" indent="0" algn="l" defTabSz="914423" rtl="0" eaLnBrk="1" fontAlgn="auto" latinLnBrk="0" hangingPunct="1">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令和７年度補正</a:t>
            </a:r>
            <a:b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b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　</a:t>
            </a:r>
            <a:r>
              <a:rPr kumimoji="1" lang="ja-JP" altLang="en-US" sz="2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事業承継・Ｍ＆Ａ補助金の概要</a:t>
            </a:r>
            <a:endParaRPr kumimoji="1" lang="ja-JP" altLang="en-US" sz="2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135" name="テキスト ボックス 134">
            <a:extLst>
              <a:ext uri="{FF2B5EF4-FFF2-40B4-BE49-F238E27FC236}">
                <a16:creationId xmlns:a16="http://schemas.microsoft.com/office/drawing/2014/main" id="{11F50714-2E49-6463-BA4F-40BB4A960791}"/>
              </a:ext>
            </a:extLst>
          </p:cNvPr>
          <p:cNvSpPr txBox="1"/>
          <p:nvPr/>
        </p:nvSpPr>
        <p:spPr>
          <a:xfrm>
            <a:off x="40997" y="6495994"/>
            <a:ext cx="1138136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a:t>
            </a:r>
            <a:r>
              <a:rPr kumimoji="1" lang="ja-JP" altLang="en-US" sz="10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赤字は令和７年度補正予算にて拡充。</a:t>
            </a:r>
            <a:endParaRPr kumimoji="1" lang="en-US" altLang="ja-JP" sz="10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a:t>
            </a:r>
            <a:r>
              <a:rPr kumimoji="1" lang="ja-JP" altLang="en-US" sz="10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公募回によっては、各枠の内容を変更する場合がありますので、必ず公募要領をご確認ください。専門家活用枠の小規模売り手類型は１５次公募（</a:t>
            </a:r>
            <a:r>
              <a:rPr kumimoji="1" lang="en-US" altLang="ja-JP" sz="10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2026</a:t>
            </a:r>
            <a:r>
              <a:rPr kumimoji="1" lang="ja-JP" altLang="en-US" sz="10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年</a:t>
            </a:r>
            <a:r>
              <a:rPr lang="en-US" altLang="ja-JP" sz="1000" dirty="0">
                <a:solidFill>
                  <a:srgbClr val="FF0000"/>
                </a:solidFill>
                <a:latin typeface="メイリオ" panose="020B0604030504040204" pitchFamily="50" charset="-128"/>
                <a:ea typeface="メイリオ" panose="020B0604030504040204" pitchFamily="50" charset="-128"/>
                <a:cs typeface="Meiryo UI" panose="020B0604030504040204" pitchFamily="50" charset="-128"/>
              </a:rPr>
              <a:t>6</a:t>
            </a:r>
            <a:r>
              <a:rPr lang="ja-JP" altLang="en-US" sz="1000" dirty="0">
                <a:solidFill>
                  <a:srgbClr val="FF0000"/>
                </a:solidFill>
                <a:latin typeface="メイリオ" panose="020B0604030504040204" pitchFamily="50" charset="-128"/>
                <a:ea typeface="メイリオ" panose="020B0604030504040204" pitchFamily="50" charset="-128"/>
                <a:cs typeface="Meiryo UI" panose="020B0604030504040204" pitchFamily="50" charset="-128"/>
              </a:rPr>
              <a:t>月</a:t>
            </a:r>
            <a:r>
              <a:rPr lang="en-US" altLang="ja-JP" sz="1000" dirty="0">
                <a:solidFill>
                  <a:srgbClr val="FF0000"/>
                </a:solidFill>
                <a:latin typeface="メイリオ" panose="020B0604030504040204" pitchFamily="50" charset="-128"/>
                <a:ea typeface="メイリオ" panose="020B0604030504040204" pitchFamily="50" charset="-128"/>
                <a:cs typeface="Meiryo UI" panose="020B0604030504040204" pitchFamily="50" charset="-128"/>
              </a:rPr>
              <a:t>19</a:t>
            </a:r>
            <a:r>
              <a:rPr lang="ja-JP" altLang="en-US" sz="1000" dirty="0">
                <a:solidFill>
                  <a:srgbClr val="FF0000"/>
                </a:solidFill>
                <a:latin typeface="メイリオ" panose="020B0604030504040204" pitchFamily="50" charset="-128"/>
                <a:ea typeface="メイリオ" panose="020B0604030504040204" pitchFamily="50" charset="-128"/>
                <a:cs typeface="Meiryo UI" panose="020B0604030504040204" pitchFamily="50" charset="-128"/>
              </a:rPr>
              <a:t>日～</a:t>
            </a:r>
            <a:r>
              <a:rPr lang="en-US" altLang="ja-JP" sz="1000" dirty="0">
                <a:solidFill>
                  <a:srgbClr val="FF0000"/>
                </a:solidFill>
                <a:latin typeface="メイリオ" panose="020B0604030504040204" pitchFamily="50" charset="-128"/>
                <a:ea typeface="メイリオ" panose="020B0604030504040204" pitchFamily="50" charset="-128"/>
                <a:cs typeface="Meiryo UI" panose="020B0604030504040204" pitchFamily="50" charset="-128"/>
              </a:rPr>
              <a:t>7</a:t>
            </a:r>
            <a:r>
              <a:rPr lang="ja-JP" altLang="en-US" sz="1000" dirty="0">
                <a:solidFill>
                  <a:srgbClr val="FF0000"/>
                </a:solidFill>
                <a:latin typeface="メイリオ" panose="020B0604030504040204" pitchFamily="50" charset="-128"/>
                <a:ea typeface="メイリオ" panose="020B0604030504040204" pitchFamily="50" charset="-128"/>
                <a:cs typeface="Meiryo UI" panose="020B0604030504040204" pitchFamily="50" charset="-128"/>
              </a:rPr>
              <a:t>月</a:t>
            </a:r>
            <a:r>
              <a:rPr lang="en-US" altLang="ja-JP" sz="1000" dirty="0">
                <a:solidFill>
                  <a:srgbClr val="FF0000"/>
                </a:solidFill>
                <a:latin typeface="メイリオ" panose="020B0604030504040204" pitchFamily="50" charset="-128"/>
                <a:ea typeface="メイリオ" panose="020B0604030504040204" pitchFamily="50" charset="-128"/>
                <a:cs typeface="Meiryo UI" panose="020B0604030504040204" pitchFamily="50" charset="-128"/>
              </a:rPr>
              <a:t>24</a:t>
            </a:r>
            <a:r>
              <a:rPr lang="ja-JP" altLang="en-US" sz="1000" dirty="0">
                <a:solidFill>
                  <a:srgbClr val="FF0000"/>
                </a:solidFill>
                <a:latin typeface="メイリオ" panose="020B0604030504040204" pitchFamily="50" charset="-128"/>
                <a:ea typeface="メイリオ" panose="020B0604030504040204" pitchFamily="50" charset="-128"/>
                <a:cs typeface="Meiryo UI" panose="020B0604030504040204" pitchFamily="50" charset="-128"/>
              </a:rPr>
              <a:t>日）から</a:t>
            </a:r>
            <a:r>
              <a:rPr kumimoji="1" lang="ja-JP" altLang="en-US" sz="1000"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新設。</a:t>
            </a:r>
          </a:p>
        </p:txBody>
      </p:sp>
      <p:sp>
        <p:nvSpPr>
          <p:cNvPr id="2" name="タイトル 2">
            <a:extLst>
              <a:ext uri="{FF2B5EF4-FFF2-40B4-BE49-F238E27FC236}">
                <a16:creationId xmlns:a16="http://schemas.microsoft.com/office/drawing/2014/main" id="{C5D037F2-4B28-DE3C-417B-79D159F31592}"/>
              </a:ext>
            </a:extLst>
          </p:cNvPr>
          <p:cNvSpPr txBox="1">
            <a:spLocks/>
          </p:cNvSpPr>
          <p:nvPr/>
        </p:nvSpPr>
        <p:spPr>
          <a:xfrm>
            <a:off x="0" y="-11804"/>
            <a:ext cx="1743022" cy="461665"/>
          </a:xfrm>
          <a:prstGeom prst="rect">
            <a:avLst/>
          </a:prstGeom>
          <a:solidFill>
            <a:srgbClr val="016F96"/>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成長支援②</a:t>
            </a:r>
            <a:endParaRPr kumimoji="0" lang="en-US" altLang="ja-JP" sz="2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D6CB86E2-0686-FF35-4434-EB7A896E0D69}"/>
              </a:ext>
            </a:extLst>
          </p:cNvPr>
          <p:cNvSpPr>
            <a:spLocks noGrp="1"/>
          </p:cNvSpPr>
          <p:nvPr>
            <p:ph type="sldNum" sz="quarter" idx="4"/>
          </p:nvPr>
        </p:nvSpPr>
        <p:spPr/>
        <p:txBody>
          <a:bodyPr/>
          <a:lstStyle/>
          <a:p>
            <a:fld id="{D9550142-B990-490A-A107-ED7302A7FD52}" type="slidenum">
              <a:rPr lang="ja-JP" altLang="en-US" smtClean="0"/>
              <a:pPr/>
              <a:t>21</a:t>
            </a:fld>
            <a:endParaRPr lang="ja-JP" altLang="en-US" dirty="0"/>
          </a:p>
        </p:txBody>
      </p:sp>
      <p:sp>
        <p:nvSpPr>
          <p:cNvPr id="5" name="吹き出し: 角を丸めた四角形 4">
            <a:extLst>
              <a:ext uri="{FF2B5EF4-FFF2-40B4-BE49-F238E27FC236}">
                <a16:creationId xmlns:a16="http://schemas.microsoft.com/office/drawing/2014/main" id="{1538F1BD-175A-52B6-5D4B-2EFE9987AF31}"/>
              </a:ext>
            </a:extLst>
          </p:cNvPr>
          <p:cNvSpPr/>
          <p:nvPr/>
        </p:nvSpPr>
        <p:spPr bwMode="auto">
          <a:xfrm>
            <a:off x="339812" y="5246256"/>
            <a:ext cx="2760289" cy="1095937"/>
          </a:xfrm>
          <a:prstGeom prst="wedgeRoundRectCallout">
            <a:avLst>
              <a:gd name="adj1" fmla="val -21922"/>
              <a:gd name="adj2" fmla="val -60341"/>
              <a:gd name="adj3" fmla="val 16667"/>
            </a:avLst>
          </a:prstGeom>
          <a:solidFill>
            <a:srgbClr val="FFC000"/>
          </a:solidFill>
          <a:ln>
            <a:headEnd type="none" w="med" len="med"/>
            <a:tailEnd type="none" w="med" len="med"/>
          </a:ln>
        </p:spPr>
        <p:style>
          <a:lnRef idx="2">
            <a:schemeClr val="accent6">
              <a:shade val="15000"/>
            </a:schemeClr>
          </a:lnRef>
          <a:fillRef idx="1">
            <a:schemeClr val="accent6"/>
          </a:fillRef>
          <a:effectRef idx="0">
            <a:schemeClr val="accent6"/>
          </a:effectRef>
          <a:fontRef idx="minor">
            <a:schemeClr val="lt1"/>
          </a:fontRef>
        </p:style>
        <p:txBody>
          <a:bodyPr wrap="square" rtlCol="0" anchor="t"/>
          <a:lstStyle/>
          <a:p>
            <a:pPr algn="l"/>
            <a:r>
              <a:rPr kumimoji="0" lang="en-US" altLang="ja-JP" sz="1200" b="1" dirty="0">
                <a:solidFill>
                  <a:schemeClr val="tx1"/>
                </a:solidFill>
                <a:latin typeface="+mj-ea"/>
                <a:ea typeface="+mj-ea"/>
              </a:rPr>
              <a:t>【13</a:t>
            </a:r>
            <a:r>
              <a:rPr kumimoji="0" lang="ja-JP" altLang="en-US" sz="1200" b="1" dirty="0">
                <a:solidFill>
                  <a:schemeClr val="tx1"/>
                </a:solidFill>
                <a:latin typeface="+mj-ea"/>
                <a:ea typeface="+mj-ea"/>
              </a:rPr>
              <a:t>次公募～</a:t>
            </a:r>
            <a:r>
              <a:rPr kumimoji="0" lang="en-US" altLang="ja-JP" sz="1200" b="1" dirty="0">
                <a:solidFill>
                  <a:schemeClr val="tx1"/>
                </a:solidFill>
                <a:latin typeface="+mj-ea"/>
                <a:ea typeface="+mj-ea"/>
              </a:rPr>
              <a:t>】</a:t>
            </a:r>
          </a:p>
          <a:p>
            <a:pPr algn="l"/>
            <a:r>
              <a:rPr kumimoji="0" lang="ja-JP" altLang="en-US" sz="1200" b="1" dirty="0">
                <a:solidFill>
                  <a:schemeClr val="tx1"/>
                </a:solidFill>
                <a:latin typeface="+mj-ea"/>
                <a:ea typeface="+mj-ea"/>
              </a:rPr>
              <a:t>事業承継・引継ぎ支援センターあるいは中小企業基盤整備機構の支援を受けた事業承継計画に係る加点措置を追加</a:t>
            </a:r>
            <a:endParaRPr kumimoji="0" lang="en-US" altLang="ja-JP" sz="1200" b="1" dirty="0">
              <a:solidFill>
                <a:schemeClr val="tx1"/>
              </a:solidFill>
              <a:latin typeface="+mj-ea"/>
              <a:ea typeface="+mj-ea"/>
            </a:endParaRPr>
          </a:p>
          <a:p>
            <a:pPr algn="l"/>
            <a:endParaRPr kumimoji="0" lang="ja-JP" altLang="en-US" sz="1200" dirty="0">
              <a:latin typeface="+mj-ea"/>
              <a:ea typeface="+mj-ea"/>
            </a:endParaRPr>
          </a:p>
        </p:txBody>
      </p:sp>
    </p:spTree>
    <p:extLst>
      <p:ext uri="{BB962C8B-B14F-4D97-AF65-F5344CB8AC3E}">
        <p14:creationId xmlns:p14="http://schemas.microsoft.com/office/powerpoint/2010/main" val="3764992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FA9DA3E9-328B-60F9-5936-5D15DED13817}"/>
              </a:ext>
            </a:extLst>
          </p:cNvPr>
          <p:cNvSpPr>
            <a:spLocks noGrp="1"/>
          </p:cNvSpPr>
          <p:nvPr>
            <p:ph type="sldNum" sz="quarter" idx="4"/>
          </p:nvPr>
        </p:nvSpPr>
        <p:spPr/>
        <p:txBody>
          <a:bodyPr/>
          <a:lstStyle/>
          <a:p>
            <a:fld id="{D9550142-B990-490A-A107-ED7302A7FD52}" type="slidenum">
              <a:rPr lang="ja-JP" altLang="en-US" smtClean="0"/>
              <a:pPr/>
              <a:t>22</a:t>
            </a:fld>
            <a:endParaRPr lang="ja-JP" altLang="en-US" dirty="0"/>
          </a:p>
        </p:txBody>
      </p:sp>
      <p:sp>
        <p:nvSpPr>
          <p:cNvPr id="9" name="タイトル 2">
            <a:extLst>
              <a:ext uri="{FF2B5EF4-FFF2-40B4-BE49-F238E27FC236}">
                <a16:creationId xmlns:a16="http://schemas.microsoft.com/office/drawing/2014/main" id="{0D6F916B-9AFF-FCD6-075A-A5C202FB4D64}"/>
              </a:ext>
            </a:extLst>
          </p:cNvPr>
          <p:cNvSpPr txBox="1">
            <a:spLocks/>
          </p:cNvSpPr>
          <p:nvPr/>
        </p:nvSpPr>
        <p:spPr>
          <a:xfrm>
            <a:off x="0" y="-11804"/>
            <a:ext cx="1743022" cy="461665"/>
          </a:xfrm>
          <a:prstGeom prst="rect">
            <a:avLst/>
          </a:prstGeom>
          <a:solidFill>
            <a:srgbClr val="016F96"/>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成長支援②</a:t>
            </a:r>
            <a:endParaRPr kumimoji="0" lang="en-US" altLang="ja-JP" sz="2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 name="タイトル 2">
            <a:extLst>
              <a:ext uri="{FF2B5EF4-FFF2-40B4-BE49-F238E27FC236}">
                <a16:creationId xmlns:a16="http://schemas.microsoft.com/office/drawing/2014/main" id="{D66A67A3-B723-0A12-7678-C94D55D34557}"/>
              </a:ext>
            </a:extLst>
          </p:cNvPr>
          <p:cNvSpPr txBox="1">
            <a:spLocks/>
          </p:cNvSpPr>
          <p:nvPr/>
        </p:nvSpPr>
        <p:spPr>
          <a:xfrm>
            <a:off x="1740685" y="4334"/>
            <a:ext cx="9001000" cy="461665"/>
          </a:xfrm>
          <a:prstGeom prst="rect">
            <a:avLst/>
          </a:prstGeom>
        </p:spPr>
        <p:txBody>
          <a:bodyPr vert="horz" wrap="square" lIns="91440" tIns="45720" rIns="91440" bIns="45720" rtlCol="0" anchor="ctr">
            <a:spAutoFit/>
          </a:bodyPr>
          <a:lstStyle>
            <a:lvl1pPr algn="l" defTabSz="914400" rtl="0" eaLnBrk="1" latinLnBrk="0" hangingPunct="1">
              <a:spcBef>
                <a:spcPct val="0"/>
              </a:spcBef>
              <a:buNone/>
              <a:defRPr kumimoji="1" lang="ja-JP" altLang="en-US" sz="2400" b="1"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2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事業承継・引継ぎ支援センターについて</a:t>
            </a:r>
            <a:endParaRPr kumimoji="1" lang="ja-JP" altLang="en-US" sz="2400" b="1"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endParaRPr>
          </a:p>
        </p:txBody>
      </p:sp>
      <p:sp>
        <p:nvSpPr>
          <p:cNvPr id="11" name="テキスト プレースホルダー 7">
            <a:extLst>
              <a:ext uri="{FF2B5EF4-FFF2-40B4-BE49-F238E27FC236}">
                <a16:creationId xmlns:a16="http://schemas.microsoft.com/office/drawing/2014/main" id="{E7DD253E-607F-C812-12D9-B204C48DEE90}"/>
              </a:ext>
            </a:extLst>
          </p:cNvPr>
          <p:cNvSpPr txBox="1">
            <a:spLocks/>
          </p:cNvSpPr>
          <p:nvPr/>
        </p:nvSpPr>
        <p:spPr>
          <a:xfrm>
            <a:off x="192000" y="579717"/>
            <a:ext cx="11808000" cy="710552"/>
          </a:xfrm>
          <a:prstGeom prst="rect">
            <a:avLst/>
          </a:prstGeom>
          <a:solidFill>
            <a:srgbClr val="F3F6F6"/>
          </a:solidFill>
          <a:ln>
            <a:solidFill>
              <a:schemeClr val="accent4">
                <a:lumMod val="60000"/>
                <a:lumOff val="40000"/>
              </a:schemeClr>
            </a:solidFill>
          </a:ln>
        </p:spPr>
        <p:txBody>
          <a:bodyPr vert="horz" wrap="square" lIns="216000" tIns="108000" rIns="216000" bIns="108000" rtlCol="0" anchor="t" anchorCtr="0">
            <a:sp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2000" b="0" i="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285750" marR="0" lvl="0" indent="-285750" algn="l" defTabSz="914423" rtl="0" eaLnBrk="1" fontAlgn="auto" latinLnBrk="0" hangingPunct="1">
              <a:lnSpc>
                <a:spcPct val="100000"/>
              </a:lnSpc>
              <a:spcBef>
                <a:spcPts val="300"/>
              </a:spcBef>
              <a:spcAft>
                <a:spcPts val="300"/>
              </a:spcAft>
              <a:buClr>
                <a:srgbClr val="002060"/>
              </a:buClr>
              <a:buSzTx/>
              <a:buFont typeface="Wingdings" panose="05000000000000000000" pitchFamily="2" charset="2"/>
              <a:buChar char="l"/>
              <a:tabLst/>
              <a:defRPr/>
            </a:pPr>
            <a:r>
              <a:rPr kumimoji="1" lang="ja-JP" altLang="en-US" sz="1600" b="0" i="0" u="none"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全国</a:t>
            </a:r>
            <a:r>
              <a:rPr kumimoji="1" lang="en-US" altLang="ja-JP" sz="1600" b="0" i="0" u="none"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47</a:t>
            </a:r>
            <a:r>
              <a:rPr kumimoji="1" lang="ja-JP" altLang="en-US" sz="1600" b="0" i="0" u="none"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都道府県に設置した</a:t>
            </a:r>
            <a:r>
              <a:rPr lang="ja-JP" altLang="en-US" sz="1600" b="1" u="heavy">
                <a:solidFill>
                  <a:srgbClr val="000000"/>
                </a:solidFill>
                <a:uFill>
                  <a:solidFill>
                    <a:srgbClr val="FF0000"/>
                  </a:solidFill>
                </a:uFill>
              </a:rPr>
              <a:t>事業承継・引継ぎ支援センター</a:t>
            </a:r>
            <a:r>
              <a:rPr kumimoji="1" lang="ja-JP" altLang="en-US" sz="1600" b="0" i="0" u="none"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では、親族内・従業員・第三者の別を問わず、</a:t>
            </a:r>
            <a:r>
              <a:rPr lang="ja-JP" altLang="en-US" sz="1600" b="1" u="heavy">
                <a:solidFill>
                  <a:srgbClr val="000000"/>
                </a:solidFill>
                <a:uFill>
                  <a:solidFill>
                    <a:srgbClr val="FF0000"/>
                  </a:solidFill>
                </a:uFill>
              </a:rPr>
              <a:t>事業承継・</a:t>
            </a:r>
            <a:r>
              <a:rPr lang="en-US" altLang="ja-JP" sz="1600" b="1" u="heavy">
                <a:solidFill>
                  <a:srgbClr val="000000"/>
                </a:solidFill>
                <a:uFill>
                  <a:solidFill>
                    <a:srgbClr val="FF0000"/>
                  </a:solidFill>
                </a:uFill>
              </a:rPr>
              <a:t>M&amp;A</a:t>
            </a:r>
            <a:r>
              <a:rPr lang="ja-JP" altLang="en-US" sz="1600" b="1" u="heavy">
                <a:solidFill>
                  <a:srgbClr val="000000"/>
                </a:solidFill>
                <a:uFill>
                  <a:solidFill>
                    <a:srgbClr val="FF0000"/>
                  </a:solidFill>
                </a:uFill>
              </a:rPr>
              <a:t>に関する支援ニーズの掘り起こしからニーズに応じた支援までワンストップで実施</a:t>
            </a:r>
            <a:r>
              <a:rPr kumimoji="1" lang="ja-JP" altLang="en-US" sz="1600" b="0" i="0" u="none"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rPr>
              <a:t>。</a:t>
            </a:r>
            <a:endParaRPr kumimoji="1" lang="en-US" altLang="ja-JP" sz="1600" b="0" i="0" u="none" strike="noStrike" kern="1200" cap="none" spc="0" normalizeH="0" baseline="0" noProof="0">
              <a:ln>
                <a:noFill/>
              </a:ln>
              <a:solidFill>
                <a:srgbClr val="000000"/>
              </a:solidFill>
              <a:effectLst/>
              <a:uLnTx/>
              <a:uFill>
                <a:solidFill>
                  <a:srgbClr val="FF0000"/>
                </a:solidFill>
              </a:uFill>
              <a:latin typeface="Meiryo UI" panose="020B0604030504040204" pitchFamily="50" charset="-128"/>
              <a:ea typeface="Meiryo UI" panose="020B0604030504040204" pitchFamily="50" charset="-128"/>
            </a:endParaRPr>
          </a:p>
        </p:txBody>
      </p:sp>
      <p:grpSp>
        <p:nvGrpSpPr>
          <p:cNvPr id="12" name="グループ化 11">
            <a:extLst>
              <a:ext uri="{FF2B5EF4-FFF2-40B4-BE49-F238E27FC236}">
                <a16:creationId xmlns:a16="http://schemas.microsoft.com/office/drawing/2014/main" id="{04E5E994-20E4-5B22-2F0E-716795BCEA1C}"/>
              </a:ext>
            </a:extLst>
          </p:cNvPr>
          <p:cNvGrpSpPr/>
          <p:nvPr/>
        </p:nvGrpSpPr>
        <p:grpSpPr>
          <a:xfrm>
            <a:off x="191999" y="1491759"/>
            <a:ext cx="11807913" cy="295214"/>
            <a:chOff x="4346233" y="1333786"/>
            <a:chExt cx="3600000" cy="295214"/>
          </a:xfrm>
        </p:grpSpPr>
        <p:sp>
          <p:nvSpPr>
            <p:cNvPr id="13" name="正方形/長方形 12">
              <a:extLst>
                <a:ext uri="{FF2B5EF4-FFF2-40B4-BE49-F238E27FC236}">
                  <a16:creationId xmlns:a16="http://schemas.microsoft.com/office/drawing/2014/main" id="{BE347C59-FB5A-C7C5-1006-14304465A22A}"/>
                </a:ext>
              </a:extLst>
            </p:cNvPr>
            <p:cNvSpPr/>
            <p:nvPr/>
          </p:nvSpPr>
          <p:spPr bwMode="auto">
            <a:xfrm>
              <a:off x="4346233" y="1333786"/>
              <a:ext cx="3600000" cy="288000"/>
            </a:xfrm>
            <a:prstGeom prst="rect">
              <a:avLst/>
            </a:prstGeom>
            <a:noFill/>
            <a:ln w="9525">
              <a:noFill/>
              <a:miter lim="800000"/>
              <a:headEnd/>
              <a:tailEnd/>
            </a:ln>
            <a:effectLst/>
          </p:spPr>
          <p:txBody>
            <a:bodyPr wrap="none"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事業承継・引き継ぎ支援センターによるワンストップ支援</a:t>
              </a:r>
            </a:p>
          </p:txBody>
        </p:sp>
        <p:cxnSp>
          <p:nvCxnSpPr>
            <p:cNvPr id="14" name="直線コネクタ 13">
              <a:extLst>
                <a:ext uri="{FF2B5EF4-FFF2-40B4-BE49-F238E27FC236}">
                  <a16:creationId xmlns:a16="http://schemas.microsoft.com/office/drawing/2014/main" id="{4EE930D0-F873-5C44-D801-5201B0D3E710}"/>
                </a:ext>
              </a:extLst>
            </p:cNvPr>
            <p:cNvCxnSpPr>
              <a:cxnSpLocks/>
            </p:cNvCxnSpPr>
            <p:nvPr/>
          </p:nvCxnSpPr>
          <p:spPr>
            <a:xfrm>
              <a:off x="4346233" y="1629000"/>
              <a:ext cx="360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矢印: 五方向 14">
            <a:extLst>
              <a:ext uri="{FF2B5EF4-FFF2-40B4-BE49-F238E27FC236}">
                <a16:creationId xmlns:a16="http://schemas.microsoft.com/office/drawing/2014/main" id="{A2C34817-7D28-FF2C-2854-89CEFD668DC1}"/>
              </a:ext>
            </a:extLst>
          </p:cNvPr>
          <p:cNvSpPr/>
          <p:nvPr/>
        </p:nvSpPr>
        <p:spPr bwMode="auto">
          <a:xfrm>
            <a:off x="192000" y="1868890"/>
            <a:ext cx="5396178" cy="419703"/>
          </a:xfrm>
          <a:prstGeom prst="homePlate">
            <a:avLst/>
          </a:prstGeom>
          <a:solidFill>
            <a:schemeClr val="accent6">
              <a:lumMod val="90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algn="l"/>
            <a:r>
              <a:rPr kumimoji="0" lang="ja-JP" altLang="en-US" sz="1400" b="1">
                <a:latin typeface="Meiryo UI" panose="020B0604030504040204" pitchFamily="50" charset="-128"/>
                <a:ea typeface="Meiryo UI" panose="020B0604030504040204" pitchFamily="50" charset="-128"/>
              </a:rPr>
              <a:t>掘り起こし</a:t>
            </a:r>
          </a:p>
        </p:txBody>
      </p:sp>
      <p:sp>
        <p:nvSpPr>
          <p:cNvPr id="16" name="矢印: 五方向 15">
            <a:extLst>
              <a:ext uri="{FF2B5EF4-FFF2-40B4-BE49-F238E27FC236}">
                <a16:creationId xmlns:a16="http://schemas.microsoft.com/office/drawing/2014/main" id="{A6A6F475-E765-1D53-9945-E2BC9C0647ED}"/>
              </a:ext>
            </a:extLst>
          </p:cNvPr>
          <p:cNvSpPr/>
          <p:nvPr/>
        </p:nvSpPr>
        <p:spPr bwMode="auto">
          <a:xfrm>
            <a:off x="5816010" y="1868890"/>
            <a:ext cx="2881424" cy="419703"/>
          </a:xfrm>
          <a:prstGeom prst="homePlate">
            <a:avLst/>
          </a:prstGeom>
          <a:solidFill>
            <a:schemeClr val="accent6">
              <a:lumMod val="7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algn="l"/>
            <a:r>
              <a:rPr kumimoji="0" lang="ja-JP" altLang="en-US" sz="1400" b="1">
                <a:latin typeface="Meiryo UI" panose="020B0604030504040204" pitchFamily="50" charset="-128"/>
                <a:ea typeface="Meiryo UI" panose="020B0604030504040204" pitchFamily="50" charset="-128"/>
              </a:rPr>
              <a:t>相談</a:t>
            </a:r>
          </a:p>
        </p:txBody>
      </p:sp>
      <p:sp>
        <p:nvSpPr>
          <p:cNvPr id="17" name="矢印: 五方向 16">
            <a:extLst>
              <a:ext uri="{FF2B5EF4-FFF2-40B4-BE49-F238E27FC236}">
                <a16:creationId xmlns:a16="http://schemas.microsoft.com/office/drawing/2014/main" id="{760D6A5B-875F-DD0C-1BF4-1E32DF181CC5}"/>
              </a:ext>
            </a:extLst>
          </p:cNvPr>
          <p:cNvSpPr/>
          <p:nvPr/>
        </p:nvSpPr>
        <p:spPr bwMode="auto">
          <a:xfrm>
            <a:off x="8908245" y="1868890"/>
            <a:ext cx="3091667" cy="419703"/>
          </a:xfrm>
          <a:prstGeom prst="homePlate">
            <a:avLst/>
          </a:prstGeom>
          <a:solidFill>
            <a:schemeClr val="accent6">
              <a:lumMod val="50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algn="l"/>
            <a:r>
              <a:rPr kumimoji="0" lang="ja-JP" altLang="en-US" sz="1400" b="1">
                <a:latin typeface="Meiryo UI" panose="020B0604030504040204" pitchFamily="50" charset="-128"/>
                <a:ea typeface="Meiryo UI" panose="020B0604030504040204" pitchFamily="50" charset="-128"/>
              </a:rPr>
              <a:t>支援</a:t>
            </a:r>
          </a:p>
        </p:txBody>
      </p:sp>
      <p:sp>
        <p:nvSpPr>
          <p:cNvPr id="18" name="テキスト ボックス 17">
            <a:extLst>
              <a:ext uri="{FF2B5EF4-FFF2-40B4-BE49-F238E27FC236}">
                <a16:creationId xmlns:a16="http://schemas.microsoft.com/office/drawing/2014/main" id="{421391EC-41EC-B3EC-EDE3-679618C7F88D}"/>
              </a:ext>
            </a:extLst>
          </p:cNvPr>
          <p:cNvSpPr txBox="1"/>
          <p:nvPr/>
        </p:nvSpPr>
        <p:spPr>
          <a:xfrm>
            <a:off x="191999" y="2383221"/>
            <a:ext cx="5304026" cy="1600438"/>
          </a:xfrm>
          <a:prstGeom prst="rect">
            <a:avLst/>
          </a:prstGeom>
          <a:noFill/>
        </p:spPr>
        <p:txBody>
          <a:bodyPr wrap="square" rtlCol="0">
            <a:spAutoFit/>
          </a:bodyPr>
          <a:lstStyle/>
          <a:p>
            <a:pPr marL="171450" indent="-171450">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各都道府県ごとに構築されている</a:t>
            </a:r>
            <a:r>
              <a:rPr lang="ja-JP" altLang="en-US" sz="1400" b="1" u="sng" dirty="0">
                <a:uFill>
                  <a:solidFill>
                    <a:srgbClr val="FF0000"/>
                  </a:solidFill>
                </a:uFill>
                <a:latin typeface="Meiryo UI" panose="020B0604030504040204" pitchFamily="50" charset="-128"/>
                <a:ea typeface="Meiryo UI" panose="020B0604030504040204" pitchFamily="50" charset="-128"/>
                <a:cs typeface="Meiryo UI" panose="020B0604030504040204" pitchFamily="50" charset="-128"/>
              </a:rPr>
              <a:t>事業承継ネットワーク</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に参加する自治体や金融機関、商工団体、士業の専門家等が事業承継診断を実施。事業者に対し、各機関が事業承継ニーズを確認し、</a:t>
            </a:r>
            <a:r>
              <a:rPr lang="ja-JP" altLang="en-US" sz="1400" b="1" u="sng" dirty="0">
                <a:uFill>
                  <a:solidFill>
                    <a:srgbClr val="FF0000"/>
                  </a:solidFill>
                </a:uFill>
                <a:latin typeface="Meiryo UI" panose="020B0604030504040204" pitchFamily="50" charset="-128"/>
                <a:ea typeface="Meiryo UI" panose="020B0604030504040204" pitchFamily="50" charset="-128"/>
              </a:rPr>
              <a:t>センターによる事業承継支援が必要な場合に、センターへトスアップ</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をする。</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71450" indent="-171450">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また、</a:t>
            </a:r>
            <a:r>
              <a:rPr lang="ja-JP" altLang="en-US" sz="1400" b="1" u="sng" dirty="0">
                <a:uFill>
                  <a:solidFill>
                    <a:srgbClr val="FF0000"/>
                  </a:solidFill>
                </a:uFill>
                <a:latin typeface="Meiryo UI" panose="020B0604030504040204" pitchFamily="50" charset="-128"/>
                <a:ea typeface="Meiryo UI" panose="020B0604030504040204" pitchFamily="50" charset="-128"/>
              </a:rPr>
              <a:t>事業者向けのセミナー</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や、</a:t>
            </a:r>
            <a:r>
              <a:rPr lang="ja-JP" altLang="en-US" sz="1400" b="1" u="sng" dirty="0">
                <a:uFill>
                  <a:solidFill>
                    <a:srgbClr val="FF0000"/>
                  </a:solidFill>
                </a:uFill>
                <a:latin typeface="Meiryo UI" panose="020B0604030504040204" pitchFamily="50" charset="-128"/>
                <a:ea typeface="Meiryo UI" panose="020B0604030504040204" pitchFamily="50" charset="-128"/>
              </a:rPr>
              <a:t>支援機関・登録専門家向けの勉強会</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を開催し、支援ニーズの掘り起こしに繋げている。（</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2024</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年度には全国で約</a:t>
            </a:r>
            <a:r>
              <a:rPr lang="en-US" altLang="ja-JP" sz="1400" dirty="0">
                <a:latin typeface="Meiryo UI" panose="020B0604030504040204" pitchFamily="50" charset="-128"/>
                <a:ea typeface="Meiryo UI" panose="020B0604030504040204" pitchFamily="50" charset="-128"/>
                <a:cs typeface="Meiryo UI" panose="020B0604030504040204" pitchFamily="50" charset="-128"/>
              </a:rPr>
              <a:t>1,400</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回のセミナー・勉強会を開催。）</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BEF4E5D4-1E0C-A989-C0A6-0E58F2D0FD13}"/>
              </a:ext>
            </a:extLst>
          </p:cNvPr>
          <p:cNvSpPr txBox="1"/>
          <p:nvPr/>
        </p:nvSpPr>
        <p:spPr>
          <a:xfrm>
            <a:off x="5779619" y="2383221"/>
            <a:ext cx="2786735" cy="1461939"/>
          </a:xfrm>
          <a:prstGeom prst="rect">
            <a:avLst/>
          </a:prstGeom>
          <a:noFill/>
        </p:spPr>
        <p:txBody>
          <a:bodyPr wrap="square" rtlCol="0">
            <a:spAutoFit/>
          </a:bodyPr>
          <a:lstStyle/>
          <a:p>
            <a:pPr marL="171450" indent="-171450">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事業承継に関するあらゆる内容について、</a:t>
            </a:r>
            <a:r>
              <a:rPr lang="ja-JP" altLang="en-US" sz="1400" b="1" u="sng" dirty="0">
                <a:uFill>
                  <a:solidFill>
                    <a:srgbClr val="FF0000"/>
                  </a:solidFill>
                </a:uFill>
                <a:latin typeface="Meiryo UI" panose="020B0604030504040204" pitchFamily="50" charset="-128"/>
                <a:ea typeface="Meiryo UI" panose="020B0604030504040204" pitchFamily="50" charset="-128"/>
              </a:rPr>
              <a:t>センター窓口や個別相談会において、相談対応</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を行う。</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171450" indent="-171450">
              <a:spcBef>
                <a:spcPts val="600"/>
              </a:spcBef>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進行中の第三者承継に関する手続等について、</a:t>
            </a:r>
            <a:r>
              <a:rPr lang="ja-JP" altLang="en-US" sz="1400" b="1" u="sng" dirty="0">
                <a:uFill>
                  <a:solidFill>
                    <a:srgbClr val="FF0000"/>
                  </a:solidFill>
                </a:uFill>
                <a:latin typeface="Meiryo UI" panose="020B0604030504040204" pitchFamily="50" charset="-128"/>
                <a:ea typeface="Meiryo UI" panose="020B0604030504040204" pitchFamily="50" charset="-128"/>
              </a:rPr>
              <a:t>セカンドオピニオン</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として相談を行うことも可能。</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四角形: 角を丸くする 19">
            <a:extLst>
              <a:ext uri="{FF2B5EF4-FFF2-40B4-BE49-F238E27FC236}">
                <a16:creationId xmlns:a16="http://schemas.microsoft.com/office/drawing/2014/main" id="{4F5A1428-ADB1-C2FA-CCCB-472A74E06EDE}"/>
              </a:ext>
            </a:extLst>
          </p:cNvPr>
          <p:cNvSpPr/>
          <p:nvPr/>
        </p:nvSpPr>
        <p:spPr bwMode="auto">
          <a:xfrm>
            <a:off x="8952863" y="2434197"/>
            <a:ext cx="2323898" cy="348918"/>
          </a:xfrm>
          <a:prstGeom prst="roundRect">
            <a:avLst>
              <a:gd name="adj" fmla="val 50000"/>
            </a:avLst>
          </a:prstGeom>
          <a:solidFill>
            <a:schemeClr val="bg1"/>
          </a:solidFill>
          <a:ln w="9525">
            <a:solidFill>
              <a:srgbClr val="B2B2B2"/>
            </a:solidFill>
            <a:prstDash val="solid"/>
            <a:miter lim="800000"/>
            <a:headEnd/>
            <a:tailEnd/>
          </a:ln>
          <a:effectLst/>
        </p:spPr>
        <p:txBody>
          <a:bodyPr wrap="square" rtlCol="0" anchor="ctr"/>
          <a:lstStyle/>
          <a:p>
            <a:pPr algn="ctr"/>
            <a:r>
              <a:rPr kumimoji="0" lang="ja-JP" altLang="en-US" sz="1400">
                <a:latin typeface="Meiryo UI" panose="020B0604030504040204" pitchFamily="50" charset="-128"/>
                <a:ea typeface="Meiryo UI" panose="020B0604030504040204" pitchFamily="50" charset="-128"/>
              </a:rPr>
              <a:t>親族内承継</a:t>
            </a:r>
            <a:endParaRPr kumimoji="0" lang="ja-JP" altLang="en-US" sz="1400" baseline="30000">
              <a:highlight>
                <a:srgbClr val="FFFF00"/>
              </a:highlight>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C28A7656-0C8F-CBD3-5093-55B049D77988}"/>
              </a:ext>
            </a:extLst>
          </p:cNvPr>
          <p:cNvSpPr txBox="1"/>
          <p:nvPr/>
        </p:nvSpPr>
        <p:spPr>
          <a:xfrm>
            <a:off x="8939044" y="2780798"/>
            <a:ext cx="3091667" cy="523220"/>
          </a:xfrm>
          <a:prstGeom prst="rect">
            <a:avLst/>
          </a:prstGeom>
          <a:noFill/>
        </p:spPr>
        <p:txBody>
          <a:bodyPr wrap="square" rtlCol="0">
            <a:spAutoFit/>
          </a:bodyPr>
          <a:lstStyle/>
          <a:p>
            <a:pPr marL="285750" indent="-285750" algn="l">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親族・従業員へスムーズに承継できるように、</a:t>
            </a:r>
            <a:r>
              <a:rPr lang="ja-JP" altLang="en-US" sz="1400" b="1" u="sng" dirty="0">
                <a:uFill>
                  <a:solidFill>
                    <a:srgbClr val="FF0000"/>
                  </a:solidFill>
                </a:uFill>
                <a:latin typeface="Meiryo UI" panose="020B0604030504040204" pitchFamily="50" charset="-128"/>
                <a:ea typeface="Meiryo UI" panose="020B0604030504040204" pitchFamily="50" charset="-128"/>
              </a:rPr>
              <a:t>事業承継計画策定</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等を支援。</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四角形: 角を丸くする 21">
            <a:extLst>
              <a:ext uri="{FF2B5EF4-FFF2-40B4-BE49-F238E27FC236}">
                <a16:creationId xmlns:a16="http://schemas.microsoft.com/office/drawing/2014/main" id="{481EE9BC-4E6E-CEA9-03D8-142AF0BFE361}"/>
              </a:ext>
            </a:extLst>
          </p:cNvPr>
          <p:cNvSpPr/>
          <p:nvPr/>
        </p:nvSpPr>
        <p:spPr bwMode="auto">
          <a:xfrm>
            <a:off x="8957605" y="3509710"/>
            <a:ext cx="2458551" cy="348918"/>
          </a:xfrm>
          <a:prstGeom prst="roundRect">
            <a:avLst>
              <a:gd name="adj" fmla="val 50000"/>
            </a:avLst>
          </a:prstGeom>
          <a:solidFill>
            <a:schemeClr val="bg1"/>
          </a:solidFill>
          <a:ln w="9525">
            <a:solidFill>
              <a:srgbClr val="B2B2B2"/>
            </a:solidFill>
            <a:prstDash val="solid"/>
            <a:miter lim="800000"/>
            <a:headEnd/>
            <a:tailEnd/>
          </a:ln>
          <a:effectLst/>
        </p:spPr>
        <p:txBody>
          <a:bodyPr wrap="square" rtlCol="0" anchor="ctr"/>
          <a:lstStyle/>
          <a:p>
            <a:pPr algn="ctr"/>
            <a:r>
              <a:rPr kumimoji="0" lang="ja-JP" altLang="en-US" sz="1400">
                <a:latin typeface="Meiryo UI" panose="020B0604030504040204" pitchFamily="50" charset="-128"/>
                <a:ea typeface="Meiryo UI" panose="020B0604030504040204" pitchFamily="50" charset="-128"/>
              </a:rPr>
              <a:t>第三者承継・従業員承継</a:t>
            </a:r>
            <a:r>
              <a:rPr kumimoji="0" lang="en-US" altLang="ja-JP" sz="1400" baseline="30000">
                <a:latin typeface="Meiryo UI" panose="020B0604030504040204" pitchFamily="50" charset="-128"/>
                <a:ea typeface="Meiryo UI" panose="020B0604030504040204" pitchFamily="50" charset="-128"/>
              </a:rPr>
              <a:t>※</a:t>
            </a:r>
            <a:endParaRPr kumimoji="0" lang="ja-JP" altLang="en-US" sz="1400" baseline="30000">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BE7CE2D0-7C26-6DD8-FC41-666FA643F0A0}"/>
              </a:ext>
            </a:extLst>
          </p:cNvPr>
          <p:cNvSpPr txBox="1"/>
          <p:nvPr/>
        </p:nvSpPr>
        <p:spPr>
          <a:xfrm>
            <a:off x="8958294" y="3954514"/>
            <a:ext cx="2929932" cy="2108269"/>
          </a:xfrm>
          <a:prstGeom prst="rect">
            <a:avLst/>
          </a:prstGeom>
          <a:noFill/>
        </p:spPr>
        <p:txBody>
          <a:bodyPr wrap="square" rtlCol="0">
            <a:spAutoFit/>
          </a:bodyPr>
          <a:lstStyle/>
          <a:p>
            <a:pPr marL="285750" indent="-285750">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センターと連携している</a:t>
            </a:r>
            <a:r>
              <a:rPr lang="ja-JP" altLang="en-US" sz="1400" b="1" u="sng" dirty="0">
                <a:uFill>
                  <a:solidFill>
                    <a:srgbClr val="FF0000"/>
                  </a:solidFill>
                </a:uFill>
                <a:latin typeface="Meiryo UI" panose="020B0604030504040204" pitchFamily="50" charset="-128"/>
                <a:ea typeface="Meiryo UI" panose="020B0604030504040204" pitchFamily="50" charset="-128"/>
              </a:rPr>
              <a:t>士業、</a:t>
            </a:r>
            <a:r>
              <a:rPr lang="en-US" altLang="ja-JP" sz="1400" b="1" u="sng" dirty="0">
                <a:uFill>
                  <a:solidFill>
                    <a:srgbClr val="FF0000"/>
                  </a:solidFill>
                </a:uFill>
                <a:latin typeface="Meiryo UI" panose="020B0604030504040204" pitchFamily="50" charset="-128"/>
                <a:ea typeface="Meiryo UI" panose="020B0604030504040204" pitchFamily="50" charset="-128"/>
              </a:rPr>
              <a:t>FA</a:t>
            </a:r>
            <a:r>
              <a:rPr lang="ja-JP" altLang="en-US" sz="1400" b="1" u="sng" dirty="0">
                <a:uFill>
                  <a:solidFill>
                    <a:srgbClr val="FF0000"/>
                  </a:solidFill>
                </a:uFill>
                <a:latin typeface="Meiryo UI" panose="020B0604030504040204" pitchFamily="50" charset="-128"/>
                <a:ea typeface="Meiryo UI" panose="020B0604030504040204" pitchFamily="50" charset="-128"/>
              </a:rPr>
              <a:t>、仲介事業者や連携プラットフォーマーへの紹介</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400" b="1" u="sng" dirty="0">
                <a:uFill>
                  <a:solidFill>
                    <a:srgbClr val="FF0000"/>
                  </a:solidFill>
                </a:uFill>
                <a:latin typeface="Meiryo UI" panose="020B0604030504040204" pitchFamily="50" charset="-128"/>
                <a:ea typeface="Meiryo UI" panose="020B0604030504040204" pitchFamily="50" charset="-128"/>
              </a:rPr>
              <a:t>センター内でのマッチング支援</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を実施。譲受・譲渡企業の紹介、成約までの手続きをサポート。</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spcBef>
                <a:spcPts val="600"/>
              </a:spcBef>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cs typeface="Meiryo UI" panose="020B0604030504040204" pitchFamily="50" charset="-128"/>
              </a:rPr>
              <a:t>創業を目指す起業家と後継者不在の事業者とのマッチングを行う</a:t>
            </a:r>
            <a:r>
              <a:rPr lang="ja-JP" altLang="en-US" sz="1400" b="1" u="sng" dirty="0">
                <a:uFill>
                  <a:solidFill>
                    <a:srgbClr val="FF0000"/>
                  </a:solidFill>
                </a:uFill>
                <a:latin typeface="Meiryo UI" panose="020B0604030504040204" pitchFamily="50" charset="-128"/>
                <a:ea typeface="Meiryo UI" panose="020B0604030504040204" pitchFamily="50" charset="-128"/>
              </a:rPr>
              <a:t>「後継者人材バンク」</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の活用。</a:t>
            </a:r>
          </a:p>
        </p:txBody>
      </p:sp>
      <p:sp>
        <p:nvSpPr>
          <p:cNvPr id="24" name="テキスト ボックス 23">
            <a:extLst>
              <a:ext uri="{FF2B5EF4-FFF2-40B4-BE49-F238E27FC236}">
                <a16:creationId xmlns:a16="http://schemas.microsoft.com/office/drawing/2014/main" id="{AB40C8DA-7257-5462-4C76-AFC7E1272383}"/>
              </a:ext>
            </a:extLst>
          </p:cNvPr>
          <p:cNvSpPr txBox="1"/>
          <p:nvPr/>
        </p:nvSpPr>
        <p:spPr>
          <a:xfrm>
            <a:off x="8960077" y="6140202"/>
            <a:ext cx="2988002" cy="261610"/>
          </a:xfrm>
          <a:prstGeom prst="rect">
            <a:avLst/>
          </a:prstGeom>
          <a:noFill/>
        </p:spPr>
        <p:txBody>
          <a:bodyPr wrap="square" rtlCol="0">
            <a:spAutoFit/>
          </a:bodyPr>
          <a:lstStyle/>
          <a:p>
            <a:pPr marL="177800" indent="-177800" algn="l"/>
            <a:r>
              <a:rPr kumimoji="1" lang="en-US" altLang="ja-JP" sz="11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事業承継計画策定の支援を行う場合もある。</a:t>
            </a:r>
          </a:p>
        </p:txBody>
      </p:sp>
      <p:sp>
        <p:nvSpPr>
          <p:cNvPr id="25" name="テキスト ボックス 24">
            <a:extLst>
              <a:ext uri="{FF2B5EF4-FFF2-40B4-BE49-F238E27FC236}">
                <a16:creationId xmlns:a16="http://schemas.microsoft.com/office/drawing/2014/main" id="{95E1D927-A109-65EC-DA31-E2A5F066C99E}"/>
              </a:ext>
            </a:extLst>
          </p:cNvPr>
          <p:cNvSpPr txBox="1"/>
          <p:nvPr/>
        </p:nvSpPr>
        <p:spPr>
          <a:xfrm>
            <a:off x="737308" y="4293732"/>
            <a:ext cx="2334356" cy="276999"/>
          </a:xfrm>
          <a:prstGeom prst="rect">
            <a:avLst/>
          </a:prstGeom>
          <a:noFill/>
        </p:spPr>
        <p:txBody>
          <a:bodyPr wrap="square" rtlCol="0">
            <a:spAutoFit/>
          </a:bodyPr>
          <a:lstStyle/>
          <a:p>
            <a:pPr algn="l"/>
            <a:r>
              <a:rPr kumimoji="1" lang="en-US" altLang="ja-JP" sz="1200" b="1" dirty="0">
                <a:latin typeface="+mn-ea"/>
                <a:cs typeface="Meiryo UI" panose="020B0604030504040204" pitchFamily="50" charset="-128"/>
              </a:rPr>
              <a:t>【</a:t>
            </a:r>
            <a:r>
              <a:rPr kumimoji="1" lang="ja-JP" altLang="en-US" sz="1200" b="1" dirty="0">
                <a:latin typeface="+mn-ea"/>
                <a:cs typeface="Meiryo UI" panose="020B0604030504040204" pitchFamily="50" charset="-128"/>
              </a:rPr>
              <a:t>事業承継ネットワーク会議</a:t>
            </a:r>
            <a:r>
              <a:rPr kumimoji="1" lang="en-US" altLang="ja-JP" sz="1200" b="1" dirty="0">
                <a:latin typeface="+mn-ea"/>
                <a:cs typeface="Meiryo UI" panose="020B0604030504040204" pitchFamily="50" charset="-128"/>
              </a:rPr>
              <a:t>】</a:t>
            </a:r>
            <a:endParaRPr kumimoji="1" lang="ja-JP" altLang="en-US" sz="1200" b="1" dirty="0">
              <a:latin typeface="+mn-ea"/>
              <a:cs typeface="Meiryo UI" panose="020B0604030504040204" pitchFamily="50" charset="-128"/>
            </a:endParaRPr>
          </a:p>
        </p:txBody>
      </p:sp>
      <p:sp>
        <p:nvSpPr>
          <p:cNvPr id="26" name="テキスト ボックス 25">
            <a:extLst>
              <a:ext uri="{FF2B5EF4-FFF2-40B4-BE49-F238E27FC236}">
                <a16:creationId xmlns:a16="http://schemas.microsoft.com/office/drawing/2014/main" id="{F058B105-4DD8-C2AE-A0A5-0DC345B8249F}"/>
              </a:ext>
            </a:extLst>
          </p:cNvPr>
          <p:cNvSpPr txBox="1"/>
          <p:nvPr/>
        </p:nvSpPr>
        <p:spPr>
          <a:xfrm>
            <a:off x="3883439" y="4293731"/>
            <a:ext cx="1708505" cy="276999"/>
          </a:xfrm>
          <a:prstGeom prst="rect">
            <a:avLst/>
          </a:prstGeom>
          <a:noFill/>
        </p:spPr>
        <p:txBody>
          <a:bodyPr wrap="square" rtlCol="0">
            <a:spAutoFit/>
          </a:bodyPr>
          <a:lstStyle/>
          <a:p>
            <a:pPr algn="l"/>
            <a:r>
              <a:rPr kumimoji="1" lang="en-US" altLang="ja-JP" sz="1200" b="1" dirty="0">
                <a:latin typeface="+mn-ea"/>
                <a:cs typeface="Meiryo UI" panose="020B0604030504040204" pitchFamily="50" charset="-128"/>
              </a:rPr>
              <a:t>【</a:t>
            </a:r>
            <a:r>
              <a:rPr kumimoji="1" lang="ja-JP" altLang="en-US" sz="1200" b="1" dirty="0">
                <a:latin typeface="+mn-ea"/>
                <a:cs typeface="Meiryo UI" panose="020B0604030504040204" pitchFamily="50" charset="-128"/>
              </a:rPr>
              <a:t>事業承継セミナー</a:t>
            </a:r>
            <a:r>
              <a:rPr kumimoji="1" lang="en-US" altLang="ja-JP" sz="1200" b="1" dirty="0">
                <a:latin typeface="+mn-ea"/>
                <a:cs typeface="Meiryo UI" panose="020B0604030504040204" pitchFamily="50" charset="-128"/>
              </a:rPr>
              <a:t>】</a:t>
            </a:r>
            <a:endParaRPr kumimoji="1" lang="ja-JP" altLang="en-US" sz="1200" b="1" dirty="0">
              <a:latin typeface="+mn-ea"/>
              <a:cs typeface="Meiryo UI" panose="020B0604030504040204" pitchFamily="50" charset="-128"/>
            </a:endParaRPr>
          </a:p>
        </p:txBody>
      </p:sp>
      <p:sp>
        <p:nvSpPr>
          <p:cNvPr id="27" name="テキスト ボックス 26">
            <a:extLst>
              <a:ext uri="{FF2B5EF4-FFF2-40B4-BE49-F238E27FC236}">
                <a16:creationId xmlns:a16="http://schemas.microsoft.com/office/drawing/2014/main" id="{2D3B7993-1F31-4111-641E-AA3FB2348ABC}"/>
              </a:ext>
            </a:extLst>
          </p:cNvPr>
          <p:cNvSpPr txBox="1"/>
          <p:nvPr/>
        </p:nvSpPr>
        <p:spPr>
          <a:xfrm>
            <a:off x="6836077" y="4293730"/>
            <a:ext cx="1276147" cy="276999"/>
          </a:xfrm>
          <a:prstGeom prst="rect">
            <a:avLst/>
          </a:prstGeom>
          <a:noFill/>
        </p:spPr>
        <p:txBody>
          <a:bodyPr wrap="square" rtlCol="0">
            <a:spAutoFit/>
          </a:bodyPr>
          <a:lstStyle/>
          <a:p>
            <a:pPr algn="l"/>
            <a:r>
              <a:rPr kumimoji="1" lang="en-US" altLang="ja-JP" sz="1200" b="1" dirty="0">
                <a:latin typeface="+mn-ea"/>
                <a:cs typeface="Meiryo UI" panose="020B0604030504040204" pitchFamily="50" charset="-128"/>
              </a:rPr>
              <a:t>【</a:t>
            </a:r>
            <a:r>
              <a:rPr kumimoji="1" lang="ja-JP" altLang="en-US" sz="1200" b="1" dirty="0">
                <a:latin typeface="+mn-ea"/>
                <a:cs typeface="Meiryo UI" panose="020B0604030504040204" pitchFamily="50" charset="-128"/>
              </a:rPr>
              <a:t>個別相談会</a:t>
            </a:r>
            <a:r>
              <a:rPr kumimoji="1" lang="en-US" altLang="ja-JP" sz="1200" b="1" dirty="0">
                <a:latin typeface="+mn-ea"/>
                <a:cs typeface="Meiryo UI" panose="020B0604030504040204" pitchFamily="50" charset="-128"/>
              </a:rPr>
              <a:t>】</a:t>
            </a:r>
            <a:endParaRPr kumimoji="1" lang="ja-JP" altLang="en-US" sz="1200" b="1" dirty="0">
              <a:latin typeface="+mn-ea"/>
              <a:cs typeface="Meiryo UI" panose="020B0604030504040204" pitchFamily="50" charset="-128"/>
            </a:endParaRPr>
          </a:p>
        </p:txBody>
      </p:sp>
      <p:pic>
        <p:nvPicPr>
          <p:cNvPr id="28" name="図 27" descr="屋内, テーブル, 部屋, 暮らし が含まれている画像&#10;&#10;AI 生成コンテンツは誤りを含む可能性があります。">
            <a:extLst>
              <a:ext uri="{FF2B5EF4-FFF2-40B4-BE49-F238E27FC236}">
                <a16:creationId xmlns:a16="http://schemas.microsoft.com/office/drawing/2014/main" id="{E6366FD0-FB80-A838-4F2F-8A91C7D172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545109" y="4570732"/>
            <a:ext cx="2686414" cy="1834769"/>
          </a:xfrm>
          <a:prstGeom prst="rect">
            <a:avLst/>
          </a:prstGeom>
        </p:spPr>
      </p:pic>
      <p:pic>
        <p:nvPicPr>
          <p:cNvPr id="29" name="図 28" descr="会議室に集まる人々&#10;&#10;AI 生成コンテンツは誤りを含む可能性があります。">
            <a:extLst>
              <a:ext uri="{FF2B5EF4-FFF2-40B4-BE49-F238E27FC236}">
                <a16:creationId xmlns:a16="http://schemas.microsoft.com/office/drawing/2014/main" id="{23FB65C0-8CB7-7648-1A8C-92E186A0B1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3389" y="4569408"/>
            <a:ext cx="2732566" cy="1821711"/>
          </a:xfrm>
          <a:prstGeom prst="rect">
            <a:avLst/>
          </a:prstGeom>
        </p:spPr>
      </p:pic>
      <p:pic>
        <p:nvPicPr>
          <p:cNvPr id="30" name="図 29" descr="男, テーブル, ケーキ, 部屋 が含まれている画像">
            <a:extLst>
              <a:ext uri="{FF2B5EF4-FFF2-40B4-BE49-F238E27FC236}">
                <a16:creationId xmlns:a16="http://schemas.microsoft.com/office/drawing/2014/main" id="{83E7AF2A-EAE3-A350-58D3-D31D96642D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6783" y="4569408"/>
            <a:ext cx="2404002" cy="1803002"/>
          </a:xfrm>
          <a:prstGeom prst="rect">
            <a:avLst/>
          </a:prstGeom>
        </p:spPr>
      </p:pic>
    </p:spTree>
    <p:extLst>
      <p:ext uri="{BB962C8B-B14F-4D97-AF65-F5344CB8AC3E}">
        <p14:creationId xmlns:p14="http://schemas.microsoft.com/office/powerpoint/2010/main" val="42847899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78C7A66B-433E-32D4-CE5B-FE649CFD6E31}"/>
              </a:ext>
            </a:extLst>
          </p:cNvPr>
          <p:cNvSpPr>
            <a:spLocks noGrp="1"/>
          </p:cNvSpPr>
          <p:nvPr>
            <p:ph type="body" sz="quarter" idx="13"/>
          </p:nvPr>
        </p:nvSpPr>
        <p:spPr>
          <a:xfrm>
            <a:off x="443071" y="6525714"/>
            <a:ext cx="9880615" cy="123111"/>
          </a:xfrm>
        </p:spPr>
        <p:txBody>
          <a:bodyPr/>
          <a:lstStyle/>
          <a:p>
            <a:r>
              <a:rPr kumimoji="1" lang="ja-JP" altLang="en-US" dirty="0"/>
              <a:t>出典：第６回アトツギ甲子園ホームページ</a:t>
            </a:r>
          </a:p>
        </p:txBody>
      </p:sp>
      <p:sp>
        <p:nvSpPr>
          <p:cNvPr id="21" name="テキスト プレースホルダー 8">
            <a:extLst>
              <a:ext uri="{FF2B5EF4-FFF2-40B4-BE49-F238E27FC236}">
                <a16:creationId xmlns:a16="http://schemas.microsoft.com/office/drawing/2014/main" id="{05666CD8-B3A3-832E-B4E4-73B92CA40ED6}"/>
              </a:ext>
            </a:extLst>
          </p:cNvPr>
          <p:cNvSpPr txBox="1">
            <a:spLocks/>
          </p:cNvSpPr>
          <p:nvPr/>
        </p:nvSpPr>
        <p:spPr>
          <a:xfrm>
            <a:off x="139123" y="523220"/>
            <a:ext cx="11931426" cy="1603104"/>
          </a:xfrm>
          <a:prstGeom prst="rect">
            <a:avLst/>
          </a:prstGeom>
          <a:solidFill>
            <a:srgbClr val="F3F6F6"/>
          </a:solidFill>
          <a:ln>
            <a:noFill/>
          </a:ln>
        </p:spPr>
        <p:txBody>
          <a:bodyPr vert="horz" wrap="square" lIns="216000" tIns="108000" rIns="216000" bIns="108000" rtlCol="0" anchor="t" anchorCtr="0">
            <a:sp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958" b="0" i="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285750" marR="0" lvl="0" indent="-285750" algn="l" defTabSz="914423" rtl="0" eaLnBrk="1" fontAlgn="auto" latinLnBrk="0" hangingPunct="1">
              <a:lnSpc>
                <a:spcPct val="100000"/>
              </a:lnSpc>
              <a:spcBef>
                <a:spcPts val="0"/>
              </a:spcBef>
              <a:spcAft>
                <a:spcPts val="600"/>
              </a:spcAft>
              <a:buClr>
                <a:srgbClr val="4F81BD">
                  <a:lumMod val="75000"/>
                </a:srgbClr>
              </a:buClr>
              <a:buSzTx/>
              <a:buFont typeface="Arial" panose="020B0604020202020204" pitchFamily="34" charset="0"/>
              <a:buChar char="•"/>
              <a:tabLst/>
              <a:defRPr/>
            </a:pPr>
            <a:r>
              <a:rPr kumimoji="1" lang="ja-JP" altLang="en-US" sz="1600" b="0" i="0" u="none" strike="noStrike" kern="1200" cap="none" spc="-3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eiryo UI"/>
              </a:rPr>
              <a:t>中小企業庁は、「後継者の経営能力」の向上には、新規事業を通じた企業の戦略立案能力、後継者自身の発信力、実行力が重要と考えており、これらの能力育成に向けて、後継者を対象としたピッチコンテスト「アトツギ甲子園」を開催。</a:t>
            </a:r>
            <a:endParaRPr kumimoji="1" lang="en-US" altLang="ja-JP" sz="1600" b="0" i="0" u="none" strike="noStrike" kern="1200" cap="none" spc="-3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eiryo UI"/>
            </a:endParaRPr>
          </a:p>
          <a:p>
            <a:pPr marL="285750" marR="0" lvl="0" indent="-285750" algn="l" defTabSz="914423" rtl="0" eaLnBrk="1" fontAlgn="auto" latinLnBrk="0" hangingPunct="1">
              <a:lnSpc>
                <a:spcPct val="100000"/>
              </a:lnSpc>
              <a:spcBef>
                <a:spcPts val="0"/>
              </a:spcBef>
              <a:spcAft>
                <a:spcPts val="600"/>
              </a:spcAft>
              <a:buClr>
                <a:srgbClr val="4F81BD">
                  <a:lumMod val="75000"/>
                </a:srgbClr>
              </a:buClr>
              <a:buSzTx/>
              <a:buFont typeface="Arial" panose="020B0604020202020204" pitchFamily="34" charset="0"/>
              <a:buChar char="•"/>
              <a:tabLst/>
              <a:defRPr/>
            </a:pPr>
            <a:r>
              <a:rPr kumimoji="1" lang="en-US" altLang="ja-JP" sz="1600" b="0" i="0" u="none" strike="noStrike" kern="1200" cap="none" spc="-3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eiryo UI"/>
              </a:rPr>
              <a:t>2020</a:t>
            </a:r>
            <a:r>
              <a:rPr kumimoji="1" lang="ja-JP" altLang="en-US" sz="1600" b="0" i="0" u="none" strike="noStrike" kern="1200" cap="none" spc="-3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eiryo UI"/>
              </a:rPr>
              <a:t>年度から実施。</a:t>
            </a:r>
            <a:r>
              <a:rPr kumimoji="1" lang="en-US" altLang="ja-JP" sz="1600" b="0" i="0" u="sng" strike="noStrike" kern="1200" cap="none" spc="-3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eiryo UI"/>
              </a:rPr>
              <a:t>39</a:t>
            </a:r>
            <a:r>
              <a:rPr kumimoji="1" lang="ja-JP" altLang="en-US" sz="1600" b="0" i="0" u="sng" strike="noStrike" kern="1200" cap="none" spc="-3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eiryo UI"/>
              </a:rPr>
              <a:t>歳以下の後継者</a:t>
            </a:r>
            <a:r>
              <a:rPr kumimoji="1" lang="ja-JP" altLang="en-US" sz="1600" b="0" i="0" u="none" strike="noStrike" kern="1200" cap="none" spc="-3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eiryo UI"/>
              </a:rPr>
              <a:t>が対象の経営資源を活用したビジネスアイデアを競うピッチコンテスト。</a:t>
            </a:r>
            <a:endParaRPr kumimoji="1" lang="en-US" altLang="ja-JP" sz="1600" b="0" i="0" u="none" strike="noStrike" kern="1200" cap="none" spc="-3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eiryo UI"/>
            </a:endParaRPr>
          </a:p>
          <a:p>
            <a:pPr marL="285750" marR="0" lvl="0" indent="-285750" algn="l" defTabSz="914423" rtl="0" eaLnBrk="1" fontAlgn="auto" latinLnBrk="0" hangingPunct="1">
              <a:lnSpc>
                <a:spcPct val="100000"/>
              </a:lnSpc>
              <a:spcBef>
                <a:spcPts val="0"/>
              </a:spcBef>
              <a:spcAft>
                <a:spcPts val="600"/>
              </a:spcAft>
              <a:buClr>
                <a:srgbClr val="4F81BD">
                  <a:lumMod val="75000"/>
                </a:srgbClr>
              </a:buClr>
              <a:buSzTx/>
              <a:buFont typeface="Arial" panose="020B0604020202020204" pitchFamily="34" charset="0"/>
              <a:buChar char="•"/>
              <a:tabLst/>
              <a:defRPr/>
            </a:pP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第６回アトツギ甲子園中部ブロック</a:t>
            </a: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愛知・岐阜・三重・富山・石川）大会（</a:t>
            </a: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2026</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1</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月</a:t>
            </a:r>
            <a:r>
              <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23</a:t>
            </a:r>
            <a:r>
              <a:rPr kumimoji="1"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日開催）出場１５者の事業所所在地県別は愛知１０者、富山４者、石川１者。</a:t>
            </a:r>
            <a:endParaRPr kumimoji="1"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pic>
        <p:nvPicPr>
          <p:cNvPr id="6" name="図 5" descr="人, 男, 写真, ポーズ が含まれている画像&#10;&#10;AI 生成コンテンツは誤りを含む可能性があります。">
            <a:extLst>
              <a:ext uri="{FF2B5EF4-FFF2-40B4-BE49-F238E27FC236}">
                <a16:creationId xmlns:a16="http://schemas.microsoft.com/office/drawing/2014/main" id="{3F5A3689-7D88-E8E2-E0D0-847AB10833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123" y="2199683"/>
            <a:ext cx="6312438" cy="4210353"/>
          </a:xfrm>
          <a:prstGeom prst="rect">
            <a:avLst/>
          </a:prstGeom>
        </p:spPr>
      </p:pic>
      <p:pic>
        <p:nvPicPr>
          <p:cNvPr id="8" name="図 7" descr="テキスト, 手紙&#10;&#10;AI 生成コンテンツは誤りを含む可能性があります。">
            <a:extLst>
              <a:ext uri="{FF2B5EF4-FFF2-40B4-BE49-F238E27FC236}">
                <a16:creationId xmlns:a16="http://schemas.microsoft.com/office/drawing/2014/main" id="{4FBFE5E5-B4F9-7364-BD24-F413B8ADE5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4546" y="2184476"/>
            <a:ext cx="4727090" cy="4437539"/>
          </a:xfrm>
          <a:prstGeom prst="rect">
            <a:avLst/>
          </a:prstGeom>
        </p:spPr>
      </p:pic>
      <p:sp>
        <p:nvSpPr>
          <p:cNvPr id="7" name="タイトル 2">
            <a:extLst>
              <a:ext uri="{FF2B5EF4-FFF2-40B4-BE49-F238E27FC236}">
                <a16:creationId xmlns:a16="http://schemas.microsoft.com/office/drawing/2014/main" id="{466EA7A9-AA84-4568-0F86-BFA4563C0B4C}"/>
              </a:ext>
            </a:extLst>
          </p:cNvPr>
          <p:cNvSpPr txBox="1">
            <a:spLocks/>
          </p:cNvSpPr>
          <p:nvPr/>
        </p:nvSpPr>
        <p:spPr>
          <a:xfrm>
            <a:off x="1716774" y="0"/>
            <a:ext cx="9469769" cy="461665"/>
          </a:xfrm>
          <a:prstGeom prst="rect">
            <a:avLst/>
          </a:prstGeom>
        </p:spPr>
        <p:txBody>
          <a:bodyPr vert="horz" wrap="square" lIns="91440" tIns="45720" rIns="91440" bIns="45720" rtlCol="0" anchor="ctr">
            <a:spAutoFit/>
          </a:bodyPr>
          <a:lstStyle>
            <a:lvl1pPr algn="l" defTabSz="914400" rtl="0" eaLnBrk="1" latinLnBrk="0" hangingPunct="1">
              <a:spcBef>
                <a:spcPct val="0"/>
              </a:spcBef>
              <a:buNone/>
              <a:defRPr kumimoji="1" lang="ja-JP" altLang="en-US" sz="2400" b="1"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en-US" altLang="ja-JP" sz="2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2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参考</a:t>
            </a:r>
            <a:r>
              <a:rPr kumimoji="1" lang="en-US" altLang="ja-JP" sz="2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2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アトツギ甲子園</a:t>
            </a:r>
            <a:endParaRPr kumimoji="1" lang="ja-JP" altLang="en-US" sz="2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4" name="タイトル 2">
            <a:extLst>
              <a:ext uri="{FF2B5EF4-FFF2-40B4-BE49-F238E27FC236}">
                <a16:creationId xmlns:a16="http://schemas.microsoft.com/office/drawing/2014/main" id="{9EAC3795-DC56-E240-DD7E-E9979B76FD2E}"/>
              </a:ext>
            </a:extLst>
          </p:cNvPr>
          <p:cNvSpPr txBox="1">
            <a:spLocks/>
          </p:cNvSpPr>
          <p:nvPr/>
        </p:nvSpPr>
        <p:spPr>
          <a:xfrm>
            <a:off x="0" y="-11804"/>
            <a:ext cx="1743022" cy="461665"/>
          </a:xfrm>
          <a:prstGeom prst="rect">
            <a:avLst/>
          </a:prstGeom>
          <a:solidFill>
            <a:srgbClr val="016F96"/>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成長支援②</a:t>
            </a:r>
            <a:endParaRPr kumimoji="0" lang="en-US" altLang="ja-JP" sz="24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 name="スライド番号プレースホルダー 4">
            <a:extLst>
              <a:ext uri="{FF2B5EF4-FFF2-40B4-BE49-F238E27FC236}">
                <a16:creationId xmlns:a16="http://schemas.microsoft.com/office/drawing/2014/main" id="{876624F6-815C-3CDE-DB05-378E96E5BE79}"/>
              </a:ext>
            </a:extLst>
          </p:cNvPr>
          <p:cNvSpPr>
            <a:spLocks noGrp="1"/>
          </p:cNvSpPr>
          <p:nvPr>
            <p:ph type="sldNum" sz="quarter" idx="4"/>
          </p:nvPr>
        </p:nvSpPr>
        <p:spPr/>
        <p:txBody>
          <a:bodyPr/>
          <a:lstStyle/>
          <a:p>
            <a:fld id="{D9550142-B990-490A-A107-ED7302A7FD52}" type="slidenum">
              <a:rPr lang="ja-JP" altLang="en-US" smtClean="0"/>
              <a:pPr/>
              <a:t>23</a:t>
            </a:fld>
            <a:endParaRPr lang="ja-JP" altLang="en-US" dirty="0"/>
          </a:p>
        </p:txBody>
      </p:sp>
    </p:spTree>
    <p:extLst>
      <p:ext uri="{BB962C8B-B14F-4D97-AF65-F5344CB8AC3E}">
        <p14:creationId xmlns:p14="http://schemas.microsoft.com/office/powerpoint/2010/main" val="319832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descr="図形 が含まれている画像&#10;&#10;自動的に生成された説明">
            <a:extLst>
              <a:ext uri="{FF2B5EF4-FFF2-40B4-BE49-F238E27FC236}">
                <a16:creationId xmlns:a16="http://schemas.microsoft.com/office/drawing/2014/main" id="{48AFDF86-5BCE-E878-5726-1C12D703C545}"/>
              </a:ext>
            </a:extLst>
          </p:cNvPr>
          <p:cNvPicPr>
            <a:picLocks/>
          </p:cNvPicPr>
          <p:nvPr/>
        </p:nvPicPr>
        <p:blipFill rotWithShape="1">
          <a:blip r:embed="rId2" cstate="print">
            <a:extLst>
              <a:ext uri="{28A0092B-C50C-407E-A947-70E740481C1C}">
                <a14:useLocalDpi xmlns:a14="http://schemas.microsoft.com/office/drawing/2010/main" val="0"/>
              </a:ext>
            </a:extLst>
          </a:blip>
          <a:srcRect b="94693"/>
          <a:stretch/>
        </p:blipFill>
        <p:spPr>
          <a:xfrm>
            <a:off x="-9598" y="-8993"/>
            <a:ext cx="12192000" cy="489049"/>
          </a:xfrm>
          <a:prstGeom prst="rect">
            <a:avLst/>
          </a:prstGeom>
          <a:noFill/>
        </p:spPr>
      </p:pic>
      <p:sp>
        <p:nvSpPr>
          <p:cNvPr id="4" name="object 4"/>
          <p:cNvSpPr txBox="1"/>
          <p:nvPr/>
        </p:nvSpPr>
        <p:spPr>
          <a:xfrm>
            <a:off x="263207" y="738505"/>
            <a:ext cx="11665585" cy="1194943"/>
          </a:xfrm>
          <a:prstGeom prst="rect">
            <a:avLst/>
          </a:prstGeom>
          <a:solidFill>
            <a:srgbClr val="F8FBFB"/>
          </a:solidFill>
        </p:spPr>
        <p:txBody>
          <a:bodyPr vert="horz" wrap="square" lIns="0" tIns="171450" rIns="0" bIns="0" rtlCol="0" anchor="ctr">
            <a:spAutoFit/>
          </a:bodyPr>
          <a:lstStyle/>
          <a:p>
            <a:pPr marL="502284" indent="-286385" algn="just">
              <a:lnSpc>
                <a:spcPct val="100000"/>
              </a:lnSpc>
              <a:spcBef>
                <a:spcPts val="1350"/>
              </a:spcBef>
              <a:buFont typeface="Wingdings" panose="05000000000000000000" pitchFamily="2" charset="2"/>
              <a:buChar char="l"/>
              <a:tabLst>
                <a:tab pos="502284" algn="l"/>
              </a:tabLst>
            </a:pPr>
            <a:r>
              <a:rPr sz="1600" b="1" spc="-20" dirty="0" err="1">
                <a:latin typeface="メイリオ"/>
                <a:cs typeface="メイリオ"/>
              </a:rPr>
              <a:t>労働生産性を「付加価値額÷労働投入量」</a:t>
            </a:r>
            <a:r>
              <a:rPr sz="1600" spc="-20" dirty="0" err="1">
                <a:latin typeface="メイリオ"/>
                <a:cs typeface="メイリオ"/>
              </a:rPr>
              <a:t>とした際、付加価値額や労働投入量を規定する要素は様</a:t>
            </a:r>
            <a:r>
              <a:rPr sz="1600" spc="-20" dirty="0">
                <a:latin typeface="メイリオ"/>
                <a:cs typeface="メイリオ"/>
              </a:rPr>
              <a:t>々。</a:t>
            </a:r>
            <a:endParaRPr sz="1600" dirty="0">
              <a:latin typeface="メイリオ"/>
              <a:cs typeface="メイリオ"/>
            </a:endParaRPr>
          </a:p>
          <a:p>
            <a:pPr marL="502284" marR="409575" indent="-287020" algn="just">
              <a:lnSpc>
                <a:spcPct val="130000"/>
              </a:lnSpc>
              <a:spcBef>
                <a:spcPts val="1200"/>
              </a:spcBef>
              <a:buFont typeface="Wingdings" panose="05000000000000000000" pitchFamily="2" charset="2"/>
              <a:buChar char="l"/>
              <a:tabLst>
                <a:tab pos="502284" algn="l"/>
              </a:tabLst>
            </a:pPr>
            <a:r>
              <a:rPr sz="1600" b="1" dirty="0" err="1">
                <a:latin typeface="メイリオ"/>
                <a:cs typeface="メイリオ"/>
              </a:rPr>
              <a:t>労働投入量の最適化のための取組</a:t>
            </a:r>
            <a:r>
              <a:rPr lang="ja-JP" altLang="en-US" sz="1600" b="1" dirty="0">
                <a:latin typeface="メイリオ"/>
                <a:cs typeface="メイリオ"/>
              </a:rPr>
              <a:t>＜分母＞（省力化・デジタル化・</a:t>
            </a:r>
            <a:r>
              <a:rPr lang="en-US" altLang="ja-JP" sz="1600" b="1" dirty="0">
                <a:latin typeface="メイリオ"/>
                <a:cs typeface="メイリオ"/>
              </a:rPr>
              <a:t>AI</a:t>
            </a:r>
            <a:r>
              <a:rPr lang="ja-JP" altLang="en-US" sz="1600" b="1" dirty="0">
                <a:latin typeface="メイリオ"/>
                <a:cs typeface="メイリオ"/>
              </a:rPr>
              <a:t>化等）</a:t>
            </a:r>
            <a:r>
              <a:rPr sz="1600" dirty="0" err="1">
                <a:latin typeface="メイリオ"/>
                <a:cs typeface="メイリオ"/>
              </a:rPr>
              <a:t>や、</a:t>
            </a:r>
            <a:r>
              <a:rPr sz="1600" b="1" spc="-5" dirty="0" err="1">
                <a:latin typeface="メイリオ"/>
                <a:cs typeface="メイリオ"/>
              </a:rPr>
              <a:t>その取組を契機として付加価値拡大に繋が</a:t>
            </a:r>
            <a:r>
              <a:rPr sz="1600" b="1" dirty="0" err="1">
                <a:latin typeface="メイリオ"/>
                <a:cs typeface="メイリオ"/>
              </a:rPr>
              <a:t>る発展的な取組</a:t>
            </a:r>
            <a:r>
              <a:rPr lang="ja-JP" altLang="en-US" sz="1600" b="1" dirty="0">
                <a:latin typeface="メイリオ"/>
                <a:cs typeface="メイリオ"/>
              </a:rPr>
              <a:t>＜分子＞（ビジネスモデルの見直し等）の両方の取り組みが必要。</a:t>
            </a:r>
            <a:endParaRPr sz="1600" dirty="0">
              <a:latin typeface="メイリオ"/>
              <a:cs typeface="メイリオ"/>
            </a:endParaRPr>
          </a:p>
        </p:txBody>
      </p:sp>
      <p:sp>
        <p:nvSpPr>
          <p:cNvPr id="5" name="object 5"/>
          <p:cNvSpPr/>
          <p:nvPr/>
        </p:nvSpPr>
        <p:spPr>
          <a:xfrm>
            <a:off x="363766" y="4147565"/>
            <a:ext cx="1443990" cy="1501140"/>
          </a:xfrm>
          <a:custGeom>
            <a:avLst/>
            <a:gdLst/>
            <a:ahLst/>
            <a:cxnLst/>
            <a:rect l="l" t="t" r="r" b="b"/>
            <a:pathLst>
              <a:path w="1443989" h="1501139">
                <a:moveTo>
                  <a:pt x="721855" y="0"/>
                </a:moveTo>
                <a:lnTo>
                  <a:pt x="674393" y="1595"/>
                </a:lnTo>
                <a:lnTo>
                  <a:pt x="627751" y="6317"/>
                </a:lnTo>
                <a:lnTo>
                  <a:pt x="582024" y="14066"/>
                </a:lnTo>
                <a:lnTo>
                  <a:pt x="537306" y="24743"/>
                </a:lnTo>
                <a:lnTo>
                  <a:pt x="493694" y="38250"/>
                </a:lnTo>
                <a:lnTo>
                  <a:pt x="451282" y="54487"/>
                </a:lnTo>
                <a:lnTo>
                  <a:pt x="410165" y="73356"/>
                </a:lnTo>
                <a:lnTo>
                  <a:pt x="370439" y="94757"/>
                </a:lnTo>
                <a:lnTo>
                  <a:pt x="332198" y="118593"/>
                </a:lnTo>
                <a:lnTo>
                  <a:pt x="295538" y="144763"/>
                </a:lnTo>
                <a:lnTo>
                  <a:pt x="260554" y="173170"/>
                </a:lnTo>
                <a:lnTo>
                  <a:pt x="227340" y="203714"/>
                </a:lnTo>
                <a:lnTo>
                  <a:pt x="195993" y="236297"/>
                </a:lnTo>
                <a:lnTo>
                  <a:pt x="166607" y="270820"/>
                </a:lnTo>
                <a:lnTo>
                  <a:pt x="139277" y="307183"/>
                </a:lnTo>
                <a:lnTo>
                  <a:pt x="114098" y="345288"/>
                </a:lnTo>
                <a:lnTo>
                  <a:pt x="91166" y="385037"/>
                </a:lnTo>
                <a:lnTo>
                  <a:pt x="70576" y="426330"/>
                </a:lnTo>
                <a:lnTo>
                  <a:pt x="52422" y="469068"/>
                </a:lnTo>
                <a:lnTo>
                  <a:pt x="36801" y="513153"/>
                </a:lnTo>
                <a:lnTo>
                  <a:pt x="23806" y="558485"/>
                </a:lnTo>
                <a:lnTo>
                  <a:pt x="13533" y="604967"/>
                </a:lnTo>
                <a:lnTo>
                  <a:pt x="6078" y="652498"/>
                </a:lnTo>
                <a:lnTo>
                  <a:pt x="1535" y="700981"/>
                </a:lnTo>
                <a:lnTo>
                  <a:pt x="0" y="750315"/>
                </a:lnTo>
                <a:lnTo>
                  <a:pt x="1535" y="799651"/>
                </a:lnTo>
                <a:lnTo>
                  <a:pt x="6078" y="848135"/>
                </a:lnTo>
                <a:lnTo>
                  <a:pt x="13533" y="895668"/>
                </a:lnTo>
                <a:lnTo>
                  <a:pt x="23806" y="942152"/>
                </a:lnTo>
                <a:lnTo>
                  <a:pt x="36801" y="987488"/>
                </a:lnTo>
                <a:lnTo>
                  <a:pt x="52422" y="1031576"/>
                </a:lnTo>
                <a:lnTo>
                  <a:pt x="70576" y="1074318"/>
                </a:lnTo>
                <a:lnTo>
                  <a:pt x="91166" y="1115616"/>
                </a:lnTo>
                <a:lnTo>
                  <a:pt x="114098" y="1155369"/>
                </a:lnTo>
                <a:lnTo>
                  <a:pt x="139277" y="1193479"/>
                </a:lnTo>
                <a:lnTo>
                  <a:pt x="166607" y="1229848"/>
                </a:lnTo>
                <a:lnTo>
                  <a:pt x="195993" y="1264376"/>
                </a:lnTo>
                <a:lnTo>
                  <a:pt x="227340" y="1296964"/>
                </a:lnTo>
                <a:lnTo>
                  <a:pt x="260554" y="1327513"/>
                </a:lnTo>
                <a:lnTo>
                  <a:pt x="295538" y="1355925"/>
                </a:lnTo>
                <a:lnTo>
                  <a:pt x="332198" y="1382101"/>
                </a:lnTo>
                <a:lnTo>
                  <a:pt x="370439" y="1405941"/>
                </a:lnTo>
                <a:lnTo>
                  <a:pt x="410165" y="1427347"/>
                </a:lnTo>
                <a:lnTo>
                  <a:pt x="451282" y="1446220"/>
                </a:lnTo>
                <a:lnTo>
                  <a:pt x="493694" y="1462461"/>
                </a:lnTo>
                <a:lnTo>
                  <a:pt x="537306" y="1475970"/>
                </a:lnTo>
                <a:lnTo>
                  <a:pt x="582024" y="1486650"/>
                </a:lnTo>
                <a:lnTo>
                  <a:pt x="627751" y="1494401"/>
                </a:lnTo>
                <a:lnTo>
                  <a:pt x="674393" y="1499124"/>
                </a:lnTo>
                <a:lnTo>
                  <a:pt x="721855" y="1500720"/>
                </a:lnTo>
                <a:lnTo>
                  <a:pt x="769312" y="1499124"/>
                </a:lnTo>
                <a:lnTo>
                  <a:pt x="815951" y="1494401"/>
                </a:lnTo>
                <a:lnTo>
                  <a:pt x="861675" y="1486650"/>
                </a:lnTo>
                <a:lnTo>
                  <a:pt x="906389" y="1475970"/>
                </a:lnTo>
                <a:lnTo>
                  <a:pt x="949999" y="1462461"/>
                </a:lnTo>
                <a:lnTo>
                  <a:pt x="992410" y="1446220"/>
                </a:lnTo>
                <a:lnTo>
                  <a:pt x="1033525" y="1427347"/>
                </a:lnTo>
                <a:lnTo>
                  <a:pt x="1073251" y="1405941"/>
                </a:lnTo>
                <a:lnTo>
                  <a:pt x="1111491" y="1382101"/>
                </a:lnTo>
                <a:lnTo>
                  <a:pt x="1148151" y="1355925"/>
                </a:lnTo>
                <a:lnTo>
                  <a:pt x="1183135" y="1327513"/>
                </a:lnTo>
                <a:lnTo>
                  <a:pt x="1216348" y="1296964"/>
                </a:lnTo>
                <a:lnTo>
                  <a:pt x="1247696" y="1264376"/>
                </a:lnTo>
                <a:lnTo>
                  <a:pt x="1277083" y="1229848"/>
                </a:lnTo>
                <a:lnTo>
                  <a:pt x="1304414" y="1193479"/>
                </a:lnTo>
                <a:lnTo>
                  <a:pt x="1329593" y="1155369"/>
                </a:lnTo>
                <a:lnTo>
                  <a:pt x="1352526" y="1115616"/>
                </a:lnTo>
                <a:lnTo>
                  <a:pt x="1373117" y="1074318"/>
                </a:lnTo>
                <a:lnTo>
                  <a:pt x="1391271" y="1031576"/>
                </a:lnTo>
                <a:lnTo>
                  <a:pt x="1406894" y="987488"/>
                </a:lnTo>
                <a:lnTo>
                  <a:pt x="1419889" y="942152"/>
                </a:lnTo>
                <a:lnTo>
                  <a:pt x="1430163" y="895668"/>
                </a:lnTo>
                <a:lnTo>
                  <a:pt x="1437619" y="848135"/>
                </a:lnTo>
                <a:lnTo>
                  <a:pt x="1442162" y="799651"/>
                </a:lnTo>
                <a:lnTo>
                  <a:pt x="1443697" y="750315"/>
                </a:lnTo>
                <a:lnTo>
                  <a:pt x="1442162" y="700981"/>
                </a:lnTo>
                <a:lnTo>
                  <a:pt x="1437619" y="652498"/>
                </a:lnTo>
                <a:lnTo>
                  <a:pt x="1430163" y="604967"/>
                </a:lnTo>
                <a:lnTo>
                  <a:pt x="1419889" y="558485"/>
                </a:lnTo>
                <a:lnTo>
                  <a:pt x="1406894" y="513153"/>
                </a:lnTo>
                <a:lnTo>
                  <a:pt x="1391271" y="469068"/>
                </a:lnTo>
                <a:lnTo>
                  <a:pt x="1373117" y="426330"/>
                </a:lnTo>
                <a:lnTo>
                  <a:pt x="1352526" y="385037"/>
                </a:lnTo>
                <a:lnTo>
                  <a:pt x="1329593" y="345288"/>
                </a:lnTo>
                <a:lnTo>
                  <a:pt x="1304414" y="307183"/>
                </a:lnTo>
                <a:lnTo>
                  <a:pt x="1277083" y="270820"/>
                </a:lnTo>
                <a:lnTo>
                  <a:pt x="1247696" y="236297"/>
                </a:lnTo>
                <a:lnTo>
                  <a:pt x="1216348" y="203714"/>
                </a:lnTo>
                <a:lnTo>
                  <a:pt x="1183135" y="173170"/>
                </a:lnTo>
                <a:lnTo>
                  <a:pt x="1148151" y="144763"/>
                </a:lnTo>
                <a:lnTo>
                  <a:pt x="1111491" y="118593"/>
                </a:lnTo>
                <a:lnTo>
                  <a:pt x="1073251" y="94757"/>
                </a:lnTo>
                <a:lnTo>
                  <a:pt x="1033525" y="73356"/>
                </a:lnTo>
                <a:lnTo>
                  <a:pt x="992410" y="54487"/>
                </a:lnTo>
                <a:lnTo>
                  <a:pt x="949999" y="38250"/>
                </a:lnTo>
                <a:lnTo>
                  <a:pt x="906389" y="24743"/>
                </a:lnTo>
                <a:lnTo>
                  <a:pt x="861675" y="14066"/>
                </a:lnTo>
                <a:lnTo>
                  <a:pt x="815951" y="6317"/>
                </a:lnTo>
                <a:lnTo>
                  <a:pt x="769312" y="1595"/>
                </a:lnTo>
                <a:lnTo>
                  <a:pt x="721855" y="0"/>
                </a:lnTo>
                <a:close/>
              </a:path>
            </a:pathLst>
          </a:custGeom>
          <a:solidFill>
            <a:srgbClr val="716F6F"/>
          </a:solidFill>
        </p:spPr>
        <p:txBody>
          <a:bodyPr wrap="square" lIns="0" tIns="0" rIns="0" bIns="0" rtlCol="0"/>
          <a:lstStyle/>
          <a:p>
            <a:endParaRPr/>
          </a:p>
        </p:txBody>
      </p:sp>
      <p:sp>
        <p:nvSpPr>
          <p:cNvPr id="6" name="object 6"/>
          <p:cNvSpPr txBox="1"/>
          <p:nvPr/>
        </p:nvSpPr>
        <p:spPr>
          <a:xfrm>
            <a:off x="729487" y="4576953"/>
            <a:ext cx="711200" cy="574040"/>
          </a:xfrm>
          <a:prstGeom prst="rect">
            <a:avLst/>
          </a:prstGeom>
        </p:spPr>
        <p:txBody>
          <a:bodyPr vert="horz" wrap="square" lIns="0" tIns="12700" rIns="0" bIns="0" rtlCol="0">
            <a:spAutoFit/>
          </a:bodyPr>
          <a:lstStyle/>
          <a:p>
            <a:pPr marL="12700" marR="5080" indent="114300">
              <a:lnSpc>
                <a:spcPct val="100000"/>
              </a:lnSpc>
              <a:spcBef>
                <a:spcPts val="100"/>
              </a:spcBef>
            </a:pPr>
            <a:r>
              <a:rPr sz="1800" b="1" spc="-25">
                <a:solidFill>
                  <a:srgbClr val="FDFFFF"/>
                </a:solidFill>
                <a:latin typeface="メイリオ"/>
                <a:cs typeface="メイリオ"/>
              </a:rPr>
              <a:t>労働</a:t>
            </a:r>
            <a:r>
              <a:rPr sz="1800" b="1" spc="-20">
                <a:solidFill>
                  <a:srgbClr val="FDFFFF"/>
                </a:solidFill>
                <a:latin typeface="メイリオ"/>
                <a:cs typeface="メイリオ"/>
              </a:rPr>
              <a:t>生産性</a:t>
            </a:r>
            <a:endParaRPr sz="1800">
              <a:latin typeface="メイリオ"/>
              <a:cs typeface="メイリオ"/>
            </a:endParaRPr>
          </a:p>
        </p:txBody>
      </p:sp>
      <p:sp>
        <p:nvSpPr>
          <p:cNvPr id="7" name="object 7"/>
          <p:cNvSpPr/>
          <p:nvPr/>
        </p:nvSpPr>
        <p:spPr>
          <a:xfrm>
            <a:off x="2546476" y="4924552"/>
            <a:ext cx="1583055" cy="0"/>
          </a:xfrm>
          <a:custGeom>
            <a:avLst/>
            <a:gdLst/>
            <a:ahLst/>
            <a:cxnLst/>
            <a:rect l="l" t="t" r="r" b="b"/>
            <a:pathLst>
              <a:path w="1583054">
                <a:moveTo>
                  <a:pt x="1582801" y="0"/>
                </a:moveTo>
                <a:lnTo>
                  <a:pt x="0" y="0"/>
                </a:lnTo>
              </a:path>
            </a:pathLst>
          </a:custGeom>
          <a:ln w="19050">
            <a:solidFill>
              <a:srgbClr val="000000"/>
            </a:solidFill>
          </a:ln>
        </p:spPr>
        <p:txBody>
          <a:bodyPr wrap="square" lIns="0" tIns="0" rIns="0" bIns="0" rtlCol="0"/>
          <a:lstStyle/>
          <a:p>
            <a:endParaRPr/>
          </a:p>
        </p:txBody>
      </p:sp>
      <p:sp>
        <p:nvSpPr>
          <p:cNvPr id="8" name="object 8"/>
          <p:cNvSpPr/>
          <p:nvPr/>
        </p:nvSpPr>
        <p:spPr>
          <a:xfrm>
            <a:off x="2032762" y="4789804"/>
            <a:ext cx="285115" cy="216535"/>
          </a:xfrm>
          <a:custGeom>
            <a:avLst/>
            <a:gdLst/>
            <a:ahLst/>
            <a:cxnLst/>
            <a:rect l="l" t="t" r="r" b="b"/>
            <a:pathLst>
              <a:path w="285114" h="216535">
                <a:moveTo>
                  <a:pt x="284861" y="129794"/>
                </a:moveTo>
                <a:lnTo>
                  <a:pt x="0" y="129794"/>
                </a:lnTo>
                <a:lnTo>
                  <a:pt x="0" y="216281"/>
                </a:lnTo>
                <a:lnTo>
                  <a:pt x="284861" y="216281"/>
                </a:lnTo>
                <a:lnTo>
                  <a:pt x="284861" y="129794"/>
                </a:lnTo>
                <a:close/>
              </a:path>
              <a:path w="285114" h="216535">
                <a:moveTo>
                  <a:pt x="284861" y="0"/>
                </a:moveTo>
                <a:lnTo>
                  <a:pt x="0" y="0"/>
                </a:lnTo>
                <a:lnTo>
                  <a:pt x="0" y="86487"/>
                </a:lnTo>
                <a:lnTo>
                  <a:pt x="284861" y="86487"/>
                </a:lnTo>
                <a:lnTo>
                  <a:pt x="284861" y="0"/>
                </a:lnTo>
                <a:close/>
              </a:path>
            </a:pathLst>
          </a:custGeom>
          <a:solidFill>
            <a:srgbClr val="000000"/>
          </a:solidFill>
        </p:spPr>
        <p:txBody>
          <a:bodyPr wrap="square" lIns="0" tIns="0" rIns="0" bIns="0" rtlCol="0"/>
          <a:lstStyle/>
          <a:p>
            <a:endParaRPr/>
          </a:p>
        </p:txBody>
      </p:sp>
      <p:sp>
        <p:nvSpPr>
          <p:cNvPr id="9" name="object 9"/>
          <p:cNvSpPr/>
          <p:nvPr/>
        </p:nvSpPr>
        <p:spPr>
          <a:xfrm>
            <a:off x="2593467" y="5281676"/>
            <a:ext cx="1536065" cy="1043305"/>
          </a:xfrm>
          <a:custGeom>
            <a:avLst/>
            <a:gdLst/>
            <a:ahLst/>
            <a:cxnLst/>
            <a:rect l="l" t="t" r="r" b="b"/>
            <a:pathLst>
              <a:path w="1536064" h="1043304">
                <a:moveTo>
                  <a:pt x="1361947" y="0"/>
                </a:moveTo>
                <a:lnTo>
                  <a:pt x="173862" y="0"/>
                </a:lnTo>
                <a:lnTo>
                  <a:pt x="127646" y="6211"/>
                </a:lnTo>
                <a:lnTo>
                  <a:pt x="86115" y="23739"/>
                </a:lnTo>
                <a:lnTo>
                  <a:pt x="50926" y="50927"/>
                </a:lnTo>
                <a:lnTo>
                  <a:pt x="23739" y="86115"/>
                </a:lnTo>
                <a:lnTo>
                  <a:pt x="6211" y="127646"/>
                </a:lnTo>
                <a:lnTo>
                  <a:pt x="0" y="173862"/>
                </a:lnTo>
                <a:lnTo>
                  <a:pt x="0" y="869238"/>
                </a:lnTo>
                <a:lnTo>
                  <a:pt x="6211" y="915454"/>
                </a:lnTo>
                <a:lnTo>
                  <a:pt x="23739" y="956983"/>
                </a:lnTo>
                <a:lnTo>
                  <a:pt x="50926" y="992168"/>
                </a:lnTo>
                <a:lnTo>
                  <a:pt x="86115" y="1019352"/>
                </a:lnTo>
                <a:lnTo>
                  <a:pt x="127646" y="1036878"/>
                </a:lnTo>
                <a:lnTo>
                  <a:pt x="173862" y="1043089"/>
                </a:lnTo>
                <a:lnTo>
                  <a:pt x="1361947" y="1043089"/>
                </a:lnTo>
                <a:lnTo>
                  <a:pt x="1408164" y="1036878"/>
                </a:lnTo>
                <a:lnTo>
                  <a:pt x="1449695" y="1019352"/>
                </a:lnTo>
                <a:lnTo>
                  <a:pt x="1484883" y="992168"/>
                </a:lnTo>
                <a:lnTo>
                  <a:pt x="1512071" y="956983"/>
                </a:lnTo>
                <a:lnTo>
                  <a:pt x="1529599" y="915454"/>
                </a:lnTo>
                <a:lnTo>
                  <a:pt x="1535810" y="869238"/>
                </a:lnTo>
                <a:lnTo>
                  <a:pt x="1535810" y="173862"/>
                </a:lnTo>
                <a:lnTo>
                  <a:pt x="1529599" y="127646"/>
                </a:lnTo>
                <a:lnTo>
                  <a:pt x="1512071" y="86115"/>
                </a:lnTo>
                <a:lnTo>
                  <a:pt x="1484883" y="50926"/>
                </a:lnTo>
                <a:lnTo>
                  <a:pt x="1449695" y="23739"/>
                </a:lnTo>
                <a:lnTo>
                  <a:pt x="1408164" y="6211"/>
                </a:lnTo>
                <a:lnTo>
                  <a:pt x="1361947" y="0"/>
                </a:lnTo>
                <a:close/>
              </a:path>
            </a:pathLst>
          </a:custGeom>
          <a:solidFill>
            <a:srgbClr val="716F6F"/>
          </a:solidFill>
        </p:spPr>
        <p:txBody>
          <a:bodyPr wrap="square" lIns="0" tIns="0" rIns="0" bIns="0" rtlCol="0"/>
          <a:lstStyle/>
          <a:p>
            <a:endParaRPr/>
          </a:p>
        </p:txBody>
      </p:sp>
      <p:sp>
        <p:nvSpPr>
          <p:cNvPr id="10" name="object 10"/>
          <p:cNvSpPr txBox="1"/>
          <p:nvPr/>
        </p:nvSpPr>
        <p:spPr>
          <a:xfrm>
            <a:off x="2776854" y="5619699"/>
            <a:ext cx="1168400" cy="299720"/>
          </a:xfrm>
          <a:prstGeom prst="rect">
            <a:avLst/>
          </a:prstGeom>
        </p:spPr>
        <p:txBody>
          <a:bodyPr vert="horz" wrap="square" lIns="0" tIns="12700" rIns="0" bIns="0" rtlCol="0">
            <a:spAutoFit/>
          </a:bodyPr>
          <a:lstStyle/>
          <a:p>
            <a:pPr marL="12700">
              <a:lnSpc>
                <a:spcPct val="100000"/>
              </a:lnSpc>
              <a:spcBef>
                <a:spcPts val="100"/>
              </a:spcBef>
            </a:pPr>
            <a:r>
              <a:rPr sz="1800" b="1" spc="-10">
                <a:solidFill>
                  <a:srgbClr val="FDFFFF"/>
                </a:solidFill>
                <a:latin typeface="メイリオ"/>
                <a:cs typeface="メイリオ"/>
              </a:rPr>
              <a:t>労働投入量</a:t>
            </a:r>
            <a:endParaRPr sz="1800">
              <a:latin typeface="メイリオ"/>
              <a:cs typeface="メイリオ"/>
            </a:endParaRPr>
          </a:p>
        </p:txBody>
      </p:sp>
      <p:sp>
        <p:nvSpPr>
          <p:cNvPr id="11" name="object 11"/>
          <p:cNvSpPr/>
          <p:nvPr/>
        </p:nvSpPr>
        <p:spPr>
          <a:xfrm>
            <a:off x="2593467" y="3474846"/>
            <a:ext cx="1536065" cy="1043305"/>
          </a:xfrm>
          <a:custGeom>
            <a:avLst/>
            <a:gdLst/>
            <a:ahLst/>
            <a:cxnLst/>
            <a:rect l="l" t="t" r="r" b="b"/>
            <a:pathLst>
              <a:path w="1536064" h="1043304">
                <a:moveTo>
                  <a:pt x="1361947" y="0"/>
                </a:moveTo>
                <a:lnTo>
                  <a:pt x="173862" y="0"/>
                </a:lnTo>
                <a:lnTo>
                  <a:pt x="127646" y="6211"/>
                </a:lnTo>
                <a:lnTo>
                  <a:pt x="86115" y="23739"/>
                </a:lnTo>
                <a:lnTo>
                  <a:pt x="50926" y="50926"/>
                </a:lnTo>
                <a:lnTo>
                  <a:pt x="23739" y="86115"/>
                </a:lnTo>
                <a:lnTo>
                  <a:pt x="6211" y="127646"/>
                </a:lnTo>
                <a:lnTo>
                  <a:pt x="0" y="173862"/>
                </a:lnTo>
                <a:lnTo>
                  <a:pt x="0" y="869314"/>
                </a:lnTo>
                <a:lnTo>
                  <a:pt x="6211" y="915531"/>
                </a:lnTo>
                <a:lnTo>
                  <a:pt x="23739" y="957062"/>
                </a:lnTo>
                <a:lnTo>
                  <a:pt x="50926" y="992251"/>
                </a:lnTo>
                <a:lnTo>
                  <a:pt x="86115" y="1019438"/>
                </a:lnTo>
                <a:lnTo>
                  <a:pt x="127646" y="1036966"/>
                </a:lnTo>
                <a:lnTo>
                  <a:pt x="173862" y="1043177"/>
                </a:lnTo>
                <a:lnTo>
                  <a:pt x="1361947" y="1043177"/>
                </a:lnTo>
                <a:lnTo>
                  <a:pt x="1408164" y="1036966"/>
                </a:lnTo>
                <a:lnTo>
                  <a:pt x="1449695" y="1019438"/>
                </a:lnTo>
                <a:lnTo>
                  <a:pt x="1484883" y="992251"/>
                </a:lnTo>
                <a:lnTo>
                  <a:pt x="1512071" y="957062"/>
                </a:lnTo>
                <a:lnTo>
                  <a:pt x="1529599" y="915531"/>
                </a:lnTo>
                <a:lnTo>
                  <a:pt x="1535810" y="869314"/>
                </a:lnTo>
                <a:lnTo>
                  <a:pt x="1535810" y="173862"/>
                </a:lnTo>
                <a:lnTo>
                  <a:pt x="1529599" y="127646"/>
                </a:lnTo>
                <a:lnTo>
                  <a:pt x="1512071" y="86115"/>
                </a:lnTo>
                <a:lnTo>
                  <a:pt x="1484883" y="50927"/>
                </a:lnTo>
                <a:lnTo>
                  <a:pt x="1449695" y="23739"/>
                </a:lnTo>
                <a:lnTo>
                  <a:pt x="1408164" y="6211"/>
                </a:lnTo>
                <a:lnTo>
                  <a:pt x="1361947" y="0"/>
                </a:lnTo>
                <a:close/>
              </a:path>
            </a:pathLst>
          </a:custGeom>
          <a:solidFill>
            <a:srgbClr val="716F6F"/>
          </a:solidFill>
        </p:spPr>
        <p:txBody>
          <a:bodyPr wrap="square" lIns="0" tIns="0" rIns="0" bIns="0" rtlCol="0"/>
          <a:lstStyle/>
          <a:p>
            <a:endParaRPr/>
          </a:p>
        </p:txBody>
      </p:sp>
      <p:sp>
        <p:nvSpPr>
          <p:cNvPr id="12" name="object 12"/>
          <p:cNvSpPr txBox="1"/>
          <p:nvPr/>
        </p:nvSpPr>
        <p:spPr>
          <a:xfrm>
            <a:off x="2776854" y="3812540"/>
            <a:ext cx="1168400" cy="299720"/>
          </a:xfrm>
          <a:prstGeom prst="rect">
            <a:avLst/>
          </a:prstGeom>
        </p:spPr>
        <p:txBody>
          <a:bodyPr vert="horz" wrap="square" lIns="0" tIns="12700" rIns="0" bIns="0" rtlCol="0">
            <a:spAutoFit/>
          </a:bodyPr>
          <a:lstStyle/>
          <a:p>
            <a:pPr marL="12700">
              <a:lnSpc>
                <a:spcPct val="100000"/>
              </a:lnSpc>
              <a:spcBef>
                <a:spcPts val="100"/>
              </a:spcBef>
            </a:pPr>
            <a:r>
              <a:rPr sz="1800" b="1" spc="-10">
                <a:solidFill>
                  <a:srgbClr val="FDFFFF"/>
                </a:solidFill>
                <a:latin typeface="メイリオ"/>
                <a:cs typeface="メイリオ"/>
              </a:rPr>
              <a:t>付加価値額</a:t>
            </a:r>
            <a:endParaRPr sz="1800">
              <a:latin typeface="メイリオ"/>
              <a:cs typeface="メイリオ"/>
            </a:endParaRPr>
          </a:p>
        </p:txBody>
      </p:sp>
      <p:sp>
        <p:nvSpPr>
          <p:cNvPr id="13" name="object 13"/>
          <p:cNvSpPr txBox="1"/>
          <p:nvPr/>
        </p:nvSpPr>
        <p:spPr>
          <a:xfrm>
            <a:off x="5491226" y="3457828"/>
            <a:ext cx="6337300" cy="1077595"/>
          </a:xfrm>
          <a:prstGeom prst="rect">
            <a:avLst/>
          </a:prstGeom>
          <a:solidFill>
            <a:srgbClr val="D7E4DD"/>
          </a:solidFill>
          <a:ln w="28575">
            <a:solidFill>
              <a:srgbClr val="FF0000"/>
            </a:solidFill>
          </a:ln>
        </p:spPr>
        <p:txBody>
          <a:bodyPr vert="horz" wrap="square" lIns="0" tIns="15240" rIns="0" bIns="0" rtlCol="0">
            <a:spAutoFit/>
          </a:bodyPr>
          <a:lstStyle/>
          <a:p>
            <a:pPr marL="378460" indent="-286385">
              <a:lnSpc>
                <a:spcPct val="100000"/>
              </a:lnSpc>
              <a:spcBef>
                <a:spcPts val="120"/>
              </a:spcBef>
              <a:buFont typeface="Arial"/>
              <a:buChar char="•"/>
              <a:tabLst>
                <a:tab pos="378460" algn="l"/>
              </a:tabLst>
            </a:pPr>
            <a:r>
              <a:rPr sz="1600" spc="-35">
                <a:solidFill>
                  <a:srgbClr val="131E17"/>
                </a:solidFill>
                <a:latin typeface="メイリオ"/>
                <a:cs typeface="メイリオ"/>
              </a:rPr>
              <a:t>既存製品・サービスの顧客拡大</a:t>
            </a:r>
            <a:endParaRPr sz="1600">
              <a:latin typeface="メイリオ"/>
              <a:cs typeface="メイリオ"/>
            </a:endParaRPr>
          </a:p>
          <a:p>
            <a:pPr marL="378460" indent="-286385">
              <a:lnSpc>
                <a:spcPct val="100000"/>
              </a:lnSpc>
              <a:spcBef>
                <a:spcPts val="5"/>
              </a:spcBef>
              <a:buFont typeface="Arial"/>
              <a:buChar char="•"/>
              <a:tabLst>
                <a:tab pos="378460" algn="l"/>
              </a:tabLst>
            </a:pPr>
            <a:r>
              <a:rPr sz="1600" spc="-30">
                <a:solidFill>
                  <a:srgbClr val="131E17"/>
                </a:solidFill>
                <a:latin typeface="メイリオ"/>
                <a:cs typeface="メイリオ"/>
              </a:rPr>
              <a:t>新製品・サービスの開発、事業・ビジネスモデルの改革</a:t>
            </a:r>
            <a:endParaRPr sz="1600">
              <a:latin typeface="メイリオ"/>
              <a:cs typeface="メイリオ"/>
            </a:endParaRPr>
          </a:p>
          <a:p>
            <a:pPr marL="92075" marR="3923665" indent="286385">
              <a:lnSpc>
                <a:spcPct val="100000"/>
              </a:lnSpc>
              <a:buFont typeface="Arial"/>
              <a:buChar char="•"/>
              <a:tabLst>
                <a:tab pos="378460" algn="l"/>
              </a:tabLst>
            </a:pPr>
            <a:r>
              <a:rPr sz="1600" spc="-30">
                <a:solidFill>
                  <a:srgbClr val="131E17"/>
                </a:solidFill>
                <a:latin typeface="メイリオ"/>
                <a:cs typeface="メイリオ"/>
              </a:rPr>
              <a:t>プライシングの適正化</a:t>
            </a:r>
            <a:r>
              <a:rPr sz="1600" spc="-25">
                <a:solidFill>
                  <a:srgbClr val="131E17"/>
                </a:solidFill>
                <a:latin typeface="メイリオ"/>
                <a:cs typeface="メイリオ"/>
              </a:rPr>
              <a:t>などによる、</a:t>
            </a:r>
            <a:r>
              <a:rPr sz="1600" b="1" spc="-30">
                <a:solidFill>
                  <a:srgbClr val="131E17"/>
                </a:solidFill>
                <a:latin typeface="メイリオ"/>
                <a:cs typeface="メイリオ"/>
              </a:rPr>
              <a:t>売上の拡大</a:t>
            </a:r>
            <a:endParaRPr sz="1600">
              <a:latin typeface="メイリオ"/>
              <a:cs typeface="メイリオ"/>
            </a:endParaRPr>
          </a:p>
        </p:txBody>
      </p:sp>
      <p:sp>
        <p:nvSpPr>
          <p:cNvPr id="14" name="object 14"/>
          <p:cNvSpPr txBox="1"/>
          <p:nvPr/>
        </p:nvSpPr>
        <p:spPr>
          <a:xfrm>
            <a:off x="711504" y="2792095"/>
            <a:ext cx="2540635" cy="299720"/>
          </a:xfrm>
          <a:prstGeom prst="rect">
            <a:avLst/>
          </a:prstGeom>
        </p:spPr>
        <p:txBody>
          <a:bodyPr vert="horz" wrap="square" lIns="0" tIns="12700" rIns="0" bIns="0" rtlCol="0">
            <a:spAutoFit/>
          </a:bodyPr>
          <a:lstStyle/>
          <a:p>
            <a:pPr marL="12700">
              <a:lnSpc>
                <a:spcPct val="100000"/>
              </a:lnSpc>
              <a:spcBef>
                <a:spcPts val="100"/>
              </a:spcBef>
            </a:pPr>
            <a:r>
              <a:rPr sz="1800" b="1" spc="-5">
                <a:latin typeface="メイリオ"/>
                <a:cs typeface="メイリオ"/>
              </a:rPr>
              <a:t>【労働生産性の算出式】</a:t>
            </a:r>
            <a:endParaRPr sz="1800">
              <a:latin typeface="メイリオ"/>
              <a:cs typeface="メイリオ"/>
            </a:endParaRPr>
          </a:p>
        </p:txBody>
      </p:sp>
      <p:sp>
        <p:nvSpPr>
          <p:cNvPr id="15" name="object 15"/>
          <p:cNvSpPr txBox="1"/>
          <p:nvPr/>
        </p:nvSpPr>
        <p:spPr>
          <a:xfrm>
            <a:off x="5764529" y="2815539"/>
            <a:ext cx="5513070" cy="300355"/>
          </a:xfrm>
          <a:prstGeom prst="rect">
            <a:avLst/>
          </a:prstGeom>
        </p:spPr>
        <p:txBody>
          <a:bodyPr vert="horz" wrap="square" lIns="0" tIns="12700" rIns="0" bIns="0" rtlCol="0">
            <a:spAutoFit/>
          </a:bodyPr>
          <a:lstStyle/>
          <a:p>
            <a:pPr marL="12700">
              <a:lnSpc>
                <a:spcPct val="100000"/>
              </a:lnSpc>
              <a:spcBef>
                <a:spcPts val="100"/>
              </a:spcBef>
            </a:pPr>
            <a:r>
              <a:rPr sz="1800" b="1" spc="-15">
                <a:latin typeface="メイリオ"/>
                <a:cs typeface="メイリオ"/>
              </a:rPr>
              <a:t>【付加価値額や労働投入量を規定する主な要素の例】</a:t>
            </a:r>
            <a:endParaRPr sz="1800">
              <a:latin typeface="メイリオ"/>
              <a:cs typeface="メイリオ"/>
            </a:endParaRPr>
          </a:p>
        </p:txBody>
      </p:sp>
      <p:sp>
        <p:nvSpPr>
          <p:cNvPr id="16" name="object 16"/>
          <p:cNvSpPr txBox="1"/>
          <p:nvPr/>
        </p:nvSpPr>
        <p:spPr>
          <a:xfrm>
            <a:off x="5491226" y="5264607"/>
            <a:ext cx="6337300" cy="1077595"/>
          </a:xfrm>
          <a:prstGeom prst="rect">
            <a:avLst/>
          </a:prstGeom>
          <a:solidFill>
            <a:srgbClr val="D7E4DD"/>
          </a:solidFill>
          <a:ln w="28575">
            <a:solidFill>
              <a:srgbClr val="FF0000"/>
            </a:solidFill>
          </a:ln>
        </p:spPr>
        <p:txBody>
          <a:bodyPr vert="horz" wrap="square" lIns="0" tIns="15875" rIns="0" bIns="0" rtlCol="0">
            <a:spAutoFit/>
          </a:bodyPr>
          <a:lstStyle/>
          <a:p>
            <a:pPr marL="378460" indent="-286385">
              <a:lnSpc>
                <a:spcPct val="100000"/>
              </a:lnSpc>
              <a:spcBef>
                <a:spcPts val="125"/>
              </a:spcBef>
              <a:buFont typeface="Arial"/>
              <a:buChar char="•"/>
              <a:tabLst>
                <a:tab pos="378460" algn="l"/>
              </a:tabLst>
            </a:pPr>
            <a:r>
              <a:rPr sz="1600" spc="-35">
                <a:solidFill>
                  <a:srgbClr val="131E17"/>
                </a:solidFill>
                <a:latin typeface="メイリオ"/>
                <a:cs typeface="メイリオ"/>
              </a:rPr>
              <a:t>業務の自動化・省力化</a:t>
            </a:r>
            <a:endParaRPr sz="1600">
              <a:latin typeface="メイリオ"/>
              <a:cs typeface="メイリオ"/>
            </a:endParaRPr>
          </a:p>
          <a:p>
            <a:pPr marL="378460" indent="-286385">
              <a:lnSpc>
                <a:spcPct val="100000"/>
              </a:lnSpc>
              <a:buFont typeface="Arial"/>
              <a:buChar char="•"/>
              <a:tabLst>
                <a:tab pos="378460" algn="l"/>
              </a:tabLst>
            </a:pPr>
            <a:r>
              <a:rPr sz="1600" spc="-10">
                <a:solidFill>
                  <a:srgbClr val="131E17"/>
                </a:solidFill>
                <a:latin typeface="メイリオ"/>
                <a:cs typeface="メイリオ"/>
              </a:rPr>
              <a:t>IT</a:t>
            </a:r>
            <a:r>
              <a:rPr sz="1600" spc="-30">
                <a:solidFill>
                  <a:srgbClr val="131E17"/>
                </a:solidFill>
                <a:latin typeface="メイリオ"/>
                <a:cs typeface="メイリオ"/>
              </a:rPr>
              <a:t>等も活用した業務効率の改善</a:t>
            </a:r>
            <a:endParaRPr sz="1600">
              <a:latin typeface="メイリオ"/>
              <a:cs typeface="メイリオ"/>
            </a:endParaRPr>
          </a:p>
          <a:p>
            <a:pPr marL="378460" indent="-286385">
              <a:lnSpc>
                <a:spcPct val="100000"/>
              </a:lnSpc>
              <a:buFont typeface="Arial"/>
              <a:buChar char="•"/>
              <a:tabLst>
                <a:tab pos="378460" algn="l"/>
              </a:tabLst>
            </a:pPr>
            <a:r>
              <a:rPr sz="1600" spc="-30">
                <a:solidFill>
                  <a:srgbClr val="131E17"/>
                </a:solidFill>
                <a:latin typeface="メイリオ"/>
                <a:cs typeface="メイリオ"/>
              </a:rPr>
              <a:t>リスキリング</a:t>
            </a:r>
            <a:endParaRPr sz="1600">
              <a:latin typeface="メイリオ"/>
              <a:cs typeface="メイリオ"/>
            </a:endParaRPr>
          </a:p>
          <a:p>
            <a:pPr marL="92075">
              <a:lnSpc>
                <a:spcPct val="100000"/>
              </a:lnSpc>
            </a:pPr>
            <a:r>
              <a:rPr sz="1600" spc="-25">
                <a:solidFill>
                  <a:srgbClr val="131E17"/>
                </a:solidFill>
                <a:latin typeface="メイリオ"/>
                <a:cs typeface="メイリオ"/>
              </a:rPr>
              <a:t>などによる、</a:t>
            </a:r>
            <a:r>
              <a:rPr sz="1600" b="1" spc="-30">
                <a:solidFill>
                  <a:srgbClr val="131E17"/>
                </a:solidFill>
                <a:latin typeface="メイリオ"/>
                <a:cs typeface="メイリオ"/>
              </a:rPr>
              <a:t>労働投入や仕事の仕方の最適化</a:t>
            </a:r>
            <a:endParaRPr sz="1600">
              <a:latin typeface="メイリオ"/>
              <a:cs typeface="メイリオ"/>
            </a:endParaRPr>
          </a:p>
        </p:txBody>
      </p:sp>
      <p:sp>
        <p:nvSpPr>
          <p:cNvPr id="17" name="object 17"/>
          <p:cNvSpPr/>
          <p:nvPr/>
        </p:nvSpPr>
        <p:spPr>
          <a:xfrm>
            <a:off x="4410202" y="3598417"/>
            <a:ext cx="666750" cy="796290"/>
          </a:xfrm>
          <a:custGeom>
            <a:avLst/>
            <a:gdLst/>
            <a:ahLst/>
            <a:cxnLst/>
            <a:rect l="l" t="t" r="r" b="b"/>
            <a:pathLst>
              <a:path w="666750" h="796289">
                <a:moveTo>
                  <a:pt x="666242" y="199009"/>
                </a:moveTo>
                <a:lnTo>
                  <a:pt x="645413" y="199009"/>
                </a:lnTo>
                <a:lnTo>
                  <a:pt x="645413" y="597027"/>
                </a:lnTo>
                <a:lnTo>
                  <a:pt x="666242" y="597027"/>
                </a:lnTo>
                <a:lnTo>
                  <a:pt x="666242" y="199009"/>
                </a:lnTo>
                <a:close/>
              </a:path>
              <a:path w="666750" h="796289">
                <a:moveTo>
                  <a:pt x="624586" y="199009"/>
                </a:moveTo>
                <a:lnTo>
                  <a:pt x="582930" y="199009"/>
                </a:lnTo>
                <a:lnTo>
                  <a:pt x="582930" y="597027"/>
                </a:lnTo>
                <a:lnTo>
                  <a:pt x="624586" y="597027"/>
                </a:lnTo>
                <a:lnTo>
                  <a:pt x="624586" y="199009"/>
                </a:lnTo>
                <a:close/>
              </a:path>
              <a:path w="666750" h="796289">
                <a:moveTo>
                  <a:pt x="333121" y="0"/>
                </a:moveTo>
                <a:lnTo>
                  <a:pt x="0" y="398018"/>
                </a:lnTo>
                <a:lnTo>
                  <a:pt x="333121" y="796036"/>
                </a:lnTo>
                <a:lnTo>
                  <a:pt x="333121" y="597027"/>
                </a:lnTo>
                <a:lnTo>
                  <a:pt x="562101" y="597027"/>
                </a:lnTo>
                <a:lnTo>
                  <a:pt x="562101" y="199009"/>
                </a:lnTo>
                <a:lnTo>
                  <a:pt x="333121" y="199009"/>
                </a:lnTo>
                <a:lnTo>
                  <a:pt x="333121" y="0"/>
                </a:lnTo>
                <a:close/>
              </a:path>
            </a:pathLst>
          </a:custGeom>
          <a:solidFill>
            <a:srgbClr val="E2E1E1"/>
          </a:solidFill>
        </p:spPr>
        <p:txBody>
          <a:bodyPr wrap="square" lIns="0" tIns="0" rIns="0" bIns="0" rtlCol="0"/>
          <a:lstStyle/>
          <a:p>
            <a:endParaRPr/>
          </a:p>
        </p:txBody>
      </p:sp>
      <p:sp>
        <p:nvSpPr>
          <p:cNvPr id="18" name="object 18"/>
          <p:cNvSpPr/>
          <p:nvPr/>
        </p:nvSpPr>
        <p:spPr>
          <a:xfrm>
            <a:off x="4425441" y="5405246"/>
            <a:ext cx="666750" cy="796290"/>
          </a:xfrm>
          <a:custGeom>
            <a:avLst/>
            <a:gdLst/>
            <a:ahLst/>
            <a:cxnLst/>
            <a:rect l="l" t="t" r="r" b="b"/>
            <a:pathLst>
              <a:path w="666750" h="796289">
                <a:moveTo>
                  <a:pt x="666242" y="198958"/>
                </a:moveTo>
                <a:lnTo>
                  <a:pt x="645413" y="198958"/>
                </a:lnTo>
                <a:lnTo>
                  <a:pt x="645413" y="596988"/>
                </a:lnTo>
                <a:lnTo>
                  <a:pt x="666242" y="596988"/>
                </a:lnTo>
                <a:lnTo>
                  <a:pt x="666242" y="198958"/>
                </a:lnTo>
                <a:close/>
              </a:path>
              <a:path w="666750" h="796289">
                <a:moveTo>
                  <a:pt x="624586" y="198958"/>
                </a:moveTo>
                <a:lnTo>
                  <a:pt x="582930" y="198958"/>
                </a:lnTo>
                <a:lnTo>
                  <a:pt x="582930" y="596988"/>
                </a:lnTo>
                <a:lnTo>
                  <a:pt x="624586" y="596988"/>
                </a:lnTo>
                <a:lnTo>
                  <a:pt x="624586" y="198958"/>
                </a:lnTo>
                <a:close/>
              </a:path>
              <a:path w="666750" h="796289">
                <a:moveTo>
                  <a:pt x="333121" y="0"/>
                </a:moveTo>
                <a:lnTo>
                  <a:pt x="0" y="397967"/>
                </a:lnTo>
                <a:lnTo>
                  <a:pt x="333121" y="795997"/>
                </a:lnTo>
                <a:lnTo>
                  <a:pt x="333121" y="596988"/>
                </a:lnTo>
                <a:lnTo>
                  <a:pt x="562102" y="596988"/>
                </a:lnTo>
                <a:lnTo>
                  <a:pt x="562102" y="198958"/>
                </a:lnTo>
                <a:lnTo>
                  <a:pt x="333121" y="198958"/>
                </a:lnTo>
                <a:lnTo>
                  <a:pt x="333121" y="0"/>
                </a:lnTo>
                <a:close/>
              </a:path>
            </a:pathLst>
          </a:custGeom>
          <a:solidFill>
            <a:srgbClr val="E2E1E1"/>
          </a:solidFill>
        </p:spPr>
        <p:txBody>
          <a:bodyPr wrap="square" lIns="0" tIns="0" rIns="0" bIns="0" rtlCol="0"/>
          <a:lstStyle/>
          <a:p>
            <a:endParaRPr/>
          </a:p>
        </p:txBody>
      </p:sp>
      <p:grpSp>
        <p:nvGrpSpPr>
          <p:cNvPr id="19" name="object 19"/>
          <p:cNvGrpSpPr/>
          <p:nvPr/>
        </p:nvGrpSpPr>
        <p:grpSpPr>
          <a:xfrm>
            <a:off x="5776467" y="4563364"/>
            <a:ext cx="5950585" cy="639445"/>
            <a:chOff x="5776467" y="4563364"/>
            <a:chExt cx="5950585" cy="639445"/>
          </a:xfrm>
        </p:grpSpPr>
        <p:sp>
          <p:nvSpPr>
            <p:cNvPr id="20" name="object 20"/>
            <p:cNvSpPr/>
            <p:nvPr/>
          </p:nvSpPr>
          <p:spPr>
            <a:xfrm>
              <a:off x="6217157" y="4581525"/>
              <a:ext cx="507365" cy="610235"/>
            </a:xfrm>
            <a:custGeom>
              <a:avLst/>
              <a:gdLst/>
              <a:ahLst/>
              <a:cxnLst/>
              <a:rect l="l" t="t" r="r" b="b"/>
              <a:pathLst>
                <a:path w="507365" h="610235">
                  <a:moveTo>
                    <a:pt x="380491" y="594360"/>
                  </a:moveTo>
                  <a:lnTo>
                    <a:pt x="126745" y="594360"/>
                  </a:lnTo>
                  <a:lnTo>
                    <a:pt x="126745" y="610235"/>
                  </a:lnTo>
                  <a:lnTo>
                    <a:pt x="380491" y="610235"/>
                  </a:lnTo>
                  <a:lnTo>
                    <a:pt x="380491" y="594360"/>
                  </a:lnTo>
                  <a:close/>
                </a:path>
                <a:path w="507365" h="610235">
                  <a:moveTo>
                    <a:pt x="380491" y="546862"/>
                  </a:moveTo>
                  <a:lnTo>
                    <a:pt x="126745" y="546862"/>
                  </a:lnTo>
                  <a:lnTo>
                    <a:pt x="126745" y="578485"/>
                  </a:lnTo>
                  <a:lnTo>
                    <a:pt x="380491" y="578485"/>
                  </a:lnTo>
                  <a:lnTo>
                    <a:pt x="380491" y="546862"/>
                  </a:lnTo>
                  <a:close/>
                </a:path>
                <a:path w="507365" h="610235">
                  <a:moveTo>
                    <a:pt x="380491" y="139319"/>
                  </a:moveTo>
                  <a:lnTo>
                    <a:pt x="126745" y="139319"/>
                  </a:lnTo>
                  <a:lnTo>
                    <a:pt x="126745" y="530987"/>
                  </a:lnTo>
                  <a:lnTo>
                    <a:pt x="380491" y="530987"/>
                  </a:lnTo>
                  <a:lnTo>
                    <a:pt x="380491" y="139319"/>
                  </a:lnTo>
                  <a:close/>
                </a:path>
                <a:path w="507365" h="610235">
                  <a:moveTo>
                    <a:pt x="253618" y="0"/>
                  </a:moveTo>
                  <a:lnTo>
                    <a:pt x="0" y="139319"/>
                  </a:lnTo>
                  <a:lnTo>
                    <a:pt x="507238" y="139319"/>
                  </a:lnTo>
                  <a:lnTo>
                    <a:pt x="253618" y="0"/>
                  </a:lnTo>
                  <a:close/>
                </a:path>
              </a:pathLst>
            </a:custGeom>
            <a:solidFill>
              <a:srgbClr val="D7E4DD"/>
            </a:solidFill>
          </p:spPr>
          <p:txBody>
            <a:bodyPr wrap="square" lIns="0" tIns="0" rIns="0" bIns="0" rtlCol="0"/>
            <a:lstStyle/>
            <a:p>
              <a:endParaRPr/>
            </a:p>
          </p:txBody>
        </p:sp>
        <p:sp>
          <p:nvSpPr>
            <p:cNvPr id="21" name="object 21"/>
            <p:cNvSpPr/>
            <p:nvPr/>
          </p:nvSpPr>
          <p:spPr>
            <a:xfrm>
              <a:off x="6217157" y="4581525"/>
              <a:ext cx="507365" cy="610235"/>
            </a:xfrm>
            <a:custGeom>
              <a:avLst/>
              <a:gdLst/>
              <a:ahLst/>
              <a:cxnLst/>
              <a:rect l="l" t="t" r="r" b="b"/>
              <a:pathLst>
                <a:path w="507365" h="610235">
                  <a:moveTo>
                    <a:pt x="380491" y="610235"/>
                  </a:moveTo>
                  <a:lnTo>
                    <a:pt x="380491" y="594360"/>
                  </a:lnTo>
                  <a:lnTo>
                    <a:pt x="126745" y="594360"/>
                  </a:lnTo>
                  <a:lnTo>
                    <a:pt x="126745" y="610235"/>
                  </a:lnTo>
                  <a:lnTo>
                    <a:pt x="380491" y="610235"/>
                  </a:lnTo>
                  <a:close/>
                </a:path>
                <a:path w="507365" h="610235">
                  <a:moveTo>
                    <a:pt x="380491" y="578485"/>
                  </a:moveTo>
                  <a:lnTo>
                    <a:pt x="380491" y="546862"/>
                  </a:lnTo>
                  <a:lnTo>
                    <a:pt x="126745" y="546862"/>
                  </a:lnTo>
                  <a:lnTo>
                    <a:pt x="126745" y="578485"/>
                  </a:lnTo>
                  <a:lnTo>
                    <a:pt x="380491" y="578485"/>
                  </a:lnTo>
                  <a:close/>
                </a:path>
                <a:path w="507365" h="610235">
                  <a:moveTo>
                    <a:pt x="380491" y="530987"/>
                  </a:moveTo>
                  <a:lnTo>
                    <a:pt x="380491" y="139319"/>
                  </a:lnTo>
                  <a:lnTo>
                    <a:pt x="507238" y="139319"/>
                  </a:lnTo>
                  <a:lnTo>
                    <a:pt x="253618" y="0"/>
                  </a:lnTo>
                  <a:lnTo>
                    <a:pt x="0" y="139319"/>
                  </a:lnTo>
                  <a:lnTo>
                    <a:pt x="126745" y="139319"/>
                  </a:lnTo>
                  <a:lnTo>
                    <a:pt x="126745" y="530987"/>
                  </a:lnTo>
                  <a:lnTo>
                    <a:pt x="380491" y="530987"/>
                  </a:lnTo>
                  <a:close/>
                </a:path>
              </a:pathLst>
            </a:custGeom>
            <a:ln w="19050">
              <a:solidFill>
                <a:srgbClr val="FF0000"/>
              </a:solidFill>
            </a:ln>
          </p:spPr>
          <p:txBody>
            <a:bodyPr wrap="square" lIns="0" tIns="0" rIns="0" bIns="0" rtlCol="0"/>
            <a:lstStyle/>
            <a:p>
              <a:endParaRPr/>
            </a:p>
          </p:txBody>
        </p:sp>
        <p:sp>
          <p:nvSpPr>
            <p:cNvPr id="22" name="object 22"/>
            <p:cNvSpPr/>
            <p:nvPr/>
          </p:nvSpPr>
          <p:spPr>
            <a:xfrm>
              <a:off x="8406002" y="4572889"/>
              <a:ext cx="507365" cy="610235"/>
            </a:xfrm>
            <a:custGeom>
              <a:avLst/>
              <a:gdLst/>
              <a:ahLst/>
              <a:cxnLst/>
              <a:rect l="l" t="t" r="r" b="b"/>
              <a:pathLst>
                <a:path w="507365" h="610235">
                  <a:moveTo>
                    <a:pt x="380492" y="594487"/>
                  </a:moveTo>
                  <a:lnTo>
                    <a:pt x="126873" y="594487"/>
                  </a:lnTo>
                  <a:lnTo>
                    <a:pt x="126873" y="610235"/>
                  </a:lnTo>
                  <a:lnTo>
                    <a:pt x="380492" y="610235"/>
                  </a:lnTo>
                  <a:lnTo>
                    <a:pt x="380492" y="594487"/>
                  </a:lnTo>
                  <a:close/>
                </a:path>
                <a:path w="507365" h="610235">
                  <a:moveTo>
                    <a:pt x="380492" y="546862"/>
                  </a:moveTo>
                  <a:lnTo>
                    <a:pt x="126873" y="546862"/>
                  </a:lnTo>
                  <a:lnTo>
                    <a:pt x="126873" y="578612"/>
                  </a:lnTo>
                  <a:lnTo>
                    <a:pt x="380492" y="578612"/>
                  </a:lnTo>
                  <a:lnTo>
                    <a:pt x="380492" y="546862"/>
                  </a:lnTo>
                  <a:close/>
                </a:path>
                <a:path w="507365" h="610235">
                  <a:moveTo>
                    <a:pt x="380492" y="139446"/>
                  </a:moveTo>
                  <a:lnTo>
                    <a:pt x="126873" y="139446"/>
                  </a:lnTo>
                  <a:lnTo>
                    <a:pt x="126873" y="530987"/>
                  </a:lnTo>
                  <a:lnTo>
                    <a:pt x="380492" y="530987"/>
                  </a:lnTo>
                  <a:lnTo>
                    <a:pt x="380492" y="139446"/>
                  </a:lnTo>
                  <a:close/>
                </a:path>
                <a:path w="507365" h="610235">
                  <a:moveTo>
                    <a:pt x="253746" y="0"/>
                  </a:moveTo>
                  <a:lnTo>
                    <a:pt x="0" y="139446"/>
                  </a:lnTo>
                  <a:lnTo>
                    <a:pt x="507365" y="139446"/>
                  </a:lnTo>
                  <a:lnTo>
                    <a:pt x="253746" y="0"/>
                  </a:lnTo>
                  <a:close/>
                </a:path>
              </a:pathLst>
            </a:custGeom>
            <a:solidFill>
              <a:srgbClr val="D7E4DD"/>
            </a:solidFill>
          </p:spPr>
          <p:txBody>
            <a:bodyPr wrap="square" lIns="0" tIns="0" rIns="0" bIns="0" rtlCol="0"/>
            <a:lstStyle/>
            <a:p>
              <a:endParaRPr/>
            </a:p>
          </p:txBody>
        </p:sp>
        <p:sp>
          <p:nvSpPr>
            <p:cNvPr id="23" name="object 23"/>
            <p:cNvSpPr/>
            <p:nvPr/>
          </p:nvSpPr>
          <p:spPr>
            <a:xfrm>
              <a:off x="8406002" y="4572889"/>
              <a:ext cx="507365" cy="610235"/>
            </a:xfrm>
            <a:custGeom>
              <a:avLst/>
              <a:gdLst/>
              <a:ahLst/>
              <a:cxnLst/>
              <a:rect l="l" t="t" r="r" b="b"/>
              <a:pathLst>
                <a:path w="507365" h="610235">
                  <a:moveTo>
                    <a:pt x="380492" y="610235"/>
                  </a:moveTo>
                  <a:lnTo>
                    <a:pt x="380492" y="594487"/>
                  </a:lnTo>
                  <a:lnTo>
                    <a:pt x="126873" y="594487"/>
                  </a:lnTo>
                  <a:lnTo>
                    <a:pt x="126873" y="610235"/>
                  </a:lnTo>
                  <a:lnTo>
                    <a:pt x="380492" y="610235"/>
                  </a:lnTo>
                  <a:close/>
                </a:path>
                <a:path w="507365" h="610235">
                  <a:moveTo>
                    <a:pt x="380492" y="578612"/>
                  </a:moveTo>
                  <a:lnTo>
                    <a:pt x="380492" y="546862"/>
                  </a:lnTo>
                  <a:lnTo>
                    <a:pt x="126873" y="546862"/>
                  </a:lnTo>
                  <a:lnTo>
                    <a:pt x="126873" y="578612"/>
                  </a:lnTo>
                  <a:lnTo>
                    <a:pt x="380492" y="578612"/>
                  </a:lnTo>
                  <a:close/>
                </a:path>
                <a:path w="507365" h="610235">
                  <a:moveTo>
                    <a:pt x="380492" y="530987"/>
                  </a:moveTo>
                  <a:lnTo>
                    <a:pt x="380492" y="139446"/>
                  </a:lnTo>
                  <a:lnTo>
                    <a:pt x="507365" y="139446"/>
                  </a:lnTo>
                  <a:lnTo>
                    <a:pt x="253746" y="0"/>
                  </a:lnTo>
                  <a:lnTo>
                    <a:pt x="0" y="139446"/>
                  </a:lnTo>
                  <a:lnTo>
                    <a:pt x="126873" y="139446"/>
                  </a:lnTo>
                  <a:lnTo>
                    <a:pt x="126873" y="530987"/>
                  </a:lnTo>
                  <a:lnTo>
                    <a:pt x="380492" y="530987"/>
                  </a:lnTo>
                  <a:close/>
                </a:path>
              </a:pathLst>
            </a:custGeom>
            <a:ln w="19050">
              <a:solidFill>
                <a:srgbClr val="FF0000"/>
              </a:solidFill>
            </a:ln>
          </p:spPr>
          <p:txBody>
            <a:bodyPr wrap="square" lIns="0" tIns="0" rIns="0" bIns="0" rtlCol="0"/>
            <a:lstStyle/>
            <a:p>
              <a:endParaRPr/>
            </a:p>
          </p:txBody>
        </p:sp>
        <p:sp>
          <p:nvSpPr>
            <p:cNvPr id="24" name="object 24"/>
            <p:cNvSpPr/>
            <p:nvPr/>
          </p:nvSpPr>
          <p:spPr>
            <a:xfrm>
              <a:off x="10594975" y="4582795"/>
              <a:ext cx="507365" cy="610235"/>
            </a:xfrm>
            <a:custGeom>
              <a:avLst/>
              <a:gdLst/>
              <a:ahLst/>
              <a:cxnLst/>
              <a:rect l="l" t="t" r="r" b="b"/>
              <a:pathLst>
                <a:path w="507365" h="610235">
                  <a:moveTo>
                    <a:pt x="380492" y="594359"/>
                  </a:moveTo>
                  <a:lnTo>
                    <a:pt x="126873" y="594359"/>
                  </a:lnTo>
                  <a:lnTo>
                    <a:pt x="126873" y="610234"/>
                  </a:lnTo>
                  <a:lnTo>
                    <a:pt x="380492" y="610234"/>
                  </a:lnTo>
                  <a:lnTo>
                    <a:pt x="380492" y="594359"/>
                  </a:lnTo>
                  <a:close/>
                </a:path>
                <a:path w="507365" h="610235">
                  <a:moveTo>
                    <a:pt x="380492" y="546861"/>
                  </a:moveTo>
                  <a:lnTo>
                    <a:pt x="126873" y="546861"/>
                  </a:lnTo>
                  <a:lnTo>
                    <a:pt x="126873" y="578611"/>
                  </a:lnTo>
                  <a:lnTo>
                    <a:pt x="380492" y="578611"/>
                  </a:lnTo>
                  <a:lnTo>
                    <a:pt x="380492" y="546861"/>
                  </a:lnTo>
                  <a:close/>
                </a:path>
                <a:path w="507365" h="610235">
                  <a:moveTo>
                    <a:pt x="380492" y="139445"/>
                  </a:moveTo>
                  <a:lnTo>
                    <a:pt x="126873" y="139445"/>
                  </a:lnTo>
                  <a:lnTo>
                    <a:pt x="126873" y="530986"/>
                  </a:lnTo>
                  <a:lnTo>
                    <a:pt x="380492" y="530986"/>
                  </a:lnTo>
                  <a:lnTo>
                    <a:pt x="380492" y="139445"/>
                  </a:lnTo>
                  <a:close/>
                </a:path>
                <a:path w="507365" h="610235">
                  <a:moveTo>
                    <a:pt x="253746" y="0"/>
                  </a:moveTo>
                  <a:lnTo>
                    <a:pt x="0" y="139445"/>
                  </a:lnTo>
                  <a:lnTo>
                    <a:pt x="507365" y="139445"/>
                  </a:lnTo>
                  <a:lnTo>
                    <a:pt x="253746" y="0"/>
                  </a:lnTo>
                  <a:close/>
                </a:path>
              </a:pathLst>
            </a:custGeom>
            <a:solidFill>
              <a:srgbClr val="D7E4DD"/>
            </a:solidFill>
          </p:spPr>
          <p:txBody>
            <a:bodyPr wrap="square" lIns="0" tIns="0" rIns="0" bIns="0" rtlCol="0"/>
            <a:lstStyle/>
            <a:p>
              <a:endParaRPr/>
            </a:p>
          </p:txBody>
        </p:sp>
        <p:sp>
          <p:nvSpPr>
            <p:cNvPr id="25" name="object 25"/>
            <p:cNvSpPr/>
            <p:nvPr/>
          </p:nvSpPr>
          <p:spPr>
            <a:xfrm>
              <a:off x="10594975" y="4582795"/>
              <a:ext cx="507365" cy="610235"/>
            </a:xfrm>
            <a:custGeom>
              <a:avLst/>
              <a:gdLst/>
              <a:ahLst/>
              <a:cxnLst/>
              <a:rect l="l" t="t" r="r" b="b"/>
              <a:pathLst>
                <a:path w="507365" h="610235">
                  <a:moveTo>
                    <a:pt x="380492" y="610234"/>
                  </a:moveTo>
                  <a:lnTo>
                    <a:pt x="380492" y="594359"/>
                  </a:lnTo>
                  <a:lnTo>
                    <a:pt x="126873" y="594359"/>
                  </a:lnTo>
                  <a:lnTo>
                    <a:pt x="126873" y="610234"/>
                  </a:lnTo>
                  <a:lnTo>
                    <a:pt x="380492" y="610234"/>
                  </a:lnTo>
                  <a:close/>
                </a:path>
                <a:path w="507365" h="610235">
                  <a:moveTo>
                    <a:pt x="380492" y="578611"/>
                  </a:moveTo>
                  <a:lnTo>
                    <a:pt x="380492" y="546861"/>
                  </a:lnTo>
                  <a:lnTo>
                    <a:pt x="126873" y="546861"/>
                  </a:lnTo>
                  <a:lnTo>
                    <a:pt x="126873" y="578611"/>
                  </a:lnTo>
                  <a:lnTo>
                    <a:pt x="380492" y="578611"/>
                  </a:lnTo>
                  <a:close/>
                </a:path>
                <a:path w="507365" h="610235">
                  <a:moveTo>
                    <a:pt x="380492" y="530986"/>
                  </a:moveTo>
                  <a:lnTo>
                    <a:pt x="380492" y="139445"/>
                  </a:lnTo>
                  <a:lnTo>
                    <a:pt x="507365" y="139445"/>
                  </a:lnTo>
                  <a:lnTo>
                    <a:pt x="253746" y="0"/>
                  </a:lnTo>
                  <a:lnTo>
                    <a:pt x="0" y="139445"/>
                  </a:lnTo>
                  <a:lnTo>
                    <a:pt x="126873" y="139445"/>
                  </a:lnTo>
                  <a:lnTo>
                    <a:pt x="126873" y="530986"/>
                  </a:lnTo>
                  <a:lnTo>
                    <a:pt x="380492" y="530986"/>
                  </a:lnTo>
                  <a:close/>
                </a:path>
              </a:pathLst>
            </a:custGeom>
            <a:ln w="19050">
              <a:solidFill>
                <a:srgbClr val="FF0000"/>
              </a:solidFill>
            </a:ln>
          </p:spPr>
          <p:txBody>
            <a:bodyPr wrap="square" lIns="0" tIns="0" rIns="0" bIns="0" rtlCol="0"/>
            <a:lstStyle/>
            <a:p>
              <a:endParaRPr/>
            </a:p>
          </p:txBody>
        </p:sp>
        <p:sp>
          <p:nvSpPr>
            <p:cNvPr id="26" name="object 26"/>
            <p:cNvSpPr/>
            <p:nvPr/>
          </p:nvSpPr>
          <p:spPr>
            <a:xfrm>
              <a:off x="5776467" y="4789030"/>
              <a:ext cx="5950585" cy="277495"/>
            </a:xfrm>
            <a:custGeom>
              <a:avLst/>
              <a:gdLst/>
              <a:ahLst/>
              <a:cxnLst/>
              <a:rect l="l" t="t" r="r" b="b"/>
              <a:pathLst>
                <a:path w="5950584" h="277495">
                  <a:moveTo>
                    <a:pt x="5950585" y="0"/>
                  </a:moveTo>
                  <a:lnTo>
                    <a:pt x="0" y="0"/>
                  </a:lnTo>
                  <a:lnTo>
                    <a:pt x="0" y="276999"/>
                  </a:lnTo>
                  <a:lnTo>
                    <a:pt x="5950585" y="276999"/>
                  </a:lnTo>
                  <a:lnTo>
                    <a:pt x="5950585" y="0"/>
                  </a:lnTo>
                  <a:close/>
                </a:path>
              </a:pathLst>
            </a:custGeom>
            <a:solidFill>
              <a:srgbClr val="FDFFFF"/>
            </a:solidFill>
          </p:spPr>
          <p:txBody>
            <a:bodyPr wrap="square" lIns="0" tIns="0" rIns="0" bIns="0" rtlCol="0"/>
            <a:lstStyle/>
            <a:p>
              <a:endParaRPr/>
            </a:p>
          </p:txBody>
        </p:sp>
      </p:grpSp>
      <p:sp>
        <p:nvSpPr>
          <p:cNvPr id="27" name="object 27"/>
          <p:cNvSpPr txBox="1"/>
          <p:nvPr/>
        </p:nvSpPr>
        <p:spPr>
          <a:xfrm>
            <a:off x="5920232" y="4800345"/>
            <a:ext cx="5664200" cy="208279"/>
          </a:xfrm>
          <a:prstGeom prst="rect">
            <a:avLst/>
          </a:prstGeom>
        </p:spPr>
        <p:txBody>
          <a:bodyPr vert="horz" wrap="square" lIns="0" tIns="12700" rIns="0" bIns="0" rtlCol="0">
            <a:spAutoFit/>
          </a:bodyPr>
          <a:lstStyle/>
          <a:p>
            <a:pPr marL="12700">
              <a:lnSpc>
                <a:spcPct val="100000"/>
              </a:lnSpc>
              <a:spcBef>
                <a:spcPts val="100"/>
              </a:spcBef>
            </a:pPr>
            <a:r>
              <a:rPr sz="1200" spc="-5">
                <a:latin typeface="メイリオ"/>
                <a:cs typeface="メイリオ"/>
              </a:rPr>
              <a:t>単なる労働投入の最適化に留まらず、付加価値拡大にも波及する取組の促進が重要</a:t>
            </a:r>
            <a:endParaRPr sz="1200">
              <a:latin typeface="メイリオ"/>
              <a:cs typeface="メイリオ"/>
            </a:endParaRPr>
          </a:p>
        </p:txBody>
      </p:sp>
      <p:sp>
        <p:nvSpPr>
          <p:cNvPr id="2" name="タイトル 2">
            <a:extLst>
              <a:ext uri="{FF2B5EF4-FFF2-40B4-BE49-F238E27FC236}">
                <a16:creationId xmlns:a16="http://schemas.microsoft.com/office/drawing/2014/main" id="{8A70A553-937C-C7F8-6343-DC719C036B59}"/>
              </a:ext>
            </a:extLst>
          </p:cNvPr>
          <p:cNvSpPr txBox="1">
            <a:spLocks/>
          </p:cNvSpPr>
          <p:nvPr/>
        </p:nvSpPr>
        <p:spPr>
          <a:xfrm>
            <a:off x="0" y="-3394"/>
            <a:ext cx="1743022" cy="461665"/>
          </a:xfrm>
          <a:prstGeom prst="rect">
            <a:avLst/>
          </a:prstGeom>
          <a:solidFill>
            <a:srgbClr val="F6F9F7">
              <a:lumMod val="50000"/>
            </a:srgbClr>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rPr>
              <a:t>生産性向上</a:t>
            </a:r>
            <a:endParaRPr kumimoji="0" lang="en-US" altLang="ja-JP" sz="2400" b="1" i="0" u="none" strike="noStrike" kern="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cs typeface="+mn-cs"/>
            </a:endParaRPr>
          </a:p>
        </p:txBody>
      </p:sp>
      <p:sp>
        <p:nvSpPr>
          <p:cNvPr id="30" name="スライド番号プレースホルダー 29">
            <a:extLst>
              <a:ext uri="{FF2B5EF4-FFF2-40B4-BE49-F238E27FC236}">
                <a16:creationId xmlns:a16="http://schemas.microsoft.com/office/drawing/2014/main" id="{F9EC4227-A793-C011-AE88-78BD190E0B70}"/>
              </a:ext>
            </a:extLst>
          </p:cNvPr>
          <p:cNvSpPr>
            <a:spLocks noGrp="1"/>
          </p:cNvSpPr>
          <p:nvPr>
            <p:ph type="sldNum" sz="quarter" idx="4"/>
          </p:nvPr>
        </p:nvSpPr>
        <p:spPr/>
        <p:txBody>
          <a:bodyPr/>
          <a:lstStyle/>
          <a:p>
            <a:fld id="{D9550142-B990-490A-A107-ED7302A7FD52}" type="slidenum">
              <a:rPr lang="ja-JP" altLang="en-US" smtClean="0"/>
              <a:pPr/>
              <a:t>24</a:t>
            </a:fld>
            <a:endParaRPr lang="ja-JP" altLang="en-US" dirty="0"/>
          </a:p>
        </p:txBody>
      </p:sp>
      <p:sp>
        <p:nvSpPr>
          <p:cNvPr id="31" name="タイトル 5">
            <a:extLst>
              <a:ext uri="{FF2B5EF4-FFF2-40B4-BE49-F238E27FC236}">
                <a16:creationId xmlns:a16="http://schemas.microsoft.com/office/drawing/2014/main" id="{09685592-6D9B-D880-3967-BE6D50C79423}"/>
              </a:ext>
            </a:extLst>
          </p:cNvPr>
          <p:cNvSpPr txBox="1">
            <a:spLocks/>
          </p:cNvSpPr>
          <p:nvPr/>
        </p:nvSpPr>
        <p:spPr>
          <a:xfrm>
            <a:off x="1743022" y="0"/>
            <a:ext cx="8169402" cy="461665"/>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sz="3200" b="1"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defTabSz="914400"/>
            <a:r>
              <a:rPr lang="ja-JP" altLang="en-US" sz="2400" dirty="0">
                <a:latin typeface="Meiryo UI" panose="020B0604030504040204" pitchFamily="50" charset="-128"/>
                <a:ea typeface="Meiryo UI" panose="020B0604030504040204" pitchFamily="50" charset="-128"/>
              </a:rPr>
              <a:t>労働生産性の更なる向上に向けて</a:t>
            </a:r>
          </a:p>
        </p:txBody>
      </p:sp>
    </p:spTree>
    <p:extLst>
      <p:ext uri="{BB962C8B-B14F-4D97-AF65-F5344CB8AC3E}">
        <p14:creationId xmlns:p14="http://schemas.microsoft.com/office/powerpoint/2010/main" val="443555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a:extLst>
              <a:ext uri="{FF2B5EF4-FFF2-40B4-BE49-F238E27FC236}">
                <a16:creationId xmlns:a16="http://schemas.microsoft.com/office/drawing/2014/main" id="{3610B9CB-4C5F-3B62-C213-50A967590F27}"/>
              </a:ext>
            </a:extLst>
          </p:cNvPr>
          <p:cNvSpPr>
            <a:spLocks noGrp="1"/>
          </p:cNvSpPr>
          <p:nvPr>
            <p:ph type="body" sz="quarter" idx="17"/>
          </p:nvPr>
        </p:nvSpPr>
        <p:spPr>
          <a:xfrm>
            <a:off x="231060" y="605672"/>
            <a:ext cx="11729880" cy="1621946"/>
          </a:xfrm>
        </p:spPr>
        <p:txBody>
          <a:bodyPr/>
          <a:lstStyle/>
          <a:p>
            <a:r>
              <a:rPr lang="ja-JP" altLang="en-US" b="1"/>
              <a:t>人手不足解消</a:t>
            </a:r>
            <a:r>
              <a:rPr lang="ja-JP" altLang="en-US"/>
              <a:t>に効果のある</a:t>
            </a:r>
            <a:r>
              <a:rPr lang="ja-JP" altLang="en-US" b="1"/>
              <a:t>「省力化投資」を後押し</a:t>
            </a:r>
            <a:r>
              <a:rPr lang="ja-JP" altLang="en-US"/>
              <a:t>する補助金。</a:t>
            </a:r>
            <a:endParaRPr lang="en-US" altLang="ja-JP"/>
          </a:p>
          <a:p>
            <a:r>
              <a:rPr lang="ja-JP" altLang="en-US"/>
              <a:t>カタログ形式による簡易で</a:t>
            </a:r>
            <a:r>
              <a:rPr lang="ja-JP" altLang="en-US" b="1"/>
              <a:t>即効性のある支援を行う「カタログ注文型」</a:t>
            </a:r>
            <a:r>
              <a:rPr lang="ja-JP" altLang="en-US"/>
              <a:t>と、事業者それぞれの業務に応じた</a:t>
            </a:r>
            <a:r>
              <a:rPr lang="ja-JP" altLang="en-US" b="1"/>
              <a:t>オーダーメイドによる省力化投資を幅広く支援する「一般型」</a:t>
            </a:r>
            <a:r>
              <a:rPr lang="ja-JP" altLang="en-US"/>
              <a:t>の２類型を措置。</a:t>
            </a:r>
          </a:p>
        </p:txBody>
      </p:sp>
      <p:pic>
        <p:nvPicPr>
          <p:cNvPr id="47" name="図 46">
            <a:extLst>
              <a:ext uri="{FF2B5EF4-FFF2-40B4-BE49-F238E27FC236}">
                <a16:creationId xmlns:a16="http://schemas.microsoft.com/office/drawing/2014/main" id="{454CC755-61F7-ECC9-0156-8927C27CD6F8}"/>
              </a:ext>
            </a:extLst>
          </p:cNvPr>
          <p:cNvPicPr>
            <a:picLocks noChangeAspect="1"/>
          </p:cNvPicPr>
          <p:nvPr/>
        </p:nvPicPr>
        <p:blipFill>
          <a:blip r:embed="rId3"/>
          <a:stretch>
            <a:fillRect/>
          </a:stretch>
        </p:blipFill>
        <p:spPr>
          <a:xfrm>
            <a:off x="2079698" y="2318109"/>
            <a:ext cx="8032604" cy="4456340"/>
          </a:xfrm>
          <a:prstGeom prst="rect">
            <a:avLst/>
          </a:prstGeom>
        </p:spPr>
      </p:pic>
      <p:sp>
        <p:nvSpPr>
          <p:cNvPr id="4" name="タイトル 2">
            <a:extLst>
              <a:ext uri="{FF2B5EF4-FFF2-40B4-BE49-F238E27FC236}">
                <a16:creationId xmlns:a16="http://schemas.microsoft.com/office/drawing/2014/main" id="{E6F2E8BD-415F-A06E-87DB-8CFE4205E892}"/>
              </a:ext>
            </a:extLst>
          </p:cNvPr>
          <p:cNvSpPr txBox="1">
            <a:spLocks/>
          </p:cNvSpPr>
          <p:nvPr/>
        </p:nvSpPr>
        <p:spPr>
          <a:xfrm>
            <a:off x="0" y="-3394"/>
            <a:ext cx="1743022" cy="461665"/>
          </a:xfrm>
          <a:prstGeom prst="rect">
            <a:avLst/>
          </a:prstGeom>
          <a:solidFill>
            <a:schemeClr val="accent6">
              <a:lumMod val="50000"/>
            </a:schemeClr>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a:spcBef>
                <a:spcPts val="0"/>
              </a:spcBef>
              <a:defRPr/>
            </a:pPr>
            <a:r>
              <a:rPr lang="ja-JP" altLang="en-US">
                <a:solidFill>
                  <a:schemeClr val="bg1"/>
                </a:solidFill>
                <a:latin typeface="Meiryo UI" panose="020B0604030504040204" pitchFamily="50" charset="-128"/>
                <a:ea typeface="Meiryo UI" panose="020B0604030504040204" pitchFamily="50" charset="-128"/>
                <a:cs typeface="+mn-cs"/>
              </a:rPr>
              <a:t>生産性向上</a:t>
            </a:r>
            <a:endParaRPr lang="en-US" altLang="ja-JP">
              <a:solidFill>
                <a:schemeClr val="bg1"/>
              </a:solidFill>
              <a:latin typeface="Meiryo UI" panose="020B0604030504040204" pitchFamily="50" charset="-128"/>
              <a:ea typeface="Meiryo UI" panose="020B0604030504040204" pitchFamily="50" charset="-128"/>
              <a:cs typeface="+mn-cs"/>
            </a:endParaRPr>
          </a:p>
        </p:txBody>
      </p:sp>
      <p:sp>
        <p:nvSpPr>
          <p:cNvPr id="6" name="テキスト ボックス 5">
            <a:extLst>
              <a:ext uri="{FF2B5EF4-FFF2-40B4-BE49-F238E27FC236}">
                <a16:creationId xmlns:a16="http://schemas.microsoft.com/office/drawing/2014/main" id="{E49E1112-72D5-15D8-32B6-2240629573E2}"/>
              </a:ext>
            </a:extLst>
          </p:cNvPr>
          <p:cNvSpPr txBox="1"/>
          <p:nvPr/>
        </p:nvSpPr>
        <p:spPr>
          <a:xfrm>
            <a:off x="124842" y="2359892"/>
            <a:ext cx="1870031" cy="2600712"/>
          </a:xfrm>
          <a:prstGeom prst="rect">
            <a:avLst/>
          </a:prstGeom>
          <a:noFill/>
        </p:spPr>
        <p:txBody>
          <a:bodyPr wrap="square" rtlCol="0">
            <a:spAutoFit/>
          </a:bodyPr>
          <a:lstStyle/>
          <a:p>
            <a:pPr algn="l"/>
            <a:r>
              <a:rPr kumimoji="1" lang="ja-JP" altLang="en-US" sz="1100" dirty="0">
                <a:latin typeface="+mn-ea"/>
                <a:cs typeface="Meiryo UI" panose="020B0604030504040204" pitchFamily="50" charset="-128"/>
              </a:rPr>
              <a:t>補助対象経費が異なれば、併用可能。</a:t>
            </a:r>
            <a:endParaRPr kumimoji="1" lang="en-US" altLang="ja-JP" sz="1100" dirty="0">
              <a:latin typeface="+mn-ea"/>
              <a:cs typeface="Meiryo UI" panose="020B0604030504040204" pitchFamily="50" charset="-128"/>
            </a:endParaRPr>
          </a:p>
          <a:p>
            <a:pPr algn="l"/>
            <a:endParaRPr lang="en-US" altLang="ja-JP" sz="1100" dirty="0">
              <a:latin typeface="+mn-ea"/>
              <a:cs typeface="Meiryo UI" panose="020B0604030504040204" pitchFamily="50" charset="-128"/>
            </a:endParaRPr>
          </a:p>
          <a:p>
            <a:pPr algn="l"/>
            <a:endParaRPr lang="en-US" altLang="ja-JP" sz="1100" dirty="0">
              <a:latin typeface="+mn-ea"/>
              <a:cs typeface="Meiryo UI" panose="020B0604030504040204" pitchFamily="50" charset="-128"/>
            </a:endParaRPr>
          </a:p>
          <a:p>
            <a:pPr algn="l"/>
            <a:r>
              <a:rPr lang="en-US" altLang="ja-JP" sz="1100" dirty="0">
                <a:latin typeface="+mn-ea"/>
                <a:cs typeface="Meiryo UI" panose="020B0604030504040204" pitchFamily="50" charset="-128"/>
              </a:rPr>
              <a:t>【</a:t>
            </a:r>
            <a:r>
              <a:rPr lang="ja-JP" altLang="en-US" sz="1100" dirty="0">
                <a:latin typeface="+mn-ea"/>
                <a:cs typeface="Meiryo UI" panose="020B0604030504040204" pitchFamily="50" charset="-128"/>
              </a:rPr>
              <a:t>カタログ注文型</a:t>
            </a:r>
            <a:r>
              <a:rPr lang="en-US" altLang="ja-JP" sz="1100" dirty="0">
                <a:latin typeface="+mn-ea"/>
                <a:cs typeface="Meiryo UI" panose="020B0604030504040204" pitchFamily="50" charset="-128"/>
              </a:rPr>
              <a:t>】</a:t>
            </a:r>
            <a:r>
              <a:rPr lang="ja-JP" altLang="en-US" sz="1100" dirty="0">
                <a:latin typeface="+mn-ea"/>
                <a:cs typeface="Meiryo UI" panose="020B0604030504040204" pitchFamily="50" charset="-128"/>
              </a:rPr>
              <a:t>は補助上限に達するまでは複数回の応募が可能。</a:t>
            </a:r>
            <a:endParaRPr lang="en-US" altLang="ja-JP" sz="1100" dirty="0">
              <a:latin typeface="+mn-ea"/>
              <a:cs typeface="Meiryo UI" panose="020B0604030504040204" pitchFamily="50" charset="-128"/>
            </a:endParaRPr>
          </a:p>
          <a:p>
            <a:pPr algn="l"/>
            <a:endParaRPr lang="en-US" altLang="ja-JP" sz="1100" dirty="0">
              <a:latin typeface="+mn-ea"/>
              <a:cs typeface="Meiryo UI" panose="020B0604030504040204" pitchFamily="50" charset="-128"/>
            </a:endParaRPr>
          </a:p>
          <a:p>
            <a:pPr algn="l"/>
            <a:endParaRPr lang="en-US" altLang="ja-JP" sz="1100" dirty="0">
              <a:latin typeface="+mn-ea"/>
              <a:cs typeface="Meiryo UI" panose="020B0604030504040204" pitchFamily="50" charset="-128"/>
            </a:endParaRPr>
          </a:p>
          <a:p>
            <a:pPr algn="l"/>
            <a:r>
              <a:rPr lang="en-US" altLang="ja-JP" sz="1100" dirty="0">
                <a:latin typeface="+mn-ea"/>
                <a:cs typeface="Meiryo UI" panose="020B0604030504040204" pitchFamily="50" charset="-128"/>
              </a:rPr>
              <a:t>※</a:t>
            </a:r>
            <a:r>
              <a:rPr lang="ja-JP" altLang="en-US" sz="1100" dirty="0">
                <a:latin typeface="+mn-ea"/>
                <a:cs typeface="Meiryo UI" panose="020B0604030504040204" pitchFamily="50" charset="-128"/>
              </a:rPr>
              <a:t>補助事業実施期間</a:t>
            </a:r>
            <a:endParaRPr lang="en-US" altLang="ja-JP" sz="1100" dirty="0">
              <a:latin typeface="+mn-ea"/>
              <a:cs typeface="Meiryo UI" panose="020B0604030504040204" pitchFamily="50" charset="-128"/>
            </a:endParaRPr>
          </a:p>
          <a:p>
            <a:pPr algn="l"/>
            <a:r>
              <a:rPr lang="en-US" altLang="ja-JP" sz="1100" dirty="0">
                <a:latin typeface="+mn-ea"/>
                <a:cs typeface="Meiryo UI" panose="020B0604030504040204" pitchFamily="50" charset="-128"/>
              </a:rPr>
              <a:t>【</a:t>
            </a:r>
            <a:r>
              <a:rPr lang="ja-JP" altLang="en-US" sz="1100" dirty="0">
                <a:latin typeface="+mn-ea"/>
                <a:cs typeface="Meiryo UI" panose="020B0604030504040204" pitchFamily="50" charset="-128"/>
              </a:rPr>
              <a:t>カタログ注文型</a:t>
            </a:r>
            <a:r>
              <a:rPr lang="en-US" altLang="ja-JP" sz="1100" dirty="0">
                <a:latin typeface="+mn-ea"/>
                <a:cs typeface="Meiryo UI" panose="020B0604030504040204" pitchFamily="50" charset="-128"/>
              </a:rPr>
              <a:t>】</a:t>
            </a:r>
          </a:p>
          <a:p>
            <a:pPr algn="l"/>
            <a:r>
              <a:rPr lang="ja-JP" altLang="en-US" sz="1000" dirty="0">
                <a:latin typeface="+mn-ea"/>
                <a:cs typeface="Meiryo UI" panose="020B0604030504040204" pitchFamily="50" charset="-128"/>
              </a:rPr>
              <a:t>交付決定日から最大１２ヶ月</a:t>
            </a:r>
            <a:endParaRPr lang="en-US" altLang="ja-JP" sz="1000" dirty="0">
              <a:latin typeface="+mn-ea"/>
              <a:cs typeface="Meiryo UI" panose="020B0604030504040204" pitchFamily="50" charset="-128"/>
            </a:endParaRPr>
          </a:p>
          <a:p>
            <a:pPr algn="l"/>
            <a:r>
              <a:rPr lang="en-US" altLang="ja-JP" sz="1100" dirty="0">
                <a:latin typeface="+mn-ea"/>
                <a:cs typeface="Meiryo UI" panose="020B0604030504040204" pitchFamily="50" charset="-128"/>
              </a:rPr>
              <a:t>【</a:t>
            </a:r>
            <a:r>
              <a:rPr lang="ja-JP" altLang="en-US" sz="1100" dirty="0">
                <a:latin typeface="+mn-ea"/>
                <a:cs typeface="Meiryo UI" panose="020B0604030504040204" pitchFamily="50" charset="-128"/>
              </a:rPr>
              <a:t>一般型</a:t>
            </a:r>
            <a:r>
              <a:rPr lang="en-US" altLang="ja-JP" sz="1100" dirty="0">
                <a:latin typeface="+mn-ea"/>
                <a:cs typeface="Meiryo UI" panose="020B0604030504040204" pitchFamily="50" charset="-128"/>
              </a:rPr>
              <a:t>】</a:t>
            </a:r>
          </a:p>
          <a:p>
            <a:pPr algn="l"/>
            <a:r>
              <a:rPr lang="ja-JP" altLang="en-US" sz="1000" dirty="0">
                <a:latin typeface="+mn-ea"/>
                <a:cs typeface="Meiryo UI" panose="020B0604030504040204" pitchFamily="50" charset="-128"/>
              </a:rPr>
              <a:t>交付決定日から最大１８ヶ月</a:t>
            </a:r>
            <a:endParaRPr lang="en-US" altLang="ja-JP" sz="1000" dirty="0">
              <a:latin typeface="+mn-ea"/>
              <a:cs typeface="Meiryo UI" panose="020B0604030504040204" pitchFamily="50" charset="-128"/>
            </a:endParaRPr>
          </a:p>
          <a:p>
            <a:pPr algn="l"/>
            <a:endParaRPr kumimoji="1" lang="en-US" altLang="ja-JP" sz="1100" dirty="0">
              <a:latin typeface="+mn-ea"/>
              <a:cs typeface="Meiryo UI" panose="020B0604030504040204" pitchFamily="50" charset="-128"/>
            </a:endParaRPr>
          </a:p>
        </p:txBody>
      </p:sp>
      <p:sp>
        <p:nvSpPr>
          <p:cNvPr id="8" name="テキスト ボックス 7">
            <a:extLst>
              <a:ext uri="{FF2B5EF4-FFF2-40B4-BE49-F238E27FC236}">
                <a16:creationId xmlns:a16="http://schemas.microsoft.com/office/drawing/2014/main" id="{9D48272A-841E-84DA-7393-DFF40BAF21A6}"/>
              </a:ext>
            </a:extLst>
          </p:cNvPr>
          <p:cNvSpPr txBox="1"/>
          <p:nvPr/>
        </p:nvSpPr>
        <p:spPr>
          <a:xfrm>
            <a:off x="6095999" y="6144460"/>
            <a:ext cx="4188691" cy="646331"/>
          </a:xfrm>
          <a:prstGeom prst="rect">
            <a:avLst/>
          </a:prstGeom>
          <a:noFill/>
        </p:spPr>
        <p:txBody>
          <a:bodyPr wrap="square">
            <a:spAutoFit/>
          </a:bodyPr>
          <a:lstStyle/>
          <a:p>
            <a:r>
              <a:rPr lang="en-US" altLang="ja-JP" sz="1200" dirty="0">
                <a:solidFill>
                  <a:srgbClr val="FF0000"/>
                </a:solidFill>
                <a:latin typeface="+mn-ea"/>
              </a:rPr>
              <a:t>※</a:t>
            </a:r>
            <a:r>
              <a:rPr lang="ja-JP" altLang="en-US" sz="1200" dirty="0">
                <a:solidFill>
                  <a:srgbClr val="FF0000"/>
                </a:solidFill>
                <a:latin typeface="+mn-ea"/>
              </a:rPr>
              <a:t>補助金額</a:t>
            </a:r>
            <a:r>
              <a:rPr lang="en-US" altLang="ja-JP" sz="1200" dirty="0">
                <a:solidFill>
                  <a:srgbClr val="FF0000"/>
                </a:solidFill>
                <a:latin typeface="+mn-ea"/>
              </a:rPr>
              <a:t>1,500</a:t>
            </a:r>
            <a:r>
              <a:rPr lang="ja-JP" altLang="en-US" sz="1200" dirty="0">
                <a:solidFill>
                  <a:srgbClr val="FF0000"/>
                </a:solidFill>
                <a:latin typeface="+mn-ea"/>
              </a:rPr>
              <a:t>万円までは</a:t>
            </a:r>
            <a:r>
              <a:rPr lang="en-US" altLang="ja-JP" sz="1200" dirty="0">
                <a:solidFill>
                  <a:srgbClr val="FF0000"/>
                </a:solidFill>
                <a:latin typeface="+mn-ea"/>
              </a:rPr>
              <a:t>1/2 </a:t>
            </a:r>
            <a:r>
              <a:rPr lang="ja-JP" altLang="en-US" sz="1200" dirty="0">
                <a:solidFill>
                  <a:srgbClr val="FF0000"/>
                </a:solidFill>
                <a:latin typeface="+mn-ea"/>
              </a:rPr>
              <a:t>もしくは</a:t>
            </a:r>
            <a:r>
              <a:rPr lang="en-US" altLang="ja-JP" sz="1200" dirty="0">
                <a:solidFill>
                  <a:srgbClr val="FF0000"/>
                </a:solidFill>
                <a:latin typeface="+mn-ea"/>
              </a:rPr>
              <a:t>2/3</a:t>
            </a:r>
            <a:r>
              <a:rPr lang="ja-JP" altLang="en-US" sz="1200" dirty="0">
                <a:solidFill>
                  <a:srgbClr val="FF0000"/>
                </a:solidFill>
                <a:latin typeface="+mn-ea"/>
              </a:rPr>
              <a:t>（小規模・再生事業者）、</a:t>
            </a:r>
            <a:r>
              <a:rPr lang="en-US" altLang="ja-JP" sz="1200" dirty="0">
                <a:solidFill>
                  <a:srgbClr val="FF0000"/>
                </a:solidFill>
                <a:latin typeface="+mn-ea"/>
              </a:rPr>
              <a:t>1,500</a:t>
            </a:r>
            <a:r>
              <a:rPr lang="ja-JP" altLang="en-US" sz="1200" dirty="0">
                <a:solidFill>
                  <a:srgbClr val="FF0000"/>
                </a:solidFill>
                <a:latin typeface="+mn-ea"/>
              </a:rPr>
              <a:t>万円を超える部分は</a:t>
            </a:r>
            <a:r>
              <a:rPr lang="en-US" altLang="ja-JP" sz="1200" dirty="0">
                <a:solidFill>
                  <a:srgbClr val="FF0000"/>
                </a:solidFill>
                <a:latin typeface="+mn-ea"/>
              </a:rPr>
              <a:t>1/3</a:t>
            </a:r>
            <a:r>
              <a:rPr lang="ja-JP" altLang="en-US" sz="1200" dirty="0">
                <a:solidFill>
                  <a:srgbClr val="FF0000"/>
                </a:solidFill>
                <a:latin typeface="+mn-ea"/>
              </a:rPr>
              <a:t>。</a:t>
            </a:r>
            <a:endParaRPr lang="en-US" altLang="ja-JP" sz="1200" dirty="0">
              <a:solidFill>
                <a:srgbClr val="FF0000"/>
              </a:solidFill>
              <a:latin typeface="+mn-ea"/>
            </a:endParaRPr>
          </a:p>
          <a:p>
            <a:r>
              <a:rPr lang="ja-JP" altLang="en-US" sz="1200" dirty="0">
                <a:solidFill>
                  <a:srgbClr val="FF0000"/>
                </a:solidFill>
                <a:latin typeface="+mn-ea"/>
              </a:rPr>
              <a:t>最低賃金引き上げ特例（補助率</a:t>
            </a:r>
            <a:r>
              <a:rPr lang="en-US" altLang="ja-JP" sz="1200" dirty="0">
                <a:solidFill>
                  <a:srgbClr val="FF0000"/>
                </a:solidFill>
                <a:latin typeface="+mn-ea"/>
              </a:rPr>
              <a:t>2/3</a:t>
            </a:r>
            <a:r>
              <a:rPr lang="ja-JP" altLang="en-US" sz="1200" dirty="0">
                <a:solidFill>
                  <a:srgbClr val="FF0000"/>
                </a:solidFill>
                <a:latin typeface="+mn-ea"/>
              </a:rPr>
              <a:t>にアップ）あり。</a:t>
            </a:r>
          </a:p>
        </p:txBody>
      </p:sp>
      <p:sp>
        <p:nvSpPr>
          <p:cNvPr id="2" name="スライド番号プレースホルダー 1">
            <a:extLst>
              <a:ext uri="{FF2B5EF4-FFF2-40B4-BE49-F238E27FC236}">
                <a16:creationId xmlns:a16="http://schemas.microsoft.com/office/drawing/2014/main" id="{C1493889-0B5F-4837-DFCF-D969839D0DF3}"/>
              </a:ext>
            </a:extLst>
          </p:cNvPr>
          <p:cNvSpPr>
            <a:spLocks noGrp="1"/>
          </p:cNvSpPr>
          <p:nvPr>
            <p:ph type="sldNum" sz="quarter" idx="4"/>
          </p:nvPr>
        </p:nvSpPr>
        <p:spPr/>
        <p:txBody>
          <a:bodyPr/>
          <a:lstStyle/>
          <a:p>
            <a:fld id="{D9550142-B990-490A-A107-ED7302A7FD52}" type="slidenum">
              <a:rPr lang="ja-JP" altLang="en-US" smtClean="0"/>
              <a:pPr/>
              <a:t>25</a:t>
            </a:fld>
            <a:endParaRPr lang="ja-JP" altLang="en-US" dirty="0"/>
          </a:p>
        </p:txBody>
      </p:sp>
      <p:sp>
        <p:nvSpPr>
          <p:cNvPr id="7" name="タイトル 5">
            <a:extLst>
              <a:ext uri="{FF2B5EF4-FFF2-40B4-BE49-F238E27FC236}">
                <a16:creationId xmlns:a16="http://schemas.microsoft.com/office/drawing/2014/main" id="{962BC765-BF4A-F065-008D-604DD437A233}"/>
              </a:ext>
            </a:extLst>
          </p:cNvPr>
          <p:cNvSpPr txBox="1">
            <a:spLocks/>
          </p:cNvSpPr>
          <p:nvPr/>
        </p:nvSpPr>
        <p:spPr>
          <a:xfrm>
            <a:off x="1743022" y="0"/>
            <a:ext cx="9393538" cy="461665"/>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lang="ja-JP" altLang="en-US" sz="3200" b="1"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defTabSz="914400"/>
            <a:r>
              <a:rPr lang="ja-JP" altLang="en-US" sz="2400" dirty="0">
                <a:latin typeface="Meiryo UI" panose="020B0604030504040204" pitchFamily="50" charset="-128"/>
                <a:ea typeface="Meiryo UI" panose="020B0604030504040204" pitchFamily="50" charset="-128"/>
              </a:rPr>
              <a:t>省力化投資を促進する支援策</a:t>
            </a:r>
            <a:r>
              <a:rPr lang="ja-JP" altLang="en-US" sz="2000" dirty="0">
                <a:latin typeface="Meiryo UI" panose="020B0604030504040204" pitchFamily="50" charset="-128"/>
                <a:ea typeface="Meiryo UI" panose="020B0604030504040204" pitchFamily="50" charset="-128"/>
              </a:rPr>
              <a:t>（中小企業省力化投資補助事業　</a:t>
            </a:r>
            <a:r>
              <a:rPr lang="en-US" altLang="ja-JP" sz="2000" dirty="0">
                <a:latin typeface="Meiryo UI" panose="020B0604030504040204" pitchFamily="50" charset="-128"/>
                <a:ea typeface="Meiryo UI" panose="020B0604030504040204" pitchFamily="50" charset="-128"/>
              </a:rPr>
              <a:t>3,000</a:t>
            </a:r>
            <a:r>
              <a:rPr lang="ja-JP" altLang="en-US" sz="2000" dirty="0">
                <a:latin typeface="Meiryo UI" panose="020B0604030504040204" pitchFamily="50" charset="-128"/>
                <a:ea typeface="Meiryo UI" panose="020B0604030504040204" pitchFamily="50" charset="-128"/>
              </a:rPr>
              <a:t>億円）</a:t>
            </a:r>
          </a:p>
        </p:txBody>
      </p:sp>
    </p:spTree>
    <p:extLst>
      <p:ext uri="{BB962C8B-B14F-4D97-AF65-F5344CB8AC3E}">
        <p14:creationId xmlns:p14="http://schemas.microsoft.com/office/powerpoint/2010/main" val="10675663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プレースホルダー 4">
            <a:extLst>
              <a:ext uri="{FF2B5EF4-FFF2-40B4-BE49-F238E27FC236}">
                <a16:creationId xmlns:a16="http://schemas.microsoft.com/office/drawing/2014/main" id="{2E8161F0-5B28-154C-D844-3C7574E9E717}"/>
              </a:ext>
            </a:extLst>
          </p:cNvPr>
          <p:cNvSpPr txBox="1">
            <a:spLocks/>
          </p:cNvSpPr>
          <p:nvPr/>
        </p:nvSpPr>
        <p:spPr>
          <a:xfrm>
            <a:off x="600141" y="715674"/>
            <a:ext cx="11233245" cy="888311"/>
          </a:xfrm>
          <a:prstGeom prst="rect">
            <a:avLst/>
          </a:prstGeom>
          <a:solidFill>
            <a:srgbClr val="F3F6F6"/>
          </a:solidFill>
          <a:ln>
            <a:noFill/>
          </a:ln>
        </p:spPr>
        <p:txBody>
          <a:bodyPr vert="horz" wrap="square" lIns="216000" tIns="36000" rIns="216000" bIns="36000" rtlCol="0" anchor="ctr" anchorCtr="0">
            <a:spAutoFit/>
          </a:bodyPr>
          <a:lstStyle>
            <a:lvl1pPr marL="285757" indent="-285757" algn="l" defTabSz="914423" rtl="0" eaLnBrk="1" latinLnBrk="0" hangingPunct="1">
              <a:lnSpc>
                <a:spcPct val="130000"/>
              </a:lnSpc>
              <a:spcBef>
                <a:spcPts val="600"/>
              </a:spcBef>
              <a:spcAft>
                <a:spcPts val="600"/>
              </a:spcAft>
              <a:buClr>
                <a:schemeClr val="tx1"/>
              </a:buClr>
              <a:buSzPct val="100000"/>
              <a:buFont typeface="メイリオ" panose="020B0604030504040204" pitchFamily="50" charset="-128"/>
              <a:buChar char="•"/>
              <a:defRPr kumimoji="1" lang="ja-JP" altLang="en-US" sz="2000" b="0" i="0" kern="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285757" marR="0" lvl="0" indent="-285757" algn="l" defTabSz="914423" rtl="0" eaLnBrk="1" fontAlgn="auto" latinLnBrk="0" hangingPunct="1">
              <a:lnSpc>
                <a:spcPct val="100000"/>
              </a:lnSpc>
              <a:spcBef>
                <a:spcPts val="0"/>
              </a:spcBef>
              <a:spcAft>
                <a:spcPts val="600"/>
              </a:spcAft>
              <a:buClr>
                <a:srgbClr val="000000"/>
              </a:buClr>
              <a:buSzPct val="100000"/>
              <a:buFont typeface="メイリオ" panose="020B0604030504040204" pitchFamily="50" charset="-128"/>
              <a:buChar char="•"/>
              <a:tabLst/>
              <a:defRPr/>
            </a:pPr>
            <a:r>
              <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IT</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導入補助金は、中小企業・小規模事業者等の労働生産性の向上を目的として、</a:t>
            </a:r>
            <a:r>
              <a:rPr kumimoji="1" lang="ja-JP" altLang="en-US" sz="16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デジタル化やＤＸ等に向けた</a:t>
            </a:r>
            <a:r>
              <a:rPr kumimoji="1" lang="en-US" altLang="ja-JP" sz="16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IT</a:t>
            </a:r>
            <a:r>
              <a:rPr kumimoji="1" lang="ja-JP" altLang="en-US" sz="16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ツール（ソフトウェア、サービス等）の導入</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を支援する補助金。</a:t>
            </a:r>
          </a:p>
          <a:p>
            <a:pPr lvl="0">
              <a:lnSpc>
                <a:spcPct val="100000"/>
              </a:lnSpc>
              <a:spcBef>
                <a:spcPts val="0"/>
              </a:spcBef>
              <a:buClr>
                <a:srgbClr val="000000"/>
              </a:buClr>
              <a:defRPr/>
            </a:pPr>
            <a:r>
              <a:rPr kumimoji="1" lang="ja-JP" altLang="en-US" sz="1600" b="0" i="0"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令和</a:t>
            </a:r>
            <a:r>
              <a:rPr kumimoji="1" lang="en-US" altLang="ja-JP" sz="1600" b="0" i="0"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7</a:t>
            </a:r>
            <a:r>
              <a:rPr kumimoji="1" lang="ja-JP" altLang="en-US" sz="1600" b="0" i="0"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年度補正予算分からは、</a:t>
            </a:r>
            <a:r>
              <a:rPr kumimoji="1" lang="ja-JP" altLang="en-US" sz="1600" b="1" i="0"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a:t>
            </a:r>
            <a:r>
              <a:rPr lang="ja-JP" altLang="en-US" sz="1600" b="1" dirty="0"/>
              <a:t>デジタル化・</a:t>
            </a:r>
            <a:r>
              <a:rPr lang="en-US" altLang="ja-JP" sz="1600" b="1" dirty="0"/>
              <a:t>AI</a:t>
            </a:r>
            <a:r>
              <a:rPr lang="ja-JP" altLang="en-US" sz="1600" b="1" dirty="0"/>
              <a:t>導入補助金（旧：</a:t>
            </a:r>
            <a:r>
              <a:rPr lang="en-US" altLang="ja-JP" sz="1600" b="1" dirty="0"/>
              <a:t>IT</a:t>
            </a:r>
            <a:r>
              <a:rPr lang="ja-JP" altLang="en-US" sz="1600" b="1" dirty="0"/>
              <a:t>導入補助金）</a:t>
            </a:r>
            <a:r>
              <a:rPr kumimoji="1" lang="ja-JP" altLang="en-US" sz="1600" b="1" i="0"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a:t>
            </a:r>
            <a:r>
              <a:rPr kumimoji="1" lang="ja-JP" altLang="en-US" sz="1600" b="0" i="0"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と名称を変更</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a:t>
            </a:r>
          </a:p>
        </p:txBody>
      </p:sp>
      <p:grpSp>
        <p:nvGrpSpPr>
          <p:cNvPr id="6" name="グループ化 5">
            <a:extLst>
              <a:ext uri="{FF2B5EF4-FFF2-40B4-BE49-F238E27FC236}">
                <a16:creationId xmlns:a16="http://schemas.microsoft.com/office/drawing/2014/main" id="{0AC2BAB4-E20C-ED11-ACF9-C92AC8B83CAC}"/>
              </a:ext>
            </a:extLst>
          </p:cNvPr>
          <p:cNvGrpSpPr/>
          <p:nvPr/>
        </p:nvGrpSpPr>
        <p:grpSpPr>
          <a:xfrm>
            <a:off x="119336" y="1751970"/>
            <a:ext cx="9789680" cy="4827398"/>
            <a:chOff x="127014" y="2055770"/>
            <a:chExt cx="9789680" cy="4827398"/>
          </a:xfrm>
        </p:grpSpPr>
        <p:sp>
          <p:nvSpPr>
            <p:cNvPr id="7" name="正方形/長方形 6">
              <a:extLst>
                <a:ext uri="{FF2B5EF4-FFF2-40B4-BE49-F238E27FC236}">
                  <a16:creationId xmlns:a16="http://schemas.microsoft.com/office/drawing/2014/main" id="{F10F0810-0ACD-915D-FAE0-2903A355AB3F}"/>
                </a:ext>
              </a:extLst>
            </p:cNvPr>
            <p:cNvSpPr/>
            <p:nvPr/>
          </p:nvSpPr>
          <p:spPr bwMode="auto">
            <a:xfrm>
              <a:off x="5203259" y="2069954"/>
              <a:ext cx="3032002" cy="251418"/>
            </a:xfrm>
            <a:prstGeom prst="rect">
              <a:avLst/>
            </a:prstGeom>
            <a:solidFill>
              <a:srgbClr val="1F497D"/>
            </a:solidFill>
            <a:ln w="9525">
              <a:noFill/>
              <a:miter lim="800000"/>
              <a:headEnd/>
              <a:tailEnd/>
            </a:ln>
            <a:effectLst/>
          </p:spPr>
          <p:txBody>
            <a:bodyPr wrap="none" rtlCol="0" anchor="t"/>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インボイス枠</a:t>
              </a:r>
            </a:p>
          </p:txBody>
        </p:sp>
        <p:sp>
          <p:nvSpPr>
            <p:cNvPr id="8" name="正方形/長方形 7">
              <a:extLst>
                <a:ext uri="{FF2B5EF4-FFF2-40B4-BE49-F238E27FC236}">
                  <a16:creationId xmlns:a16="http://schemas.microsoft.com/office/drawing/2014/main" id="{35F3E089-C73A-13DD-44C0-330FDF4899B2}"/>
                </a:ext>
              </a:extLst>
            </p:cNvPr>
            <p:cNvSpPr/>
            <p:nvPr/>
          </p:nvSpPr>
          <p:spPr bwMode="auto">
            <a:xfrm>
              <a:off x="127015" y="4838281"/>
              <a:ext cx="821264" cy="563710"/>
            </a:xfrm>
            <a:prstGeom prst="rect">
              <a:avLst/>
            </a:prstGeom>
            <a:solidFill>
              <a:sysClr val="window" lastClr="FFFFFF"/>
            </a:solidFill>
            <a:ln w="25400" cap="flat" cmpd="sng" algn="ctr">
              <a:solidFill>
                <a:sysClr val="windowText" lastClr="000000"/>
              </a:solidFill>
              <a:prstDash val="solid"/>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補助上限</a:t>
              </a:r>
              <a:endParaRPr kumimoji="0" lang="en-US" altLang="ja-JP" sz="14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12EF7CF7-EAEF-B91D-93F2-AA1AC3560225}"/>
                </a:ext>
              </a:extLst>
            </p:cNvPr>
            <p:cNvSpPr/>
            <p:nvPr/>
          </p:nvSpPr>
          <p:spPr bwMode="auto">
            <a:xfrm>
              <a:off x="127015" y="6088312"/>
              <a:ext cx="821264" cy="558869"/>
            </a:xfrm>
            <a:prstGeom prst="rect">
              <a:avLst/>
            </a:prstGeom>
            <a:solidFill>
              <a:sysClr val="window" lastClr="FFFFFF"/>
            </a:solidFill>
            <a:ln w="25400" cap="flat" cmpd="sng" algn="ctr">
              <a:solidFill>
                <a:sysClr val="windowText" lastClr="000000"/>
              </a:solidFill>
              <a:prstDash val="solid"/>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補助率</a:t>
              </a:r>
            </a:p>
          </p:txBody>
        </p:sp>
        <p:cxnSp>
          <p:nvCxnSpPr>
            <p:cNvPr id="10" name="直線コネクタ 9">
              <a:extLst>
                <a:ext uri="{FF2B5EF4-FFF2-40B4-BE49-F238E27FC236}">
                  <a16:creationId xmlns:a16="http://schemas.microsoft.com/office/drawing/2014/main" id="{0A346BCE-2FFE-6374-F7B8-642751687601}"/>
                </a:ext>
              </a:extLst>
            </p:cNvPr>
            <p:cNvCxnSpPr/>
            <p:nvPr/>
          </p:nvCxnSpPr>
          <p:spPr>
            <a:xfrm>
              <a:off x="160988" y="5925388"/>
              <a:ext cx="9505948" cy="0"/>
            </a:xfrm>
            <a:prstGeom prst="line">
              <a:avLst/>
            </a:prstGeom>
            <a:noFill/>
            <a:ln w="9525" cap="flat" cmpd="sng" algn="ctr">
              <a:solidFill>
                <a:sysClr val="windowText" lastClr="000000"/>
              </a:solidFill>
              <a:prstDash val="sysDash"/>
            </a:ln>
            <a:effectLst/>
          </p:spPr>
        </p:cxnSp>
        <p:sp>
          <p:nvSpPr>
            <p:cNvPr id="11" name="正方形/長方形 10">
              <a:extLst>
                <a:ext uri="{FF2B5EF4-FFF2-40B4-BE49-F238E27FC236}">
                  <a16:creationId xmlns:a16="http://schemas.microsoft.com/office/drawing/2014/main" id="{390F0335-E5E0-BCD8-A303-4DA38E3D288E}"/>
                </a:ext>
              </a:extLst>
            </p:cNvPr>
            <p:cNvSpPr/>
            <p:nvPr/>
          </p:nvSpPr>
          <p:spPr bwMode="auto">
            <a:xfrm>
              <a:off x="127015" y="3687266"/>
              <a:ext cx="821264" cy="558864"/>
            </a:xfrm>
            <a:prstGeom prst="rect">
              <a:avLst/>
            </a:prstGeom>
            <a:solidFill>
              <a:sysClr val="window" lastClr="FFFFFF"/>
            </a:solidFill>
            <a:ln w="25400" cap="flat" cmpd="sng" algn="ctr">
              <a:solidFill>
                <a:sysClr val="windowText" lastClr="000000"/>
              </a:solidFill>
              <a:prstDash val="solid"/>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対象経費</a:t>
              </a:r>
            </a:p>
          </p:txBody>
        </p:sp>
        <p:cxnSp>
          <p:nvCxnSpPr>
            <p:cNvPr id="12" name="直線コネクタ 11">
              <a:extLst>
                <a:ext uri="{FF2B5EF4-FFF2-40B4-BE49-F238E27FC236}">
                  <a16:creationId xmlns:a16="http://schemas.microsoft.com/office/drawing/2014/main" id="{C8B5FB15-45F6-9B3C-EE8E-1CA91B4A2213}"/>
                </a:ext>
              </a:extLst>
            </p:cNvPr>
            <p:cNvCxnSpPr/>
            <p:nvPr/>
          </p:nvCxnSpPr>
          <p:spPr>
            <a:xfrm>
              <a:off x="160988" y="3529859"/>
              <a:ext cx="9505948" cy="0"/>
            </a:xfrm>
            <a:prstGeom prst="line">
              <a:avLst/>
            </a:prstGeom>
            <a:noFill/>
            <a:ln w="9525" cap="flat" cmpd="sng" algn="ctr">
              <a:solidFill>
                <a:sysClr val="windowText" lastClr="000000"/>
              </a:solidFill>
              <a:prstDash val="sysDash"/>
            </a:ln>
            <a:effectLst/>
          </p:spPr>
        </p:cxnSp>
        <p:sp>
          <p:nvSpPr>
            <p:cNvPr id="13" name="正方形/長方形 12">
              <a:extLst>
                <a:ext uri="{FF2B5EF4-FFF2-40B4-BE49-F238E27FC236}">
                  <a16:creationId xmlns:a16="http://schemas.microsoft.com/office/drawing/2014/main" id="{03EC17E7-0408-80FF-57CF-2065EC1634F3}"/>
                </a:ext>
              </a:extLst>
            </p:cNvPr>
            <p:cNvSpPr/>
            <p:nvPr/>
          </p:nvSpPr>
          <p:spPr bwMode="auto">
            <a:xfrm>
              <a:off x="127014" y="2816374"/>
              <a:ext cx="821266" cy="558616"/>
            </a:xfrm>
            <a:prstGeom prst="rect">
              <a:avLst/>
            </a:prstGeom>
            <a:solidFill>
              <a:sysClr val="window" lastClr="FFFFFF"/>
            </a:solidFill>
            <a:ln w="25400" cap="flat" cmpd="sng" algn="ctr">
              <a:solidFill>
                <a:sysClr val="windowText" lastClr="000000"/>
              </a:solidFill>
              <a:prstDash val="solid"/>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活用</a:t>
              </a:r>
              <a:endParaRPr kumimoji="0" lang="en-US" altLang="ja-JP" sz="14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イメージ</a:t>
              </a:r>
            </a:p>
          </p:txBody>
        </p:sp>
        <p:cxnSp>
          <p:nvCxnSpPr>
            <p:cNvPr id="14" name="直線コネクタ 13">
              <a:extLst>
                <a:ext uri="{FF2B5EF4-FFF2-40B4-BE49-F238E27FC236}">
                  <a16:creationId xmlns:a16="http://schemas.microsoft.com/office/drawing/2014/main" id="{1B4EA436-D24E-DB96-E0BE-CE77CC7EB48F}"/>
                </a:ext>
              </a:extLst>
            </p:cNvPr>
            <p:cNvCxnSpPr/>
            <p:nvPr/>
          </p:nvCxnSpPr>
          <p:spPr>
            <a:xfrm>
              <a:off x="146507" y="4443945"/>
              <a:ext cx="9505948" cy="0"/>
            </a:xfrm>
            <a:prstGeom prst="line">
              <a:avLst/>
            </a:prstGeom>
            <a:noFill/>
            <a:ln w="9525" cap="flat" cmpd="sng" algn="ctr">
              <a:solidFill>
                <a:sysClr val="windowText" lastClr="000000"/>
              </a:solidFill>
              <a:prstDash val="sysDash"/>
            </a:ln>
            <a:effectLst/>
          </p:spPr>
        </p:cxnSp>
        <p:sp>
          <p:nvSpPr>
            <p:cNvPr id="15" name="正方形/長方形 14">
              <a:extLst>
                <a:ext uri="{FF2B5EF4-FFF2-40B4-BE49-F238E27FC236}">
                  <a16:creationId xmlns:a16="http://schemas.microsoft.com/office/drawing/2014/main" id="{D4B321D9-FC89-4959-EEE2-5AACB4D0AD5B}"/>
                </a:ext>
              </a:extLst>
            </p:cNvPr>
            <p:cNvSpPr/>
            <p:nvPr/>
          </p:nvSpPr>
          <p:spPr bwMode="auto">
            <a:xfrm>
              <a:off x="1057159" y="2055770"/>
              <a:ext cx="1758741" cy="604667"/>
            </a:xfrm>
            <a:prstGeom prst="rect">
              <a:avLst/>
            </a:prstGeom>
            <a:solidFill>
              <a:srgbClr val="FFC000"/>
            </a:solidFill>
            <a:ln w="9525">
              <a:no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通常枠</a:t>
              </a:r>
            </a:p>
          </p:txBody>
        </p:sp>
        <p:sp>
          <p:nvSpPr>
            <p:cNvPr id="16" name="正方形/長方形 15">
              <a:extLst>
                <a:ext uri="{FF2B5EF4-FFF2-40B4-BE49-F238E27FC236}">
                  <a16:creationId xmlns:a16="http://schemas.microsoft.com/office/drawing/2014/main" id="{9B6D199A-BA98-8485-2366-9B3BA3DBDC08}"/>
                </a:ext>
              </a:extLst>
            </p:cNvPr>
            <p:cNvSpPr/>
            <p:nvPr/>
          </p:nvSpPr>
          <p:spPr bwMode="auto">
            <a:xfrm>
              <a:off x="2952272" y="2055770"/>
              <a:ext cx="2120042" cy="604667"/>
            </a:xfrm>
            <a:prstGeom prst="rect">
              <a:avLst/>
            </a:prstGeom>
            <a:solidFill>
              <a:srgbClr val="C0504D"/>
            </a:solidFill>
            <a:ln w="9525">
              <a:no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複数社連携</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デジタル化・</a:t>
              </a:r>
              <a:r>
                <a:rPr kumimoji="0" lang="en-US" altLang="ja-JP" sz="14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AI</a:t>
              </a:r>
              <a:r>
                <a:rPr kumimoji="0" lang="zh-TW" altLang="en-US" sz="14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導入</a:t>
              </a:r>
              <a:r>
                <a:rPr kumimoji="0" lang="ja-JP" altLang="en-US" sz="14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枠</a:t>
              </a:r>
              <a:endParaRPr kumimoji="0" lang="zh-TW" altLang="en-US" sz="14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7" name="正方形/長方形 16">
              <a:extLst>
                <a:ext uri="{FF2B5EF4-FFF2-40B4-BE49-F238E27FC236}">
                  <a16:creationId xmlns:a16="http://schemas.microsoft.com/office/drawing/2014/main" id="{0A601276-D18F-DBA1-9F74-04D471FF56DD}"/>
                </a:ext>
              </a:extLst>
            </p:cNvPr>
            <p:cNvSpPr/>
            <p:nvPr/>
          </p:nvSpPr>
          <p:spPr bwMode="auto">
            <a:xfrm>
              <a:off x="6898909" y="2377476"/>
              <a:ext cx="1321116" cy="274265"/>
            </a:xfrm>
            <a:prstGeom prst="rect">
              <a:avLst/>
            </a:prstGeom>
            <a:solidFill>
              <a:srgbClr val="1F497D">
                <a:lumMod val="60000"/>
                <a:lumOff val="40000"/>
              </a:srgbClr>
            </a:solidFill>
            <a:ln w="9525">
              <a:no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電子取引類型</a:t>
              </a:r>
            </a:p>
          </p:txBody>
        </p:sp>
        <p:sp>
          <p:nvSpPr>
            <p:cNvPr id="18" name="テキスト ボックス 17">
              <a:extLst>
                <a:ext uri="{FF2B5EF4-FFF2-40B4-BE49-F238E27FC236}">
                  <a16:creationId xmlns:a16="http://schemas.microsoft.com/office/drawing/2014/main" id="{2D8A6535-ABCE-11B5-7654-C84AEE8772BA}"/>
                </a:ext>
              </a:extLst>
            </p:cNvPr>
            <p:cNvSpPr txBox="1"/>
            <p:nvPr/>
          </p:nvSpPr>
          <p:spPr>
            <a:xfrm>
              <a:off x="3126446" y="2807067"/>
              <a:ext cx="1897103" cy="592470"/>
            </a:xfrm>
            <a:prstGeom prst="rect">
              <a:avLst/>
            </a:prstGeom>
            <a:noFill/>
          </p:spPr>
          <p:txBody>
            <a:bodyPr wrap="square" rtlCol="0">
              <a:spAutoFit/>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ja-JP" altLang="en-US" sz="12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商店街など、</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複数の中小・</a:t>
              </a:r>
              <a:b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小規模事業者で連携して</a:t>
              </a:r>
              <a:b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12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IT</a:t>
              </a:r>
              <a:r>
                <a:rPr kumimoji="1" lang="ja-JP" altLang="en-US" sz="12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ツール等を</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導入</a:t>
              </a:r>
            </a:p>
          </p:txBody>
        </p:sp>
        <p:sp>
          <p:nvSpPr>
            <p:cNvPr id="19" name="テキスト ボックス 18">
              <a:extLst>
                <a:ext uri="{FF2B5EF4-FFF2-40B4-BE49-F238E27FC236}">
                  <a16:creationId xmlns:a16="http://schemas.microsoft.com/office/drawing/2014/main" id="{0B3A78B4-155E-9CDA-4219-CD94D98553A5}"/>
                </a:ext>
              </a:extLst>
            </p:cNvPr>
            <p:cNvSpPr txBox="1"/>
            <p:nvPr/>
          </p:nvSpPr>
          <p:spPr>
            <a:xfrm>
              <a:off x="2861491" y="4464775"/>
              <a:ext cx="2547441" cy="1430520"/>
            </a:xfrm>
            <a:prstGeom prst="rect">
              <a:avLst/>
            </a:prstGeom>
            <a:noFill/>
          </p:spPr>
          <p:txBody>
            <a:bodyPr wrap="square" rtlCol="0">
              <a:spAutoFit/>
            </a:bodyPr>
            <a:lstStyle/>
            <a:p>
              <a:pPr marL="92075" marR="0" lvl="0" indent="-92075" algn="l" defTabSz="914400" rtl="0" eaLnBrk="1" fontAlgn="t"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インボイス枠対象経費：</a:t>
              </a:r>
              <a:b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同右</a:t>
              </a: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92075" marR="0" lvl="0" indent="-92075" algn="l" defTabSz="914400" rtl="0" eaLnBrk="1" fontAlgn="t"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(b)</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消費動向等分析経費：</a:t>
              </a:r>
              <a:b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グループ構成員数</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(a)+(b</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b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合わせて</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3,000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万円まで</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(c)</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事務費・専門家費：</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DC891137-3E8C-B4E0-3770-8283A48C858C}"/>
                </a:ext>
              </a:extLst>
            </p:cNvPr>
            <p:cNvSpPr/>
            <p:nvPr/>
          </p:nvSpPr>
          <p:spPr bwMode="auto">
            <a:xfrm>
              <a:off x="8310159" y="2056379"/>
              <a:ext cx="1332042" cy="610467"/>
            </a:xfrm>
            <a:prstGeom prst="rect">
              <a:avLst/>
            </a:prstGeom>
            <a:solidFill>
              <a:srgbClr val="00B050"/>
            </a:solidFill>
            <a:ln w="9525">
              <a:noFill/>
              <a:miter lim="800000"/>
              <a:headEnd/>
              <a:tailEnd/>
            </a:ln>
            <a:effectLst/>
          </p:spPr>
          <p:txBody>
            <a:bodyPr wrap="none" rtlCol="0" anchor="ct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セキュリティ</a:t>
              </a:r>
              <a:endParaRPr kumimoji="1" lang="en-US" altLang="ja-JP"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ts val="13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対策推進枠</a:t>
              </a:r>
              <a:endPar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20">
              <a:extLst>
                <a:ext uri="{FF2B5EF4-FFF2-40B4-BE49-F238E27FC236}">
                  <a16:creationId xmlns:a16="http://schemas.microsoft.com/office/drawing/2014/main" id="{410EE4AD-B76F-15A1-EFC7-9072BB1547AE}"/>
                </a:ext>
              </a:extLst>
            </p:cNvPr>
            <p:cNvSpPr txBox="1"/>
            <p:nvPr/>
          </p:nvSpPr>
          <p:spPr>
            <a:xfrm>
              <a:off x="1030776" y="2888179"/>
              <a:ext cx="1909558" cy="430246"/>
            </a:xfrm>
            <a:prstGeom prst="rect">
              <a:avLst/>
            </a:prstGeom>
            <a:noFill/>
          </p:spPr>
          <p:txBody>
            <a:bodyPr wrap="square" rtlCol="0">
              <a:spAutoFit/>
            </a:bodyPr>
            <a:lstStyle/>
            <a:p>
              <a:pPr marL="0" marR="0" lvl="0" indent="0" algn="ctr" defTabSz="914400" rtl="0" eaLnBrk="1" fontAlgn="t"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IT</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ツールを導入して、</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t" latinLnBrk="0" hangingPunct="1">
                <a:lnSpc>
                  <a:spcPts val="13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業務効率化や</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DX</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を推進</a:t>
              </a:r>
            </a:p>
          </p:txBody>
        </p:sp>
        <p:sp>
          <p:nvSpPr>
            <p:cNvPr id="22" name="テキスト ボックス 21">
              <a:extLst>
                <a:ext uri="{FF2B5EF4-FFF2-40B4-BE49-F238E27FC236}">
                  <a16:creationId xmlns:a16="http://schemas.microsoft.com/office/drawing/2014/main" id="{17DE3514-98FA-3460-A2C5-8354BA15E9A3}"/>
                </a:ext>
              </a:extLst>
            </p:cNvPr>
            <p:cNvSpPr txBox="1"/>
            <p:nvPr/>
          </p:nvSpPr>
          <p:spPr>
            <a:xfrm>
              <a:off x="5208686" y="2890423"/>
              <a:ext cx="1541889" cy="425758"/>
            </a:xfrm>
            <a:prstGeom prst="rect">
              <a:avLst/>
            </a:prstGeom>
            <a:noFill/>
          </p:spPr>
          <p:txBody>
            <a:bodyPr wrap="square" rtlCol="0">
              <a:spAutoFit/>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en-US" altLang="ja-JP" sz="12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IT</a:t>
              </a:r>
              <a:r>
                <a:rPr kumimoji="1" lang="ja-JP" altLang="en-US" sz="12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ツール等を導入して、</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インボイス制度に対応</a:t>
              </a:r>
            </a:p>
          </p:txBody>
        </p:sp>
        <p:sp>
          <p:nvSpPr>
            <p:cNvPr id="23" name="テキスト ボックス 22">
              <a:extLst>
                <a:ext uri="{FF2B5EF4-FFF2-40B4-BE49-F238E27FC236}">
                  <a16:creationId xmlns:a16="http://schemas.microsoft.com/office/drawing/2014/main" id="{CFAEAF2E-939E-BCB0-E138-9538ED7E54E6}"/>
                </a:ext>
              </a:extLst>
            </p:cNvPr>
            <p:cNvSpPr txBox="1"/>
            <p:nvPr/>
          </p:nvSpPr>
          <p:spPr>
            <a:xfrm>
              <a:off x="6807976" y="2723711"/>
              <a:ext cx="1493778" cy="759182"/>
            </a:xfrm>
            <a:prstGeom prst="rect">
              <a:avLst/>
            </a:prstGeom>
            <a:noFill/>
          </p:spPr>
          <p:txBody>
            <a:bodyPr wrap="square" rtlCol="0">
              <a:spAutoFit/>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ja-JP" altLang="en-US" sz="12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発注者主導で</a:t>
              </a:r>
              <a:r>
                <a:rPr kumimoji="1" lang="en-US" altLang="ja-JP" sz="12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IT</a:t>
              </a:r>
              <a:r>
                <a:rPr kumimoji="1" lang="ja-JP" altLang="en-US" sz="120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ツールを受注者に共有し、</a:t>
              </a: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取引先のインボイス対応を促す</a:t>
              </a:r>
            </a:p>
          </p:txBody>
        </p:sp>
        <p:sp>
          <p:nvSpPr>
            <p:cNvPr id="24" name="テキスト ボックス 23">
              <a:extLst>
                <a:ext uri="{FF2B5EF4-FFF2-40B4-BE49-F238E27FC236}">
                  <a16:creationId xmlns:a16="http://schemas.microsoft.com/office/drawing/2014/main" id="{BE9B347E-61BA-9A6E-F029-936F416B9D49}"/>
                </a:ext>
              </a:extLst>
            </p:cNvPr>
            <p:cNvSpPr txBox="1"/>
            <p:nvPr/>
          </p:nvSpPr>
          <p:spPr>
            <a:xfrm>
              <a:off x="8253445" y="2890423"/>
              <a:ext cx="1445469" cy="425758"/>
            </a:xfrm>
            <a:prstGeom prst="rect">
              <a:avLst/>
            </a:prstGeom>
            <a:noFill/>
          </p:spPr>
          <p:txBody>
            <a:bodyPr wrap="square" rtlCol="0">
              <a:spAutoFit/>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サイバーセキュリティ対策を進める</a:t>
              </a:r>
            </a:p>
          </p:txBody>
        </p:sp>
        <p:sp>
          <p:nvSpPr>
            <p:cNvPr id="25" name="テキスト ボックス 24">
              <a:extLst>
                <a:ext uri="{FF2B5EF4-FFF2-40B4-BE49-F238E27FC236}">
                  <a16:creationId xmlns:a16="http://schemas.microsoft.com/office/drawing/2014/main" id="{8C9C2983-030F-E206-523A-236BF77A6FB2}"/>
                </a:ext>
              </a:extLst>
            </p:cNvPr>
            <p:cNvSpPr txBox="1"/>
            <p:nvPr/>
          </p:nvSpPr>
          <p:spPr>
            <a:xfrm>
              <a:off x="5077628" y="4520191"/>
              <a:ext cx="1795000" cy="1263808"/>
            </a:xfrm>
            <a:prstGeom prst="rect">
              <a:avLst/>
            </a:prstGeom>
            <a:noFill/>
          </p:spPr>
          <p:txBody>
            <a:bodyPr wrap="square" rtlCol="0">
              <a:spAutoFit/>
            </a:bodyPr>
            <a:lstStyle/>
            <a:p>
              <a:pPr marL="0" marR="0" lvl="0" indent="0" algn="l" defTabSz="914400" rtl="0" eaLnBrk="1" fontAlgn="t"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IT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ツール：</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１機能：～</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２機能以上：～</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350</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PC</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・タブレット等：</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レジ・券売機等：</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テキスト ボックス 25">
              <a:extLst>
                <a:ext uri="{FF2B5EF4-FFF2-40B4-BE49-F238E27FC236}">
                  <a16:creationId xmlns:a16="http://schemas.microsoft.com/office/drawing/2014/main" id="{2CD1E6D3-8E88-29A7-49DF-DFA99DB6022F}"/>
                </a:ext>
              </a:extLst>
            </p:cNvPr>
            <p:cNvSpPr txBox="1"/>
            <p:nvPr/>
          </p:nvSpPr>
          <p:spPr>
            <a:xfrm>
              <a:off x="7062425" y="4986084"/>
              <a:ext cx="967869" cy="263534"/>
            </a:xfrm>
            <a:prstGeom prst="rect">
              <a:avLst/>
            </a:prstGeom>
            <a:noFill/>
          </p:spPr>
          <p:txBody>
            <a:bodyPr wrap="square" rtlCol="0">
              <a:spAutoFit/>
            </a:bodyPr>
            <a:lstStyle/>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350</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テキスト ボックス 26">
              <a:extLst>
                <a:ext uri="{FF2B5EF4-FFF2-40B4-BE49-F238E27FC236}">
                  <a16:creationId xmlns:a16="http://schemas.microsoft.com/office/drawing/2014/main" id="{8226EFDD-0078-594A-D6DD-10337D301E8C}"/>
                </a:ext>
              </a:extLst>
            </p:cNvPr>
            <p:cNvSpPr txBox="1"/>
            <p:nvPr/>
          </p:nvSpPr>
          <p:spPr>
            <a:xfrm>
              <a:off x="8301754" y="4986225"/>
              <a:ext cx="1397160" cy="263534"/>
            </a:xfrm>
            <a:prstGeom prst="rect">
              <a:avLst/>
            </a:prstGeom>
            <a:noFill/>
          </p:spPr>
          <p:txBody>
            <a:bodyPr wrap="square" rtlCol="0">
              <a:spAutoFit/>
            </a:bodyPr>
            <a:lstStyle/>
            <a:p>
              <a:pPr marL="0" marR="0" lvl="0" indent="0" algn="l" defTabSz="914400" rtl="0" eaLnBrk="1" fontAlgn="t" latinLnBrk="0" hangingPunct="1">
                <a:lnSpc>
                  <a:spcPts val="1300"/>
                </a:lnSpc>
                <a:spcBef>
                  <a:spcPts val="0"/>
                </a:spcBef>
                <a:spcAft>
                  <a:spcPts val="0"/>
                </a:spcAft>
                <a:buClrTx/>
                <a:buSzTx/>
                <a:buFontTx/>
                <a:buNone/>
                <a:tabLst/>
                <a:defRPr/>
              </a:pPr>
              <a:r>
                <a:rPr kumimoji="1" lang="en-US" altLang="ja-JP" sz="120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5</a:t>
              </a:r>
              <a:r>
                <a:rPr kumimoji="1" lang="ja-JP" altLang="en-US" sz="120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万円～</a:t>
              </a:r>
              <a:r>
                <a:rPr kumimoji="1" lang="en-US" altLang="ja-JP" sz="120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150</a:t>
              </a:r>
              <a:r>
                <a:rPr kumimoji="1" lang="ja-JP" altLang="en-US" sz="120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万円</a:t>
              </a:r>
              <a:endParaRPr kumimoji="1" lang="ja-JP" altLang="ja-JP" sz="120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endParaRPr>
            </a:p>
          </p:txBody>
        </p:sp>
        <p:sp>
          <p:nvSpPr>
            <p:cNvPr id="28" name="テキスト ボックス 27">
              <a:extLst>
                <a:ext uri="{FF2B5EF4-FFF2-40B4-BE49-F238E27FC236}">
                  <a16:creationId xmlns:a16="http://schemas.microsoft.com/office/drawing/2014/main" id="{418A9C9E-6C92-D49D-50AB-78BFB53660D3}"/>
                </a:ext>
              </a:extLst>
            </p:cNvPr>
            <p:cNvSpPr txBox="1"/>
            <p:nvPr/>
          </p:nvSpPr>
          <p:spPr>
            <a:xfrm>
              <a:off x="2881948" y="5956488"/>
              <a:ext cx="2313230" cy="763671"/>
            </a:xfrm>
            <a:prstGeom prst="rect">
              <a:avLst/>
            </a:prstGeom>
            <a:noFill/>
          </p:spPr>
          <p:txBody>
            <a:bodyPr wrap="square" rtlCol="0">
              <a:spAutoFit/>
            </a:bodyPr>
            <a:lstStyle/>
            <a:p>
              <a:pPr marL="92075" marR="0" lvl="0" indent="-92075" algn="l" defTabSz="914400" rtl="0" eaLnBrk="1" fontAlgn="t"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インボイス枠対象経費：</a:t>
              </a:r>
              <a:br>
                <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同右</a:t>
              </a: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92075" marR="0" lvl="0" indent="-92075" algn="l" defTabSz="914400" rtl="0" eaLnBrk="1" fontAlgn="t" latinLnBrk="0" hangingPunct="1">
                <a:lnSpc>
                  <a:spcPts val="13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92075" marR="0" lvl="0" indent="-92075" algn="l" defTabSz="914400" rtl="0" eaLnBrk="1" fontAlgn="t"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(b)</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(c)</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2/3</a:t>
              </a:r>
              <a:endParaRPr kumimoji="1" lang="ja-JP"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テキスト ボックス 28">
              <a:extLst>
                <a:ext uri="{FF2B5EF4-FFF2-40B4-BE49-F238E27FC236}">
                  <a16:creationId xmlns:a16="http://schemas.microsoft.com/office/drawing/2014/main" id="{88DAA783-48E8-283F-75BE-D471AC66670A}"/>
                </a:ext>
              </a:extLst>
            </p:cNvPr>
            <p:cNvSpPr txBox="1"/>
            <p:nvPr/>
          </p:nvSpPr>
          <p:spPr>
            <a:xfrm>
              <a:off x="5048955" y="5927913"/>
              <a:ext cx="1893399" cy="917559"/>
            </a:xfrm>
            <a:prstGeom prst="rect">
              <a:avLst/>
            </a:prstGeom>
            <a:noFill/>
          </p:spPr>
          <p:txBody>
            <a:bodyPr wrap="square" rtlCol="0">
              <a:spAutoFit/>
            </a:bodyPr>
            <a:lstStyle/>
            <a:p>
              <a:pPr marL="0" marR="0" lvl="0" indent="0" algn="l" defTabSz="914400" rtl="0" eaLnBrk="1" fontAlgn="t" latinLnBrk="0" hangingPunct="1">
                <a:lnSpc>
                  <a:spcPts val="1300"/>
                </a:lnSpc>
                <a:spcBef>
                  <a:spcPts val="0"/>
                </a:spcBef>
                <a:spcAft>
                  <a:spcPts val="60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50</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万円以下：</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3/4</a:t>
              </a:r>
              <a:b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小規模事業者：</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4/5)</a:t>
              </a:r>
              <a:endParaRPr kumimoji="1" lang="en-US" altLang="ja-JP" sz="12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60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50</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350</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2/3</a:t>
              </a:r>
            </a:p>
            <a:p>
              <a:pPr marL="0" marR="0" lvl="0" indent="0" algn="l" defTabSz="914400" rtl="0" eaLnBrk="1" fontAlgn="t" latinLnBrk="0" hangingPunct="1">
                <a:lnSpc>
                  <a:spcPts val="1300"/>
                </a:lnSpc>
                <a:spcBef>
                  <a:spcPts val="0"/>
                </a:spcBef>
                <a:spcAft>
                  <a:spcPts val="60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ハードウェア購入費：</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1/2</a:t>
              </a:r>
              <a:endParaRPr kumimoji="1" lang="ja-JP"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テキスト ボックス 29">
              <a:extLst>
                <a:ext uri="{FF2B5EF4-FFF2-40B4-BE49-F238E27FC236}">
                  <a16:creationId xmlns:a16="http://schemas.microsoft.com/office/drawing/2014/main" id="{9C6855CA-F02B-6248-CA4B-74FD7C1F9E6F}"/>
                </a:ext>
              </a:extLst>
            </p:cNvPr>
            <p:cNvSpPr txBox="1"/>
            <p:nvPr/>
          </p:nvSpPr>
          <p:spPr>
            <a:xfrm>
              <a:off x="6937281" y="3751575"/>
              <a:ext cx="1342296" cy="430246"/>
            </a:xfrm>
            <a:prstGeom prst="rect">
              <a:avLst/>
            </a:prstGeom>
            <a:noFill/>
          </p:spPr>
          <p:txBody>
            <a:bodyPr wrap="square" rtlCol="0">
              <a:spAutoFit/>
            </a:bodyPr>
            <a:lstStyle/>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クラウド利用料（最大</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年分）</a:t>
              </a:r>
              <a:endParaRPr kumimoji="1" lang="ja-JP"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1" name="テキスト ボックス 30">
              <a:extLst>
                <a:ext uri="{FF2B5EF4-FFF2-40B4-BE49-F238E27FC236}">
                  <a16:creationId xmlns:a16="http://schemas.microsoft.com/office/drawing/2014/main" id="{36321649-D0A8-0378-551B-98D9A8721A35}"/>
                </a:ext>
              </a:extLst>
            </p:cNvPr>
            <p:cNvSpPr txBox="1"/>
            <p:nvPr/>
          </p:nvSpPr>
          <p:spPr>
            <a:xfrm>
              <a:off x="8310159" y="3587107"/>
              <a:ext cx="1342296" cy="759182"/>
            </a:xfrm>
            <a:prstGeom prst="rect">
              <a:avLst/>
            </a:prstGeom>
            <a:noFill/>
          </p:spPr>
          <p:txBody>
            <a:bodyPr wrap="square" rtlCol="0">
              <a:spAutoFit/>
            </a:bodyPr>
            <a:lstStyle/>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サイバーセキュリティお助け隊サービス利用料</a:t>
              </a:r>
              <a:b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（最大</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年分）</a:t>
              </a:r>
              <a:endParaRPr kumimoji="1" lang="ja-JP"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2" name="テキスト ボックス 31">
              <a:extLst>
                <a:ext uri="{FF2B5EF4-FFF2-40B4-BE49-F238E27FC236}">
                  <a16:creationId xmlns:a16="http://schemas.microsoft.com/office/drawing/2014/main" id="{6F671408-E11F-9A40-C75F-43632052D10F}"/>
                </a:ext>
              </a:extLst>
            </p:cNvPr>
            <p:cNvSpPr txBox="1"/>
            <p:nvPr/>
          </p:nvSpPr>
          <p:spPr>
            <a:xfrm>
              <a:off x="6897216" y="6103118"/>
              <a:ext cx="1247734" cy="596958"/>
            </a:xfrm>
            <a:prstGeom prst="rect">
              <a:avLst/>
            </a:prstGeom>
            <a:noFill/>
          </p:spPr>
          <p:txBody>
            <a:bodyPr wrap="square" rtlCol="0">
              <a:spAutoFit/>
            </a:bodyPr>
            <a:lstStyle/>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中小企業：</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2/3</a:t>
              </a:r>
            </a:p>
            <a:p>
              <a:pPr marL="0" marR="0" lvl="0" indent="0" algn="l" defTabSz="914400" rtl="0" eaLnBrk="1" fontAlgn="t" latinLnBrk="0" hangingPunct="1">
                <a:lnSpc>
                  <a:spcPts val="1300"/>
                </a:lnSpc>
                <a:spcBef>
                  <a:spcPts val="0"/>
                </a:spcBef>
                <a:spcAft>
                  <a:spcPts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大企業：</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1/2</a:t>
              </a:r>
              <a:endParaRPr kumimoji="1" lang="ja-JP"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3" name="テキスト ボックス 32">
              <a:extLst>
                <a:ext uri="{FF2B5EF4-FFF2-40B4-BE49-F238E27FC236}">
                  <a16:creationId xmlns:a16="http://schemas.microsoft.com/office/drawing/2014/main" id="{FDF94083-7D63-2E3E-9E39-4BAAC3C220A7}"/>
                </a:ext>
              </a:extLst>
            </p:cNvPr>
            <p:cNvSpPr txBox="1"/>
            <p:nvPr/>
          </p:nvSpPr>
          <p:spPr>
            <a:xfrm>
              <a:off x="928575" y="5915868"/>
              <a:ext cx="1742237" cy="263534"/>
            </a:xfrm>
            <a:prstGeom prst="rect">
              <a:avLst/>
            </a:prstGeom>
            <a:noFill/>
          </p:spPr>
          <p:txBody>
            <a:bodyPr wrap="square" rtlCol="0">
              <a:spAutoFit/>
            </a:bodyPr>
            <a:lstStyle/>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中小企業：</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1/2</a:t>
              </a:r>
            </a:p>
          </p:txBody>
        </p:sp>
        <p:sp>
          <p:nvSpPr>
            <p:cNvPr id="34" name="テキスト ボックス 33">
              <a:extLst>
                <a:ext uri="{FF2B5EF4-FFF2-40B4-BE49-F238E27FC236}">
                  <a16:creationId xmlns:a16="http://schemas.microsoft.com/office/drawing/2014/main" id="{B00B9DE7-FEC7-3823-9C61-C47E38E30EA8}"/>
                </a:ext>
              </a:extLst>
            </p:cNvPr>
            <p:cNvSpPr txBox="1"/>
            <p:nvPr/>
          </p:nvSpPr>
          <p:spPr>
            <a:xfrm>
              <a:off x="8291467" y="6103118"/>
              <a:ext cx="1625227" cy="596958"/>
            </a:xfrm>
            <a:prstGeom prst="rect">
              <a:avLst/>
            </a:prstGeom>
            <a:noFill/>
          </p:spPr>
          <p:txBody>
            <a:bodyPr wrap="square" rtlCol="0">
              <a:spAutoFit/>
            </a:bodyPr>
            <a:lstStyle/>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中小企業：</a:t>
              </a:r>
              <a:r>
                <a:rPr kumimoji="1" lang="en-US" altLang="ja-JP" sz="120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1/2</a:t>
              </a:r>
            </a:p>
            <a:p>
              <a:pPr marL="0" marR="0" lvl="0" indent="0" algn="l" defTabSz="914400" rtl="0" eaLnBrk="1" fontAlgn="t" latinLnBrk="0" hangingPunct="1">
                <a:lnSpc>
                  <a:spcPts val="1300"/>
                </a:lnSpc>
                <a:spcBef>
                  <a:spcPts val="0"/>
                </a:spcBef>
                <a:spcAft>
                  <a:spcPts val="0"/>
                </a:spcAft>
                <a:buClrTx/>
                <a:buSzTx/>
                <a:buFontTx/>
                <a:buNone/>
                <a:tabLst/>
                <a:defRPr/>
              </a:pPr>
              <a:endParaRPr kumimoji="1" lang="en-US" altLang="ja-JP" sz="120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小規模事業者：</a:t>
              </a:r>
              <a:r>
                <a:rPr kumimoji="1" lang="en-US" altLang="ja-JP" sz="120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2/3</a:t>
              </a:r>
            </a:p>
          </p:txBody>
        </p:sp>
        <p:sp>
          <p:nvSpPr>
            <p:cNvPr id="36" name="テキスト ボックス 35">
              <a:extLst>
                <a:ext uri="{FF2B5EF4-FFF2-40B4-BE49-F238E27FC236}">
                  <a16:creationId xmlns:a16="http://schemas.microsoft.com/office/drawing/2014/main" id="{19CFD9E8-45C9-B491-9F73-2EE7228CD5A1}"/>
                </a:ext>
              </a:extLst>
            </p:cNvPr>
            <p:cNvSpPr txBox="1"/>
            <p:nvPr/>
          </p:nvSpPr>
          <p:spPr>
            <a:xfrm>
              <a:off x="979323" y="4667971"/>
              <a:ext cx="1871918" cy="930383"/>
            </a:xfrm>
            <a:prstGeom prst="rect">
              <a:avLst/>
            </a:prstGeom>
            <a:noFill/>
          </p:spPr>
          <p:txBody>
            <a:bodyPr wrap="square" rtlCol="0">
              <a:spAutoFit/>
            </a:bodyPr>
            <a:lstStyle/>
            <a:p>
              <a:pPr marL="0" marR="0" lvl="0" indent="0" algn="l" defTabSz="914400" rtl="0" eaLnBrk="1" fontAlgn="t"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IT</a:t>
              </a:r>
              <a:r>
                <a:rPr kumimoji="1" lang="ja-JP"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ツールの業務</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プロセス</a:t>
              </a:r>
              <a:r>
                <a:rPr kumimoji="1" lang="ja-JP"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が</a:t>
              </a:r>
              <a:endParaRPr kumimoji="1" lang="ja-JP"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1" lang="ja-JP"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～３</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つ</a:t>
              </a:r>
              <a:r>
                <a:rPr kumimoji="1" lang="ja-JP"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まで</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5</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万円～</a:t>
              </a: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150</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万円</a:t>
              </a:r>
              <a:endParaRPr kumimoji="1" lang="ja-JP"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つ</a:t>
              </a:r>
              <a:r>
                <a:rPr kumimoji="1" lang="ja-JP"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以上</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t"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150</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万円～</a:t>
              </a:r>
              <a: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450</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万円</a:t>
              </a:r>
              <a:endParaRPr kumimoji="1" lang="ja-JP"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37" name="直線コネクタ 36">
              <a:extLst>
                <a:ext uri="{FF2B5EF4-FFF2-40B4-BE49-F238E27FC236}">
                  <a16:creationId xmlns:a16="http://schemas.microsoft.com/office/drawing/2014/main" id="{9CBD177F-5940-32D8-143E-F3AA58A2265B}"/>
                </a:ext>
              </a:extLst>
            </p:cNvPr>
            <p:cNvCxnSpPr>
              <a:cxnSpLocks/>
            </p:cNvCxnSpPr>
            <p:nvPr/>
          </p:nvCxnSpPr>
          <p:spPr>
            <a:xfrm>
              <a:off x="2886465" y="2661262"/>
              <a:ext cx="0" cy="4217384"/>
            </a:xfrm>
            <a:prstGeom prst="line">
              <a:avLst/>
            </a:prstGeom>
            <a:noFill/>
            <a:ln w="9525" cap="flat" cmpd="sng" algn="ctr">
              <a:solidFill>
                <a:sysClr val="windowText" lastClr="000000"/>
              </a:solidFill>
              <a:prstDash val="sysDash"/>
            </a:ln>
            <a:effectLst/>
          </p:spPr>
        </p:cxnSp>
        <p:cxnSp>
          <p:nvCxnSpPr>
            <p:cNvPr id="38" name="直線コネクタ 37">
              <a:extLst>
                <a:ext uri="{FF2B5EF4-FFF2-40B4-BE49-F238E27FC236}">
                  <a16:creationId xmlns:a16="http://schemas.microsoft.com/office/drawing/2014/main" id="{7D18655E-B532-6D68-D2FA-EE081C0A19BE}"/>
                </a:ext>
              </a:extLst>
            </p:cNvPr>
            <p:cNvCxnSpPr>
              <a:cxnSpLocks/>
            </p:cNvCxnSpPr>
            <p:nvPr/>
          </p:nvCxnSpPr>
          <p:spPr>
            <a:xfrm>
              <a:off x="5138120" y="2626734"/>
              <a:ext cx="0" cy="1011389"/>
            </a:xfrm>
            <a:prstGeom prst="line">
              <a:avLst/>
            </a:prstGeom>
            <a:noFill/>
            <a:ln w="9525" cap="flat" cmpd="sng" algn="ctr">
              <a:solidFill>
                <a:sysClr val="windowText" lastClr="000000"/>
              </a:solidFill>
              <a:prstDash val="sysDash"/>
            </a:ln>
            <a:effectLst/>
          </p:spPr>
        </p:cxnSp>
        <p:sp>
          <p:nvSpPr>
            <p:cNvPr id="39" name="テキスト ボックス 38">
              <a:extLst>
                <a:ext uri="{FF2B5EF4-FFF2-40B4-BE49-F238E27FC236}">
                  <a16:creationId xmlns:a16="http://schemas.microsoft.com/office/drawing/2014/main" id="{89ECBFDC-12DF-1E92-7EA5-071AD2A8D170}"/>
                </a:ext>
              </a:extLst>
            </p:cNvPr>
            <p:cNvSpPr txBox="1"/>
            <p:nvPr/>
          </p:nvSpPr>
          <p:spPr>
            <a:xfrm>
              <a:off x="1194030" y="3574295"/>
              <a:ext cx="5538530" cy="592470"/>
            </a:xfrm>
            <a:prstGeom prst="rect">
              <a:avLst/>
            </a:prstGeom>
            <a:solidFill>
              <a:sysClr val="window" lastClr="FFFFFF"/>
            </a:solidFill>
            <a:ln>
              <a:solidFill>
                <a:sysClr val="windowText" lastClr="000000"/>
              </a:solidFill>
            </a:ln>
          </p:spPr>
          <p:txBody>
            <a:bodyPr wrap="square" rtlCol="0" anchor="ctr">
              <a:spAutoFit/>
            </a:bodyPr>
            <a:lstStyle/>
            <a:p>
              <a:pPr marL="0" marR="0" lvl="0" indent="0" algn="ctr" defTabSz="914400" rtl="0" eaLnBrk="1" fontAlgn="t" latinLnBrk="0" hangingPunct="1">
                <a:lnSpc>
                  <a:spcPts val="1300"/>
                </a:lnSpc>
                <a:spcBef>
                  <a:spcPts val="0"/>
                </a:spcBef>
                <a:spcAft>
                  <a:spcPts val="0"/>
                </a:spcAft>
                <a:buClrTx/>
                <a:buSzTx/>
                <a:buFontTx/>
                <a:buNone/>
                <a:tabLst/>
                <a:defRPr/>
              </a:pPr>
              <a:r>
                <a:rPr kumimoji="0" lang="ja-JP" altLang="en-US"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ソフトウェア購入費、クラウド利用料（最大</a:t>
              </a:r>
              <a:r>
                <a:rPr kumimoji="0" lang="en-US" altLang="ja-JP"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2</a:t>
              </a:r>
              <a:r>
                <a:rPr kumimoji="0" lang="ja-JP" altLang="en-US"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年分）、</a:t>
              </a:r>
              <a:br>
                <a:rPr kumimoji="0" lang="en-US" altLang="ja-JP"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br>
              <a:r>
                <a:rPr kumimoji="0" lang="ja-JP" altLang="en-US" sz="1200" b="1"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導入関連費</a:t>
              </a:r>
              <a:r>
                <a:rPr kumimoji="0" lang="ja-JP" altLang="en-US"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（保守運用やマニュアル作成等のサポート費用と、</a:t>
              </a:r>
              <a:endParaRPr kumimoji="0" lang="en-US" altLang="ja-JP"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t" latinLnBrk="0" hangingPunct="1">
                <a:lnSpc>
                  <a:spcPts val="1300"/>
                </a:lnSpc>
                <a:spcBef>
                  <a:spcPts val="0"/>
                </a:spcBef>
                <a:spcAft>
                  <a:spcPts val="0"/>
                </a:spcAft>
                <a:buClrTx/>
                <a:buSzTx/>
                <a:buFontTx/>
                <a:buNone/>
                <a:tabLst/>
                <a:defRPr/>
              </a:pPr>
              <a:r>
                <a:rPr kumimoji="0" lang="en-US" altLang="ja-JP"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IT</a:t>
              </a:r>
              <a:r>
                <a:rPr kumimoji="0" lang="ja-JP" altLang="en-US"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活用の定着を促す導入後の</a:t>
              </a:r>
              <a:r>
                <a:rPr kumimoji="0" lang="en-US" altLang="ja-JP"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a:t>
              </a:r>
              <a:r>
                <a:rPr kumimoji="0" lang="ja-JP" altLang="en-US"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活用支援</a:t>
              </a:r>
              <a:r>
                <a:rPr kumimoji="0" lang="en-US" altLang="ja-JP"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a:t>
              </a:r>
              <a:r>
                <a:rPr kumimoji="0" lang="ja-JP" altLang="en-US" sz="1200" i="0" u="none"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a:t>
              </a:r>
              <a:r>
                <a:rPr kumimoji="0" lang="ja-JP" altLang="en-US" sz="1200" b="1" i="0" strike="noStrike" kern="0" cap="none" spc="0" normalizeH="0" baseline="0" noProof="0">
                  <a:ln>
                    <a:noFill/>
                  </a:ln>
                  <a:effectLst/>
                  <a:uLnTx/>
                  <a:uFillTx/>
                  <a:latin typeface="Meiryo UI" panose="020B0604030504040204" pitchFamily="50" charset="-128"/>
                  <a:ea typeface="Meiryo UI" panose="020B0604030504040204" pitchFamily="50" charset="-128"/>
                  <a:cs typeface="+mn-cs"/>
                </a:rPr>
                <a:t>も対象</a:t>
              </a:r>
              <a:endParaRPr kumimoji="0" lang="ja-JP" altLang="ja-JP" sz="1200" b="1" i="0" strike="noStrike" kern="0" cap="none" spc="0" normalizeH="0" baseline="0" noProof="0">
                <a:ln>
                  <a:noFill/>
                </a:ln>
                <a:effectLst/>
                <a:uLnTx/>
                <a:uFillTx/>
                <a:latin typeface="Meiryo UI" panose="020B0604030504040204" pitchFamily="50" charset="-128"/>
                <a:ea typeface="Meiryo UI" panose="020B0604030504040204" pitchFamily="50" charset="-128"/>
                <a:cs typeface="+mn-cs"/>
              </a:endParaRPr>
            </a:p>
          </p:txBody>
        </p:sp>
        <p:sp>
          <p:nvSpPr>
            <p:cNvPr id="40" name="テキスト ボックス 39">
              <a:extLst>
                <a:ext uri="{FF2B5EF4-FFF2-40B4-BE49-F238E27FC236}">
                  <a16:creationId xmlns:a16="http://schemas.microsoft.com/office/drawing/2014/main" id="{1E27BC9A-1A70-FFAB-9051-B38D776055AA}"/>
                </a:ext>
              </a:extLst>
            </p:cNvPr>
            <p:cNvSpPr txBox="1"/>
            <p:nvPr/>
          </p:nvSpPr>
          <p:spPr>
            <a:xfrm>
              <a:off x="3392095" y="4163862"/>
              <a:ext cx="3340465" cy="263534"/>
            </a:xfrm>
            <a:prstGeom prst="rect">
              <a:avLst/>
            </a:prstGeom>
            <a:noFill/>
            <a:ln>
              <a:noFill/>
            </a:ln>
          </p:spPr>
          <p:txBody>
            <a:bodyPr wrap="square" rtlCol="0" anchor="ctr">
              <a:spAutoFit/>
            </a:bodyPr>
            <a:lstStyle/>
            <a:p>
              <a:pPr marL="0" marR="0" lvl="0" indent="0" algn="ctr" defTabSz="914400" rtl="0" eaLnBrk="1" fontAlgn="t" latinLnBrk="0" hangingPunct="1">
                <a:lnSpc>
                  <a:spcPts val="1300"/>
                </a:lnSpc>
                <a:spcBef>
                  <a:spcPts val="0"/>
                </a:spcBef>
                <a:spcAft>
                  <a:spcPts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ハードウェア購入費</a:t>
              </a:r>
            </a:p>
          </p:txBody>
        </p:sp>
        <p:cxnSp>
          <p:nvCxnSpPr>
            <p:cNvPr id="41" name="直線コネクタ 40">
              <a:extLst>
                <a:ext uri="{FF2B5EF4-FFF2-40B4-BE49-F238E27FC236}">
                  <a16:creationId xmlns:a16="http://schemas.microsoft.com/office/drawing/2014/main" id="{D1154201-827C-FC7C-8ECE-6988AA03D048}"/>
                </a:ext>
              </a:extLst>
            </p:cNvPr>
            <p:cNvCxnSpPr>
              <a:cxnSpLocks/>
            </p:cNvCxnSpPr>
            <p:nvPr/>
          </p:nvCxnSpPr>
          <p:spPr>
            <a:xfrm>
              <a:off x="6827782" y="2583252"/>
              <a:ext cx="0" cy="4299916"/>
            </a:xfrm>
            <a:prstGeom prst="line">
              <a:avLst/>
            </a:prstGeom>
            <a:noFill/>
            <a:ln w="9525" cap="flat" cmpd="sng" algn="ctr">
              <a:solidFill>
                <a:sysClr val="windowText" lastClr="000000"/>
              </a:solidFill>
              <a:prstDash val="sysDash"/>
            </a:ln>
            <a:effectLst/>
          </p:spPr>
        </p:cxnSp>
        <p:cxnSp>
          <p:nvCxnSpPr>
            <p:cNvPr id="42" name="直線コネクタ 41">
              <a:extLst>
                <a:ext uri="{FF2B5EF4-FFF2-40B4-BE49-F238E27FC236}">
                  <a16:creationId xmlns:a16="http://schemas.microsoft.com/office/drawing/2014/main" id="{9ED34D44-4D1E-5608-8C17-A4193D70DF20}"/>
                </a:ext>
              </a:extLst>
            </p:cNvPr>
            <p:cNvCxnSpPr>
              <a:cxnSpLocks/>
            </p:cNvCxnSpPr>
            <p:nvPr/>
          </p:nvCxnSpPr>
          <p:spPr>
            <a:xfrm>
              <a:off x="8244352" y="2583252"/>
              <a:ext cx="0" cy="4299916"/>
            </a:xfrm>
            <a:prstGeom prst="line">
              <a:avLst/>
            </a:prstGeom>
            <a:noFill/>
            <a:ln w="9525" cap="flat" cmpd="sng" algn="ctr">
              <a:solidFill>
                <a:sysClr val="windowText" lastClr="000000"/>
              </a:solidFill>
              <a:prstDash val="sysDash"/>
            </a:ln>
            <a:effectLst/>
          </p:spPr>
        </p:cxnSp>
        <p:sp>
          <p:nvSpPr>
            <p:cNvPr id="43" name="正方形/長方形 42">
              <a:extLst>
                <a:ext uri="{FF2B5EF4-FFF2-40B4-BE49-F238E27FC236}">
                  <a16:creationId xmlns:a16="http://schemas.microsoft.com/office/drawing/2014/main" id="{3BD99E9E-DCB1-64CA-7917-52F66EF80113}"/>
                </a:ext>
              </a:extLst>
            </p:cNvPr>
            <p:cNvSpPr/>
            <p:nvPr/>
          </p:nvSpPr>
          <p:spPr bwMode="auto">
            <a:xfrm>
              <a:off x="5215838" y="2377723"/>
              <a:ext cx="1535423" cy="274265"/>
            </a:xfrm>
            <a:prstGeom prst="rect">
              <a:avLst/>
            </a:prstGeom>
            <a:solidFill>
              <a:srgbClr val="0070C0"/>
            </a:solidFill>
            <a:ln w="9525">
              <a:noFill/>
              <a:miter lim="800000"/>
              <a:headEnd/>
              <a:tailEnd/>
            </a:ln>
            <a:effectLst/>
          </p:spPr>
          <p:txBody>
            <a:bodyPr wrap="non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インボイス対応類型</a:t>
              </a:r>
            </a:p>
          </p:txBody>
        </p:sp>
        <p:cxnSp>
          <p:nvCxnSpPr>
            <p:cNvPr id="44" name="直線コネクタ 43">
              <a:extLst>
                <a:ext uri="{FF2B5EF4-FFF2-40B4-BE49-F238E27FC236}">
                  <a16:creationId xmlns:a16="http://schemas.microsoft.com/office/drawing/2014/main" id="{259AF742-D9E7-873C-FF7F-BD98059519D7}"/>
                </a:ext>
              </a:extLst>
            </p:cNvPr>
            <p:cNvCxnSpPr>
              <a:cxnSpLocks/>
            </p:cNvCxnSpPr>
            <p:nvPr/>
          </p:nvCxnSpPr>
          <p:spPr>
            <a:xfrm>
              <a:off x="5091940" y="4449478"/>
              <a:ext cx="0" cy="2430152"/>
            </a:xfrm>
            <a:prstGeom prst="line">
              <a:avLst/>
            </a:prstGeom>
            <a:noFill/>
            <a:ln w="9525" cap="flat" cmpd="sng" algn="ctr">
              <a:solidFill>
                <a:sysClr val="windowText" lastClr="000000"/>
              </a:solidFill>
              <a:prstDash val="sysDash"/>
            </a:ln>
            <a:effectLst/>
          </p:spPr>
        </p:cxnSp>
      </p:grpSp>
      <p:sp>
        <p:nvSpPr>
          <p:cNvPr id="45" name="テキスト ボックス 44">
            <a:extLst>
              <a:ext uri="{FF2B5EF4-FFF2-40B4-BE49-F238E27FC236}">
                <a16:creationId xmlns:a16="http://schemas.microsoft.com/office/drawing/2014/main" id="{62BB8191-4357-168A-2696-5ADFF4233C56}"/>
              </a:ext>
            </a:extLst>
          </p:cNvPr>
          <p:cNvSpPr txBox="1"/>
          <p:nvPr/>
        </p:nvSpPr>
        <p:spPr>
          <a:xfrm>
            <a:off x="1501525" y="3861411"/>
            <a:ext cx="2044318" cy="276999"/>
          </a:xfrm>
          <a:prstGeom prst="rect">
            <a:avLst/>
          </a:prstGeom>
          <a:noFill/>
        </p:spPr>
        <p:txBody>
          <a:bodyPr wrap="square">
            <a:spAutoFit/>
          </a:bodyPr>
          <a:lstStyle/>
          <a:p>
            <a:pPr marL="0" marR="0" lvl="0" indent="0" algn="l" defTabSz="914400" rtl="0" eaLnBrk="1" fontAlgn="t" latinLnBrk="0" hangingPunct="1">
              <a:lnSpc>
                <a:spcPct val="100000"/>
              </a:lnSpc>
              <a:spcBef>
                <a:spcPts val="0"/>
              </a:spcBef>
              <a:spcAft>
                <a:spcPts val="300"/>
              </a:spcAft>
              <a:buClrTx/>
              <a:buSzTx/>
              <a:buFontTx/>
              <a:buNone/>
              <a:tabLst/>
              <a:defRPr/>
            </a:pPr>
            <a:r>
              <a:rPr kumimoji="1" lang="ja-JP" altLang="en-US" sz="12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単独申請可能なツールの拡大</a:t>
            </a:r>
            <a:endParaRPr kumimoji="1" lang="en-US" altLang="ja-JP" sz="10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endParaRPr>
          </a:p>
        </p:txBody>
      </p:sp>
      <p:sp>
        <p:nvSpPr>
          <p:cNvPr id="46" name="テキスト ボックス 45">
            <a:extLst>
              <a:ext uri="{FF2B5EF4-FFF2-40B4-BE49-F238E27FC236}">
                <a16:creationId xmlns:a16="http://schemas.microsoft.com/office/drawing/2014/main" id="{D5FDCB38-A331-6947-1EED-45C2BBF4F351}"/>
              </a:ext>
            </a:extLst>
          </p:cNvPr>
          <p:cNvSpPr txBox="1"/>
          <p:nvPr/>
        </p:nvSpPr>
        <p:spPr>
          <a:xfrm>
            <a:off x="1501524" y="5840871"/>
            <a:ext cx="2007097" cy="792525"/>
          </a:xfrm>
          <a:prstGeom prst="rect">
            <a:avLst/>
          </a:prstGeom>
          <a:noFill/>
        </p:spPr>
        <p:txBody>
          <a:bodyPr wrap="square">
            <a:spAutoFit/>
          </a:bodyPr>
          <a:lstStyle/>
          <a:p>
            <a:pPr fontAlgn="t">
              <a:spcAft>
                <a:spcPts val="300"/>
              </a:spcAft>
            </a:pPr>
            <a:r>
              <a:rPr lang="ja-JP" altLang="en-US" sz="1100" b="1">
                <a:latin typeface="Meiryo UI" panose="020B0604030504040204" pitchFamily="50" charset="-128"/>
                <a:ea typeface="Meiryo UI" panose="020B0604030504040204" pitchFamily="50" charset="-128"/>
              </a:rPr>
              <a:t>最低賃金近傍の事業者：</a:t>
            </a:r>
            <a:r>
              <a:rPr lang="en-US" altLang="ja-JP" sz="1100" b="1">
                <a:latin typeface="Meiryo UI" panose="020B0604030504040204" pitchFamily="50" charset="-128"/>
                <a:ea typeface="Meiryo UI" panose="020B0604030504040204" pitchFamily="50" charset="-128"/>
              </a:rPr>
              <a:t>2/3</a:t>
            </a:r>
            <a:endParaRPr lang="en-US" altLang="ja-JP" sz="1050" b="1">
              <a:latin typeface="Meiryo UI" panose="020B0604030504040204" pitchFamily="50" charset="-128"/>
              <a:ea typeface="Meiryo UI" panose="020B0604030504040204" pitchFamily="50" charset="-128"/>
            </a:endParaRPr>
          </a:p>
          <a:p>
            <a:pPr fontAlgn="t">
              <a:spcAft>
                <a:spcPts val="600"/>
              </a:spcAft>
            </a:pPr>
            <a:r>
              <a:rPr lang="en-US" altLang="ja-JP" sz="800" b="1">
                <a:latin typeface="Meiryo UI" panose="020B0604030504040204" pitchFamily="50" charset="-128"/>
                <a:ea typeface="Meiryo UI" panose="020B0604030504040204" pitchFamily="50" charset="-128"/>
              </a:rPr>
              <a:t>(</a:t>
            </a:r>
            <a:r>
              <a:rPr lang="ja-JP" altLang="en-US" sz="800">
                <a:latin typeface="Meiryo UI" panose="020B0604030504040204" pitchFamily="50" charset="-128"/>
                <a:ea typeface="Meiryo UI" panose="020B0604030504040204" pitchFamily="50" charset="-128"/>
              </a:rPr>
              <a:t>令和</a:t>
            </a:r>
            <a:r>
              <a:rPr lang="en-US" altLang="ja-JP" sz="800">
                <a:latin typeface="Meiryo UI" panose="020B0604030504040204" pitchFamily="50" charset="-128"/>
                <a:ea typeface="Meiryo UI" panose="020B0604030504040204" pitchFamily="50" charset="-128"/>
              </a:rPr>
              <a:t>6</a:t>
            </a:r>
            <a:r>
              <a:rPr lang="ja-JP" altLang="en-US" sz="800">
                <a:latin typeface="Meiryo UI" panose="020B0604030504040204" pitchFamily="50" charset="-128"/>
                <a:ea typeface="Meiryo UI" panose="020B0604030504040204" pitchFamily="50" charset="-128"/>
              </a:rPr>
              <a:t>年</a:t>
            </a:r>
            <a:r>
              <a:rPr lang="en-US" altLang="ja-JP" sz="800">
                <a:latin typeface="Meiryo UI" panose="020B0604030504040204" pitchFamily="50" charset="-128"/>
                <a:ea typeface="Meiryo UI" panose="020B0604030504040204" pitchFamily="50" charset="-128"/>
              </a:rPr>
              <a:t>10</a:t>
            </a:r>
            <a:r>
              <a:rPr lang="ja-JP" altLang="en-US" sz="800">
                <a:latin typeface="Meiryo UI" panose="020B0604030504040204" pitchFamily="50" charset="-128"/>
                <a:ea typeface="Meiryo UI" panose="020B0604030504040204" pitchFamily="50" charset="-128"/>
              </a:rPr>
              <a:t>月から令和</a:t>
            </a:r>
            <a:r>
              <a:rPr lang="en-US" altLang="ja-JP" sz="800">
                <a:latin typeface="Meiryo UI" panose="020B0604030504040204" pitchFamily="50" charset="-128"/>
                <a:ea typeface="Meiryo UI" panose="020B0604030504040204" pitchFamily="50" charset="-128"/>
              </a:rPr>
              <a:t>7</a:t>
            </a:r>
            <a:r>
              <a:rPr lang="ja-JP" altLang="en-US" sz="800">
                <a:latin typeface="Meiryo UI" panose="020B0604030504040204" pitchFamily="50" charset="-128"/>
                <a:ea typeface="Meiryo UI" panose="020B0604030504040204" pitchFamily="50" charset="-128"/>
              </a:rPr>
              <a:t>年</a:t>
            </a:r>
            <a:r>
              <a:rPr lang="en-US" altLang="ja-JP" sz="800">
                <a:latin typeface="Meiryo UI" panose="020B0604030504040204" pitchFamily="50" charset="-128"/>
                <a:ea typeface="Meiryo UI" panose="020B0604030504040204" pitchFamily="50" charset="-128"/>
              </a:rPr>
              <a:t>9</a:t>
            </a:r>
            <a:r>
              <a:rPr lang="ja-JP" altLang="en-US" sz="800">
                <a:latin typeface="Meiryo UI" panose="020B0604030504040204" pitchFamily="50" charset="-128"/>
                <a:ea typeface="Meiryo UI" panose="020B0604030504040204" pitchFamily="50" charset="-128"/>
              </a:rPr>
              <a:t>月の間で</a:t>
            </a:r>
            <a:r>
              <a:rPr lang="en-US" altLang="ja-JP" sz="800">
                <a:latin typeface="Meiryo UI" panose="020B0604030504040204" pitchFamily="50" charset="-128"/>
                <a:ea typeface="Meiryo UI" panose="020B0604030504040204" pitchFamily="50" charset="-128"/>
              </a:rPr>
              <a:t>3</a:t>
            </a:r>
            <a:r>
              <a:rPr lang="ja-JP" altLang="en-US" sz="800">
                <a:latin typeface="Meiryo UI" panose="020B0604030504040204" pitchFamily="50" charset="-128"/>
                <a:ea typeface="Meiryo UI" panose="020B0604030504040204" pitchFamily="50" charset="-128"/>
              </a:rPr>
              <a:t>か月以上、令和</a:t>
            </a:r>
            <a:r>
              <a:rPr lang="en-US" altLang="ja-JP" sz="800">
                <a:latin typeface="Meiryo UI" panose="020B0604030504040204" pitchFamily="50" charset="-128"/>
                <a:ea typeface="Meiryo UI" panose="020B0604030504040204" pitchFamily="50" charset="-128"/>
              </a:rPr>
              <a:t>7</a:t>
            </a:r>
            <a:r>
              <a:rPr lang="ja-JP" altLang="en-US" sz="800">
                <a:latin typeface="Meiryo UI" panose="020B0604030504040204" pitchFamily="50" charset="-128"/>
                <a:ea typeface="Meiryo UI" panose="020B0604030504040204" pitchFamily="50" charset="-128"/>
              </a:rPr>
              <a:t>年度改定の地域別最低賃金未満で雇用していた従業員数が</a:t>
            </a:r>
            <a:r>
              <a:rPr lang="ja-JP" altLang="en-US" sz="800">
                <a:latin typeface="Meiryo UI" panose="020B0604030504040204" pitchFamily="50" charset="-128"/>
                <a:ea typeface="Meiryo UI" panose="020B0604030504040204" pitchFamily="50" charset="-128"/>
                <a:cs typeface="Meiryo UI" panose="020B0604030504040204" pitchFamily="50" charset="-128"/>
              </a:rPr>
              <a:t>全従業員の</a:t>
            </a:r>
            <a:r>
              <a:rPr lang="en-US" altLang="ja-JP" sz="800">
                <a:latin typeface="Meiryo UI" panose="020B0604030504040204" pitchFamily="50" charset="-128"/>
                <a:ea typeface="Meiryo UI" panose="020B0604030504040204" pitchFamily="50" charset="-128"/>
                <a:cs typeface="Meiryo UI" panose="020B0604030504040204" pitchFamily="50" charset="-128"/>
              </a:rPr>
              <a:t>30</a:t>
            </a:r>
            <a:r>
              <a:rPr lang="ja-JP" altLang="en-US" sz="800">
                <a:latin typeface="Meiryo UI" panose="020B0604030504040204" pitchFamily="50" charset="-128"/>
                <a:ea typeface="Meiryo UI" panose="020B0604030504040204" pitchFamily="50" charset="-128"/>
                <a:cs typeface="Meiryo UI" panose="020B0604030504040204" pitchFamily="50" charset="-128"/>
              </a:rPr>
              <a:t>％以上であることを示した事業者。</a:t>
            </a:r>
            <a:r>
              <a:rPr lang="en-US" altLang="ja-JP" sz="800">
                <a:latin typeface="Meiryo UI" panose="020B0604030504040204" pitchFamily="50" charset="-128"/>
                <a:ea typeface="Meiryo UI" panose="020B0604030504040204" pitchFamily="50" charset="-128"/>
                <a:cs typeface="Meiryo UI" panose="020B0604030504040204" pitchFamily="50" charset="-128"/>
              </a:rPr>
              <a:t>)</a:t>
            </a:r>
            <a:endParaRPr lang="en-US" altLang="ja-JP" sz="800">
              <a:latin typeface="Meiryo UI" panose="020B0604030504040204" pitchFamily="50" charset="-128"/>
              <a:ea typeface="Meiryo UI" panose="020B0604030504040204" pitchFamily="50" charset="-128"/>
            </a:endParaRPr>
          </a:p>
        </p:txBody>
      </p:sp>
      <p:sp>
        <p:nvSpPr>
          <p:cNvPr id="47" name="テキスト ボックス 46">
            <a:extLst>
              <a:ext uri="{FF2B5EF4-FFF2-40B4-BE49-F238E27FC236}">
                <a16:creationId xmlns:a16="http://schemas.microsoft.com/office/drawing/2014/main" id="{9EC42FC3-8FA4-4830-A92D-1B42BCF6DE87}"/>
              </a:ext>
            </a:extLst>
          </p:cNvPr>
          <p:cNvSpPr txBox="1"/>
          <p:nvPr/>
        </p:nvSpPr>
        <p:spPr>
          <a:xfrm>
            <a:off x="3486926" y="1619762"/>
            <a:ext cx="6499325" cy="338554"/>
          </a:xfrm>
          <a:prstGeom prst="rect">
            <a:avLst/>
          </a:prstGeom>
          <a:noFill/>
        </p:spPr>
        <p:txBody>
          <a:bodyPr wrap="square" rtlCol="0">
            <a:spAutoFit/>
          </a:bodyPr>
          <a:lstStyle/>
          <a:p>
            <a:pPr algn="l"/>
            <a:r>
              <a:rPr kumimoji="1" lang="ja-JP" altLang="en-US" sz="1600">
                <a:solidFill>
                  <a:srgbClr val="FF0000"/>
                </a:solidFill>
                <a:latin typeface="+mn-ea"/>
                <a:cs typeface="Meiryo UI" panose="020B0604030504040204" pitchFamily="50" charset="-128"/>
              </a:rPr>
              <a:t>　</a:t>
            </a:r>
          </a:p>
        </p:txBody>
      </p:sp>
      <p:sp>
        <p:nvSpPr>
          <p:cNvPr id="48" name="テキスト プレースホルダー 3">
            <a:extLst>
              <a:ext uri="{FF2B5EF4-FFF2-40B4-BE49-F238E27FC236}">
                <a16:creationId xmlns:a16="http://schemas.microsoft.com/office/drawing/2014/main" id="{36A8B636-F442-7EFC-4F68-F480E4C067C4}"/>
              </a:ext>
            </a:extLst>
          </p:cNvPr>
          <p:cNvSpPr>
            <a:spLocks noGrp="1"/>
          </p:cNvSpPr>
          <p:nvPr>
            <p:ph type="body" sz="quarter" idx="13"/>
          </p:nvPr>
        </p:nvSpPr>
        <p:spPr>
          <a:xfrm>
            <a:off x="443070" y="6693824"/>
            <a:ext cx="11307600" cy="123111"/>
          </a:xfrm>
        </p:spPr>
        <p:txBody>
          <a:bodyPr/>
          <a:lstStyle/>
          <a:p>
            <a:r>
              <a:rPr lang="ja-JP" altLang="en-US" dirty="0"/>
              <a:t>出典：「デジタル化・</a:t>
            </a:r>
            <a:r>
              <a:rPr lang="en-US" altLang="ja-JP" dirty="0"/>
              <a:t>AI</a:t>
            </a:r>
            <a:r>
              <a:rPr lang="ja-JP" altLang="en-US" dirty="0"/>
              <a:t>導入補助金</a:t>
            </a:r>
            <a:r>
              <a:rPr lang="en-US" altLang="ja-JP" dirty="0"/>
              <a:t>2026</a:t>
            </a:r>
            <a:r>
              <a:rPr lang="ja-JP" altLang="en-US" dirty="0"/>
              <a:t>の概要」（中小企業庁補</a:t>
            </a:r>
            <a:r>
              <a:rPr lang="en-US" altLang="ja-JP" dirty="0"/>
              <a:t>HP</a:t>
            </a:r>
            <a:r>
              <a:rPr lang="ja-JP" altLang="en-US" dirty="0"/>
              <a:t>）　</a:t>
            </a:r>
            <a:r>
              <a:rPr lang="en-US" altLang="ja-JP" dirty="0"/>
              <a:t> </a:t>
            </a:r>
            <a:r>
              <a:rPr lang="en-US" altLang="ja-JP" dirty="0">
                <a:hlinkClick r:id="rId2"/>
              </a:rPr>
              <a:t>https://www.chusho.meti.go.jp/koukai/yosan/r8/digital_ai_summary.pdf</a:t>
            </a:r>
            <a:r>
              <a:rPr lang="ja-JP" altLang="en-US" dirty="0"/>
              <a:t>　</a:t>
            </a:r>
          </a:p>
        </p:txBody>
      </p:sp>
      <p:sp>
        <p:nvSpPr>
          <p:cNvPr id="5" name="タイトル 2">
            <a:extLst>
              <a:ext uri="{FF2B5EF4-FFF2-40B4-BE49-F238E27FC236}">
                <a16:creationId xmlns:a16="http://schemas.microsoft.com/office/drawing/2014/main" id="{89CEFD7D-7DB4-0A44-8844-100199A5131C}"/>
              </a:ext>
            </a:extLst>
          </p:cNvPr>
          <p:cNvSpPr txBox="1">
            <a:spLocks/>
          </p:cNvSpPr>
          <p:nvPr/>
        </p:nvSpPr>
        <p:spPr>
          <a:xfrm>
            <a:off x="0" y="-3394"/>
            <a:ext cx="1743022" cy="461665"/>
          </a:xfrm>
          <a:prstGeom prst="rect">
            <a:avLst/>
          </a:prstGeom>
          <a:solidFill>
            <a:schemeClr val="accent6">
              <a:lumMod val="50000"/>
            </a:schemeClr>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a:spcBef>
                <a:spcPts val="0"/>
              </a:spcBef>
              <a:defRPr/>
            </a:pPr>
            <a:r>
              <a:rPr lang="ja-JP" altLang="en-US" dirty="0">
                <a:solidFill>
                  <a:schemeClr val="bg1"/>
                </a:solidFill>
                <a:latin typeface="Meiryo UI" panose="020B0604030504040204" pitchFamily="50" charset="-128"/>
                <a:ea typeface="Meiryo UI" panose="020B0604030504040204" pitchFamily="50" charset="-128"/>
                <a:cs typeface="+mn-cs"/>
              </a:rPr>
              <a:t>生産性向上</a:t>
            </a:r>
            <a:endParaRPr lang="en-US" altLang="ja-JP" dirty="0">
              <a:solidFill>
                <a:schemeClr val="bg1"/>
              </a:solidFill>
              <a:latin typeface="Meiryo UI" panose="020B0604030504040204" pitchFamily="50" charset="-128"/>
              <a:ea typeface="Meiryo UI" panose="020B0604030504040204" pitchFamily="50" charset="-128"/>
              <a:cs typeface="+mn-cs"/>
            </a:endParaRPr>
          </a:p>
        </p:txBody>
      </p:sp>
      <p:sp>
        <p:nvSpPr>
          <p:cNvPr id="35" name="スライド番号プレースホルダー 34">
            <a:extLst>
              <a:ext uri="{FF2B5EF4-FFF2-40B4-BE49-F238E27FC236}">
                <a16:creationId xmlns:a16="http://schemas.microsoft.com/office/drawing/2014/main" id="{7D0F3DB3-49D3-71DB-DF61-30ACBB6C885C}"/>
              </a:ext>
            </a:extLst>
          </p:cNvPr>
          <p:cNvSpPr>
            <a:spLocks noGrp="1"/>
          </p:cNvSpPr>
          <p:nvPr>
            <p:ph type="sldNum" sz="quarter" idx="4"/>
          </p:nvPr>
        </p:nvSpPr>
        <p:spPr/>
        <p:txBody>
          <a:bodyPr/>
          <a:lstStyle/>
          <a:p>
            <a:fld id="{D9550142-B990-490A-A107-ED7302A7FD52}" type="slidenum">
              <a:rPr lang="ja-JP" altLang="en-US" smtClean="0"/>
              <a:pPr/>
              <a:t>26</a:t>
            </a:fld>
            <a:endParaRPr lang="ja-JP" altLang="en-US" dirty="0"/>
          </a:p>
        </p:txBody>
      </p:sp>
      <p:sp>
        <p:nvSpPr>
          <p:cNvPr id="49" name="タイトル 5">
            <a:extLst>
              <a:ext uri="{FF2B5EF4-FFF2-40B4-BE49-F238E27FC236}">
                <a16:creationId xmlns:a16="http://schemas.microsoft.com/office/drawing/2014/main" id="{0E229C49-41F5-95C0-A303-6164E292D8EF}"/>
              </a:ext>
            </a:extLst>
          </p:cNvPr>
          <p:cNvSpPr txBox="1">
            <a:spLocks/>
          </p:cNvSpPr>
          <p:nvPr/>
        </p:nvSpPr>
        <p:spPr>
          <a:xfrm>
            <a:off x="1743022" y="0"/>
            <a:ext cx="8169402" cy="461665"/>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lang="ja-JP" altLang="en-US" sz="3200" b="1"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defTabSz="914400"/>
            <a:r>
              <a:rPr lang="ja-JP" altLang="en-US" sz="2400" dirty="0">
                <a:latin typeface="Meiryo UI" panose="020B0604030504040204" pitchFamily="50" charset="-128"/>
                <a:ea typeface="Meiryo UI" panose="020B0604030504040204" pitchFamily="50" charset="-128"/>
              </a:rPr>
              <a:t>「デジタル化・</a:t>
            </a:r>
            <a:r>
              <a:rPr lang="en-US" altLang="ja-JP" sz="2400" dirty="0">
                <a:latin typeface="Meiryo UI" panose="020B0604030504040204" pitchFamily="50" charset="-128"/>
                <a:ea typeface="Meiryo UI" panose="020B0604030504040204" pitchFamily="50" charset="-128"/>
              </a:rPr>
              <a:t>AI</a:t>
            </a:r>
            <a:r>
              <a:rPr lang="ja-JP" altLang="en-US" sz="2400" dirty="0">
                <a:latin typeface="Meiryo UI" panose="020B0604030504040204" pitchFamily="50" charset="-128"/>
                <a:ea typeface="Meiryo UI" panose="020B0604030504040204" pitchFamily="50" charset="-128"/>
              </a:rPr>
              <a:t>導入補助金」の概要</a:t>
            </a:r>
          </a:p>
        </p:txBody>
      </p:sp>
      <p:sp>
        <p:nvSpPr>
          <p:cNvPr id="2" name="テキスト ボックス 1">
            <a:extLst>
              <a:ext uri="{FF2B5EF4-FFF2-40B4-BE49-F238E27FC236}">
                <a16:creationId xmlns:a16="http://schemas.microsoft.com/office/drawing/2014/main" id="{A83279BA-F17C-53F1-5A20-250C4187D836}"/>
              </a:ext>
            </a:extLst>
          </p:cNvPr>
          <p:cNvSpPr txBox="1"/>
          <p:nvPr/>
        </p:nvSpPr>
        <p:spPr>
          <a:xfrm>
            <a:off x="9700328" y="1772816"/>
            <a:ext cx="2399310" cy="1431161"/>
          </a:xfrm>
          <a:prstGeom prst="rect">
            <a:avLst/>
          </a:prstGeom>
          <a:noFill/>
          <a:ln w="19050">
            <a:solidFill>
              <a:schemeClr val="tx1"/>
            </a:solidFill>
          </a:ln>
        </p:spPr>
        <p:txBody>
          <a:bodyPr wrap="square" rtlCol="0">
            <a:spAutoFit/>
          </a:bodyPr>
          <a:lstStyle/>
          <a:p>
            <a:pPr algn="l"/>
            <a:r>
              <a:rPr kumimoji="1" lang="ja-JP" altLang="en-US" sz="1200" dirty="0">
                <a:latin typeface="+mn-ea"/>
                <a:cs typeface="Meiryo UI" panose="020B0604030504040204" pitchFamily="50" charset="-128"/>
              </a:rPr>
              <a:t>公募スケジュール</a:t>
            </a:r>
            <a:endParaRPr kumimoji="1" lang="en-US" altLang="ja-JP" sz="1200" dirty="0">
              <a:latin typeface="+mn-ea"/>
              <a:cs typeface="Meiryo UI" panose="020B0604030504040204" pitchFamily="50" charset="-128"/>
            </a:endParaRPr>
          </a:p>
          <a:p>
            <a:pPr algn="l"/>
            <a:r>
              <a:rPr kumimoji="1" lang="ja-JP" altLang="en-US" sz="900" dirty="0">
                <a:latin typeface="+mn-ea"/>
                <a:cs typeface="Meiryo UI" panose="020B0604030504040204" pitchFamily="50" charset="-128"/>
              </a:rPr>
              <a:t>（通常・インボイス・セキュリティ枠）</a:t>
            </a:r>
            <a:endParaRPr kumimoji="1" lang="en-US" altLang="ja-JP" sz="900" dirty="0">
              <a:latin typeface="+mn-ea"/>
              <a:cs typeface="Meiryo UI" panose="020B0604030504040204" pitchFamily="50" charset="-128"/>
            </a:endParaRPr>
          </a:p>
          <a:p>
            <a:pPr algn="l"/>
            <a:r>
              <a:rPr lang="ja-JP" altLang="en-US" sz="1100" dirty="0">
                <a:latin typeface="+mn-ea"/>
                <a:cs typeface="Meiryo UI" panose="020B0604030504040204" pitchFamily="50" charset="-128"/>
              </a:rPr>
              <a:t>●</a:t>
            </a:r>
            <a:r>
              <a:rPr lang="en-US" altLang="ja-JP" sz="1100" dirty="0">
                <a:latin typeface="+mn-ea"/>
                <a:cs typeface="Meiryo UI" panose="020B0604030504040204" pitchFamily="50" charset="-128"/>
              </a:rPr>
              <a:t>2</a:t>
            </a:r>
            <a:r>
              <a:rPr lang="ja-JP" altLang="en-US" sz="1100" dirty="0">
                <a:latin typeface="+mn-ea"/>
                <a:cs typeface="Meiryo UI" panose="020B0604030504040204" pitchFamily="50" charset="-128"/>
              </a:rPr>
              <a:t>次締切分</a:t>
            </a:r>
          </a:p>
          <a:p>
            <a:pPr algn="l"/>
            <a:r>
              <a:rPr lang="ja-JP" altLang="en-US" sz="1100" dirty="0">
                <a:latin typeface="+mn-ea"/>
                <a:cs typeface="Meiryo UI" panose="020B0604030504040204" pitchFamily="50" charset="-128"/>
              </a:rPr>
              <a:t>令和</a:t>
            </a:r>
            <a:r>
              <a:rPr lang="en-US" altLang="ja-JP" sz="1100" dirty="0">
                <a:latin typeface="+mn-ea"/>
                <a:cs typeface="Meiryo UI" panose="020B0604030504040204" pitchFamily="50" charset="-128"/>
              </a:rPr>
              <a:t>8</a:t>
            </a:r>
            <a:r>
              <a:rPr lang="ja-JP" altLang="en-US" sz="1100" dirty="0">
                <a:latin typeface="+mn-ea"/>
                <a:cs typeface="Meiryo UI" panose="020B0604030504040204" pitchFamily="50" charset="-128"/>
              </a:rPr>
              <a:t>年</a:t>
            </a:r>
            <a:r>
              <a:rPr lang="en-US" altLang="ja-JP" sz="1100" dirty="0">
                <a:latin typeface="+mn-ea"/>
                <a:cs typeface="Meiryo UI" panose="020B0604030504040204" pitchFamily="50" charset="-128"/>
              </a:rPr>
              <a:t>6</a:t>
            </a:r>
            <a:r>
              <a:rPr lang="ja-JP" altLang="en-US" sz="1100" dirty="0">
                <a:latin typeface="+mn-ea"/>
                <a:cs typeface="Meiryo UI" panose="020B0604030504040204" pitchFamily="50" charset="-128"/>
              </a:rPr>
              <a:t>月</a:t>
            </a:r>
            <a:r>
              <a:rPr lang="en-US" altLang="ja-JP" sz="1100" dirty="0">
                <a:latin typeface="+mn-ea"/>
                <a:cs typeface="Meiryo UI" panose="020B0604030504040204" pitchFamily="50" charset="-128"/>
              </a:rPr>
              <a:t>15</a:t>
            </a:r>
            <a:r>
              <a:rPr lang="ja-JP" altLang="en-US" sz="1100" dirty="0">
                <a:latin typeface="+mn-ea"/>
                <a:cs typeface="Meiryo UI" panose="020B0604030504040204" pitchFamily="50" charset="-128"/>
              </a:rPr>
              <a:t>日（月）</a:t>
            </a:r>
            <a:endParaRPr lang="en-US" altLang="ja-JP" sz="1100" dirty="0">
              <a:latin typeface="+mn-ea"/>
              <a:cs typeface="Meiryo UI" panose="020B0604030504040204" pitchFamily="50" charset="-128"/>
            </a:endParaRPr>
          </a:p>
          <a:p>
            <a:pPr algn="l"/>
            <a:r>
              <a:rPr lang="ja-JP" altLang="en-US" sz="1100" dirty="0">
                <a:latin typeface="+mn-ea"/>
                <a:cs typeface="Meiryo UI" panose="020B0604030504040204" pitchFamily="50" charset="-128"/>
              </a:rPr>
              <a:t>●</a:t>
            </a:r>
            <a:r>
              <a:rPr lang="en-US" altLang="ja-JP" sz="1100" dirty="0">
                <a:latin typeface="+mn-ea"/>
                <a:cs typeface="Meiryo UI" panose="020B0604030504040204" pitchFamily="50" charset="-128"/>
              </a:rPr>
              <a:t>3</a:t>
            </a:r>
            <a:r>
              <a:rPr lang="ja-JP" altLang="en-US" sz="1100" dirty="0">
                <a:latin typeface="+mn-ea"/>
                <a:cs typeface="Meiryo UI" panose="020B0604030504040204" pitchFamily="50" charset="-128"/>
              </a:rPr>
              <a:t>次締切分</a:t>
            </a:r>
            <a:endParaRPr lang="en-US" altLang="ja-JP" sz="1100" dirty="0">
              <a:solidFill>
                <a:srgbClr val="FF0000"/>
              </a:solidFill>
              <a:latin typeface="+mn-ea"/>
              <a:cs typeface="Meiryo UI" panose="020B0604030504040204" pitchFamily="50" charset="-128"/>
            </a:endParaRPr>
          </a:p>
          <a:p>
            <a:pPr algn="l"/>
            <a:r>
              <a:rPr lang="ja-JP" altLang="en-US" sz="1100" dirty="0">
                <a:latin typeface="+mn-ea"/>
                <a:cs typeface="Meiryo UI" panose="020B0604030504040204" pitchFamily="50" charset="-128"/>
              </a:rPr>
              <a:t>令和</a:t>
            </a:r>
            <a:r>
              <a:rPr lang="en-US" altLang="ja-JP" sz="1100" dirty="0">
                <a:latin typeface="+mn-ea"/>
                <a:cs typeface="Meiryo UI" panose="020B0604030504040204" pitchFamily="50" charset="-128"/>
              </a:rPr>
              <a:t>8</a:t>
            </a:r>
            <a:r>
              <a:rPr lang="ja-JP" altLang="en-US" sz="1100" dirty="0">
                <a:latin typeface="+mn-ea"/>
                <a:cs typeface="Meiryo UI" panose="020B0604030504040204" pitchFamily="50" charset="-128"/>
              </a:rPr>
              <a:t>年</a:t>
            </a:r>
            <a:r>
              <a:rPr lang="en-US" altLang="ja-JP" sz="1100" dirty="0">
                <a:latin typeface="+mn-ea"/>
                <a:cs typeface="Meiryo UI" panose="020B0604030504040204" pitchFamily="50" charset="-128"/>
              </a:rPr>
              <a:t>7</a:t>
            </a:r>
            <a:r>
              <a:rPr lang="ja-JP" altLang="en-US" sz="1100" dirty="0">
                <a:latin typeface="+mn-ea"/>
                <a:cs typeface="Meiryo UI" panose="020B0604030504040204" pitchFamily="50" charset="-128"/>
              </a:rPr>
              <a:t>月</a:t>
            </a:r>
            <a:r>
              <a:rPr lang="en-US" altLang="ja-JP" sz="1100" dirty="0">
                <a:latin typeface="+mn-ea"/>
                <a:cs typeface="Meiryo UI" panose="020B0604030504040204" pitchFamily="50" charset="-128"/>
              </a:rPr>
              <a:t>21</a:t>
            </a:r>
            <a:r>
              <a:rPr lang="ja-JP" altLang="en-US" sz="1100" dirty="0">
                <a:latin typeface="+mn-ea"/>
                <a:cs typeface="Meiryo UI" panose="020B0604030504040204" pitchFamily="50" charset="-128"/>
              </a:rPr>
              <a:t>日（火）</a:t>
            </a:r>
            <a:endParaRPr lang="en-US" altLang="ja-JP" sz="1100" dirty="0">
              <a:latin typeface="+mn-ea"/>
              <a:cs typeface="Meiryo UI" panose="020B0604030504040204" pitchFamily="50" charset="-128"/>
            </a:endParaRPr>
          </a:p>
          <a:p>
            <a:r>
              <a:rPr lang="ja-JP" altLang="en-US" sz="1100" dirty="0">
                <a:latin typeface="+mn-ea"/>
                <a:cs typeface="Meiryo UI" panose="020B0604030504040204" pitchFamily="50" charset="-128"/>
              </a:rPr>
              <a:t>●</a:t>
            </a:r>
            <a:r>
              <a:rPr lang="en-US" altLang="ja-JP" sz="1100" dirty="0">
                <a:latin typeface="+mn-ea"/>
                <a:cs typeface="Meiryo UI" panose="020B0604030504040204" pitchFamily="50" charset="-128"/>
              </a:rPr>
              <a:t>4</a:t>
            </a:r>
            <a:r>
              <a:rPr lang="ja-JP" altLang="en-US" sz="1100" dirty="0">
                <a:latin typeface="+mn-ea"/>
                <a:cs typeface="Meiryo UI" panose="020B0604030504040204" pitchFamily="50" charset="-128"/>
              </a:rPr>
              <a:t>次締切分</a:t>
            </a:r>
            <a:endParaRPr lang="en-US" altLang="ja-JP" sz="1100" dirty="0">
              <a:solidFill>
                <a:srgbClr val="FF0000"/>
              </a:solidFill>
              <a:latin typeface="+mn-ea"/>
              <a:cs typeface="Meiryo UI" panose="020B0604030504040204" pitchFamily="50" charset="-128"/>
            </a:endParaRPr>
          </a:p>
          <a:p>
            <a:r>
              <a:rPr lang="ja-JP" altLang="en-US" sz="1100" dirty="0">
                <a:latin typeface="+mn-ea"/>
                <a:cs typeface="Meiryo UI" panose="020B0604030504040204" pitchFamily="50" charset="-128"/>
              </a:rPr>
              <a:t>令和</a:t>
            </a:r>
            <a:r>
              <a:rPr lang="en-US" altLang="ja-JP" sz="1100" dirty="0">
                <a:latin typeface="+mn-ea"/>
                <a:cs typeface="Meiryo UI" panose="020B0604030504040204" pitchFamily="50" charset="-128"/>
              </a:rPr>
              <a:t>8</a:t>
            </a:r>
            <a:r>
              <a:rPr lang="ja-JP" altLang="en-US" sz="1100" dirty="0">
                <a:latin typeface="+mn-ea"/>
                <a:cs typeface="Meiryo UI" panose="020B0604030504040204" pitchFamily="50" charset="-128"/>
              </a:rPr>
              <a:t>年</a:t>
            </a:r>
            <a:r>
              <a:rPr lang="en-US" altLang="ja-JP" sz="1100" dirty="0">
                <a:latin typeface="+mn-ea"/>
                <a:cs typeface="Meiryo UI" panose="020B0604030504040204" pitchFamily="50" charset="-128"/>
              </a:rPr>
              <a:t>8</a:t>
            </a:r>
            <a:r>
              <a:rPr lang="ja-JP" altLang="en-US" sz="1100" dirty="0">
                <a:latin typeface="+mn-ea"/>
                <a:cs typeface="Meiryo UI" panose="020B0604030504040204" pitchFamily="50" charset="-128"/>
              </a:rPr>
              <a:t>月</a:t>
            </a:r>
            <a:r>
              <a:rPr lang="en-US" altLang="ja-JP" sz="1100" dirty="0">
                <a:latin typeface="+mn-ea"/>
                <a:cs typeface="Meiryo UI" panose="020B0604030504040204" pitchFamily="50" charset="-128"/>
              </a:rPr>
              <a:t>25</a:t>
            </a:r>
            <a:r>
              <a:rPr lang="ja-JP" altLang="en-US" sz="1100" dirty="0">
                <a:latin typeface="+mn-ea"/>
                <a:cs typeface="Meiryo UI" panose="020B0604030504040204" pitchFamily="50" charset="-128"/>
              </a:rPr>
              <a:t>日（火）</a:t>
            </a:r>
            <a:endParaRPr lang="en-US" altLang="ja-JP" sz="1100" dirty="0">
              <a:latin typeface="+mn-ea"/>
              <a:cs typeface="Meiryo UI" panose="020B0604030504040204" pitchFamily="50" charset="-128"/>
            </a:endParaRPr>
          </a:p>
        </p:txBody>
      </p:sp>
      <p:sp>
        <p:nvSpPr>
          <p:cNvPr id="3" name="テキスト ボックス 2">
            <a:extLst>
              <a:ext uri="{FF2B5EF4-FFF2-40B4-BE49-F238E27FC236}">
                <a16:creationId xmlns:a16="http://schemas.microsoft.com/office/drawing/2014/main" id="{4FF8A00B-174D-6AE9-B55E-F234A1A1BFDC}"/>
              </a:ext>
            </a:extLst>
          </p:cNvPr>
          <p:cNvSpPr txBox="1"/>
          <p:nvPr/>
        </p:nvSpPr>
        <p:spPr>
          <a:xfrm>
            <a:off x="9688468" y="3356992"/>
            <a:ext cx="2411170" cy="261610"/>
          </a:xfrm>
          <a:prstGeom prst="rect">
            <a:avLst/>
          </a:prstGeom>
          <a:noFill/>
        </p:spPr>
        <p:txBody>
          <a:bodyPr wrap="square">
            <a:spAutoFit/>
          </a:bodyPr>
          <a:lstStyle/>
          <a:p>
            <a:r>
              <a:rPr lang="en-US" altLang="ja-JP" sz="1100" dirty="0"/>
              <a:t>IT</a:t>
            </a:r>
            <a:r>
              <a:rPr lang="ja-JP" altLang="en-US" sz="1100" dirty="0"/>
              <a:t>導⼊補助⾦</a:t>
            </a:r>
            <a:r>
              <a:rPr lang="en-US" altLang="ja-JP" sz="1100" dirty="0"/>
              <a:t>2025</a:t>
            </a:r>
            <a:r>
              <a:rPr lang="ja-JP" altLang="en-US" sz="1100" dirty="0"/>
              <a:t>　申請・採択結果</a:t>
            </a:r>
          </a:p>
        </p:txBody>
      </p:sp>
      <p:graphicFrame>
        <p:nvGraphicFramePr>
          <p:cNvPr id="50" name="表 49">
            <a:extLst>
              <a:ext uri="{FF2B5EF4-FFF2-40B4-BE49-F238E27FC236}">
                <a16:creationId xmlns:a16="http://schemas.microsoft.com/office/drawing/2014/main" id="{4B59BAFB-05BA-68BF-03A5-DA9CB535DB2B}"/>
              </a:ext>
            </a:extLst>
          </p:cNvPr>
          <p:cNvGraphicFramePr>
            <a:graphicFrameLocks noGrp="1"/>
          </p:cNvGraphicFramePr>
          <p:nvPr>
            <p:extLst>
              <p:ext uri="{D42A27DB-BD31-4B8C-83A1-F6EECF244321}">
                <p14:modId xmlns:p14="http://schemas.microsoft.com/office/powerpoint/2010/main" val="1377897097"/>
              </p:ext>
            </p:extLst>
          </p:nvPr>
        </p:nvGraphicFramePr>
        <p:xfrm>
          <a:off x="9690302" y="3607022"/>
          <a:ext cx="2454369" cy="2837292"/>
        </p:xfrm>
        <a:graphic>
          <a:graphicData uri="http://schemas.openxmlformats.org/drawingml/2006/table">
            <a:tbl>
              <a:tblPr firstRow="1" bandRow="1">
                <a:tableStyleId>{7DF18680-E054-41AD-8BC1-D1AEF772440D}</a:tableStyleId>
              </a:tblPr>
              <a:tblGrid>
                <a:gridCol w="818123">
                  <a:extLst>
                    <a:ext uri="{9D8B030D-6E8A-4147-A177-3AD203B41FA5}">
                      <a16:colId xmlns:a16="http://schemas.microsoft.com/office/drawing/2014/main" val="2169637273"/>
                    </a:ext>
                  </a:extLst>
                </a:gridCol>
                <a:gridCol w="818123">
                  <a:extLst>
                    <a:ext uri="{9D8B030D-6E8A-4147-A177-3AD203B41FA5}">
                      <a16:colId xmlns:a16="http://schemas.microsoft.com/office/drawing/2014/main" val="150102902"/>
                    </a:ext>
                  </a:extLst>
                </a:gridCol>
                <a:gridCol w="818123">
                  <a:extLst>
                    <a:ext uri="{9D8B030D-6E8A-4147-A177-3AD203B41FA5}">
                      <a16:colId xmlns:a16="http://schemas.microsoft.com/office/drawing/2014/main" val="1551937048"/>
                    </a:ext>
                  </a:extLst>
                </a:gridCol>
              </a:tblGrid>
              <a:tr h="366423">
                <a:tc>
                  <a:txBody>
                    <a:bodyPr/>
                    <a:lstStyle/>
                    <a:p>
                      <a:pPr algn="ctr"/>
                      <a:r>
                        <a:rPr kumimoji="1" lang="ja-JP" altLang="en-US" sz="1200">
                          <a:solidFill>
                            <a:schemeClr val="tx1"/>
                          </a:solidFill>
                        </a:rPr>
                        <a:t>類型</a:t>
                      </a:r>
                    </a:p>
                  </a:txBody>
                  <a:tcPr anchor="ctr"/>
                </a:tc>
                <a:tc>
                  <a:txBody>
                    <a:bodyPr/>
                    <a:lstStyle/>
                    <a:p>
                      <a:pPr algn="ctr"/>
                      <a:r>
                        <a:rPr kumimoji="1" lang="ja-JP" altLang="en-US" sz="1200" dirty="0">
                          <a:solidFill>
                            <a:schemeClr val="tx1"/>
                          </a:solidFill>
                        </a:rPr>
                        <a:t>申請件数</a:t>
                      </a:r>
                    </a:p>
                  </a:txBody>
                  <a:tcPr anchor="ctr"/>
                </a:tc>
                <a:tc>
                  <a:txBody>
                    <a:bodyPr/>
                    <a:lstStyle/>
                    <a:p>
                      <a:pPr algn="ctr"/>
                      <a:r>
                        <a:rPr kumimoji="1" lang="ja-JP" altLang="en-US" sz="1200">
                          <a:solidFill>
                            <a:schemeClr val="tx1"/>
                          </a:solidFill>
                        </a:rPr>
                        <a:t>採択件数</a:t>
                      </a:r>
                    </a:p>
                  </a:txBody>
                  <a:tcPr anchor="ctr"/>
                </a:tc>
                <a:extLst>
                  <a:ext uri="{0D108BD9-81ED-4DB2-BD59-A6C34878D82A}">
                    <a16:rowId xmlns:a16="http://schemas.microsoft.com/office/drawing/2014/main" val="1012008051"/>
                  </a:ext>
                </a:extLst>
              </a:tr>
              <a:tr h="366423">
                <a:tc>
                  <a:txBody>
                    <a:bodyPr/>
                    <a:lstStyle/>
                    <a:p>
                      <a:pPr algn="ctr"/>
                      <a:r>
                        <a:rPr kumimoji="1" lang="ja-JP" altLang="en-US" sz="1200" dirty="0">
                          <a:solidFill>
                            <a:schemeClr val="tx1"/>
                          </a:solidFill>
                        </a:rPr>
                        <a:t>通常</a:t>
                      </a:r>
                    </a:p>
                  </a:txBody>
                  <a:tcPr anchor="ctr"/>
                </a:tc>
                <a:tc>
                  <a:txBody>
                    <a:bodyPr/>
                    <a:lstStyle/>
                    <a:p>
                      <a:pPr algn="ctr"/>
                      <a:r>
                        <a:rPr kumimoji="1" lang="en-US" altLang="ja-JP" sz="1400" dirty="0">
                          <a:solidFill>
                            <a:schemeClr val="tx1"/>
                          </a:solidFill>
                        </a:rPr>
                        <a:t>23,672</a:t>
                      </a:r>
                      <a:endParaRPr kumimoji="1" lang="ja-JP" altLang="en-US" sz="1400" dirty="0">
                        <a:solidFill>
                          <a:schemeClr val="tx1"/>
                        </a:solidFill>
                      </a:endParaRPr>
                    </a:p>
                  </a:txBody>
                  <a:tcPr anchor="ctr"/>
                </a:tc>
                <a:tc>
                  <a:txBody>
                    <a:bodyPr/>
                    <a:lstStyle/>
                    <a:p>
                      <a:pPr algn="ctr"/>
                      <a:r>
                        <a:rPr kumimoji="1" lang="en-US" altLang="ja-JP" sz="1400" dirty="0">
                          <a:solidFill>
                            <a:schemeClr val="tx1"/>
                          </a:solidFill>
                        </a:rPr>
                        <a:t>8,936</a:t>
                      </a:r>
                      <a:endParaRPr kumimoji="1" lang="ja-JP" altLang="en-US" sz="1400" dirty="0">
                        <a:solidFill>
                          <a:schemeClr val="tx1"/>
                        </a:solidFill>
                      </a:endParaRPr>
                    </a:p>
                  </a:txBody>
                  <a:tcPr anchor="ctr"/>
                </a:tc>
                <a:extLst>
                  <a:ext uri="{0D108BD9-81ED-4DB2-BD59-A6C34878D82A}">
                    <a16:rowId xmlns:a16="http://schemas.microsoft.com/office/drawing/2014/main" val="4092899738"/>
                  </a:ext>
                </a:extLst>
              </a:tr>
              <a:tr h="451754">
                <a:tc>
                  <a:txBody>
                    <a:bodyPr/>
                    <a:lstStyle/>
                    <a:p>
                      <a:pPr algn="ctr"/>
                      <a:r>
                        <a:rPr kumimoji="1" lang="ja-JP" altLang="en-US" sz="1200" dirty="0">
                          <a:solidFill>
                            <a:schemeClr val="tx1"/>
                          </a:solidFill>
                        </a:rPr>
                        <a:t>複数社連携</a:t>
                      </a:r>
                    </a:p>
                  </a:txBody>
                  <a:tcPr anchor="ctr"/>
                </a:tc>
                <a:tc>
                  <a:txBody>
                    <a:bodyPr/>
                    <a:lstStyle/>
                    <a:p>
                      <a:pPr algn="ctr"/>
                      <a:r>
                        <a:rPr kumimoji="1" lang="en-US" altLang="ja-JP" sz="1400" dirty="0">
                          <a:solidFill>
                            <a:schemeClr val="tx1"/>
                          </a:solidFill>
                        </a:rPr>
                        <a:t>8</a:t>
                      </a:r>
                      <a:endParaRPr kumimoji="1" lang="ja-JP" altLang="en-US" sz="1400" dirty="0">
                        <a:solidFill>
                          <a:schemeClr val="tx1"/>
                        </a:solidFill>
                      </a:endParaRPr>
                    </a:p>
                  </a:txBody>
                  <a:tcPr anchor="ctr"/>
                </a:tc>
                <a:tc>
                  <a:txBody>
                    <a:bodyPr/>
                    <a:lstStyle/>
                    <a:p>
                      <a:pPr algn="ctr"/>
                      <a:r>
                        <a:rPr kumimoji="1" lang="en-US" altLang="ja-JP" sz="1400" dirty="0">
                          <a:solidFill>
                            <a:schemeClr val="tx1"/>
                          </a:solidFill>
                        </a:rPr>
                        <a:t>6</a:t>
                      </a:r>
                      <a:endParaRPr kumimoji="1" lang="ja-JP" altLang="en-US" sz="1400" dirty="0">
                        <a:solidFill>
                          <a:schemeClr val="tx1"/>
                        </a:solidFill>
                      </a:endParaRPr>
                    </a:p>
                  </a:txBody>
                  <a:tcPr anchor="ctr"/>
                </a:tc>
                <a:extLst>
                  <a:ext uri="{0D108BD9-81ED-4DB2-BD59-A6C34878D82A}">
                    <a16:rowId xmlns:a16="http://schemas.microsoft.com/office/drawing/2014/main" val="3487633012"/>
                  </a:ext>
                </a:extLst>
              </a:tr>
              <a:tr h="451754">
                <a:tc>
                  <a:txBody>
                    <a:bodyPr/>
                    <a:lstStyle/>
                    <a:p>
                      <a:pPr algn="ctr"/>
                      <a:r>
                        <a:rPr kumimoji="1" lang="ja-JP" altLang="en-US" sz="1200">
                          <a:solidFill>
                            <a:schemeClr val="tx1"/>
                          </a:solidFill>
                        </a:rPr>
                        <a:t>インボイス対応</a:t>
                      </a:r>
                      <a:endParaRPr kumimoji="1" lang="en-US" altLang="ja-JP" sz="1200">
                        <a:solidFill>
                          <a:schemeClr val="tx1"/>
                        </a:solidFill>
                      </a:endParaRPr>
                    </a:p>
                  </a:txBody>
                  <a:tcPr anchor="ctr"/>
                </a:tc>
                <a:tc>
                  <a:txBody>
                    <a:bodyPr/>
                    <a:lstStyle/>
                    <a:p>
                      <a:pPr algn="ctr"/>
                      <a:r>
                        <a:rPr kumimoji="1" lang="en-US" altLang="ja-JP" sz="1400" dirty="0">
                          <a:solidFill>
                            <a:schemeClr val="tx1"/>
                          </a:solidFill>
                        </a:rPr>
                        <a:t>56,029</a:t>
                      </a:r>
                      <a:endParaRPr kumimoji="1" lang="ja-JP" altLang="en-US" sz="1400" dirty="0">
                        <a:solidFill>
                          <a:schemeClr val="tx1"/>
                        </a:solidFill>
                      </a:endParaRPr>
                    </a:p>
                  </a:txBody>
                  <a:tcPr anchor="ctr"/>
                </a:tc>
                <a:tc>
                  <a:txBody>
                    <a:bodyPr/>
                    <a:lstStyle/>
                    <a:p>
                      <a:pPr algn="ctr"/>
                      <a:r>
                        <a:rPr kumimoji="1" lang="en-US" altLang="ja-JP" sz="1400" dirty="0">
                          <a:solidFill>
                            <a:schemeClr val="tx1"/>
                          </a:solidFill>
                        </a:rPr>
                        <a:t>25,900</a:t>
                      </a:r>
                      <a:endParaRPr kumimoji="1" lang="ja-JP" altLang="en-US" sz="1400" dirty="0">
                        <a:solidFill>
                          <a:schemeClr val="tx1"/>
                        </a:solidFill>
                      </a:endParaRPr>
                    </a:p>
                  </a:txBody>
                  <a:tcPr anchor="ctr"/>
                </a:tc>
                <a:extLst>
                  <a:ext uri="{0D108BD9-81ED-4DB2-BD59-A6C34878D82A}">
                    <a16:rowId xmlns:a16="http://schemas.microsoft.com/office/drawing/2014/main" val="2762456400"/>
                  </a:ext>
                </a:extLst>
              </a:tr>
              <a:tr h="366423">
                <a:tc>
                  <a:txBody>
                    <a:bodyPr/>
                    <a:lstStyle/>
                    <a:p>
                      <a:pPr algn="ctr"/>
                      <a:r>
                        <a:rPr kumimoji="1" lang="ja-JP" altLang="en-US" sz="1200">
                          <a:solidFill>
                            <a:schemeClr val="tx1"/>
                          </a:solidFill>
                        </a:rPr>
                        <a:t>電子取引</a:t>
                      </a:r>
                    </a:p>
                  </a:txBody>
                  <a:tcPr anchor="ctr"/>
                </a:tc>
                <a:tc>
                  <a:txBody>
                    <a:bodyPr/>
                    <a:lstStyle/>
                    <a:p>
                      <a:pPr algn="ctr"/>
                      <a:r>
                        <a:rPr kumimoji="1" lang="en-US" altLang="ja-JP" sz="1400" dirty="0">
                          <a:solidFill>
                            <a:schemeClr val="tx1"/>
                          </a:solidFill>
                        </a:rPr>
                        <a:t>0</a:t>
                      </a:r>
                      <a:endParaRPr kumimoji="1" lang="ja-JP" altLang="en-US" sz="1400" dirty="0">
                        <a:solidFill>
                          <a:schemeClr val="tx1"/>
                        </a:solidFill>
                      </a:endParaRPr>
                    </a:p>
                  </a:txBody>
                  <a:tcPr anchor="ctr"/>
                </a:tc>
                <a:tc>
                  <a:txBody>
                    <a:bodyPr/>
                    <a:lstStyle/>
                    <a:p>
                      <a:pPr algn="ctr"/>
                      <a:r>
                        <a:rPr kumimoji="1" lang="en-US" altLang="ja-JP" sz="1400" dirty="0">
                          <a:solidFill>
                            <a:schemeClr val="tx1"/>
                          </a:solidFill>
                        </a:rPr>
                        <a:t>0</a:t>
                      </a:r>
                      <a:endParaRPr kumimoji="1" lang="ja-JP" altLang="en-US" sz="1400" dirty="0">
                        <a:solidFill>
                          <a:schemeClr val="tx1"/>
                        </a:solidFill>
                      </a:endParaRPr>
                    </a:p>
                  </a:txBody>
                  <a:tcPr anchor="ctr"/>
                </a:tc>
                <a:extLst>
                  <a:ext uri="{0D108BD9-81ED-4DB2-BD59-A6C34878D82A}">
                    <a16:rowId xmlns:a16="http://schemas.microsoft.com/office/drawing/2014/main" val="352991860"/>
                  </a:ext>
                </a:extLst>
              </a:tr>
              <a:tr h="451754">
                <a:tc>
                  <a:txBody>
                    <a:bodyPr/>
                    <a:lstStyle/>
                    <a:p>
                      <a:pPr algn="ctr"/>
                      <a:r>
                        <a:rPr kumimoji="1" lang="ja-JP" altLang="en-US" sz="1200">
                          <a:solidFill>
                            <a:schemeClr val="tx1"/>
                          </a:solidFill>
                        </a:rPr>
                        <a:t>セキュリティ対策</a:t>
                      </a:r>
                    </a:p>
                  </a:txBody>
                  <a:tcPr anchor="ctr"/>
                </a:tc>
                <a:tc>
                  <a:txBody>
                    <a:bodyPr/>
                    <a:lstStyle/>
                    <a:p>
                      <a:pPr algn="ctr"/>
                      <a:r>
                        <a:rPr kumimoji="1" lang="en-US" altLang="ja-JP" sz="1400" dirty="0">
                          <a:solidFill>
                            <a:schemeClr val="tx1"/>
                          </a:solidFill>
                        </a:rPr>
                        <a:t>730</a:t>
                      </a:r>
                      <a:endParaRPr kumimoji="1" lang="ja-JP" altLang="en-US" sz="1400" dirty="0">
                        <a:solidFill>
                          <a:schemeClr val="tx1"/>
                        </a:solidFill>
                      </a:endParaRPr>
                    </a:p>
                  </a:txBody>
                  <a:tcPr anchor="ctr"/>
                </a:tc>
                <a:tc>
                  <a:txBody>
                    <a:bodyPr/>
                    <a:lstStyle/>
                    <a:p>
                      <a:pPr algn="ctr"/>
                      <a:r>
                        <a:rPr kumimoji="1" lang="en-US" altLang="ja-JP" sz="1400" dirty="0">
                          <a:solidFill>
                            <a:schemeClr val="tx1"/>
                          </a:solidFill>
                        </a:rPr>
                        <a:t>360</a:t>
                      </a:r>
                      <a:endParaRPr kumimoji="1" lang="ja-JP" altLang="en-US" sz="1400" dirty="0">
                        <a:solidFill>
                          <a:schemeClr val="tx1"/>
                        </a:solidFill>
                      </a:endParaRPr>
                    </a:p>
                  </a:txBody>
                  <a:tcPr anchor="ctr"/>
                </a:tc>
                <a:extLst>
                  <a:ext uri="{0D108BD9-81ED-4DB2-BD59-A6C34878D82A}">
                    <a16:rowId xmlns:a16="http://schemas.microsoft.com/office/drawing/2014/main" val="2166800360"/>
                  </a:ext>
                </a:extLst>
              </a:tr>
              <a:tr h="366423">
                <a:tc>
                  <a:txBody>
                    <a:bodyPr/>
                    <a:lstStyle/>
                    <a:p>
                      <a:pPr algn="ctr"/>
                      <a:r>
                        <a:rPr kumimoji="1" lang="ja-JP" altLang="en-US" sz="1200">
                          <a:solidFill>
                            <a:schemeClr val="tx1"/>
                          </a:solidFill>
                        </a:rPr>
                        <a:t>合計</a:t>
                      </a:r>
                    </a:p>
                  </a:txBody>
                  <a:tcPr anchor="ctr"/>
                </a:tc>
                <a:tc>
                  <a:txBody>
                    <a:bodyPr/>
                    <a:lstStyle/>
                    <a:p>
                      <a:pPr algn="ctr"/>
                      <a:r>
                        <a:rPr kumimoji="1" lang="en-US" altLang="ja-JP" sz="1400" dirty="0">
                          <a:solidFill>
                            <a:schemeClr val="tx1"/>
                          </a:solidFill>
                        </a:rPr>
                        <a:t>80,439</a:t>
                      </a:r>
                      <a:endParaRPr kumimoji="1" lang="ja-JP" altLang="en-US" sz="1400" dirty="0">
                        <a:solidFill>
                          <a:schemeClr val="tx1"/>
                        </a:solidFill>
                      </a:endParaRPr>
                    </a:p>
                  </a:txBody>
                  <a:tcPr anchor="ctr"/>
                </a:tc>
                <a:tc>
                  <a:txBody>
                    <a:bodyPr/>
                    <a:lstStyle/>
                    <a:p>
                      <a:pPr algn="ctr"/>
                      <a:r>
                        <a:rPr kumimoji="1" lang="en-US" altLang="ja-JP" sz="1400" dirty="0">
                          <a:solidFill>
                            <a:schemeClr val="tx1"/>
                          </a:solidFill>
                        </a:rPr>
                        <a:t>35,202</a:t>
                      </a:r>
                      <a:endParaRPr kumimoji="1" lang="ja-JP" altLang="en-US" sz="1400" dirty="0">
                        <a:solidFill>
                          <a:schemeClr val="tx1"/>
                        </a:solidFill>
                      </a:endParaRPr>
                    </a:p>
                  </a:txBody>
                  <a:tcPr anchor="ctr"/>
                </a:tc>
                <a:extLst>
                  <a:ext uri="{0D108BD9-81ED-4DB2-BD59-A6C34878D82A}">
                    <a16:rowId xmlns:a16="http://schemas.microsoft.com/office/drawing/2014/main" val="3033040240"/>
                  </a:ext>
                </a:extLst>
              </a:tr>
            </a:tbl>
          </a:graphicData>
        </a:graphic>
      </p:graphicFrame>
    </p:spTree>
    <p:extLst>
      <p:ext uri="{BB962C8B-B14F-4D97-AF65-F5344CB8AC3E}">
        <p14:creationId xmlns:p14="http://schemas.microsoft.com/office/powerpoint/2010/main" val="2076332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A89FB-26EA-53FA-4429-CD56B6EFCEBC}"/>
            </a:ext>
          </a:extLst>
        </p:cNvPr>
        <p:cNvGrpSpPr/>
        <p:nvPr/>
      </p:nvGrpSpPr>
      <p:grpSpPr>
        <a:xfrm>
          <a:off x="0" y="0"/>
          <a:ext cx="0" cy="0"/>
          <a:chOff x="0" y="0"/>
          <a:chExt cx="0" cy="0"/>
        </a:xfrm>
      </p:grpSpPr>
      <p:sp>
        <p:nvSpPr>
          <p:cNvPr id="4" name="テキスト プレースホルダー 4">
            <a:extLst>
              <a:ext uri="{FF2B5EF4-FFF2-40B4-BE49-F238E27FC236}">
                <a16:creationId xmlns:a16="http://schemas.microsoft.com/office/drawing/2014/main" id="{C05B8C23-6BD3-DF5E-DBAF-B7C58577A921}"/>
              </a:ext>
            </a:extLst>
          </p:cNvPr>
          <p:cNvSpPr txBox="1">
            <a:spLocks/>
          </p:cNvSpPr>
          <p:nvPr/>
        </p:nvSpPr>
        <p:spPr>
          <a:xfrm>
            <a:off x="181176" y="671116"/>
            <a:ext cx="11829648" cy="1909717"/>
          </a:xfrm>
          <a:prstGeom prst="rect">
            <a:avLst/>
          </a:prstGeom>
          <a:solidFill>
            <a:srgbClr val="F3F6F6"/>
          </a:solidFill>
          <a:ln>
            <a:noFill/>
          </a:ln>
        </p:spPr>
        <p:txBody>
          <a:bodyPr vert="horz" wrap="square" lIns="216000" tIns="144000" rIns="216000" bIns="144000" rtlCol="0" anchor="t" anchorCtr="0">
            <a:spAutoFit/>
          </a:bodyPr>
          <a:lstStyle>
            <a:lvl1pPr marL="285757" indent="-285757" algn="l" defTabSz="914423" rtl="0" eaLnBrk="1" latinLnBrk="0" hangingPunct="1">
              <a:lnSpc>
                <a:spcPct val="130000"/>
              </a:lnSpc>
              <a:spcBef>
                <a:spcPts val="600"/>
              </a:spcBef>
              <a:spcAft>
                <a:spcPts val="600"/>
              </a:spcAft>
              <a:buClr>
                <a:schemeClr val="tx1"/>
              </a:buClr>
              <a:buSzPct val="100000"/>
              <a:buFont typeface="メイリオ" panose="020B0604030504040204" pitchFamily="50" charset="-128"/>
              <a:buChar char="•"/>
              <a:defRPr kumimoji="1" lang="ja-JP" altLang="en-US" sz="2000" b="0" i="0" kern="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288000" marR="0" lvl="0" indent="-285757" algn="l" defTabSz="914423" rtl="0" eaLnBrk="1" fontAlgn="auto" latinLnBrk="0" hangingPunct="1">
              <a:lnSpc>
                <a:spcPct val="120000"/>
              </a:lnSpc>
              <a:spcBef>
                <a:spcPts val="600"/>
              </a:spcBef>
              <a:spcAft>
                <a:spcPts val="0"/>
              </a:spcAft>
              <a:buClr>
                <a:srgbClr val="000000"/>
              </a:buClr>
              <a:buSzPct val="100000"/>
              <a:buFont typeface="メイリオ" panose="020B0604030504040204" pitchFamily="50" charset="-128"/>
              <a:buChar char="•"/>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a:t>
            </a:r>
            <a:r>
              <a:rPr kumimoji="1" lang="ja-JP" altLang="en-US" sz="16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生産性向上支援センター</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」とは、人手不足などの課題に直面する中小企業等が、生産性向上に取り組めるよう、</a:t>
            </a:r>
            <a:r>
              <a:rPr kumimoji="1" lang="ja-JP" altLang="en-US" sz="16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国が全国の「よろず支援拠点」内に設置する公的支援組織</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a:t>
            </a:r>
            <a:r>
              <a:rPr kumimoji="1" lang="en-US" altLang="ja-JP" sz="16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2026</a:t>
            </a:r>
            <a:r>
              <a:rPr kumimoji="1" lang="ja-JP" altLang="en-US" sz="16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年</a:t>
            </a:r>
            <a:r>
              <a:rPr kumimoji="1" lang="en-US" altLang="ja-JP" sz="16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4</a:t>
            </a:r>
            <a:r>
              <a:rPr kumimoji="1" lang="ja-JP" altLang="en-US" sz="16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月</a:t>
            </a:r>
            <a:r>
              <a:rPr kumimoji="1" lang="en-US" altLang="ja-JP" sz="16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1</a:t>
            </a:r>
            <a:r>
              <a:rPr kumimoji="1" lang="ja-JP" altLang="en-US" sz="16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日新規開設</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a:t>
            </a:r>
          </a:p>
          <a:p>
            <a:pPr marL="288000" marR="0" lvl="0" indent="-285757" algn="l" defTabSz="914423" rtl="0" eaLnBrk="1" fontAlgn="auto" latinLnBrk="0" hangingPunct="1">
              <a:lnSpc>
                <a:spcPct val="120000"/>
              </a:lnSpc>
              <a:spcBef>
                <a:spcPts val="600"/>
              </a:spcBef>
              <a:spcAft>
                <a:spcPts val="0"/>
              </a:spcAft>
              <a:buClr>
                <a:srgbClr val="000000"/>
              </a:buClr>
              <a:buSzPct val="100000"/>
              <a:buFont typeface="メイリオ" panose="020B0604030504040204" pitchFamily="50" charset="-128"/>
              <a:buChar char="•"/>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生産性向上のプロ（サポーター）が、</a:t>
            </a:r>
            <a:r>
              <a:rPr kumimoji="1" lang="ja-JP" altLang="en-US" sz="16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無料で、複数回、中小企業等の現場に訪問し、徹底して伴走</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a:t>
            </a: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endParaRPr>
          </a:p>
          <a:p>
            <a:pPr marL="288000" marR="0" lvl="0" indent="-285757" algn="l" defTabSz="914423" rtl="0" eaLnBrk="1" fontAlgn="auto" latinLnBrk="0" hangingPunct="1">
              <a:lnSpc>
                <a:spcPct val="120000"/>
              </a:lnSpc>
              <a:spcBef>
                <a:spcPts val="600"/>
              </a:spcBef>
              <a:spcAft>
                <a:spcPts val="0"/>
              </a:spcAft>
              <a:buClr>
                <a:srgbClr val="000000"/>
              </a:buClr>
              <a:buSzPct val="100000"/>
              <a:buFont typeface="メイリオ" panose="020B0604030504040204" pitchFamily="50" charset="-128"/>
              <a:buChar char="•"/>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業務の見える化、ムリムラムダの削減、作業の標準化、導線の効率化、デジタル活用、省力化投資の検討など、状況に応じた最適な一歩をアドバイス。</a:t>
            </a: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endParaRPr>
          </a:p>
        </p:txBody>
      </p:sp>
      <p:sp>
        <p:nvSpPr>
          <p:cNvPr id="3" name="テキスト プレースホルダー 7">
            <a:extLst>
              <a:ext uri="{FF2B5EF4-FFF2-40B4-BE49-F238E27FC236}">
                <a16:creationId xmlns:a16="http://schemas.microsoft.com/office/drawing/2014/main" id="{97F56BD5-2AEE-2C7E-6951-223431C9460D}"/>
              </a:ext>
            </a:extLst>
          </p:cNvPr>
          <p:cNvSpPr txBox="1">
            <a:spLocks/>
          </p:cNvSpPr>
          <p:nvPr/>
        </p:nvSpPr>
        <p:spPr>
          <a:xfrm>
            <a:off x="787897" y="2780521"/>
            <a:ext cx="4707329" cy="458757"/>
          </a:xfrm>
          <a:prstGeom prst="rect">
            <a:avLst/>
          </a:prstGeom>
          <a:solidFill>
            <a:schemeClr val="accent1"/>
          </a:solidFill>
        </p:spPr>
        <p:txBody>
          <a:bodyPr vert="horz" wrap="square" lIns="108000" tIns="108000" rIns="108000" bIns="72000" rtlCol="0">
            <a:sp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2000" b="1" i="0" kern="1200" dirty="0" smtClean="0">
                <a:solidFill>
                  <a:schemeClr val="bg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600" b="0" i="0" kern="1200" dirty="0" smtClean="0">
                <a:solidFill>
                  <a:schemeClr val="bg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600" b="0" i="0" kern="1200" dirty="0" smtClean="0">
                <a:solidFill>
                  <a:schemeClr val="bg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600" kern="1200" dirty="0" smtClean="0">
                <a:solidFill>
                  <a:schemeClr val="bg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600" kern="1200" dirty="0">
                <a:solidFill>
                  <a:schemeClr val="bg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23" rtl="0" eaLnBrk="1" fontAlgn="auto" latinLnBrk="0" hangingPunct="1">
              <a:lnSpc>
                <a:spcPct val="100000"/>
              </a:lnSpc>
              <a:spcBef>
                <a:spcPts val="600"/>
              </a:spcBef>
              <a:spcAft>
                <a:spcPts val="600"/>
              </a:spcAft>
              <a:buClr>
                <a:srgbClr val="002060"/>
              </a:buClr>
              <a:buSzTx/>
              <a:buFont typeface="Arial" panose="020B0604020202020204" pitchFamily="34" charset="0"/>
              <a:buNone/>
              <a:tabLst/>
              <a:defRPr/>
            </a:pPr>
            <a:r>
              <a:rPr kumimoji="1" lang="ja-JP" altLang="en-US" sz="1800" b="1" i="0" u="none" strike="noStrike" kern="1200" cap="none" spc="0" normalizeH="0" baseline="0" noProof="0">
                <a:ln>
                  <a:noFill/>
                </a:ln>
                <a:solidFill>
                  <a:srgbClr val="FEFFFF"/>
                </a:solidFill>
                <a:effectLst/>
                <a:uLnTx/>
                <a:uFillTx/>
                <a:latin typeface="メイリオ" panose="020B0604030504040204" pitchFamily="50" charset="-128"/>
                <a:ea typeface="メイリオ" panose="020B0604030504040204" pitchFamily="50" charset="-128"/>
              </a:rPr>
              <a:t>ポイント</a:t>
            </a:r>
          </a:p>
        </p:txBody>
      </p:sp>
      <p:sp>
        <p:nvSpPr>
          <p:cNvPr id="8" name="テキスト ボックス 7">
            <a:extLst>
              <a:ext uri="{FF2B5EF4-FFF2-40B4-BE49-F238E27FC236}">
                <a16:creationId xmlns:a16="http://schemas.microsoft.com/office/drawing/2014/main" id="{655AC05B-4666-0948-20B1-08706EBFFB26}"/>
              </a:ext>
            </a:extLst>
          </p:cNvPr>
          <p:cNvSpPr txBox="1"/>
          <p:nvPr/>
        </p:nvSpPr>
        <p:spPr>
          <a:xfrm>
            <a:off x="590549" y="3303547"/>
            <a:ext cx="5505451"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01</a:t>
            </a:r>
            <a:r>
              <a:rPr kumimoji="1" lang="ja-JP" altLang="en-US"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　生産性向上のプロがアドバイス</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生産性向上に関する知識・経験が豊富なサポーターが専門性の高いアドバイスを提供。</a:t>
            </a:r>
            <a:endParaRPr kumimoji="1" lang="en-US" altLang="ja-JP" sz="16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02</a:t>
            </a:r>
            <a:r>
              <a:rPr kumimoji="1" lang="ja-JP" altLang="en-US"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　無料で複数回の現場訪問</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何度でも、無料で、サポーターが現場訪問。</a:t>
            </a:r>
            <a:endParaRPr kumimoji="1" lang="en-US" altLang="ja-JP" sz="16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03</a:t>
            </a:r>
            <a:r>
              <a:rPr kumimoji="1" lang="ja-JP" altLang="en-US" sz="1600" b="1" i="0" u="sng"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　国の補助金における加点（予定）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センターの支援を受けると、省力化投資補助金（一般型）の採択審査における加点措置あり。</a:t>
            </a:r>
          </a:p>
        </p:txBody>
      </p:sp>
      <p:sp>
        <p:nvSpPr>
          <p:cNvPr id="9" name="テキスト プレースホルダー 3">
            <a:extLst>
              <a:ext uri="{FF2B5EF4-FFF2-40B4-BE49-F238E27FC236}">
                <a16:creationId xmlns:a16="http://schemas.microsoft.com/office/drawing/2014/main" id="{8081AB0E-A081-66DD-0D91-84D422153A6D}"/>
              </a:ext>
            </a:extLst>
          </p:cNvPr>
          <p:cNvSpPr>
            <a:spLocks noGrp="1"/>
          </p:cNvSpPr>
          <p:nvPr>
            <p:ph type="body" sz="quarter" idx="13"/>
          </p:nvPr>
        </p:nvSpPr>
        <p:spPr>
          <a:xfrm>
            <a:off x="590549" y="6304002"/>
            <a:ext cx="10515601" cy="553998"/>
          </a:xfrm>
        </p:spPr>
        <p:txBody>
          <a:bodyPr/>
          <a:lstStyle/>
          <a:p>
            <a:r>
              <a:rPr kumimoji="1" lang="en-US" altLang="ja-JP" sz="900"/>
              <a:t>※</a:t>
            </a:r>
            <a:r>
              <a:rPr kumimoji="1" lang="ja-JP" altLang="en-US" sz="900"/>
              <a:t>「複数回」の支援は、合計</a:t>
            </a:r>
            <a:r>
              <a:rPr kumimoji="1" lang="en-US" altLang="ja-JP" sz="900"/>
              <a:t>10</a:t>
            </a:r>
            <a:r>
              <a:rPr kumimoji="1" lang="ja-JP" altLang="en-US" sz="900"/>
              <a:t>回程度を想定。</a:t>
            </a:r>
            <a:endParaRPr kumimoji="1" lang="en-US" altLang="ja-JP" sz="900"/>
          </a:p>
          <a:p>
            <a:r>
              <a:rPr kumimoji="1" lang="en-US" altLang="ja-JP" sz="900"/>
              <a:t>※</a:t>
            </a:r>
            <a:r>
              <a:rPr kumimoji="1" lang="ja-JP" altLang="en-US" sz="900"/>
              <a:t>センターで生産性向上に関するアドバイスを行うよりも、別のアドバイスを提供するほうが適切と考えられる場合は、センターによる支援の途中でも、別の支援機関等を紹介する場合がある。　</a:t>
            </a:r>
            <a:endParaRPr kumimoji="1" lang="en-US" altLang="ja-JP" sz="900"/>
          </a:p>
          <a:p>
            <a:r>
              <a:rPr kumimoji="1" lang="en-US" altLang="ja-JP" sz="900"/>
              <a:t>※</a:t>
            </a:r>
            <a:r>
              <a:rPr kumimoji="1" lang="ja-JP" altLang="en-US" sz="900"/>
              <a:t>訪問支援ではなく、窓口相談やオンライン相談を希望する場合は、中小企業等の希望に応じ、最大限柔軟に対応予定。</a:t>
            </a:r>
            <a:endParaRPr kumimoji="1" lang="en-US" altLang="ja-JP" sz="900"/>
          </a:p>
          <a:p>
            <a:r>
              <a:rPr kumimoji="1" lang="en-US" altLang="ja-JP" sz="900"/>
              <a:t>※</a:t>
            </a:r>
            <a:r>
              <a:rPr kumimoji="1" lang="ja-JP" altLang="en-US" sz="900"/>
              <a:t>省力化投資補助金（一般型）の採択審査における加点措置については、今年夏頃以降の公募回から実施予定。</a:t>
            </a:r>
          </a:p>
        </p:txBody>
      </p:sp>
      <p:sp>
        <p:nvSpPr>
          <p:cNvPr id="5" name="テキスト プレースホルダー 7">
            <a:extLst>
              <a:ext uri="{FF2B5EF4-FFF2-40B4-BE49-F238E27FC236}">
                <a16:creationId xmlns:a16="http://schemas.microsoft.com/office/drawing/2014/main" id="{6617E7E6-FC71-6896-A7F7-207B26D1D917}"/>
              </a:ext>
            </a:extLst>
          </p:cNvPr>
          <p:cNvSpPr txBox="1">
            <a:spLocks/>
          </p:cNvSpPr>
          <p:nvPr/>
        </p:nvSpPr>
        <p:spPr>
          <a:xfrm>
            <a:off x="6744399" y="2780521"/>
            <a:ext cx="4707329" cy="458757"/>
          </a:xfrm>
          <a:prstGeom prst="rect">
            <a:avLst/>
          </a:prstGeom>
          <a:solidFill>
            <a:schemeClr val="accent1"/>
          </a:solidFill>
        </p:spPr>
        <p:txBody>
          <a:bodyPr vert="horz" wrap="square" lIns="108000" tIns="108000" rIns="108000" bIns="72000" rtlCol="0">
            <a:sp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2000" b="1" i="0" kern="1200" dirty="0" smtClean="0">
                <a:solidFill>
                  <a:schemeClr val="bg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600" b="0" i="0" kern="1200" dirty="0" smtClean="0">
                <a:solidFill>
                  <a:schemeClr val="bg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600" b="0" i="0" kern="1200" dirty="0" smtClean="0">
                <a:solidFill>
                  <a:schemeClr val="bg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600" kern="1200" dirty="0" smtClean="0">
                <a:solidFill>
                  <a:schemeClr val="bg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600" kern="1200" dirty="0">
                <a:solidFill>
                  <a:schemeClr val="bg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23" rtl="0" eaLnBrk="1" fontAlgn="auto" latinLnBrk="0" hangingPunct="1">
              <a:lnSpc>
                <a:spcPct val="100000"/>
              </a:lnSpc>
              <a:spcBef>
                <a:spcPts val="600"/>
              </a:spcBef>
              <a:spcAft>
                <a:spcPts val="600"/>
              </a:spcAft>
              <a:buClr>
                <a:srgbClr val="002060"/>
              </a:buClr>
              <a:buSzTx/>
              <a:buFont typeface="Arial" panose="020B0604020202020204" pitchFamily="34" charset="0"/>
              <a:buNone/>
              <a:tabLst/>
              <a:defRPr/>
            </a:pPr>
            <a:r>
              <a:rPr kumimoji="1" lang="ja-JP" altLang="en-US" sz="1800" b="1" i="0" u="none" strike="noStrike" kern="1200" cap="none" spc="0" normalizeH="0" baseline="0" noProof="0">
                <a:ln>
                  <a:noFill/>
                </a:ln>
                <a:solidFill>
                  <a:srgbClr val="FEFFFF"/>
                </a:solidFill>
                <a:effectLst/>
                <a:uLnTx/>
                <a:uFillTx/>
                <a:latin typeface="メイリオ" panose="020B0604030504040204" pitchFamily="50" charset="-128"/>
                <a:ea typeface="メイリオ" panose="020B0604030504040204" pitchFamily="50" charset="-128"/>
              </a:rPr>
              <a:t>支援内容の一例</a:t>
            </a:r>
          </a:p>
        </p:txBody>
      </p:sp>
      <p:pic>
        <p:nvPicPr>
          <p:cNvPr id="13" name="図 12" descr="テーブル が含まれている画像&#10;&#10;AI によって生成されたコンテンツは間違っている可能性があります。">
            <a:extLst>
              <a:ext uri="{FF2B5EF4-FFF2-40B4-BE49-F238E27FC236}">
                <a16:creationId xmlns:a16="http://schemas.microsoft.com/office/drawing/2014/main" id="{748C620B-A8C1-762A-C53F-8987FA966C8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65670" y="3239278"/>
            <a:ext cx="6195244" cy="3116354"/>
          </a:xfrm>
          <a:prstGeom prst="rect">
            <a:avLst/>
          </a:prstGeom>
        </p:spPr>
      </p:pic>
      <p:sp>
        <p:nvSpPr>
          <p:cNvPr id="6" name="タイトル 2">
            <a:extLst>
              <a:ext uri="{FF2B5EF4-FFF2-40B4-BE49-F238E27FC236}">
                <a16:creationId xmlns:a16="http://schemas.microsoft.com/office/drawing/2014/main" id="{0272AA87-361E-689F-6341-6C48B4CBEFCA}"/>
              </a:ext>
            </a:extLst>
          </p:cNvPr>
          <p:cNvSpPr txBox="1">
            <a:spLocks/>
          </p:cNvSpPr>
          <p:nvPr/>
        </p:nvSpPr>
        <p:spPr>
          <a:xfrm>
            <a:off x="0" y="-3394"/>
            <a:ext cx="1743022" cy="461665"/>
          </a:xfrm>
          <a:prstGeom prst="rect">
            <a:avLst/>
          </a:prstGeom>
          <a:solidFill>
            <a:schemeClr val="accent6">
              <a:lumMod val="50000"/>
            </a:schemeClr>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a:spcBef>
                <a:spcPts val="0"/>
              </a:spcBef>
              <a:defRPr/>
            </a:pPr>
            <a:r>
              <a:rPr lang="ja-JP" altLang="en-US">
                <a:solidFill>
                  <a:schemeClr val="bg1"/>
                </a:solidFill>
                <a:latin typeface="Meiryo UI" panose="020B0604030504040204" pitchFamily="50" charset="-128"/>
                <a:ea typeface="Meiryo UI" panose="020B0604030504040204" pitchFamily="50" charset="-128"/>
                <a:cs typeface="+mn-cs"/>
              </a:rPr>
              <a:t>生産性向上</a:t>
            </a:r>
            <a:endParaRPr lang="en-US" altLang="ja-JP">
              <a:solidFill>
                <a:schemeClr val="bg1"/>
              </a:solidFill>
              <a:latin typeface="Meiryo UI" panose="020B0604030504040204" pitchFamily="50" charset="-128"/>
              <a:ea typeface="Meiryo UI" panose="020B0604030504040204" pitchFamily="50" charset="-128"/>
              <a:cs typeface="+mn-cs"/>
            </a:endParaRPr>
          </a:p>
        </p:txBody>
      </p:sp>
      <p:sp>
        <p:nvSpPr>
          <p:cNvPr id="10" name="スライド番号プレースホルダー 9">
            <a:extLst>
              <a:ext uri="{FF2B5EF4-FFF2-40B4-BE49-F238E27FC236}">
                <a16:creationId xmlns:a16="http://schemas.microsoft.com/office/drawing/2014/main" id="{0748D2B9-085F-E83C-1259-B0D53F151A86}"/>
              </a:ext>
            </a:extLst>
          </p:cNvPr>
          <p:cNvSpPr>
            <a:spLocks noGrp="1"/>
          </p:cNvSpPr>
          <p:nvPr>
            <p:ph type="sldNum" sz="quarter" idx="4"/>
          </p:nvPr>
        </p:nvSpPr>
        <p:spPr/>
        <p:txBody>
          <a:bodyPr/>
          <a:lstStyle/>
          <a:p>
            <a:fld id="{D9550142-B990-490A-A107-ED7302A7FD52}" type="slidenum">
              <a:rPr lang="ja-JP" altLang="en-US" smtClean="0"/>
              <a:pPr/>
              <a:t>27</a:t>
            </a:fld>
            <a:endParaRPr lang="ja-JP" altLang="en-US" dirty="0"/>
          </a:p>
        </p:txBody>
      </p:sp>
      <p:sp>
        <p:nvSpPr>
          <p:cNvPr id="2" name="タイトル 5">
            <a:extLst>
              <a:ext uri="{FF2B5EF4-FFF2-40B4-BE49-F238E27FC236}">
                <a16:creationId xmlns:a16="http://schemas.microsoft.com/office/drawing/2014/main" id="{9C67FE4F-5B0F-96E0-3150-FF87FA4C183A}"/>
              </a:ext>
            </a:extLst>
          </p:cNvPr>
          <p:cNvSpPr txBox="1">
            <a:spLocks/>
          </p:cNvSpPr>
          <p:nvPr/>
        </p:nvSpPr>
        <p:spPr>
          <a:xfrm>
            <a:off x="1743022" y="0"/>
            <a:ext cx="8169402" cy="461665"/>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lang="ja-JP" altLang="en-US" sz="3200" b="1"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defTabSz="914400"/>
            <a:r>
              <a:rPr lang="ja-JP" altLang="en-US" sz="2400" dirty="0">
                <a:latin typeface="Meiryo UI" panose="020B0604030504040204" pitchFamily="50" charset="-128"/>
                <a:ea typeface="Meiryo UI" panose="020B0604030504040204" pitchFamily="50" charset="-128"/>
              </a:rPr>
              <a:t>よろず支援拠点　生産性向上支援センター</a:t>
            </a:r>
          </a:p>
        </p:txBody>
      </p:sp>
    </p:spTree>
    <p:extLst>
      <p:ext uri="{BB962C8B-B14F-4D97-AF65-F5344CB8AC3E}">
        <p14:creationId xmlns:p14="http://schemas.microsoft.com/office/powerpoint/2010/main" val="4131086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7EC18-3788-BB69-6A08-1A565C15B19F}"/>
            </a:ext>
          </a:extLst>
        </p:cNvPr>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D3C00C55-DAC4-97A4-131F-A3DBD047D263}"/>
              </a:ext>
            </a:extLst>
          </p:cNvPr>
          <p:cNvSpPr>
            <a:spLocks noGrp="1"/>
          </p:cNvSpPr>
          <p:nvPr>
            <p:ph type="body" sz="quarter" idx="23"/>
          </p:nvPr>
        </p:nvSpPr>
        <p:spPr>
          <a:xfrm>
            <a:off x="395290" y="620491"/>
            <a:ext cx="11387014" cy="569176"/>
          </a:xfrm>
        </p:spPr>
        <p:txBody>
          <a:bodyPr/>
          <a:lstStyle/>
          <a:p>
            <a:pPr marL="285750" indent="-285750">
              <a:spcAft>
                <a:spcPts val="0"/>
              </a:spcAft>
              <a:buFont typeface="Wingdings" panose="05000000000000000000" pitchFamily="2" charset="2"/>
              <a:buChar char="l"/>
            </a:pPr>
            <a:r>
              <a:rPr lang="ja-JP" altLang="en-US" dirty="0">
                <a:latin typeface="Meiryo UI" panose="020B0604030504040204" pitchFamily="50" charset="-128"/>
                <a:ea typeface="Meiryo UI" panose="020B0604030504040204" pitchFamily="50" charset="-128"/>
              </a:rPr>
              <a:t>技術的革新性のある製品・サービスの開発や既存事業とは異なる新市場・高付加価値事業への進出、海外市場開拓（輸出）に向けた国内の輸出体制の強化に係る設備投資等を支援します。</a:t>
            </a:r>
            <a:endParaRPr lang="en-US" altLang="ja-JP" dirty="0">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97B9AD17-7082-7177-12FB-D03B6981B8E6}"/>
              </a:ext>
            </a:extLst>
          </p:cNvPr>
          <p:cNvSpPr txBox="1"/>
          <p:nvPr/>
        </p:nvSpPr>
        <p:spPr>
          <a:xfrm>
            <a:off x="315805" y="4320516"/>
            <a:ext cx="11466496" cy="400110"/>
          </a:xfrm>
          <a:prstGeom prst="rect">
            <a:avLst/>
          </a:prstGeom>
          <a:noFill/>
        </p:spPr>
        <p:txBody>
          <a:bodyPr wrap="square">
            <a:spAutoFit/>
          </a:bodyPr>
          <a:lstStyle/>
          <a:p>
            <a:r>
              <a:rPr lang="en-US" altLang="ja-JP" sz="1000">
                <a:latin typeface="+mn-ea"/>
              </a:rPr>
              <a:t>※1</a:t>
            </a:r>
            <a:r>
              <a:rPr lang="ja-JP" altLang="en-US" sz="1000">
                <a:latin typeface="+mn-ea"/>
              </a:rPr>
              <a:t>：従業員数により補助上限は異なる、　</a:t>
            </a:r>
            <a:r>
              <a:rPr lang="en-US" altLang="ja-JP" sz="1000">
                <a:latin typeface="+mn-ea"/>
              </a:rPr>
              <a:t>※2</a:t>
            </a:r>
            <a:r>
              <a:rPr lang="ja-JP" altLang="en-US" sz="1000">
                <a:latin typeface="+mn-ea"/>
              </a:rPr>
              <a:t>：一定の賃上げを行う場合は補助上限を引上げ、　</a:t>
            </a:r>
            <a:r>
              <a:rPr lang="en-US" altLang="ja-JP" sz="1000">
                <a:latin typeface="+mn-ea"/>
              </a:rPr>
              <a:t>※3</a:t>
            </a:r>
            <a:r>
              <a:rPr lang="ja-JP" altLang="en-US" sz="1000">
                <a:latin typeface="+mn-ea"/>
              </a:rPr>
              <a:t>：最低賃金の引上げを行う場合は補助率</a:t>
            </a:r>
            <a:r>
              <a:rPr lang="en-US" altLang="ja-JP" sz="1000">
                <a:latin typeface="+mn-ea"/>
              </a:rPr>
              <a:t>2/3</a:t>
            </a:r>
            <a:r>
              <a:rPr lang="ja-JP" altLang="en-US" sz="1000">
                <a:latin typeface="+mn-ea"/>
              </a:rPr>
              <a:t>、</a:t>
            </a:r>
            <a:endParaRPr lang="en-US" altLang="ja-JP" sz="1000">
              <a:latin typeface="+mn-ea"/>
            </a:endParaRPr>
          </a:p>
          <a:p>
            <a:r>
              <a:rPr lang="en-US" altLang="ja-JP" sz="1000">
                <a:latin typeface="+mn-ea"/>
              </a:rPr>
              <a:t>※4</a:t>
            </a:r>
            <a:r>
              <a:rPr lang="ja-JP" altLang="en-US" sz="1000">
                <a:latin typeface="+mn-ea"/>
              </a:rPr>
              <a:t>：新事業進出枠及びグローバル枠のみ、　</a:t>
            </a:r>
            <a:r>
              <a:rPr lang="en-US" altLang="ja-JP" sz="1000">
                <a:latin typeface="+mn-ea"/>
              </a:rPr>
              <a:t>※5</a:t>
            </a:r>
            <a:r>
              <a:rPr lang="ja-JP" altLang="en-US" sz="1000">
                <a:latin typeface="+mn-ea"/>
              </a:rPr>
              <a:t>：グローバル枠のみ</a:t>
            </a:r>
          </a:p>
        </p:txBody>
      </p:sp>
      <p:graphicFrame>
        <p:nvGraphicFramePr>
          <p:cNvPr id="4" name="表 3">
            <a:extLst>
              <a:ext uri="{FF2B5EF4-FFF2-40B4-BE49-F238E27FC236}">
                <a16:creationId xmlns:a16="http://schemas.microsoft.com/office/drawing/2014/main" id="{E2EEBA73-4AAE-0A61-A4FF-D09CF7B53713}"/>
              </a:ext>
            </a:extLst>
          </p:cNvPr>
          <p:cNvGraphicFramePr>
            <a:graphicFrameLocks noGrp="1"/>
          </p:cNvGraphicFramePr>
          <p:nvPr/>
        </p:nvGraphicFramePr>
        <p:xfrm>
          <a:off x="315808" y="1263456"/>
          <a:ext cx="11466496" cy="3012440"/>
        </p:xfrm>
        <a:graphic>
          <a:graphicData uri="http://schemas.openxmlformats.org/drawingml/2006/table">
            <a:tbl>
              <a:tblPr firstRow="1" bandRow="1">
                <a:tableStyleId>{5940675A-B579-460E-94D1-54222C63F5DA}</a:tableStyleId>
              </a:tblPr>
              <a:tblGrid>
                <a:gridCol w="1137323">
                  <a:extLst>
                    <a:ext uri="{9D8B030D-6E8A-4147-A177-3AD203B41FA5}">
                      <a16:colId xmlns:a16="http://schemas.microsoft.com/office/drawing/2014/main" val="1041334720"/>
                    </a:ext>
                  </a:extLst>
                </a:gridCol>
                <a:gridCol w="3418733">
                  <a:extLst>
                    <a:ext uri="{9D8B030D-6E8A-4147-A177-3AD203B41FA5}">
                      <a16:colId xmlns:a16="http://schemas.microsoft.com/office/drawing/2014/main" val="1941123203"/>
                    </a:ext>
                  </a:extLst>
                </a:gridCol>
                <a:gridCol w="3456384">
                  <a:extLst>
                    <a:ext uri="{9D8B030D-6E8A-4147-A177-3AD203B41FA5}">
                      <a16:colId xmlns:a16="http://schemas.microsoft.com/office/drawing/2014/main" val="1203048653"/>
                    </a:ext>
                  </a:extLst>
                </a:gridCol>
                <a:gridCol w="3454056">
                  <a:extLst>
                    <a:ext uri="{9D8B030D-6E8A-4147-A177-3AD203B41FA5}">
                      <a16:colId xmlns:a16="http://schemas.microsoft.com/office/drawing/2014/main" val="2981282190"/>
                    </a:ext>
                  </a:extLst>
                </a:gridCol>
              </a:tblGrid>
              <a:tr h="370840">
                <a:tc>
                  <a:txBody>
                    <a:bodyPr/>
                    <a:lstStyle/>
                    <a:p>
                      <a:pPr algn="ctr"/>
                      <a:r>
                        <a:rPr kumimoji="1" lang="ja-JP" altLang="en-US" sz="1600" b="1">
                          <a:solidFill>
                            <a:schemeClr val="bg1"/>
                          </a:solidFill>
                        </a:rPr>
                        <a:t>項目</a:t>
                      </a:r>
                    </a:p>
                  </a:txBody>
                  <a:tcPr anchor="ctr">
                    <a:solidFill>
                      <a:srgbClr val="00286E"/>
                    </a:solidFill>
                  </a:tcPr>
                </a:tc>
                <a:tc>
                  <a:txBody>
                    <a:bodyPr/>
                    <a:lstStyle/>
                    <a:p>
                      <a:pPr algn="ctr"/>
                      <a:r>
                        <a:rPr kumimoji="1" lang="ja-JP" altLang="en-US" sz="1600" b="1">
                          <a:solidFill>
                            <a:schemeClr val="bg1"/>
                          </a:solidFill>
                        </a:rPr>
                        <a:t>革新的新製品・サービス枠</a:t>
                      </a:r>
                    </a:p>
                  </a:txBody>
                  <a:tcPr anchor="ctr">
                    <a:solidFill>
                      <a:srgbClr val="00286E"/>
                    </a:solidFill>
                  </a:tcPr>
                </a:tc>
                <a:tc>
                  <a:txBody>
                    <a:bodyPr/>
                    <a:lstStyle/>
                    <a:p>
                      <a:pPr algn="ctr"/>
                      <a:r>
                        <a:rPr kumimoji="1" lang="ja-JP" altLang="en-US" sz="1600" b="1">
                          <a:solidFill>
                            <a:schemeClr val="bg1"/>
                          </a:solidFill>
                        </a:rPr>
                        <a:t>新事業進出枠</a:t>
                      </a:r>
                    </a:p>
                  </a:txBody>
                  <a:tcPr anchor="ctr">
                    <a:solidFill>
                      <a:srgbClr val="00286E"/>
                    </a:solidFill>
                  </a:tcPr>
                </a:tc>
                <a:tc>
                  <a:txBody>
                    <a:bodyPr/>
                    <a:lstStyle/>
                    <a:p>
                      <a:pPr algn="ctr"/>
                      <a:r>
                        <a:rPr kumimoji="1" lang="ja-JP" altLang="en-US" sz="1600" b="1">
                          <a:solidFill>
                            <a:schemeClr val="bg1"/>
                          </a:solidFill>
                        </a:rPr>
                        <a:t>グローバル枠</a:t>
                      </a:r>
                    </a:p>
                  </a:txBody>
                  <a:tcPr anchor="ctr">
                    <a:solidFill>
                      <a:srgbClr val="00286E"/>
                    </a:solidFill>
                  </a:tcPr>
                </a:tc>
                <a:extLst>
                  <a:ext uri="{0D108BD9-81ED-4DB2-BD59-A6C34878D82A}">
                    <a16:rowId xmlns:a16="http://schemas.microsoft.com/office/drawing/2014/main" val="1528928450"/>
                  </a:ext>
                </a:extLst>
              </a:tr>
              <a:tr h="370840">
                <a:tc>
                  <a:txBody>
                    <a:bodyPr/>
                    <a:lstStyle/>
                    <a:p>
                      <a:r>
                        <a:rPr kumimoji="1" lang="ja-JP" altLang="en-US" sz="1400"/>
                        <a:t>補助上限</a:t>
                      </a:r>
                    </a:p>
                  </a:txBody>
                  <a:tcPr anchor="ct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400" b="0" u="none" strike="noStrike" kern="1200" cap="none" spc="0" normalizeH="0" baseline="0" noProof="0">
                          <a:ln>
                            <a:noFill/>
                          </a:ln>
                          <a:solidFill>
                            <a:prstClr val="black"/>
                          </a:solidFill>
                          <a:effectLst/>
                          <a:uLnTx/>
                          <a:uFillTx/>
                        </a:rPr>
                        <a:t>2,500</a:t>
                      </a:r>
                      <a:r>
                        <a:rPr kumimoji="1" lang="ja-JP" altLang="en-US" sz="1400" b="0" u="none" strike="noStrike" kern="1200" cap="none" spc="0" normalizeH="0" baseline="0" noProof="0">
                          <a:ln>
                            <a:noFill/>
                          </a:ln>
                          <a:solidFill>
                            <a:prstClr val="black"/>
                          </a:solidFill>
                          <a:effectLst/>
                          <a:uLnTx/>
                          <a:uFillTx/>
                        </a:rPr>
                        <a:t>万</a:t>
                      </a:r>
                      <a:r>
                        <a:rPr kumimoji="1" lang="ja-JP" altLang="ja-JP" sz="1400" b="0" u="none" strike="noStrike" kern="1200" cap="none" spc="0" normalizeH="0" baseline="0" noProof="0">
                          <a:ln>
                            <a:noFill/>
                          </a:ln>
                          <a:solidFill>
                            <a:prstClr val="black"/>
                          </a:solidFill>
                          <a:effectLst/>
                          <a:uLnTx/>
                          <a:uFillTx/>
                        </a:rPr>
                        <a:t>円</a:t>
                      </a:r>
                      <a:r>
                        <a:rPr kumimoji="1" lang="en-US" altLang="ja-JP" sz="1400" b="0" u="none" strike="noStrike" kern="1200" cap="none" spc="0" normalizeH="0" baseline="30000" noProof="0">
                          <a:ln>
                            <a:noFill/>
                          </a:ln>
                          <a:solidFill>
                            <a:prstClr val="black"/>
                          </a:solidFill>
                          <a:effectLst/>
                          <a:uLnTx/>
                          <a:uFillTx/>
                        </a:rPr>
                        <a:t>※1</a:t>
                      </a:r>
                      <a:r>
                        <a:rPr kumimoji="1" lang="ja-JP" altLang="en-US" sz="1400" b="0" u="none" strike="noStrike" kern="1200" cap="none" spc="0" normalizeH="0" baseline="30000" noProof="0">
                          <a:ln>
                            <a:noFill/>
                          </a:ln>
                          <a:solidFill>
                            <a:prstClr val="black"/>
                          </a:solidFill>
                          <a:effectLst/>
                          <a:uLnTx/>
                          <a:uFillTx/>
                        </a:rPr>
                        <a:t>、</a:t>
                      </a:r>
                      <a:r>
                        <a:rPr kumimoji="1" lang="en-US" altLang="ja-JP" sz="1400" b="0" u="none" strike="noStrike" kern="1200" cap="none" spc="0" normalizeH="0" baseline="30000" noProof="0">
                          <a:ln>
                            <a:noFill/>
                          </a:ln>
                          <a:solidFill>
                            <a:prstClr val="black"/>
                          </a:solidFill>
                          <a:effectLst/>
                          <a:uLnTx/>
                          <a:uFillTx/>
                        </a:rPr>
                        <a:t>2</a:t>
                      </a:r>
                      <a:r>
                        <a:rPr kumimoji="1" lang="ja-JP" altLang="en-US" sz="1400" b="0" u="none" strike="noStrike" kern="1200" cap="none" spc="0" normalizeH="0" baseline="0" noProof="0">
                          <a:ln>
                            <a:noFill/>
                          </a:ln>
                          <a:solidFill>
                            <a:prstClr val="black"/>
                          </a:solidFill>
                          <a:effectLst/>
                          <a:uLnTx/>
                          <a:uFillTx/>
                        </a:rPr>
                        <a:t>（</a:t>
                      </a:r>
                      <a:r>
                        <a:rPr kumimoji="1" lang="ja-JP" altLang="ja-JP" sz="1400" b="0" u="none" strike="noStrike" kern="1200" cap="none" spc="0" normalizeH="0" baseline="0" noProof="0">
                          <a:ln>
                            <a:noFill/>
                          </a:ln>
                          <a:solidFill>
                            <a:prstClr val="black"/>
                          </a:solidFill>
                          <a:effectLst/>
                          <a:uLnTx/>
                          <a:uFillTx/>
                        </a:rPr>
                        <a:t>補助率</a:t>
                      </a:r>
                      <a:r>
                        <a:rPr kumimoji="1" lang="en-US" altLang="ja-JP" sz="1400" b="0" u="none" strike="noStrike" kern="1200" cap="none" spc="0" normalizeH="0" baseline="0" noProof="0">
                          <a:ln>
                            <a:noFill/>
                          </a:ln>
                          <a:solidFill>
                            <a:prstClr val="black"/>
                          </a:solidFill>
                          <a:effectLst/>
                          <a:uLnTx/>
                          <a:uFillTx/>
                        </a:rPr>
                        <a:t>1/2</a:t>
                      </a:r>
                      <a:r>
                        <a:rPr kumimoji="1" lang="en-US" altLang="ja-JP" sz="1400" b="0" u="none" strike="noStrike" kern="1200" cap="none" spc="0" normalizeH="0" baseline="30000" noProof="0">
                          <a:ln>
                            <a:noFill/>
                          </a:ln>
                          <a:solidFill>
                            <a:prstClr val="black"/>
                          </a:solidFill>
                          <a:effectLst/>
                          <a:uLnTx/>
                          <a:uFillTx/>
                        </a:rPr>
                        <a:t>※3</a:t>
                      </a:r>
                      <a:r>
                        <a:rPr kumimoji="1" lang="ja-JP" altLang="en-US" sz="1400" b="0" u="none" strike="noStrike" kern="1200" cap="none" spc="0" normalizeH="0" baseline="0" noProof="0">
                          <a:ln>
                            <a:noFill/>
                          </a:ln>
                          <a:solidFill>
                            <a:prstClr val="black"/>
                          </a:solidFill>
                          <a:effectLst/>
                          <a:uLnTx/>
                          <a:uFillTx/>
                        </a:rPr>
                        <a:t>、</a:t>
                      </a:r>
                      <a:r>
                        <a:rPr kumimoji="1" lang="en-US" altLang="ja-JP" sz="1400" b="0" u="none" strike="noStrike" kern="1200" cap="none" spc="0" normalizeH="0" baseline="0" noProof="0">
                          <a:ln>
                            <a:noFill/>
                          </a:ln>
                          <a:solidFill>
                            <a:prstClr val="black"/>
                          </a:solidFill>
                          <a:effectLst/>
                          <a:uLnTx/>
                          <a:uFillTx/>
                        </a:rPr>
                        <a:t>2/3</a:t>
                      </a:r>
                      <a:r>
                        <a:rPr kumimoji="1" lang="ja-JP" altLang="en-US" sz="1400" b="0" u="none" strike="noStrike" kern="1200" cap="none" spc="0" normalizeH="0" baseline="0" noProof="0">
                          <a:ln>
                            <a:noFill/>
                          </a:ln>
                          <a:solidFill>
                            <a:prstClr val="black"/>
                          </a:solidFill>
                          <a:effectLst/>
                          <a:uLnTx/>
                          <a:uFillTx/>
                        </a:rPr>
                        <a:t>）</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endParaRPr>
                    </a:p>
                  </a:txBody>
                  <a:tcPr marL="81705" marR="81705" marT="40852" marB="40852" anchor="ct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400" b="0" u="none" strike="noStrike" kern="1200" cap="none" spc="0" normalizeH="0" baseline="0" noProof="0">
                          <a:ln>
                            <a:noFill/>
                          </a:ln>
                          <a:solidFill>
                            <a:prstClr val="black"/>
                          </a:solidFill>
                          <a:effectLst/>
                          <a:uLnTx/>
                          <a:uFillTx/>
                        </a:rPr>
                        <a:t>7,000</a:t>
                      </a:r>
                      <a:r>
                        <a:rPr kumimoji="1" lang="ja-JP" altLang="en-US" sz="1400" b="0" u="none" strike="noStrike" kern="1200" cap="none" spc="0" normalizeH="0" baseline="0" noProof="0">
                          <a:ln>
                            <a:noFill/>
                          </a:ln>
                          <a:solidFill>
                            <a:prstClr val="black"/>
                          </a:solidFill>
                          <a:effectLst/>
                          <a:uLnTx/>
                          <a:uFillTx/>
                        </a:rPr>
                        <a:t>万</a:t>
                      </a:r>
                      <a:r>
                        <a:rPr kumimoji="1" lang="ja-JP" altLang="ja-JP" sz="1400" b="0" u="none" strike="noStrike" kern="1200" cap="none" spc="0" normalizeH="0" baseline="0" noProof="0">
                          <a:ln>
                            <a:noFill/>
                          </a:ln>
                          <a:solidFill>
                            <a:prstClr val="black"/>
                          </a:solidFill>
                          <a:effectLst/>
                          <a:uLnTx/>
                          <a:uFillTx/>
                        </a:rPr>
                        <a:t>円</a:t>
                      </a:r>
                      <a:r>
                        <a:rPr kumimoji="1" lang="en-US" altLang="ja-JP" sz="1400" b="0" u="none" strike="noStrike" kern="1200" cap="none" spc="0" normalizeH="0" baseline="30000" noProof="0">
                          <a:ln>
                            <a:noFill/>
                          </a:ln>
                          <a:solidFill>
                            <a:prstClr val="black"/>
                          </a:solidFill>
                          <a:effectLst/>
                          <a:uLnTx/>
                          <a:uFillTx/>
                        </a:rPr>
                        <a:t>※1</a:t>
                      </a:r>
                      <a:r>
                        <a:rPr kumimoji="1" lang="ja-JP" altLang="en-US" sz="1400" b="0" u="none" strike="noStrike" kern="1200" cap="none" spc="0" normalizeH="0" baseline="30000" noProof="0">
                          <a:ln>
                            <a:noFill/>
                          </a:ln>
                          <a:solidFill>
                            <a:prstClr val="black"/>
                          </a:solidFill>
                          <a:effectLst/>
                          <a:uLnTx/>
                          <a:uFillTx/>
                        </a:rPr>
                        <a:t>、</a:t>
                      </a:r>
                      <a:r>
                        <a:rPr kumimoji="1" lang="en-US" altLang="ja-JP" sz="1400" b="0" u="none" strike="noStrike" kern="1200" cap="none" spc="0" normalizeH="0" baseline="30000" noProof="0">
                          <a:ln>
                            <a:noFill/>
                          </a:ln>
                          <a:solidFill>
                            <a:prstClr val="black"/>
                          </a:solidFill>
                          <a:effectLst/>
                          <a:uLnTx/>
                          <a:uFillTx/>
                        </a:rPr>
                        <a:t>2</a:t>
                      </a:r>
                      <a:r>
                        <a:rPr kumimoji="1" lang="ja-JP" altLang="en-US" sz="1400" b="0" u="none" strike="noStrike" kern="1200" cap="none" spc="0" normalizeH="0" baseline="0" noProof="0">
                          <a:ln>
                            <a:noFill/>
                          </a:ln>
                          <a:solidFill>
                            <a:prstClr val="black"/>
                          </a:solidFill>
                          <a:effectLst/>
                          <a:uLnTx/>
                          <a:uFillTx/>
                        </a:rPr>
                        <a:t>（</a:t>
                      </a:r>
                      <a:r>
                        <a:rPr kumimoji="1" lang="ja-JP" altLang="ja-JP" sz="1400" b="0" u="none" strike="noStrike" kern="1200" cap="none" spc="0" normalizeH="0" baseline="0" noProof="0">
                          <a:ln>
                            <a:noFill/>
                          </a:ln>
                          <a:solidFill>
                            <a:prstClr val="black"/>
                          </a:solidFill>
                          <a:effectLst/>
                          <a:uLnTx/>
                          <a:uFillTx/>
                        </a:rPr>
                        <a:t>補助率</a:t>
                      </a:r>
                      <a:r>
                        <a:rPr kumimoji="1" lang="en-US" altLang="ja-JP" sz="1400" b="0" u="none" strike="noStrike" kern="1200" cap="none" spc="0" normalizeH="0" baseline="0" noProof="0">
                          <a:ln>
                            <a:noFill/>
                          </a:ln>
                          <a:solidFill>
                            <a:prstClr val="black"/>
                          </a:solidFill>
                          <a:effectLst/>
                          <a:uLnTx/>
                          <a:uFillTx/>
                        </a:rPr>
                        <a:t>1/2</a:t>
                      </a:r>
                      <a:r>
                        <a:rPr kumimoji="1" lang="en-US" altLang="ja-JP" sz="1400" b="0" u="none" strike="noStrike" kern="1200" cap="none" spc="0" normalizeH="0" baseline="30000" noProof="0">
                          <a:ln>
                            <a:noFill/>
                          </a:ln>
                          <a:solidFill>
                            <a:prstClr val="black"/>
                          </a:solidFill>
                          <a:effectLst/>
                          <a:uLnTx/>
                          <a:uFillTx/>
                        </a:rPr>
                        <a:t>※3</a:t>
                      </a:r>
                      <a:r>
                        <a:rPr kumimoji="1" lang="ja-JP" altLang="en-US" sz="1400" b="0" u="none" strike="noStrike" kern="1200" cap="none" spc="0" normalizeH="0" baseline="0" noProof="0">
                          <a:ln>
                            <a:noFill/>
                          </a:ln>
                          <a:solidFill>
                            <a:prstClr val="black"/>
                          </a:solidFill>
                          <a:effectLst/>
                          <a:uLnTx/>
                          <a:uFillTx/>
                        </a:rPr>
                        <a:t>）</a:t>
                      </a:r>
                      <a:endParaRPr kumimoji="1" lang="en-US" altLang="ja-JP" sz="1400" b="0" u="none" strike="noStrike" kern="1200" cap="none" spc="0" normalizeH="0" baseline="0" noProof="0">
                        <a:ln>
                          <a:noFill/>
                        </a:ln>
                        <a:solidFill>
                          <a:prstClr val="black"/>
                        </a:solidFill>
                        <a:effectLst/>
                        <a:uLnTx/>
                        <a:uFillTx/>
                      </a:endParaRPr>
                    </a:p>
                  </a:txBody>
                  <a:tcPr marL="81705" marR="81705" marT="40852" marB="40852" anchor="ct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400" b="0" u="none" strike="noStrike" kern="1200" cap="none" spc="0" normalizeH="0" baseline="0" noProof="0">
                          <a:ln>
                            <a:noFill/>
                          </a:ln>
                          <a:solidFill>
                            <a:prstClr val="black"/>
                          </a:solidFill>
                          <a:effectLst/>
                          <a:uLnTx/>
                          <a:uFillTx/>
                        </a:rPr>
                        <a:t>7,000</a:t>
                      </a:r>
                      <a:r>
                        <a:rPr kumimoji="1" lang="ja-JP" altLang="en-US" sz="1400" b="0" u="none" strike="noStrike" kern="1200" cap="none" spc="0" normalizeH="0" baseline="0" noProof="0">
                          <a:ln>
                            <a:noFill/>
                          </a:ln>
                          <a:solidFill>
                            <a:prstClr val="black"/>
                          </a:solidFill>
                          <a:effectLst/>
                          <a:uLnTx/>
                          <a:uFillTx/>
                        </a:rPr>
                        <a:t>万</a:t>
                      </a:r>
                      <a:r>
                        <a:rPr kumimoji="1" lang="ja-JP" altLang="ja-JP" sz="1400" b="0" u="none" strike="noStrike" kern="1200" cap="none" spc="0" normalizeH="0" baseline="0" noProof="0">
                          <a:ln>
                            <a:noFill/>
                          </a:ln>
                          <a:solidFill>
                            <a:prstClr val="black"/>
                          </a:solidFill>
                          <a:effectLst/>
                          <a:uLnTx/>
                          <a:uFillTx/>
                        </a:rPr>
                        <a:t>円</a:t>
                      </a:r>
                      <a:r>
                        <a:rPr kumimoji="1" lang="en-US" altLang="ja-JP" sz="1400" b="0" u="none" strike="noStrike" kern="1200" cap="none" spc="0" normalizeH="0" baseline="30000" noProof="0">
                          <a:ln>
                            <a:noFill/>
                          </a:ln>
                          <a:solidFill>
                            <a:prstClr val="black"/>
                          </a:solidFill>
                          <a:effectLst/>
                          <a:uLnTx/>
                          <a:uFillTx/>
                        </a:rPr>
                        <a:t>※1</a:t>
                      </a:r>
                      <a:r>
                        <a:rPr kumimoji="1" lang="ja-JP" altLang="en-US" sz="1400" b="0" u="none" strike="noStrike" kern="1200" cap="none" spc="0" normalizeH="0" baseline="30000" noProof="0">
                          <a:ln>
                            <a:noFill/>
                          </a:ln>
                          <a:solidFill>
                            <a:prstClr val="black"/>
                          </a:solidFill>
                          <a:effectLst/>
                          <a:uLnTx/>
                          <a:uFillTx/>
                        </a:rPr>
                        <a:t>、</a:t>
                      </a:r>
                      <a:r>
                        <a:rPr kumimoji="1" lang="en-US" altLang="ja-JP" sz="1400" b="0" u="none" strike="noStrike" kern="1200" cap="none" spc="0" normalizeH="0" baseline="30000" noProof="0">
                          <a:ln>
                            <a:noFill/>
                          </a:ln>
                          <a:solidFill>
                            <a:prstClr val="black"/>
                          </a:solidFill>
                          <a:effectLst/>
                          <a:uLnTx/>
                          <a:uFillTx/>
                        </a:rPr>
                        <a:t>2</a:t>
                      </a:r>
                      <a:r>
                        <a:rPr kumimoji="1" lang="ja-JP" altLang="en-US" sz="1400" b="0" u="none" strike="noStrike" kern="1200" cap="none" spc="0" normalizeH="0" baseline="0" noProof="0">
                          <a:ln>
                            <a:noFill/>
                          </a:ln>
                          <a:solidFill>
                            <a:prstClr val="black"/>
                          </a:solidFill>
                          <a:effectLst/>
                          <a:uLnTx/>
                          <a:uFillTx/>
                        </a:rPr>
                        <a:t>（</a:t>
                      </a:r>
                      <a:r>
                        <a:rPr kumimoji="1" lang="ja-JP" altLang="ja-JP" sz="1400" b="0" u="none" strike="noStrike" kern="1200" cap="none" spc="0" normalizeH="0" baseline="0" noProof="0">
                          <a:ln>
                            <a:noFill/>
                          </a:ln>
                          <a:solidFill>
                            <a:prstClr val="black"/>
                          </a:solidFill>
                          <a:effectLst/>
                          <a:uLnTx/>
                          <a:uFillTx/>
                        </a:rPr>
                        <a:t>補助率</a:t>
                      </a:r>
                      <a:r>
                        <a:rPr kumimoji="1" lang="en-US" altLang="ja-JP" sz="1400" b="0" u="none" strike="noStrike" kern="1200" cap="none" spc="0" normalizeH="0" baseline="0" noProof="0">
                          <a:ln>
                            <a:noFill/>
                          </a:ln>
                          <a:solidFill>
                            <a:prstClr val="black"/>
                          </a:solidFill>
                          <a:effectLst/>
                          <a:uLnTx/>
                          <a:uFillTx/>
                        </a:rPr>
                        <a:t>2/3</a:t>
                      </a:r>
                      <a:r>
                        <a:rPr kumimoji="1" lang="ja-JP" altLang="en-US" sz="1400" b="0" u="none" strike="noStrike" kern="1200" cap="none" spc="0" normalizeH="0" baseline="0" noProof="0">
                          <a:ln>
                            <a:noFill/>
                          </a:ln>
                          <a:solidFill>
                            <a:prstClr val="black"/>
                          </a:solidFill>
                          <a:effectLst/>
                          <a:uLnTx/>
                          <a:uFillTx/>
                        </a:rPr>
                        <a:t>）</a:t>
                      </a:r>
                      <a:endParaRPr kumimoji="1" lang="en-US" altLang="ja-JP" sz="1400" b="0" u="none" strike="noStrike" kern="1200" cap="none" spc="0" normalizeH="0" baseline="0" noProof="0">
                        <a:ln>
                          <a:noFill/>
                        </a:ln>
                        <a:solidFill>
                          <a:prstClr val="black"/>
                        </a:solidFill>
                        <a:effectLst/>
                        <a:uLnTx/>
                        <a:uFillTx/>
                      </a:endParaRPr>
                    </a:p>
                  </a:txBody>
                  <a:tcPr marL="81705" marR="81705" marT="40852" marB="40852" anchor="ctr"/>
                </a:tc>
                <a:extLst>
                  <a:ext uri="{0D108BD9-81ED-4DB2-BD59-A6C34878D82A}">
                    <a16:rowId xmlns:a16="http://schemas.microsoft.com/office/drawing/2014/main" val="1240368732"/>
                  </a:ext>
                </a:extLst>
              </a:tr>
              <a:tr h="370840">
                <a:tc>
                  <a:txBody>
                    <a:bodyPr/>
                    <a:lstStyle/>
                    <a:p>
                      <a:r>
                        <a:rPr kumimoji="1" lang="ja-JP" altLang="en-US" sz="1400"/>
                        <a:t>事業期間</a:t>
                      </a:r>
                    </a:p>
                  </a:txBody>
                  <a:tcPr anchor="ct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u="none" strike="noStrike" kern="1200" cap="none" spc="0" normalizeH="0" baseline="0" noProof="0">
                          <a:ln>
                            <a:noFill/>
                          </a:ln>
                          <a:solidFill>
                            <a:prstClr val="black"/>
                          </a:solidFill>
                          <a:effectLst/>
                          <a:uLnTx/>
                          <a:uFillTx/>
                        </a:rPr>
                        <a:t>交付決定日から</a:t>
                      </a:r>
                      <a:r>
                        <a:rPr kumimoji="1" lang="en-US" altLang="ja-JP" sz="1400" b="0" u="none" strike="noStrike" kern="1200" cap="none" spc="0" normalizeH="0" baseline="0" noProof="0">
                          <a:ln>
                            <a:noFill/>
                          </a:ln>
                          <a:solidFill>
                            <a:prstClr val="black"/>
                          </a:solidFill>
                          <a:effectLst/>
                          <a:uLnTx/>
                          <a:uFillTx/>
                        </a:rPr>
                        <a:t>10</a:t>
                      </a:r>
                      <a:r>
                        <a:rPr kumimoji="1" lang="ja-JP" altLang="en-US" sz="1400" b="0" u="none" strike="noStrike" kern="1200" cap="none" spc="0" normalizeH="0" baseline="0" noProof="0">
                          <a:ln>
                            <a:noFill/>
                          </a:ln>
                          <a:solidFill>
                            <a:prstClr val="black"/>
                          </a:solidFill>
                          <a:effectLst/>
                          <a:uLnTx/>
                          <a:uFillTx/>
                        </a:rPr>
                        <a:t>か月以内</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endParaRPr>
                    </a:p>
                  </a:txBody>
                  <a:tcPr marL="81705" marR="81705" marT="40852" marB="40852" anchor="ctr"/>
                </a:tc>
                <a:tc gridSpan="2">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u="none" strike="noStrike" kern="1200" cap="none" spc="0" normalizeH="0" baseline="0" noProof="0">
                          <a:ln>
                            <a:noFill/>
                          </a:ln>
                          <a:solidFill>
                            <a:prstClr val="black"/>
                          </a:solidFill>
                          <a:effectLst/>
                          <a:uLnTx/>
                          <a:uFillTx/>
                        </a:rPr>
                        <a:t>交付決定日から</a:t>
                      </a:r>
                      <a:r>
                        <a:rPr kumimoji="1" lang="en-US" altLang="ja-JP" sz="1400" b="0" u="none" strike="noStrike" kern="1200" cap="none" spc="0" normalizeH="0" baseline="0" noProof="0">
                          <a:ln>
                            <a:noFill/>
                          </a:ln>
                          <a:solidFill>
                            <a:prstClr val="black"/>
                          </a:solidFill>
                          <a:effectLst/>
                          <a:uLnTx/>
                          <a:uFillTx/>
                        </a:rPr>
                        <a:t>14</a:t>
                      </a:r>
                      <a:r>
                        <a:rPr kumimoji="1" lang="ja-JP" altLang="en-US" sz="1400" b="0" u="none" strike="noStrike" kern="1200" cap="none" spc="0" normalizeH="0" baseline="0" noProof="0">
                          <a:ln>
                            <a:noFill/>
                          </a:ln>
                          <a:solidFill>
                            <a:prstClr val="black"/>
                          </a:solidFill>
                          <a:effectLst/>
                          <a:uLnTx/>
                          <a:uFillTx/>
                        </a:rPr>
                        <a:t>か月以内</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endParaRPr>
                    </a:p>
                  </a:txBody>
                  <a:tcPr marL="81705" marR="81705" marT="40852" marB="40852" anchor="ctr"/>
                </a:tc>
                <a:tc hMerge="1">
                  <a:txBody>
                    <a:bodyPr/>
                    <a:lstStyle/>
                    <a:p>
                      <a:endParaRPr/>
                    </a:p>
                  </a:txBody>
                  <a:tcPr marL="81705" marR="81705" marT="40852" marB="40852" anchor="ctr"/>
                </a:tc>
                <a:extLst>
                  <a:ext uri="{0D108BD9-81ED-4DB2-BD59-A6C34878D82A}">
                    <a16:rowId xmlns:a16="http://schemas.microsoft.com/office/drawing/2014/main" val="3354224757"/>
                  </a:ext>
                </a:extLst>
              </a:tr>
              <a:tr h="370840">
                <a:tc>
                  <a:txBody>
                    <a:bodyPr/>
                    <a:lstStyle/>
                    <a:p>
                      <a:r>
                        <a:rPr kumimoji="1" lang="ja-JP" altLang="en-US" sz="1400"/>
                        <a:t>対象者</a:t>
                      </a:r>
                    </a:p>
                  </a:txBody>
                  <a:tcPr anchor="ctr"/>
                </a:tc>
                <a:tc gridSpan="3">
                  <a:txBody>
                    <a:bodyPr/>
                    <a:lstStyle/>
                    <a:p>
                      <a:pPr marL="0" marR="0" lvl="0" indent="0" algn="l" defTabSz="914400" rtl="0" eaLnBrk="1" fontAlgn="ctr" latinLnBrk="0" hangingPunct="1">
                        <a:lnSpc>
                          <a:spcPct val="100000"/>
                        </a:lnSpc>
                        <a:spcBef>
                          <a:spcPts val="600"/>
                        </a:spcBef>
                        <a:spcAft>
                          <a:spcPts val="0"/>
                        </a:spcAft>
                        <a:buClrTx/>
                        <a:buSzTx/>
                        <a:buFontTx/>
                        <a:buNone/>
                        <a:tabLst/>
                        <a:defRPr/>
                      </a:pPr>
                      <a:r>
                        <a:rPr kumimoji="1" lang="ja-JP" altLang="en-US" sz="1400" b="0" u="none" strike="noStrike" kern="1200" cap="none" spc="0" normalizeH="0" baseline="0" noProof="0">
                          <a:ln>
                            <a:noFill/>
                          </a:ln>
                          <a:solidFill>
                            <a:prstClr val="black"/>
                          </a:solidFill>
                          <a:effectLst/>
                          <a:uLnTx/>
                          <a:uFillTx/>
                        </a:rPr>
                        <a:t>中小企業・小規模事業者等</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endParaRPr>
                    </a:p>
                  </a:txBody>
                  <a:tcPr marL="81705" marR="81705" marT="40852" marB="40852" anchor="ctr"/>
                </a:tc>
                <a:tc hMerge="1">
                  <a:txBody>
                    <a:bodyPr/>
                    <a:lstStyle/>
                    <a:p>
                      <a:endParaRPr/>
                    </a:p>
                  </a:txBody>
                  <a:tcPr marL="81705" marR="81705" marT="40852" marB="40852" anchor="ctr"/>
                </a:tc>
                <a:tc hMerge="1">
                  <a:txBody>
                    <a:bodyPr/>
                    <a:lstStyle/>
                    <a:p>
                      <a:endParaRPr/>
                    </a:p>
                  </a:txBody>
                  <a:tcPr marL="81705" marR="81705" marT="40852" marB="40852" anchor="ctr"/>
                </a:tc>
                <a:extLst>
                  <a:ext uri="{0D108BD9-81ED-4DB2-BD59-A6C34878D82A}">
                    <a16:rowId xmlns:a16="http://schemas.microsoft.com/office/drawing/2014/main" val="2616580651"/>
                  </a:ext>
                </a:extLst>
              </a:tr>
              <a:tr h="370840">
                <a:tc>
                  <a:txBody>
                    <a:bodyPr/>
                    <a:lstStyle/>
                    <a:p>
                      <a:r>
                        <a:rPr kumimoji="1" lang="ja-JP" altLang="en-US" sz="1400"/>
                        <a:t>基本要件</a:t>
                      </a:r>
                    </a:p>
                  </a:txBody>
                  <a:tcPr anchor="ctr"/>
                </a:tc>
                <a:tc gridSpan="3">
                  <a:txBody>
                    <a:bodyPr/>
                    <a:lstStyle/>
                    <a:p>
                      <a:r>
                        <a:rPr kumimoji="1" lang="ja-JP" altLang="en-US" sz="1400">
                          <a:solidFill>
                            <a:schemeClr val="tx1"/>
                          </a:solidFill>
                        </a:rPr>
                        <a:t>①付加価値額：年平均成長率</a:t>
                      </a:r>
                      <a:r>
                        <a:rPr kumimoji="1" lang="en-US" altLang="ja-JP" sz="1400">
                          <a:solidFill>
                            <a:schemeClr val="tx1"/>
                          </a:solidFill>
                        </a:rPr>
                        <a:t>4.0%</a:t>
                      </a:r>
                      <a:r>
                        <a:rPr kumimoji="1" lang="ja-JP" altLang="en-US" sz="1400">
                          <a:solidFill>
                            <a:schemeClr val="tx1"/>
                          </a:solidFill>
                        </a:rPr>
                        <a:t>以上増加</a:t>
                      </a:r>
                    </a:p>
                    <a:p>
                      <a:r>
                        <a:rPr kumimoji="1" lang="ja-JP" altLang="en-US" sz="1400">
                          <a:solidFill>
                            <a:schemeClr val="tx1"/>
                          </a:solidFill>
                        </a:rPr>
                        <a:t>②賃上げ：</a:t>
                      </a:r>
                      <a:r>
                        <a:rPr kumimoji="1" lang="en-US" altLang="ja-JP" sz="1400">
                          <a:solidFill>
                            <a:schemeClr val="tx1"/>
                          </a:solidFill>
                        </a:rPr>
                        <a:t>1</a:t>
                      </a:r>
                      <a:r>
                        <a:rPr kumimoji="1" lang="ja-JP" altLang="en-US" sz="1400">
                          <a:solidFill>
                            <a:schemeClr val="tx1"/>
                          </a:solidFill>
                        </a:rPr>
                        <a:t>人あたり給与支給総額年平均成長率</a:t>
                      </a:r>
                      <a:r>
                        <a:rPr kumimoji="1" lang="en-US" altLang="ja-JP" sz="1400">
                          <a:solidFill>
                            <a:schemeClr val="tx1"/>
                          </a:solidFill>
                        </a:rPr>
                        <a:t>3.5%</a:t>
                      </a:r>
                      <a:r>
                        <a:rPr kumimoji="1" lang="ja-JP" altLang="en-US" sz="1400">
                          <a:solidFill>
                            <a:schemeClr val="tx1"/>
                          </a:solidFill>
                        </a:rPr>
                        <a:t>以上</a:t>
                      </a:r>
                    </a:p>
                    <a:p>
                      <a:r>
                        <a:rPr kumimoji="1" lang="ja-JP" altLang="en-US" sz="1400">
                          <a:solidFill>
                            <a:schemeClr val="tx1"/>
                          </a:solidFill>
                        </a:rPr>
                        <a:t>③事業場内最低賃金：事業実施都道府県の最低賃金</a:t>
                      </a:r>
                      <a:r>
                        <a:rPr kumimoji="1" lang="en-US" altLang="ja-JP" sz="1400">
                          <a:solidFill>
                            <a:schemeClr val="tx1"/>
                          </a:solidFill>
                        </a:rPr>
                        <a:t>+30</a:t>
                      </a:r>
                      <a:r>
                        <a:rPr kumimoji="1" lang="ja-JP" altLang="en-US" sz="1400">
                          <a:solidFill>
                            <a:schemeClr val="tx1"/>
                          </a:solidFill>
                        </a:rPr>
                        <a:t>円以上の水準</a:t>
                      </a:r>
                    </a:p>
                    <a:p>
                      <a:r>
                        <a:rPr kumimoji="1" lang="ja-JP" altLang="en-US" sz="1400">
                          <a:solidFill>
                            <a:schemeClr val="tx1"/>
                          </a:solidFill>
                        </a:rPr>
                        <a:t>④次世代育成支援対策推進法に基づく一般事業主行動計画を公表及び職場環境改善に向けて追加的に取組を行うこと</a:t>
                      </a:r>
                    </a:p>
                    <a:p>
                      <a:r>
                        <a:rPr kumimoji="1" lang="ja-JP" altLang="en-US" sz="1400">
                          <a:solidFill>
                            <a:schemeClr val="tx1"/>
                          </a:solidFill>
                        </a:rPr>
                        <a:t>等</a:t>
                      </a:r>
                    </a:p>
                  </a:txBody>
                  <a:tcPr anchor="ctr"/>
                </a:tc>
                <a:tc hMerge="1">
                  <a:txBody>
                    <a:bodyPr/>
                    <a:lstStyle/>
                    <a:p>
                      <a:endParaRPr kumimoji="1" lang="ja-JP" altLang="en-US" sz="1400"/>
                    </a:p>
                  </a:txBody>
                  <a:tcPr anchor="ctr"/>
                </a:tc>
                <a:tc hMerge="1">
                  <a:txBody>
                    <a:bodyPr/>
                    <a:lstStyle/>
                    <a:p>
                      <a:endParaRPr kumimoji="1" lang="ja-JP" altLang="en-US" sz="1400"/>
                    </a:p>
                  </a:txBody>
                  <a:tcPr anchor="ctr"/>
                </a:tc>
                <a:extLst>
                  <a:ext uri="{0D108BD9-81ED-4DB2-BD59-A6C34878D82A}">
                    <a16:rowId xmlns:a16="http://schemas.microsoft.com/office/drawing/2014/main" val="629223487"/>
                  </a:ext>
                </a:extLst>
              </a:tr>
              <a:tr h="370840">
                <a:tc>
                  <a:txBody>
                    <a:bodyPr/>
                    <a:lstStyle/>
                    <a:p>
                      <a:r>
                        <a:rPr kumimoji="1" lang="ja-JP" altLang="en-US" sz="1400"/>
                        <a:t>対象経費</a:t>
                      </a:r>
                    </a:p>
                  </a:txBody>
                  <a:tcPr anchor="ctr"/>
                </a:tc>
                <a:tc gridSpan="3">
                  <a:txBody>
                    <a:bodyPr/>
                    <a:lstStyle/>
                    <a:p>
                      <a:r>
                        <a:rPr kumimoji="1" lang="ja-JP" altLang="en-US" sz="1400" dirty="0">
                          <a:solidFill>
                            <a:schemeClr val="tx1"/>
                          </a:solidFill>
                        </a:rPr>
                        <a:t>機械装置・システム構築費、技術導入費、専門家経費、建物費</a:t>
                      </a:r>
                      <a:r>
                        <a:rPr kumimoji="1" lang="en-US" altLang="ja-JP" sz="1400" baseline="30000" dirty="0">
                          <a:solidFill>
                            <a:schemeClr val="tx1"/>
                          </a:solidFill>
                        </a:rPr>
                        <a:t>※4</a:t>
                      </a:r>
                      <a:r>
                        <a:rPr kumimoji="1" lang="ja-JP" altLang="en-US" sz="1400" dirty="0">
                          <a:solidFill>
                            <a:schemeClr val="tx1"/>
                          </a:solidFill>
                        </a:rPr>
                        <a:t>、構築物費</a:t>
                      </a:r>
                      <a:r>
                        <a:rPr kumimoji="1" lang="en-US" altLang="ja-JP" sz="1400" baseline="30000" dirty="0">
                          <a:solidFill>
                            <a:schemeClr val="tx1"/>
                          </a:solidFill>
                        </a:rPr>
                        <a:t>※4</a:t>
                      </a:r>
                      <a:r>
                        <a:rPr kumimoji="1" lang="ja-JP" altLang="en-US" sz="1400" dirty="0">
                          <a:solidFill>
                            <a:schemeClr val="tx1"/>
                          </a:solidFill>
                        </a:rPr>
                        <a:t>、海外旅費</a:t>
                      </a:r>
                      <a:r>
                        <a:rPr kumimoji="1" lang="en-US" altLang="ja-JP" sz="1400" baseline="30000" dirty="0">
                          <a:solidFill>
                            <a:schemeClr val="tx1"/>
                          </a:solidFill>
                        </a:rPr>
                        <a:t>※5</a:t>
                      </a:r>
                      <a:r>
                        <a:rPr kumimoji="1" lang="ja-JP" altLang="en-US" sz="1400" dirty="0">
                          <a:solidFill>
                            <a:schemeClr val="tx1"/>
                          </a:solidFill>
                        </a:rPr>
                        <a:t>、通訳・翻訳費</a:t>
                      </a:r>
                      <a:r>
                        <a:rPr kumimoji="1" lang="en-US" altLang="ja-JP" sz="1400" baseline="30000" dirty="0">
                          <a:solidFill>
                            <a:schemeClr val="tx1"/>
                          </a:solidFill>
                        </a:rPr>
                        <a:t>※5</a:t>
                      </a:r>
                      <a:r>
                        <a:rPr kumimoji="1" lang="ja-JP" altLang="en-US" sz="1400" dirty="0">
                          <a:solidFill>
                            <a:schemeClr val="tx1"/>
                          </a:solidFill>
                        </a:rPr>
                        <a:t>　等</a:t>
                      </a:r>
                    </a:p>
                  </a:txBody>
                  <a:tcPr anchor="ctr"/>
                </a:tc>
                <a:tc hMerge="1">
                  <a:txBody>
                    <a:bodyPr/>
                    <a:lstStyle/>
                    <a:p>
                      <a:endParaRPr kumimoji="1" lang="ja-JP" altLang="en-US" sz="1400"/>
                    </a:p>
                  </a:txBody>
                  <a:tcPr anchor="ctr"/>
                </a:tc>
                <a:tc hMerge="1">
                  <a:txBody>
                    <a:bodyPr/>
                    <a:lstStyle/>
                    <a:p>
                      <a:endParaRPr kumimoji="1" lang="ja-JP" altLang="en-US" sz="1400"/>
                    </a:p>
                  </a:txBody>
                  <a:tcPr anchor="ctr"/>
                </a:tc>
                <a:extLst>
                  <a:ext uri="{0D108BD9-81ED-4DB2-BD59-A6C34878D82A}">
                    <a16:rowId xmlns:a16="http://schemas.microsoft.com/office/drawing/2014/main" val="695716322"/>
                  </a:ext>
                </a:extLst>
              </a:tr>
            </a:tbl>
          </a:graphicData>
        </a:graphic>
      </p:graphicFrame>
      <p:sp>
        <p:nvSpPr>
          <p:cNvPr id="7" name="テキスト ボックス 6">
            <a:extLst>
              <a:ext uri="{FF2B5EF4-FFF2-40B4-BE49-F238E27FC236}">
                <a16:creationId xmlns:a16="http://schemas.microsoft.com/office/drawing/2014/main" id="{D1A81319-FE8E-E1A0-17EC-2967E6EF96E1}"/>
              </a:ext>
            </a:extLst>
          </p:cNvPr>
          <p:cNvSpPr txBox="1"/>
          <p:nvPr/>
        </p:nvSpPr>
        <p:spPr>
          <a:xfrm>
            <a:off x="315807" y="5046579"/>
            <a:ext cx="11466494" cy="1666311"/>
          </a:xfrm>
          <a:prstGeom prst="rect">
            <a:avLst/>
          </a:prstGeom>
          <a:noFill/>
          <a:ln w="28575">
            <a:solidFill>
              <a:srgbClr val="002060"/>
            </a:solidFill>
          </a:ln>
        </p:spPr>
        <p:txBody>
          <a:bodyPr wrap="square" rtlCol="0">
            <a:noAutofit/>
          </a:bodyPr>
          <a:lstStyle/>
          <a:p>
            <a:pPr marR="0" lvl="0" algn="l" defTabSz="914400" rtl="0" eaLnBrk="1" fontAlgn="auto" latinLnBrk="0" hangingPunct="1">
              <a:lnSpc>
                <a:spcPct val="100000"/>
              </a:lnSpc>
              <a:spcBef>
                <a:spcPts val="600"/>
              </a:spcBef>
              <a:spcAft>
                <a:spcPts val="600"/>
              </a:spcAft>
              <a:buClrTx/>
              <a:buSzTx/>
              <a:tabLst/>
              <a:defRPr/>
            </a:pP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287DD2A7-90E9-93D4-210F-E2B8D1B49AB3}"/>
              </a:ext>
            </a:extLst>
          </p:cNvPr>
          <p:cNvSpPr txBox="1"/>
          <p:nvPr/>
        </p:nvSpPr>
        <p:spPr>
          <a:xfrm>
            <a:off x="259396" y="4699977"/>
            <a:ext cx="121058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活用事例</a:t>
            </a:r>
            <a:r>
              <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3D1BCFB5-CD39-AF70-4E00-A382CA1584FB}"/>
              </a:ext>
            </a:extLst>
          </p:cNvPr>
          <p:cNvSpPr txBox="1"/>
          <p:nvPr/>
        </p:nvSpPr>
        <p:spPr>
          <a:xfrm>
            <a:off x="453341" y="5695688"/>
            <a:ext cx="3698443" cy="901663"/>
          </a:xfrm>
          <a:prstGeom prst="rect">
            <a:avLst/>
          </a:prstGeom>
          <a:noFill/>
          <a:ln w="28575">
            <a:noFill/>
          </a:ln>
        </p:spPr>
        <p:txBody>
          <a:bodyPr wrap="square" rtlCol="0">
            <a:noAutofit/>
          </a:bodyPr>
          <a:lstStyle/>
          <a:p>
            <a:pPr marR="0" lvl="0" algn="l" defTabSz="914400" rtl="0" eaLnBrk="1" fontAlgn="auto" latinLnBrk="0" hangingPunct="1">
              <a:lnSpc>
                <a:spcPct val="100000"/>
              </a:lnSpc>
              <a:spcBef>
                <a:spcPts val="600"/>
              </a:spcBef>
              <a:spcAft>
                <a:spcPts val="600"/>
              </a:spcAft>
              <a:buClrTx/>
              <a:buSzTx/>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最新複合加工機を導入し、これまではできなかった精密加工が可能になり、より付加価値の高い新製品を開発</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5D660D2A-7556-831E-89E1-4C537FCD38A1}"/>
              </a:ext>
            </a:extLst>
          </p:cNvPr>
          <p:cNvSpPr txBox="1"/>
          <p:nvPr/>
        </p:nvSpPr>
        <p:spPr>
          <a:xfrm>
            <a:off x="4655840" y="5695687"/>
            <a:ext cx="3240360" cy="901663"/>
          </a:xfrm>
          <a:prstGeom prst="rect">
            <a:avLst/>
          </a:prstGeom>
          <a:noFill/>
          <a:ln w="28575">
            <a:noFill/>
          </a:ln>
        </p:spPr>
        <p:txBody>
          <a:bodyPr wrap="square" rtlCol="0">
            <a:noAutofit/>
          </a:bodyPr>
          <a:lstStyle/>
          <a:p>
            <a:pPr marR="0" lvl="0" algn="l" defTabSz="914400" rtl="0" eaLnBrk="1" fontAlgn="auto" latinLnBrk="0" hangingPunct="1">
              <a:lnSpc>
                <a:spcPct val="100000"/>
              </a:lnSpc>
              <a:spcBef>
                <a:spcPts val="600"/>
              </a:spcBef>
              <a:spcAft>
                <a:spcPts val="600"/>
              </a:spcAft>
              <a:buClrTx/>
              <a:buSzTx/>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鉄鋼材加工業で培ってきた技術を活かして、新たに半導体製造装置部品の製造に挑戦</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8F3E3C1C-B09D-1EB6-77C8-F894D78D9244}"/>
              </a:ext>
            </a:extLst>
          </p:cNvPr>
          <p:cNvSpPr txBox="1"/>
          <p:nvPr/>
        </p:nvSpPr>
        <p:spPr>
          <a:xfrm>
            <a:off x="8380374" y="5661248"/>
            <a:ext cx="3247320" cy="901663"/>
          </a:xfrm>
          <a:prstGeom prst="rect">
            <a:avLst/>
          </a:prstGeom>
          <a:noFill/>
          <a:ln w="28575">
            <a:noFill/>
          </a:ln>
        </p:spPr>
        <p:txBody>
          <a:bodyPr wrap="square" rtlCol="0">
            <a:noAutofit/>
          </a:bodyPr>
          <a:lstStyle/>
          <a:p>
            <a:pPr marR="0" lvl="0" algn="l" defTabSz="914400" rtl="0" eaLnBrk="1" fontAlgn="auto" latinLnBrk="0" hangingPunct="1">
              <a:lnSpc>
                <a:spcPct val="100000"/>
              </a:lnSpc>
              <a:spcBef>
                <a:spcPts val="600"/>
              </a:spcBef>
              <a:spcAft>
                <a:spcPts val="600"/>
              </a:spcAft>
              <a:buClrTx/>
              <a:buSzTx/>
              <a:tabLst/>
              <a:defRPr/>
            </a:pPr>
            <a:r>
              <a:rPr kumimoji="1" lang="ja-JP" altLang="en-US"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海外の展示会で現地ニーズを調査し、国内に最新設備を導入。新規顧客への営業で輸出品に採用されるタッチセンサの受注を新規獲得</a:t>
            </a:r>
            <a:endParaRPr kumimoji="1" lang="en-US" altLang="ja-JP" sz="1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4A1242AE-9B99-53DB-E27F-308922325A15}"/>
              </a:ext>
            </a:extLst>
          </p:cNvPr>
          <p:cNvSpPr txBox="1"/>
          <p:nvPr/>
        </p:nvSpPr>
        <p:spPr>
          <a:xfrm>
            <a:off x="453341" y="5241455"/>
            <a:ext cx="3698443" cy="369332"/>
          </a:xfrm>
          <a:prstGeom prst="rect">
            <a:avLst/>
          </a:prstGeom>
          <a:noFill/>
        </p:spPr>
        <p:txBody>
          <a:bodyPr wrap="square">
            <a:spAutoFit/>
          </a:bodyPr>
          <a:lstStyle/>
          <a:p>
            <a:r>
              <a:rPr kumimoji="1" lang="ja-JP" altLang="en-US" sz="18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革新的新製品・サービス枠で・・・</a:t>
            </a:r>
            <a:endParaRPr lang="ja-JP" altLang="en-US"/>
          </a:p>
        </p:txBody>
      </p:sp>
      <p:sp>
        <p:nvSpPr>
          <p:cNvPr id="13" name="テキスト ボックス 12">
            <a:extLst>
              <a:ext uri="{FF2B5EF4-FFF2-40B4-BE49-F238E27FC236}">
                <a16:creationId xmlns:a16="http://schemas.microsoft.com/office/drawing/2014/main" id="{8F8B8941-3DB5-2A1D-9E42-20723B9AC91F}"/>
              </a:ext>
            </a:extLst>
          </p:cNvPr>
          <p:cNvSpPr txBox="1"/>
          <p:nvPr/>
        </p:nvSpPr>
        <p:spPr>
          <a:xfrm>
            <a:off x="4655840" y="5241455"/>
            <a:ext cx="3384376" cy="369332"/>
          </a:xfrm>
          <a:prstGeom prst="rect">
            <a:avLst/>
          </a:prstGeom>
          <a:noFill/>
        </p:spPr>
        <p:txBody>
          <a:bodyPr wrap="square">
            <a:spAutoFit/>
          </a:bodyPr>
          <a:lstStyle/>
          <a:p>
            <a:r>
              <a:rPr kumimoji="1" lang="ja-JP" altLang="en-US" sz="18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新事業進出枠で・・・</a:t>
            </a:r>
            <a:endParaRPr lang="ja-JP" altLang="en-US"/>
          </a:p>
        </p:txBody>
      </p:sp>
      <p:sp>
        <p:nvSpPr>
          <p:cNvPr id="14" name="テキスト ボックス 13">
            <a:extLst>
              <a:ext uri="{FF2B5EF4-FFF2-40B4-BE49-F238E27FC236}">
                <a16:creationId xmlns:a16="http://schemas.microsoft.com/office/drawing/2014/main" id="{BFCD77C3-3668-E9F8-750B-59342293DEE2}"/>
              </a:ext>
            </a:extLst>
          </p:cNvPr>
          <p:cNvSpPr txBox="1"/>
          <p:nvPr/>
        </p:nvSpPr>
        <p:spPr>
          <a:xfrm>
            <a:off x="8374221" y="5241455"/>
            <a:ext cx="3698443" cy="369332"/>
          </a:xfrm>
          <a:prstGeom prst="rect">
            <a:avLst/>
          </a:prstGeom>
          <a:noFill/>
        </p:spPr>
        <p:txBody>
          <a:bodyPr wrap="square">
            <a:spAutoFit/>
          </a:bodyPr>
          <a:lstStyle/>
          <a:p>
            <a:r>
              <a:rPr kumimoji="1" lang="ja-JP" altLang="en-US" sz="18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グローバル枠で・・・</a:t>
            </a:r>
            <a:endParaRPr lang="ja-JP" altLang="en-US"/>
          </a:p>
        </p:txBody>
      </p:sp>
      <p:pic>
        <p:nvPicPr>
          <p:cNvPr id="15" name="図 14">
            <a:extLst>
              <a:ext uri="{FF2B5EF4-FFF2-40B4-BE49-F238E27FC236}">
                <a16:creationId xmlns:a16="http://schemas.microsoft.com/office/drawing/2014/main" id="{42D9EE84-3736-9CFE-D2FF-22AFC66D6739}"/>
              </a:ext>
            </a:extLst>
          </p:cNvPr>
          <p:cNvPicPr>
            <a:picLocks noChangeAspect="1"/>
          </p:cNvPicPr>
          <p:nvPr/>
        </p:nvPicPr>
        <p:blipFill>
          <a:blip r:embed="rId3"/>
          <a:stretch>
            <a:fillRect/>
          </a:stretch>
        </p:blipFill>
        <p:spPr>
          <a:xfrm>
            <a:off x="3570456" y="5069656"/>
            <a:ext cx="639186" cy="706283"/>
          </a:xfrm>
          <a:prstGeom prst="rect">
            <a:avLst/>
          </a:prstGeom>
        </p:spPr>
      </p:pic>
      <p:pic>
        <p:nvPicPr>
          <p:cNvPr id="16" name="図 15">
            <a:extLst>
              <a:ext uri="{FF2B5EF4-FFF2-40B4-BE49-F238E27FC236}">
                <a16:creationId xmlns:a16="http://schemas.microsoft.com/office/drawing/2014/main" id="{E585E915-8238-30E1-B407-C0315AD3819B}"/>
              </a:ext>
            </a:extLst>
          </p:cNvPr>
          <p:cNvPicPr>
            <a:picLocks noChangeAspect="1"/>
          </p:cNvPicPr>
          <p:nvPr/>
        </p:nvPicPr>
        <p:blipFill>
          <a:blip r:embed="rId4"/>
          <a:stretch>
            <a:fillRect/>
          </a:stretch>
        </p:blipFill>
        <p:spPr>
          <a:xfrm>
            <a:off x="10705730" y="5037844"/>
            <a:ext cx="918989" cy="769909"/>
          </a:xfrm>
          <a:prstGeom prst="rect">
            <a:avLst/>
          </a:prstGeom>
        </p:spPr>
      </p:pic>
      <p:pic>
        <p:nvPicPr>
          <p:cNvPr id="17" name="Picture 2" descr="横長の集積回路のイラスト">
            <a:extLst>
              <a:ext uri="{FF2B5EF4-FFF2-40B4-BE49-F238E27FC236}">
                <a16:creationId xmlns:a16="http://schemas.microsoft.com/office/drawing/2014/main" id="{B47B72A9-FF30-F6EE-42F6-C91B08E712C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60096" y="5044622"/>
            <a:ext cx="731317" cy="731317"/>
          </a:xfrm>
          <a:prstGeom prst="rect">
            <a:avLst/>
          </a:prstGeom>
          <a:noFill/>
          <a:extLst>
            <a:ext uri="{909E8E84-426E-40DD-AFC4-6F175D3DCCD1}">
              <a14:hiddenFill xmlns:a14="http://schemas.microsoft.com/office/drawing/2010/main">
                <a:solidFill>
                  <a:srgbClr val="FFFFFF"/>
                </a:solidFill>
              </a14:hiddenFill>
            </a:ext>
          </a:extLst>
        </p:spPr>
      </p:pic>
      <p:sp>
        <p:nvSpPr>
          <p:cNvPr id="18" name="タイトル 2">
            <a:extLst>
              <a:ext uri="{FF2B5EF4-FFF2-40B4-BE49-F238E27FC236}">
                <a16:creationId xmlns:a16="http://schemas.microsoft.com/office/drawing/2014/main" id="{4859640A-91B7-EA1A-3BF8-2C5E6783F3AE}"/>
              </a:ext>
            </a:extLst>
          </p:cNvPr>
          <p:cNvSpPr txBox="1">
            <a:spLocks/>
          </p:cNvSpPr>
          <p:nvPr/>
        </p:nvSpPr>
        <p:spPr>
          <a:xfrm>
            <a:off x="0" y="-3394"/>
            <a:ext cx="1743022" cy="461665"/>
          </a:xfrm>
          <a:prstGeom prst="rect">
            <a:avLst/>
          </a:prstGeom>
          <a:solidFill>
            <a:schemeClr val="accent6">
              <a:lumMod val="50000"/>
            </a:schemeClr>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a:spcBef>
                <a:spcPts val="0"/>
              </a:spcBef>
              <a:defRPr/>
            </a:pPr>
            <a:r>
              <a:rPr lang="ja-JP" altLang="en-US" dirty="0">
                <a:solidFill>
                  <a:schemeClr val="bg1"/>
                </a:solidFill>
                <a:latin typeface="Meiryo UI" panose="020B0604030504040204" pitchFamily="50" charset="-128"/>
                <a:ea typeface="Meiryo UI" panose="020B0604030504040204" pitchFamily="50" charset="-128"/>
                <a:cs typeface="+mn-cs"/>
              </a:rPr>
              <a:t>生産性向上</a:t>
            </a:r>
            <a:endParaRPr lang="en-US" altLang="ja-JP" dirty="0">
              <a:solidFill>
                <a:schemeClr val="bg1"/>
              </a:solidFill>
              <a:latin typeface="Meiryo UI" panose="020B0604030504040204" pitchFamily="50" charset="-128"/>
              <a:ea typeface="Meiryo UI" panose="020B0604030504040204" pitchFamily="50" charset="-128"/>
              <a:cs typeface="+mn-cs"/>
            </a:endParaRPr>
          </a:p>
        </p:txBody>
      </p:sp>
      <p:sp>
        <p:nvSpPr>
          <p:cNvPr id="19" name="スライド番号プレースホルダー 18">
            <a:extLst>
              <a:ext uri="{FF2B5EF4-FFF2-40B4-BE49-F238E27FC236}">
                <a16:creationId xmlns:a16="http://schemas.microsoft.com/office/drawing/2014/main" id="{BE5B0056-6ED1-287D-431B-CA77017D0405}"/>
              </a:ext>
            </a:extLst>
          </p:cNvPr>
          <p:cNvSpPr>
            <a:spLocks noGrp="1"/>
          </p:cNvSpPr>
          <p:nvPr>
            <p:ph type="sldNum" sz="quarter" idx="4"/>
          </p:nvPr>
        </p:nvSpPr>
        <p:spPr/>
        <p:txBody>
          <a:bodyPr/>
          <a:lstStyle/>
          <a:p>
            <a:fld id="{D9550142-B990-490A-A107-ED7302A7FD52}" type="slidenum">
              <a:rPr lang="ja-JP" altLang="en-US" smtClean="0"/>
              <a:pPr/>
              <a:t>28</a:t>
            </a:fld>
            <a:endParaRPr lang="ja-JP" altLang="en-US" dirty="0"/>
          </a:p>
        </p:txBody>
      </p:sp>
      <p:sp>
        <p:nvSpPr>
          <p:cNvPr id="5" name="タイトル 5">
            <a:extLst>
              <a:ext uri="{FF2B5EF4-FFF2-40B4-BE49-F238E27FC236}">
                <a16:creationId xmlns:a16="http://schemas.microsoft.com/office/drawing/2014/main" id="{6F9352D7-7A16-B168-6909-81DA08840E7E}"/>
              </a:ext>
            </a:extLst>
          </p:cNvPr>
          <p:cNvSpPr txBox="1">
            <a:spLocks/>
          </p:cNvSpPr>
          <p:nvPr/>
        </p:nvSpPr>
        <p:spPr>
          <a:xfrm>
            <a:off x="1743022" y="0"/>
            <a:ext cx="8169402" cy="461665"/>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lang="ja-JP" altLang="en-US" sz="3200" b="1"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defTabSz="914400"/>
            <a:r>
              <a:rPr lang="ja-JP" altLang="en-US" sz="2400" dirty="0">
                <a:latin typeface="Meiryo UI" panose="020B0604030504040204" pitchFamily="50" charset="-128"/>
                <a:ea typeface="Meiryo UI" panose="020B0604030504040204" pitchFamily="50" charset="-128"/>
              </a:rPr>
              <a:t>新事業進出・ものづくり商業サービス補助金</a:t>
            </a:r>
          </a:p>
        </p:txBody>
      </p:sp>
    </p:spTree>
    <p:extLst>
      <p:ext uri="{BB962C8B-B14F-4D97-AF65-F5344CB8AC3E}">
        <p14:creationId xmlns:p14="http://schemas.microsoft.com/office/powerpoint/2010/main" val="3952469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78399-52E7-52BF-41E8-967A9B99C66B}"/>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98A95F2-8FE9-6998-CCD4-1424FECE45F3}"/>
              </a:ext>
            </a:extLst>
          </p:cNvPr>
          <p:cNvGraphicFramePr>
            <a:graphicFrameLocks noChangeAspect="1"/>
          </p:cNvGraphicFramePr>
          <p:nvPr>
            <p:custDataLst>
              <p:tags r:id="rId1"/>
            </p:custDataLst>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5" name="think-cell data - do not delete" hidden="1">
                        <a:extLst>
                          <a:ext uri="{FF2B5EF4-FFF2-40B4-BE49-F238E27FC236}">
                            <a16:creationId xmlns:a16="http://schemas.microsoft.com/office/drawing/2014/main" id="{C98A95F2-8FE9-6998-CCD4-1424FECE45F3}"/>
                          </a:ext>
                        </a:extLst>
                      </p:cNvPr>
                      <p:cNvPicPr/>
                      <p:nvPr/>
                    </p:nvPicPr>
                    <p:blipFill>
                      <a:blip r:embed="rId5"/>
                      <a:stretch>
                        <a:fillRect/>
                      </a:stretch>
                    </p:blipFill>
                    <p:spPr>
                      <a:xfrm>
                        <a:off x="1144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90AEB6EF-BF7D-14FA-0530-550754D499C0}"/>
              </a:ext>
            </a:extLst>
          </p:cNvPr>
          <p:cNvSpPr>
            <a:spLocks noGrp="1"/>
          </p:cNvSpPr>
          <p:nvPr>
            <p:ph type="ctrTitle"/>
          </p:nvPr>
        </p:nvSpPr>
        <p:spPr>
          <a:xfrm>
            <a:off x="474924" y="1157842"/>
            <a:ext cx="11233248" cy="4062651"/>
          </a:xfrm>
        </p:spPr>
        <p:txBody>
          <a:bodyPr vert="horz"/>
          <a:lstStyle/>
          <a:p>
            <a:pPr algn="l"/>
            <a:r>
              <a:rPr kumimoji="1" lang="ja-JP" altLang="en-US" dirty="0"/>
              <a:t>　　目　次</a:t>
            </a:r>
            <a:br>
              <a:rPr lang="en-US" altLang="ja-JP" dirty="0"/>
            </a:br>
            <a:br>
              <a:rPr kumimoji="1" lang="en-US" altLang="ja-JP" dirty="0"/>
            </a:br>
            <a:r>
              <a:rPr lang="ja-JP" altLang="en-US" sz="2400" dirty="0"/>
              <a:t>１．中小企業の現況と政策の方向性</a:t>
            </a:r>
            <a:br>
              <a:rPr lang="ja-JP" altLang="en-US" sz="2400" dirty="0"/>
            </a:br>
            <a:br>
              <a:rPr lang="en-US" altLang="ja-JP" sz="2400" dirty="0">
                <a:solidFill>
                  <a:schemeClr val="accent4">
                    <a:lumMod val="20000"/>
                    <a:lumOff val="80000"/>
                  </a:schemeClr>
                </a:solidFill>
              </a:rPr>
            </a:br>
            <a:r>
              <a:rPr lang="ja-JP" altLang="en-US" sz="2400" dirty="0">
                <a:solidFill>
                  <a:schemeClr val="accent4">
                    <a:lumMod val="20000"/>
                    <a:lumOff val="80000"/>
                  </a:schemeClr>
                </a:solidFill>
              </a:rPr>
              <a:t>２．成長に向けた主要な中小企業政策</a:t>
            </a:r>
            <a:br>
              <a:rPr lang="en-US" altLang="ja-JP" sz="2400" dirty="0">
                <a:solidFill>
                  <a:schemeClr val="accent4">
                    <a:lumMod val="20000"/>
                    <a:lumOff val="80000"/>
                  </a:schemeClr>
                </a:solidFill>
              </a:rPr>
            </a:br>
            <a:r>
              <a:rPr lang="ja-JP" altLang="en-US" sz="2400" dirty="0">
                <a:solidFill>
                  <a:schemeClr val="accent4">
                    <a:lumMod val="20000"/>
                    <a:lumOff val="80000"/>
                  </a:schemeClr>
                </a:solidFill>
              </a:rPr>
              <a:t>　　　① 成長を支える担い手の支援</a:t>
            </a:r>
            <a:br>
              <a:rPr lang="en-US" altLang="ja-JP" sz="2400" dirty="0">
                <a:solidFill>
                  <a:schemeClr val="accent4">
                    <a:lumMod val="20000"/>
                    <a:lumOff val="80000"/>
                  </a:schemeClr>
                </a:solidFill>
              </a:rPr>
            </a:br>
            <a:r>
              <a:rPr lang="ja-JP" altLang="en-US" sz="2400" dirty="0">
                <a:solidFill>
                  <a:schemeClr val="accent4">
                    <a:lumMod val="20000"/>
                    <a:lumOff val="80000"/>
                  </a:schemeClr>
                </a:solidFill>
              </a:rPr>
              <a:t>　　　② 生産性向上・省力化</a:t>
            </a:r>
            <a:br>
              <a:rPr lang="en-US" altLang="ja-JP" sz="2400" dirty="0">
                <a:solidFill>
                  <a:schemeClr val="accent4">
                    <a:lumMod val="20000"/>
                    <a:lumOff val="80000"/>
                  </a:schemeClr>
                </a:solidFill>
              </a:rPr>
            </a:br>
            <a:r>
              <a:rPr lang="ja-JP" altLang="en-US" sz="2400" dirty="0">
                <a:solidFill>
                  <a:schemeClr val="accent4">
                    <a:lumMod val="20000"/>
                    <a:lumOff val="80000"/>
                  </a:schemeClr>
                </a:solidFill>
              </a:rPr>
              <a:t>　　　③ 価格転嫁・取引適正化</a:t>
            </a:r>
            <a:br>
              <a:rPr lang="en-US" altLang="ja-JP" sz="2400" dirty="0">
                <a:solidFill>
                  <a:schemeClr val="accent4">
                    <a:lumMod val="20000"/>
                    <a:lumOff val="80000"/>
                  </a:schemeClr>
                </a:solidFill>
              </a:rPr>
            </a:br>
            <a:br>
              <a:rPr lang="en-US" altLang="ja-JP" sz="2400" dirty="0">
                <a:solidFill>
                  <a:schemeClr val="accent4">
                    <a:lumMod val="20000"/>
                    <a:lumOff val="80000"/>
                  </a:schemeClr>
                </a:solidFill>
              </a:rPr>
            </a:br>
            <a:r>
              <a:rPr lang="ja-JP" altLang="en-US" sz="2400" dirty="0">
                <a:solidFill>
                  <a:schemeClr val="accent4">
                    <a:lumMod val="20000"/>
                    <a:lumOff val="80000"/>
                  </a:schemeClr>
                </a:solidFill>
              </a:rPr>
              <a:t>３．小規模事業者の「稼ぐ力」の強化に向けた施策の方向性</a:t>
            </a:r>
            <a:endParaRPr lang="ja-JP" altLang="en-US" dirty="0">
              <a:solidFill>
                <a:schemeClr val="accent4">
                  <a:lumMod val="20000"/>
                  <a:lumOff val="80000"/>
                </a:schemeClr>
              </a:solidFill>
            </a:endParaRPr>
          </a:p>
        </p:txBody>
      </p:sp>
      <p:pic>
        <p:nvPicPr>
          <p:cNvPr id="2" name="図 1" descr="図形 が含まれている画像&#10;&#10;自動的に生成された説明">
            <a:extLst>
              <a:ext uri="{FF2B5EF4-FFF2-40B4-BE49-F238E27FC236}">
                <a16:creationId xmlns:a16="http://schemas.microsoft.com/office/drawing/2014/main" id="{5AA45815-1719-816B-09FD-B789166FBCBF}"/>
              </a:ext>
            </a:extLst>
          </p:cNvPr>
          <p:cNvPicPr>
            <a:picLocks/>
          </p:cNvPicPr>
          <p:nvPr/>
        </p:nvPicPr>
        <p:blipFill rotWithShape="1">
          <a:blip r:embed="rId6"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
        <p:nvSpPr>
          <p:cNvPr id="3" name="スライド番号プレースホルダー 2">
            <a:extLst>
              <a:ext uri="{FF2B5EF4-FFF2-40B4-BE49-F238E27FC236}">
                <a16:creationId xmlns:a16="http://schemas.microsoft.com/office/drawing/2014/main" id="{B57F81F5-9AF1-395D-B439-98B0E10B31E8}"/>
              </a:ext>
            </a:extLst>
          </p:cNvPr>
          <p:cNvSpPr>
            <a:spLocks noGrp="1"/>
          </p:cNvSpPr>
          <p:nvPr>
            <p:ph type="sldNum" sz="quarter" idx="4"/>
          </p:nvPr>
        </p:nvSpPr>
        <p:spPr/>
        <p:txBody>
          <a:bodyPr/>
          <a:lstStyle/>
          <a:p>
            <a:fld id="{D9550142-B990-490A-A107-ED7302A7FD52}" type="slidenum">
              <a:rPr lang="ja-JP" altLang="en-US" smtClean="0"/>
              <a:pPr/>
              <a:t>2</a:t>
            </a:fld>
            <a:endParaRPr lang="ja-JP" altLang="en-US" dirty="0"/>
          </a:p>
        </p:txBody>
      </p:sp>
    </p:spTree>
    <p:extLst>
      <p:ext uri="{BB962C8B-B14F-4D97-AF65-F5344CB8AC3E}">
        <p14:creationId xmlns:p14="http://schemas.microsoft.com/office/powerpoint/2010/main" val="1975232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43C20-428C-CBF8-09E9-F5A8BD829D09}"/>
            </a:ext>
          </a:extLst>
        </p:cNvPr>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611DC69-21A0-1035-C3D1-0CED387C751C}"/>
              </a:ext>
            </a:extLst>
          </p:cNvPr>
          <p:cNvSpPr>
            <a:spLocks noGrp="1"/>
          </p:cNvSpPr>
          <p:nvPr>
            <p:ph type="body" sz="quarter" idx="23"/>
          </p:nvPr>
        </p:nvSpPr>
        <p:spPr>
          <a:xfrm>
            <a:off x="355546" y="458138"/>
            <a:ext cx="11387014" cy="569176"/>
          </a:xfrm>
        </p:spPr>
        <p:txBody>
          <a:bodyPr/>
          <a:lstStyle/>
          <a:p>
            <a:pPr marL="285750" indent="-285750">
              <a:spcAft>
                <a:spcPts val="0"/>
              </a:spcAft>
              <a:buFont typeface="Wingdings" panose="05000000000000000000" pitchFamily="2" charset="2"/>
              <a:buChar char="l"/>
            </a:pPr>
            <a:r>
              <a:rPr lang="ja-JP" altLang="en-US">
                <a:latin typeface="メイリオ"/>
                <a:ea typeface="メイリオ"/>
              </a:rPr>
              <a:t>商工会・商工会議所の経営指導員の伴走支援を受けながら、事業者自らが策定した経営計画に基づき行う販路開拓等の取組を⽀援します。</a:t>
            </a:r>
          </a:p>
        </p:txBody>
      </p:sp>
      <p:sp>
        <p:nvSpPr>
          <p:cNvPr id="19" name="テキスト ボックス 18">
            <a:extLst>
              <a:ext uri="{FF2B5EF4-FFF2-40B4-BE49-F238E27FC236}">
                <a16:creationId xmlns:a16="http://schemas.microsoft.com/office/drawing/2014/main" id="{173B9E62-2975-BDDE-424A-CB31ADECC64B}"/>
              </a:ext>
            </a:extLst>
          </p:cNvPr>
          <p:cNvSpPr txBox="1"/>
          <p:nvPr/>
        </p:nvSpPr>
        <p:spPr>
          <a:xfrm>
            <a:off x="315805" y="4761742"/>
            <a:ext cx="11810806" cy="400110"/>
          </a:xfrm>
          <a:prstGeom prst="rect">
            <a:avLst/>
          </a:prstGeom>
          <a:noFill/>
        </p:spPr>
        <p:txBody>
          <a:bodyPr wrap="square" lIns="91440" tIns="45720" rIns="91440" bIns="45720" anchor="t">
            <a:spAutoFit/>
          </a:bodyPr>
          <a:lstStyle/>
          <a:p>
            <a:pPr>
              <a:defRPr/>
            </a:pPr>
            <a:r>
              <a:rPr kumimoji="1" lang="en-US" altLang="ja-JP" sz="1000" b="0" i="0" u="none" strike="noStrike" kern="1200" cap="none" spc="0" normalizeH="0" baseline="0" noProof="0">
                <a:ln>
                  <a:noFill/>
                </a:ln>
                <a:solidFill>
                  <a:srgbClr val="000000"/>
                </a:solidFill>
                <a:effectLst/>
                <a:uLnTx/>
                <a:uFillTx/>
                <a:latin typeface="メイリオ"/>
                <a:ea typeface="メイリオ"/>
              </a:rPr>
              <a:t>※1</a:t>
            </a:r>
            <a:r>
              <a:rPr kumimoji="1" lang="ja-JP" altLang="en-US" sz="1000" b="0" i="0" u="none" strike="noStrike" kern="1200" cap="none" spc="0" normalizeH="0" baseline="0" noProof="0">
                <a:ln>
                  <a:noFill/>
                </a:ln>
                <a:solidFill>
                  <a:srgbClr val="000000"/>
                </a:solidFill>
                <a:effectLst/>
                <a:uLnTx/>
                <a:uFillTx/>
                <a:latin typeface="メイリオ"/>
                <a:ea typeface="メイリオ"/>
              </a:rPr>
              <a:t>：特例を活用した場合は最大で</a:t>
            </a:r>
            <a:r>
              <a:rPr kumimoji="1" lang="en-US" altLang="ja-JP" sz="1000" b="0" i="0" u="none" strike="noStrike" kern="1200" cap="none" spc="0" normalizeH="0" baseline="0" noProof="0">
                <a:ln>
                  <a:noFill/>
                </a:ln>
                <a:solidFill>
                  <a:srgbClr val="000000"/>
                </a:solidFill>
                <a:effectLst/>
                <a:uLnTx/>
                <a:uFillTx/>
                <a:latin typeface="メイリオ"/>
                <a:ea typeface="メイリオ"/>
              </a:rPr>
              <a:t>250</a:t>
            </a:r>
            <a:r>
              <a:rPr kumimoji="1" lang="ja-JP" altLang="en-US" sz="1000" b="0" i="0" u="none" strike="noStrike" kern="1200" cap="none" spc="0" normalizeH="0" baseline="0" noProof="0">
                <a:ln>
                  <a:noFill/>
                </a:ln>
                <a:solidFill>
                  <a:srgbClr val="000000"/>
                </a:solidFill>
                <a:effectLst/>
                <a:uLnTx/>
                <a:uFillTx/>
                <a:latin typeface="メイリオ"/>
                <a:ea typeface="メイリオ"/>
              </a:rPr>
              <a:t>万円　</a:t>
            </a:r>
            <a:r>
              <a:rPr kumimoji="1" lang="en-US" altLang="ja-JP" sz="1000" b="0" i="0" u="none" strike="noStrike" kern="1200" cap="none" spc="0" normalizeH="0" baseline="0" noProof="0">
                <a:ln>
                  <a:noFill/>
                </a:ln>
                <a:solidFill>
                  <a:srgbClr val="000000"/>
                </a:solidFill>
                <a:effectLst/>
                <a:uLnTx/>
                <a:uFillTx/>
                <a:latin typeface="メイリオ"/>
                <a:ea typeface="メイリオ"/>
              </a:rPr>
              <a:t>※2</a:t>
            </a:r>
            <a:r>
              <a:rPr kumimoji="1" lang="ja-JP" altLang="en-US" sz="1000" b="0" i="0" u="none" strike="noStrike" kern="1200" cap="none" spc="0" normalizeH="0" baseline="0" noProof="0">
                <a:ln>
                  <a:noFill/>
                </a:ln>
                <a:solidFill>
                  <a:srgbClr val="000000"/>
                </a:solidFill>
                <a:effectLst/>
                <a:uLnTx/>
                <a:uFillTx/>
                <a:latin typeface="メイリオ"/>
                <a:ea typeface="メイリオ"/>
              </a:rPr>
              <a:t>：</a:t>
            </a:r>
            <a:r>
              <a:rPr kumimoji="1" lang="ja-JP" altLang="en-US" sz="1000" b="0" i="0" u="none" strike="noStrike" kern="1200" cap="none" spc="0" normalizeH="0" baseline="0" noProof="0">
                <a:ln>
                  <a:noFill/>
                </a:ln>
                <a:solidFill>
                  <a:prstClr val="black"/>
                </a:solidFill>
                <a:effectLst/>
                <a:uLnTx/>
                <a:uFillTx/>
                <a:latin typeface="メイリオ"/>
                <a:ea typeface="メイリオ"/>
                <a:cs typeface="Arial"/>
              </a:rPr>
              <a:t>賃金引上げ特例活用事業者のうち赤字事業者は補助率</a:t>
            </a:r>
            <a:r>
              <a:rPr kumimoji="1" lang="en-US" altLang="ja-JP" sz="1000" b="0" i="0" u="none" strike="noStrike" kern="1200" cap="none" spc="0" normalizeH="0" baseline="0" noProof="0">
                <a:ln>
                  <a:noFill/>
                </a:ln>
                <a:solidFill>
                  <a:prstClr val="black"/>
                </a:solidFill>
                <a:effectLst/>
                <a:uLnTx/>
                <a:uFillTx/>
                <a:latin typeface="メイリオ"/>
                <a:ea typeface="メイリオ"/>
                <a:cs typeface="Arial"/>
              </a:rPr>
              <a:t>3/4</a:t>
            </a:r>
            <a:r>
              <a:rPr kumimoji="1" lang="ja-JP" altLang="en-US" sz="1000" b="0" i="0" u="none" strike="noStrike" kern="1200" cap="none" spc="0" normalizeH="0" baseline="0" noProof="0">
                <a:ln>
                  <a:noFill/>
                </a:ln>
                <a:solidFill>
                  <a:prstClr val="black"/>
                </a:solidFill>
                <a:effectLst/>
                <a:uLnTx/>
                <a:uFillTx/>
                <a:latin typeface="メイリオ"/>
                <a:ea typeface="メイリオ"/>
                <a:cs typeface="Arial"/>
              </a:rPr>
              <a:t>　</a:t>
            </a:r>
            <a:r>
              <a:rPr kumimoji="1" lang="en-US" altLang="ja-JP" sz="1000" b="0" i="0" u="none" strike="noStrike" kern="1200" cap="none" spc="0" normalizeH="0" baseline="0" noProof="0">
                <a:ln>
                  <a:noFill/>
                </a:ln>
                <a:solidFill>
                  <a:srgbClr val="000000"/>
                </a:solidFill>
                <a:effectLst/>
                <a:uLnTx/>
                <a:uFillTx/>
                <a:latin typeface="メイリオ"/>
                <a:ea typeface="メイリオ"/>
              </a:rPr>
              <a:t>※3</a:t>
            </a:r>
            <a:r>
              <a:rPr kumimoji="1" lang="ja-JP" altLang="en-US" sz="1000" b="0" i="0" u="none" strike="noStrike" kern="1200" cap="none" spc="0" normalizeH="0" baseline="0" noProof="0">
                <a:ln>
                  <a:noFill/>
                </a:ln>
                <a:solidFill>
                  <a:srgbClr val="000000"/>
                </a:solidFill>
                <a:effectLst/>
                <a:uLnTx/>
                <a:uFillTx/>
                <a:latin typeface="メイリオ"/>
                <a:ea typeface="メイリオ"/>
              </a:rPr>
              <a:t>：</a:t>
            </a:r>
            <a:r>
              <a:rPr lang="ja-JP" altLang="en-US" sz="1000">
                <a:solidFill>
                  <a:srgbClr val="000000"/>
                </a:solidFill>
                <a:latin typeface="メイリオ"/>
                <a:ea typeface="メイリオ"/>
              </a:rPr>
              <a:t>内容は変更となる可能性がございます　</a:t>
            </a:r>
            <a:endParaRPr lang="ja-JP" altLang="en-US" sz="1000">
              <a:solidFill>
                <a:srgbClr val="000000"/>
              </a:solidFill>
              <a:highlight>
                <a:srgbClr val="FFFF00"/>
              </a:highlight>
              <a:latin typeface="メイリオ"/>
              <a:ea typeface="メイリオ"/>
            </a:endParaRPr>
          </a:p>
          <a:p>
            <a:pPr>
              <a:defRPr/>
            </a:pPr>
            <a:r>
              <a:rPr kumimoji="1" lang="en-US" altLang="ja-JP" sz="1000" b="0" i="0" u="none" strike="noStrike" kern="1200" cap="none" spc="0" normalizeH="0" baseline="0" noProof="0">
                <a:ln>
                  <a:noFill/>
                </a:ln>
                <a:solidFill>
                  <a:srgbClr val="000000"/>
                </a:solidFill>
                <a:effectLst/>
                <a:uLnTx/>
                <a:uFillTx/>
                <a:latin typeface="メイリオ"/>
                <a:ea typeface="メイリオ"/>
              </a:rPr>
              <a:t>※4</a:t>
            </a:r>
            <a:r>
              <a:rPr kumimoji="1" lang="ja-JP" altLang="en-US" sz="1000" b="0" i="0" u="none" strike="noStrike" kern="1200" cap="none" spc="0" normalizeH="0" baseline="0" noProof="0">
                <a:ln>
                  <a:noFill/>
                </a:ln>
                <a:solidFill>
                  <a:srgbClr val="000000"/>
                </a:solidFill>
                <a:effectLst/>
                <a:uLnTx/>
                <a:uFillTx/>
                <a:latin typeface="メイリオ"/>
                <a:ea typeface="メイリオ"/>
              </a:rPr>
              <a:t>：地域振興等機関は定額、参画事業者は</a:t>
            </a:r>
            <a:r>
              <a:rPr kumimoji="1" lang="en-US" altLang="ja-JP" sz="1000" b="0" i="0" u="none" strike="noStrike" kern="1200" cap="none" spc="0" normalizeH="0" baseline="0" noProof="0">
                <a:ln>
                  <a:noFill/>
                </a:ln>
                <a:solidFill>
                  <a:srgbClr val="000000"/>
                </a:solidFill>
                <a:effectLst/>
                <a:uLnTx/>
                <a:uFillTx/>
                <a:latin typeface="メイリオ"/>
                <a:ea typeface="メイリオ"/>
              </a:rPr>
              <a:t>2/3</a:t>
            </a:r>
            <a:r>
              <a:rPr kumimoji="1" lang="ja-JP" altLang="en-US" sz="1000" b="0" i="0" u="none" strike="noStrike" kern="1200" cap="none" spc="0" normalizeH="0" baseline="0" noProof="0">
                <a:ln>
                  <a:noFill/>
                </a:ln>
                <a:solidFill>
                  <a:srgbClr val="000000"/>
                </a:solidFill>
                <a:effectLst/>
                <a:uLnTx/>
                <a:uFillTx/>
                <a:latin typeface="メイリオ"/>
                <a:ea typeface="メイリオ"/>
              </a:rPr>
              <a:t>　</a:t>
            </a:r>
            <a:endParaRPr lang="ja-JP" altLang="en-US" sz="1000" b="0" i="0" u="none" strike="noStrike" kern="1200" cap="none" spc="0" normalizeH="0" baseline="0" noProof="0">
              <a:ln>
                <a:noFill/>
              </a:ln>
              <a:solidFill>
                <a:srgbClr val="000000"/>
              </a:solidFill>
              <a:effectLst/>
              <a:highlight>
                <a:srgbClr val="FFFF00"/>
              </a:highlight>
              <a:uLnTx/>
              <a:uFillTx/>
              <a:latin typeface="メイリオ"/>
              <a:ea typeface="メイリオ"/>
            </a:endParaRPr>
          </a:p>
        </p:txBody>
      </p:sp>
      <p:graphicFrame>
        <p:nvGraphicFramePr>
          <p:cNvPr id="20" name="表 19">
            <a:extLst>
              <a:ext uri="{FF2B5EF4-FFF2-40B4-BE49-F238E27FC236}">
                <a16:creationId xmlns:a16="http://schemas.microsoft.com/office/drawing/2014/main" id="{AF15D40A-C848-99BD-56A1-237FDC71E4FD}"/>
              </a:ext>
            </a:extLst>
          </p:cNvPr>
          <p:cNvGraphicFramePr>
            <a:graphicFrameLocks noGrp="1"/>
          </p:cNvGraphicFramePr>
          <p:nvPr/>
        </p:nvGraphicFramePr>
        <p:xfrm>
          <a:off x="315805" y="987209"/>
          <a:ext cx="11810807" cy="3799840"/>
        </p:xfrm>
        <a:graphic>
          <a:graphicData uri="http://schemas.openxmlformats.org/drawingml/2006/table">
            <a:tbl>
              <a:tblPr firstRow="1" bandRow="1">
                <a:tableStyleId>{5940675A-B579-460E-94D1-54222C63F5DA}</a:tableStyleId>
              </a:tblPr>
              <a:tblGrid>
                <a:gridCol w="1137323">
                  <a:extLst>
                    <a:ext uri="{9D8B030D-6E8A-4147-A177-3AD203B41FA5}">
                      <a16:colId xmlns:a16="http://schemas.microsoft.com/office/drawing/2014/main" val="1041334720"/>
                    </a:ext>
                  </a:extLst>
                </a:gridCol>
                <a:gridCol w="3418733">
                  <a:extLst>
                    <a:ext uri="{9D8B030D-6E8A-4147-A177-3AD203B41FA5}">
                      <a16:colId xmlns:a16="http://schemas.microsoft.com/office/drawing/2014/main" val="1941123203"/>
                    </a:ext>
                  </a:extLst>
                </a:gridCol>
                <a:gridCol w="3800695">
                  <a:extLst>
                    <a:ext uri="{9D8B030D-6E8A-4147-A177-3AD203B41FA5}">
                      <a16:colId xmlns:a16="http://schemas.microsoft.com/office/drawing/2014/main" val="1203048653"/>
                    </a:ext>
                  </a:extLst>
                </a:gridCol>
                <a:gridCol w="3454056">
                  <a:extLst>
                    <a:ext uri="{9D8B030D-6E8A-4147-A177-3AD203B41FA5}">
                      <a16:colId xmlns:a16="http://schemas.microsoft.com/office/drawing/2014/main" val="2981282190"/>
                    </a:ext>
                  </a:extLst>
                </a:gridCol>
              </a:tblGrid>
              <a:tr h="370840">
                <a:tc>
                  <a:txBody>
                    <a:bodyPr/>
                    <a:lstStyle/>
                    <a:p>
                      <a:pPr algn="ctr"/>
                      <a:r>
                        <a:rPr kumimoji="1" lang="ja-JP" altLang="en-US" sz="1600" b="1">
                          <a:solidFill>
                            <a:schemeClr val="bg1"/>
                          </a:solidFill>
                        </a:rPr>
                        <a:t>項目</a:t>
                      </a:r>
                    </a:p>
                  </a:txBody>
                  <a:tcPr anchor="ctr">
                    <a:solidFill>
                      <a:srgbClr val="00286E"/>
                    </a:solidFill>
                  </a:tcPr>
                </a:tc>
                <a:tc>
                  <a:txBody>
                    <a:bodyPr/>
                    <a:lstStyle/>
                    <a:p>
                      <a:pPr algn="ctr"/>
                      <a:r>
                        <a:rPr kumimoji="1" lang="ja-JP" altLang="en-US" sz="1600" b="1">
                          <a:solidFill>
                            <a:schemeClr val="bg1"/>
                          </a:solidFill>
                        </a:rPr>
                        <a:t>一般型・通常枠</a:t>
                      </a:r>
                    </a:p>
                  </a:txBody>
                  <a:tcPr anchor="ctr">
                    <a:solidFill>
                      <a:srgbClr val="00286E"/>
                    </a:solidFill>
                  </a:tcPr>
                </a:tc>
                <a:tc>
                  <a:txBody>
                    <a:bodyPr/>
                    <a:lstStyle/>
                    <a:p>
                      <a:pPr algn="ctr"/>
                      <a:r>
                        <a:rPr kumimoji="1" lang="ja-JP" altLang="en-US" sz="1600" b="1">
                          <a:solidFill>
                            <a:schemeClr val="bg1"/>
                          </a:solidFill>
                        </a:rPr>
                        <a:t>創業型</a:t>
                      </a:r>
                    </a:p>
                  </a:txBody>
                  <a:tcPr anchor="ctr">
                    <a:solidFill>
                      <a:srgbClr val="00286E"/>
                    </a:solidFill>
                  </a:tcPr>
                </a:tc>
                <a:tc>
                  <a:txBody>
                    <a:bodyPr/>
                    <a:lstStyle/>
                    <a:p>
                      <a:pPr algn="ctr"/>
                      <a:r>
                        <a:rPr kumimoji="1" lang="ja-JP" altLang="en-US" sz="1600" b="1">
                          <a:solidFill>
                            <a:schemeClr val="bg1"/>
                          </a:solidFill>
                        </a:rPr>
                        <a:t>共同・協業型</a:t>
                      </a:r>
                      <a:r>
                        <a:rPr lang="ja-JP" altLang="en-US" sz="1600" b="1">
                          <a:solidFill>
                            <a:schemeClr val="bg1"/>
                          </a:solidFill>
                        </a:rPr>
                        <a:t>*³</a:t>
                      </a:r>
                      <a:endParaRPr kumimoji="1" lang="ja-JP" altLang="en-US" sz="1600" b="1">
                        <a:solidFill>
                          <a:schemeClr val="bg1"/>
                        </a:solidFill>
                      </a:endParaRPr>
                    </a:p>
                  </a:txBody>
                  <a:tcPr anchor="ctr">
                    <a:solidFill>
                      <a:srgbClr val="00286E"/>
                    </a:solidFill>
                  </a:tcPr>
                </a:tc>
                <a:extLst>
                  <a:ext uri="{0D108BD9-81ED-4DB2-BD59-A6C34878D82A}">
                    <a16:rowId xmlns:a16="http://schemas.microsoft.com/office/drawing/2014/main" val="1528928450"/>
                  </a:ext>
                </a:extLst>
              </a:tr>
              <a:tr h="370840">
                <a:tc>
                  <a:txBody>
                    <a:bodyPr/>
                    <a:lstStyle/>
                    <a:p>
                      <a:r>
                        <a:rPr kumimoji="1" lang="ja-JP" altLang="en-US" sz="1400"/>
                        <a:t>補助上限</a:t>
                      </a:r>
                    </a:p>
                  </a:txBody>
                  <a:tcPr anchor="ct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400" b="0" u="none" strike="noStrike" kern="1200" cap="none" spc="0" normalizeH="0" baseline="0" noProof="0">
                          <a:ln>
                            <a:noFill/>
                          </a:ln>
                          <a:solidFill>
                            <a:prstClr val="black"/>
                          </a:solidFill>
                          <a:effectLst/>
                          <a:uLnTx/>
                          <a:uFillTx/>
                          <a:latin typeface="Meiryo"/>
                        </a:rPr>
                        <a:t>50</a:t>
                      </a:r>
                      <a:r>
                        <a:rPr kumimoji="1" lang="ja-JP" altLang="en-US" sz="1400" b="0" u="none" strike="noStrike" kern="1200" cap="none" spc="0" normalizeH="0" baseline="0" noProof="0">
                          <a:ln>
                            <a:noFill/>
                          </a:ln>
                          <a:solidFill>
                            <a:prstClr val="black"/>
                          </a:solidFill>
                          <a:effectLst/>
                          <a:uLnTx/>
                          <a:uFillTx/>
                        </a:rPr>
                        <a:t>万</a:t>
                      </a:r>
                      <a:r>
                        <a:rPr kumimoji="1" lang="ja-JP" altLang="ja-JP" sz="1400" b="0" u="none" strike="noStrike" kern="1200" cap="none" spc="0" normalizeH="0" baseline="0" noProof="0">
                          <a:ln>
                            <a:noFill/>
                          </a:ln>
                          <a:solidFill>
                            <a:prstClr val="black"/>
                          </a:solidFill>
                          <a:effectLst/>
                          <a:uLnTx/>
                          <a:uFillTx/>
                        </a:rPr>
                        <a:t>円</a:t>
                      </a:r>
                      <a:r>
                        <a:rPr kumimoji="1" lang="en-US" altLang="ja-JP" sz="1400" b="0" u="none" strike="noStrike" kern="1200" cap="none" spc="0" normalizeH="0" baseline="30000" noProof="0">
                          <a:ln>
                            <a:noFill/>
                          </a:ln>
                          <a:solidFill>
                            <a:prstClr val="black"/>
                          </a:solidFill>
                          <a:effectLst/>
                          <a:uLnTx/>
                          <a:uFillTx/>
                        </a:rPr>
                        <a:t>※1</a:t>
                      </a:r>
                      <a:r>
                        <a:rPr kumimoji="1" lang="ja-JP" altLang="en-US" sz="1400" b="0" u="none" strike="noStrike" kern="1200" cap="none" spc="0" normalizeH="0" baseline="0" noProof="0">
                          <a:ln>
                            <a:noFill/>
                          </a:ln>
                          <a:solidFill>
                            <a:prstClr val="black"/>
                          </a:solidFill>
                          <a:effectLst/>
                          <a:uLnTx/>
                          <a:uFillTx/>
                        </a:rPr>
                        <a:t>（</a:t>
                      </a:r>
                      <a:r>
                        <a:rPr kumimoji="1" lang="ja-JP" altLang="ja-JP" sz="1400" b="0" u="none" strike="noStrike" kern="1200" cap="none" spc="0" normalizeH="0" baseline="0" noProof="0">
                          <a:ln>
                            <a:noFill/>
                          </a:ln>
                          <a:solidFill>
                            <a:prstClr val="black"/>
                          </a:solidFill>
                          <a:effectLst/>
                          <a:uLnTx/>
                          <a:uFillTx/>
                          <a:latin typeface="Meiryo"/>
                          <a:ea typeface="Meiryo"/>
                        </a:rPr>
                        <a:t>補助率</a:t>
                      </a:r>
                      <a:r>
                        <a:rPr kumimoji="1" lang="en-US" altLang="ja-JP" sz="1400" b="0" u="none" strike="noStrike" kern="1200" cap="none" spc="0" normalizeH="0" baseline="0" noProof="0">
                          <a:ln>
                            <a:noFill/>
                          </a:ln>
                          <a:solidFill>
                            <a:prstClr val="black"/>
                          </a:solidFill>
                          <a:effectLst/>
                          <a:uLnTx/>
                          <a:uFillTx/>
                          <a:latin typeface="Meiryo"/>
                        </a:rPr>
                        <a:t>2/3</a:t>
                      </a:r>
                      <a:r>
                        <a:rPr kumimoji="1" lang="ja-JP" altLang="en-US" sz="1400" b="0" u="none" strike="noStrike" kern="1200" cap="none" spc="0" normalizeH="0" baseline="0" noProof="0">
                          <a:ln>
                            <a:noFill/>
                          </a:ln>
                          <a:solidFill>
                            <a:prstClr val="black"/>
                          </a:solidFill>
                          <a:effectLst/>
                          <a:uLnTx/>
                          <a:uFillTx/>
                          <a:latin typeface="Meiryo"/>
                          <a:ea typeface="Meiryo"/>
                        </a:rPr>
                        <a:t>、</a:t>
                      </a:r>
                      <a:r>
                        <a:rPr kumimoji="1" lang="en-US" altLang="ja-JP" sz="1400" b="0" u="none" strike="noStrike" kern="1200" cap="none" spc="0" normalizeH="0" baseline="0" noProof="0">
                          <a:ln>
                            <a:noFill/>
                          </a:ln>
                          <a:solidFill>
                            <a:prstClr val="black"/>
                          </a:solidFill>
                          <a:effectLst/>
                          <a:uLnTx/>
                          <a:uFillTx/>
                          <a:latin typeface="Meiryo"/>
                        </a:rPr>
                        <a:t>3/4</a:t>
                      </a:r>
                      <a:r>
                        <a:rPr kumimoji="1" lang="en-US" altLang="ja-JP" sz="1400" b="0" u="none" strike="noStrike" kern="1200" cap="none" spc="0" normalizeH="0" baseline="30000" noProof="0">
                          <a:ln>
                            <a:noFill/>
                          </a:ln>
                          <a:solidFill>
                            <a:prstClr val="black"/>
                          </a:solidFill>
                          <a:effectLst/>
                          <a:uLnTx/>
                          <a:uFillTx/>
                          <a:latin typeface="Meiryo"/>
                        </a:rPr>
                        <a:t>※2</a:t>
                      </a:r>
                      <a:r>
                        <a:rPr kumimoji="1" lang="ja-JP" altLang="en-US" sz="1400" b="0" u="none" strike="noStrike" kern="1200" cap="none" spc="0" normalizeH="0" baseline="0" noProof="0">
                          <a:ln>
                            <a:noFill/>
                          </a:ln>
                          <a:solidFill>
                            <a:prstClr val="black"/>
                          </a:solidFill>
                          <a:effectLst/>
                          <a:uLnTx/>
                          <a:uFillTx/>
                        </a:rPr>
                        <a:t>）</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Arial"/>
                      </a:endParaRPr>
                    </a:p>
                  </a:txBody>
                  <a:tcPr marL="81705" marR="81705" marT="40852" marB="40852" anchor="ctr"/>
                </a:tc>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400" b="0" u="none" strike="noStrike" kern="1200" cap="none" spc="0" normalizeH="0" baseline="0" noProof="0">
                          <a:ln>
                            <a:noFill/>
                          </a:ln>
                          <a:solidFill>
                            <a:prstClr val="black"/>
                          </a:solidFill>
                          <a:effectLst/>
                          <a:uLnTx/>
                          <a:uFillTx/>
                          <a:latin typeface="Meiryo"/>
                        </a:rPr>
                        <a:t>200</a:t>
                      </a:r>
                      <a:r>
                        <a:rPr kumimoji="1" lang="ja-JP" altLang="en-US" sz="1400" b="0" u="none" strike="noStrike" kern="1200" cap="none" spc="0" normalizeH="0" baseline="0" noProof="0">
                          <a:ln>
                            <a:noFill/>
                          </a:ln>
                          <a:solidFill>
                            <a:prstClr val="black"/>
                          </a:solidFill>
                          <a:effectLst/>
                          <a:uLnTx/>
                          <a:uFillTx/>
                        </a:rPr>
                        <a:t>万</a:t>
                      </a:r>
                      <a:r>
                        <a:rPr kumimoji="1" lang="ja-JP" altLang="ja-JP" sz="1400" b="0" u="none" strike="noStrike" kern="1200" cap="none" spc="0" normalizeH="0" baseline="0" noProof="0">
                          <a:ln>
                            <a:noFill/>
                          </a:ln>
                          <a:solidFill>
                            <a:prstClr val="black"/>
                          </a:solidFill>
                          <a:effectLst/>
                          <a:uLnTx/>
                          <a:uFillTx/>
                        </a:rPr>
                        <a:t>円</a:t>
                      </a:r>
                      <a:r>
                        <a:rPr kumimoji="1" lang="en-US" altLang="ja-JP" sz="1400" b="0" u="none" strike="noStrike" kern="1200" cap="none" spc="0" normalizeH="0" baseline="30000" noProof="0">
                          <a:ln>
                            <a:noFill/>
                          </a:ln>
                          <a:solidFill>
                            <a:prstClr val="black"/>
                          </a:solidFill>
                          <a:effectLst/>
                          <a:uLnTx/>
                          <a:uFillTx/>
                        </a:rPr>
                        <a:t>※1</a:t>
                      </a:r>
                      <a:r>
                        <a:rPr kumimoji="1" lang="ja-JP" altLang="en-US" sz="1400" b="0" u="none" strike="noStrike" kern="1200" cap="none" spc="0" normalizeH="0" baseline="0" noProof="0">
                          <a:ln>
                            <a:noFill/>
                          </a:ln>
                          <a:solidFill>
                            <a:prstClr val="black"/>
                          </a:solidFill>
                          <a:effectLst/>
                          <a:uLnTx/>
                          <a:uFillTx/>
                        </a:rPr>
                        <a:t>（</a:t>
                      </a:r>
                      <a:r>
                        <a:rPr kumimoji="1" lang="ja-JP" altLang="ja-JP" sz="1400" b="0" u="none" strike="noStrike" kern="1200" cap="none" spc="0" normalizeH="0" baseline="0" noProof="0">
                          <a:ln>
                            <a:noFill/>
                          </a:ln>
                          <a:solidFill>
                            <a:prstClr val="black"/>
                          </a:solidFill>
                          <a:effectLst/>
                          <a:uLnTx/>
                          <a:uFillTx/>
                          <a:latin typeface="Meiryo"/>
                          <a:ea typeface="Meiryo"/>
                        </a:rPr>
                        <a:t>補助率</a:t>
                      </a:r>
                      <a:r>
                        <a:rPr kumimoji="1" lang="en-US" altLang="ja-JP" sz="1400" b="0" u="none" strike="noStrike" kern="1200" cap="none" spc="0" normalizeH="0" baseline="0" noProof="0">
                          <a:ln>
                            <a:noFill/>
                          </a:ln>
                          <a:solidFill>
                            <a:prstClr val="black"/>
                          </a:solidFill>
                          <a:effectLst/>
                          <a:uLnTx/>
                          <a:uFillTx/>
                          <a:latin typeface="Meiryo"/>
                        </a:rPr>
                        <a:t>2/3</a:t>
                      </a:r>
                      <a:r>
                        <a:rPr kumimoji="1" lang="ja-JP" altLang="en-US" sz="1400" b="0" u="none" strike="noStrike" kern="1200" cap="none" spc="0" normalizeH="0" baseline="0" noProof="0">
                          <a:ln>
                            <a:noFill/>
                          </a:ln>
                          <a:solidFill>
                            <a:prstClr val="black"/>
                          </a:solidFill>
                          <a:effectLst/>
                          <a:uLnTx/>
                          <a:uFillTx/>
                        </a:rPr>
                        <a:t>）</a:t>
                      </a:r>
                      <a:endParaRPr kumimoji="1" lang="en-US" altLang="ja-JP" sz="1400" b="0" u="none" strike="noStrike" kern="1200" cap="none" spc="0" normalizeH="0" baseline="0" noProof="0">
                        <a:ln>
                          <a:noFill/>
                        </a:ln>
                        <a:solidFill>
                          <a:prstClr val="black"/>
                        </a:solidFill>
                        <a:effectLst/>
                        <a:uLnTx/>
                        <a:uFillTx/>
                      </a:endParaRPr>
                    </a:p>
                  </a:txBody>
                  <a:tcPr marL="81705" marR="81705" marT="40852" marB="40852" anchor="ctr"/>
                </a:tc>
                <a:tc>
                  <a:txBody>
                    <a:bodyPr/>
                    <a:lstStyle/>
                    <a:p>
                      <a:pPr marL="0" marR="0" lvl="0" indent="0" algn="l" rtl="0" eaLnBrk="1" fontAlgn="auto" latinLnBrk="0" hangingPunct="1">
                        <a:lnSpc>
                          <a:spcPct val="100000"/>
                        </a:lnSpc>
                        <a:spcBef>
                          <a:spcPts val="600"/>
                        </a:spcBef>
                        <a:spcAft>
                          <a:spcPts val="0"/>
                        </a:spcAft>
                        <a:buClrTx/>
                        <a:buSzTx/>
                        <a:buFontTx/>
                        <a:buNone/>
                      </a:pPr>
                      <a:r>
                        <a:rPr lang="ja-JP" altLang="en-US" sz="1400" b="0" u="none" strike="noStrike" kern="1200" cap="none" spc="0" normalizeH="0" baseline="0" noProof="0">
                          <a:ln>
                            <a:noFill/>
                          </a:ln>
                          <a:solidFill>
                            <a:prstClr val="black"/>
                          </a:solidFill>
                          <a:effectLst/>
                          <a:uLnTx/>
                          <a:uFillTx/>
                        </a:rPr>
                        <a:t>5,000</a:t>
                      </a:r>
                      <a:r>
                        <a:rPr kumimoji="1" lang="ja-JP" altLang="en-US" sz="1400" b="0" u="none" strike="noStrike" kern="1200" cap="none" spc="0" normalizeH="0" baseline="0" noProof="0">
                          <a:ln>
                            <a:noFill/>
                          </a:ln>
                          <a:solidFill>
                            <a:prstClr val="black"/>
                          </a:solidFill>
                          <a:effectLst/>
                          <a:uLnTx/>
                          <a:uFillTx/>
                        </a:rPr>
                        <a:t>万円（</a:t>
                      </a:r>
                      <a:r>
                        <a:rPr kumimoji="1" lang="ja-JP" altLang="ja-JP" sz="1400" b="0" u="none" strike="noStrike" kern="1200" cap="none" spc="0" normalizeH="0" baseline="0" noProof="0">
                          <a:ln>
                            <a:noFill/>
                          </a:ln>
                          <a:solidFill>
                            <a:prstClr val="black"/>
                          </a:solidFill>
                          <a:effectLst/>
                          <a:uLnTx/>
                          <a:uFillTx/>
                          <a:latin typeface="Meiryo"/>
                          <a:ea typeface="Meiryo"/>
                        </a:rPr>
                        <a:t>補助率</a:t>
                      </a:r>
                      <a:r>
                        <a:rPr lang="en-US" altLang="ja-JP" sz="1400" b="0" i="0" u="none" strike="noStrike" kern="1200" cap="none" spc="0" normalizeH="0" baseline="0" noProof="0">
                          <a:ln>
                            <a:noFill/>
                          </a:ln>
                          <a:solidFill>
                            <a:srgbClr val="000000"/>
                          </a:solidFill>
                          <a:effectLst/>
                          <a:uLnTx/>
                          <a:uFillTx/>
                          <a:latin typeface="Meiryo"/>
                          <a:ea typeface="メイリオ"/>
                        </a:rPr>
                        <a:t>2/3</a:t>
                      </a:r>
                      <a:r>
                        <a:rPr lang="en-US" altLang="ja-JP" sz="1400" b="0" i="0" u="none" strike="noStrike" kern="1200" cap="none" spc="0" normalizeH="0" baseline="0" noProof="0">
                          <a:ln>
                            <a:noFill/>
                          </a:ln>
                          <a:solidFill>
                            <a:srgbClr val="000000"/>
                          </a:solidFill>
                          <a:effectLst/>
                          <a:uLnTx/>
                          <a:uFillTx/>
                          <a:latin typeface="メイリオ"/>
                          <a:ea typeface="メイリオ"/>
                        </a:rPr>
                        <a:t>、</a:t>
                      </a:r>
                      <a:r>
                        <a:rPr kumimoji="1" lang="ja-JP" altLang="en-US" sz="1400" b="0" u="none" strike="noStrike" kern="1200" cap="none" spc="0" normalizeH="0" baseline="0" noProof="0">
                          <a:ln>
                            <a:noFill/>
                          </a:ln>
                          <a:solidFill>
                            <a:prstClr val="black"/>
                          </a:solidFill>
                          <a:effectLst/>
                          <a:uLnTx/>
                          <a:uFillTx/>
                          <a:latin typeface="Meiryo"/>
                          <a:ea typeface="Meiryo"/>
                        </a:rPr>
                        <a:t>定額</a:t>
                      </a:r>
                      <a:r>
                        <a:rPr lang="en-US" altLang="ja-JP" sz="1400" b="0" u="none" strike="noStrike" kern="1200" cap="none" spc="0" normalizeH="0" baseline="30000" noProof="0">
                          <a:ln>
                            <a:noFill/>
                          </a:ln>
                          <a:solidFill>
                            <a:prstClr val="black"/>
                          </a:solidFill>
                          <a:effectLst/>
                          <a:uLnTx/>
                          <a:uFillTx/>
                          <a:latin typeface="Meiryo"/>
                        </a:rPr>
                        <a:t>※</a:t>
                      </a:r>
                      <a:r>
                        <a:rPr kumimoji="1" lang="ja-JP" altLang="en-US" sz="1400" b="0" u="none" strike="noStrike" kern="1200" cap="none" spc="0" normalizeH="0" baseline="30000" noProof="0">
                          <a:ln>
                            <a:noFill/>
                          </a:ln>
                          <a:solidFill>
                            <a:prstClr val="black"/>
                          </a:solidFill>
                          <a:effectLst/>
                          <a:uLnTx/>
                          <a:uFillTx/>
                          <a:latin typeface="Meiryo"/>
                          <a:ea typeface="Meiryo"/>
                        </a:rPr>
                        <a:t>４</a:t>
                      </a:r>
                      <a:r>
                        <a:rPr kumimoji="1" lang="ja-JP" altLang="en-US" sz="1400" b="0" u="none" strike="noStrike" kern="1200" cap="none" spc="0" normalizeH="0" baseline="0" noProof="0">
                          <a:ln>
                            <a:noFill/>
                          </a:ln>
                          <a:solidFill>
                            <a:prstClr val="black"/>
                          </a:solidFill>
                          <a:effectLst/>
                          <a:uLnTx/>
                          <a:uFillTx/>
                        </a:rPr>
                        <a:t>）</a:t>
                      </a:r>
                      <a:endParaRPr kumimoji="1" lang="en-US" altLang="ja-JP" sz="1400" b="0" u="none" strike="noStrike" kern="1200" cap="none" spc="0" normalizeH="0" baseline="0" noProof="0">
                        <a:ln>
                          <a:noFill/>
                        </a:ln>
                        <a:solidFill>
                          <a:prstClr val="black"/>
                        </a:solidFill>
                        <a:effectLst/>
                        <a:uLnTx/>
                        <a:uFillTx/>
                      </a:endParaRPr>
                    </a:p>
                  </a:txBody>
                  <a:tcPr marL="81705" marR="81705" marT="40852" marB="40852" anchor="ctr"/>
                </a:tc>
                <a:extLst>
                  <a:ext uri="{0D108BD9-81ED-4DB2-BD59-A6C34878D82A}">
                    <a16:rowId xmlns:a16="http://schemas.microsoft.com/office/drawing/2014/main" val="1240368732"/>
                  </a:ext>
                </a:extLst>
              </a:tr>
              <a:tr h="370840">
                <a:tc>
                  <a:txBody>
                    <a:bodyPr/>
                    <a:lstStyle/>
                    <a:p>
                      <a:r>
                        <a:rPr kumimoji="1" lang="ja-JP" altLang="en-US" sz="1400"/>
                        <a:t>事業期間</a:t>
                      </a:r>
                    </a:p>
                  </a:txBody>
                  <a:tcPr anchor="ctr"/>
                </a:tc>
                <a:tc gridSpan="2">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ja-JP" altLang="en-US" sz="1400"/>
                        <a:t>１２か月程度（今後変更の可能性あり）</a:t>
                      </a:r>
                      <a:endParaRPr kumimoji="1" lang="ja-JP" altLang="en-US" sz="1400" b="0" u="none" strike="noStrike" kern="1200" cap="none" spc="0" normalizeH="0" baseline="0" noProof="0">
                        <a:ln>
                          <a:noFill/>
                        </a:ln>
                        <a:solidFill>
                          <a:prstClr val="black"/>
                        </a:solidFill>
                        <a:effectLst/>
                        <a:uLnTx/>
                        <a:uFillTx/>
                      </a:endParaRPr>
                    </a:p>
                  </a:txBody>
                  <a:tcPr marL="81705" marR="81705" marT="40852" marB="40852" anchor="ctr"/>
                </a:tc>
                <a:tc hMerge="1">
                  <a:txBody>
                    <a:bodyPr/>
                    <a:lstStyle/>
                    <a:p>
                      <a:endParaRPr/>
                    </a:p>
                  </a:txBody>
                  <a:tcPr marL="81705" marR="81705" marT="40852" marB="40852" anchor="ctr"/>
                </a:tc>
                <a:tc>
                  <a:txBody>
                    <a:bodyPr/>
                    <a:lstStyle/>
                    <a:p>
                      <a:r>
                        <a:rPr lang="ja-JP" altLang="en-US" sz="1400">
                          <a:latin typeface="Meiryo"/>
                          <a:ea typeface="Meiryo"/>
                        </a:rPr>
                        <a:t>１２ヶ月以内</a:t>
                      </a:r>
                      <a:endParaRPr sz="1400">
                        <a:latin typeface="Meiryo"/>
                        <a:ea typeface="Meiryo"/>
                      </a:endParaRPr>
                    </a:p>
                  </a:txBody>
                  <a:tcPr marL="81705" marR="81705" marT="40852" marB="40852" anchor="ctr"/>
                </a:tc>
                <a:extLst>
                  <a:ext uri="{0D108BD9-81ED-4DB2-BD59-A6C34878D82A}">
                    <a16:rowId xmlns:a16="http://schemas.microsoft.com/office/drawing/2014/main" val="3354224757"/>
                  </a:ext>
                </a:extLst>
              </a:tr>
              <a:tr h="370840">
                <a:tc>
                  <a:txBody>
                    <a:bodyPr/>
                    <a:lstStyle/>
                    <a:p>
                      <a:r>
                        <a:rPr kumimoji="1" lang="ja-JP" altLang="en-US" sz="1400"/>
                        <a:t>対象者</a:t>
                      </a:r>
                    </a:p>
                  </a:txBody>
                  <a:tcPr anchor="ctr"/>
                </a:tc>
                <a:tc gridSpan="2">
                  <a:txBody>
                    <a:bodyPr/>
                    <a:lstStyle/>
                    <a:p>
                      <a:pPr marL="0" marR="0" lvl="0" indent="0" algn="l" defTabSz="914400" rtl="0" eaLnBrk="1" fontAlgn="ctr" latinLnBrk="0" hangingPunct="1">
                        <a:lnSpc>
                          <a:spcPct val="100000"/>
                        </a:lnSpc>
                        <a:spcBef>
                          <a:spcPts val="600"/>
                        </a:spcBef>
                        <a:spcAft>
                          <a:spcPts val="0"/>
                        </a:spcAft>
                        <a:buClrTx/>
                        <a:buSzTx/>
                        <a:buFontTx/>
                        <a:buNone/>
                        <a:tabLst/>
                        <a:defRPr/>
                      </a:pPr>
                      <a:r>
                        <a:rPr kumimoji="1" lang="ja-JP" altLang="en-US" sz="1400" b="0" u="none" strike="noStrike" kern="1200" cap="none" spc="0" normalizeH="0" baseline="0" noProof="0">
                          <a:ln>
                            <a:noFill/>
                          </a:ln>
                          <a:solidFill>
                            <a:prstClr val="black"/>
                          </a:solidFill>
                          <a:effectLst/>
                          <a:uLnTx/>
                          <a:uFillTx/>
                          <a:latin typeface="Meiryo"/>
                          <a:ea typeface="Meiryo"/>
                        </a:rPr>
                        <a:t>小規模事業者</a:t>
                      </a:r>
                      <a:endParaRPr kumimoji="1" lang="en-US" altLang="ja-JP" sz="1400" b="0" i="0" u="none" strike="noStrike" kern="1200" cap="none" spc="0" normalizeH="0" baseline="0" noProof="0">
                        <a:ln>
                          <a:noFill/>
                        </a:ln>
                        <a:solidFill>
                          <a:prstClr val="black"/>
                        </a:solidFill>
                        <a:effectLst/>
                        <a:highlight>
                          <a:srgbClr val="FFFF00"/>
                        </a:highlight>
                        <a:uLnTx/>
                        <a:uFillTx/>
                        <a:latin typeface="Meiryo"/>
                        <a:ea typeface="Meiryo"/>
                        <a:cs typeface="Arial"/>
                      </a:endParaRPr>
                    </a:p>
                  </a:txBody>
                  <a:tcPr marL="81705" marR="81705" marT="40852" marB="40852" anchor="ctr"/>
                </a:tc>
                <a:tc hMerge="1">
                  <a:txBody>
                    <a:bodyPr/>
                    <a:lstStyle/>
                    <a:p>
                      <a:endParaRPr/>
                    </a:p>
                  </a:txBody>
                  <a:tcPr marL="81705" marR="81705" marT="40852" marB="40852" anchor="ctr"/>
                </a:tc>
                <a:tc>
                  <a:txBody>
                    <a:bodyPr/>
                    <a:lstStyle/>
                    <a:p>
                      <a:r>
                        <a:rPr lang="ja-JP" altLang="en-US" sz="1400"/>
                        <a:t>小規模事業者</a:t>
                      </a:r>
                    </a:p>
                  </a:txBody>
                  <a:tcPr marL="81705" marR="81705" marT="40852" marB="40852" anchor="ctr"/>
                </a:tc>
                <a:extLst>
                  <a:ext uri="{0D108BD9-81ED-4DB2-BD59-A6C34878D82A}">
                    <a16:rowId xmlns:a16="http://schemas.microsoft.com/office/drawing/2014/main" val="2616580651"/>
                  </a:ext>
                </a:extLst>
              </a:tr>
              <a:tr h="370840">
                <a:tc>
                  <a:txBody>
                    <a:bodyPr/>
                    <a:lstStyle/>
                    <a:p>
                      <a:r>
                        <a:rPr kumimoji="1" lang="ja-JP" altLang="en-US" sz="1400"/>
                        <a:t>基本要件</a:t>
                      </a:r>
                    </a:p>
                  </a:txBody>
                  <a:tcPr anchor="ctr"/>
                </a:tc>
                <a:tc>
                  <a:txBody>
                    <a:bodyPr/>
                    <a:lstStyle/>
                    <a:p>
                      <a:r>
                        <a:rPr kumimoji="1" lang="ja-JP" altLang="en-US" sz="1400">
                          <a:latin typeface="Meiryo"/>
                          <a:ea typeface="Meiryo"/>
                        </a:rPr>
                        <a:t>商工会・商工会議所の経営指導員による伴走支援。</a:t>
                      </a:r>
                    </a:p>
                    <a:p>
                      <a:r>
                        <a:rPr kumimoji="1" lang="en-US" altLang="ja-JP" sz="1400">
                          <a:latin typeface="Meiryo"/>
                        </a:rPr>
                        <a:t>※</a:t>
                      </a:r>
                      <a:r>
                        <a:rPr kumimoji="1" lang="ja-JP" altLang="en-US" sz="1400">
                          <a:latin typeface="Meiryo"/>
                          <a:ea typeface="Meiryo"/>
                        </a:rPr>
                        <a:t>地域の商工会・商工会議所が発行する「事業支援計画書」の添付が必要。</a:t>
                      </a:r>
                    </a:p>
                  </a:txBody>
                  <a:tcPr anchor="ctr"/>
                </a:tc>
                <a:tc>
                  <a:txBody>
                    <a:bodyPr/>
                    <a:lstStyle/>
                    <a:p>
                      <a:pPr marL="0" marR="0" lvl="0" indent="0" algn="l" defTabSz="914423"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a:ea typeface="Meiryo"/>
                          <a:cs typeface="+mn-cs"/>
                        </a:rPr>
                        <a:t>創業後</a:t>
                      </a:r>
                      <a:r>
                        <a:rPr kumimoji="1" lang="en-US" altLang="ja-JP" sz="1400" b="0" i="0" u="none" strike="noStrike" kern="1200" cap="none" spc="0" normalizeH="0" baseline="0" noProof="0">
                          <a:ln>
                            <a:noFill/>
                          </a:ln>
                          <a:solidFill>
                            <a:srgbClr val="000000"/>
                          </a:solidFill>
                          <a:effectLst/>
                          <a:uLnTx/>
                          <a:uFillTx/>
                          <a:latin typeface="Meiryo"/>
                          <a:ea typeface="+mn-ea"/>
                          <a:cs typeface="+mn-cs"/>
                        </a:rPr>
                        <a:t>1</a:t>
                      </a:r>
                      <a:r>
                        <a:rPr kumimoji="1" lang="ja-JP" altLang="en-US" sz="1400" b="0" i="0" u="none" strike="noStrike" kern="1200" cap="none" spc="0" normalizeH="0" baseline="0" noProof="0">
                          <a:ln>
                            <a:noFill/>
                          </a:ln>
                          <a:solidFill>
                            <a:srgbClr val="000000"/>
                          </a:solidFill>
                          <a:effectLst/>
                          <a:uLnTx/>
                          <a:uFillTx/>
                          <a:latin typeface="Meiryo"/>
                          <a:ea typeface="Meiryo"/>
                          <a:cs typeface="+mn-cs"/>
                        </a:rPr>
                        <a:t>年以内の小規模事業者。</a:t>
                      </a:r>
                      <a:endParaRPr kumimoji="1" lang="en-US" altLang="ja-JP" sz="1400" b="0" i="0" u="none" strike="noStrike" kern="1200" cap="none" spc="0" normalizeH="0" baseline="0" noProof="0">
                        <a:ln>
                          <a:noFill/>
                        </a:ln>
                        <a:solidFill>
                          <a:srgbClr val="000000"/>
                        </a:solidFill>
                        <a:effectLst/>
                        <a:uLnTx/>
                        <a:uFillTx/>
                        <a:latin typeface="Meiryo"/>
                        <a:ea typeface="Meiryo"/>
                        <a:cs typeface="+mn-cs"/>
                      </a:endParaRPr>
                    </a:p>
                    <a:p>
                      <a:pPr marL="0" marR="0" lvl="0" indent="0" algn="l" defTabSz="914423"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000000"/>
                          </a:solidFill>
                          <a:effectLst/>
                          <a:uLnTx/>
                          <a:uFillTx/>
                          <a:latin typeface="Meiryo"/>
                          <a:ea typeface="Meiryo"/>
                          <a:cs typeface="+mn-cs"/>
                        </a:rPr>
                        <a:t>商工会・商工会議所の経営指導員による伴走支援。</a:t>
                      </a:r>
                    </a:p>
                    <a:p>
                      <a:pPr marL="0" marR="0" lvl="0" indent="0" algn="l" defTabSz="914423"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srgbClr val="000000"/>
                          </a:solidFill>
                          <a:effectLst/>
                          <a:uLnTx/>
                          <a:uFillTx/>
                          <a:latin typeface="Meiryo"/>
                          <a:ea typeface="+mn-ea"/>
                          <a:cs typeface="+mn-cs"/>
                        </a:rPr>
                        <a:t>※</a:t>
                      </a:r>
                      <a:r>
                        <a:rPr kumimoji="1" lang="ja-JP" altLang="en-US" sz="1400" b="0" i="0" u="none" strike="noStrike" kern="1200" cap="none" spc="0" normalizeH="0" baseline="0" noProof="0">
                          <a:ln>
                            <a:noFill/>
                          </a:ln>
                          <a:solidFill>
                            <a:srgbClr val="000000"/>
                          </a:solidFill>
                          <a:effectLst/>
                          <a:uLnTx/>
                          <a:uFillTx/>
                          <a:latin typeface="Meiryo"/>
                          <a:ea typeface="Meiryo"/>
                          <a:cs typeface="+mn-cs"/>
                        </a:rPr>
                        <a:t>地域の商工会・商工会議所が発行する「事業支援計画書」及び</a:t>
                      </a:r>
                      <a:r>
                        <a:rPr lang="ja-JP" altLang="en-US" sz="1400">
                          <a:solidFill>
                            <a:prstClr val="black"/>
                          </a:solidFill>
                          <a:latin typeface="Meiryo"/>
                          <a:ea typeface="Meiryo"/>
                        </a:rPr>
                        <a:t>特定創業支援等事業による支援を受けたことの証明書の写し</a:t>
                      </a:r>
                      <a:r>
                        <a:rPr kumimoji="1" lang="ja-JP" altLang="en-US" sz="1400" b="0" i="0" u="none" strike="noStrike" kern="1200" cap="none" spc="0" normalizeH="0" baseline="0" noProof="0">
                          <a:ln>
                            <a:noFill/>
                          </a:ln>
                          <a:solidFill>
                            <a:srgbClr val="000000"/>
                          </a:solidFill>
                          <a:effectLst/>
                          <a:uLnTx/>
                          <a:uFillTx/>
                          <a:latin typeface="Meiryo"/>
                          <a:ea typeface="Meiryo"/>
                          <a:cs typeface="+mn-cs"/>
                        </a:rPr>
                        <a:t>の添付が必要。</a:t>
                      </a:r>
                      <a:endParaRPr lang="en-US" altLang="ja-JP" sz="1400" b="0" i="0" u="none" strike="noStrike">
                        <a:solidFill>
                          <a:schemeClr val="tx1"/>
                        </a:solidFill>
                        <a:effectLst/>
                        <a:latin typeface="Meiryo"/>
                        <a:ea typeface="Meiryo"/>
                        <a:sym typeface="Meiryo UI" panose="020B0604030504040204" pitchFamily="50" charset="-128"/>
                      </a:endParaRPr>
                    </a:p>
                  </a:txBody>
                  <a:tcPr anchor="ctr"/>
                </a:tc>
                <a:tc>
                  <a:txBody>
                    <a:bodyPr/>
                    <a:lstStyle/>
                    <a:p>
                      <a:r>
                        <a:rPr kumimoji="1" lang="ja-JP" altLang="en-US" sz="1400">
                          <a:latin typeface="Meiryo"/>
                          <a:ea typeface="Meiryo"/>
                        </a:rPr>
                        <a:t>小規模事業者が</a:t>
                      </a:r>
                      <a:r>
                        <a:rPr kumimoji="1" lang="en-US" altLang="ja-JP" sz="1400">
                          <a:latin typeface="Meiryo"/>
                        </a:rPr>
                        <a:t>10</a:t>
                      </a:r>
                      <a:r>
                        <a:rPr kumimoji="1" lang="ja-JP" altLang="en-US" sz="1400">
                          <a:latin typeface="Meiryo"/>
                          <a:ea typeface="Meiryo"/>
                        </a:rPr>
                        <a:t>者以上参画事業者として参加していること。</a:t>
                      </a:r>
                      <a:endParaRPr kumimoji="1" lang="en-US" altLang="ja-JP" sz="1400">
                        <a:latin typeface="Meiryo"/>
                        <a:ea typeface="Meiryo"/>
                      </a:endParaRPr>
                    </a:p>
                    <a:p>
                      <a:r>
                        <a:rPr kumimoji="1" lang="ja-JP" altLang="en-US" sz="1400" b="0" i="0" u="none" strike="noStrike" kern="1200" cap="none" spc="0" normalizeH="0" baseline="0" noProof="0">
                          <a:ln>
                            <a:noFill/>
                          </a:ln>
                          <a:solidFill>
                            <a:prstClr val="black"/>
                          </a:solidFill>
                          <a:effectLst/>
                          <a:uLnTx/>
                          <a:uFillTx/>
                          <a:latin typeface="Meiryo"/>
                          <a:ea typeface="Meiryo"/>
                          <a:cs typeface="+mn-cs"/>
                        </a:rPr>
                        <a:t>地域に根付いた企業の販路開拓を支援する機関が地域振興等機関として申請すること。</a:t>
                      </a:r>
                      <a:endParaRPr kumimoji="1" lang="en-US" altLang="ja-JP" sz="1400">
                        <a:latin typeface="Meiryo"/>
                        <a:ea typeface="Meiryo"/>
                      </a:endParaRPr>
                    </a:p>
                  </a:txBody>
                  <a:tcPr anchor="ctr"/>
                </a:tc>
                <a:extLst>
                  <a:ext uri="{0D108BD9-81ED-4DB2-BD59-A6C34878D82A}">
                    <a16:rowId xmlns:a16="http://schemas.microsoft.com/office/drawing/2014/main" val="629223487"/>
                  </a:ext>
                </a:extLst>
              </a:tr>
              <a:tr h="370840">
                <a:tc>
                  <a:txBody>
                    <a:bodyPr/>
                    <a:lstStyle/>
                    <a:p>
                      <a:r>
                        <a:rPr kumimoji="1" lang="ja-JP" altLang="en-US" sz="1400"/>
                        <a:t>対象経費</a:t>
                      </a:r>
                    </a:p>
                  </a:txBody>
                  <a:tcPr anchor="ctr"/>
                </a:tc>
                <a:tc gridSpan="2">
                  <a:txBody>
                    <a:bodyPr/>
                    <a:lstStyle/>
                    <a:p>
                      <a:r>
                        <a:rPr kumimoji="1" lang="ja-JP" altLang="en-US" sz="1400" dirty="0"/>
                        <a:t>機械装置等費、広報費、ウェブサイト関連費、展示会等出展費、</a:t>
                      </a:r>
                      <a:endParaRPr kumimoji="1" lang="en-US" altLang="ja-JP" sz="1400" dirty="0"/>
                    </a:p>
                    <a:p>
                      <a:r>
                        <a:rPr kumimoji="1" lang="ja-JP" altLang="en-US" sz="1400" dirty="0"/>
                        <a:t>旅費、新商品開発費、借料 、委託・外注費　等</a:t>
                      </a:r>
                    </a:p>
                  </a:txBody>
                  <a:tcPr anchor="ctr"/>
                </a:tc>
                <a:tc hMerge="1">
                  <a:txBody>
                    <a:bodyPr/>
                    <a:lstStyle/>
                    <a:p>
                      <a:endParaRPr kumimoji="1" lang="ja-JP" altLang="en-US" sz="1400"/>
                    </a:p>
                  </a:txBody>
                  <a:tcPr anchor="ctr"/>
                </a:tc>
                <a:tc>
                  <a:txBody>
                    <a:bodyPr/>
                    <a:lstStyle/>
                    <a:p>
                      <a:r>
                        <a:rPr kumimoji="1" lang="ja-JP" altLang="en-US" sz="1400" dirty="0"/>
                        <a:t>会場の設営費・内装等の工事費、</a:t>
                      </a:r>
                      <a:endParaRPr kumimoji="1" lang="en-US" altLang="ja-JP" sz="1400" dirty="0"/>
                    </a:p>
                    <a:p>
                      <a:r>
                        <a:rPr kumimoji="1" lang="ja-JP" altLang="en-US" sz="1400" dirty="0"/>
                        <a:t>会場借料、機器・機材の借料、広報費、旅費　等　</a:t>
                      </a:r>
                    </a:p>
                  </a:txBody>
                  <a:tcPr anchor="ctr"/>
                </a:tc>
                <a:extLst>
                  <a:ext uri="{0D108BD9-81ED-4DB2-BD59-A6C34878D82A}">
                    <a16:rowId xmlns:a16="http://schemas.microsoft.com/office/drawing/2014/main" val="695716322"/>
                  </a:ext>
                </a:extLst>
              </a:tr>
            </a:tbl>
          </a:graphicData>
        </a:graphic>
      </p:graphicFrame>
      <p:sp>
        <p:nvSpPr>
          <p:cNvPr id="23" name="テキスト ボックス 22">
            <a:extLst>
              <a:ext uri="{FF2B5EF4-FFF2-40B4-BE49-F238E27FC236}">
                <a16:creationId xmlns:a16="http://schemas.microsoft.com/office/drawing/2014/main" id="{4B9E4F76-6CC7-1C23-1B26-05CAF54974E8}"/>
              </a:ext>
            </a:extLst>
          </p:cNvPr>
          <p:cNvSpPr txBox="1"/>
          <p:nvPr/>
        </p:nvSpPr>
        <p:spPr>
          <a:xfrm>
            <a:off x="355912" y="5323871"/>
            <a:ext cx="11386284" cy="1470947"/>
          </a:xfrm>
          <a:prstGeom prst="rect">
            <a:avLst/>
          </a:prstGeom>
          <a:noFill/>
          <a:ln w="28575">
            <a:solidFill>
              <a:srgbClr val="002060"/>
            </a:solidFill>
          </a:ln>
        </p:spPr>
        <p:txBody>
          <a:bodyPr wrap="square" rtlCol="0">
            <a:no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kumimoji="1" lang="en-US" altLang="ja-JP"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endParaRPr>
          </a:p>
        </p:txBody>
      </p:sp>
      <p:sp>
        <p:nvSpPr>
          <p:cNvPr id="26" name="テキスト ボックス 25">
            <a:extLst>
              <a:ext uri="{FF2B5EF4-FFF2-40B4-BE49-F238E27FC236}">
                <a16:creationId xmlns:a16="http://schemas.microsoft.com/office/drawing/2014/main" id="{32F170BF-6F80-00B9-5445-716D18730BB9}"/>
              </a:ext>
            </a:extLst>
          </p:cNvPr>
          <p:cNvSpPr txBox="1"/>
          <p:nvPr/>
        </p:nvSpPr>
        <p:spPr>
          <a:xfrm>
            <a:off x="226144" y="5036133"/>
            <a:ext cx="141577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a:t>
            </a:r>
            <a:r>
              <a:rPr kumimoji="1" lang="ja-JP" altLang="en-US"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活用事例</a:t>
            </a:r>
            <a:r>
              <a:rPr kumimoji="1" lang="en-US" altLang="ja-JP"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a:t>
            </a:r>
            <a:endParaRPr kumimoji="1" lang="ja-JP" altLang="en-US"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endParaRPr>
          </a:p>
        </p:txBody>
      </p:sp>
      <p:sp>
        <p:nvSpPr>
          <p:cNvPr id="27" name="テキスト ボックス 26">
            <a:extLst>
              <a:ext uri="{FF2B5EF4-FFF2-40B4-BE49-F238E27FC236}">
                <a16:creationId xmlns:a16="http://schemas.microsoft.com/office/drawing/2014/main" id="{06F626E4-41DA-1D8E-0932-FCE2C8EBD667}"/>
              </a:ext>
            </a:extLst>
          </p:cNvPr>
          <p:cNvSpPr txBox="1"/>
          <p:nvPr/>
        </p:nvSpPr>
        <p:spPr>
          <a:xfrm>
            <a:off x="360396" y="5552673"/>
            <a:ext cx="3798705" cy="901663"/>
          </a:xfrm>
          <a:prstGeom prst="rect">
            <a:avLst/>
          </a:prstGeom>
          <a:noFill/>
          <a:ln w="28575">
            <a:noFill/>
          </a:ln>
        </p:spPr>
        <p:txBody>
          <a:bodyPr wrap="square" rtlCol="0">
            <a:no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観光ぶどう農園を有する喫茶店において、フリーズドライ製品の洗練されたパッケージデザインやリーフレットを作成し、高級スーパー等への商談に活用し、新たな販路を開拓。</a:t>
            </a:r>
          </a:p>
        </p:txBody>
      </p:sp>
      <p:sp>
        <p:nvSpPr>
          <p:cNvPr id="31" name="テキスト ボックス 30">
            <a:extLst>
              <a:ext uri="{FF2B5EF4-FFF2-40B4-BE49-F238E27FC236}">
                <a16:creationId xmlns:a16="http://schemas.microsoft.com/office/drawing/2014/main" id="{7728BD50-37F5-D1C2-E8AC-DDD600896191}"/>
              </a:ext>
            </a:extLst>
          </p:cNvPr>
          <p:cNvSpPr txBox="1"/>
          <p:nvPr/>
        </p:nvSpPr>
        <p:spPr>
          <a:xfrm>
            <a:off x="4601028" y="5603220"/>
            <a:ext cx="3240360" cy="901663"/>
          </a:xfrm>
          <a:prstGeom prst="rect">
            <a:avLst/>
          </a:prstGeom>
          <a:noFill/>
          <a:ln w="28575">
            <a:noFill/>
          </a:ln>
        </p:spPr>
        <p:txBody>
          <a:bodyPr wrap="square" rtlCol="0">
            <a:no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地域食材を活用したレストランを開業。店舗改装及びインターネット・</a:t>
            </a:r>
            <a:r>
              <a:rPr kumimoji="1" lang="en-US" altLang="ja-JP"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SNS</a:t>
            </a:r>
            <a:r>
              <a:rPr kumimoji="1" lang="ja-JP" altLang="en-US"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広告を行うことで、多様な顧客層獲得による売上向上を図る。</a:t>
            </a:r>
            <a:endParaRPr kumimoji="1" lang="en-US" altLang="ja-JP"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endParaRPr>
          </a:p>
        </p:txBody>
      </p:sp>
      <p:sp>
        <p:nvSpPr>
          <p:cNvPr id="34" name="テキスト ボックス 33">
            <a:extLst>
              <a:ext uri="{FF2B5EF4-FFF2-40B4-BE49-F238E27FC236}">
                <a16:creationId xmlns:a16="http://schemas.microsoft.com/office/drawing/2014/main" id="{E27D70A4-B52E-4519-4B45-DB7A23720EF9}"/>
              </a:ext>
            </a:extLst>
          </p:cNvPr>
          <p:cNvSpPr txBox="1"/>
          <p:nvPr/>
        </p:nvSpPr>
        <p:spPr>
          <a:xfrm>
            <a:off x="8035975" y="5547712"/>
            <a:ext cx="3650745" cy="901663"/>
          </a:xfrm>
          <a:prstGeom prst="rect">
            <a:avLst/>
          </a:prstGeom>
          <a:noFill/>
          <a:ln w="28575">
            <a:noFill/>
          </a:ln>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海外の展示会・商談会へ地域産品を取り扱う小規模事業者を集め出店。　</a:t>
            </a:r>
            <a:endParaRPr kumimoji="1" lang="en-US" altLang="ja-JP"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海外バイヤーとの取引を行えるようになり、輸出事業にも進出し売り上げを増加させた。</a:t>
            </a:r>
            <a:endParaRPr kumimoji="1" lang="en-US" altLang="ja-JP"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1" lang="en-US" altLang="ja-JP" sz="1600" b="0"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endParaRPr>
          </a:p>
        </p:txBody>
      </p:sp>
      <p:sp>
        <p:nvSpPr>
          <p:cNvPr id="36" name="テキスト ボックス 35">
            <a:extLst>
              <a:ext uri="{FF2B5EF4-FFF2-40B4-BE49-F238E27FC236}">
                <a16:creationId xmlns:a16="http://schemas.microsoft.com/office/drawing/2014/main" id="{48B588E2-289B-8D33-C5DC-8F64C46A609D}"/>
              </a:ext>
            </a:extLst>
          </p:cNvPr>
          <p:cNvSpPr txBox="1"/>
          <p:nvPr/>
        </p:nvSpPr>
        <p:spPr>
          <a:xfrm>
            <a:off x="351197" y="5298490"/>
            <a:ext cx="369844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一般型・通常枠で・・・</a:t>
            </a:r>
            <a:endParaRPr kumimoji="1" lang="ja-JP" altLang="en-US" sz="1800" b="0" i="0" u="none" strike="noStrike" kern="1200" cap="none" spc="0" normalizeH="0" baseline="0" noProof="0">
              <a:ln>
                <a:noFill/>
              </a:ln>
              <a:solidFill>
                <a:srgbClr val="000000"/>
              </a:solidFill>
              <a:effectLst/>
              <a:uLnTx/>
              <a:uFillTx/>
              <a:latin typeface="メイリオ"/>
              <a:ea typeface="メイリオ"/>
            </a:endParaRPr>
          </a:p>
        </p:txBody>
      </p:sp>
      <p:sp>
        <p:nvSpPr>
          <p:cNvPr id="37" name="テキスト ボックス 36">
            <a:extLst>
              <a:ext uri="{FF2B5EF4-FFF2-40B4-BE49-F238E27FC236}">
                <a16:creationId xmlns:a16="http://schemas.microsoft.com/office/drawing/2014/main" id="{F94FF52D-BF99-830A-9712-26AB746F1BC3}"/>
              </a:ext>
            </a:extLst>
          </p:cNvPr>
          <p:cNvSpPr txBox="1"/>
          <p:nvPr/>
        </p:nvSpPr>
        <p:spPr>
          <a:xfrm>
            <a:off x="4651599" y="5309092"/>
            <a:ext cx="338437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創業型で・・・</a:t>
            </a:r>
            <a:endParaRPr kumimoji="1" lang="ja-JP" altLang="en-US" sz="1800" b="0" i="0" u="none" strike="noStrike" kern="1200" cap="none" spc="0" normalizeH="0" baseline="0" noProof="0">
              <a:ln>
                <a:noFill/>
              </a:ln>
              <a:solidFill>
                <a:srgbClr val="000000"/>
              </a:solidFill>
              <a:effectLst/>
              <a:uLnTx/>
              <a:uFillTx/>
              <a:latin typeface="メイリオ"/>
              <a:ea typeface="メイリオ"/>
            </a:endParaRPr>
          </a:p>
        </p:txBody>
      </p:sp>
      <p:sp>
        <p:nvSpPr>
          <p:cNvPr id="2" name="テキスト ボックス 1">
            <a:extLst>
              <a:ext uri="{FF2B5EF4-FFF2-40B4-BE49-F238E27FC236}">
                <a16:creationId xmlns:a16="http://schemas.microsoft.com/office/drawing/2014/main" id="{53A6446D-E483-11B7-48DD-8AC75E859207}"/>
              </a:ext>
            </a:extLst>
          </p:cNvPr>
          <p:cNvSpPr txBox="1"/>
          <p:nvPr/>
        </p:nvSpPr>
        <p:spPr>
          <a:xfrm>
            <a:off x="8035975" y="5281417"/>
            <a:ext cx="380482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srgbClr val="000000"/>
                </a:solidFill>
                <a:effectLst/>
                <a:uLnTx/>
                <a:uFillTx/>
                <a:latin typeface="メイリオ"/>
                <a:ea typeface="メイリオ"/>
                <a:cs typeface="Meiryo UI" panose="020B0604030504040204" pitchFamily="50" charset="-128"/>
              </a:rPr>
              <a:t>共同・協業型で・・・</a:t>
            </a:r>
            <a:endParaRPr kumimoji="1" lang="ja-JP" altLang="en-US" sz="1800" b="0" i="0" u="none" strike="noStrike" kern="1200" cap="none" spc="0" normalizeH="0" baseline="0" noProof="0">
              <a:ln>
                <a:noFill/>
              </a:ln>
              <a:solidFill>
                <a:srgbClr val="000000"/>
              </a:solidFill>
              <a:effectLst/>
              <a:uLnTx/>
              <a:uFillTx/>
              <a:latin typeface="メイリオ"/>
              <a:ea typeface="メイリオ"/>
            </a:endParaRPr>
          </a:p>
        </p:txBody>
      </p:sp>
      <p:sp>
        <p:nvSpPr>
          <p:cNvPr id="4" name="タイトル 2">
            <a:extLst>
              <a:ext uri="{FF2B5EF4-FFF2-40B4-BE49-F238E27FC236}">
                <a16:creationId xmlns:a16="http://schemas.microsoft.com/office/drawing/2014/main" id="{0A3B2821-C98A-ABB1-2AFA-1537F69AFEA2}"/>
              </a:ext>
            </a:extLst>
          </p:cNvPr>
          <p:cNvSpPr txBox="1">
            <a:spLocks/>
          </p:cNvSpPr>
          <p:nvPr/>
        </p:nvSpPr>
        <p:spPr>
          <a:xfrm>
            <a:off x="0" y="-3394"/>
            <a:ext cx="1743022" cy="461665"/>
          </a:xfrm>
          <a:prstGeom prst="rect">
            <a:avLst/>
          </a:prstGeom>
          <a:solidFill>
            <a:schemeClr val="accent6">
              <a:lumMod val="50000"/>
            </a:schemeClr>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a:spcBef>
                <a:spcPts val="0"/>
              </a:spcBef>
              <a:defRPr/>
            </a:pPr>
            <a:r>
              <a:rPr lang="ja-JP" altLang="en-US" dirty="0">
                <a:solidFill>
                  <a:schemeClr val="bg1"/>
                </a:solidFill>
                <a:latin typeface="Meiryo UI" panose="020B0604030504040204" pitchFamily="50" charset="-128"/>
                <a:ea typeface="Meiryo UI" panose="020B0604030504040204" pitchFamily="50" charset="-128"/>
                <a:cs typeface="+mn-cs"/>
              </a:rPr>
              <a:t>生産性向上</a:t>
            </a:r>
            <a:endParaRPr lang="en-US" altLang="ja-JP" dirty="0">
              <a:solidFill>
                <a:schemeClr val="bg1"/>
              </a:solidFill>
              <a:latin typeface="Meiryo UI" panose="020B0604030504040204" pitchFamily="50" charset="-128"/>
              <a:ea typeface="Meiryo UI" panose="020B0604030504040204" pitchFamily="50" charset="-128"/>
              <a:cs typeface="+mn-cs"/>
            </a:endParaRPr>
          </a:p>
        </p:txBody>
      </p:sp>
      <p:sp>
        <p:nvSpPr>
          <p:cNvPr id="7" name="スライド番号プレースホルダー 6">
            <a:extLst>
              <a:ext uri="{FF2B5EF4-FFF2-40B4-BE49-F238E27FC236}">
                <a16:creationId xmlns:a16="http://schemas.microsoft.com/office/drawing/2014/main" id="{F417F611-18DB-6DA7-E818-451031716AFD}"/>
              </a:ext>
            </a:extLst>
          </p:cNvPr>
          <p:cNvSpPr>
            <a:spLocks noGrp="1"/>
          </p:cNvSpPr>
          <p:nvPr>
            <p:ph type="sldNum" sz="quarter" idx="4"/>
          </p:nvPr>
        </p:nvSpPr>
        <p:spPr/>
        <p:txBody>
          <a:bodyPr/>
          <a:lstStyle/>
          <a:p>
            <a:fld id="{D9550142-B990-490A-A107-ED7302A7FD52}" type="slidenum">
              <a:rPr lang="ja-JP" altLang="en-US" smtClean="0"/>
              <a:pPr/>
              <a:t>29</a:t>
            </a:fld>
            <a:endParaRPr lang="ja-JP" altLang="en-US" dirty="0"/>
          </a:p>
        </p:txBody>
      </p:sp>
      <p:sp>
        <p:nvSpPr>
          <p:cNvPr id="5" name="タイトル 5">
            <a:extLst>
              <a:ext uri="{FF2B5EF4-FFF2-40B4-BE49-F238E27FC236}">
                <a16:creationId xmlns:a16="http://schemas.microsoft.com/office/drawing/2014/main" id="{671CE2AD-B8C9-5EAF-58AD-D79804AC93BC}"/>
              </a:ext>
            </a:extLst>
          </p:cNvPr>
          <p:cNvSpPr txBox="1">
            <a:spLocks/>
          </p:cNvSpPr>
          <p:nvPr/>
        </p:nvSpPr>
        <p:spPr>
          <a:xfrm>
            <a:off x="1743022" y="0"/>
            <a:ext cx="8169402" cy="461665"/>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lang="ja-JP" altLang="en-US" sz="3200" b="1"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defTabSz="914400"/>
            <a:r>
              <a:rPr lang="ja-JP" altLang="en-US" sz="2400" dirty="0">
                <a:latin typeface="Meiryo UI" panose="020B0604030504040204" pitchFamily="50" charset="-128"/>
                <a:ea typeface="Meiryo UI" panose="020B0604030504040204" pitchFamily="50" charset="-128"/>
              </a:rPr>
              <a:t>小規模事業者持続化補助金</a:t>
            </a:r>
          </a:p>
        </p:txBody>
      </p:sp>
    </p:spTree>
    <p:extLst>
      <p:ext uri="{BB962C8B-B14F-4D97-AF65-F5344CB8AC3E}">
        <p14:creationId xmlns:p14="http://schemas.microsoft.com/office/powerpoint/2010/main" val="79922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8ED1E-E66A-88BF-BF66-52A4B248610A}"/>
            </a:ext>
          </a:extLst>
        </p:cNvPr>
        <p:cNvGrpSpPr/>
        <p:nvPr/>
      </p:nvGrpSpPr>
      <p:grpSpPr>
        <a:xfrm>
          <a:off x="0" y="0"/>
          <a:ext cx="0" cy="0"/>
          <a:chOff x="0" y="0"/>
          <a:chExt cx="0" cy="0"/>
        </a:xfrm>
      </p:grpSpPr>
      <p:sp>
        <p:nvSpPr>
          <p:cNvPr id="12" name="テキスト プレースホルダー 7">
            <a:extLst>
              <a:ext uri="{FF2B5EF4-FFF2-40B4-BE49-F238E27FC236}">
                <a16:creationId xmlns:a16="http://schemas.microsoft.com/office/drawing/2014/main" id="{3B6C6726-E1CD-687B-36AC-CABC09E22AC1}"/>
              </a:ext>
            </a:extLst>
          </p:cNvPr>
          <p:cNvSpPr txBox="1">
            <a:spLocks/>
          </p:cNvSpPr>
          <p:nvPr/>
        </p:nvSpPr>
        <p:spPr>
          <a:xfrm>
            <a:off x="205339" y="395584"/>
            <a:ext cx="11781322" cy="1296929"/>
          </a:xfrm>
          <a:prstGeom prst="rect">
            <a:avLst/>
          </a:prstGeom>
          <a:solidFill>
            <a:schemeClr val="accent6"/>
          </a:solidFill>
          <a:ln w="28575">
            <a:noFill/>
          </a:ln>
        </p:spPr>
        <p:txBody>
          <a:bodyPr vert="horz" wrap="square" lIns="199385" tIns="132923" rIns="199385" bIns="132923" rtlCol="0" anchor="t" anchorCtr="0">
            <a:spAutoFit/>
          </a:bodyPr>
          <a:lstStyle>
            <a:lvl1pPr marL="214318" indent="-214318" algn="l" defTabSz="685817" rtl="0" eaLnBrk="1" latinLnBrk="0" hangingPunct="1">
              <a:lnSpc>
                <a:spcPct val="130000"/>
              </a:lnSpc>
              <a:spcBef>
                <a:spcPts val="450"/>
              </a:spcBef>
              <a:spcAft>
                <a:spcPts val="450"/>
              </a:spcAft>
              <a:buClr>
                <a:schemeClr val="tx1"/>
              </a:buClr>
              <a:buSzPct val="100000"/>
              <a:buFont typeface="メイリオ" panose="020B0604030504040204" pitchFamily="50" charset="-128"/>
              <a:buChar char="•"/>
              <a:defRPr kumimoji="1" lang="ja-JP" altLang="en-US" sz="1500" b="0" i="0" kern="12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472691" indent="-214318" algn="l" defTabSz="685817" rtl="0" eaLnBrk="1" latinLnBrk="0" hangingPunct="1">
              <a:spcBef>
                <a:spcPts val="450"/>
              </a:spcBef>
              <a:spcAft>
                <a:spcPts val="450"/>
              </a:spcAft>
              <a:buFont typeface="メイリオ" panose="020B0604030504040204" pitchFamily="50" charset="-128"/>
              <a:buChar char="◦"/>
              <a:defRPr kumimoji="1" sz="1200" b="0" i="0" kern="1200">
                <a:solidFill>
                  <a:schemeClr val="tx1"/>
                </a:solidFill>
                <a:latin typeface="+mj-ea"/>
                <a:ea typeface="+mj-ea"/>
                <a:cs typeface="メイリオ" panose="020B0604030504040204" pitchFamily="50" charset="-128"/>
              </a:defRPr>
            </a:lvl2pPr>
            <a:lvl3pPr marL="672720" indent="-171455" algn="l" defTabSz="685817" rtl="0" eaLnBrk="1" latinLnBrk="0" hangingPunct="1">
              <a:spcBef>
                <a:spcPts val="450"/>
              </a:spcBef>
              <a:spcAft>
                <a:spcPts val="450"/>
              </a:spcAft>
              <a:buFont typeface="メイリオ" panose="020B0604030504040204" pitchFamily="50" charset="-128"/>
              <a:buChar char="‒"/>
              <a:defRPr kumimoji="1" sz="1200" b="0" i="0" kern="1200">
                <a:solidFill>
                  <a:schemeClr val="tx1"/>
                </a:solidFill>
                <a:latin typeface="+mj-ea"/>
                <a:ea typeface="+mj-ea"/>
                <a:cs typeface="メイリオ" panose="020B0604030504040204" pitchFamily="50" charset="-128"/>
              </a:defRPr>
            </a:lvl3pPr>
            <a:lvl4pPr marL="873941" indent="-171455" algn="l" defTabSz="685817" rtl="0" eaLnBrk="1" latinLnBrk="0" hangingPunct="1">
              <a:spcBef>
                <a:spcPct val="20000"/>
              </a:spcBef>
              <a:buFont typeface="Meiryo UI" panose="020B0604030504040204" pitchFamily="50" charset="-128"/>
              <a:buChar char="∗"/>
              <a:defRPr kumimoji="1" sz="1200" kern="1200">
                <a:solidFill>
                  <a:schemeClr val="tx1"/>
                </a:solidFill>
                <a:latin typeface="+mj-ea"/>
                <a:ea typeface="+mj-ea"/>
                <a:cs typeface="Meiryo UI" panose="020B0604030504040204" pitchFamily="50" charset="-128"/>
              </a:defRPr>
            </a:lvl4pPr>
            <a:lvl5pPr marL="1145410" indent="-171455" algn="l" defTabSz="685817" rtl="0" eaLnBrk="1" latinLnBrk="0" hangingPunct="1">
              <a:spcBef>
                <a:spcPct val="20000"/>
              </a:spcBef>
              <a:buFont typeface="Arial" pitchFamily="34" charset="0"/>
              <a:buChar char="»"/>
              <a:defRPr kumimoji="1" sz="1200" kern="1200">
                <a:solidFill>
                  <a:schemeClr val="tx1"/>
                </a:solidFill>
                <a:latin typeface="+mj-ea"/>
                <a:ea typeface="+mj-ea"/>
                <a:cs typeface="Meiryo UI" panose="020B0604030504040204" pitchFamily="50" charset="-128"/>
              </a:defRPr>
            </a:lvl5pPr>
            <a:lvl6pPr marL="1885997" indent="-171455" algn="l" defTabSz="685817" rtl="0" eaLnBrk="1" latinLnBrk="0" hangingPunct="1">
              <a:spcBef>
                <a:spcPct val="20000"/>
              </a:spcBef>
              <a:buFont typeface="Arial" pitchFamily="34" charset="0"/>
              <a:buChar char="•"/>
              <a:defRPr kumimoji="1" sz="1500" kern="1200">
                <a:solidFill>
                  <a:schemeClr val="tx1"/>
                </a:solidFill>
                <a:latin typeface="+mn-lt"/>
                <a:ea typeface="+mn-ea"/>
                <a:cs typeface="+mn-cs"/>
              </a:defRPr>
            </a:lvl6pPr>
            <a:lvl7pPr marL="2228906" indent="-171455" algn="l" defTabSz="685817" rtl="0" eaLnBrk="1" latinLnBrk="0" hangingPunct="1">
              <a:spcBef>
                <a:spcPct val="20000"/>
              </a:spcBef>
              <a:buFont typeface="Arial" pitchFamily="34" charset="0"/>
              <a:buChar char="•"/>
              <a:defRPr kumimoji="1" sz="1500" kern="1200">
                <a:solidFill>
                  <a:schemeClr val="tx1"/>
                </a:solidFill>
                <a:latin typeface="+mn-lt"/>
                <a:ea typeface="+mn-ea"/>
                <a:cs typeface="+mn-cs"/>
              </a:defRPr>
            </a:lvl7pPr>
            <a:lvl8pPr marL="2571815" indent="-171455" algn="l" defTabSz="685817" rtl="0" eaLnBrk="1" latinLnBrk="0" hangingPunct="1">
              <a:spcBef>
                <a:spcPct val="20000"/>
              </a:spcBef>
              <a:buFont typeface="Arial" pitchFamily="34" charset="0"/>
              <a:buChar char="•"/>
              <a:defRPr kumimoji="1" sz="1500" kern="1200">
                <a:solidFill>
                  <a:schemeClr val="tx1"/>
                </a:solidFill>
                <a:latin typeface="+mn-lt"/>
                <a:ea typeface="+mn-ea"/>
                <a:cs typeface="+mn-cs"/>
              </a:defRPr>
            </a:lvl8pPr>
            <a:lvl9pPr marL="2914723" indent="-171455" algn="l" defTabSz="685817" rtl="0" eaLnBrk="1" latinLnBrk="0" hangingPunct="1">
              <a:spcBef>
                <a:spcPct val="20000"/>
              </a:spcBef>
              <a:buFont typeface="Arial" pitchFamily="34" charset="0"/>
              <a:buChar char="•"/>
              <a:defRPr kumimoji="1" sz="1500" kern="1200">
                <a:solidFill>
                  <a:schemeClr val="tx1"/>
                </a:solidFill>
                <a:latin typeface="+mn-lt"/>
                <a:ea typeface="+mn-ea"/>
                <a:cs typeface="+mn-cs"/>
              </a:defRPr>
            </a:lvl9pPr>
          </a:lstStyle>
          <a:p>
            <a:pPr>
              <a:lnSpc>
                <a:spcPts val="1600"/>
              </a:lnSpc>
              <a:spcBef>
                <a:spcPts val="0"/>
              </a:spcBef>
              <a:spcAft>
                <a:spcPts val="0"/>
              </a:spcAft>
              <a:buClr>
                <a:srgbClr val="000000"/>
              </a:buClr>
              <a:buFont typeface="Wingdings" panose="05000000000000000000" pitchFamily="2" charset="2"/>
              <a:buChar char="l"/>
            </a:pPr>
            <a:r>
              <a:rPr lang="ja-JP" altLang="en-US" sz="1400" dirty="0">
                <a:solidFill>
                  <a:prstClr val="black"/>
                </a:solidFill>
                <a:latin typeface="+mn-ea"/>
                <a:ea typeface="+mn-ea"/>
              </a:rPr>
              <a:t>エネルギーコスト高対応と、カーボンニュートラルに向けた対応を同時に進めていくため、</a:t>
            </a:r>
            <a:r>
              <a:rPr lang="ja-JP" altLang="en-US" sz="1400" dirty="0">
                <a:solidFill>
                  <a:srgbClr val="000000"/>
                </a:solidFill>
                <a:latin typeface="+mn-ea"/>
                <a:ea typeface="+mn-ea"/>
              </a:rPr>
              <a:t>省エネ非化石・転換補助金における、</a:t>
            </a:r>
            <a:r>
              <a:rPr lang="ja-JP" altLang="en-US" sz="1400" b="1" u="sng" dirty="0">
                <a:solidFill>
                  <a:prstClr val="black"/>
                </a:solidFill>
                <a:latin typeface="+mn-ea"/>
                <a:ea typeface="+mn-ea"/>
              </a:rPr>
              <a:t>工場全体の省エネ（</a:t>
            </a:r>
            <a:r>
              <a:rPr lang="en-US" altLang="ja-JP" sz="1400" b="1" u="sng" dirty="0">
                <a:solidFill>
                  <a:prstClr val="black"/>
                </a:solidFill>
                <a:latin typeface="+mn-ea"/>
                <a:ea typeface="+mn-ea"/>
              </a:rPr>
              <a:t>Ⅰ</a:t>
            </a:r>
            <a:r>
              <a:rPr lang="ja-JP" altLang="en-US" sz="1400" b="1" u="sng" dirty="0">
                <a:solidFill>
                  <a:prstClr val="black"/>
                </a:solidFill>
                <a:latin typeface="+mn-ea"/>
                <a:ea typeface="+mn-ea"/>
              </a:rPr>
              <a:t>）</a:t>
            </a:r>
            <a:r>
              <a:rPr lang="ja-JP" altLang="en-US" sz="1400" dirty="0">
                <a:solidFill>
                  <a:prstClr val="black"/>
                </a:solidFill>
                <a:latin typeface="+mn-ea"/>
                <a:ea typeface="+mn-ea"/>
              </a:rPr>
              <a:t>、</a:t>
            </a:r>
            <a:r>
              <a:rPr lang="ja-JP" altLang="en-US" sz="1400" b="1" u="sng" dirty="0">
                <a:solidFill>
                  <a:prstClr val="black"/>
                </a:solidFill>
                <a:latin typeface="+mn-ea"/>
                <a:ea typeface="+mn-ea"/>
              </a:rPr>
              <a:t>製造プロセスの電化・燃料転換（</a:t>
            </a:r>
            <a:r>
              <a:rPr lang="en-US" altLang="ja-JP" sz="1400" b="1" u="sng" dirty="0">
                <a:solidFill>
                  <a:prstClr val="black"/>
                </a:solidFill>
                <a:latin typeface="+mn-ea"/>
                <a:ea typeface="+mn-ea"/>
              </a:rPr>
              <a:t>Ⅱ</a:t>
            </a:r>
            <a:r>
              <a:rPr lang="ja-JP" altLang="en-US" sz="1400" b="1" u="sng" dirty="0">
                <a:solidFill>
                  <a:prstClr val="black"/>
                </a:solidFill>
                <a:latin typeface="+mn-ea"/>
                <a:ea typeface="+mn-ea"/>
              </a:rPr>
              <a:t>）</a:t>
            </a:r>
            <a:r>
              <a:rPr lang="ja-JP" altLang="en-US" sz="1400" dirty="0">
                <a:solidFill>
                  <a:prstClr val="black"/>
                </a:solidFill>
                <a:latin typeface="+mn-ea"/>
                <a:ea typeface="+mn-ea"/>
              </a:rPr>
              <a:t>、</a:t>
            </a:r>
            <a:r>
              <a:rPr lang="ja-JP" altLang="en-US" sz="1400" b="1" u="sng" dirty="0">
                <a:solidFill>
                  <a:prstClr val="black"/>
                </a:solidFill>
                <a:latin typeface="+mn-ea"/>
                <a:ea typeface="+mn-ea"/>
              </a:rPr>
              <a:t>リストから選択する機器への更新（</a:t>
            </a:r>
            <a:r>
              <a:rPr lang="en-US" altLang="ja-JP" sz="1400" b="1" u="sng" dirty="0">
                <a:solidFill>
                  <a:prstClr val="black"/>
                </a:solidFill>
                <a:latin typeface="+mn-ea"/>
                <a:ea typeface="+mn-ea"/>
              </a:rPr>
              <a:t>Ⅲ</a:t>
            </a:r>
            <a:r>
              <a:rPr lang="ja-JP" altLang="en-US" sz="1400" b="1" u="sng" dirty="0">
                <a:solidFill>
                  <a:prstClr val="black"/>
                </a:solidFill>
                <a:latin typeface="+mn-ea"/>
                <a:ea typeface="+mn-ea"/>
              </a:rPr>
              <a:t>）</a:t>
            </a:r>
            <a:r>
              <a:rPr lang="ja-JP" altLang="en-US" sz="1400" dirty="0">
                <a:solidFill>
                  <a:prstClr val="black"/>
                </a:solidFill>
                <a:latin typeface="+mn-ea"/>
                <a:ea typeface="+mn-ea"/>
              </a:rPr>
              <a:t>、</a:t>
            </a:r>
            <a:r>
              <a:rPr lang="ja-JP" altLang="en-US" sz="1400" b="1" u="sng" dirty="0">
                <a:solidFill>
                  <a:prstClr val="black"/>
                </a:solidFill>
                <a:latin typeface="+mn-ea"/>
                <a:ea typeface="+mn-ea"/>
              </a:rPr>
              <a:t>エネルギーマネジメントシステムの導入（</a:t>
            </a:r>
            <a:r>
              <a:rPr lang="en-US" altLang="ja-JP" sz="1400" b="1" u="sng" dirty="0">
                <a:solidFill>
                  <a:prstClr val="black"/>
                </a:solidFill>
                <a:latin typeface="+mn-ea"/>
                <a:ea typeface="+mn-ea"/>
              </a:rPr>
              <a:t>Ⅳ</a:t>
            </a:r>
            <a:r>
              <a:rPr lang="ja-JP" altLang="en-US" sz="1400" b="1" u="sng" dirty="0">
                <a:solidFill>
                  <a:prstClr val="black"/>
                </a:solidFill>
                <a:latin typeface="+mn-ea"/>
                <a:ea typeface="+mn-ea"/>
              </a:rPr>
              <a:t>）</a:t>
            </a:r>
            <a:r>
              <a:rPr lang="ja-JP" altLang="en-US" sz="1400" dirty="0">
                <a:solidFill>
                  <a:prstClr val="black"/>
                </a:solidFill>
                <a:latin typeface="+mn-ea"/>
                <a:ea typeface="+mn-ea"/>
              </a:rPr>
              <a:t>の４つの類型で、企業の投資を後押し。</a:t>
            </a:r>
            <a:r>
              <a:rPr lang="ja-JP" altLang="en-US" sz="1400" spc="-100" dirty="0">
                <a:solidFill>
                  <a:srgbClr val="000000"/>
                </a:solidFill>
                <a:latin typeface="+mn-ea"/>
                <a:ea typeface="+mn-ea"/>
              </a:rPr>
              <a:t>今年度より</a:t>
            </a:r>
            <a:r>
              <a:rPr lang="ja-JP" altLang="en-US" sz="1400" b="1" u="sng" spc="-100" dirty="0">
                <a:solidFill>
                  <a:srgbClr val="000000"/>
                </a:solidFill>
                <a:latin typeface="+mn-ea"/>
                <a:ea typeface="+mn-ea"/>
              </a:rPr>
              <a:t>従来の支援水準を大きく上回る省エネ設備（以下トップ性能枠）等への支援を強化</a:t>
            </a:r>
            <a:r>
              <a:rPr lang="ja-JP" altLang="en-US" sz="1400" spc="-100" dirty="0">
                <a:solidFill>
                  <a:srgbClr val="000000"/>
                </a:solidFill>
                <a:latin typeface="+mn-ea"/>
                <a:ea typeface="+mn-ea"/>
              </a:rPr>
              <a:t>。</a:t>
            </a:r>
            <a:endParaRPr lang="en-US" altLang="ja-JP" sz="1400" spc="-100" dirty="0">
              <a:solidFill>
                <a:srgbClr val="000000"/>
              </a:solidFill>
              <a:latin typeface="+mn-ea"/>
              <a:ea typeface="+mn-ea"/>
            </a:endParaRPr>
          </a:p>
          <a:p>
            <a:pPr marL="0" indent="0">
              <a:lnSpc>
                <a:spcPts val="1600"/>
              </a:lnSpc>
              <a:spcBef>
                <a:spcPts val="0"/>
              </a:spcBef>
              <a:spcAft>
                <a:spcPts val="0"/>
              </a:spcAft>
              <a:buClr>
                <a:srgbClr val="000000"/>
              </a:buClr>
              <a:buNone/>
            </a:pPr>
            <a:endParaRPr lang="en-US" altLang="ja-JP" sz="1400" dirty="0">
              <a:solidFill>
                <a:prstClr val="black"/>
              </a:solidFill>
              <a:latin typeface="+mn-ea"/>
              <a:ea typeface="+mn-ea"/>
            </a:endParaRPr>
          </a:p>
          <a:p>
            <a:pPr>
              <a:lnSpc>
                <a:spcPts val="1600"/>
              </a:lnSpc>
              <a:spcBef>
                <a:spcPts val="0"/>
              </a:spcBef>
              <a:spcAft>
                <a:spcPts val="0"/>
              </a:spcAft>
              <a:buClr>
                <a:srgbClr val="000000"/>
              </a:buClr>
              <a:buFont typeface="Wingdings" panose="05000000000000000000" pitchFamily="2" charset="2"/>
              <a:buChar char="l"/>
            </a:pPr>
            <a:r>
              <a:rPr lang="ja-JP" altLang="en-US" sz="1400" dirty="0">
                <a:solidFill>
                  <a:srgbClr val="000000"/>
                </a:solidFill>
                <a:latin typeface="+mn-ea"/>
                <a:ea typeface="+mn-ea"/>
              </a:rPr>
              <a:t>また、「</a:t>
            </a:r>
            <a:r>
              <a:rPr lang="ja-JP" altLang="en-US" sz="1400" b="1" u="sng" dirty="0">
                <a:solidFill>
                  <a:srgbClr val="000000"/>
                </a:solidFill>
                <a:latin typeface="+mn-ea"/>
                <a:ea typeface="+mn-ea"/>
              </a:rPr>
              <a:t>具体的に何をやればよいか分からない</a:t>
            </a:r>
            <a:r>
              <a:rPr lang="ja-JP" altLang="en-US" sz="1400" dirty="0">
                <a:solidFill>
                  <a:srgbClr val="000000"/>
                </a:solidFill>
                <a:latin typeface="+mn-ea"/>
                <a:ea typeface="+mn-ea"/>
              </a:rPr>
              <a:t>」との中小企業の声も多いことから、</a:t>
            </a:r>
            <a:r>
              <a:rPr lang="ja-JP" altLang="en-US" sz="1400" b="1" u="sng" dirty="0">
                <a:solidFill>
                  <a:srgbClr val="000000"/>
                </a:solidFill>
                <a:latin typeface="+mn-ea"/>
                <a:ea typeface="+mn-ea"/>
              </a:rPr>
              <a:t>専門家による省エネ診断への支援</a:t>
            </a:r>
            <a:r>
              <a:rPr lang="ja-JP" altLang="en-US" sz="1400" dirty="0">
                <a:solidFill>
                  <a:srgbClr val="000000"/>
                </a:solidFill>
                <a:latin typeface="+mn-ea"/>
                <a:ea typeface="+mn-ea"/>
              </a:rPr>
              <a:t>を実施。</a:t>
            </a:r>
            <a:endParaRPr lang="en-US" altLang="ja-JP" sz="1400" dirty="0">
              <a:solidFill>
                <a:prstClr val="black"/>
              </a:solidFill>
              <a:latin typeface="+mn-ea"/>
              <a:ea typeface="+mn-ea"/>
            </a:endParaRPr>
          </a:p>
        </p:txBody>
      </p:sp>
      <p:grpSp>
        <p:nvGrpSpPr>
          <p:cNvPr id="9" name="グループ化 8">
            <a:extLst>
              <a:ext uri="{FF2B5EF4-FFF2-40B4-BE49-F238E27FC236}">
                <a16:creationId xmlns:a16="http://schemas.microsoft.com/office/drawing/2014/main" id="{3E710EAB-0202-709A-A1EA-E4254327DA33}"/>
              </a:ext>
            </a:extLst>
          </p:cNvPr>
          <p:cNvGrpSpPr/>
          <p:nvPr/>
        </p:nvGrpSpPr>
        <p:grpSpPr>
          <a:xfrm>
            <a:off x="1637725" y="1615602"/>
            <a:ext cx="4962331" cy="5103874"/>
            <a:chOff x="1214223" y="1615602"/>
            <a:chExt cx="4962331" cy="5103874"/>
          </a:xfrm>
        </p:grpSpPr>
        <p:grpSp>
          <p:nvGrpSpPr>
            <p:cNvPr id="3" name="グループ化 2">
              <a:extLst>
                <a:ext uri="{FF2B5EF4-FFF2-40B4-BE49-F238E27FC236}">
                  <a16:creationId xmlns:a16="http://schemas.microsoft.com/office/drawing/2014/main" id="{5F1DA59C-21B2-95CB-E263-8CA11890A56C}"/>
                </a:ext>
              </a:extLst>
            </p:cNvPr>
            <p:cNvGrpSpPr/>
            <p:nvPr/>
          </p:nvGrpSpPr>
          <p:grpSpPr>
            <a:xfrm>
              <a:off x="1342473" y="2050469"/>
              <a:ext cx="4478470" cy="4669007"/>
              <a:chOff x="526143" y="1702057"/>
              <a:chExt cx="4607446" cy="5058442"/>
            </a:xfrm>
          </p:grpSpPr>
          <p:sp>
            <p:nvSpPr>
              <p:cNvPr id="21" name="正方形/長方形 20">
                <a:extLst>
                  <a:ext uri="{FF2B5EF4-FFF2-40B4-BE49-F238E27FC236}">
                    <a16:creationId xmlns:a16="http://schemas.microsoft.com/office/drawing/2014/main" id="{C47A15BD-1D08-2189-21AD-E7F75731D861}"/>
                  </a:ext>
                </a:extLst>
              </p:cNvPr>
              <p:cNvSpPr/>
              <p:nvPr/>
            </p:nvSpPr>
            <p:spPr bwMode="auto">
              <a:xfrm>
                <a:off x="526143" y="3239615"/>
                <a:ext cx="837284" cy="1274350"/>
              </a:xfrm>
              <a:prstGeom prst="rect">
                <a:avLst/>
              </a:prstGeom>
              <a:solidFill>
                <a:schemeClr val="accent3">
                  <a:lumMod val="20000"/>
                  <a:lumOff val="80000"/>
                </a:schemeClr>
              </a:solidFill>
              <a:ln w="19050">
                <a:solidFill>
                  <a:schemeClr val="tx1"/>
                </a:solidFill>
                <a:miter lim="800000"/>
                <a:headEnd/>
                <a:tailEnd/>
              </a:ln>
              <a:effectLst/>
            </p:spPr>
            <p:txBody>
              <a:bodyPr wrap="square" rtlCol="0" anchor="ctr"/>
              <a:lstStyle/>
              <a:p>
                <a:pPr algn="ctr" defTabSz="779173">
                  <a:defRPr/>
                </a:pP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a:t>
                </a:r>
                <a:r>
                  <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Ⅱ</a:t>
                </a: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a:t>
                </a:r>
                <a:endPar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algn="ctr" defTabSz="779173">
                  <a:defRPr/>
                </a:pP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電化・</a:t>
                </a:r>
                <a:br>
                  <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b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脱炭素</a:t>
                </a:r>
                <a:endPar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algn="ctr" defTabSz="779173">
                  <a:defRPr/>
                </a:pP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燃転型</a:t>
                </a:r>
                <a:endParaRPr lang="en-US" altLang="ja-JP" sz="894" b="1" kern="100">
                  <a:solidFill>
                    <a:srgbClr val="FF000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22" name="正方形/長方形 21">
                <a:extLst>
                  <a:ext uri="{FF2B5EF4-FFF2-40B4-BE49-F238E27FC236}">
                    <a16:creationId xmlns:a16="http://schemas.microsoft.com/office/drawing/2014/main" id="{1D8C2BA6-392E-83E6-ABF6-03570D27D5AE}"/>
                  </a:ext>
                </a:extLst>
              </p:cNvPr>
              <p:cNvSpPr/>
              <p:nvPr/>
            </p:nvSpPr>
            <p:spPr bwMode="auto">
              <a:xfrm>
                <a:off x="1430966" y="3246663"/>
                <a:ext cx="3691685" cy="1274351"/>
              </a:xfrm>
              <a:prstGeom prst="rect">
                <a:avLst/>
              </a:prstGeom>
              <a:noFill/>
              <a:ln w="19050">
                <a:solidFill>
                  <a:schemeClr val="bg1">
                    <a:lumMod val="25000"/>
                  </a:schemeClr>
                </a:solidFill>
                <a:miter lim="800000"/>
                <a:headEnd/>
                <a:tailEnd/>
              </a:ln>
              <a:effectLst/>
            </p:spPr>
            <p:txBody>
              <a:bodyPr wrap="square" rtlCol="0" anchor="ctr"/>
              <a:lstStyle/>
              <a:p>
                <a:pPr marL="243492" indent="-243492" defTabSz="779173">
                  <a:spcBef>
                    <a:spcPts val="554"/>
                  </a:spcBef>
                  <a:buFont typeface="Arial" panose="020B0604020202020204" pitchFamily="34" charset="0"/>
                  <a:buChar char="•"/>
                  <a:defRPr/>
                </a:pP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電化や、より低炭素な燃料への転換を伴う機器</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への</a:t>
                </a: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更新</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を補助</a:t>
                </a:r>
              </a:p>
              <a:p>
                <a:pPr marL="243492" indent="-243492" defTabSz="779173">
                  <a:spcBef>
                    <a:spcPts val="554"/>
                  </a:spcBef>
                  <a:buFont typeface="Arial" panose="020B0604020202020204" pitchFamily="34" charset="0"/>
                  <a:buChar char="•"/>
                  <a:defRPr/>
                </a:pP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補助率：</a:t>
                </a:r>
                <a:r>
                  <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1/2</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（更新・改造</a:t>
                </a:r>
                <a:r>
                  <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　</a:t>
                </a:r>
                <a:r>
                  <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1/5</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（新設</a:t>
                </a:r>
                <a:r>
                  <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a:t>
                </a:r>
                <a:endPar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marL="243492" indent="-243492" defTabSz="779173">
                  <a:spcBef>
                    <a:spcPts val="554"/>
                  </a:spcBef>
                  <a:buFont typeface="Arial" panose="020B0604020202020204" pitchFamily="34" charset="0"/>
                  <a:buChar char="•"/>
                  <a:defRPr/>
                </a:pP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補助上限額：</a:t>
                </a: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３億円</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　等</a:t>
                </a:r>
                <a:endPar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defTabSz="779173">
                  <a:spcBef>
                    <a:spcPts val="554"/>
                  </a:spcBef>
                  <a:defRPr/>
                </a:pPr>
                <a:r>
                  <a:rPr lang="en-US" altLang="ja-JP" sz="1000" b="1" kern="100" dirty="0">
                    <a:solidFill>
                      <a:srgbClr val="FF0000"/>
                    </a:solidFill>
                    <a:latin typeface="Meiryo UI" panose="020B0604030504040204" pitchFamily="50" charset="-128"/>
                    <a:ea typeface="Meiryo UI" panose="020B0604030504040204" pitchFamily="50" charset="-128"/>
                    <a:cs typeface="Arial" panose="020B0604020202020204" pitchFamily="34" charset="0"/>
                  </a:rPr>
                  <a:t>※</a:t>
                </a:r>
                <a:r>
                  <a:rPr lang="ja-JP" altLang="en-US" sz="1000" b="1" kern="100" dirty="0">
                    <a:solidFill>
                      <a:srgbClr val="FF0000"/>
                    </a:solidFill>
                    <a:latin typeface="Meiryo UI" panose="020B0604030504040204" pitchFamily="50" charset="-128"/>
                    <a:ea typeface="Meiryo UI" panose="020B0604030504040204" pitchFamily="50" charset="-128"/>
                    <a:cs typeface="Arial" panose="020B0604020202020204" pitchFamily="34" charset="0"/>
                  </a:rPr>
                  <a:t>水素燃焼可能設備への改造、水素燃料活用可能設備の新設</a:t>
                </a:r>
                <a:endParaRPr lang="en-US" altLang="ja-JP" sz="1000" b="1" kern="100" dirty="0">
                  <a:solidFill>
                    <a:srgbClr val="FF000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5" name="正方形/長方形 44">
                <a:extLst>
                  <a:ext uri="{FF2B5EF4-FFF2-40B4-BE49-F238E27FC236}">
                    <a16:creationId xmlns:a16="http://schemas.microsoft.com/office/drawing/2014/main" id="{6CE72A54-C0B8-F53E-CAA4-E6258AC73751}"/>
                  </a:ext>
                </a:extLst>
              </p:cNvPr>
              <p:cNvSpPr/>
              <p:nvPr/>
            </p:nvSpPr>
            <p:spPr bwMode="auto">
              <a:xfrm>
                <a:off x="526146" y="1702057"/>
                <a:ext cx="837285" cy="1460976"/>
              </a:xfrm>
              <a:prstGeom prst="rect">
                <a:avLst/>
              </a:prstGeom>
              <a:solidFill>
                <a:schemeClr val="accent3">
                  <a:lumMod val="20000"/>
                  <a:lumOff val="80000"/>
                </a:schemeClr>
              </a:solidFill>
              <a:ln w="19050">
                <a:solidFill>
                  <a:schemeClr val="tx1"/>
                </a:solidFill>
                <a:miter lim="800000"/>
                <a:headEnd/>
                <a:tailEnd/>
              </a:ln>
              <a:effectLst/>
            </p:spPr>
            <p:txBody>
              <a:bodyPr wrap="square" rtlCol="0" anchor="ctr"/>
              <a:lstStyle/>
              <a:p>
                <a:pPr algn="ctr" defTabSz="779173">
                  <a:lnSpc>
                    <a:spcPts val="1448"/>
                  </a:lnSpc>
                  <a:spcBef>
                    <a:spcPct val="0"/>
                  </a:spcBef>
                  <a:buClr>
                    <a:srgbClr val="0098D0"/>
                  </a:buClr>
                  <a:buSzPct val="120000"/>
                  <a:defRPr/>
                </a:pP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a:t>
                </a:r>
                <a:r>
                  <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Ⅰ</a:t>
                </a: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a:t>
                </a:r>
                <a:br>
                  <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b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工場・</a:t>
                </a:r>
                <a:br>
                  <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b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事業場型</a:t>
                </a:r>
                <a:endPar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endParaRPr>
              </a:p>
            </p:txBody>
          </p:sp>
          <p:sp>
            <p:nvSpPr>
              <p:cNvPr id="46" name="正方形/長方形 45">
                <a:extLst>
                  <a:ext uri="{FF2B5EF4-FFF2-40B4-BE49-F238E27FC236}">
                    <a16:creationId xmlns:a16="http://schemas.microsoft.com/office/drawing/2014/main" id="{CAC16B42-8EFE-7338-2B10-A915237614DC}"/>
                  </a:ext>
                </a:extLst>
              </p:cNvPr>
              <p:cNvSpPr/>
              <p:nvPr/>
            </p:nvSpPr>
            <p:spPr bwMode="auto">
              <a:xfrm>
                <a:off x="1430963" y="1702057"/>
                <a:ext cx="3702626" cy="1460976"/>
              </a:xfrm>
              <a:prstGeom prst="rect">
                <a:avLst/>
              </a:prstGeom>
              <a:noFill/>
              <a:ln w="19050">
                <a:solidFill>
                  <a:schemeClr val="bg1">
                    <a:lumMod val="25000"/>
                  </a:schemeClr>
                </a:solidFill>
                <a:miter lim="800000"/>
                <a:headEnd/>
                <a:tailEnd/>
              </a:ln>
              <a:effectLst/>
            </p:spPr>
            <p:txBody>
              <a:bodyPr wrap="square" rtlCol="0" anchor="ctr"/>
              <a:lstStyle/>
              <a:p>
                <a:pPr marL="243492" indent="-243492" defTabSz="779173">
                  <a:spcAft>
                    <a:spcPts val="511"/>
                  </a:spcAft>
                  <a:buFont typeface="Arial" panose="020B0604020202020204" pitchFamily="34" charset="0"/>
                  <a:buChar char="•"/>
                  <a:defRPr/>
                </a:pP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工場・事業場全体で大幅な省エネを図る</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ための設備・システム</a:t>
                </a: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更新</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を補助</a:t>
                </a:r>
                <a:endPar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defTabSz="779173">
                  <a:spcAft>
                    <a:spcPts val="511"/>
                  </a:spcAft>
                  <a:defRPr/>
                </a:pP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　　 </a:t>
                </a:r>
                <a:r>
                  <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a:t>
                </a:r>
                <a:r>
                  <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Ⅲ</a:t>
                </a: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類型の設備を組み合わせた申請など</a:t>
                </a:r>
                <a:endPar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marL="243492" indent="-243492" defTabSz="779173">
                  <a:spcAft>
                    <a:spcPts val="511"/>
                  </a:spcAft>
                  <a:buFont typeface="Arial" panose="020B0604020202020204" pitchFamily="34" charset="0"/>
                  <a:buChar char="•"/>
                  <a:defRPr/>
                </a:pP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補助率：</a:t>
                </a:r>
                <a:r>
                  <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1/2</a:t>
                </a: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（中小企業）</a:t>
                </a:r>
                <a:r>
                  <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1/3</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（大企業）　等</a:t>
                </a:r>
                <a:endPar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marL="243492" indent="-243492" defTabSz="779173">
                  <a:spcAft>
                    <a:spcPts val="511"/>
                  </a:spcAft>
                  <a:buFont typeface="Arial" panose="020B0604020202020204" pitchFamily="34" charset="0"/>
                  <a:buChar char="•"/>
                  <a:defRPr/>
                </a:pP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補助上限額：</a:t>
                </a:r>
                <a:r>
                  <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15</a:t>
                </a: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億円</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　等</a:t>
                </a:r>
                <a:endPar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1" name="正方形/長方形 30">
                <a:extLst>
                  <a:ext uri="{FF2B5EF4-FFF2-40B4-BE49-F238E27FC236}">
                    <a16:creationId xmlns:a16="http://schemas.microsoft.com/office/drawing/2014/main" id="{3FD319FA-6DF6-92E7-6597-718E9CDB37B5}"/>
                  </a:ext>
                </a:extLst>
              </p:cNvPr>
              <p:cNvSpPr/>
              <p:nvPr/>
            </p:nvSpPr>
            <p:spPr bwMode="auto">
              <a:xfrm>
                <a:off x="526143" y="4569738"/>
                <a:ext cx="837284" cy="1063709"/>
              </a:xfrm>
              <a:prstGeom prst="rect">
                <a:avLst/>
              </a:prstGeom>
              <a:solidFill>
                <a:schemeClr val="accent1">
                  <a:lumMod val="20000"/>
                  <a:lumOff val="80000"/>
                </a:schemeClr>
              </a:solidFill>
              <a:ln w="19050">
                <a:solidFill>
                  <a:schemeClr val="tx1"/>
                </a:solidFill>
                <a:miter lim="800000"/>
                <a:headEnd/>
                <a:tailEnd/>
              </a:ln>
              <a:effectLst/>
            </p:spPr>
            <p:txBody>
              <a:bodyPr wrap="square" rtlCol="0" anchor="ctr"/>
              <a:lstStyle/>
              <a:p>
                <a:pPr algn="ctr" defTabSz="779173">
                  <a:defRPr/>
                </a:pP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a:t>
                </a:r>
                <a:r>
                  <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Ⅲ</a:t>
                </a: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a:t>
                </a:r>
                <a:endPar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algn="ctr" defTabSz="779173">
                  <a:defRPr/>
                </a:pP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設備</a:t>
                </a:r>
                <a:br>
                  <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b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単位型</a:t>
                </a:r>
                <a:endParaRPr lang="en-US" altLang="ja-JP" sz="1193" kern="100">
                  <a:solidFill>
                    <a:prstClr val="black"/>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3" name="正方形/長方形 32">
                <a:extLst>
                  <a:ext uri="{FF2B5EF4-FFF2-40B4-BE49-F238E27FC236}">
                    <a16:creationId xmlns:a16="http://schemas.microsoft.com/office/drawing/2014/main" id="{1B4C911C-2FC1-FEA8-9237-0BAA03646D68}"/>
                  </a:ext>
                </a:extLst>
              </p:cNvPr>
              <p:cNvSpPr/>
              <p:nvPr/>
            </p:nvSpPr>
            <p:spPr bwMode="auto">
              <a:xfrm>
                <a:off x="1430963" y="4569738"/>
                <a:ext cx="3691684" cy="1064239"/>
              </a:xfrm>
              <a:prstGeom prst="rect">
                <a:avLst/>
              </a:prstGeom>
              <a:noFill/>
              <a:ln w="19050">
                <a:solidFill>
                  <a:schemeClr val="bg1">
                    <a:lumMod val="25000"/>
                  </a:schemeClr>
                </a:solidFill>
                <a:miter lim="800000"/>
                <a:headEnd/>
                <a:tailEnd/>
              </a:ln>
              <a:effectLst/>
            </p:spPr>
            <p:txBody>
              <a:bodyPr wrap="square" rtlCol="0" anchor="ctr"/>
              <a:lstStyle/>
              <a:p>
                <a:pPr marL="243492" indent="-243492" defTabSz="779173">
                  <a:spcAft>
                    <a:spcPts val="511"/>
                  </a:spcAft>
                  <a:buFont typeface="Arial" panose="020B0604020202020204" pitchFamily="34" charset="0"/>
                  <a:buChar char="•"/>
                  <a:defRPr/>
                </a:pP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リストから選択する機器</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への</a:t>
                </a: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更新</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を補助</a:t>
                </a:r>
              </a:p>
              <a:p>
                <a:pPr marL="243492" indent="-243492" defTabSz="779173">
                  <a:spcAft>
                    <a:spcPts val="511"/>
                  </a:spcAft>
                  <a:buFont typeface="Arial" panose="020B0604020202020204" pitchFamily="34" charset="0"/>
                  <a:buChar char="•"/>
                  <a:defRPr/>
                </a:pP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補助率：</a:t>
                </a:r>
                <a:r>
                  <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1/3</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（トップ性能枠　新設</a:t>
                </a:r>
                <a:r>
                  <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1/5</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、更新</a:t>
                </a:r>
                <a:r>
                  <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1/2</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a:t>
                </a:r>
                <a:endPar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marL="243492" indent="-243492" defTabSz="779173">
                  <a:spcAft>
                    <a:spcPts val="511"/>
                  </a:spcAft>
                  <a:buFont typeface="Arial" panose="020B0604020202020204" pitchFamily="34" charset="0"/>
                  <a:buChar char="•"/>
                  <a:defRPr/>
                </a:pP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補助上限額：</a:t>
                </a: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１億円</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　（トップ性能枠　</a:t>
                </a:r>
                <a:r>
                  <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3</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億円）</a:t>
                </a:r>
                <a:endPar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defTabSz="779173">
                  <a:spcAft>
                    <a:spcPts val="511"/>
                  </a:spcAft>
                  <a:defRPr/>
                </a:pPr>
                <a:r>
                  <a:rPr lang="ja-JP" altLang="en-US" sz="1108" b="1" kern="100" spc="-74" dirty="0">
                    <a:solidFill>
                      <a:srgbClr val="C00000"/>
                    </a:solidFill>
                    <a:latin typeface="Meiryo UI" panose="020B0604030504040204" pitchFamily="50" charset="-128"/>
                    <a:ea typeface="Meiryo UI" panose="020B0604030504040204" pitchFamily="50" charset="-128"/>
                    <a:cs typeface="Arial" panose="020B0604020202020204" pitchFamily="34" charset="0"/>
                  </a:rPr>
                  <a:t>　　　</a:t>
                </a:r>
                <a:r>
                  <a:rPr lang="en-US" altLang="ja-JP" sz="1108" b="1" kern="100" spc="-74" dirty="0">
                    <a:solidFill>
                      <a:srgbClr val="FF0000"/>
                    </a:solidFill>
                    <a:latin typeface="Meiryo UI" panose="020B0604030504040204" pitchFamily="50" charset="-128"/>
                    <a:ea typeface="Meiryo UI" panose="020B0604030504040204" pitchFamily="50" charset="-128"/>
                    <a:cs typeface="Arial" panose="020B0604020202020204" pitchFamily="34" charset="0"/>
                  </a:rPr>
                  <a:t>※</a:t>
                </a:r>
                <a:r>
                  <a:rPr lang="ja-JP" altLang="en-US" sz="1108" b="1" kern="100" spc="-74" dirty="0">
                    <a:solidFill>
                      <a:srgbClr val="FF0000"/>
                    </a:solidFill>
                    <a:latin typeface="Meiryo UI" panose="020B0604030504040204" pitchFamily="50" charset="-128"/>
                    <a:ea typeface="Meiryo UI" panose="020B0604030504040204" pitchFamily="50" charset="-128"/>
                    <a:cs typeface="Arial" panose="020B0604020202020204" pitchFamily="34" charset="0"/>
                  </a:rPr>
                  <a:t>トップ性能枠については、今年度より新設も対象に追加</a:t>
                </a:r>
                <a:endParaRPr lang="ja-JP" altLang="en-US" sz="1108" b="1" strike="sngStrike" kern="100" spc="-74" dirty="0">
                  <a:solidFill>
                    <a:srgbClr val="FF0000"/>
                  </a:solidFill>
                  <a:latin typeface="Meiryo UI" panose="020B0604030504040204" pitchFamily="50" charset="-128"/>
                  <a:ea typeface="Meiryo UI" panose="020B0604030504040204" pitchFamily="50" charset="-128"/>
                  <a:cs typeface="Arial" panose="020B0604020202020204" pitchFamily="34" charset="0"/>
                </a:endParaRPr>
              </a:p>
            </p:txBody>
          </p:sp>
          <p:sp>
            <p:nvSpPr>
              <p:cNvPr id="65" name="正方形/長方形 64">
                <a:extLst>
                  <a:ext uri="{FF2B5EF4-FFF2-40B4-BE49-F238E27FC236}">
                    <a16:creationId xmlns:a16="http://schemas.microsoft.com/office/drawing/2014/main" id="{F9C6DD4B-CD9B-4936-53F2-2058AA8319E4}"/>
                  </a:ext>
                </a:extLst>
              </p:cNvPr>
              <p:cNvSpPr/>
              <p:nvPr/>
            </p:nvSpPr>
            <p:spPr bwMode="auto">
              <a:xfrm>
                <a:off x="526143" y="5696790"/>
                <a:ext cx="837284" cy="1063709"/>
              </a:xfrm>
              <a:prstGeom prst="rect">
                <a:avLst/>
              </a:prstGeom>
              <a:solidFill>
                <a:schemeClr val="accent1">
                  <a:lumMod val="20000"/>
                  <a:lumOff val="80000"/>
                </a:schemeClr>
              </a:solidFill>
              <a:ln w="19050">
                <a:solidFill>
                  <a:schemeClr val="tx1"/>
                </a:solidFill>
                <a:miter lim="800000"/>
                <a:headEnd/>
                <a:tailEnd/>
              </a:ln>
              <a:effectLst/>
            </p:spPr>
            <p:txBody>
              <a:bodyPr wrap="square" rtlCol="0" anchor="ctr"/>
              <a:lstStyle/>
              <a:p>
                <a:pPr algn="ctr" defTabSz="779173">
                  <a:defRPr/>
                </a:pP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a:t>
                </a:r>
                <a:r>
                  <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Ⅳ</a:t>
                </a: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a:t>
                </a:r>
                <a:endPar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algn="ctr" defTabSz="779173">
                  <a:defRPr/>
                </a:pPr>
                <a:r>
                  <a:rPr lang="en-US" altLang="ja-JP"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EMS</a:t>
                </a:r>
                <a:r>
                  <a:rPr lang="ja-JP" altLang="en-US" sz="1193" b="1" kern="100">
                    <a:solidFill>
                      <a:prstClr val="black"/>
                    </a:solidFill>
                    <a:latin typeface="Meiryo UI" panose="020B0604030504040204" pitchFamily="50" charset="-128"/>
                    <a:ea typeface="Meiryo UI" panose="020B0604030504040204" pitchFamily="50" charset="-128"/>
                    <a:cs typeface="Arial" panose="020B0604020202020204" pitchFamily="34" charset="0"/>
                  </a:rPr>
                  <a:t>型</a:t>
                </a:r>
                <a:endParaRPr lang="en-US" altLang="ja-JP" sz="1193" kern="100">
                  <a:solidFill>
                    <a:prstClr val="black"/>
                  </a:solidFill>
                  <a:latin typeface="Meiryo UI" panose="020B0604030504040204" pitchFamily="50" charset="-128"/>
                  <a:ea typeface="Meiryo UI" panose="020B0604030504040204" pitchFamily="50" charset="-128"/>
                  <a:cs typeface="Arial" panose="020B0604020202020204" pitchFamily="34" charset="0"/>
                </a:endParaRPr>
              </a:p>
            </p:txBody>
          </p:sp>
          <p:sp>
            <p:nvSpPr>
              <p:cNvPr id="66" name="正方形/長方形 65">
                <a:extLst>
                  <a:ext uri="{FF2B5EF4-FFF2-40B4-BE49-F238E27FC236}">
                    <a16:creationId xmlns:a16="http://schemas.microsoft.com/office/drawing/2014/main" id="{BC28D6D2-68E6-1D48-E4AE-236C9E50476A}"/>
                  </a:ext>
                </a:extLst>
              </p:cNvPr>
              <p:cNvSpPr/>
              <p:nvPr/>
            </p:nvSpPr>
            <p:spPr bwMode="auto">
              <a:xfrm>
                <a:off x="1430963" y="5696790"/>
                <a:ext cx="3691684" cy="1063709"/>
              </a:xfrm>
              <a:prstGeom prst="rect">
                <a:avLst/>
              </a:prstGeom>
              <a:noFill/>
              <a:ln w="19050">
                <a:solidFill>
                  <a:schemeClr val="bg1">
                    <a:lumMod val="25000"/>
                  </a:schemeClr>
                </a:solidFill>
                <a:miter lim="800000"/>
                <a:headEnd/>
                <a:tailEnd/>
              </a:ln>
              <a:effectLst/>
            </p:spPr>
            <p:txBody>
              <a:bodyPr wrap="square" rtlCol="0" anchor="ctr"/>
              <a:lstStyle/>
              <a:p>
                <a:pPr marL="243492" indent="-243492" defTabSz="779173">
                  <a:spcAft>
                    <a:spcPts val="511"/>
                  </a:spcAft>
                  <a:buFont typeface="Arial" panose="020B0604020202020204" pitchFamily="34" charset="0"/>
                  <a:buChar char="•"/>
                  <a:defRPr/>
                </a:pPr>
                <a:r>
                  <a:rPr lang="en-US" altLang="ja-JP" sz="1108" b="1" u="sng" kern="100" spc="-46" dirty="0">
                    <a:solidFill>
                      <a:prstClr val="black"/>
                    </a:solidFill>
                    <a:latin typeface="Meiryo UI" panose="020B0604030504040204" pitchFamily="50" charset="-128"/>
                    <a:ea typeface="Meiryo UI" panose="020B0604030504040204" pitchFamily="50" charset="-128"/>
                    <a:cs typeface="Arial" panose="020B0604020202020204" pitchFamily="34" charset="0"/>
                  </a:rPr>
                  <a:t>EMS</a:t>
                </a:r>
                <a:r>
                  <a:rPr lang="ja-JP" altLang="en-US" sz="1108" b="1" u="sng" kern="100" spc="-46" dirty="0">
                    <a:solidFill>
                      <a:prstClr val="black"/>
                    </a:solidFill>
                    <a:latin typeface="Meiryo UI" panose="020B0604030504040204" pitchFamily="50" charset="-128"/>
                    <a:ea typeface="Meiryo UI" panose="020B0604030504040204" pitchFamily="50" charset="-128"/>
                    <a:cs typeface="Arial" panose="020B0604020202020204" pitchFamily="34" charset="0"/>
                  </a:rPr>
                  <a:t>（エネルギーマネジメントシステム）の導入を補助</a:t>
                </a:r>
              </a:p>
              <a:p>
                <a:pPr marL="243492" indent="-243492" defTabSz="779173">
                  <a:spcAft>
                    <a:spcPts val="511"/>
                  </a:spcAft>
                  <a:buFont typeface="Arial" panose="020B0604020202020204" pitchFamily="34" charset="0"/>
                  <a:buChar char="•"/>
                  <a:defRPr/>
                </a:pP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補助率：</a:t>
                </a:r>
                <a:r>
                  <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1/2</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（中小企業）</a:t>
                </a:r>
                <a:r>
                  <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1/3</a:t>
                </a: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（大企業）</a:t>
                </a:r>
                <a:endParaRPr lang="en-US" altLang="ja-JP"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a:p>
                <a:pPr marL="243492" indent="-243492" defTabSz="779173">
                  <a:spcAft>
                    <a:spcPts val="511"/>
                  </a:spcAft>
                  <a:buFont typeface="Arial" panose="020B0604020202020204" pitchFamily="34" charset="0"/>
                  <a:buChar char="•"/>
                  <a:defRPr/>
                </a:pPr>
                <a:r>
                  <a:rPr lang="ja-JP" altLang="en-US" sz="1108"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補助上限額：</a:t>
                </a:r>
                <a:r>
                  <a:rPr lang="ja-JP" altLang="en-US"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rPr>
                  <a:t>１億円</a:t>
                </a:r>
                <a:endParaRPr lang="en-US" altLang="ja-JP" sz="1108" b="1" u="sng" kern="100" dirty="0">
                  <a:solidFill>
                    <a:prstClr val="black"/>
                  </a:solidFill>
                  <a:latin typeface="Meiryo UI" panose="020B0604030504040204" pitchFamily="50" charset="-128"/>
                  <a:ea typeface="Meiryo UI" panose="020B0604030504040204" pitchFamily="50" charset="-128"/>
                  <a:cs typeface="Arial" panose="020B0604020202020204" pitchFamily="34" charset="0"/>
                </a:endParaRPr>
              </a:p>
            </p:txBody>
          </p:sp>
        </p:grpSp>
        <p:sp>
          <p:nvSpPr>
            <p:cNvPr id="13" name="テキスト ボックス 12">
              <a:extLst>
                <a:ext uri="{FF2B5EF4-FFF2-40B4-BE49-F238E27FC236}">
                  <a16:creationId xmlns:a16="http://schemas.microsoft.com/office/drawing/2014/main" id="{F653AE2E-FEFD-5724-D050-50EF1695D53B}"/>
                </a:ext>
              </a:extLst>
            </p:cNvPr>
            <p:cNvSpPr txBox="1"/>
            <p:nvPr/>
          </p:nvSpPr>
          <p:spPr>
            <a:xfrm>
              <a:off x="1214223" y="1615602"/>
              <a:ext cx="4962331" cy="338554"/>
            </a:xfrm>
            <a:prstGeom prst="rect">
              <a:avLst/>
            </a:prstGeom>
            <a:noFill/>
          </p:spPr>
          <p:txBody>
            <a:bodyPr wrap="square" rtlCol="0">
              <a:spAutoFit/>
            </a:bodyPr>
            <a:lstStyle/>
            <a:p>
              <a:pPr defTabSz="457200"/>
              <a:r>
                <a:rPr lang="ja-JP" altLang="en-US" sz="1600" b="1" dirty="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省エネ・非化石転換補助金（省エネ設備導入支援）</a:t>
              </a:r>
            </a:p>
          </p:txBody>
        </p:sp>
        <p:cxnSp>
          <p:nvCxnSpPr>
            <p:cNvPr id="15" name="直線コネクタ 14">
              <a:extLst>
                <a:ext uri="{FF2B5EF4-FFF2-40B4-BE49-F238E27FC236}">
                  <a16:creationId xmlns:a16="http://schemas.microsoft.com/office/drawing/2014/main" id="{CF5DB8E9-AD3A-2B18-27E3-DF9F9B523C6B}"/>
                </a:ext>
              </a:extLst>
            </p:cNvPr>
            <p:cNvCxnSpPr>
              <a:cxnSpLocks/>
            </p:cNvCxnSpPr>
            <p:nvPr/>
          </p:nvCxnSpPr>
          <p:spPr>
            <a:xfrm>
              <a:off x="1280010" y="1953496"/>
              <a:ext cx="4540933" cy="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 name="グループ化 7">
            <a:extLst>
              <a:ext uri="{FF2B5EF4-FFF2-40B4-BE49-F238E27FC236}">
                <a16:creationId xmlns:a16="http://schemas.microsoft.com/office/drawing/2014/main" id="{6A0C8205-EF95-000A-9DD8-6B37CDC5A308}"/>
              </a:ext>
            </a:extLst>
          </p:cNvPr>
          <p:cNvGrpSpPr/>
          <p:nvPr/>
        </p:nvGrpSpPr>
        <p:grpSpPr>
          <a:xfrm>
            <a:off x="6752215" y="1614942"/>
            <a:ext cx="5032417" cy="5162393"/>
            <a:chOff x="5918917" y="1614942"/>
            <a:chExt cx="5032417" cy="5162393"/>
          </a:xfrm>
        </p:grpSpPr>
        <p:sp>
          <p:nvSpPr>
            <p:cNvPr id="16" name="正方形/長方形 15">
              <a:extLst>
                <a:ext uri="{FF2B5EF4-FFF2-40B4-BE49-F238E27FC236}">
                  <a16:creationId xmlns:a16="http://schemas.microsoft.com/office/drawing/2014/main" id="{25CA0D5C-D89E-8E21-16F2-56C6C6B128C2}"/>
                </a:ext>
              </a:extLst>
            </p:cNvPr>
            <p:cNvSpPr/>
            <p:nvPr/>
          </p:nvSpPr>
          <p:spPr bwMode="auto">
            <a:xfrm>
              <a:off x="6880319" y="2055094"/>
              <a:ext cx="4043992" cy="1242289"/>
            </a:xfrm>
            <a:prstGeom prst="rect">
              <a:avLst/>
            </a:prstGeom>
            <a:noFill/>
            <a:ln w="9525">
              <a:solidFill>
                <a:sysClr val="window" lastClr="FFFFFF">
                  <a:lumMod val="65000"/>
                </a:sysClr>
              </a:solidFill>
              <a:prstDash val="sysDash"/>
              <a:miter lim="800000"/>
              <a:headEnd/>
              <a:tailEnd/>
            </a:ln>
            <a:effectLst/>
          </p:spPr>
          <p:txBody>
            <a:bodyPr vert="horz" wrap="square" rtlCol="0" anchor="ctr"/>
            <a:lstStyle/>
            <a:p>
              <a:pPr marL="128588" indent="-128588">
                <a:spcBef>
                  <a:spcPts val="450"/>
                </a:spcBef>
                <a:buFont typeface="Arial" panose="020B0604020202020204" pitchFamily="34" charset="0"/>
                <a:buChar char="•"/>
                <a:defRPr/>
              </a:pPr>
              <a:r>
                <a:rPr kumimoji="0" lang="ja-JP" altLang="en-US" sz="1100" dirty="0">
                  <a:solidFill>
                    <a:prstClr val="black"/>
                  </a:solidFill>
                  <a:latin typeface="メイリオ" panose="020B0604030504040204" pitchFamily="50" charset="-128"/>
                  <a:ea typeface="メイリオ" panose="020B0604030504040204" pitchFamily="50" charset="-128"/>
                </a:rPr>
                <a:t>専門家が、工場のエネルギー管理者等と面談後、</a:t>
              </a:r>
              <a:r>
                <a:rPr kumimoji="0" lang="ja-JP" altLang="en-US" sz="1100" b="1" u="sng" dirty="0">
                  <a:solidFill>
                    <a:prstClr val="black"/>
                  </a:solidFill>
                  <a:latin typeface="メイリオ" panose="020B0604030504040204" pitchFamily="50" charset="-128"/>
                  <a:ea typeface="メイリオ" panose="020B0604030504040204" pitchFamily="50" charset="-128"/>
                </a:rPr>
                <a:t>工場内をまわり、エネルギーの使い方を確認</a:t>
              </a:r>
              <a:r>
                <a:rPr kumimoji="0" lang="ja-JP" altLang="en-US" sz="1100" dirty="0">
                  <a:solidFill>
                    <a:prstClr val="black"/>
                  </a:solidFill>
                  <a:latin typeface="メイリオ" panose="020B0604030504040204" pitchFamily="50" charset="-128"/>
                  <a:ea typeface="メイリオ" panose="020B0604030504040204" pitchFamily="50" charset="-128"/>
                </a:rPr>
                <a:t>。</a:t>
              </a:r>
              <a:endParaRPr kumimoji="0" lang="en-US" altLang="ja-JP" sz="1100" dirty="0">
                <a:solidFill>
                  <a:prstClr val="black"/>
                </a:solidFill>
                <a:latin typeface="メイリオ" panose="020B0604030504040204" pitchFamily="50" charset="-128"/>
                <a:ea typeface="メイリオ" panose="020B0604030504040204" pitchFamily="50" charset="-128"/>
              </a:endParaRPr>
            </a:p>
            <a:p>
              <a:pPr marL="128588" indent="-128588">
                <a:spcBef>
                  <a:spcPts val="450"/>
                </a:spcBef>
                <a:buFont typeface="Arial" panose="020B0604020202020204" pitchFamily="34" charset="0"/>
                <a:buChar char="•"/>
                <a:defRPr/>
              </a:pPr>
              <a:r>
                <a:rPr kumimoji="0" lang="ja-JP" altLang="en-US" sz="1100" dirty="0">
                  <a:solidFill>
                    <a:prstClr val="black"/>
                  </a:solidFill>
                  <a:latin typeface="メイリオ" panose="020B0604030504040204" pitchFamily="50" charset="-128"/>
                  <a:ea typeface="メイリオ" panose="020B0604030504040204" pitchFamily="50" charset="-128"/>
                </a:rPr>
                <a:t>同日中の</a:t>
              </a:r>
              <a:r>
                <a:rPr kumimoji="0" lang="ja-JP" altLang="en-US" sz="1100" b="1" u="sng" dirty="0">
                  <a:solidFill>
                    <a:prstClr val="black"/>
                  </a:solidFill>
                  <a:latin typeface="メイリオ" panose="020B0604030504040204" pitchFamily="50" charset="-128"/>
                  <a:ea typeface="メイリオ" panose="020B0604030504040204" pitchFamily="50" charset="-128"/>
                </a:rPr>
                <a:t>省エネ運用改善の提案</a:t>
              </a:r>
              <a:r>
                <a:rPr kumimoji="0" lang="ja-JP" altLang="en-US" sz="1100" dirty="0">
                  <a:solidFill>
                    <a:prstClr val="black"/>
                  </a:solidFill>
                  <a:latin typeface="メイリオ" panose="020B0604030504040204" pitchFamily="50" charset="-128"/>
                  <a:ea typeface="メイリオ" panose="020B0604030504040204" pitchFamily="50" charset="-128"/>
                </a:rPr>
                <a:t>のほか、後日専門家が</a:t>
              </a:r>
              <a:r>
                <a:rPr kumimoji="0" lang="ja-JP" altLang="en-US" sz="1100" b="1" u="sng" dirty="0">
                  <a:solidFill>
                    <a:prstClr val="black"/>
                  </a:solidFill>
                  <a:latin typeface="メイリオ" panose="020B0604030504040204" pitchFamily="50" charset="-128"/>
                  <a:ea typeface="メイリオ" panose="020B0604030504040204" pitchFamily="50" charset="-128"/>
                </a:rPr>
                <a:t>省エネの余地をまとめた資料を作成</a:t>
              </a:r>
              <a:r>
                <a:rPr kumimoji="0" lang="ja-JP" altLang="en-US" sz="1100" dirty="0">
                  <a:solidFill>
                    <a:prstClr val="black"/>
                  </a:solidFill>
                  <a:latin typeface="メイリオ" panose="020B0604030504040204" pitchFamily="50" charset="-128"/>
                  <a:ea typeface="メイリオ" panose="020B0604030504040204" pitchFamily="50" charset="-128"/>
                </a:rPr>
                <a:t>。</a:t>
              </a:r>
              <a:endParaRPr kumimoji="0" lang="en-US" altLang="ja-JP" sz="1100" dirty="0">
                <a:solidFill>
                  <a:prstClr val="black"/>
                </a:solidFill>
                <a:latin typeface="メイリオ" panose="020B0604030504040204" pitchFamily="50" charset="-128"/>
                <a:ea typeface="メイリオ" panose="020B0604030504040204" pitchFamily="50" charset="-128"/>
              </a:endParaRPr>
            </a:p>
            <a:p>
              <a:pPr marL="128588" indent="-128588">
                <a:spcBef>
                  <a:spcPts val="450"/>
                </a:spcBef>
                <a:buFont typeface="Arial" panose="020B0604020202020204" pitchFamily="34" charset="0"/>
                <a:buChar char="•"/>
                <a:defRPr/>
              </a:pPr>
              <a:r>
                <a:rPr kumimoji="0" lang="ja-JP" altLang="en-US" sz="1100" b="1" u="sng" dirty="0">
                  <a:solidFill>
                    <a:prstClr val="black"/>
                  </a:solidFill>
                  <a:latin typeface="メイリオ" panose="020B0604030504040204" pitchFamily="50" charset="-128"/>
                  <a:ea typeface="メイリオ" panose="020B0604030504040204" pitchFamily="50" charset="-128"/>
                </a:rPr>
                <a:t>費用の９割を国が支援</a:t>
              </a:r>
              <a:r>
                <a:rPr kumimoji="0" lang="ja-JP" altLang="en-US" sz="1100" dirty="0">
                  <a:solidFill>
                    <a:prstClr val="black"/>
                  </a:solidFill>
                  <a:latin typeface="メイリオ" panose="020B0604030504040204" pitchFamily="50" charset="-128"/>
                  <a:ea typeface="メイリオ" panose="020B0604030504040204" pitchFamily="50" charset="-128"/>
                </a:rPr>
                <a:t>。負担額のイメージ：</a:t>
              </a:r>
              <a:r>
                <a:rPr kumimoji="0" lang="en-US" altLang="ja-JP" sz="1100" dirty="0">
                  <a:solidFill>
                    <a:prstClr val="black"/>
                  </a:solidFill>
                  <a:latin typeface="メイリオ" panose="020B0604030504040204" pitchFamily="50" charset="-128"/>
                  <a:ea typeface="メイリオ" panose="020B0604030504040204" pitchFamily="50" charset="-128"/>
                </a:rPr>
                <a:t>5,500</a:t>
              </a:r>
              <a:r>
                <a:rPr kumimoji="0" lang="ja-JP" altLang="en-US" sz="1100" dirty="0">
                  <a:solidFill>
                    <a:prstClr val="black"/>
                  </a:solidFill>
                  <a:latin typeface="メイリオ" panose="020B0604030504040204" pitchFamily="50" charset="-128"/>
                  <a:ea typeface="メイリオ" panose="020B0604030504040204" pitchFamily="50" charset="-128"/>
                </a:rPr>
                <a:t>円程度（特定設備のみ）、</a:t>
              </a:r>
              <a:r>
                <a:rPr kumimoji="0" lang="en-US" altLang="ja-JP" sz="1100" dirty="0">
                  <a:solidFill>
                    <a:prstClr val="black"/>
                  </a:solidFill>
                  <a:latin typeface="メイリオ" panose="020B0604030504040204" pitchFamily="50" charset="-128"/>
                  <a:ea typeface="メイリオ" panose="020B0604030504040204" pitchFamily="50" charset="-128"/>
                </a:rPr>
                <a:t>15,000</a:t>
              </a:r>
              <a:r>
                <a:rPr kumimoji="0" lang="ja-JP" altLang="en-US" sz="1100" dirty="0">
                  <a:solidFill>
                    <a:prstClr val="black"/>
                  </a:solidFill>
                  <a:latin typeface="メイリオ" panose="020B0604030504040204" pitchFamily="50" charset="-128"/>
                  <a:ea typeface="メイリオ" panose="020B0604030504040204" pitchFamily="50" charset="-128"/>
                </a:rPr>
                <a:t>円程度（工場・事業所）</a:t>
              </a:r>
              <a:endParaRPr kumimoji="0" lang="en-US" altLang="ja-JP" sz="1100" dirty="0">
                <a:solidFill>
                  <a:prstClr val="black"/>
                </a:solidFill>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E0B084C6-81F2-3A13-F67E-783B152E5CA0}"/>
                </a:ext>
              </a:extLst>
            </p:cNvPr>
            <p:cNvSpPr/>
            <p:nvPr/>
          </p:nvSpPr>
          <p:spPr bwMode="auto">
            <a:xfrm>
              <a:off x="5923529" y="2055093"/>
              <a:ext cx="929407" cy="1242288"/>
            </a:xfrm>
            <a:prstGeom prst="rect">
              <a:avLst/>
            </a:prstGeom>
            <a:solidFill>
              <a:srgbClr val="016F96"/>
            </a:solidFill>
            <a:ln w="9525">
              <a:noFill/>
              <a:prstDash val="sysDash"/>
              <a:miter lim="800000"/>
              <a:headEnd/>
              <a:tailEnd/>
            </a:ln>
            <a:effectLst/>
          </p:spPr>
          <p:txBody>
            <a:bodyPr vert="horz" wrap="square" rtlCol="0" anchor="ctr"/>
            <a:lstStyle/>
            <a:p>
              <a:pPr algn="ctr">
                <a:defRPr/>
              </a:pPr>
              <a:r>
                <a:rPr kumimoji="0" lang="ja-JP" altLang="en-US" sz="1400" b="1" kern="0">
                  <a:solidFill>
                    <a:prstClr val="white"/>
                  </a:solidFill>
                  <a:latin typeface="Meiryo UI" panose="020B0604030504040204" pitchFamily="50" charset="-128"/>
                  <a:ea typeface="Meiryo UI" panose="020B0604030504040204" pitchFamily="50" charset="-128"/>
                </a:rPr>
                <a:t>ウォークスルー</a:t>
              </a:r>
              <a:br>
                <a:rPr kumimoji="0" lang="en-US" altLang="ja-JP" sz="1400" b="1" kern="0">
                  <a:solidFill>
                    <a:prstClr val="white"/>
                  </a:solidFill>
                  <a:latin typeface="Meiryo UI" panose="020B0604030504040204" pitchFamily="50" charset="-128"/>
                  <a:ea typeface="Meiryo UI" panose="020B0604030504040204" pitchFamily="50" charset="-128"/>
                </a:rPr>
              </a:br>
              <a:r>
                <a:rPr kumimoji="0" lang="ja-JP" altLang="en-US" sz="1400" b="1" kern="0">
                  <a:solidFill>
                    <a:prstClr val="white"/>
                  </a:solidFill>
                  <a:latin typeface="Meiryo UI" panose="020B0604030504040204" pitchFamily="50" charset="-128"/>
                  <a:ea typeface="Meiryo UI" panose="020B0604030504040204" pitchFamily="50" charset="-128"/>
                </a:rPr>
                <a:t>診断</a:t>
              </a:r>
              <a:endParaRPr kumimoji="0" lang="en-US" altLang="ja-JP" sz="1400" b="1" kern="0">
                <a:solidFill>
                  <a:prstClr val="white"/>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B9568281-6079-A3E7-21A9-2B2EB20E8756}"/>
                </a:ext>
              </a:extLst>
            </p:cNvPr>
            <p:cNvSpPr/>
            <p:nvPr/>
          </p:nvSpPr>
          <p:spPr bwMode="auto">
            <a:xfrm>
              <a:off x="5923529" y="3368062"/>
              <a:ext cx="929407" cy="1176245"/>
            </a:xfrm>
            <a:prstGeom prst="rect">
              <a:avLst/>
            </a:prstGeom>
            <a:solidFill>
              <a:srgbClr val="016F96"/>
            </a:solidFill>
            <a:ln w="9525">
              <a:noFill/>
              <a:prstDash val="sysDash"/>
              <a:miter lim="800000"/>
              <a:headEnd/>
              <a:tailEnd/>
            </a:ln>
            <a:effectLst/>
          </p:spPr>
          <p:txBody>
            <a:bodyPr vert="horz" wrap="square" rtlCol="0" anchor="ctr"/>
            <a:lstStyle/>
            <a:p>
              <a:pPr algn="ctr">
                <a:defRPr/>
              </a:pPr>
              <a:r>
                <a:rPr kumimoji="0" lang="en-US" altLang="ja-JP" sz="1400" b="1" kern="0">
                  <a:solidFill>
                    <a:prstClr val="white"/>
                  </a:solidFill>
                  <a:latin typeface="Meiryo UI" panose="020B0604030504040204" pitchFamily="50" charset="-128"/>
                  <a:ea typeface="Meiryo UI" panose="020B0604030504040204" pitchFamily="50" charset="-128"/>
                </a:rPr>
                <a:t>IT</a:t>
              </a:r>
              <a:r>
                <a:rPr kumimoji="0" lang="ja-JP" altLang="en-US" sz="1400" b="1" kern="0">
                  <a:solidFill>
                    <a:prstClr val="white"/>
                  </a:solidFill>
                  <a:latin typeface="Meiryo UI" panose="020B0604030504040204" pitchFamily="50" charset="-128"/>
                  <a:ea typeface="Meiryo UI" panose="020B0604030504040204" pitchFamily="50" charset="-128"/>
                </a:rPr>
                <a:t>診断</a:t>
              </a:r>
              <a:endParaRPr kumimoji="0" lang="en-US" altLang="ja-JP" sz="1400" b="1" kern="0">
                <a:solidFill>
                  <a:prstClr val="white"/>
                </a:solidFill>
                <a:latin typeface="Meiryo UI" panose="020B0604030504040204" pitchFamily="50" charset="-128"/>
                <a:ea typeface="Meiryo UI" panose="020B0604030504040204" pitchFamily="50" charset="-128"/>
              </a:endParaRPr>
            </a:p>
          </p:txBody>
        </p:sp>
        <p:sp>
          <p:nvSpPr>
            <p:cNvPr id="27" name="正方形/長方形 26">
              <a:extLst>
                <a:ext uri="{FF2B5EF4-FFF2-40B4-BE49-F238E27FC236}">
                  <a16:creationId xmlns:a16="http://schemas.microsoft.com/office/drawing/2014/main" id="{24975EE1-4E42-236C-9505-7BE44BA35CF7}"/>
                </a:ext>
              </a:extLst>
            </p:cNvPr>
            <p:cNvSpPr/>
            <p:nvPr/>
          </p:nvSpPr>
          <p:spPr bwMode="auto">
            <a:xfrm>
              <a:off x="6880319" y="3368062"/>
              <a:ext cx="4043992" cy="1176245"/>
            </a:xfrm>
            <a:prstGeom prst="rect">
              <a:avLst/>
            </a:prstGeom>
            <a:noFill/>
            <a:ln w="9525">
              <a:solidFill>
                <a:sysClr val="window" lastClr="FFFFFF">
                  <a:lumMod val="65000"/>
                </a:sysClr>
              </a:solidFill>
              <a:prstDash val="sysDash"/>
              <a:miter lim="800000"/>
              <a:headEnd/>
              <a:tailEnd/>
            </a:ln>
            <a:effectLst/>
          </p:spPr>
          <p:txBody>
            <a:bodyPr vert="horz" wrap="square" rtlCol="0" anchor="ctr"/>
            <a:lstStyle/>
            <a:p>
              <a:pPr marL="128588" indent="-128588">
                <a:spcBef>
                  <a:spcPts val="450"/>
                </a:spcBef>
                <a:buFont typeface="Arial" panose="020B0604020202020204" pitchFamily="34" charset="0"/>
                <a:buChar char="•"/>
                <a:defRPr/>
              </a:pPr>
              <a:r>
                <a:rPr kumimoji="0" lang="ja-JP" altLang="en-US" sz="1100" dirty="0">
                  <a:solidFill>
                    <a:prstClr val="black"/>
                  </a:solidFill>
                  <a:latin typeface="メイリオ" panose="020B0604030504040204" pitchFamily="50" charset="-128"/>
                  <a:ea typeface="メイリオ" panose="020B0604030504040204" pitchFamily="50" charset="-128"/>
                </a:rPr>
                <a:t>事前調査に基づき</a:t>
              </a:r>
              <a:r>
                <a:rPr kumimoji="0" lang="ja-JP" altLang="en-US" sz="1100" b="1" u="sng" dirty="0">
                  <a:solidFill>
                    <a:prstClr val="black"/>
                  </a:solidFill>
                  <a:latin typeface="メイリオ" panose="020B0604030504040204" pitchFamily="50" charset="-128"/>
                  <a:ea typeface="メイリオ" panose="020B0604030504040204" pitchFamily="50" charset="-128"/>
                </a:rPr>
                <a:t>計測機器を設置し、</a:t>
              </a:r>
              <a:r>
                <a:rPr kumimoji="0" lang="ja-JP" altLang="en-US" sz="1100" b="1" u="sng" dirty="0">
                  <a:solidFill>
                    <a:prstClr val="black"/>
                  </a:solidFill>
                  <a:latin typeface="メイリオ" panose="020B0604030504040204" pitchFamily="50" charset="-128"/>
                  <a:ea typeface="メイリオ" panose="020B0604030504040204" pitchFamily="50" charset="-128"/>
                  <a:cs typeface="Meiryo UI" panose="020B0604030504040204" pitchFamily="50" charset="-128"/>
                </a:rPr>
                <a:t>エネルギー使用状況を可視化</a:t>
              </a:r>
              <a:r>
                <a:rPr kumimoji="0" lang="ja-JP" altLang="en-US" sz="1100" dirty="0">
                  <a:solidFill>
                    <a:prstClr val="black"/>
                  </a:solidFill>
                  <a:latin typeface="メイリオ" panose="020B0604030504040204" pitchFamily="50" charset="-128"/>
                  <a:ea typeface="メイリオ" panose="020B0604030504040204" pitchFamily="50" charset="-128"/>
                  <a:cs typeface="Meiryo UI" panose="020B0604030504040204" pitchFamily="50" charset="-128"/>
                </a:rPr>
                <a:t>。省エネポイントを特定し、</a:t>
              </a:r>
              <a:r>
                <a:rPr kumimoji="0" lang="ja-JP" altLang="en-US" sz="1100" dirty="0">
                  <a:solidFill>
                    <a:prstClr val="black"/>
                  </a:solidFill>
                  <a:latin typeface="メイリオ" panose="020B0604030504040204" pitchFamily="50" charset="-128"/>
                  <a:ea typeface="メイリオ" panose="020B0604030504040204" pitchFamily="50" charset="-128"/>
                </a:rPr>
                <a:t>改善方法を検討。</a:t>
              </a:r>
              <a:endParaRPr kumimoji="0" lang="en-US" altLang="ja-JP" sz="1100" dirty="0">
                <a:solidFill>
                  <a:prstClr val="black"/>
                </a:solidFill>
                <a:latin typeface="メイリオ" panose="020B0604030504040204" pitchFamily="50" charset="-128"/>
                <a:ea typeface="メイリオ" panose="020B0604030504040204" pitchFamily="50" charset="-128"/>
              </a:endParaRPr>
            </a:p>
            <a:p>
              <a:pPr marL="128588" indent="-128588">
                <a:spcBef>
                  <a:spcPts val="450"/>
                </a:spcBef>
                <a:buFont typeface="Arial" panose="020B0604020202020204" pitchFamily="34" charset="0"/>
                <a:buChar char="•"/>
                <a:defRPr/>
              </a:pPr>
              <a:r>
                <a:rPr kumimoji="0" lang="ja-JP" altLang="en-US" sz="1100" dirty="0">
                  <a:solidFill>
                    <a:prstClr val="black"/>
                  </a:solidFill>
                  <a:latin typeface="メイリオ" panose="020B0604030504040204" pitchFamily="50" charset="-128"/>
                  <a:ea typeface="メイリオ" panose="020B0604030504040204" pitchFamily="50" charset="-128"/>
                </a:rPr>
                <a:t>データに基づき、</a:t>
              </a:r>
              <a:r>
                <a:rPr kumimoji="0" lang="ja-JP" altLang="en-US" sz="1100" b="1" u="sng" dirty="0">
                  <a:solidFill>
                    <a:prstClr val="black"/>
                  </a:solidFill>
                  <a:latin typeface="メイリオ" panose="020B0604030504040204" pitchFamily="50" charset="-128"/>
                  <a:ea typeface="メイリオ" panose="020B0604030504040204" pitchFamily="50" charset="-128"/>
                </a:rPr>
                <a:t>よりきめ細やかな省エネ提案を実施</a:t>
              </a:r>
              <a:r>
                <a:rPr kumimoji="0" lang="ja-JP" altLang="en-US" sz="1100" dirty="0">
                  <a:solidFill>
                    <a:prstClr val="black"/>
                  </a:solidFill>
                  <a:latin typeface="メイリオ" panose="020B0604030504040204" pitchFamily="50" charset="-128"/>
                  <a:ea typeface="メイリオ" panose="020B0604030504040204" pitchFamily="50" charset="-128"/>
                </a:rPr>
                <a:t>。</a:t>
              </a:r>
              <a:endParaRPr kumimoji="0" lang="en-US" altLang="ja-JP" sz="1100" dirty="0">
                <a:solidFill>
                  <a:prstClr val="black"/>
                </a:solidFill>
                <a:latin typeface="メイリオ" panose="020B0604030504040204" pitchFamily="50" charset="-128"/>
                <a:ea typeface="メイリオ" panose="020B0604030504040204" pitchFamily="50" charset="-128"/>
              </a:endParaRPr>
            </a:p>
            <a:p>
              <a:pPr marL="128588" indent="-128588">
                <a:spcBef>
                  <a:spcPts val="450"/>
                </a:spcBef>
                <a:buFont typeface="Arial" panose="020B0604020202020204" pitchFamily="34" charset="0"/>
                <a:buChar char="•"/>
                <a:defRPr/>
              </a:pPr>
              <a:r>
                <a:rPr kumimoji="0" lang="ja-JP" altLang="en-US" sz="1100" b="1" u="sng" dirty="0">
                  <a:solidFill>
                    <a:prstClr val="black"/>
                  </a:solidFill>
                  <a:latin typeface="メイリオ" panose="020B0604030504040204" pitchFamily="50" charset="-128"/>
                  <a:ea typeface="メイリオ" panose="020B0604030504040204" pitchFamily="50" charset="-128"/>
                </a:rPr>
                <a:t>費用の９割を国が支援</a:t>
              </a:r>
              <a:r>
                <a:rPr kumimoji="0" lang="ja-JP" altLang="en-US" sz="1100" dirty="0">
                  <a:solidFill>
                    <a:prstClr val="black"/>
                  </a:solidFill>
                  <a:latin typeface="メイリオ" panose="020B0604030504040204" pitchFamily="50" charset="-128"/>
                  <a:ea typeface="メイリオ" panose="020B0604030504040204" pitchFamily="50" charset="-128"/>
                </a:rPr>
                <a:t>。</a:t>
              </a:r>
              <a:r>
                <a:rPr lang="ja-JP" altLang="en-US" sz="1100" dirty="0">
                  <a:solidFill>
                    <a:srgbClr val="000000"/>
                  </a:solidFill>
                  <a:latin typeface="メイリオ" panose="020B0604030504040204" pitchFamily="50" charset="-128"/>
                  <a:ea typeface="メイリオ" panose="020B0604030504040204" pitchFamily="50" charset="-128"/>
                </a:rPr>
                <a:t>負担額のイメージ：</a:t>
              </a:r>
              <a:r>
                <a:rPr lang="en-US" altLang="ja-JP" sz="1100" dirty="0">
                  <a:solidFill>
                    <a:srgbClr val="000000"/>
                  </a:solidFill>
                  <a:latin typeface="メイリオ" panose="020B0604030504040204" pitchFamily="50" charset="-128"/>
                  <a:ea typeface="メイリオ" panose="020B0604030504040204" pitchFamily="50" charset="-128"/>
                </a:rPr>
                <a:t>2</a:t>
              </a:r>
              <a:r>
                <a:rPr lang="ja-JP" altLang="en-US" sz="1100" dirty="0">
                  <a:solidFill>
                    <a:srgbClr val="000000"/>
                  </a:solidFill>
                  <a:latin typeface="メイリオ" panose="020B0604030504040204" pitchFamily="50" charset="-128"/>
                  <a:ea typeface="メイリオ" panose="020B0604030504040204" pitchFamily="50" charset="-128"/>
                </a:rPr>
                <a:t>万円</a:t>
              </a:r>
              <a:r>
                <a:rPr lang="en-US" altLang="ja-JP" sz="1100" dirty="0">
                  <a:solidFill>
                    <a:srgbClr val="000000"/>
                  </a:solidFill>
                  <a:latin typeface="メイリオ" panose="020B0604030504040204" pitchFamily="50" charset="-128"/>
                  <a:ea typeface="メイリオ" panose="020B0604030504040204" pitchFamily="50" charset="-128"/>
                </a:rPr>
                <a:t>~5</a:t>
              </a:r>
              <a:r>
                <a:rPr lang="ja-JP" altLang="en-US" sz="1100" dirty="0">
                  <a:solidFill>
                    <a:srgbClr val="000000"/>
                  </a:solidFill>
                  <a:latin typeface="メイリオ" panose="020B0604030504040204" pitchFamily="50" charset="-128"/>
                  <a:ea typeface="メイリオ" panose="020B0604030504040204" pitchFamily="50" charset="-128"/>
                </a:rPr>
                <a:t>万円程度</a:t>
              </a:r>
              <a:endParaRPr lang="en-US" altLang="ja-JP" sz="1100" dirty="0">
                <a:solidFill>
                  <a:srgbClr val="000000"/>
                </a:solidFill>
                <a:latin typeface="メイリオ" panose="020B0604030504040204" pitchFamily="50" charset="-128"/>
                <a:ea typeface="メイリオ" panose="020B0604030504040204" pitchFamily="50" charset="-128"/>
              </a:endParaRPr>
            </a:p>
          </p:txBody>
        </p:sp>
        <p:sp>
          <p:nvSpPr>
            <p:cNvPr id="30" name="正方形/長方形 29">
              <a:extLst>
                <a:ext uri="{FF2B5EF4-FFF2-40B4-BE49-F238E27FC236}">
                  <a16:creationId xmlns:a16="http://schemas.microsoft.com/office/drawing/2014/main" id="{675A7570-27C1-4A38-F71E-66065B248A2B}"/>
                </a:ext>
              </a:extLst>
            </p:cNvPr>
            <p:cNvSpPr/>
            <p:nvPr/>
          </p:nvSpPr>
          <p:spPr bwMode="auto">
            <a:xfrm>
              <a:off x="5923529" y="4595298"/>
              <a:ext cx="929407" cy="1105427"/>
            </a:xfrm>
            <a:prstGeom prst="rect">
              <a:avLst/>
            </a:prstGeom>
            <a:solidFill>
              <a:srgbClr val="016F96"/>
            </a:solidFill>
            <a:ln w="9525">
              <a:noFill/>
              <a:prstDash val="sysDash"/>
              <a:miter lim="800000"/>
              <a:headEnd/>
              <a:tailEnd/>
            </a:ln>
            <a:effectLst/>
          </p:spPr>
          <p:txBody>
            <a:bodyPr vert="horz" wrap="square" rtlCol="0" anchor="ctr"/>
            <a:lstStyle/>
            <a:p>
              <a:pPr algn="ctr">
                <a:defRPr/>
              </a:pPr>
              <a:r>
                <a:rPr kumimoji="0" lang="ja-JP" altLang="en-US" sz="1400" b="1" kern="0">
                  <a:solidFill>
                    <a:prstClr val="white"/>
                  </a:solidFill>
                  <a:latin typeface="Meiryo UI" panose="020B0604030504040204" pitchFamily="50" charset="-128"/>
                  <a:ea typeface="Meiryo UI" panose="020B0604030504040204" pitchFamily="50" charset="-128"/>
                </a:rPr>
                <a:t>伴走</a:t>
              </a:r>
              <a:br>
                <a:rPr kumimoji="0" lang="en-US" altLang="ja-JP" sz="1400" b="1" kern="0">
                  <a:solidFill>
                    <a:prstClr val="white"/>
                  </a:solidFill>
                  <a:latin typeface="Meiryo UI" panose="020B0604030504040204" pitchFamily="50" charset="-128"/>
                  <a:ea typeface="Meiryo UI" panose="020B0604030504040204" pitchFamily="50" charset="-128"/>
                </a:rPr>
              </a:br>
              <a:r>
                <a:rPr kumimoji="0" lang="ja-JP" altLang="en-US" sz="1400" b="1" kern="0">
                  <a:solidFill>
                    <a:prstClr val="white"/>
                  </a:solidFill>
                  <a:latin typeface="Meiryo UI" panose="020B0604030504040204" pitchFamily="50" charset="-128"/>
                  <a:ea typeface="Meiryo UI" panose="020B0604030504040204" pitchFamily="50" charset="-128"/>
                </a:rPr>
                <a:t>支援</a:t>
              </a:r>
              <a:endParaRPr kumimoji="0" lang="en-US" altLang="ja-JP" sz="1400" b="1" kern="0">
                <a:solidFill>
                  <a:prstClr val="white"/>
                </a:solidFill>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DA24EF31-5601-4473-2941-5E2D470E040E}"/>
                </a:ext>
              </a:extLst>
            </p:cNvPr>
            <p:cNvSpPr/>
            <p:nvPr/>
          </p:nvSpPr>
          <p:spPr bwMode="auto">
            <a:xfrm>
              <a:off x="6880320" y="4595298"/>
              <a:ext cx="4043992" cy="1105429"/>
            </a:xfrm>
            <a:prstGeom prst="rect">
              <a:avLst/>
            </a:prstGeom>
            <a:noFill/>
            <a:ln w="9525">
              <a:solidFill>
                <a:sysClr val="window" lastClr="FFFFFF">
                  <a:lumMod val="65000"/>
                </a:sysClr>
              </a:solidFill>
              <a:prstDash val="sysDash"/>
              <a:miter lim="800000"/>
              <a:headEnd/>
              <a:tailEnd/>
            </a:ln>
            <a:effectLst/>
          </p:spPr>
          <p:txBody>
            <a:bodyPr vert="horz" wrap="square" rtlCol="0" anchor="ctr"/>
            <a:lstStyle/>
            <a:p>
              <a:pPr marL="158265" indent="-132926" defTabSz="779173">
                <a:spcBef>
                  <a:spcPts val="450"/>
                </a:spcBef>
                <a:buFont typeface="Arial" panose="020B0604020202020204" pitchFamily="34" charset="0"/>
                <a:buChar char="•"/>
                <a:defRPr/>
              </a:pPr>
              <a:r>
                <a:rPr kumimoji="0" lang="ja-JP" altLang="en-US" sz="1100" b="1" u="sng" dirty="0">
                  <a:solidFill>
                    <a:srgbClr val="000000"/>
                  </a:solidFill>
                  <a:latin typeface="メイリオ" panose="020B0604030504040204" pitchFamily="50" charset="-128"/>
                  <a:ea typeface="メイリオ" panose="020B0604030504040204" pitchFamily="50" charset="-128"/>
                </a:rPr>
                <a:t>診断受診後</a:t>
              </a:r>
              <a:r>
                <a:rPr kumimoji="0" lang="ja-JP" altLang="en-US" sz="1100" dirty="0">
                  <a:solidFill>
                    <a:srgbClr val="000000"/>
                  </a:solidFill>
                  <a:latin typeface="メイリオ" panose="020B0604030504040204" pitchFamily="50" charset="-128"/>
                  <a:ea typeface="メイリオ" panose="020B0604030504040204" pitchFamily="50" charset="-128"/>
                </a:rPr>
                <a:t>、希望する企業に対しては</a:t>
              </a:r>
              <a:r>
                <a:rPr kumimoji="0" lang="ja-JP" altLang="en-US" sz="1100" b="1" u="sng" dirty="0">
                  <a:solidFill>
                    <a:srgbClr val="000000"/>
                  </a:solidFill>
                  <a:latin typeface="メイリオ" panose="020B0604030504040204" pitchFamily="50" charset="-128"/>
                  <a:ea typeface="メイリオ" panose="020B0604030504040204" pitchFamily="50" charset="-128"/>
                </a:rPr>
                <a:t>改善の実行に向けた継続的な省エネ支援を実施</a:t>
              </a:r>
              <a:r>
                <a:rPr kumimoji="0" lang="ja-JP" altLang="en-US" sz="1100" dirty="0">
                  <a:solidFill>
                    <a:srgbClr val="000000"/>
                  </a:solidFill>
                  <a:latin typeface="メイリオ" panose="020B0604030504040204" pitchFamily="50" charset="-128"/>
                  <a:ea typeface="メイリオ" panose="020B0604030504040204" pitchFamily="50" charset="-128"/>
                </a:rPr>
                <a:t>。</a:t>
              </a:r>
              <a:endParaRPr kumimoji="0" lang="en-US" altLang="ja-JP" sz="1100" dirty="0">
                <a:solidFill>
                  <a:srgbClr val="000000"/>
                </a:solidFill>
                <a:latin typeface="メイリオ" panose="020B0604030504040204" pitchFamily="50" charset="-128"/>
                <a:ea typeface="メイリオ" panose="020B0604030504040204" pitchFamily="50" charset="-128"/>
              </a:endParaRPr>
            </a:p>
            <a:p>
              <a:pPr marL="158265" indent="-132926" defTabSz="779173">
                <a:spcBef>
                  <a:spcPts val="450"/>
                </a:spcBef>
                <a:buFont typeface="Arial" panose="020B0604020202020204" pitchFamily="34" charset="0"/>
                <a:buChar char="•"/>
                <a:defRPr/>
              </a:pPr>
              <a:r>
                <a:rPr kumimoji="0" lang="ja-JP" altLang="en-US" sz="1100" dirty="0">
                  <a:solidFill>
                    <a:srgbClr val="000000"/>
                  </a:solidFill>
                  <a:latin typeface="メイリオ" panose="020B0604030504040204" pitchFamily="50" charset="-128"/>
                  <a:ea typeface="メイリオ" panose="020B0604030504040204" pitchFamily="50" charset="-128"/>
                </a:rPr>
                <a:t>具体的には、</a:t>
              </a:r>
              <a:r>
                <a:rPr kumimoji="0" lang="ja-JP" altLang="en-US" sz="1100" b="1" u="sng" dirty="0">
                  <a:solidFill>
                    <a:srgbClr val="000000"/>
                  </a:solidFill>
                  <a:latin typeface="メイリオ" panose="020B0604030504040204" pitchFamily="50" charset="-128"/>
                  <a:ea typeface="メイリオ" panose="020B0604030504040204" pitchFamily="50" charset="-128"/>
                </a:rPr>
                <a:t>設備更新の補助金申請サポートや、省エネ改善計画の作成等を支援</a:t>
              </a:r>
              <a:r>
                <a:rPr kumimoji="0" lang="ja-JP" altLang="en-US" sz="1100" dirty="0">
                  <a:solidFill>
                    <a:srgbClr val="000000"/>
                  </a:solidFill>
                  <a:latin typeface="メイリオ" panose="020B0604030504040204" pitchFamily="50" charset="-128"/>
                  <a:ea typeface="メイリオ" panose="020B0604030504040204" pitchFamily="50" charset="-128"/>
                </a:rPr>
                <a:t>。</a:t>
              </a:r>
              <a:endParaRPr kumimoji="0" lang="en-US" altLang="ja-JP" sz="1100" dirty="0">
                <a:solidFill>
                  <a:srgbClr val="000000"/>
                </a:solidFill>
                <a:latin typeface="メイリオ" panose="020B0604030504040204" pitchFamily="50" charset="-128"/>
                <a:ea typeface="メイリオ" panose="020B0604030504040204" pitchFamily="50" charset="-128"/>
              </a:endParaRPr>
            </a:p>
            <a:p>
              <a:pPr marL="158265" indent="-132926" defTabSz="779173">
                <a:spcBef>
                  <a:spcPts val="450"/>
                </a:spcBef>
                <a:buFont typeface="Arial" panose="020B0604020202020204" pitchFamily="34" charset="0"/>
                <a:buChar char="•"/>
                <a:defRPr/>
              </a:pPr>
              <a:r>
                <a:rPr kumimoji="0" lang="ja-JP" altLang="en-US" sz="1100" b="1" u="sng" dirty="0">
                  <a:solidFill>
                    <a:prstClr val="black"/>
                  </a:solidFill>
                  <a:latin typeface="メイリオ" panose="020B0604030504040204" pitchFamily="50" charset="-128"/>
                  <a:ea typeface="メイリオ" panose="020B0604030504040204" pitchFamily="50" charset="-128"/>
                </a:rPr>
                <a:t>費用の９割を国が支援。</a:t>
              </a:r>
              <a:r>
                <a:rPr kumimoji="0" lang="ja-JP" altLang="en-US" sz="1100" dirty="0">
                  <a:solidFill>
                    <a:srgbClr val="000000"/>
                  </a:solidFill>
                  <a:latin typeface="メイリオ" panose="020B0604030504040204" pitchFamily="50" charset="-128"/>
                  <a:ea typeface="メイリオ" panose="020B0604030504040204" pitchFamily="50" charset="-128"/>
                </a:rPr>
                <a:t>負担額：支援内容に応じて設定。</a:t>
              </a:r>
              <a:endParaRPr kumimoji="0" lang="en-US" altLang="ja-JP" sz="1100" dirty="0">
                <a:solidFill>
                  <a:srgbClr val="000000"/>
                </a:solidFill>
                <a:latin typeface="メイリオ" panose="020B0604030504040204" pitchFamily="50" charset="-128"/>
                <a:ea typeface="メイリオ" panose="020B0604030504040204" pitchFamily="50" charset="-128"/>
              </a:endParaRPr>
            </a:p>
          </p:txBody>
        </p:sp>
        <p:cxnSp>
          <p:nvCxnSpPr>
            <p:cNvPr id="35" name="直線コネクタ 34">
              <a:extLst>
                <a:ext uri="{FF2B5EF4-FFF2-40B4-BE49-F238E27FC236}">
                  <a16:creationId xmlns:a16="http://schemas.microsoft.com/office/drawing/2014/main" id="{ECFED54B-ADFF-4C8A-1541-DEE272ADC1A3}"/>
                </a:ext>
              </a:extLst>
            </p:cNvPr>
            <p:cNvCxnSpPr>
              <a:cxnSpLocks/>
            </p:cNvCxnSpPr>
            <p:nvPr/>
          </p:nvCxnSpPr>
          <p:spPr>
            <a:xfrm>
              <a:off x="6629172" y="1953496"/>
              <a:ext cx="3746098" cy="0"/>
            </a:xfrm>
            <a:prstGeom prst="line">
              <a:avLst/>
            </a:prstGeom>
            <a:ln w="12700"/>
          </p:spPr>
          <p:style>
            <a:lnRef idx="1">
              <a:schemeClr val="dk1"/>
            </a:lnRef>
            <a:fillRef idx="0">
              <a:schemeClr val="dk1"/>
            </a:fillRef>
            <a:effectRef idx="0">
              <a:schemeClr val="dk1"/>
            </a:effectRef>
            <a:fontRef idx="minor">
              <a:schemeClr val="tx1"/>
            </a:fontRef>
          </p:style>
        </p:cxnSp>
        <p:sp>
          <p:nvSpPr>
            <p:cNvPr id="51" name="正方形/長方形 50">
              <a:extLst>
                <a:ext uri="{FF2B5EF4-FFF2-40B4-BE49-F238E27FC236}">
                  <a16:creationId xmlns:a16="http://schemas.microsoft.com/office/drawing/2014/main" id="{3080355C-8572-C8AE-A6B6-2BB105229970}"/>
                </a:ext>
              </a:extLst>
            </p:cNvPr>
            <p:cNvSpPr/>
            <p:nvPr/>
          </p:nvSpPr>
          <p:spPr bwMode="auto">
            <a:xfrm>
              <a:off x="6875708" y="5754471"/>
              <a:ext cx="4043991" cy="1022864"/>
            </a:xfrm>
            <a:prstGeom prst="rect">
              <a:avLst/>
            </a:prstGeom>
            <a:noFill/>
            <a:ln w="9525">
              <a:solidFill>
                <a:sysClr val="window" lastClr="FFFFFF">
                  <a:lumMod val="65000"/>
                </a:sysClr>
              </a:solidFill>
              <a:prstDash val="sysDash"/>
              <a:miter lim="800000"/>
              <a:headEnd/>
              <a:tailEnd/>
            </a:ln>
            <a:effectLst/>
          </p:spPr>
          <p:txBody>
            <a:bodyPr vert="horz" wrap="square" rtlCol="0" anchor="ctr"/>
            <a:lstStyle/>
            <a:p>
              <a:pPr marL="158265" indent="-132926" defTabSz="779173">
                <a:buFont typeface="Arial" panose="020B0604020202020204" pitchFamily="34" charset="0"/>
                <a:buChar char="•"/>
                <a:defRPr/>
              </a:pPr>
              <a:r>
                <a:rPr kumimoji="0" lang="ja-JP" altLang="en-US" sz="1100" b="1" u="sng" dirty="0">
                  <a:solidFill>
                    <a:srgbClr val="000000"/>
                  </a:solidFill>
                  <a:latin typeface="Calibri" panose="020F0502020204030204"/>
                  <a:ea typeface="メイリオ" panose="020B0604030504040204" pitchFamily="50" charset="-128"/>
                </a:rPr>
                <a:t>省エネ診断受診後、省エネの取組に踏み出せていない中小企業等に対し、省エネ診断の結果やニーズに応じた支援を提供する支援機関とのマッチングプラットフォームを新設。</a:t>
              </a:r>
              <a:endParaRPr kumimoji="0" lang="en-US" altLang="ja-JP" sz="1100" b="1" u="sng" dirty="0">
                <a:solidFill>
                  <a:srgbClr val="000000"/>
                </a:solidFill>
                <a:latin typeface="Calibri" panose="020F0502020204030204"/>
                <a:ea typeface="メイリオ" panose="020B0604030504040204" pitchFamily="50" charset="-128"/>
              </a:endParaRPr>
            </a:p>
            <a:p>
              <a:pPr marL="25339" defTabSz="779173">
                <a:defRPr/>
              </a:pPr>
              <a:r>
                <a:rPr kumimoji="0" lang="ja-JP" altLang="en-US" sz="1100" dirty="0">
                  <a:solidFill>
                    <a:srgbClr val="000000"/>
                  </a:solidFill>
                  <a:latin typeface="メイリオ" panose="020B0604030504040204" pitchFamily="50" charset="-128"/>
                  <a:ea typeface="メイリオ" panose="020B0604030504040204" pitchFamily="50" charset="-128"/>
                </a:rPr>
                <a:t>　開設期間：</a:t>
              </a:r>
              <a:r>
                <a:rPr kumimoji="0" lang="en-US" altLang="ja-JP" sz="1100" dirty="0">
                  <a:solidFill>
                    <a:srgbClr val="000000"/>
                  </a:solidFill>
                  <a:latin typeface="メイリオ" panose="020B0604030504040204" pitchFamily="50" charset="-128"/>
                  <a:ea typeface="メイリオ" panose="020B0604030504040204" pitchFamily="50" charset="-128"/>
                </a:rPr>
                <a:t>2026</a:t>
              </a:r>
              <a:r>
                <a:rPr kumimoji="0" lang="ja-JP" altLang="en-US" sz="1100" dirty="0">
                  <a:solidFill>
                    <a:srgbClr val="000000"/>
                  </a:solidFill>
                  <a:latin typeface="メイリオ" panose="020B0604030504040204" pitchFamily="50" charset="-128"/>
                  <a:ea typeface="メイリオ" panose="020B0604030504040204" pitchFamily="50" charset="-128"/>
                </a:rPr>
                <a:t>年</a:t>
              </a:r>
              <a:r>
                <a:rPr kumimoji="0" lang="en-US" altLang="ja-JP" sz="1100" dirty="0">
                  <a:solidFill>
                    <a:srgbClr val="000000"/>
                  </a:solidFill>
                  <a:latin typeface="メイリオ" panose="020B0604030504040204" pitchFamily="50" charset="-128"/>
                  <a:ea typeface="メイリオ" panose="020B0604030504040204" pitchFamily="50" charset="-128"/>
                </a:rPr>
                <a:t>6</a:t>
              </a:r>
              <a:r>
                <a:rPr kumimoji="0" lang="ja-JP" altLang="en-US" sz="1100" dirty="0">
                  <a:solidFill>
                    <a:srgbClr val="000000"/>
                  </a:solidFill>
                  <a:latin typeface="メイリオ" panose="020B0604030504040204" pitchFamily="50" charset="-128"/>
                  <a:ea typeface="メイリオ" panose="020B0604030504040204" pitchFamily="50" charset="-128"/>
                </a:rPr>
                <a:t>月中旬～</a:t>
              </a:r>
              <a:r>
                <a:rPr kumimoji="0" lang="en-US" altLang="ja-JP" sz="1100" dirty="0">
                  <a:solidFill>
                    <a:srgbClr val="000000"/>
                  </a:solidFill>
                  <a:latin typeface="メイリオ" panose="020B0604030504040204" pitchFamily="50" charset="-128"/>
                  <a:ea typeface="メイリオ" panose="020B0604030504040204" pitchFamily="50" charset="-128"/>
                </a:rPr>
                <a:t>2027</a:t>
              </a:r>
              <a:r>
                <a:rPr kumimoji="0" lang="ja-JP" altLang="en-US" sz="1100" dirty="0">
                  <a:solidFill>
                    <a:srgbClr val="000000"/>
                  </a:solidFill>
                  <a:latin typeface="メイリオ" panose="020B0604030504040204" pitchFamily="50" charset="-128"/>
                  <a:ea typeface="メイリオ" panose="020B0604030504040204" pitchFamily="50" charset="-128"/>
                </a:rPr>
                <a:t>年</a:t>
              </a:r>
              <a:r>
                <a:rPr kumimoji="0" lang="en-US" altLang="ja-JP" sz="1100" dirty="0">
                  <a:solidFill>
                    <a:srgbClr val="000000"/>
                  </a:solidFill>
                  <a:latin typeface="メイリオ" panose="020B0604030504040204" pitchFamily="50" charset="-128"/>
                  <a:ea typeface="メイリオ" panose="020B0604030504040204" pitchFamily="50" charset="-128"/>
                </a:rPr>
                <a:t>3</a:t>
              </a:r>
              <a:r>
                <a:rPr kumimoji="0" lang="ja-JP" altLang="en-US" sz="1100" dirty="0">
                  <a:solidFill>
                    <a:srgbClr val="000000"/>
                  </a:solidFill>
                  <a:latin typeface="メイリオ" panose="020B0604030504040204" pitchFamily="50" charset="-128"/>
                  <a:ea typeface="メイリオ" panose="020B0604030504040204" pitchFamily="50" charset="-128"/>
                </a:rPr>
                <a:t>月中旬まで</a:t>
              </a:r>
              <a:br>
                <a:rPr kumimoji="0" lang="en-US" altLang="ja-JP" sz="1100" dirty="0">
                  <a:solidFill>
                    <a:srgbClr val="000000"/>
                  </a:solidFill>
                  <a:latin typeface="メイリオ" panose="020B0604030504040204" pitchFamily="50" charset="-128"/>
                  <a:ea typeface="メイリオ" panose="020B0604030504040204" pitchFamily="50" charset="-128"/>
                </a:rPr>
              </a:br>
              <a:r>
                <a:rPr kumimoji="0" lang="ja-JP" altLang="en-US" sz="1100" dirty="0">
                  <a:solidFill>
                    <a:srgbClr val="000000"/>
                  </a:solidFill>
                  <a:latin typeface="メイリオ" panose="020B0604030504040204" pitchFamily="50" charset="-128"/>
                  <a:ea typeface="メイリオ" panose="020B0604030504040204" pitchFamily="50" charset="-128"/>
                </a:rPr>
                <a:t>　支援機関の登録申込期限：</a:t>
              </a:r>
              <a:r>
                <a:rPr kumimoji="0" lang="en-US" altLang="ja-JP" sz="1100" dirty="0">
                  <a:solidFill>
                    <a:srgbClr val="000000"/>
                  </a:solidFill>
                  <a:latin typeface="メイリオ" panose="020B0604030504040204" pitchFamily="50" charset="-128"/>
                  <a:ea typeface="メイリオ" panose="020B0604030504040204" pitchFamily="50" charset="-128"/>
                </a:rPr>
                <a:t>2026</a:t>
              </a:r>
              <a:r>
                <a:rPr kumimoji="0" lang="ja-JP" altLang="en-US" sz="1100" dirty="0">
                  <a:solidFill>
                    <a:srgbClr val="000000"/>
                  </a:solidFill>
                  <a:latin typeface="メイリオ" panose="020B0604030504040204" pitchFamily="50" charset="-128"/>
                  <a:ea typeface="メイリオ" panose="020B0604030504040204" pitchFamily="50" charset="-128"/>
                </a:rPr>
                <a:t>年</a:t>
              </a:r>
              <a:r>
                <a:rPr kumimoji="0" lang="en-US" altLang="ja-JP" sz="1100" dirty="0">
                  <a:solidFill>
                    <a:srgbClr val="000000"/>
                  </a:solidFill>
                  <a:latin typeface="メイリオ" panose="020B0604030504040204" pitchFamily="50" charset="-128"/>
                  <a:ea typeface="メイリオ" panose="020B0604030504040204" pitchFamily="50" charset="-128"/>
                </a:rPr>
                <a:t>12</a:t>
              </a:r>
              <a:r>
                <a:rPr kumimoji="0" lang="ja-JP" altLang="en-US" sz="1100" dirty="0">
                  <a:solidFill>
                    <a:srgbClr val="000000"/>
                  </a:solidFill>
                  <a:latin typeface="メイリオ" panose="020B0604030504040204" pitchFamily="50" charset="-128"/>
                  <a:ea typeface="メイリオ" panose="020B0604030504040204" pitchFamily="50" charset="-128"/>
                </a:rPr>
                <a:t>月</a:t>
              </a:r>
              <a:r>
                <a:rPr kumimoji="0" lang="en-US" altLang="ja-JP" sz="1100" dirty="0">
                  <a:solidFill>
                    <a:srgbClr val="000000"/>
                  </a:solidFill>
                  <a:latin typeface="メイリオ" panose="020B0604030504040204" pitchFamily="50" charset="-128"/>
                  <a:ea typeface="メイリオ" panose="020B0604030504040204" pitchFamily="50" charset="-128"/>
                </a:rPr>
                <a:t>25</a:t>
              </a:r>
              <a:r>
                <a:rPr kumimoji="0" lang="ja-JP" altLang="en-US" sz="1100" dirty="0">
                  <a:solidFill>
                    <a:srgbClr val="000000"/>
                  </a:solidFill>
                  <a:latin typeface="メイリオ" panose="020B0604030504040204" pitchFamily="50" charset="-128"/>
                  <a:ea typeface="メイリオ" panose="020B0604030504040204" pitchFamily="50" charset="-128"/>
                </a:rPr>
                <a:t>日まで</a:t>
              </a:r>
              <a:endParaRPr kumimoji="0" lang="en-US" altLang="ja-JP" sz="1100" dirty="0">
                <a:solidFill>
                  <a:srgbClr val="000000"/>
                </a:solidFill>
                <a:latin typeface="メイリオ" panose="020B0604030504040204" pitchFamily="50" charset="-128"/>
                <a:ea typeface="メイリオ" panose="020B0604030504040204" pitchFamily="50" charset="-128"/>
              </a:endParaRPr>
            </a:p>
          </p:txBody>
        </p:sp>
        <p:sp>
          <p:nvSpPr>
            <p:cNvPr id="36" name="テキスト ボックス 35">
              <a:extLst>
                <a:ext uri="{FF2B5EF4-FFF2-40B4-BE49-F238E27FC236}">
                  <a16:creationId xmlns:a16="http://schemas.microsoft.com/office/drawing/2014/main" id="{CBCE8062-69B1-7CDE-5C0F-890B3556E4E4}"/>
                </a:ext>
              </a:extLst>
            </p:cNvPr>
            <p:cNvSpPr txBox="1"/>
            <p:nvPr/>
          </p:nvSpPr>
          <p:spPr>
            <a:xfrm>
              <a:off x="6501342" y="1614942"/>
              <a:ext cx="4449992" cy="338554"/>
            </a:xfrm>
            <a:prstGeom prst="rect">
              <a:avLst/>
            </a:prstGeom>
            <a:noFill/>
          </p:spPr>
          <p:txBody>
            <a:bodyPr wrap="square" rtlCol="0">
              <a:spAutoFit/>
            </a:bodyPr>
            <a:lstStyle/>
            <a:p>
              <a:pPr defTabSz="457200"/>
              <a:r>
                <a:rPr lang="ja-JP" altLang="en-US" sz="1600" b="1" dirty="0">
                  <a:solidFill>
                    <a:srgbClr val="000000"/>
                  </a:solidFill>
                  <a:latin typeface="メイリオ" panose="020B0604030504040204" pitchFamily="50" charset="-128"/>
                  <a:ea typeface="メイリオ" panose="020B0604030504040204" pitchFamily="50" charset="-128"/>
                  <a:cs typeface="Meiryo UI" panose="020B0604030504040204" pitchFamily="50" charset="-128"/>
                </a:rPr>
                <a:t>省エネ診断（設備更新や運用改善を提案）</a:t>
              </a:r>
            </a:p>
          </p:txBody>
        </p:sp>
        <p:sp>
          <p:nvSpPr>
            <p:cNvPr id="44" name="正方形/長方形 43">
              <a:extLst>
                <a:ext uri="{FF2B5EF4-FFF2-40B4-BE49-F238E27FC236}">
                  <a16:creationId xmlns:a16="http://schemas.microsoft.com/office/drawing/2014/main" id="{D6225EBB-CD02-872D-ACC1-918D265919A2}"/>
                </a:ext>
              </a:extLst>
            </p:cNvPr>
            <p:cNvSpPr/>
            <p:nvPr/>
          </p:nvSpPr>
          <p:spPr bwMode="auto">
            <a:xfrm>
              <a:off x="5918917" y="5754471"/>
              <a:ext cx="929407" cy="1022862"/>
            </a:xfrm>
            <a:prstGeom prst="rect">
              <a:avLst/>
            </a:prstGeom>
            <a:solidFill>
              <a:srgbClr val="016F96"/>
            </a:solidFill>
            <a:ln w="9525">
              <a:noFill/>
              <a:prstDash val="sysDash"/>
              <a:miter lim="800000"/>
              <a:headEnd/>
              <a:tailEnd/>
            </a:ln>
            <a:effectLst/>
          </p:spPr>
          <p:txBody>
            <a:bodyPr vert="horz" wrap="square" rtlCol="0" anchor="ctr"/>
            <a:lstStyle/>
            <a:p>
              <a:pPr algn="ctr">
                <a:defRPr/>
              </a:pPr>
              <a:endParaRPr kumimoji="0" lang="en-US" altLang="ja-JP" sz="1400" b="1" kern="0" dirty="0">
                <a:solidFill>
                  <a:prstClr val="white"/>
                </a:solidFill>
                <a:latin typeface="Meiryo UI" panose="020B0604030504040204" pitchFamily="50" charset="-128"/>
                <a:ea typeface="Meiryo UI" panose="020B0604030504040204" pitchFamily="50" charset="-128"/>
              </a:endParaRPr>
            </a:p>
            <a:p>
              <a:pPr algn="ctr">
                <a:defRPr/>
              </a:pPr>
              <a:r>
                <a:rPr kumimoji="0" lang="ja-JP" altLang="en-US" sz="1400" b="1" kern="0" dirty="0">
                  <a:solidFill>
                    <a:prstClr val="white"/>
                  </a:solidFill>
                  <a:latin typeface="Meiryo UI" panose="020B0604030504040204" pitchFamily="50" charset="-128"/>
                  <a:ea typeface="Meiryo UI" panose="020B0604030504040204" pitchFamily="50" charset="-128"/>
                </a:rPr>
                <a:t>マッチングプラットフォーム</a:t>
              </a:r>
              <a:endParaRPr kumimoji="0" lang="en-US" altLang="ja-JP" sz="1400" b="1" kern="0" dirty="0">
                <a:solidFill>
                  <a:prstClr val="white"/>
                </a:solidFill>
                <a:latin typeface="Meiryo UI" panose="020B0604030504040204" pitchFamily="50" charset="-128"/>
                <a:ea typeface="Meiryo UI" panose="020B0604030504040204" pitchFamily="50" charset="-128"/>
              </a:endParaRPr>
            </a:p>
          </p:txBody>
        </p:sp>
        <p:sp>
          <p:nvSpPr>
            <p:cNvPr id="2" name="楕円 1">
              <a:extLst>
                <a:ext uri="{FF2B5EF4-FFF2-40B4-BE49-F238E27FC236}">
                  <a16:creationId xmlns:a16="http://schemas.microsoft.com/office/drawing/2014/main" id="{63D4DE04-4DCB-BD70-21B9-5B75AB569E82}"/>
                </a:ext>
              </a:extLst>
            </p:cNvPr>
            <p:cNvSpPr/>
            <p:nvPr/>
          </p:nvSpPr>
          <p:spPr bwMode="auto">
            <a:xfrm>
              <a:off x="6126798" y="5733256"/>
              <a:ext cx="501917" cy="331750"/>
            </a:xfrm>
            <a:prstGeom prst="ellipse">
              <a:avLst/>
            </a:prstGeom>
            <a:solidFill>
              <a:srgbClr val="F79646">
                <a:lumMod val="75000"/>
              </a:srgbClr>
            </a:solidFill>
            <a:ln w="9525">
              <a:noFill/>
              <a:miter lim="800000"/>
              <a:headEnd/>
              <a:tailEnd/>
            </a:ln>
            <a:effectLst/>
          </p:spPr>
          <p:txBody>
            <a:bodyPr wrap="none" rtlCol="0" anchor="ctr"/>
            <a:lstStyle/>
            <a:p>
              <a:pPr algn="ctr" defTabSz="457200">
                <a:defRPr/>
              </a:pPr>
              <a:r>
                <a:rPr kumimoji="0" lang="ja-JP" altLang="en-US" sz="1292" b="1" kern="0" dirty="0">
                  <a:solidFill>
                    <a:srgbClr val="FEFFFF"/>
                  </a:solidFill>
                  <a:latin typeface="メイリオ" panose="020B0604030504040204" pitchFamily="50" charset="-128"/>
                  <a:ea typeface="メイリオ" panose="020B0604030504040204" pitchFamily="50" charset="-128"/>
                </a:rPr>
                <a:t>新設</a:t>
              </a:r>
            </a:p>
          </p:txBody>
        </p:sp>
      </p:grpSp>
      <p:sp>
        <p:nvSpPr>
          <p:cNvPr id="4" name="タイトル 2">
            <a:extLst>
              <a:ext uri="{FF2B5EF4-FFF2-40B4-BE49-F238E27FC236}">
                <a16:creationId xmlns:a16="http://schemas.microsoft.com/office/drawing/2014/main" id="{13E888A5-CE22-1611-8FB5-5A7D6BFEEE05}"/>
              </a:ext>
            </a:extLst>
          </p:cNvPr>
          <p:cNvSpPr txBox="1">
            <a:spLocks/>
          </p:cNvSpPr>
          <p:nvPr/>
        </p:nvSpPr>
        <p:spPr>
          <a:xfrm>
            <a:off x="0" y="-3394"/>
            <a:ext cx="1743022" cy="461665"/>
          </a:xfrm>
          <a:prstGeom prst="rect">
            <a:avLst/>
          </a:prstGeom>
          <a:solidFill>
            <a:schemeClr val="accent6">
              <a:lumMod val="50000"/>
            </a:schemeClr>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a:spcBef>
                <a:spcPts val="0"/>
              </a:spcBef>
              <a:defRPr/>
            </a:pPr>
            <a:r>
              <a:rPr lang="ja-JP" altLang="en-US" dirty="0">
                <a:solidFill>
                  <a:schemeClr val="bg1"/>
                </a:solidFill>
                <a:latin typeface="Meiryo UI" panose="020B0604030504040204" pitchFamily="50" charset="-128"/>
                <a:ea typeface="Meiryo UI" panose="020B0604030504040204" pitchFamily="50" charset="-128"/>
                <a:cs typeface="+mn-cs"/>
              </a:rPr>
              <a:t>生産性向上</a:t>
            </a:r>
            <a:endParaRPr lang="en-US" altLang="ja-JP" dirty="0">
              <a:solidFill>
                <a:schemeClr val="bg1"/>
              </a:solidFill>
              <a:latin typeface="Meiryo UI" panose="020B0604030504040204" pitchFamily="50" charset="-128"/>
              <a:ea typeface="Meiryo UI" panose="020B0604030504040204" pitchFamily="50" charset="-128"/>
              <a:cs typeface="+mn-cs"/>
            </a:endParaRPr>
          </a:p>
        </p:txBody>
      </p:sp>
      <p:sp>
        <p:nvSpPr>
          <p:cNvPr id="6" name="スライド番号プレースホルダー 5">
            <a:extLst>
              <a:ext uri="{FF2B5EF4-FFF2-40B4-BE49-F238E27FC236}">
                <a16:creationId xmlns:a16="http://schemas.microsoft.com/office/drawing/2014/main" id="{BA191008-3256-7411-1159-6015D4DDCC95}"/>
              </a:ext>
            </a:extLst>
          </p:cNvPr>
          <p:cNvSpPr>
            <a:spLocks noGrp="1"/>
          </p:cNvSpPr>
          <p:nvPr>
            <p:ph type="sldNum" sz="quarter" idx="4"/>
          </p:nvPr>
        </p:nvSpPr>
        <p:spPr/>
        <p:txBody>
          <a:bodyPr/>
          <a:lstStyle/>
          <a:p>
            <a:fld id="{D9550142-B990-490A-A107-ED7302A7FD52}" type="slidenum">
              <a:rPr lang="ja-JP" altLang="en-US" smtClean="0"/>
              <a:pPr/>
              <a:t>30</a:t>
            </a:fld>
            <a:endParaRPr lang="ja-JP" altLang="en-US" dirty="0"/>
          </a:p>
        </p:txBody>
      </p:sp>
      <p:sp>
        <p:nvSpPr>
          <p:cNvPr id="5" name="タイトル 5">
            <a:extLst>
              <a:ext uri="{FF2B5EF4-FFF2-40B4-BE49-F238E27FC236}">
                <a16:creationId xmlns:a16="http://schemas.microsoft.com/office/drawing/2014/main" id="{E8518737-C433-8243-9D0E-2B5AE1D78879}"/>
              </a:ext>
            </a:extLst>
          </p:cNvPr>
          <p:cNvSpPr txBox="1">
            <a:spLocks/>
          </p:cNvSpPr>
          <p:nvPr/>
        </p:nvSpPr>
        <p:spPr>
          <a:xfrm>
            <a:off x="1743022" y="0"/>
            <a:ext cx="8169402" cy="461665"/>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lang="ja-JP" altLang="en-US" sz="3200" b="1"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defTabSz="914400"/>
            <a:r>
              <a:rPr lang="ja-JP" altLang="en-US" sz="2400" dirty="0">
                <a:latin typeface="Meiryo UI" panose="020B0604030504040204" pitchFamily="50" charset="-128"/>
                <a:ea typeface="Meiryo UI" panose="020B0604030504040204" pitchFamily="50" charset="-128"/>
              </a:rPr>
              <a:t>省エネ・非化石転換補助金／省エネ診断</a:t>
            </a:r>
          </a:p>
        </p:txBody>
      </p:sp>
      <p:sp>
        <p:nvSpPr>
          <p:cNvPr id="7" name="テキスト ボックス 6">
            <a:extLst>
              <a:ext uri="{FF2B5EF4-FFF2-40B4-BE49-F238E27FC236}">
                <a16:creationId xmlns:a16="http://schemas.microsoft.com/office/drawing/2014/main" id="{4641A08F-FAE7-2295-405D-C7628BCECA0E}"/>
              </a:ext>
            </a:extLst>
          </p:cNvPr>
          <p:cNvSpPr txBox="1"/>
          <p:nvPr/>
        </p:nvSpPr>
        <p:spPr>
          <a:xfrm>
            <a:off x="65787" y="2348880"/>
            <a:ext cx="1637725" cy="1431161"/>
          </a:xfrm>
          <a:prstGeom prst="rect">
            <a:avLst/>
          </a:prstGeom>
          <a:noFill/>
          <a:ln w="19050">
            <a:solidFill>
              <a:schemeClr val="tx1"/>
            </a:solidFill>
          </a:ln>
        </p:spPr>
        <p:txBody>
          <a:bodyPr wrap="square" rtlCol="0">
            <a:spAutoFit/>
          </a:bodyPr>
          <a:lstStyle/>
          <a:p>
            <a:pPr algn="l"/>
            <a:r>
              <a:rPr kumimoji="1" lang="ja-JP" altLang="en-US" sz="1100" dirty="0">
                <a:latin typeface="+mn-ea"/>
                <a:cs typeface="Meiryo UI" panose="020B0604030504040204" pitchFamily="50" charset="-128"/>
              </a:rPr>
              <a:t>○公募期間（二次）</a:t>
            </a:r>
            <a:endParaRPr kumimoji="1" lang="en-US" altLang="ja-JP" sz="1100" dirty="0">
              <a:latin typeface="+mn-ea"/>
              <a:cs typeface="Meiryo UI" panose="020B0604030504040204" pitchFamily="50" charset="-128"/>
            </a:endParaRPr>
          </a:p>
          <a:p>
            <a:pPr algn="l"/>
            <a:r>
              <a:rPr kumimoji="1" lang="en-US" altLang="ja-JP" sz="1100" dirty="0">
                <a:latin typeface="+mn-ea"/>
                <a:cs typeface="Meiryo UI" panose="020B0604030504040204" pitchFamily="50" charset="-128"/>
              </a:rPr>
              <a:t>2026</a:t>
            </a:r>
            <a:r>
              <a:rPr kumimoji="1" lang="ja-JP" altLang="en-US" sz="1100" dirty="0">
                <a:latin typeface="+mn-ea"/>
                <a:cs typeface="Meiryo UI" panose="020B0604030504040204" pitchFamily="50" charset="-128"/>
              </a:rPr>
              <a:t>年</a:t>
            </a:r>
            <a:r>
              <a:rPr kumimoji="1" lang="en-US" altLang="ja-JP" sz="1100" dirty="0">
                <a:latin typeface="+mn-ea"/>
                <a:cs typeface="Meiryo UI" panose="020B0604030504040204" pitchFamily="50" charset="-128"/>
              </a:rPr>
              <a:t>6</a:t>
            </a:r>
            <a:r>
              <a:rPr kumimoji="1" lang="ja-JP" altLang="en-US" sz="1100" dirty="0">
                <a:latin typeface="+mn-ea"/>
                <a:cs typeface="Meiryo UI" panose="020B0604030504040204" pitchFamily="50" charset="-128"/>
              </a:rPr>
              <a:t>月</a:t>
            </a:r>
            <a:r>
              <a:rPr kumimoji="1" lang="en-US" altLang="ja-JP" sz="1100" dirty="0">
                <a:latin typeface="+mn-ea"/>
                <a:cs typeface="Meiryo UI" panose="020B0604030504040204" pitchFamily="50" charset="-128"/>
              </a:rPr>
              <a:t>1</a:t>
            </a:r>
            <a:r>
              <a:rPr kumimoji="1" lang="ja-JP" altLang="en-US" sz="1100" dirty="0">
                <a:latin typeface="+mn-ea"/>
                <a:cs typeface="Meiryo UI" panose="020B0604030504040204" pitchFamily="50" charset="-128"/>
              </a:rPr>
              <a:t>日（月）～</a:t>
            </a:r>
            <a:r>
              <a:rPr kumimoji="1" lang="en-US" altLang="ja-JP" sz="1100" dirty="0">
                <a:latin typeface="+mn-ea"/>
                <a:cs typeface="Meiryo UI" panose="020B0604030504040204" pitchFamily="50" charset="-128"/>
              </a:rPr>
              <a:t>7</a:t>
            </a:r>
            <a:r>
              <a:rPr kumimoji="1" lang="ja-JP" altLang="en-US" sz="1100" dirty="0">
                <a:latin typeface="+mn-ea"/>
                <a:cs typeface="Meiryo UI" panose="020B0604030504040204" pitchFamily="50" charset="-128"/>
              </a:rPr>
              <a:t>月</a:t>
            </a:r>
            <a:r>
              <a:rPr kumimoji="1" lang="en-US" altLang="ja-JP" sz="1100" dirty="0">
                <a:latin typeface="+mn-ea"/>
                <a:cs typeface="Meiryo UI" panose="020B0604030504040204" pitchFamily="50" charset="-128"/>
              </a:rPr>
              <a:t>9</a:t>
            </a:r>
            <a:r>
              <a:rPr kumimoji="1" lang="ja-JP" altLang="en-US" sz="1100" dirty="0">
                <a:latin typeface="+mn-ea"/>
                <a:cs typeface="Meiryo UI" panose="020B0604030504040204" pitchFamily="50" charset="-128"/>
              </a:rPr>
              <a:t>日（木）</a:t>
            </a:r>
            <a:endParaRPr kumimoji="1" lang="en-US" altLang="ja-JP" sz="1100" dirty="0">
              <a:latin typeface="+mn-ea"/>
              <a:cs typeface="Meiryo UI" panose="020B0604030504040204" pitchFamily="50" charset="-128"/>
            </a:endParaRPr>
          </a:p>
          <a:p>
            <a:pPr algn="l"/>
            <a:endParaRPr lang="en-US" altLang="ja-JP" sz="1100" dirty="0">
              <a:latin typeface="+mn-ea"/>
              <a:cs typeface="Meiryo UI" panose="020B0604030504040204" pitchFamily="50" charset="-128"/>
            </a:endParaRPr>
          </a:p>
          <a:p>
            <a:pPr algn="l"/>
            <a:r>
              <a:rPr kumimoji="1" lang="ja-JP" altLang="en-US" sz="1100" dirty="0">
                <a:latin typeface="+mn-ea"/>
                <a:cs typeface="Meiryo UI" panose="020B0604030504040204" pitchFamily="50" charset="-128"/>
              </a:rPr>
              <a:t>○事業期間</a:t>
            </a:r>
            <a:endParaRPr kumimoji="1" lang="en-US" altLang="ja-JP" sz="1100" dirty="0">
              <a:latin typeface="+mn-ea"/>
              <a:cs typeface="Meiryo UI" panose="020B0604030504040204" pitchFamily="50" charset="-128"/>
            </a:endParaRPr>
          </a:p>
          <a:p>
            <a:pPr algn="l"/>
            <a:r>
              <a:rPr kumimoji="1" lang="ja-JP" altLang="en-US" sz="1100" dirty="0">
                <a:latin typeface="+mn-ea"/>
                <a:cs typeface="Meiryo UI" panose="020B0604030504040204" pitchFamily="50" charset="-128"/>
              </a:rPr>
              <a:t>交付決定日から</a:t>
            </a:r>
            <a:endParaRPr kumimoji="1" lang="en-US" altLang="ja-JP" sz="1100" dirty="0">
              <a:latin typeface="+mn-ea"/>
              <a:cs typeface="Meiryo UI" panose="020B0604030504040204" pitchFamily="50" charset="-128"/>
            </a:endParaRPr>
          </a:p>
          <a:p>
            <a:pPr algn="l"/>
            <a:r>
              <a:rPr kumimoji="1" lang="en-US" altLang="ja-JP" sz="1100" dirty="0">
                <a:latin typeface="+mn-ea"/>
                <a:cs typeface="Meiryo UI" panose="020B0604030504040204" pitchFamily="50" charset="-128"/>
              </a:rPr>
              <a:t>2027</a:t>
            </a:r>
            <a:r>
              <a:rPr kumimoji="1" lang="ja-JP" altLang="en-US" sz="1100" dirty="0">
                <a:latin typeface="+mn-ea"/>
                <a:cs typeface="Meiryo UI" panose="020B0604030504040204" pitchFamily="50" charset="-128"/>
              </a:rPr>
              <a:t>年</a:t>
            </a:r>
            <a:r>
              <a:rPr kumimoji="1" lang="en-US" altLang="ja-JP" sz="1100" dirty="0">
                <a:latin typeface="+mn-ea"/>
                <a:cs typeface="Meiryo UI" panose="020B0604030504040204" pitchFamily="50" charset="-128"/>
              </a:rPr>
              <a:t>1</a:t>
            </a:r>
            <a:r>
              <a:rPr kumimoji="1" lang="ja-JP" altLang="en-US" sz="1100" dirty="0">
                <a:latin typeface="+mn-ea"/>
                <a:cs typeface="Meiryo UI" panose="020B0604030504040204" pitchFamily="50" charset="-128"/>
              </a:rPr>
              <a:t>月</a:t>
            </a:r>
            <a:r>
              <a:rPr kumimoji="1" lang="en-US" altLang="ja-JP" sz="1100" dirty="0">
                <a:latin typeface="+mn-ea"/>
                <a:cs typeface="Meiryo UI" panose="020B0604030504040204" pitchFamily="50" charset="-128"/>
              </a:rPr>
              <a:t>31</a:t>
            </a:r>
            <a:r>
              <a:rPr kumimoji="1" lang="ja-JP" altLang="en-US" sz="1100" dirty="0">
                <a:latin typeface="+mn-ea"/>
                <a:cs typeface="Meiryo UI" panose="020B0604030504040204" pitchFamily="50" charset="-128"/>
              </a:rPr>
              <a:t>日まで</a:t>
            </a:r>
            <a:endParaRPr kumimoji="1" lang="en-US" altLang="ja-JP" sz="1100" dirty="0">
              <a:latin typeface="+mn-ea"/>
              <a:cs typeface="Meiryo UI" panose="020B0604030504040204" pitchFamily="50" charset="-128"/>
            </a:endParaRPr>
          </a:p>
          <a:p>
            <a:pPr algn="l"/>
            <a:endParaRPr kumimoji="1" lang="ja-JP" altLang="en-US" sz="1000" dirty="0">
              <a:latin typeface="+mn-ea"/>
              <a:cs typeface="Meiryo UI" panose="020B0604030504040204" pitchFamily="50" charset="-128"/>
            </a:endParaRPr>
          </a:p>
        </p:txBody>
      </p:sp>
      <p:sp>
        <p:nvSpPr>
          <p:cNvPr id="23" name="正方形/長方形 22">
            <a:extLst>
              <a:ext uri="{FF2B5EF4-FFF2-40B4-BE49-F238E27FC236}">
                <a16:creationId xmlns:a16="http://schemas.microsoft.com/office/drawing/2014/main" id="{0D1F02D8-82E2-BCA5-8832-827DAD12ACC8}"/>
              </a:ext>
            </a:extLst>
          </p:cNvPr>
          <p:cNvSpPr/>
          <p:nvPr/>
        </p:nvSpPr>
        <p:spPr bwMode="auto">
          <a:xfrm>
            <a:off x="1637725" y="1603982"/>
            <a:ext cx="4746307" cy="383526"/>
          </a:xfrm>
          <a:prstGeom prst="rect">
            <a:avLst/>
          </a:prstGeom>
          <a:noFill/>
          <a:ln w="28575">
            <a:solidFill>
              <a:schemeClr val="accent2"/>
            </a:solidFill>
            <a:miter lim="800000"/>
            <a:headEnd/>
            <a:tailEnd/>
          </a:ln>
          <a:effectLst/>
        </p:spPr>
        <p:txBody>
          <a:bodyPr wrap="square" rtlCol="0" anchor="ctr"/>
          <a:lstStyle/>
          <a:p>
            <a:pPr algn="l"/>
            <a:endParaRPr kumimoji="0" lang="ja-JP" altLang="en-US" sz="1200" dirty="0">
              <a:latin typeface="+mj-ea"/>
              <a:ea typeface="+mj-ea"/>
            </a:endParaRPr>
          </a:p>
        </p:txBody>
      </p:sp>
      <p:sp>
        <p:nvSpPr>
          <p:cNvPr id="24" name="矢印: 右 23">
            <a:extLst>
              <a:ext uri="{FF2B5EF4-FFF2-40B4-BE49-F238E27FC236}">
                <a16:creationId xmlns:a16="http://schemas.microsoft.com/office/drawing/2014/main" id="{A31D206B-5D8D-0CEB-86A2-0B6684163053}"/>
              </a:ext>
            </a:extLst>
          </p:cNvPr>
          <p:cNvSpPr/>
          <p:nvPr/>
        </p:nvSpPr>
        <p:spPr bwMode="auto">
          <a:xfrm rot="19909112">
            <a:off x="765453" y="1865308"/>
            <a:ext cx="871636" cy="271342"/>
          </a:xfrm>
          <a:prstGeom prst="rightArrow">
            <a:avLst>
              <a:gd name="adj1" fmla="val 50000"/>
              <a:gd name="adj2" fmla="val 52016"/>
            </a:avLst>
          </a:prstGeom>
          <a:noFill/>
          <a:ln w="28575">
            <a:solidFill>
              <a:schemeClr val="accent2"/>
            </a:solidFill>
            <a:miter lim="800000"/>
            <a:headEnd/>
            <a:tailEnd/>
          </a:ln>
          <a:effectLst/>
        </p:spPr>
        <p:txBody>
          <a:bodyPr wrap="square" rtlCol="0" anchor="ctr"/>
          <a:lstStyle/>
          <a:p>
            <a:pPr algn="l"/>
            <a:endParaRPr kumimoji="0" lang="ja-JP" altLang="en-US" sz="1200" dirty="0">
              <a:latin typeface="+mj-ea"/>
              <a:ea typeface="+mj-ea"/>
            </a:endParaRPr>
          </a:p>
        </p:txBody>
      </p:sp>
      <p:pic>
        <p:nvPicPr>
          <p:cNvPr id="26" name="図 25" descr="テキスト&#10;&#10;AI 生成コンテンツは誤りを含む可能性があります。">
            <a:extLst>
              <a:ext uri="{FF2B5EF4-FFF2-40B4-BE49-F238E27FC236}">
                <a16:creationId xmlns:a16="http://schemas.microsoft.com/office/drawing/2014/main" id="{BB2CE93C-6912-3984-3984-4F3A4B1F30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1" y="4704309"/>
            <a:ext cx="1751518" cy="956939"/>
          </a:xfrm>
          <a:prstGeom prst="rect">
            <a:avLst/>
          </a:prstGeom>
        </p:spPr>
      </p:pic>
      <p:sp>
        <p:nvSpPr>
          <p:cNvPr id="10" name="正方形/長方形 9">
            <a:extLst>
              <a:ext uri="{FF2B5EF4-FFF2-40B4-BE49-F238E27FC236}">
                <a16:creationId xmlns:a16="http://schemas.microsoft.com/office/drawing/2014/main" id="{9BAF9E4D-B0DE-9A4E-4CC1-FC2D424BF917}"/>
              </a:ext>
            </a:extLst>
          </p:cNvPr>
          <p:cNvSpPr/>
          <p:nvPr/>
        </p:nvSpPr>
        <p:spPr bwMode="auto">
          <a:xfrm>
            <a:off x="7334640" y="1603982"/>
            <a:ext cx="3945936" cy="380430"/>
          </a:xfrm>
          <a:prstGeom prst="rect">
            <a:avLst/>
          </a:prstGeom>
          <a:noFill/>
          <a:ln w="28575">
            <a:solidFill>
              <a:srgbClr val="00B050"/>
            </a:solidFill>
            <a:miter lim="800000"/>
            <a:headEnd/>
            <a:tailEnd/>
          </a:ln>
          <a:effectLst/>
        </p:spPr>
        <p:txBody>
          <a:bodyPr wrap="square" rtlCol="0" anchor="ctr"/>
          <a:lstStyle/>
          <a:p>
            <a:pPr algn="l"/>
            <a:endParaRPr kumimoji="0" lang="ja-JP" altLang="en-US" sz="1200" dirty="0">
              <a:latin typeface="+mj-ea"/>
              <a:ea typeface="+mj-ea"/>
            </a:endParaRPr>
          </a:p>
        </p:txBody>
      </p:sp>
      <p:sp>
        <p:nvSpPr>
          <p:cNvPr id="14" name="テキスト ボックス 13">
            <a:extLst>
              <a:ext uri="{FF2B5EF4-FFF2-40B4-BE49-F238E27FC236}">
                <a16:creationId xmlns:a16="http://schemas.microsoft.com/office/drawing/2014/main" id="{B1A71A68-62EB-FAF3-8777-D6771CDEDEA5}"/>
              </a:ext>
            </a:extLst>
          </p:cNvPr>
          <p:cNvSpPr txBox="1"/>
          <p:nvPr/>
        </p:nvSpPr>
        <p:spPr>
          <a:xfrm>
            <a:off x="7041" y="5661248"/>
            <a:ext cx="1758934" cy="1169551"/>
          </a:xfrm>
          <a:prstGeom prst="rect">
            <a:avLst/>
          </a:prstGeom>
          <a:noFill/>
        </p:spPr>
        <p:txBody>
          <a:bodyPr wrap="square">
            <a:spAutoFit/>
          </a:bodyPr>
          <a:lstStyle/>
          <a:p>
            <a:r>
              <a:rPr lang="ja-JP" altLang="en-US" sz="1000" dirty="0"/>
              <a:t>トップ性能設備は、上記のうち以下５設備区分のみ</a:t>
            </a:r>
            <a:br>
              <a:rPr lang="en-US" altLang="ja-JP" sz="1000" dirty="0"/>
            </a:br>
            <a:r>
              <a:rPr lang="ja-JP" altLang="en-US" sz="1000" dirty="0"/>
              <a:t>①高効率空調</a:t>
            </a:r>
            <a:endParaRPr lang="en-US" altLang="ja-JP" sz="1000" dirty="0"/>
          </a:p>
          <a:p>
            <a:r>
              <a:rPr lang="ja-JP" altLang="en-US" sz="1000" dirty="0"/>
              <a:t>②低炭素工業炉</a:t>
            </a:r>
            <a:endParaRPr lang="en-US" altLang="ja-JP" sz="1000" dirty="0"/>
          </a:p>
          <a:p>
            <a:r>
              <a:rPr lang="ja-JP" altLang="en-US" sz="1000" dirty="0"/>
              <a:t>③産業ヒートポンプ</a:t>
            </a:r>
            <a:endParaRPr lang="en-US" altLang="ja-JP" sz="1000" dirty="0"/>
          </a:p>
          <a:p>
            <a:r>
              <a:rPr lang="ja-JP" altLang="en-US" sz="1000" dirty="0"/>
              <a:t>④産業用モータ</a:t>
            </a:r>
            <a:endParaRPr lang="en-US" altLang="ja-JP" sz="1000" dirty="0"/>
          </a:p>
          <a:p>
            <a:r>
              <a:rPr lang="ja-JP" altLang="en-US" sz="1000" dirty="0"/>
              <a:t>⑤高性能ボイラ</a:t>
            </a:r>
          </a:p>
        </p:txBody>
      </p:sp>
      <p:cxnSp>
        <p:nvCxnSpPr>
          <p:cNvPr id="19" name="直線矢印コネクタ 18">
            <a:extLst>
              <a:ext uri="{FF2B5EF4-FFF2-40B4-BE49-F238E27FC236}">
                <a16:creationId xmlns:a16="http://schemas.microsoft.com/office/drawing/2014/main" id="{0D25F0CF-63A9-B9EC-D54F-9FAE5AF9390C}"/>
              </a:ext>
            </a:extLst>
          </p:cNvPr>
          <p:cNvCxnSpPr/>
          <p:nvPr/>
        </p:nvCxnSpPr>
        <p:spPr>
          <a:xfrm flipH="1">
            <a:off x="1765975" y="4869160"/>
            <a:ext cx="1161673" cy="0"/>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067000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1746CA8D-92E6-4496-D213-68AB4B9DC3C5}"/>
              </a:ext>
            </a:extLst>
          </p:cNvPr>
          <p:cNvSpPr/>
          <p:nvPr/>
        </p:nvSpPr>
        <p:spPr bwMode="auto">
          <a:xfrm>
            <a:off x="340774" y="958142"/>
            <a:ext cx="10961402" cy="822445"/>
          </a:xfrm>
          <a:prstGeom prst="rect">
            <a:avLst/>
          </a:prstGeom>
          <a:noFill/>
          <a:ln w="6350">
            <a:noFill/>
            <a:miter lim="800000"/>
            <a:headEnd/>
            <a:tailEnd/>
          </a:ln>
          <a:effectLst/>
        </p:spPr>
        <p:txBody>
          <a:bodyPr wrap="square" rtlCol="0" anchor="t"/>
          <a:lstStyle/>
          <a:p>
            <a:pPr defTabSz="685817">
              <a:spcBef>
                <a:spcPts val="488"/>
              </a:spcBef>
              <a:defRPr/>
            </a:pPr>
            <a:r>
              <a:rPr lang="ja-JP" altLang="en-US" sz="1463" i="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a:t>
            </a:r>
            <a:r>
              <a:rPr lang="ja-JP" altLang="en-US" sz="1463" b="1" i="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中小受託取引適正化法</a:t>
            </a:r>
            <a:r>
              <a:rPr lang="en-US" altLang="ja-JP" sz="1463" b="1" i="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63" b="1" i="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取適法</a:t>
            </a:r>
            <a:r>
              <a:rPr lang="en-US" altLang="ja-JP" sz="1463" b="1" i="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i="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（従業員基準の追加による対象拡大、協議に応じない一方的な価格決定や手形払いの禁止等。</a:t>
            </a:r>
            <a:r>
              <a:rPr lang="en-US" altLang="ja-JP" sz="1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a:p>
            <a:pPr defTabSz="742950">
              <a:spcBef>
                <a:spcPts val="488"/>
              </a:spcBef>
              <a:defRPr/>
            </a:pPr>
            <a:r>
              <a:rPr lang="ja-JP" altLang="en-US" sz="1463"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②</a:t>
            </a:r>
            <a:r>
              <a:rPr lang="ja-JP" altLang="en-US" sz="1463"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受託中小企業振興法</a:t>
            </a:r>
            <a:r>
              <a:rPr lang="en-US" altLang="ja-JP" sz="1463"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63"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振興法</a:t>
            </a:r>
            <a:r>
              <a:rPr lang="en-US" altLang="ja-JP" sz="1463"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i="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従業員基準の追加による対象拡大、指導・助言に従わない事業者に具体的に改善を促す</a:t>
            </a:r>
            <a:r>
              <a:rPr lang="ja-JP" altLang="en-US" sz="1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勧奨を追加等。</a:t>
            </a:r>
            <a:r>
              <a:rPr lang="en-US" altLang="ja-JP" sz="12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defTabSz="742950">
              <a:spcBef>
                <a:spcPts val="488"/>
              </a:spcBef>
              <a:defRPr/>
            </a:pPr>
            <a:r>
              <a:rPr lang="ja-JP" altLang="en-US"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フリーランス・事業者間取引適正化等法</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（フリーランスの取引環境、就業環境の整備。　</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2024</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月施行。）</a:t>
            </a:r>
            <a:endParaRPr lang="en-US" altLang="ja-JP" sz="14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742950">
              <a:spcBef>
                <a:spcPts val="488"/>
              </a:spcBef>
              <a:defRP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①及び②は</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2026</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1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日より改正法施行。取適法対象外取引に関する適正化策について企業取引研究会（公取・中企庁共催）で検討中。</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角丸四角形 4">
            <a:extLst>
              <a:ext uri="{FF2B5EF4-FFF2-40B4-BE49-F238E27FC236}">
                <a16:creationId xmlns:a16="http://schemas.microsoft.com/office/drawing/2014/main" id="{3633AB8A-84FD-B277-99EB-0484465DE6E6}"/>
              </a:ext>
            </a:extLst>
          </p:cNvPr>
          <p:cNvSpPr txBox="1"/>
          <p:nvPr/>
        </p:nvSpPr>
        <p:spPr>
          <a:xfrm>
            <a:off x="327010" y="615629"/>
            <a:ext cx="2525183" cy="292500"/>
          </a:xfrm>
          <a:prstGeom prst="rect">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spcFirstLastPara="0" vert="horz" wrap="square" lIns="188504" tIns="0" rIns="188504" bIns="0" numCol="1" spcCol="1270" anchor="ctr" anchorCtr="0">
            <a:noAutofit/>
          </a:bodyPr>
          <a:lstStyle>
            <a:defPPr>
              <a:defRPr lang="ja-JP"/>
            </a:defPPr>
            <a:lvl1pPr defTabSz="738572">
              <a:lnSpc>
                <a:spcPct val="90000"/>
              </a:lnSpc>
              <a:spcBef>
                <a:spcPct val="0"/>
              </a:spcBef>
              <a:spcAft>
                <a:spcPct val="35000"/>
              </a:spcAft>
              <a:defRPr sz="2000" b="1">
                <a:solidFill>
                  <a:schemeClr val="bg1"/>
                </a:solidFill>
                <a:latin typeface="Meiryo UI" panose="020B0604030504040204" pitchFamily="50" charset="-128"/>
                <a:ea typeface="Meiryo UI" panose="020B0604030504040204" pitchFamily="50" charset="-128"/>
                <a:cs typeface="Meiryo UI" panose="020B0604030504040204" pitchFamily="50" charset="-128"/>
              </a:defRPr>
            </a:lvl1pPr>
          </a:lstStyle>
          <a:p>
            <a:pPr defTabSz="600090">
              <a:defRPr/>
            </a:pPr>
            <a:r>
              <a:rPr lang="ja-JP" altLang="en-US" sz="1625">
                <a:solidFill>
                  <a:srgbClr val="FEFFFF"/>
                </a:solidFill>
              </a:rPr>
              <a:t>１</a:t>
            </a:r>
            <a:r>
              <a:rPr lang="en-US" altLang="ja-JP" sz="1625">
                <a:solidFill>
                  <a:srgbClr val="FEFFFF"/>
                </a:solidFill>
              </a:rPr>
              <a:t>. </a:t>
            </a:r>
            <a:r>
              <a:rPr lang="ja-JP" altLang="en-US" sz="1625">
                <a:solidFill>
                  <a:srgbClr val="FEFFFF"/>
                </a:solidFill>
              </a:rPr>
              <a:t>法の厳正な執行</a:t>
            </a:r>
          </a:p>
        </p:txBody>
      </p:sp>
      <p:sp>
        <p:nvSpPr>
          <p:cNvPr id="11" name="角丸四角形 4">
            <a:extLst>
              <a:ext uri="{FF2B5EF4-FFF2-40B4-BE49-F238E27FC236}">
                <a16:creationId xmlns:a16="http://schemas.microsoft.com/office/drawing/2014/main" id="{33F8E910-395D-37B4-2D54-17A507B02BD1}"/>
              </a:ext>
            </a:extLst>
          </p:cNvPr>
          <p:cNvSpPr txBox="1"/>
          <p:nvPr/>
        </p:nvSpPr>
        <p:spPr>
          <a:xfrm>
            <a:off x="327010" y="4112878"/>
            <a:ext cx="3641748" cy="292500"/>
          </a:xfrm>
          <a:prstGeom prst="rect">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spcFirstLastPara="0" vert="horz" wrap="square" lIns="188504" tIns="0" rIns="188504" bIns="0" numCol="1" spcCol="1270" anchor="ctr" anchorCtr="0">
            <a:noAutofit/>
          </a:bodyPr>
          <a:lstStyle>
            <a:defPPr>
              <a:defRPr lang="ja-JP"/>
            </a:defPPr>
            <a:lvl1pPr defTabSz="738572">
              <a:lnSpc>
                <a:spcPct val="90000"/>
              </a:lnSpc>
              <a:spcBef>
                <a:spcPct val="0"/>
              </a:spcBef>
              <a:spcAft>
                <a:spcPct val="35000"/>
              </a:spcAft>
              <a:defRPr sz="2000" b="1">
                <a:solidFill>
                  <a:schemeClr val="bg1"/>
                </a:solidFill>
                <a:latin typeface="Meiryo UI" panose="020B0604030504040204" pitchFamily="50" charset="-128"/>
                <a:ea typeface="Meiryo UI" panose="020B0604030504040204" pitchFamily="50" charset="-128"/>
                <a:cs typeface="Meiryo UI" panose="020B0604030504040204" pitchFamily="50" charset="-128"/>
              </a:defRPr>
            </a:lvl1pPr>
          </a:lstStyle>
          <a:p>
            <a:pPr defTabSz="600090">
              <a:defRPr/>
            </a:pPr>
            <a:r>
              <a:rPr lang="ja-JP" altLang="en-US" sz="1625">
                <a:solidFill>
                  <a:srgbClr val="FEFFFF"/>
                </a:solidFill>
              </a:rPr>
              <a:t>３</a:t>
            </a:r>
            <a:r>
              <a:rPr lang="en-US" altLang="ja-JP" sz="1625">
                <a:solidFill>
                  <a:srgbClr val="FEFFFF"/>
                </a:solidFill>
              </a:rPr>
              <a:t>.</a:t>
            </a:r>
            <a:r>
              <a:rPr lang="ja-JP" altLang="en-US" sz="1625">
                <a:solidFill>
                  <a:srgbClr val="FEFFFF"/>
                </a:solidFill>
              </a:rPr>
              <a:t>　取引実態の把握・相談対応</a:t>
            </a:r>
            <a:endParaRPr lang="en-US" altLang="ja-JP" sz="1625">
              <a:solidFill>
                <a:srgbClr val="FEFFFF"/>
              </a:solidFill>
            </a:endParaRPr>
          </a:p>
        </p:txBody>
      </p:sp>
      <p:sp>
        <p:nvSpPr>
          <p:cNvPr id="12" name="正方形/長方形 11">
            <a:extLst>
              <a:ext uri="{FF2B5EF4-FFF2-40B4-BE49-F238E27FC236}">
                <a16:creationId xmlns:a16="http://schemas.microsoft.com/office/drawing/2014/main" id="{EAD9F674-20A6-053A-E2FC-597374E99CF5}"/>
              </a:ext>
            </a:extLst>
          </p:cNvPr>
          <p:cNvSpPr/>
          <p:nvPr/>
        </p:nvSpPr>
        <p:spPr bwMode="auto">
          <a:xfrm>
            <a:off x="340774" y="4459302"/>
            <a:ext cx="8410074" cy="601913"/>
          </a:xfrm>
          <a:prstGeom prst="rect">
            <a:avLst/>
          </a:prstGeom>
          <a:noFill/>
          <a:ln w="6350">
            <a:noFill/>
            <a:miter lim="800000"/>
            <a:headEnd/>
            <a:tailEnd/>
          </a:ln>
          <a:effectLst/>
        </p:spPr>
        <p:txBody>
          <a:bodyPr wrap="square" rtlCol="0" anchor="t"/>
          <a:lstStyle/>
          <a:p>
            <a:pPr defTabSz="685817">
              <a:spcBef>
                <a:spcPts val="488"/>
              </a:spcBef>
              <a:defRPr/>
            </a:pPr>
            <a:r>
              <a:rPr lang="ja-JP" altLang="en-US" sz="1463">
                <a:solidFill>
                  <a:prstClr val="black"/>
                </a:solidFill>
                <a:latin typeface="Meiryo UI" panose="020B0604030504040204" pitchFamily="50" charset="-128"/>
                <a:ea typeface="Meiryo UI" panose="020B0604030504040204" pitchFamily="50" charset="-128"/>
                <a:cs typeface="Meiryo UI" panose="020B0604030504040204" pitchFamily="50" charset="-128"/>
              </a:rPr>
              <a:t>①</a:t>
            </a:r>
            <a:r>
              <a:rPr lang="ja-JP" altLang="en-US" sz="1463" b="1">
                <a:solidFill>
                  <a:prstClr val="black"/>
                </a:solidFill>
                <a:latin typeface="Meiryo UI" panose="020B0604030504040204" pitchFamily="50" charset="-128"/>
                <a:ea typeface="Meiryo UI" panose="020B0604030504040204" pitchFamily="50" charset="-128"/>
                <a:cs typeface="Meiryo UI" panose="020B0604030504040204" pitchFamily="50" charset="-128"/>
              </a:rPr>
              <a:t>取引</a:t>
            </a:r>
            <a:r>
              <a:rPr lang="en-US" altLang="ja-JP" sz="1463" b="1">
                <a:solidFill>
                  <a:prstClr val="black"/>
                </a:solidFill>
                <a:latin typeface="Meiryo UI" panose="020B0604030504040204" pitchFamily="50" charset="-128"/>
                <a:ea typeface="Meiryo UI" panose="020B0604030504040204" pitchFamily="50" charset="-128"/>
                <a:cs typeface="Meiryo UI" panose="020B0604030504040204" pitchFamily="50" charset="-128"/>
              </a:rPr>
              <a:t>G</a:t>
            </a:r>
            <a:r>
              <a:rPr lang="ja-JP" altLang="en-US" sz="1463" b="1">
                <a:solidFill>
                  <a:prstClr val="black"/>
                </a:solidFill>
                <a:latin typeface="Meiryo UI" panose="020B0604030504040204" pitchFamily="50" charset="-128"/>
                <a:ea typeface="Meiryo UI" panose="020B0604030504040204" pitchFamily="50" charset="-128"/>
                <a:cs typeface="Meiryo UI" panose="020B0604030504040204" pitchFamily="50" charset="-128"/>
              </a:rPr>
              <a:t>メン</a:t>
            </a:r>
            <a:r>
              <a:rPr lang="ja-JP" altLang="en-US" sz="1138">
                <a:solidFill>
                  <a:prstClr val="black"/>
                </a:solidFill>
                <a:latin typeface="Meiryo UI" panose="020B0604030504040204" pitchFamily="50" charset="-128"/>
                <a:ea typeface="Meiryo UI" panose="020B0604030504040204" pitchFamily="50" charset="-128"/>
                <a:cs typeface="Meiryo UI" panose="020B0604030504040204" pitchFamily="50" charset="-128"/>
              </a:rPr>
              <a:t>（約</a:t>
            </a:r>
            <a:r>
              <a:rPr lang="en-US" altLang="ja-JP" sz="1138">
                <a:solidFill>
                  <a:prstClr val="black"/>
                </a:solidFill>
                <a:latin typeface="Meiryo UI" panose="020B0604030504040204" pitchFamily="50" charset="-128"/>
                <a:ea typeface="Meiryo UI" panose="020B0604030504040204" pitchFamily="50" charset="-128"/>
                <a:cs typeface="Meiryo UI" panose="020B0604030504040204" pitchFamily="50" charset="-128"/>
              </a:rPr>
              <a:t>330</a:t>
            </a:r>
            <a:r>
              <a:rPr lang="ja-JP" altLang="en-US" sz="1138">
                <a:solidFill>
                  <a:prstClr val="black"/>
                </a:solidFill>
                <a:latin typeface="Meiryo UI" panose="020B0604030504040204" pitchFamily="50" charset="-128"/>
                <a:ea typeface="Meiryo UI" panose="020B0604030504040204" pitchFamily="50" charset="-128"/>
                <a:cs typeface="Meiryo UI" panose="020B0604030504040204" pitchFamily="50" charset="-128"/>
              </a:rPr>
              <a:t>名）</a:t>
            </a:r>
            <a:r>
              <a:rPr lang="ja-JP" altLang="en-US" sz="1463">
                <a:solidFill>
                  <a:prstClr val="black"/>
                </a:solidFill>
                <a:latin typeface="Meiryo UI" panose="020B0604030504040204" pitchFamily="50" charset="-128"/>
                <a:ea typeface="Meiryo UI" panose="020B0604030504040204" pitchFamily="50" charset="-128"/>
                <a:cs typeface="Meiryo UI" panose="020B0604030504040204" pitchFamily="50" charset="-128"/>
              </a:rPr>
              <a:t>が取引実態をヒアリング</a:t>
            </a:r>
            <a:r>
              <a:rPr lang="ja-JP" altLang="en-US" sz="1138">
                <a:solidFill>
                  <a:prstClr val="black"/>
                </a:solidFill>
                <a:latin typeface="Meiryo UI" panose="020B0604030504040204" pitchFamily="50" charset="-128"/>
                <a:ea typeface="Meiryo UI" panose="020B0604030504040204" pitchFamily="50" charset="-128"/>
                <a:cs typeface="Meiryo UI" panose="020B0604030504040204" pitchFamily="50" charset="-128"/>
              </a:rPr>
              <a:t>（年間１万件以上）</a:t>
            </a:r>
            <a:endParaRPr lang="en-US" altLang="ja-JP" sz="1138">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685817">
              <a:spcBef>
                <a:spcPts val="488"/>
              </a:spcBef>
              <a:defRPr/>
            </a:pPr>
            <a:r>
              <a:rPr lang="ja-JP" altLang="en-US" sz="1463">
                <a:solidFill>
                  <a:prstClr val="black"/>
                </a:solidFill>
                <a:latin typeface="Meiryo UI" panose="020B0604030504040204" pitchFamily="50" charset="-128"/>
                <a:ea typeface="Meiryo UI" panose="020B0604030504040204" pitchFamily="50" charset="-128"/>
                <a:cs typeface="Meiryo UI" panose="020B0604030504040204" pitchFamily="50" charset="-128"/>
              </a:rPr>
              <a:t>②</a:t>
            </a:r>
            <a:r>
              <a:rPr lang="ja-JP" altLang="en-US" sz="1463" b="1">
                <a:solidFill>
                  <a:prstClr val="black"/>
                </a:solidFill>
                <a:latin typeface="Meiryo UI" panose="020B0604030504040204" pitchFamily="50" charset="-128"/>
                <a:ea typeface="Meiryo UI" panose="020B0604030504040204" pitchFamily="50" charset="-128"/>
                <a:cs typeface="Meiryo UI" panose="020B0604030504040204" pitchFamily="50" charset="-128"/>
              </a:rPr>
              <a:t>取引かけこみ寺</a:t>
            </a:r>
            <a:r>
              <a:rPr lang="ja-JP" altLang="en-US" sz="1138">
                <a:solidFill>
                  <a:prstClr val="black"/>
                </a:solidFill>
                <a:latin typeface="Meiryo UI" panose="020B0604030504040204" pitchFamily="50" charset="-128"/>
                <a:ea typeface="Meiryo UI" panose="020B0604030504040204" pitchFamily="50" charset="-128"/>
                <a:cs typeface="Meiryo UI" panose="020B0604030504040204" pitchFamily="50" charset="-128"/>
              </a:rPr>
              <a:t>（全国</a:t>
            </a:r>
            <a:r>
              <a:rPr lang="en-US" altLang="ja-JP" sz="1138">
                <a:solidFill>
                  <a:prstClr val="black"/>
                </a:solidFill>
                <a:latin typeface="Meiryo UI" panose="020B0604030504040204" pitchFamily="50" charset="-128"/>
                <a:ea typeface="Meiryo UI" panose="020B0604030504040204" pitchFamily="50" charset="-128"/>
                <a:cs typeface="Meiryo UI" panose="020B0604030504040204" pitchFamily="50" charset="-128"/>
              </a:rPr>
              <a:t>47</a:t>
            </a:r>
            <a:r>
              <a:rPr lang="ja-JP" altLang="en-US" sz="1138">
                <a:solidFill>
                  <a:prstClr val="black"/>
                </a:solidFill>
                <a:latin typeface="Meiryo UI" panose="020B0604030504040204" pitchFamily="50" charset="-128"/>
                <a:ea typeface="Meiryo UI" panose="020B0604030504040204" pitchFamily="50" charset="-128"/>
                <a:cs typeface="Meiryo UI" panose="020B0604030504040204" pitchFamily="50" charset="-128"/>
              </a:rPr>
              <a:t>都道府県に設置）</a:t>
            </a:r>
            <a:r>
              <a:rPr lang="ja-JP" altLang="en-US" sz="1463">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における相談対応を実施</a:t>
            </a:r>
            <a:r>
              <a:rPr lang="ja-JP" altLang="en-US" sz="1138">
                <a:solidFill>
                  <a:prstClr val="black"/>
                </a:solidFill>
                <a:latin typeface="Meiryo UI" panose="020B0604030504040204" pitchFamily="50" charset="-128"/>
                <a:ea typeface="Meiryo UI" panose="020B0604030504040204" pitchFamily="50" charset="-128"/>
                <a:cs typeface="Meiryo UI" panose="020B0604030504040204" pitchFamily="50" charset="-128"/>
              </a:rPr>
              <a:t>（年間１万件以上）</a:t>
            </a:r>
            <a:endParaRPr lang="en-US" altLang="ja-JP" sz="1138">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685817">
              <a:spcBef>
                <a:spcPts val="488"/>
              </a:spcBef>
              <a:defRPr/>
            </a:pPr>
            <a:endParaRPr lang="en-US" altLang="ja-JP" sz="1463">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角丸四角形 4">
            <a:extLst>
              <a:ext uri="{FF2B5EF4-FFF2-40B4-BE49-F238E27FC236}">
                <a16:creationId xmlns:a16="http://schemas.microsoft.com/office/drawing/2014/main" id="{3D6B2B05-329F-D5D0-903B-555F98C82D70}"/>
              </a:ext>
            </a:extLst>
          </p:cNvPr>
          <p:cNvSpPr txBox="1"/>
          <p:nvPr/>
        </p:nvSpPr>
        <p:spPr>
          <a:xfrm>
            <a:off x="327010" y="2147711"/>
            <a:ext cx="3641748" cy="292500"/>
          </a:xfrm>
          <a:prstGeom prst="rect">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spcFirstLastPara="0" vert="horz" wrap="square" lIns="188504" tIns="0" rIns="188504" bIns="0" numCol="1" spcCol="1270" anchor="ctr" anchorCtr="0">
            <a:noAutofit/>
          </a:bodyPr>
          <a:lstStyle>
            <a:defPPr>
              <a:defRPr lang="ja-JP"/>
            </a:defPPr>
            <a:lvl1pPr defTabSz="738572">
              <a:lnSpc>
                <a:spcPct val="90000"/>
              </a:lnSpc>
              <a:spcBef>
                <a:spcPct val="0"/>
              </a:spcBef>
              <a:spcAft>
                <a:spcPct val="35000"/>
              </a:spcAft>
              <a:defRPr sz="2000" b="1">
                <a:solidFill>
                  <a:schemeClr val="bg1"/>
                </a:solidFill>
                <a:latin typeface="Meiryo UI" panose="020B0604030504040204" pitchFamily="50" charset="-128"/>
                <a:ea typeface="Meiryo UI" panose="020B0604030504040204" pitchFamily="50" charset="-128"/>
                <a:cs typeface="Meiryo UI" panose="020B0604030504040204" pitchFamily="50" charset="-128"/>
              </a:defRPr>
            </a:lvl1pPr>
          </a:lstStyle>
          <a:p>
            <a:pPr defTabSz="600090">
              <a:defRPr/>
            </a:pPr>
            <a:r>
              <a:rPr lang="ja-JP" altLang="en-US" sz="1625">
                <a:solidFill>
                  <a:srgbClr val="FEFFFF"/>
                </a:solidFill>
              </a:rPr>
              <a:t>２</a:t>
            </a:r>
            <a:r>
              <a:rPr lang="en-US" altLang="ja-JP" sz="1625">
                <a:solidFill>
                  <a:srgbClr val="FEFFFF"/>
                </a:solidFill>
              </a:rPr>
              <a:t>.</a:t>
            </a:r>
            <a:r>
              <a:rPr lang="ja-JP" altLang="en-US" sz="1625">
                <a:solidFill>
                  <a:srgbClr val="FEFFFF"/>
                </a:solidFill>
              </a:rPr>
              <a:t>民間の自主的取組の後押し</a:t>
            </a:r>
          </a:p>
        </p:txBody>
      </p:sp>
      <p:sp>
        <p:nvSpPr>
          <p:cNvPr id="15" name="正方形/長方形 14">
            <a:extLst>
              <a:ext uri="{FF2B5EF4-FFF2-40B4-BE49-F238E27FC236}">
                <a16:creationId xmlns:a16="http://schemas.microsoft.com/office/drawing/2014/main" id="{C41B14D6-74B2-639A-152D-403E5354CFBC}"/>
              </a:ext>
            </a:extLst>
          </p:cNvPr>
          <p:cNvSpPr/>
          <p:nvPr/>
        </p:nvSpPr>
        <p:spPr bwMode="auto">
          <a:xfrm>
            <a:off x="344784" y="2562253"/>
            <a:ext cx="10910257" cy="1167671"/>
          </a:xfrm>
          <a:prstGeom prst="rect">
            <a:avLst/>
          </a:prstGeom>
          <a:noFill/>
          <a:ln w="28575">
            <a:noFill/>
            <a:miter lim="800000"/>
            <a:headEnd/>
            <a:tailEnd/>
          </a:ln>
          <a:effectLst/>
        </p:spPr>
        <p:txBody>
          <a:bodyPr wrap="square" lIns="68580" tIns="34290" rIns="68580" bIns="34290" rtlCol="0" anchor="t"/>
          <a:lstStyle/>
          <a:p>
            <a:pPr defTabSz="685817">
              <a:spcBef>
                <a:spcPts val="488"/>
              </a:spcBef>
              <a:defRPr/>
            </a:pPr>
            <a:r>
              <a:rPr lang="ja-JP" altLang="en-US" sz="1463"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①</a:t>
            </a:r>
            <a:r>
              <a:rPr lang="ja-JP" altLang="en-US" sz="1463"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価格交渉促進月間</a:t>
            </a:r>
            <a:r>
              <a:rPr lang="ja-JP" altLang="en-US"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2021</a:t>
            </a:r>
            <a:r>
              <a:rPr lang="ja-JP" altLang="en-US"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年９月から開始。毎年９月、</a:t>
            </a:r>
            <a:r>
              <a:rPr lang="en-US" altLang="ja-JP"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月に実施）</a:t>
            </a:r>
            <a:r>
              <a:rPr lang="ja-JP" altLang="en-US" sz="1463"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に基づく、</a:t>
            </a:r>
            <a:r>
              <a:rPr lang="ja-JP" altLang="en-US" sz="1463"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「発注者リスト」公表、迅速な注意喚起、指導・助言</a:t>
            </a:r>
            <a:endParaRPr lang="en-US" altLang="ja-JP" sz="1463"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685817">
              <a:spcBef>
                <a:spcPts val="488"/>
              </a:spcBef>
              <a:defRPr/>
            </a:pPr>
            <a:r>
              <a:rPr lang="ja-JP" altLang="en-US" sz="1463"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②価格転嫁を阻害する</a:t>
            </a:r>
            <a:r>
              <a:rPr lang="ja-JP" altLang="en-US" sz="1463"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商習慣の見直し</a:t>
            </a:r>
            <a:r>
              <a:rPr lang="ja-JP" altLang="en-US" sz="1463"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（取組状況の見える化、</a:t>
            </a:r>
            <a:r>
              <a:rPr lang="en-US" altLang="ja-JP" sz="1463"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PDCA</a:t>
            </a:r>
            <a:r>
              <a:rPr lang="ja-JP" altLang="en-US" sz="1463"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サイクルによる改善）</a:t>
            </a:r>
            <a:endParaRPr lang="en-US" altLang="ja-JP" sz="1463"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685817">
              <a:spcBef>
                <a:spcPts val="488"/>
              </a:spcBef>
              <a:defRPr/>
            </a:pPr>
            <a:r>
              <a:rPr lang="ja-JP" altLang="en-US" sz="1463"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③取引適正化のための</a:t>
            </a:r>
            <a:r>
              <a:rPr lang="ja-JP" altLang="en-US" sz="1463"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自主行動計画</a:t>
            </a:r>
            <a:r>
              <a:rPr lang="ja-JP" altLang="en-US"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34</a:t>
            </a:r>
            <a:r>
              <a:rPr lang="ja-JP" altLang="en-US"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業種・</a:t>
            </a:r>
            <a:r>
              <a:rPr lang="en-US" altLang="ja-JP" sz="1138">
                <a:solidFill>
                  <a:prstClr val="black"/>
                </a:solidFill>
                <a:latin typeface="Meiryo UI" panose="020B0604030504040204" pitchFamily="50" charset="-128"/>
                <a:ea typeface="Meiryo UI" panose="020B0604030504040204" pitchFamily="50" charset="-128"/>
                <a:cs typeface="Meiryo UI" panose="020B0604030504040204" pitchFamily="50" charset="-128"/>
              </a:rPr>
              <a:t>95</a:t>
            </a:r>
            <a:r>
              <a:rPr lang="ja-JP" altLang="en-US" sz="1138">
                <a:solidFill>
                  <a:prstClr val="black"/>
                </a:solidFill>
                <a:latin typeface="Meiryo UI" panose="020B0604030504040204" pitchFamily="50" charset="-128"/>
                <a:ea typeface="Meiryo UI" panose="020B0604030504040204" pitchFamily="50" charset="-128"/>
                <a:cs typeface="Meiryo UI" panose="020B0604030504040204" pitchFamily="50" charset="-128"/>
              </a:rPr>
              <a:t>団体 </a:t>
            </a:r>
            <a:r>
              <a:rPr lang="en-US" altLang="ja-JP"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※2026</a:t>
            </a:r>
            <a:r>
              <a:rPr lang="ja-JP" altLang="en-US"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月時点）</a:t>
            </a:r>
            <a:r>
              <a:rPr lang="ja-JP" altLang="en-US" sz="1463"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463"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改訂・徹底</a:t>
            </a:r>
            <a:endParaRPr lang="en-US" altLang="ja-JP" sz="1463"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685817">
              <a:spcBef>
                <a:spcPts val="488"/>
              </a:spcBef>
              <a:defRPr/>
            </a:pPr>
            <a:r>
              <a:rPr lang="ja-JP" altLang="en-US" sz="1463"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④パートナーシップ構築宣言</a:t>
            </a:r>
            <a:r>
              <a:rPr lang="en-US" altLang="ja-JP"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(93,677</a:t>
            </a:r>
            <a:r>
              <a:rPr lang="ja-JP" altLang="en-US"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社 </a:t>
            </a:r>
            <a:r>
              <a:rPr lang="en-US" altLang="ja-JP"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※2026</a:t>
            </a:r>
            <a:r>
              <a:rPr lang="ja-JP" altLang="en-US"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26</a:t>
            </a:r>
            <a:r>
              <a:rPr lang="ja-JP" altLang="en-US"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日時点</a:t>
            </a:r>
            <a:r>
              <a:rPr lang="en-US" altLang="ja-JP" sz="113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63"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463"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周知・実効性の向上</a:t>
            </a:r>
            <a:endParaRPr lang="en-US" altLang="ja-JP" sz="1463"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defTabSz="742950">
              <a:spcBef>
                <a:spcPts val="488"/>
              </a:spcBef>
              <a:defRPr/>
            </a:pPr>
            <a:r>
              <a:rPr lang="ja-JP" altLang="en-US" sz="1463"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⑤労務費の適切な転嫁のための価格交渉に関する指針</a:t>
            </a:r>
            <a:r>
              <a:rPr lang="ja-JP" altLang="en-US"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11</a:t>
            </a:r>
            <a:r>
              <a:rPr lang="ja-JP" altLang="en-US"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月策定、</a:t>
            </a:r>
            <a:r>
              <a:rPr lang="en-US" altLang="ja-JP"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2026</a:t>
            </a:r>
            <a:r>
              <a:rPr lang="ja-JP" altLang="en-US"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138"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月改正）</a:t>
            </a:r>
            <a:r>
              <a:rPr lang="ja-JP" altLang="en-US" sz="1463"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463"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周知・徹底</a:t>
            </a:r>
          </a:p>
        </p:txBody>
      </p:sp>
      <p:sp>
        <p:nvSpPr>
          <p:cNvPr id="16" name="角丸四角形 4">
            <a:extLst>
              <a:ext uri="{FF2B5EF4-FFF2-40B4-BE49-F238E27FC236}">
                <a16:creationId xmlns:a16="http://schemas.microsoft.com/office/drawing/2014/main" id="{5D85C47F-540D-F8EE-3B05-D1F95A4C771D}"/>
              </a:ext>
            </a:extLst>
          </p:cNvPr>
          <p:cNvSpPr txBox="1"/>
          <p:nvPr/>
        </p:nvSpPr>
        <p:spPr>
          <a:xfrm>
            <a:off x="327010" y="5191565"/>
            <a:ext cx="5294501" cy="312102"/>
          </a:xfrm>
          <a:prstGeom prst="rect">
            <a:avLst/>
          </a:prstGeom>
          <a:solidFill>
            <a:srgbClr val="0070C0"/>
          </a:solidFill>
          <a:ln>
            <a:noFill/>
          </a:ln>
        </p:spPr>
        <p:style>
          <a:lnRef idx="0">
            <a:scrgbClr r="0" g="0" b="0"/>
          </a:lnRef>
          <a:fillRef idx="0">
            <a:scrgbClr r="0" g="0" b="0"/>
          </a:fillRef>
          <a:effectRef idx="0">
            <a:scrgbClr r="0" g="0" b="0"/>
          </a:effectRef>
          <a:fontRef idx="minor">
            <a:schemeClr val="lt1"/>
          </a:fontRef>
        </p:style>
        <p:txBody>
          <a:bodyPr spcFirstLastPara="0" vert="horz" wrap="square" lIns="188504" tIns="0" rIns="188504" bIns="0" numCol="1" spcCol="1270" anchor="ctr" anchorCtr="0">
            <a:noAutofit/>
          </a:bodyPr>
          <a:lstStyle/>
          <a:p>
            <a:pPr defTabSz="600090">
              <a:lnSpc>
                <a:spcPct val="90000"/>
              </a:lnSpc>
              <a:spcBef>
                <a:spcPct val="0"/>
              </a:spcBef>
              <a:spcAft>
                <a:spcPct val="35000"/>
              </a:spcAft>
              <a:defRPr/>
            </a:pPr>
            <a:r>
              <a:rPr lang="ja-JP" altLang="en-US" sz="1625" b="1">
                <a:solidFill>
                  <a:srgbClr val="FEFFFF"/>
                </a:solidFill>
                <a:latin typeface="Meiryo UI" panose="020B0604030504040204" pitchFamily="50" charset="-128"/>
                <a:ea typeface="Meiryo UI" panose="020B0604030504040204" pitchFamily="50" charset="-128"/>
                <a:cs typeface="Meiryo UI" panose="020B0604030504040204" pitchFamily="50" charset="-128"/>
              </a:rPr>
              <a:t>４</a:t>
            </a:r>
            <a:r>
              <a:rPr lang="en-US" altLang="ja-JP" sz="1625" b="1">
                <a:solidFill>
                  <a:srgbClr val="FEFF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25" b="1">
                <a:solidFill>
                  <a:srgbClr val="FEFFFF"/>
                </a:solidFill>
                <a:latin typeface="Meiryo UI" panose="020B0604030504040204" pitchFamily="50" charset="-128"/>
                <a:ea typeface="Meiryo UI" panose="020B0604030504040204" pitchFamily="50" charset="-128"/>
                <a:cs typeface="Meiryo UI" panose="020B0604030504040204" pitchFamily="50" charset="-128"/>
              </a:rPr>
              <a:t>　官公需における価格交渉・価格転嫁の促進</a:t>
            </a:r>
          </a:p>
        </p:txBody>
      </p:sp>
      <p:sp>
        <p:nvSpPr>
          <p:cNvPr id="4" name="正方形/長方形 3">
            <a:extLst>
              <a:ext uri="{FF2B5EF4-FFF2-40B4-BE49-F238E27FC236}">
                <a16:creationId xmlns:a16="http://schemas.microsoft.com/office/drawing/2014/main" id="{73752C6C-F397-9A64-0E6A-A9C9B317A253}"/>
              </a:ext>
            </a:extLst>
          </p:cNvPr>
          <p:cNvSpPr/>
          <p:nvPr/>
        </p:nvSpPr>
        <p:spPr bwMode="auto">
          <a:xfrm>
            <a:off x="327010" y="5513170"/>
            <a:ext cx="11406078" cy="1167670"/>
          </a:xfrm>
          <a:prstGeom prst="rect">
            <a:avLst/>
          </a:prstGeom>
          <a:noFill/>
          <a:ln w="6350">
            <a:noFill/>
            <a:miter lim="800000"/>
            <a:headEnd/>
            <a:tailEnd/>
          </a:ln>
          <a:effectLst/>
        </p:spPr>
        <p:txBody>
          <a:bodyPr wrap="square" rtlCol="0" anchor="t"/>
          <a:lstStyle/>
          <a:p>
            <a:pPr marL="145753" lvl="0" indent="-145753" defTabSz="685817">
              <a:spcBef>
                <a:spcPts val="488"/>
              </a:spcBef>
              <a:defRPr/>
            </a:pPr>
            <a:r>
              <a:rPr lang="ja-JP" altLang="en-US" sz="1463">
                <a:solidFill>
                  <a:prstClr val="black"/>
                </a:solidFill>
                <a:latin typeface="Meiryo UI" panose="020B0604030504040204" pitchFamily="50" charset="-128"/>
                <a:ea typeface="Meiryo UI" panose="020B0604030504040204" pitchFamily="50" charset="-128"/>
                <a:cs typeface="Meiryo UI" panose="020B0604030504040204" pitchFamily="50" charset="-128"/>
              </a:rPr>
              <a:t>①</a:t>
            </a:r>
            <a:r>
              <a:rPr lang="ja-JP" altLang="en-US" sz="1463">
                <a:latin typeface="Meiryo UI" panose="020B0604030504040204" pitchFamily="50" charset="-128"/>
                <a:ea typeface="Meiryo UI" panose="020B0604030504040204" pitchFamily="50" charset="-128"/>
                <a:cs typeface="Meiryo UI" panose="020B0604030504040204" pitchFamily="50" charset="-128"/>
              </a:rPr>
              <a:t>国等の契約の基本方針（</a:t>
            </a:r>
            <a:r>
              <a:rPr lang="en-US" altLang="ja-JP" sz="1463">
                <a:latin typeface="Meiryo UI" panose="020B0604030504040204" pitchFamily="50" charset="-128"/>
                <a:ea typeface="Meiryo UI" panose="020B0604030504040204" pitchFamily="50" charset="-128"/>
                <a:cs typeface="Meiryo UI" panose="020B0604030504040204" pitchFamily="50" charset="-128"/>
              </a:rPr>
              <a:t>2026</a:t>
            </a:r>
            <a:r>
              <a:rPr lang="ja-JP" altLang="en-US" sz="1463">
                <a:latin typeface="Meiryo UI" panose="020B0604030504040204" pitchFamily="50" charset="-128"/>
                <a:ea typeface="Meiryo UI" panose="020B0604030504040204" pitchFamily="50" charset="-128"/>
                <a:cs typeface="Meiryo UI" panose="020B0604030504040204" pitchFamily="50" charset="-128"/>
              </a:rPr>
              <a:t>年</a:t>
            </a:r>
            <a:r>
              <a:rPr lang="en-US" altLang="ja-JP" sz="1463">
                <a:latin typeface="Meiryo UI" panose="020B0604030504040204" pitchFamily="50" charset="-128"/>
                <a:ea typeface="Meiryo UI" panose="020B0604030504040204" pitchFamily="50" charset="-128"/>
                <a:cs typeface="Meiryo UI" panose="020B0604030504040204" pitchFamily="50" charset="-128"/>
              </a:rPr>
              <a:t>4</a:t>
            </a:r>
            <a:r>
              <a:rPr lang="ja-JP" altLang="en-US" sz="1463">
                <a:latin typeface="Meiryo UI" panose="020B0604030504040204" pitchFamily="50" charset="-128"/>
                <a:ea typeface="Meiryo UI" panose="020B0604030504040204" pitchFamily="50" charset="-128"/>
                <a:cs typeface="Meiryo UI" panose="020B0604030504040204" pitchFamily="50" charset="-128"/>
              </a:rPr>
              <a:t>月閣議決定）において、</a:t>
            </a:r>
            <a:r>
              <a:rPr lang="ja-JP" altLang="en-US" sz="1463" b="1">
                <a:latin typeface="Meiryo UI" panose="020B0604030504040204" pitchFamily="50" charset="-128"/>
                <a:ea typeface="Meiryo UI" panose="020B0604030504040204" pitchFamily="50" charset="-128"/>
                <a:cs typeface="Meiryo UI" panose="020B0604030504040204" pitchFamily="50" charset="-128"/>
              </a:rPr>
              <a:t>価格転嫁・取引適正化の徹底、ダンピング防止の徹底、フォローアップの強化、</a:t>
            </a:r>
            <a:br>
              <a:rPr lang="en-US" altLang="ja-JP" sz="1463" b="1">
                <a:latin typeface="Meiryo UI" panose="020B0604030504040204" pitchFamily="50" charset="-128"/>
                <a:ea typeface="Meiryo UI" panose="020B0604030504040204" pitchFamily="50" charset="-128"/>
                <a:cs typeface="Meiryo UI" panose="020B0604030504040204" pitchFamily="50" charset="-128"/>
              </a:rPr>
            </a:br>
            <a:r>
              <a:rPr lang="ja-JP" altLang="en-US" sz="1463" b="1">
                <a:latin typeface="Meiryo UI" panose="020B0604030504040204" pitchFamily="50" charset="-128"/>
                <a:ea typeface="Meiryo UI" panose="020B0604030504040204" pitchFamily="50" charset="-128"/>
                <a:cs typeface="Meiryo UI" panose="020B0604030504040204" pitchFamily="50" charset="-128"/>
              </a:rPr>
              <a:t>人事評価における配慮等</a:t>
            </a:r>
            <a:r>
              <a:rPr lang="ja-JP" altLang="en-US" sz="1463">
                <a:latin typeface="Meiryo UI" panose="020B0604030504040204" pitchFamily="50" charset="-128"/>
                <a:ea typeface="Meiryo UI" panose="020B0604030504040204" pitchFamily="50" charset="-128"/>
                <a:cs typeface="Meiryo UI" panose="020B0604030504040204" pitchFamily="50" charset="-128"/>
              </a:rPr>
              <a:t>を措置。</a:t>
            </a:r>
            <a:endParaRPr lang="en-US" altLang="ja-JP" sz="1463">
              <a:latin typeface="Meiryo UI" panose="020B0604030504040204" pitchFamily="50" charset="-128"/>
              <a:ea typeface="Meiryo UI" panose="020B0604030504040204" pitchFamily="50" charset="-128"/>
              <a:cs typeface="Meiryo UI" panose="020B0604030504040204" pitchFamily="50" charset="-128"/>
            </a:endParaRPr>
          </a:p>
          <a:p>
            <a:pPr marL="145753" lvl="0" indent="-145753" defTabSz="685817">
              <a:spcBef>
                <a:spcPts val="488"/>
              </a:spcBef>
              <a:defRPr/>
            </a:pPr>
            <a:r>
              <a:rPr lang="ja-JP" altLang="en-US" sz="1463">
                <a:latin typeface="Meiryo UI" panose="020B0604030504040204" pitchFamily="50" charset="-128"/>
                <a:ea typeface="Meiryo UI" panose="020B0604030504040204" pitchFamily="50" charset="-128"/>
                <a:cs typeface="Meiryo UI" panose="020B0604030504040204" pitchFamily="50" charset="-128"/>
              </a:rPr>
              <a:t>②</a:t>
            </a:r>
            <a:r>
              <a:rPr lang="ja-JP" altLang="en-US" sz="1463" b="1">
                <a:latin typeface="Meiryo UI" panose="020B0604030504040204" pitchFamily="50" charset="-128"/>
                <a:ea typeface="Meiryo UI" panose="020B0604030504040204" pitchFamily="50" charset="-128"/>
                <a:cs typeface="Meiryo UI" panose="020B0604030504040204" pitchFamily="50" charset="-128"/>
              </a:rPr>
              <a:t>実勢価格を踏まえた予定価格の作成</a:t>
            </a:r>
            <a:r>
              <a:rPr lang="ja-JP" altLang="en-US" sz="1463">
                <a:latin typeface="Meiryo UI" panose="020B0604030504040204" pitchFamily="50" charset="-128"/>
                <a:ea typeface="Meiryo UI" panose="020B0604030504040204" pitchFamily="50" charset="-128"/>
                <a:cs typeface="Meiryo UI" panose="020B0604030504040204" pitchFamily="50" charset="-128"/>
              </a:rPr>
              <a:t>や</a:t>
            </a:r>
            <a:r>
              <a:rPr lang="ja-JP" altLang="en-US" sz="1463" b="1">
                <a:latin typeface="Meiryo UI" panose="020B0604030504040204" pitchFamily="50" charset="-128"/>
                <a:ea typeface="Meiryo UI" panose="020B0604030504040204" pitchFamily="50" charset="-128"/>
                <a:cs typeface="Meiryo UI" panose="020B0604030504040204" pitchFamily="50" charset="-128"/>
              </a:rPr>
              <a:t>低入札価格調査制度・最低制限価格制度の徹底と価格基準の見直し等</a:t>
            </a:r>
            <a:r>
              <a:rPr lang="ja-JP" altLang="en-US" sz="1463">
                <a:latin typeface="Meiryo UI" panose="020B0604030504040204" pitchFamily="50" charset="-128"/>
                <a:ea typeface="Meiryo UI" panose="020B0604030504040204" pitchFamily="50" charset="-128"/>
                <a:cs typeface="Meiryo UI" panose="020B0604030504040204" pitchFamily="50" charset="-128"/>
              </a:rPr>
              <a:t>、</a:t>
            </a:r>
            <a:r>
              <a:rPr lang="en-US" altLang="ja-JP" sz="1463">
                <a:latin typeface="Meiryo UI" panose="020B0604030504040204" pitchFamily="50" charset="-128"/>
                <a:ea typeface="Meiryo UI" panose="020B0604030504040204" pitchFamily="50" charset="-128"/>
                <a:cs typeface="Meiryo UI" panose="020B0604030504040204" pitchFamily="50" charset="-128"/>
              </a:rPr>
              <a:t>2027</a:t>
            </a:r>
            <a:r>
              <a:rPr lang="ja-JP" altLang="en-US" sz="1463">
                <a:latin typeface="Meiryo UI" panose="020B0604030504040204" pitchFamily="50" charset="-128"/>
                <a:ea typeface="Meiryo UI" panose="020B0604030504040204" pitchFamily="50" charset="-128"/>
                <a:cs typeface="Meiryo UI" panose="020B0604030504040204" pitchFamily="50" charset="-128"/>
              </a:rPr>
              <a:t>年度末までに国等・地方公共団体において</a:t>
            </a:r>
            <a:r>
              <a:rPr lang="en-US" altLang="ja-JP" sz="1463">
                <a:latin typeface="Meiryo UI" panose="020B0604030504040204" pitchFamily="50" charset="-128"/>
                <a:ea typeface="Meiryo UI" panose="020B0604030504040204" pitchFamily="50" charset="-128"/>
                <a:cs typeface="Meiryo UI" panose="020B0604030504040204" pitchFamily="50" charset="-128"/>
              </a:rPr>
              <a:t>100</a:t>
            </a:r>
            <a:r>
              <a:rPr lang="ja-JP" altLang="en-US" sz="1463">
                <a:latin typeface="Meiryo UI" panose="020B0604030504040204" pitchFamily="50" charset="-128"/>
                <a:ea typeface="Meiryo UI" panose="020B0604030504040204" pitchFamily="50" charset="-128"/>
                <a:cs typeface="Meiryo UI" panose="020B0604030504040204" pitchFamily="50" charset="-128"/>
              </a:rPr>
              <a:t>％実施すべき措置を示した</a:t>
            </a:r>
            <a:r>
              <a:rPr lang="ja-JP" altLang="en-US" sz="1463" b="1">
                <a:latin typeface="Meiryo UI" panose="020B0604030504040204" pitchFamily="50" charset="-128"/>
                <a:ea typeface="Meiryo UI" panose="020B0604030504040204" pitchFamily="50" charset="-128"/>
                <a:cs typeface="Meiryo UI" panose="020B0604030504040204" pitchFamily="50" charset="-128"/>
              </a:rPr>
              <a:t>「官公需における価格転嫁・取引適正化加速化プラン」の推進、進捗状況の見える化</a:t>
            </a:r>
            <a:r>
              <a:rPr lang="ja-JP" altLang="en-US" sz="1463">
                <a:latin typeface="Meiryo UI" panose="020B0604030504040204" pitchFamily="50" charset="-128"/>
                <a:ea typeface="Meiryo UI" panose="020B0604030504040204" pitchFamily="50" charset="-128"/>
                <a:cs typeface="Meiryo UI" panose="020B0604030504040204" pitchFamily="50" charset="-128"/>
              </a:rPr>
              <a:t>を実施予定。</a:t>
            </a:r>
            <a:endParaRPr lang="en-US" altLang="ja-JP" sz="1463">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a:extLst>
              <a:ext uri="{FF2B5EF4-FFF2-40B4-BE49-F238E27FC236}">
                <a16:creationId xmlns:a16="http://schemas.microsoft.com/office/drawing/2014/main" id="{E7D68FBF-B0CC-7B1C-0C72-6C84F288D99F}"/>
              </a:ext>
            </a:extLst>
          </p:cNvPr>
          <p:cNvSpPr txBox="1"/>
          <p:nvPr/>
        </p:nvSpPr>
        <p:spPr>
          <a:xfrm>
            <a:off x="3968758" y="2137138"/>
            <a:ext cx="6474977" cy="492443"/>
          </a:xfrm>
          <a:prstGeom prst="rect">
            <a:avLst/>
          </a:prstGeom>
          <a:noFill/>
        </p:spPr>
        <p:txBody>
          <a:bodyPr wrap="square" rtlCol="0">
            <a:spAutoFit/>
          </a:bodyPr>
          <a:lstStyle/>
          <a:p>
            <a:pPr defTabSz="742950"/>
            <a:r>
              <a:rPr lang="ja-JP" altLang="en-US" sz="1300">
                <a:solidFill>
                  <a:prstClr val="black"/>
                </a:solidFill>
                <a:latin typeface="Meiryo UI" panose="020B0604030504040204" pitchFamily="50" charset="-128"/>
                <a:ea typeface="Meiryo UI" panose="020B0604030504040204" pitchFamily="50" charset="-128"/>
                <a:cs typeface="Meiryo UI" panose="020B0604030504040204" pitchFamily="50" charset="-128"/>
              </a:rPr>
              <a:t>→事業所管大臣を通じた</a:t>
            </a:r>
            <a:r>
              <a:rPr lang="ja-JP" altLang="en-US" sz="1300" b="1">
                <a:solidFill>
                  <a:prstClr val="black"/>
                </a:solidFill>
                <a:latin typeface="Meiryo UI" panose="020B0604030504040204" pitchFamily="50" charset="-128"/>
                <a:ea typeface="Meiryo UI" panose="020B0604030504040204" pitchFamily="50" charset="-128"/>
                <a:cs typeface="Meiryo UI" panose="020B0604030504040204" pitchFamily="50" charset="-128"/>
              </a:rPr>
              <a:t>業界への働きかけ強化</a:t>
            </a:r>
            <a:r>
              <a:rPr lang="ja-JP" altLang="en-US" sz="13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3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32172" indent="-232172" defTabSz="742950">
              <a:buFont typeface="Arial" panose="020B0604020202020204" pitchFamily="34" charset="0"/>
              <a:buChar char="•"/>
            </a:pPr>
            <a:endParaRPr lang="ja-JP" altLang="en-US" sz="1300">
              <a:solidFill>
                <a:srgbClr val="000000"/>
              </a:solidFill>
              <a:latin typeface="メイリオ" panose="020B0604030504040204" pitchFamily="50" charset="-128"/>
              <a:ea typeface="メイリオ" panose="020B0604030504040204" pitchFamily="50" charset="-128"/>
              <a:cs typeface="Meiryo UI" panose="020B0604030504040204" pitchFamily="50" charset="-128"/>
            </a:endParaRPr>
          </a:p>
        </p:txBody>
      </p:sp>
      <p:sp>
        <p:nvSpPr>
          <p:cNvPr id="3" name="タイトル 2">
            <a:extLst>
              <a:ext uri="{FF2B5EF4-FFF2-40B4-BE49-F238E27FC236}">
                <a16:creationId xmlns:a16="http://schemas.microsoft.com/office/drawing/2014/main" id="{3DCE40F0-AAF0-58F1-514B-5DC42DC37218}"/>
              </a:ext>
            </a:extLst>
          </p:cNvPr>
          <p:cNvSpPr txBox="1">
            <a:spLocks/>
          </p:cNvSpPr>
          <p:nvPr/>
        </p:nvSpPr>
        <p:spPr>
          <a:xfrm>
            <a:off x="1688088" y="39667"/>
            <a:ext cx="7703864" cy="461665"/>
          </a:xfrm>
          <a:prstGeom prst="rect">
            <a:avLst/>
          </a:prstGeom>
        </p:spPr>
        <p:txBody>
          <a:bodyPr/>
          <a:lstStyle>
            <a:lvl1pPr algn="l" defTabSz="914400" rtl="0" eaLnBrk="1" latinLnBrk="0" hangingPunct="1">
              <a:spcBef>
                <a:spcPct val="0"/>
              </a:spcBef>
              <a:buNone/>
              <a:defRPr kumimoji="1" sz="2400" b="1"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価格転嫁・取引適正化対策の今後の方向性（まとめ）</a:t>
            </a:r>
          </a:p>
        </p:txBody>
      </p:sp>
      <p:sp>
        <p:nvSpPr>
          <p:cNvPr id="7" name="タイトル 2">
            <a:extLst>
              <a:ext uri="{FF2B5EF4-FFF2-40B4-BE49-F238E27FC236}">
                <a16:creationId xmlns:a16="http://schemas.microsoft.com/office/drawing/2014/main" id="{638CC554-33CB-7236-76A7-3030CD0F10D8}"/>
              </a:ext>
            </a:extLst>
          </p:cNvPr>
          <p:cNvSpPr txBox="1">
            <a:spLocks/>
          </p:cNvSpPr>
          <p:nvPr/>
        </p:nvSpPr>
        <p:spPr>
          <a:xfrm>
            <a:off x="0" y="-11804"/>
            <a:ext cx="1743022" cy="461665"/>
          </a:xfrm>
          <a:prstGeom prst="rect">
            <a:avLst/>
          </a:prstGeom>
          <a:solidFill>
            <a:srgbClr val="A0153A"/>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取引適正化</a:t>
            </a:r>
            <a:endParaRPr kumimoji="1" lang="en-US" altLang="ja-JP" sz="2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5" name="スライド番号プレースホルダー 4">
            <a:extLst>
              <a:ext uri="{FF2B5EF4-FFF2-40B4-BE49-F238E27FC236}">
                <a16:creationId xmlns:a16="http://schemas.microsoft.com/office/drawing/2014/main" id="{FFF34D01-1A98-EEBF-7169-82F39922AF61}"/>
              </a:ext>
            </a:extLst>
          </p:cNvPr>
          <p:cNvSpPr>
            <a:spLocks noGrp="1"/>
          </p:cNvSpPr>
          <p:nvPr>
            <p:ph type="sldNum" sz="quarter" idx="4"/>
          </p:nvPr>
        </p:nvSpPr>
        <p:spPr/>
        <p:txBody>
          <a:bodyPr/>
          <a:lstStyle/>
          <a:p>
            <a:fld id="{D9550142-B990-490A-A107-ED7302A7FD52}" type="slidenum">
              <a:rPr lang="ja-JP" altLang="en-US" smtClean="0"/>
              <a:pPr/>
              <a:t>31</a:t>
            </a:fld>
            <a:endParaRPr lang="ja-JP" altLang="en-US" dirty="0"/>
          </a:p>
        </p:txBody>
      </p:sp>
    </p:spTree>
    <p:extLst>
      <p:ext uri="{BB962C8B-B14F-4D97-AF65-F5344CB8AC3E}">
        <p14:creationId xmlns:p14="http://schemas.microsoft.com/office/powerpoint/2010/main" val="1690156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2F7E41C-537C-BD5D-06BD-0CDDCAD5F835}"/>
              </a:ext>
            </a:extLst>
          </p:cNvPr>
          <p:cNvSpPr>
            <a:spLocks noGrp="1"/>
          </p:cNvSpPr>
          <p:nvPr>
            <p:ph type="title"/>
          </p:nvPr>
        </p:nvSpPr>
        <p:spPr>
          <a:xfrm>
            <a:off x="1737519" y="5471"/>
            <a:ext cx="9111009" cy="461665"/>
          </a:xfrm>
        </p:spPr>
        <p:txBody>
          <a:bodyPr/>
          <a:lstStyle/>
          <a:p>
            <a:r>
              <a:rPr kumimoji="1" lang="ja-JP" altLang="en-US" sz="2400" dirty="0"/>
              <a:t>取適法施行により新たに適用対象となる者、禁止行為が存在</a:t>
            </a:r>
          </a:p>
        </p:txBody>
      </p:sp>
      <p:sp>
        <p:nvSpPr>
          <p:cNvPr id="5" name="テキスト プレースホルダー 4">
            <a:extLst>
              <a:ext uri="{FF2B5EF4-FFF2-40B4-BE49-F238E27FC236}">
                <a16:creationId xmlns:a16="http://schemas.microsoft.com/office/drawing/2014/main" id="{BF3BE83E-77DA-12B2-E375-833EEC49783F}"/>
              </a:ext>
            </a:extLst>
          </p:cNvPr>
          <p:cNvSpPr>
            <a:spLocks noGrp="1"/>
          </p:cNvSpPr>
          <p:nvPr>
            <p:ph type="body" sz="quarter" idx="17"/>
          </p:nvPr>
        </p:nvSpPr>
        <p:spPr>
          <a:xfrm>
            <a:off x="88490" y="496277"/>
            <a:ext cx="11985523" cy="1232609"/>
          </a:xfrm>
        </p:spPr>
        <p:txBody>
          <a:bodyPr/>
          <a:lstStyle/>
          <a:p>
            <a:pPr>
              <a:spcBef>
                <a:spcPts val="0"/>
              </a:spcBef>
              <a:spcAft>
                <a:spcPts val="0"/>
              </a:spcAft>
              <a:buClr>
                <a:srgbClr val="000066"/>
              </a:buClr>
              <a:buFont typeface="Arial" panose="020B0604020202020204" pitchFamily="34" charset="0"/>
              <a:buChar char="•"/>
            </a:pPr>
            <a:r>
              <a:rPr kumimoji="1" lang="ja-JP" altLang="en-US" sz="1600" b="1" u="sng"/>
              <a:t>令和</a:t>
            </a:r>
            <a:r>
              <a:rPr kumimoji="1" lang="en-US" altLang="ja-JP" sz="1600" b="1" u="sng"/>
              <a:t>8</a:t>
            </a:r>
            <a:r>
              <a:rPr kumimoji="1" lang="ja-JP" altLang="en-US" sz="1600" b="1" u="sng"/>
              <a:t>年</a:t>
            </a:r>
            <a:r>
              <a:rPr kumimoji="1" lang="en-US" altLang="ja-JP" sz="1600" b="1" u="sng"/>
              <a:t>1</a:t>
            </a:r>
            <a:r>
              <a:rPr kumimoji="1" lang="ja-JP" altLang="en-US" sz="1600" b="1" u="sng"/>
              <a:t>月</a:t>
            </a:r>
            <a:r>
              <a:rPr kumimoji="1" lang="en-US" altLang="ja-JP" sz="1600" b="1" u="sng"/>
              <a:t>1</a:t>
            </a:r>
            <a:r>
              <a:rPr kumimoji="1" lang="ja-JP" altLang="en-US" sz="1600" b="1" u="sng"/>
              <a:t>日</a:t>
            </a:r>
            <a:r>
              <a:rPr kumimoji="1" lang="ja-JP" altLang="en-US" sz="1600"/>
              <a:t>、中小受託取引適正化法（通称：取適法）が施行。</a:t>
            </a:r>
          </a:p>
          <a:p>
            <a:pPr>
              <a:spcBef>
                <a:spcPts val="0"/>
              </a:spcBef>
              <a:spcAft>
                <a:spcPts val="0"/>
              </a:spcAft>
              <a:buClr>
                <a:srgbClr val="000066"/>
              </a:buClr>
              <a:buFont typeface="Arial" panose="020B0604020202020204" pitchFamily="34" charset="0"/>
              <a:buChar char="•"/>
            </a:pPr>
            <a:r>
              <a:rPr lang="ja-JP" altLang="en-US" sz="1600" b="1" u="sng"/>
              <a:t>従業員基準、特定運送委託の追加や</a:t>
            </a:r>
            <a:r>
              <a:rPr kumimoji="1" lang="ja-JP" altLang="en-US" sz="1600" b="1" u="sng"/>
              <a:t>手形払の禁止、協議に応じない一方的な代金決定の禁止</a:t>
            </a:r>
            <a:r>
              <a:rPr kumimoji="1" lang="ja-JP" altLang="en-US" sz="1600"/>
              <a:t>等、適用対象・要件及び禁止行為が拡充。法改正により</a:t>
            </a:r>
            <a:r>
              <a:rPr kumimoji="1" lang="ja-JP" altLang="en-US" sz="1600" b="1" u="sng"/>
              <a:t>新たに</a:t>
            </a:r>
            <a:r>
              <a:rPr lang="ja-JP" altLang="en-US" sz="1600" b="1" u="sng"/>
              <a:t>法の対象となる事業者も存在</a:t>
            </a:r>
            <a:r>
              <a:rPr lang="ja-JP" altLang="en-US" sz="1600"/>
              <a:t>し、法の理解と社内体制の見直しが急務。</a:t>
            </a:r>
            <a:endParaRPr kumimoji="1" lang="en-US" altLang="ja-JP" sz="1600"/>
          </a:p>
        </p:txBody>
      </p:sp>
      <p:sp>
        <p:nvSpPr>
          <p:cNvPr id="19" name="正方形/長方形 18">
            <a:extLst>
              <a:ext uri="{FF2B5EF4-FFF2-40B4-BE49-F238E27FC236}">
                <a16:creationId xmlns:a16="http://schemas.microsoft.com/office/drawing/2014/main" id="{0C5769EF-0B15-E0DD-120D-D4F5DD9035E0}"/>
              </a:ext>
            </a:extLst>
          </p:cNvPr>
          <p:cNvSpPr/>
          <p:nvPr/>
        </p:nvSpPr>
        <p:spPr bwMode="auto">
          <a:xfrm>
            <a:off x="425451" y="2231760"/>
            <a:ext cx="6366764" cy="4171642"/>
          </a:xfrm>
          <a:prstGeom prst="rect">
            <a:avLst/>
          </a:prstGeom>
          <a:solidFill>
            <a:schemeClr val="bg2">
              <a:lumMod val="90000"/>
            </a:schemeClr>
          </a:solidFill>
          <a:ln w="9525">
            <a:solidFill>
              <a:schemeClr val="bg2">
                <a:lumMod val="90000"/>
              </a:schemeClr>
            </a:solidFill>
            <a:miter lim="800000"/>
            <a:headEnd/>
            <a:tailEnd/>
          </a:ln>
          <a:effectLst/>
        </p:spPr>
        <p:txBody>
          <a:bodyPr wrap="square" rtlCol="0" anchor="t"/>
          <a:lstStyle/>
          <a:p>
            <a:pPr algn="l"/>
            <a:endParaRPr kumimoji="0" lang="ja-JP" altLang="en-US" sz="1400">
              <a:latin typeface="+mj-ea"/>
              <a:ea typeface="+mj-ea"/>
            </a:endParaRPr>
          </a:p>
        </p:txBody>
      </p:sp>
      <p:sp>
        <p:nvSpPr>
          <p:cNvPr id="20" name="正方形/長方形 19">
            <a:extLst>
              <a:ext uri="{FF2B5EF4-FFF2-40B4-BE49-F238E27FC236}">
                <a16:creationId xmlns:a16="http://schemas.microsoft.com/office/drawing/2014/main" id="{5B146A63-6F84-CF6B-0CE8-0E902F416BAF}"/>
              </a:ext>
            </a:extLst>
          </p:cNvPr>
          <p:cNvSpPr/>
          <p:nvPr/>
        </p:nvSpPr>
        <p:spPr bwMode="auto">
          <a:xfrm>
            <a:off x="7022357" y="2231760"/>
            <a:ext cx="4744193" cy="2016224"/>
          </a:xfrm>
          <a:prstGeom prst="rect">
            <a:avLst/>
          </a:prstGeom>
          <a:solidFill>
            <a:schemeClr val="bg2">
              <a:lumMod val="90000"/>
            </a:schemeClr>
          </a:solidFill>
          <a:ln w="9525">
            <a:solidFill>
              <a:schemeClr val="bg2">
                <a:lumMod val="90000"/>
              </a:schemeClr>
            </a:solidFill>
            <a:miter lim="800000"/>
            <a:headEnd/>
            <a:tailEnd/>
          </a:ln>
          <a:effectLst/>
        </p:spPr>
        <p:txBody>
          <a:bodyPr wrap="square" rtlCol="0" anchor="ctr"/>
          <a:lstStyle/>
          <a:p>
            <a:pPr algn="l"/>
            <a:endParaRPr kumimoji="0" lang="ja-JP" altLang="en-US" sz="1200">
              <a:latin typeface="+mj-ea"/>
              <a:ea typeface="+mj-ea"/>
            </a:endParaRPr>
          </a:p>
        </p:txBody>
      </p:sp>
      <p:sp>
        <p:nvSpPr>
          <p:cNvPr id="21" name="正方形/長方形 20">
            <a:extLst>
              <a:ext uri="{FF2B5EF4-FFF2-40B4-BE49-F238E27FC236}">
                <a16:creationId xmlns:a16="http://schemas.microsoft.com/office/drawing/2014/main" id="{2B5C64B7-712E-1841-0E66-3408D7E7DAE7}"/>
              </a:ext>
            </a:extLst>
          </p:cNvPr>
          <p:cNvSpPr/>
          <p:nvPr/>
        </p:nvSpPr>
        <p:spPr bwMode="auto">
          <a:xfrm>
            <a:off x="7029920" y="4359986"/>
            <a:ext cx="4736630" cy="2043417"/>
          </a:xfrm>
          <a:prstGeom prst="rect">
            <a:avLst/>
          </a:prstGeom>
          <a:solidFill>
            <a:schemeClr val="bg2">
              <a:lumMod val="90000"/>
            </a:schemeClr>
          </a:solidFill>
          <a:ln w="9525">
            <a:solidFill>
              <a:schemeClr val="bg2">
                <a:lumMod val="90000"/>
              </a:schemeClr>
            </a:solidFill>
            <a:miter lim="800000"/>
            <a:headEnd/>
            <a:tailEnd/>
          </a:ln>
          <a:effectLst/>
        </p:spPr>
        <p:txBody>
          <a:bodyPr wrap="square" rtlCol="0" anchor="ctr"/>
          <a:lstStyle/>
          <a:p>
            <a:pPr algn="l"/>
            <a:endParaRPr kumimoji="0" lang="ja-JP" altLang="en-US" sz="1200">
              <a:latin typeface="+mj-ea"/>
              <a:ea typeface="+mj-ea"/>
            </a:endParaRPr>
          </a:p>
        </p:txBody>
      </p:sp>
      <p:sp>
        <p:nvSpPr>
          <p:cNvPr id="22" name="テキスト プレースホルダー 8">
            <a:extLst>
              <a:ext uri="{FF2B5EF4-FFF2-40B4-BE49-F238E27FC236}">
                <a16:creationId xmlns:a16="http://schemas.microsoft.com/office/drawing/2014/main" id="{FA4645A3-7505-C064-5EFB-CEA6F6831B43}"/>
              </a:ext>
            </a:extLst>
          </p:cNvPr>
          <p:cNvSpPr txBox="1">
            <a:spLocks/>
          </p:cNvSpPr>
          <p:nvPr/>
        </p:nvSpPr>
        <p:spPr>
          <a:xfrm>
            <a:off x="408754" y="2204864"/>
            <a:ext cx="973755" cy="397201"/>
          </a:xfrm>
          <a:prstGeom prst="rect">
            <a:avLst/>
          </a:prstGeom>
          <a:solidFill>
            <a:schemeClr val="accent1"/>
          </a:solidFill>
        </p:spPr>
        <p:txBody>
          <a:bodyPr vert="horz" wrap="square" lIns="108000" tIns="108000" rIns="108000" bIns="72000" rtlCol="0">
            <a:sp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2000" b="1" i="0" kern="1200" smtClean="0">
                <a:solidFill>
                  <a:schemeClr val="bg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600" b="0" i="0" kern="1200" smtClean="0">
                <a:solidFill>
                  <a:schemeClr val="bg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600" b="0" i="0" kern="1200" smtClean="0">
                <a:solidFill>
                  <a:schemeClr val="bg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600" kern="1200" smtClean="0">
                <a:solidFill>
                  <a:schemeClr val="bg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600" kern="1200">
                <a:solidFill>
                  <a:schemeClr val="bg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ja-JP" altLang="en-US" sz="1400"/>
              <a:t>適用対象</a:t>
            </a:r>
          </a:p>
        </p:txBody>
      </p:sp>
      <p:sp>
        <p:nvSpPr>
          <p:cNvPr id="23" name="テキスト プレースホルダー 8">
            <a:extLst>
              <a:ext uri="{FF2B5EF4-FFF2-40B4-BE49-F238E27FC236}">
                <a16:creationId xmlns:a16="http://schemas.microsoft.com/office/drawing/2014/main" id="{0CE50FD5-4B05-BBD6-F21A-E35C671E06B6}"/>
              </a:ext>
            </a:extLst>
          </p:cNvPr>
          <p:cNvSpPr txBox="1">
            <a:spLocks/>
          </p:cNvSpPr>
          <p:nvPr/>
        </p:nvSpPr>
        <p:spPr>
          <a:xfrm>
            <a:off x="7023139" y="2204864"/>
            <a:ext cx="613715" cy="397201"/>
          </a:xfrm>
          <a:prstGeom prst="rect">
            <a:avLst/>
          </a:prstGeom>
          <a:solidFill>
            <a:schemeClr val="accent1"/>
          </a:solidFill>
        </p:spPr>
        <p:txBody>
          <a:bodyPr vert="horz" wrap="square" lIns="108000" tIns="108000" rIns="108000" bIns="72000" rtlCol="0">
            <a:sp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2000" b="1" i="0" kern="1200" smtClean="0">
                <a:solidFill>
                  <a:schemeClr val="bg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600" b="0" i="0" kern="1200" smtClean="0">
                <a:solidFill>
                  <a:schemeClr val="bg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600" b="0" i="0" kern="1200" smtClean="0">
                <a:solidFill>
                  <a:schemeClr val="bg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600" kern="1200" smtClean="0">
                <a:solidFill>
                  <a:schemeClr val="bg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600" kern="1200">
                <a:solidFill>
                  <a:schemeClr val="bg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ja-JP" altLang="en-US" sz="1400"/>
              <a:t>義務</a:t>
            </a:r>
          </a:p>
        </p:txBody>
      </p:sp>
      <p:sp>
        <p:nvSpPr>
          <p:cNvPr id="24" name="テキスト プレースホルダー 8">
            <a:extLst>
              <a:ext uri="{FF2B5EF4-FFF2-40B4-BE49-F238E27FC236}">
                <a16:creationId xmlns:a16="http://schemas.microsoft.com/office/drawing/2014/main" id="{9F4759D8-326F-6DD1-8742-8091E440A819}"/>
              </a:ext>
            </a:extLst>
          </p:cNvPr>
          <p:cNvSpPr txBox="1">
            <a:spLocks/>
          </p:cNvSpPr>
          <p:nvPr/>
        </p:nvSpPr>
        <p:spPr>
          <a:xfrm>
            <a:off x="7032104" y="4319992"/>
            <a:ext cx="973755" cy="397201"/>
          </a:xfrm>
          <a:prstGeom prst="rect">
            <a:avLst/>
          </a:prstGeom>
          <a:solidFill>
            <a:schemeClr val="accent1"/>
          </a:solidFill>
        </p:spPr>
        <p:txBody>
          <a:bodyPr vert="horz" wrap="square" lIns="108000" tIns="108000" rIns="108000" bIns="72000" rtlCol="0">
            <a:sp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2000" b="1" i="0" kern="1200" smtClean="0">
                <a:solidFill>
                  <a:schemeClr val="bg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600" b="0" i="0" kern="1200" smtClean="0">
                <a:solidFill>
                  <a:schemeClr val="bg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600" b="0" i="0" kern="1200" smtClean="0">
                <a:solidFill>
                  <a:schemeClr val="bg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600" kern="1200" smtClean="0">
                <a:solidFill>
                  <a:schemeClr val="bg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600" kern="1200">
                <a:solidFill>
                  <a:schemeClr val="bg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ja-JP" altLang="en-US" sz="1400"/>
              <a:t>禁止行為</a:t>
            </a:r>
          </a:p>
        </p:txBody>
      </p:sp>
      <p:graphicFrame>
        <p:nvGraphicFramePr>
          <p:cNvPr id="26" name="表 25">
            <a:extLst>
              <a:ext uri="{FF2B5EF4-FFF2-40B4-BE49-F238E27FC236}">
                <a16:creationId xmlns:a16="http://schemas.microsoft.com/office/drawing/2014/main" id="{FE4724A9-E67D-ADD2-D266-0A6D8EE0343F}"/>
              </a:ext>
            </a:extLst>
          </p:cNvPr>
          <p:cNvGraphicFramePr>
            <a:graphicFrameLocks noGrp="1"/>
          </p:cNvGraphicFramePr>
          <p:nvPr/>
        </p:nvGraphicFramePr>
        <p:xfrm>
          <a:off x="7261801" y="2660240"/>
          <a:ext cx="4407368" cy="1483360"/>
        </p:xfrm>
        <a:graphic>
          <a:graphicData uri="http://schemas.openxmlformats.org/drawingml/2006/table">
            <a:tbl>
              <a:tblPr firstRow="1" bandRow="1">
                <a:tableStyleId>{7DF18680-E054-41AD-8BC1-D1AEF772440D}</a:tableStyleId>
              </a:tblPr>
              <a:tblGrid>
                <a:gridCol w="4407368">
                  <a:extLst>
                    <a:ext uri="{9D8B030D-6E8A-4147-A177-3AD203B41FA5}">
                      <a16:colId xmlns:a16="http://schemas.microsoft.com/office/drawing/2014/main" val="2788711065"/>
                    </a:ext>
                  </a:extLst>
                </a:gridCol>
              </a:tblGrid>
              <a:tr h="370840">
                <a:tc>
                  <a:txBody>
                    <a:bodyPr/>
                    <a:lstStyle/>
                    <a:p>
                      <a:r>
                        <a:rPr kumimoji="1" lang="ja-JP" altLang="en-US" sz="1200" b="1">
                          <a:solidFill>
                            <a:schemeClr val="tx1"/>
                          </a:solidFill>
                          <a:latin typeface="+mn-ea"/>
                          <a:ea typeface="+mn-ea"/>
                        </a:rPr>
                        <a:t>発注内容を明示する義務（発注書の交付）</a:t>
                      </a:r>
                    </a:p>
                  </a:txBody>
                  <a:tcPr anchor="ctr">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20463557"/>
                  </a:ext>
                </a:extLst>
              </a:tr>
              <a:tr h="370840">
                <a:tc>
                  <a:txBody>
                    <a:bodyPr/>
                    <a:lstStyle/>
                    <a:p>
                      <a:r>
                        <a:rPr kumimoji="1" lang="ja-JP" altLang="en-US" sz="1200" b="1">
                          <a:solidFill>
                            <a:schemeClr val="tx1"/>
                          </a:solidFill>
                          <a:latin typeface="+mn-ea"/>
                          <a:ea typeface="+mn-ea"/>
                        </a:rPr>
                        <a:t>取引に関する書類等を作成・保存する義務（</a:t>
                      </a:r>
                      <a:r>
                        <a:rPr kumimoji="1" lang="en-US" altLang="ja-JP" sz="1200" b="1">
                          <a:solidFill>
                            <a:schemeClr val="tx1"/>
                          </a:solidFill>
                          <a:latin typeface="+mn-ea"/>
                          <a:ea typeface="+mn-ea"/>
                        </a:rPr>
                        <a:t>2</a:t>
                      </a:r>
                      <a:r>
                        <a:rPr kumimoji="1" lang="ja-JP" altLang="en-US" sz="1200" b="1">
                          <a:solidFill>
                            <a:schemeClr val="tx1"/>
                          </a:solidFill>
                          <a:latin typeface="+mn-ea"/>
                          <a:ea typeface="+mn-ea"/>
                        </a:rPr>
                        <a:t>年）</a:t>
                      </a: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4519842"/>
                  </a:ext>
                </a:extLst>
              </a:tr>
              <a:tr h="370840">
                <a:tc>
                  <a:txBody>
                    <a:bodyPr/>
                    <a:lstStyle/>
                    <a:p>
                      <a:r>
                        <a:rPr kumimoji="1" lang="ja-JP" altLang="en-US" sz="1200" b="1">
                          <a:solidFill>
                            <a:schemeClr val="tx1"/>
                          </a:solidFill>
                          <a:latin typeface="+mn-ea"/>
                          <a:ea typeface="+mn-ea"/>
                        </a:rPr>
                        <a:t>支払期日（受領後</a:t>
                      </a:r>
                      <a:r>
                        <a:rPr kumimoji="1" lang="en-US" altLang="ja-JP" sz="1200" b="1">
                          <a:solidFill>
                            <a:schemeClr val="tx1"/>
                          </a:solidFill>
                          <a:latin typeface="+mn-ea"/>
                          <a:ea typeface="+mn-ea"/>
                        </a:rPr>
                        <a:t>60</a:t>
                      </a:r>
                      <a:r>
                        <a:rPr kumimoji="1" lang="ja-JP" altLang="en-US" sz="1200" b="1">
                          <a:solidFill>
                            <a:schemeClr val="tx1"/>
                          </a:solidFill>
                          <a:latin typeface="+mn-ea"/>
                          <a:ea typeface="+mn-ea"/>
                        </a:rPr>
                        <a:t>日以内）を定める義務</a:t>
                      </a:r>
                    </a:p>
                  </a:txBody>
                  <a:tcPr anchor="ct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93988683"/>
                  </a:ext>
                </a:extLst>
              </a:tr>
              <a:tr h="370840">
                <a:tc>
                  <a:txBody>
                    <a:bodyPr/>
                    <a:lstStyle/>
                    <a:p>
                      <a:r>
                        <a:rPr kumimoji="1" lang="ja-JP" altLang="en-US" sz="1200" b="1" dirty="0">
                          <a:solidFill>
                            <a:schemeClr val="tx1"/>
                          </a:solidFill>
                          <a:latin typeface="+mn-ea"/>
                          <a:ea typeface="+mn-ea"/>
                        </a:rPr>
                        <a:t>遅延利息（</a:t>
                      </a:r>
                      <a:r>
                        <a:rPr kumimoji="1" lang="en-US" altLang="ja-JP" sz="1200" b="1" dirty="0">
                          <a:solidFill>
                            <a:schemeClr val="tx1"/>
                          </a:solidFill>
                          <a:latin typeface="+mn-ea"/>
                          <a:ea typeface="+mn-ea"/>
                        </a:rPr>
                        <a:t>14.6</a:t>
                      </a:r>
                      <a:r>
                        <a:rPr kumimoji="1" lang="ja-JP" altLang="en-US" sz="1200" b="1" dirty="0">
                          <a:solidFill>
                            <a:schemeClr val="tx1"/>
                          </a:solidFill>
                          <a:latin typeface="+mn-ea"/>
                          <a:ea typeface="+mn-ea"/>
                        </a:rPr>
                        <a:t>％）の支払義務</a:t>
                      </a:r>
                    </a:p>
                  </a:txBody>
                  <a:tcPr anchor="ctr">
                    <a:lnT w="12700" cap="flat" cmpd="sng" algn="ctr">
                      <a:solidFill>
                        <a:schemeClr val="bg2">
                          <a:lumMod val="90000"/>
                        </a:schemeClr>
                      </a:solidFill>
                      <a:prstDash val="solid"/>
                      <a:round/>
                      <a:headEnd type="none" w="med" len="med"/>
                      <a:tailEnd type="none" w="med" len="med"/>
                    </a:lnT>
                    <a:solidFill>
                      <a:schemeClr val="bg1"/>
                    </a:solidFill>
                  </a:tcPr>
                </a:tc>
                <a:extLst>
                  <a:ext uri="{0D108BD9-81ED-4DB2-BD59-A6C34878D82A}">
                    <a16:rowId xmlns:a16="http://schemas.microsoft.com/office/drawing/2014/main" val="3047039843"/>
                  </a:ext>
                </a:extLst>
              </a:tr>
            </a:tbl>
          </a:graphicData>
        </a:graphic>
      </p:graphicFrame>
      <p:graphicFrame>
        <p:nvGraphicFramePr>
          <p:cNvPr id="27" name="表 26">
            <a:extLst>
              <a:ext uri="{FF2B5EF4-FFF2-40B4-BE49-F238E27FC236}">
                <a16:creationId xmlns:a16="http://schemas.microsoft.com/office/drawing/2014/main" id="{A7D377AD-6B5C-B5BA-D871-2E283780C40D}"/>
              </a:ext>
            </a:extLst>
          </p:cNvPr>
          <p:cNvGraphicFramePr>
            <a:graphicFrameLocks noGrp="1"/>
          </p:cNvGraphicFramePr>
          <p:nvPr/>
        </p:nvGraphicFramePr>
        <p:xfrm>
          <a:off x="7176120" y="4806351"/>
          <a:ext cx="4493048" cy="1554480"/>
        </p:xfrm>
        <a:graphic>
          <a:graphicData uri="http://schemas.openxmlformats.org/drawingml/2006/table">
            <a:tbl>
              <a:tblPr firstRow="1" bandRow="1">
                <a:tableStyleId>{7DF18680-E054-41AD-8BC1-D1AEF772440D}</a:tableStyleId>
              </a:tblPr>
              <a:tblGrid>
                <a:gridCol w="2016224">
                  <a:extLst>
                    <a:ext uri="{9D8B030D-6E8A-4147-A177-3AD203B41FA5}">
                      <a16:colId xmlns:a16="http://schemas.microsoft.com/office/drawing/2014/main" val="2788711065"/>
                    </a:ext>
                  </a:extLst>
                </a:gridCol>
                <a:gridCol w="2476824">
                  <a:extLst>
                    <a:ext uri="{9D8B030D-6E8A-4147-A177-3AD203B41FA5}">
                      <a16:colId xmlns:a16="http://schemas.microsoft.com/office/drawing/2014/main" val="3426375403"/>
                    </a:ext>
                  </a:extLst>
                </a:gridCol>
              </a:tblGrid>
              <a:tr h="225047">
                <a:tc>
                  <a:txBody>
                    <a:bodyPr/>
                    <a:lstStyle/>
                    <a:p>
                      <a:r>
                        <a:rPr kumimoji="1" lang="ja-JP" altLang="en-US" sz="1100" b="1">
                          <a:solidFill>
                            <a:schemeClr val="tx1"/>
                          </a:solidFill>
                          <a:latin typeface="+mn-ea"/>
                          <a:ea typeface="+mn-ea"/>
                        </a:rPr>
                        <a:t>受領拒否</a:t>
                      </a:r>
                    </a:p>
                  </a:txBody>
                  <a:tcPr anchor="ctr">
                    <a:lnR w="12700" cap="flat" cmpd="sng" algn="ctr">
                      <a:solidFill>
                        <a:schemeClr val="bg2">
                          <a:lumMod val="90000"/>
                        </a:schemeClr>
                      </a:solidFill>
                      <a:prstDash val="solid"/>
                      <a:round/>
                      <a:headEnd type="none" w="med" len="med"/>
                      <a:tailEnd type="none" w="med" len="med"/>
                    </a:lnR>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r>
                        <a:rPr kumimoji="1" lang="ja-JP" altLang="en-US" sz="1100" b="1">
                          <a:solidFill>
                            <a:schemeClr val="tx1"/>
                          </a:solidFill>
                          <a:latin typeface="+mn-ea"/>
                          <a:ea typeface="+mn-ea"/>
                        </a:rPr>
                        <a:t>報復措置</a:t>
                      </a:r>
                    </a:p>
                  </a:txBody>
                  <a:tcPr anchor="ctr">
                    <a:lnL w="12700" cap="flat" cmpd="sng" algn="ctr">
                      <a:solidFill>
                        <a:schemeClr val="bg2">
                          <a:lumMod val="90000"/>
                        </a:schemeClr>
                      </a:solidFill>
                      <a:prstDash val="solid"/>
                      <a:round/>
                      <a:headEnd type="none" w="med" len="med"/>
                      <a:tailEnd type="none" w="med" len="med"/>
                    </a:lnL>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20463557"/>
                  </a:ext>
                </a:extLst>
              </a:tr>
              <a:tr h="225047">
                <a:tc>
                  <a:txBody>
                    <a:bodyPr/>
                    <a:lstStyle/>
                    <a:p>
                      <a:r>
                        <a:rPr kumimoji="1" lang="ja-JP" altLang="en-US" sz="1100" b="1">
                          <a:solidFill>
                            <a:schemeClr val="tx1"/>
                          </a:solidFill>
                          <a:latin typeface="+mn-ea"/>
                          <a:ea typeface="+mn-ea"/>
                        </a:rPr>
                        <a:t>支払遅延</a:t>
                      </a:r>
                      <a:r>
                        <a:rPr kumimoji="1" lang="ja-JP" altLang="en-US" sz="1100" b="1">
                          <a:solidFill>
                            <a:srgbClr val="FF0000"/>
                          </a:solidFill>
                          <a:latin typeface="+mn-ea"/>
                          <a:ea typeface="+mn-ea"/>
                        </a:rPr>
                        <a:t>（手形払等の禁止）</a:t>
                      </a:r>
                    </a:p>
                  </a:txBody>
                  <a:tcPr anchor="ctr">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r>
                        <a:rPr kumimoji="1" lang="ja-JP" altLang="en-US" sz="1100" b="1">
                          <a:solidFill>
                            <a:schemeClr val="tx1"/>
                          </a:solidFill>
                          <a:latin typeface="+mn-ea"/>
                          <a:ea typeface="+mn-ea"/>
                        </a:rPr>
                        <a:t>有償支給原材料等の対価の早期決済</a:t>
                      </a:r>
                    </a:p>
                  </a:txBody>
                  <a:tcPr anchor="ct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4519842"/>
                  </a:ext>
                </a:extLst>
              </a:tr>
              <a:tr h="225047">
                <a:tc>
                  <a:txBody>
                    <a:bodyPr/>
                    <a:lstStyle/>
                    <a:p>
                      <a:r>
                        <a:rPr kumimoji="1" lang="ja-JP" altLang="en-US" sz="1100" b="1">
                          <a:solidFill>
                            <a:schemeClr val="tx1"/>
                          </a:solidFill>
                          <a:latin typeface="+mn-ea"/>
                          <a:ea typeface="+mn-ea"/>
                        </a:rPr>
                        <a:t>減額</a:t>
                      </a:r>
                    </a:p>
                  </a:txBody>
                  <a:tcPr anchor="ctr">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r>
                        <a:rPr kumimoji="1" lang="ja-JP" altLang="en-US" sz="1100" b="1" strike="sngStrike">
                          <a:solidFill>
                            <a:srgbClr val="FF0000"/>
                          </a:solidFill>
                          <a:latin typeface="+mn-ea"/>
                          <a:ea typeface="+mn-ea"/>
                        </a:rPr>
                        <a:t>割引困難な手形の交付</a:t>
                      </a:r>
                    </a:p>
                  </a:txBody>
                  <a:tcPr anchor="ct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93988683"/>
                  </a:ext>
                </a:extLst>
              </a:tr>
              <a:tr h="225047">
                <a:tc>
                  <a:txBody>
                    <a:bodyPr/>
                    <a:lstStyle/>
                    <a:p>
                      <a:r>
                        <a:rPr kumimoji="1" lang="ja-JP" altLang="en-US" sz="1100" b="1">
                          <a:solidFill>
                            <a:schemeClr val="tx1"/>
                          </a:solidFill>
                          <a:latin typeface="+mn-ea"/>
                          <a:ea typeface="+mn-ea"/>
                        </a:rPr>
                        <a:t>返品</a:t>
                      </a:r>
                    </a:p>
                  </a:txBody>
                  <a:tcPr anchor="ctr">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r>
                        <a:rPr kumimoji="1" lang="ja-JP" altLang="en-US" sz="1100" b="1">
                          <a:solidFill>
                            <a:schemeClr val="tx1"/>
                          </a:solidFill>
                          <a:latin typeface="+mn-ea"/>
                          <a:ea typeface="+mn-ea"/>
                        </a:rPr>
                        <a:t>不当な経済上の利益提供要請</a:t>
                      </a:r>
                    </a:p>
                  </a:txBody>
                  <a:tcPr anchor="ct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47039843"/>
                  </a:ext>
                </a:extLst>
              </a:tr>
              <a:tr h="225047">
                <a:tc>
                  <a:txBody>
                    <a:bodyPr/>
                    <a:lstStyle/>
                    <a:p>
                      <a:r>
                        <a:rPr kumimoji="1" lang="ja-JP" altLang="en-US" sz="1100" b="1">
                          <a:solidFill>
                            <a:schemeClr val="tx1"/>
                          </a:solidFill>
                          <a:latin typeface="+mn-ea"/>
                          <a:ea typeface="+mn-ea"/>
                        </a:rPr>
                        <a:t>買いたたき</a:t>
                      </a:r>
                    </a:p>
                  </a:txBody>
                  <a:tcPr anchor="ctr">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tc>
                  <a:txBody>
                    <a:bodyPr/>
                    <a:lstStyle/>
                    <a:p>
                      <a:r>
                        <a:rPr kumimoji="1" lang="ja-JP" altLang="en-US" sz="1100" b="1">
                          <a:solidFill>
                            <a:schemeClr val="tx1"/>
                          </a:solidFill>
                          <a:latin typeface="+mn-ea"/>
                          <a:ea typeface="+mn-ea"/>
                        </a:rPr>
                        <a:t>不当な給付内容の変更・やり直し</a:t>
                      </a:r>
                    </a:p>
                  </a:txBody>
                  <a:tcPr anchor="ct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70523402"/>
                  </a:ext>
                </a:extLst>
              </a:tr>
              <a:tr h="225047">
                <a:tc>
                  <a:txBody>
                    <a:bodyPr/>
                    <a:lstStyle/>
                    <a:p>
                      <a:r>
                        <a:rPr kumimoji="1" lang="ja-JP" altLang="en-US" sz="1100" b="1">
                          <a:solidFill>
                            <a:schemeClr val="tx1"/>
                          </a:solidFill>
                          <a:latin typeface="+mn-ea"/>
                          <a:ea typeface="+mn-ea"/>
                        </a:rPr>
                        <a:t>購入・利用強制</a:t>
                      </a:r>
                    </a:p>
                  </a:txBody>
                  <a:tcPr anchor="ctr">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solidFill>
                      <a:schemeClr val="bg1"/>
                    </a:solidFill>
                  </a:tcPr>
                </a:tc>
                <a:tc>
                  <a:txBody>
                    <a:bodyPr/>
                    <a:lstStyle/>
                    <a:p>
                      <a:r>
                        <a:rPr kumimoji="1" lang="ja-JP" altLang="en-US" sz="1100" b="1" dirty="0">
                          <a:solidFill>
                            <a:srgbClr val="FF0000"/>
                          </a:solidFill>
                          <a:latin typeface="+mn-ea"/>
                          <a:ea typeface="+mn-ea"/>
                        </a:rPr>
                        <a:t>協議に応じない一方的な代金決定</a:t>
                      </a:r>
                    </a:p>
                  </a:txBody>
                  <a:tcPr anchor="ctr">
                    <a:lnL w="12700" cap="flat" cmpd="sng" algn="ctr">
                      <a:solidFill>
                        <a:schemeClr val="bg2">
                          <a:lumMod val="90000"/>
                        </a:schemeClr>
                      </a:solidFill>
                      <a:prstDash val="solid"/>
                      <a:round/>
                      <a:headEnd type="none" w="med" len="med"/>
                      <a:tailEnd type="none" w="med" len="med"/>
                    </a:lnL>
                    <a:lnT w="12700" cap="flat" cmpd="sng" algn="ctr">
                      <a:solidFill>
                        <a:schemeClr val="bg2">
                          <a:lumMod val="90000"/>
                        </a:schemeClr>
                      </a:solidFill>
                      <a:prstDash val="solid"/>
                      <a:round/>
                      <a:headEnd type="none" w="med" len="med"/>
                      <a:tailEnd type="none" w="med" len="med"/>
                    </a:lnT>
                    <a:solidFill>
                      <a:schemeClr val="bg1"/>
                    </a:solidFill>
                  </a:tcPr>
                </a:tc>
                <a:extLst>
                  <a:ext uri="{0D108BD9-81ED-4DB2-BD59-A6C34878D82A}">
                    <a16:rowId xmlns:a16="http://schemas.microsoft.com/office/drawing/2014/main" val="344349278"/>
                  </a:ext>
                </a:extLst>
              </a:tr>
            </a:tbl>
          </a:graphicData>
        </a:graphic>
      </p:graphicFrame>
      <p:sp>
        <p:nvSpPr>
          <p:cNvPr id="28" name="テキスト ボックス 27">
            <a:extLst>
              <a:ext uri="{FF2B5EF4-FFF2-40B4-BE49-F238E27FC236}">
                <a16:creationId xmlns:a16="http://schemas.microsoft.com/office/drawing/2014/main" id="{5FAC2812-F27A-928A-40DF-A2AD31BD170D}"/>
              </a:ext>
            </a:extLst>
          </p:cNvPr>
          <p:cNvSpPr txBox="1"/>
          <p:nvPr/>
        </p:nvSpPr>
        <p:spPr>
          <a:xfrm>
            <a:off x="1498800" y="2293286"/>
            <a:ext cx="4515718" cy="338554"/>
          </a:xfrm>
          <a:prstGeom prst="rect">
            <a:avLst/>
          </a:prstGeom>
          <a:noFill/>
        </p:spPr>
        <p:txBody>
          <a:bodyPr wrap="square" rtlCol="0">
            <a:spAutoFit/>
          </a:bodyPr>
          <a:lstStyle/>
          <a:p>
            <a:pPr algn="l"/>
            <a:r>
              <a:rPr kumimoji="1" lang="ja-JP" altLang="en-US" sz="1600" b="1">
                <a:latin typeface="+mn-ea"/>
                <a:cs typeface="Meiryo UI" panose="020B0604030504040204" pitchFamily="50" charset="-128"/>
              </a:rPr>
              <a:t>①取引の内容　＋　②規模要件　＝　対象取引</a:t>
            </a:r>
          </a:p>
        </p:txBody>
      </p:sp>
      <p:sp>
        <p:nvSpPr>
          <p:cNvPr id="29" name="テキスト ボックス 28">
            <a:extLst>
              <a:ext uri="{FF2B5EF4-FFF2-40B4-BE49-F238E27FC236}">
                <a16:creationId xmlns:a16="http://schemas.microsoft.com/office/drawing/2014/main" id="{97C4B3F6-5DBB-2900-2FB9-E23E54716C37}"/>
              </a:ext>
            </a:extLst>
          </p:cNvPr>
          <p:cNvSpPr txBox="1"/>
          <p:nvPr/>
        </p:nvSpPr>
        <p:spPr>
          <a:xfrm>
            <a:off x="466790" y="2943699"/>
            <a:ext cx="1296144" cy="1169551"/>
          </a:xfrm>
          <a:prstGeom prst="rect">
            <a:avLst/>
          </a:prstGeom>
          <a:noFill/>
        </p:spPr>
        <p:txBody>
          <a:bodyPr wrap="square" rtlCol="0">
            <a:spAutoFit/>
          </a:bodyPr>
          <a:lstStyle/>
          <a:p>
            <a:pPr algn="l"/>
            <a:r>
              <a:rPr kumimoji="1" lang="ja-JP" altLang="en-US" sz="1400" b="1">
                <a:latin typeface="+mn-ea"/>
                <a:cs typeface="Meiryo UI" panose="020B0604030504040204" pitchFamily="50" charset="-128"/>
              </a:rPr>
              <a:t>①取引の内容</a:t>
            </a:r>
            <a:endParaRPr kumimoji="1" lang="en-US" altLang="ja-JP" sz="1400" b="1">
              <a:latin typeface="+mn-ea"/>
              <a:cs typeface="Meiryo UI" panose="020B0604030504040204" pitchFamily="50" charset="-128"/>
            </a:endParaRPr>
          </a:p>
          <a:p>
            <a:pPr algn="l"/>
            <a:endParaRPr lang="en-US" altLang="ja-JP" sz="1400" b="1">
              <a:latin typeface="+mn-ea"/>
              <a:cs typeface="Meiryo UI" panose="020B0604030504040204" pitchFamily="50" charset="-128"/>
            </a:endParaRPr>
          </a:p>
          <a:p>
            <a:pPr algn="l"/>
            <a:endParaRPr lang="en-US" altLang="ja-JP" sz="1400" b="1">
              <a:latin typeface="+mn-ea"/>
              <a:cs typeface="Meiryo UI" panose="020B0604030504040204" pitchFamily="50" charset="-128"/>
            </a:endParaRPr>
          </a:p>
          <a:p>
            <a:pPr algn="l"/>
            <a:endParaRPr lang="en-US" altLang="ja-JP" sz="1400" b="1">
              <a:latin typeface="+mn-ea"/>
              <a:cs typeface="Meiryo UI" panose="020B0604030504040204" pitchFamily="50" charset="-128"/>
            </a:endParaRPr>
          </a:p>
          <a:p>
            <a:pPr algn="l"/>
            <a:r>
              <a:rPr kumimoji="1" lang="ja-JP" altLang="en-US" sz="1400" b="1">
                <a:latin typeface="+mn-ea"/>
                <a:cs typeface="Meiryo UI" panose="020B0604030504040204" pitchFamily="50" charset="-128"/>
              </a:rPr>
              <a:t>②規模要件</a:t>
            </a:r>
            <a:endParaRPr kumimoji="1" lang="en-US" altLang="ja-JP" sz="1400" b="1">
              <a:latin typeface="+mn-ea"/>
              <a:cs typeface="Meiryo UI" panose="020B0604030504040204" pitchFamily="50" charset="-128"/>
            </a:endParaRPr>
          </a:p>
        </p:txBody>
      </p:sp>
      <p:sp>
        <p:nvSpPr>
          <p:cNvPr id="30" name="テキスト ボックス 29">
            <a:extLst>
              <a:ext uri="{FF2B5EF4-FFF2-40B4-BE49-F238E27FC236}">
                <a16:creationId xmlns:a16="http://schemas.microsoft.com/office/drawing/2014/main" id="{E126F007-8D97-BE58-0F29-706E4762ED6C}"/>
              </a:ext>
            </a:extLst>
          </p:cNvPr>
          <p:cNvSpPr txBox="1"/>
          <p:nvPr/>
        </p:nvSpPr>
        <p:spPr>
          <a:xfrm>
            <a:off x="466790" y="4831210"/>
            <a:ext cx="1296144" cy="1169551"/>
          </a:xfrm>
          <a:prstGeom prst="rect">
            <a:avLst/>
          </a:prstGeom>
          <a:noFill/>
        </p:spPr>
        <p:txBody>
          <a:bodyPr wrap="square" rtlCol="0">
            <a:spAutoFit/>
          </a:bodyPr>
          <a:lstStyle/>
          <a:p>
            <a:pPr algn="l"/>
            <a:r>
              <a:rPr kumimoji="1" lang="ja-JP" altLang="en-US" sz="1400" b="1">
                <a:latin typeface="+mn-ea"/>
                <a:cs typeface="Meiryo UI" panose="020B0604030504040204" pitchFamily="50" charset="-128"/>
              </a:rPr>
              <a:t>①取引の内容</a:t>
            </a:r>
            <a:endParaRPr kumimoji="1" lang="en-US" altLang="ja-JP" sz="1400" b="1">
              <a:latin typeface="+mn-ea"/>
              <a:cs typeface="Meiryo UI" panose="020B0604030504040204" pitchFamily="50" charset="-128"/>
            </a:endParaRPr>
          </a:p>
          <a:p>
            <a:pPr algn="l"/>
            <a:endParaRPr lang="en-US" altLang="ja-JP" sz="1400" b="1">
              <a:latin typeface="+mn-ea"/>
              <a:cs typeface="Meiryo UI" panose="020B0604030504040204" pitchFamily="50" charset="-128"/>
            </a:endParaRPr>
          </a:p>
          <a:p>
            <a:pPr algn="l"/>
            <a:endParaRPr lang="en-US" altLang="ja-JP" sz="1400" b="1">
              <a:latin typeface="+mn-ea"/>
              <a:cs typeface="Meiryo UI" panose="020B0604030504040204" pitchFamily="50" charset="-128"/>
            </a:endParaRPr>
          </a:p>
          <a:p>
            <a:pPr algn="l"/>
            <a:endParaRPr lang="en-US" altLang="ja-JP" sz="1400" b="1">
              <a:latin typeface="+mn-ea"/>
              <a:cs typeface="Meiryo UI" panose="020B0604030504040204" pitchFamily="50" charset="-128"/>
            </a:endParaRPr>
          </a:p>
          <a:p>
            <a:pPr algn="l"/>
            <a:r>
              <a:rPr kumimoji="1" lang="ja-JP" altLang="en-US" sz="1400" b="1">
                <a:latin typeface="+mn-ea"/>
                <a:cs typeface="Meiryo UI" panose="020B0604030504040204" pitchFamily="50" charset="-128"/>
              </a:rPr>
              <a:t>②規模要件</a:t>
            </a:r>
            <a:endParaRPr kumimoji="1" lang="en-US" altLang="ja-JP" sz="1400" b="1">
              <a:latin typeface="+mn-ea"/>
              <a:cs typeface="Meiryo UI" panose="020B0604030504040204" pitchFamily="50" charset="-128"/>
            </a:endParaRPr>
          </a:p>
        </p:txBody>
      </p:sp>
      <p:sp>
        <p:nvSpPr>
          <p:cNvPr id="31" name="四角形: 角を丸くする 30">
            <a:extLst>
              <a:ext uri="{FF2B5EF4-FFF2-40B4-BE49-F238E27FC236}">
                <a16:creationId xmlns:a16="http://schemas.microsoft.com/office/drawing/2014/main" id="{C7117715-A3F9-4255-6968-6755B1173CC6}"/>
              </a:ext>
            </a:extLst>
          </p:cNvPr>
          <p:cNvSpPr/>
          <p:nvPr/>
        </p:nvSpPr>
        <p:spPr bwMode="auto">
          <a:xfrm>
            <a:off x="1701766" y="2736457"/>
            <a:ext cx="649818" cy="591409"/>
          </a:xfrm>
          <a:prstGeom prst="roundRect">
            <a:avLst/>
          </a:prstGeom>
          <a:solidFill>
            <a:schemeClr val="accent1"/>
          </a:solidFill>
          <a:ln w="9525">
            <a:solidFill>
              <a:schemeClr val="accent1"/>
            </a:solidFill>
            <a:miter lim="800000"/>
            <a:headEnd/>
            <a:tailEnd/>
          </a:ln>
          <a:effectLst/>
        </p:spPr>
        <p:txBody>
          <a:bodyPr wrap="square" rtlCol="0" anchor="ctr"/>
          <a:lstStyle/>
          <a:p>
            <a:pPr algn="ctr"/>
            <a:r>
              <a:rPr kumimoji="0" lang="ja-JP" altLang="en-US" sz="1400" b="1">
                <a:solidFill>
                  <a:schemeClr val="bg1"/>
                </a:solidFill>
                <a:latin typeface="+mj-ea"/>
                <a:ea typeface="+mj-ea"/>
              </a:rPr>
              <a:t>製造委託</a:t>
            </a:r>
          </a:p>
        </p:txBody>
      </p:sp>
      <p:sp>
        <p:nvSpPr>
          <p:cNvPr id="36" name="四角形: 角を丸くする 35">
            <a:extLst>
              <a:ext uri="{FF2B5EF4-FFF2-40B4-BE49-F238E27FC236}">
                <a16:creationId xmlns:a16="http://schemas.microsoft.com/office/drawing/2014/main" id="{8060E0CB-A6C4-60B2-E3AF-E722060DAE2A}"/>
              </a:ext>
            </a:extLst>
          </p:cNvPr>
          <p:cNvSpPr/>
          <p:nvPr/>
        </p:nvSpPr>
        <p:spPr bwMode="auto">
          <a:xfrm>
            <a:off x="2385831" y="2745213"/>
            <a:ext cx="649818" cy="591409"/>
          </a:xfrm>
          <a:prstGeom prst="roundRect">
            <a:avLst/>
          </a:prstGeom>
          <a:solidFill>
            <a:schemeClr val="accent1"/>
          </a:solidFill>
          <a:ln w="9525">
            <a:solidFill>
              <a:schemeClr val="accent1"/>
            </a:solidFill>
            <a:miter lim="800000"/>
            <a:headEnd/>
            <a:tailEnd/>
          </a:ln>
          <a:effectLst/>
        </p:spPr>
        <p:txBody>
          <a:bodyPr wrap="square" rtlCol="0" anchor="ctr"/>
          <a:lstStyle/>
          <a:p>
            <a:pPr algn="ctr"/>
            <a:r>
              <a:rPr kumimoji="0" lang="ja-JP" altLang="en-US" sz="1400" b="1">
                <a:solidFill>
                  <a:schemeClr val="bg1"/>
                </a:solidFill>
                <a:latin typeface="+mj-ea"/>
                <a:ea typeface="+mj-ea"/>
              </a:rPr>
              <a:t>修理委託</a:t>
            </a:r>
          </a:p>
        </p:txBody>
      </p:sp>
      <p:sp>
        <p:nvSpPr>
          <p:cNvPr id="37" name="四角形: 角を丸くする 36">
            <a:extLst>
              <a:ext uri="{FF2B5EF4-FFF2-40B4-BE49-F238E27FC236}">
                <a16:creationId xmlns:a16="http://schemas.microsoft.com/office/drawing/2014/main" id="{0FD51EC6-DFF6-7BEF-6423-74706870930A}"/>
              </a:ext>
            </a:extLst>
          </p:cNvPr>
          <p:cNvSpPr/>
          <p:nvPr/>
        </p:nvSpPr>
        <p:spPr bwMode="auto">
          <a:xfrm>
            <a:off x="3072584" y="2747908"/>
            <a:ext cx="1391558" cy="591409"/>
          </a:xfrm>
          <a:prstGeom prst="roundRect">
            <a:avLst/>
          </a:prstGeom>
          <a:solidFill>
            <a:schemeClr val="accent1"/>
          </a:solidFill>
          <a:ln w="9525">
            <a:solidFill>
              <a:schemeClr val="accent1"/>
            </a:solidFill>
            <a:miter lim="800000"/>
            <a:headEnd/>
            <a:tailEnd/>
          </a:ln>
          <a:effectLst/>
        </p:spPr>
        <p:txBody>
          <a:bodyPr wrap="square" rtlCol="0" anchor="ctr"/>
          <a:lstStyle/>
          <a:p>
            <a:pPr algn="ctr"/>
            <a:r>
              <a:rPr kumimoji="0" lang="ja-JP" altLang="en-US" sz="1000" b="1">
                <a:solidFill>
                  <a:schemeClr val="bg1"/>
                </a:solidFill>
                <a:latin typeface="+mj-ea"/>
                <a:ea typeface="+mj-ea"/>
              </a:rPr>
              <a:t>情報成果物作成委託</a:t>
            </a:r>
            <a:r>
              <a:rPr kumimoji="0" lang="en-US" altLang="ja-JP" sz="1000" b="1">
                <a:solidFill>
                  <a:schemeClr val="bg1"/>
                </a:solidFill>
                <a:latin typeface="+mj-ea"/>
                <a:ea typeface="+mj-ea"/>
              </a:rPr>
              <a:t>(</a:t>
            </a:r>
            <a:r>
              <a:rPr kumimoji="0" lang="ja-JP" altLang="en-US" sz="1000" b="1">
                <a:solidFill>
                  <a:schemeClr val="bg1"/>
                </a:solidFill>
                <a:latin typeface="+mj-ea"/>
                <a:ea typeface="+mj-ea"/>
              </a:rPr>
              <a:t>プログラム</a:t>
            </a:r>
            <a:r>
              <a:rPr kumimoji="0" lang="en-US" altLang="ja-JP" sz="1000" b="1">
                <a:solidFill>
                  <a:schemeClr val="bg1"/>
                </a:solidFill>
                <a:latin typeface="+mj-ea"/>
                <a:ea typeface="+mj-ea"/>
              </a:rPr>
              <a:t>)</a:t>
            </a:r>
            <a:endParaRPr kumimoji="0" lang="ja-JP" altLang="en-US" sz="1000" b="1">
              <a:solidFill>
                <a:schemeClr val="bg1"/>
              </a:solidFill>
              <a:latin typeface="+mj-ea"/>
              <a:ea typeface="+mj-ea"/>
            </a:endParaRPr>
          </a:p>
        </p:txBody>
      </p:sp>
      <p:sp>
        <p:nvSpPr>
          <p:cNvPr id="41" name="四角形: 角を丸くする 40">
            <a:extLst>
              <a:ext uri="{FF2B5EF4-FFF2-40B4-BE49-F238E27FC236}">
                <a16:creationId xmlns:a16="http://schemas.microsoft.com/office/drawing/2014/main" id="{F561F84B-FBC7-9B4E-8547-FDEE93595728}"/>
              </a:ext>
            </a:extLst>
          </p:cNvPr>
          <p:cNvSpPr/>
          <p:nvPr/>
        </p:nvSpPr>
        <p:spPr bwMode="auto">
          <a:xfrm>
            <a:off x="5879453" y="2725493"/>
            <a:ext cx="881317" cy="591409"/>
          </a:xfrm>
          <a:prstGeom prst="roundRect">
            <a:avLst/>
          </a:prstGeom>
          <a:solidFill>
            <a:srgbClr val="FF0000"/>
          </a:solidFill>
          <a:ln w="9525">
            <a:solidFill>
              <a:srgbClr val="FF0000"/>
            </a:solidFill>
            <a:miter lim="800000"/>
            <a:headEnd/>
            <a:tailEnd/>
          </a:ln>
          <a:effectLst/>
        </p:spPr>
        <p:txBody>
          <a:bodyPr wrap="square" rtlCol="0" anchor="ctr"/>
          <a:lstStyle/>
          <a:p>
            <a:pPr algn="ctr"/>
            <a:r>
              <a:rPr kumimoji="0" lang="ja-JP" altLang="en-US" sz="1200" b="1">
                <a:solidFill>
                  <a:schemeClr val="bg1"/>
                </a:solidFill>
                <a:latin typeface="+mj-ea"/>
                <a:ea typeface="+mj-ea"/>
              </a:rPr>
              <a:t>特定運送委託</a:t>
            </a:r>
            <a:r>
              <a:rPr kumimoji="0" lang="en-US" altLang="ja-JP" sz="1200" b="1" baseline="30000">
                <a:solidFill>
                  <a:schemeClr val="bg1"/>
                </a:solidFill>
                <a:latin typeface="+mj-ea"/>
                <a:ea typeface="+mj-ea"/>
              </a:rPr>
              <a:t>※</a:t>
            </a:r>
            <a:endParaRPr kumimoji="0" lang="ja-JP" altLang="en-US" sz="1200" b="1" baseline="30000">
              <a:solidFill>
                <a:schemeClr val="bg1"/>
              </a:solidFill>
              <a:latin typeface="+mj-ea"/>
              <a:ea typeface="+mj-ea"/>
            </a:endParaRPr>
          </a:p>
        </p:txBody>
      </p:sp>
      <p:sp>
        <p:nvSpPr>
          <p:cNvPr id="42" name="四角形: 角を丸くする 41">
            <a:extLst>
              <a:ext uri="{FF2B5EF4-FFF2-40B4-BE49-F238E27FC236}">
                <a16:creationId xmlns:a16="http://schemas.microsoft.com/office/drawing/2014/main" id="{8D47AD2E-7E50-5DEF-E531-1B41303C5ED7}"/>
              </a:ext>
            </a:extLst>
          </p:cNvPr>
          <p:cNvSpPr/>
          <p:nvPr/>
        </p:nvSpPr>
        <p:spPr bwMode="auto">
          <a:xfrm>
            <a:off x="4508967" y="2740537"/>
            <a:ext cx="1327728" cy="591409"/>
          </a:xfrm>
          <a:prstGeom prst="roundRect">
            <a:avLst/>
          </a:prstGeom>
          <a:solidFill>
            <a:schemeClr val="accent1"/>
          </a:solidFill>
          <a:ln w="9525">
            <a:solidFill>
              <a:schemeClr val="accent1"/>
            </a:solidFill>
            <a:miter lim="800000"/>
            <a:headEnd/>
            <a:tailEnd/>
          </a:ln>
          <a:effectLst/>
        </p:spPr>
        <p:txBody>
          <a:bodyPr wrap="square" rtlCol="0" anchor="ctr"/>
          <a:lstStyle/>
          <a:p>
            <a:pPr algn="ctr"/>
            <a:r>
              <a:rPr kumimoji="0" lang="ja-JP" altLang="en-US" sz="1000" b="1">
                <a:solidFill>
                  <a:schemeClr val="bg1"/>
                </a:solidFill>
                <a:latin typeface="+mj-ea"/>
                <a:ea typeface="+mj-ea"/>
              </a:rPr>
              <a:t>役務提供委託</a:t>
            </a:r>
            <a:endParaRPr kumimoji="0" lang="en-US" altLang="ja-JP" sz="1000" b="1">
              <a:solidFill>
                <a:schemeClr val="bg1"/>
              </a:solidFill>
              <a:latin typeface="+mj-ea"/>
              <a:ea typeface="+mj-ea"/>
            </a:endParaRPr>
          </a:p>
          <a:p>
            <a:pPr algn="ctr"/>
            <a:r>
              <a:rPr kumimoji="0" lang="en-US" altLang="ja-JP" sz="1000" b="1">
                <a:solidFill>
                  <a:schemeClr val="bg1"/>
                </a:solidFill>
                <a:latin typeface="+mj-ea"/>
                <a:ea typeface="+mj-ea"/>
              </a:rPr>
              <a:t>(</a:t>
            </a:r>
            <a:r>
              <a:rPr kumimoji="0" lang="ja-JP" altLang="en-US" sz="1000" b="1">
                <a:solidFill>
                  <a:schemeClr val="bg1"/>
                </a:solidFill>
                <a:latin typeface="+mj-ea"/>
                <a:ea typeface="+mj-ea"/>
              </a:rPr>
              <a:t>運送・倉庫保管・</a:t>
            </a:r>
            <a:endParaRPr kumimoji="0" lang="en-US" altLang="ja-JP" sz="1000" b="1">
              <a:solidFill>
                <a:schemeClr val="bg1"/>
              </a:solidFill>
              <a:latin typeface="+mj-ea"/>
              <a:ea typeface="+mj-ea"/>
            </a:endParaRPr>
          </a:p>
          <a:p>
            <a:pPr algn="ctr"/>
            <a:r>
              <a:rPr kumimoji="0" lang="ja-JP" altLang="en-US" sz="1000" b="1">
                <a:solidFill>
                  <a:schemeClr val="bg1"/>
                </a:solidFill>
                <a:latin typeface="+mj-ea"/>
                <a:ea typeface="+mj-ea"/>
              </a:rPr>
              <a:t>情報処理</a:t>
            </a:r>
            <a:r>
              <a:rPr kumimoji="0" lang="en-US" altLang="ja-JP" sz="1000" b="1">
                <a:solidFill>
                  <a:schemeClr val="bg1"/>
                </a:solidFill>
                <a:latin typeface="+mj-ea"/>
                <a:ea typeface="+mj-ea"/>
              </a:rPr>
              <a:t>)</a:t>
            </a:r>
            <a:endParaRPr kumimoji="0" lang="ja-JP" altLang="en-US" sz="1000" b="1">
              <a:solidFill>
                <a:schemeClr val="bg1"/>
              </a:solidFill>
              <a:latin typeface="+mj-ea"/>
              <a:ea typeface="+mj-ea"/>
            </a:endParaRPr>
          </a:p>
        </p:txBody>
      </p:sp>
      <p:sp>
        <p:nvSpPr>
          <p:cNvPr id="43" name="四角形: 角を丸くする 42">
            <a:extLst>
              <a:ext uri="{FF2B5EF4-FFF2-40B4-BE49-F238E27FC236}">
                <a16:creationId xmlns:a16="http://schemas.microsoft.com/office/drawing/2014/main" id="{7A0B3D2B-0EB1-9E0E-F403-8717DEAD478A}"/>
              </a:ext>
            </a:extLst>
          </p:cNvPr>
          <p:cNvSpPr/>
          <p:nvPr/>
        </p:nvSpPr>
        <p:spPr bwMode="auto">
          <a:xfrm>
            <a:off x="1804274" y="4663203"/>
            <a:ext cx="1915462" cy="591409"/>
          </a:xfrm>
          <a:prstGeom prst="roundRect">
            <a:avLst/>
          </a:prstGeom>
          <a:solidFill>
            <a:srgbClr val="00B050"/>
          </a:solidFill>
          <a:ln w="9525">
            <a:solidFill>
              <a:srgbClr val="00B050"/>
            </a:solidFill>
            <a:miter lim="800000"/>
            <a:headEnd/>
            <a:tailEnd/>
          </a:ln>
          <a:effectLst/>
        </p:spPr>
        <p:txBody>
          <a:bodyPr wrap="square" rtlCol="0" anchor="ctr"/>
          <a:lstStyle/>
          <a:p>
            <a:pPr algn="ctr"/>
            <a:r>
              <a:rPr kumimoji="0" lang="ja-JP" altLang="en-US" sz="1100" b="1">
                <a:solidFill>
                  <a:schemeClr val="bg1"/>
                </a:solidFill>
                <a:latin typeface="+mj-ea"/>
                <a:ea typeface="+mj-ea"/>
              </a:rPr>
              <a:t>情報成果物作成委託</a:t>
            </a:r>
            <a:endParaRPr kumimoji="0" lang="en-US" altLang="ja-JP" sz="1100" b="1">
              <a:solidFill>
                <a:schemeClr val="bg1"/>
              </a:solidFill>
              <a:latin typeface="+mj-ea"/>
              <a:ea typeface="+mj-ea"/>
            </a:endParaRPr>
          </a:p>
          <a:p>
            <a:pPr algn="ctr"/>
            <a:r>
              <a:rPr kumimoji="0" lang="en-US" altLang="ja-JP" sz="1100" b="1">
                <a:solidFill>
                  <a:schemeClr val="bg1"/>
                </a:solidFill>
                <a:latin typeface="+mj-ea"/>
                <a:ea typeface="+mj-ea"/>
              </a:rPr>
              <a:t>(</a:t>
            </a:r>
            <a:r>
              <a:rPr kumimoji="0" lang="ja-JP" altLang="en-US" sz="1100" b="1">
                <a:solidFill>
                  <a:schemeClr val="bg1"/>
                </a:solidFill>
                <a:latin typeface="+mj-ea"/>
                <a:ea typeface="+mj-ea"/>
              </a:rPr>
              <a:t>プログラム除く</a:t>
            </a:r>
            <a:r>
              <a:rPr kumimoji="0" lang="en-US" altLang="ja-JP" sz="1100" b="1">
                <a:solidFill>
                  <a:schemeClr val="bg1"/>
                </a:solidFill>
                <a:latin typeface="+mj-ea"/>
                <a:ea typeface="+mj-ea"/>
              </a:rPr>
              <a:t>)</a:t>
            </a:r>
            <a:endParaRPr kumimoji="0" lang="ja-JP" altLang="en-US" sz="1100" b="1">
              <a:solidFill>
                <a:schemeClr val="bg1"/>
              </a:solidFill>
              <a:latin typeface="+mj-ea"/>
              <a:ea typeface="+mj-ea"/>
            </a:endParaRPr>
          </a:p>
        </p:txBody>
      </p:sp>
      <p:sp>
        <p:nvSpPr>
          <p:cNvPr id="44" name="四角形: 角を丸くする 43">
            <a:extLst>
              <a:ext uri="{FF2B5EF4-FFF2-40B4-BE49-F238E27FC236}">
                <a16:creationId xmlns:a16="http://schemas.microsoft.com/office/drawing/2014/main" id="{3F4A162F-B9B7-2FD3-578F-D1F709969E7D}"/>
              </a:ext>
            </a:extLst>
          </p:cNvPr>
          <p:cNvSpPr/>
          <p:nvPr/>
        </p:nvSpPr>
        <p:spPr bwMode="auto">
          <a:xfrm>
            <a:off x="3775452" y="4663202"/>
            <a:ext cx="2239065" cy="591409"/>
          </a:xfrm>
          <a:prstGeom prst="roundRect">
            <a:avLst/>
          </a:prstGeom>
          <a:solidFill>
            <a:srgbClr val="00B050"/>
          </a:solidFill>
          <a:ln w="9525">
            <a:solidFill>
              <a:srgbClr val="00B050"/>
            </a:solidFill>
            <a:miter lim="800000"/>
            <a:headEnd/>
            <a:tailEnd/>
          </a:ln>
          <a:effectLst/>
        </p:spPr>
        <p:txBody>
          <a:bodyPr wrap="square" rtlCol="0" anchor="ctr"/>
          <a:lstStyle/>
          <a:p>
            <a:pPr algn="ctr"/>
            <a:r>
              <a:rPr kumimoji="0" lang="ja-JP" altLang="en-US" sz="1050" b="1">
                <a:solidFill>
                  <a:schemeClr val="bg1"/>
                </a:solidFill>
                <a:latin typeface="+mj-ea"/>
                <a:ea typeface="+mj-ea"/>
              </a:rPr>
              <a:t>役務提供委託</a:t>
            </a:r>
            <a:endParaRPr kumimoji="0" lang="en-US" altLang="ja-JP" sz="1050" b="1">
              <a:solidFill>
                <a:schemeClr val="bg1"/>
              </a:solidFill>
              <a:latin typeface="+mj-ea"/>
              <a:ea typeface="+mj-ea"/>
            </a:endParaRPr>
          </a:p>
          <a:p>
            <a:pPr algn="ctr"/>
            <a:r>
              <a:rPr kumimoji="0" lang="en-US" altLang="ja-JP" sz="1050" b="1">
                <a:solidFill>
                  <a:schemeClr val="bg1"/>
                </a:solidFill>
                <a:latin typeface="+mj-ea"/>
                <a:ea typeface="+mj-ea"/>
              </a:rPr>
              <a:t>(</a:t>
            </a:r>
            <a:r>
              <a:rPr kumimoji="0" lang="ja-JP" altLang="en-US" sz="1050" b="1">
                <a:solidFill>
                  <a:schemeClr val="bg1"/>
                </a:solidFill>
                <a:latin typeface="+mj-ea"/>
                <a:ea typeface="+mj-ea"/>
              </a:rPr>
              <a:t>運送・倉庫保管・情報処理除く</a:t>
            </a:r>
            <a:r>
              <a:rPr kumimoji="0" lang="en-US" altLang="ja-JP" sz="1050" b="1">
                <a:solidFill>
                  <a:schemeClr val="bg1"/>
                </a:solidFill>
                <a:latin typeface="+mj-ea"/>
                <a:ea typeface="+mj-ea"/>
              </a:rPr>
              <a:t>)</a:t>
            </a:r>
            <a:endParaRPr kumimoji="0" lang="ja-JP" altLang="en-US" sz="1050" b="1">
              <a:solidFill>
                <a:schemeClr val="bg1"/>
              </a:solidFill>
              <a:latin typeface="+mj-ea"/>
              <a:ea typeface="+mj-ea"/>
            </a:endParaRPr>
          </a:p>
        </p:txBody>
      </p:sp>
      <p:graphicFrame>
        <p:nvGraphicFramePr>
          <p:cNvPr id="46" name="表 45">
            <a:extLst>
              <a:ext uri="{FF2B5EF4-FFF2-40B4-BE49-F238E27FC236}">
                <a16:creationId xmlns:a16="http://schemas.microsoft.com/office/drawing/2014/main" id="{ADDA9E11-80EB-D922-31A7-A2D087582737}"/>
              </a:ext>
            </a:extLst>
          </p:cNvPr>
          <p:cNvGraphicFramePr>
            <a:graphicFrameLocks noGrp="1"/>
          </p:cNvGraphicFramePr>
          <p:nvPr/>
        </p:nvGraphicFramePr>
        <p:xfrm>
          <a:off x="2015454" y="3509498"/>
          <a:ext cx="1819820" cy="999156"/>
        </p:xfrm>
        <a:graphic>
          <a:graphicData uri="http://schemas.openxmlformats.org/drawingml/2006/table">
            <a:tbl>
              <a:tblPr firstRow="1" bandRow="1">
                <a:tableStyleId>{5940675A-B579-460E-94D1-54222C63F5DA}</a:tableStyleId>
              </a:tblPr>
              <a:tblGrid>
                <a:gridCol w="1819820">
                  <a:extLst>
                    <a:ext uri="{9D8B030D-6E8A-4147-A177-3AD203B41FA5}">
                      <a16:colId xmlns:a16="http://schemas.microsoft.com/office/drawing/2014/main" val="4139094647"/>
                    </a:ext>
                  </a:extLst>
                </a:gridCol>
              </a:tblGrid>
              <a:tr h="293838">
                <a:tc>
                  <a:txBody>
                    <a:bodyPr/>
                    <a:lstStyle/>
                    <a:p>
                      <a:r>
                        <a:rPr kumimoji="1" lang="ja-JP" altLang="en-US" sz="1050" b="1"/>
                        <a:t>　　資本金</a:t>
                      </a:r>
                      <a:r>
                        <a:rPr kumimoji="1" lang="en-US" altLang="ja-JP" sz="1050" b="1"/>
                        <a:t>3</a:t>
                      </a:r>
                      <a:r>
                        <a:rPr kumimoji="1" lang="ja-JP" altLang="en-US" sz="1050" b="1"/>
                        <a:t>億超</a:t>
                      </a:r>
                    </a:p>
                  </a:txBody>
                  <a:tcPr>
                    <a:solidFill>
                      <a:schemeClr val="bg1"/>
                    </a:solidFill>
                  </a:tcPr>
                </a:tc>
                <a:extLst>
                  <a:ext uri="{0D108BD9-81ED-4DB2-BD59-A6C34878D82A}">
                    <a16:rowId xmlns:a16="http://schemas.microsoft.com/office/drawing/2014/main" val="768566996"/>
                  </a:ext>
                </a:extLst>
              </a:tr>
              <a:tr h="293838">
                <a:tc>
                  <a:txBody>
                    <a:bodyPr/>
                    <a:lstStyle/>
                    <a:p>
                      <a:r>
                        <a:rPr kumimoji="1" lang="ja-JP" altLang="en-US" sz="1050" b="1"/>
                        <a:t>　　資本金</a:t>
                      </a:r>
                      <a:r>
                        <a:rPr kumimoji="1" lang="en-US" altLang="ja-JP" sz="1050" b="1"/>
                        <a:t>1</a:t>
                      </a:r>
                      <a:r>
                        <a:rPr kumimoji="1" lang="ja-JP" altLang="en-US" sz="1050" b="1"/>
                        <a:t>千万超</a:t>
                      </a:r>
                      <a:r>
                        <a:rPr kumimoji="1" lang="en-US" altLang="ja-JP" sz="1050" b="1"/>
                        <a:t>3</a:t>
                      </a:r>
                      <a:r>
                        <a:rPr kumimoji="1" lang="ja-JP" altLang="en-US" sz="1050" b="1"/>
                        <a:t>億以下</a:t>
                      </a:r>
                    </a:p>
                  </a:txBody>
                  <a:tcPr>
                    <a:solidFill>
                      <a:schemeClr val="bg1"/>
                    </a:solidFill>
                  </a:tcPr>
                </a:tc>
                <a:extLst>
                  <a:ext uri="{0D108BD9-81ED-4DB2-BD59-A6C34878D82A}">
                    <a16:rowId xmlns:a16="http://schemas.microsoft.com/office/drawing/2014/main" val="4282484894"/>
                  </a:ext>
                </a:extLst>
              </a:tr>
              <a:tr h="293838">
                <a:tc>
                  <a:txBody>
                    <a:bodyPr/>
                    <a:lstStyle/>
                    <a:p>
                      <a:r>
                        <a:rPr kumimoji="1" lang="ja-JP" altLang="en-US" sz="1050" b="1" dirty="0"/>
                        <a:t>　　</a:t>
                      </a:r>
                      <a:r>
                        <a:rPr kumimoji="1" lang="ja-JP" altLang="en-US" sz="1050" b="1" dirty="0">
                          <a:solidFill>
                            <a:srgbClr val="FF0000"/>
                          </a:solidFill>
                        </a:rPr>
                        <a:t>常時使用する従業員</a:t>
                      </a:r>
                      <a:endParaRPr kumimoji="1" lang="en-US" altLang="ja-JP" sz="1050" b="1" dirty="0">
                        <a:solidFill>
                          <a:srgbClr val="FF0000"/>
                        </a:solidFill>
                      </a:endParaRPr>
                    </a:p>
                    <a:p>
                      <a:r>
                        <a:rPr kumimoji="1" lang="ja-JP" altLang="en-US" sz="1050" b="1" dirty="0">
                          <a:solidFill>
                            <a:srgbClr val="FF0000"/>
                          </a:solidFill>
                        </a:rPr>
                        <a:t>　　</a:t>
                      </a:r>
                      <a:r>
                        <a:rPr kumimoji="1" lang="en-US" altLang="ja-JP" sz="1050" b="1" dirty="0">
                          <a:solidFill>
                            <a:srgbClr val="FF0000"/>
                          </a:solidFill>
                        </a:rPr>
                        <a:t>300</a:t>
                      </a:r>
                      <a:r>
                        <a:rPr kumimoji="1" lang="ja-JP" altLang="en-US" sz="1050" b="1" dirty="0">
                          <a:solidFill>
                            <a:srgbClr val="FF0000"/>
                          </a:solidFill>
                        </a:rPr>
                        <a:t>人超</a:t>
                      </a:r>
                    </a:p>
                  </a:txBody>
                  <a:tcPr>
                    <a:solidFill>
                      <a:schemeClr val="bg1"/>
                    </a:solidFill>
                  </a:tcPr>
                </a:tc>
                <a:extLst>
                  <a:ext uri="{0D108BD9-81ED-4DB2-BD59-A6C34878D82A}">
                    <a16:rowId xmlns:a16="http://schemas.microsoft.com/office/drawing/2014/main" val="399502336"/>
                  </a:ext>
                </a:extLst>
              </a:tr>
            </a:tbl>
          </a:graphicData>
        </a:graphic>
      </p:graphicFrame>
      <p:graphicFrame>
        <p:nvGraphicFramePr>
          <p:cNvPr id="47" name="表 46">
            <a:extLst>
              <a:ext uri="{FF2B5EF4-FFF2-40B4-BE49-F238E27FC236}">
                <a16:creationId xmlns:a16="http://schemas.microsoft.com/office/drawing/2014/main" id="{6EA9E214-C3F9-5447-B0C1-903F02B12D50}"/>
              </a:ext>
            </a:extLst>
          </p:cNvPr>
          <p:cNvGraphicFramePr>
            <a:graphicFrameLocks noGrp="1"/>
          </p:cNvGraphicFramePr>
          <p:nvPr/>
        </p:nvGraphicFramePr>
        <p:xfrm>
          <a:off x="5091275" y="3510967"/>
          <a:ext cx="1740237" cy="999156"/>
        </p:xfrm>
        <a:graphic>
          <a:graphicData uri="http://schemas.openxmlformats.org/drawingml/2006/table">
            <a:tbl>
              <a:tblPr firstRow="1" bandRow="1">
                <a:tableStyleId>{5940675A-B579-460E-94D1-54222C63F5DA}</a:tableStyleId>
              </a:tblPr>
              <a:tblGrid>
                <a:gridCol w="1740237">
                  <a:extLst>
                    <a:ext uri="{9D8B030D-6E8A-4147-A177-3AD203B41FA5}">
                      <a16:colId xmlns:a16="http://schemas.microsoft.com/office/drawing/2014/main" val="4139094647"/>
                    </a:ext>
                  </a:extLst>
                </a:gridCol>
              </a:tblGrid>
              <a:tr h="293838">
                <a:tc>
                  <a:txBody>
                    <a:bodyPr/>
                    <a:lstStyle/>
                    <a:p>
                      <a:r>
                        <a:rPr kumimoji="1" lang="ja-JP" altLang="en-US" sz="1050" b="1"/>
                        <a:t>資本金</a:t>
                      </a:r>
                      <a:r>
                        <a:rPr kumimoji="1" lang="en-US" altLang="ja-JP" sz="1050" b="1"/>
                        <a:t>3</a:t>
                      </a:r>
                      <a:r>
                        <a:rPr kumimoji="1" lang="ja-JP" altLang="en-US" sz="1050" b="1"/>
                        <a:t>億以下</a:t>
                      </a:r>
                      <a:r>
                        <a:rPr kumimoji="1" lang="en-US" altLang="ja-JP" sz="1050" b="1"/>
                        <a:t>(</a:t>
                      </a:r>
                      <a:r>
                        <a:rPr kumimoji="1" lang="ja-JP" altLang="en-US" sz="1050" b="1"/>
                        <a:t>個人含</a:t>
                      </a:r>
                      <a:r>
                        <a:rPr kumimoji="1" lang="en-US" altLang="ja-JP" sz="1050" b="1"/>
                        <a:t>)</a:t>
                      </a:r>
                      <a:endParaRPr kumimoji="1" lang="ja-JP" altLang="en-US" sz="1050" b="1"/>
                    </a:p>
                  </a:txBody>
                  <a:tcPr>
                    <a:solidFill>
                      <a:schemeClr val="bg1"/>
                    </a:solidFill>
                  </a:tcPr>
                </a:tc>
                <a:extLst>
                  <a:ext uri="{0D108BD9-81ED-4DB2-BD59-A6C34878D82A}">
                    <a16:rowId xmlns:a16="http://schemas.microsoft.com/office/drawing/2014/main" val="768566996"/>
                  </a:ext>
                </a:extLst>
              </a:tr>
              <a:tr h="293838">
                <a:tc>
                  <a:txBody>
                    <a:bodyPr/>
                    <a:lstStyle/>
                    <a:p>
                      <a:r>
                        <a:rPr kumimoji="1" lang="ja-JP" altLang="en-US" sz="1050" b="1"/>
                        <a:t>資本金</a:t>
                      </a:r>
                      <a:r>
                        <a:rPr kumimoji="1" lang="en-US" altLang="ja-JP" sz="1050" b="1"/>
                        <a:t>1</a:t>
                      </a:r>
                      <a:r>
                        <a:rPr kumimoji="1" lang="ja-JP" altLang="en-US" sz="1050" b="1"/>
                        <a:t>千万以下</a:t>
                      </a:r>
                      <a:r>
                        <a:rPr kumimoji="1" lang="en-US" altLang="ja-JP" sz="1050" b="1"/>
                        <a:t>(</a:t>
                      </a:r>
                      <a:r>
                        <a:rPr kumimoji="1" lang="ja-JP" altLang="en-US" sz="1050" b="1"/>
                        <a:t>個人含</a:t>
                      </a:r>
                      <a:r>
                        <a:rPr kumimoji="1" lang="en-US" altLang="ja-JP" sz="1050" b="1"/>
                        <a:t>)</a:t>
                      </a:r>
                      <a:endParaRPr kumimoji="1" lang="ja-JP" altLang="en-US" sz="1050" b="1"/>
                    </a:p>
                  </a:txBody>
                  <a:tcPr>
                    <a:solidFill>
                      <a:schemeClr val="bg1"/>
                    </a:solidFill>
                  </a:tcPr>
                </a:tc>
                <a:extLst>
                  <a:ext uri="{0D108BD9-81ED-4DB2-BD59-A6C34878D82A}">
                    <a16:rowId xmlns:a16="http://schemas.microsoft.com/office/drawing/2014/main" val="4282484894"/>
                  </a:ext>
                </a:extLst>
              </a:tr>
              <a:tr h="293838">
                <a:tc>
                  <a:txBody>
                    <a:bodyPr/>
                    <a:lstStyle/>
                    <a:p>
                      <a:r>
                        <a:rPr kumimoji="1" lang="ja-JP" altLang="en-US" sz="1050" b="1" dirty="0">
                          <a:solidFill>
                            <a:srgbClr val="FF0000"/>
                          </a:solidFill>
                        </a:rPr>
                        <a:t>常時使用する従業員</a:t>
                      </a:r>
                      <a:r>
                        <a:rPr kumimoji="1" lang="en-US" altLang="ja-JP" sz="1050" b="1" dirty="0">
                          <a:solidFill>
                            <a:srgbClr val="FF0000"/>
                          </a:solidFill>
                        </a:rPr>
                        <a:t>300</a:t>
                      </a:r>
                      <a:r>
                        <a:rPr kumimoji="1" lang="ja-JP" altLang="en-US" sz="1050" b="1" dirty="0">
                          <a:solidFill>
                            <a:srgbClr val="FF0000"/>
                          </a:solidFill>
                        </a:rPr>
                        <a:t>人以下</a:t>
                      </a:r>
                      <a:r>
                        <a:rPr kumimoji="1" lang="en-US" altLang="ja-JP" sz="1050" b="1" dirty="0">
                          <a:solidFill>
                            <a:srgbClr val="FF0000"/>
                          </a:solidFill>
                        </a:rPr>
                        <a:t>(</a:t>
                      </a:r>
                      <a:r>
                        <a:rPr kumimoji="1" lang="ja-JP" altLang="en-US" sz="1050" b="1" dirty="0">
                          <a:solidFill>
                            <a:srgbClr val="FF0000"/>
                          </a:solidFill>
                        </a:rPr>
                        <a:t>個人含</a:t>
                      </a:r>
                      <a:r>
                        <a:rPr kumimoji="1" lang="en-US" altLang="ja-JP" sz="1050" b="1" dirty="0">
                          <a:solidFill>
                            <a:srgbClr val="FF0000"/>
                          </a:solidFill>
                        </a:rPr>
                        <a:t>)</a:t>
                      </a:r>
                      <a:endParaRPr kumimoji="1" lang="ja-JP" altLang="en-US" sz="1050" b="1" dirty="0">
                        <a:solidFill>
                          <a:srgbClr val="FF0000"/>
                        </a:solidFill>
                      </a:endParaRPr>
                    </a:p>
                  </a:txBody>
                  <a:tcPr>
                    <a:solidFill>
                      <a:schemeClr val="bg1"/>
                    </a:solidFill>
                  </a:tcPr>
                </a:tc>
                <a:extLst>
                  <a:ext uri="{0D108BD9-81ED-4DB2-BD59-A6C34878D82A}">
                    <a16:rowId xmlns:a16="http://schemas.microsoft.com/office/drawing/2014/main" val="399502336"/>
                  </a:ext>
                </a:extLst>
              </a:tr>
            </a:tbl>
          </a:graphicData>
        </a:graphic>
      </p:graphicFrame>
      <p:sp>
        <p:nvSpPr>
          <p:cNvPr id="6" name="正方形/長方形 5">
            <a:extLst>
              <a:ext uri="{FF2B5EF4-FFF2-40B4-BE49-F238E27FC236}">
                <a16:creationId xmlns:a16="http://schemas.microsoft.com/office/drawing/2014/main" id="{225B92A3-4558-743A-4505-8407C619758B}"/>
              </a:ext>
            </a:extLst>
          </p:cNvPr>
          <p:cNvSpPr/>
          <p:nvPr/>
        </p:nvSpPr>
        <p:spPr bwMode="auto">
          <a:xfrm>
            <a:off x="1701766" y="3500015"/>
            <a:ext cx="577810" cy="1013012"/>
          </a:xfrm>
          <a:prstGeom prst="rect">
            <a:avLst/>
          </a:prstGeom>
          <a:solidFill>
            <a:schemeClr val="accent3"/>
          </a:solidFill>
          <a:ln w="9525">
            <a:solidFill>
              <a:schemeClr val="accent1"/>
            </a:solidFill>
            <a:miter lim="800000"/>
            <a:headEnd/>
            <a:tailEnd/>
          </a:ln>
          <a:effectLst/>
        </p:spPr>
        <p:txBody>
          <a:bodyPr wrap="square" rtlCol="0" anchor="ctr"/>
          <a:lstStyle/>
          <a:p>
            <a:pPr algn="ctr"/>
            <a:r>
              <a:rPr kumimoji="0" lang="ja-JP" altLang="en-US" sz="1400" b="1">
                <a:solidFill>
                  <a:schemeClr val="bg1"/>
                </a:solidFill>
                <a:latin typeface="+mj-ea"/>
                <a:ea typeface="+mj-ea"/>
              </a:rPr>
              <a:t>委託</a:t>
            </a:r>
            <a:endParaRPr kumimoji="0" lang="en-US" altLang="ja-JP" sz="1400" b="1">
              <a:solidFill>
                <a:schemeClr val="bg1"/>
              </a:solidFill>
              <a:latin typeface="+mj-ea"/>
              <a:ea typeface="+mj-ea"/>
            </a:endParaRPr>
          </a:p>
          <a:p>
            <a:pPr algn="ctr"/>
            <a:r>
              <a:rPr kumimoji="0" lang="ja-JP" altLang="en-US" sz="1000" b="1">
                <a:solidFill>
                  <a:schemeClr val="bg1"/>
                </a:solidFill>
                <a:latin typeface="+mj-ea"/>
                <a:ea typeface="+mj-ea"/>
              </a:rPr>
              <a:t>事業者</a:t>
            </a:r>
          </a:p>
        </p:txBody>
      </p:sp>
      <p:sp>
        <p:nvSpPr>
          <p:cNvPr id="8" name="正方形/長方形 7">
            <a:extLst>
              <a:ext uri="{FF2B5EF4-FFF2-40B4-BE49-F238E27FC236}">
                <a16:creationId xmlns:a16="http://schemas.microsoft.com/office/drawing/2014/main" id="{1CAD37CF-B38C-862E-050A-019263512AE1}"/>
              </a:ext>
            </a:extLst>
          </p:cNvPr>
          <p:cNvSpPr/>
          <p:nvPr/>
        </p:nvSpPr>
        <p:spPr bwMode="auto">
          <a:xfrm>
            <a:off x="4539902" y="3500015"/>
            <a:ext cx="577810" cy="1013012"/>
          </a:xfrm>
          <a:prstGeom prst="rect">
            <a:avLst/>
          </a:prstGeom>
          <a:solidFill>
            <a:schemeClr val="accent3"/>
          </a:solidFill>
          <a:ln w="9525">
            <a:solidFill>
              <a:schemeClr val="accent1"/>
            </a:solidFill>
            <a:miter lim="800000"/>
            <a:headEnd/>
            <a:tailEnd/>
          </a:ln>
          <a:effectLst/>
        </p:spPr>
        <p:txBody>
          <a:bodyPr wrap="square" rtlCol="0" anchor="ctr"/>
          <a:lstStyle/>
          <a:p>
            <a:pPr algn="ctr"/>
            <a:r>
              <a:rPr kumimoji="0" lang="ja-JP" altLang="en-US" sz="1400" b="1">
                <a:solidFill>
                  <a:schemeClr val="bg1"/>
                </a:solidFill>
                <a:latin typeface="+mj-ea"/>
                <a:ea typeface="+mj-ea"/>
              </a:rPr>
              <a:t>中小受託</a:t>
            </a:r>
            <a:endParaRPr kumimoji="0" lang="en-US" altLang="ja-JP" sz="1400" b="1">
              <a:solidFill>
                <a:schemeClr val="bg1"/>
              </a:solidFill>
              <a:latin typeface="+mj-ea"/>
              <a:ea typeface="+mj-ea"/>
            </a:endParaRPr>
          </a:p>
          <a:p>
            <a:pPr algn="ctr"/>
            <a:r>
              <a:rPr kumimoji="0" lang="ja-JP" altLang="en-US" sz="1000" b="1">
                <a:solidFill>
                  <a:schemeClr val="bg1"/>
                </a:solidFill>
                <a:latin typeface="+mj-ea"/>
                <a:ea typeface="+mj-ea"/>
              </a:rPr>
              <a:t>事業者</a:t>
            </a:r>
          </a:p>
        </p:txBody>
      </p:sp>
      <p:cxnSp>
        <p:nvCxnSpPr>
          <p:cNvPr id="10" name="直線矢印コネクタ 9">
            <a:extLst>
              <a:ext uri="{FF2B5EF4-FFF2-40B4-BE49-F238E27FC236}">
                <a16:creationId xmlns:a16="http://schemas.microsoft.com/office/drawing/2014/main" id="{FA8F8485-5E24-4C07-F3D2-5295DDEDF000}"/>
              </a:ext>
            </a:extLst>
          </p:cNvPr>
          <p:cNvCxnSpPr>
            <a:cxnSpLocks/>
          </p:cNvCxnSpPr>
          <p:nvPr/>
        </p:nvCxnSpPr>
        <p:spPr>
          <a:xfrm>
            <a:off x="3970833" y="3683373"/>
            <a:ext cx="42947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直線矢印コネクタ 11">
            <a:extLst>
              <a:ext uri="{FF2B5EF4-FFF2-40B4-BE49-F238E27FC236}">
                <a16:creationId xmlns:a16="http://schemas.microsoft.com/office/drawing/2014/main" id="{B6DEBDD2-F044-291F-D326-8BEB179ED7BA}"/>
              </a:ext>
            </a:extLst>
          </p:cNvPr>
          <p:cNvCxnSpPr>
            <a:cxnSpLocks/>
          </p:cNvCxnSpPr>
          <p:nvPr/>
        </p:nvCxnSpPr>
        <p:spPr>
          <a:xfrm>
            <a:off x="3970833" y="3983692"/>
            <a:ext cx="42947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81D7D78A-4FCF-C93E-07A1-E3B9A5944D8C}"/>
              </a:ext>
            </a:extLst>
          </p:cNvPr>
          <p:cNvCxnSpPr>
            <a:cxnSpLocks/>
          </p:cNvCxnSpPr>
          <p:nvPr/>
        </p:nvCxnSpPr>
        <p:spPr>
          <a:xfrm>
            <a:off x="3970833" y="4297747"/>
            <a:ext cx="4294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4" name="表 13">
            <a:extLst>
              <a:ext uri="{FF2B5EF4-FFF2-40B4-BE49-F238E27FC236}">
                <a16:creationId xmlns:a16="http://schemas.microsoft.com/office/drawing/2014/main" id="{F6BB2463-7925-667A-28BD-A9AD1D5F5ACF}"/>
              </a:ext>
            </a:extLst>
          </p:cNvPr>
          <p:cNvGraphicFramePr>
            <a:graphicFrameLocks noGrp="1"/>
          </p:cNvGraphicFramePr>
          <p:nvPr/>
        </p:nvGraphicFramePr>
        <p:xfrm>
          <a:off x="2015454" y="5332687"/>
          <a:ext cx="1880072" cy="999156"/>
        </p:xfrm>
        <a:graphic>
          <a:graphicData uri="http://schemas.openxmlformats.org/drawingml/2006/table">
            <a:tbl>
              <a:tblPr firstRow="1" bandRow="1">
                <a:tableStyleId>{5940675A-B579-460E-94D1-54222C63F5DA}</a:tableStyleId>
              </a:tblPr>
              <a:tblGrid>
                <a:gridCol w="1880072">
                  <a:extLst>
                    <a:ext uri="{9D8B030D-6E8A-4147-A177-3AD203B41FA5}">
                      <a16:colId xmlns:a16="http://schemas.microsoft.com/office/drawing/2014/main" val="4139094647"/>
                    </a:ext>
                  </a:extLst>
                </a:gridCol>
              </a:tblGrid>
              <a:tr h="293838">
                <a:tc>
                  <a:txBody>
                    <a:bodyPr/>
                    <a:lstStyle/>
                    <a:p>
                      <a:r>
                        <a:rPr kumimoji="1" lang="ja-JP" altLang="en-US" sz="1050" b="1"/>
                        <a:t>　　資本金</a:t>
                      </a:r>
                      <a:r>
                        <a:rPr kumimoji="1" lang="en-US" altLang="ja-JP" sz="1050" b="1"/>
                        <a:t>5</a:t>
                      </a:r>
                      <a:r>
                        <a:rPr kumimoji="1" lang="ja-JP" altLang="en-US" sz="1050" b="1"/>
                        <a:t>千万超</a:t>
                      </a:r>
                    </a:p>
                  </a:txBody>
                  <a:tcPr>
                    <a:solidFill>
                      <a:schemeClr val="bg1"/>
                    </a:solidFill>
                  </a:tcPr>
                </a:tc>
                <a:extLst>
                  <a:ext uri="{0D108BD9-81ED-4DB2-BD59-A6C34878D82A}">
                    <a16:rowId xmlns:a16="http://schemas.microsoft.com/office/drawing/2014/main" val="768566996"/>
                  </a:ext>
                </a:extLst>
              </a:tr>
              <a:tr h="293838">
                <a:tc>
                  <a:txBody>
                    <a:bodyPr/>
                    <a:lstStyle/>
                    <a:p>
                      <a:r>
                        <a:rPr kumimoji="1" lang="ja-JP" altLang="en-US" sz="1050" b="1"/>
                        <a:t>　　</a:t>
                      </a:r>
                      <a:r>
                        <a:rPr kumimoji="1" lang="ja-JP" altLang="en-US" sz="1000" b="1"/>
                        <a:t>資本金</a:t>
                      </a:r>
                      <a:r>
                        <a:rPr kumimoji="1" lang="en-US" altLang="ja-JP" sz="1000" b="1"/>
                        <a:t>1</a:t>
                      </a:r>
                      <a:r>
                        <a:rPr kumimoji="1" lang="ja-JP" altLang="en-US" sz="1000" b="1"/>
                        <a:t>千万超</a:t>
                      </a:r>
                      <a:r>
                        <a:rPr kumimoji="1" lang="en-US" altLang="ja-JP" sz="1000" b="1"/>
                        <a:t>5</a:t>
                      </a:r>
                      <a:r>
                        <a:rPr kumimoji="1" lang="ja-JP" altLang="en-US" sz="1000" b="1"/>
                        <a:t>千万以下</a:t>
                      </a:r>
                      <a:endParaRPr kumimoji="1" lang="ja-JP" altLang="en-US" sz="1050" b="1"/>
                    </a:p>
                  </a:txBody>
                  <a:tcPr>
                    <a:solidFill>
                      <a:schemeClr val="bg1"/>
                    </a:solidFill>
                  </a:tcPr>
                </a:tc>
                <a:extLst>
                  <a:ext uri="{0D108BD9-81ED-4DB2-BD59-A6C34878D82A}">
                    <a16:rowId xmlns:a16="http://schemas.microsoft.com/office/drawing/2014/main" val="4282484894"/>
                  </a:ext>
                </a:extLst>
              </a:tr>
              <a:tr h="293838">
                <a:tc>
                  <a:txBody>
                    <a:bodyPr/>
                    <a:lstStyle/>
                    <a:p>
                      <a:r>
                        <a:rPr kumimoji="1" lang="ja-JP" altLang="en-US" sz="1050" b="1" dirty="0"/>
                        <a:t>　　</a:t>
                      </a:r>
                      <a:r>
                        <a:rPr kumimoji="1" lang="ja-JP" altLang="en-US" sz="1050" b="1" dirty="0">
                          <a:solidFill>
                            <a:srgbClr val="FF0000"/>
                          </a:solidFill>
                        </a:rPr>
                        <a:t>常時使用する従業員</a:t>
                      </a:r>
                      <a:endParaRPr kumimoji="1" lang="en-US" altLang="ja-JP" sz="1050" b="1" dirty="0">
                        <a:solidFill>
                          <a:srgbClr val="FF0000"/>
                        </a:solidFill>
                      </a:endParaRPr>
                    </a:p>
                    <a:p>
                      <a:r>
                        <a:rPr kumimoji="1" lang="ja-JP" altLang="en-US" sz="1050" b="1" dirty="0">
                          <a:solidFill>
                            <a:srgbClr val="FF0000"/>
                          </a:solidFill>
                        </a:rPr>
                        <a:t>　　</a:t>
                      </a:r>
                      <a:r>
                        <a:rPr kumimoji="1" lang="en-US" altLang="ja-JP" sz="1050" b="1" dirty="0">
                          <a:solidFill>
                            <a:srgbClr val="FF0000"/>
                          </a:solidFill>
                        </a:rPr>
                        <a:t>100</a:t>
                      </a:r>
                      <a:r>
                        <a:rPr kumimoji="1" lang="ja-JP" altLang="en-US" sz="1050" b="1" dirty="0">
                          <a:solidFill>
                            <a:srgbClr val="FF0000"/>
                          </a:solidFill>
                        </a:rPr>
                        <a:t>人超</a:t>
                      </a:r>
                    </a:p>
                  </a:txBody>
                  <a:tcPr>
                    <a:solidFill>
                      <a:schemeClr val="bg1"/>
                    </a:solidFill>
                  </a:tcPr>
                </a:tc>
                <a:extLst>
                  <a:ext uri="{0D108BD9-81ED-4DB2-BD59-A6C34878D82A}">
                    <a16:rowId xmlns:a16="http://schemas.microsoft.com/office/drawing/2014/main" val="399502336"/>
                  </a:ext>
                </a:extLst>
              </a:tr>
            </a:tbl>
          </a:graphicData>
        </a:graphic>
      </p:graphicFrame>
      <p:graphicFrame>
        <p:nvGraphicFramePr>
          <p:cNvPr id="15" name="表 14">
            <a:extLst>
              <a:ext uri="{FF2B5EF4-FFF2-40B4-BE49-F238E27FC236}">
                <a16:creationId xmlns:a16="http://schemas.microsoft.com/office/drawing/2014/main" id="{6ED1AC0A-B83D-E92E-15E6-BBD0129ED35E}"/>
              </a:ext>
            </a:extLst>
          </p:cNvPr>
          <p:cNvGraphicFramePr>
            <a:graphicFrameLocks noGrp="1"/>
          </p:cNvGraphicFramePr>
          <p:nvPr/>
        </p:nvGraphicFramePr>
        <p:xfrm>
          <a:off x="5091275" y="5334156"/>
          <a:ext cx="1740237" cy="999156"/>
        </p:xfrm>
        <a:graphic>
          <a:graphicData uri="http://schemas.openxmlformats.org/drawingml/2006/table">
            <a:tbl>
              <a:tblPr firstRow="1" bandRow="1">
                <a:tableStyleId>{5940675A-B579-460E-94D1-54222C63F5DA}</a:tableStyleId>
              </a:tblPr>
              <a:tblGrid>
                <a:gridCol w="1740237">
                  <a:extLst>
                    <a:ext uri="{9D8B030D-6E8A-4147-A177-3AD203B41FA5}">
                      <a16:colId xmlns:a16="http://schemas.microsoft.com/office/drawing/2014/main" val="4139094647"/>
                    </a:ext>
                  </a:extLst>
                </a:gridCol>
              </a:tblGrid>
              <a:tr h="293838">
                <a:tc>
                  <a:txBody>
                    <a:bodyPr/>
                    <a:lstStyle/>
                    <a:p>
                      <a:r>
                        <a:rPr kumimoji="1" lang="ja-JP" altLang="en-US" sz="1050" b="1"/>
                        <a:t>資本金</a:t>
                      </a:r>
                      <a:r>
                        <a:rPr kumimoji="1" lang="en-US" altLang="ja-JP" sz="1050" b="1"/>
                        <a:t>5</a:t>
                      </a:r>
                      <a:r>
                        <a:rPr kumimoji="1" lang="ja-JP" altLang="en-US" sz="1050" b="1"/>
                        <a:t>千万以下</a:t>
                      </a:r>
                      <a:r>
                        <a:rPr kumimoji="1" lang="en-US" altLang="ja-JP" sz="1050" b="1"/>
                        <a:t>(</a:t>
                      </a:r>
                      <a:r>
                        <a:rPr kumimoji="1" lang="ja-JP" altLang="en-US" sz="1050" b="1"/>
                        <a:t>個人含</a:t>
                      </a:r>
                      <a:r>
                        <a:rPr kumimoji="1" lang="en-US" altLang="ja-JP" sz="1050" b="1"/>
                        <a:t>)</a:t>
                      </a:r>
                      <a:endParaRPr kumimoji="1" lang="ja-JP" altLang="en-US" sz="1050" b="1"/>
                    </a:p>
                  </a:txBody>
                  <a:tcPr>
                    <a:solidFill>
                      <a:schemeClr val="bg1"/>
                    </a:solidFill>
                  </a:tcPr>
                </a:tc>
                <a:extLst>
                  <a:ext uri="{0D108BD9-81ED-4DB2-BD59-A6C34878D82A}">
                    <a16:rowId xmlns:a16="http://schemas.microsoft.com/office/drawing/2014/main" val="768566996"/>
                  </a:ext>
                </a:extLst>
              </a:tr>
              <a:tr h="293838">
                <a:tc>
                  <a:txBody>
                    <a:bodyPr/>
                    <a:lstStyle/>
                    <a:p>
                      <a:r>
                        <a:rPr kumimoji="1" lang="ja-JP" altLang="en-US" sz="1050" b="1"/>
                        <a:t>資本金</a:t>
                      </a:r>
                      <a:r>
                        <a:rPr kumimoji="1" lang="en-US" altLang="ja-JP" sz="1050" b="1"/>
                        <a:t>1</a:t>
                      </a:r>
                      <a:r>
                        <a:rPr kumimoji="1" lang="ja-JP" altLang="en-US" sz="1050" b="1"/>
                        <a:t>千万以下</a:t>
                      </a:r>
                      <a:r>
                        <a:rPr kumimoji="1" lang="en-US" altLang="ja-JP" sz="1050" b="1"/>
                        <a:t>(</a:t>
                      </a:r>
                      <a:r>
                        <a:rPr kumimoji="1" lang="ja-JP" altLang="en-US" sz="1050" b="1"/>
                        <a:t>個人含</a:t>
                      </a:r>
                      <a:r>
                        <a:rPr kumimoji="1" lang="en-US" altLang="ja-JP" sz="1050" b="1"/>
                        <a:t>)</a:t>
                      </a:r>
                      <a:endParaRPr kumimoji="1" lang="ja-JP" altLang="en-US" sz="1050" b="1"/>
                    </a:p>
                  </a:txBody>
                  <a:tcPr>
                    <a:solidFill>
                      <a:schemeClr val="bg1"/>
                    </a:solidFill>
                  </a:tcPr>
                </a:tc>
                <a:extLst>
                  <a:ext uri="{0D108BD9-81ED-4DB2-BD59-A6C34878D82A}">
                    <a16:rowId xmlns:a16="http://schemas.microsoft.com/office/drawing/2014/main" val="4282484894"/>
                  </a:ext>
                </a:extLst>
              </a:tr>
              <a:tr h="293838">
                <a:tc>
                  <a:txBody>
                    <a:bodyPr/>
                    <a:lstStyle/>
                    <a:p>
                      <a:r>
                        <a:rPr kumimoji="1" lang="ja-JP" altLang="en-US" sz="1050" b="1" dirty="0">
                          <a:solidFill>
                            <a:srgbClr val="FF0000"/>
                          </a:solidFill>
                        </a:rPr>
                        <a:t>常時使用する従業員</a:t>
                      </a:r>
                      <a:r>
                        <a:rPr kumimoji="1" lang="en-US" altLang="ja-JP" sz="1050" b="1" dirty="0">
                          <a:solidFill>
                            <a:srgbClr val="FF0000"/>
                          </a:solidFill>
                        </a:rPr>
                        <a:t>100</a:t>
                      </a:r>
                      <a:r>
                        <a:rPr kumimoji="1" lang="ja-JP" altLang="en-US" sz="1050" b="1" dirty="0">
                          <a:solidFill>
                            <a:srgbClr val="FF0000"/>
                          </a:solidFill>
                        </a:rPr>
                        <a:t>人以下</a:t>
                      </a:r>
                      <a:r>
                        <a:rPr kumimoji="1" lang="en-US" altLang="ja-JP" sz="1050" b="1" dirty="0">
                          <a:solidFill>
                            <a:srgbClr val="FF0000"/>
                          </a:solidFill>
                        </a:rPr>
                        <a:t>(</a:t>
                      </a:r>
                      <a:r>
                        <a:rPr kumimoji="1" lang="ja-JP" altLang="en-US" sz="1050" b="1" dirty="0">
                          <a:solidFill>
                            <a:srgbClr val="FF0000"/>
                          </a:solidFill>
                        </a:rPr>
                        <a:t>個人含</a:t>
                      </a:r>
                      <a:r>
                        <a:rPr kumimoji="1" lang="en-US" altLang="ja-JP" sz="1050" b="1" dirty="0">
                          <a:solidFill>
                            <a:srgbClr val="FF0000"/>
                          </a:solidFill>
                        </a:rPr>
                        <a:t>)</a:t>
                      </a:r>
                      <a:endParaRPr kumimoji="1" lang="ja-JP" altLang="en-US" sz="1050" b="1" dirty="0">
                        <a:solidFill>
                          <a:srgbClr val="FF0000"/>
                        </a:solidFill>
                      </a:endParaRPr>
                    </a:p>
                  </a:txBody>
                  <a:tcPr>
                    <a:solidFill>
                      <a:schemeClr val="bg1"/>
                    </a:solidFill>
                  </a:tcPr>
                </a:tc>
                <a:extLst>
                  <a:ext uri="{0D108BD9-81ED-4DB2-BD59-A6C34878D82A}">
                    <a16:rowId xmlns:a16="http://schemas.microsoft.com/office/drawing/2014/main" val="399502336"/>
                  </a:ext>
                </a:extLst>
              </a:tr>
            </a:tbl>
          </a:graphicData>
        </a:graphic>
      </p:graphicFrame>
      <p:sp>
        <p:nvSpPr>
          <p:cNvPr id="16" name="正方形/長方形 15">
            <a:extLst>
              <a:ext uri="{FF2B5EF4-FFF2-40B4-BE49-F238E27FC236}">
                <a16:creationId xmlns:a16="http://schemas.microsoft.com/office/drawing/2014/main" id="{CF7A0B83-745F-8A04-493C-21B91AF36180}"/>
              </a:ext>
            </a:extLst>
          </p:cNvPr>
          <p:cNvSpPr/>
          <p:nvPr/>
        </p:nvSpPr>
        <p:spPr bwMode="auto">
          <a:xfrm>
            <a:off x="1701766" y="5323204"/>
            <a:ext cx="577810" cy="1013012"/>
          </a:xfrm>
          <a:prstGeom prst="rect">
            <a:avLst/>
          </a:prstGeom>
          <a:solidFill>
            <a:srgbClr val="00B050"/>
          </a:solidFill>
          <a:ln w="9525">
            <a:solidFill>
              <a:schemeClr val="accent6">
                <a:lumMod val="50000"/>
              </a:schemeClr>
            </a:solidFill>
            <a:miter lim="800000"/>
            <a:headEnd/>
            <a:tailEnd/>
          </a:ln>
          <a:effectLst/>
        </p:spPr>
        <p:txBody>
          <a:bodyPr wrap="square" rtlCol="0" anchor="ctr"/>
          <a:lstStyle/>
          <a:p>
            <a:pPr algn="ctr"/>
            <a:r>
              <a:rPr kumimoji="0" lang="ja-JP" altLang="en-US" sz="1400" b="1">
                <a:solidFill>
                  <a:schemeClr val="bg1"/>
                </a:solidFill>
                <a:latin typeface="+mj-ea"/>
                <a:ea typeface="+mj-ea"/>
              </a:rPr>
              <a:t>委託</a:t>
            </a:r>
            <a:endParaRPr kumimoji="0" lang="en-US" altLang="ja-JP" sz="1400" b="1">
              <a:solidFill>
                <a:schemeClr val="bg1"/>
              </a:solidFill>
              <a:latin typeface="+mj-ea"/>
              <a:ea typeface="+mj-ea"/>
            </a:endParaRPr>
          </a:p>
          <a:p>
            <a:pPr algn="ctr"/>
            <a:r>
              <a:rPr kumimoji="0" lang="ja-JP" altLang="en-US" sz="1000" b="1">
                <a:solidFill>
                  <a:schemeClr val="bg1"/>
                </a:solidFill>
                <a:latin typeface="+mj-ea"/>
                <a:ea typeface="+mj-ea"/>
              </a:rPr>
              <a:t>事業者</a:t>
            </a:r>
          </a:p>
        </p:txBody>
      </p:sp>
      <p:sp>
        <p:nvSpPr>
          <p:cNvPr id="17" name="正方形/長方形 16">
            <a:extLst>
              <a:ext uri="{FF2B5EF4-FFF2-40B4-BE49-F238E27FC236}">
                <a16:creationId xmlns:a16="http://schemas.microsoft.com/office/drawing/2014/main" id="{B44FFEA4-A5E5-D862-B28C-DC711E9C857D}"/>
              </a:ext>
            </a:extLst>
          </p:cNvPr>
          <p:cNvSpPr/>
          <p:nvPr/>
        </p:nvSpPr>
        <p:spPr bwMode="auto">
          <a:xfrm>
            <a:off x="4539902" y="5323204"/>
            <a:ext cx="577810" cy="1013012"/>
          </a:xfrm>
          <a:prstGeom prst="rect">
            <a:avLst/>
          </a:prstGeom>
          <a:solidFill>
            <a:srgbClr val="00B050"/>
          </a:solidFill>
          <a:ln w="9525">
            <a:solidFill>
              <a:schemeClr val="accent6">
                <a:lumMod val="50000"/>
              </a:schemeClr>
            </a:solidFill>
            <a:miter lim="800000"/>
            <a:headEnd/>
            <a:tailEnd/>
          </a:ln>
          <a:effectLst/>
        </p:spPr>
        <p:txBody>
          <a:bodyPr wrap="square" rtlCol="0" anchor="ctr"/>
          <a:lstStyle/>
          <a:p>
            <a:pPr algn="ctr"/>
            <a:r>
              <a:rPr kumimoji="0" lang="ja-JP" altLang="en-US" sz="1400" b="1">
                <a:solidFill>
                  <a:schemeClr val="bg1"/>
                </a:solidFill>
                <a:latin typeface="+mj-ea"/>
                <a:ea typeface="+mj-ea"/>
              </a:rPr>
              <a:t>中小受託</a:t>
            </a:r>
            <a:endParaRPr kumimoji="0" lang="en-US" altLang="ja-JP" sz="1400" b="1">
              <a:solidFill>
                <a:schemeClr val="bg1"/>
              </a:solidFill>
              <a:latin typeface="+mj-ea"/>
              <a:ea typeface="+mj-ea"/>
            </a:endParaRPr>
          </a:p>
          <a:p>
            <a:pPr algn="ctr"/>
            <a:r>
              <a:rPr kumimoji="0" lang="ja-JP" altLang="en-US" sz="1000" b="1">
                <a:solidFill>
                  <a:schemeClr val="bg1"/>
                </a:solidFill>
                <a:latin typeface="+mj-ea"/>
                <a:ea typeface="+mj-ea"/>
              </a:rPr>
              <a:t>事業者</a:t>
            </a:r>
          </a:p>
        </p:txBody>
      </p:sp>
      <p:cxnSp>
        <p:nvCxnSpPr>
          <p:cNvPr id="18" name="直線矢印コネクタ 17">
            <a:extLst>
              <a:ext uri="{FF2B5EF4-FFF2-40B4-BE49-F238E27FC236}">
                <a16:creationId xmlns:a16="http://schemas.microsoft.com/office/drawing/2014/main" id="{E95CDB93-70E8-94D0-6AE7-D22BF69F4B03}"/>
              </a:ext>
            </a:extLst>
          </p:cNvPr>
          <p:cNvCxnSpPr>
            <a:cxnSpLocks/>
          </p:cNvCxnSpPr>
          <p:nvPr/>
        </p:nvCxnSpPr>
        <p:spPr>
          <a:xfrm>
            <a:off x="4010337" y="5506562"/>
            <a:ext cx="42947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256A6983-0292-01C7-ACDF-588F382CD702}"/>
              </a:ext>
            </a:extLst>
          </p:cNvPr>
          <p:cNvCxnSpPr>
            <a:cxnSpLocks/>
          </p:cNvCxnSpPr>
          <p:nvPr/>
        </p:nvCxnSpPr>
        <p:spPr>
          <a:xfrm>
            <a:off x="4010337" y="5806881"/>
            <a:ext cx="429479"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CAF32AF2-F480-D489-F6D0-AC550A4C3367}"/>
              </a:ext>
            </a:extLst>
          </p:cNvPr>
          <p:cNvCxnSpPr>
            <a:cxnSpLocks/>
          </p:cNvCxnSpPr>
          <p:nvPr/>
        </p:nvCxnSpPr>
        <p:spPr>
          <a:xfrm>
            <a:off x="4010337" y="6120936"/>
            <a:ext cx="42947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四角形: 角を丸くする 32">
            <a:extLst>
              <a:ext uri="{FF2B5EF4-FFF2-40B4-BE49-F238E27FC236}">
                <a16:creationId xmlns:a16="http://schemas.microsoft.com/office/drawing/2014/main" id="{BF62C174-7CB5-D19B-65AE-96F9E2D5AB40}"/>
              </a:ext>
            </a:extLst>
          </p:cNvPr>
          <p:cNvSpPr/>
          <p:nvPr/>
        </p:nvSpPr>
        <p:spPr bwMode="auto">
          <a:xfrm>
            <a:off x="2279576" y="4061768"/>
            <a:ext cx="4627243" cy="474248"/>
          </a:xfrm>
          <a:prstGeom prst="roundRect">
            <a:avLst/>
          </a:prstGeom>
          <a:noFill/>
          <a:ln w="28575">
            <a:solidFill>
              <a:srgbClr val="FF0000"/>
            </a:solidFill>
            <a:prstDash val="dash"/>
            <a:miter lim="800000"/>
            <a:headEnd/>
            <a:tailEnd/>
          </a:ln>
          <a:effectLst/>
        </p:spPr>
        <p:txBody>
          <a:bodyPr wrap="square" rtlCol="0" anchor="ctr"/>
          <a:lstStyle/>
          <a:p>
            <a:pPr algn="l"/>
            <a:endParaRPr kumimoji="0" lang="ja-JP" altLang="en-US" sz="1200">
              <a:latin typeface="+mj-ea"/>
              <a:ea typeface="+mj-ea"/>
            </a:endParaRPr>
          </a:p>
        </p:txBody>
      </p:sp>
      <p:sp>
        <p:nvSpPr>
          <p:cNvPr id="34" name="四角形: 角を丸くする 33">
            <a:extLst>
              <a:ext uri="{FF2B5EF4-FFF2-40B4-BE49-F238E27FC236}">
                <a16:creationId xmlns:a16="http://schemas.microsoft.com/office/drawing/2014/main" id="{5D6788BB-2698-4F95-F8F4-2A394F9D577A}"/>
              </a:ext>
            </a:extLst>
          </p:cNvPr>
          <p:cNvSpPr/>
          <p:nvPr/>
        </p:nvSpPr>
        <p:spPr bwMode="auto">
          <a:xfrm>
            <a:off x="2219734" y="5890499"/>
            <a:ext cx="4627243" cy="450844"/>
          </a:xfrm>
          <a:prstGeom prst="roundRect">
            <a:avLst/>
          </a:prstGeom>
          <a:noFill/>
          <a:ln w="28575">
            <a:solidFill>
              <a:srgbClr val="FF0000"/>
            </a:solidFill>
            <a:prstDash val="dash"/>
            <a:miter lim="800000"/>
            <a:headEnd/>
            <a:tailEnd/>
          </a:ln>
          <a:effectLst/>
        </p:spPr>
        <p:txBody>
          <a:bodyPr wrap="square" rtlCol="0" anchor="ctr"/>
          <a:lstStyle/>
          <a:p>
            <a:pPr algn="l"/>
            <a:endParaRPr kumimoji="0" lang="ja-JP" altLang="en-US" sz="1200">
              <a:latin typeface="+mj-ea"/>
              <a:ea typeface="+mj-ea"/>
            </a:endParaRPr>
          </a:p>
        </p:txBody>
      </p:sp>
      <p:sp>
        <p:nvSpPr>
          <p:cNvPr id="35" name="四角形: 角を丸くする 34">
            <a:extLst>
              <a:ext uri="{FF2B5EF4-FFF2-40B4-BE49-F238E27FC236}">
                <a16:creationId xmlns:a16="http://schemas.microsoft.com/office/drawing/2014/main" id="{C130AF44-F4D9-75B2-8465-2D555EF6FF94}"/>
              </a:ext>
            </a:extLst>
          </p:cNvPr>
          <p:cNvSpPr/>
          <p:nvPr/>
        </p:nvSpPr>
        <p:spPr bwMode="auto">
          <a:xfrm>
            <a:off x="5836557" y="2682511"/>
            <a:ext cx="977363" cy="671780"/>
          </a:xfrm>
          <a:prstGeom prst="roundRect">
            <a:avLst/>
          </a:prstGeom>
          <a:noFill/>
          <a:ln w="28575">
            <a:solidFill>
              <a:srgbClr val="FF0000"/>
            </a:solidFill>
            <a:prstDash val="dash"/>
            <a:miter lim="800000"/>
            <a:headEnd/>
            <a:tailEnd/>
          </a:ln>
          <a:effectLst/>
        </p:spPr>
        <p:txBody>
          <a:bodyPr wrap="square" rtlCol="0" anchor="ctr"/>
          <a:lstStyle/>
          <a:p>
            <a:pPr algn="l"/>
            <a:endParaRPr kumimoji="0" lang="ja-JP" altLang="en-US" sz="1200">
              <a:latin typeface="+mj-ea"/>
              <a:ea typeface="+mj-ea"/>
            </a:endParaRPr>
          </a:p>
        </p:txBody>
      </p:sp>
      <p:sp>
        <p:nvSpPr>
          <p:cNvPr id="38" name="四角形: 角を丸くする 37">
            <a:extLst>
              <a:ext uri="{FF2B5EF4-FFF2-40B4-BE49-F238E27FC236}">
                <a16:creationId xmlns:a16="http://schemas.microsoft.com/office/drawing/2014/main" id="{6C8449B3-75F4-880C-19E1-7C92635508C8}"/>
              </a:ext>
            </a:extLst>
          </p:cNvPr>
          <p:cNvSpPr/>
          <p:nvPr/>
        </p:nvSpPr>
        <p:spPr bwMode="auto">
          <a:xfrm>
            <a:off x="7080831" y="5040071"/>
            <a:ext cx="2039505" cy="297961"/>
          </a:xfrm>
          <a:prstGeom prst="roundRect">
            <a:avLst/>
          </a:prstGeom>
          <a:noFill/>
          <a:ln w="28575">
            <a:solidFill>
              <a:srgbClr val="FF0000"/>
            </a:solidFill>
            <a:prstDash val="dash"/>
            <a:miter lim="800000"/>
            <a:headEnd/>
            <a:tailEnd/>
          </a:ln>
          <a:effectLst/>
        </p:spPr>
        <p:txBody>
          <a:bodyPr wrap="square" rtlCol="0" anchor="ctr"/>
          <a:lstStyle/>
          <a:p>
            <a:pPr algn="l"/>
            <a:endParaRPr kumimoji="0" lang="ja-JP" altLang="en-US" sz="1200">
              <a:latin typeface="+mj-ea"/>
              <a:ea typeface="+mj-ea"/>
            </a:endParaRPr>
          </a:p>
        </p:txBody>
      </p:sp>
      <p:sp>
        <p:nvSpPr>
          <p:cNvPr id="39" name="四角形: 角を丸くする 38">
            <a:extLst>
              <a:ext uri="{FF2B5EF4-FFF2-40B4-BE49-F238E27FC236}">
                <a16:creationId xmlns:a16="http://schemas.microsoft.com/office/drawing/2014/main" id="{055812AB-474C-3493-2ED5-EB6C83E0455A}"/>
              </a:ext>
            </a:extLst>
          </p:cNvPr>
          <p:cNvSpPr/>
          <p:nvPr/>
        </p:nvSpPr>
        <p:spPr bwMode="auto">
          <a:xfrm>
            <a:off x="9189919" y="6090405"/>
            <a:ext cx="2296308" cy="270425"/>
          </a:xfrm>
          <a:prstGeom prst="roundRect">
            <a:avLst/>
          </a:prstGeom>
          <a:noFill/>
          <a:ln w="28575">
            <a:solidFill>
              <a:srgbClr val="FF0000"/>
            </a:solidFill>
            <a:prstDash val="dash"/>
            <a:miter lim="800000"/>
            <a:headEnd/>
            <a:tailEnd/>
          </a:ln>
          <a:effectLst/>
        </p:spPr>
        <p:txBody>
          <a:bodyPr wrap="square" rtlCol="0" anchor="ctr"/>
          <a:lstStyle/>
          <a:p>
            <a:pPr algn="l"/>
            <a:endParaRPr kumimoji="0" lang="ja-JP" altLang="en-US" sz="1200">
              <a:latin typeface="+mj-ea"/>
              <a:ea typeface="+mj-ea"/>
            </a:endParaRPr>
          </a:p>
        </p:txBody>
      </p:sp>
      <p:sp>
        <p:nvSpPr>
          <p:cNvPr id="45" name="テキスト プレースホルダー 3">
            <a:extLst>
              <a:ext uri="{FF2B5EF4-FFF2-40B4-BE49-F238E27FC236}">
                <a16:creationId xmlns:a16="http://schemas.microsoft.com/office/drawing/2014/main" id="{6342235C-0C34-D137-8FBB-BDE55F72EA76}"/>
              </a:ext>
            </a:extLst>
          </p:cNvPr>
          <p:cNvSpPr>
            <a:spLocks noGrp="1"/>
          </p:cNvSpPr>
          <p:nvPr>
            <p:ph type="body" sz="quarter" idx="13"/>
          </p:nvPr>
        </p:nvSpPr>
        <p:spPr>
          <a:xfrm>
            <a:off x="455175" y="6536768"/>
            <a:ext cx="5192601" cy="123111"/>
          </a:xfrm>
        </p:spPr>
        <p:txBody>
          <a:bodyPr/>
          <a:lstStyle/>
          <a:p>
            <a:r>
              <a:rPr kumimoji="1" lang="ja-JP" altLang="en-US"/>
              <a:t>出所：</a:t>
            </a:r>
            <a:r>
              <a:rPr kumimoji="1" lang="zh-TW" altLang="en-US"/>
              <a:t>中小企業政策審議会経営支援分科会取引問題小委員会</a:t>
            </a:r>
            <a:r>
              <a:rPr kumimoji="1" lang="ja-JP" altLang="en-US"/>
              <a:t>（</a:t>
            </a:r>
            <a:r>
              <a:rPr kumimoji="1" lang="en-US" altLang="ja-JP"/>
              <a:t>2025</a:t>
            </a:r>
            <a:r>
              <a:rPr kumimoji="1" lang="ja-JP" altLang="en-US"/>
              <a:t>年</a:t>
            </a:r>
            <a:r>
              <a:rPr kumimoji="1" lang="en-US" altLang="ja-JP"/>
              <a:t>11</a:t>
            </a:r>
            <a:r>
              <a:rPr kumimoji="1" lang="ja-JP" altLang="en-US"/>
              <a:t>月</a:t>
            </a:r>
            <a:r>
              <a:rPr kumimoji="1" lang="en-US" altLang="ja-JP"/>
              <a:t>26</a:t>
            </a:r>
            <a:r>
              <a:rPr lang="ja-JP" altLang="en-US"/>
              <a:t>日</a:t>
            </a:r>
            <a:r>
              <a:rPr kumimoji="1" lang="ja-JP" altLang="en-US"/>
              <a:t>）資料を</a:t>
            </a:r>
            <a:r>
              <a:rPr lang="ja-JP" altLang="en-US"/>
              <a:t>基に</a:t>
            </a:r>
            <a:r>
              <a:rPr kumimoji="1" lang="ja-JP" altLang="en-US"/>
              <a:t>中部経済産業局作成</a:t>
            </a:r>
          </a:p>
        </p:txBody>
      </p:sp>
      <p:sp>
        <p:nvSpPr>
          <p:cNvPr id="4" name="テキスト ボックス 3">
            <a:extLst>
              <a:ext uri="{FF2B5EF4-FFF2-40B4-BE49-F238E27FC236}">
                <a16:creationId xmlns:a16="http://schemas.microsoft.com/office/drawing/2014/main" id="{10EBA64E-0D4D-EB6C-866B-30A5848DB66D}"/>
              </a:ext>
            </a:extLst>
          </p:cNvPr>
          <p:cNvSpPr txBox="1"/>
          <p:nvPr/>
        </p:nvSpPr>
        <p:spPr>
          <a:xfrm>
            <a:off x="4201301" y="3318399"/>
            <a:ext cx="2852063" cy="215444"/>
          </a:xfrm>
          <a:prstGeom prst="rect">
            <a:avLst/>
          </a:prstGeom>
          <a:noFill/>
        </p:spPr>
        <p:txBody>
          <a:bodyPr wrap="none" rtlCol="0">
            <a:spAutoFit/>
          </a:bodyPr>
          <a:lstStyle/>
          <a:p>
            <a:r>
              <a:rPr lang="en-US" altLang="ja-JP" sz="800"/>
              <a:t>※</a:t>
            </a:r>
            <a:r>
              <a:rPr lang="ja-JP" altLang="en-US" sz="800"/>
              <a:t>発荷主が運送事業者に対して物品の運送を委託する取引</a:t>
            </a:r>
            <a:endParaRPr lang="en-US" altLang="ja-JP" sz="800"/>
          </a:p>
        </p:txBody>
      </p:sp>
      <p:sp>
        <p:nvSpPr>
          <p:cNvPr id="7" name="タイトル 2">
            <a:extLst>
              <a:ext uri="{FF2B5EF4-FFF2-40B4-BE49-F238E27FC236}">
                <a16:creationId xmlns:a16="http://schemas.microsoft.com/office/drawing/2014/main" id="{DF50F899-E41B-B1E8-249B-0B03F3C7C64B}"/>
              </a:ext>
            </a:extLst>
          </p:cNvPr>
          <p:cNvSpPr txBox="1">
            <a:spLocks/>
          </p:cNvSpPr>
          <p:nvPr/>
        </p:nvSpPr>
        <p:spPr>
          <a:xfrm>
            <a:off x="0" y="-11804"/>
            <a:ext cx="1743022" cy="461665"/>
          </a:xfrm>
          <a:prstGeom prst="rect">
            <a:avLst/>
          </a:prstGeom>
          <a:solidFill>
            <a:srgbClr val="A0153A"/>
          </a:solidFill>
        </p:spPr>
        <p:txBody>
          <a:bodyPr vert="horz" wrap="square" lIns="91440" tIns="45720" rIns="91440" bIns="45720" rtlCol="0" anchor="ctr">
            <a:spAutoFit/>
          </a:bodyPr>
          <a:lstStyle>
            <a:defPPr>
              <a:defRPr lang="ja-JP"/>
            </a:defPPr>
            <a:lvl1pPr marR="0" lvl="0" indent="0" algn="ctr" fontAlgn="auto">
              <a:lnSpc>
                <a:spcPct val="100000"/>
              </a:lnSpc>
              <a:spcBef>
                <a:spcPct val="0"/>
              </a:spcBef>
              <a:spcAft>
                <a:spcPts val="0"/>
              </a:spcAft>
              <a:buClrTx/>
              <a:buSzTx/>
              <a:buFontTx/>
              <a:buNone/>
              <a:tabLst/>
              <a:defRPr sz="2400" b="1">
                <a:solidFill>
                  <a:srgbClr val="00286E"/>
                </a:solidFill>
                <a:latin typeface="Meiryo UI"/>
                <a:ea typeface="Meiryo UI"/>
                <a:cs typeface="Meiryo UI" panose="020B0604030504040204" pitchFamily="50" charset="-128"/>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rPr>
              <a:t>取引適正化</a:t>
            </a:r>
            <a:endParaRPr kumimoji="1" lang="en-US" altLang="ja-JP" sz="24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 name="スライド番号プレースホルダー 8">
            <a:extLst>
              <a:ext uri="{FF2B5EF4-FFF2-40B4-BE49-F238E27FC236}">
                <a16:creationId xmlns:a16="http://schemas.microsoft.com/office/drawing/2014/main" id="{78F0841F-05C8-A772-88C8-5EABBC516D1D}"/>
              </a:ext>
            </a:extLst>
          </p:cNvPr>
          <p:cNvSpPr>
            <a:spLocks noGrp="1"/>
          </p:cNvSpPr>
          <p:nvPr>
            <p:ph type="sldNum" sz="quarter" idx="4"/>
          </p:nvPr>
        </p:nvSpPr>
        <p:spPr/>
        <p:txBody>
          <a:bodyPr/>
          <a:lstStyle/>
          <a:p>
            <a:fld id="{D9550142-B990-490A-A107-ED7302A7FD52}" type="slidenum">
              <a:rPr lang="ja-JP" altLang="en-US" smtClean="0"/>
              <a:pPr/>
              <a:t>32</a:t>
            </a:fld>
            <a:endParaRPr lang="ja-JP" altLang="en-US" dirty="0"/>
          </a:p>
        </p:txBody>
      </p:sp>
    </p:spTree>
    <p:extLst>
      <p:ext uri="{BB962C8B-B14F-4D97-AF65-F5344CB8AC3E}">
        <p14:creationId xmlns:p14="http://schemas.microsoft.com/office/powerpoint/2010/main" val="3559702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3097D-735D-6F6D-5760-76801CF3C132}"/>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1701245-9990-0E45-FE76-7DA579B37622}"/>
              </a:ext>
            </a:extLst>
          </p:cNvPr>
          <p:cNvGraphicFramePr>
            <a:graphicFrameLocks noChangeAspect="1"/>
          </p:cNvGraphicFramePr>
          <p:nvPr>
            <p:custDataLst>
              <p:tags r:id="rId1"/>
            </p:custDataLst>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624" imgH="623" progId="TCLayout.ActiveDocument.1">
                  <p:embed/>
                </p:oleObj>
              </mc:Choice>
              <mc:Fallback>
                <p:oleObj name="think-cell スライド" r:id="rId4" imgW="624" imgH="623" progId="TCLayout.ActiveDocument.1">
                  <p:embed/>
                  <p:pic>
                    <p:nvPicPr>
                      <p:cNvPr id="5" name="think-cell data - do not delete" hidden="1">
                        <a:extLst>
                          <a:ext uri="{FF2B5EF4-FFF2-40B4-BE49-F238E27FC236}">
                            <a16:creationId xmlns:a16="http://schemas.microsoft.com/office/drawing/2014/main" id="{E1701245-9990-0E45-FE76-7DA579B37622}"/>
                          </a:ext>
                        </a:extLst>
                      </p:cNvPr>
                      <p:cNvPicPr/>
                      <p:nvPr/>
                    </p:nvPicPr>
                    <p:blipFill>
                      <a:blip r:embed="rId5"/>
                      <a:stretch>
                        <a:fillRect/>
                      </a:stretch>
                    </p:blipFill>
                    <p:spPr>
                      <a:xfrm>
                        <a:off x="1144588" y="1588"/>
                        <a:ext cx="1588" cy="1588"/>
                      </a:xfrm>
                      <a:prstGeom prst="rect">
                        <a:avLst/>
                      </a:prstGeom>
                    </p:spPr>
                  </p:pic>
                </p:oleObj>
              </mc:Fallback>
            </mc:AlternateContent>
          </a:graphicData>
        </a:graphic>
      </p:graphicFrame>
      <p:sp>
        <p:nvSpPr>
          <p:cNvPr id="6" name="タイトル 5">
            <a:extLst>
              <a:ext uri="{FF2B5EF4-FFF2-40B4-BE49-F238E27FC236}">
                <a16:creationId xmlns:a16="http://schemas.microsoft.com/office/drawing/2014/main" id="{79DD3CEF-EE26-2BAE-0C73-DDE3627F3BD1}"/>
              </a:ext>
            </a:extLst>
          </p:cNvPr>
          <p:cNvSpPr>
            <a:spLocks noGrp="1"/>
          </p:cNvSpPr>
          <p:nvPr>
            <p:ph type="ctrTitle"/>
          </p:nvPr>
        </p:nvSpPr>
        <p:spPr>
          <a:xfrm>
            <a:off x="474924" y="1157842"/>
            <a:ext cx="11233248" cy="4062651"/>
          </a:xfrm>
        </p:spPr>
        <p:txBody>
          <a:bodyPr vert="horz"/>
          <a:lstStyle/>
          <a:p>
            <a:pPr algn="l"/>
            <a:r>
              <a:rPr kumimoji="1" lang="ja-JP" altLang="en-US" dirty="0"/>
              <a:t>　　目　次</a:t>
            </a:r>
            <a:br>
              <a:rPr lang="en-US" altLang="ja-JP" dirty="0"/>
            </a:br>
            <a:br>
              <a:rPr kumimoji="1" lang="en-US" altLang="ja-JP" dirty="0"/>
            </a:br>
            <a:r>
              <a:rPr lang="ja-JP" altLang="en-US" sz="2400" dirty="0">
                <a:solidFill>
                  <a:schemeClr val="accent4">
                    <a:lumMod val="20000"/>
                    <a:lumOff val="80000"/>
                  </a:schemeClr>
                </a:solidFill>
              </a:rPr>
              <a:t>１．中小企業の現況と政策の方向性</a:t>
            </a:r>
            <a:br>
              <a:rPr lang="ja-JP" altLang="en-US" sz="2400" dirty="0">
                <a:solidFill>
                  <a:schemeClr val="accent4">
                    <a:lumMod val="20000"/>
                    <a:lumOff val="80000"/>
                  </a:schemeClr>
                </a:solidFill>
              </a:rPr>
            </a:br>
            <a:br>
              <a:rPr lang="en-US" altLang="ja-JP" sz="2400" dirty="0">
                <a:solidFill>
                  <a:schemeClr val="accent4">
                    <a:lumMod val="20000"/>
                    <a:lumOff val="80000"/>
                  </a:schemeClr>
                </a:solidFill>
              </a:rPr>
            </a:br>
            <a:r>
              <a:rPr lang="ja-JP" altLang="en-US" sz="2400" dirty="0">
                <a:solidFill>
                  <a:schemeClr val="accent4">
                    <a:lumMod val="20000"/>
                    <a:lumOff val="80000"/>
                  </a:schemeClr>
                </a:solidFill>
              </a:rPr>
              <a:t>２．成長に向けた主要な中小企業政策</a:t>
            </a:r>
            <a:br>
              <a:rPr lang="en-US" altLang="ja-JP" sz="2400" dirty="0">
                <a:solidFill>
                  <a:schemeClr val="accent4">
                    <a:lumMod val="20000"/>
                    <a:lumOff val="80000"/>
                  </a:schemeClr>
                </a:solidFill>
              </a:rPr>
            </a:br>
            <a:r>
              <a:rPr lang="ja-JP" altLang="en-US" sz="2400" dirty="0">
                <a:solidFill>
                  <a:schemeClr val="accent4">
                    <a:lumMod val="20000"/>
                    <a:lumOff val="80000"/>
                  </a:schemeClr>
                </a:solidFill>
              </a:rPr>
              <a:t>　　　① 成長を支える担い手の支援</a:t>
            </a:r>
            <a:br>
              <a:rPr lang="en-US" altLang="ja-JP" sz="2400" dirty="0">
                <a:solidFill>
                  <a:schemeClr val="accent4">
                    <a:lumMod val="20000"/>
                    <a:lumOff val="80000"/>
                  </a:schemeClr>
                </a:solidFill>
              </a:rPr>
            </a:br>
            <a:r>
              <a:rPr lang="ja-JP" altLang="en-US" sz="2400" dirty="0">
                <a:solidFill>
                  <a:schemeClr val="accent4">
                    <a:lumMod val="20000"/>
                    <a:lumOff val="80000"/>
                  </a:schemeClr>
                </a:solidFill>
              </a:rPr>
              <a:t>　　　② 生産性向上・省力化</a:t>
            </a:r>
            <a:br>
              <a:rPr lang="en-US" altLang="ja-JP" sz="2400" dirty="0">
                <a:solidFill>
                  <a:schemeClr val="accent4">
                    <a:lumMod val="20000"/>
                    <a:lumOff val="80000"/>
                  </a:schemeClr>
                </a:solidFill>
              </a:rPr>
            </a:br>
            <a:r>
              <a:rPr lang="ja-JP" altLang="en-US" sz="2400" dirty="0">
                <a:solidFill>
                  <a:schemeClr val="accent4">
                    <a:lumMod val="20000"/>
                    <a:lumOff val="80000"/>
                  </a:schemeClr>
                </a:solidFill>
              </a:rPr>
              <a:t>　　　③ 価格転嫁・取引適正化</a:t>
            </a:r>
            <a:br>
              <a:rPr lang="en-US" altLang="ja-JP" sz="2400" dirty="0">
                <a:solidFill>
                  <a:schemeClr val="accent4">
                    <a:lumMod val="20000"/>
                    <a:lumOff val="80000"/>
                  </a:schemeClr>
                </a:solidFill>
              </a:rPr>
            </a:br>
            <a:br>
              <a:rPr lang="en-US" altLang="ja-JP" sz="2400" dirty="0">
                <a:solidFill>
                  <a:schemeClr val="tx2"/>
                </a:solidFill>
              </a:rPr>
            </a:br>
            <a:r>
              <a:rPr lang="ja-JP" altLang="en-US" sz="2400" dirty="0">
                <a:solidFill>
                  <a:schemeClr val="tx2"/>
                </a:solidFill>
              </a:rPr>
              <a:t>３．小規模事業者の「稼ぐ力」の強化に向けた施策の方向性</a:t>
            </a:r>
            <a:endParaRPr lang="ja-JP" altLang="en-US" dirty="0">
              <a:solidFill>
                <a:schemeClr val="accent4">
                  <a:lumMod val="20000"/>
                  <a:lumOff val="80000"/>
                </a:schemeClr>
              </a:solidFill>
            </a:endParaRPr>
          </a:p>
        </p:txBody>
      </p:sp>
      <p:pic>
        <p:nvPicPr>
          <p:cNvPr id="2" name="図 1" descr="図形 が含まれている画像&#10;&#10;自動的に生成された説明">
            <a:extLst>
              <a:ext uri="{FF2B5EF4-FFF2-40B4-BE49-F238E27FC236}">
                <a16:creationId xmlns:a16="http://schemas.microsoft.com/office/drawing/2014/main" id="{ED69CD8A-85B7-F406-85D6-E2099E5789CB}"/>
              </a:ext>
            </a:extLst>
          </p:cNvPr>
          <p:cNvPicPr>
            <a:picLocks/>
          </p:cNvPicPr>
          <p:nvPr/>
        </p:nvPicPr>
        <p:blipFill rotWithShape="1">
          <a:blip r:embed="rId6" cstate="print">
            <a:extLst>
              <a:ext uri="{28A0092B-C50C-407E-A947-70E740481C1C}">
                <a14:useLocalDpi xmlns:a14="http://schemas.microsoft.com/office/drawing/2010/main" val="0"/>
              </a:ext>
            </a:extLst>
          </a:blip>
          <a:srcRect b="94693"/>
          <a:stretch/>
        </p:blipFill>
        <p:spPr>
          <a:xfrm>
            <a:off x="-4452" y="-1"/>
            <a:ext cx="12192000" cy="489049"/>
          </a:xfrm>
          <a:prstGeom prst="rect">
            <a:avLst/>
          </a:prstGeom>
          <a:noFill/>
        </p:spPr>
      </p:pic>
      <p:sp>
        <p:nvSpPr>
          <p:cNvPr id="3" name="スライド番号プレースホルダー 2">
            <a:extLst>
              <a:ext uri="{FF2B5EF4-FFF2-40B4-BE49-F238E27FC236}">
                <a16:creationId xmlns:a16="http://schemas.microsoft.com/office/drawing/2014/main" id="{B0E2F978-DB2B-BB3D-BA4C-F41FA17DDB58}"/>
              </a:ext>
            </a:extLst>
          </p:cNvPr>
          <p:cNvSpPr>
            <a:spLocks noGrp="1"/>
          </p:cNvSpPr>
          <p:nvPr>
            <p:ph type="sldNum" sz="quarter" idx="4"/>
          </p:nvPr>
        </p:nvSpPr>
        <p:spPr/>
        <p:txBody>
          <a:bodyPr/>
          <a:lstStyle/>
          <a:p>
            <a:fld id="{D9550142-B990-490A-A107-ED7302A7FD52}" type="slidenum">
              <a:rPr lang="ja-JP" altLang="en-US" smtClean="0"/>
              <a:pPr/>
              <a:t>33</a:t>
            </a:fld>
            <a:endParaRPr lang="ja-JP" altLang="en-US" dirty="0"/>
          </a:p>
        </p:txBody>
      </p:sp>
    </p:spTree>
    <p:extLst>
      <p:ext uri="{BB962C8B-B14F-4D97-AF65-F5344CB8AC3E}">
        <p14:creationId xmlns:p14="http://schemas.microsoft.com/office/powerpoint/2010/main" val="42567197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正方形/長方形 31">
            <a:extLst>
              <a:ext uri="{FF2B5EF4-FFF2-40B4-BE49-F238E27FC236}">
                <a16:creationId xmlns:a16="http://schemas.microsoft.com/office/drawing/2014/main" id="{5A72047E-F9B8-4E4C-C647-F16264B28125}"/>
              </a:ext>
            </a:extLst>
          </p:cNvPr>
          <p:cNvSpPr/>
          <p:nvPr/>
        </p:nvSpPr>
        <p:spPr bwMode="auto">
          <a:xfrm>
            <a:off x="5438776" y="5469363"/>
            <a:ext cx="6677024" cy="1345130"/>
          </a:xfrm>
          <a:prstGeom prst="rect">
            <a:avLst/>
          </a:prstGeom>
          <a:solidFill>
            <a:schemeClr val="bg2">
              <a:lumMod val="90000"/>
            </a:schemeClr>
          </a:solidFill>
          <a:ln w="28575">
            <a:noFill/>
            <a:miter lim="800000"/>
            <a:headEnd/>
            <a:tailEnd/>
          </a:ln>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550" b="1" i="0" u="none" strike="noStrike" kern="1200" cap="none" spc="-100" normalizeH="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成長志向の小規模事業者</a:t>
            </a:r>
            <a:r>
              <a:rPr kumimoji="0" lang="ja-JP" altLang="en-US" sz="1550" b="1" i="0" u="none" strike="noStrike" kern="120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を創出するメカニズムの構築</a:t>
            </a:r>
            <a:r>
              <a:rPr kumimoji="0" lang="en-US" altLang="ja-JP" sz="1550" b="1" i="0" u="none" strike="noStrike" kern="120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0" lang="ja-JP" altLang="en-US" sz="1550" b="1" i="0" u="none" strike="noStrike" kern="120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今年度詳細検討開始</a:t>
            </a:r>
            <a:r>
              <a:rPr kumimoji="0" lang="en-US" altLang="ja-JP" sz="1550" b="1" i="0" u="none" strike="noStrike" kern="120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endParaRPr kumimoji="0" lang="en-US" altLang="ja-JP" sz="1550" b="1" i="0" u="sng" strike="noStrike" kern="1200" cap="none" spc="-100" normalizeH="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04111" marR="0" lvl="0" indent="-204111"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ja-JP" altLang="en-US"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成長志向の小規模事業者の挑戦、高度な経営力の習得を促すべく、小規模事業者支援法に基づく経営発達支援事業として、</a:t>
            </a:r>
            <a:r>
              <a:rPr kumimoji="0" lang="ja-JP" altLang="en-US" sz="1286"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商工会・商工会議所の経営指導員による伴走支援</a:t>
            </a:r>
            <a:r>
              <a:rPr kumimoji="0" lang="ja-JP" altLang="en-US"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のもと、</a:t>
            </a:r>
            <a:r>
              <a:rPr kumimoji="0" lang="ja-JP" altLang="en-US" sz="1286"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例えば</a:t>
            </a:r>
            <a:r>
              <a:rPr kumimoji="0" lang="ja-JP" altLang="en-US" sz="1286"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売上高１億円や高収益を目指す「成長志向の経営計画（仮称）」を宣言する仕組み</a:t>
            </a:r>
            <a:r>
              <a:rPr kumimoji="0" lang="ja-JP" altLang="en-US"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を新設。</a:t>
            </a:r>
            <a:endParaRPr kumimoji="0" lang="en-US" altLang="ja-JP"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04111" marR="0" lvl="0" indent="-204111"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ja-JP" altLang="en-US" sz="1286" b="0" i="0" u="none" strike="noStrike" kern="1200" cap="none" spc="0" normalizeH="0" baseline="0" noProof="0" dirty="0">
                <a:ln>
                  <a:noFill/>
                </a:ln>
                <a:solidFill>
                  <a:srgbClr val="000000"/>
                </a:solidFill>
                <a:effectLst/>
                <a:uLnTx/>
                <a:uFillTx/>
                <a:latin typeface="メイリオ"/>
                <a:ea typeface="メイリオ"/>
                <a:cs typeface="+mn-cs"/>
              </a:rPr>
              <a:t>当該事業者に対する補助金等の優先措置、地域金融機関との連携促進を検討。</a:t>
            </a:r>
            <a:endParaRPr kumimoji="1" lang="ja-JP" altLang="en-US" sz="1286" b="0" i="0" u="none" strike="noStrike" kern="1200" cap="none" spc="0" normalizeH="0" baseline="0" noProof="0" dirty="0">
              <a:ln>
                <a:noFill/>
              </a:ln>
              <a:solidFill>
                <a:srgbClr val="000000"/>
              </a:solidFill>
              <a:effectLst/>
              <a:uLnTx/>
              <a:uFillTx/>
              <a:latin typeface="メイリオ"/>
              <a:ea typeface="メイリオ"/>
              <a:cs typeface="+mn-cs"/>
            </a:endParaRPr>
          </a:p>
        </p:txBody>
      </p:sp>
      <p:sp>
        <p:nvSpPr>
          <p:cNvPr id="7" name="正方形/長方形 6">
            <a:extLst>
              <a:ext uri="{FF2B5EF4-FFF2-40B4-BE49-F238E27FC236}">
                <a16:creationId xmlns:a16="http://schemas.microsoft.com/office/drawing/2014/main" id="{5CC4C03C-63A2-C87F-31FA-5F1F63C65B1A}"/>
              </a:ext>
            </a:extLst>
          </p:cNvPr>
          <p:cNvSpPr/>
          <p:nvPr/>
        </p:nvSpPr>
        <p:spPr bwMode="auto">
          <a:xfrm>
            <a:off x="5446794" y="2323518"/>
            <a:ext cx="6669006" cy="1331741"/>
          </a:xfrm>
          <a:prstGeom prst="rect">
            <a:avLst/>
          </a:prstGeom>
          <a:solidFill>
            <a:schemeClr val="bg2">
              <a:lumMod val="90000"/>
            </a:schemeClr>
          </a:solidFill>
          <a:ln w="28575">
            <a:noFill/>
            <a:miter lim="800000"/>
            <a:headEnd/>
            <a:tailEnd/>
          </a:ln>
          <a:effectLst/>
        </p:spPr>
        <p:txBody>
          <a:bodyPr wrap="square" lIns="65314" tIns="32657" rIns="65314" bIns="32657"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100</a:t>
            </a:r>
            <a:r>
              <a:rPr kumimoji="0" lang="ja-JP" altLang="en-US" sz="16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億企業創出メカニズムの強化</a:t>
            </a:r>
            <a:r>
              <a:rPr kumimoji="0" lang="en-US" altLang="ja-JP" sz="16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0" lang="ja-JP" altLang="en-US" sz="16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昨年度開始</a:t>
            </a:r>
            <a:r>
              <a:rPr kumimoji="0" lang="en-US" altLang="ja-JP" sz="1600"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p>
          <a:p>
            <a:pPr marL="204111" marR="0" lvl="0" indent="-204111"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ja-JP" altLang="en-US" sz="1286" b="1" i="0" u="none" strike="noStrike" kern="1200" cap="none" spc="0" normalizeH="0" baseline="0" noProof="0">
                <a:ln>
                  <a:noFill/>
                </a:ln>
                <a:solidFill>
                  <a:srgbClr val="000000"/>
                </a:solidFill>
                <a:effectLst/>
                <a:uLnTx/>
                <a:uFillTx/>
                <a:latin typeface="メイリオ"/>
                <a:ea typeface="メイリオ"/>
                <a:cs typeface="+mn-cs"/>
              </a:rPr>
              <a:t>成長加速化補助金</a:t>
            </a:r>
            <a:r>
              <a:rPr kumimoji="0" lang="ja-JP" altLang="en-US" sz="1286" b="0" i="0" u="none" strike="noStrike" kern="1200" cap="none" spc="0" normalizeH="0" baseline="0" noProof="0">
                <a:ln>
                  <a:noFill/>
                </a:ln>
                <a:solidFill>
                  <a:srgbClr val="000000"/>
                </a:solidFill>
                <a:effectLst/>
                <a:uLnTx/>
                <a:uFillTx/>
                <a:latin typeface="メイリオ"/>
                <a:ea typeface="メイリオ"/>
                <a:cs typeface="+mn-cs"/>
              </a:rPr>
              <a:t>に加え、</a:t>
            </a:r>
            <a:r>
              <a:rPr kumimoji="0" lang="ja-JP" altLang="en-US" sz="1286" b="1" i="0" u="none" strike="noStrike" kern="1200" cap="none" spc="0" normalizeH="0" baseline="0" noProof="0">
                <a:ln>
                  <a:noFill/>
                </a:ln>
                <a:solidFill>
                  <a:srgbClr val="000000"/>
                </a:solidFill>
                <a:effectLst/>
                <a:uLnTx/>
                <a:uFillTx/>
                <a:latin typeface="メイリオ"/>
                <a:ea typeface="メイリオ"/>
                <a:cs typeface="+mn-cs"/>
              </a:rPr>
              <a:t>政策金融</a:t>
            </a:r>
            <a:r>
              <a:rPr kumimoji="0" lang="ja-JP" altLang="en-US" sz="1286" b="0" i="0" u="none" strike="noStrike" kern="1200" cap="none" spc="0" normalizeH="0" baseline="0" noProof="0">
                <a:ln>
                  <a:noFill/>
                </a:ln>
                <a:solidFill>
                  <a:srgbClr val="000000"/>
                </a:solidFill>
                <a:effectLst/>
                <a:uLnTx/>
                <a:uFillTx/>
                <a:latin typeface="メイリオ"/>
                <a:ea typeface="メイリオ"/>
                <a:cs typeface="+mn-cs"/>
              </a:rPr>
              <a:t>（補助金採否に関わらず投資計画の実現支援（制度融資）、劣後ローン等によるリスクマネー供給の呼び水）による</a:t>
            </a:r>
            <a:r>
              <a:rPr kumimoji="0" lang="ja-JP" altLang="en-US" sz="1286" b="1" i="0" u="none" strike="noStrike" kern="1200" cap="none" spc="0" normalizeH="0" baseline="0" noProof="0">
                <a:ln>
                  <a:noFill/>
                </a:ln>
                <a:solidFill>
                  <a:srgbClr val="000000"/>
                </a:solidFill>
                <a:effectLst/>
                <a:uLnTx/>
                <a:uFillTx/>
                <a:latin typeface="メイリオ"/>
                <a:ea typeface="メイリオ"/>
                <a:cs typeface="+mn-cs"/>
              </a:rPr>
              <a:t>投資支援強化</a:t>
            </a:r>
            <a:r>
              <a:rPr kumimoji="0" lang="ja-JP" altLang="en-US" sz="1286" b="0" i="0" u="none" strike="noStrike" kern="1200" cap="none" spc="0" normalizeH="0" baseline="0" noProof="0">
                <a:ln>
                  <a:noFill/>
                </a:ln>
                <a:solidFill>
                  <a:srgbClr val="000000"/>
                </a:solidFill>
                <a:effectLst/>
                <a:uLnTx/>
                <a:uFillTx/>
                <a:latin typeface="メイリオ"/>
                <a:ea typeface="メイリオ"/>
                <a:cs typeface="+mn-cs"/>
              </a:rPr>
              <a:t>を実施。</a:t>
            </a:r>
            <a:endParaRPr kumimoji="1" lang="en-US" altLang="ja-JP" sz="1286" b="0" i="0" u="none" strike="noStrike" kern="1200" cap="none" spc="0" normalizeH="0" baseline="0" noProof="0">
              <a:ln>
                <a:noFill/>
              </a:ln>
              <a:solidFill>
                <a:srgbClr val="000000"/>
              </a:solidFill>
              <a:effectLst/>
              <a:uLnTx/>
              <a:uFillTx/>
              <a:latin typeface="メイリオ"/>
              <a:ea typeface="メイリオ"/>
              <a:cs typeface="+mn-cs"/>
            </a:endParaRPr>
          </a:p>
          <a:p>
            <a:pPr marL="204111" marR="0" lvl="0" indent="-204111"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ja-JP" altLang="en-US" sz="1286"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今後、金融庁「地域金融力強化プラン」との連携</a:t>
            </a:r>
            <a:r>
              <a:rPr kumimoji="0" lang="ja-JP" altLang="en-US" sz="1286"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や</a:t>
            </a:r>
            <a:r>
              <a:rPr kumimoji="0" lang="ja-JP" altLang="en-US" sz="1286"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伴走支援体制の整備</a:t>
            </a:r>
            <a:r>
              <a:rPr kumimoji="0" lang="ja-JP" altLang="en-US" sz="1286"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0" lang="ja-JP" altLang="en-US" sz="1286" b="1"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経営者ネットワーク」の全国への展開と定着化</a:t>
            </a:r>
            <a:r>
              <a:rPr kumimoji="0" lang="ja-JP" altLang="en-US" sz="1286"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をはじめとしたソフトインフラを構築。</a:t>
            </a:r>
          </a:p>
        </p:txBody>
      </p:sp>
      <p:sp>
        <p:nvSpPr>
          <p:cNvPr id="9" name="タイトル 5">
            <a:extLst>
              <a:ext uri="{FF2B5EF4-FFF2-40B4-BE49-F238E27FC236}">
                <a16:creationId xmlns:a16="http://schemas.microsoft.com/office/drawing/2014/main" id="{DF27F23E-1C12-8663-23D6-6461D7DEEF6F}"/>
              </a:ext>
            </a:extLst>
          </p:cNvPr>
          <p:cNvSpPr>
            <a:spLocks noGrp="1"/>
          </p:cNvSpPr>
          <p:nvPr>
            <p:ph type="title"/>
          </p:nvPr>
        </p:nvSpPr>
        <p:spPr>
          <a:xfrm>
            <a:off x="13547" y="30649"/>
            <a:ext cx="12150745" cy="451493"/>
          </a:xfrm>
        </p:spPr>
        <p:txBody>
          <a:bodyPr/>
          <a:lstStyle/>
          <a:p>
            <a:r>
              <a:rPr lang="ja-JP" altLang="en-US" sz="2400" dirty="0">
                <a:solidFill>
                  <a:prstClr val="black"/>
                </a:solidFill>
                <a:cs typeface="+mn-cs"/>
              </a:rPr>
              <a:t>成長投資・成長支援</a:t>
            </a:r>
          </a:p>
        </p:txBody>
      </p:sp>
      <p:grpSp>
        <p:nvGrpSpPr>
          <p:cNvPr id="10" name="グループ化 9">
            <a:extLst>
              <a:ext uri="{FF2B5EF4-FFF2-40B4-BE49-F238E27FC236}">
                <a16:creationId xmlns:a16="http://schemas.microsoft.com/office/drawing/2014/main" id="{BD3BDAD7-9DFA-0362-3CD2-D9C50D03A95C}"/>
              </a:ext>
            </a:extLst>
          </p:cNvPr>
          <p:cNvGrpSpPr/>
          <p:nvPr/>
        </p:nvGrpSpPr>
        <p:grpSpPr>
          <a:xfrm>
            <a:off x="-5800" y="2288665"/>
            <a:ext cx="5245343" cy="3883728"/>
            <a:chOff x="2902131" y="3167578"/>
            <a:chExt cx="11022667" cy="3510937"/>
          </a:xfrm>
        </p:grpSpPr>
        <p:sp>
          <p:nvSpPr>
            <p:cNvPr id="11" name="台形 10">
              <a:extLst>
                <a:ext uri="{FF2B5EF4-FFF2-40B4-BE49-F238E27FC236}">
                  <a16:creationId xmlns:a16="http://schemas.microsoft.com/office/drawing/2014/main" id="{D67A6EB5-9644-FD41-97F8-8C96B3D7059A}"/>
                </a:ext>
              </a:extLst>
            </p:cNvPr>
            <p:cNvSpPr/>
            <p:nvPr/>
          </p:nvSpPr>
          <p:spPr bwMode="auto">
            <a:xfrm>
              <a:off x="3998023" y="4213516"/>
              <a:ext cx="4190295" cy="1678167"/>
            </a:xfrm>
            <a:prstGeom prst="trapezoid">
              <a:avLst>
                <a:gd name="adj" fmla="val 38511"/>
              </a:avLst>
            </a:prstGeom>
            <a:solidFill>
              <a:schemeClr val="bg2">
                <a:lumMod val="50000"/>
              </a:schemeClr>
            </a:solidFill>
            <a:ln w="9525">
              <a:noFill/>
              <a:miter lim="800000"/>
              <a:headEnd/>
              <a:tailEnd/>
            </a:ln>
            <a:effectLst/>
          </p:spPr>
          <p:txBody>
            <a:bodyPr wrap="none" rtlCol="0" anchor="ctr"/>
            <a:lstStyle/>
            <a:p>
              <a:pPr marL="0" marR="0" lvl="0" indent="0" algn="l" defTabSz="530689"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DFE870BF-DC0C-390D-6036-3A9BE5FD6904}"/>
                </a:ext>
              </a:extLst>
            </p:cNvPr>
            <p:cNvSpPr txBox="1"/>
            <p:nvPr/>
          </p:nvSpPr>
          <p:spPr>
            <a:xfrm>
              <a:off x="3408218" y="6483751"/>
              <a:ext cx="6925596" cy="194764"/>
            </a:xfrm>
            <a:prstGeom prst="rect">
              <a:avLst/>
            </a:prstGeom>
            <a:noFill/>
          </p:spPr>
          <p:txBody>
            <a:bodyPr wrap="square" lIns="20893" rIns="20893" rtlCol="0">
              <a:spAutoFit/>
            </a:bodyPr>
            <a:lstStyle/>
            <a:p>
              <a:pPr marL="0" marR="0" lvl="0" indent="0" algn="l" defTabSz="530689" rtl="0" eaLnBrk="1" fontAlgn="auto" latinLnBrk="0" hangingPunct="1">
                <a:lnSpc>
                  <a:spcPct val="100000"/>
                </a:lnSpc>
                <a:spcBef>
                  <a:spcPts val="0"/>
                </a:spcBef>
                <a:spcAft>
                  <a:spcPts val="0"/>
                </a:spcAft>
                <a:buClr>
                  <a:srgbClr val="00286E"/>
                </a:buClr>
                <a:buSzTx/>
                <a:buFontTx/>
                <a:buNone/>
                <a:tabLst/>
                <a:defRPr/>
              </a:pPr>
              <a:r>
                <a:rPr kumimoji="1" lang="ja-JP" altLang="en-US" sz="800" b="0" i="0" u="none" strike="noStrike" kern="1200" cap="none" spc="-11"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（出所）総務省・経済産業省「令和３年経済センサス</a:t>
              </a:r>
              <a:r>
                <a:rPr kumimoji="1" lang="en-US" altLang="ja-JP" sz="800" b="0" i="0" u="none" strike="noStrike" kern="1200" cap="none" spc="-11"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800" b="0" i="0" u="none" strike="noStrike" kern="1200" cap="none" spc="-11"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活動調査」再編加工</a:t>
              </a:r>
              <a:endParaRPr kumimoji="1" lang="en-US" altLang="ja-JP" sz="800" b="0" i="0" u="none" strike="noStrike" kern="1200" cap="none" spc="-11"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台形 12">
              <a:extLst>
                <a:ext uri="{FF2B5EF4-FFF2-40B4-BE49-F238E27FC236}">
                  <a16:creationId xmlns:a16="http://schemas.microsoft.com/office/drawing/2014/main" id="{D9C5F029-0812-E390-0DA8-59F1892CEA09}"/>
                </a:ext>
              </a:extLst>
            </p:cNvPr>
            <p:cNvSpPr/>
            <p:nvPr/>
          </p:nvSpPr>
          <p:spPr bwMode="auto">
            <a:xfrm>
              <a:off x="3473745" y="5891683"/>
              <a:ext cx="5224600" cy="501434"/>
            </a:xfrm>
            <a:prstGeom prst="trapezoid">
              <a:avLst>
                <a:gd name="adj" fmla="val 49210"/>
              </a:avLst>
            </a:prstGeom>
            <a:solidFill>
              <a:schemeClr val="accent1">
                <a:lumMod val="75000"/>
              </a:schemeClr>
            </a:solidFill>
            <a:ln w="9525">
              <a:noFill/>
              <a:miter lim="800000"/>
              <a:headEnd/>
              <a:tailEnd/>
            </a:ln>
            <a:effectLst/>
          </p:spPr>
          <p:txBody>
            <a:bodyPr wrap="none" rtlCol="0" anchor="ctr"/>
            <a:lstStyle/>
            <a:p>
              <a:pPr marL="0" marR="0" lvl="0" indent="0" algn="l" defTabSz="530689"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FE7D3B19-999F-CD8D-4190-199488751CB3}"/>
                </a:ext>
              </a:extLst>
            </p:cNvPr>
            <p:cNvSpPr/>
            <p:nvPr/>
          </p:nvSpPr>
          <p:spPr bwMode="auto">
            <a:xfrm>
              <a:off x="5489297" y="3891500"/>
              <a:ext cx="1201169" cy="310180"/>
            </a:xfrm>
            <a:prstGeom prst="rect">
              <a:avLst/>
            </a:prstGeom>
            <a:solidFill>
              <a:schemeClr val="accent3">
                <a:lumMod val="40000"/>
                <a:lumOff val="60000"/>
              </a:schemeClr>
            </a:solidFill>
            <a:ln w="9525">
              <a:noFill/>
              <a:miter lim="800000"/>
              <a:headEnd/>
              <a:tailEnd/>
            </a:ln>
            <a:effectLst/>
          </p:spPr>
          <p:txBody>
            <a:bodyPr wrap="none" rtlCol="0" anchor="ctr"/>
            <a:lstStyle/>
            <a:p>
              <a:pPr marL="0" marR="0" lvl="0" indent="0" algn="l" defTabSz="530689"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55B828DF-2FEE-95C9-29B9-DBAE9E85C991}"/>
                </a:ext>
              </a:extLst>
            </p:cNvPr>
            <p:cNvSpPr/>
            <p:nvPr/>
          </p:nvSpPr>
          <p:spPr bwMode="auto">
            <a:xfrm>
              <a:off x="6027234" y="3598212"/>
              <a:ext cx="183356" cy="289364"/>
            </a:xfrm>
            <a:prstGeom prst="rect">
              <a:avLst/>
            </a:prstGeom>
            <a:solidFill>
              <a:schemeClr val="accent4">
                <a:lumMod val="40000"/>
                <a:lumOff val="60000"/>
              </a:schemeClr>
            </a:solidFill>
            <a:ln w="9525">
              <a:noFill/>
              <a:miter lim="800000"/>
              <a:headEnd/>
              <a:tailEnd/>
            </a:ln>
            <a:effectLst/>
          </p:spPr>
          <p:txBody>
            <a:bodyPr wrap="none" rtlCol="0" anchor="ctr"/>
            <a:lstStyle/>
            <a:p>
              <a:pPr marL="0" marR="0" lvl="0" indent="0" algn="l" defTabSz="530689"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p:txBody>
        </p:sp>
        <p:sp>
          <p:nvSpPr>
            <p:cNvPr id="16" name="テキスト プレースホルダー 7">
              <a:extLst>
                <a:ext uri="{FF2B5EF4-FFF2-40B4-BE49-F238E27FC236}">
                  <a16:creationId xmlns:a16="http://schemas.microsoft.com/office/drawing/2014/main" id="{C846EF52-FF04-670D-11C7-EE3D2C9D8E5A}"/>
                </a:ext>
              </a:extLst>
            </p:cNvPr>
            <p:cNvSpPr txBox="1">
              <a:spLocks/>
            </p:cNvSpPr>
            <p:nvPr/>
          </p:nvSpPr>
          <p:spPr>
            <a:xfrm>
              <a:off x="7780144" y="4550219"/>
              <a:ext cx="866661" cy="410708"/>
            </a:xfrm>
            <a:prstGeom prst="rect">
              <a:avLst/>
            </a:prstGeom>
            <a:noFill/>
            <a:ln>
              <a:noFill/>
            </a:ln>
          </p:spPr>
          <p:txBody>
            <a:bodyPr vert="horz" wrap="none" lIns="125357" tIns="62679" rIns="125357" bIns="62679" rtlCol="0" anchor="ctr" anchorCtr="0">
              <a:noAutofit/>
            </a:bodyPr>
            <a:lstStyle>
              <a:lvl1pPr marL="342900" indent="-342900" algn="l" defTabSz="914400" rtl="0" eaLnBrk="1" latinLnBrk="0" hangingPunct="1">
                <a:spcBef>
                  <a:spcPts val="600"/>
                </a:spcBef>
                <a:spcAft>
                  <a:spcPts val="600"/>
                </a:spcAft>
                <a:buClr>
                  <a:srgbClr val="002060"/>
                </a:buClr>
                <a:buFont typeface="Wingdings" panose="05000000000000000000" pitchFamily="2" charset="2"/>
                <a:buChar char="l"/>
                <a:defRPr kumimoji="1" lang="ja-JP" altLang="en-US" sz="200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742950" indent="-285750" algn="l" defTabSz="914400" rtl="0" eaLnBrk="1" latinLnBrk="0" hangingPunct="1">
                <a:spcBef>
                  <a:spcPts val="600"/>
                </a:spcBef>
                <a:spcAft>
                  <a:spcPts val="600"/>
                </a:spcAft>
                <a:buFont typeface="Arial" pitchFamily="34" charset="0"/>
                <a:buChar char="–"/>
                <a:defRPr kumimoji="1"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1143000" indent="-228600" algn="l" defTabSz="914400" rtl="0" eaLnBrk="1" latinLnBrk="0" hangingPunct="1">
                <a:spcBef>
                  <a:spcPts val="600"/>
                </a:spcBef>
                <a:spcAft>
                  <a:spcPts val="600"/>
                </a:spcAft>
                <a:buFont typeface="Arial" pitchFamily="34" charset="0"/>
                <a:buChar char="•"/>
                <a:defRPr kumimoji="1" sz="105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ctr" defTabSz="530689" rtl="0" eaLnBrk="1" fontAlgn="auto" latinLnBrk="0" hangingPunct="1">
                <a:lnSpc>
                  <a:spcPct val="100000"/>
                </a:lnSpc>
                <a:spcBef>
                  <a:spcPts val="232"/>
                </a:spcBef>
                <a:spcAft>
                  <a:spcPts val="0"/>
                </a:spcAft>
                <a:buClr>
                  <a:srgbClr val="002060"/>
                </a:buClr>
                <a:buSzTx/>
                <a:buFont typeface="Wingdings" panose="05000000000000000000" pitchFamily="2" charset="2"/>
                <a:buNone/>
                <a:tabLst/>
                <a:defRPr/>
              </a:pPr>
              <a:r>
                <a:rPr kumimoji="1" lang="ja-JP" altLang="en-US" sz="10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rPr>
                <a:t>中小企業</a:t>
              </a:r>
              <a:endParaRPr kumimoji="1" lang="en-US" altLang="ja-JP" sz="10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endParaRPr>
            </a:p>
            <a:p>
              <a:pPr marL="0" marR="0" lvl="0" indent="0" algn="ctr" defTabSz="530689" rtl="0" eaLnBrk="1" fontAlgn="auto" latinLnBrk="0" hangingPunct="1">
                <a:lnSpc>
                  <a:spcPct val="100000"/>
                </a:lnSpc>
                <a:spcBef>
                  <a:spcPts val="232"/>
                </a:spcBef>
                <a:spcAft>
                  <a:spcPts val="0"/>
                </a:spcAft>
                <a:buClr>
                  <a:srgbClr val="002060"/>
                </a:buClr>
                <a:buSzTx/>
                <a:buFont typeface="Wingdings" panose="05000000000000000000" pitchFamily="2" charset="2"/>
                <a:buNone/>
                <a:tabLst/>
                <a:defRPr/>
              </a:pPr>
              <a:r>
                <a:rPr kumimoji="1" lang="en-US" altLang="ja-JP" sz="7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rPr>
                <a:t>(</a:t>
              </a:r>
              <a:r>
                <a:rPr kumimoji="1" lang="ja-JP" altLang="en-US" sz="700" b="0"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rPr>
                <a:t>小規模以外</a:t>
              </a:r>
              <a:r>
                <a:rPr kumimoji="1" lang="en-US" altLang="ja-JP" sz="7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rPr>
                <a:t>)</a:t>
              </a:r>
              <a:endParaRPr kumimoji="1" lang="en-US" altLang="ja-JP" sz="10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endParaRPr>
            </a:p>
            <a:p>
              <a:pPr marL="0" marR="0" lvl="0" indent="0" algn="ctr" defTabSz="530689" rtl="0" eaLnBrk="1" fontAlgn="auto" latinLnBrk="0" hangingPunct="1">
                <a:lnSpc>
                  <a:spcPct val="100000"/>
                </a:lnSpc>
                <a:spcBef>
                  <a:spcPts val="232"/>
                </a:spcBef>
                <a:spcAft>
                  <a:spcPts val="0"/>
                </a:spcAft>
                <a:buClr>
                  <a:srgbClr val="002060"/>
                </a:buClr>
                <a:buSzTx/>
                <a:buFont typeface="Wingdings" panose="05000000000000000000" pitchFamily="2" charset="2"/>
                <a:buNone/>
                <a:tabLst/>
                <a:defRPr/>
              </a:pPr>
              <a:r>
                <a:rPr kumimoji="1" lang="ja-JP" altLang="en-US" sz="10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rPr>
                <a:t>約</a:t>
              </a:r>
              <a:r>
                <a:rPr kumimoji="1" lang="en-US" altLang="ja-JP" sz="10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rPr>
                <a:t>5</a:t>
              </a:r>
              <a:r>
                <a:rPr kumimoji="1" lang="ja-JP" altLang="en-US" sz="10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rPr>
                <a:t>１</a:t>
              </a:r>
              <a:r>
                <a:rPr kumimoji="1" lang="en-US" altLang="ja-JP" sz="10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rPr>
                <a:t>２万者</a:t>
              </a:r>
              <a:endParaRPr kumimoji="1" lang="en-US" altLang="ja-JP" sz="1000" b="1" i="0" u="none" strike="noStrike" kern="1200" cap="none" spc="0" normalizeH="0" baseline="0" noProof="0">
                <a:ln>
                  <a:noFill/>
                </a:ln>
                <a:solidFill>
                  <a:srgbClr val="FEFFFF"/>
                </a:solidFill>
                <a:effectLst/>
                <a:uLnTx/>
                <a:uFillTx/>
                <a:latin typeface="Meiryo UI" panose="020B0604030504040204" pitchFamily="50" charset="-128"/>
                <a:ea typeface="Meiryo UI" panose="020B0604030504040204" pitchFamily="50" charset="-128"/>
              </a:endParaRPr>
            </a:p>
          </p:txBody>
        </p:sp>
        <p:cxnSp>
          <p:nvCxnSpPr>
            <p:cNvPr id="17" name="直線矢印コネクタ 16">
              <a:extLst>
                <a:ext uri="{FF2B5EF4-FFF2-40B4-BE49-F238E27FC236}">
                  <a16:creationId xmlns:a16="http://schemas.microsoft.com/office/drawing/2014/main" id="{89F02B01-1A66-8BF3-B022-85E17090E2F1}"/>
                </a:ext>
              </a:extLst>
            </p:cNvPr>
            <p:cNvCxnSpPr>
              <a:cxnSpLocks/>
              <a:stCxn id="21" idx="2"/>
            </p:cNvCxnSpPr>
            <p:nvPr/>
          </p:nvCxnSpPr>
          <p:spPr>
            <a:xfrm>
              <a:off x="4674342" y="3592822"/>
              <a:ext cx="760411" cy="4833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FE88C989-D554-6609-814C-F2CE10CE4B55}"/>
                </a:ext>
              </a:extLst>
            </p:cNvPr>
            <p:cNvCxnSpPr>
              <a:cxnSpLocks/>
              <a:stCxn id="20" idx="2"/>
              <a:endCxn id="15" idx="3"/>
            </p:cNvCxnSpPr>
            <p:nvPr/>
          </p:nvCxnSpPr>
          <p:spPr>
            <a:xfrm flipH="1">
              <a:off x="6210589" y="3480139"/>
              <a:ext cx="2345964" cy="2627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四角形: 角を丸くする 18">
              <a:extLst>
                <a:ext uri="{FF2B5EF4-FFF2-40B4-BE49-F238E27FC236}">
                  <a16:creationId xmlns:a16="http://schemas.microsoft.com/office/drawing/2014/main" id="{CC6D34D9-419B-8614-6143-C993DFC6506F}"/>
                </a:ext>
              </a:extLst>
            </p:cNvPr>
            <p:cNvSpPr/>
            <p:nvPr/>
          </p:nvSpPr>
          <p:spPr bwMode="auto">
            <a:xfrm>
              <a:off x="5253139" y="4201497"/>
              <a:ext cx="1616441" cy="150841"/>
            </a:xfrm>
            <a:prstGeom prst="roundRect">
              <a:avLst>
                <a:gd name="adj" fmla="val 38694"/>
              </a:avLst>
            </a:prstGeom>
            <a:noFill/>
            <a:ln w="28575">
              <a:solidFill>
                <a:srgbClr val="FF0000"/>
              </a:solidFill>
              <a:miter lim="800000"/>
              <a:headEnd/>
              <a:tailEnd/>
            </a:ln>
            <a:effectLst/>
          </p:spPr>
          <p:txBody>
            <a:bodyPr wrap="none" rtlCol="0" anchor="ctr"/>
            <a:lstStyle/>
            <a:p>
              <a:pPr marL="0" marR="0" lvl="0" indent="0" algn="l" defTabSz="530689"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p:txBody>
        </p:sp>
        <p:sp>
          <p:nvSpPr>
            <p:cNvPr id="20" name="テキスト ボックス 19">
              <a:extLst>
                <a:ext uri="{FF2B5EF4-FFF2-40B4-BE49-F238E27FC236}">
                  <a16:creationId xmlns:a16="http://schemas.microsoft.com/office/drawing/2014/main" id="{B739C2A4-A041-DF5E-58D7-F5FEE0B23E93}"/>
                </a:ext>
              </a:extLst>
            </p:cNvPr>
            <p:cNvSpPr txBox="1"/>
            <p:nvPr/>
          </p:nvSpPr>
          <p:spPr>
            <a:xfrm>
              <a:off x="6779288" y="3167578"/>
              <a:ext cx="3554528" cy="312561"/>
            </a:xfrm>
            <a:prstGeom prst="rect">
              <a:avLst/>
            </a:prstGeom>
            <a:noFill/>
          </p:spPr>
          <p:txBody>
            <a:bodyPr wrap="none" rtlCol="0">
              <a:spAutoFit/>
            </a:bodyPr>
            <a:lstStyle/>
            <a:p>
              <a:pPr marL="0" marR="0" lvl="0" indent="0" algn="l" defTabSz="65315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大企業 約</a:t>
              </a:r>
              <a:r>
                <a:rPr kumimoji="1" lang="en-US" altLang="ja-JP"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1,300</a:t>
              </a:r>
              <a:r>
                <a:rPr kumimoji="1" lang="ja-JP" altLang="en-US"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者</a:t>
              </a:r>
            </a:p>
          </p:txBody>
        </p:sp>
        <p:sp>
          <p:nvSpPr>
            <p:cNvPr id="21" name="テキスト ボックス 20">
              <a:extLst>
                <a:ext uri="{FF2B5EF4-FFF2-40B4-BE49-F238E27FC236}">
                  <a16:creationId xmlns:a16="http://schemas.microsoft.com/office/drawing/2014/main" id="{F2BACE5A-59D8-5EE3-94A7-FCAFF01CDB0A}"/>
                </a:ext>
              </a:extLst>
            </p:cNvPr>
            <p:cNvSpPr txBox="1"/>
            <p:nvPr/>
          </p:nvSpPr>
          <p:spPr>
            <a:xfrm>
              <a:off x="2902131" y="3280261"/>
              <a:ext cx="3544422" cy="312561"/>
            </a:xfrm>
            <a:prstGeom prst="rect">
              <a:avLst/>
            </a:prstGeom>
            <a:noFill/>
          </p:spPr>
          <p:txBody>
            <a:bodyPr wrap="none" rtlCol="0">
              <a:spAutoFit/>
            </a:bodyPr>
            <a:lstStyle/>
            <a:p>
              <a:pPr marL="0" marR="0" lvl="0" indent="0" algn="l" defTabSz="65315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中堅企業　</a:t>
              </a:r>
              <a:r>
                <a:rPr kumimoji="1" lang="en-US" altLang="ja-JP"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0.9</a:t>
              </a:r>
              <a:r>
                <a:rPr kumimoji="1" lang="ja-JP" altLang="en-US"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万者</a:t>
              </a:r>
            </a:p>
          </p:txBody>
        </p:sp>
        <p:sp>
          <p:nvSpPr>
            <p:cNvPr id="22" name="テキスト ボックス 21">
              <a:extLst>
                <a:ext uri="{FF2B5EF4-FFF2-40B4-BE49-F238E27FC236}">
                  <a16:creationId xmlns:a16="http://schemas.microsoft.com/office/drawing/2014/main" id="{7EE68AA0-76B2-0A3B-7361-7C900FA48D78}"/>
                </a:ext>
              </a:extLst>
            </p:cNvPr>
            <p:cNvSpPr txBox="1"/>
            <p:nvPr/>
          </p:nvSpPr>
          <p:spPr>
            <a:xfrm>
              <a:off x="7917577" y="4023799"/>
              <a:ext cx="5876473" cy="312561"/>
            </a:xfrm>
            <a:prstGeom prst="rect">
              <a:avLst/>
            </a:prstGeom>
            <a:noFill/>
          </p:spPr>
          <p:txBody>
            <a:bodyPr wrap="square" rtlCol="0">
              <a:spAutoFit/>
            </a:bodyPr>
            <a:lstStyle/>
            <a:p>
              <a:pPr marL="0" marR="0" lvl="0" indent="0" algn="l" defTabSz="653156"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億企業　</a:t>
              </a:r>
              <a:r>
                <a:rPr kumimoji="1" lang="en-US" altLang="ja-JP"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4,500</a:t>
              </a:r>
              <a:r>
                <a:rPr kumimoji="1" lang="ja-JP" altLang="en-US" sz="14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者程度</a:t>
              </a:r>
            </a:p>
          </p:txBody>
        </p:sp>
        <p:sp>
          <p:nvSpPr>
            <p:cNvPr id="23" name="テキスト ボックス 22">
              <a:extLst>
                <a:ext uri="{FF2B5EF4-FFF2-40B4-BE49-F238E27FC236}">
                  <a16:creationId xmlns:a16="http://schemas.microsoft.com/office/drawing/2014/main" id="{16DBC89D-21F3-F4DC-F2DA-F3FE130808D3}"/>
                </a:ext>
              </a:extLst>
            </p:cNvPr>
            <p:cNvSpPr txBox="1"/>
            <p:nvPr/>
          </p:nvSpPr>
          <p:spPr>
            <a:xfrm>
              <a:off x="9003563" y="3596729"/>
              <a:ext cx="3807171" cy="312561"/>
            </a:xfrm>
            <a:prstGeom prst="rect">
              <a:avLst/>
            </a:prstGeom>
            <a:noFill/>
          </p:spPr>
          <p:txBody>
            <a:bodyPr wrap="none" rtlCol="0">
              <a:spAutoFit/>
            </a:bodyPr>
            <a:lstStyle/>
            <a:p>
              <a:pPr marL="0" marR="0" lvl="0" indent="0" algn="l" defTabSz="65315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中小企業</a:t>
              </a:r>
              <a:r>
                <a:rPr kumimoji="1" lang="en-US" altLang="ja-JP"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336.5</a:t>
              </a:r>
              <a:r>
                <a:rPr kumimoji="1" lang="ja-JP" altLang="en-US" sz="14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万者</a:t>
              </a:r>
            </a:p>
          </p:txBody>
        </p:sp>
        <p:sp>
          <p:nvSpPr>
            <p:cNvPr id="24" name="四角形: 角を丸くする 23">
              <a:extLst>
                <a:ext uri="{FF2B5EF4-FFF2-40B4-BE49-F238E27FC236}">
                  <a16:creationId xmlns:a16="http://schemas.microsoft.com/office/drawing/2014/main" id="{CB59349F-9501-7634-B66A-FD0CE3618D99}"/>
                </a:ext>
              </a:extLst>
            </p:cNvPr>
            <p:cNvSpPr/>
            <p:nvPr/>
          </p:nvSpPr>
          <p:spPr bwMode="auto">
            <a:xfrm>
              <a:off x="5095039" y="4402653"/>
              <a:ext cx="1941697" cy="287486"/>
            </a:xfrm>
            <a:prstGeom prst="roundRect">
              <a:avLst>
                <a:gd name="adj" fmla="val 50000"/>
              </a:avLst>
            </a:prstGeom>
            <a:noFill/>
            <a:ln w="28575">
              <a:solidFill>
                <a:srgbClr val="FF0000"/>
              </a:solidFill>
              <a:prstDash val="dash"/>
              <a:miter lim="800000"/>
              <a:headEnd/>
              <a:tailEnd/>
            </a:ln>
            <a:effectLst/>
          </p:spPr>
          <p:txBody>
            <a:bodyPr wrap="none" rtlCol="0" anchor="ctr"/>
            <a:lstStyle/>
            <a:p>
              <a:pPr marL="0" marR="0" lvl="0" indent="0" algn="l" defTabSz="530689"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p:txBody>
        </p:sp>
        <p:cxnSp>
          <p:nvCxnSpPr>
            <p:cNvPr id="25" name="直線矢印コネクタ 24">
              <a:extLst>
                <a:ext uri="{FF2B5EF4-FFF2-40B4-BE49-F238E27FC236}">
                  <a16:creationId xmlns:a16="http://schemas.microsoft.com/office/drawing/2014/main" id="{2B94AFDF-81FF-42FF-A974-63B498651A61}"/>
                </a:ext>
              </a:extLst>
            </p:cNvPr>
            <p:cNvCxnSpPr>
              <a:cxnSpLocks/>
              <a:stCxn id="22" idx="1"/>
              <a:endCxn id="19" idx="3"/>
            </p:cNvCxnSpPr>
            <p:nvPr/>
          </p:nvCxnSpPr>
          <p:spPr>
            <a:xfrm flipH="1">
              <a:off x="6869580" y="4180079"/>
              <a:ext cx="1047997" cy="968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7867519D-77AB-0DD1-055A-81C3C6F1E998}"/>
                </a:ext>
              </a:extLst>
            </p:cNvPr>
            <p:cNvSpPr txBox="1"/>
            <p:nvPr/>
          </p:nvSpPr>
          <p:spPr>
            <a:xfrm>
              <a:off x="7837618" y="4377578"/>
              <a:ext cx="6087180" cy="312561"/>
            </a:xfrm>
            <a:prstGeom prst="rect">
              <a:avLst/>
            </a:prstGeom>
            <a:noFill/>
          </p:spPr>
          <p:txBody>
            <a:bodyPr wrap="square" rtlCol="0">
              <a:spAutoFit/>
            </a:bodyPr>
            <a:lstStyle/>
            <a:p>
              <a:pPr marL="0" marR="0" lvl="0" indent="0" algn="ctr" defTabSz="65315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売上</a:t>
              </a:r>
              <a:r>
                <a:rPr kumimoji="1" lang="en-US" altLang="ja-JP"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億未満　約</a:t>
              </a:r>
              <a:r>
                <a:rPr kumimoji="1" lang="en-US" altLang="ja-JP"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9.1</a:t>
              </a:r>
              <a:r>
                <a:rPr kumimoji="1" lang="ja-JP" altLang="en-US"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万者</a:t>
              </a:r>
              <a:endParaRPr kumimoji="1" lang="en-US" altLang="ja-JP"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四角形: 角を丸くする 26">
              <a:extLst>
                <a:ext uri="{FF2B5EF4-FFF2-40B4-BE49-F238E27FC236}">
                  <a16:creationId xmlns:a16="http://schemas.microsoft.com/office/drawing/2014/main" id="{AB3ED991-E946-2012-15D4-CE87AEFA108E}"/>
                </a:ext>
              </a:extLst>
            </p:cNvPr>
            <p:cNvSpPr/>
            <p:nvPr/>
          </p:nvSpPr>
          <p:spPr bwMode="auto">
            <a:xfrm>
              <a:off x="4394271" y="5181022"/>
              <a:ext cx="3372456" cy="701148"/>
            </a:xfrm>
            <a:prstGeom prst="roundRect">
              <a:avLst>
                <a:gd name="adj" fmla="val 34828"/>
              </a:avLst>
            </a:prstGeom>
            <a:noFill/>
            <a:ln w="28575">
              <a:solidFill>
                <a:srgbClr val="FF0000"/>
              </a:solidFill>
              <a:prstDash val="dash"/>
              <a:miter lim="800000"/>
              <a:headEnd/>
              <a:tailEnd/>
            </a:ln>
            <a:effectLst/>
          </p:spPr>
          <p:txBody>
            <a:bodyPr wrap="none" rtlCol="0" anchor="ctr"/>
            <a:lstStyle/>
            <a:p>
              <a:pPr marL="0" marR="0" lvl="0" indent="0" algn="l" defTabSz="530689"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6D38495D-7F18-B92D-50C7-0E3C8BF7C976}"/>
                </a:ext>
              </a:extLst>
            </p:cNvPr>
            <p:cNvSpPr txBox="1"/>
            <p:nvPr/>
          </p:nvSpPr>
          <p:spPr>
            <a:xfrm>
              <a:off x="7857308" y="5247375"/>
              <a:ext cx="6067490" cy="312561"/>
            </a:xfrm>
            <a:prstGeom prst="rect">
              <a:avLst/>
            </a:prstGeom>
            <a:noFill/>
          </p:spPr>
          <p:txBody>
            <a:bodyPr wrap="none" rtlCol="0">
              <a:spAutoFit/>
            </a:bodyPr>
            <a:lstStyle/>
            <a:p>
              <a:pPr marL="0" marR="0" lvl="0" indent="0" algn="l" defTabSz="65315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売上</a:t>
              </a:r>
              <a:r>
                <a:rPr kumimoji="1" lang="en-US" altLang="ja-JP"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千万～</a:t>
              </a:r>
              <a:r>
                <a:rPr kumimoji="1" lang="en-US" altLang="ja-JP"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億未満　約</a:t>
              </a:r>
              <a:r>
                <a:rPr kumimoji="1" lang="en-US" altLang="ja-JP"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140</a:t>
              </a:r>
              <a:r>
                <a:rPr kumimoji="1" lang="ja-JP" altLang="en-US"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万者</a:t>
              </a:r>
              <a:endParaRPr kumimoji="1" lang="en-US" altLang="ja-JP"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四角形: 角を丸くする 28">
              <a:extLst>
                <a:ext uri="{FF2B5EF4-FFF2-40B4-BE49-F238E27FC236}">
                  <a16:creationId xmlns:a16="http://schemas.microsoft.com/office/drawing/2014/main" id="{EFCDF661-CE8C-1F44-7A1A-381955F3E6D0}"/>
                </a:ext>
              </a:extLst>
            </p:cNvPr>
            <p:cNvSpPr/>
            <p:nvPr/>
          </p:nvSpPr>
          <p:spPr bwMode="auto">
            <a:xfrm>
              <a:off x="4793775" y="4704119"/>
              <a:ext cx="2598790" cy="434663"/>
            </a:xfrm>
            <a:prstGeom prst="roundRect">
              <a:avLst>
                <a:gd name="adj" fmla="val 34828"/>
              </a:avLst>
            </a:prstGeom>
            <a:noFill/>
            <a:ln w="28575">
              <a:solidFill>
                <a:srgbClr val="FF0000"/>
              </a:solidFill>
              <a:prstDash val="dash"/>
              <a:miter lim="800000"/>
              <a:headEnd/>
              <a:tailEnd/>
            </a:ln>
            <a:effectLst/>
          </p:spPr>
          <p:txBody>
            <a:bodyPr wrap="none" rtlCol="0" anchor="ctr"/>
            <a:lstStyle/>
            <a:p>
              <a:pPr marL="0" marR="0" lvl="0" indent="0" algn="l" defTabSz="530689"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1200" cap="none" spc="0" normalizeH="0" baseline="0" noProof="0">
                <a:ln>
                  <a:noFill/>
                </a:ln>
                <a:solidFill>
                  <a:srgbClr val="000000"/>
                </a:solidFill>
                <a:effectLst/>
                <a:uLnTx/>
                <a:uFillTx/>
                <a:latin typeface="Calibri" panose="020F0502020204030204"/>
                <a:ea typeface="メイリオ" panose="020B0604030504040204" pitchFamily="50" charset="-128"/>
                <a:cs typeface="+mn-cs"/>
              </a:endParaRPr>
            </a:p>
          </p:txBody>
        </p:sp>
        <p:sp>
          <p:nvSpPr>
            <p:cNvPr id="30" name="テキスト ボックス 29">
              <a:extLst>
                <a:ext uri="{FF2B5EF4-FFF2-40B4-BE49-F238E27FC236}">
                  <a16:creationId xmlns:a16="http://schemas.microsoft.com/office/drawing/2014/main" id="{B03118F2-ADCC-8682-1645-F8802D49394F}"/>
                </a:ext>
              </a:extLst>
            </p:cNvPr>
            <p:cNvSpPr txBox="1"/>
            <p:nvPr/>
          </p:nvSpPr>
          <p:spPr>
            <a:xfrm>
              <a:off x="7873353" y="4798187"/>
              <a:ext cx="5769551" cy="312561"/>
            </a:xfrm>
            <a:prstGeom prst="rect">
              <a:avLst/>
            </a:prstGeom>
            <a:noFill/>
          </p:spPr>
          <p:txBody>
            <a:bodyPr wrap="square" rtlCol="0">
              <a:spAutoFit/>
            </a:bodyPr>
            <a:lstStyle/>
            <a:p>
              <a:pPr marL="0" marR="0" lvl="0" indent="0" algn="ctr" defTabSz="65315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売上１億～</a:t>
              </a:r>
              <a:r>
                <a:rPr kumimoji="1" lang="en-US" altLang="ja-JP"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億未満　約</a:t>
              </a:r>
              <a:r>
                <a:rPr kumimoji="1" lang="en-US" altLang="ja-JP"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60</a:t>
              </a:r>
              <a:r>
                <a:rPr kumimoji="1" lang="ja-JP" altLang="en-US"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rPr>
                <a:t>万者</a:t>
              </a:r>
              <a:endParaRPr kumimoji="1" lang="en-US" altLang="ja-JP" sz="1400" b="1" i="0" u="none" strike="noStrike" kern="1200" cap="none" spc="0" normalizeH="0" baseline="0" noProof="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31" name="正方形/長方形 30">
            <a:extLst>
              <a:ext uri="{FF2B5EF4-FFF2-40B4-BE49-F238E27FC236}">
                <a16:creationId xmlns:a16="http://schemas.microsoft.com/office/drawing/2014/main" id="{6A48CB3F-1FE0-CDA4-BDC2-4ED13FF3728A}"/>
              </a:ext>
            </a:extLst>
          </p:cNvPr>
          <p:cNvSpPr/>
          <p:nvPr/>
        </p:nvSpPr>
        <p:spPr bwMode="auto">
          <a:xfrm>
            <a:off x="5438775" y="3691037"/>
            <a:ext cx="6677025" cy="1730418"/>
          </a:xfrm>
          <a:prstGeom prst="rect">
            <a:avLst/>
          </a:prstGeom>
          <a:solidFill>
            <a:schemeClr val="bg2">
              <a:lumMod val="90000"/>
            </a:schemeClr>
          </a:solidFill>
          <a:ln w="28575">
            <a:noFill/>
            <a:miter lim="800000"/>
            <a:headEnd/>
            <a:tailEnd/>
          </a:ln>
          <a:effectLst/>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550" b="1" i="0" u="none" strike="noStrike" kern="1200" cap="none" spc="-100" normalizeH="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成長志向の中小企業</a:t>
            </a:r>
            <a:r>
              <a:rPr kumimoji="0" lang="ja-JP" altLang="en-US" sz="1550" b="1" i="0" u="none" strike="noStrike" kern="1200" cap="none" spc="-100" normalizeH="0" noProof="0" dirty="0">
                <a:ln>
                  <a:noFill/>
                </a:ln>
                <a:effectLst/>
                <a:uLnTx/>
                <a:uFillTx/>
                <a:latin typeface="メイリオ" panose="020B0604030504040204" pitchFamily="50" charset="-128"/>
                <a:ea typeface="メイリオ" panose="020B0604030504040204" pitchFamily="50" charset="-128"/>
                <a:cs typeface="+mn-cs"/>
              </a:rPr>
              <a:t>を創出するメカニズムの構築</a:t>
            </a:r>
            <a:r>
              <a:rPr kumimoji="0" lang="en-US" altLang="ja-JP" sz="1550" b="1" i="0" u="none" strike="noStrike" kern="1200" cap="none" spc="-100" normalizeH="0" noProof="0" dirty="0">
                <a:ln>
                  <a:noFill/>
                </a:ln>
                <a:effectLst/>
                <a:uLnTx/>
                <a:uFillTx/>
                <a:latin typeface="メイリオ" panose="020B0604030504040204" pitchFamily="50" charset="-128"/>
                <a:ea typeface="メイリオ" panose="020B0604030504040204" pitchFamily="50" charset="-128"/>
                <a:cs typeface="+mn-cs"/>
              </a:rPr>
              <a:t>【</a:t>
            </a:r>
            <a:r>
              <a:rPr kumimoji="0" lang="ja-JP" altLang="en-US" sz="1550" b="1" i="0" u="none" strike="noStrike" kern="1200" cap="none" spc="-100" normalizeH="0" noProof="0" dirty="0">
                <a:ln>
                  <a:noFill/>
                </a:ln>
                <a:effectLst/>
                <a:uLnTx/>
                <a:uFillTx/>
                <a:latin typeface="メイリオ" panose="020B0604030504040204" pitchFamily="50" charset="-128"/>
                <a:ea typeface="メイリオ" panose="020B0604030504040204" pitchFamily="50" charset="-128"/>
                <a:cs typeface="+mn-cs"/>
              </a:rPr>
              <a:t>今年度詳細検討開始</a:t>
            </a:r>
            <a:r>
              <a:rPr kumimoji="0" lang="en-US" altLang="ja-JP" sz="1550" b="1" i="0" u="none" strike="noStrike" kern="1200" cap="none" spc="-100" normalizeH="0" noProof="0" dirty="0">
                <a:ln>
                  <a:noFill/>
                </a:ln>
                <a:effectLst/>
                <a:uLnTx/>
                <a:uFillTx/>
                <a:latin typeface="メイリオ" panose="020B0604030504040204" pitchFamily="50" charset="-128"/>
                <a:ea typeface="メイリオ" panose="020B0604030504040204" pitchFamily="50" charset="-128"/>
                <a:cs typeface="+mn-cs"/>
              </a:rPr>
              <a:t>】</a:t>
            </a:r>
            <a:br>
              <a:rPr kumimoji="0" lang="en-US" altLang="ja-JP" sz="14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br>
            <a:r>
              <a:rPr kumimoji="0" lang="ja-JP" altLang="en-US" sz="1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a:t>
            </a:r>
            <a:r>
              <a:rPr kumimoji="0" lang="ja-JP" altLang="en-US" sz="14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売上高１～</a:t>
            </a:r>
            <a:r>
              <a:rPr kumimoji="0" lang="en-US" altLang="ja-JP" sz="14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10</a:t>
            </a:r>
            <a:r>
              <a:rPr kumimoji="0" lang="ja-JP" altLang="en-US" sz="1400" b="1" i="0" u="sng"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億円</a:t>
            </a:r>
            <a:r>
              <a:rPr kumimoji="0" lang="ja-JP" altLang="en-US" sz="14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a:t>
            </a:r>
          </a:p>
          <a:p>
            <a:pPr marL="204111" marR="0" lvl="0" indent="-204111"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ja-JP" altLang="en-US" sz="1286"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成長の核となる事業価値</a:t>
            </a:r>
            <a:r>
              <a:rPr kumimoji="0" lang="ja-JP" altLang="en-US"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があり、経営者が本気で成長経営に取り組み、メインバンクも本気で伴走支援すれば飛躍する可能性がある</a:t>
            </a:r>
            <a:r>
              <a:rPr kumimoji="0" lang="ja-JP" altLang="en-US" sz="1286"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地域企業が成長志向に向かうメカニズム</a:t>
            </a:r>
            <a:r>
              <a:rPr kumimoji="0" lang="ja-JP" altLang="en-US"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を構築。</a:t>
            </a:r>
            <a:endParaRPr kumimoji="0" lang="en-US" altLang="ja-JP"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04111" marR="0" lvl="0" indent="-204111"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ja-JP" altLang="en-US"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経営者は金融機関の伴走の下、</a:t>
            </a:r>
            <a:r>
              <a:rPr kumimoji="0" lang="ja-JP" altLang="en-US" sz="1286"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売上高</a:t>
            </a:r>
            <a:r>
              <a:rPr kumimoji="0" lang="en-US" altLang="ja-JP" sz="1286"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10</a:t>
            </a:r>
            <a:r>
              <a:rPr kumimoji="0" lang="ja-JP" altLang="en-US" sz="1286"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億円を目指す</a:t>
            </a:r>
            <a:r>
              <a:rPr kumimoji="0" lang="ja-JP" altLang="en-US" sz="1286"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ことや</a:t>
            </a:r>
            <a:r>
              <a:rPr kumimoji="0" lang="ja-JP" altLang="en-US" sz="1286"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経営の質を高めることで経営者が求める価値を実現できる企業</a:t>
            </a:r>
            <a:r>
              <a:rPr kumimoji="0" lang="ja-JP" altLang="en-US" sz="1286" b="0"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となるためのビジョンを宣言</a:t>
            </a:r>
            <a:r>
              <a:rPr kumimoji="0" lang="ja-JP" altLang="en-US"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しその内容を公表。</a:t>
            </a:r>
            <a:endParaRPr kumimoji="0" lang="en-US" altLang="ja-JP"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04111" marR="0" lvl="0" indent="-204111"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ja-JP" altLang="en-US"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当該企業に対し、経営支援、効果的な投資支援や金融支援等を集中的に行う。</a:t>
            </a:r>
            <a:endParaRPr kumimoji="0" lang="en-US" altLang="ja-JP" sz="1286"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cxnSp>
        <p:nvCxnSpPr>
          <p:cNvPr id="33" name="直線矢印コネクタ 32">
            <a:extLst>
              <a:ext uri="{FF2B5EF4-FFF2-40B4-BE49-F238E27FC236}">
                <a16:creationId xmlns:a16="http://schemas.microsoft.com/office/drawing/2014/main" id="{11D783A7-A72F-E533-C598-92952AC9BD28}"/>
              </a:ext>
            </a:extLst>
          </p:cNvPr>
          <p:cNvCxnSpPr>
            <a:cxnSpLocks/>
          </p:cNvCxnSpPr>
          <p:nvPr/>
        </p:nvCxnSpPr>
        <p:spPr>
          <a:xfrm flipH="1">
            <a:off x="1952205" y="3800018"/>
            <a:ext cx="390640" cy="2909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直線矢印コネクタ 33">
            <a:extLst>
              <a:ext uri="{FF2B5EF4-FFF2-40B4-BE49-F238E27FC236}">
                <a16:creationId xmlns:a16="http://schemas.microsoft.com/office/drawing/2014/main" id="{84E62BE7-2D8E-1CF6-2C99-7DCC891ACB99}"/>
              </a:ext>
            </a:extLst>
          </p:cNvPr>
          <p:cNvCxnSpPr>
            <a:cxnSpLocks/>
          </p:cNvCxnSpPr>
          <p:nvPr/>
        </p:nvCxnSpPr>
        <p:spPr>
          <a:xfrm flipH="1">
            <a:off x="2121533" y="4265287"/>
            <a:ext cx="238317" cy="195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214D3C15-777C-F5C1-06CD-DF146B348A0E}"/>
              </a:ext>
            </a:extLst>
          </p:cNvPr>
          <p:cNvCxnSpPr>
            <a:cxnSpLocks/>
          </p:cNvCxnSpPr>
          <p:nvPr/>
        </p:nvCxnSpPr>
        <p:spPr>
          <a:xfrm flipH="1">
            <a:off x="2299586" y="4762170"/>
            <a:ext cx="52629" cy="2989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852AB4B9-06B3-6E69-6D81-EDB424EE83B2}"/>
              </a:ext>
            </a:extLst>
          </p:cNvPr>
          <p:cNvCxnSpPr>
            <a:cxnSpLocks/>
            <a:stCxn id="7" idx="1"/>
          </p:cNvCxnSpPr>
          <p:nvPr/>
        </p:nvCxnSpPr>
        <p:spPr>
          <a:xfrm flipH="1">
            <a:off x="5239544" y="2989389"/>
            <a:ext cx="207250" cy="9306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4801CDFC-0EF6-73F0-B20E-C0CCC34FAD95}"/>
              </a:ext>
            </a:extLst>
          </p:cNvPr>
          <p:cNvCxnSpPr>
            <a:cxnSpLocks/>
          </p:cNvCxnSpPr>
          <p:nvPr/>
        </p:nvCxnSpPr>
        <p:spPr>
          <a:xfrm flipH="1" flipV="1">
            <a:off x="5137718" y="4287544"/>
            <a:ext cx="333376" cy="2447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直線矢印コネクタ 37">
            <a:extLst>
              <a:ext uri="{FF2B5EF4-FFF2-40B4-BE49-F238E27FC236}">
                <a16:creationId xmlns:a16="http://schemas.microsoft.com/office/drawing/2014/main" id="{841AFD90-9EF9-F2FC-BF3B-BE8A123B132E}"/>
              </a:ext>
            </a:extLst>
          </p:cNvPr>
          <p:cNvCxnSpPr>
            <a:cxnSpLocks/>
            <a:stCxn id="32" idx="1"/>
          </p:cNvCxnSpPr>
          <p:nvPr/>
        </p:nvCxnSpPr>
        <p:spPr>
          <a:xfrm flipH="1" flipV="1">
            <a:off x="5177325" y="4903429"/>
            <a:ext cx="261451" cy="1238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テキスト プレースホルダー 4">
            <a:extLst>
              <a:ext uri="{FF2B5EF4-FFF2-40B4-BE49-F238E27FC236}">
                <a16:creationId xmlns:a16="http://schemas.microsoft.com/office/drawing/2014/main" id="{246DC669-6391-4B89-2874-0C3F58A36083}"/>
              </a:ext>
            </a:extLst>
          </p:cNvPr>
          <p:cNvSpPr txBox="1">
            <a:spLocks/>
          </p:cNvSpPr>
          <p:nvPr/>
        </p:nvSpPr>
        <p:spPr>
          <a:xfrm>
            <a:off x="170329" y="380545"/>
            <a:ext cx="11807696" cy="1913247"/>
          </a:xfrm>
          <a:prstGeom prst="rect">
            <a:avLst/>
          </a:prstGeom>
          <a:solidFill>
            <a:srgbClr val="F3F6F6"/>
          </a:solidFill>
        </p:spPr>
        <p:txBody>
          <a:bodyPr lIns="91440" tIns="45720" rIns="91440" bIns="45720" anchor="t"/>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sz="2000" b="0" i="0" kern="120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285750" indent="-285750">
              <a:lnSpc>
                <a:spcPts val="1700"/>
              </a:lnSpc>
              <a:buFont typeface="Arial" panose="020B0604020202020204" pitchFamily="34" charset="0"/>
              <a:buChar char="•"/>
            </a:pPr>
            <a:r>
              <a:rPr lang="ja-JP" altLang="en-US" sz="1600" dirty="0">
                <a:solidFill>
                  <a:prstClr val="black"/>
                </a:solidFill>
                <a:latin typeface="Meiryo UI"/>
                <a:ea typeface="Meiryo UI"/>
              </a:rPr>
              <a:t>緩やかなインフレ環境において、中小企業・小規模事業者の「稼ぐ力」の強化</a:t>
            </a:r>
            <a:r>
              <a:rPr lang="ja-JP" altLang="en-US" sz="1600" dirty="0">
                <a:latin typeface="Meiryo UI"/>
                <a:ea typeface="Meiryo UI"/>
              </a:rPr>
              <a:t>と賃上げの好循環を実現し、経営改革を実現する</a:t>
            </a:r>
            <a:r>
              <a:rPr lang="ja-JP" altLang="en-US" sz="1600" dirty="0">
                <a:solidFill>
                  <a:prstClr val="black"/>
                </a:solidFill>
                <a:latin typeface="Meiryo UI"/>
                <a:ea typeface="Meiryo UI"/>
              </a:rPr>
              <a:t>ために、</a:t>
            </a:r>
            <a:r>
              <a:rPr lang="ja-JP" altLang="en-US" sz="1600" b="1" u="heavy" dirty="0">
                <a:latin typeface="Meiryo UI"/>
                <a:ea typeface="Meiryo UI"/>
              </a:rPr>
              <a:t>より多くの企業が成長志向に向かうメカニズムを構築する</a:t>
            </a:r>
            <a:r>
              <a:rPr lang="ja-JP" altLang="en-US" sz="1600" dirty="0">
                <a:latin typeface="メイリオ"/>
                <a:ea typeface="メイリオ"/>
              </a:rPr>
              <a:t>。</a:t>
            </a:r>
            <a:r>
              <a:rPr lang="ja-JP" altLang="en-US" sz="1600" dirty="0">
                <a:latin typeface="Meiryo UI"/>
                <a:ea typeface="Meiryo UI"/>
              </a:rPr>
              <a:t>昨年度、</a:t>
            </a:r>
            <a:r>
              <a:rPr lang="ja-JP" altLang="en-US" sz="1600" b="1" u="heavy" dirty="0">
                <a:latin typeface="Meiryo UI"/>
                <a:ea typeface="Meiryo UI"/>
              </a:rPr>
              <a:t>まず売上高</a:t>
            </a:r>
            <a:r>
              <a:rPr lang="en-US" altLang="ja-JP" sz="1600" b="1" u="heavy" dirty="0">
                <a:latin typeface="Meiryo UI"/>
                <a:ea typeface="Meiryo UI"/>
              </a:rPr>
              <a:t>100</a:t>
            </a:r>
            <a:r>
              <a:rPr lang="ja-JP" altLang="en-US" sz="1600" b="1" u="heavy" dirty="0">
                <a:latin typeface="Meiryo UI"/>
                <a:ea typeface="Meiryo UI"/>
              </a:rPr>
              <a:t>億円を目指す「</a:t>
            </a:r>
            <a:r>
              <a:rPr lang="en-US" altLang="ja-JP" sz="1600" b="1" u="heavy" dirty="0">
                <a:latin typeface="Meiryo UI"/>
                <a:ea typeface="Meiryo UI"/>
              </a:rPr>
              <a:t>100</a:t>
            </a:r>
            <a:r>
              <a:rPr lang="ja-JP" altLang="en-US" sz="1600" b="1" u="heavy" dirty="0">
                <a:latin typeface="Meiryo UI"/>
                <a:ea typeface="Meiryo UI"/>
              </a:rPr>
              <a:t>億企業」施策の整備を開始</a:t>
            </a:r>
            <a:r>
              <a:rPr lang="ja-JP" altLang="en-US" sz="1600" dirty="0">
                <a:latin typeface="メイリオ"/>
                <a:ea typeface="メイリオ"/>
              </a:rPr>
              <a:t>。今後、</a:t>
            </a:r>
            <a:r>
              <a:rPr lang="en-US" altLang="ja-JP" sz="1600" dirty="0">
                <a:latin typeface="メイリオ"/>
                <a:ea typeface="メイリオ"/>
              </a:rPr>
              <a:t>100</a:t>
            </a:r>
            <a:r>
              <a:rPr lang="ja-JP" altLang="en-US" sz="1600" dirty="0">
                <a:latin typeface="メイリオ"/>
                <a:ea typeface="メイリオ"/>
              </a:rPr>
              <a:t>億企業創出の仕組みを強化し、</a:t>
            </a:r>
            <a:r>
              <a:rPr lang="en-US" altLang="ja-JP" sz="1600" b="1" u="heavy" dirty="0">
                <a:latin typeface="Meiryo UI"/>
                <a:ea typeface="Meiryo UI"/>
              </a:rPr>
              <a:t>2034</a:t>
            </a:r>
            <a:r>
              <a:rPr lang="ja-JP" altLang="en-US" sz="1600" b="1" u="heavy" dirty="0">
                <a:latin typeface="Meiryo UI"/>
                <a:ea typeface="Meiryo UI"/>
              </a:rPr>
              <a:t>年度までに１万者（約</a:t>
            </a:r>
            <a:r>
              <a:rPr lang="en-US" altLang="ja-JP" sz="1600" b="1" u="heavy" dirty="0">
                <a:latin typeface="Meiryo UI"/>
                <a:ea typeface="Meiryo UI"/>
              </a:rPr>
              <a:t>5500</a:t>
            </a:r>
            <a:r>
              <a:rPr lang="ja-JP" altLang="en-US" sz="1600" b="1" u="heavy" dirty="0">
                <a:latin typeface="Meiryo UI"/>
                <a:ea typeface="Meiryo UI"/>
              </a:rPr>
              <a:t>者増）創出を目指す</a:t>
            </a:r>
            <a:r>
              <a:rPr lang="ja-JP" altLang="en-US" sz="1600" dirty="0">
                <a:latin typeface="メイリオ"/>
                <a:ea typeface="メイリオ"/>
              </a:rPr>
              <a:t>。</a:t>
            </a:r>
            <a:r>
              <a:rPr lang="en-US" altLang="ja-JP" sz="1600" dirty="0">
                <a:latin typeface="Meiryo UI"/>
                <a:ea typeface="Meiryo UI"/>
              </a:rPr>
              <a:t>※</a:t>
            </a:r>
            <a:r>
              <a:rPr lang="ja-JP" altLang="en-US" sz="1600" dirty="0">
                <a:latin typeface="Meiryo UI"/>
                <a:ea typeface="Meiryo UI"/>
              </a:rPr>
              <a:t>現在の</a:t>
            </a:r>
            <a:r>
              <a:rPr lang="en-US" altLang="ja-JP" sz="1600" dirty="0">
                <a:latin typeface="Meiryo UI"/>
                <a:ea typeface="Meiryo UI"/>
              </a:rPr>
              <a:t>100</a:t>
            </a:r>
            <a:r>
              <a:rPr lang="ja-JP" altLang="en-US" sz="1600" dirty="0">
                <a:latin typeface="Meiryo UI"/>
                <a:ea typeface="Meiryo UI"/>
              </a:rPr>
              <a:t>億宣言は、約</a:t>
            </a:r>
            <a:r>
              <a:rPr lang="en-US" altLang="ja-JP" sz="1600" dirty="0">
                <a:latin typeface="Meiryo UI"/>
                <a:ea typeface="Meiryo UI"/>
              </a:rPr>
              <a:t>3100</a:t>
            </a:r>
            <a:r>
              <a:rPr lang="ja-JP" altLang="en-US" sz="1600" dirty="0">
                <a:latin typeface="Meiryo UI"/>
                <a:ea typeface="Meiryo UI"/>
              </a:rPr>
              <a:t>者</a:t>
            </a:r>
            <a:endParaRPr lang="en-US" altLang="ja-JP" sz="1600" dirty="0">
              <a:latin typeface="Meiryo UI"/>
              <a:ea typeface="Meiryo UI"/>
            </a:endParaRPr>
          </a:p>
          <a:p>
            <a:pPr marL="285750" indent="-285750">
              <a:lnSpc>
                <a:spcPts val="1700"/>
              </a:lnSpc>
              <a:buFont typeface="Arial" panose="020B0604020202020204" pitchFamily="34" charset="0"/>
              <a:buChar char="•"/>
            </a:pPr>
            <a:r>
              <a:rPr lang="ja-JP" altLang="en-US" sz="1600" dirty="0">
                <a:latin typeface="Meiryo UI"/>
                <a:ea typeface="Meiryo UI"/>
              </a:rPr>
              <a:t>さらに、</a:t>
            </a:r>
            <a:r>
              <a:rPr lang="ja-JP" altLang="en-US" sz="1600" b="1" u="heavy" dirty="0">
                <a:solidFill>
                  <a:srgbClr val="FF0000"/>
                </a:solidFill>
                <a:latin typeface="Meiryo UI"/>
                <a:ea typeface="Meiryo UI"/>
              </a:rPr>
              <a:t>今年度から「</a:t>
            </a:r>
            <a:r>
              <a:rPr lang="en-US" altLang="ja-JP" sz="1600" b="1" u="heavy" dirty="0">
                <a:solidFill>
                  <a:srgbClr val="FF0000"/>
                </a:solidFill>
                <a:latin typeface="Meiryo UI"/>
                <a:ea typeface="Meiryo UI"/>
              </a:rPr>
              <a:t>10</a:t>
            </a:r>
            <a:r>
              <a:rPr lang="ja-JP" altLang="en-US" sz="1600" b="1" u="heavy" dirty="0">
                <a:solidFill>
                  <a:srgbClr val="FF0000"/>
                </a:solidFill>
                <a:latin typeface="Meiryo UI"/>
                <a:ea typeface="Meiryo UI"/>
              </a:rPr>
              <a:t>億企業」、「成長志向の小規模事業者」の創出メカニズムの構築に着手</a:t>
            </a:r>
            <a:r>
              <a:rPr lang="ja-JP" altLang="en-US" sz="1600" dirty="0">
                <a:latin typeface="Meiryo UI"/>
                <a:ea typeface="Meiryo UI"/>
              </a:rPr>
              <a:t>し、地域深くへ成長の浸透を図る。</a:t>
            </a:r>
            <a:br>
              <a:rPr lang="en-US" altLang="ja-JP" sz="1600" dirty="0">
                <a:latin typeface="Meiryo UI" panose="020B0604030504040204" pitchFamily="50" charset="-128"/>
                <a:ea typeface="Meiryo UI" panose="020B0604030504040204" pitchFamily="50" charset="-128"/>
              </a:rPr>
            </a:br>
            <a:r>
              <a:rPr lang="ja-JP" altLang="en-US" sz="1600" dirty="0">
                <a:latin typeface="Meiryo UI"/>
                <a:ea typeface="Meiryo UI"/>
              </a:rPr>
              <a:t>地域での発注を継続して他の中小企業の賃上げを下支えするほか、地域の</a:t>
            </a:r>
            <a:r>
              <a:rPr lang="en-US" altLang="ja-JP" sz="1600" dirty="0">
                <a:latin typeface="Meiryo UI"/>
                <a:ea typeface="Meiryo UI"/>
              </a:rPr>
              <a:t>M&amp;A</a:t>
            </a:r>
            <a:r>
              <a:rPr lang="ja-JP" altLang="en-US" sz="1600" dirty="0">
                <a:latin typeface="Meiryo UI"/>
                <a:ea typeface="Meiryo UI"/>
              </a:rPr>
              <a:t>のコアとなることを期待。</a:t>
            </a:r>
            <a:endParaRPr lang="en-US" altLang="ja-JP" sz="1600" dirty="0">
              <a:latin typeface="Meiryo UI"/>
              <a:ea typeface="Meiryo UI"/>
            </a:endParaRPr>
          </a:p>
          <a:p>
            <a:pPr marL="285750" indent="-285750">
              <a:lnSpc>
                <a:spcPts val="1700"/>
              </a:lnSpc>
              <a:buFont typeface="Arial" panose="020B0604020202020204" pitchFamily="34" charset="0"/>
              <a:buChar char="•"/>
            </a:pPr>
            <a:r>
              <a:rPr lang="ja-JP" altLang="en-US" sz="1600" dirty="0">
                <a:latin typeface="Meiryo UI" panose="020B0604030504040204" pitchFamily="50" charset="-128"/>
                <a:ea typeface="Meiryo UI" panose="020B0604030504040204" pitchFamily="50" charset="-128"/>
              </a:rPr>
              <a:t>補助金については、</a:t>
            </a:r>
            <a:r>
              <a:rPr lang="ja-JP" altLang="en-US" sz="1600" b="1" u="heavy" dirty="0">
                <a:latin typeface="Meiryo UI" panose="020B0604030504040204" pitchFamily="50" charset="-128"/>
                <a:ea typeface="Meiryo UI" panose="020B0604030504040204" pitchFamily="50" charset="-128"/>
              </a:rPr>
              <a:t>賃上げを促すため要件化等を実施。「給与支給総額」を止めて「一人当たり賃金」に厳格化。中央目安額を超える賃上げにも加点。</a:t>
            </a:r>
            <a:endParaRPr lang="ja-JP" altLang="en-US" sz="1600" dirty="0">
              <a:latin typeface="Meiryo UI" panose="020B0604030504040204" pitchFamily="50" charset="-128"/>
              <a:ea typeface="Meiryo UI" panose="020B0604030504040204" pitchFamily="50" charset="-128"/>
            </a:endParaRPr>
          </a:p>
        </p:txBody>
      </p:sp>
      <p:sp>
        <p:nvSpPr>
          <p:cNvPr id="41" name="テキスト ボックス 40">
            <a:extLst>
              <a:ext uri="{FF2B5EF4-FFF2-40B4-BE49-F238E27FC236}">
                <a16:creationId xmlns:a16="http://schemas.microsoft.com/office/drawing/2014/main" id="{A81F0F21-4FE2-24F4-7151-375C068C1F68}"/>
              </a:ext>
            </a:extLst>
          </p:cNvPr>
          <p:cNvSpPr txBox="1"/>
          <p:nvPr/>
        </p:nvSpPr>
        <p:spPr>
          <a:xfrm>
            <a:off x="267857" y="6381173"/>
            <a:ext cx="5109091" cy="461665"/>
          </a:xfrm>
          <a:prstGeom prst="rect">
            <a:avLst/>
          </a:prstGeom>
          <a:noFill/>
        </p:spPr>
        <p:txBody>
          <a:bodyPr wrap="none" rtlCol="0">
            <a:spAutoFit/>
          </a:bodyPr>
          <a:lstStyle/>
          <a:p>
            <a:pPr algn="l"/>
            <a:r>
              <a:rPr kumimoji="1" lang="en-US" altLang="ja-JP" sz="1200">
                <a:latin typeface="+mn-ea"/>
                <a:cs typeface="Meiryo UI" panose="020B0604030504040204" pitchFamily="50" charset="-128"/>
              </a:rPr>
              <a:t>※</a:t>
            </a:r>
            <a:r>
              <a:rPr kumimoji="1" lang="ja-JP" altLang="en-US" sz="1200">
                <a:latin typeface="+mn-ea"/>
                <a:cs typeface="Meiryo UI" panose="020B0604030504040204" pitchFamily="50" charset="-128"/>
              </a:rPr>
              <a:t>規模概念ではないが、地域の経済循環を作り出すローカル・ゼブラ、</a:t>
            </a:r>
            <a:endParaRPr kumimoji="1" lang="en-US" altLang="ja-JP" sz="1200">
              <a:latin typeface="+mn-ea"/>
              <a:cs typeface="Meiryo UI" panose="020B0604030504040204" pitchFamily="50" charset="-128"/>
            </a:endParaRPr>
          </a:p>
          <a:p>
            <a:pPr algn="l"/>
            <a:r>
              <a:rPr kumimoji="1" lang="ja-JP" altLang="en-US" sz="1200">
                <a:latin typeface="+mn-ea"/>
                <a:cs typeface="Meiryo UI" panose="020B0604030504040204" pitchFamily="50" charset="-128"/>
              </a:rPr>
              <a:t>　新陳代謝の担い手である創業についても、てこ入れを進める。</a:t>
            </a:r>
          </a:p>
        </p:txBody>
      </p:sp>
      <p:sp>
        <p:nvSpPr>
          <p:cNvPr id="3" name="スライド番号プレースホルダー 2">
            <a:extLst>
              <a:ext uri="{FF2B5EF4-FFF2-40B4-BE49-F238E27FC236}">
                <a16:creationId xmlns:a16="http://schemas.microsoft.com/office/drawing/2014/main" id="{C7F2B4F1-64A4-0629-077B-BE51D1482921}"/>
              </a:ext>
            </a:extLst>
          </p:cNvPr>
          <p:cNvSpPr>
            <a:spLocks noGrp="1"/>
          </p:cNvSpPr>
          <p:nvPr>
            <p:ph type="sldNum" sz="quarter" idx="4"/>
          </p:nvPr>
        </p:nvSpPr>
        <p:spPr/>
        <p:txBody>
          <a:bodyPr/>
          <a:lstStyle/>
          <a:p>
            <a:fld id="{D9550142-B990-490A-A107-ED7302A7FD52}" type="slidenum">
              <a:rPr lang="ja-JP" altLang="en-US" smtClean="0"/>
              <a:pPr/>
              <a:t>34</a:t>
            </a:fld>
            <a:endParaRPr lang="ja-JP" altLang="en-US" dirty="0"/>
          </a:p>
        </p:txBody>
      </p:sp>
    </p:spTree>
    <p:extLst>
      <p:ext uri="{BB962C8B-B14F-4D97-AF65-F5344CB8AC3E}">
        <p14:creationId xmlns:p14="http://schemas.microsoft.com/office/powerpoint/2010/main" val="1783289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4F853-F783-6BDE-99BB-BAC99626F74F}"/>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E23AE221-6752-6FC3-8E01-D1828C597D4E}"/>
              </a:ext>
            </a:extLst>
          </p:cNvPr>
          <p:cNvSpPr txBox="1"/>
          <p:nvPr/>
        </p:nvSpPr>
        <p:spPr>
          <a:xfrm>
            <a:off x="1" y="656950"/>
            <a:ext cx="12211510" cy="1231564"/>
          </a:xfrm>
          <a:prstGeom prst="rect">
            <a:avLst/>
          </a:prstGeom>
          <a:solidFill>
            <a:srgbClr val="DBEEF4"/>
          </a:solidFill>
        </p:spPr>
        <p:txBody>
          <a:bodyPr wrap="square" rtlCol="0">
            <a:spAutoFit/>
          </a:bodyPr>
          <a:lstStyle/>
          <a:p>
            <a:endParaRPr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正方形/長方形 34">
            <a:extLst>
              <a:ext uri="{FF2B5EF4-FFF2-40B4-BE49-F238E27FC236}">
                <a16:creationId xmlns:a16="http://schemas.microsoft.com/office/drawing/2014/main" id="{7497A25E-C17C-3898-2F96-BAEAC3F709F5}"/>
              </a:ext>
            </a:extLst>
          </p:cNvPr>
          <p:cNvSpPr/>
          <p:nvPr/>
        </p:nvSpPr>
        <p:spPr bwMode="auto">
          <a:xfrm>
            <a:off x="103294" y="4292350"/>
            <a:ext cx="5349980" cy="1225121"/>
          </a:xfrm>
          <a:prstGeom prst="rect">
            <a:avLst/>
          </a:prstGeom>
          <a:solidFill>
            <a:schemeClr val="accent6">
              <a:lumMod val="40000"/>
              <a:lumOff val="60000"/>
            </a:schemeClr>
          </a:solidFill>
          <a:ln w="9525">
            <a:noFill/>
            <a:miter lim="800000"/>
            <a:headEnd/>
            <a:tailEnd/>
          </a:ln>
          <a:effectLst/>
        </p:spPr>
        <p:txBody>
          <a:bodyPr wrap="none" rtlCol="0" anchor="ctr"/>
          <a:lstStyle/>
          <a:p>
            <a:pPr algn="l"/>
            <a:endParaRPr kumimoji="0" lang="ja-JP" altLang="en-US">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C69238BF-CB91-2010-3362-A6CD71F51529}"/>
              </a:ext>
            </a:extLst>
          </p:cNvPr>
          <p:cNvSpPr txBox="1"/>
          <p:nvPr/>
        </p:nvSpPr>
        <p:spPr>
          <a:xfrm>
            <a:off x="-19509" y="2113551"/>
            <a:ext cx="12211509" cy="4741671"/>
          </a:xfrm>
          <a:prstGeom prst="rect">
            <a:avLst/>
          </a:prstGeom>
          <a:solidFill>
            <a:srgbClr val="EBF1DE"/>
          </a:solidFill>
        </p:spPr>
        <p:txBody>
          <a:bodyPr wrap="square" rtlCol="0">
            <a:spAutoFit/>
          </a:bodyPr>
          <a:lstStyle/>
          <a:p>
            <a:endParaRPr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タイトル 2">
            <a:extLst>
              <a:ext uri="{FF2B5EF4-FFF2-40B4-BE49-F238E27FC236}">
                <a16:creationId xmlns:a16="http://schemas.microsoft.com/office/drawing/2014/main" id="{868D6F37-8C4D-F60E-67A5-2A70368E80E2}"/>
              </a:ext>
            </a:extLst>
          </p:cNvPr>
          <p:cNvSpPr>
            <a:spLocks noGrp="1"/>
          </p:cNvSpPr>
          <p:nvPr>
            <p:ph type="title"/>
          </p:nvPr>
        </p:nvSpPr>
        <p:spPr>
          <a:xfrm>
            <a:off x="-147047" y="46694"/>
            <a:ext cx="12418142" cy="430887"/>
          </a:xfrm>
        </p:spPr>
        <p:txBody>
          <a:bodyPr/>
          <a:lstStyle/>
          <a:p>
            <a:pPr algn="ctr"/>
            <a:r>
              <a:rPr lang="ja-JP" altLang="en-US" sz="2200" dirty="0">
                <a:latin typeface="+mn-ea"/>
                <a:ea typeface="+mn-ea"/>
              </a:rPr>
              <a:t>小規模事業者の「稼ぐ力」の強化に向けた諸課題に関する検討会 中間とりまとめ</a:t>
            </a:r>
            <a:r>
              <a:rPr lang="en-US" altLang="ja-JP" sz="2000" b="0" baseline="30000" dirty="0">
                <a:latin typeface="+mn-ea"/>
                <a:ea typeface="+mn-ea"/>
              </a:rPr>
              <a:t>※</a:t>
            </a:r>
            <a:r>
              <a:rPr lang="ja-JP" altLang="en-US" b="0" baseline="30000" dirty="0">
                <a:latin typeface="+mn-ea"/>
                <a:ea typeface="+mn-ea"/>
              </a:rPr>
              <a:t>　</a:t>
            </a:r>
            <a:r>
              <a:rPr lang="ja-JP" altLang="en-US" sz="2200" dirty="0">
                <a:latin typeface="+mn-ea"/>
                <a:ea typeface="+mn-ea"/>
              </a:rPr>
              <a:t>概要</a:t>
            </a:r>
            <a:endParaRPr lang="ja-JP" altLang="en-US" sz="2200" dirty="0">
              <a:highlight>
                <a:srgbClr val="00FF00"/>
              </a:highlight>
              <a:latin typeface="+mn-ea"/>
              <a:ea typeface="+mn-ea"/>
            </a:endParaRPr>
          </a:p>
        </p:txBody>
      </p:sp>
      <p:sp>
        <p:nvSpPr>
          <p:cNvPr id="12" name="テキスト ボックス 11">
            <a:extLst>
              <a:ext uri="{FF2B5EF4-FFF2-40B4-BE49-F238E27FC236}">
                <a16:creationId xmlns:a16="http://schemas.microsoft.com/office/drawing/2014/main" id="{54C3BFA7-3E8D-37BA-9C4B-373766CD0668}"/>
              </a:ext>
            </a:extLst>
          </p:cNvPr>
          <p:cNvSpPr txBox="1"/>
          <p:nvPr/>
        </p:nvSpPr>
        <p:spPr>
          <a:xfrm>
            <a:off x="4705674" y="641714"/>
            <a:ext cx="2652209" cy="338554"/>
          </a:xfrm>
          <a:prstGeom prst="rect">
            <a:avLst/>
          </a:prstGeom>
          <a:noFill/>
        </p:spPr>
        <p:txBody>
          <a:bodyPr wrap="square" rtlCol="0">
            <a:spAutoFit/>
          </a:bodyPr>
          <a:lstStyle/>
          <a:p>
            <a:pPr algn="ctr"/>
            <a:r>
              <a:rPr lang="ja-JP" altLang="en-US" sz="1600" b="1" u="sng">
                <a:latin typeface="+mn-ea"/>
                <a:cs typeface="Meiryo UI" panose="020B0604030504040204" pitchFamily="50" charset="-128"/>
              </a:rPr>
              <a:t>本検討会の背景・目的</a:t>
            </a:r>
          </a:p>
        </p:txBody>
      </p:sp>
      <p:sp>
        <p:nvSpPr>
          <p:cNvPr id="18" name="矢印: 下 17">
            <a:extLst>
              <a:ext uri="{FF2B5EF4-FFF2-40B4-BE49-F238E27FC236}">
                <a16:creationId xmlns:a16="http://schemas.microsoft.com/office/drawing/2014/main" id="{9E4DE1BF-E6C3-2515-E9D7-5CE1A9B6739C}"/>
              </a:ext>
            </a:extLst>
          </p:cNvPr>
          <p:cNvSpPr/>
          <p:nvPr/>
        </p:nvSpPr>
        <p:spPr bwMode="auto">
          <a:xfrm>
            <a:off x="5107581" y="1876030"/>
            <a:ext cx="1664694" cy="257486"/>
          </a:xfrm>
          <a:prstGeom prst="downArrow">
            <a:avLst>
              <a:gd name="adj1" fmla="val 50000"/>
              <a:gd name="adj2" fmla="val 25874"/>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lin ang="16200000" scaled="1"/>
            <a:tileRect/>
          </a:gradFill>
          <a:ln w="9525">
            <a:noFill/>
            <a:miter lim="800000"/>
            <a:headEnd/>
            <a:tailEnd/>
          </a:ln>
          <a:effectLst/>
        </p:spPr>
        <p:txBody>
          <a:bodyPr wrap="none" rtlCol="0" anchor="ctr"/>
          <a:lstStyle/>
          <a:p>
            <a:pPr algn="l"/>
            <a:endParaRPr kumimoji="0" lang="ja-JP" altLang="en-US">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70FBA83A-FAE6-DB48-7319-F3C2994CE85A}"/>
              </a:ext>
            </a:extLst>
          </p:cNvPr>
          <p:cNvSpPr txBox="1"/>
          <p:nvPr/>
        </p:nvSpPr>
        <p:spPr>
          <a:xfrm>
            <a:off x="34623" y="419910"/>
            <a:ext cx="12271094" cy="276999"/>
          </a:xfrm>
          <a:prstGeom prst="rect">
            <a:avLst/>
          </a:prstGeom>
          <a:noFill/>
        </p:spPr>
        <p:txBody>
          <a:bodyPr wrap="square" rtlCol="0">
            <a:spAutoFit/>
          </a:bodyPr>
          <a:lstStyle/>
          <a:p>
            <a:r>
              <a:rPr kumimoji="0" lang="en-US" altLang="ja-JP" sz="1200" dirty="0">
                <a:latin typeface="+mn-ea"/>
              </a:rPr>
              <a:t>※</a:t>
            </a:r>
            <a:r>
              <a:rPr kumimoji="0" lang="ja-JP" altLang="en-US" sz="1200" dirty="0">
                <a:latin typeface="+mn-ea"/>
              </a:rPr>
              <a:t>令和８年２月～３月に４回にわたり検討し、中間とりまとめを公表。             　　                                         　　　　　　　　　　　</a:t>
            </a:r>
            <a:r>
              <a:rPr kumimoji="0" lang="ja-JP" altLang="en-US" sz="1100" dirty="0">
                <a:latin typeface="+mn-ea"/>
              </a:rPr>
              <a:t>（委員長：後藤 康雄 成城大学教授）</a:t>
            </a:r>
            <a:endParaRPr kumimoji="0" lang="en-US" altLang="ja-JP" sz="1100" dirty="0">
              <a:latin typeface="+mn-ea"/>
            </a:endParaRPr>
          </a:p>
        </p:txBody>
      </p:sp>
      <p:sp>
        <p:nvSpPr>
          <p:cNvPr id="20" name="正方形/長方形 19">
            <a:extLst>
              <a:ext uri="{FF2B5EF4-FFF2-40B4-BE49-F238E27FC236}">
                <a16:creationId xmlns:a16="http://schemas.microsoft.com/office/drawing/2014/main" id="{46E95F94-394A-C199-7372-42B83BFC12C0}"/>
              </a:ext>
            </a:extLst>
          </p:cNvPr>
          <p:cNvSpPr/>
          <p:nvPr/>
        </p:nvSpPr>
        <p:spPr bwMode="auto">
          <a:xfrm>
            <a:off x="27786" y="5549379"/>
            <a:ext cx="5856530" cy="1243314"/>
          </a:xfrm>
          <a:prstGeom prst="rect">
            <a:avLst/>
          </a:prstGeom>
          <a:solidFill>
            <a:schemeClr val="accent6">
              <a:lumMod val="40000"/>
              <a:lumOff val="60000"/>
            </a:schemeClr>
          </a:solidFill>
          <a:ln w="9525">
            <a:noFill/>
            <a:miter lim="800000"/>
            <a:headEnd/>
            <a:tailEnd/>
          </a:ln>
          <a:effectLst/>
        </p:spPr>
        <p:txBody>
          <a:bodyPr wrap="none" rtlCol="0" anchor="ctr"/>
          <a:lstStyle/>
          <a:p>
            <a:pPr algn="l"/>
            <a:endParaRPr kumimoji="0" lang="ja-JP" altLang="en-US">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631A4857-990E-8CA5-4296-28DB4FD7EB0E}"/>
              </a:ext>
            </a:extLst>
          </p:cNvPr>
          <p:cNvSpPr/>
          <p:nvPr/>
        </p:nvSpPr>
        <p:spPr bwMode="auto">
          <a:xfrm>
            <a:off x="6014717" y="4110111"/>
            <a:ext cx="6114280" cy="1360776"/>
          </a:xfrm>
          <a:prstGeom prst="rect">
            <a:avLst/>
          </a:prstGeom>
          <a:solidFill>
            <a:schemeClr val="accent6">
              <a:lumMod val="40000"/>
              <a:lumOff val="60000"/>
            </a:schemeClr>
          </a:solidFill>
          <a:ln w="9525">
            <a:noFill/>
            <a:miter lim="800000"/>
            <a:headEnd/>
            <a:tailEnd/>
          </a:ln>
          <a:effectLst/>
        </p:spPr>
        <p:txBody>
          <a:bodyPr wrap="none" rtlCol="0" anchor="ctr"/>
          <a:lstStyle/>
          <a:p>
            <a:pPr algn="l"/>
            <a:endParaRPr kumimoji="0" lang="ja-JP" altLang="en-US">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B37FD766-FBBD-7B56-315F-A1A7E8F7A54E}"/>
              </a:ext>
            </a:extLst>
          </p:cNvPr>
          <p:cNvSpPr/>
          <p:nvPr/>
        </p:nvSpPr>
        <p:spPr bwMode="auto">
          <a:xfrm>
            <a:off x="5988696" y="5548471"/>
            <a:ext cx="6140302" cy="1243313"/>
          </a:xfrm>
          <a:prstGeom prst="rect">
            <a:avLst/>
          </a:prstGeom>
          <a:solidFill>
            <a:schemeClr val="accent6">
              <a:lumMod val="40000"/>
              <a:lumOff val="60000"/>
            </a:schemeClr>
          </a:solidFill>
          <a:ln w="9525">
            <a:noFill/>
            <a:miter lim="800000"/>
            <a:headEnd/>
            <a:tailEnd/>
          </a:ln>
          <a:effectLst/>
        </p:spPr>
        <p:txBody>
          <a:bodyPr wrap="none" rtlCol="0" anchor="ctr"/>
          <a:lstStyle/>
          <a:p>
            <a:pPr algn="l"/>
            <a:endParaRPr kumimoji="0" lang="ja-JP" altLang="en-US">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DFA74CFC-AC24-9D76-B42F-F2AD4DF70914}"/>
              </a:ext>
            </a:extLst>
          </p:cNvPr>
          <p:cNvSpPr txBox="1"/>
          <p:nvPr/>
        </p:nvSpPr>
        <p:spPr>
          <a:xfrm>
            <a:off x="34623" y="915096"/>
            <a:ext cx="12094375" cy="980268"/>
          </a:xfrm>
          <a:prstGeom prst="rect">
            <a:avLst/>
          </a:prstGeom>
          <a:noFill/>
        </p:spPr>
        <p:txBody>
          <a:bodyPr wrap="square" rtlCol="0">
            <a:spAutoFit/>
          </a:bodyPr>
          <a:lstStyle/>
          <a:p>
            <a:pPr marL="180000" indent="-180000">
              <a:spcAft>
                <a:spcPts val="300"/>
              </a:spcAft>
              <a:buFont typeface="Wingdings" panose="05000000000000000000" pitchFamily="2" charset="2"/>
              <a:buChar char="ü"/>
            </a:pPr>
            <a:r>
              <a:rPr lang="ja-JP" altLang="en-US" sz="1380" dirty="0">
                <a:latin typeface="+mn-ea"/>
                <a:cs typeface="Meiryo UI" panose="020B0604030504040204" pitchFamily="50" charset="-128"/>
              </a:rPr>
              <a:t>令和７年３月、</a:t>
            </a:r>
            <a:r>
              <a:rPr lang="ja-JP" altLang="en-US" sz="1380" b="1" dirty="0">
                <a:latin typeface="+mn-ea"/>
                <a:cs typeface="Meiryo UI" panose="020B0604030504040204" pitchFamily="50" charset="-128"/>
              </a:rPr>
              <a:t>小規模企業振興基本計画</a:t>
            </a:r>
            <a:r>
              <a:rPr lang="en-US" altLang="ja-JP" sz="1380" b="1" dirty="0">
                <a:latin typeface="+mn-ea"/>
                <a:cs typeface="Meiryo UI" panose="020B0604030504040204" pitchFamily="50" charset="-128"/>
              </a:rPr>
              <a:t>(</a:t>
            </a:r>
            <a:r>
              <a:rPr lang="ja-JP" altLang="en-US" sz="1380" b="1" dirty="0">
                <a:latin typeface="+mn-ea"/>
                <a:cs typeface="Meiryo UI" panose="020B0604030504040204" pitchFamily="50" charset="-128"/>
              </a:rPr>
              <a:t>第</a:t>
            </a:r>
            <a:r>
              <a:rPr lang="en-US" altLang="ja-JP" sz="1380" b="1" dirty="0">
                <a:latin typeface="+mn-ea"/>
                <a:cs typeface="Meiryo UI" panose="020B0604030504040204" pitchFamily="50" charset="-128"/>
              </a:rPr>
              <a:t>Ⅲ</a:t>
            </a:r>
            <a:r>
              <a:rPr lang="ja-JP" altLang="en-US" sz="1380" b="1" dirty="0">
                <a:latin typeface="+mn-ea"/>
                <a:cs typeface="Meiryo UI" panose="020B0604030504040204" pitchFamily="50" charset="-128"/>
              </a:rPr>
              <a:t>期</a:t>
            </a:r>
            <a:r>
              <a:rPr lang="en-US" altLang="ja-JP" sz="1380" b="1" dirty="0">
                <a:latin typeface="+mn-ea"/>
                <a:cs typeface="Meiryo UI" panose="020B0604030504040204" pitchFamily="50" charset="-128"/>
              </a:rPr>
              <a:t>)</a:t>
            </a:r>
            <a:r>
              <a:rPr lang="ja-JP" altLang="en-US" sz="1380" dirty="0">
                <a:latin typeface="+mn-ea"/>
                <a:cs typeface="Meiryo UI" panose="020B0604030504040204" pitchFamily="50" charset="-128"/>
              </a:rPr>
              <a:t>が閣議決定され、全国で</a:t>
            </a:r>
            <a:r>
              <a:rPr lang="en-US" altLang="ja-JP" sz="1380" dirty="0">
                <a:latin typeface="+mn-ea"/>
                <a:cs typeface="Meiryo UI" panose="020B0604030504040204" pitchFamily="50" charset="-128"/>
              </a:rPr>
              <a:t>285</a:t>
            </a:r>
            <a:r>
              <a:rPr lang="ja-JP" altLang="en-US" sz="1380" dirty="0">
                <a:latin typeface="+mn-ea"/>
                <a:cs typeface="Meiryo UI" panose="020B0604030504040204" pitchFamily="50" charset="-128"/>
              </a:rPr>
              <a:t>万社の小規模事業者においても</a:t>
            </a:r>
            <a:r>
              <a:rPr lang="ja-JP" altLang="en-US" sz="1380" b="1" dirty="0">
                <a:latin typeface="+mn-ea"/>
                <a:cs typeface="Meiryo UI" panose="020B0604030504040204" pitchFamily="50" charset="-128"/>
              </a:rPr>
              <a:t>賃上げの好循環を実現するために、経営力を向上させ、これまで以上に「稼ぐ力」を高めること、</a:t>
            </a:r>
            <a:r>
              <a:rPr lang="ja-JP" altLang="en-US" sz="1380" dirty="0">
                <a:latin typeface="+mn-ea"/>
                <a:cs typeface="Meiryo UI" panose="020B0604030504040204" pitchFamily="50" charset="-128"/>
              </a:rPr>
              <a:t>その小規模事業者を支える</a:t>
            </a:r>
            <a:r>
              <a:rPr lang="ja-JP" altLang="en-US" sz="1380" b="1" dirty="0">
                <a:latin typeface="+mn-ea"/>
                <a:cs typeface="Meiryo UI" panose="020B0604030504040204" pitchFamily="50" charset="-128"/>
              </a:rPr>
              <a:t>支援体制を強化</a:t>
            </a:r>
            <a:r>
              <a:rPr lang="ja-JP" altLang="en-US" sz="1380" dirty="0">
                <a:latin typeface="+mn-ea"/>
                <a:cs typeface="Meiryo UI" panose="020B0604030504040204" pitchFamily="50" charset="-128"/>
              </a:rPr>
              <a:t>することなど、支援の充実を図ることとしている。</a:t>
            </a:r>
          </a:p>
          <a:p>
            <a:pPr marL="180000" indent="-180000">
              <a:spcAft>
                <a:spcPts val="600"/>
              </a:spcAft>
              <a:buFont typeface="Wingdings" panose="05000000000000000000" pitchFamily="2" charset="2"/>
              <a:buChar char="ü"/>
            </a:pPr>
            <a:r>
              <a:rPr lang="ja-JP" altLang="en-US" sz="1380" dirty="0">
                <a:latin typeface="+mn-ea"/>
                <a:cs typeface="Meiryo UI" panose="020B0604030504040204" pitchFamily="50" charset="-128"/>
              </a:rPr>
              <a:t>そこで、当該基本計画を踏まえ、</a:t>
            </a:r>
            <a:r>
              <a:rPr lang="ja-JP" altLang="en-US" sz="1380" b="1" dirty="0">
                <a:latin typeface="+mn-ea"/>
                <a:cs typeface="Meiryo UI" panose="020B0604030504040204" pitchFamily="50" charset="-128"/>
              </a:rPr>
              <a:t>小規模事業者の「稼ぐ力」の強化をテーマ</a:t>
            </a:r>
            <a:r>
              <a:rPr lang="ja-JP" altLang="en-US" sz="1380" dirty="0">
                <a:latin typeface="+mn-ea"/>
                <a:cs typeface="Meiryo UI" panose="020B0604030504040204" pitchFamily="50" charset="-128"/>
              </a:rPr>
              <a:t>とし、</a:t>
            </a:r>
            <a:r>
              <a:rPr lang="ja-JP" altLang="en-US" sz="1380" b="1" dirty="0">
                <a:latin typeface="+mn-ea"/>
                <a:cs typeface="Meiryo UI" panose="020B0604030504040204" pitchFamily="50" charset="-128"/>
              </a:rPr>
              <a:t>小規模事業者の現状を把握</a:t>
            </a:r>
            <a:r>
              <a:rPr lang="ja-JP" altLang="en-US" sz="1380" dirty="0">
                <a:latin typeface="+mn-ea"/>
                <a:cs typeface="Meiryo UI" panose="020B0604030504040204" pitchFamily="50" charset="-128"/>
              </a:rPr>
              <a:t>した上で、小規模事業者の経営の方向性を踏まえつつ、同計画に掲げられる</a:t>
            </a:r>
            <a:r>
              <a:rPr lang="ja-JP" altLang="en-US" sz="1380" b="1" dirty="0">
                <a:latin typeface="+mn-ea"/>
                <a:cs typeface="Meiryo UI" panose="020B0604030504040204" pitchFamily="50" charset="-128"/>
              </a:rPr>
              <a:t>各施策の深掘りにつなげることを目的</a:t>
            </a:r>
            <a:r>
              <a:rPr lang="ja-JP" altLang="en-US" sz="1380" dirty="0">
                <a:latin typeface="+mn-ea"/>
                <a:cs typeface="Meiryo UI" panose="020B0604030504040204" pitchFamily="50" charset="-128"/>
              </a:rPr>
              <a:t>として、本検討会で議論を重ねたもの。</a:t>
            </a:r>
          </a:p>
        </p:txBody>
      </p:sp>
      <p:sp>
        <p:nvSpPr>
          <p:cNvPr id="11" name="テキスト ボックス 10">
            <a:extLst>
              <a:ext uri="{FF2B5EF4-FFF2-40B4-BE49-F238E27FC236}">
                <a16:creationId xmlns:a16="http://schemas.microsoft.com/office/drawing/2014/main" id="{2927D501-2E13-11D3-C99F-4F9B135B35EB}"/>
              </a:ext>
            </a:extLst>
          </p:cNvPr>
          <p:cNvSpPr txBox="1"/>
          <p:nvPr/>
        </p:nvSpPr>
        <p:spPr>
          <a:xfrm>
            <a:off x="4753360" y="2079198"/>
            <a:ext cx="2420644" cy="338554"/>
          </a:xfrm>
          <a:prstGeom prst="rect">
            <a:avLst/>
          </a:prstGeom>
          <a:noFill/>
        </p:spPr>
        <p:txBody>
          <a:bodyPr wrap="square" rtlCol="0">
            <a:spAutoFit/>
          </a:bodyPr>
          <a:lstStyle/>
          <a:p>
            <a:pPr algn="ctr"/>
            <a:r>
              <a:rPr lang="ja-JP" altLang="en-US" sz="1600" b="1" u="sng" dirty="0">
                <a:latin typeface="+mn-ea"/>
                <a:cs typeface="Meiryo UI" panose="020B0604030504040204" pitchFamily="50" charset="-128"/>
              </a:rPr>
              <a:t>施策の方向性</a:t>
            </a:r>
          </a:p>
        </p:txBody>
      </p:sp>
      <p:sp>
        <p:nvSpPr>
          <p:cNvPr id="2" name="正方形/長方形 1">
            <a:extLst>
              <a:ext uri="{FF2B5EF4-FFF2-40B4-BE49-F238E27FC236}">
                <a16:creationId xmlns:a16="http://schemas.microsoft.com/office/drawing/2014/main" id="{BAFA7CF6-11D5-97E8-F0D4-8D34E37D698A}"/>
              </a:ext>
            </a:extLst>
          </p:cNvPr>
          <p:cNvSpPr/>
          <p:nvPr/>
        </p:nvSpPr>
        <p:spPr bwMode="auto">
          <a:xfrm>
            <a:off x="27784" y="4118525"/>
            <a:ext cx="5856529" cy="1353270"/>
          </a:xfrm>
          <a:prstGeom prst="rect">
            <a:avLst/>
          </a:prstGeom>
          <a:solidFill>
            <a:schemeClr val="accent6">
              <a:lumMod val="40000"/>
              <a:lumOff val="60000"/>
            </a:schemeClr>
          </a:solidFill>
          <a:ln w="9525">
            <a:noFill/>
            <a:miter lim="800000"/>
            <a:headEnd/>
            <a:tailEnd/>
          </a:ln>
          <a:effectLst/>
        </p:spPr>
        <p:txBody>
          <a:bodyPr wrap="none" rtlCol="0" anchor="ctr"/>
          <a:lstStyle/>
          <a:p>
            <a:pPr algn="l"/>
            <a:endParaRPr kumimoji="0" lang="ja-JP" altLang="en-US">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7C9F1106-A989-D538-B8D2-8E33994EAE24}"/>
              </a:ext>
            </a:extLst>
          </p:cNvPr>
          <p:cNvSpPr txBox="1"/>
          <p:nvPr/>
        </p:nvSpPr>
        <p:spPr>
          <a:xfrm>
            <a:off x="0" y="2329126"/>
            <a:ext cx="12271095" cy="1746632"/>
          </a:xfrm>
          <a:prstGeom prst="rect">
            <a:avLst/>
          </a:prstGeom>
          <a:noFill/>
        </p:spPr>
        <p:txBody>
          <a:bodyPr wrap="square" rtlCol="0">
            <a:spAutoFit/>
          </a:bodyPr>
          <a:lstStyle/>
          <a:p>
            <a:pPr marL="285750" indent="-285750">
              <a:spcAft>
                <a:spcPts val="300"/>
              </a:spcAft>
              <a:buFont typeface="Wingdings" panose="05000000000000000000" pitchFamily="2" charset="2"/>
              <a:buChar char="Ø"/>
            </a:pPr>
            <a:r>
              <a:rPr lang="ja-JP" altLang="en-US" sz="1500" dirty="0">
                <a:latin typeface="+mn-ea"/>
                <a:cs typeface="Meiryo UI" panose="020B0604030504040204" pitchFamily="50" charset="-128"/>
              </a:rPr>
              <a:t>これまで</a:t>
            </a:r>
            <a:r>
              <a:rPr lang="ja-JP" altLang="en-US" sz="1500" b="1" dirty="0">
                <a:latin typeface="+mn-ea"/>
                <a:cs typeface="Meiryo UI" panose="020B0604030504040204" pitchFamily="50" charset="-128"/>
              </a:rPr>
              <a:t>商工会及び商工会議所による小規模事業者の支援に関する法律（小規模事業者支援法）に基づく経営発達支援事業</a:t>
            </a:r>
            <a:r>
              <a:rPr lang="ja-JP" altLang="en-US" sz="1500" dirty="0">
                <a:latin typeface="+mn-ea"/>
                <a:cs typeface="Meiryo UI" panose="020B0604030504040204" pitchFamily="50" charset="-128"/>
              </a:rPr>
              <a:t>として、小規模事業者への伴走支援等に取り組んできたところであるが、より一層きめ細やかに対応するため、</a:t>
            </a:r>
            <a:r>
              <a:rPr lang="ja-JP" altLang="en-US" sz="1500" b="1" dirty="0">
                <a:latin typeface="+mn-ea"/>
                <a:cs typeface="Meiryo UI" panose="020B0604030504040204" pitchFamily="50" charset="-128"/>
              </a:rPr>
              <a:t>「地域を支え持続的発展及び賃上げを目指す事業者への支援」に加え、「成長志向の事業者の創出メカニズム」や「エッセンシャル・サービスを担う事業者への支援」</a:t>
            </a:r>
            <a:r>
              <a:rPr lang="ja-JP" altLang="en-US" sz="1500" dirty="0">
                <a:latin typeface="+mn-ea"/>
                <a:cs typeface="Meiryo UI" panose="020B0604030504040204" pitchFamily="50" charset="-128"/>
              </a:rPr>
              <a:t>に向けた取組を検討し、</a:t>
            </a:r>
            <a:r>
              <a:rPr lang="ja-JP" altLang="en-US" sz="1500" b="1" dirty="0">
                <a:latin typeface="+mn-ea"/>
                <a:cs typeface="Meiryo UI" panose="020B0604030504040204" pitchFamily="50" charset="-128"/>
              </a:rPr>
              <a:t>経営発達支援事業における施策体系の再構築</a:t>
            </a:r>
            <a:r>
              <a:rPr lang="ja-JP" altLang="en-US" sz="1500" dirty="0">
                <a:latin typeface="+mn-ea"/>
                <a:cs typeface="Meiryo UI" panose="020B0604030504040204" pitchFamily="50" charset="-128"/>
              </a:rPr>
              <a:t>を進める。</a:t>
            </a:r>
            <a:endParaRPr lang="en-US" altLang="ja-JP" sz="1500" dirty="0">
              <a:latin typeface="+mn-ea"/>
              <a:cs typeface="Meiryo UI" panose="020B0604030504040204" pitchFamily="50" charset="-128"/>
            </a:endParaRPr>
          </a:p>
          <a:p>
            <a:pPr marL="285750" indent="-285750">
              <a:spcAft>
                <a:spcPts val="300"/>
              </a:spcAft>
              <a:buFont typeface="Wingdings" panose="05000000000000000000" pitchFamily="2" charset="2"/>
              <a:buChar char="Ø"/>
            </a:pPr>
            <a:r>
              <a:rPr lang="ja-JP" altLang="en-US" sz="1500" dirty="0">
                <a:latin typeface="+mn-ea"/>
                <a:cs typeface="Meiryo UI" panose="020B0604030504040204" pitchFamily="50" charset="-128"/>
              </a:rPr>
              <a:t>これらの取組を支える観点から、</a:t>
            </a:r>
            <a:r>
              <a:rPr lang="ja-JP" altLang="en-US" sz="1500" b="1" dirty="0">
                <a:latin typeface="+mn-ea"/>
                <a:cs typeface="Meiryo UI" panose="020B0604030504040204" pitchFamily="50" charset="-128"/>
              </a:rPr>
              <a:t>商工会・商工会議所の経営指導員等の支援機能の強化</a:t>
            </a:r>
            <a:r>
              <a:rPr lang="ja-JP" altLang="en-US" sz="1500" dirty="0">
                <a:latin typeface="+mn-ea"/>
                <a:cs typeface="Meiryo UI" panose="020B0604030504040204" pitchFamily="50" charset="-128"/>
              </a:rPr>
              <a:t>が必要となるため、</a:t>
            </a:r>
            <a:r>
              <a:rPr lang="ja-JP" altLang="en-US" sz="1500" b="1" dirty="0">
                <a:latin typeface="+mn-ea"/>
                <a:cs typeface="Meiryo UI" panose="020B0604030504040204" pitchFamily="50" charset="-128"/>
              </a:rPr>
              <a:t>広域連携</a:t>
            </a:r>
            <a:r>
              <a:rPr lang="ja-JP" altLang="en-US" sz="1500" dirty="0">
                <a:latin typeface="+mn-ea"/>
                <a:cs typeface="Meiryo UI" panose="020B0604030504040204" pitchFamily="50" charset="-128"/>
              </a:rPr>
              <a:t>や</a:t>
            </a:r>
            <a:r>
              <a:rPr lang="ja-JP" altLang="en-US" sz="1500" b="1" dirty="0">
                <a:latin typeface="+mn-ea"/>
                <a:cs typeface="Meiryo UI" panose="020B0604030504040204" pitchFamily="50" charset="-128"/>
              </a:rPr>
              <a:t>支援機関間連携</a:t>
            </a:r>
            <a:r>
              <a:rPr lang="ja-JP" altLang="en-US" sz="1500" dirty="0">
                <a:latin typeface="+mn-ea"/>
                <a:cs typeface="Meiryo UI" panose="020B0604030504040204" pitchFamily="50" charset="-128"/>
              </a:rPr>
              <a:t>に加え、</a:t>
            </a:r>
            <a:r>
              <a:rPr lang="ja-JP" altLang="en-US" sz="1500" b="1" dirty="0">
                <a:latin typeface="+mn-ea"/>
                <a:cs typeface="Meiryo UI" panose="020B0604030504040204" pitchFamily="50" charset="-128"/>
              </a:rPr>
              <a:t>支援実績の評価・優良事例</a:t>
            </a:r>
            <a:r>
              <a:rPr lang="en-US" altLang="ja-JP" sz="1500" b="1" dirty="0">
                <a:latin typeface="+mn-ea"/>
                <a:cs typeface="Meiryo UI" panose="020B0604030504040204" pitchFamily="50" charset="-128"/>
              </a:rPr>
              <a:t>PR</a:t>
            </a:r>
            <a:r>
              <a:rPr lang="ja-JP" altLang="en-US" sz="1500" b="1" dirty="0">
                <a:latin typeface="+mn-ea"/>
                <a:cs typeface="Meiryo UI" panose="020B0604030504040204" pitchFamily="50" charset="-128"/>
              </a:rPr>
              <a:t>・都道府県への支援充実に向けた働きかけ</a:t>
            </a:r>
            <a:r>
              <a:rPr lang="ja-JP" altLang="en-US" sz="1500" dirty="0">
                <a:latin typeface="+mn-ea"/>
                <a:cs typeface="Meiryo UI" panose="020B0604030504040204" pitchFamily="50" charset="-128"/>
              </a:rPr>
              <a:t>を促進する。あわせて、経営指導員の能力向上に向けた</a:t>
            </a:r>
            <a:r>
              <a:rPr lang="ja-JP" altLang="en-US" sz="1500" b="1" dirty="0">
                <a:latin typeface="+mn-ea"/>
                <a:cs typeface="Meiryo UI" panose="020B0604030504040204" pitchFamily="50" charset="-128"/>
              </a:rPr>
              <a:t>研修の充実</a:t>
            </a:r>
            <a:r>
              <a:rPr lang="ja-JP" altLang="en-US" sz="1500" dirty="0">
                <a:latin typeface="+mn-ea"/>
                <a:cs typeface="Meiryo UI" panose="020B0604030504040204" pitchFamily="50" charset="-128"/>
              </a:rPr>
              <a:t>や</a:t>
            </a:r>
            <a:r>
              <a:rPr lang="ja-JP" altLang="en-US" sz="1500" b="1" dirty="0">
                <a:latin typeface="+mn-ea"/>
                <a:cs typeface="Meiryo UI" panose="020B0604030504040204" pitchFamily="50" charset="-128"/>
              </a:rPr>
              <a:t>業務効率化</a:t>
            </a:r>
            <a:r>
              <a:rPr lang="ja-JP" altLang="en-US" sz="1500" dirty="0">
                <a:latin typeface="+mn-ea"/>
                <a:cs typeface="Meiryo UI" panose="020B0604030504040204" pitchFamily="50" charset="-128"/>
              </a:rPr>
              <a:t>、</a:t>
            </a:r>
            <a:r>
              <a:rPr lang="ja-JP" altLang="en-US" sz="1500" b="1" dirty="0">
                <a:latin typeface="+mn-ea"/>
                <a:cs typeface="Meiryo UI" panose="020B0604030504040204" pitchFamily="50" charset="-128"/>
              </a:rPr>
              <a:t>専門家等によるサポートの強化</a:t>
            </a:r>
            <a:r>
              <a:rPr lang="ja-JP" altLang="en-US" sz="1500" dirty="0">
                <a:latin typeface="+mn-ea"/>
                <a:cs typeface="Meiryo UI" panose="020B0604030504040204" pitchFamily="50" charset="-128"/>
              </a:rPr>
              <a:t>、</a:t>
            </a:r>
            <a:r>
              <a:rPr lang="en-US" altLang="ja-JP" sz="1500" b="1" dirty="0">
                <a:latin typeface="+mn-ea"/>
                <a:cs typeface="Meiryo UI" panose="020B0604030504040204" pitchFamily="50" charset="-128"/>
              </a:rPr>
              <a:t>AI</a:t>
            </a:r>
            <a:r>
              <a:rPr lang="ja-JP" altLang="en-US" sz="1500" b="1" dirty="0">
                <a:latin typeface="+mn-ea"/>
                <a:cs typeface="Meiryo UI" panose="020B0604030504040204" pitchFamily="50" charset="-128"/>
              </a:rPr>
              <a:t>を活用したノウハウ・知見の共有</a:t>
            </a:r>
            <a:r>
              <a:rPr lang="ja-JP" altLang="en-US" sz="1500" dirty="0">
                <a:latin typeface="+mn-ea"/>
                <a:cs typeface="Meiryo UI" panose="020B0604030504040204" pitchFamily="50" charset="-128"/>
              </a:rPr>
              <a:t>の仕組みの検証等を推進する。</a:t>
            </a:r>
            <a:endParaRPr lang="en-US" altLang="ja-JP" sz="1500" dirty="0">
              <a:latin typeface="+mn-ea"/>
              <a:cs typeface="Meiryo UI" panose="020B0604030504040204" pitchFamily="50" charset="-128"/>
            </a:endParaRPr>
          </a:p>
        </p:txBody>
      </p:sp>
      <p:sp>
        <p:nvSpPr>
          <p:cNvPr id="5" name="テキスト ボックス 4">
            <a:extLst>
              <a:ext uri="{FF2B5EF4-FFF2-40B4-BE49-F238E27FC236}">
                <a16:creationId xmlns:a16="http://schemas.microsoft.com/office/drawing/2014/main" id="{D20CEF5B-3068-2D19-C9F3-8E908BBE55F9}"/>
              </a:ext>
            </a:extLst>
          </p:cNvPr>
          <p:cNvSpPr txBox="1"/>
          <p:nvPr/>
        </p:nvSpPr>
        <p:spPr>
          <a:xfrm>
            <a:off x="5429448" y="5419077"/>
            <a:ext cx="1025913" cy="276999"/>
          </a:xfrm>
          <a:prstGeom prst="rect">
            <a:avLst/>
          </a:prstGeom>
          <a:solidFill>
            <a:schemeClr val="bg1">
              <a:lumMod val="85000"/>
            </a:schemeClr>
          </a:solidFill>
        </p:spPr>
        <p:txBody>
          <a:bodyPr wrap="square" rtlCol="0">
            <a:spAutoFit/>
          </a:bodyPr>
          <a:lstStyle/>
          <a:p>
            <a:pPr algn="ctr"/>
            <a:r>
              <a:rPr lang="ja-JP" altLang="en-US" sz="1200" b="1">
                <a:latin typeface="+mn-ea"/>
                <a:cs typeface="Meiryo UI" panose="020B0604030504040204" pitchFamily="50" charset="-128"/>
              </a:rPr>
              <a:t>具体的施策</a:t>
            </a:r>
          </a:p>
        </p:txBody>
      </p:sp>
      <p:sp>
        <p:nvSpPr>
          <p:cNvPr id="38" name="テキスト ボックス 37">
            <a:extLst>
              <a:ext uri="{FF2B5EF4-FFF2-40B4-BE49-F238E27FC236}">
                <a16:creationId xmlns:a16="http://schemas.microsoft.com/office/drawing/2014/main" id="{BA2314E1-2D6A-38B6-CDC5-3FB12BE5D774}"/>
              </a:ext>
            </a:extLst>
          </p:cNvPr>
          <p:cNvSpPr txBox="1"/>
          <p:nvPr/>
        </p:nvSpPr>
        <p:spPr>
          <a:xfrm>
            <a:off x="-76593" y="5614588"/>
            <a:ext cx="5808533" cy="1200329"/>
          </a:xfrm>
          <a:prstGeom prst="rect">
            <a:avLst/>
          </a:prstGeom>
          <a:noFill/>
        </p:spPr>
        <p:txBody>
          <a:bodyPr wrap="square" lIns="91440" tIns="45720" rIns="91440" bIns="45720" rtlCol="0" anchor="t">
            <a:spAutoFit/>
          </a:bodyPr>
          <a:lstStyle/>
          <a:p>
            <a:pPr marL="175895">
              <a:spcBef>
                <a:spcPts val="300"/>
              </a:spcBef>
            </a:pPr>
            <a:r>
              <a:rPr lang="ja-JP" altLang="en-US" sz="1400" b="1" u="sng" dirty="0"/>
              <a:t>３．小規模事業者を支える商工会・商工会議所による支援機能強化</a:t>
            </a:r>
            <a:endParaRPr lang="en-US" altLang="ja-JP" sz="1400" b="1" u="sng" dirty="0"/>
          </a:p>
          <a:p>
            <a:pPr marL="360000" indent="-180000">
              <a:spcBef>
                <a:spcPts val="300"/>
              </a:spcBef>
              <a:buFont typeface="Wingdings" panose="05000000000000000000" pitchFamily="2" charset="2"/>
              <a:buChar char="Ø"/>
            </a:pPr>
            <a:r>
              <a:rPr lang="ja-JP" altLang="en-US" sz="1200" dirty="0"/>
              <a:t>中小企業大学校、商工会・商工会議所内部の研修の充実</a:t>
            </a:r>
            <a:endParaRPr lang="en-US" altLang="ja-JP" sz="1200" dirty="0"/>
          </a:p>
          <a:p>
            <a:pPr marL="360000" indent="-180000">
              <a:spcBef>
                <a:spcPts val="300"/>
              </a:spcBef>
              <a:buFont typeface="Wingdings" panose="05000000000000000000" pitchFamily="2" charset="2"/>
              <a:buChar char="Ø"/>
            </a:pPr>
            <a:r>
              <a:rPr lang="ja-JP" altLang="en-US" sz="1200" dirty="0"/>
              <a:t>経営指導員等の能力向上のための民間プラットフォームの活用･補完の検証</a:t>
            </a:r>
            <a:endParaRPr lang="en-US" altLang="ja-JP" sz="1200" dirty="0"/>
          </a:p>
          <a:p>
            <a:pPr marL="360000" indent="-180000">
              <a:spcBef>
                <a:spcPts val="300"/>
              </a:spcBef>
              <a:buFont typeface="Wingdings" panose="05000000000000000000" pitchFamily="2" charset="2"/>
              <a:buChar char="Ø"/>
            </a:pPr>
            <a:r>
              <a:rPr lang="ja-JP" altLang="en-US" sz="1200" dirty="0"/>
              <a:t>広域経営指導員の設置促進、プッシュ型伴走支援モデル創出の促進･展開</a:t>
            </a:r>
            <a:endParaRPr lang="en-US" altLang="ja-JP" sz="1200" dirty="0"/>
          </a:p>
          <a:p>
            <a:pPr marL="360000" indent="-180000">
              <a:spcBef>
                <a:spcPts val="300"/>
              </a:spcBef>
              <a:buFont typeface="Wingdings" panose="05000000000000000000" pitchFamily="2" charset="2"/>
              <a:buChar char="Ø"/>
            </a:pPr>
            <a:r>
              <a:rPr lang="ja-JP" altLang="en-US" sz="1200" dirty="0"/>
              <a:t>経営指導員等の業務効率化のための専門家活用の強化、生成</a:t>
            </a:r>
            <a:r>
              <a:rPr lang="en-US" altLang="ja-JP" sz="1200" dirty="0"/>
              <a:t>AI</a:t>
            </a:r>
            <a:r>
              <a:rPr lang="ja-JP" altLang="en-US" sz="1200" dirty="0"/>
              <a:t>活用等の推進</a:t>
            </a:r>
            <a:endParaRPr lang="en-US" altLang="ja-JP" sz="1200" dirty="0"/>
          </a:p>
        </p:txBody>
      </p:sp>
      <p:sp>
        <p:nvSpPr>
          <p:cNvPr id="39" name="テキスト ボックス 38">
            <a:extLst>
              <a:ext uri="{FF2B5EF4-FFF2-40B4-BE49-F238E27FC236}">
                <a16:creationId xmlns:a16="http://schemas.microsoft.com/office/drawing/2014/main" id="{DBACE06F-5F8B-55B2-82A2-4066ED09D7B1}"/>
              </a:ext>
            </a:extLst>
          </p:cNvPr>
          <p:cNvSpPr txBox="1"/>
          <p:nvPr/>
        </p:nvSpPr>
        <p:spPr>
          <a:xfrm>
            <a:off x="5783708" y="5615780"/>
            <a:ext cx="6255014" cy="1161857"/>
          </a:xfrm>
          <a:prstGeom prst="rect">
            <a:avLst/>
          </a:prstGeom>
          <a:noFill/>
        </p:spPr>
        <p:txBody>
          <a:bodyPr wrap="square" lIns="91440" tIns="45720" rIns="91440" bIns="45720" rtlCol="0" anchor="t">
            <a:spAutoFit/>
          </a:bodyPr>
          <a:lstStyle/>
          <a:p>
            <a:pPr marL="175895">
              <a:spcBef>
                <a:spcPts val="300"/>
              </a:spcBef>
            </a:pPr>
            <a:r>
              <a:rPr lang="ja-JP" altLang="en-US" sz="1400" b="1" u="sng" dirty="0"/>
              <a:t>４．１</a:t>
            </a:r>
            <a:r>
              <a:rPr lang="en-US" altLang="ja-JP" sz="1400" b="1" u="sng" dirty="0"/>
              <a:t>.~3.</a:t>
            </a:r>
            <a:r>
              <a:rPr lang="ja-JP" altLang="en-US" sz="1400" b="1" u="sng" dirty="0"/>
              <a:t>の施策方針の制度的位置づけの明確化・支援効果等の把握</a:t>
            </a:r>
            <a:endParaRPr lang="en-US" altLang="ja-JP" sz="1400" b="1" u="sng" dirty="0"/>
          </a:p>
          <a:p>
            <a:pPr marL="360000" indent="-180000">
              <a:spcBef>
                <a:spcPts val="300"/>
              </a:spcBef>
              <a:buFont typeface="Wingdings" panose="05000000000000000000" pitchFamily="2" charset="2"/>
              <a:buChar char="Ø"/>
            </a:pPr>
            <a:r>
              <a:rPr lang="ja-JP" altLang="en-US" sz="1200" dirty="0"/>
              <a:t>小規模事業者支援法の基本指針改訂による支援方針の明確化</a:t>
            </a:r>
            <a:endParaRPr lang="en-US" altLang="ja-JP" sz="1200" dirty="0"/>
          </a:p>
          <a:p>
            <a:pPr marL="360000" indent="-180000">
              <a:spcBef>
                <a:spcPts val="300"/>
              </a:spcBef>
              <a:buFont typeface="Wingdings" panose="05000000000000000000" pitchFamily="2" charset="2"/>
              <a:buChar char="Ø"/>
            </a:pPr>
            <a:r>
              <a:rPr lang="ja-JP" altLang="en-US" sz="1200" dirty="0"/>
              <a:t>経営発達支援計画の実施状況報告の活用による伴走支援効果等の把握・評価・スコアリング、優良事例の</a:t>
            </a:r>
            <a:r>
              <a:rPr lang="en-US" altLang="ja-JP" sz="1200" dirty="0"/>
              <a:t>PR</a:t>
            </a:r>
            <a:r>
              <a:rPr lang="ja-JP" altLang="en-US" sz="1200" dirty="0"/>
              <a:t>、都道府県等への商工団体への支援充実に向けた働きかけ</a:t>
            </a:r>
            <a:endParaRPr lang="en-US" altLang="ja-JP" sz="1200" dirty="0"/>
          </a:p>
          <a:p>
            <a:pPr marL="360000" indent="-180000">
              <a:spcBef>
                <a:spcPts val="300"/>
              </a:spcBef>
              <a:buFont typeface="Wingdings" panose="05000000000000000000" pitchFamily="2" charset="2"/>
              <a:buChar char="Ø"/>
            </a:pPr>
            <a:r>
              <a:rPr lang="ja-JP" altLang="en-US" sz="1200" dirty="0"/>
              <a:t>小規模事業者関連施策の指標設定に向けた研究、意欲向上策の検討</a:t>
            </a:r>
          </a:p>
        </p:txBody>
      </p:sp>
      <p:sp>
        <p:nvSpPr>
          <p:cNvPr id="36" name="テキスト ボックス 35">
            <a:extLst>
              <a:ext uri="{FF2B5EF4-FFF2-40B4-BE49-F238E27FC236}">
                <a16:creationId xmlns:a16="http://schemas.microsoft.com/office/drawing/2014/main" id="{6BE4AB0F-3716-1BC0-F89E-A832DF367101}"/>
              </a:ext>
            </a:extLst>
          </p:cNvPr>
          <p:cNvSpPr txBox="1"/>
          <p:nvPr/>
        </p:nvSpPr>
        <p:spPr>
          <a:xfrm>
            <a:off x="5809729" y="4090840"/>
            <a:ext cx="6468958" cy="1415772"/>
          </a:xfrm>
          <a:prstGeom prst="rect">
            <a:avLst/>
          </a:prstGeom>
          <a:noFill/>
        </p:spPr>
        <p:txBody>
          <a:bodyPr wrap="square" lIns="91440" tIns="45720" rIns="91440" bIns="45720" rtlCol="0" anchor="t">
            <a:spAutoFit/>
          </a:bodyPr>
          <a:lstStyle/>
          <a:p>
            <a:pPr marL="175895">
              <a:spcBef>
                <a:spcPts val="300"/>
              </a:spcBef>
            </a:pPr>
            <a:r>
              <a:rPr lang="ja-JP" altLang="en-US" sz="1400" b="1" u="sng" dirty="0"/>
              <a:t>２．持続的発展及び賃上げを目指す小規模事業者への経営管理能力の高度化</a:t>
            </a:r>
            <a:endParaRPr lang="en-US" altLang="ja-JP" sz="1400" b="1" u="sng" dirty="0"/>
          </a:p>
          <a:p>
            <a:pPr marL="175895">
              <a:spcBef>
                <a:spcPts val="300"/>
              </a:spcBef>
            </a:pPr>
            <a:r>
              <a:rPr lang="ja-JP" altLang="en-US" sz="1400" b="1" dirty="0"/>
              <a:t>　</a:t>
            </a:r>
            <a:r>
              <a:rPr lang="ja-JP" altLang="en-US" sz="1400" b="1" u="sng" dirty="0"/>
              <a:t>に向けた支援強化</a:t>
            </a:r>
            <a:r>
              <a:rPr lang="ja-JP" altLang="en-US" sz="900" b="1" u="sng" dirty="0"/>
              <a:t>（</a:t>
            </a:r>
            <a:r>
              <a:rPr lang="en-US" altLang="ja-JP" sz="900" b="1" u="sng" dirty="0">
                <a:latin typeface="+mj-lt"/>
              </a:rPr>
              <a:t>ES</a:t>
            </a:r>
            <a:r>
              <a:rPr lang="ja-JP" altLang="en-US" sz="900" b="1" u="sng" dirty="0">
                <a:latin typeface="+mj-lt"/>
              </a:rPr>
              <a:t>提供者含む）</a:t>
            </a:r>
            <a:endParaRPr lang="en-US" altLang="ja-JP" sz="900" b="1" u="sng" dirty="0">
              <a:latin typeface="+mj-lt"/>
            </a:endParaRPr>
          </a:p>
          <a:p>
            <a:pPr marL="360000" indent="-180000">
              <a:spcBef>
                <a:spcPts val="300"/>
              </a:spcBef>
              <a:buFont typeface="Wingdings" panose="05000000000000000000" pitchFamily="2" charset="2"/>
              <a:buChar char="Ø"/>
            </a:pPr>
            <a:r>
              <a:rPr lang="ja-JP" altLang="en-US" sz="1200" dirty="0"/>
              <a:t>プッシュ型の働きかけにより、経営計画・資金繰り表策定を促進することを通じて、 経営リテラシーを向上</a:t>
            </a:r>
            <a:endParaRPr lang="en-US" altLang="ja-JP" sz="1200" dirty="0"/>
          </a:p>
          <a:p>
            <a:pPr marL="360000" indent="-180000">
              <a:spcBef>
                <a:spcPts val="300"/>
              </a:spcBef>
              <a:buFont typeface="Wingdings" panose="05000000000000000000" pitchFamily="2" charset="2"/>
              <a:buChar char="Ø"/>
            </a:pPr>
            <a:r>
              <a:rPr lang="ja-JP" altLang="en-US" sz="1200" dirty="0"/>
              <a:t>商工会・商工会議所の青年部・女性部等の「扶け合い・学び合いの場」の活用促進</a:t>
            </a:r>
            <a:endParaRPr lang="en-US" altLang="ja-JP" sz="1200" dirty="0"/>
          </a:p>
          <a:p>
            <a:pPr marL="360000" indent="-180000">
              <a:spcBef>
                <a:spcPts val="300"/>
              </a:spcBef>
              <a:buFont typeface="Wingdings" panose="05000000000000000000" pitchFamily="2" charset="2"/>
              <a:buChar char="Ø"/>
            </a:pPr>
            <a:r>
              <a:rPr lang="en-US" altLang="ja-JP" sz="1200" dirty="0"/>
              <a:t>ES</a:t>
            </a:r>
            <a:r>
              <a:rPr lang="ja-JP" altLang="en-US" sz="1200" dirty="0"/>
              <a:t>認定制度を活用した重点支援、常駐型の専門家派遣、補助金の優先措置など</a:t>
            </a:r>
            <a:endParaRPr lang="en-US" altLang="ja-JP" sz="1200" dirty="0"/>
          </a:p>
        </p:txBody>
      </p:sp>
      <p:sp>
        <p:nvSpPr>
          <p:cNvPr id="29" name="テキスト ボックス 28">
            <a:extLst>
              <a:ext uri="{FF2B5EF4-FFF2-40B4-BE49-F238E27FC236}">
                <a16:creationId xmlns:a16="http://schemas.microsoft.com/office/drawing/2014/main" id="{EC7CE2BE-EC29-42D4-C8D1-108EF9FB3440}"/>
              </a:ext>
            </a:extLst>
          </p:cNvPr>
          <p:cNvSpPr txBox="1"/>
          <p:nvPr/>
        </p:nvSpPr>
        <p:spPr>
          <a:xfrm>
            <a:off x="-69372" y="4146353"/>
            <a:ext cx="5932403" cy="1092607"/>
          </a:xfrm>
          <a:prstGeom prst="rect">
            <a:avLst/>
          </a:prstGeom>
          <a:noFill/>
        </p:spPr>
        <p:txBody>
          <a:bodyPr wrap="square" lIns="91440" tIns="45720" rIns="91440" bIns="45720" rtlCol="0" anchor="t">
            <a:spAutoFit/>
          </a:bodyPr>
          <a:lstStyle/>
          <a:p>
            <a:pPr marL="175895">
              <a:spcBef>
                <a:spcPts val="300"/>
              </a:spcBef>
            </a:pPr>
            <a:r>
              <a:rPr lang="ja-JP" altLang="en-US" sz="1400" b="1" u="sng" dirty="0"/>
              <a:t>１．成長志向の小規模事業者を創出するメカニズムの構築</a:t>
            </a:r>
            <a:endParaRPr lang="en-US" altLang="ja-JP" sz="1400" b="1" u="sng" dirty="0"/>
          </a:p>
          <a:p>
            <a:pPr marL="360000" indent="-180000">
              <a:spcBef>
                <a:spcPts val="600"/>
              </a:spcBef>
              <a:buFont typeface="Wingdings" panose="05000000000000000000" pitchFamily="2" charset="2"/>
              <a:buChar char="Ø"/>
            </a:pPr>
            <a:r>
              <a:rPr lang="ja-JP" altLang="en-US" sz="1200" dirty="0"/>
              <a:t>「成長志向の経営計画</a:t>
            </a:r>
            <a:r>
              <a:rPr lang="en-US" altLang="ja-JP" sz="1200" dirty="0"/>
              <a:t>(</a:t>
            </a:r>
            <a:r>
              <a:rPr lang="ja-JP" altLang="en-US" sz="1200" dirty="0"/>
              <a:t>一定の売上等</a:t>
            </a:r>
            <a:r>
              <a:rPr lang="en-US" altLang="ja-JP" sz="1200" dirty="0"/>
              <a:t>)</a:t>
            </a:r>
            <a:r>
              <a:rPr lang="ja-JP" altLang="en-US" sz="1200" dirty="0"/>
              <a:t>」の</a:t>
            </a:r>
            <a:r>
              <a:rPr lang="en-US" altLang="ja-JP" sz="1200" dirty="0"/>
              <a:t>”</a:t>
            </a:r>
            <a:r>
              <a:rPr lang="ja-JP" altLang="en-US" sz="1200" dirty="0"/>
              <a:t>宣言</a:t>
            </a:r>
            <a:r>
              <a:rPr lang="en-US" altLang="ja-JP" sz="1200" dirty="0"/>
              <a:t>”</a:t>
            </a:r>
            <a:r>
              <a:rPr lang="ja-JP" altLang="en-US" sz="1200" dirty="0"/>
              <a:t>の仕組みの整備</a:t>
            </a:r>
            <a:endParaRPr lang="en-US" altLang="ja-JP" sz="1200" dirty="0"/>
          </a:p>
          <a:p>
            <a:pPr marL="360000" indent="-180000">
              <a:spcBef>
                <a:spcPts val="600"/>
              </a:spcBef>
              <a:buFont typeface="Wingdings" panose="05000000000000000000" pitchFamily="2" charset="2"/>
              <a:buChar char="Ø"/>
            </a:pPr>
            <a:r>
              <a:rPr lang="ja-JP" altLang="en-US" sz="1200" dirty="0"/>
              <a:t>小規模事業者向け補助金等での“宣言”事業者への優先措置の導入</a:t>
            </a:r>
            <a:endParaRPr lang="en-US" altLang="ja-JP" sz="1200" dirty="0"/>
          </a:p>
          <a:p>
            <a:pPr marL="360000" indent="-180000">
              <a:spcBef>
                <a:spcPts val="600"/>
              </a:spcBef>
              <a:buFont typeface="Wingdings" panose="05000000000000000000" pitchFamily="2" charset="2"/>
              <a:buChar char="Ø"/>
            </a:pPr>
            <a:r>
              <a:rPr lang="ja-JP" altLang="en-US" sz="1200" dirty="0"/>
              <a:t>経営指導員等による民間融資へのつなぎ・協調融資の推進</a:t>
            </a:r>
          </a:p>
        </p:txBody>
      </p:sp>
      <p:sp>
        <p:nvSpPr>
          <p:cNvPr id="4" name="テキスト ボックス 3">
            <a:extLst>
              <a:ext uri="{FF2B5EF4-FFF2-40B4-BE49-F238E27FC236}">
                <a16:creationId xmlns:a16="http://schemas.microsoft.com/office/drawing/2014/main" id="{74AA4268-A89F-385E-A4B0-7576F84A4222}"/>
              </a:ext>
            </a:extLst>
          </p:cNvPr>
          <p:cNvSpPr txBox="1"/>
          <p:nvPr/>
        </p:nvSpPr>
        <p:spPr>
          <a:xfrm>
            <a:off x="7452944" y="4283586"/>
            <a:ext cx="1564690" cy="200055"/>
          </a:xfrm>
          <a:prstGeom prst="rect">
            <a:avLst/>
          </a:prstGeom>
          <a:noFill/>
        </p:spPr>
        <p:txBody>
          <a:bodyPr wrap="square" lIns="91440" tIns="45720" rIns="91440" bIns="45720" rtlCol="0" anchor="t">
            <a:spAutoFit/>
          </a:bodyPr>
          <a:lstStyle/>
          <a:p>
            <a:pPr marL="175895">
              <a:spcBef>
                <a:spcPts val="300"/>
              </a:spcBef>
            </a:pPr>
            <a:r>
              <a:rPr lang="ja-JP" altLang="en-US" sz="700" b="1" dirty="0"/>
              <a:t>エッセンシャルサービス</a:t>
            </a:r>
            <a:endParaRPr lang="ja-JP" altLang="en-US" sz="1200" b="1" dirty="0"/>
          </a:p>
        </p:txBody>
      </p:sp>
      <p:sp>
        <p:nvSpPr>
          <p:cNvPr id="7" name="スライド番号プレースホルダー 6">
            <a:extLst>
              <a:ext uri="{FF2B5EF4-FFF2-40B4-BE49-F238E27FC236}">
                <a16:creationId xmlns:a16="http://schemas.microsoft.com/office/drawing/2014/main" id="{82709FE9-9528-7CFB-D756-11EF97A1DBF8}"/>
              </a:ext>
            </a:extLst>
          </p:cNvPr>
          <p:cNvSpPr>
            <a:spLocks noGrp="1"/>
          </p:cNvSpPr>
          <p:nvPr>
            <p:ph type="sldNum" sz="quarter" idx="12"/>
          </p:nvPr>
        </p:nvSpPr>
        <p:spPr/>
        <p:txBody>
          <a:bodyPr/>
          <a:lstStyle/>
          <a:p>
            <a:fld id="{D9550142-B990-490A-A107-ED7302A7FD52}" type="slidenum">
              <a:rPr kumimoji="1" lang="ja-JP" altLang="en-US" smtClean="0"/>
              <a:t>35</a:t>
            </a:fld>
            <a:endParaRPr kumimoji="1" lang="ja-JP" altLang="en-US"/>
          </a:p>
        </p:txBody>
      </p:sp>
    </p:spTree>
    <p:extLst>
      <p:ext uri="{BB962C8B-B14F-4D97-AF65-F5344CB8AC3E}">
        <p14:creationId xmlns:p14="http://schemas.microsoft.com/office/powerpoint/2010/main" val="5957749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95C5F-81A6-7506-9D5D-87E101FFA513}"/>
            </a:ext>
          </a:extLst>
        </p:cNvPr>
        <p:cNvGrpSpPr/>
        <p:nvPr/>
      </p:nvGrpSpPr>
      <p:grpSpPr>
        <a:xfrm>
          <a:off x="0" y="0"/>
          <a:ext cx="0" cy="0"/>
          <a:chOff x="0" y="0"/>
          <a:chExt cx="0" cy="0"/>
        </a:xfrm>
      </p:grpSpPr>
      <p:pic>
        <p:nvPicPr>
          <p:cNvPr id="9" name="図 8" descr="QR コード&#10;&#10;AI によって生成されたコンテンツは間違っている可能性があります。">
            <a:extLst>
              <a:ext uri="{FF2B5EF4-FFF2-40B4-BE49-F238E27FC236}">
                <a16:creationId xmlns:a16="http://schemas.microsoft.com/office/drawing/2014/main" id="{5E8C61E9-A767-E23F-4511-F553D771820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711037" y="1838038"/>
            <a:ext cx="8769927" cy="4442792"/>
          </a:xfrm>
          <a:prstGeom prst="rect">
            <a:avLst/>
          </a:prstGeom>
        </p:spPr>
      </p:pic>
      <p:sp>
        <p:nvSpPr>
          <p:cNvPr id="6" name="タイトル 5">
            <a:extLst>
              <a:ext uri="{FF2B5EF4-FFF2-40B4-BE49-F238E27FC236}">
                <a16:creationId xmlns:a16="http://schemas.microsoft.com/office/drawing/2014/main" id="{50568085-A44B-A154-BE15-2F7D6E1DD4B8}"/>
              </a:ext>
            </a:extLst>
          </p:cNvPr>
          <p:cNvSpPr>
            <a:spLocks noGrp="1"/>
          </p:cNvSpPr>
          <p:nvPr>
            <p:ph type="title"/>
          </p:nvPr>
        </p:nvSpPr>
        <p:spPr>
          <a:xfrm>
            <a:off x="3189789" y="476674"/>
            <a:ext cx="8479382" cy="584775"/>
          </a:xfrm>
        </p:spPr>
        <p:txBody>
          <a:bodyPr/>
          <a:lstStyle/>
          <a:p>
            <a:r>
              <a:rPr lang="ja-JP" altLang="en-US" sz="3200"/>
              <a:t>御清聴ありがとうございました。</a:t>
            </a:r>
          </a:p>
        </p:txBody>
      </p:sp>
      <p:pic>
        <p:nvPicPr>
          <p:cNvPr id="2" name="Picture 2" descr="Q:\01共有\A02中部局ロゴマーク（広報室）\chubu_logo_color.jpg">
            <a:extLst>
              <a:ext uri="{FF2B5EF4-FFF2-40B4-BE49-F238E27FC236}">
                <a16:creationId xmlns:a16="http://schemas.microsoft.com/office/drawing/2014/main" id="{4D5937C6-0415-37B3-8E4C-1DF81177A39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6993" y="242828"/>
            <a:ext cx="1864878" cy="669637"/>
          </a:xfrm>
          <a:prstGeom prst="rect">
            <a:avLst/>
          </a:prstGeom>
          <a:noFill/>
          <a:extLst>
            <a:ext uri="{909E8E84-426E-40DD-AFC4-6F175D3DCCD1}">
              <a14:hiddenFill xmlns:a14="http://schemas.microsoft.com/office/drawing/2010/main">
                <a:solidFill>
                  <a:srgbClr val="FFFFFF"/>
                </a:solidFill>
              </a14:hiddenFill>
            </a:ext>
          </a:extLst>
        </p:spPr>
      </p:pic>
      <p:sp>
        <p:nvSpPr>
          <p:cNvPr id="7" name="スライド番号プレースホルダー 6">
            <a:extLst>
              <a:ext uri="{FF2B5EF4-FFF2-40B4-BE49-F238E27FC236}">
                <a16:creationId xmlns:a16="http://schemas.microsoft.com/office/drawing/2014/main" id="{6A30D3CC-FB29-1DA6-CD21-26F93D5F038D}"/>
              </a:ext>
            </a:extLst>
          </p:cNvPr>
          <p:cNvSpPr>
            <a:spLocks noGrp="1"/>
          </p:cNvSpPr>
          <p:nvPr>
            <p:ph type="sldNum" sz="quarter" idx="12"/>
          </p:nvPr>
        </p:nvSpPr>
        <p:spPr>
          <a:xfrm>
            <a:off x="11669169" y="6433200"/>
            <a:ext cx="522831" cy="424800"/>
          </a:xfrm>
          <a:prstGeom prst="rect">
            <a:avLst/>
          </a:prstGeom>
          <a:noFill/>
          <a:ln w="9525">
            <a:noFill/>
            <a:miter lim="800000"/>
            <a:headEnd/>
            <a:tailEnd/>
          </a:ln>
          <a:effectLst/>
        </p:spPr>
        <p:txBody>
          <a:bodyPr wrap="none" lIns="0" tIns="0" rIns="144000" bIns="144000" rtlCol="0" anchor="ctr"/>
          <a:lstStyle>
            <a:defPPr>
              <a:defRPr lang="ja-JP"/>
            </a:defPPr>
            <a:lvl1pPr marL="0" algn="r" defTabSz="914400" rtl="0" eaLnBrk="1" latinLnBrk="0" hangingPunct="1">
              <a:defRPr kumimoji="0" lang="ja-JP" altLang="en-US" sz="1400" b="0" i="0" kern="1200">
                <a:solidFill>
                  <a:schemeClr val="tx1"/>
                </a:solidFill>
                <a:latin typeface="メイリオ" panose="020B0604030504040204" pitchFamily="50" charset="-128"/>
                <a:ea typeface="メイリオ" panose="020B0604030504040204" pitchFamily="50" charset="-128"/>
                <a:cs typeface="Arial" panose="020B0604020202020204" pitchFamily="34" charset="0"/>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D9550142-B990-490A-A107-ED7302A7FD52}" type="slidenum">
              <a:rPr lang="en-US" altLang="ja-JP" smtClean="0"/>
              <a:pPr/>
              <a:t>36</a:t>
            </a:fld>
            <a:endParaRPr lang="en-US"/>
          </a:p>
        </p:txBody>
      </p:sp>
      <p:sp>
        <p:nvSpPr>
          <p:cNvPr id="8" name="四角形: 角を丸くする 7">
            <a:extLst>
              <a:ext uri="{FF2B5EF4-FFF2-40B4-BE49-F238E27FC236}">
                <a16:creationId xmlns:a16="http://schemas.microsoft.com/office/drawing/2014/main" id="{02667D2E-8DC9-A68E-75C6-AD0B4D3FA6B6}"/>
              </a:ext>
            </a:extLst>
          </p:cNvPr>
          <p:cNvSpPr/>
          <p:nvPr/>
        </p:nvSpPr>
        <p:spPr bwMode="auto">
          <a:xfrm>
            <a:off x="1311565" y="1634837"/>
            <a:ext cx="9596580" cy="4798364"/>
          </a:xfrm>
          <a:prstGeom prst="roundRect">
            <a:avLst/>
          </a:prstGeom>
          <a:noFill/>
          <a:ln w="76200">
            <a:solidFill>
              <a:srgbClr val="0694CB"/>
            </a:solidFill>
            <a:miter lim="800000"/>
            <a:headEnd/>
            <a:tailEnd/>
          </a:ln>
          <a:effectLst/>
        </p:spPr>
        <p:txBody>
          <a:bodyPr wrap="square" rtlCol="0" anchor="ctr"/>
          <a:lstStyle/>
          <a:p>
            <a:pPr algn="l"/>
            <a:endParaRPr kumimoji="0" lang="ja-JP" altLang="en-US" sz="1200" dirty="0">
              <a:latin typeface="+mj-ea"/>
              <a:ea typeface="+mj-ea"/>
            </a:endParaRPr>
          </a:p>
        </p:txBody>
      </p:sp>
    </p:spTree>
    <p:extLst>
      <p:ext uri="{BB962C8B-B14F-4D97-AF65-F5344CB8AC3E}">
        <p14:creationId xmlns:p14="http://schemas.microsoft.com/office/powerpoint/2010/main" val="3394702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2F5B2-7DC6-9CBD-999F-AF54FD29324F}"/>
            </a:ext>
          </a:extLst>
        </p:cNvPr>
        <p:cNvGrpSpPr/>
        <p:nvPr/>
      </p:nvGrpSpPr>
      <p:grpSpPr>
        <a:xfrm>
          <a:off x="0" y="0"/>
          <a:ext cx="0" cy="0"/>
          <a:chOff x="0" y="0"/>
          <a:chExt cx="0" cy="0"/>
        </a:xfrm>
      </p:grpSpPr>
      <p:sp>
        <p:nvSpPr>
          <p:cNvPr id="30" name="正方形/長方形 29">
            <a:extLst>
              <a:ext uri="{FF2B5EF4-FFF2-40B4-BE49-F238E27FC236}">
                <a16:creationId xmlns:a16="http://schemas.microsoft.com/office/drawing/2014/main" id="{CB9BA811-1374-BC87-AF28-9F45DA5B0ED3}"/>
              </a:ext>
            </a:extLst>
          </p:cNvPr>
          <p:cNvSpPr/>
          <p:nvPr/>
        </p:nvSpPr>
        <p:spPr bwMode="auto">
          <a:xfrm>
            <a:off x="9576817" y="207184"/>
            <a:ext cx="2615184" cy="173500"/>
          </a:xfrm>
          <a:prstGeom prst="rect">
            <a:avLst/>
          </a:prstGeom>
          <a:solidFill>
            <a:schemeClr val="bg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algn="l"/>
            <a:endParaRPr kumimoji="0" lang="ja-JP" altLang="en-US" sz="1200">
              <a:latin typeface="+mj-ea"/>
              <a:ea typeface="+mj-ea"/>
            </a:endParaRPr>
          </a:p>
        </p:txBody>
      </p:sp>
      <p:sp>
        <p:nvSpPr>
          <p:cNvPr id="35" name="正方形/長方形 34">
            <a:extLst>
              <a:ext uri="{FF2B5EF4-FFF2-40B4-BE49-F238E27FC236}">
                <a16:creationId xmlns:a16="http://schemas.microsoft.com/office/drawing/2014/main" id="{D8070CD2-F071-6F7B-0D83-D338D15C0379}"/>
              </a:ext>
            </a:extLst>
          </p:cNvPr>
          <p:cNvSpPr/>
          <p:nvPr/>
        </p:nvSpPr>
        <p:spPr bwMode="auto">
          <a:xfrm>
            <a:off x="6259170" y="833142"/>
            <a:ext cx="5824790" cy="2238595"/>
          </a:xfrm>
          <a:prstGeom prst="rect">
            <a:avLst/>
          </a:prstGeom>
          <a:noFill/>
          <a:ln w="28575">
            <a:solidFill>
              <a:schemeClr val="accent2">
                <a:lumMod val="75000"/>
              </a:schemeClr>
            </a:solidFill>
            <a:miter lim="800000"/>
            <a:headEnd/>
            <a:tailEnd/>
          </a:ln>
          <a:effectLst/>
        </p:spPr>
        <p:txBody>
          <a:bodyPr wrap="square" rtlCol="0" anchor="ctr"/>
          <a:lstStyle/>
          <a:p>
            <a:pPr algn="l"/>
            <a:endParaRPr kumimoji="0" lang="ja-JP" altLang="en-US" sz="1200">
              <a:latin typeface="+mj-ea"/>
              <a:ea typeface="+mj-ea"/>
            </a:endParaRPr>
          </a:p>
        </p:txBody>
      </p:sp>
      <p:sp>
        <p:nvSpPr>
          <p:cNvPr id="34" name="正方形/長方形 33">
            <a:extLst>
              <a:ext uri="{FF2B5EF4-FFF2-40B4-BE49-F238E27FC236}">
                <a16:creationId xmlns:a16="http://schemas.microsoft.com/office/drawing/2014/main" id="{0824F997-BECF-7CB5-9748-6EAE3E6D5A10}"/>
              </a:ext>
            </a:extLst>
          </p:cNvPr>
          <p:cNvSpPr/>
          <p:nvPr/>
        </p:nvSpPr>
        <p:spPr bwMode="auto">
          <a:xfrm>
            <a:off x="562688" y="833143"/>
            <a:ext cx="5533311" cy="2239730"/>
          </a:xfrm>
          <a:prstGeom prst="rect">
            <a:avLst/>
          </a:prstGeom>
          <a:noFill/>
          <a:ln w="28575">
            <a:solidFill>
              <a:schemeClr val="accent2">
                <a:lumMod val="75000"/>
              </a:schemeClr>
            </a:solidFill>
            <a:miter lim="800000"/>
            <a:headEnd/>
            <a:tailEnd/>
          </a:ln>
          <a:effectLst/>
        </p:spPr>
        <p:txBody>
          <a:bodyPr wrap="square" rtlCol="0" anchor="ctr"/>
          <a:lstStyle/>
          <a:p>
            <a:pPr algn="l"/>
            <a:endParaRPr kumimoji="0" lang="ja-JP" altLang="en-US" sz="1200">
              <a:latin typeface="+mj-ea"/>
              <a:ea typeface="+mj-ea"/>
            </a:endParaRPr>
          </a:p>
        </p:txBody>
      </p:sp>
      <p:sp>
        <p:nvSpPr>
          <p:cNvPr id="8" name="テキスト プレースホルダー 7">
            <a:extLst>
              <a:ext uri="{FF2B5EF4-FFF2-40B4-BE49-F238E27FC236}">
                <a16:creationId xmlns:a16="http://schemas.microsoft.com/office/drawing/2014/main" id="{FA6D458A-CA4B-0EDF-6F71-576A3DB54D8D}"/>
              </a:ext>
            </a:extLst>
          </p:cNvPr>
          <p:cNvSpPr>
            <a:spLocks noGrp="1"/>
          </p:cNvSpPr>
          <p:nvPr>
            <p:ph type="body" sz="quarter" idx="24"/>
          </p:nvPr>
        </p:nvSpPr>
        <p:spPr>
          <a:xfrm>
            <a:off x="606250" y="4244999"/>
            <a:ext cx="11305845" cy="278332"/>
          </a:xfrm>
        </p:spPr>
        <p:txBody>
          <a:bodyPr/>
          <a:lstStyle/>
          <a:p>
            <a:r>
              <a:rPr lang="ja-JP" altLang="en-US" sz="1100" b="1">
                <a:solidFill>
                  <a:schemeClr val="bg1"/>
                </a:solidFill>
              </a:rPr>
              <a:t>図・グラフの挿入</a:t>
            </a:r>
          </a:p>
        </p:txBody>
      </p:sp>
      <p:sp>
        <p:nvSpPr>
          <p:cNvPr id="7" name="テキスト プレースホルダー 6">
            <a:extLst>
              <a:ext uri="{FF2B5EF4-FFF2-40B4-BE49-F238E27FC236}">
                <a16:creationId xmlns:a16="http://schemas.microsoft.com/office/drawing/2014/main" id="{07D86FD7-ACEA-63FB-BE94-23D22EDC93E4}"/>
              </a:ext>
            </a:extLst>
          </p:cNvPr>
          <p:cNvSpPr>
            <a:spLocks noGrp="1"/>
          </p:cNvSpPr>
          <p:nvPr>
            <p:ph type="body" sz="quarter" idx="23"/>
          </p:nvPr>
        </p:nvSpPr>
        <p:spPr>
          <a:xfrm>
            <a:off x="42056" y="309388"/>
            <a:ext cx="390032" cy="2763062"/>
          </a:xfrm>
          <a:solidFill>
            <a:schemeClr val="tx2">
              <a:lumMod val="50000"/>
              <a:lumOff val="50000"/>
            </a:schemeClr>
          </a:solidFill>
          <a:ln w="38100">
            <a:solidFill>
              <a:schemeClr val="tx2">
                <a:lumMod val="65000"/>
                <a:lumOff val="35000"/>
              </a:schemeClr>
            </a:solidFill>
          </a:ln>
        </p:spPr>
        <p:txBody>
          <a:bodyPr vert="eaVert"/>
          <a:lstStyle/>
          <a:p>
            <a:pPr algn="ctr">
              <a:buClrTx/>
            </a:pPr>
            <a:r>
              <a:rPr lang="ja-JP" altLang="en-US" sz="1400" b="1">
                <a:solidFill>
                  <a:schemeClr val="bg1"/>
                </a:solidFill>
              </a:rPr>
              <a:t>現状・課題と必要な取組</a:t>
            </a:r>
            <a:endParaRPr lang="en-US" altLang="ja-JP" sz="1400" b="1">
              <a:solidFill>
                <a:schemeClr val="bg1"/>
              </a:solidFill>
            </a:endParaRPr>
          </a:p>
        </p:txBody>
      </p:sp>
      <p:sp>
        <p:nvSpPr>
          <p:cNvPr id="14" name="テキスト プレースホルダー 6">
            <a:extLst>
              <a:ext uri="{FF2B5EF4-FFF2-40B4-BE49-F238E27FC236}">
                <a16:creationId xmlns:a16="http://schemas.microsoft.com/office/drawing/2014/main" id="{AEEBE68E-5843-28EF-2EFB-2AF944033FE8}"/>
              </a:ext>
            </a:extLst>
          </p:cNvPr>
          <p:cNvSpPr txBox="1">
            <a:spLocks/>
          </p:cNvSpPr>
          <p:nvPr/>
        </p:nvSpPr>
        <p:spPr>
          <a:xfrm>
            <a:off x="1529143" y="748159"/>
            <a:ext cx="3600400" cy="274640"/>
          </a:xfrm>
          <a:prstGeom prst="rect">
            <a:avLst/>
          </a:prstGeom>
          <a:solidFill>
            <a:schemeClr val="accent2">
              <a:lumMod val="75000"/>
            </a:schemeClr>
          </a:solidFill>
        </p:spPr>
        <p:txBody>
          <a:bodyPr vert="horz" wrap="square" lIns="72000" tIns="72000" rIns="72000" bIns="36000" rtlCol="0" anchor="ctr">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buClrTx/>
            </a:pPr>
            <a:r>
              <a:rPr lang="ja-JP" altLang="en-US" sz="1400" b="1">
                <a:solidFill>
                  <a:schemeClr val="bg1"/>
                </a:solidFill>
              </a:rPr>
              <a:t>現状・課題</a:t>
            </a:r>
            <a:endParaRPr lang="en-US" altLang="ja-JP" sz="1400" b="1">
              <a:solidFill>
                <a:schemeClr val="bg1"/>
              </a:solidFill>
            </a:endParaRPr>
          </a:p>
        </p:txBody>
      </p:sp>
      <p:sp>
        <p:nvSpPr>
          <p:cNvPr id="18" name="テキスト プレースホルダー 6">
            <a:extLst>
              <a:ext uri="{FF2B5EF4-FFF2-40B4-BE49-F238E27FC236}">
                <a16:creationId xmlns:a16="http://schemas.microsoft.com/office/drawing/2014/main" id="{178758D0-F04F-3D54-B625-E04E9E6C75F6}"/>
              </a:ext>
            </a:extLst>
          </p:cNvPr>
          <p:cNvSpPr txBox="1">
            <a:spLocks/>
          </p:cNvSpPr>
          <p:nvPr/>
        </p:nvSpPr>
        <p:spPr>
          <a:xfrm>
            <a:off x="601864" y="1101634"/>
            <a:ext cx="5494135" cy="1925509"/>
          </a:xfrm>
          <a:prstGeom prst="rect">
            <a:avLst/>
          </a:prstGeom>
          <a:noFill/>
        </p:spPr>
        <p:txBody>
          <a:bodyPr vert="horz" wrap="square" lIns="72000" tIns="72000" rIns="72000" bIns="36000" rtlCol="0" anchor="t">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269875" indent="-269875">
              <a:spcAft>
                <a:spcPts val="0"/>
              </a:spcAft>
              <a:buClrTx/>
              <a:buFont typeface="+mj-ea"/>
              <a:buAutoNum type="circleNumDbPlain"/>
            </a:pPr>
            <a:r>
              <a:rPr lang="ja-JP" altLang="en-US" sz="1400" dirty="0">
                <a:solidFill>
                  <a:srgbClr val="000000"/>
                </a:solidFill>
              </a:rPr>
              <a:t>中小企業の賃上げは、日本経済の成長にとって極めて重要。</a:t>
            </a:r>
            <a:endParaRPr lang="en-US" altLang="ja-JP" sz="1400" dirty="0"/>
          </a:p>
          <a:p>
            <a:pPr marL="541020" indent="-285750" defTabSz="914400">
              <a:spcBef>
                <a:spcPts val="300"/>
              </a:spcBef>
              <a:spcAft>
                <a:spcPts val="0"/>
              </a:spcAft>
              <a:buClrTx/>
              <a:buFont typeface="Wingdings" panose="05000000000000000000" pitchFamily="2" charset="2"/>
              <a:buChar char="p"/>
              <a:defRPr/>
            </a:pPr>
            <a:r>
              <a:rPr lang="ja-JP" altLang="en-US" sz="1400" dirty="0">
                <a:solidFill>
                  <a:srgbClr val="000000"/>
                </a:solidFill>
                <a:cs typeface="+mn-cs"/>
              </a:rPr>
              <a:t>実質賃金プラス定着に向け、</a:t>
            </a:r>
            <a:r>
              <a:rPr lang="ja-JP" altLang="en-US" sz="1400" b="1" dirty="0">
                <a:solidFill>
                  <a:srgbClr val="000000"/>
                </a:solidFill>
                <a:cs typeface="+mn-cs"/>
              </a:rPr>
              <a:t>持続的な賃上げ実現</a:t>
            </a:r>
            <a:r>
              <a:rPr lang="ja-JP" altLang="en-US" sz="1400" dirty="0">
                <a:solidFill>
                  <a:srgbClr val="000000"/>
                </a:solidFill>
                <a:cs typeface="+mn-cs"/>
              </a:rPr>
              <a:t>が必要。</a:t>
            </a:r>
            <a:endParaRPr lang="en-US" altLang="ja-JP" sz="1400" dirty="0">
              <a:solidFill>
                <a:srgbClr val="000000"/>
              </a:solidFill>
              <a:cs typeface="+mn-cs"/>
            </a:endParaRPr>
          </a:p>
          <a:p>
            <a:pPr marL="54102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r>
              <a:rPr lang="ja-JP" altLang="en-US" sz="1400" dirty="0">
                <a:solidFill>
                  <a:srgbClr val="000000"/>
                </a:solidFill>
                <a:cs typeface="+mn-cs"/>
              </a:rPr>
              <a:t>一方で、中小企業の</a:t>
            </a:r>
            <a:r>
              <a:rPr lang="ja-JP" altLang="en-US" sz="1400" b="1" dirty="0">
                <a:solidFill>
                  <a:srgbClr val="000000"/>
                </a:solidFill>
                <a:cs typeface="+mn-cs"/>
              </a:rPr>
              <a:t>労働分配率</a:t>
            </a:r>
            <a:r>
              <a:rPr lang="ja-JP" altLang="en-US" sz="1400" dirty="0">
                <a:solidFill>
                  <a:srgbClr val="000000"/>
                </a:solidFill>
                <a:cs typeface="+mn-cs"/>
              </a:rPr>
              <a:t>は、</a:t>
            </a:r>
            <a:r>
              <a:rPr lang="ja-JP" altLang="en-US" sz="1400" b="1" dirty="0">
                <a:solidFill>
                  <a:srgbClr val="000000"/>
                </a:solidFill>
                <a:cs typeface="+mn-cs"/>
              </a:rPr>
              <a:t>既に８割に近い水準</a:t>
            </a:r>
            <a:r>
              <a:rPr lang="ja-JP" altLang="en-US" sz="1400" dirty="0">
                <a:solidFill>
                  <a:srgbClr val="000000"/>
                </a:solidFill>
                <a:cs typeface="+mn-cs"/>
              </a:rPr>
              <a:t>。</a:t>
            </a:r>
            <a:endParaRPr lang="en-US" altLang="ja-JP" sz="1400" dirty="0">
              <a:solidFill>
                <a:srgbClr val="000000"/>
              </a:solidFill>
              <a:cs typeface="+mn-cs"/>
            </a:endParaRPr>
          </a:p>
          <a:p>
            <a:pPr marL="628650" indent="-273050" defTabSz="914400">
              <a:spcBef>
                <a:spcPts val="300"/>
              </a:spcBef>
              <a:spcAft>
                <a:spcPts val="0"/>
              </a:spcAft>
              <a:buClrTx/>
              <a:buFont typeface="Wingdings" panose="05000000000000000000" pitchFamily="2" charset="2"/>
              <a:buChar char="ð"/>
              <a:defRPr/>
            </a:pPr>
            <a:r>
              <a:rPr kumimoji="1" lang="ja-JP" altLang="en-US" sz="1400" b="0" i="0" u="none" strike="noStrike" kern="1200" cap="none" spc="0" normalizeH="0" baseline="0" noProof="0" dirty="0">
                <a:ln>
                  <a:noFill/>
                </a:ln>
                <a:solidFill>
                  <a:srgbClr val="000000"/>
                </a:solidFill>
                <a:effectLst/>
                <a:uLnTx/>
                <a:uFillTx/>
                <a:latin typeface="Calibri" panose="020F0502020204030204"/>
                <a:ea typeface="メイリオ" panose="020B0604030504040204" pitchFamily="50" charset="-128"/>
                <a:cs typeface="+mn-cs"/>
              </a:rPr>
              <a:t>最賃含む賃上げ</a:t>
            </a:r>
            <a:r>
              <a:rPr lang="ja-JP" altLang="en-US" sz="1400" dirty="0">
                <a:solidFill>
                  <a:srgbClr val="000000"/>
                </a:solidFill>
                <a:latin typeface="Calibri" panose="020F0502020204030204"/>
                <a:ea typeface="メイリオ" panose="020B0604030504040204" pitchFamily="50" charset="-128"/>
                <a:cs typeface="+mn-cs"/>
              </a:rPr>
              <a:t>を継続的に行うための原資の確保が課題</a:t>
            </a:r>
            <a:r>
              <a:rPr kumimoji="1" lang="ja-JP" altLang="en-US" sz="1400" b="0" i="0" u="none" strike="noStrike" kern="1200" cap="none" spc="0" normalizeH="0" baseline="0" noProof="0" dirty="0">
                <a:ln>
                  <a:noFill/>
                </a:ln>
                <a:solidFill>
                  <a:srgbClr val="000000"/>
                </a:solidFill>
                <a:effectLst/>
                <a:uLnTx/>
                <a:uFillTx/>
                <a:latin typeface="Calibri" panose="020F0502020204030204"/>
                <a:ea typeface="メイリオ" panose="020B0604030504040204" pitchFamily="50" charset="-128"/>
                <a:cs typeface="+mn-cs"/>
              </a:rPr>
              <a:t>。</a:t>
            </a:r>
            <a:endParaRPr kumimoji="1" lang="en-US" altLang="ja-JP" sz="1400" b="0" i="0" u="none" strike="noStrike" kern="1200" cap="none" spc="0" normalizeH="0" baseline="0" noProof="0" dirty="0">
              <a:ln>
                <a:noFill/>
              </a:ln>
              <a:solidFill>
                <a:srgbClr val="000000"/>
              </a:solidFill>
              <a:effectLst/>
              <a:uLnTx/>
              <a:uFillTx/>
              <a:latin typeface="Calibri" panose="020F0502020204030204"/>
              <a:ea typeface="メイリオ" panose="020B0604030504040204" pitchFamily="50" charset="-128"/>
              <a:cs typeface="+mn-cs"/>
            </a:endParaRPr>
          </a:p>
          <a:p>
            <a:pPr marL="269875" marR="0" lvl="0" indent="-269875" algn="l" defTabSz="914400" rtl="0" eaLnBrk="1" fontAlgn="auto" latinLnBrk="0" hangingPunct="1">
              <a:lnSpc>
                <a:spcPct val="100000"/>
              </a:lnSpc>
              <a:spcAft>
                <a:spcPts val="0"/>
              </a:spcAft>
              <a:buClrTx/>
              <a:buSzTx/>
              <a:buFont typeface="+mj-ea"/>
              <a:buAutoNum type="circleNumDbPlain" startAt="2"/>
              <a:tabLst/>
              <a:defRPr/>
            </a:pPr>
            <a:r>
              <a:rPr lang="ja-JP" altLang="en-US" sz="1400" dirty="0">
                <a:solidFill>
                  <a:srgbClr val="000000"/>
                </a:solidFill>
                <a:latin typeface="メイリオ"/>
                <a:ea typeface="メイリオ"/>
                <a:cs typeface="+mn-cs"/>
              </a:rPr>
              <a:t>人口減少の進展による</a:t>
            </a:r>
            <a:r>
              <a:rPr lang="ja-JP" altLang="en-US" sz="1400" b="1" dirty="0">
                <a:solidFill>
                  <a:srgbClr val="000000"/>
                </a:solidFill>
                <a:latin typeface="メイリオ"/>
                <a:ea typeface="メイリオ"/>
                <a:cs typeface="+mn-cs"/>
              </a:rPr>
              <a:t>「労働供給制約社会」の到来。</a:t>
            </a:r>
            <a:endParaRPr lang="en-US" altLang="ja-JP" sz="1400" b="1" dirty="0">
              <a:solidFill>
                <a:srgbClr val="000000"/>
              </a:solidFill>
              <a:latin typeface="メイリオ"/>
              <a:ea typeface="メイリオ"/>
              <a:cs typeface="+mn-cs"/>
            </a:endParaRPr>
          </a:p>
          <a:p>
            <a:pPr marL="6254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ð"/>
              <a:tabLst/>
              <a:defRPr/>
            </a:pPr>
            <a:r>
              <a:rPr kumimoji="1" lang="ja-JP" altLang="en-US" sz="1400" b="0" i="0" u="none" strike="noStrike" kern="1200" cap="none" spc="0" normalizeH="0" baseline="0" noProof="0" dirty="0">
                <a:ln>
                  <a:noFill/>
                </a:ln>
                <a:solidFill>
                  <a:srgbClr val="000000"/>
                </a:solidFill>
                <a:effectLst/>
                <a:uLnTx/>
                <a:uFillTx/>
                <a:latin typeface="Calibri" panose="020F0502020204030204"/>
                <a:ea typeface="メイリオ" panose="020B0604030504040204" pitchFamily="50" charset="-128"/>
                <a:cs typeface="+mn-cs"/>
              </a:rPr>
              <a:t>既に大きな課題である人手不足が、更に深刻化するおそれ。</a:t>
            </a:r>
            <a:endParaRPr kumimoji="1" lang="en-US" altLang="ja-JP" sz="1400" b="0" i="0" u="none" strike="noStrike" kern="1200" cap="none" spc="0" normalizeH="0" baseline="0" noProof="0" dirty="0">
              <a:ln>
                <a:noFill/>
              </a:ln>
              <a:solidFill>
                <a:srgbClr val="000000"/>
              </a:solidFill>
              <a:effectLst/>
              <a:uLnTx/>
              <a:uFillTx/>
              <a:latin typeface="Calibri" panose="020F0502020204030204"/>
              <a:ea typeface="メイリオ" panose="020B0604030504040204" pitchFamily="50" charset="-128"/>
              <a:cs typeface="+mn-cs"/>
            </a:endParaRPr>
          </a:p>
          <a:p>
            <a:pPr marL="342900" marR="0" lvl="0" indent="-342900" algn="l" defTabSz="914400" rtl="0" eaLnBrk="1" fontAlgn="auto" latinLnBrk="0" hangingPunct="1">
              <a:lnSpc>
                <a:spcPct val="100000"/>
              </a:lnSpc>
              <a:spcAft>
                <a:spcPts val="0"/>
              </a:spcAft>
              <a:buClrTx/>
              <a:buSzTx/>
              <a:buFont typeface="+mj-ea"/>
              <a:buAutoNum type="circleNumDbPlain" startAt="3"/>
              <a:tabLst/>
              <a:defRPr/>
            </a:pPr>
            <a:r>
              <a:rPr lang="ja-JP" altLang="en-US" sz="1400" dirty="0">
                <a:solidFill>
                  <a:srgbClr val="000000"/>
                </a:solidFill>
                <a:latin typeface="メイリオ"/>
                <a:ea typeface="メイリオ"/>
                <a:cs typeface="+mn-cs"/>
              </a:rPr>
              <a:t>デフレ・ゼロ金利環境から</a:t>
            </a:r>
            <a:r>
              <a:rPr lang="ja-JP" altLang="en-US" sz="1400" b="1" dirty="0">
                <a:solidFill>
                  <a:srgbClr val="000000"/>
                </a:solidFill>
                <a:latin typeface="メイリオ"/>
                <a:ea typeface="メイリオ"/>
                <a:cs typeface="+mn-cs"/>
              </a:rPr>
              <a:t>インフレ・金利のある時代</a:t>
            </a:r>
            <a:r>
              <a:rPr lang="ja-JP" altLang="en-US" sz="1400" dirty="0">
                <a:solidFill>
                  <a:srgbClr val="000000"/>
                </a:solidFill>
                <a:latin typeface="メイリオ"/>
                <a:ea typeface="メイリオ"/>
                <a:cs typeface="+mn-cs"/>
              </a:rPr>
              <a:t>への移行。</a:t>
            </a:r>
            <a:endParaRPr kumimoji="1" lang="en-US" altLang="ja-JP" sz="1400" i="0" u="none" strike="noStrike" kern="1200" cap="none" spc="0" normalizeH="0" baseline="0" noProof="0" dirty="0">
              <a:ln>
                <a:noFill/>
              </a:ln>
              <a:solidFill>
                <a:srgbClr val="000000"/>
              </a:solidFill>
              <a:effectLst/>
              <a:uLnTx/>
              <a:uFillTx/>
              <a:latin typeface="メイリオ"/>
              <a:ea typeface="メイリオ"/>
              <a:cs typeface="+mn-cs"/>
            </a:endParaRPr>
          </a:p>
          <a:p>
            <a:pPr marL="625475" marR="0" lvl="0" indent="-269875" algn="l" defTabSz="914400" rtl="0" eaLnBrk="1" fontAlgn="auto" latinLnBrk="0" hangingPunct="1">
              <a:lnSpc>
                <a:spcPct val="100000"/>
              </a:lnSpc>
              <a:spcBef>
                <a:spcPts val="300"/>
              </a:spcBef>
              <a:spcAft>
                <a:spcPts val="0"/>
              </a:spcAft>
              <a:buClrTx/>
              <a:buSzTx/>
              <a:buFont typeface="Wingdings" panose="05000000000000000000" pitchFamily="2" charset="2"/>
              <a:buChar char="ð"/>
              <a:tabLst/>
              <a:defRPr/>
            </a:pPr>
            <a:endParaRPr kumimoji="1" lang="en-US" altLang="ja-JP" sz="1400" b="0" i="0" u="none" strike="noStrike" kern="1200" cap="none" spc="0" normalizeH="0" baseline="0" noProof="0" dirty="0">
              <a:ln>
                <a:noFill/>
              </a:ln>
              <a:solidFill>
                <a:srgbClr val="000000"/>
              </a:solidFill>
              <a:effectLst/>
              <a:uLnTx/>
              <a:uFillTx/>
              <a:latin typeface="Calibri" panose="020F0502020204030204"/>
              <a:ea typeface="メイリオ" panose="020B0604030504040204" pitchFamily="50" charset="-128"/>
              <a:cs typeface="+mn-cs"/>
            </a:endParaRPr>
          </a:p>
        </p:txBody>
      </p:sp>
      <p:sp>
        <p:nvSpPr>
          <p:cNvPr id="19" name="テキスト プレースホルダー 6">
            <a:extLst>
              <a:ext uri="{FF2B5EF4-FFF2-40B4-BE49-F238E27FC236}">
                <a16:creationId xmlns:a16="http://schemas.microsoft.com/office/drawing/2014/main" id="{78D35C21-9E5A-6F5C-BEF9-B2882640BEE0}"/>
              </a:ext>
            </a:extLst>
          </p:cNvPr>
          <p:cNvSpPr txBox="1">
            <a:spLocks/>
          </p:cNvSpPr>
          <p:nvPr/>
        </p:nvSpPr>
        <p:spPr>
          <a:xfrm>
            <a:off x="6233150" y="974462"/>
            <a:ext cx="5850809" cy="2060094"/>
          </a:xfrm>
          <a:prstGeom prst="rect">
            <a:avLst/>
          </a:prstGeom>
          <a:noFill/>
        </p:spPr>
        <p:txBody>
          <a:bodyPr vert="horz" wrap="square" lIns="72000" tIns="72000" rIns="72000" bIns="36000" rtlCol="0">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spcBef>
                <a:spcPts val="0"/>
              </a:spcBef>
              <a:spcAft>
                <a:spcPts val="0"/>
              </a:spcAft>
              <a:buClrTx/>
            </a:pPr>
            <a:r>
              <a:rPr lang="ja-JP" altLang="en-US" sz="1400" b="1" dirty="0"/>
              <a:t>「稼ぐ力」の強化→賃上げ原資の確保→持続的な賃上げ実現といった好循環定着・人手不足を乗り越えて供給力の維持・向上を図ることが重要。</a:t>
            </a:r>
            <a:endParaRPr lang="en-US" altLang="ja-JP" sz="1400" b="1" dirty="0"/>
          </a:p>
          <a:p>
            <a:pPr marL="266700" indent="-266700">
              <a:spcBef>
                <a:spcPts val="300"/>
              </a:spcBef>
              <a:spcAft>
                <a:spcPts val="0"/>
              </a:spcAft>
              <a:buClrTx/>
              <a:buFont typeface="+mj-ea"/>
              <a:buAutoNum type="circleNumDbPlain"/>
            </a:pPr>
            <a:r>
              <a:rPr lang="ja-JP" altLang="en-US" sz="1400" b="1" dirty="0"/>
              <a:t>成長や変革に挑戦する「稼ぐ力」の強化を実現する取組</a:t>
            </a:r>
            <a:endParaRPr lang="en-US" altLang="ja-JP" sz="1400" b="1" dirty="0"/>
          </a:p>
          <a:p>
            <a:pPr marL="354013" indent="-354013">
              <a:spcBef>
                <a:spcPts val="0"/>
              </a:spcBef>
              <a:spcAft>
                <a:spcPts val="0"/>
              </a:spcAft>
              <a:buClrTx/>
            </a:pPr>
            <a:r>
              <a:rPr lang="ja-JP" altLang="en-US" sz="1400" dirty="0">
                <a:solidFill>
                  <a:srgbClr val="000000"/>
                </a:solidFill>
                <a:latin typeface="Calibri" panose="020F0502020204030204"/>
              </a:rPr>
              <a:t>　　短期的損益を追うのではなく、リスクをとって成長投資や新たな成長分野への挑戦、</a:t>
            </a:r>
            <a:r>
              <a:rPr lang="en-US" altLang="ja-JP" sz="1400" dirty="0">
                <a:solidFill>
                  <a:srgbClr val="000000"/>
                </a:solidFill>
                <a:latin typeface="Calibri" panose="020F0502020204030204"/>
              </a:rPr>
              <a:t>M&amp;A</a:t>
            </a:r>
            <a:r>
              <a:rPr lang="ja-JP" altLang="en-US" sz="1400" dirty="0">
                <a:solidFill>
                  <a:srgbClr val="000000"/>
                </a:solidFill>
                <a:latin typeface="Calibri" panose="020F0502020204030204"/>
              </a:rPr>
              <a:t>による事業・組織構造の組替えを決断できる経営力、</a:t>
            </a:r>
            <a:r>
              <a:rPr lang="en-US" altLang="ja-JP" sz="1400" dirty="0"/>
              <a:t>AI</a:t>
            </a:r>
            <a:r>
              <a:rPr lang="ja-JP" altLang="en-US" sz="1400" dirty="0"/>
              <a:t>トランスフォーメーション（</a:t>
            </a:r>
            <a:r>
              <a:rPr lang="en-US" altLang="ja-JP" sz="1400" dirty="0"/>
              <a:t>AX</a:t>
            </a:r>
            <a:r>
              <a:rPr lang="ja-JP" altLang="en-US" sz="1400" dirty="0"/>
              <a:t>）の実現が重要。</a:t>
            </a:r>
            <a:endParaRPr lang="en-US" altLang="ja-JP" sz="1400" dirty="0">
              <a:solidFill>
                <a:srgbClr val="000000"/>
              </a:solidFill>
            </a:endParaRPr>
          </a:p>
          <a:p>
            <a:pPr marL="266700" indent="-266700">
              <a:spcBef>
                <a:spcPts val="300"/>
              </a:spcBef>
              <a:spcAft>
                <a:spcPts val="0"/>
              </a:spcAft>
              <a:buClrTx/>
              <a:buFont typeface="+mj-ea"/>
              <a:buAutoNum type="circleNumDbPlain" startAt="2"/>
            </a:pPr>
            <a:r>
              <a:rPr lang="ja-JP" altLang="en-US" sz="1400" b="1" dirty="0">
                <a:solidFill>
                  <a:srgbClr val="000000"/>
                </a:solidFill>
                <a:cs typeface="+mn-cs"/>
              </a:rPr>
              <a:t>経営力</a:t>
            </a:r>
            <a:r>
              <a:rPr lang="ja-JP" altLang="en-US" sz="1400" b="1" noProof="0" dirty="0">
                <a:solidFill>
                  <a:srgbClr val="000000"/>
                </a:solidFill>
                <a:cs typeface="+mn-cs"/>
              </a:rPr>
              <a:t>の土台となる「経営リテラシー」の強化・実践</a:t>
            </a:r>
            <a:endParaRPr lang="en-US" altLang="ja-JP" sz="1400" b="1" noProof="0" dirty="0">
              <a:solidFill>
                <a:srgbClr val="000000"/>
              </a:solidFill>
              <a:cs typeface="+mn-cs"/>
            </a:endParaRPr>
          </a:p>
          <a:p>
            <a:pPr marL="361950">
              <a:spcBef>
                <a:spcPts val="0"/>
              </a:spcBef>
              <a:spcAft>
                <a:spcPts val="0"/>
              </a:spcAft>
              <a:buClrTx/>
            </a:pPr>
            <a:r>
              <a:rPr lang="ja-JP" altLang="en-US" sz="1400" dirty="0">
                <a:solidFill>
                  <a:srgbClr val="000000"/>
                </a:solidFill>
                <a:cs typeface="+mn-cs"/>
              </a:rPr>
              <a:t>経営力の向上に向けて、原価管理や従業員の労務管理といった、経営者が持つべき「経営リテラシー」の強化・実践が重要。</a:t>
            </a:r>
            <a:endParaRPr kumimoji="1" lang="en-US" altLang="ja-JP" sz="1400" b="0" i="0" u="none" strike="noStrike" kern="1200" cap="none" spc="0" normalizeH="0" baseline="0" noProof="0" dirty="0">
              <a:ln>
                <a:noFill/>
              </a:ln>
              <a:solidFill>
                <a:srgbClr val="000000"/>
              </a:solidFill>
              <a:effectLst/>
              <a:uLnTx/>
              <a:uFillTx/>
              <a:cs typeface="+mn-cs"/>
            </a:endParaRPr>
          </a:p>
        </p:txBody>
      </p:sp>
      <p:sp>
        <p:nvSpPr>
          <p:cNvPr id="20" name="テキスト プレースホルダー 6">
            <a:extLst>
              <a:ext uri="{FF2B5EF4-FFF2-40B4-BE49-F238E27FC236}">
                <a16:creationId xmlns:a16="http://schemas.microsoft.com/office/drawing/2014/main" id="{2EB740A9-DDCB-A0B5-3E73-76DD198F8C3D}"/>
              </a:ext>
            </a:extLst>
          </p:cNvPr>
          <p:cNvSpPr txBox="1">
            <a:spLocks/>
          </p:cNvSpPr>
          <p:nvPr/>
        </p:nvSpPr>
        <p:spPr>
          <a:xfrm>
            <a:off x="885371" y="3090020"/>
            <a:ext cx="5169849" cy="338139"/>
          </a:xfrm>
          <a:prstGeom prst="rect">
            <a:avLst/>
          </a:prstGeom>
          <a:noFill/>
        </p:spPr>
        <p:txBody>
          <a:bodyPr vert="horz" wrap="square" lIns="72000" tIns="72000" rIns="72000" bIns="36000" rtlCol="0" anchor="t">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buClrTx/>
            </a:pPr>
            <a:r>
              <a:rPr lang="ja-JP" altLang="en-US" sz="1400" b="1" u="heavy">
                <a:solidFill>
                  <a:srgbClr val="00B050"/>
                </a:solidFill>
              </a:rPr>
              <a:t>「強い中小企業」に向けた</a:t>
            </a:r>
            <a:r>
              <a:rPr lang="ja-JP" altLang="en-US" b="1" u="heavy">
                <a:solidFill>
                  <a:srgbClr val="00B050"/>
                </a:solidFill>
              </a:rPr>
              <a:t>「稼ぐ力」</a:t>
            </a:r>
            <a:r>
              <a:rPr lang="ja-JP" altLang="en-US" sz="1400" b="1" u="heavy">
                <a:solidFill>
                  <a:srgbClr val="00B050"/>
                </a:solidFill>
              </a:rPr>
              <a:t>の強化</a:t>
            </a:r>
            <a:endParaRPr lang="en-US" altLang="ja-JP" sz="1400" b="1" u="heavy">
              <a:solidFill>
                <a:srgbClr val="00B050"/>
              </a:solidFill>
            </a:endParaRPr>
          </a:p>
        </p:txBody>
      </p:sp>
      <p:sp>
        <p:nvSpPr>
          <p:cNvPr id="21" name="テキスト プレースホルダー 6">
            <a:extLst>
              <a:ext uri="{FF2B5EF4-FFF2-40B4-BE49-F238E27FC236}">
                <a16:creationId xmlns:a16="http://schemas.microsoft.com/office/drawing/2014/main" id="{90A464AC-27D0-FA6D-9593-71BE63E4CCC6}"/>
              </a:ext>
            </a:extLst>
          </p:cNvPr>
          <p:cNvSpPr txBox="1">
            <a:spLocks/>
          </p:cNvSpPr>
          <p:nvPr/>
        </p:nvSpPr>
        <p:spPr>
          <a:xfrm>
            <a:off x="951354" y="3394284"/>
            <a:ext cx="5307816" cy="3077001"/>
          </a:xfrm>
          <a:prstGeom prst="rect">
            <a:avLst/>
          </a:prstGeom>
          <a:noFill/>
        </p:spPr>
        <p:txBody>
          <a:bodyPr vert="horz" wrap="square" lIns="72000" tIns="72000" rIns="72000" bIns="36000" rtlCol="0" anchor="t">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indent="-342900">
              <a:spcBef>
                <a:spcPts val="300"/>
              </a:spcBef>
              <a:spcAft>
                <a:spcPts val="300"/>
              </a:spcAft>
              <a:buClrTx/>
              <a:buAutoNum type="circleNumDbPlain"/>
            </a:pPr>
            <a:r>
              <a:rPr lang="ja-JP" altLang="en-US" sz="1400" b="1" dirty="0">
                <a:solidFill>
                  <a:srgbClr val="FF0000"/>
                </a:solidFill>
              </a:rPr>
              <a:t>中小企業間でも稼ぐ力（労働生産性）のばらつき</a:t>
            </a:r>
            <a:r>
              <a:rPr lang="ja-JP" altLang="en-US" sz="1400" dirty="0"/>
              <a:t>が存在。大企業を上回る労働生産性を有する中小企業も存在。</a:t>
            </a:r>
            <a:endParaRPr lang="en-US" altLang="ja-JP" sz="1400" dirty="0"/>
          </a:p>
          <a:p>
            <a:pPr marL="342900" indent="-342900">
              <a:spcBef>
                <a:spcPts val="0"/>
              </a:spcBef>
              <a:spcAft>
                <a:spcPts val="300"/>
              </a:spcAft>
              <a:buClrTx/>
              <a:buAutoNum type="circleNumDbPlain"/>
            </a:pPr>
            <a:r>
              <a:rPr lang="ja-JP" altLang="en-US" sz="1400" dirty="0">
                <a:solidFill>
                  <a:srgbClr val="FF0000"/>
                </a:solidFill>
                <a:latin typeface="メイリオ"/>
                <a:ea typeface="メイリオ"/>
              </a:rPr>
              <a:t>付加価値額を増加させている中小企業は、</a:t>
            </a:r>
            <a:r>
              <a:rPr lang="ja-JP" altLang="en-US" sz="1400" b="1" dirty="0">
                <a:solidFill>
                  <a:srgbClr val="FF0000"/>
                </a:solidFill>
                <a:latin typeface="メイリオ"/>
                <a:ea typeface="メイリオ"/>
              </a:rPr>
              <a:t>価格転嫁や成長投資、事業承継・</a:t>
            </a:r>
            <a:r>
              <a:rPr lang="en-US" altLang="ja-JP" sz="1400" b="1" dirty="0">
                <a:solidFill>
                  <a:srgbClr val="FF0000"/>
                </a:solidFill>
                <a:latin typeface="メイリオ"/>
                <a:ea typeface="メイリオ"/>
              </a:rPr>
              <a:t>M&amp;A</a:t>
            </a:r>
            <a:r>
              <a:rPr lang="ja-JP" altLang="en-US" sz="1400" dirty="0">
                <a:solidFill>
                  <a:srgbClr val="FF0000"/>
                </a:solidFill>
                <a:latin typeface="メイリオ"/>
                <a:ea typeface="メイリオ"/>
              </a:rPr>
              <a:t>を積極的に行っている</a:t>
            </a:r>
            <a:r>
              <a:rPr lang="ja-JP" altLang="en-US" sz="1400" dirty="0">
                <a:latin typeface="メイリオ"/>
                <a:ea typeface="メイリオ"/>
              </a:rPr>
              <a:t>傾向。</a:t>
            </a:r>
            <a:endParaRPr lang="en-US" altLang="ja-JP" sz="1400" dirty="0">
              <a:latin typeface="メイリオ"/>
              <a:ea typeface="メイリオ"/>
            </a:endParaRPr>
          </a:p>
          <a:p>
            <a:pPr marL="342900" indent="-342900">
              <a:spcBef>
                <a:spcPts val="0"/>
              </a:spcBef>
              <a:spcAft>
                <a:spcPts val="300"/>
              </a:spcAft>
              <a:buClrTx/>
              <a:buFont typeface="+mj-ea"/>
              <a:buAutoNum type="circleNumDbPlain" startAt="3"/>
            </a:pPr>
            <a:r>
              <a:rPr lang="ja-JP" altLang="en-US" sz="1400" dirty="0">
                <a:latin typeface="メイリオ"/>
                <a:ea typeface="メイリオ"/>
                <a:cs typeface="Calibri" panose="020F0502020204030204"/>
              </a:rPr>
              <a:t>「稼ぐ力」の強化に向けて、以下の</a:t>
            </a:r>
            <a:r>
              <a:rPr lang="ja-JP" altLang="en-US" sz="1400" dirty="0">
                <a:latin typeface="Calibri" panose="020F0502020204030204"/>
                <a:ea typeface="メイリオ"/>
                <a:cs typeface="Calibri" panose="020F0502020204030204"/>
              </a:rPr>
              <a:t>取組が重要。</a:t>
            </a:r>
            <a:endParaRPr lang="en-US" altLang="ja-JP" sz="1400" dirty="0">
              <a:latin typeface="メイリオ"/>
              <a:ea typeface="メイリオ"/>
              <a:cs typeface="Calibri" panose="020F0502020204030204"/>
            </a:endParaRPr>
          </a:p>
          <a:p>
            <a:pPr marL="866775" indent="-342900">
              <a:spcBef>
                <a:spcPts val="300"/>
              </a:spcBef>
              <a:spcAft>
                <a:spcPts val="0"/>
              </a:spcAft>
              <a:buClrTx/>
              <a:buFont typeface="+mj-lt"/>
              <a:buAutoNum type="alphaUcParenR"/>
            </a:pPr>
            <a:r>
              <a:rPr lang="ja-JP" altLang="en-US" sz="1400" b="1" dirty="0">
                <a:latin typeface="メイリオ"/>
                <a:ea typeface="メイリオ"/>
                <a:cs typeface="Calibri" panose="020F0502020204030204"/>
              </a:rPr>
              <a:t>成長投資</a:t>
            </a:r>
            <a:r>
              <a:rPr lang="ja-JP" altLang="en-US" sz="1400" dirty="0">
                <a:latin typeface="メイリオ"/>
                <a:ea typeface="メイリオ"/>
                <a:cs typeface="Calibri" panose="020F0502020204030204"/>
              </a:rPr>
              <a:t>･･･成長に向けた設備投資で高付加価値化</a:t>
            </a:r>
            <a:endParaRPr lang="en-US" altLang="ja-JP" sz="1400" dirty="0">
              <a:latin typeface="メイリオ"/>
              <a:ea typeface="メイリオ"/>
              <a:cs typeface="Calibri" panose="020F0502020204030204"/>
            </a:endParaRPr>
          </a:p>
          <a:p>
            <a:pPr marL="866775" indent="-342900">
              <a:spcBef>
                <a:spcPts val="300"/>
              </a:spcBef>
              <a:spcAft>
                <a:spcPts val="0"/>
              </a:spcAft>
              <a:buClrTx/>
              <a:buFont typeface="+mj-lt"/>
              <a:buAutoNum type="alphaUcParenR"/>
            </a:pPr>
            <a:r>
              <a:rPr lang="ja-JP" altLang="en-US" sz="1400" b="1" dirty="0">
                <a:latin typeface="メイリオ"/>
                <a:ea typeface="メイリオ"/>
                <a:cs typeface="Calibri" panose="020F0502020204030204"/>
              </a:rPr>
              <a:t>研究開発・人材育成</a:t>
            </a:r>
            <a:r>
              <a:rPr lang="ja-JP" altLang="en-US" sz="1400" dirty="0">
                <a:latin typeface="メイリオ"/>
                <a:ea typeface="メイリオ"/>
                <a:cs typeface="Calibri" panose="020F0502020204030204"/>
              </a:rPr>
              <a:t>･･･将来の付加価値向上に寄与</a:t>
            </a:r>
            <a:endParaRPr lang="en-US" altLang="ja-JP" sz="1400" dirty="0">
              <a:latin typeface="メイリオ"/>
              <a:ea typeface="メイリオ"/>
              <a:cs typeface="Calibri" panose="020F0502020204030204"/>
            </a:endParaRPr>
          </a:p>
          <a:p>
            <a:pPr marL="866775" indent="-342900">
              <a:spcBef>
                <a:spcPts val="300"/>
              </a:spcBef>
              <a:spcAft>
                <a:spcPts val="0"/>
              </a:spcAft>
              <a:buClrTx/>
              <a:buFont typeface="+mj-lt"/>
              <a:buAutoNum type="alphaUcParenR"/>
            </a:pPr>
            <a:r>
              <a:rPr lang="ja-JP" altLang="en-US" sz="1400" b="1" dirty="0">
                <a:latin typeface="メイリオ"/>
                <a:ea typeface="メイリオ"/>
                <a:cs typeface="Calibri" panose="020F0502020204030204"/>
              </a:rPr>
              <a:t>価格転嫁</a:t>
            </a:r>
            <a:r>
              <a:rPr lang="ja-JP" altLang="en-US" sz="1400" dirty="0">
                <a:latin typeface="メイリオ"/>
                <a:ea typeface="メイリオ"/>
                <a:cs typeface="Calibri" panose="020F0502020204030204"/>
              </a:rPr>
              <a:t>･･･適切な価格転嫁や差別化による価格設定</a:t>
            </a:r>
            <a:endParaRPr lang="en-US" altLang="ja-JP" sz="1400" dirty="0">
              <a:latin typeface="メイリオ"/>
              <a:ea typeface="メイリオ"/>
              <a:cs typeface="Calibri" panose="020F0502020204030204"/>
            </a:endParaRPr>
          </a:p>
          <a:p>
            <a:pPr marL="866775" indent="-342900">
              <a:spcBef>
                <a:spcPts val="300"/>
              </a:spcBef>
              <a:spcAft>
                <a:spcPts val="0"/>
              </a:spcAft>
              <a:buClrTx/>
              <a:buFont typeface="+mj-lt"/>
              <a:buAutoNum type="alphaUcParenR"/>
            </a:pPr>
            <a:r>
              <a:rPr lang="ja-JP" altLang="en-US" sz="1400" b="1" dirty="0">
                <a:latin typeface="メイリオ"/>
                <a:ea typeface="メイリオ"/>
                <a:cs typeface="Calibri" panose="020F0502020204030204"/>
              </a:rPr>
              <a:t>事業承継・</a:t>
            </a:r>
            <a:r>
              <a:rPr lang="en-US" altLang="ja-JP" sz="1400" b="1" dirty="0">
                <a:latin typeface="メイリオ"/>
                <a:ea typeface="メイリオ"/>
                <a:cs typeface="Calibri" panose="020F0502020204030204"/>
              </a:rPr>
              <a:t>M&amp;A</a:t>
            </a:r>
            <a:r>
              <a:rPr lang="ja-JP" altLang="en-US" sz="1400" dirty="0">
                <a:latin typeface="メイリオ"/>
                <a:ea typeface="メイリオ"/>
                <a:cs typeface="Calibri" panose="020F0502020204030204"/>
              </a:rPr>
              <a:t> ･･･新たな経営者による事業再編</a:t>
            </a:r>
            <a:endParaRPr lang="en-US" altLang="ja-JP" sz="1400" dirty="0">
              <a:latin typeface="メイリオ"/>
              <a:ea typeface="メイリオ"/>
              <a:cs typeface="Calibri" panose="020F0502020204030204"/>
            </a:endParaRPr>
          </a:p>
          <a:p>
            <a:pPr marL="866775" indent="-342900">
              <a:spcAft>
                <a:spcPts val="0"/>
              </a:spcAft>
              <a:buClrTx/>
              <a:buFont typeface="+mj-lt"/>
              <a:buAutoNum type="alphaUcParenR"/>
            </a:pPr>
            <a:r>
              <a:rPr lang="ja-JP" altLang="en-US" sz="1400" b="1" dirty="0">
                <a:latin typeface="メイリオ"/>
                <a:ea typeface="メイリオ"/>
                <a:cs typeface="Calibri" panose="020F0502020204030204"/>
              </a:rPr>
              <a:t>省力化投資</a:t>
            </a:r>
            <a:r>
              <a:rPr lang="ja-JP" altLang="en-US" sz="1400" dirty="0">
                <a:latin typeface="メイリオ"/>
                <a:ea typeface="メイリオ"/>
                <a:cs typeface="Calibri" panose="020F0502020204030204"/>
              </a:rPr>
              <a:t>･･･業務プロセスの効率化</a:t>
            </a:r>
            <a:endParaRPr lang="en-US" altLang="ja-JP" sz="1400" b="1" dirty="0">
              <a:latin typeface="メイリオ"/>
              <a:ea typeface="メイリオ"/>
              <a:cs typeface="Calibri" panose="020F0502020204030204"/>
            </a:endParaRPr>
          </a:p>
          <a:p>
            <a:pPr marL="866775" indent="-342900">
              <a:spcBef>
                <a:spcPts val="300"/>
              </a:spcBef>
              <a:spcAft>
                <a:spcPts val="0"/>
              </a:spcAft>
              <a:buClrTx/>
              <a:buFont typeface="+mj-lt"/>
              <a:buAutoNum type="alphaUcParenR"/>
            </a:pPr>
            <a:r>
              <a:rPr lang="en-US" altLang="ja-JP" sz="1400" b="1" dirty="0">
                <a:latin typeface="メイリオ"/>
                <a:ea typeface="メイリオ"/>
                <a:cs typeface="Calibri" panose="020F0502020204030204"/>
              </a:rPr>
              <a:t>AI</a:t>
            </a:r>
            <a:r>
              <a:rPr lang="ja-JP" altLang="en-US" sz="1400" b="1" dirty="0">
                <a:latin typeface="メイリオ"/>
                <a:ea typeface="メイリオ"/>
                <a:cs typeface="Calibri" panose="020F0502020204030204"/>
              </a:rPr>
              <a:t>活用・デジタル化</a:t>
            </a:r>
            <a:r>
              <a:rPr lang="ja-JP" altLang="en-US" sz="1400" dirty="0">
                <a:latin typeface="メイリオ"/>
                <a:ea typeface="メイリオ"/>
                <a:cs typeface="Calibri" panose="020F0502020204030204"/>
              </a:rPr>
              <a:t>･･･</a:t>
            </a:r>
            <a:r>
              <a:rPr lang="ja-JP" altLang="en-US" sz="1400" dirty="0"/>
              <a:t>付加価値向上にも期待</a:t>
            </a:r>
            <a:endParaRPr lang="en-US" altLang="ja-JP" sz="1400" dirty="0">
              <a:latin typeface="メイリオ"/>
              <a:ea typeface="メイリオ"/>
              <a:cs typeface="Calibri" panose="020F0502020204030204"/>
            </a:endParaRPr>
          </a:p>
        </p:txBody>
      </p:sp>
      <p:sp>
        <p:nvSpPr>
          <p:cNvPr id="22" name="テキスト プレースホルダー 6">
            <a:extLst>
              <a:ext uri="{FF2B5EF4-FFF2-40B4-BE49-F238E27FC236}">
                <a16:creationId xmlns:a16="http://schemas.microsoft.com/office/drawing/2014/main" id="{50F856D9-CFE4-43CC-D8FA-1C7A00E7D123}"/>
              </a:ext>
            </a:extLst>
          </p:cNvPr>
          <p:cNvSpPr txBox="1">
            <a:spLocks/>
          </p:cNvSpPr>
          <p:nvPr/>
        </p:nvSpPr>
        <p:spPr>
          <a:xfrm>
            <a:off x="6699884" y="3336772"/>
            <a:ext cx="5502013" cy="3037772"/>
          </a:xfrm>
          <a:prstGeom prst="rect">
            <a:avLst/>
          </a:prstGeom>
          <a:noFill/>
        </p:spPr>
        <p:txBody>
          <a:bodyPr vert="horz" wrap="square" lIns="72000" tIns="72000" rIns="72000" bIns="36000" rtlCol="0" anchor="t">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indent="-342900">
              <a:spcAft>
                <a:spcPts val="300"/>
              </a:spcAft>
              <a:buClrTx/>
              <a:buAutoNum type="circleNumDbPlain"/>
            </a:pPr>
            <a:r>
              <a:rPr lang="ja-JP" altLang="en-US" sz="1400" dirty="0">
                <a:latin typeface="メイリオ"/>
                <a:ea typeface="メイリオ"/>
              </a:rPr>
              <a:t>現状、経営リテラシーは十分ではない。</a:t>
            </a:r>
            <a:r>
              <a:rPr lang="ja-JP" altLang="en-US" sz="1400" dirty="0">
                <a:solidFill>
                  <a:srgbClr val="FF0000"/>
                </a:solidFill>
                <a:latin typeface="メイリオ"/>
                <a:ea typeface="メイリオ"/>
              </a:rPr>
              <a:t>経営リテラシーを有する企業は、</a:t>
            </a:r>
            <a:r>
              <a:rPr lang="ja-JP" altLang="en-US" sz="1400" b="1" dirty="0">
                <a:solidFill>
                  <a:srgbClr val="FF0000"/>
                </a:solidFill>
                <a:latin typeface="メイリオ"/>
                <a:ea typeface="メイリオ"/>
              </a:rPr>
              <a:t>業績や人材確保等で明確な違い</a:t>
            </a:r>
            <a:r>
              <a:rPr lang="ja-JP" altLang="en-US" sz="1400" dirty="0">
                <a:latin typeface="メイリオ"/>
                <a:ea typeface="メイリオ"/>
              </a:rPr>
              <a:t>を生み出す。</a:t>
            </a:r>
            <a:endParaRPr lang="en-US" altLang="ja-JP" sz="1400" dirty="0">
              <a:latin typeface="メイリオ"/>
              <a:ea typeface="メイリオ"/>
            </a:endParaRPr>
          </a:p>
          <a:p>
            <a:pPr marL="412750" indent="-342900">
              <a:spcBef>
                <a:spcPts val="0"/>
              </a:spcBef>
              <a:spcAft>
                <a:spcPts val="300"/>
              </a:spcAft>
              <a:buClrTx/>
              <a:buFont typeface="+mj-lt"/>
              <a:buAutoNum type="alphaUcParenR"/>
            </a:pPr>
            <a:r>
              <a:rPr lang="ja-JP" altLang="en-US" sz="1400" b="1" dirty="0">
                <a:latin typeface="メイリオ"/>
                <a:ea typeface="メイリオ"/>
              </a:rPr>
              <a:t>財務・会計</a:t>
            </a:r>
            <a:r>
              <a:rPr lang="en-US" altLang="ja-JP" sz="1400" b="1" dirty="0">
                <a:latin typeface="メイリオ"/>
                <a:ea typeface="メイリオ"/>
              </a:rPr>
              <a:t>【</a:t>
            </a:r>
            <a:r>
              <a:rPr lang="ja-JP" altLang="en-US" sz="1400" b="1" dirty="0">
                <a:latin typeface="メイリオ"/>
                <a:ea typeface="メイリオ"/>
              </a:rPr>
              <a:t>原価管理・資金繰り</a:t>
            </a:r>
            <a:r>
              <a:rPr lang="en-US" altLang="ja-JP" sz="1400" b="1" dirty="0">
                <a:latin typeface="メイリオ"/>
                <a:ea typeface="メイリオ"/>
              </a:rPr>
              <a:t>】</a:t>
            </a:r>
          </a:p>
          <a:p>
            <a:pPr marL="628650" indent="-200025">
              <a:spcBef>
                <a:spcPts val="0"/>
              </a:spcBef>
              <a:spcAft>
                <a:spcPts val="300"/>
              </a:spcAft>
              <a:buClrTx/>
              <a:buFont typeface="Wingdings" panose="05000000000000000000" pitchFamily="2" charset="2"/>
              <a:buChar char="ð"/>
            </a:pPr>
            <a:r>
              <a:rPr lang="ja-JP" altLang="en-US" sz="1400" dirty="0">
                <a:latin typeface="メイリオ"/>
                <a:ea typeface="メイリオ"/>
              </a:rPr>
              <a:t>原価管理による価格転嫁率の向上、資金繰りに好影響</a:t>
            </a:r>
            <a:endParaRPr lang="en-US" altLang="ja-JP" sz="1400" dirty="0">
              <a:latin typeface="メイリオ"/>
              <a:ea typeface="メイリオ"/>
            </a:endParaRPr>
          </a:p>
          <a:p>
            <a:pPr marL="412750" indent="-342900">
              <a:spcBef>
                <a:spcPts val="0"/>
              </a:spcBef>
              <a:spcAft>
                <a:spcPts val="300"/>
              </a:spcAft>
              <a:buClrTx/>
              <a:buFont typeface="+mj-lt"/>
              <a:buAutoNum type="alphaUcParenR" startAt="2"/>
            </a:pPr>
            <a:r>
              <a:rPr lang="ja-JP" altLang="en-US" sz="1400" b="1" dirty="0">
                <a:latin typeface="メイリオ"/>
                <a:ea typeface="メイリオ"/>
              </a:rPr>
              <a:t>組織・人材</a:t>
            </a:r>
            <a:r>
              <a:rPr lang="en-US" altLang="ja-JP" sz="1400" b="1" dirty="0">
                <a:latin typeface="メイリオ"/>
                <a:ea typeface="メイリオ"/>
              </a:rPr>
              <a:t>【</a:t>
            </a:r>
            <a:r>
              <a:rPr lang="ja-JP" altLang="en-US" sz="1400" b="1" dirty="0">
                <a:latin typeface="メイリオ"/>
                <a:ea typeface="メイリオ"/>
              </a:rPr>
              <a:t>労務管理・組織活性化</a:t>
            </a:r>
            <a:r>
              <a:rPr lang="en-US" altLang="ja-JP" sz="1400" b="1" dirty="0">
                <a:latin typeface="メイリオ"/>
                <a:ea typeface="メイリオ"/>
              </a:rPr>
              <a:t>】</a:t>
            </a:r>
          </a:p>
          <a:p>
            <a:pPr marL="628650" indent="-200025">
              <a:spcBef>
                <a:spcPts val="0"/>
              </a:spcBef>
              <a:spcAft>
                <a:spcPts val="300"/>
              </a:spcAft>
              <a:buClrTx/>
              <a:buFont typeface="Wingdings" panose="05000000000000000000" pitchFamily="2" charset="2"/>
              <a:buChar char="ð"/>
            </a:pPr>
            <a:r>
              <a:rPr lang="ja-JP" altLang="en-US" sz="1400" dirty="0"/>
              <a:t>労務管理や組織活性化は人材の確保・定着に好影響</a:t>
            </a:r>
            <a:endParaRPr lang="en-US" altLang="ja-JP" sz="1400" dirty="0">
              <a:latin typeface="メイリオ"/>
              <a:ea typeface="メイリオ"/>
            </a:endParaRPr>
          </a:p>
          <a:p>
            <a:pPr marL="412750" indent="-342900">
              <a:spcBef>
                <a:spcPts val="0"/>
              </a:spcBef>
              <a:spcAft>
                <a:spcPts val="300"/>
              </a:spcAft>
              <a:buClrTx/>
              <a:buFont typeface="+mj-lt"/>
              <a:buAutoNum type="alphaUcParenR" startAt="3"/>
            </a:pPr>
            <a:r>
              <a:rPr lang="ja-JP" altLang="en-US" sz="1400" b="1" dirty="0">
                <a:latin typeface="メイリオ"/>
                <a:ea typeface="メイリオ"/>
              </a:rPr>
              <a:t>運営管理</a:t>
            </a:r>
            <a:r>
              <a:rPr lang="en-US" altLang="ja-JP" sz="1400" b="1" dirty="0">
                <a:latin typeface="メイリオ"/>
                <a:ea typeface="メイリオ"/>
              </a:rPr>
              <a:t>【</a:t>
            </a:r>
            <a:r>
              <a:rPr lang="ja-JP" altLang="en-US" sz="1400" b="1" dirty="0">
                <a:latin typeface="メイリオ"/>
                <a:ea typeface="メイリオ"/>
              </a:rPr>
              <a:t>品質管理・属人化防止</a:t>
            </a:r>
            <a:r>
              <a:rPr lang="en-US" altLang="ja-JP" sz="1400" b="1" dirty="0">
                <a:latin typeface="メイリオ"/>
                <a:ea typeface="メイリオ"/>
              </a:rPr>
              <a:t>】</a:t>
            </a:r>
          </a:p>
          <a:p>
            <a:pPr marL="628650" indent="-200025">
              <a:spcBef>
                <a:spcPts val="0"/>
              </a:spcBef>
              <a:spcAft>
                <a:spcPts val="300"/>
              </a:spcAft>
              <a:buClrTx/>
              <a:buFont typeface="Wingdings" panose="05000000000000000000" pitchFamily="2" charset="2"/>
              <a:buChar char="ð"/>
            </a:pPr>
            <a:r>
              <a:rPr lang="ja-JP" altLang="en-US" sz="1400" dirty="0">
                <a:latin typeface="メイリオ"/>
                <a:ea typeface="メイリオ"/>
              </a:rPr>
              <a:t>品質管理による顧客獲得、属人化防止で円滑な業務遂行</a:t>
            </a:r>
            <a:endParaRPr lang="en-US" altLang="ja-JP" sz="1400" dirty="0">
              <a:latin typeface="メイリオ"/>
              <a:ea typeface="メイリオ"/>
            </a:endParaRPr>
          </a:p>
          <a:p>
            <a:pPr marL="412750" indent="-342900">
              <a:spcBef>
                <a:spcPts val="0"/>
              </a:spcBef>
              <a:spcAft>
                <a:spcPts val="300"/>
              </a:spcAft>
              <a:buClrTx/>
              <a:buFont typeface="+mj-lt"/>
              <a:buAutoNum type="alphaUcParenR" startAt="4"/>
            </a:pPr>
            <a:r>
              <a:rPr lang="ja-JP" altLang="en-US" sz="1400" b="1" dirty="0">
                <a:latin typeface="メイリオ"/>
                <a:ea typeface="メイリオ"/>
              </a:rPr>
              <a:t>経営戦略</a:t>
            </a:r>
            <a:r>
              <a:rPr lang="en-US" altLang="ja-JP" sz="1400" b="1" dirty="0">
                <a:latin typeface="メイリオ"/>
                <a:ea typeface="メイリオ"/>
              </a:rPr>
              <a:t>【</a:t>
            </a:r>
            <a:r>
              <a:rPr lang="ja-JP" altLang="en-US" sz="1400" b="1" dirty="0">
                <a:latin typeface="メイリオ"/>
                <a:ea typeface="メイリオ"/>
              </a:rPr>
              <a:t>経営計画策定・マーケティング</a:t>
            </a:r>
            <a:r>
              <a:rPr lang="en-US" altLang="ja-JP" sz="1400" b="1" dirty="0">
                <a:latin typeface="メイリオ"/>
                <a:ea typeface="メイリオ"/>
              </a:rPr>
              <a:t>】</a:t>
            </a:r>
          </a:p>
          <a:p>
            <a:pPr marL="628650" indent="-200025">
              <a:spcBef>
                <a:spcPts val="0"/>
              </a:spcBef>
              <a:spcAft>
                <a:spcPts val="300"/>
              </a:spcAft>
              <a:buClrTx/>
              <a:buFont typeface="Wingdings" panose="05000000000000000000" pitchFamily="2" charset="2"/>
              <a:buChar char="ð"/>
            </a:pPr>
            <a:r>
              <a:rPr lang="ja-JP" altLang="en-US" sz="1400" dirty="0">
                <a:latin typeface="メイリオ"/>
                <a:ea typeface="メイリオ"/>
              </a:rPr>
              <a:t>事業目標や経営計画の策定・</a:t>
            </a:r>
            <a:r>
              <a:rPr lang="en-US" altLang="ja-JP" sz="1400" dirty="0">
                <a:latin typeface="メイリオ"/>
                <a:ea typeface="メイリオ"/>
              </a:rPr>
              <a:t>PDCA</a:t>
            </a:r>
            <a:r>
              <a:rPr lang="ja-JP" altLang="en-US" sz="1400" dirty="0">
                <a:latin typeface="メイリオ"/>
                <a:ea typeface="メイリオ"/>
              </a:rPr>
              <a:t>サイクルが重要</a:t>
            </a:r>
            <a:endParaRPr lang="en-US" altLang="ja-JP" sz="1400" dirty="0">
              <a:latin typeface="メイリオ"/>
              <a:ea typeface="メイリオ"/>
            </a:endParaRPr>
          </a:p>
          <a:p>
            <a:pPr marL="342900" indent="-342900">
              <a:spcBef>
                <a:spcPts val="0"/>
              </a:spcBef>
              <a:spcAft>
                <a:spcPts val="0"/>
              </a:spcAft>
              <a:buClrTx/>
              <a:buFont typeface="+mj-ea"/>
              <a:buAutoNum type="circleNumDbPlain" startAt="2"/>
            </a:pPr>
            <a:r>
              <a:rPr lang="ja-JP" altLang="en-US" sz="1400" b="1" dirty="0"/>
              <a:t>企業単独ではなく、企業間連携を進める</a:t>
            </a:r>
            <a:r>
              <a:rPr lang="ja-JP" altLang="en-US" sz="1400" dirty="0"/>
              <a:t>ことは、新製品開発やリソースの共有など、労働生産性の向上にとっても有効。</a:t>
            </a:r>
            <a:endParaRPr lang="en-US" altLang="ja-JP" sz="1400" dirty="0"/>
          </a:p>
        </p:txBody>
      </p:sp>
      <p:sp>
        <p:nvSpPr>
          <p:cNvPr id="24" name="テキスト プレースホルダー 6">
            <a:extLst>
              <a:ext uri="{FF2B5EF4-FFF2-40B4-BE49-F238E27FC236}">
                <a16:creationId xmlns:a16="http://schemas.microsoft.com/office/drawing/2014/main" id="{477E73C1-55F9-21C4-48DB-68C115E66E4E}"/>
              </a:ext>
            </a:extLst>
          </p:cNvPr>
          <p:cNvSpPr txBox="1">
            <a:spLocks/>
          </p:cNvSpPr>
          <p:nvPr/>
        </p:nvSpPr>
        <p:spPr>
          <a:xfrm>
            <a:off x="6775722" y="3071739"/>
            <a:ext cx="5305547" cy="284135"/>
          </a:xfrm>
          <a:prstGeom prst="rect">
            <a:avLst/>
          </a:prstGeom>
          <a:noFill/>
        </p:spPr>
        <p:txBody>
          <a:bodyPr vert="horz" wrap="square" lIns="72000" tIns="72000" rIns="72000" bIns="36000" rtlCol="0" anchor="t">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buClrTx/>
            </a:pPr>
            <a:r>
              <a:rPr lang="ja-JP" altLang="en-US" sz="1400" b="1" u="heavy">
                <a:solidFill>
                  <a:srgbClr val="0064C8"/>
                </a:solidFill>
              </a:rPr>
              <a:t>経営者が持つべき</a:t>
            </a:r>
            <a:r>
              <a:rPr lang="ja-JP" altLang="en-US" b="1" u="heavy">
                <a:solidFill>
                  <a:srgbClr val="0064C8"/>
                </a:solidFill>
              </a:rPr>
              <a:t>「経営リテラシー」</a:t>
            </a:r>
            <a:r>
              <a:rPr lang="ja-JP" altLang="en-US" sz="1400" b="1" u="heavy">
                <a:solidFill>
                  <a:srgbClr val="0064C8"/>
                </a:solidFill>
              </a:rPr>
              <a:t>の強化・実践</a:t>
            </a:r>
            <a:endParaRPr lang="en-US" altLang="ja-JP" sz="1400" b="1" u="heavy">
              <a:solidFill>
                <a:srgbClr val="0064C8"/>
              </a:solidFill>
            </a:endParaRPr>
          </a:p>
        </p:txBody>
      </p:sp>
      <p:sp>
        <p:nvSpPr>
          <p:cNvPr id="32" name="テキスト プレースホルダー 6">
            <a:extLst>
              <a:ext uri="{FF2B5EF4-FFF2-40B4-BE49-F238E27FC236}">
                <a16:creationId xmlns:a16="http://schemas.microsoft.com/office/drawing/2014/main" id="{7C5D2A58-F835-6087-BB1B-693B127D221E}"/>
              </a:ext>
            </a:extLst>
          </p:cNvPr>
          <p:cNvSpPr txBox="1">
            <a:spLocks/>
          </p:cNvSpPr>
          <p:nvPr/>
        </p:nvSpPr>
        <p:spPr>
          <a:xfrm>
            <a:off x="42057" y="3123723"/>
            <a:ext cx="390032" cy="3037588"/>
          </a:xfrm>
          <a:prstGeom prst="rect">
            <a:avLst/>
          </a:prstGeom>
          <a:solidFill>
            <a:schemeClr val="tx2">
              <a:lumMod val="50000"/>
              <a:lumOff val="50000"/>
            </a:schemeClr>
          </a:solidFill>
          <a:ln w="38100">
            <a:solidFill>
              <a:schemeClr val="tx2">
                <a:lumMod val="65000"/>
                <a:lumOff val="35000"/>
              </a:schemeClr>
            </a:solidFill>
          </a:ln>
        </p:spPr>
        <p:txBody>
          <a:bodyPr vert="eaVert" wrap="square" lIns="72000" tIns="72000" rIns="72000" bIns="36000" rtlCol="0">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buClrTx/>
            </a:pPr>
            <a:r>
              <a:rPr lang="ja-JP" altLang="en-US" sz="1400" b="1">
                <a:solidFill>
                  <a:schemeClr val="bg1"/>
                </a:solidFill>
              </a:rPr>
              <a:t>重要となる取組例</a:t>
            </a:r>
          </a:p>
        </p:txBody>
      </p:sp>
      <p:sp>
        <p:nvSpPr>
          <p:cNvPr id="37" name="テキスト プレースホルダー 6">
            <a:extLst>
              <a:ext uri="{FF2B5EF4-FFF2-40B4-BE49-F238E27FC236}">
                <a16:creationId xmlns:a16="http://schemas.microsoft.com/office/drawing/2014/main" id="{D295D8E5-00DF-57E0-65F1-1FDCD000565C}"/>
              </a:ext>
            </a:extLst>
          </p:cNvPr>
          <p:cNvSpPr txBox="1">
            <a:spLocks/>
          </p:cNvSpPr>
          <p:nvPr/>
        </p:nvSpPr>
        <p:spPr>
          <a:xfrm>
            <a:off x="42056" y="6218477"/>
            <a:ext cx="390032" cy="628095"/>
          </a:xfrm>
          <a:prstGeom prst="rect">
            <a:avLst/>
          </a:prstGeom>
          <a:solidFill>
            <a:schemeClr val="tx2">
              <a:lumMod val="50000"/>
              <a:lumOff val="50000"/>
            </a:schemeClr>
          </a:solidFill>
          <a:ln w="38100">
            <a:solidFill>
              <a:schemeClr val="tx2">
                <a:lumMod val="65000"/>
                <a:lumOff val="35000"/>
              </a:schemeClr>
            </a:solidFill>
          </a:ln>
        </p:spPr>
        <p:txBody>
          <a:bodyPr vert="eaVert" wrap="square" lIns="72000" tIns="72000" rIns="72000" bIns="36000" rtlCol="0" anchor="ctr">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spcBef>
                <a:spcPts val="0"/>
              </a:spcBef>
              <a:spcAft>
                <a:spcPts val="0"/>
              </a:spcAft>
              <a:buClrTx/>
            </a:pPr>
            <a:r>
              <a:rPr lang="ja-JP" altLang="en-US" sz="800" b="1">
                <a:solidFill>
                  <a:schemeClr val="bg1"/>
                </a:solidFill>
              </a:rPr>
              <a:t>支援機関による支援</a:t>
            </a:r>
            <a:endParaRPr lang="en-US" altLang="ja-JP" sz="800" b="1">
              <a:solidFill>
                <a:schemeClr val="bg1"/>
              </a:solidFill>
            </a:endParaRPr>
          </a:p>
        </p:txBody>
      </p:sp>
      <p:grpSp>
        <p:nvGrpSpPr>
          <p:cNvPr id="12" name="グループ化 11">
            <a:extLst>
              <a:ext uri="{FF2B5EF4-FFF2-40B4-BE49-F238E27FC236}">
                <a16:creationId xmlns:a16="http://schemas.microsoft.com/office/drawing/2014/main" id="{1281810C-22E5-4F23-944E-DBD068E3C1B1}"/>
              </a:ext>
            </a:extLst>
          </p:cNvPr>
          <p:cNvGrpSpPr/>
          <p:nvPr/>
        </p:nvGrpSpPr>
        <p:grpSpPr>
          <a:xfrm>
            <a:off x="4433285" y="6165304"/>
            <a:ext cx="3325427" cy="213140"/>
            <a:chOff x="4735691" y="5844711"/>
            <a:chExt cx="3325427" cy="303654"/>
          </a:xfrm>
        </p:grpSpPr>
        <p:sp>
          <p:nvSpPr>
            <p:cNvPr id="9" name="矢印: 右 8">
              <a:extLst>
                <a:ext uri="{FF2B5EF4-FFF2-40B4-BE49-F238E27FC236}">
                  <a16:creationId xmlns:a16="http://schemas.microsoft.com/office/drawing/2014/main" id="{30F803F3-9D63-AFD3-8E90-82EE6B4D3D1F}"/>
                </a:ext>
              </a:extLst>
            </p:cNvPr>
            <p:cNvSpPr/>
            <p:nvPr/>
          </p:nvSpPr>
          <p:spPr bwMode="auto">
            <a:xfrm rot="16200000">
              <a:off x="6246578" y="4333824"/>
              <a:ext cx="303654" cy="3325427"/>
            </a:xfrm>
            <a:prstGeom prst="rightArrow">
              <a:avLst/>
            </a:prstGeom>
            <a:solidFill>
              <a:schemeClr val="accent1"/>
            </a:solidFill>
            <a:ln w="9525">
              <a:noFill/>
              <a:miter lim="800000"/>
              <a:headEnd/>
              <a:tailEnd/>
            </a:ln>
            <a:effectLst/>
          </p:spPr>
          <p:txBody>
            <a:bodyPr wrap="square" rtlCol="0" anchor="ctr"/>
            <a:lstStyle/>
            <a:p>
              <a:pPr algn="l"/>
              <a:endParaRPr kumimoji="0" lang="ja-JP" altLang="en-US" sz="1100">
                <a:solidFill>
                  <a:srgbClr val="FFC000"/>
                </a:solidFill>
                <a:latin typeface="+mj-ea"/>
                <a:ea typeface="+mj-ea"/>
              </a:endParaRPr>
            </a:p>
          </p:txBody>
        </p:sp>
        <p:sp>
          <p:nvSpPr>
            <p:cNvPr id="10" name="テキスト プレースホルダー 6">
              <a:extLst>
                <a:ext uri="{FF2B5EF4-FFF2-40B4-BE49-F238E27FC236}">
                  <a16:creationId xmlns:a16="http://schemas.microsoft.com/office/drawing/2014/main" id="{67F74770-0437-AD5E-09DF-DA7DDE1C7E77}"/>
                </a:ext>
              </a:extLst>
            </p:cNvPr>
            <p:cNvSpPr txBox="1">
              <a:spLocks/>
            </p:cNvSpPr>
            <p:nvPr/>
          </p:nvSpPr>
          <p:spPr>
            <a:xfrm>
              <a:off x="5809642" y="5889333"/>
              <a:ext cx="1177526" cy="250233"/>
            </a:xfrm>
            <a:prstGeom prst="rect">
              <a:avLst/>
            </a:prstGeom>
            <a:noFill/>
          </p:spPr>
          <p:txBody>
            <a:bodyPr vert="horz" wrap="square" lIns="72000" tIns="72000" rIns="72000" bIns="36000" rtlCol="0" anchor="ctr">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buClrTx/>
              </a:pPr>
              <a:r>
                <a:rPr lang="ja-JP" altLang="en-US" sz="1200" b="1">
                  <a:solidFill>
                    <a:schemeClr val="bg1"/>
                  </a:solidFill>
                </a:rPr>
                <a:t>適切な支援</a:t>
              </a:r>
              <a:endParaRPr lang="en-US" altLang="ja-JP" sz="1200" b="1">
                <a:solidFill>
                  <a:schemeClr val="bg1"/>
                </a:solidFill>
              </a:endParaRPr>
            </a:p>
          </p:txBody>
        </p:sp>
      </p:grpSp>
      <p:sp>
        <p:nvSpPr>
          <p:cNvPr id="26" name="テキスト プレースホルダー 6">
            <a:extLst>
              <a:ext uri="{FF2B5EF4-FFF2-40B4-BE49-F238E27FC236}">
                <a16:creationId xmlns:a16="http://schemas.microsoft.com/office/drawing/2014/main" id="{93EF0AF2-26A4-81E4-7CCF-CE3F364C39DB}"/>
              </a:ext>
            </a:extLst>
          </p:cNvPr>
          <p:cNvSpPr txBox="1">
            <a:spLocks/>
          </p:cNvSpPr>
          <p:nvPr/>
        </p:nvSpPr>
        <p:spPr>
          <a:xfrm>
            <a:off x="9576816" y="703169"/>
            <a:ext cx="2615184" cy="125721"/>
          </a:xfrm>
          <a:prstGeom prst="rect">
            <a:avLst/>
          </a:prstGeom>
          <a:solidFill>
            <a:schemeClr val="bg1"/>
          </a:solidFill>
          <a:ln>
            <a:noFill/>
          </a:ln>
        </p:spPr>
        <p:txBody>
          <a:bodyPr vert="horz" wrap="square" lIns="72000" tIns="72000" rIns="72000" bIns="36000" rtlCol="0" anchor="ctr">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buClrTx/>
            </a:pPr>
            <a:endParaRPr lang="en-US" altLang="ja-JP" sz="1400" b="1">
              <a:solidFill>
                <a:schemeClr val="bg1"/>
              </a:solidFill>
            </a:endParaRPr>
          </a:p>
        </p:txBody>
      </p:sp>
      <p:sp>
        <p:nvSpPr>
          <p:cNvPr id="33" name="正方形/長方形 32">
            <a:extLst>
              <a:ext uri="{FF2B5EF4-FFF2-40B4-BE49-F238E27FC236}">
                <a16:creationId xmlns:a16="http://schemas.microsoft.com/office/drawing/2014/main" id="{862CB9EF-C1C6-577B-E165-3118CBAB220E}"/>
              </a:ext>
            </a:extLst>
          </p:cNvPr>
          <p:cNvSpPr/>
          <p:nvPr/>
        </p:nvSpPr>
        <p:spPr bwMode="auto">
          <a:xfrm>
            <a:off x="1081484" y="3123723"/>
            <a:ext cx="11002475" cy="895877"/>
          </a:xfrm>
          <a:prstGeom prst="rect">
            <a:avLst/>
          </a:prstGeom>
          <a:noFill/>
          <a:ln w="28575">
            <a:noFill/>
            <a:miter lim="800000"/>
            <a:headEnd/>
            <a:tailEnd/>
          </a:ln>
          <a:effectLst/>
        </p:spPr>
        <p:txBody>
          <a:bodyPr wrap="square" rtlCol="0" anchor="ctr"/>
          <a:lstStyle/>
          <a:p>
            <a:pPr algn="l"/>
            <a:endParaRPr kumimoji="0" lang="ja-JP" altLang="en-US" sz="1200">
              <a:latin typeface="+mj-ea"/>
              <a:ea typeface="+mj-ea"/>
            </a:endParaRPr>
          </a:p>
        </p:txBody>
      </p:sp>
      <p:sp>
        <p:nvSpPr>
          <p:cNvPr id="41" name="テキスト プレースホルダー 6">
            <a:extLst>
              <a:ext uri="{FF2B5EF4-FFF2-40B4-BE49-F238E27FC236}">
                <a16:creationId xmlns:a16="http://schemas.microsoft.com/office/drawing/2014/main" id="{A5106F20-B16E-B3A6-F335-8D68678D4F24}"/>
              </a:ext>
            </a:extLst>
          </p:cNvPr>
          <p:cNvSpPr txBox="1">
            <a:spLocks/>
          </p:cNvSpPr>
          <p:nvPr/>
        </p:nvSpPr>
        <p:spPr>
          <a:xfrm>
            <a:off x="563469" y="6309320"/>
            <a:ext cx="11520490" cy="525822"/>
          </a:xfrm>
          <a:prstGeom prst="rect">
            <a:avLst/>
          </a:prstGeom>
          <a:noFill/>
        </p:spPr>
        <p:txBody>
          <a:bodyPr vert="horz" wrap="square" lIns="72000" tIns="72000" rIns="72000" bIns="36000" rtlCol="0" anchor="t">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285750" indent="-285750">
              <a:spcAft>
                <a:spcPts val="0"/>
              </a:spcAft>
              <a:buClrTx/>
              <a:buFont typeface="Wingdings" panose="05000000000000000000" pitchFamily="2" charset="2"/>
              <a:buChar char="p"/>
            </a:pPr>
            <a:r>
              <a:rPr lang="ja-JP" altLang="en-US" sz="1400" dirty="0">
                <a:latin typeface="メイリオ"/>
                <a:ea typeface="メイリオ"/>
              </a:rPr>
              <a:t>中小企業の稼ぐ力の強化、経営リテラシーの強化・実践のためには、事業者のニーズに応じた</a:t>
            </a:r>
            <a:r>
              <a:rPr lang="ja-JP" altLang="en-US" sz="1400" b="1" dirty="0">
                <a:latin typeface="メイリオ"/>
                <a:ea typeface="メイリオ"/>
              </a:rPr>
              <a:t>支援機関による経営支援</a:t>
            </a:r>
            <a:r>
              <a:rPr lang="ja-JP" altLang="en-US" sz="1400" dirty="0">
                <a:latin typeface="メイリオ"/>
                <a:ea typeface="メイリオ"/>
              </a:rPr>
              <a:t>が重要。</a:t>
            </a:r>
            <a:endParaRPr lang="en-US" altLang="ja-JP" sz="1400" dirty="0">
              <a:latin typeface="メイリオ"/>
              <a:ea typeface="メイリオ"/>
            </a:endParaRPr>
          </a:p>
          <a:p>
            <a:pPr marL="285750" indent="-285750">
              <a:spcBef>
                <a:spcPts val="0"/>
              </a:spcBef>
              <a:spcAft>
                <a:spcPts val="0"/>
              </a:spcAft>
              <a:buClrTx/>
              <a:buFont typeface="Wingdings" panose="05000000000000000000" pitchFamily="2" charset="2"/>
              <a:buChar char="p"/>
            </a:pPr>
            <a:r>
              <a:rPr lang="ja-JP" altLang="en-US" sz="1400" dirty="0">
                <a:latin typeface="メイリオ"/>
                <a:ea typeface="メイリオ"/>
              </a:rPr>
              <a:t>経営支援に当たっては、支援機関における</a:t>
            </a:r>
            <a:r>
              <a:rPr lang="ja-JP" altLang="en-US" sz="1400" b="1" dirty="0">
                <a:latin typeface="メイリオ"/>
                <a:ea typeface="メイリオ"/>
              </a:rPr>
              <a:t>支援能力向上</a:t>
            </a:r>
            <a:r>
              <a:rPr lang="ja-JP" altLang="en-US" sz="1400" dirty="0">
                <a:latin typeface="メイリオ"/>
                <a:ea typeface="メイリオ"/>
              </a:rPr>
              <a:t>（相談員の能力開発）、</a:t>
            </a:r>
            <a:r>
              <a:rPr lang="ja-JP" altLang="en-US" sz="1400" b="1" dirty="0">
                <a:latin typeface="メイリオ"/>
                <a:ea typeface="メイリオ"/>
              </a:rPr>
              <a:t>支援機関同士の連携</a:t>
            </a:r>
            <a:r>
              <a:rPr lang="ja-JP" altLang="en-US" sz="1400" dirty="0">
                <a:latin typeface="メイリオ"/>
                <a:ea typeface="メイリオ"/>
              </a:rPr>
              <a:t>などが課題。</a:t>
            </a:r>
            <a:endParaRPr lang="en-US" altLang="ja-JP" sz="1400" dirty="0">
              <a:latin typeface="メイリオ"/>
              <a:ea typeface="メイリオ"/>
            </a:endParaRPr>
          </a:p>
        </p:txBody>
      </p:sp>
      <p:sp>
        <p:nvSpPr>
          <p:cNvPr id="4" name="テキスト プレースホルダー 6">
            <a:extLst>
              <a:ext uri="{FF2B5EF4-FFF2-40B4-BE49-F238E27FC236}">
                <a16:creationId xmlns:a16="http://schemas.microsoft.com/office/drawing/2014/main" id="{245D50C7-FECE-FAE5-3FE7-7737136A2A93}"/>
              </a:ext>
            </a:extLst>
          </p:cNvPr>
          <p:cNvSpPr txBox="1">
            <a:spLocks/>
          </p:cNvSpPr>
          <p:nvPr/>
        </p:nvSpPr>
        <p:spPr>
          <a:xfrm>
            <a:off x="7916444" y="748158"/>
            <a:ext cx="2694292" cy="255671"/>
          </a:xfrm>
          <a:prstGeom prst="rect">
            <a:avLst/>
          </a:prstGeom>
          <a:solidFill>
            <a:schemeClr val="accent2">
              <a:lumMod val="75000"/>
            </a:schemeClr>
          </a:solidFill>
        </p:spPr>
        <p:txBody>
          <a:bodyPr vert="horz" wrap="square" lIns="72000" tIns="72000" rIns="72000" bIns="36000" rtlCol="0" anchor="ctr">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buClrTx/>
            </a:pPr>
            <a:r>
              <a:rPr lang="ja-JP" altLang="en-US" sz="1400" b="1">
                <a:solidFill>
                  <a:schemeClr val="bg1"/>
                </a:solidFill>
              </a:rPr>
              <a:t>必要となる取組</a:t>
            </a:r>
            <a:endParaRPr lang="en-US" altLang="ja-JP" sz="1400" b="1">
              <a:solidFill>
                <a:schemeClr val="bg1"/>
              </a:solidFill>
            </a:endParaRPr>
          </a:p>
        </p:txBody>
      </p:sp>
      <p:sp>
        <p:nvSpPr>
          <p:cNvPr id="5" name="テキスト プレースホルダー 4">
            <a:extLst>
              <a:ext uri="{FF2B5EF4-FFF2-40B4-BE49-F238E27FC236}">
                <a16:creationId xmlns:a16="http://schemas.microsoft.com/office/drawing/2014/main" id="{98F8CAEE-26B2-008F-2AC8-5A3756B060AE}"/>
              </a:ext>
            </a:extLst>
          </p:cNvPr>
          <p:cNvSpPr>
            <a:spLocks noGrp="1"/>
          </p:cNvSpPr>
          <p:nvPr>
            <p:ph type="body" sz="quarter" idx="22"/>
          </p:nvPr>
        </p:nvSpPr>
        <p:spPr>
          <a:xfrm>
            <a:off x="0" y="2198"/>
            <a:ext cx="12192000" cy="278285"/>
          </a:xfrm>
          <a:solidFill>
            <a:srgbClr val="002060"/>
          </a:solidFill>
        </p:spPr>
        <p:txBody>
          <a:bodyPr anchor="ctr"/>
          <a:lstStyle/>
          <a:p>
            <a:pPr algn="ctr"/>
            <a:r>
              <a:rPr lang="en-US" altLang="ja-JP" sz="1600"/>
              <a:t>2026</a:t>
            </a:r>
            <a:r>
              <a:rPr lang="ja-JP" altLang="en-US" sz="1600"/>
              <a:t>年版　中小企業白書・小規模企業白書のメッセージ</a:t>
            </a:r>
            <a:endParaRPr kumimoji="1" lang="en-US" altLang="ja-JP" sz="1600"/>
          </a:p>
        </p:txBody>
      </p:sp>
      <p:sp>
        <p:nvSpPr>
          <p:cNvPr id="16" name="矢印: 右 15">
            <a:extLst>
              <a:ext uri="{FF2B5EF4-FFF2-40B4-BE49-F238E27FC236}">
                <a16:creationId xmlns:a16="http://schemas.microsoft.com/office/drawing/2014/main" id="{5FC990FE-24B7-9D40-88D0-622F3ED4CDA9}"/>
              </a:ext>
            </a:extLst>
          </p:cNvPr>
          <p:cNvSpPr/>
          <p:nvPr/>
        </p:nvSpPr>
        <p:spPr bwMode="auto">
          <a:xfrm>
            <a:off x="6032457" y="1612353"/>
            <a:ext cx="274069" cy="752182"/>
          </a:xfrm>
          <a:prstGeom prst="rightArrow">
            <a:avLst/>
          </a:prstGeom>
          <a:solidFill>
            <a:srgbClr val="FF0000"/>
          </a:solidFill>
          <a:ln w="9525">
            <a:noFill/>
            <a:miter lim="800000"/>
            <a:headEnd/>
            <a:tailEnd/>
          </a:ln>
          <a:effectLst/>
        </p:spPr>
        <p:txBody>
          <a:bodyPr wrap="square" rtlCol="0" anchor="ctr"/>
          <a:lstStyle/>
          <a:p>
            <a:pPr algn="l"/>
            <a:endParaRPr kumimoji="0" lang="ja-JP" altLang="en-US" sz="1200">
              <a:latin typeface="+mj-ea"/>
              <a:ea typeface="+mj-ea"/>
            </a:endParaRPr>
          </a:p>
        </p:txBody>
      </p:sp>
      <p:sp>
        <p:nvSpPr>
          <p:cNvPr id="3" name="テキスト プレースホルダー 6">
            <a:extLst>
              <a:ext uri="{FF2B5EF4-FFF2-40B4-BE49-F238E27FC236}">
                <a16:creationId xmlns:a16="http://schemas.microsoft.com/office/drawing/2014/main" id="{2CE73837-847C-77CE-F9A7-324EB63CBC30}"/>
              </a:ext>
            </a:extLst>
          </p:cNvPr>
          <p:cNvSpPr txBox="1">
            <a:spLocks/>
          </p:cNvSpPr>
          <p:nvPr/>
        </p:nvSpPr>
        <p:spPr>
          <a:xfrm>
            <a:off x="929835" y="4517981"/>
            <a:ext cx="507649" cy="1009237"/>
          </a:xfrm>
          <a:prstGeom prst="rect">
            <a:avLst/>
          </a:prstGeom>
          <a:noFill/>
          <a:ln w="28575">
            <a:noFill/>
          </a:ln>
        </p:spPr>
        <p:txBody>
          <a:bodyPr vert="eaVert" wrap="square" lIns="72000" tIns="72000" rIns="72000" bIns="36000" rtlCol="0">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spcBef>
                <a:spcPts val="0"/>
              </a:spcBef>
              <a:spcAft>
                <a:spcPts val="0"/>
              </a:spcAft>
              <a:buClrTx/>
            </a:pPr>
            <a:r>
              <a:rPr lang="ja-JP" altLang="en-US" sz="1200" b="1">
                <a:solidFill>
                  <a:srgbClr val="00B050"/>
                </a:solidFill>
              </a:rPr>
              <a:t>付加価値額</a:t>
            </a:r>
            <a:endParaRPr lang="en-US" altLang="ja-JP" sz="1200" b="1">
              <a:solidFill>
                <a:srgbClr val="00B050"/>
              </a:solidFill>
            </a:endParaRPr>
          </a:p>
          <a:p>
            <a:pPr algn="ctr">
              <a:spcBef>
                <a:spcPts val="0"/>
              </a:spcBef>
              <a:spcAft>
                <a:spcPts val="0"/>
              </a:spcAft>
              <a:buClrTx/>
            </a:pPr>
            <a:r>
              <a:rPr lang="ja-JP" altLang="en-US" sz="1200" b="1">
                <a:solidFill>
                  <a:srgbClr val="00B050"/>
                </a:solidFill>
              </a:rPr>
              <a:t>の増加</a:t>
            </a:r>
          </a:p>
        </p:txBody>
      </p:sp>
      <p:sp>
        <p:nvSpPr>
          <p:cNvPr id="13" name="左中かっこ 12">
            <a:extLst>
              <a:ext uri="{FF2B5EF4-FFF2-40B4-BE49-F238E27FC236}">
                <a16:creationId xmlns:a16="http://schemas.microsoft.com/office/drawing/2014/main" id="{71818B80-D074-2518-9B77-727CF0EAD3C9}"/>
              </a:ext>
            </a:extLst>
          </p:cNvPr>
          <p:cNvSpPr/>
          <p:nvPr/>
        </p:nvSpPr>
        <p:spPr>
          <a:xfrm>
            <a:off x="1372340" y="4671693"/>
            <a:ext cx="168380" cy="982162"/>
          </a:xfrm>
          <a:prstGeom prst="leftBrace">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7" name="テキスト プレースホルダー 6">
            <a:extLst>
              <a:ext uri="{FF2B5EF4-FFF2-40B4-BE49-F238E27FC236}">
                <a16:creationId xmlns:a16="http://schemas.microsoft.com/office/drawing/2014/main" id="{2BB186E3-58EA-56AD-0233-B7AFD5F6F6BD}"/>
              </a:ext>
            </a:extLst>
          </p:cNvPr>
          <p:cNvSpPr txBox="1">
            <a:spLocks/>
          </p:cNvSpPr>
          <p:nvPr/>
        </p:nvSpPr>
        <p:spPr>
          <a:xfrm>
            <a:off x="929835" y="5377180"/>
            <a:ext cx="507649" cy="1009237"/>
          </a:xfrm>
          <a:prstGeom prst="rect">
            <a:avLst/>
          </a:prstGeom>
          <a:noFill/>
          <a:ln w="28575">
            <a:noFill/>
          </a:ln>
        </p:spPr>
        <p:txBody>
          <a:bodyPr vert="eaVert" wrap="square" lIns="72000" tIns="72000" rIns="72000" bIns="36000" rtlCol="0">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spcBef>
                <a:spcPts val="0"/>
              </a:spcBef>
              <a:spcAft>
                <a:spcPts val="0"/>
              </a:spcAft>
              <a:buClrTx/>
            </a:pPr>
            <a:r>
              <a:rPr lang="ja-JP" altLang="en-US" sz="1200" b="1">
                <a:solidFill>
                  <a:srgbClr val="00B050"/>
                </a:solidFill>
              </a:rPr>
              <a:t>労働投入量</a:t>
            </a:r>
            <a:endParaRPr lang="en-US" altLang="ja-JP" sz="1200" b="1">
              <a:solidFill>
                <a:srgbClr val="00B050"/>
              </a:solidFill>
            </a:endParaRPr>
          </a:p>
          <a:p>
            <a:pPr algn="ctr">
              <a:spcBef>
                <a:spcPts val="0"/>
              </a:spcBef>
              <a:spcAft>
                <a:spcPts val="0"/>
              </a:spcAft>
              <a:buClrTx/>
            </a:pPr>
            <a:r>
              <a:rPr lang="ja-JP" altLang="en-US" sz="1200" b="1">
                <a:solidFill>
                  <a:srgbClr val="00B050"/>
                </a:solidFill>
              </a:rPr>
              <a:t>の最適化</a:t>
            </a:r>
            <a:endParaRPr lang="en-US" altLang="ja-JP" sz="1200" b="1">
              <a:solidFill>
                <a:srgbClr val="00B050"/>
              </a:solidFill>
            </a:endParaRPr>
          </a:p>
          <a:p>
            <a:pPr marL="180975" indent="-180975" algn="ctr">
              <a:buClrTx/>
              <a:buFont typeface="Arial" panose="020B0604020202020204" pitchFamily="34" charset="0"/>
              <a:buChar char="•"/>
            </a:pPr>
            <a:endParaRPr lang="ja-JP" altLang="en-US" sz="1200" b="1">
              <a:solidFill>
                <a:srgbClr val="00B050"/>
              </a:solidFill>
            </a:endParaRPr>
          </a:p>
        </p:txBody>
      </p:sp>
      <p:sp>
        <p:nvSpPr>
          <p:cNvPr id="23" name="左中かっこ 22">
            <a:extLst>
              <a:ext uri="{FF2B5EF4-FFF2-40B4-BE49-F238E27FC236}">
                <a16:creationId xmlns:a16="http://schemas.microsoft.com/office/drawing/2014/main" id="{ECB963D8-69B6-57E2-2454-1D9B78E424C1}"/>
              </a:ext>
            </a:extLst>
          </p:cNvPr>
          <p:cNvSpPr/>
          <p:nvPr/>
        </p:nvSpPr>
        <p:spPr>
          <a:xfrm>
            <a:off x="1372340" y="5651246"/>
            <a:ext cx="168380" cy="525822"/>
          </a:xfrm>
          <a:prstGeom prst="leftBrace">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9E80018C-5BDF-F6F2-977C-517F9A44868B}"/>
              </a:ext>
            </a:extLst>
          </p:cNvPr>
          <p:cNvSpPr/>
          <p:nvPr/>
        </p:nvSpPr>
        <p:spPr bwMode="auto">
          <a:xfrm>
            <a:off x="513474" y="3123722"/>
            <a:ext cx="390032" cy="3058323"/>
          </a:xfrm>
          <a:prstGeom prst="rect">
            <a:avLst/>
          </a:prstGeom>
          <a:solidFill>
            <a:srgbClr val="00B050"/>
          </a:solidFill>
          <a:ln w="9525">
            <a:noFill/>
            <a:miter lim="800000"/>
            <a:headEnd/>
            <a:tailEnd/>
          </a:ln>
          <a:effectLst/>
        </p:spPr>
        <p:txBody>
          <a:bodyPr wrap="square" rtlCol="0" anchor="ctr"/>
          <a:lstStyle/>
          <a:p>
            <a:pPr algn="l"/>
            <a:r>
              <a:rPr kumimoji="0" lang="ja-JP" altLang="en-US" sz="1400" b="1">
                <a:solidFill>
                  <a:schemeClr val="bg1"/>
                </a:solidFill>
                <a:latin typeface="+mj-ea"/>
                <a:ea typeface="+mj-ea"/>
              </a:rPr>
              <a:t>主に中小企業</a:t>
            </a:r>
          </a:p>
        </p:txBody>
      </p:sp>
      <p:sp>
        <p:nvSpPr>
          <p:cNvPr id="28" name="正方形/長方形 27">
            <a:extLst>
              <a:ext uri="{FF2B5EF4-FFF2-40B4-BE49-F238E27FC236}">
                <a16:creationId xmlns:a16="http://schemas.microsoft.com/office/drawing/2014/main" id="{BB7F4B82-FA66-5847-9498-05DC971CD25B}"/>
              </a:ext>
            </a:extLst>
          </p:cNvPr>
          <p:cNvSpPr/>
          <p:nvPr/>
        </p:nvSpPr>
        <p:spPr bwMode="auto">
          <a:xfrm>
            <a:off x="6322430" y="3123722"/>
            <a:ext cx="390032" cy="3050003"/>
          </a:xfrm>
          <a:prstGeom prst="rect">
            <a:avLst/>
          </a:prstGeom>
          <a:solidFill>
            <a:srgbClr val="0064C8"/>
          </a:solidFill>
          <a:ln w="9525">
            <a:noFill/>
            <a:miter lim="800000"/>
            <a:headEnd/>
            <a:tailEnd/>
          </a:ln>
          <a:effectLst/>
        </p:spPr>
        <p:txBody>
          <a:bodyPr wrap="square" rtlCol="0" anchor="ctr"/>
          <a:lstStyle/>
          <a:p>
            <a:pPr algn="l"/>
            <a:r>
              <a:rPr kumimoji="0" lang="ja-JP" altLang="en-US" sz="1400" b="1">
                <a:solidFill>
                  <a:schemeClr val="bg1"/>
                </a:solidFill>
                <a:latin typeface="+mj-ea"/>
                <a:ea typeface="+mj-ea"/>
              </a:rPr>
              <a:t>主に小規模事業者</a:t>
            </a:r>
          </a:p>
        </p:txBody>
      </p:sp>
      <p:sp>
        <p:nvSpPr>
          <p:cNvPr id="38" name="テキスト プレースホルダー 6">
            <a:extLst>
              <a:ext uri="{FF2B5EF4-FFF2-40B4-BE49-F238E27FC236}">
                <a16:creationId xmlns:a16="http://schemas.microsoft.com/office/drawing/2014/main" id="{D7A229AB-C834-5DC0-B4C4-083C7F02DBDA}"/>
              </a:ext>
            </a:extLst>
          </p:cNvPr>
          <p:cNvSpPr txBox="1">
            <a:spLocks/>
          </p:cNvSpPr>
          <p:nvPr/>
        </p:nvSpPr>
        <p:spPr>
          <a:xfrm>
            <a:off x="559859" y="359582"/>
            <a:ext cx="11398621" cy="319012"/>
          </a:xfrm>
          <a:prstGeom prst="rect">
            <a:avLst/>
          </a:prstGeom>
          <a:noFill/>
          <a:ln>
            <a:noFill/>
          </a:ln>
        </p:spPr>
        <p:txBody>
          <a:bodyPr vert="horz" wrap="square" lIns="72000" tIns="72000" rIns="72000" bIns="36000" rtlCol="0" anchor="ctr">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ctr">
              <a:spcBef>
                <a:spcPts val="0"/>
              </a:spcBef>
              <a:spcAft>
                <a:spcPts val="0"/>
              </a:spcAft>
              <a:buClrTx/>
            </a:pPr>
            <a:r>
              <a:rPr lang="ja-JP" altLang="en-US" sz="1400" b="1">
                <a:solidFill>
                  <a:srgbClr val="FF0000"/>
                </a:solidFill>
              </a:rPr>
              <a:t>経営環境の転換期において現状維持は最大のリスク。経営者の能力の差が明暗を分ける。短期的な損益を追うのではなく、 長期的な視点で事業・組織構造を再構築していく「戦略」を持った経営に転換し、「稼ぐ力」を高め、</a:t>
            </a:r>
            <a:r>
              <a:rPr lang="ja-JP" altLang="en-US" b="1">
                <a:solidFill>
                  <a:srgbClr val="FF0000"/>
                </a:solidFill>
              </a:rPr>
              <a:t>「強い中小企業」</a:t>
            </a:r>
            <a:r>
              <a:rPr lang="ja-JP" altLang="en-US" sz="1400" b="1">
                <a:solidFill>
                  <a:srgbClr val="FF0000"/>
                </a:solidFill>
              </a:rPr>
              <a:t>へと成長することが重要。</a:t>
            </a:r>
            <a:endParaRPr lang="en-US" altLang="ja-JP" sz="1400" b="1">
              <a:solidFill>
                <a:srgbClr val="FF0000"/>
              </a:solidFill>
              <a:uFill>
                <a:solidFill>
                  <a:srgbClr val="00B050"/>
                </a:solidFill>
              </a:uFill>
              <a:latin typeface="メイリオ"/>
              <a:ea typeface="メイリオ"/>
            </a:endParaRPr>
          </a:p>
        </p:txBody>
      </p:sp>
      <p:sp>
        <p:nvSpPr>
          <p:cNvPr id="2" name="スライド番号プレースホルダー 1">
            <a:extLst>
              <a:ext uri="{FF2B5EF4-FFF2-40B4-BE49-F238E27FC236}">
                <a16:creationId xmlns:a16="http://schemas.microsoft.com/office/drawing/2014/main" id="{0A6B9B68-3E7D-13BF-FAF7-5DBD7800FA39}"/>
              </a:ext>
            </a:extLst>
          </p:cNvPr>
          <p:cNvSpPr>
            <a:spLocks noGrp="1"/>
          </p:cNvSpPr>
          <p:nvPr>
            <p:ph type="sldNum" sz="quarter" idx="4"/>
          </p:nvPr>
        </p:nvSpPr>
        <p:spPr/>
        <p:txBody>
          <a:bodyPr/>
          <a:lstStyle/>
          <a:p>
            <a:fld id="{D9550142-B990-490A-A107-ED7302A7FD52}" type="slidenum">
              <a:rPr lang="en-US" altLang="ja-JP" smtClean="0"/>
              <a:pPr/>
              <a:t>3</a:t>
            </a:fld>
            <a:endParaRPr lang="en-US" altLang="ja-JP"/>
          </a:p>
        </p:txBody>
      </p:sp>
    </p:spTree>
    <p:extLst>
      <p:ext uri="{BB962C8B-B14F-4D97-AF65-F5344CB8AC3E}">
        <p14:creationId xmlns:p14="http://schemas.microsoft.com/office/powerpoint/2010/main" val="1781987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グラフ 4">
            <a:extLst>
              <a:ext uri="{FF2B5EF4-FFF2-40B4-BE49-F238E27FC236}">
                <a16:creationId xmlns:a16="http://schemas.microsoft.com/office/drawing/2014/main" id="{9F35E4C7-8641-56D6-D15B-66BBE227A278}"/>
              </a:ext>
            </a:extLst>
          </p:cNvPr>
          <p:cNvGraphicFramePr/>
          <p:nvPr/>
        </p:nvGraphicFramePr>
        <p:xfrm>
          <a:off x="109641" y="2972917"/>
          <a:ext cx="5767067" cy="3486538"/>
        </p:xfrm>
        <a:graphic>
          <a:graphicData uri="http://schemas.openxmlformats.org/drawingml/2006/chart">
            <c:chart xmlns:c="http://schemas.openxmlformats.org/drawingml/2006/chart" xmlns:r="http://schemas.openxmlformats.org/officeDocument/2006/relationships" r:id="rId3"/>
          </a:graphicData>
        </a:graphic>
      </p:graphicFrame>
      <p:sp>
        <p:nvSpPr>
          <p:cNvPr id="6" name="タイトル 5">
            <a:extLst>
              <a:ext uri="{FF2B5EF4-FFF2-40B4-BE49-F238E27FC236}">
                <a16:creationId xmlns:a16="http://schemas.microsoft.com/office/drawing/2014/main" id="{2018ABE7-F968-6CB7-FCCE-891B89E79282}"/>
              </a:ext>
            </a:extLst>
          </p:cNvPr>
          <p:cNvSpPr>
            <a:spLocks noGrp="1"/>
          </p:cNvSpPr>
          <p:nvPr>
            <p:ph type="title"/>
          </p:nvPr>
        </p:nvSpPr>
        <p:spPr>
          <a:xfrm>
            <a:off x="223787" y="5338"/>
            <a:ext cx="11305842" cy="461665"/>
          </a:xfrm>
        </p:spPr>
        <p:txBody>
          <a:bodyPr vert="horz" wrap="square" lIns="91440" tIns="45720" rIns="91440" bIns="45720" rtlCol="0" anchor="ctr">
            <a:spAutoFit/>
          </a:bodyPr>
          <a:lstStyle/>
          <a:p>
            <a:r>
              <a:rPr lang="ja-JP" altLang="en-US" sz="2400" dirty="0">
                <a:latin typeface="Meiryo UI" panose="020B0604030504040204" pitchFamily="50" charset="-128"/>
                <a:ea typeface="Meiryo UI" panose="020B0604030504040204" pitchFamily="50" charset="-128"/>
              </a:rPr>
              <a:t>中小企業の現状</a:t>
            </a:r>
          </a:p>
        </p:txBody>
      </p:sp>
      <p:sp>
        <p:nvSpPr>
          <p:cNvPr id="8" name="テキスト プレースホルダー 4">
            <a:extLst>
              <a:ext uri="{FF2B5EF4-FFF2-40B4-BE49-F238E27FC236}">
                <a16:creationId xmlns:a16="http://schemas.microsoft.com/office/drawing/2014/main" id="{004898BB-BC8D-C707-2694-B39C91F43E9F}"/>
              </a:ext>
            </a:extLst>
          </p:cNvPr>
          <p:cNvSpPr txBox="1">
            <a:spLocks/>
          </p:cNvSpPr>
          <p:nvPr/>
        </p:nvSpPr>
        <p:spPr>
          <a:xfrm>
            <a:off x="223787" y="457564"/>
            <a:ext cx="11744425" cy="2008290"/>
          </a:xfrm>
          <a:prstGeom prst="rect">
            <a:avLst/>
          </a:prstGeom>
          <a:solidFill>
            <a:srgbClr val="F3F6F6"/>
          </a:solidFill>
          <a:ln w="12700">
            <a:solidFill>
              <a:schemeClr val="bg1"/>
            </a:solidFill>
          </a:ln>
        </p:spPr>
        <p:txBody>
          <a:bodyPr lIns="91440" tIns="45720" rIns="91440" bIns="45720" anchor="ctr"/>
          <a:lstStyle>
            <a:defPPr>
              <a:defRPr lang="ja-JP"/>
            </a:defPPr>
            <a:lvl1pPr marL="342900" marR="0" lvl="0" indent="-342900" fontAlgn="auto">
              <a:lnSpc>
                <a:spcPct val="100000"/>
              </a:lnSpc>
              <a:spcBef>
                <a:spcPts val="900"/>
              </a:spcBef>
              <a:spcAft>
                <a:spcPts val="0"/>
              </a:spcAft>
              <a:buClrTx/>
              <a:buSzTx/>
              <a:buFont typeface="メイリオ" panose="020B0604030504040204" pitchFamily="50" charset="-128"/>
              <a:buChar char="•"/>
              <a:tabLst/>
              <a:defRPr sz="1600" b="0" i="0" u="none" strike="noStrike" cap="none" spc="0" normalizeH="0" baseline="0">
                <a:ln>
                  <a:noFill/>
                </a:ln>
                <a:solidFill>
                  <a:prstClr val="black"/>
                </a:solidFill>
                <a:effectLst/>
                <a:uLnTx/>
                <a:uFillTx/>
                <a:latin typeface="Meiryo UI" panose="020B0604030504040204" pitchFamily="50" charset="-128"/>
                <a:ea typeface="Meiryo UI" panose="020B0604030504040204" pitchFamily="50" charset="-128"/>
                <a:cs typeface="メイリオ" panose="020B0604030504040204" pitchFamily="50" charset="-128"/>
              </a:defRPr>
            </a:lvl1pPr>
            <a:lvl2pPr marL="630254" indent="-285757" defTabSz="914423">
              <a:spcBef>
                <a:spcPts val="600"/>
              </a:spcBef>
              <a:spcAft>
                <a:spcPts val="600"/>
              </a:spcAft>
              <a:buFont typeface="メイリオ" panose="020B0604030504040204" pitchFamily="50" charset="-128"/>
              <a:buChar char="◦"/>
              <a:defRPr sz="1600" b="0" i="0">
                <a:latin typeface="+mj-ea"/>
                <a:ea typeface="+mj-ea"/>
                <a:cs typeface="メイリオ" panose="020B0604030504040204" pitchFamily="50" charset="-128"/>
              </a:defRPr>
            </a:lvl2pPr>
            <a:lvl3pPr marL="896960" indent="-228606" defTabSz="914423">
              <a:spcBef>
                <a:spcPts val="600"/>
              </a:spcBef>
              <a:spcAft>
                <a:spcPts val="600"/>
              </a:spcAft>
              <a:buFont typeface="メイリオ" panose="020B0604030504040204" pitchFamily="50" charset="-128"/>
              <a:buChar char="‒"/>
              <a:defRPr sz="1600" b="0" i="0">
                <a:latin typeface="+mj-ea"/>
                <a:ea typeface="+mj-ea"/>
                <a:cs typeface="メイリオ" panose="020B0604030504040204" pitchFamily="50" charset="-128"/>
              </a:defRPr>
            </a:lvl3pPr>
            <a:lvl4pPr marL="1165254" indent="-228606" defTabSz="914423">
              <a:spcBef>
                <a:spcPct val="20000"/>
              </a:spcBef>
              <a:buFont typeface="Meiryo UI" panose="020B0604030504040204" pitchFamily="50" charset="-128"/>
              <a:buChar char="∗"/>
              <a:defRPr sz="1600">
                <a:latin typeface="+mj-ea"/>
                <a:ea typeface="+mj-ea"/>
                <a:cs typeface="Meiryo UI" panose="020B0604030504040204" pitchFamily="50" charset="-128"/>
              </a:defRPr>
            </a:lvl4pPr>
            <a:lvl5pPr marL="1527213" indent="-228606" defTabSz="914423">
              <a:spcBef>
                <a:spcPct val="20000"/>
              </a:spcBef>
              <a:buFont typeface="Arial" pitchFamily="34" charset="0"/>
              <a:buChar char="»"/>
              <a:defRPr sz="1600">
                <a:latin typeface="+mj-ea"/>
                <a:ea typeface="+mj-ea"/>
                <a:cs typeface="Meiryo UI" panose="020B0604030504040204" pitchFamily="50" charset="-128"/>
              </a:defRPr>
            </a:lvl5pPr>
            <a:lvl6pPr marL="2514663" indent="-228606" defTabSz="914423">
              <a:spcBef>
                <a:spcPct val="20000"/>
              </a:spcBef>
              <a:buFont typeface="Arial" pitchFamily="34" charset="0"/>
              <a:buChar char="•"/>
              <a:defRPr sz="2000"/>
            </a:lvl6pPr>
            <a:lvl7pPr marL="2971874" indent="-228606" defTabSz="914423">
              <a:spcBef>
                <a:spcPct val="20000"/>
              </a:spcBef>
              <a:buFont typeface="Arial" pitchFamily="34" charset="0"/>
              <a:buChar char="•"/>
              <a:defRPr sz="2000"/>
            </a:lvl7pPr>
            <a:lvl8pPr marL="3429086" indent="-228606" defTabSz="914423">
              <a:spcBef>
                <a:spcPct val="20000"/>
              </a:spcBef>
              <a:buFont typeface="Arial" pitchFamily="34" charset="0"/>
              <a:buChar char="•"/>
              <a:defRPr sz="2000"/>
            </a:lvl8pPr>
            <a:lvl9pPr marL="3886297" indent="-228606" defTabSz="914423">
              <a:spcBef>
                <a:spcPct val="20000"/>
              </a:spcBef>
              <a:buFont typeface="Arial" pitchFamily="34" charset="0"/>
              <a:buChar char="•"/>
              <a:defRPr sz="2000"/>
            </a:lvl9pPr>
          </a:lstStyle>
          <a:p>
            <a:pPr marL="285750" marR="0" lvl="0" indent="-28575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中小企業は</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全企業の</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99.7</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であり、</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雇用の７割</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を担い、</a:t>
            </a:r>
            <a:r>
              <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また、中小企業の付加価値額は</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我が国全体に対して</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5</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割以上を占める</a:t>
            </a: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など</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我が国の経済・雇用両面での中心を担う。</a:t>
            </a:r>
            <a:endPar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285750" marR="0" lvl="0" indent="-28575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一方で、中小企業の数は</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1980</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年以降から減少傾向</a:t>
            </a:r>
            <a:r>
              <a:rPr kumimoji="1" lang="ja-JP" altLang="en-US" sz="1600" b="0"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2001</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年約</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469</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万者が、</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2021</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年には約</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336</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万者に</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人口減少・少子高齢化の中で、人材が最も貴重な経営資源であり課題</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。人材を有効に活用しつつ中小企業の「稼ぐ力」を強化し、賃上げの原資を確保する。</a:t>
            </a:r>
            <a:endPar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285750" marR="0" lvl="0" indent="-28575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中小企業政策は生産性革命推進事業（</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2019</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～）等成長に向けた政策展開を行う</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中、</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持続化給付金（</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～）、ゼロゼロ融資（</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2022</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）といったコロナ禍の過渡期的な政策</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を経て、企業の</a:t>
            </a:r>
            <a:r>
              <a:rPr kumimoji="1" lang="ja-JP" altLang="en-US" sz="16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成長を重視したスケールアップ型支援、パワーアップ型支援</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への再転換期。</a:t>
            </a:r>
            <a:endParaRPr kumimoji="1" lang="en-US" altLang="ja-JP"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タイトル 2">
            <a:extLst>
              <a:ext uri="{FF2B5EF4-FFF2-40B4-BE49-F238E27FC236}">
                <a16:creationId xmlns:a16="http://schemas.microsoft.com/office/drawing/2014/main" id="{996E939D-0BEB-ACBB-923E-2DF734DDCDF8}"/>
              </a:ext>
            </a:extLst>
          </p:cNvPr>
          <p:cNvSpPr txBox="1">
            <a:spLocks/>
          </p:cNvSpPr>
          <p:nvPr/>
        </p:nvSpPr>
        <p:spPr>
          <a:xfrm>
            <a:off x="1289698" y="2603585"/>
            <a:ext cx="3361699" cy="369332"/>
          </a:xfrm>
          <a:prstGeom prst="rect">
            <a:avLst/>
          </a:prstGeom>
          <a:solidFill>
            <a:srgbClr val="0070C0"/>
          </a:solidFill>
        </p:spPr>
        <p:txBody>
          <a:bodyPr vert="horz" wrap="square" lIns="91440" tIns="45720" rIns="91440" bIns="45720" rtlCol="0" anchor="ctr">
            <a:spAutoFit/>
          </a:bodyPr>
          <a:lstStyle>
            <a:defPPr>
              <a:defRPr lang="ja-JP"/>
            </a:defPPr>
            <a:lvl1pPr algn="ctr" eaLnBrk="0" hangingPunct="0">
              <a:spcBef>
                <a:spcPts val="0"/>
              </a:spcBef>
              <a:buNone/>
              <a:defRPr sz="1600" b="1">
                <a:solidFill>
                  <a:prstClr val="white"/>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defTabSz="914423">
              <a:spcBef>
                <a:spcPts val="600"/>
              </a:spcBef>
              <a:spcAft>
                <a:spcPts val="600"/>
              </a:spcAft>
              <a:buFont typeface="メイリオ" panose="020B0604030504040204" pitchFamily="50" charset="-128"/>
              <a:buChar char="◦"/>
              <a:defRPr sz="1600" b="0" i="0">
                <a:latin typeface="+mj-ea"/>
                <a:ea typeface="+mj-ea"/>
                <a:cs typeface="メイリオ" panose="020B0604030504040204" pitchFamily="50" charset="-128"/>
              </a:defRPr>
            </a:lvl2pPr>
            <a:lvl3pPr marL="896960" indent="-228606" defTabSz="914423">
              <a:spcBef>
                <a:spcPts val="600"/>
              </a:spcBef>
              <a:spcAft>
                <a:spcPts val="600"/>
              </a:spcAft>
              <a:buFont typeface="メイリオ" panose="020B0604030504040204" pitchFamily="50" charset="-128"/>
              <a:buChar char="‒"/>
              <a:defRPr sz="1600" b="0" i="0">
                <a:latin typeface="+mj-ea"/>
                <a:ea typeface="+mj-ea"/>
                <a:cs typeface="メイリオ" panose="020B0604030504040204" pitchFamily="50" charset="-128"/>
              </a:defRPr>
            </a:lvl3pPr>
            <a:lvl4pPr marL="1165254" indent="-228606" defTabSz="914423">
              <a:spcBef>
                <a:spcPct val="20000"/>
              </a:spcBef>
              <a:buFont typeface="Meiryo UI" panose="020B0604030504040204" pitchFamily="50" charset="-128"/>
              <a:buChar char="∗"/>
              <a:defRPr sz="1600">
                <a:latin typeface="+mj-ea"/>
                <a:ea typeface="+mj-ea"/>
                <a:cs typeface="Meiryo UI" panose="020B0604030504040204" pitchFamily="50" charset="-128"/>
              </a:defRPr>
            </a:lvl4pPr>
            <a:lvl5pPr marL="1527213" indent="-228606" defTabSz="914423">
              <a:spcBef>
                <a:spcPct val="20000"/>
              </a:spcBef>
              <a:buFont typeface="Arial" pitchFamily="34" charset="0"/>
              <a:buChar char="»"/>
              <a:defRPr sz="1600">
                <a:latin typeface="+mj-ea"/>
                <a:ea typeface="+mj-ea"/>
                <a:cs typeface="Meiryo UI" panose="020B0604030504040204" pitchFamily="50" charset="-128"/>
              </a:defRPr>
            </a:lvl5pPr>
            <a:lvl6pPr marL="2514663" indent="-228606" defTabSz="914423">
              <a:spcBef>
                <a:spcPct val="20000"/>
              </a:spcBef>
              <a:buFont typeface="Arial" pitchFamily="34" charset="0"/>
              <a:buChar char="•"/>
              <a:defRPr sz="2000"/>
            </a:lvl6pPr>
            <a:lvl7pPr marL="2971874" indent="-228606" defTabSz="914423">
              <a:spcBef>
                <a:spcPct val="20000"/>
              </a:spcBef>
              <a:buFont typeface="Arial" pitchFamily="34" charset="0"/>
              <a:buChar char="•"/>
              <a:defRPr sz="2000"/>
            </a:lvl7pPr>
            <a:lvl8pPr marL="3429086" indent="-228606" defTabSz="914423">
              <a:spcBef>
                <a:spcPct val="20000"/>
              </a:spcBef>
              <a:buFont typeface="Arial" pitchFamily="34" charset="0"/>
              <a:buChar char="•"/>
              <a:defRPr sz="2000"/>
            </a:lvl8pPr>
            <a:lvl9pPr marL="3886297" indent="-228606" defTabSz="914423">
              <a:spcBef>
                <a:spcPct val="20000"/>
              </a:spcBef>
              <a:buFont typeface="Arial" pitchFamily="34" charset="0"/>
              <a:buChar char="•"/>
              <a:defRPr sz="2000"/>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中小企業数の推移</a:t>
            </a:r>
            <a:endParaRPr kumimoji="1" lang="en-US" altLang="ja-JP"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cxnSp>
        <p:nvCxnSpPr>
          <p:cNvPr id="18" name="直線コネクタ 17">
            <a:extLst>
              <a:ext uri="{FF2B5EF4-FFF2-40B4-BE49-F238E27FC236}">
                <a16:creationId xmlns:a16="http://schemas.microsoft.com/office/drawing/2014/main" id="{B85F530D-E11C-B585-5FE2-DEF9E96D5BD3}"/>
              </a:ext>
            </a:extLst>
          </p:cNvPr>
          <p:cNvCxnSpPr>
            <a:cxnSpLocks/>
          </p:cNvCxnSpPr>
          <p:nvPr/>
        </p:nvCxnSpPr>
        <p:spPr>
          <a:xfrm>
            <a:off x="2189018" y="3508595"/>
            <a:ext cx="203200" cy="39907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F61DD475-2ACA-CBD9-6637-A7FDF893CCE0}"/>
              </a:ext>
            </a:extLst>
          </p:cNvPr>
          <p:cNvCxnSpPr>
            <a:cxnSpLocks/>
          </p:cNvCxnSpPr>
          <p:nvPr/>
        </p:nvCxnSpPr>
        <p:spPr>
          <a:xfrm>
            <a:off x="4932218" y="3508595"/>
            <a:ext cx="495918" cy="91949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1E7502C5-6BE0-E614-E3E9-B0053F72AFAD}"/>
              </a:ext>
            </a:extLst>
          </p:cNvPr>
          <p:cNvSpPr txBox="1"/>
          <p:nvPr/>
        </p:nvSpPr>
        <p:spPr>
          <a:xfrm>
            <a:off x="3082764" y="5328471"/>
            <a:ext cx="2570320" cy="33855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20</a:t>
            </a:r>
            <a:r>
              <a:rPr kumimoji="1" lang="ja-JP" altLang="en-US" sz="16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年間で約</a:t>
            </a:r>
            <a:r>
              <a:rPr kumimoji="1" lang="en-US" altLang="ja-JP" sz="16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133</a:t>
            </a:r>
            <a:r>
              <a:rPr kumimoji="1" lang="ja-JP" altLang="en-US" sz="1600" b="1" i="0" u="none" strike="noStrike" kern="1200" cap="none" spc="0" normalizeH="0" baseline="0" noProof="0">
                <a:ln>
                  <a:noFill/>
                </a:ln>
                <a:solidFill>
                  <a:srgbClr val="FF0000"/>
                </a:solidFill>
                <a:effectLst/>
                <a:uLnTx/>
                <a:uFillTx/>
                <a:latin typeface="メイリオ" panose="020B0604030504040204" pitchFamily="50" charset="-128"/>
                <a:ea typeface="メイリオ" panose="020B0604030504040204" pitchFamily="50" charset="-128"/>
                <a:cs typeface="Meiryo UI" panose="020B0604030504040204" pitchFamily="50" charset="-128"/>
              </a:rPr>
              <a:t>万者減少</a:t>
            </a:r>
          </a:p>
        </p:txBody>
      </p:sp>
      <p:sp>
        <p:nvSpPr>
          <p:cNvPr id="39" name="タイトル 2">
            <a:extLst>
              <a:ext uri="{FF2B5EF4-FFF2-40B4-BE49-F238E27FC236}">
                <a16:creationId xmlns:a16="http://schemas.microsoft.com/office/drawing/2014/main" id="{44CDAAA7-A77D-3E2D-E3A2-C316EE8B9ECB}"/>
              </a:ext>
            </a:extLst>
          </p:cNvPr>
          <p:cNvSpPr txBox="1">
            <a:spLocks/>
          </p:cNvSpPr>
          <p:nvPr/>
        </p:nvSpPr>
        <p:spPr>
          <a:xfrm>
            <a:off x="7395810" y="2603585"/>
            <a:ext cx="3844845" cy="369332"/>
          </a:xfrm>
          <a:prstGeom prst="rect">
            <a:avLst/>
          </a:prstGeom>
          <a:solidFill>
            <a:srgbClr val="0070C0"/>
          </a:solidFill>
        </p:spPr>
        <p:txBody>
          <a:bodyPr vert="horz" wrap="square" lIns="91440" tIns="45720" rIns="91440" bIns="45720" rtlCol="0" anchor="ctr">
            <a:spAutoFit/>
          </a:bodyPr>
          <a:lstStyle>
            <a:defPPr>
              <a:defRPr lang="ja-JP"/>
            </a:defPPr>
            <a:lvl1pPr algn="ctr" eaLnBrk="0" hangingPunct="0">
              <a:spcBef>
                <a:spcPts val="0"/>
              </a:spcBef>
              <a:buNone/>
              <a:defRPr sz="1600" b="1">
                <a:solidFill>
                  <a:prstClr val="white"/>
                </a:solidFill>
                <a:latin typeface="Meiryo UI" panose="020B0604030504040204" pitchFamily="50" charset="-128"/>
                <a:ea typeface="Meiryo UI" panose="020B0604030504040204" pitchFamily="50" charset="-128"/>
                <a:cs typeface="Meiryo UI" panose="020B0604030504040204" pitchFamily="50" charset="-128"/>
              </a:defRPr>
            </a:lvl1pPr>
            <a:lvl2pPr marL="630254" indent="-285757" defTabSz="914423">
              <a:spcBef>
                <a:spcPts val="600"/>
              </a:spcBef>
              <a:spcAft>
                <a:spcPts val="600"/>
              </a:spcAft>
              <a:buFont typeface="メイリオ" panose="020B0604030504040204" pitchFamily="50" charset="-128"/>
              <a:buChar char="◦"/>
              <a:defRPr sz="1600" b="0" i="0">
                <a:latin typeface="+mj-ea"/>
                <a:ea typeface="+mj-ea"/>
                <a:cs typeface="メイリオ" panose="020B0604030504040204" pitchFamily="50" charset="-128"/>
              </a:defRPr>
            </a:lvl2pPr>
            <a:lvl3pPr marL="896960" indent="-228606" defTabSz="914423">
              <a:spcBef>
                <a:spcPts val="600"/>
              </a:spcBef>
              <a:spcAft>
                <a:spcPts val="600"/>
              </a:spcAft>
              <a:buFont typeface="メイリオ" panose="020B0604030504040204" pitchFamily="50" charset="-128"/>
              <a:buChar char="‒"/>
              <a:defRPr sz="1600" b="0" i="0">
                <a:latin typeface="+mj-ea"/>
                <a:ea typeface="+mj-ea"/>
                <a:cs typeface="メイリオ" panose="020B0604030504040204" pitchFamily="50" charset="-128"/>
              </a:defRPr>
            </a:lvl3pPr>
            <a:lvl4pPr marL="1165254" indent="-228606" defTabSz="914423">
              <a:spcBef>
                <a:spcPct val="20000"/>
              </a:spcBef>
              <a:buFont typeface="Meiryo UI" panose="020B0604030504040204" pitchFamily="50" charset="-128"/>
              <a:buChar char="∗"/>
              <a:defRPr sz="1600">
                <a:latin typeface="+mj-ea"/>
                <a:ea typeface="+mj-ea"/>
                <a:cs typeface="Meiryo UI" panose="020B0604030504040204" pitchFamily="50" charset="-128"/>
              </a:defRPr>
            </a:lvl4pPr>
            <a:lvl5pPr marL="1527213" indent="-228606" defTabSz="914423">
              <a:spcBef>
                <a:spcPct val="20000"/>
              </a:spcBef>
              <a:buFont typeface="Arial" pitchFamily="34" charset="0"/>
              <a:buChar char="»"/>
              <a:defRPr sz="1600">
                <a:latin typeface="+mj-ea"/>
                <a:ea typeface="+mj-ea"/>
                <a:cs typeface="Meiryo UI" panose="020B0604030504040204" pitchFamily="50" charset="-128"/>
              </a:defRPr>
            </a:lvl5pPr>
            <a:lvl6pPr marL="2514663" indent="-228606" defTabSz="914423">
              <a:spcBef>
                <a:spcPct val="20000"/>
              </a:spcBef>
              <a:buFont typeface="Arial" pitchFamily="34" charset="0"/>
              <a:buChar char="•"/>
              <a:defRPr sz="2000"/>
            </a:lvl6pPr>
            <a:lvl7pPr marL="2971874" indent="-228606" defTabSz="914423">
              <a:spcBef>
                <a:spcPct val="20000"/>
              </a:spcBef>
              <a:buFont typeface="Arial" pitchFamily="34" charset="0"/>
              <a:buChar char="•"/>
              <a:defRPr sz="2000"/>
            </a:lvl7pPr>
            <a:lvl8pPr marL="3429086" indent="-228606" defTabSz="914423">
              <a:spcBef>
                <a:spcPct val="20000"/>
              </a:spcBef>
              <a:buFont typeface="Arial" pitchFamily="34" charset="0"/>
              <a:buChar char="•"/>
              <a:defRPr sz="2000"/>
            </a:lvl8pPr>
            <a:lvl9pPr marL="3886297" indent="-228606" defTabSz="914423">
              <a:spcBef>
                <a:spcPct val="20000"/>
              </a:spcBef>
              <a:buFont typeface="Arial" pitchFamily="34" charset="0"/>
              <a:buChar char="•"/>
              <a:defRPr sz="2000"/>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売上高・経常利益・経常利益率の推移</a:t>
            </a:r>
          </a:p>
        </p:txBody>
      </p:sp>
      <p:sp>
        <p:nvSpPr>
          <p:cNvPr id="4" name="テキスト ボックス 3">
            <a:extLst>
              <a:ext uri="{FF2B5EF4-FFF2-40B4-BE49-F238E27FC236}">
                <a16:creationId xmlns:a16="http://schemas.microsoft.com/office/drawing/2014/main" id="{64324E69-BB84-333F-AF63-27E5B51D9383}"/>
              </a:ext>
            </a:extLst>
          </p:cNvPr>
          <p:cNvSpPr txBox="1"/>
          <p:nvPr/>
        </p:nvSpPr>
        <p:spPr>
          <a:xfrm>
            <a:off x="223787" y="6261344"/>
            <a:ext cx="545985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資料：総務省「事業所・企業統計調査」、「平成</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21</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年経済センサス基礎調査」、「平成</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26</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年経済センサス基礎調査」、総務省・経済産業省「平成</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年経済センサス活動調査」、「平成</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28</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年経済センサス活動調査」、「令和</a:t>
            </a:r>
            <a:r>
              <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年経済センサス活動調査」</a:t>
            </a:r>
          </a:p>
        </p:txBody>
      </p:sp>
      <p:cxnSp>
        <p:nvCxnSpPr>
          <p:cNvPr id="17" name="直線矢印コネクタ 16">
            <a:extLst>
              <a:ext uri="{FF2B5EF4-FFF2-40B4-BE49-F238E27FC236}">
                <a16:creationId xmlns:a16="http://schemas.microsoft.com/office/drawing/2014/main" id="{53F2E8AF-8ED5-2FC7-15B8-C834B6E7B400}"/>
              </a:ext>
            </a:extLst>
          </p:cNvPr>
          <p:cNvCxnSpPr>
            <a:cxnSpLocks/>
          </p:cNvCxnSpPr>
          <p:nvPr/>
        </p:nvCxnSpPr>
        <p:spPr>
          <a:xfrm>
            <a:off x="5664258" y="3947764"/>
            <a:ext cx="0" cy="457981"/>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92DB82CC-C808-EF1C-3093-042CECF147F1}"/>
              </a:ext>
            </a:extLst>
          </p:cNvPr>
          <p:cNvSpPr txBox="1"/>
          <p:nvPr/>
        </p:nvSpPr>
        <p:spPr>
          <a:xfrm>
            <a:off x="1769670" y="3037523"/>
            <a:ext cx="987820" cy="461665"/>
          </a:xfrm>
          <a:prstGeom prst="rect">
            <a:avLst/>
          </a:prstGeom>
          <a:noFill/>
          <a:ln w="15875">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2001</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約</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469</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万者</a:t>
            </a:r>
          </a:p>
        </p:txBody>
      </p:sp>
      <p:sp>
        <p:nvSpPr>
          <p:cNvPr id="15" name="テキスト ボックス 14">
            <a:extLst>
              <a:ext uri="{FF2B5EF4-FFF2-40B4-BE49-F238E27FC236}">
                <a16:creationId xmlns:a16="http://schemas.microsoft.com/office/drawing/2014/main" id="{609601D5-3045-BA05-0656-FEE4F5256D34}"/>
              </a:ext>
            </a:extLst>
          </p:cNvPr>
          <p:cNvSpPr txBox="1"/>
          <p:nvPr/>
        </p:nvSpPr>
        <p:spPr>
          <a:xfrm>
            <a:off x="4248882" y="3046930"/>
            <a:ext cx="987817" cy="461665"/>
          </a:xfrm>
          <a:prstGeom prst="rect">
            <a:avLst/>
          </a:prstGeom>
          <a:noFill/>
          <a:ln w="15875">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2021</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約</a:t>
            </a:r>
            <a:r>
              <a:rPr kumimoji="1" lang="en-US" altLang="ja-JP"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336</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万者</a:t>
            </a:r>
          </a:p>
        </p:txBody>
      </p:sp>
      <p:graphicFrame>
        <p:nvGraphicFramePr>
          <p:cNvPr id="7" name="グラフ 6">
            <a:extLst>
              <a:ext uri="{FF2B5EF4-FFF2-40B4-BE49-F238E27FC236}">
                <a16:creationId xmlns:a16="http://schemas.microsoft.com/office/drawing/2014/main" id="{4BECC760-F0CD-75E6-6522-7F6027EDB279}"/>
              </a:ext>
            </a:extLst>
          </p:cNvPr>
          <p:cNvGraphicFramePr>
            <a:graphicFrameLocks/>
          </p:cNvGraphicFramePr>
          <p:nvPr/>
        </p:nvGraphicFramePr>
        <p:xfrm>
          <a:off x="5876708" y="2976562"/>
          <a:ext cx="6315290" cy="3636674"/>
        </p:xfrm>
        <a:graphic>
          <a:graphicData uri="http://schemas.openxmlformats.org/drawingml/2006/chart">
            <c:chart xmlns:c="http://schemas.openxmlformats.org/drawingml/2006/chart" xmlns:r="http://schemas.openxmlformats.org/officeDocument/2006/relationships" r:id="rId4"/>
          </a:graphicData>
        </a:graphic>
      </p:graphicFrame>
      <p:sp>
        <p:nvSpPr>
          <p:cNvPr id="3" name="スライド番号プレースホルダー 2">
            <a:extLst>
              <a:ext uri="{FF2B5EF4-FFF2-40B4-BE49-F238E27FC236}">
                <a16:creationId xmlns:a16="http://schemas.microsoft.com/office/drawing/2014/main" id="{E4D322E6-C31E-7C62-221A-A63728B5719B}"/>
              </a:ext>
            </a:extLst>
          </p:cNvPr>
          <p:cNvSpPr>
            <a:spLocks noGrp="1"/>
          </p:cNvSpPr>
          <p:nvPr>
            <p:ph type="sldNum" sz="quarter" idx="4"/>
          </p:nvPr>
        </p:nvSpPr>
        <p:spPr/>
        <p:txBody>
          <a:bodyPr/>
          <a:lstStyle/>
          <a:p>
            <a:fld id="{D9550142-B990-490A-A107-ED7302A7FD52}" type="slidenum">
              <a:rPr lang="ja-JP" altLang="en-US" smtClean="0"/>
              <a:pPr/>
              <a:t>4</a:t>
            </a:fld>
            <a:endParaRPr lang="ja-JP" altLang="en-US" dirty="0"/>
          </a:p>
        </p:txBody>
      </p:sp>
    </p:spTree>
    <p:extLst>
      <p:ext uri="{BB962C8B-B14F-4D97-AF65-F5344CB8AC3E}">
        <p14:creationId xmlns:p14="http://schemas.microsoft.com/office/powerpoint/2010/main" val="1115357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A181DE4-6442-1C43-1FA0-C4E32177E439}"/>
              </a:ext>
            </a:extLst>
          </p:cNvPr>
          <p:cNvSpPr>
            <a:spLocks noGrp="1"/>
          </p:cNvSpPr>
          <p:nvPr>
            <p:ph type="body" sz="quarter" idx="23"/>
          </p:nvPr>
        </p:nvSpPr>
        <p:spPr>
          <a:xfrm>
            <a:off x="120412" y="491126"/>
            <a:ext cx="11737816" cy="1206877"/>
          </a:xfrm>
          <a:solidFill>
            <a:schemeClr val="bg2"/>
          </a:solidFill>
        </p:spPr>
        <p:txBody>
          <a:bodyPr vert="horz" wrap="square" lIns="72000" tIns="72000" rIns="72000" bIns="36000" rtlCol="0" anchor="t">
            <a:noAutofit/>
          </a:bodyPr>
          <a:lstStyle/>
          <a:p>
            <a:pPr marL="342900" indent="-342900">
              <a:buClr>
                <a:schemeClr val="tx1"/>
              </a:buClr>
              <a:buFont typeface="+mj-ea"/>
              <a:buAutoNum type="circleNumDbPlain"/>
            </a:pPr>
            <a:r>
              <a:rPr kumimoji="1" lang="en-US" altLang="ja-JP" dirty="0">
                <a:latin typeface="メイリオ"/>
                <a:ea typeface="メイリオ"/>
              </a:rPr>
              <a:t>2025</a:t>
            </a:r>
            <a:r>
              <a:rPr kumimoji="1" lang="ja-JP" altLang="en-US" dirty="0">
                <a:latin typeface="メイリオ"/>
                <a:ea typeface="メイリオ"/>
              </a:rPr>
              <a:t>年</a:t>
            </a:r>
            <a:r>
              <a:rPr kumimoji="1" lang="ja-JP" altLang="en-US" dirty="0">
                <a:highlight>
                  <a:srgbClr val="FEFFFF"/>
                </a:highlight>
                <a:latin typeface="メイリオ"/>
                <a:ea typeface="メイリオ"/>
              </a:rPr>
              <a:t>春季労使交渉では、全体で</a:t>
            </a:r>
            <a:r>
              <a:rPr kumimoji="1" lang="en-US" altLang="ja-JP" dirty="0">
                <a:highlight>
                  <a:srgbClr val="FEFFFF"/>
                </a:highlight>
                <a:latin typeface="メイリオ"/>
                <a:ea typeface="メイリオ"/>
              </a:rPr>
              <a:t>5.25</a:t>
            </a:r>
            <a:r>
              <a:rPr kumimoji="1" lang="ja-JP" altLang="en-US" dirty="0">
                <a:highlight>
                  <a:srgbClr val="FEFFFF"/>
                </a:highlight>
                <a:latin typeface="メイリオ"/>
                <a:ea typeface="メイリオ"/>
              </a:rPr>
              <a:t>％、中小労働組合で</a:t>
            </a:r>
            <a:r>
              <a:rPr kumimoji="1" lang="en-US" altLang="ja-JP" dirty="0">
                <a:highlight>
                  <a:srgbClr val="FEFFFF"/>
                </a:highlight>
                <a:latin typeface="メイリオ"/>
                <a:ea typeface="メイリオ"/>
              </a:rPr>
              <a:t>4.65</a:t>
            </a:r>
            <a:r>
              <a:rPr kumimoji="1" lang="ja-JP" altLang="en-US" dirty="0">
                <a:highlight>
                  <a:srgbClr val="FEFFFF"/>
                </a:highlight>
                <a:latin typeface="メイリオ"/>
                <a:ea typeface="メイリオ"/>
              </a:rPr>
              <a:t>％の賃上げ率となり</a:t>
            </a:r>
            <a:r>
              <a:rPr kumimoji="1" lang="ja-JP" altLang="en-US" dirty="0">
                <a:latin typeface="メイリオ"/>
                <a:ea typeface="メイリオ"/>
              </a:rPr>
              <a:t>、</a:t>
            </a:r>
            <a:r>
              <a:rPr lang="ja-JP" altLang="en-US" dirty="0">
                <a:latin typeface="メイリオ"/>
                <a:ea typeface="メイリオ"/>
              </a:rPr>
              <a:t>約</a:t>
            </a:r>
            <a:r>
              <a:rPr lang="en-US" altLang="ja-JP" dirty="0">
                <a:latin typeface="メイリオ"/>
                <a:ea typeface="メイリオ"/>
              </a:rPr>
              <a:t>30</a:t>
            </a:r>
            <a:r>
              <a:rPr lang="ja-JP" altLang="en-US" dirty="0">
                <a:latin typeface="メイリオ"/>
                <a:ea typeface="メイリオ"/>
              </a:rPr>
              <a:t>年ぶりの水準だった</a:t>
            </a:r>
            <a:r>
              <a:rPr lang="en-US" altLang="ja-JP" dirty="0">
                <a:latin typeface="メイリオ"/>
                <a:ea typeface="メイリオ"/>
              </a:rPr>
              <a:t>2024</a:t>
            </a:r>
            <a:r>
              <a:rPr lang="ja-JP" altLang="en-US" dirty="0">
                <a:latin typeface="メイリオ"/>
                <a:ea typeface="メイリオ"/>
              </a:rPr>
              <a:t>年を上回った。</a:t>
            </a:r>
            <a:r>
              <a:rPr lang="en-US" altLang="ja-JP" dirty="0"/>
              <a:t>2025</a:t>
            </a:r>
            <a:r>
              <a:rPr lang="ja-JP" altLang="en-US" dirty="0"/>
              <a:t>年度の最低賃金は全国加重平均で前年度比＋</a:t>
            </a:r>
            <a:r>
              <a:rPr lang="en-US" altLang="ja-JP" dirty="0"/>
              <a:t>6.3</a:t>
            </a:r>
            <a:r>
              <a:rPr lang="ja-JP" altLang="en-US" dirty="0"/>
              <a:t>％を記録。全都道府県で</a:t>
            </a:r>
            <a:r>
              <a:rPr lang="en-US" altLang="ja-JP" dirty="0"/>
              <a:t>1,000</a:t>
            </a:r>
            <a:r>
              <a:rPr lang="ja-JP" altLang="en-US" dirty="0"/>
              <a:t>円の水準を超えた。</a:t>
            </a:r>
            <a:endParaRPr lang="en-US" altLang="ja-JP" dirty="0"/>
          </a:p>
          <a:p>
            <a:pPr marL="342900" indent="-342900">
              <a:buClr>
                <a:schemeClr val="tx1"/>
              </a:buClr>
              <a:buFont typeface="+mj-ea"/>
              <a:buAutoNum type="circleNumDbPlain"/>
            </a:pPr>
            <a:r>
              <a:rPr lang="ja-JP" altLang="en-US" dirty="0">
                <a:latin typeface="メイリオ"/>
                <a:ea typeface="メイリオ"/>
              </a:rPr>
              <a:t>中小企業の現金給与額は、大企業との差は存在するものの、増加傾向にある。雇用の約７割を占める中小企業における賃上げは、我が国経済にとって極めて重要。</a:t>
            </a:r>
            <a:endParaRPr kumimoji="1" lang="en-US" altLang="ja-JP" dirty="0">
              <a:latin typeface="メイリオ"/>
              <a:ea typeface="メイリオ"/>
            </a:endParaRPr>
          </a:p>
        </p:txBody>
      </p:sp>
      <p:sp>
        <p:nvSpPr>
          <p:cNvPr id="6" name="タイトル 5">
            <a:extLst>
              <a:ext uri="{FF2B5EF4-FFF2-40B4-BE49-F238E27FC236}">
                <a16:creationId xmlns:a16="http://schemas.microsoft.com/office/drawing/2014/main" id="{2018ABE7-F968-6CB7-FCCE-891B89E79282}"/>
              </a:ext>
            </a:extLst>
          </p:cNvPr>
          <p:cNvSpPr>
            <a:spLocks noGrp="1"/>
          </p:cNvSpPr>
          <p:nvPr>
            <p:ph type="title"/>
          </p:nvPr>
        </p:nvSpPr>
        <p:spPr>
          <a:xfrm>
            <a:off x="47328" y="74298"/>
            <a:ext cx="11737815" cy="400110"/>
          </a:xfrm>
        </p:spPr>
        <p:txBody>
          <a:bodyPr/>
          <a:lstStyle/>
          <a:p>
            <a:r>
              <a:rPr lang="ja-JP" altLang="en-US" sz="2000" dirty="0"/>
              <a:t>大企業との差は存在するものの、中小企業において賃上げの傾向が見られる。</a:t>
            </a:r>
            <a:endParaRPr kumimoji="1" lang="ja-JP" altLang="en-US" sz="2000" dirty="0"/>
          </a:p>
        </p:txBody>
      </p:sp>
      <p:sp>
        <p:nvSpPr>
          <p:cNvPr id="10" name="正方形/長方形 9">
            <a:extLst>
              <a:ext uri="{FF2B5EF4-FFF2-40B4-BE49-F238E27FC236}">
                <a16:creationId xmlns:a16="http://schemas.microsoft.com/office/drawing/2014/main" id="{749AF6B4-AA4B-601A-80D4-37439EB96575}"/>
              </a:ext>
            </a:extLst>
          </p:cNvPr>
          <p:cNvSpPr/>
          <p:nvPr/>
        </p:nvSpPr>
        <p:spPr bwMode="auto">
          <a:xfrm>
            <a:off x="155084" y="1861380"/>
            <a:ext cx="5699066" cy="400110"/>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dirty="0">
                <a:solidFill>
                  <a:schemeClr val="bg1"/>
                </a:solidFill>
                <a:latin typeface="+mj-ea"/>
                <a:ea typeface="+mj-ea"/>
              </a:rPr>
              <a:t>図１　春季労使交渉と最低賃金の動向</a:t>
            </a:r>
          </a:p>
        </p:txBody>
      </p:sp>
      <p:sp>
        <p:nvSpPr>
          <p:cNvPr id="11" name="正方形/長方形 10">
            <a:extLst>
              <a:ext uri="{FF2B5EF4-FFF2-40B4-BE49-F238E27FC236}">
                <a16:creationId xmlns:a16="http://schemas.microsoft.com/office/drawing/2014/main" id="{C97DB328-57DE-5777-AFA4-DF222DF382E8}"/>
              </a:ext>
            </a:extLst>
          </p:cNvPr>
          <p:cNvSpPr/>
          <p:nvPr/>
        </p:nvSpPr>
        <p:spPr bwMode="auto">
          <a:xfrm>
            <a:off x="6096000" y="1866565"/>
            <a:ext cx="5699066" cy="400110"/>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a:solidFill>
                  <a:schemeClr val="bg1"/>
                </a:solidFill>
                <a:latin typeface="+mj-ea"/>
                <a:ea typeface="+mj-ea"/>
              </a:rPr>
              <a:t>図２　現金給与額の動向</a:t>
            </a:r>
          </a:p>
        </p:txBody>
      </p:sp>
      <p:sp>
        <p:nvSpPr>
          <p:cNvPr id="7" name="テキスト ボックス 6">
            <a:extLst>
              <a:ext uri="{FF2B5EF4-FFF2-40B4-BE49-F238E27FC236}">
                <a16:creationId xmlns:a16="http://schemas.microsoft.com/office/drawing/2014/main" id="{2C249AF6-46EF-2D2A-63BE-0C4CC78FEAC2}"/>
              </a:ext>
            </a:extLst>
          </p:cNvPr>
          <p:cNvSpPr txBox="1"/>
          <p:nvPr/>
        </p:nvSpPr>
        <p:spPr>
          <a:xfrm>
            <a:off x="120412" y="2261490"/>
            <a:ext cx="5975588" cy="276999"/>
          </a:xfrm>
          <a:prstGeom prst="rect">
            <a:avLst/>
          </a:prstGeom>
          <a:noFill/>
        </p:spPr>
        <p:txBody>
          <a:bodyPr wrap="square" rtlCol="0">
            <a:spAutoFit/>
          </a:bodyPr>
          <a:lstStyle/>
          <a:p>
            <a:pPr algn="l"/>
            <a:r>
              <a:rPr kumimoji="1" lang="ja-JP" altLang="en-US" sz="1200" b="1">
                <a:latin typeface="+mn-ea"/>
                <a:cs typeface="Meiryo UI" panose="020B0604030504040204" pitchFamily="50" charset="-128"/>
              </a:rPr>
              <a:t>（１）春季労使交渉による賃上げ率の推移</a:t>
            </a:r>
          </a:p>
        </p:txBody>
      </p:sp>
      <p:sp>
        <p:nvSpPr>
          <p:cNvPr id="15" name="テキスト ボックス 14">
            <a:extLst>
              <a:ext uri="{FF2B5EF4-FFF2-40B4-BE49-F238E27FC236}">
                <a16:creationId xmlns:a16="http://schemas.microsoft.com/office/drawing/2014/main" id="{CA80205C-E81E-A819-21B2-EB88E4788BC5}"/>
              </a:ext>
            </a:extLst>
          </p:cNvPr>
          <p:cNvSpPr txBox="1"/>
          <p:nvPr/>
        </p:nvSpPr>
        <p:spPr>
          <a:xfrm>
            <a:off x="73973" y="6156496"/>
            <a:ext cx="5735719" cy="733534"/>
          </a:xfrm>
          <a:prstGeom prst="rect">
            <a:avLst/>
          </a:prstGeom>
          <a:noFill/>
        </p:spPr>
        <p:txBody>
          <a:bodyPr wrap="square" rtlCol="0">
            <a:spAutoFit/>
          </a:bodyPr>
          <a:lstStyle/>
          <a:p>
            <a:pPr>
              <a:lnSpc>
                <a:spcPts val="1000"/>
              </a:lnSpc>
            </a:pPr>
            <a:r>
              <a:rPr kumimoji="1" lang="ja-JP" altLang="en-US" sz="800">
                <a:latin typeface="+mn-ea"/>
                <a:cs typeface="Meiryo UI" panose="020B0604030504040204" pitchFamily="50" charset="-128"/>
              </a:rPr>
              <a:t>（上図）資料：</a:t>
            </a:r>
            <a:r>
              <a:rPr lang="ja-JP" altLang="en-US" sz="800">
                <a:solidFill>
                  <a:srgbClr val="000000"/>
                </a:solidFill>
                <a:latin typeface="メイリオ" panose="020B0604030504040204" pitchFamily="50" charset="-128"/>
                <a:cs typeface="Meiryo UI" panose="020B0604030504040204" pitchFamily="50" charset="-128"/>
              </a:rPr>
              <a:t>日本労働組合総連合会</a:t>
            </a:r>
            <a:r>
              <a:rPr lang="ja-JP" altLang="ja-JP" sz="800">
                <a:latin typeface="メイリオ" panose="020B0604030504040204" pitchFamily="50" charset="-128"/>
              </a:rPr>
              <a:t>「</a:t>
            </a:r>
            <a:r>
              <a:rPr lang="en-US" altLang="ja-JP" sz="800">
                <a:latin typeface="メイリオ" panose="020B0604030504040204" pitchFamily="50" charset="-128"/>
              </a:rPr>
              <a:t>2025</a:t>
            </a:r>
            <a:r>
              <a:rPr lang="ja-JP" altLang="en-US" sz="800">
                <a:latin typeface="メイリオ" panose="020B0604030504040204" pitchFamily="50" charset="-128"/>
              </a:rPr>
              <a:t>春季生活闘争第７回（最終）回答集計」（</a:t>
            </a:r>
            <a:r>
              <a:rPr lang="en-US" altLang="ja-JP" sz="800">
                <a:latin typeface="メイリオ" panose="020B0604030504040204" pitchFamily="50" charset="-128"/>
              </a:rPr>
              <a:t>2025</a:t>
            </a:r>
            <a:r>
              <a:rPr lang="ja-JP" altLang="en-US" sz="800">
                <a:latin typeface="メイリオ" panose="020B0604030504040204" pitchFamily="50" charset="-128"/>
              </a:rPr>
              <a:t>年７月１日集計・７月３日公表）（下図）資料：厚生労働省「地域別最低賃金の全国一覧」</a:t>
            </a:r>
            <a:endParaRPr lang="en-US" altLang="ja-JP" sz="800">
              <a:latin typeface="メイリオ" panose="020B0604030504040204" pitchFamily="50" charset="-128"/>
            </a:endParaRPr>
          </a:p>
          <a:p>
            <a:pPr>
              <a:lnSpc>
                <a:spcPts val="1000"/>
              </a:lnSpc>
            </a:pPr>
            <a:r>
              <a:rPr kumimoji="1" lang="ja-JP" altLang="en-US" sz="800">
                <a:latin typeface="+mn-ea"/>
                <a:cs typeface="Meiryo UI" panose="020B0604030504040204" pitchFamily="50" charset="-128"/>
              </a:rPr>
              <a:t>（注）（上図）</a:t>
            </a:r>
            <a:r>
              <a:rPr lang="ja-JP" altLang="en-US" sz="800">
                <a:latin typeface="メイリオ" panose="020B0604030504040204" pitchFamily="50" charset="-128"/>
              </a:rPr>
              <a:t>ここでの「中小賃上率」とは、組合員数</a:t>
            </a:r>
            <a:r>
              <a:rPr lang="en-US" altLang="ja-JP" sz="800">
                <a:latin typeface="メイリオ" panose="020B0604030504040204" pitchFamily="50" charset="-128"/>
              </a:rPr>
              <a:t>300</a:t>
            </a:r>
            <a:r>
              <a:rPr lang="ja-JP" altLang="en-US" sz="800">
                <a:latin typeface="メイリオ" panose="020B0604030504040204" pitchFamily="50" charset="-128"/>
              </a:rPr>
              <a:t>人未満の中小組合における賃上げ率をいう。また、ここでの賃上げ率は、平均賃金方式（組合員の平均賃金をいくら引き上げるか、つまり一人平均の労務コストをもとに交渉する方式）での賃上げ状況の推移を見たものである。</a:t>
            </a:r>
            <a:endParaRPr kumimoji="1" lang="ja-JP" altLang="en-US" sz="800">
              <a:latin typeface="+mn-ea"/>
              <a:cs typeface="Meiryo UI" panose="020B0604030504040204" pitchFamily="50" charset="-128"/>
            </a:endParaRPr>
          </a:p>
        </p:txBody>
      </p:sp>
      <p:graphicFrame>
        <p:nvGraphicFramePr>
          <p:cNvPr id="2" name="グラフ 1">
            <a:extLst>
              <a:ext uri="{FF2B5EF4-FFF2-40B4-BE49-F238E27FC236}">
                <a16:creationId xmlns:a16="http://schemas.microsoft.com/office/drawing/2014/main" id="{EEA07B0A-7446-405F-919B-FCDDA80B6A6E}"/>
              </a:ext>
            </a:extLst>
          </p:cNvPr>
          <p:cNvGraphicFramePr>
            <a:graphicFrameLocks/>
          </p:cNvGraphicFramePr>
          <p:nvPr/>
        </p:nvGraphicFramePr>
        <p:xfrm>
          <a:off x="279081" y="2455186"/>
          <a:ext cx="5473461" cy="17009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グラフ 3">
            <a:extLst>
              <a:ext uri="{FF2B5EF4-FFF2-40B4-BE49-F238E27FC236}">
                <a16:creationId xmlns:a16="http://schemas.microsoft.com/office/drawing/2014/main" id="{342BA078-1924-4BBF-A479-0A9B4719E2B6}"/>
              </a:ext>
            </a:extLst>
          </p:cNvPr>
          <p:cNvGraphicFramePr>
            <a:graphicFrameLocks/>
          </p:cNvGraphicFramePr>
          <p:nvPr/>
        </p:nvGraphicFramePr>
        <p:xfrm>
          <a:off x="104489" y="4319512"/>
          <a:ext cx="5749662" cy="1802471"/>
        </p:xfrm>
        <a:graphic>
          <a:graphicData uri="http://schemas.openxmlformats.org/drawingml/2006/chart">
            <c:chart xmlns:c="http://schemas.openxmlformats.org/drawingml/2006/chart" xmlns:r="http://schemas.openxmlformats.org/officeDocument/2006/relationships" r:id="rId4"/>
          </a:graphicData>
        </a:graphic>
      </p:graphicFrame>
      <p:sp>
        <p:nvSpPr>
          <p:cNvPr id="14" name="テキスト ボックス 13">
            <a:extLst>
              <a:ext uri="{FF2B5EF4-FFF2-40B4-BE49-F238E27FC236}">
                <a16:creationId xmlns:a16="http://schemas.microsoft.com/office/drawing/2014/main" id="{9C938FA7-AD53-C515-6F63-94B509CA570F}"/>
              </a:ext>
            </a:extLst>
          </p:cNvPr>
          <p:cNvSpPr txBox="1"/>
          <p:nvPr/>
        </p:nvSpPr>
        <p:spPr>
          <a:xfrm>
            <a:off x="5983651" y="4114281"/>
            <a:ext cx="3750178" cy="276999"/>
          </a:xfrm>
          <a:prstGeom prst="rect">
            <a:avLst/>
          </a:prstGeom>
          <a:noFill/>
        </p:spPr>
        <p:txBody>
          <a:bodyPr wrap="square" rtlCol="0">
            <a:spAutoFit/>
          </a:bodyPr>
          <a:lstStyle/>
          <a:p>
            <a:pPr algn="l"/>
            <a:r>
              <a:rPr kumimoji="1" lang="ja-JP" altLang="en-US" sz="1200" b="1">
                <a:latin typeface="+mn-ea"/>
                <a:cs typeface="Meiryo UI" panose="020B0604030504040204" pitchFamily="50" charset="-128"/>
              </a:rPr>
              <a:t>（２）現金給与額の</a:t>
            </a:r>
            <a:r>
              <a:rPr lang="ja-JP" altLang="en-US" sz="1200" b="1">
                <a:latin typeface="+mn-ea"/>
                <a:cs typeface="Meiryo UI" panose="020B0604030504040204" pitchFamily="50" charset="-128"/>
              </a:rPr>
              <a:t>変化率</a:t>
            </a:r>
            <a:r>
              <a:rPr kumimoji="1" lang="ja-JP" altLang="en-US" sz="1200" b="1">
                <a:latin typeface="+mn-ea"/>
                <a:cs typeface="Meiryo UI" panose="020B0604030504040204" pitchFamily="50" charset="-128"/>
              </a:rPr>
              <a:t>（企業規模別）</a:t>
            </a:r>
          </a:p>
        </p:txBody>
      </p:sp>
      <p:sp>
        <p:nvSpPr>
          <p:cNvPr id="18" name="テキスト ボックス 17">
            <a:extLst>
              <a:ext uri="{FF2B5EF4-FFF2-40B4-BE49-F238E27FC236}">
                <a16:creationId xmlns:a16="http://schemas.microsoft.com/office/drawing/2014/main" id="{84BEA631-5D70-C104-B7DE-E1F5220661A8}"/>
              </a:ext>
            </a:extLst>
          </p:cNvPr>
          <p:cNvSpPr txBox="1"/>
          <p:nvPr/>
        </p:nvSpPr>
        <p:spPr>
          <a:xfrm>
            <a:off x="9259430" y="4101124"/>
            <a:ext cx="2828081" cy="276999"/>
          </a:xfrm>
          <a:prstGeom prst="rect">
            <a:avLst/>
          </a:prstGeom>
          <a:noFill/>
        </p:spPr>
        <p:txBody>
          <a:bodyPr wrap="square" rtlCol="0">
            <a:spAutoFit/>
          </a:bodyPr>
          <a:lstStyle/>
          <a:p>
            <a:pPr algn="l"/>
            <a:r>
              <a:rPr kumimoji="1" lang="ja-JP" altLang="en-US" sz="1200" b="1">
                <a:latin typeface="+mn-ea"/>
                <a:cs typeface="Meiryo UI" panose="020B0604030504040204" pitchFamily="50" charset="-128"/>
              </a:rPr>
              <a:t>（</a:t>
            </a:r>
            <a:r>
              <a:rPr lang="ja-JP" altLang="en-US" sz="1200" b="1">
                <a:latin typeface="+mn-ea"/>
                <a:cs typeface="Meiryo UI" panose="020B0604030504040204" pitchFamily="50" charset="-128"/>
              </a:rPr>
              <a:t>３</a:t>
            </a:r>
            <a:r>
              <a:rPr kumimoji="1" lang="ja-JP" altLang="en-US" sz="1200" b="1">
                <a:latin typeface="+mn-ea"/>
                <a:cs typeface="Meiryo UI" panose="020B0604030504040204" pitchFamily="50" charset="-128"/>
              </a:rPr>
              <a:t>）大企業と中小企業の比率</a:t>
            </a:r>
          </a:p>
        </p:txBody>
      </p:sp>
      <p:sp>
        <p:nvSpPr>
          <p:cNvPr id="21" name="テキスト ボックス 20">
            <a:extLst>
              <a:ext uri="{FF2B5EF4-FFF2-40B4-BE49-F238E27FC236}">
                <a16:creationId xmlns:a16="http://schemas.microsoft.com/office/drawing/2014/main" id="{FC0A5706-9740-5C52-6D1B-4E8CE5A01692}"/>
              </a:ext>
            </a:extLst>
          </p:cNvPr>
          <p:cNvSpPr txBox="1"/>
          <p:nvPr/>
        </p:nvSpPr>
        <p:spPr>
          <a:xfrm>
            <a:off x="6229189" y="6189463"/>
            <a:ext cx="5735719" cy="605294"/>
          </a:xfrm>
          <a:prstGeom prst="rect">
            <a:avLst/>
          </a:prstGeom>
          <a:noFill/>
        </p:spPr>
        <p:txBody>
          <a:bodyPr wrap="square" rtlCol="0">
            <a:spAutoFit/>
          </a:bodyPr>
          <a:lstStyle/>
          <a:p>
            <a:pPr>
              <a:lnSpc>
                <a:spcPts val="1000"/>
              </a:lnSpc>
            </a:pPr>
            <a:r>
              <a:rPr kumimoji="1" lang="ja-JP" altLang="en-US" sz="800">
                <a:latin typeface="+mn-ea"/>
                <a:cs typeface="Meiryo UI" panose="020B0604030504040204" pitchFamily="50" charset="-128"/>
              </a:rPr>
              <a:t>資料：</a:t>
            </a:r>
            <a:r>
              <a:rPr lang="ja-JP" altLang="en-US" sz="800">
                <a:solidFill>
                  <a:srgbClr val="000000"/>
                </a:solidFill>
                <a:latin typeface="メイリオ" panose="020B0604030504040204" pitchFamily="50" charset="-128"/>
                <a:cs typeface="Meiryo UI" panose="020B0604030504040204" pitchFamily="50" charset="-128"/>
              </a:rPr>
              <a:t>厚生労働省「賃金構造基本統計調査」再編加工</a:t>
            </a:r>
            <a:endParaRPr lang="en-US" altLang="ja-JP" sz="800">
              <a:solidFill>
                <a:srgbClr val="000000"/>
              </a:solidFill>
              <a:latin typeface="メイリオ" panose="020B0604030504040204" pitchFamily="50" charset="-128"/>
              <a:cs typeface="Meiryo UI" panose="020B0604030504040204" pitchFamily="50" charset="-128"/>
            </a:endParaRPr>
          </a:p>
          <a:p>
            <a:pPr>
              <a:lnSpc>
                <a:spcPts val="1000"/>
              </a:lnSpc>
            </a:pPr>
            <a:r>
              <a:rPr kumimoji="1" lang="ja-JP" altLang="en-US" sz="800">
                <a:latin typeface="+mn-ea"/>
                <a:cs typeface="Meiryo UI" panose="020B0604030504040204" pitchFamily="50" charset="-128"/>
              </a:rPr>
              <a:t>（注）１</a:t>
            </a:r>
            <a:r>
              <a:rPr kumimoji="1" lang="en-US" altLang="ja-JP" sz="800">
                <a:latin typeface="+mn-ea"/>
                <a:cs typeface="Meiryo UI" panose="020B0604030504040204" pitchFamily="50" charset="-128"/>
              </a:rPr>
              <a:t>.</a:t>
            </a:r>
            <a:r>
              <a:rPr kumimoji="1" lang="ja-JP" altLang="en-US" sz="800">
                <a:latin typeface="+mn-ea"/>
                <a:cs typeface="Meiryo UI" panose="020B0604030504040204" pitchFamily="50" charset="-128"/>
              </a:rPr>
              <a:t>金融業、保険業は含まない。</a:t>
            </a:r>
            <a:r>
              <a:rPr kumimoji="1" lang="en-US" altLang="ja-JP" sz="800">
                <a:latin typeface="+mn-ea"/>
                <a:cs typeface="Meiryo UI" panose="020B0604030504040204" pitchFamily="50" charset="-128"/>
              </a:rPr>
              <a:t>2</a:t>
            </a:r>
            <a:r>
              <a:rPr lang="en-US" altLang="ja-JP" sz="800">
                <a:latin typeface="+mn-ea"/>
                <a:cs typeface="Meiryo UI" panose="020B0604030504040204" pitchFamily="50" charset="-128"/>
              </a:rPr>
              <a:t>.</a:t>
            </a:r>
            <a:r>
              <a:rPr lang="ja-JP" altLang="en-US" sz="800">
                <a:latin typeface="メイリオ" panose="020B0604030504040204" pitchFamily="50" charset="-128"/>
              </a:rPr>
              <a:t>ここでの大企業とは、常用労働者数</a:t>
            </a:r>
            <a:r>
              <a:rPr lang="en-US" altLang="ja-JP" sz="800">
                <a:latin typeface="メイリオ" panose="020B0604030504040204" pitchFamily="50" charset="-128"/>
              </a:rPr>
              <a:t>1,000</a:t>
            </a:r>
            <a:r>
              <a:rPr lang="ja-JP" altLang="en-US" sz="800">
                <a:latin typeface="メイリオ" panose="020B0604030504040204" pitchFamily="50" charset="-128"/>
              </a:rPr>
              <a:t>人以上の企業、中小企業とは、日本標準産業分類の大分類に応じて、常用労働者数５人以上</a:t>
            </a:r>
            <a:r>
              <a:rPr lang="en-US" altLang="ja-JP" sz="800">
                <a:latin typeface="メイリオ" panose="020B0604030504040204" pitchFamily="50" charset="-128"/>
              </a:rPr>
              <a:t>99</a:t>
            </a:r>
            <a:r>
              <a:rPr lang="ja-JP" altLang="en-US" sz="800">
                <a:latin typeface="メイリオ" panose="020B0604030504040204" pitchFamily="50" charset="-128"/>
              </a:rPr>
              <a:t>人以下又は</a:t>
            </a:r>
            <a:r>
              <a:rPr lang="en-US" altLang="ja-JP" sz="800">
                <a:latin typeface="メイリオ" panose="020B0604030504040204" pitchFamily="50" charset="-128"/>
              </a:rPr>
              <a:t>299</a:t>
            </a:r>
            <a:r>
              <a:rPr lang="ja-JP" altLang="en-US" sz="800">
                <a:latin typeface="メイリオ" panose="020B0604030504040204" pitchFamily="50" charset="-128"/>
              </a:rPr>
              <a:t>人以下の企業とする。</a:t>
            </a:r>
            <a:r>
              <a:rPr lang="en-US" altLang="ja-JP" sz="800">
                <a:latin typeface="メイリオ" panose="020B0604030504040204" pitchFamily="50" charset="-128"/>
              </a:rPr>
              <a:t>3.</a:t>
            </a:r>
            <a:r>
              <a:rPr kumimoji="1" lang="ja-JP" altLang="en-US" sz="800">
                <a:latin typeface="メイリオ" panose="020B0604030504040204" pitchFamily="50" charset="-128"/>
                <a:cs typeface="Meiryo UI" panose="020B0604030504040204" pitchFamily="50" charset="-128"/>
              </a:rPr>
              <a:t>「短時間労働者」を除いた「一般労働者」について集計している。４</a:t>
            </a:r>
            <a:r>
              <a:rPr kumimoji="1" lang="en-US" altLang="ja-JP" sz="800">
                <a:latin typeface="メイリオ" panose="020B0604030504040204" pitchFamily="50" charset="-128"/>
                <a:cs typeface="Meiryo UI" panose="020B0604030504040204" pitchFamily="50" charset="-128"/>
              </a:rPr>
              <a:t>.6</a:t>
            </a:r>
            <a:r>
              <a:rPr kumimoji="1" lang="ja-JP" altLang="en-US" sz="800">
                <a:latin typeface="メイリオ" panose="020B0604030504040204" pitchFamily="50" charset="-128"/>
                <a:cs typeface="Meiryo UI" panose="020B0604030504040204" pitchFamily="50" charset="-128"/>
              </a:rPr>
              <a:t>月分として支給された、一人当たりの現金給与額。</a:t>
            </a:r>
            <a:endParaRPr kumimoji="1" lang="ja-JP" altLang="en-US" sz="800">
              <a:latin typeface="+mn-ea"/>
              <a:cs typeface="Meiryo UI" panose="020B0604030504040204" pitchFamily="50" charset="-128"/>
            </a:endParaRPr>
          </a:p>
        </p:txBody>
      </p:sp>
      <p:graphicFrame>
        <p:nvGraphicFramePr>
          <p:cNvPr id="12" name="グラフ 11">
            <a:extLst>
              <a:ext uri="{FF2B5EF4-FFF2-40B4-BE49-F238E27FC236}">
                <a16:creationId xmlns:a16="http://schemas.microsoft.com/office/drawing/2014/main" id="{F9921AA4-863C-B39E-19EE-9A8E77F5A504}"/>
              </a:ext>
            </a:extLst>
          </p:cNvPr>
          <p:cNvGraphicFramePr>
            <a:graphicFrameLocks/>
          </p:cNvGraphicFramePr>
          <p:nvPr/>
        </p:nvGraphicFramePr>
        <p:xfrm>
          <a:off x="6096000" y="2455186"/>
          <a:ext cx="5975588" cy="163278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グラフ 15">
            <a:extLst>
              <a:ext uri="{FF2B5EF4-FFF2-40B4-BE49-F238E27FC236}">
                <a16:creationId xmlns:a16="http://schemas.microsoft.com/office/drawing/2014/main" id="{3D04951E-49C1-97F0-0DFA-D7C01E2B929F}"/>
              </a:ext>
            </a:extLst>
          </p:cNvPr>
          <p:cNvGraphicFramePr>
            <a:graphicFrameLocks/>
          </p:cNvGraphicFramePr>
          <p:nvPr/>
        </p:nvGraphicFramePr>
        <p:xfrm>
          <a:off x="6194864" y="4377448"/>
          <a:ext cx="2986931" cy="179885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グラフ 21">
            <a:extLst>
              <a:ext uri="{FF2B5EF4-FFF2-40B4-BE49-F238E27FC236}">
                <a16:creationId xmlns:a16="http://schemas.microsoft.com/office/drawing/2014/main" id="{06A6D53C-20F9-870B-280E-DD4022B8A4F6}"/>
              </a:ext>
            </a:extLst>
          </p:cNvPr>
          <p:cNvGraphicFramePr>
            <a:graphicFrameLocks/>
          </p:cNvGraphicFramePr>
          <p:nvPr/>
        </p:nvGraphicFramePr>
        <p:xfrm>
          <a:off x="9243507" y="4377448"/>
          <a:ext cx="2931670" cy="1798858"/>
        </p:xfrm>
        <a:graphic>
          <a:graphicData uri="http://schemas.openxmlformats.org/drawingml/2006/chart">
            <c:chart xmlns:c="http://schemas.openxmlformats.org/drawingml/2006/chart" xmlns:r="http://schemas.openxmlformats.org/officeDocument/2006/relationships" r:id="rId7"/>
          </a:graphicData>
        </a:graphic>
      </p:graphicFrame>
      <p:sp>
        <p:nvSpPr>
          <p:cNvPr id="5" name="テキスト ボックス 4">
            <a:extLst>
              <a:ext uri="{FF2B5EF4-FFF2-40B4-BE49-F238E27FC236}">
                <a16:creationId xmlns:a16="http://schemas.microsoft.com/office/drawing/2014/main" id="{5E3C2E88-5E24-942E-6DD1-E2AFF13329FE}"/>
              </a:ext>
            </a:extLst>
          </p:cNvPr>
          <p:cNvSpPr txBox="1"/>
          <p:nvPr/>
        </p:nvSpPr>
        <p:spPr>
          <a:xfrm>
            <a:off x="5989320" y="2285537"/>
            <a:ext cx="5975588" cy="276999"/>
          </a:xfrm>
          <a:prstGeom prst="rect">
            <a:avLst/>
          </a:prstGeom>
          <a:noFill/>
        </p:spPr>
        <p:txBody>
          <a:bodyPr wrap="square" rtlCol="0">
            <a:spAutoFit/>
          </a:bodyPr>
          <a:lstStyle/>
          <a:p>
            <a:pPr algn="l"/>
            <a:r>
              <a:rPr kumimoji="1" lang="ja-JP" altLang="en-US" sz="1200" b="1">
                <a:latin typeface="+mn-ea"/>
                <a:cs typeface="Meiryo UI" panose="020B0604030504040204" pitchFamily="50" charset="-128"/>
              </a:rPr>
              <a:t>（１）現金給与額の推移（企業規模別）</a:t>
            </a:r>
          </a:p>
        </p:txBody>
      </p:sp>
      <p:sp>
        <p:nvSpPr>
          <p:cNvPr id="9" name="テキスト ボックス 8">
            <a:extLst>
              <a:ext uri="{FF2B5EF4-FFF2-40B4-BE49-F238E27FC236}">
                <a16:creationId xmlns:a16="http://schemas.microsoft.com/office/drawing/2014/main" id="{AF7C859A-42BE-1A48-652A-CC856B026AC0}"/>
              </a:ext>
            </a:extLst>
          </p:cNvPr>
          <p:cNvSpPr txBox="1"/>
          <p:nvPr/>
        </p:nvSpPr>
        <p:spPr>
          <a:xfrm>
            <a:off x="16823" y="4319512"/>
            <a:ext cx="5975588" cy="276999"/>
          </a:xfrm>
          <a:prstGeom prst="rect">
            <a:avLst/>
          </a:prstGeom>
          <a:noFill/>
        </p:spPr>
        <p:txBody>
          <a:bodyPr wrap="square" rtlCol="0">
            <a:spAutoFit/>
          </a:bodyPr>
          <a:lstStyle/>
          <a:p>
            <a:pPr algn="l"/>
            <a:r>
              <a:rPr kumimoji="1" lang="ja-JP" altLang="en-US" sz="1200" b="1">
                <a:latin typeface="+mn-ea"/>
                <a:cs typeface="Meiryo UI" panose="020B0604030504040204" pitchFamily="50" charset="-128"/>
              </a:rPr>
              <a:t>（２）最低賃金の推移</a:t>
            </a:r>
          </a:p>
        </p:txBody>
      </p:sp>
      <p:sp>
        <p:nvSpPr>
          <p:cNvPr id="8" name="スライド番号プレースホルダー 7">
            <a:extLst>
              <a:ext uri="{FF2B5EF4-FFF2-40B4-BE49-F238E27FC236}">
                <a16:creationId xmlns:a16="http://schemas.microsoft.com/office/drawing/2014/main" id="{8A2AC15E-3244-5AF8-893F-4A1C2B89FE3E}"/>
              </a:ext>
            </a:extLst>
          </p:cNvPr>
          <p:cNvSpPr>
            <a:spLocks noGrp="1"/>
          </p:cNvSpPr>
          <p:nvPr>
            <p:ph type="sldNum" sz="quarter" idx="4"/>
          </p:nvPr>
        </p:nvSpPr>
        <p:spPr/>
        <p:txBody>
          <a:bodyPr/>
          <a:lstStyle/>
          <a:p>
            <a:fld id="{D9550142-B990-490A-A107-ED7302A7FD52}" type="slidenum">
              <a:rPr lang="ja-JP" altLang="en-US" smtClean="0"/>
              <a:pPr/>
              <a:t>5</a:t>
            </a:fld>
            <a:endParaRPr lang="ja-JP" altLang="en-US" dirty="0"/>
          </a:p>
        </p:txBody>
      </p:sp>
    </p:spTree>
    <p:extLst>
      <p:ext uri="{BB962C8B-B14F-4D97-AF65-F5344CB8AC3E}">
        <p14:creationId xmlns:p14="http://schemas.microsoft.com/office/powerpoint/2010/main" val="2144013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D65F9-5F13-B097-4DCF-5FC7049B52FC}"/>
            </a:ext>
          </a:extLst>
        </p:cNvPr>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7E4D1BB-5E22-364C-5947-AE8C42A64F41}"/>
              </a:ext>
            </a:extLst>
          </p:cNvPr>
          <p:cNvSpPr>
            <a:spLocks noGrp="1"/>
          </p:cNvSpPr>
          <p:nvPr>
            <p:ph type="body" sz="quarter" idx="23"/>
          </p:nvPr>
        </p:nvSpPr>
        <p:spPr>
          <a:xfrm>
            <a:off x="155084" y="504133"/>
            <a:ext cx="11881834" cy="1230050"/>
          </a:xfrm>
          <a:solidFill>
            <a:schemeClr val="bg2"/>
          </a:solidFill>
        </p:spPr>
        <p:txBody>
          <a:bodyPr/>
          <a:lstStyle/>
          <a:p>
            <a:pPr marL="342900" indent="-342900">
              <a:buClr>
                <a:schemeClr val="tx1"/>
              </a:buClr>
              <a:buFont typeface="+mj-ea"/>
              <a:buAutoNum type="circleNumDbPlain"/>
            </a:pPr>
            <a:r>
              <a:rPr lang="ja-JP" altLang="en-US" dirty="0"/>
              <a:t>生産能力の拡大や新事業への進出を目的とした「成長投資」は、製造業のみならず、様々な業種の企業で取り組まれている。実施している企業は実施していない企業と比較して、付加価値額の増加率が大きい傾向。</a:t>
            </a:r>
            <a:endParaRPr lang="en-US" altLang="ja-JP" dirty="0"/>
          </a:p>
          <a:p>
            <a:pPr marL="342900" indent="-342900">
              <a:buClr>
                <a:schemeClr val="tx1"/>
              </a:buClr>
              <a:buFont typeface="+mj-ea"/>
              <a:buAutoNum type="circleNumDbPlain"/>
            </a:pPr>
            <a:r>
              <a:rPr lang="ja-JP" altLang="en-US" dirty="0"/>
              <a:t>設備稼働率が高い企業ほど、付加価値額の増加率は大きいことが分かる。投資前の業務プロセスの見直し等を行った上で、計画的な設備投資を行うことの重要性が確認できる。</a:t>
            </a:r>
            <a:endParaRPr lang="en-US" altLang="ja-JP" dirty="0"/>
          </a:p>
        </p:txBody>
      </p:sp>
      <p:sp>
        <p:nvSpPr>
          <p:cNvPr id="6" name="タイトル 5">
            <a:extLst>
              <a:ext uri="{FF2B5EF4-FFF2-40B4-BE49-F238E27FC236}">
                <a16:creationId xmlns:a16="http://schemas.microsoft.com/office/drawing/2014/main" id="{551DA063-9398-E1D8-E31A-43777B4868AD}"/>
              </a:ext>
            </a:extLst>
          </p:cNvPr>
          <p:cNvSpPr>
            <a:spLocks noGrp="1"/>
          </p:cNvSpPr>
          <p:nvPr>
            <p:ph type="title"/>
          </p:nvPr>
        </p:nvSpPr>
        <p:spPr>
          <a:xfrm>
            <a:off x="46742" y="56361"/>
            <a:ext cx="11305842" cy="400110"/>
          </a:xfrm>
        </p:spPr>
        <p:txBody>
          <a:bodyPr/>
          <a:lstStyle/>
          <a:p>
            <a:r>
              <a:rPr lang="ja-JP" altLang="en-US" sz="2000" dirty="0"/>
              <a:t>成長投資は付加価値額の増加に寄与。計画的な設備投資を行うことが重要。</a:t>
            </a:r>
            <a:endParaRPr kumimoji="1" lang="ja-JP" altLang="en-US" sz="2000" dirty="0"/>
          </a:p>
        </p:txBody>
      </p:sp>
      <p:sp>
        <p:nvSpPr>
          <p:cNvPr id="11" name="正方形/長方形 10">
            <a:extLst>
              <a:ext uri="{FF2B5EF4-FFF2-40B4-BE49-F238E27FC236}">
                <a16:creationId xmlns:a16="http://schemas.microsoft.com/office/drawing/2014/main" id="{0C02E97A-4457-4706-EE81-242A2C2E5596}"/>
              </a:ext>
            </a:extLst>
          </p:cNvPr>
          <p:cNvSpPr/>
          <p:nvPr/>
        </p:nvSpPr>
        <p:spPr bwMode="auto">
          <a:xfrm>
            <a:off x="49792" y="1792036"/>
            <a:ext cx="5852177" cy="400110"/>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dirty="0">
                <a:solidFill>
                  <a:schemeClr val="bg1"/>
                </a:solidFill>
                <a:latin typeface="+mj-ea"/>
                <a:ea typeface="+mj-ea"/>
              </a:rPr>
              <a:t>図１　成長に向けた設備投資への取組状況と効果　　</a:t>
            </a:r>
          </a:p>
        </p:txBody>
      </p:sp>
      <p:sp>
        <p:nvSpPr>
          <p:cNvPr id="8" name="テキスト ボックス 7">
            <a:extLst>
              <a:ext uri="{FF2B5EF4-FFF2-40B4-BE49-F238E27FC236}">
                <a16:creationId xmlns:a16="http://schemas.microsoft.com/office/drawing/2014/main" id="{5A370976-AC93-1B0A-73DF-DD1389BFCD3E}"/>
              </a:ext>
            </a:extLst>
          </p:cNvPr>
          <p:cNvSpPr txBox="1"/>
          <p:nvPr/>
        </p:nvSpPr>
        <p:spPr>
          <a:xfrm>
            <a:off x="93542" y="2199033"/>
            <a:ext cx="6111432" cy="276999"/>
          </a:xfrm>
          <a:prstGeom prst="rect">
            <a:avLst/>
          </a:prstGeom>
          <a:noFill/>
        </p:spPr>
        <p:txBody>
          <a:bodyPr wrap="square">
            <a:spAutoFit/>
          </a:bodyPr>
          <a:lstStyle/>
          <a:p>
            <a:pPr algn="l" rtl="0">
              <a:defRPr lang="ja-JP" sz="1200" b="1" i="0" u="none" strike="noStrike" kern="1200" spc="0" baseline="0">
                <a:solidFill>
                  <a:sysClr val="windowText" lastClr="000000"/>
                </a:solidFill>
                <a:latin typeface="メイリオ" panose="020B0604030504040204" pitchFamily="50" charset="-128"/>
                <a:ea typeface="メイリオ" panose="020B0604030504040204" pitchFamily="50" charset="-128"/>
                <a:cs typeface="+mn-cs"/>
              </a:defRPr>
            </a:pPr>
            <a:r>
              <a:rPr lang="ja-JP" altLang="en-US" sz="1200" b="1" dirty="0">
                <a:solidFill>
                  <a:sysClr val="windowText" lastClr="000000"/>
                </a:solidFill>
                <a:latin typeface="メイリオ" panose="020B0604030504040204" pitchFamily="50" charset="-128"/>
                <a:ea typeface="メイリオ" panose="020B0604030504040204" pitchFamily="50" charset="-128"/>
              </a:rPr>
              <a:t>（１）成長に向けた設備投資への取組状況（業種別）</a:t>
            </a:r>
          </a:p>
        </p:txBody>
      </p:sp>
      <p:sp>
        <p:nvSpPr>
          <p:cNvPr id="18" name="テキスト ボックス 17">
            <a:extLst>
              <a:ext uri="{FF2B5EF4-FFF2-40B4-BE49-F238E27FC236}">
                <a16:creationId xmlns:a16="http://schemas.microsoft.com/office/drawing/2014/main" id="{30966659-6EB6-7B98-CD7D-57C34CB71648}"/>
              </a:ext>
            </a:extLst>
          </p:cNvPr>
          <p:cNvSpPr txBox="1"/>
          <p:nvPr/>
        </p:nvSpPr>
        <p:spPr>
          <a:xfrm>
            <a:off x="-14117" y="6184184"/>
            <a:ext cx="11683286" cy="700192"/>
          </a:xfrm>
          <a:prstGeom prst="rect">
            <a:avLst/>
          </a:prstGeom>
          <a:noFill/>
        </p:spPr>
        <p:txBody>
          <a:bodyPr wrap="square">
            <a:spAutoFit/>
          </a:bodyPr>
          <a:lstStyle/>
          <a:p>
            <a:pPr algn="just">
              <a:lnSpc>
                <a:spcPts val="1200"/>
              </a:lnSpc>
            </a:pPr>
            <a:r>
              <a:rPr lang="ja-JP" altLang="en-US" sz="800" dirty="0">
                <a:latin typeface="メイリオ" panose="020B0604030504040204" pitchFamily="50" charset="-128"/>
                <a:ea typeface="メイリオ" panose="020B0604030504040204" pitchFamily="50" charset="-128"/>
              </a:rPr>
              <a:t>資料：（株）帝国データバンク「令和７年度中小企業の経営課題と事業活動に関する調査」（注）１</a:t>
            </a: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（図１（１））</a:t>
            </a:r>
            <a:r>
              <a:rPr lang="en-US" altLang="ja-JP" sz="800" dirty="0">
                <a:latin typeface="メイリオ" panose="020B0604030504040204" pitchFamily="50" charset="-128"/>
                <a:ea typeface="メイリオ" panose="020B0604030504040204" pitchFamily="50" charset="-128"/>
              </a:rPr>
              <a:t>2019</a:t>
            </a:r>
            <a:r>
              <a:rPr lang="ja-JP" altLang="en-US" sz="800" dirty="0">
                <a:latin typeface="メイリオ" panose="020B0604030504040204" pitchFamily="50" charset="-128"/>
                <a:ea typeface="メイリオ" panose="020B0604030504040204" pitchFamily="50" charset="-128"/>
              </a:rPr>
              <a:t>年以降で成長に向けた設備投資を行っているか聞いたもの。ここでの「成長に向けた設備投資」とは、生産能力の拡大や新事業への進出等、売上高を増加させるために行った設備の新設・増強のことを指し、</a:t>
            </a:r>
            <a:r>
              <a:rPr lang="en-US" altLang="ja-JP" sz="800" dirty="0">
                <a:latin typeface="メイリオ" panose="020B0604030504040204" pitchFamily="50" charset="-128"/>
                <a:ea typeface="メイリオ" panose="020B0604030504040204" pitchFamily="50" charset="-128"/>
              </a:rPr>
              <a:t>IT</a:t>
            </a:r>
            <a:r>
              <a:rPr lang="ja-JP" altLang="en-US" sz="800" dirty="0">
                <a:latin typeface="メイリオ" panose="020B0604030504040204" pitchFamily="50" charset="-128"/>
                <a:ea typeface="メイリオ" panose="020B0604030504040204" pitchFamily="50" charset="-128"/>
              </a:rPr>
              <a:t>ツールや</a:t>
            </a:r>
            <a:r>
              <a:rPr lang="en-US" altLang="ja-JP" sz="800" dirty="0">
                <a:latin typeface="メイリオ" panose="020B0604030504040204" pitchFamily="50" charset="-128"/>
                <a:ea typeface="メイリオ" panose="020B0604030504040204" pitchFamily="50" charset="-128"/>
              </a:rPr>
              <a:t>AI</a:t>
            </a:r>
            <a:r>
              <a:rPr lang="ja-JP" altLang="en-US" sz="800" dirty="0">
                <a:latin typeface="メイリオ" panose="020B0604030504040204" pitchFamily="50" charset="-128"/>
                <a:ea typeface="メイリオ" panose="020B0604030504040204" pitchFamily="50" charset="-128"/>
              </a:rPr>
              <a:t>（人工知能）の活用は除く。２</a:t>
            </a: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（図１（２））</a:t>
            </a:r>
            <a:r>
              <a:rPr lang="ja-JP" altLang="en-US" sz="800" dirty="0">
                <a:latin typeface="メイリオ" panose="020B0604030504040204" pitchFamily="50" charset="-128"/>
              </a:rPr>
              <a:t> （図２（２））</a:t>
            </a:r>
            <a:r>
              <a:rPr lang="ja-JP" altLang="en-US" sz="800" dirty="0">
                <a:latin typeface="メイリオ" panose="020B0604030504040204" pitchFamily="50" charset="-128"/>
                <a:ea typeface="メイリオ" panose="020B0604030504040204" pitchFamily="50" charset="-128"/>
              </a:rPr>
              <a:t>付加価値額の増加率は、</a:t>
            </a:r>
            <a:r>
              <a:rPr lang="en-US" altLang="ja-JP" sz="800" dirty="0">
                <a:latin typeface="メイリオ" panose="020B0604030504040204" pitchFamily="50" charset="-128"/>
                <a:ea typeface="メイリオ" panose="020B0604030504040204" pitchFamily="50" charset="-128"/>
              </a:rPr>
              <a:t>2024</a:t>
            </a:r>
            <a:r>
              <a:rPr lang="ja-JP" altLang="en-US" sz="800" dirty="0">
                <a:latin typeface="メイリオ" panose="020B0604030504040204" pitchFamily="50" charset="-128"/>
                <a:ea typeface="メイリオ" panose="020B0604030504040204" pitchFamily="50" charset="-128"/>
              </a:rPr>
              <a:t>年と</a:t>
            </a:r>
            <a:r>
              <a:rPr lang="en-US" altLang="ja-JP" sz="800" dirty="0">
                <a:latin typeface="メイリオ" panose="020B0604030504040204" pitchFamily="50" charset="-128"/>
                <a:ea typeface="メイリオ" panose="020B0604030504040204" pitchFamily="50" charset="-128"/>
              </a:rPr>
              <a:t>2019</a:t>
            </a:r>
            <a:r>
              <a:rPr lang="ja-JP" altLang="en-US" sz="800" dirty="0">
                <a:latin typeface="メイリオ" panose="020B0604030504040204" pitchFamily="50" charset="-128"/>
                <a:ea typeface="メイリオ" panose="020B0604030504040204" pitchFamily="50" charset="-128"/>
              </a:rPr>
              <a:t>年を比較したもの。３</a:t>
            </a: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（図２）成長に向けた設備投資に「取り組んだ」と回答した事業者に聞いたもの。複数回取り組んでいる場合は、最も投資額が大きかったものについて聞いたもの。４</a:t>
            </a: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（図２）設備稼働率＝足下の１日当たり平均稼働時間</a:t>
            </a: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１日当たりの稼働可能な総時間</a:t>
            </a:r>
            <a:r>
              <a:rPr lang="en-US" altLang="ja-JP" sz="800" dirty="0">
                <a:latin typeface="メイリオ" panose="020B0604030504040204" pitchFamily="50" charset="-128"/>
                <a:ea typeface="メイリオ" panose="020B0604030504040204" pitchFamily="50" charset="-128"/>
              </a:rPr>
              <a:t>×100</a:t>
            </a:r>
            <a:r>
              <a:rPr lang="ja-JP" altLang="en-US" sz="800" dirty="0">
                <a:latin typeface="メイリオ" panose="020B0604030504040204" pitchFamily="50" charset="-128"/>
                <a:ea typeface="メイリオ" panose="020B0604030504040204" pitchFamily="50" charset="-128"/>
              </a:rPr>
              <a:t>。５</a:t>
            </a: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rPr>
              <a:t>（図２）設備稼働率について、「分からない」と回答した事業者は除く。 ６</a:t>
            </a:r>
            <a:r>
              <a:rPr lang="en-US" altLang="ja-JP" sz="800" dirty="0">
                <a:latin typeface="メイリオ" panose="020B0604030504040204" pitchFamily="50" charset="-128"/>
              </a:rPr>
              <a:t>.</a:t>
            </a:r>
            <a:r>
              <a:rPr lang="ja-JP" altLang="en-US" sz="800" dirty="0">
                <a:latin typeface="メイリオ" panose="020B0604030504040204" pitchFamily="50" charset="-128"/>
              </a:rPr>
              <a:t> （図２（１））ここでの「業務プロセスの見直し」とは、業務を効率化するために、現在の業務の状況を明らかにし、業務の改善策を検討・実行する一連の取組を指す。</a:t>
            </a:r>
            <a:endParaRPr lang="ja-JP" altLang="en-US" sz="800" dirty="0">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9FFD106A-93EF-7683-C325-D0081CB399A7}"/>
              </a:ext>
            </a:extLst>
          </p:cNvPr>
          <p:cNvSpPr/>
          <p:nvPr/>
        </p:nvSpPr>
        <p:spPr bwMode="auto">
          <a:xfrm>
            <a:off x="6106401" y="1792035"/>
            <a:ext cx="5699066" cy="400111"/>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a:solidFill>
                  <a:schemeClr val="bg1"/>
                </a:solidFill>
                <a:latin typeface="+mj-ea"/>
                <a:ea typeface="+mj-ea"/>
              </a:rPr>
              <a:t>図２　設備稼働率向上の取組と効果　　</a:t>
            </a:r>
          </a:p>
        </p:txBody>
      </p:sp>
      <p:graphicFrame>
        <p:nvGraphicFramePr>
          <p:cNvPr id="9" name="グラフ 8">
            <a:extLst>
              <a:ext uri="{FF2B5EF4-FFF2-40B4-BE49-F238E27FC236}">
                <a16:creationId xmlns:a16="http://schemas.microsoft.com/office/drawing/2014/main" id="{3D4CA547-3629-A280-D728-972F26C4707F}"/>
              </a:ext>
            </a:extLst>
          </p:cNvPr>
          <p:cNvGraphicFramePr>
            <a:graphicFrameLocks/>
          </p:cNvGraphicFramePr>
          <p:nvPr/>
        </p:nvGraphicFramePr>
        <p:xfrm>
          <a:off x="11552" y="2357751"/>
          <a:ext cx="5852177" cy="2338584"/>
        </p:xfrm>
        <a:graphic>
          <a:graphicData uri="http://schemas.openxmlformats.org/drawingml/2006/chart">
            <c:chart xmlns:c="http://schemas.openxmlformats.org/drawingml/2006/chart" xmlns:r="http://schemas.openxmlformats.org/officeDocument/2006/relationships" r:id="rId3"/>
          </a:graphicData>
        </a:graphic>
      </p:graphicFrame>
      <p:sp>
        <p:nvSpPr>
          <p:cNvPr id="15" name="テキスト ボックス 14">
            <a:extLst>
              <a:ext uri="{FF2B5EF4-FFF2-40B4-BE49-F238E27FC236}">
                <a16:creationId xmlns:a16="http://schemas.microsoft.com/office/drawing/2014/main" id="{DFD6B237-B8F3-4FC6-6B30-ED5A5602851D}"/>
              </a:ext>
            </a:extLst>
          </p:cNvPr>
          <p:cNvSpPr txBox="1"/>
          <p:nvPr/>
        </p:nvSpPr>
        <p:spPr>
          <a:xfrm>
            <a:off x="164133" y="4752216"/>
            <a:ext cx="6111432" cy="276999"/>
          </a:xfrm>
          <a:prstGeom prst="rect">
            <a:avLst/>
          </a:prstGeom>
          <a:noFill/>
        </p:spPr>
        <p:txBody>
          <a:bodyPr wrap="square">
            <a:spAutoFit/>
          </a:bodyPr>
          <a:lstStyle/>
          <a:p>
            <a:pPr algn="l" rtl="0">
              <a:defRPr lang="ja-JP" sz="1200" b="1" i="0" u="none" strike="noStrike" kern="1200" spc="0" baseline="0">
                <a:solidFill>
                  <a:sysClr val="windowText" lastClr="000000"/>
                </a:solidFill>
                <a:latin typeface="メイリオ" panose="020B0604030504040204" pitchFamily="50" charset="-128"/>
                <a:ea typeface="メイリオ" panose="020B0604030504040204" pitchFamily="50" charset="-128"/>
                <a:cs typeface="+mn-cs"/>
              </a:defRPr>
            </a:pPr>
            <a:r>
              <a:rPr lang="ja-JP" altLang="en-US" sz="1200" b="1" dirty="0">
                <a:solidFill>
                  <a:sysClr val="windowText" lastClr="000000"/>
                </a:solidFill>
                <a:latin typeface="メイリオ" panose="020B0604030504040204" pitchFamily="50" charset="-128"/>
                <a:ea typeface="メイリオ" panose="020B0604030504040204" pitchFamily="50" charset="-128"/>
              </a:rPr>
              <a:t>（２）付加価値額の増加率（中央値、成長に向けた設備投資への取組状況別）</a:t>
            </a:r>
          </a:p>
        </p:txBody>
      </p:sp>
      <p:grpSp>
        <p:nvGrpSpPr>
          <p:cNvPr id="26" name="グループ化 25">
            <a:extLst>
              <a:ext uri="{FF2B5EF4-FFF2-40B4-BE49-F238E27FC236}">
                <a16:creationId xmlns:a16="http://schemas.microsoft.com/office/drawing/2014/main" id="{D1F37ADD-8BEE-8FE7-5D64-A1E383CEF18C}"/>
              </a:ext>
            </a:extLst>
          </p:cNvPr>
          <p:cNvGrpSpPr/>
          <p:nvPr/>
        </p:nvGrpSpPr>
        <p:grpSpPr>
          <a:xfrm>
            <a:off x="6062607" y="2378001"/>
            <a:ext cx="5893096" cy="1887585"/>
            <a:chOff x="6096000" y="2444931"/>
            <a:chExt cx="5893096" cy="1681253"/>
          </a:xfrm>
        </p:grpSpPr>
        <p:graphicFrame>
          <p:nvGraphicFramePr>
            <p:cNvPr id="16" name="グラフ 15">
              <a:extLst>
                <a:ext uri="{FF2B5EF4-FFF2-40B4-BE49-F238E27FC236}">
                  <a16:creationId xmlns:a16="http://schemas.microsoft.com/office/drawing/2014/main" id="{DDEB11AB-08C1-1B36-8B64-565DE141222E}"/>
                </a:ext>
              </a:extLst>
            </p:cNvPr>
            <p:cNvGraphicFramePr>
              <a:graphicFrameLocks/>
            </p:cNvGraphicFramePr>
            <p:nvPr/>
          </p:nvGraphicFramePr>
          <p:xfrm>
            <a:off x="6096000" y="2444931"/>
            <a:ext cx="5893096" cy="1681253"/>
          </p:xfrm>
          <a:graphic>
            <a:graphicData uri="http://schemas.openxmlformats.org/drawingml/2006/chart">
              <c:chart xmlns:c="http://schemas.openxmlformats.org/drawingml/2006/chart" xmlns:r="http://schemas.openxmlformats.org/officeDocument/2006/relationships" r:id="rId4"/>
            </a:graphicData>
          </a:graphic>
        </p:graphicFrame>
        <p:sp>
          <p:nvSpPr>
            <p:cNvPr id="25" name="テキスト ボックス 24">
              <a:extLst>
                <a:ext uri="{FF2B5EF4-FFF2-40B4-BE49-F238E27FC236}">
                  <a16:creationId xmlns:a16="http://schemas.microsoft.com/office/drawing/2014/main" id="{0080B5B3-329F-AAEE-5389-0A22A4243832}"/>
                </a:ext>
              </a:extLst>
            </p:cNvPr>
            <p:cNvSpPr txBox="1"/>
            <p:nvPr/>
          </p:nvSpPr>
          <p:spPr>
            <a:xfrm>
              <a:off x="8466193" y="3705998"/>
              <a:ext cx="3372667" cy="205600"/>
            </a:xfrm>
            <a:prstGeom prst="rect">
              <a:avLst/>
            </a:prstGeom>
            <a:noFill/>
          </p:spPr>
          <p:txBody>
            <a:bodyPr wrap="square" rtlCol="0">
              <a:spAutoFit/>
            </a:bodyPr>
            <a:lstStyle/>
            <a:p>
              <a:pPr algn="ctr"/>
              <a:r>
                <a:rPr kumimoji="1" lang="ja-JP" altLang="en-US" sz="900">
                  <a:latin typeface="+mn-ea"/>
                  <a:cs typeface="Meiryo UI" panose="020B0604030504040204" pitchFamily="50" charset="-128"/>
                </a:rPr>
                <a:t>（設備稼働率）</a:t>
              </a:r>
            </a:p>
          </p:txBody>
        </p:sp>
      </p:grpSp>
      <p:sp>
        <p:nvSpPr>
          <p:cNvPr id="27" name="テキスト ボックス 26">
            <a:extLst>
              <a:ext uri="{FF2B5EF4-FFF2-40B4-BE49-F238E27FC236}">
                <a16:creationId xmlns:a16="http://schemas.microsoft.com/office/drawing/2014/main" id="{1E6557DA-B06D-06A8-B720-01C39210401D}"/>
              </a:ext>
            </a:extLst>
          </p:cNvPr>
          <p:cNvSpPr txBox="1"/>
          <p:nvPr/>
        </p:nvSpPr>
        <p:spPr>
          <a:xfrm>
            <a:off x="5987026" y="2232627"/>
            <a:ext cx="6111432" cy="276999"/>
          </a:xfrm>
          <a:prstGeom prst="rect">
            <a:avLst/>
          </a:prstGeom>
          <a:noFill/>
        </p:spPr>
        <p:txBody>
          <a:bodyPr wrap="square">
            <a:spAutoFit/>
          </a:bodyPr>
          <a:lstStyle/>
          <a:p>
            <a:pPr algn="l" rtl="0">
              <a:defRPr lang="ja-JP" sz="1200" b="1" i="0" u="none" strike="noStrike" kern="1200" spc="0" baseline="0">
                <a:solidFill>
                  <a:sysClr val="windowText" lastClr="000000"/>
                </a:solidFill>
                <a:latin typeface="メイリオ" panose="020B0604030504040204" pitchFamily="50" charset="-128"/>
                <a:ea typeface="メイリオ" panose="020B0604030504040204" pitchFamily="50" charset="-128"/>
                <a:cs typeface="+mn-cs"/>
              </a:defRPr>
            </a:pPr>
            <a:r>
              <a:rPr lang="ja-JP" altLang="en-US" sz="1200" b="1" dirty="0">
                <a:solidFill>
                  <a:sysClr val="windowText" lastClr="000000"/>
                </a:solidFill>
                <a:latin typeface="メイリオ" panose="020B0604030504040204" pitchFamily="50" charset="-128"/>
                <a:ea typeface="メイリオ" panose="020B0604030504040204" pitchFamily="50" charset="-128"/>
              </a:rPr>
              <a:t>（１）設備稼働率（投資前の業務プロセスの見直しへの取組状況別）</a:t>
            </a:r>
          </a:p>
        </p:txBody>
      </p:sp>
      <p:sp>
        <p:nvSpPr>
          <p:cNvPr id="10" name="テキスト ボックス 9">
            <a:extLst>
              <a:ext uri="{FF2B5EF4-FFF2-40B4-BE49-F238E27FC236}">
                <a16:creationId xmlns:a16="http://schemas.microsoft.com/office/drawing/2014/main" id="{1AEB9ACB-FE4C-DC35-1E67-D483B3D136F5}"/>
              </a:ext>
            </a:extLst>
          </p:cNvPr>
          <p:cNvSpPr txBox="1"/>
          <p:nvPr/>
        </p:nvSpPr>
        <p:spPr>
          <a:xfrm>
            <a:off x="5987026" y="4348309"/>
            <a:ext cx="6111432" cy="276999"/>
          </a:xfrm>
          <a:prstGeom prst="rect">
            <a:avLst/>
          </a:prstGeom>
          <a:noFill/>
        </p:spPr>
        <p:txBody>
          <a:bodyPr wrap="square">
            <a:spAutoFit/>
          </a:bodyPr>
          <a:lstStyle/>
          <a:p>
            <a:pPr algn="l" rtl="0">
              <a:defRPr lang="ja-JP" sz="1200" b="1" i="0" u="none" strike="noStrike" kern="1200" spc="0" baseline="0">
                <a:solidFill>
                  <a:sysClr val="windowText" lastClr="000000"/>
                </a:solidFill>
                <a:latin typeface="メイリオ" panose="020B0604030504040204" pitchFamily="50" charset="-128"/>
                <a:ea typeface="メイリオ" panose="020B0604030504040204" pitchFamily="50" charset="-128"/>
                <a:cs typeface="+mn-cs"/>
              </a:defRPr>
            </a:pPr>
            <a:r>
              <a:rPr lang="ja-JP" altLang="en-US" sz="1200" b="1">
                <a:solidFill>
                  <a:sysClr val="windowText" lastClr="000000"/>
                </a:solidFill>
                <a:latin typeface="メイリオ" panose="020B0604030504040204" pitchFamily="50" charset="-128"/>
                <a:ea typeface="メイリオ" panose="020B0604030504040204" pitchFamily="50" charset="-128"/>
              </a:rPr>
              <a:t>（２）付加価値額の増加率（中央値、設備稼働率別）</a:t>
            </a:r>
          </a:p>
        </p:txBody>
      </p:sp>
      <p:graphicFrame>
        <p:nvGraphicFramePr>
          <p:cNvPr id="2" name="グラフ 1">
            <a:extLst>
              <a:ext uri="{FF2B5EF4-FFF2-40B4-BE49-F238E27FC236}">
                <a16:creationId xmlns:a16="http://schemas.microsoft.com/office/drawing/2014/main" id="{812C14AF-37A2-5053-556B-46B4590C0076}"/>
              </a:ext>
            </a:extLst>
          </p:cNvPr>
          <p:cNvGraphicFramePr>
            <a:graphicFrameLocks/>
          </p:cNvGraphicFramePr>
          <p:nvPr/>
        </p:nvGraphicFramePr>
        <p:xfrm>
          <a:off x="49793" y="5029215"/>
          <a:ext cx="5813936" cy="116843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グラフ 16">
            <a:extLst>
              <a:ext uri="{FF2B5EF4-FFF2-40B4-BE49-F238E27FC236}">
                <a16:creationId xmlns:a16="http://schemas.microsoft.com/office/drawing/2014/main" id="{50CA9E1C-955E-4AB8-A1C4-E965FEF7C572}"/>
              </a:ext>
            </a:extLst>
          </p:cNvPr>
          <p:cNvGraphicFramePr>
            <a:graphicFrameLocks/>
          </p:cNvGraphicFramePr>
          <p:nvPr/>
        </p:nvGraphicFramePr>
        <p:xfrm>
          <a:off x="6106401" y="4590732"/>
          <a:ext cx="5699066" cy="1606922"/>
        </p:xfrm>
        <a:graphic>
          <a:graphicData uri="http://schemas.openxmlformats.org/drawingml/2006/chart">
            <c:chart xmlns:c="http://schemas.openxmlformats.org/drawingml/2006/chart" xmlns:r="http://schemas.openxmlformats.org/officeDocument/2006/relationships" r:id="rId6"/>
          </a:graphicData>
        </a:graphic>
      </p:graphicFrame>
      <p:sp>
        <p:nvSpPr>
          <p:cNvPr id="4" name="スライド番号プレースホルダー 3">
            <a:extLst>
              <a:ext uri="{FF2B5EF4-FFF2-40B4-BE49-F238E27FC236}">
                <a16:creationId xmlns:a16="http://schemas.microsoft.com/office/drawing/2014/main" id="{870CBE2C-8C0D-36A0-07AB-E8F8EEF6F48B}"/>
              </a:ext>
            </a:extLst>
          </p:cNvPr>
          <p:cNvSpPr>
            <a:spLocks noGrp="1"/>
          </p:cNvSpPr>
          <p:nvPr>
            <p:ph type="sldNum" sz="quarter" idx="4"/>
          </p:nvPr>
        </p:nvSpPr>
        <p:spPr/>
        <p:txBody>
          <a:bodyPr/>
          <a:lstStyle/>
          <a:p>
            <a:fld id="{D9550142-B990-490A-A107-ED7302A7FD52}" type="slidenum">
              <a:rPr lang="ja-JP" altLang="en-US" smtClean="0"/>
              <a:pPr/>
              <a:t>6</a:t>
            </a:fld>
            <a:endParaRPr lang="ja-JP" altLang="en-US" dirty="0"/>
          </a:p>
        </p:txBody>
      </p:sp>
    </p:spTree>
    <p:extLst>
      <p:ext uri="{BB962C8B-B14F-4D97-AF65-F5344CB8AC3E}">
        <p14:creationId xmlns:p14="http://schemas.microsoft.com/office/powerpoint/2010/main" val="163138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1A181DE4-6442-1C43-1FA0-C4E32177E439}"/>
              </a:ext>
            </a:extLst>
          </p:cNvPr>
          <p:cNvSpPr>
            <a:spLocks noGrp="1"/>
          </p:cNvSpPr>
          <p:nvPr>
            <p:ph type="body" sz="quarter" idx="23"/>
          </p:nvPr>
        </p:nvSpPr>
        <p:spPr>
          <a:xfrm>
            <a:off x="161475" y="514027"/>
            <a:ext cx="11644127" cy="948074"/>
          </a:xfrm>
          <a:solidFill>
            <a:schemeClr val="bg2"/>
          </a:solidFill>
        </p:spPr>
        <p:txBody>
          <a:bodyPr/>
          <a:lstStyle/>
          <a:p>
            <a:pPr marL="342900" indent="-342900">
              <a:spcBef>
                <a:spcPts val="0"/>
              </a:spcBef>
              <a:buClr>
                <a:schemeClr val="tx1"/>
              </a:buClr>
              <a:buFont typeface="+mj-ea"/>
              <a:buAutoNum type="circleNumDbPlain"/>
            </a:pPr>
            <a:r>
              <a:rPr lang="ja-JP" altLang="en-US"/>
              <a:t>労働生産性の向上が期待できるデジタル化は、一定数の中小企業・小規模事業者がまだ取り組んでいない状況。</a:t>
            </a:r>
            <a:endParaRPr lang="en-US" altLang="ja-JP"/>
          </a:p>
          <a:p>
            <a:pPr marL="342900" indent="-342900">
              <a:spcBef>
                <a:spcPts val="0"/>
              </a:spcBef>
              <a:buClr>
                <a:schemeClr val="tx1"/>
              </a:buClr>
              <a:buFont typeface="+mj-ea"/>
              <a:buAutoNum type="circleNumDbPlain"/>
            </a:pPr>
            <a:r>
              <a:rPr lang="ja-JP" altLang="en-US"/>
              <a:t>設備投資額に占めるソフトウェア投資比率も、大企業と比較すると低い水準で推移している状況。一方、中小企業でも資産に計上されない</a:t>
            </a:r>
            <a:r>
              <a:rPr lang="en-US" altLang="ja-JP"/>
              <a:t>SaaS</a:t>
            </a:r>
            <a:r>
              <a:rPr lang="ja-JP" altLang="en-US"/>
              <a:t>等のクラウドサービスの活用が進んでいる。</a:t>
            </a:r>
            <a:endParaRPr lang="en-US" altLang="ja-JP"/>
          </a:p>
        </p:txBody>
      </p:sp>
      <p:sp>
        <p:nvSpPr>
          <p:cNvPr id="6" name="タイトル 5">
            <a:extLst>
              <a:ext uri="{FF2B5EF4-FFF2-40B4-BE49-F238E27FC236}">
                <a16:creationId xmlns:a16="http://schemas.microsoft.com/office/drawing/2014/main" id="{2018ABE7-F968-6CB7-FCCE-891B89E79282}"/>
              </a:ext>
            </a:extLst>
          </p:cNvPr>
          <p:cNvSpPr>
            <a:spLocks noGrp="1"/>
          </p:cNvSpPr>
          <p:nvPr>
            <p:ph type="title"/>
          </p:nvPr>
        </p:nvSpPr>
        <p:spPr>
          <a:xfrm>
            <a:off x="58608" y="72622"/>
            <a:ext cx="10789920" cy="400110"/>
          </a:xfrm>
        </p:spPr>
        <p:txBody>
          <a:bodyPr/>
          <a:lstStyle/>
          <a:p>
            <a:r>
              <a:rPr lang="ja-JP" altLang="en-US" sz="2000" dirty="0"/>
              <a:t>中小企業のデジタル化には一定の進捗がみられるが、未着手の企業も依然存在。</a:t>
            </a:r>
            <a:endParaRPr kumimoji="1" lang="ja-JP" altLang="en-US" sz="2000" dirty="0"/>
          </a:p>
        </p:txBody>
      </p:sp>
      <p:sp>
        <p:nvSpPr>
          <p:cNvPr id="26" name="テキスト プレースホルダー 3">
            <a:extLst>
              <a:ext uri="{FF2B5EF4-FFF2-40B4-BE49-F238E27FC236}">
                <a16:creationId xmlns:a16="http://schemas.microsoft.com/office/drawing/2014/main" id="{46121DBE-ED4D-50CF-2205-716A7F37354C}"/>
              </a:ext>
            </a:extLst>
          </p:cNvPr>
          <p:cNvSpPr txBox="1">
            <a:spLocks/>
          </p:cNvSpPr>
          <p:nvPr/>
        </p:nvSpPr>
        <p:spPr>
          <a:xfrm>
            <a:off x="211132" y="3474194"/>
            <a:ext cx="5714448" cy="830997"/>
          </a:xfrm>
          <a:prstGeom prst="rect">
            <a:avLst/>
          </a:prstGeom>
          <a:noFill/>
        </p:spPr>
        <p:txBody>
          <a:bodyPr vert="horz" wrap="square" lIns="0" tIns="0" rIns="0" bIns="0" rtlCol="0" anchor="ctr">
            <a:spAutoFit/>
          </a:bodyPr>
          <a:lstStyle>
            <a:lvl1pPr marL="0" indent="0" algn="l" defTabSz="914423" rtl="0" eaLnBrk="1" latinLnBrk="0" hangingPunct="1">
              <a:spcBef>
                <a:spcPts val="0"/>
              </a:spcBef>
              <a:spcAft>
                <a:spcPts val="0"/>
              </a:spcAft>
              <a:buClr>
                <a:srgbClr val="002060"/>
              </a:buClr>
              <a:buFont typeface="Arial" panose="020B0604020202020204" pitchFamily="34" charset="0"/>
              <a:buNone/>
              <a:defRPr kumimoji="1" sz="800" b="0"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ja-JP" altLang="en-US" sz="900"/>
              <a:t>資料： （株）帝国データバンク</a:t>
            </a:r>
            <a:r>
              <a:rPr lang="ja-JP" altLang="en-US" sz="900">
                <a:latin typeface="+mn-ea"/>
                <a:cs typeface="Meiryo UI" panose="020B0604030504040204" pitchFamily="50" charset="-128"/>
              </a:rPr>
              <a:t>「令和７年度中小企業の経営課題と事業活動に関する調査」</a:t>
            </a:r>
            <a:endParaRPr lang="en-US" altLang="ja-JP" sz="900">
              <a:latin typeface="+mn-ea"/>
              <a:cs typeface="Meiryo UI" panose="020B0604030504040204" pitchFamily="50" charset="-128"/>
            </a:endParaRPr>
          </a:p>
          <a:p>
            <a:r>
              <a:rPr kumimoji="1" lang="ja-JP" altLang="en-US" sz="900">
                <a:latin typeface="+mn-ea"/>
                <a:cs typeface="Meiryo UI" panose="020B0604030504040204" pitchFamily="50" charset="-128"/>
              </a:rPr>
              <a:t> </a:t>
            </a:r>
            <a:r>
              <a:rPr lang="ja-JP" altLang="en-US" sz="900"/>
              <a:t>（注）デジタル化の取組段階については、以下のとおり。</a:t>
            </a:r>
            <a:endParaRPr lang="en-US" altLang="ja-JP" sz="900"/>
          </a:p>
          <a:p>
            <a:r>
              <a:rPr lang="ja-JP" altLang="en-US" sz="900"/>
              <a:t>段階４：デジタル化によるビジネスモデルの変革や競争力強化に取り組んでいる状態</a:t>
            </a:r>
          </a:p>
          <a:p>
            <a:r>
              <a:rPr lang="ja-JP" altLang="en-US" sz="900"/>
              <a:t>段階３：デジタル化による業務効率化やデータ分析に取り組んでいる状態</a:t>
            </a:r>
          </a:p>
          <a:p>
            <a:r>
              <a:rPr lang="ja-JP" altLang="en-US" sz="900"/>
              <a:t>段階２：アナログな状況からデジタルツールを利用した業務環境に移行している状態</a:t>
            </a:r>
            <a:br>
              <a:rPr lang="en-US" altLang="ja-JP" sz="900"/>
            </a:br>
            <a:r>
              <a:rPr lang="ja-JP" altLang="en-US" sz="900"/>
              <a:t>段階１：紙や口頭による業務が中心で、デジタル化が図られていない状態</a:t>
            </a:r>
            <a:endParaRPr lang="en-US" altLang="ja-JP" sz="900"/>
          </a:p>
        </p:txBody>
      </p:sp>
      <p:sp>
        <p:nvSpPr>
          <p:cNvPr id="2" name="正方形/長方形 1">
            <a:extLst>
              <a:ext uri="{FF2B5EF4-FFF2-40B4-BE49-F238E27FC236}">
                <a16:creationId xmlns:a16="http://schemas.microsoft.com/office/drawing/2014/main" id="{CC84C8DA-B946-2011-9966-AE1375F3A970}"/>
              </a:ext>
            </a:extLst>
          </p:cNvPr>
          <p:cNvSpPr/>
          <p:nvPr/>
        </p:nvSpPr>
        <p:spPr bwMode="auto">
          <a:xfrm>
            <a:off x="167866" y="1581760"/>
            <a:ext cx="5699066" cy="400110"/>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a:solidFill>
                  <a:schemeClr val="bg1"/>
                </a:solidFill>
                <a:latin typeface="+mj-ea"/>
                <a:ea typeface="+mj-ea"/>
              </a:rPr>
              <a:t>図１　中小企業のデジタル化の取組段階</a:t>
            </a:r>
          </a:p>
        </p:txBody>
      </p:sp>
      <p:sp>
        <p:nvSpPr>
          <p:cNvPr id="4" name="正方形/長方形 3">
            <a:extLst>
              <a:ext uri="{FF2B5EF4-FFF2-40B4-BE49-F238E27FC236}">
                <a16:creationId xmlns:a16="http://schemas.microsoft.com/office/drawing/2014/main" id="{3FFA938E-F98D-E39F-A8BA-EC5F70429760}"/>
              </a:ext>
            </a:extLst>
          </p:cNvPr>
          <p:cNvSpPr/>
          <p:nvPr/>
        </p:nvSpPr>
        <p:spPr bwMode="auto">
          <a:xfrm>
            <a:off x="179798" y="4407525"/>
            <a:ext cx="5687134" cy="400110"/>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a:solidFill>
                  <a:schemeClr val="bg1"/>
                </a:solidFill>
                <a:latin typeface="+mj-ea"/>
                <a:ea typeface="+mj-ea"/>
              </a:rPr>
              <a:t>図２　ソフトウェア投資比率（企業規模別）</a:t>
            </a:r>
            <a:endParaRPr kumimoji="0" lang="en-US" altLang="ja-JP" sz="2000" b="1">
              <a:solidFill>
                <a:schemeClr val="bg1"/>
              </a:solidFill>
              <a:latin typeface="+mj-ea"/>
              <a:ea typeface="+mj-ea"/>
            </a:endParaRPr>
          </a:p>
        </p:txBody>
      </p:sp>
      <p:sp>
        <p:nvSpPr>
          <p:cNvPr id="12" name="テキスト プレースホルダー 3">
            <a:extLst>
              <a:ext uri="{FF2B5EF4-FFF2-40B4-BE49-F238E27FC236}">
                <a16:creationId xmlns:a16="http://schemas.microsoft.com/office/drawing/2014/main" id="{989EF5D7-2E64-1CF8-4DA9-506BB7ABB0BF}"/>
              </a:ext>
            </a:extLst>
          </p:cNvPr>
          <p:cNvSpPr txBox="1">
            <a:spLocks/>
          </p:cNvSpPr>
          <p:nvPr/>
        </p:nvSpPr>
        <p:spPr>
          <a:xfrm>
            <a:off x="130764" y="6599382"/>
            <a:ext cx="5664681" cy="246221"/>
          </a:xfrm>
          <a:prstGeom prst="rect">
            <a:avLst/>
          </a:prstGeom>
          <a:noFill/>
        </p:spPr>
        <p:txBody>
          <a:bodyPr vert="horz" wrap="square" lIns="0" tIns="0" rIns="0" bIns="0" rtlCol="0" anchor="ctr">
            <a:spAutoFit/>
          </a:bodyPr>
          <a:lstStyle>
            <a:lvl1pPr marL="0" indent="0" algn="l" defTabSz="914423" rtl="0" eaLnBrk="1" latinLnBrk="0" hangingPunct="1">
              <a:spcBef>
                <a:spcPts val="0"/>
              </a:spcBef>
              <a:spcAft>
                <a:spcPts val="0"/>
              </a:spcAft>
              <a:buClr>
                <a:srgbClr val="002060"/>
              </a:buClr>
              <a:buFont typeface="Arial" panose="020B0604020202020204" pitchFamily="34" charset="0"/>
              <a:buNone/>
              <a:defRPr kumimoji="1" sz="800" b="0"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just"/>
            <a:r>
              <a:rPr lang="ja-JP" altLang="en-US" dirty="0"/>
              <a:t>資料：財務省「法人企業統計調査季報」（注）</a:t>
            </a:r>
            <a:r>
              <a:rPr lang="ja-JP" altLang="ja-JP" dirty="0">
                <a:latin typeface="+mn-ea"/>
              </a:rPr>
              <a:t>ここで</a:t>
            </a:r>
            <a:r>
              <a:rPr lang="ja-JP" altLang="en-US" dirty="0">
                <a:latin typeface="+mn-ea"/>
              </a:rPr>
              <a:t>の</a:t>
            </a:r>
            <a:r>
              <a:rPr lang="ja-JP" altLang="ja-JP" dirty="0">
                <a:latin typeface="+mn-ea"/>
              </a:rPr>
              <a:t>大企業とは資本金</a:t>
            </a:r>
            <a:r>
              <a:rPr lang="en-US" altLang="ja-JP" dirty="0">
                <a:latin typeface="+mn-ea"/>
              </a:rPr>
              <a:t>10</a:t>
            </a:r>
            <a:r>
              <a:rPr lang="ja-JP" altLang="ja-JP" dirty="0">
                <a:latin typeface="+mn-ea"/>
              </a:rPr>
              <a:t>億円以上、</a:t>
            </a:r>
            <a:r>
              <a:rPr lang="ja-JP" altLang="en-US" dirty="0">
                <a:latin typeface="+mn-ea"/>
              </a:rPr>
              <a:t>中小</a:t>
            </a:r>
            <a:r>
              <a:rPr lang="ja-JP" altLang="en-US" dirty="0">
                <a:solidFill>
                  <a:srgbClr val="000000"/>
                </a:solidFill>
                <a:latin typeface="+mn-ea"/>
                <a:cs typeface="Meiryo UI" panose="020B0604030504040204" pitchFamily="50" charset="-128"/>
              </a:rPr>
              <a:t>企業とは資本金１千万円以上１億円未満の企業とする。</a:t>
            </a:r>
            <a:r>
              <a:rPr lang="en-US" altLang="ja-JP" dirty="0">
                <a:latin typeface="+mn-ea"/>
              </a:rPr>
              <a:t>2.</a:t>
            </a:r>
            <a:r>
              <a:rPr lang="ja-JP" altLang="en-US" dirty="0">
                <a:latin typeface="+mn-ea"/>
              </a:rPr>
              <a:t>ソフトウェア投資比率＝ソフトウェア投資額</a:t>
            </a:r>
            <a:r>
              <a:rPr lang="en-US" altLang="ja-JP" dirty="0">
                <a:latin typeface="+mn-ea"/>
              </a:rPr>
              <a:t>÷</a:t>
            </a:r>
            <a:r>
              <a:rPr lang="ja-JP" altLang="en-US" dirty="0">
                <a:latin typeface="+mn-ea"/>
              </a:rPr>
              <a:t>設備投資額</a:t>
            </a:r>
            <a:r>
              <a:rPr lang="en-US" altLang="ja-JP" dirty="0">
                <a:latin typeface="+mn-ea"/>
              </a:rPr>
              <a:t>×100</a:t>
            </a:r>
            <a:r>
              <a:rPr lang="ja-JP" altLang="en-US" dirty="0">
                <a:latin typeface="+mn-ea"/>
              </a:rPr>
              <a:t>。</a:t>
            </a:r>
            <a:r>
              <a:rPr lang="en-US" altLang="ja-JP" dirty="0">
                <a:latin typeface="+mn-ea"/>
              </a:rPr>
              <a:t>3.</a:t>
            </a:r>
            <a:r>
              <a:rPr lang="ja-JP" altLang="ja-JP" dirty="0">
                <a:latin typeface="+mn-ea"/>
              </a:rPr>
              <a:t>金融業、保険業は含まない</a:t>
            </a:r>
            <a:r>
              <a:rPr lang="ja-JP" altLang="en-US" dirty="0">
                <a:latin typeface="+mn-ea"/>
              </a:rPr>
              <a:t>。</a:t>
            </a:r>
            <a:endParaRPr lang="ja-JP" altLang="ja-JP" dirty="0">
              <a:latin typeface="+mn-ea"/>
            </a:endParaRPr>
          </a:p>
        </p:txBody>
      </p:sp>
      <p:sp>
        <p:nvSpPr>
          <p:cNvPr id="5" name="正方形/長方形 4">
            <a:extLst>
              <a:ext uri="{FF2B5EF4-FFF2-40B4-BE49-F238E27FC236}">
                <a16:creationId xmlns:a16="http://schemas.microsoft.com/office/drawing/2014/main" id="{38B23D35-435D-EB76-3646-E35663DC5809}"/>
              </a:ext>
            </a:extLst>
          </p:cNvPr>
          <p:cNvSpPr/>
          <p:nvPr/>
        </p:nvSpPr>
        <p:spPr bwMode="auto">
          <a:xfrm>
            <a:off x="6153468" y="1581760"/>
            <a:ext cx="5777116" cy="400110"/>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a:solidFill>
                  <a:schemeClr val="bg1"/>
                </a:solidFill>
                <a:latin typeface="+mj-ea"/>
                <a:ea typeface="+mj-ea"/>
              </a:rPr>
              <a:t>図３　クラウドサービス関連費用（企業規模別）</a:t>
            </a:r>
            <a:endParaRPr kumimoji="0" lang="en-US" altLang="ja-JP" sz="2000" b="1">
              <a:solidFill>
                <a:schemeClr val="bg1"/>
              </a:solidFill>
              <a:latin typeface="+mj-ea"/>
              <a:ea typeface="+mj-ea"/>
            </a:endParaRPr>
          </a:p>
        </p:txBody>
      </p:sp>
      <p:sp>
        <p:nvSpPr>
          <p:cNvPr id="28" name="テキスト プレースホルダー 3">
            <a:extLst>
              <a:ext uri="{FF2B5EF4-FFF2-40B4-BE49-F238E27FC236}">
                <a16:creationId xmlns:a16="http://schemas.microsoft.com/office/drawing/2014/main" id="{D520DC30-CFD6-AB82-B42C-C372DAA93025}"/>
              </a:ext>
            </a:extLst>
          </p:cNvPr>
          <p:cNvSpPr txBox="1">
            <a:spLocks/>
          </p:cNvSpPr>
          <p:nvPr/>
        </p:nvSpPr>
        <p:spPr>
          <a:xfrm>
            <a:off x="6135397" y="4103322"/>
            <a:ext cx="5961682" cy="492443"/>
          </a:xfrm>
          <a:prstGeom prst="rect">
            <a:avLst/>
          </a:prstGeom>
          <a:noFill/>
        </p:spPr>
        <p:txBody>
          <a:bodyPr vert="horz" wrap="square" lIns="0" tIns="0" rIns="0" bIns="0" rtlCol="0" anchor="ctr">
            <a:spAutoFit/>
          </a:bodyPr>
          <a:lstStyle>
            <a:lvl1pPr marL="0" indent="0" algn="l" defTabSz="914423" rtl="0" eaLnBrk="1" latinLnBrk="0" hangingPunct="1">
              <a:spcBef>
                <a:spcPts val="0"/>
              </a:spcBef>
              <a:spcAft>
                <a:spcPts val="0"/>
              </a:spcAft>
              <a:buClr>
                <a:srgbClr val="002060"/>
              </a:buClr>
              <a:buFont typeface="Arial" panose="020B0604020202020204" pitchFamily="34" charset="0"/>
              <a:buNone/>
              <a:defRPr kumimoji="1" sz="800" b="0"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algn="just"/>
            <a:r>
              <a:rPr lang="ja-JP" altLang="en-US"/>
              <a:t>資料：経済産業省「企業活動基本調査」再編加工（注）</a:t>
            </a:r>
            <a:r>
              <a:rPr lang="en-US" altLang="ja-JP">
                <a:latin typeface="+mn-ea"/>
              </a:rPr>
              <a:t>1.</a:t>
            </a:r>
            <a:r>
              <a:rPr lang="ja-JP" altLang="ja-JP">
                <a:latin typeface="+mn-ea"/>
              </a:rPr>
              <a:t>ここで</a:t>
            </a:r>
            <a:r>
              <a:rPr lang="ja-JP" altLang="en-US">
                <a:latin typeface="+mn-ea"/>
              </a:rPr>
              <a:t>の企業規模は、中小企業基本法上の定義に基づく。</a:t>
            </a:r>
            <a:r>
              <a:rPr lang="en-US" altLang="ja-JP">
                <a:latin typeface="+mn-ea"/>
              </a:rPr>
              <a:t>2.</a:t>
            </a:r>
            <a:r>
              <a:rPr lang="ja-JP" altLang="en-US">
                <a:latin typeface="+mn-ea"/>
              </a:rPr>
              <a:t>ここでの「情報処理通信費」とは、コンピュータによる情報処理やデータ通信等の専門部署における情報処理費用と電話、郵便等の通信費の合計金額。コンピュータによる情報通信費には、導入諸掛り、リース・レンタル料、保守料、回線使用料、ソフトウェア委託料及び購買費、パンチ委託料、計算委託料、オンラインサービス料等を含む。</a:t>
            </a:r>
            <a:endParaRPr lang="ja-JP" altLang="ja-JP">
              <a:latin typeface="+mn-ea"/>
            </a:endParaRPr>
          </a:p>
        </p:txBody>
      </p:sp>
      <p:graphicFrame>
        <p:nvGraphicFramePr>
          <p:cNvPr id="10" name="グラフ 9">
            <a:extLst>
              <a:ext uri="{FF2B5EF4-FFF2-40B4-BE49-F238E27FC236}">
                <a16:creationId xmlns:a16="http://schemas.microsoft.com/office/drawing/2014/main" id="{1061BE53-8996-43CF-8DC4-8AEE636F8D47}"/>
              </a:ext>
            </a:extLst>
          </p:cNvPr>
          <p:cNvGraphicFramePr>
            <a:graphicFrameLocks/>
          </p:cNvGraphicFramePr>
          <p:nvPr/>
        </p:nvGraphicFramePr>
        <p:xfrm>
          <a:off x="6216135" y="2235494"/>
          <a:ext cx="5895127" cy="18678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3" name="グラフ 32">
            <a:extLst>
              <a:ext uri="{FF2B5EF4-FFF2-40B4-BE49-F238E27FC236}">
                <a16:creationId xmlns:a16="http://schemas.microsoft.com/office/drawing/2014/main" id="{9C636D13-E7E9-4788-9869-93073FCC62F2}"/>
              </a:ext>
            </a:extLst>
          </p:cNvPr>
          <p:cNvGraphicFramePr>
            <a:graphicFrameLocks/>
          </p:cNvGraphicFramePr>
          <p:nvPr/>
        </p:nvGraphicFramePr>
        <p:xfrm>
          <a:off x="0" y="2061360"/>
          <a:ext cx="5875923" cy="1282668"/>
        </p:xfrm>
        <a:graphic>
          <a:graphicData uri="http://schemas.openxmlformats.org/drawingml/2006/chart">
            <c:chart xmlns:c="http://schemas.openxmlformats.org/drawingml/2006/chart" xmlns:r="http://schemas.openxmlformats.org/officeDocument/2006/relationships" r:id="rId4"/>
          </a:graphicData>
        </a:graphic>
      </p:graphicFrame>
      <p:sp>
        <p:nvSpPr>
          <p:cNvPr id="35" name="テキスト ボックス 34">
            <a:extLst>
              <a:ext uri="{FF2B5EF4-FFF2-40B4-BE49-F238E27FC236}">
                <a16:creationId xmlns:a16="http://schemas.microsoft.com/office/drawing/2014/main" id="{9EB82520-DCC3-DEB6-DD18-CE0F4AC8578F}"/>
              </a:ext>
            </a:extLst>
          </p:cNvPr>
          <p:cNvSpPr txBox="1"/>
          <p:nvPr/>
        </p:nvSpPr>
        <p:spPr>
          <a:xfrm>
            <a:off x="6036740" y="1990025"/>
            <a:ext cx="6229206" cy="276999"/>
          </a:xfrm>
          <a:prstGeom prst="rect">
            <a:avLst/>
          </a:prstGeom>
          <a:noFill/>
        </p:spPr>
        <p:txBody>
          <a:bodyPr wrap="square">
            <a:spAutoFit/>
          </a:bodyPr>
          <a:lstStyle/>
          <a:p>
            <a:r>
              <a:rPr lang="ja-JP" altLang="en-US" sz="1200" b="1"/>
              <a:t>（１）</a:t>
            </a:r>
            <a:r>
              <a:rPr lang="ja-JP" altLang="ja-JP" sz="1200" b="1"/>
              <a:t>従業</a:t>
            </a:r>
            <a:r>
              <a:rPr lang="ja-JP" altLang="en-US" sz="1200" b="1"/>
              <a:t>者</a:t>
            </a:r>
            <a:r>
              <a:rPr lang="ja-JP" altLang="ja-JP" sz="1200" b="1"/>
              <a:t>一人当たり情報処理</a:t>
            </a:r>
            <a:r>
              <a:rPr lang="ja-JP" altLang="en-US" sz="1200" b="1"/>
              <a:t>・</a:t>
            </a:r>
            <a:r>
              <a:rPr lang="ja-JP" altLang="ja-JP" sz="1200" b="1"/>
              <a:t>通信費の推移（企業規模別</a:t>
            </a:r>
            <a:r>
              <a:rPr lang="ja-JP" altLang="en-US" sz="1200" b="1"/>
              <a:t>）</a:t>
            </a:r>
            <a:endParaRPr lang="ja-JP" altLang="en-US" sz="1200"/>
          </a:p>
        </p:txBody>
      </p:sp>
      <p:sp>
        <p:nvSpPr>
          <p:cNvPr id="36" name="テキスト ボックス 35">
            <a:extLst>
              <a:ext uri="{FF2B5EF4-FFF2-40B4-BE49-F238E27FC236}">
                <a16:creationId xmlns:a16="http://schemas.microsoft.com/office/drawing/2014/main" id="{16ED3DB3-D62D-C004-693D-A6FCD8602816}"/>
              </a:ext>
            </a:extLst>
          </p:cNvPr>
          <p:cNvSpPr txBox="1"/>
          <p:nvPr/>
        </p:nvSpPr>
        <p:spPr>
          <a:xfrm>
            <a:off x="6096000" y="4721756"/>
            <a:ext cx="6123006" cy="276999"/>
          </a:xfrm>
          <a:prstGeom prst="rect">
            <a:avLst/>
          </a:prstGeom>
          <a:noFill/>
        </p:spPr>
        <p:txBody>
          <a:bodyPr wrap="square">
            <a:spAutoFit/>
          </a:bodyPr>
          <a:lstStyle/>
          <a:p>
            <a:r>
              <a:rPr lang="ja-JP" altLang="en-US" sz="1200" b="1"/>
              <a:t>（２）中小企業における情報処理・通信費の増加内訳（</a:t>
            </a:r>
            <a:r>
              <a:rPr lang="en-US" altLang="ja-JP" sz="1200" b="1"/>
              <a:t>2019</a:t>
            </a:r>
            <a:r>
              <a:rPr lang="ja-JP" altLang="en-US" sz="1200" b="1"/>
              <a:t>年以降）</a:t>
            </a:r>
            <a:endParaRPr lang="ja-JP" altLang="en-US" sz="1200"/>
          </a:p>
        </p:txBody>
      </p:sp>
      <p:graphicFrame>
        <p:nvGraphicFramePr>
          <p:cNvPr id="37" name="グラフ 36">
            <a:extLst>
              <a:ext uri="{FF2B5EF4-FFF2-40B4-BE49-F238E27FC236}">
                <a16:creationId xmlns:a16="http://schemas.microsoft.com/office/drawing/2014/main" id="{43410D90-5DA0-720F-5E73-05D9FA993D4F}"/>
              </a:ext>
            </a:extLst>
          </p:cNvPr>
          <p:cNvGraphicFramePr>
            <a:graphicFrameLocks/>
          </p:cNvGraphicFramePr>
          <p:nvPr/>
        </p:nvGraphicFramePr>
        <p:xfrm>
          <a:off x="6096000" y="4962186"/>
          <a:ext cx="6063746" cy="1480604"/>
        </p:xfrm>
        <a:graphic>
          <a:graphicData uri="http://schemas.openxmlformats.org/drawingml/2006/chart">
            <c:chart xmlns:c="http://schemas.openxmlformats.org/drawingml/2006/chart" xmlns:r="http://schemas.openxmlformats.org/officeDocument/2006/relationships" r:id="rId5"/>
          </a:graphicData>
        </a:graphic>
      </p:graphicFrame>
      <p:sp>
        <p:nvSpPr>
          <p:cNvPr id="38" name="テキスト プレースホルダー 3">
            <a:extLst>
              <a:ext uri="{FF2B5EF4-FFF2-40B4-BE49-F238E27FC236}">
                <a16:creationId xmlns:a16="http://schemas.microsoft.com/office/drawing/2014/main" id="{F0AD89E5-45AB-DCE2-8067-048AC1C30DFD}"/>
              </a:ext>
            </a:extLst>
          </p:cNvPr>
          <p:cNvSpPr txBox="1">
            <a:spLocks/>
          </p:cNvSpPr>
          <p:nvPr/>
        </p:nvSpPr>
        <p:spPr>
          <a:xfrm>
            <a:off x="6245759" y="6433200"/>
            <a:ext cx="5399623" cy="369332"/>
          </a:xfrm>
          <a:prstGeom prst="rect">
            <a:avLst/>
          </a:prstGeom>
          <a:noFill/>
        </p:spPr>
        <p:txBody>
          <a:bodyPr vert="horz" wrap="square" lIns="0" tIns="0" rIns="0" bIns="0" rtlCol="0" anchor="ctr">
            <a:spAutoFit/>
          </a:bodyPr>
          <a:lstStyle>
            <a:lvl1pPr marL="0" indent="0" algn="l" defTabSz="914423" rtl="0" eaLnBrk="1" latinLnBrk="0" hangingPunct="1">
              <a:spcBef>
                <a:spcPts val="0"/>
              </a:spcBef>
              <a:spcAft>
                <a:spcPts val="0"/>
              </a:spcAft>
              <a:buClr>
                <a:srgbClr val="002060"/>
              </a:buClr>
              <a:buFont typeface="Arial" panose="020B0604020202020204" pitchFamily="34" charset="0"/>
              <a:buNone/>
              <a:defRPr kumimoji="1" sz="800" b="0"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sz="1600" b="0" i="0" kern="120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sz="1600" kern="120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sz="1600" kern="120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ja-JP" altLang="en-US" dirty="0"/>
              <a:t>資料：（株）帝国データバンク</a:t>
            </a:r>
            <a:r>
              <a:rPr lang="ja-JP" altLang="en-US" dirty="0">
                <a:cs typeface="Meiryo UI" panose="020B0604030504040204" pitchFamily="50" charset="-128"/>
              </a:rPr>
              <a:t>「令和７年度中小企業の経営課題と事業活動に関する調査」</a:t>
            </a:r>
            <a:r>
              <a:rPr kumimoji="1" lang="ja-JP" altLang="en-US" dirty="0">
                <a:cs typeface="Meiryo UI" panose="020B0604030504040204" pitchFamily="50" charset="-128"/>
              </a:rPr>
              <a:t> </a:t>
            </a:r>
            <a:r>
              <a:rPr lang="ja-JP" altLang="en-US" dirty="0"/>
              <a:t>（注）</a:t>
            </a:r>
            <a:r>
              <a:rPr lang="en-US" altLang="ja-JP" dirty="0"/>
              <a:t>1.</a:t>
            </a:r>
            <a:r>
              <a:rPr lang="ja-JP" altLang="en-US" dirty="0"/>
              <a:t>情報処理や通信に掛かる費用のうち、</a:t>
            </a:r>
            <a:r>
              <a:rPr lang="en-US" altLang="ja-JP" dirty="0"/>
              <a:t>2019</a:t>
            </a:r>
            <a:r>
              <a:rPr lang="ja-JP" altLang="en-US" dirty="0"/>
              <a:t>年以降で最も金額が増加しているものを聞いたもの。２</a:t>
            </a:r>
            <a:r>
              <a:rPr lang="en-US" altLang="ja-JP" dirty="0"/>
              <a:t>.</a:t>
            </a:r>
            <a:r>
              <a:rPr lang="ja-JP" altLang="en-US" dirty="0"/>
              <a:t>「その他」は、「インターネット回線使用料」「電話料金」「郵便料金」「その他」の合計。「特にない」と回答した事業者は除く。</a:t>
            </a:r>
            <a:endParaRPr lang="en-US" altLang="ja-JP" dirty="0"/>
          </a:p>
        </p:txBody>
      </p:sp>
      <p:sp>
        <p:nvSpPr>
          <p:cNvPr id="40" name="テキスト ボックス 39">
            <a:extLst>
              <a:ext uri="{FF2B5EF4-FFF2-40B4-BE49-F238E27FC236}">
                <a16:creationId xmlns:a16="http://schemas.microsoft.com/office/drawing/2014/main" id="{1202A444-3EF4-A4DD-B6FE-005BEC3CE3E7}"/>
              </a:ext>
            </a:extLst>
          </p:cNvPr>
          <p:cNvSpPr txBox="1"/>
          <p:nvPr/>
        </p:nvSpPr>
        <p:spPr>
          <a:xfrm>
            <a:off x="5464775" y="6368772"/>
            <a:ext cx="688693" cy="230610"/>
          </a:xfrm>
          <a:prstGeom prst="rect">
            <a:avLst/>
          </a:prstGeom>
          <a:noFill/>
        </p:spPr>
        <p:txBody>
          <a:bodyPr wrap="square">
            <a:spAutoFit/>
          </a:bodyPr>
          <a:lstStyle/>
          <a:p>
            <a:pPr algn="ctr" rtl="0">
              <a:defRPr lang="ja-JP" sz="900" b="0" i="0" u="none" strike="noStrike" kern="1200" baseline="0">
                <a:solidFill>
                  <a:srgbClr val="000000"/>
                </a:solidFill>
                <a:latin typeface="メイリオ" panose="020B0604030504040204" pitchFamily="50" charset="-128"/>
                <a:ea typeface="メイリオ" panose="020B0604030504040204" pitchFamily="50" charset="-128"/>
                <a:cs typeface="+mn-cs"/>
              </a:defRPr>
            </a:pPr>
            <a:r>
              <a:rPr lang="ja-JP" altLang="ja-JP"/>
              <a:t>（年期）</a:t>
            </a:r>
          </a:p>
        </p:txBody>
      </p:sp>
      <p:graphicFrame>
        <p:nvGraphicFramePr>
          <p:cNvPr id="8" name="グラフ 7">
            <a:extLst>
              <a:ext uri="{FF2B5EF4-FFF2-40B4-BE49-F238E27FC236}">
                <a16:creationId xmlns:a16="http://schemas.microsoft.com/office/drawing/2014/main" id="{AE74C61C-1268-4348-AA76-0CEAB8C020A7}"/>
              </a:ext>
            </a:extLst>
          </p:cNvPr>
          <p:cNvGraphicFramePr>
            <a:graphicFrameLocks/>
          </p:cNvGraphicFramePr>
          <p:nvPr/>
        </p:nvGraphicFramePr>
        <p:xfrm>
          <a:off x="130764" y="4839201"/>
          <a:ext cx="5745159" cy="1718894"/>
        </p:xfrm>
        <a:graphic>
          <a:graphicData uri="http://schemas.openxmlformats.org/drawingml/2006/chart">
            <c:chart xmlns:c="http://schemas.openxmlformats.org/drawingml/2006/chart" xmlns:r="http://schemas.openxmlformats.org/officeDocument/2006/relationships" r:id="rId6"/>
          </a:graphicData>
        </a:graphic>
      </p:graphicFrame>
      <p:sp>
        <p:nvSpPr>
          <p:cNvPr id="11" name="テキスト ボックス 10">
            <a:extLst>
              <a:ext uri="{FF2B5EF4-FFF2-40B4-BE49-F238E27FC236}">
                <a16:creationId xmlns:a16="http://schemas.microsoft.com/office/drawing/2014/main" id="{C1C50F6A-F857-F6C9-9C13-D5B6263D9E85}"/>
              </a:ext>
            </a:extLst>
          </p:cNvPr>
          <p:cNvSpPr txBox="1"/>
          <p:nvPr/>
        </p:nvSpPr>
        <p:spPr>
          <a:xfrm>
            <a:off x="422910" y="4909969"/>
            <a:ext cx="1645920" cy="230832"/>
          </a:xfrm>
          <a:prstGeom prst="rect">
            <a:avLst/>
          </a:prstGeom>
          <a:noFill/>
        </p:spPr>
        <p:txBody>
          <a:bodyPr wrap="square" rtlCol="0">
            <a:spAutoFit/>
          </a:bodyPr>
          <a:lstStyle/>
          <a:p>
            <a:r>
              <a:rPr lang="ja-JP" altLang="en-US" sz="900">
                <a:latin typeface="メイリオ" panose="020B0604030504040204" pitchFamily="50" charset="-128"/>
              </a:rPr>
              <a:t>（後方４四半期移動平均）</a:t>
            </a:r>
            <a:endParaRPr kumimoji="1" lang="ja-JP" altLang="en-US" sz="900">
              <a:latin typeface="+mn-ea"/>
              <a:cs typeface="Meiryo UI" panose="020B0604030504040204" pitchFamily="50" charset="-128"/>
            </a:endParaRPr>
          </a:p>
        </p:txBody>
      </p:sp>
      <p:sp>
        <p:nvSpPr>
          <p:cNvPr id="9" name="スライド番号プレースホルダー 8">
            <a:extLst>
              <a:ext uri="{FF2B5EF4-FFF2-40B4-BE49-F238E27FC236}">
                <a16:creationId xmlns:a16="http://schemas.microsoft.com/office/drawing/2014/main" id="{3FE4C390-15EA-3FB1-0DD6-D330825294BB}"/>
              </a:ext>
            </a:extLst>
          </p:cNvPr>
          <p:cNvSpPr>
            <a:spLocks noGrp="1"/>
          </p:cNvSpPr>
          <p:nvPr>
            <p:ph type="sldNum" sz="quarter" idx="4"/>
          </p:nvPr>
        </p:nvSpPr>
        <p:spPr/>
        <p:txBody>
          <a:bodyPr/>
          <a:lstStyle/>
          <a:p>
            <a:fld id="{D9550142-B990-490A-A107-ED7302A7FD52}" type="slidenum">
              <a:rPr lang="ja-JP" altLang="en-US" smtClean="0"/>
              <a:pPr/>
              <a:t>7</a:t>
            </a:fld>
            <a:endParaRPr lang="ja-JP" altLang="en-US" dirty="0"/>
          </a:p>
        </p:txBody>
      </p:sp>
    </p:spTree>
    <p:extLst>
      <p:ext uri="{BB962C8B-B14F-4D97-AF65-F5344CB8AC3E}">
        <p14:creationId xmlns:p14="http://schemas.microsoft.com/office/powerpoint/2010/main" val="4130626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8D242-25BC-5463-5A1A-B05CCCE1D847}"/>
            </a:ext>
          </a:extLst>
        </p:cNvPr>
        <p:cNvGrpSpPr/>
        <p:nvPr/>
      </p:nvGrpSpPr>
      <p:grpSpPr>
        <a:xfrm>
          <a:off x="0" y="0"/>
          <a:ext cx="0" cy="0"/>
          <a:chOff x="0" y="0"/>
          <a:chExt cx="0" cy="0"/>
        </a:xfrm>
      </p:grpSpPr>
      <p:graphicFrame>
        <p:nvGraphicFramePr>
          <p:cNvPr id="10" name="グラフ 9">
            <a:extLst>
              <a:ext uri="{FF2B5EF4-FFF2-40B4-BE49-F238E27FC236}">
                <a16:creationId xmlns:a16="http://schemas.microsoft.com/office/drawing/2014/main" id="{8311225F-4561-2868-9CC8-B7D058B9F5FA}"/>
              </a:ext>
            </a:extLst>
          </p:cNvPr>
          <p:cNvGraphicFramePr>
            <a:graphicFrameLocks/>
          </p:cNvGraphicFramePr>
          <p:nvPr/>
        </p:nvGraphicFramePr>
        <p:xfrm>
          <a:off x="6437037" y="2148501"/>
          <a:ext cx="5599875" cy="3998299"/>
        </p:xfrm>
        <a:graphic>
          <a:graphicData uri="http://schemas.openxmlformats.org/drawingml/2006/chart">
            <c:chart xmlns:c="http://schemas.openxmlformats.org/drawingml/2006/chart" xmlns:r="http://schemas.openxmlformats.org/officeDocument/2006/relationships" r:id="rId3"/>
          </a:graphicData>
        </a:graphic>
      </p:graphicFrame>
      <p:sp>
        <p:nvSpPr>
          <p:cNvPr id="13" name="テキスト プレースホルダー 2">
            <a:extLst>
              <a:ext uri="{FF2B5EF4-FFF2-40B4-BE49-F238E27FC236}">
                <a16:creationId xmlns:a16="http://schemas.microsoft.com/office/drawing/2014/main" id="{915B8A6F-3517-62F6-2B20-882010F0C9B9}"/>
              </a:ext>
            </a:extLst>
          </p:cNvPr>
          <p:cNvSpPr txBox="1">
            <a:spLocks/>
          </p:cNvSpPr>
          <p:nvPr/>
        </p:nvSpPr>
        <p:spPr>
          <a:xfrm>
            <a:off x="155084" y="498242"/>
            <a:ext cx="11881834" cy="1054020"/>
          </a:xfrm>
          <a:prstGeom prst="rect">
            <a:avLst/>
          </a:prstGeom>
          <a:solidFill>
            <a:schemeClr val="bg2"/>
          </a:solidFill>
        </p:spPr>
        <p:txBody>
          <a:bodyPr vert="horz" wrap="square" lIns="72000" tIns="72000" rIns="72000" bIns="36000" rtlCol="0">
            <a:noAutofit/>
          </a:bodyPr>
          <a:lstStyle>
            <a:lvl1pPr marL="0" indent="0" algn="l" defTabSz="914423" rtl="0" eaLnBrk="1" latinLnBrk="0" hangingPunct="1">
              <a:spcBef>
                <a:spcPts val="600"/>
              </a:spcBef>
              <a:spcAft>
                <a:spcPts val="600"/>
              </a:spcAft>
              <a:buClr>
                <a:srgbClr val="002060"/>
              </a:buClr>
              <a:buFont typeface="Arial" panose="020B0604020202020204" pitchFamily="34" charset="0"/>
              <a:buNone/>
              <a:defRPr kumimoji="1" lang="ja-JP" altLang="en-US" sz="1600" b="0" i="0" kern="1200" dirty="0" smtClean="0">
                <a:solidFill>
                  <a:schemeClr val="tx1"/>
                </a:solidFill>
                <a:latin typeface="+mj-ea"/>
                <a:ea typeface="+mj-ea"/>
                <a:cs typeface="メイリオ" panose="020B0604030504040204" pitchFamily="50" charset="-128"/>
              </a:defRPr>
            </a:lvl1pPr>
            <a:lvl2pPr marL="630254" indent="-285757"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2pPr>
            <a:lvl3pPr marL="896960" indent="-228606" algn="l" defTabSz="914423" rtl="0" eaLnBrk="1" latinLnBrk="0" hangingPunct="1">
              <a:spcBef>
                <a:spcPts val="600"/>
              </a:spcBef>
              <a:spcAft>
                <a:spcPts val="600"/>
              </a:spcAft>
              <a:buFont typeface="メイリオ" panose="020B0604030504040204" pitchFamily="50" charset="-128"/>
              <a:buChar char="‒"/>
              <a:defRPr kumimoji="1" lang="ja-JP" altLang="en-US" sz="1200" b="0" i="0" kern="1200" dirty="0" smtClean="0">
                <a:solidFill>
                  <a:schemeClr val="tx1"/>
                </a:solidFill>
                <a:latin typeface="+mj-ea"/>
                <a:ea typeface="+mj-ea"/>
                <a:cs typeface="メイリオ" panose="020B0604030504040204" pitchFamily="50" charset="-128"/>
              </a:defRPr>
            </a:lvl3pPr>
            <a:lvl4pPr marL="1165254" indent="-228606" algn="l" defTabSz="914423" rtl="0" eaLnBrk="1" latinLnBrk="0" hangingPunct="1">
              <a:spcBef>
                <a:spcPct val="20000"/>
              </a:spcBef>
              <a:buFont typeface="Meiryo UI" panose="020B0604030504040204" pitchFamily="50" charset="-128"/>
              <a:buChar char="∗"/>
              <a:defRPr kumimoji="1" lang="ja-JP" altLang="en-US" sz="1200" kern="1200" dirty="0" smtClean="0">
                <a:solidFill>
                  <a:schemeClr val="tx1"/>
                </a:solidFill>
                <a:latin typeface="+mj-ea"/>
                <a:ea typeface="+mj-ea"/>
                <a:cs typeface="Meiryo UI" panose="020B0604030504040204" pitchFamily="50" charset="-128"/>
              </a:defRPr>
            </a:lvl4pPr>
            <a:lvl5pPr marL="1527213" indent="-228606" algn="l" defTabSz="914423" rtl="0" eaLnBrk="1" latinLnBrk="0" hangingPunct="1">
              <a:spcBef>
                <a:spcPct val="20000"/>
              </a:spcBef>
              <a:buFont typeface="Arial" pitchFamily="34" charset="0"/>
              <a:buChar char="»"/>
              <a:defRPr kumimoji="1" lang="ja-JP" altLang="en-US" sz="1200" kern="1200" dirty="0">
                <a:solidFill>
                  <a:schemeClr val="tx1"/>
                </a:solidFill>
                <a:latin typeface="+mj-ea"/>
                <a:ea typeface="+mj-ea"/>
                <a:cs typeface="Meiryo UI" panose="020B0604030504040204" pitchFamily="50" charset="-128"/>
              </a:defRPr>
            </a:lvl5pPr>
            <a:lvl6pPr marL="2514663"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74"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86"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97" indent="-228606" algn="l" defTabSz="914423"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indent="-342900">
              <a:buClr>
                <a:schemeClr val="tx1"/>
              </a:buClr>
              <a:buFont typeface="+mj-ea"/>
              <a:buAutoNum type="circleNumDbPlain"/>
            </a:pPr>
            <a:r>
              <a:rPr lang="ja-JP" altLang="en-US"/>
              <a:t>仕入れコストの上昇分を適切に販売価格に転嫁すること（価格転嫁）は、付加価値額の増加に直結する。価格転嫁を実現するに当たっては、特定の顧客に過度に依存する状況に陥らないようにすることも重要。</a:t>
            </a:r>
            <a:endParaRPr lang="en-US" altLang="ja-JP"/>
          </a:p>
          <a:p>
            <a:pPr marL="342900" indent="-342900">
              <a:spcBef>
                <a:spcPts val="0"/>
              </a:spcBef>
              <a:buClr>
                <a:schemeClr val="tx1"/>
              </a:buClr>
              <a:buFont typeface="+mj-ea"/>
              <a:buAutoNum type="circleNumDbPlain"/>
            </a:pPr>
            <a:r>
              <a:rPr lang="ja-JP" altLang="en-US"/>
              <a:t>製品・商品・サービスの差別化により、適切な価格設定を行うことで、付加価値額の増加につながる。</a:t>
            </a:r>
          </a:p>
        </p:txBody>
      </p:sp>
      <p:sp>
        <p:nvSpPr>
          <p:cNvPr id="14" name="タイトル 5">
            <a:extLst>
              <a:ext uri="{FF2B5EF4-FFF2-40B4-BE49-F238E27FC236}">
                <a16:creationId xmlns:a16="http://schemas.microsoft.com/office/drawing/2014/main" id="{47556CC4-8E30-D081-EB73-672DB5608D72}"/>
              </a:ext>
            </a:extLst>
          </p:cNvPr>
          <p:cNvSpPr txBox="1">
            <a:spLocks/>
          </p:cNvSpPr>
          <p:nvPr/>
        </p:nvSpPr>
        <p:spPr>
          <a:xfrm>
            <a:off x="-240704" y="30776"/>
            <a:ext cx="11414280" cy="400110"/>
          </a:xfrm>
          <a:prstGeom prst="rect">
            <a:avLst/>
          </a:prstGeom>
        </p:spPr>
        <p:txBody>
          <a:bodyPr vert="horz" wrap="square" lIns="91440" tIns="45720" rIns="91440" bIns="45720" rtlCol="0" anchor="ctr">
            <a:spAutoFit/>
          </a:bodyPr>
          <a:lstStyle>
            <a:lvl1pPr algn="l" defTabSz="914423" rtl="0" eaLnBrk="1" latinLnBrk="0" hangingPunct="1">
              <a:spcBef>
                <a:spcPct val="0"/>
              </a:spcBef>
              <a:buNone/>
              <a:defRPr kumimoji="1" lang="ja-JP" altLang="en-US" sz="3200" b="1" i="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sz="2000" dirty="0"/>
              <a:t>　価格転嫁や、製品・商品・サービスの差別化による適切な価格設定は、付加価値額の増加に寄与。</a:t>
            </a:r>
          </a:p>
        </p:txBody>
      </p:sp>
      <p:sp>
        <p:nvSpPr>
          <p:cNvPr id="16" name="正方形/長方形 15">
            <a:extLst>
              <a:ext uri="{FF2B5EF4-FFF2-40B4-BE49-F238E27FC236}">
                <a16:creationId xmlns:a16="http://schemas.microsoft.com/office/drawing/2014/main" id="{6D0B7F3A-A458-5E49-0795-CB7B1831178B}"/>
              </a:ext>
            </a:extLst>
          </p:cNvPr>
          <p:cNvSpPr/>
          <p:nvPr/>
        </p:nvSpPr>
        <p:spPr bwMode="auto">
          <a:xfrm>
            <a:off x="6312378" y="1728934"/>
            <a:ext cx="5697536" cy="400109"/>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2000" b="1">
                <a:solidFill>
                  <a:schemeClr val="bg1"/>
                </a:solidFill>
                <a:latin typeface="+mj-ea"/>
                <a:ea typeface="+mj-ea"/>
              </a:rPr>
              <a:t>図２　価格転嫁の状況（取引先依存度別）　　</a:t>
            </a:r>
          </a:p>
        </p:txBody>
      </p:sp>
      <p:sp>
        <p:nvSpPr>
          <p:cNvPr id="2" name="正方形/長方形 1">
            <a:extLst>
              <a:ext uri="{FF2B5EF4-FFF2-40B4-BE49-F238E27FC236}">
                <a16:creationId xmlns:a16="http://schemas.microsoft.com/office/drawing/2014/main" id="{E17598E1-9EBE-0611-DED0-91C6A6DBCB8F}"/>
              </a:ext>
            </a:extLst>
          </p:cNvPr>
          <p:cNvSpPr/>
          <p:nvPr/>
        </p:nvSpPr>
        <p:spPr bwMode="auto">
          <a:xfrm>
            <a:off x="155086" y="1728934"/>
            <a:ext cx="6049218" cy="400109"/>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1600" b="1">
                <a:solidFill>
                  <a:schemeClr val="bg1"/>
                </a:solidFill>
                <a:latin typeface="+mj-ea"/>
                <a:ea typeface="+mj-ea"/>
              </a:rPr>
              <a:t>図１　付加価値額の増加率（中央値、価格転嫁の状況別）</a:t>
            </a:r>
          </a:p>
        </p:txBody>
      </p:sp>
      <p:sp>
        <p:nvSpPr>
          <p:cNvPr id="22" name="正方形/長方形 21">
            <a:extLst>
              <a:ext uri="{FF2B5EF4-FFF2-40B4-BE49-F238E27FC236}">
                <a16:creationId xmlns:a16="http://schemas.microsoft.com/office/drawing/2014/main" id="{BC3E1814-12E5-B1EA-AE21-084CED86D949}"/>
              </a:ext>
            </a:extLst>
          </p:cNvPr>
          <p:cNvSpPr/>
          <p:nvPr/>
        </p:nvSpPr>
        <p:spPr bwMode="auto">
          <a:xfrm>
            <a:off x="155079" y="4421029"/>
            <a:ext cx="6049221" cy="400109"/>
          </a:xfrm>
          <a:prstGeom prst="rect">
            <a:avLst/>
          </a:prstGeom>
          <a:solidFill>
            <a:srgbClr val="0070C0"/>
          </a:solidFill>
          <a:ln w="9525">
            <a:solidFill>
              <a:srgbClr val="B2B2B2"/>
            </a:solidFill>
            <a:miter lim="800000"/>
            <a:headEnd/>
            <a:tailEnd/>
          </a:ln>
          <a:effectLst/>
        </p:spPr>
        <p:txBody>
          <a:bodyPr wrap="square" rtlCol="0" anchor="ctr"/>
          <a:lstStyle/>
          <a:p>
            <a:pPr algn="l"/>
            <a:r>
              <a:rPr kumimoji="0" lang="ja-JP" altLang="en-US" sz="1600" b="1">
                <a:solidFill>
                  <a:schemeClr val="bg1"/>
                </a:solidFill>
                <a:latin typeface="+mj-ea"/>
                <a:ea typeface="+mj-ea"/>
              </a:rPr>
              <a:t>図３　付加価値額の増加率（中央値、差別化の重視状況別）</a:t>
            </a:r>
          </a:p>
        </p:txBody>
      </p:sp>
      <p:sp>
        <p:nvSpPr>
          <p:cNvPr id="21" name="テキスト ボックス 20">
            <a:extLst>
              <a:ext uri="{FF2B5EF4-FFF2-40B4-BE49-F238E27FC236}">
                <a16:creationId xmlns:a16="http://schemas.microsoft.com/office/drawing/2014/main" id="{51B63835-926A-0FC2-6A56-85360ADB4677}"/>
              </a:ext>
            </a:extLst>
          </p:cNvPr>
          <p:cNvSpPr txBox="1"/>
          <p:nvPr/>
        </p:nvSpPr>
        <p:spPr>
          <a:xfrm>
            <a:off x="6332647" y="2873275"/>
            <a:ext cx="338554" cy="1549123"/>
          </a:xfrm>
          <a:prstGeom prst="rect">
            <a:avLst/>
          </a:prstGeom>
          <a:noFill/>
        </p:spPr>
        <p:txBody>
          <a:bodyPr vert="eaVert" wrap="square" rtlCol="0">
            <a:spAutoFit/>
          </a:bodyPr>
          <a:lstStyle/>
          <a:p>
            <a:pPr algn="ctr"/>
            <a:r>
              <a:rPr kumimoji="1" lang="ja-JP" altLang="en-US" sz="1000">
                <a:latin typeface="+mn-ea"/>
                <a:cs typeface="Meiryo UI" panose="020B0604030504040204" pitchFamily="50" charset="-128"/>
              </a:rPr>
              <a:t>（取引先依存度）</a:t>
            </a:r>
          </a:p>
        </p:txBody>
      </p:sp>
      <p:sp>
        <p:nvSpPr>
          <p:cNvPr id="18" name="テキスト ボックス 17">
            <a:extLst>
              <a:ext uri="{FF2B5EF4-FFF2-40B4-BE49-F238E27FC236}">
                <a16:creationId xmlns:a16="http://schemas.microsoft.com/office/drawing/2014/main" id="{67C3EF89-72F8-CE00-6F2B-6FA41D6AB9FC}"/>
              </a:ext>
            </a:extLst>
          </p:cNvPr>
          <p:cNvSpPr txBox="1"/>
          <p:nvPr/>
        </p:nvSpPr>
        <p:spPr>
          <a:xfrm>
            <a:off x="82708" y="6184184"/>
            <a:ext cx="11722009" cy="700192"/>
          </a:xfrm>
          <a:prstGeom prst="rect">
            <a:avLst/>
          </a:prstGeom>
          <a:noFill/>
        </p:spPr>
        <p:txBody>
          <a:bodyPr wrap="square">
            <a:spAutoFit/>
          </a:bodyPr>
          <a:lstStyle/>
          <a:p>
            <a:pPr>
              <a:lnSpc>
                <a:spcPts val="1200"/>
              </a:lnSpc>
            </a:pPr>
            <a:r>
              <a:rPr lang="ja-JP" altLang="en-US" sz="800">
                <a:latin typeface="メイリオ" panose="020B0604030504040204" pitchFamily="50" charset="-128"/>
                <a:ea typeface="メイリオ" panose="020B0604030504040204" pitchFamily="50" charset="-128"/>
              </a:rPr>
              <a:t>資料：（株）帝国データバンク「令和７年度中小企業の経営課題と事業活動に関する調査」（注）１</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（図１）（図２）ここでの価格転嫁とは、過去</a:t>
            </a:r>
            <a:r>
              <a:rPr lang="en-US" altLang="ja-JP" sz="800">
                <a:latin typeface="メイリオ" panose="020B0604030504040204" pitchFamily="50" charset="-128"/>
                <a:ea typeface="メイリオ" panose="020B0604030504040204" pitchFamily="50" charset="-128"/>
              </a:rPr>
              <a:t>1</a:t>
            </a:r>
            <a:r>
              <a:rPr lang="ja-JP" altLang="en-US" sz="800">
                <a:latin typeface="メイリオ" panose="020B0604030504040204" pitchFamily="50" charset="-128"/>
                <a:ea typeface="メイリオ" panose="020B0604030504040204" pitchFamily="50" charset="-128"/>
              </a:rPr>
              <a:t>年間における製品・商品・サービスの生産や製造、あるいは提供等にかかる費用全体の変動分について、どの程度販売価格に転嫁できたか聞いたもの。「転嫁不要」と回答した事業者は除く。２</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rPr>
              <a:t>（図１）（図３）付加価値額の増加率は、</a:t>
            </a:r>
            <a:r>
              <a:rPr lang="en-US" altLang="ja-JP" sz="800">
                <a:latin typeface="メイリオ" panose="020B0604030504040204" pitchFamily="50" charset="-128"/>
              </a:rPr>
              <a:t>2024</a:t>
            </a:r>
            <a:r>
              <a:rPr lang="ja-JP" altLang="en-US" sz="800">
                <a:latin typeface="メイリオ" panose="020B0604030504040204" pitchFamily="50" charset="-128"/>
              </a:rPr>
              <a:t>年と</a:t>
            </a:r>
            <a:r>
              <a:rPr lang="en-US" altLang="ja-JP" sz="800">
                <a:latin typeface="メイリオ" panose="020B0604030504040204" pitchFamily="50" charset="-128"/>
              </a:rPr>
              <a:t>2019</a:t>
            </a:r>
            <a:r>
              <a:rPr lang="ja-JP" altLang="en-US" sz="800">
                <a:latin typeface="メイリオ" panose="020B0604030504040204" pitchFamily="50" charset="-128"/>
              </a:rPr>
              <a:t>年を比較したもの。３</a:t>
            </a:r>
            <a:r>
              <a:rPr lang="en-US" altLang="ja-JP" sz="800">
                <a:latin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（図２）取引先依存度は、直近決算期の売上高のうち、事業者向け（</a:t>
            </a:r>
            <a:r>
              <a:rPr lang="en-US" altLang="ja-JP" sz="800" err="1">
                <a:latin typeface="メイリオ" panose="020B0604030504040204" pitchFamily="50" charset="-128"/>
                <a:ea typeface="メイリオ" panose="020B0604030504040204" pitchFamily="50" charset="-128"/>
              </a:rPr>
              <a:t>BtoB</a:t>
            </a:r>
            <a:r>
              <a:rPr lang="ja-JP" altLang="en-US" sz="800">
                <a:latin typeface="メイリオ" panose="020B0604030504040204" pitchFamily="50" charset="-128"/>
                <a:ea typeface="メイリオ" panose="020B0604030504040204" pitchFamily="50" charset="-128"/>
              </a:rPr>
              <a:t>）が一般消費者向け（</a:t>
            </a:r>
            <a:r>
              <a:rPr lang="en-US" altLang="ja-JP" sz="800" err="1">
                <a:latin typeface="メイリオ" panose="020B0604030504040204" pitchFamily="50" charset="-128"/>
                <a:ea typeface="メイリオ" panose="020B0604030504040204" pitchFamily="50" charset="-128"/>
              </a:rPr>
              <a:t>BtoC</a:t>
            </a:r>
            <a:r>
              <a:rPr lang="en-US" altLang="ja-JP" sz="800">
                <a:latin typeface="メイリオ" panose="020B0604030504040204" pitchFamily="50" charset="-128"/>
                <a:ea typeface="メイリオ" panose="020B0604030504040204" pitchFamily="50" charset="-128"/>
              </a:rPr>
              <a:t>)</a:t>
            </a:r>
            <a:r>
              <a:rPr lang="ja-JP" altLang="en-US" sz="800">
                <a:latin typeface="メイリオ" panose="020B0604030504040204" pitchFamily="50" charset="-128"/>
                <a:ea typeface="メイリオ" panose="020B0604030504040204" pitchFamily="50" charset="-128"/>
              </a:rPr>
              <a:t>よりも多いと回答した事業者に聞いたもの。取引先依存度は、直近決算期における売上高が最大の取引先が、売上高全体に占める割合。</a:t>
            </a:r>
            <a:r>
              <a:rPr lang="ja-JP" altLang="en-US" sz="800">
                <a:latin typeface="メイリオ" panose="020B0604030504040204" pitchFamily="50" charset="-128"/>
              </a:rPr>
              <a:t>４</a:t>
            </a:r>
            <a:r>
              <a:rPr lang="en-US" altLang="ja-JP" sz="800">
                <a:latin typeface="メイリオ" panose="020B0604030504040204" pitchFamily="50" charset="-128"/>
              </a:rPr>
              <a:t>.</a:t>
            </a:r>
            <a:r>
              <a:rPr lang="ja-JP" altLang="en-US" sz="800">
                <a:latin typeface="メイリオ" panose="020B0604030504040204" pitchFamily="50" charset="-128"/>
              </a:rPr>
              <a:t>（図３）</a:t>
            </a:r>
            <a:r>
              <a:rPr lang="ja-JP" altLang="en-US" sz="800">
                <a:latin typeface="メイリオ" panose="020B0604030504040204" pitchFamily="50" charset="-128"/>
                <a:ea typeface="メイリオ" panose="020B0604030504040204" pitchFamily="50" charset="-128"/>
              </a:rPr>
              <a:t>「差別化を重視していない」は、製品・商品・サービスに関する競合他社との差別化で重視している要素について聞いた設問で「特に差別化を重視していない」と回答した事業者。</a:t>
            </a:r>
          </a:p>
        </p:txBody>
      </p:sp>
      <p:graphicFrame>
        <p:nvGraphicFramePr>
          <p:cNvPr id="8" name="グラフ 7">
            <a:extLst>
              <a:ext uri="{FF2B5EF4-FFF2-40B4-BE49-F238E27FC236}">
                <a16:creationId xmlns:a16="http://schemas.microsoft.com/office/drawing/2014/main" id="{776D255E-41E7-9DA6-A5FF-825C0A1F650A}"/>
              </a:ext>
            </a:extLst>
          </p:cNvPr>
          <p:cNvGraphicFramePr>
            <a:graphicFrameLocks/>
          </p:cNvGraphicFramePr>
          <p:nvPr/>
        </p:nvGraphicFramePr>
        <p:xfrm>
          <a:off x="155082" y="2129043"/>
          <a:ext cx="6049218" cy="228648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グラフ 8">
            <a:extLst>
              <a:ext uri="{FF2B5EF4-FFF2-40B4-BE49-F238E27FC236}">
                <a16:creationId xmlns:a16="http://schemas.microsoft.com/office/drawing/2014/main" id="{F99A2D89-0068-0A96-EC6D-D17B80182660}"/>
              </a:ext>
            </a:extLst>
          </p:cNvPr>
          <p:cNvGraphicFramePr>
            <a:graphicFrameLocks/>
          </p:cNvGraphicFramePr>
          <p:nvPr/>
        </p:nvGraphicFramePr>
        <p:xfrm>
          <a:off x="155082" y="4826642"/>
          <a:ext cx="6049218" cy="1331165"/>
        </p:xfrm>
        <a:graphic>
          <a:graphicData uri="http://schemas.openxmlformats.org/drawingml/2006/chart">
            <c:chart xmlns:c="http://schemas.openxmlformats.org/drawingml/2006/chart" xmlns:r="http://schemas.openxmlformats.org/officeDocument/2006/relationships" r:id="rId5"/>
          </a:graphicData>
        </a:graphic>
      </p:graphicFrame>
      <p:sp>
        <p:nvSpPr>
          <p:cNvPr id="3" name="スライド番号プレースホルダー 2">
            <a:extLst>
              <a:ext uri="{FF2B5EF4-FFF2-40B4-BE49-F238E27FC236}">
                <a16:creationId xmlns:a16="http://schemas.microsoft.com/office/drawing/2014/main" id="{CF317B64-40D4-34B6-8F34-A90A3A0DADA1}"/>
              </a:ext>
            </a:extLst>
          </p:cNvPr>
          <p:cNvSpPr>
            <a:spLocks noGrp="1"/>
          </p:cNvSpPr>
          <p:nvPr>
            <p:ph type="sldNum" sz="quarter" idx="4"/>
          </p:nvPr>
        </p:nvSpPr>
        <p:spPr/>
        <p:txBody>
          <a:bodyPr/>
          <a:lstStyle/>
          <a:p>
            <a:fld id="{D9550142-B990-490A-A107-ED7302A7FD52}" type="slidenum">
              <a:rPr lang="ja-JP" altLang="en-US" smtClean="0"/>
              <a:pPr/>
              <a:t>8</a:t>
            </a:fld>
            <a:endParaRPr lang="ja-JP" altLang="en-US" dirty="0"/>
          </a:p>
        </p:txBody>
      </p:sp>
    </p:spTree>
    <p:extLst>
      <p:ext uri="{BB962C8B-B14F-4D97-AF65-F5344CB8AC3E}">
        <p14:creationId xmlns:p14="http://schemas.microsoft.com/office/powerpoint/2010/main" val="6604755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機○・記載例なし】">
  <a:themeElements>
    <a:clrScheme name="METI color palette">
      <a:dk1>
        <a:srgbClr val="000000"/>
      </a:dk1>
      <a:lt1>
        <a:srgbClr val="FEFFFF"/>
      </a:lt1>
      <a:dk2>
        <a:srgbClr val="000000"/>
      </a:dk2>
      <a:lt2>
        <a:srgbClr val="F8FBFB"/>
      </a:lt2>
      <a:accent1>
        <a:srgbClr val="016F96"/>
      </a:accent1>
      <a:accent2>
        <a:srgbClr val="0098D0"/>
      </a:accent2>
      <a:accent3>
        <a:srgbClr val="01AFDC"/>
      </a:accent3>
      <a:accent4>
        <a:srgbClr val="727070"/>
      </a:accent4>
      <a:accent5>
        <a:srgbClr val="DBDDDD"/>
      </a:accent5>
      <a:accent6>
        <a:srgbClr val="F6F9F7"/>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DDDDDD"/>
        </a:solidFill>
        <a:ln w="9525">
          <a:solidFill>
            <a:srgbClr val="B2B2B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wrap="square" rtlCol="0" anchor="ctr"/>
      <a:lstStyle>
        <a:defPPr algn="l">
          <a:defRPr kumimoji="0" sz="1200" dirty="0" smtClean="0">
            <a:latin typeface="+mj-ea"/>
            <a:ea typeface="+mj-ea"/>
          </a:defRPr>
        </a:defPPr>
      </a:lstStyle>
    </a:spDef>
    <a:txDef>
      <a:spPr>
        <a:noFill/>
      </a:spPr>
      <a:bodyPr wrap="square" rtlCol="0">
        <a:spAutoFit/>
      </a:bodyPr>
      <a:lstStyle>
        <a:defPPr marL="285750" indent="-285750" algn="l">
          <a:buFont typeface="Arial" panose="020B0604020202020204" pitchFamily="34" charset="0"/>
          <a:buChar char="•"/>
          <a:defRPr kumimoji="1" sz="1600" dirty="0" smtClean="0">
            <a:latin typeface="+mn-ea"/>
            <a:cs typeface="Meiryo UI" panose="020B0604030504040204" pitchFamily="50" charset="-128"/>
          </a:defRPr>
        </a:defPPr>
      </a:lstStyle>
    </a:txDef>
  </a:objectDefaults>
  <a:extraClrSchemeLst/>
  <a:extLst>
    <a:ext uri="{05A4C25C-085E-4340-85A3-A5531E510DB2}">
      <thm15:themeFamily xmlns:thm15="http://schemas.microsoft.com/office/thememl/2012/main" name="METI Slide Format_DefaultTheme.pptx" id="{2F4818D7-655D-4077-89AA-242267508028}" vid="{0E5B690F-3A1C-4644-85FD-3F3212C13178}"/>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明朝"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ユーザー定義 1">
    <a:dk1>
      <a:sysClr val="windowText" lastClr="000000"/>
    </a:dk1>
    <a:lt1>
      <a:sysClr val="window" lastClr="FFFFFF"/>
    </a:lt1>
    <a:dk2>
      <a:srgbClr val="0E2841"/>
    </a:dk2>
    <a:lt2>
      <a:srgbClr val="E8E8E8"/>
    </a:lt2>
    <a:accent1>
      <a:srgbClr val="5095E6"/>
    </a:accent1>
    <a:accent2>
      <a:srgbClr val="79CEF2"/>
    </a:accent2>
    <a:accent3>
      <a:srgbClr val="00BF56"/>
    </a:accent3>
    <a:accent4>
      <a:srgbClr val="FFD900"/>
    </a:accent4>
    <a:accent5>
      <a:srgbClr val="FF994D"/>
    </a:accent5>
    <a:accent6>
      <a:srgbClr val="FF6666"/>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10c3115-b683-47ad-a799-ba10eee1d248">
      <Terms xmlns="http://schemas.microsoft.com/office/infopath/2007/PartnerControls"/>
    </lcf76f155ced4ddcb4097134ff3c332f>
    <TaxCatchAll xmlns="f3afe849-0a7d-4b5c-a4c6-e09e509d0d5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8FBEE853CA869F449199A068B448201D" ma:contentTypeVersion="14" ma:contentTypeDescription="新しいドキュメントを作成します。" ma:contentTypeScope="" ma:versionID="61e2d7b75adca84b40fa21d79a451b5f">
  <xsd:schema xmlns:xsd="http://www.w3.org/2001/XMLSchema" xmlns:xs="http://www.w3.org/2001/XMLSchema" xmlns:p="http://schemas.microsoft.com/office/2006/metadata/properties" xmlns:ns2="f10c3115-b683-47ad-a799-ba10eee1d248" xmlns:ns3="f3afe849-0a7d-4b5c-a4c6-e09e509d0d50" targetNamespace="http://schemas.microsoft.com/office/2006/metadata/properties" ma:root="true" ma:fieldsID="3be1e11f64a1da449999cc65f3352b93" ns2:_="" ns3:_="">
    <xsd:import namespace="f10c3115-b683-47ad-a799-ba10eee1d248"/>
    <xsd:import namespace="f3afe849-0a7d-4b5c-a4c6-e09e509d0d5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0c3115-b683-47ad-a799-ba10eee1d2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f804ebf9-b652-43cc-9369-06696671cd4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afe849-0a7d-4b5c-a4c6-e09e509d0d5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f657799-0c95-406b-ad47-27cc08e16765}" ma:internalName="TaxCatchAll" ma:showField="CatchAllData" ma:web="f3afe849-0a7d-4b5c-a4c6-e09e509d0d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1B524A-BCCA-466C-BF73-90B7D8F1BBD0}">
  <ds:schemaRefs>
    <ds:schemaRef ds:uri="http://schemas.microsoft.com/sharepoint/v3/contenttype/forms"/>
  </ds:schemaRefs>
</ds:datastoreItem>
</file>

<file path=customXml/itemProps2.xml><?xml version="1.0" encoding="utf-8"?>
<ds:datastoreItem xmlns:ds="http://schemas.openxmlformats.org/officeDocument/2006/customXml" ds:itemID="{CCDB917C-7017-44B0-BEC1-04D9D034A571}">
  <ds:schemaRefs>
    <ds:schemaRef ds:uri="http://schemas.openxmlformats.org/package/2006/metadata/core-properties"/>
    <ds:schemaRef ds:uri="http://schemas.microsoft.com/office/2006/metadata/properties"/>
    <ds:schemaRef ds:uri="http://schemas.microsoft.com/office/2006/documentManagement/types"/>
    <ds:schemaRef ds:uri="http://purl.org/dc/terms/"/>
    <ds:schemaRef ds:uri="http://schemas.microsoft.com/office/infopath/2007/PartnerControls"/>
    <ds:schemaRef ds:uri="http://purl.org/dc/dcmitype/"/>
    <ds:schemaRef ds:uri="http://purl.org/dc/elements/1.1/"/>
    <ds:schemaRef ds:uri="f3afe849-0a7d-4b5c-a4c6-e09e509d0d50"/>
    <ds:schemaRef ds:uri="f10c3115-b683-47ad-a799-ba10eee1d248"/>
    <ds:schemaRef ds:uri="http://www.w3.org/XML/1998/namespace"/>
  </ds:schemaRefs>
</ds:datastoreItem>
</file>

<file path=customXml/itemProps3.xml><?xml version="1.0" encoding="utf-8"?>
<ds:datastoreItem xmlns:ds="http://schemas.openxmlformats.org/officeDocument/2006/customXml" ds:itemID="{C7299562-1805-411F-8253-6FA77D9DD0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0c3115-b683-47ad-a799-ba10eee1d248"/>
    <ds:schemaRef ds:uri="f3afe849-0a7d-4b5c-a4c6-e09e509d0d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29</TotalTime>
  <Words>14537</Words>
  <Application>Microsoft Office PowerPoint</Application>
  <PresentationFormat>ワイド画面</PresentationFormat>
  <Paragraphs>1212</Paragraphs>
  <Slides>37</Slides>
  <Notes>24</Notes>
  <HiddenSlides>0</HiddenSlides>
  <MMClips>0</MMClips>
  <ScaleCrop>false</ScaleCrop>
  <HeadingPairs>
    <vt:vector size="8" baseType="variant">
      <vt:variant>
        <vt:lpstr>使用されているフォント</vt:lpstr>
      </vt:variant>
      <vt:variant>
        <vt:i4>9</vt:i4>
      </vt:variant>
      <vt:variant>
        <vt:lpstr>テーマ</vt:lpstr>
      </vt:variant>
      <vt:variant>
        <vt:i4>1</vt:i4>
      </vt:variant>
      <vt:variant>
        <vt:lpstr>埋め込まれた OLE サーバー</vt:lpstr>
      </vt:variant>
      <vt:variant>
        <vt:i4>1</vt:i4>
      </vt:variant>
      <vt:variant>
        <vt:lpstr>スライド タイトル</vt:lpstr>
      </vt:variant>
      <vt:variant>
        <vt:i4>37</vt:i4>
      </vt:variant>
    </vt:vector>
  </HeadingPairs>
  <TitlesOfParts>
    <vt:vector size="48" baseType="lpstr">
      <vt:lpstr>BIZ UDPゴシック</vt:lpstr>
      <vt:lpstr>Meiryo UI</vt:lpstr>
      <vt:lpstr>MS</vt:lpstr>
      <vt:lpstr>メイリオ</vt:lpstr>
      <vt:lpstr>メイリオ</vt:lpstr>
      <vt:lpstr>游ゴシック</vt:lpstr>
      <vt:lpstr>Arial</vt:lpstr>
      <vt:lpstr>Calibri</vt:lpstr>
      <vt:lpstr>Wingdings</vt:lpstr>
      <vt:lpstr>【機○・記載例なし】</vt:lpstr>
      <vt:lpstr>think-cell スライド</vt:lpstr>
      <vt:lpstr>令和８年度中小企業施策について - 中小企業・小規模事業者支援施策の体系と重点施策 -</vt:lpstr>
      <vt:lpstr>　　目　次  １．中小企業の現況と政策の方向性  ２．成長に向けた主要な中小企業政策 　　　① 成長を支える担い手の支援 　　　② 生産性向上・省力化 　　　③ 価格転嫁・取引適正化  ３．小規模事業者の「稼ぐ力」の強化に向けた施策の方向性</vt:lpstr>
      <vt:lpstr>　　目　次  １．中小企業の現況と政策の方向性  ２．成長に向けた主要な中小企業政策 　　　① 成長を支える担い手の支援 　　　② 生産性向上・省力化 　　　③ 価格転嫁・取引適正化  ３．小規模事業者の「稼ぐ力」の強化に向けた施策の方向性</vt:lpstr>
      <vt:lpstr>PowerPoint プレゼンテーション</vt:lpstr>
      <vt:lpstr>中小企業の現状</vt:lpstr>
      <vt:lpstr>大企業との差は存在するものの、中小企業において賃上げの傾向が見られる。</vt:lpstr>
      <vt:lpstr>成長投資は付加価値額の増加に寄与。計画的な設備投資を行うことが重要。</vt:lpstr>
      <vt:lpstr>中小企業のデジタル化には一定の進捗がみられるが、未着手の企業も依然存在。</vt:lpstr>
      <vt:lpstr>PowerPoint プレゼンテーション</vt:lpstr>
      <vt:lpstr>　事業承継・M&amp;Aは企業の付加価値額を高める。M&amp;Aは買収先との綿密なコミュニケーションがカギ。</vt:lpstr>
      <vt:lpstr>　　目　次  １．中小企業の現況と政策の方向性  ２．成長に向けた主要な中小企業政策 　　　① 成長を支える担い手の支援 　　　② 生産性向上・省力化 　　　③ 価格転嫁・取引適正化  ３．小規模事業者の「稼ぐ力」の強化に向けた施策の方向性</vt:lpstr>
      <vt:lpstr>労働供給制約社会における中堅・中小企業の「稼ぐ力」強化戦略（案）（概要）</vt:lpstr>
      <vt:lpstr>PowerPoint プレゼンテーション</vt:lpstr>
      <vt:lpstr>中堅・中小企業向け投資支援メニュー</vt:lpstr>
      <vt:lpstr>「100億宣言」について</vt:lpstr>
      <vt:lpstr>PowerPoint プレゼンテーション</vt:lpstr>
      <vt:lpstr>PowerPoint プレゼンテーション</vt:lpstr>
      <vt:lpstr>中小企業経営強化税制</vt:lpstr>
      <vt:lpstr>参考：大胆な投資促進税制（特定生産性向上設備等投資促進税制）</vt:lpstr>
      <vt:lpstr>事業承継・M＆Aの意義について</vt:lpstr>
      <vt:lpstr>事業承継税制の概要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取適法施行により新たに適用対象となる者、禁止行為が存在</vt:lpstr>
      <vt:lpstr>　　目　次  １．中小企業の現況と政策の方向性  ２．成長に向けた主要な中小企業政策 　　　① 成長を支える担い手の支援 　　　② 生産性向上・省力化 　　　③ 価格転嫁・取引適正化  ３．小規模事業者の「稼ぐ力」の強化に向けた施策の方向性</vt:lpstr>
      <vt:lpstr>成長投資・成長支援</vt:lpstr>
      <vt:lpstr>小規模事業者の「稼ぐ力」の強化に向けた諸課題に関する検討会 中間とりまとめ※　概要</vt:lpstr>
      <vt:lpstr>御清聴ありがとうございました。</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Windows ユーザー</cp:lastModifiedBy>
  <cp:revision>4</cp:revision>
  <dcterms:created xsi:type="dcterms:W3CDTF">2026-06-05T03:00:50Z</dcterms:created>
  <dcterms:modified xsi:type="dcterms:W3CDTF">2026-06-15T00:19:36Z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0x0101008FBEE853CA869F449199A068B448201D</vt:lpwstr>
  </property>
</Properties>
</file>