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notesMasterIdLst>
    <p:notesMasterId r:id="rId24"/>
  </p:notesMasterIdLst>
  <p:handoutMasterIdLst>
    <p:handoutMasterId r:id="rId25"/>
  </p:handoutMasterIdLst>
  <p:sldIdLst>
    <p:sldId id="631" r:id="rId2"/>
    <p:sldId id="2147477357" r:id="rId3"/>
    <p:sldId id="747" r:id="rId4"/>
    <p:sldId id="2147477345" r:id="rId5"/>
    <p:sldId id="2147477378" r:id="rId6"/>
    <p:sldId id="789" r:id="rId7"/>
    <p:sldId id="804" r:id="rId8"/>
    <p:sldId id="720" r:id="rId9"/>
    <p:sldId id="2147477339" r:id="rId10"/>
    <p:sldId id="2147477379" r:id="rId11"/>
    <p:sldId id="2147477352" r:id="rId12"/>
    <p:sldId id="2147477333" r:id="rId13"/>
    <p:sldId id="2147477356" r:id="rId14"/>
    <p:sldId id="2147477377" r:id="rId15"/>
    <p:sldId id="2147477361" r:id="rId16"/>
    <p:sldId id="2147477380" r:id="rId17"/>
    <p:sldId id="2147477381" r:id="rId18"/>
    <p:sldId id="2147477354" r:id="rId19"/>
    <p:sldId id="816" r:id="rId20"/>
    <p:sldId id="854" r:id="rId21"/>
    <p:sldId id="2147477355" r:id="rId22"/>
    <p:sldId id="2147477335" r:id="rId23"/>
  </p:sldIdLst>
  <p:sldSz cx="9144000" cy="6858000" type="screen4x3"/>
  <p:notesSz cx="6797675" cy="9872663"/>
  <p:custDataLst>
    <p:tags r:id="rId26"/>
  </p:custDataLst>
  <p:defaultTextStyle>
    <a:defPPr>
      <a:defRPr lang="ja-JP"/>
    </a:defPPr>
    <a:lvl1pPr algn="l" rtl="0" fontAlgn="base">
      <a:spcBef>
        <a:spcPct val="0"/>
      </a:spcBef>
      <a:spcAft>
        <a:spcPct val="0"/>
      </a:spcAft>
      <a:defRPr kumimoji="1" kern="1200">
        <a:solidFill>
          <a:schemeClr val="tx1"/>
        </a:solidFill>
        <a:latin typeface="Arial" charset="0"/>
        <a:ea typeface="ＭＳ Ｐゴシック" pitchFamily="50"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pitchFamily="50" charset="-128"/>
        <a:cs typeface="+mn-cs"/>
      </a:defRPr>
    </a:lvl5pPr>
    <a:lvl6pPr marL="2286000" algn="l" defTabSz="914400" rtl="0" eaLnBrk="1" latinLnBrk="0" hangingPunct="1">
      <a:defRPr kumimoji="1" kern="1200">
        <a:solidFill>
          <a:schemeClr val="tx1"/>
        </a:solidFill>
        <a:latin typeface="Arial" charset="0"/>
        <a:ea typeface="ＭＳ Ｐゴシック" pitchFamily="50" charset="-128"/>
        <a:cs typeface="+mn-cs"/>
      </a:defRPr>
    </a:lvl6pPr>
    <a:lvl7pPr marL="2743200" algn="l" defTabSz="914400" rtl="0" eaLnBrk="1" latinLnBrk="0" hangingPunct="1">
      <a:defRPr kumimoji="1" kern="1200">
        <a:solidFill>
          <a:schemeClr val="tx1"/>
        </a:solidFill>
        <a:latin typeface="Arial" charset="0"/>
        <a:ea typeface="ＭＳ Ｐゴシック" pitchFamily="50" charset="-128"/>
        <a:cs typeface="+mn-cs"/>
      </a:defRPr>
    </a:lvl7pPr>
    <a:lvl8pPr marL="3200400" algn="l" defTabSz="914400" rtl="0" eaLnBrk="1" latinLnBrk="0" hangingPunct="1">
      <a:defRPr kumimoji="1" kern="1200">
        <a:solidFill>
          <a:schemeClr val="tx1"/>
        </a:solidFill>
        <a:latin typeface="Arial" charset="0"/>
        <a:ea typeface="ＭＳ Ｐゴシック" pitchFamily="50" charset="-128"/>
        <a:cs typeface="+mn-cs"/>
      </a:defRPr>
    </a:lvl8pPr>
    <a:lvl9pPr marL="3657600" algn="l" defTabSz="914400" rtl="0" eaLnBrk="1" latinLnBrk="0" hangingPunct="1">
      <a:defRPr kumimoji="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9"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徹 滝口" initials="徹滝" lastIdx="1" clrIdx="0">
    <p:extLst>
      <p:ext uri="{19B8F6BF-5375-455C-9EA6-DF929625EA0E}">
        <p15:presenceInfo xmlns:p15="http://schemas.microsoft.com/office/powerpoint/2012/main" userId="175afc1b440b4d4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8989"/>
    <a:srgbClr val="E3EBEE"/>
    <a:srgbClr val="FF3300"/>
    <a:srgbClr val="0000FF"/>
    <a:srgbClr val="3366CD"/>
    <a:srgbClr val="3366FF"/>
    <a:srgbClr val="C00000"/>
    <a:srgbClr val="FFABAB"/>
    <a:srgbClr val="FF6699"/>
    <a:srgbClr val="FA90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67" autoAdjust="0"/>
    <p:restoredTop sz="65464" autoAdjust="0"/>
  </p:normalViewPr>
  <p:slideViewPr>
    <p:cSldViewPr>
      <p:cViewPr varScale="1">
        <p:scale>
          <a:sx n="82" d="100"/>
          <a:sy n="82" d="100"/>
        </p:scale>
        <p:origin x="462" y="3"/>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25" d="100"/>
        <a:sy n="25" d="100"/>
      </p:scale>
      <p:origin x="0" y="0"/>
    </p:cViewPr>
  </p:sorterViewPr>
  <p:notesViewPr>
    <p:cSldViewPr>
      <p:cViewPr>
        <p:scale>
          <a:sx n="80" d="100"/>
          <a:sy n="80" d="100"/>
        </p:scale>
        <p:origin x="2352" y="-816"/>
      </p:cViewPr>
      <p:guideLst>
        <p:guide orient="horz" pos="3109"/>
        <p:guide pos="2142"/>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988510346922905"/>
          <c:y val="2.8290447400121602E-2"/>
          <c:w val="0.78821376494604856"/>
          <c:h val="0.87561205551858956"/>
        </c:manualLayout>
      </c:layout>
      <c:barChart>
        <c:barDir val="col"/>
        <c:grouping val="stacked"/>
        <c:varyColors val="0"/>
        <c:ser>
          <c:idx val="0"/>
          <c:order val="0"/>
          <c:spPr>
            <a:solidFill>
              <a:srgbClr val="FFCCFF"/>
            </a:solidFill>
            <a:ln>
              <a:solidFill>
                <a:schemeClr val="tx1"/>
              </a:solid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90A4-4B06-AE97-CC834D01B097}"/>
                </c:ext>
              </c:extLst>
            </c:dLbl>
            <c:dLbl>
              <c:idx val="2"/>
              <c:delete val="1"/>
              <c:extLst>
                <c:ext xmlns:c15="http://schemas.microsoft.com/office/drawing/2012/chart" uri="{CE6537A1-D6FC-4f65-9D91-7224C49458BB}"/>
                <c:ext xmlns:c16="http://schemas.microsoft.com/office/drawing/2014/chart" uri="{C3380CC4-5D6E-409C-BE32-E72D297353CC}">
                  <c16:uniqueId val="{00000001-90A4-4B06-AE97-CC834D01B097}"/>
                </c:ext>
              </c:extLst>
            </c:dLbl>
            <c:dLbl>
              <c:idx val="4"/>
              <c:layout>
                <c:manualLayout>
                  <c:x val="6.1728395061728392E-2"/>
                  <c:y val="-0.1305725565467750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0A4-4B06-AE97-CC834D01B097}"/>
                </c:ext>
              </c:extLst>
            </c:dLbl>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endParaRPr lang="ja-JP"/>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'11-3_国の施策+県の施策による削減効果'!$T$4:$X$4</c:f>
              <c:strCache>
                <c:ptCount val="5"/>
                <c:pt idx="0">
                  <c:v>2013年</c:v>
                </c:pt>
                <c:pt idx="2">
                  <c:v>2030年</c:v>
                </c:pt>
                <c:pt idx="4">
                  <c:v>2050年</c:v>
                </c:pt>
              </c:strCache>
            </c:strRef>
          </c:cat>
          <c:val>
            <c:numRef>
              <c:f>'11-3_国の施策+県の施策による削減効果'!$T$5:$X$5</c:f>
              <c:numCache>
                <c:formatCode>General</c:formatCode>
                <c:ptCount val="5"/>
                <c:pt idx="0" formatCode="#,##0_);[Red]\(#,##0\)">
                  <c:v>82383.604393344693</c:v>
                </c:pt>
                <c:pt idx="2" formatCode="#,##0_);[Red]\(#,##0\)">
                  <c:v>44483.130995044703</c:v>
                </c:pt>
              </c:numCache>
            </c:numRef>
          </c:val>
          <c:extLst>
            <c:ext xmlns:c16="http://schemas.microsoft.com/office/drawing/2014/chart" uri="{C3380CC4-5D6E-409C-BE32-E72D297353CC}">
              <c16:uniqueId val="{00000003-90A4-4B06-AE97-CC834D01B097}"/>
            </c:ext>
          </c:extLst>
        </c:ser>
        <c:ser>
          <c:idx val="1"/>
          <c:order val="1"/>
          <c:spPr>
            <a:solidFill>
              <a:srgbClr val="CCECFF"/>
            </a:solidFill>
            <a:ln w="15875">
              <a:solidFill>
                <a:schemeClr val="tx1"/>
              </a:solidFill>
              <a:prstDash val="dash"/>
            </a:ln>
            <a:effectLst/>
          </c:spPr>
          <c:invertIfNegative val="0"/>
          <c:cat>
            <c:strRef>
              <c:f>'11-3_国の施策+県の施策による削減効果'!$T$4:$X$4</c:f>
              <c:strCache>
                <c:ptCount val="5"/>
                <c:pt idx="0">
                  <c:v>2013年</c:v>
                </c:pt>
                <c:pt idx="2">
                  <c:v>2030年</c:v>
                </c:pt>
                <c:pt idx="4">
                  <c:v>2050年</c:v>
                </c:pt>
              </c:strCache>
            </c:strRef>
          </c:cat>
          <c:val>
            <c:numRef>
              <c:f>'11-3_国の施策+県の施策による削減効果'!$T$6:$X$6</c:f>
              <c:numCache>
                <c:formatCode>General</c:formatCode>
                <c:ptCount val="5"/>
                <c:pt idx="2" formatCode="#,##0_);[Red]\(#,##0\)">
                  <c:v>35206.807067294889</c:v>
                </c:pt>
              </c:numCache>
            </c:numRef>
          </c:val>
          <c:extLst>
            <c:ext xmlns:c16="http://schemas.microsoft.com/office/drawing/2014/chart" uri="{C3380CC4-5D6E-409C-BE32-E72D297353CC}">
              <c16:uniqueId val="{00000004-90A4-4B06-AE97-CC834D01B097}"/>
            </c:ext>
          </c:extLst>
        </c:ser>
        <c:dLbls>
          <c:showLegendKey val="0"/>
          <c:showVal val="0"/>
          <c:showCatName val="0"/>
          <c:showSerName val="0"/>
          <c:showPercent val="0"/>
          <c:showBubbleSize val="0"/>
        </c:dLbls>
        <c:gapWidth val="100"/>
        <c:overlap val="100"/>
        <c:axId val="482332632"/>
        <c:axId val="482334272"/>
      </c:barChart>
      <c:lineChart>
        <c:grouping val="standard"/>
        <c:varyColors val="0"/>
        <c:ser>
          <c:idx val="2"/>
          <c:order val="2"/>
          <c:spPr>
            <a:ln w="28575" cap="rnd">
              <a:noFill/>
              <a:round/>
            </a:ln>
            <a:effectLst/>
          </c:spPr>
          <c:marker>
            <c:symbol val="circle"/>
            <c:size val="7"/>
            <c:spPr>
              <a:solidFill>
                <a:srgbClr val="C00000"/>
              </a:solidFill>
              <a:ln w="9525">
                <a:solidFill>
                  <a:srgbClr val="C00000"/>
                </a:solidFill>
              </a:ln>
              <a:effectLst/>
            </c:spPr>
          </c:marker>
          <c:cat>
            <c:strRef>
              <c:f>'11-3_国の施策+県の施策による削減効果'!$T$4:$X$4</c:f>
              <c:strCache>
                <c:ptCount val="5"/>
                <c:pt idx="0">
                  <c:v>2013年</c:v>
                </c:pt>
                <c:pt idx="2">
                  <c:v>2030年</c:v>
                </c:pt>
                <c:pt idx="4">
                  <c:v>2050年</c:v>
                </c:pt>
              </c:strCache>
            </c:strRef>
          </c:cat>
          <c:val>
            <c:numRef>
              <c:f>'11-3_国の施策+県の施策による削減効果'!$T$7:$X$7</c:f>
              <c:numCache>
                <c:formatCode>General</c:formatCode>
                <c:ptCount val="5"/>
                <c:pt idx="0" formatCode="#,##0_);[Red]\(#,##0\)">
                  <c:v>82383.604393344693</c:v>
                </c:pt>
                <c:pt idx="2" formatCode="#,##0_);[Red]\(#,##0\)">
                  <c:v>79689.938062339555</c:v>
                </c:pt>
              </c:numCache>
            </c:numRef>
          </c:val>
          <c:smooth val="0"/>
          <c:extLst>
            <c:ext xmlns:c16="http://schemas.microsoft.com/office/drawing/2014/chart" uri="{C3380CC4-5D6E-409C-BE32-E72D297353CC}">
              <c16:uniqueId val="{00000005-90A4-4B06-AE97-CC834D01B097}"/>
            </c:ext>
          </c:extLst>
        </c:ser>
        <c:dLbls>
          <c:showLegendKey val="0"/>
          <c:showVal val="0"/>
          <c:showCatName val="0"/>
          <c:showSerName val="0"/>
          <c:showPercent val="0"/>
          <c:showBubbleSize val="0"/>
        </c:dLbls>
        <c:marker val="1"/>
        <c:smooth val="0"/>
        <c:axId val="482332632"/>
        <c:axId val="482334272"/>
      </c:lineChart>
      <c:catAx>
        <c:axId val="48233263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endParaRPr lang="ja-JP"/>
          </a:p>
        </c:txPr>
        <c:crossAx val="482334272"/>
        <c:crosses val="autoZero"/>
        <c:auto val="1"/>
        <c:lblAlgn val="ctr"/>
        <c:lblOffset val="100"/>
        <c:noMultiLvlLbl val="0"/>
      </c:catAx>
      <c:valAx>
        <c:axId val="482334272"/>
        <c:scaling>
          <c:orientation val="minMax"/>
          <c:max val="105000"/>
          <c:min val="0"/>
        </c:scaling>
        <c:delete val="0"/>
        <c:axPos val="l"/>
        <c:majorGridlines>
          <c:spPr>
            <a:ln w="9525" cap="flat" cmpd="sng" algn="ctr">
              <a:noFill/>
              <a:round/>
            </a:ln>
            <a:effectLst/>
          </c:spPr>
        </c:majorGridlines>
        <c:numFmt formatCode="#,##0_);[Red]\(#,##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endParaRPr lang="ja-JP"/>
          </a:p>
        </c:txPr>
        <c:crossAx val="482332632"/>
        <c:crosses val="autoZero"/>
        <c:crossBetween val="between"/>
        <c:majorUnit val="10000"/>
      </c:valAx>
      <c:spPr>
        <a:noFill/>
        <a:ln>
          <a:solidFill>
            <a:schemeClr val="tx1"/>
          </a:solidFill>
        </a:ln>
        <a:effectLst/>
      </c:spPr>
    </c:plotArea>
    <c:plotVisOnly val="1"/>
    <c:dispBlanksAs val="gap"/>
    <c:showDLblsOverMax val="0"/>
  </c:chart>
  <c:spPr>
    <a:solidFill>
      <a:schemeClr val="bg1"/>
    </a:solidFill>
    <a:ln w="9525" cap="flat" cmpd="sng" algn="ctr">
      <a:noFill/>
      <a:round/>
    </a:ln>
    <a:effectLst/>
  </c:spPr>
  <c:txPr>
    <a:bodyPr/>
    <a:lstStyle/>
    <a:p>
      <a:pPr>
        <a:defRPr sz="1000">
          <a:solidFill>
            <a:sysClr val="windowText" lastClr="000000"/>
          </a:solidFill>
          <a:latin typeface="Meiryo UI" panose="020B0604030504040204" pitchFamily="50" charset="-128"/>
          <a:ea typeface="Meiryo UI" panose="020B0604030504040204" pitchFamily="50" charset="-128"/>
        </a:defRPr>
      </a:pPr>
      <a:endParaRPr lang="ja-JP"/>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896472426795061"/>
          <c:y val="9.9377200108313038E-2"/>
          <c:w val="0.71706554475274109"/>
          <c:h val="0.79531746356575483"/>
        </c:manualLayout>
      </c:layout>
      <c:barChart>
        <c:barDir val="col"/>
        <c:grouping val="stacked"/>
        <c:varyColors val="0"/>
        <c:ser>
          <c:idx val="0"/>
          <c:order val="0"/>
          <c:tx>
            <c:strRef>
              <c:f>'Sheet1 (2)'!$B$15</c:f>
              <c:strCache>
                <c:ptCount val="1"/>
                <c:pt idx="0">
                  <c:v>太陽光発電（住宅）</c:v>
                </c:pt>
              </c:strCache>
            </c:strRef>
          </c:tx>
          <c:spPr>
            <a:solidFill>
              <a:srgbClr val="FFFF00"/>
            </a:solidFill>
            <a:ln>
              <a:solidFill>
                <a:schemeClr val="tx1"/>
              </a:solidFill>
            </a:ln>
            <a:effectLst/>
          </c:spPr>
          <c:invertIfNegative val="0"/>
          <c:cat>
            <c:numRef>
              <c:f>'Sheet1 (2)'!$C$14:$F$14</c:f>
              <c:numCache>
                <c:formatCode>General</c:formatCode>
                <c:ptCount val="4"/>
                <c:pt idx="0">
                  <c:v>2013</c:v>
                </c:pt>
                <c:pt idx="1">
                  <c:v>2021</c:v>
                </c:pt>
                <c:pt idx="3">
                  <c:v>2030</c:v>
                </c:pt>
              </c:numCache>
            </c:numRef>
          </c:cat>
          <c:val>
            <c:numRef>
              <c:f>'Sheet1 (2)'!$C$15:$F$15</c:f>
              <c:numCache>
                <c:formatCode>General</c:formatCode>
                <c:ptCount val="4"/>
                <c:pt idx="0">
                  <c:v>50.2</c:v>
                </c:pt>
                <c:pt idx="1">
                  <c:v>103.7</c:v>
                </c:pt>
                <c:pt idx="3">
                  <c:v>172</c:v>
                </c:pt>
              </c:numCache>
            </c:numRef>
          </c:val>
          <c:extLst>
            <c:ext xmlns:c16="http://schemas.microsoft.com/office/drawing/2014/chart" uri="{C3380CC4-5D6E-409C-BE32-E72D297353CC}">
              <c16:uniqueId val="{00000000-ED16-4DEC-B231-5B4BCE1DDF3A}"/>
            </c:ext>
          </c:extLst>
        </c:ser>
        <c:ser>
          <c:idx val="1"/>
          <c:order val="1"/>
          <c:tx>
            <c:strRef>
              <c:f>'Sheet1 (2)'!$B$16</c:f>
              <c:strCache>
                <c:ptCount val="1"/>
                <c:pt idx="0">
                  <c:v>太陽光発電（非住宅）</c:v>
                </c:pt>
              </c:strCache>
            </c:strRef>
          </c:tx>
          <c:spPr>
            <a:solidFill>
              <a:srgbClr val="FFC000"/>
            </a:solidFill>
            <a:ln>
              <a:solidFill>
                <a:schemeClr val="tx1"/>
              </a:solidFill>
            </a:ln>
            <a:effectLst/>
          </c:spPr>
          <c:invertIfNegative val="0"/>
          <c:cat>
            <c:numRef>
              <c:f>'Sheet1 (2)'!$C$14:$F$14</c:f>
              <c:numCache>
                <c:formatCode>General</c:formatCode>
                <c:ptCount val="4"/>
                <c:pt idx="0">
                  <c:v>2013</c:v>
                </c:pt>
                <c:pt idx="1">
                  <c:v>2021</c:v>
                </c:pt>
                <c:pt idx="3">
                  <c:v>2030</c:v>
                </c:pt>
              </c:numCache>
            </c:numRef>
          </c:cat>
          <c:val>
            <c:numRef>
              <c:f>'Sheet1 (2)'!$C$16:$F$16</c:f>
              <c:numCache>
                <c:formatCode>General</c:formatCode>
                <c:ptCount val="4"/>
                <c:pt idx="0">
                  <c:v>35</c:v>
                </c:pt>
                <c:pt idx="1">
                  <c:v>185.3</c:v>
                </c:pt>
                <c:pt idx="3">
                  <c:v>288</c:v>
                </c:pt>
              </c:numCache>
            </c:numRef>
          </c:val>
          <c:extLst>
            <c:ext xmlns:c16="http://schemas.microsoft.com/office/drawing/2014/chart" uri="{C3380CC4-5D6E-409C-BE32-E72D297353CC}">
              <c16:uniqueId val="{00000001-ED16-4DEC-B231-5B4BCE1DDF3A}"/>
            </c:ext>
          </c:extLst>
        </c:ser>
        <c:ser>
          <c:idx val="2"/>
          <c:order val="2"/>
          <c:tx>
            <c:strRef>
              <c:f>'Sheet1 (2)'!$B$17</c:f>
              <c:strCache>
                <c:ptCount val="1"/>
                <c:pt idx="0">
                  <c:v>風力発電（陸上）</c:v>
                </c:pt>
              </c:strCache>
            </c:strRef>
          </c:tx>
          <c:spPr>
            <a:solidFill>
              <a:schemeClr val="accent5">
                <a:lumMod val="40000"/>
                <a:lumOff val="60000"/>
              </a:schemeClr>
            </a:solidFill>
            <a:ln>
              <a:solidFill>
                <a:schemeClr val="tx1"/>
              </a:solidFill>
            </a:ln>
            <a:effectLst/>
          </c:spPr>
          <c:invertIfNegative val="0"/>
          <c:cat>
            <c:numRef>
              <c:f>'Sheet1 (2)'!$C$14:$F$14</c:f>
              <c:numCache>
                <c:formatCode>General</c:formatCode>
                <c:ptCount val="4"/>
                <c:pt idx="0">
                  <c:v>2013</c:v>
                </c:pt>
                <c:pt idx="1">
                  <c:v>2021</c:v>
                </c:pt>
                <c:pt idx="3">
                  <c:v>2030</c:v>
                </c:pt>
              </c:numCache>
            </c:numRef>
          </c:cat>
          <c:val>
            <c:numRef>
              <c:f>'Sheet1 (2)'!$C$17:$F$17</c:f>
              <c:numCache>
                <c:formatCode>General</c:formatCode>
                <c:ptCount val="4"/>
                <c:pt idx="0">
                  <c:v>5.4</c:v>
                </c:pt>
                <c:pt idx="1">
                  <c:v>6.5</c:v>
                </c:pt>
                <c:pt idx="3">
                  <c:v>14</c:v>
                </c:pt>
              </c:numCache>
            </c:numRef>
          </c:val>
          <c:extLst>
            <c:ext xmlns:c16="http://schemas.microsoft.com/office/drawing/2014/chart" uri="{C3380CC4-5D6E-409C-BE32-E72D297353CC}">
              <c16:uniqueId val="{00000002-ED16-4DEC-B231-5B4BCE1DDF3A}"/>
            </c:ext>
          </c:extLst>
        </c:ser>
        <c:ser>
          <c:idx val="3"/>
          <c:order val="3"/>
          <c:tx>
            <c:strRef>
              <c:f>'Sheet1 (2)'!$B$18</c:f>
              <c:strCache>
                <c:ptCount val="1"/>
                <c:pt idx="0">
                  <c:v>小水力発電</c:v>
                </c:pt>
              </c:strCache>
            </c:strRef>
          </c:tx>
          <c:spPr>
            <a:solidFill>
              <a:srgbClr val="0070C0"/>
            </a:solidFill>
            <a:ln>
              <a:solidFill>
                <a:schemeClr val="tx1"/>
              </a:solidFill>
            </a:ln>
            <a:effectLst/>
          </c:spPr>
          <c:invertIfNegative val="0"/>
          <c:cat>
            <c:numRef>
              <c:f>'Sheet1 (2)'!$C$14:$F$14</c:f>
              <c:numCache>
                <c:formatCode>General</c:formatCode>
                <c:ptCount val="4"/>
                <c:pt idx="0">
                  <c:v>2013</c:v>
                </c:pt>
                <c:pt idx="1">
                  <c:v>2021</c:v>
                </c:pt>
                <c:pt idx="3">
                  <c:v>2030</c:v>
                </c:pt>
              </c:numCache>
            </c:numRef>
          </c:cat>
          <c:val>
            <c:numRef>
              <c:f>'Sheet1 (2)'!$C$18:$F$18</c:f>
              <c:numCache>
                <c:formatCode>General</c:formatCode>
                <c:ptCount val="4"/>
                <c:pt idx="0">
                  <c:v>0.1</c:v>
                </c:pt>
                <c:pt idx="1">
                  <c:v>0.4</c:v>
                </c:pt>
                <c:pt idx="3">
                  <c:v>1</c:v>
                </c:pt>
              </c:numCache>
            </c:numRef>
          </c:val>
          <c:extLst>
            <c:ext xmlns:c16="http://schemas.microsoft.com/office/drawing/2014/chart" uri="{C3380CC4-5D6E-409C-BE32-E72D297353CC}">
              <c16:uniqueId val="{00000003-ED16-4DEC-B231-5B4BCE1DDF3A}"/>
            </c:ext>
          </c:extLst>
        </c:ser>
        <c:ser>
          <c:idx val="4"/>
          <c:order val="4"/>
          <c:tx>
            <c:strRef>
              <c:f>'Sheet1 (2)'!$B$19</c:f>
              <c:strCache>
                <c:ptCount val="1"/>
                <c:pt idx="0">
                  <c:v>バイオマス発電</c:v>
                </c:pt>
              </c:strCache>
            </c:strRef>
          </c:tx>
          <c:spPr>
            <a:solidFill>
              <a:srgbClr val="00B050"/>
            </a:solidFill>
            <a:ln>
              <a:solidFill>
                <a:schemeClr val="tx1"/>
              </a:solidFill>
            </a:ln>
            <a:effectLst/>
          </c:spPr>
          <c:invertIfNegative val="0"/>
          <c:cat>
            <c:numRef>
              <c:f>'Sheet1 (2)'!$C$14:$F$14</c:f>
              <c:numCache>
                <c:formatCode>General</c:formatCode>
                <c:ptCount val="4"/>
                <c:pt idx="0">
                  <c:v>2013</c:v>
                </c:pt>
                <c:pt idx="1">
                  <c:v>2021</c:v>
                </c:pt>
                <c:pt idx="3">
                  <c:v>2030</c:v>
                </c:pt>
              </c:numCache>
            </c:numRef>
          </c:cat>
          <c:val>
            <c:numRef>
              <c:f>'Sheet1 (2)'!$C$19:$F$19</c:f>
              <c:numCache>
                <c:formatCode>#,##0_ </c:formatCode>
                <c:ptCount val="4"/>
                <c:pt idx="0">
                  <c:v>7.8</c:v>
                </c:pt>
                <c:pt idx="1">
                  <c:v>39</c:v>
                </c:pt>
                <c:pt idx="3">
                  <c:v>106</c:v>
                </c:pt>
              </c:numCache>
            </c:numRef>
          </c:val>
          <c:extLst>
            <c:ext xmlns:c16="http://schemas.microsoft.com/office/drawing/2014/chart" uri="{C3380CC4-5D6E-409C-BE32-E72D297353CC}">
              <c16:uniqueId val="{00000004-ED16-4DEC-B231-5B4BCE1DDF3A}"/>
            </c:ext>
          </c:extLst>
        </c:ser>
        <c:dLbls>
          <c:showLegendKey val="0"/>
          <c:showVal val="0"/>
          <c:showCatName val="0"/>
          <c:showSerName val="0"/>
          <c:showPercent val="0"/>
          <c:showBubbleSize val="0"/>
        </c:dLbls>
        <c:gapWidth val="150"/>
        <c:overlap val="100"/>
        <c:axId val="551276424"/>
        <c:axId val="551277408"/>
      </c:barChart>
      <c:catAx>
        <c:axId val="55127642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ＭＳ Ｐゴシック" panose="020B0600070205080204" pitchFamily="50" charset="-128"/>
                <a:ea typeface="ＭＳ Ｐゴシック" panose="020B0600070205080204" pitchFamily="50" charset="-128"/>
                <a:cs typeface="+mn-cs"/>
              </a:defRPr>
            </a:pPr>
            <a:endParaRPr lang="ja-JP"/>
          </a:p>
        </c:txPr>
        <c:crossAx val="551277408"/>
        <c:crosses val="autoZero"/>
        <c:auto val="1"/>
        <c:lblAlgn val="ctr"/>
        <c:lblOffset val="100"/>
        <c:noMultiLvlLbl val="0"/>
      </c:catAx>
      <c:valAx>
        <c:axId val="551277408"/>
        <c:scaling>
          <c:orientation val="minMax"/>
          <c:max val="649"/>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ＭＳ Ｐゴシック" panose="020B0600070205080204" pitchFamily="50" charset="-128"/>
                <a:ea typeface="ＭＳ Ｐゴシック" panose="020B0600070205080204" pitchFamily="50" charset="-128"/>
                <a:cs typeface="+mn-cs"/>
              </a:defRPr>
            </a:pPr>
            <a:endParaRPr lang="ja-JP"/>
          </a:p>
        </c:txPr>
        <c:crossAx val="551276424"/>
        <c:crosses val="autoZero"/>
        <c:crossBetween val="between"/>
      </c:valAx>
      <c:spPr>
        <a:noFill/>
        <a:ln>
          <a:solidFill>
            <a:schemeClr val="tx1"/>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0.28571</cdr:x>
      <cdr:y>0.2157</cdr:y>
    </cdr:from>
    <cdr:to>
      <cdr:x>0.89796</cdr:x>
      <cdr:y>0.87647</cdr:y>
    </cdr:to>
    <cdr:cxnSp macro="">
      <cdr:nvCxnSpPr>
        <cdr:cNvPr id="12" name="直線矢印コネクタ 11">
          <a:extLst xmlns:a="http://schemas.openxmlformats.org/drawingml/2006/main">
            <a:ext uri="{FF2B5EF4-FFF2-40B4-BE49-F238E27FC236}">
              <a16:creationId xmlns:a16="http://schemas.microsoft.com/office/drawing/2014/main" id="{3BF1F2EA-EDFA-4410-8894-13471250174B}"/>
            </a:ext>
          </a:extLst>
        </cdr:cNvPr>
        <cdr:cNvCxnSpPr/>
      </cdr:nvCxnSpPr>
      <cdr:spPr>
        <a:xfrm xmlns:a="http://schemas.openxmlformats.org/drawingml/2006/main">
          <a:off x="1008112" y="867735"/>
          <a:ext cx="2160240" cy="2658180"/>
        </a:xfrm>
        <a:prstGeom xmlns:a="http://schemas.openxmlformats.org/drawingml/2006/main" prst="straightConnector1">
          <a:avLst/>
        </a:prstGeom>
        <a:ln xmlns:a="http://schemas.openxmlformats.org/drawingml/2006/main" w="60325">
          <a:solidFill>
            <a:schemeClr val="bg1">
              <a:lumMod val="65000"/>
              <a:alpha val="65000"/>
            </a:schemeClr>
          </a:solidFill>
          <a:prstDash val="sysDash"/>
          <a:tailEnd type="stealth" w="lg" len="lg"/>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0.37042</cdr:x>
      <cdr:y>0.38635</cdr:y>
    </cdr:from>
    <cdr:to>
      <cdr:x>0.62958</cdr:x>
      <cdr:y>0.61365</cdr:y>
    </cdr:to>
    <cdr:sp macro="" textlink="">
      <cdr:nvSpPr>
        <cdr:cNvPr id="23" name="テキスト ボックス 22">
          <a:extLst xmlns:a="http://schemas.openxmlformats.org/drawingml/2006/main">
            <a:ext uri="{FF2B5EF4-FFF2-40B4-BE49-F238E27FC236}">
              <a16:creationId xmlns:a16="http://schemas.microsoft.com/office/drawing/2014/main" id="{8207BAD7-EB78-4717-BAF3-C0C2F134116E}"/>
            </a:ext>
          </a:extLst>
        </cdr:cNvPr>
        <cdr:cNvSpPr txBox="1"/>
      </cdr:nvSpPr>
      <cdr:spPr>
        <a:xfrm xmlns:a="http://schemas.openxmlformats.org/drawingml/2006/main">
          <a:off x="1306996" y="1554221"/>
          <a:ext cx="914400"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ja-JP" altLang="en-US" sz="1100" dirty="0"/>
        </a:p>
      </cdr:txBody>
    </cdr:sp>
  </cdr:relSizeAnchor>
  <cdr:relSizeAnchor xmlns:cdr="http://schemas.openxmlformats.org/drawingml/2006/chartDrawing">
    <cdr:from>
      <cdr:x>0.37042</cdr:x>
      <cdr:y>0.38635</cdr:y>
    </cdr:from>
    <cdr:to>
      <cdr:x>0.62958</cdr:x>
      <cdr:y>0.61365</cdr:y>
    </cdr:to>
    <cdr:sp macro="" textlink="">
      <cdr:nvSpPr>
        <cdr:cNvPr id="24" name="テキスト ボックス 23">
          <a:extLst xmlns:a="http://schemas.openxmlformats.org/drawingml/2006/main">
            <a:ext uri="{FF2B5EF4-FFF2-40B4-BE49-F238E27FC236}">
              <a16:creationId xmlns:a16="http://schemas.microsoft.com/office/drawing/2014/main" id="{8BA19BBA-1580-429F-A33C-D5DF72E8942B}"/>
            </a:ext>
          </a:extLst>
        </cdr:cNvPr>
        <cdr:cNvSpPr txBox="1"/>
      </cdr:nvSpPr>
      <cdr:spPr>
        <a:xfrm xmlns:a="http://schemas.openxmlformats.org/drawingml/2006/main">
          <a:off x="1306996" y="1554221"/>
          <a:ext cx="914400"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ja-JP" altLang="en-US" sz="1100" dirty="0"/>
        </a:p>
      </cdr:txBody>
    </cdr:sp>
  </cdr:relSizeAnchor>
  <cdr:relSizeAnchor xmlns:cdr="http://schemas.openxmlformats.org/drawingml/2006/chartDrawing">
    <cdr:from>
      <cdr:x>0.37042</cdr:x>
      <cdr:y>0.38635</cdr:y>
    </cdr:from>
    <cdr:to>
      <cdr:x>0.62958</cdr:x>
      <cdr:y>0.61365</cdr:y>
    </cdr:to>
    <cdr:sp macro="" textlink="">
      <cdr:nvSpPr>
        <cdr:cNvPr id="25" name="テキスト ボックス 24">
          <a:extLst xmlns:a="http://schemas.openxmlformats.org/drawingml/2006/main">
            <a:ext uri="{FF2B5EF4-FFF2-40B4-BE49-F238E27FC236}">
              <a16:creationId xmlns:a16="http://schemas.microsoft.com/office/drawing/2014/main" id="{6FAAC002-304A-4ED1-A0A6-89C55471C31D}"/>
            </a:ext>
          </a:extLst>
        </cdr:cNvPr>
        <cdr:cNvSpPr txBox="1"/>
      </cdr:nvSpPr>
      <cdr:spPr>
        <a:xfrm xmlns:a="http://schemas.openxmlformats.org/drawingml/2006/main">
          <a:off x="1306996" y="1554221"/>
          <a:ext cx="914400"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ja-JP" alt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8"/>
            <a:ext cx="2945862" cy="493097"/>
          </a:xfrm>
          <a:prstGeom prst="rect">
            <a:avLst/>
          </a:prstGeom>
        </p:spPr>
        <p:txBody>
          <a:bodyPr vert="horz" lIns="87791" tIns="43895" rIns="87791" bIns="43895"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0298" y="18"/>
            <a:ext cx="2945862" cy="493097"/>
          </a:xfrm>
          <a:prstGeom prst="rect">
            <a:avLst/>
          </a:prstGeom>
        </p:spPr>
        <p:txBody>
          <a:bodyPr vert="horz" lIns="87791" tIns="43895" rIns="87791" bIns="43895" rtlCol="0"/>
          <a:lstStyle>
            <a:lvl1pPr algn="r">
              <a:defRPr sz="1200"/>
            </a:lvl1pPr>
          </a:lstStyle>
          <a:p>
            <a:fld id="{EBB160F0-CD52-4B39-85B7-02012DAEFDC0}" type="datetimeFigureOut">
              <a:rPr kumimoji="1" lang="ja-JP" altLang="en-US" smtClean="0"/>
              <a:pPr/>
              <a:t>2026/6/9</a:t>
            </a:fld>
            <a:endParaRPr kumimoji="1" lang="ja-JP" altLang="en-US"/>
          </a:p>
        </p:txBody>
      </p:sp>
      <p:sp>
        <p:nvSpPr>
          <p:cNvPr id="4" name="フッター プレースホルダー 3"/>
          <p:cNvSpPr>
            <a:spLocks noGrp="1"/>
          </p:cNvSpPr>
          <p:nvPr>
            <p:ph type="ftr" sz="quarter" idx="2"/>
          </p:nvPr>
        </p:nvSpPr>
        <p:spPr>
          <a:xfrm>
            <a:off x="0" y="9378052"/>
            <a:ext cx="2945862" cy="493097"/>
          </a:xfrm>
          <a:prstGeom prst="rect">
            <a:avLst/>
          </a:prstGeom>
        </p:spPr>
        <p:txBody>
          <a:bodyPr vert="horz" lIns="87791" tIns="43895" rIns="87791" bIns="43895"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0298" y="9378052"/>
            <a:ext cx="2945862" cy="493097"/>
          </a:xfrm>
          <a:prstGeom prst="rect">
            <a:avLst/>
          </a:prstGeom>
        </p:spPr>
        <p:txBody>
          <a:bodyPr vert="horz" lIns="87791" tIns="43895" rIns="87791" bIns="43895" rtlCol="0" anchor="b"/>
          <a:lstStyle>
            <a:lvl1pPr algn="r">
              <a:defRPr sz="1200"/>
            </a:lvl1pPr>
          </a:lstStyle>
          <a:p>
            <a:fld id="{D429966B-3E74-4B61-8F64-0133891BC69E}" type="slidenum">
              <a:rPr kumimoji="1" lang="ja-JP" altLang="en-US" smtClean="0"/>
              <a:pPr/>
              <a:t>‹#›</a:t>
            </a:fld>
            <a:endParaRPr kumimoji="1" lang="ja-JP" altLang="en-US"/>
          </a:p>
        </p:txBody>
      </p:sp>
    </p:spTree>
    <p:extLst>
      <p:ext uri="{BB962C8B-B14F-4D97-AF65-F5344CB8AC3E}">
        <p14:creationId xmlns:p14="http://schemas.microsoft.com/office/powerpoint/2010/main" val="3956216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20"/>
            <a:ext cx="2945862" cy="493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080" tIns="47540" rIns="95080" bIns="47540" numCol="1" anchor="t" anchorCtr="0" compatLnSpc="1">
            <a:prstTxWarp prst="textNoShape">
              <a:avLst/>
            </a:prstTxWarp>
          </a:bodyPr>
          <a:lstStyle>
            <a:lvl1pPr defTabSz="950905">
              <a:defRPr sz="1300"/>
            </a:lvl1pPr>
          </a:lstStyle>
          <a:p>
            <a:endParaRPr lang="en-US" altLang="ja-JP"/>
          </a:p>
        </p:txBody>
      </p:sp>
      <p:sp>
        <p:nvSpPr>
          <p:cNvPr id="6147" name="Rectangle 3"/>
          <p:cNvSpPr>
            <a:spLocks noGrp="1" noChangeArrowheads="1"/>
          </p:cNvSpPr>
          <p:nvPr>
            <p:ph type="dt" idx="1"/>
          </p:nvPr>
        </p:nvSpPr>
        <p:spPr bwMode="auto">
          <a:xfrm>
            <a:off x="3850300" y="20"/>
            <a:ext cx="2945862" cy="493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080" tIns="47540" rIns="95080" bIns="47540" numCol="1" anchor="t" anchorCtr="0" compatLnSpc="1">
            <a:prstTxWarp prst="textNoShape">
              <a:avLst/>
            </a:prstTxWarp>
          </a:bodyPr>
          <a:lstStyle>
            <a:lvl1pPr algn="r" defTabSz="950905">
              <a:defRPr sz="1300"/>
            </a:lvl1pPr>
          </a:lstStyle>
          <a:p>
            <a:endParaRPr lang="en-US" altLang="ja-JP"/>
          </a:p>
        </p:txBody>
      </p:sp>
      <p:sp>
        <p:nvSpPr>
          <p:cNvPr id="6148" name="Rectangle 4"/>
          <p:cNvSpPr>
            <a:spLocks noGrp="1" noRot="1" noChangeAspect="1" noChangeArrowheads="1" noTextEdit="1"/>
          </p:cNvSpPr>
          <p:nvPr>
            <p:ph type="sldImg" idx="2"/>
          </p:nvPr>
        </p:nvSpPr>
        <p:spPr bwMode="auto">
          <a:xfrm>
            <a:off x="114300" y="260350"/>
            <a:ext cx="6569075" cy="4926013"/>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108413" y="5357562"/>
            <a:ext cx="6580886" cy="4442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080" tIns="47540" rIns="95080" bIns="47540" numCol="1" anchor="t" anchorCtr="0" compatLnSpc="1">
            <a:prstTxWarp prst="textNoShape">
              <a:avLst/>
            </a:prstTxWarp>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6150" name="Rectangle 6"/>
          <p:cNvSpPr>
            <a:spLocks noGrp="1" noChangeArrowheads="1"/>
          </p:cNvSpPr>
          <p:nvPr>
            <p:ph type="ftr" sz="quarter" idx="4"/>
          </p:nvPr>
        </p:nvSpPr>
        <p:spPr bwMode="auto">
          <a:xfrm>
            <a:off x="0" y="9378054"/>
            <a:ext cx="2945862" cy="493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080" tIns="47540" rIns="95080" bIns="47540" numCol="1" anchor="b" anchorCtr="0" compatLnSpc="1">
            <a:prstTxWarp prst="textNoShape">
              <a:avLst/>
            </a:prstTxWarp>
          </a:bodyPr>
          <a:lstStyle>
            <a:lvl1pPr defTabSz="950905">
              <a:defRPr sz="1300"/>
            </a:lvl1pPr>
          </a:lstStyle>
          <a:p>
            <a:endParaRPr lang="en-US" altLang="ja-JP"/>
          </a:p>
        </p:txBody>
      </p:sp>
      <p:sp>
        <p:nvSpPr>
          <p:cNvPr id="6151" name="Rectangle 7"/>
          <p:cNvSpPr>
            <a:spLocks noGrp="1" noChangeArrowheads="1"/>
          </p:cNvSpPr>
          <p:nvPr>
            <p:ph type="sldNum" sz="quarter" idx="5"/>
          </p:nvPr>
        </p:nvSpPr>
        <p:spPr bwMode="auto">
          <a:xfrm>
            <a:off x="3850300" y="9378054"/>
            <a:ext cx="2945862" cy="493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080" tIns="47540" rIns="95080" bIns="47540" numCol="1" anchor="b" anchorCtr="0" compatLnSpc="1">
            <a:prstTxWarp prst="textNoShape">
              <a:avLst/>
            </a:prstTxWarp>
          </a:bodyPr>
          <a:lstStyle>
            <a:lvl1pPr algn="r" defTabSz="950905">
              <a:defRPr sz="1300"/>
            </a:lvl1pPr>
          </a:lstStyle>
          <a:p>
            <a:fld id="{D255EE7E-94B8-4087-BC82-99787A741C24}" type="slidenum">
              <a:rPr lang="en-US" altLang="ja-JP"/>
              <a:pPr/>
              <a:t>‹#›</a:t>
            </a:fld>
            <a:endParaRPr lang="en-US" altLang="ja-JP"/>
          </a:p>
        </p:txBody>
      </p:sp>
    </p:spTree>
    <p:extLst>
      <p:ext uri="{BB962C8B-B14F-4D97-AF65-F5344CB8AC3E}">
        <p14:creationId xmlns:p14="http://schemas.microsoft.com/office/powerpoint/2010/main" val="3074108845"/>
      </p:ext>
    </p:extLst>
  </p:cSld>
  <p:clrMap bg1="lt1" tx1="dk1" bg2="lt2" tx2="dk2" accent1="accent1" accent2="accent2" accent3="accent3" accent4="accent4" accent5="accent5" accent6="accent6" hlink="hlink" folHlink="folHlink"/>
  <p:notesStyle>
    <a:lvl1pPr algn="just" rtl="0" fontAlgn="base">
      <a:spcBef>
        <a:spcPct val="30000"/>
      </a:spcBef>
      <a:spcAft>
        <a:spcPct val="0"/>
      </a:spcAft>
      <a:defRPr kumimoji="1" sz="1200" kern="1200">
        <a:solidFill>
          <a:schemeClr val="tx1"/>
        </a:solidFill>
        <a:latin typeface="ＭＳ Ｐ明朝" pitchFamily="18" charset="-128"/>
        <a:ea typeface="ＭＳ Ｐ明朝" pitchFamily="18" charset="-128"/>
        <a:cs typeface="+mn-cs"/>
      </a:defRPr>
    </a:lvl1pPr>
    <a:lvl2pPr marL="457200" algn="just" rtl="0" fontAlgn="base">
      <a:spcBef>
        <a:spcPct val="30000"/>
      </a:spcBef>
      <a:spcAft>
        <a:spcPct val="0"/>
      </a:spcAft>
      <a:defRPr kumimoji="1" sz="1200" kern="1200">
        <a:solidFill>
          <a:schemeClr val="tx1"/>
        </a:solidFill>
        <a:latin typeface="ＭＳ Ｐ明朝" pitchFamily="18" charset="-128"/>
        <a:ea typeface="ＭＳ Ｐ明朝" pitchFamily="18" charset="-128"/>
        <a:cs typeface="+mn-cs"/>
      </a:defRPr>
    </a:lvl2pPr>
    <a:lvl3pPr marL="914400" algn="just" rtl="0" fontAlgn="base">
      <a:spcBef>
        <a:spcPct val="30000"/>
      </a:spcBef>
      <a:spcAft>
        <a:spcPct val="0"/>
      </a:spcAft>
      <a:defRPr kumimoji="1" sz="1200" kern="1200">
        <a:solidFill>
          <a:schemeClr val="tx1"/>
        </a:solidFill>
        <a:latin typeface="ＭＳ Ｐ明朝" pitchFamily="18" charset="-128"/>
        <a:ea typeface="ＭＳ Ｐ明朝" pitchFamily="18" charset="-128"/>
        <a:cs typeface="+mn-cs"/>
      </a:defRPr>
    </a:lvl3pPr>
    <a:lvl4pPr marL="1371600" algn="just" rtl="0" fontAlgn="base">
      <a:spcBef>
        <a:spcPct val="30000"/>
      </a:spcBef>
      <a:spcAft>
        <a:spcPct val="0"/>
      </a:spcAft>
      <a:defRPr kumimoji="1" sz="1200" kern="1200">
        <a:solidFill>
          <a:schemeClr val="tx1"/>
        </a:solidFill>
        <a:latin typeface="ＭＳ Ｐ明朝" pitchFamily="18" charset="-128"/>
        <a:ea typeface="ＭＳ Ｐ明朝" pitchFamily="18" charset="-128"/>
        <a:cs typeface="+mn-cs"/>
      </a:defRPr>
    </a:lvl4pPr>
    <a:lvl5pPr marL="1828800" algn="just" rtl="0" fontAlgn="base">
      <a:spcBef>
        <a:spcPct val="30000"/>
      </a:spcBef>
      <a:spcAft>
        <a:spcPct val="0"/>
      </a:spcAft>
      <a:defRPr kumimoji="1" sz="1200" kern="1200">
        <a:solidFill>
          <a:schemeClr val="tx1"/>
        </a:solidFill>
        <a:latin typeface="ＭＳ Ｐ明朝" pitchFamily="18" charset="-128"/>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sz="1400" dirty="0"/>
          </a:p>
        </p:txBody>
      </p:sp>
    </p:spTree>
    <p:extLst>
      <p:ext uri="{BB962C8B-B14F-4D97-AF65-F5344CB8AC3E}">
        <p14:creationId xmlns:p14="http://schemas.microsoft.com/office/powerpoint/2010/main" val="23925884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6C9BC-F5BD-D872-CE92-350CF8FFBFC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08ABE7C-2B8F-01EC-B92F-BBE8DDC7C66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73A3FA3-25FD-CC66-0C3E-AD8F823F0ADD}"/>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128071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533AD-AD37-2D8D-3A90-EB700CFDB6B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114C5C3-AF61-A921-0700-FC8CA2FF3EA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2A2B63D-D5CD-1F6F-DF4F-3E13DACF90CB}"/>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11214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7520F-9C61-EA00-BBDA-B2CBA80EA36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02E98F4-59B1-F116-7C57-60A86BEFAEB7}"/>
              </a:ext>
            </a:extLst>
          </p:cNvPr>
          <p:cNvSpPr>
            <a:spLocks noGrp="1" noRot="1" noChangeAspect="1"/>
          </p:cNvSpPr>
          <p:nvPr>
            <p:ph type="sldImg"/>
          </p:nvPr>
        </p:nvSpPr>
        <p:spPr/>
      </p:sp>
      <p:sp>
        <p:nvSpPr>
          <p:cNvPr id="4" name="ノート プレースホルダー 3">
            <a:extLst>
              <a:ext uri="{FF2B5EF4-FFF2-40B4-BE49-F238E27FC236}">
                <a16:creationId xmlns:a16="http://schemas.microsoft.com/office/drawing/2014/main" id="{2C4A7E05-B29F-8D76-CF90-69408A4CA4DE}"/>
              </a:ext>
            </a:extLst>
          </p:cNvPr>
          <p:cNvSpPr>
            <a:spLocks noGrp="1"/>
          </p:cNvSpPr>
          <p:nvPr>
            <p:ph type="body" sz="quarter" idx="3"/>
          </p:nvPr>
        </p:nvSpPr>
        <p:spPr/>
        <p:txBody>
          <a:bodyPr/>
          <a:lstStyle/>
          <a:p>
            <a:r>
              <a:rPr kumimoji="1" lang="ja-JP" altLang="en-US" dirty="0"/>
              <a:t>プラットフォーム事業の事業内容についてですが、今年度は主に３つの事業を実施する予定となっております。</a:t>
            </a:r>
            <a:endParaRPr kumimoji="1" lang="en-US" altLang="ja-JP" dirty="0"/>
          </a:p>
          <a:p>
            <a:r>
              <a:rPr kumimoji="1" lang="ja-JP" altLang="en-US" dirty="0"/>
              <a:t>１つ目の事業はワンストップ相談窓口の設置で、中小企業等からの脱炭素経営に関する無料の相談窓口を設置します。</a:t>
            </a:r>
            <a:endParaRPr kumimoji="1" lang="en-US" altLang="ja-JP" dirty="0"/>
          </a:p>
          <a:p>
            <a:r>
              <a:rPr kumimoji="1" lang="ja-JP" altLang="en-US" dirty="0"/>
              <a:t>２つ目の事業は伴走型の省エネ診断及び人材育成支援になります。中小企業等向けに専門家による無料の省エネ診断を実施します。本診断は金融機関や経済団体等と中小企業等が共同申請者となり、省エネ診断後の中小企業等へのフォローアップやワークショップ等を行う仕組みとなっております。</a:t>
            </a:r>
            <a:endParaRPr kumimoji="1" lang="en-US" altLang="ja-JP" dirty="0"/>
          </a:p>
          <a:p>
            <a:r>
              <a:rPr kumimoji="1" lang="ja-JP" altLang="en-US" dirty="0"/>
              <a:t>３つ目の事業はコンサルティング支援事業で、中小企業等の脱炭素経営に向けた社内体制の構築を支援するため、コンサルティング支援を行い、モデル事例を創出します。</a:t>
            </a:r>
            <a:endParaRPr kumimoji="1" lang="en-US" altLang="ja-JP" dirty="0"/>
          </a:p>
        </p:txBody>
      </p:sp>
    </p:spTree>
    <p:extLst>
      <p:ext uri="{BB962C8B-B14F-4D97-AF65-F5344CB8AC3E}">
        <p14:creationId xmlns:p14="http://schemas.microsoft.com/office/powerpoint/2010/main" val="21032226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2C70-F22C-576A-10E7-6EF36777294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FB9D7D7-C0AB-1ED7-2016-8CD572B45960}"/>
              </a:ext>
            </a:extLst>
          </p:cNvPr>
          <p:cNvSpPr>
            <a:spLocks noGrp="1" noRot="1" noChangeAspect="1"/>
          </p:cNvSpPr>
          <p:nvPr>
            <p:ph type="sldImg"/>
          </p:nvPr>
        </p:nvSpPr>
        <p:spPr/>
      </p:sp>
      <p:sp>
        <p:nvSpPr>
          <p:cNvPr id="4" name="ノート プレースホルダー 3">
            <a:extLst>
              <a:ext uri="{FF2B5EF4-FFF2-40B4-BE49-F238E27FC236}">
                <a16:creationId xmlns:a16="http://schemas.microsoft.com/office/drawing/2014/main" id="{4B7B43FB-5C65-E2C7-A21E-59C4A8F28EE0}"/>
              </a:ext>
            </a:extLst>
          </p:cNvPr>
          <p:cNvSpPr>
            <a:spLocks noGrp="1"/>
          </p:cNvSpPr>
          <p:nvPr>
            <p:ph type="body" sz="quarter" idx="3"/>
          </p:nvPr>
        </p:nvSpPr>
        <p:spPr/>
        <p:txBody>
          <a:bodyPr/>
          <a:lstStyle/>
          <a:p>
            <a:endParaRPr kumimoji="1" lang="en-US" altLang="ja-JP" dirty="0"/>
          </a:p>
        </p:txBody>
      </p:sp>
    </p:spTree>
    <p:extLst>
      <p:ext uri="{BB962C8B-B14F-4D97-AF65-F5344CB8AC3E}">
        <p14:creationId xmlns:p14="http://schemas.microsoft.com/office/powerpoint/2010/main" val="5207102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spcBef>
                <a:spcPts val="0"/>
              </a:spcBef>
            </a:pPr>
            <a:r>
              <a:rPr lang="ja-JP" altLang="en-US" sz="1400"/>
              <a:t>・</a:t>
            </a:r>
            <a:r>
              <a:rPr lang="en-US" altLang="ja-JP" sz="1400"/>
              <a:t>2025</a:t>
            </a:r>
            <a:r>
              <a:rPr lang="ja-JP" altLang="en-US" sz="1400"/>
              <a:t>年度に始めた、中小企業の脱炭素経営を支援する事業です。</a:t>
            </a:r>
            <a:endParaRPr lang="en-US" altLang="ja-JP" sz="1400"/>
          </a:p>
          <a:p>
            <a:pPr>
              <a:spcBef>
                <a:spcPts val="0"/>
              </a:spcBef>
            </a:pPr>
            <a:endParaRPr lang="en-US" altLang="ja-JP" sz="1400"/>
          </a:p>
          <a:p>
            <a:pPr>
              <a:spcBef>
                <a:spcPts val="0"/>
              </a:spcBef>
            </a:pPr>
            <a:r>
              <a:rPr lang="ja-JP" altLang="en-US" sz="1400"/>
              <a:t>・今年度は③省エネ診断と④中期計画・ロードマップの策定を新たに追加支援します。。</a:t>
            </a:r>
            <a:endParaRPr lang="en-US" altLang="ja-JP" sz="1400" dirty="0"/>
          </a:p>
        </p:txBody>
      </p:sp>
    </p:spTree>
    <p:extLst>
      <p:ext uri="{BB962C8B-B14F-4D97-AF65-F5344CB8AC3E}">
        <p14:creationId xmlns:p14="http://schemas.microsoft.com/office/powerpoint/2010/main" val="23768654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spcBef>
                <a:spcPts val="0"/>
              </a:spcBef>
            </a:pPr>
            <a:endParaRPr lang="en-US" altLang="ja-JP" sz="1400" dirty="0"/>
          </a:p>
        </p:txBody>
      </p:sp>
    </p:spTree>
    <p:extLst>
      <p:ext uri="{BB962C8B-B14F-4D97-AF65-F5344CB8AC3E}">
        <p14:creationId xmlns:p14="http://schemas.microsoft.com/office/powerpoint/2010/main" val="7244637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33CF9-C900-0DDC-B927-73E55BFDED2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BDF38D8-0C73-387B-23D4-5D96BD04DE7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41AD5C8-1A26-6225-A454-F7F7026D576A}"/>
              </a:ext>
            </a:extLst>
          </p:cNvPr>
          <p:cNvSpPr>
            <a:spLocks noGrp="1"/>
          </p:cNvSpPr>
          <p:nvPr>
            <p:ph type="body" sz="quarter" idx="3"/>
          </p:nvPr>
        </p:nvSpPr>
        <p:spPr/>
        <p:txBody>
          <a:bodyPr/>
          <a:lstStyle/>
          <a:p>
            <a:endParaRPr kumimoji="1" lang="ja-JP" altLang="en-US"/>
          </a:p>
        </p:txBody>
      </p:sp>
    </p:spTree>
    <p:extLst>
      <p:ext uri="{BB962C8B-B14F-4D97-AF65-F5344CB8AC3E}">
        <p14:creationId xmlns:p14="http://schemas.microsoft.com/office/powerpoint/2010/main" val="17712011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6718D48-6932-9C00-55CA-7D296540E958}"/>
              </a:ext>
            </a:extLst>
          </p:cNvPr>
          <p:cNvSpPr>
            <a:spLocks noGrp="1"/>
          </p:cNvSpPr>
          <p:nvPr>
            <p:ph type="body" sz="quarter" idx="3"/>
          </p:nvPr>
        </p:nvSpPr>
        <p:spPr/>
        <p:txBody>
          <a:bodyPr/>
          <a:lstStyle/>
          <a:p>
            <a:endParaRPr kumimoji="1" lang="ja-JP" altLang="en-US"/>
          </a:p>
        </p:txBody>
      </p:sp>
    </p:spTree>
    <p:extLst>
      <p:ext uri="{BB962C8B-B14F-4D97-AF65-F5344CB8AC3E}">
        <p14:creationId xmlns:p14="http://schemas.microsoft.com/office/powerpoint/2010/main" val="4245089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xfrm>
            <a:off x="939800" y="763588"/>
            <a:ext cx="5072063" cy="3805237"/>
          </a:xfrm>
          <a:ln/>
        </p:spPr>
      </p:sp>
      <p:sp>
        <p:nvSpPr>
          <p:cNvPr id="11269" name="スライド番号プレースホルダー 2"/>
          <p:cNvSpPr>
            <a:spLocks noGrp="1"/>
          </p:cNvSpPr>
          <p:nvPr>
            <p:ph type="sldNum" sz="quarter" idx="5"/>
          </p:nvPr>
        </p:nvSpPr>
        <p:spPr>
          <a:noFill/>
        </p:spPr>
        <p:txBody>
          <a:bodyPr/>
          <a:lstStyle>
            <a:lvl1pPr>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60623" indent="-292306">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70790" indent="-234160">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639106" indent="-234160">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107424" indent="-234160">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60023" indent="-23416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3012624" indent="-23416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65225" indent="-23416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917828" indent="-23416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defTabSz="946472">
              <a:spcBef>
                <a:spcPct val="0"/>
              </a:spcBef>
              <a:defRPr/>
            </a:pPr>
            <a:fld id="{9B378629-1955-4B16-A77B-9F1C5DFDD1EE}" type="slidenum">
              <a:rPr lang="en-US" altLang="ja-JP">
                <a:solidFill>
                  <a:srgbClr val="000000"/>
                </a:solidFill>
                <a:ea typeface="ＭＳ Ｐゴシック" panose="020B0600070205080204" pitchFamily="50" charset="-128"/>
              </a:rPr>
              <a:pPr defTabSz="946472">
                <a:spcBef>
                  <a:spcPct val="0"/>
                </a:spcBef>
                <a:defRPr/>
              </a:pPr>
              <a:t>20</a:t>
            </a:fld>
            <a:endParaRPr lang="en-US" altLang="ja-JP" dirty="0">
              <a:solidFill>
                <a:srgbClr val="000000"/>
              </a:solidFill>
              <a:ea typeface="ＭＳ Ｐゴシック" panose="020B0600070205080204" pitchFamily="50" charset="-128"/>
            </a:endParaRPr>
          </a:p>
        </p:txBody>
      </p:sp>
      <p:sp>
        <p:nvSpPr>
          <p:cNvPr id="2" name="ノート プレースホルダー 1">
            <a:extLst>
              <a:ext uri="{FF2B5EF4-FFF2-40B4-BE49-F238E27FC236}">
                <a16:creationId xmlns:a16="http://schemas.microsoft.com/office/drawing/2014/main" id="{C8CE872E-A843-91BA-5F8C-C929D237BC43}"/>
              </a:ext>
            </a:extLst>
          </p:cNvPr>
          <p:cNvSpPr>
            <a:spLocks noGrp="1"/>
          </p:cNvSpPr>
          <p:nvPr>
            <p:ph type="body" sz="quarter" idx="3"/>
          </p:nvPr>
        </p:nvSpPr>
        <p:spPr/>
        <p:txBody>
          <a:bodyPr/>
          <a:lstStyle/>
          <a:p>
            <a:r>
              <a:rPr kumimoji="1" lang="ja-JP" altLang="en-US" dirty="0"/>
              <a:t>次は中小企業向け省エネ相談事業です。</a:t>
            </a:r>
            <a:endParaRPr kumimoji="1" lang="en-US" altLang="ja-JP" dirty="0"/>
          </a:p>
          <a:p>
            <a:r>
              <a:rPr kumimoji="1" lang="ja-JP" altLang="en-US" dirty="0"/>
              <a:t>本事業は中小事業者からの省エネに関する問い合わせに対応するため、相談窓口を設置し、専門家による省エネに関するアドバイスを行います。</a:t>
            </a:r>
            <a:endParaRPr kumimoji="1" lang="en-US" altLang="ja-JP" dirty="0"/>
          </a:p>
          <a:p>
            <a:r>
              <a:rPr kumimoji="1" lang="ja-JP" altLang="en-US" dirty="0"/>
              <a:t>相談対応は無料で行うこととしており、電話対応だけでなく、場合によっては専門家の派遣を行い、現場でのアドバイスも実施します。</a:t>
            </a:r>
          </a:p>
        </p:txBody>
      </p:sp>
    </p:spTree>
    <p:extLst>
      <p:ext uri="{BB962C8B-B14F-4D97-AF65-F5344CB8AC3E}">
        <p14:creationId xmlns:p14="http://schemas.microsoft.com/office/powerpoint/2010/main" val="285409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D8FEC-48A7-0F8D-D44E-7D0610AD872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B9DD817-18F5-C5A5-C69E-14B82B5D240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D34A2B9-1ADE-0820-2621-D1EE6A70FB20}"/>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350228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109088" y="5293957"/>
            <a:ext cx="6590301" cy="4219972"/>
          </a:xfrm>
        </p:spPr>
        <p:txBody>
          <a:bodyPr/>
          <a:lstStyle/>
          <a:p>
            <a:r>
              <a:rPr lang="ja-JP" altLang="en-US" sz="1400" dirty="0"/>
              <a:t>（説明要旨）</a:t>
            </a:r>
            <a:endParaRPr lang="en-US" altLang="ja-JP" sz="1400" dirty="0"/>
          </a:p>
          <a:p>
            <a:pPr>
              <a:spcBef>
                <a:spcPts val="0"/>
              </a:spcBef>
            </a:pPr>
            <a:r>
              <a:rPr lang="ja-JP" altLang="en-US" sz="1400" dirty="0"/>
              <a:t>・このような状況の中、大きな国際動向として「パリ協定」があります。</a:t>
            </a:r>
            <a:endParaRPr lang="en-US" altLang="ja-JP" sz="1400" dirty="0"/>
          </a:p>
          <a:p>
            <a:pPr>
              <a:spcBef>
                <a:spcPts val="0"/>
              </a:spcBef>
            </a:pPr>
            <a:endParaRPr lang="en-US" altLang="ja-JP" sz="1400" dirty="0"/>
          </a:p>
          <a:p>
            <a:pPr>
              <a:spcBef>
                <a:spcPts val="0"/>
              </a:spcBef>
            </a:pPr>
            <a:r>
              <a:rPr lang="ja-JP" altLang="en-US" sz="1400" dirty="0"/>
              <a:t>・</a:t>
            </a:r>
            <a:r>
              <a:rPr lang="en-US" altLang="ja-JP" sz="1400" dirty="0"/>
              <a:t>2015</a:t>
            </a:r>
            <a:r>
              <a:rPr lang="ja-JP" altLang="en-US" sz="1400" dirty="0"/>
              <a:t>年</a:t>
            </a:r>
            <a:r>
              <a:rPr lang="en-US" altLang="ja-JP" sz="1400" dirty="0"/>
              <a:t>11</a:t>
            </a:r>
            <a:r>
              <a:rPr lang="ja-JP" altLang="en-US" sz="1400" dirty="0"/>
              <a:t>～</a:t>
            </a:r>
            <a:r>
              <a:rPr lang="en-US" altLang="ja-JP" sz="1400" dirty="0"/>
              <a:t>12</a:t>
            </a:r>
            <a:r>
              <a:rPr lang="ja-JP" altLang="en-US" sz="1400" dirty="0"/>
              <a:t>月にフランス・パリで開催された国連気候変動枠組条約第</a:t>
            </a:r>
            <a:r>
              <a:rPr lang="en-US" altLang="ja-JP" sz="1400" dirty="0"/>
              <a:t>21</a:t>
            </a:r>
            <a:r>
              <a:rPr lang="ja-JP" altLang="en-US" sz="1400" dirty="0"/>
              <a:t>回締約国会議（</a:t>
            </a:r>
            <a:r>
              <a:rPr lang="en-US" altLang="ja-JP" sz="1400" dirty="0"/>
              <a:t>COP21</a:t>
            </a:r>
            <a:r>
              <a:rPr lang="ja-JP" altLang="en-US" sz="1400" dirty="0"/>
              <a:t>）において、</a:t>
            </a:r>
            <a:r>
              <a:rPr lang="en-US" altLang="ja-JP" sz="1400" dirty="0"/>
              <a:t>2020</a:t>
            </a:r>
            <a:r>
              <a:rPr lang="ja-JP" altLang="en-US" sz="1400" dirty="0"/>
              <a:t>年以降の温室効果ガス排出削減等のための国際枠組みである「パリ協定」が採択されました。</a:t>
            </a:r>
            <a:endParaRPr lang="en-US" altLang="ja-JP" sz="1400" dirty="0"/>
          </a:p>
          <a:p>
            <a:pPr>
              <a:spcBef>
                <a:spcPts val="0"/>
              </a:spcBef>
            </a:pPr>
            <a:endParaRPr lang="ja-JP" altLang="en-US" sz="1400" dirty="0"/>
          </a:p>
          <a:p>
            <a:pPr>
              <a:spcBef>
                <a:spcPts val="0"/>
              </a:spcBef>
            </a:pPr>
            <a:r>
              <a:rPr lang="ja-JP" altLang="en-US" sz="1400" dirty="0"/>
              <a:t>・このパリ協定は、先進国、途上国を問わず、史上初めて全ての国が、それぞれの国の事情に応じて自主的に参加することを実現した公平な合意として、地球温暖化対策の歴史における大きな転換点として評価されています。 </a:t>
            </a:r>
            <a:endParaRPr lang="en-US" altLang="ja-JP" sz="1400" dirty="0"/>
          </a:p>
          <a:p>
            <a:pPr>
              <a:spcBef>
                <a:spcPts val="0"/>
              </a:spcBef>
            </a:pPr>
            <a:endParaRPr lang="ja-JP" altLang="en-US" sz="1400" dirty="0"/>
          </a:p>
          <a:p>
            <a:pPr>
              <a:spcBef>
                <a:spcPts val="0"/>
              </a:spcBef>
            </a:pPr>
            <a:r>
              <a:rPr lang="ja-JP" altLang="en-US" sz="1400" dirty="0"/>
              <a:t>・この協定の特徴として、世界共通の長期目標に、「産業革命前からの世界の平均気温上昇を２℃より十分低く抑え、</a:t>
            </a:r>
            <a:r>
              <a:rPr lang="en-US" altLang="ja-JP" sz="1400" dirty="0"/>
              <a:t>1.5℃</a:t>
            </a:r>
            <a:r>
              <a:rPr lang="ja-JP" altLang="en-US" sz="1400" dirty="0"/>
              <a:t>に抑える努力を継続していく」ことを明らかにしたことが挙げられます。</a:t>
            </a:r>
          </a:p>
        </p:txBody>
      </p:sp>
    </p:spTree>
    <p:extLst>
      <p:ext uri="{BB962C8B-B14F-4D97-AF65-F5344CB8AC3E}">
        <p14:creationId xmlns:p14="http://schemas.microsoft.com/office/powerpoint/2010/main" val="3503382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EEB4C-8479-2069-1150-649741D489D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735240F-2A0B-BAB3-1064-8F509C2303C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EA038E1-17ED-0694-7EEF-93A84C3B74A3}"/>
              </a:ext>
            </a:extLst>
          </p:cNvPr>
          <p:cNvSpPr>
            <a:spLocks noGrp="1"/>
          </p:cNvSpPr>
          <p:nvPr>
            <p:ph type="body" idx="1"/>
          </p:nvPr>
        </p:nvSpPr>
        <p:spPr>
          <a:xfrm>
            <a:off x="109088" y="5293957"/>
            <a:ext cx="6590301" cy="4219972"/>
          </a:xfrm>
        </p:spPr>
        <p:txBody>
          <a:bodyPr/>
          <a:lstStyle/>
          <a:p>
            <a:r>
              <a:rPr lang="ja-JP" altLang="en-US" sz="1400" dirty="0"/>
              <a:t>（説明要旨）</a:t>
            </a:r>
            <a:endParaRPr lang="en-US" altLang="ja-JP" sz="1400" dirty="0"/>
          </a:p>
          <a:p>
            <a:pPr>
              <a:spcBef>
                <a:spcPts val="0"/>
              </a:spcBef>
            </a:pPr>
            <a:r>
              <a:rPr lang="ja-JP" altLang="en-US" sz="1400" dirty="0"/>
              <a:t>・このような状況の中、大きな国際動向として「パリ協定」があります。</a:t>
            </a:r>
            <a:endParaRPr lang="en-US" altLang="ja-JP" sz="1400" dirty="0"/>
          </a:p>
          <a:p>
            <a:pPr>
              <a:spcBef>
                <a:spcPts val="0"/>
              </a:spcBef>
            </a:pPr>
            <a:endParaRPr lang="en-US" altLang="ja-JP" sz="1400" dirty="0"/>
          </a:p>
          <a:p>
            <a:pPr>
              <a:spcBef>
                <a:spcPts val="0"/>
              </a:spcBef>
            </a:pPr>
            <a:r>
              <a:rPr lang="ja-JP" altLang="en-US" sz="1400" dirty="0"/>
              <a:t>・</a:t>
            </a:r>
            <a:r>
              <a:rPr lang="en-US" altLang="ja-JP" sz="1400" dirty="0"/>
              <a:t>2015</a:t>
            </a:r>
            <a:r>
              <a:rPr lang="ja-JP" altLang="en-US" sz="1400" dirty="0"/>
              <a:t>年</a:t>
            </a:r>
            <a:r>
              <a:rPr lang="en-US" altLang="ja-JP" sz="1400" dirty="0"/>
              <a:t>11</a:t>
            </a:r>
            <a:r>
              <a:rPr lang="ja-JP" altLang="en-US" sz="1400" dirty="0"/>
              <a:t>～</a:t>
            </a:r>
            <a:r>
              <a:rPr lang="en-US" altLang="ja-JP" sz="1400" dirty="0"/>
              <a:t>12</a:t>
            </a:r>
            <a:r>
              <a:rPr lang="ja-JP" altLang="en-US" sz="1400" dirty="0"/>
              <a:t>月にフランス・パリで開催された国連気候変動枠組条約第</a:t>
            </a:r>
            <a:r>
              <a:rPr lang="en-US" altLang="ja-JP" sz="1400" dirty="0"/>
              <a:t>21</a:t>
            </a:r>
            <a:r>
              <a:rPr lang="ja-JP" altLang="en-US" sz="1400" dirty="0"/>
              <a:t>回締約国会議（</a:t>
            </a:r>
            <a:r>
              <a:rPr lang="en-US" altLang="ja-JP" sz="1400" dirty="0"/>
              <a:t>COP21</a:t>
            </a:r>
            <a:r>
              <a:rPr lang="ja-JP" altLang="en-US" sz="1400" dirty="0"/>
              <a:t>）において、</a:t>
            </a:r>
            <a:r>
              <a:rPr lang="en-US" altLang="ja-JP" sz="1400" dirty="0"/>
              <a:t>2020</a:t>
            </a:r>
            <a:r>
              <a:rPr lang="ja-JP" altLang="en-US" sz="1400" dirty="0"/>
              <a:t>年以降の温室効果ガス排出削減等のための国際枠組みである「パリ協定」が採択されました。</a:t>
            </a:r>
            <a:endParaRPr lang="en-US" altLang="ja-JP" sz="1400" dirty="0"/>
          </a:p>
          <a:p>
            <a:pPr>
              <a:spcBef>
                <a:spcPts val="0"/>
              </a:spcBef>
            </a:pPr>
            <a:endParaRPr lang="ja-JP" altLang="en-US" sz="1400" dirty="0"/>
          </a:p>
          <a:p>
            <a:pPr>
              <a:spcBef>
                <a:spcPts val="0"/>
              </a:spcBef>
            </a:pPr>
            <a:r>
              <a:rPr lang="ja-JP" altLang="en-US" sz="1400" dirty="0"/>
              <a:t>・このパリ協定は、先進国、途上国を問わず、史上初めて全ての国が、それぞれの国の事情に応じて自主的に参加することを実現した公平な合意として、地球温暖化対策の歴史における大きな転換点として評価されています。 </a:t>
            </a:r>
            <a:endParaRPr lang="en-US" altLang="ja-JP" sz="1400" dirty="0"/>
          </a:p>
          <a:p>
            <a:pPr>
              <a:spcBef>
                <a:spcPts val="0"/>
              </a:spcBef>
            </a:pPr>
            <a:endParaRPr lang="ja-JP" altLang="en-US" sz="1400" dirty="0"/>
          </a:p>
          <a:p>
            <a:pPr>
              <a:spcBef>
                <a:spcPts val="0"/>
              </a:spcBef>
            </a:pPr>
            <a:r>
              <a:rPr lang="ja-JP" altLang="en-US" sz="1400" dirty="0"/>
              <a:t>・この協定の特徴として、世界共通の長期目標に、「産業革命前からの世界の平均気温上昇を２℃より十分低く抑え、</a:t>
            </a:r>
            <a:r>
              <a:rPr lang="en-US" altLang="ja-JP" sz="1400" dirty="0"/>
              <a:t>1.5℃</a:t>
            </a:r>
            <a:r>
              <a:rPr lang="ja-JP" altLang="en-US" sz="1400" dirty="0"/>
              <a:t>に抑える努力を継続していく」ことを明らかにしたことが挙げられます。</a:t>
            </a:r>
          </a:p>
        </p:txBody>
      </p:sp>
    </p:spTree>
    <p:extLst>
      <p:ext uri="{BB962C8B-B14F-4D97-AF65-F5344CB8AC3E}">
        <p14:creationId xmlns:p14="http://schemas.microsoft.com/office/powerpoint/2010/main" val="8286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99045-81A5-FDD6-CA68-C2EA302C75E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6381AC3-8DED-4273-26BB-08F922BEF63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39AB40F-2BC9-1EF6-A21F-A3DB799EE5A7}"/>
              </a:ext>
            </a:extLst>
          </p:cNvPr>
          <p:cNvSpPr>
            <a:spLocks noGrp="1"/>
          </p:cNvSpPr>
          <p:nvPr>
            <p:ph type="body" idx="1"/>
          </p:nvPr>
        </p:nvSpPr>
        <p:spPr/>
        <p:txBody>
          <a:bodyPr/>
          <a:lstStyle/>
          <a:p>
            <a:pPr>
              <a:spcBef>
                <a:spcPts val="0"/>
              </a:spcBef>
            </a:pPr>
            <a:r>
              <a:rPr lang="ja-JP" altLang="en-US" sz="1400" dirty="0"/>
              <a:t>（説明要旨）</a:t>
            </a:r>
            <a:endParaRPr lang="en-US" altLang="ja-JP" sz="1400" dirty="0"/>
          </a:p>
          <a:p>
            <a:pPr>
              <a:spcBef>
                <a:spcPts val="0"/>
              </a:spcBef>
            </a:pPr>
            <a:r>
              <a:rPr lang="ja-JP" altLang="en-US" sz="1400" dirty="0"/>
              <a:t>・次に、本県の地球温暖化対策に係るこれまでの取組について説明します。</a:t>
            </a:r>
            <a:endParaRPr lang="en-US" altLang="ja-JP" sz="1400" dirty="0"/>
          </a:p>
          <a:p>
            <a:pPr>
              <a:spcBef>
                <a:spcPts val="0"/>
              </a:spcBef>
            </a:pPr>
            <a:endParaRPr lang="en-US" altLang="ja-JP" sz="1400" dirty="0"/>
          </a:p>
          <a:p>
            <a:pPr>
              <a:spcBef>
                <a:spcPts val="0"/>
              </a:spcBef>
            </a:pPr>
            <a:r>
              <a:rPr lang="ja-JP" altLang="en-US" sz="1400" dirty="0"/>
              <a:t>・本県は、</a:t>
            </a:r>
            <a:r>
              <a:rPr lang="en-US" altLang="ja-JP" sz="1400" dirty="0"/>
              <a:t>1994</a:t>
            </a:r>
            <a:r>
              <a:rPr lang="ja-JP" altLang="en-US" sz="1400" dirty="0"/>
              <a:t>年に、全国に先駆けて地球温暖化対策の推進に係る計画「あいちエコプラン</a:t>
            </a:r>
            <a:r>
              <a:rPr lang="en-US" altLang="ja-JP" sz="1400" dirty="0"/>
              <a:t>21</a:t>
            </a:r>
            <a:r>
              <a:rPr lang="ja-JP" altLang="en-US" sz="1400" dirty="0"/>
              <a:t>」を策定しました。</a:t>
            </a:r>
            <a:endParaRPr lang="en-US" altLang="ja-JP" sz="1400" dirty="0"/>
          </a:p>
          <a:p>
            <a:pPr>
              <a:spcBef>
                <a:spcPts val="0"/>
              </a:spcBef>
            </a:pPr>
            <a:endParaRPr lang="en-US" altLang="ja-JP" sz="1400" dirty="0"/>
          </a:p>
          <a:p>
            <a:pPr>
              <a:spcBef>
                <a:spcPts val="0"/>
              </a:spcBef>
            </a:pPr>
            <a:r>
              <a:rPr lang="ja-JP" altLang="en-US" sz="1400" dirty="0"/>
              <a:t>・その後、</a:t>
            </a:r>
            <a:r>
              <a:rPr lang="en-US" altLang="ja-JP" sz="1400" dirty="0"/>
              <a:t>2018</a:t>
            </a:r>
            <a:r>
              <a:rPr lang="ja-JP" altLang="en-US" sz="1400" dirty="0"/>
              <a:t>年２月に策定した「あいち地球温暖化防止戦略</a:t>
            </a:r>
            <a:r>
              <a:rPr lang="en-US" altLang="ja-JP" sz="1400" dirty="0"/>
              <a:t>2030</a:t>
            </a:r>
            <a:r>
              <a:rPr lang="ja-JP" altLang="en-US" sz="1400" dirty="0"/>
              <a:t>」に基づき、各種施策を推進しています。</a:t>
            </a:r>
            <a:endParaRPr lang="en-US" altLang="ja-JP" sz="1400" dirty="0"/>
          </a:p>
          <a:p>
            <a:pPr>
              <a:spcBef>
                <a:spcPts val="0"/>
              </a:spcBef>
            </a:pPr>
            <a:endParaRPr lang="ja-JP" altLang="en-US" sz="1400" dirty="0"/>
          </a:p>
          <a:p>
            <a:pPr>
              <a:spcBef>
                <a:spcPts val="0"/>
              </a:spcBef>
            </a:pPr>
            <a:r>
              <a:rPr lang="ja-JP" altLang="en-US" sz="1400" dirty="0">
                <a:solidFill>
                  <a:srgbClr val="000000"/>
                </a:solidFill>
              </a:rPr>
              <a:t>・この戦略では、パリ協定などの社会情勢を踏まえ、当時の国の削減目標と整合する形で、「</a:t>
            </a:r>
            <a:r>
              <a:rPr lang="en-US" altLang="ja-JP" sz="1400" dirty="0">
                <a:solidFill>
                  <a:srgbClr val="000000"/>
                </a:solidFill>
              </a:rPr>
              <a:t>2030</a:t>
            </a:r>
            <a:r>
              <a:rPr lang="ja-JP" altLang="en-US" sz="1400" dirty="0">
                <a:solidFill>
                  <a:srgbClr val="000000"/>
                </a:solidFill>
              </a:rPr>
              <a:t>年度の温室効果ガス排出量を、</a:t>
            </a:r>
            <a:r>
              <a:rPr lang="en-US" altLang="ja-JP" sz="1400" dirty="0">
                <a:solidFill>
                  <a:srgbClr val="000000"/>
                </a:solidFill>
              </a:rPr>
              <a:t>2013</a:t>
            </a:r>
            <a:r>
              <a:rPr lang="ja-JP" altLang="en-US" sz="1400" dirty="0">
                <a:solidFill>
                  <a:srgbClr val="000000"/>
                </a:solidFill>
              </a:rPr>
              <a:t>年度比で</a:t>
            </a:r>
            <a:r>
              <a:rPr lang="en-US" altLang="ja-JP" sz="1400" dirty="0">
                <a:solidFill>
                  <a:srgbClr val="000000"/>
                </a:solidFill>
              </a:rPr>
              <a:t>26</a:t>
            </a:r>
            <a:r>
              <a:rPr lang="ja-JP" altLang="en-US" sz="1400" dirty="0">
                <a:solidFill>
                  <a:srgbClr val="000000"/>
                </a:solidFill>
              </a:rPr>
              <a:t>％削減する」ことを目標に設定しました。</a:t>
            </a:r>
            <a:endParaRPr lang="en-US" altLang="ja-JP" sz="1400" dirty="0">
              <a:solidFill>
                <a:srgbClr val="000000"/>
              </a:solidFill>
            </a:endParaRPr>
          </a:p>
          <a:p>
            <a:pPr>
              <a:spcBef>
                <a:spcPts val="0"/>
              </a:spcBef>
            </a:pPr>
            <a:endParaRPr lang="en-US" altLang="ja-JP" sz="1400" dirty="0">
              <a:solidFill>
                <a:srgbClr val="000000"/>
              </a:solidFill>
            </a:endParaRPr>
          </a:p>
          <a:p>
            <a:pPr>
              <a:spcBef>
                <a:spcPts val="0"/>
              </a:spcBef>
            </a:pPr>
            <a:r>
              <a:rPr lang="ja-JP" altLang="en-US" sz="1400" dirty="0">
                <a:solidFill>
                  <a:srgbClr val="000000"/>
                </a:solidFill>
              </a:rPr>
              <a:t>・また、同戦略では、低炭素社会の実現を見据え、長期的目標として、「</a:t>
            </a:r>
            <a:r>
              <a:rPr lang="en-US" altLang="ja-JP" sz="1400" dirty="0">
                <a:solidFill>
                  <a:srgbClr val="000000"/>
                </a:solidFill>
              </a:rPr>
              <a:t>2050</a:t>
            </a:r>
            <a:r>
              <a:rPr lang="ja-JP" altLang="en-US" sz="1400" dirty="0">
                <a:solidFill>
                  <a:srgbClr val="000000"/>
                </a:solidFill>
              </a:rPr>
              <a:t>年までに温室効果ガスの</a:t>
            </a:r>
            <a:r>
              <a:rPr lang="en-US" altLang="ja-JP" sz="1400" dirty="0">
                <a:solidFill>
                  <a:srgbClr val="000000"/>
                </a:solidFill>
              </a:rPr>
              <a:t>80</a:t>
            </a:r>
            <a:r>
              <a:rPr lang="ja-JP" altLang="en-US" sz="1400" dirty="0">
                <a:solidFill>
                  <a:srgbClr val="000000"/>
                </a:solidFill>
              </a:rPr>
              <a:t>％排出削減を目指す」ことを掲げました。</a:t>
            </a:r>
            <a:endParaRPr lang="en-US" altLang="ja-JP" sz="1400" dirty="0">
              <a:solidFill>
                <a:srgbClr val="000000"/>
              </a:solidFill>
            </a:endParaRPr>
          </a:p>
          <a:p>
            <a:pPr>
              <a:spcBef>
                <a:spcPts val="0"/>
              </a:spcBef>
            </a:pPr>
            <a:endParaRPr lang="en-US" altLang="ja-JP" sz="1400" dirty="0">
              <a:solidFill>
                <a:srgbClr val="000000"/>
              </a:solidFill>
            </a:endParaRPr>
          </a:p>
          <a:p>
            <a:pPr>
              <a:spcBef>
                <a:spcPts val="0"/>
              </a:spcBef>
            </a:pPr>
            <a:r>
              <a:rPr lang="ja-JP" altLang="en-US" sz="1400" dirty="0">
                <a:solidFill>
                  <a:srgbClr val="000000"/>
                </a:solidFill>
              </a:rPr>
              <a:t>・さらに、</a:t>
            </a:r>
            <a:r>
              <a:rPr lang="en-US" altLang="ja-JP" sz="1400" dirty="0">
                <a:solidFill>
                  <a:srgbClr val="000000"/>
                </a:solidFill>
              </a:rPr>
              <a:t>2022</a:t>
            </a:r>
            <a:r>
              <a:rPr lang="ja-JP" altLang="en-US" sz="1400" dirty="0">
                <a:solidFill>
                  <a:srgbClr val="000000"/>
                </a:solidFill>
              </a:rPr>
              <a:t>年</a:t>
            </a:r>
            <a:r>
              <a:rPr lang="en-US" altLang="ja-JP" sz="1400" dirty="0">
                <a:solidFill>
                  <a:srgbClr val="000000"/>
                </a:solidFill>
              </a:rPr>
              <a:t>12</a:t>
            </a:r>
            <a:r>
              <a:rPr lang="ja-JP" altLang="en-US" sz="1400" dirty="0">
                <a:solidFill>
                  <a:srgbClr val="000000"/>
                </a:solidFill>
              </a:rPr>
              <a:t>月には、国のカーボンニュートラル宣言や温室効果ガス排出削減目標の引き上げ等を踏まえて、戦略</a:t>
            </a:r>
            <a:r>
              <a:rPr lang="en-US" altLang="ja-JP" sz="1400" dirty="0">
                <a:solidFill>
                  <a:srgbClr val="000000"/>
                </a:solidFill>
              </a:rPr>
              <a:t>2030</a:t>
            </a:r>
            <a:r>
              <a:rPr lang="ja-JP" altLang="en-US" sz="1400" dirty="0">
                <a:solidFill>
                  <a:srgbClr val="000000"/>
                </a:solidFill>
              </a:rPr>
              <a:t>（改定版）を策定し、新たに「</a:t>
            </a:r>
            <a:r>
              <a:rPr lang="en-US" altLang="ja-JP" sz="1400" dirty="0">
                <a:solidFill>
                  <a:srgbClr val="000000"/>
                </a:solidFill>
              </a:rPr>
              <a:t>2030</a:t>
            </a:r>
            <a:r>
              <a:rPr lang="ja-JP" altLang="en-US" sz="1400" dirty="0">
                <a:solidFill>
                  <a:srgbClr val="000000"/>
                </a:solidFill>
              </a:rPr>
              <a:t>年度の温室効果ガス総排出量を</a:t>
            </a:r>
            <a:r>
              <a:rPr lang="en-US" altLang="ja-JP" sz="1400" dirty="0">
                <a:solidFill>
                  <a:srgbClr val="000000"/>
                </a:solidFill>
              </a:rPr>
              <a:t>2013</a:t>
            </a:r>
            <a:r>
              <a:rPr lang="ja-JP" altLang="en-US" sz="1400" dirty="0">
                <a:solidFill>
                  <a:srgbClr val="000000"/>
                </a:solidFill>
              </a:rPr>
              <a:t>年度比で</a:t>
            </a:r>
            <a:r>
              <a:rPr lang="en-US" altLang="ja-JP" sz="1400" dirty="0">
                <a:solidFill>
                  <a:srgbClr val="000000"/>
                </a:solidFill>
              </a:rPr>
              <a:t>46</a:t>
            </a:r>
            <a:r>
              <a:rPr lang="ja-JP" altLang="en-US" sz="1400" dirty="0">
                <a:solidFill>
                  <a:srgbClr val="000000"/>
                </a:solidFill>
              </a:rPr>
              <a:t>％削減する」を目標とし、長期的目標として、「</a:t>
            </a:r>
            <a:r>
              <a:rPr lang="en-US" altLang="ja-JP" sz="1400" dirty="0">
                <a:solidFill>
                  <a:srgbClr val="000000"/>
                </a:solidFill>
              </a:rPr>
              <a:t>2050</a:t>
            </a:r>
            <a:r>
              <a:rPr lang="ja-JP" altLang="en-US" sz="1400" dirty="0">
                <a:solidFill>
                  <a:srgbClr val="000000"/>
                </a:solidFill>
              </a:rPr>
              <a:t>年までにカーボンニュートラルの実現を目指す」ことを掲げました。</a:t>
            </a:r>
            <a:endParaRPr lang="en-US" altLang="ja-JP" sz="1400" dirty="0">
              <a:solidFill>
                <a:srgbClr val="000000"/>
              </a:solidFill>
            </a:endParaRPr>
          </a:p>
        </p:txBody>
      </p:sp>
    </p:spTree>
    <p:extLst>
      <p:ext uri="{BB962C8B-B14F-4D97-AF65-F5344CB8AC3E}">
        <p14:creationId xmlns:p14="http://schemas.microsoft.com/office/powerpoint/2010/main" val="1668789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spcBef>
                <a:spcPts val="0"/>
              </a:spcBef>
            </a:pPr>
            <a:r>
              <a:rPr lang="ja-JP" altLang="en-US" sz="1400" dirty="0"/>
              <a:t>（説明要旨）</a:t>
            </a:r>
            <a:endParaRPr lang="en-US" altLang="ja-JP" sz="1400" dirty="0"/>
          </a:p>
          <a:p>
            <a:pPr>
              <a:spcBef>
                <a:spcPts val="0"/>
              </a:spcBef>
            </a:pPr>
            <a:r>
              <a:rPr lang="ja-JP" altLang="en-US" sz="1400" dirty="0"/>
              <a:t>・次に、本県の地球温暖化対策に係るこれまでの取組について説明します。</a:t>
            </a:r>
            <a:endParaRPr lang="en-US" altLang="ja-JP" sz="1400" dirty="0"/>
          </a:p>
          <a:p>
            <a:pPr>
              <a:spcBef>
                <a:spcPts val="0"/>
              </a:spcBef>
            </a:pPr>
            <a:endParaRPr lang="en-US" altLang="ja-JP" sz="1400" dirty="0"/>
          </a:p>
          <a:p>
            <a:pPr>
              <a:spcBef>
                <a:spcPts val="0"/>
              </a:spcBef>
            </a:pPr>
            <a:r>
              <a:rPr lang="ja-JP" altLang="en-US" sz="1400" dirty="0"/>
              <a:t>・本県は、</a:t>
            </a:r>
            <a:r>
              <a:rPr lang="en-US" altLang="ja-JP" sz="1400" dirty="0"/>
              <a:t>1994</a:t>
            </a:r>
            <a:r>
              <a:rPr lang="ja-JP" altLang="en-US" sz="1400" dirty="0"/>
              <a:t>年に、全国に先駆けて地球温暖化対策の推進に係る計画「あいちエコプラン</a:t>
            </a:r>
            <a:r>
              <a:rPr lang="en-US" altLang="ja-JP" sz="1400" dirty="0"/>
              <a:t>21</a:t>
            </a:r>
            <a:r>
              <a:rPr lang="ja-JP" altLang="en-US" sz="1400" dirty="0"/>
              <a:t>」を策定しました。</a:t>
            </a:r>
            <a:endParaRPr lang="en-US" altLang="ja-JP" sz="1400" dirty="0"/>
          </a:p>
          <a:p>
            <a:pPr>
              <a:spcBef>
                <a:spcPts val="0"/>
              </a:spcBef>
            </a:pPr>
            <a:endParaRPr lang="en-US" altLang="ja-JP" sz="1400" dirty="0"/>
          </a:p>
          <a:p>
            <a:pPr>
              <a:spcBef>
                <a:spcPts val="0"/>
              </a:spcBef>
            </a:pPr>
            <a:r>
              <a:rPr lang="ja-JP" altLang="en-US" sz="1400" dirty="0"/>
              <a:t>・現在は、</a:t>
            </a:r>
            <a:r>
              <a:rPr lang="en-US" altLang="ja-JP" sz="1400" dirty="0"/>
              <a:t>2018</a:t>
            </a:r>
            <a:r>
              <a:rPr lang="ja-JP" altLang="en-US" sz="1400" dirty="0"/>
              <a:t>年２月に策定した「あいち地球温暖化防止戦略</a:t>
            </a:r>
            <a:r>
              <a:rPr lang="en-US" altLang="ja-JP" sz="1400" dirty="0"/>
              <a:t>2030</a:t>
            </a:r>
            <a:r>
              <a:rPr lang="ja-JP" altLang="en-US" sz="1400" dirty="0"/>
              <a:t>」に基づき、各種施策を推進しています。</a:t>
            </a:r>
            <a:endParaRPr lang="en-US" altLang="ja-JP" sz="1400" dirty="0"/>
          </a:p>
          <a:p>
            <a:pPr>
              <a:spcBef>
                <a:spcPts val="0"/>
              </a:spcBef>
            </a:pPr>
            <a:endParaRPr lang="ja-JP" altLang="en-US" sz="1400" dirty="0"/>
          </a:p>
          <a:p>
            <a:pPr>
              <a:spcBef>
                <a:spcPts val="0"/>
              </a:spcBef>
            </a:pPr>
            <a:r>
              <a:rPr lang="ja-JP" altLang="en-US" sz="1400" dirty="0">
                <a:solidFill>
                  <a:srgbClr val="000000"/>
                </a:solidFill>
              </a:rPr>
              <a:t>・この戦略では、パリ協定などの社会情勢を踏まえ、当時の国の削減目標と整合する形で、「</a:t>
            </a:r>
            <a:r>
              <a:rPr lang="en-US" altLang="ja-JP" sz="1400" dirty="0">
                <a:solidFill>
                  <a:srgbClr val="000000"/>
                </a:solidFill>
              </a:rPr>
              <a:t>2030</a:t>
            </a:r>
            <a:r>
              <a:rPr lang="ja-JP" altLang="en-US" sz="1400" dirty="0">
                <a:solidFill>
                  <a:srgbClr val="000000"/>
                </a:solidFill>
              </a:rPr>
              <a:t>年度の温室効果ガス排出量を、</a:t>
            </a:r>
            <a:r>
              <a:rPr lang="en-US" altLang="ja-JP" sz="1400" dirty="0">
                <a:solidFill>
                  <a:srgbClr val="000000"/>
                </a:solidFill>
              </a:rPr>
              <a:t>2013</a:t>
            </a:r>
            <a:r>
              <a:rPr lang="ja-JP" altLang="en-US" sz="1400" dirty="0">
                <a:solidFill>
                  <a:srgbClr val="000000"/>
                </a:solidFill>
              </a:rPr>
              <a:t>年度比で</a:t>
            </a:r>
            <a:r>
              <a:rPr lang="en-US" altLang="ja-JP" sz="1400" dirty="0">
                <a:solidFill>
                  <a:srgbClr val="000000"/>
                </a:solidFill>
              </a:rPr>
              <a:t>26</a:t>
            </a:r>
            <a:r>
              <a:rPr lang="ja-JP" altLang="en-US" sz="1400" dirty="0">
                <a:solidFill>
                  <a:srgbClr val="000000"/>
                </a:solidFill>
              </a:rPr>
              <a:t>％削減する」ことを目標に設定しました。</a:t>
            </a:r>
            <a:endParaRPr lang="en-US" altLang="ja-JP" sz="1400" dirty="0">
              <a:solidFill>
                <a:srgbClr val="000000"/>
              </a:solidFill>
            </a:endParaRPr>
          </a:p>
          <a:p>
            <a:pPr>
              <a:spcBef>
                <a:spcPts val="0"/>
              </a:spcBef>
            </a:pPr>
            <a:endParaRPr lang="en-US" altLang="ja-JP" sz="1400" dirty="0">
              <a:solidFill>
                <a:srgbClr val="000000"/>
              </a:solidFill>
            </a:endParaRPr>
          </a:p>
          <a:p>
            <a:pPr>
              <a:spcBef>
                <a:spcPts val="0"/>
              </a:spcBef>
            </a:pPr>
            <a:r>
              <a:rPr lang="ja-JP" altLang="en-US" sz="1400" dirty="0">
                <a:solidFill>
                  <a:srgbClr val="000000"/>
                </a:solidFill>
              </a:rPr>
              <a:t>・また、同戦略では、低炭素社会の実現を見据え、長期的目標として、「</a:t>
            </a:r>
            <a:r>
              <a:rPr lang="en-US" altLang="ja-JP" sz="1400" dirty="0">
                <a:solidFill>
                  <a:srgbClr val="000000"/>
                </a:solidFill>
              </a:rPr>
              <a:t>2050</a:t>
            </a:r>
            <a:r>
              <a:rPr lang="ja-JP" altLang="en-US" sz="1400" dirty="0">
                <a:solidFill>
                  <a:srgbClr val="000000"/>
                </a:solidFill>
              </a:rPr>
              <a:t>年までに温室効果ガスの</a:t>
            </a:r>
            <a:r>
              <a:rPr lang="en-US" altLang="ja-JP" sz="1400" dirty="0">
                <a:solidFill>
                  <a:srgbClr val="000000"/>
                </a:solidFill>
              </a:rPr>
              <a:t>80</a:t>
            </a:r>
            <a:r>
              <a:rPr lang="ja-JP" altLang="en-US" sz="1400" dirty="0">
                <a:solidFill>
                  <a:srgbClr val="000000"/>
                </a:solidFill>
              </a:rPr>
              <a:t>％排出削減を目指す」ことを掲げました。</a:t>
            </a:r>
            <a:endParaRPr lang="en-US" altLang="ja-JP" sz="1400" dirty="0"/>
          </a:p>
        </p:txBody>
      </p:sp>
    </p:spTree>
    <p:extLst>
      <p:ext uri="{BB962C8B-B14F-4D97-AF65-F5344CB8AC3E}">
        <p14:creationId xmlns:p14="http://schemas.microsoft.com/office/powerpoint/2010/main" val="3250448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spcBef>
                <a:spcPts val="0"/>
              </a:spcBef>
            </a:pPr>
            <a:r>
              <a:rPr lang="ja-JP" altLang="en-US" sz="1400" dirty="0"/>
              <a:t>（説明要旨）</a:t>
            </a:r>
            <a:endParaRPr lang="en-US" altLang="ja-JP" sz="1400" dirty="0"/>
          </a:p>
          <a:p>
            <a:pPr>
              <a:spcBef>
                <a:spcPts val="0"/>
              </a:spcBef>
            </a:pPr>
            <a:r>
              <a:rPr lang="ja-JP" altLang="en-US" sz="1400" dirty="0"/>
              <a:t>・次に、本県の地球温暖化対策に係るこれまでの取組について説明します。</a:t>
            </a:r>
            <a:endParaRPr lang="en-US" altLang="ja-JP" sz="1400" dirty="0"/>
          </a:p>
          <a:p>
            <a:pPr>
              <a:spcBef>
                <a:spcPts val="0"/>
              </a:spcBef>
            </a:pPr>
            <a:endParaRPr lang="en-US" altLang="ja-JP" sz="1400" dirty="0"/>
          </a:p>
          <a:p>
            <a:pPr>
              <a:spcBef>
                <a:spcPts val="0"/>
              </a:spcBef>
            </a:pPr>
            <a:r>
              <a:rPr lang="ja-JP" altLang="en-US" sz="1400" dirty="0"/>
              <a:t>・本県は、</a:t>
            </a:r>
            <a:r>
              <a:rPr lang="en-US" altLang="ja-JP" sz="1400" dirty="0"/>
              <a:t>1994</a:t>
            </a:r>
            <a:r>
              <a:rPr lang="ja-JP" altLang="en-US" sz="1400" dirty="0"/>
              <a:t>年に、全国に先駆けて地球温暖化対策の推進に係る計画「あいちエコプラン</a:t>
            </a:r>
            <a:r>
              <a:rPr lang="en-US" altLang="ja-JP" sz="1400" dirty="0"/>
              <a:t>21</a:t>
            </a:r>
            <a:r>
              <a:rPr lang="ja-JP" altLang="en-US" sz="1400" dirty="0"/>
              <a:t>」を策定しました。</a:t>
            </a:r>
            <a:endParaRPr lang="en-US" altLang="ja-JP" sz="1400" dirty="0"/>
          </a:p>
          <a:p>
            <a:pPr>
              <a:spcBef>
                <a:spcPts val="0"/>
              </a:spcBef>
            </a:pPr>
            <a:endParaRPr lang="en-US" altLang="ja-JP" sz="1400" dirty="0"/>
          </a:p>
          <a:p>
            <a:pPr>
              <a:spcBef>
                <a:spcPts val="0"/>
              </a:spcBef>
            </a:pPr>
            <a:r>
              <a:rPr lang="ja-JP" altLang="en-US" sz="1400" dirty="0"/>
              <a:t>・現在は、</a:t>
            </a:r>
            <a:r>
              <a:rPr lang="en-US" altLang="ja-JP" sz="1400" dirty="0"/>
              <a:t>2018</a:t>
            </a:r>
            <a:r>
              <a:rPr lang="ja-JP" altLang="en-US" sz="1400" dirty="0"/>
              <a:t>年２月に策定した「あいち地球温暖化防止戦略</a:t>
            </a:r>
            <a:r>
              <a:rPr lang="en-US" altLang="ja-JP" sz="1400" dirty="0"/>
              <a:t>2030</a:t>
            </a:r>
            <a:r>
              <a:rPr lang="ja-JP" altLang="en-US" sz="1400" dirty="0"/>
              <a:t>」に基づき、各種施策を推進しています。</a:t>
            </a:r>
            <a:endParaRPr lang="en-US" altLang="ja-JP" sz="1400" dirty="0"/>
          </a:p>
          <a:p>
            <a:pPr>
              <a:spcBef>
                <a:spcPts val="0"/>
              </a:spcBef>
            </a:pPr>
            <a:endParaRPr lang="ja-JP" altLang="en-US" sz="1400" dirty="0"/>
          </a:p>
          <a:p>
            <a:pPr>
              <a:spcBef>
                <a:spcPts val="0"/>
              </a:spcBef>
            </a:pPr>
            <a:r>
              <a:rPr lang="ja-JP" altLang="en-US" sz="1400" dirty="0">
                <a:solidFill>
                  <a:srgbClr val="000000"/>
                </a:solidFill>
              </a:rPr>
              <a:t>・この戦略では、パリ協定などの社会情勢を踏まえ、当時の国の削減目標と整合する形で、「</a:t>
            </a:r>
            <a:r>
              <a:rPr lang="en-US" altLang="ja-JP" sz="1400" dirty="0">
                <a:solidFill>
                  <a:srgbClr val="000000"/>
                </a:solidFill>
              </a:rPr>
              <a:t>2030</a:t>
            </a:r>
            <a:r>
              <a:rPr lang="ja-JP" altLang="en-US" sz="1400" dirty="0">
                <a:solidFill>
                  <a:srgbClr val="000000"/>
                </a:solidFill>
              </a:rPr>
              <a:t>年度の温室効果ガス排出量を、</a:t>
            </a:r>
            <a:r>
              <a:rPr lang="en-US" altLang="ja-JP" sz="1400" dirty="0">
                <a:solidFill>
                  <a:srgbClr val="000000"/>
                </a:solidFill>
              </a:rPr>
              <a:t>2013</a:t>
            </a:r>
            <a:r>
              <a:rPr lang="ja-JP" altLang="en-US" sz="1400" dirty="0">
                <a:solidFill>
                  <a:srgbClr val="000000"/>
                </a:solidFill>
              </a:rPr>
              <a:t>年度比で</a:t>
            </a:r>
            <a:r>
              <a:rPr lang="en-US" altLang="ja-JP" sz="1400" dirty="0">
                <a:solidFill>
                  <a:srgbClr val="000000"/>
                </a:solidFill>
              </a:rPr>
              <a:t>26</a:t>
            </a:r>
            <a:r>
              <a:rPr lang="ja-JP" altLang="en-US" sz="1400" dirty="0">
                <a:solidFill>
                  <a:srgbClr val="000000"/>
                </a:solidFill>
              </a:rPr>
              <a:t>％削減する」ことを目標に設定しました。</a:t>
            </a:r>
            <a:endParaRPr lang="en-US" altLang="ja-JP" sz="1400" dirty="0">
              <a:solidFill>
                <a:srgbClr val="000000"/>
              </a:solidFill>
            </a:endParaRPr>
          </a:p>
          <a:p>
            <a:pPr>
              <a:spcBef>
                <a:spcPts val="0"/>
              </a:spcBef>
            </a:pPr>
            <a:endParaRPr lang="en-US" altLang="ja-JP" sz="1400" dirty="0">
              <a:solidFill>
                <a:srgbClr val="000000"/>
              </a:solidFill>
            </a:endParaRPr>
          </a:p>
          <a:p>
            <a:pPr>
              <a:spcBef>
                <a:spcPts val="0"/>
              </a:spcBef>
            </a:pPr>
            <a:r>
              <a:rPr lang="ja-JP" altLang="en-US" sz="1400" dirty="0">
                <a:solidFill>
                  <a:srgbClr val="000000"/>
                </a:solidFill>
              </a:rPr>
              <a:t>・また、同戦略では、低炭素社会の実現を見据え、長期的目標として、「</a:t>
            </a:r>
            <a:r>
              <a:rPr lang="en-US" altLang="ja-JP" sz="1400" dirty="0">
                <a:solidFill>
                  <a:srgbClr val="000000"/>
                </a:solidFill>
              </a:rPr>
              <a:t>2050</a:t>
            </a:r>
            <a:r>
              <a:rPr lang="ja-JP" altLang="en-US" sz="1400" dirty="0">
                <a:solidFill>
                  <a:srgbClr val="000000"/>
                </a:solidFill>
              </a:rPr>
              <a:t>年までに温室効果ガスの</a:t>
            </a:r>
            <a:r>
              <a:rPr lang="en-US" altLang="ja-JP" sz="1400" dirty="0">
                <a:solidFill>
                  <a:srgbClr val="000000"/>
                </a:solidFill>
              </a:rPr>
              <a:t>80</a:t>
            </a:r>
            <a:r>
              <a:rPr lang="ja-JP" altLang="en-US" sz="1400" dirty="0">
                <a:solidFill>
                  <a:srgbClr val="000000"/>
                </a:solidFill>
              </a:rPr>
              <a:t>％排出削減を目指す」ことを掲げました。</a:t>
            </a:r>
            <a:endParaRPr lang="en-US" altLang="ja-JP" sz="1400" dirty="0"/>
          </a:p>
        </p:txBody>
      </p:sp>
    </p:spTree>
    <p:extLst>
      <p:ext uri="{BB962C8B-B14F-4D97-AF65-F5344CB8AC3E}">
        <p14:creationId xmlns:p14="http://schemas.microsoft.com/office/powerpoint/2010/main" val="2908102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spcBef>
                <a:spcPts val="0"/>
              </a:spcBef>
            </a:pPr>
            <a:r>
              <a:rPr lang="ja-JP" altLang="en-US" sz="1400" dirty="0"/>
              <a:t>（説明要旨）</a:t>
            </a:r>
            <a:endParaRPr lang="en-US" altLang="ja-JP" sz="1400" dirty="0"/>
          </a:p>
          <a:p>
            <a:pPr>
              <a:spcBef>
                <a:spcPts val="0"/>
              </a:spcBef>
            </a:pPr>
            <a:r>
              <a:rPr lang="ja-JP" altLang="en-US" sz="1400" dirty="0"/>
              <a:t>・まず、本県の温室効果ガスの排出状況ですが、 </a:t>
            </a:r>
            <a:r>
              <a:rPr lang="en-US" altLang="ja-JP" sz="1400" dirty="0"/>
              <a:t>2020</a:t>
            </a:r>
            <a:r>
              <a:rPr lang="ja-JP" altLang="en-US" sz="1400" dirty="0"/>
              <a:t>年度の本県の温室効果ガス総排出量は</a:t>
            </a:r>
            <a:r>
              <a:rPr lang="en-US" altLang="ja-JP" sz="1400" dirty="0"/>
              <a:t>6,968</a:t>
            </a:r>
            <a:r>
              <a:rPr lang="ja-JP" altLang="en-US" sz="1400" dirty="0"/>
              <a:t>万トン（</a:t>
            </a:r>
            <a:r>
              <a:rPr lang="en-US" altLang="ja-JP" sz="1400" dirty="0">
                <a:solidFill>
                  <a:prstClr val="black"/>
                </a:solidFill>
              </a:rPr>
              <a:t>CO</a:t>
            </a:r>
            <a:r>
              <a:rPr lang="en-US" altLang="ja-JP" sz="1400" baseline="-25000" dirty="0">
                <a:solidFill>
                  <a:prstClr val="black"/>
                </a:solidFill>
              </a:rPr>
              <a:t>2</a:t>
            </a:r>
            <a:r>
              <a:rPr lang="ja-JP" altLang="en-US" sz="1400" dirty="0"/>
              <a:t>換算）と、全国の排出量の約６％を占め、全国最多レベルとなっています。</a:t>
            </a:r>
            <a:endParaRPr lang="en-US" altLang="ja-JP" sz="1400" dirty="0"/>
          </a:p>
          <a:p>
            <a:pPr>
              <a:spcBef>
                <a:spcPts val="0"/>
              </a:spcBef>
            </a:pPr>
            <a:endParaRPr lang="en-US" altLang="ja-JP" sz="1400" dirty="0"/>
          </a:p>
          <a:p>
            <a:pPr>
              <a:spcBef>
                <a:spcPts val="0"/>
              </a:spcBef>
            </a:pPr>
            <a:r>
              <a:rPr lang="ja-JP" altLang="en-US" sz="1400" dirty="0"/>
              <a:t>・ただし、企業や県民の方々のご努力により、県内ＧＤＰあたりの排出量は全国</a:t>
            </a:r>
            <a:r>
              <a:rPr lang="en-US" altLang="ja-JP" sz="1400" dirty="0"/>
              <a:t>38</a:t>
            </a:r>
            <a:r>
              <a:rPr lang="ja-JP" altLang="en-US" sz="1400" dirty="0"/>
              <a:t>位と、低水準を実現しています。</a:t>
            </a:r>
            <a:endParaRPr lang="en-US" altLang="ja-JP" sz="1400" dirty="0"/>
          </a:p>
          <a:p>
            <a:pPr>
              <a:spcBef>
                <a:spcPts val="0"/>
              </a:spcBef>
            </a:pPr>
            <a:endParaRPr lang="ja-JP" altLang="en-US" sz="1400" dirty="0"/>
          </a:p>
          <a:p>
            <a:pPr>
              <a:spcBef>
                <a:spcPts val="0"/>
              </a:spcBef>
            </a:pPr>
            <a:r>
              <a:rPr lang="ja-JP" altLang="en-US" sz="1400" dirty="0"/>
              <a:t>・部門別の排出量では、産業県であることから、産業部門が</a:t>
            </a:r>
            <a:r>
              <a:rPr lang="en-US" altLang="ja-JP" sz="1400" dirty="0"/>
              <a:t>50.1</a:t>
            </a:r>
            <a:r>
              <a:rPr lang="ja-JP" altLang="en-US" sz="1400" dirty="0"/>
              <a:t>％を占めており、全国平均の</a:t>
            </a:r>
            <a:r>
              <a:rPr lang="en-US" altLang="ja-JP" sz="1400" dirty="0"/>
              <a:t>31.0</a:t>
            </a:r>
            <a:r>
              <a:rPr lang="ja-JP" altLang="en-US" sz="1400" dirty="0"/>
              <a:t>％に比べて高いところに特徴があります。</a:t>
            </a:r>
            <a:endParaRPr lang="en-US" altLang="ja-JP" sz="1400" dirty="0"/>
          </a:p>
          <a:p>
            <a:pPr>
              <a:spcBef>
                <a:spcPts val="0"/>
              </a:spcBef>
            </a:pPr>
            <a:endParaRPr lang="ja-JP" altLang="en-US" sz="1400" dirty="0"/>
          </a:p>
          <a:p>
            <a:pPr>
              <a:spcBef>
                <a:spcPts val="0"/>
              </a:spcBef>
            </a:pPr>
            <a:r>
              <a:rPr lang="ja-JP" altLang="en-US" sz="1400" dirty="0"/>
              <a:t>・近年の温室効果ガスの排出量は減少傾向にありますが、</a:t>
            </a:r>
            <a:r>
              <a:rPr lang="en-US" altLang="ja-JP" sz="1400" dirty="0"/>
              <a:t>2013</a:t>
            </a:r>
            <a:r>
              <a:rPr lang="ja-JP" altLang="en-US" sz="1400" dirty="0"/>
              <a:t>年度比で</a:t>
            </a:r>
            <a:r>
              <a:rPr lang="en-US" altLang="ja-JP" sz="1400" dirty="0"/>
              <a:t>2030</a:t>
            </a:r>
            <a:r>
              <a:rPr lang="ja-JP" altLang="en-US" sz="1400" dirty="0"/>
              <a:t>年度に</a:t>
            </a:r>
            <a:r>
              <a:rPr lang="en-US" altLang="ja-JP" sz="1400" dirty="0"/>
              <a:t>46</a:t>
            </a:r>
            <a:r>
              <a:rPr lang="ja-JP" altLang="en-US" sz="1400" dirty="0"/>
              <a:t>％削減するといった目標に対しては、まだ届かないといった状況にあります。</a:t>
            </a:r>
          </a:p>
          <a:p>
            <a:pPr>
              <a:spcBef>
                <a:spcPts val="0"/>
              </a:spcBef>
            </a:pPr>
            <a:endParaRPr lang="en-US" altLang="ja-JP" sz="1400" dirty="0"/>
          </a:p>
          <a:p>
            <a:pPr>
              <a:spcBef>
                <a:spcPts val="0"/>
              </a:spcBef>
            </a:pPr>
            <a:r>
              <a:rPr lang="ja-JP" altLang="en-US" sz="1400" dirty="0"/>
              <a:t>　○　</a:t>
            </a:r>
            <a:r>
              <a:rPr lang="en-US" altLang="ja-JP" sz="1400" dirty="0"/>
              <a:t>2019</a:t>
            </a:r>
            <a:r>
              <a:rPr lang="ja-JP" altLang="en-US" sz="1400" dirty="0"/>
              <a:t>年（前年）度比　　▲</a:t>
            </a:r>
            <a:r>
              <a:rPr lang="en-US" altLang="ja-JP" sz="1400" dirty="0"/>
              <a:t>7.9</a:t>
            </a:r>
            <a:r>
              <a:rPr lang="ja-JP" altLang="en-US" sz="1400" dirty="0"/>
              <a:t>％</a:t>
            </a:r>
            <a:endParaRPr lang="en-US" altLang="ja-JP" sz="1400" dirty="0"/>
          </a:p>
          <a:p>
            <a:pPr>
              <a:spcBef>
                <a:spcPts val="0"/>
              </a:spcBef>
            </a:pPr>
            <a:r>
              <a:rPr lang="ja-JP" altLang="en-US" sz="1400" dirty="0"/>
              <a:t>　○　</a:t>
            </a:r>
            <a:r>
              <a:rPr lang="en-US" altLang="ja-JP" sz="1400" dirty="0"/>
              <a:t>2013</a:t>
            </a:r>
            <a:r>
              <a:rPr lang="ja-JP" altLang="en-US" sz="1400" dirty="0"/>
              <a:t>年度比　　　　　　▲</a:t>
            </a:r>
            <a:r>
              <a:rPr lang="en-US" altLang="ja-JP" sz="1400" dirty="0"/>
              <a:t>15.4</a:t>
            </a:r>
            <a:r>
              <a:rPr lang="ja-JP" altLang="en-US" sz="1400" dirty="0"/>
              <a:t>％</a:t>
            </a:r>
            <a:endParaRPr lang="en-US" altLang="ja-JP" sz="1400" dirty="0"/>
          </a:p>
          <a:p>
            <a:pPr>
              <a:spcBef>
                <a:spcPts val="0"/>
              </a:spcBef>
            </a:pPr>
            <a:endParaRPr lang="en-US" altLang="ja-JP" sz="1400" dirty="0"/>
          </a:p>
          <a:p>
            <a:pPr>
              <a:spcBef>
                <a:spcPts val="0"/>
              </a:spcBef>
            </a:pPr>
            <a:r>
              <a:rPr lang="ja-JP" altLang="en-US" sz="1400" dirty="0"/>
              <a:t>　　（７年で</a:t>
            </a:r>
            <a:r>
              <a:rPr lang="en-US" altLang="ja-JP" sz="1400" dirty="0"/>
              <a:t>15.4</a:t>
            </a:r>
            <a:r>
              <a:rPr lang="ja-JP" altLang="en-US" sz="1400" dirty="0"/>
              <a:t>％　⇒　</a:t>
            </a:r>
            <a:r>
              <a:rPr lang="en-US" altLang="ja-JP" sz="1400" dirty="0"/>
              <a:t>17</a:t>
            </a:r>
            <a:r>
              <a:rPr lang="ja-JP" altLang="en-US" sz="1400" dirty="0"/>
              <a:t>年で、</a:t>
            </a:r>
            <a:r>
              <a:rPr lang="en-US" altLang="ja-JP" sz="1400" dirty="0"/>
              <a:t>37.4</a:t>
            </a:r>
            <a:r>
              <a:rPr lang="ja-JP" altLang="en-US" sz="1400" dirty="0"/>
              <a:t>％）</a:t>
            </a:r>
            <a:endParaRPr lang="en-US" altLang="ja-JP" sz="1400" dirty="0"/>
          </a:p>
        </p:txBody>
      </p:sp>
    </p:spTree>
    <p:extLst>
      <p:ext uri="{BB962C8B-B14F-4D97-AF65-F5344CB8AC3E}">
        <p14:creationId xmlns:p14="http://schemas.microsoft.com/office/powerpoint/2010/main" val="4130448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E5170-2C0B-FF05-1B92-8ECB1053928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4258A4E-4849-0C48-4276-4213769DE67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383CC0E-6A52-9A65-2E2E-C25F71F212D8}"/>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143069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27E3394C-BDD0-4711-898D-2951D6D2821F}" type="datetime1">
              <a:rPr lang="ja-JP" altLang="en-US" smtClean="0"/>
              <a:t>2026/6/9</a:t>
            </a:fld>
            <a:endParaRPr lang="en-US" altLang="ja-JP"/>
          </a:p>
        </p:txBody>
      </p:sp>
      <p:sp>
        <p:nvSpPr>
          <p:cNvPr id="5" name="フッター プレースホルダー 4"/>
          <p:cNvSpPr>
            <a:spLocks noGrp="1"/>
          </p:cNvSpPr>
          <p:nvPr>
            <p:ph type="ftr" sz="quarter" idx="11"/>
          </p:nvPr>
        </p:nvSpPr>
        <p:spPr/>
        <p:txBody>
          <a:bodyPr/>
          <a:lstStyle/>
          <a:p>
            <a:endParaRPr lang="en-US" altLang="ja-JP"/>
          </a:p>
        </p:txBody>
      </p:sp>
      <p:sp>
        <p:nvSpPr>
          <p:cNvPr id="6" name="スライド番号プレースホルダー 5"/>
          <p:cNvSpPr>
            <a:spLocks noGrp="1"/>
          </p:cNvSpPr>
          <p:nvPr>
            <p:ph type="sldNum" sz="quarter" idx="12"/>
          </p:nvPr>
        </p:nvSpPr>
        <p:spPr/>
        <p:txBody>
          <a:bodyPr/>
          <a:lstStyle/>
          <a:p>
            <a:fld id="{E45CDB58-4842-4CB7-B589-E82DAC466E04}" type="slidenum">
              <a:rPr lang="en-US" altLang="ja-JP" smtClean="0"/>
              <a:pPr/>
              <a:t>‹#›</a:t>
            </a:fld>
            <a:endParaRPr lang="en-US" altLang="ja-JP"/>
          </a:p>
        </p:txBody>
      </p:sp>
    </p:spTree>
    <p:extLst>
      <p:ext uri="{BB962C8B-B14F-4D97-AF65-F5344CB8AC3E}">
        <p14:creationId xmlns:p14="http://schemas.microsoft.com/office/powerpoint/2010/main" val="705073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3E2E741-11E5-4CC2-AC7C-888A34B91F57}" type="datetime1">
              <a:rPr lang="ja-JP" altLang="en-US" smtClean="0"/>
              <a:t>2026/6/9</a:t>
            </a:fld>
            <a:endParaRPr lang="en-US" altLang="ja-JP"/>
          </a:p>
        </p:txBody>
      </p:sp>
      <p:sp>
        <p:nvSpPr>
          <p:cNvPr id="5" name="フッター プレースホルダー 4"/>
          <p:cNvSpPr>
            <a:spLocks noGrp="1"/>
          </p:cNvSpPr>
          <p:nvPr>
            <p:ph type="ftr" sz="quarter" idx="11"/>
          </p:nvPr>
        </p:nvSpPr>
        <p:spPr/>
        <p:txBody>
          <a:bodyPr/>
          <a:lstStyle/>
          <a:p>
            <a:endParaRPr lang="en-US" altLang="ja-JP"/>
          </a:p>
        </p:txBody>
      </p:sp>
      <p:sp>
        <p:nvSpPr>
          <p:cNvPr id="6" name="スライド番号プレースホルダー 5"/>
          <p:cNvSpPr>
            <a:spLocks noGrp="1"/>
          </p:cNvSpPr>
          <p:nvPr>
            <p:ph type="sldNum" sz="quarter" idx="12"/>
          </p:nvPr>
        </p:nvSpPr>
        <p:spPr/>
        <p:txBody>
          <a:bodyPr/>
          <a:lstStyle/>
          <a:p>
            <a:fld id="{CC95765F-E522-4FAA-BDBB-7D48CFFB6AB0}" type="slidenum">
              <a:rPr lang="en-US" altLang="ja-JP" smtClean="0"/>
              <a:pPr/>
              <a:t>‹#›</a:t>
            </a:fld>
            <a:endParaRPr lang="en-US" altLang="ja-JP"/>
          </a:p>
        </p:txBody>
      </p:sp>
    </p:spTree>
    <p:extLst>
      <p:ext uri="{BB962C8B-B14F-4D97-AF65-F5344CB8AC3E}">
        <p14:creationId xmlns:p14="http://schemas.microsoft.com/office/powerpoint/2010/main" val="2306042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EE2933E-3A75-4743-A5AC-F0DAD3FC4F66}" type="datetime1">
              <a:rPr lang="ja-JP" altLang="en-US" smtClean="0"/>
              <a:t>2026/6/9</a:t>
            </a:fld>
            <a:endParaRPr lang="en-US" altLang="ja-JP"/>
          </a:p>
        </p:txBody>
      </p:sp>
      <p:sp>
        <p:nvSpPr>
          <p:cNvPr id="5" name="フッター プレースホルダー 4"/>
          <p:cNvSpPr>
            <a:spLocks noGrp="1"/>
          </p:cNvSpPr>
          <p:nvPr>
            <p:ph type="ftr" sz="quarter" idx="11"/>
          </p:nvPr>
        </p:nvSpPr>
        <p:spPr/>
        <p:txBody>
          <a:bodyPr/>
          <a:lstStyle/>
          <a:p>
            <a:endParaRPr lang="en-US" altLang="ja-JP"/>
          </a:p>
        </p:txBody>
      </p:sp>
      <p:sp>
        <p:nvSpPr>
          <p:cNvPr id="6" name="スライド番号プレースホルダー 5"/>
          <p:cNvSpPr>
            <a:spLocks noGrp="1"/>
          </p:cNvSpPr>
          <p:nvPr>
            <p:ph type="sldNum" sz="quarter" idx="12"/>
          </p:nvPr>
        </p:nvSpPr>
        <p:spPr/>
        <p:txBody>
          <a:bodyPr/>
          <a:lstStyle/>
          <a:p>
            <a:fld id="{CC95765F-E522-4FAA-BDBB-7D48CFFB6AB0}" type="slidenum">
              <a:rPr lang="en-US" altLang="ja-JP" smtClean="0"/>
              <a:pPr/>
              <a:t>‹#›</a:t>
            </a:fld>
            <a:endParaRPr lang="en-US" altLang="ja-JP"/>
          </a:p>
        </p:txBody>
      </p:sp>
    </p:spTree>
    <p:extLst>
      <p:ext uri="{BB962C8B-B14F-4D97-AF65-F5344CB8AC3E}">
        <p14:creationId xmlns:p14="http://schemas.microsoft.com/office/powerpoint/2010/main" val="41881900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D590506-5AF2-4EB5-A137-FFD5BB5B595B}" type="datetime1">
              <a:rPr kumimoji="1" lang="ja-JP" altLang="en-US" smtClean="0"/>
              <a:t>2026/6/9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9" name="コンテンツ プレースホルダー 8"/>
          <p:cNvSpPr>
            <a:spLocks noGrp="1"/>
          </p:cNvSpPr>
          <p:nvPr>
            <p:ph sz="quarter" idx="13"/>
          </p:nvPr>
        </p:nvSpPr>
        <p:spPr>
          <a:xfrm>
            <a:off x="107304" y="354098"/>
            <a:ext cx="8666162" cy="461962"/>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1514103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2104CA3-9CF4-479A-99D5-6730C3C614C8}" type="datetime1">
              <a:rPr lang="ja-JP" altLang="en-US" smtClean="0"/>
              <a:t>2026/6/9</a:t>
            </a:fld>
            <a:endParaRPr lang="en-US" altLang="ja-JP"/>
          </a:p>
        </p:txBody>
      </p:sp>
      <p:sp>
        <p:nvSpPr>
          <p:cNvPr id="5" name="フッター プレースホルダー 4"/>
          <p:cNvSpPr>
            <a:spLocks noGrp="1"/>
          </p:cNvSpPr>
          <p:nvPr>
            <p:ph type="ftr" sz="quarter" idx="11"/>
          </p:nvPr>
        </p:nvSpPr>
        <p:spPr/>
        <p:txBody>
          <a:bodyPr/>
          <a:lstStyle/>
          <a:p>
            <a:endParaRPr lang="en-US" altLang="ja-JP"/>
          </a:p>
        </p:txBody>
      </p:sp>
      <p:sp>
        <p:nvSpPr>
          <p:cNvPr id="6" name="スライド番号プレースホルダー 5"/>
          <p:cNvSpPr>
            <a:spLocks noGrp="1"/>
          </p:cNvSpPr>
          <p:nvPr>
            <p:ph type="sldNum" sz="quarter" idx="12"/>
          </p:nvPr>
        </p:nvSpPr>
        <p:spPr>
          <a:xfrm>
            <a:off x="7086600" y="6476547"/>
            <a:ext cx="2057400" cy="365125"/>
          </a:xfrm>
        </p:spPr>
        <p:txBody>
          <a:bodyPr/>
          <a:lstStyle/>
          <a:p>
            <a:fld id="{4BA0079C-642A-406C-8A3D-812E7441E759}" type="slidenum">
              <a:rPr lang="en-US" altLang="ja-JP" smtClean="0"/>
              <a:pPr/>
              <a:t>‹#›</a:t>
            </a:fld>
            <a:endParaRPr lang="en-US" altLang="ja-JP"/>
          </a:p>
        </p:txBody>
      </p:sp>
    </p:spTree>
    <p:extLst>
      <p:ext uri="{BB962C8B-B14F-4D97-AF65-F5344CB8AC3E}">
        <p14:creationId xmlns:p14="http://schemas.microsoft.com/office/powerpoint/2010/main" val="2481787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95E922D-9A40-413F-8AC7-F675189D3F47}" type="datetime1">
              <a:rPr lang="ja-JP" altLang="en-US" smtClean="0"/>
              <a:t>2026/6/9</a:t>
            </a:fld>
            <a:endParaRPr lang="en-US" altLang="ja-JP"/>
          </a:p>
        </p:txBody>
      </p:sp>
      <p:sp>
        <p:nvSpPr>
          <p:cNvPr id="5" name="フッター プレースホルダー 4"/>
          <p:cNvSpPr>
            <a:spLocks noGrp="1"/>
          </p:cNvSpPr>
          <p:nvPr>
            <p:ph type="ftr" sz="quarter" idx="11"/>
          </p:nvPr>
        </p:nvSpPr>
        <p:spPr/>
        <p:txBody>
          <a:bodyPr/>
          <a:lstStyle/>
          <a:p>
            <a:endParaRPr lang="en-US" altLang="ja-JP"/>
          </a:p>
        </p:txBody>
      </p:sp>
      <p:sp>
        <p:nvSpPr>
          <p:cNvPr id="6" name="スライド番号プレースホルダー 5"/>
          <p:cNvSpPr>
            <a:spLocks noGrp="1"/>
          </p:cNvSpPr>
          <p:nvPr>
            <p:ph type="sldNum" sz="quarter" idx="12"/>
          </p:nvPr>
        </p:nvSpPr>
        <p:spPr/>
        <p:txBody>
          <a:bodyPr/>
          <a:lstStyle/>
          <a:p>
            <a:fld id="{CC95765F-E522-4FAA-BDBB-7D48CFFB6AB0}" type="slidenum">
              <a:rPr lang="en-US" altLang="ja-JP" smtClean="0"/>
              <a:pPr/>
              <a:t>‹#›</a:t>
            </a:fld>
            <a:endParaRPr lang="en-US" altLang="ja-JP"/>
          </a:p>
        </p:txBody>
      </p:sp>
    </p:spTree>
    <p:extLst>
      <p:ext uri="{BB962C8B-B14F-4D97-AF65-F5344CB8AC3E}">
        <p14:creationId xmlns:p14="http://schemas.microsoft.com/office/powerpoint/2010/main" val="972509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CF1297C2-0F48-404F-8344-698A05996007}" type="datetime1">
              <a:rPr lang="ja-JP" altLang="en-US" smtClean="0"/>
              <a:t>2026/6/9</a:t>
            </a:fld>
            <a:endParaRPr lang="en-US" altLang="ja-JP"/>
          </a:p>
        </p:txBody>
      </p:sp>
      <p:sp>
        <p:nvSpPr>
          <p:cNvPr id="6" name="フッター プレースホルダー 5"/>
          <p:cNvSpPr>
            <a:spLocks noGrp="1"/>
          </p:cNvSpPr>
          <p:nvPr>
            <p:ph type="ftr" sz="quarter" idx="11"/>
          </p:nvPr>
        </p:nvSpPr>
        <p:spPr/>
        <p:txBody>
          <a:bodyPr/>
          <a:lstStyle/>
          <a:p>
            <a:endParaRPr lang="en-US" altLang="ja-JP"/>
          </a:p>
        </p:txBody>
      </p:sp>
      <p:sp>
        <p:nvSpPr>
          <p:cNvPr id="7" name="スライド番号プレースホルダー 6"/>
          <p:cNvSpPr>
            <a:spLocks noGrp="1"/>
          </p:cNvSpPr>
          <p:nvPr>
            <p:ph type="sldNum" sz="quarter" idx="12"/>
          </p:nvPr>
        </p:nvSpPr>
        <p:spPr/>
        <p:txBody>
          <a:bodyPr/>
          <a:lstStyle/>
          <a:p>
            <a:fld id="{CC95765F-E522-4FAA-BDBB-7D48CFFB6AB0}" type="slidenum">
              <a:rPr lang="en-US" altLang="ja-JP" smtClean="0"/>
              <a:pPr/>
              <a:t>‹#›</a:t>
            </a:fld>
            <a:endParaRPr lang="en-US" altLang="ja-JP"/>
          </a:p>
        </p:txBody>
      </p:sp>
    </p:spTree>
    <p:extLst>
      <p:ext uri="{BB962C8B-B14F-4D97-AF65-F5344CB8AC3E}">
        <p14:creationId xmlns:p14="http://schemas.microsoft.com/office/powerpoint/2010/main" val="3166253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D25E45E3-FF81-4FE0-A509-1C1AA9C5D1FF}" type="datetime1">
              <a:rPr lang="ja-JP" altLang="en-US" smtClean="0"/>
              <a:t>2026/6/9</a:t>
            </a:fld>
            <a:endParaRPr lang="en-US" altLang="ja-JP"/>
          </a:p>
        </p:txBody>
      </p:sp>
      <p:sp>
        <p:nvSpPr>
          <p:cNvPr id="8" name="フッター プレースホルダー 7"/>
          <p:cNvSpPr>
            <a:spLocks noGrp="1"/>
          </p:cNvSpPr>
          <p:nvPr>
            <p:ph type="ftr" sz="quarter" idx="11"/>
          </p:nvPr>
        </p:nvSpPr>
        <p:spPr/>
        <p:txBody>
          <a:bodyPr/>
          <a:lstStyle/>
          <a:p>
            <a:endParaRPr lang="en-US" altLang="ja-JP"/>
          </a:p>
        </p:txBody>
      </p:sp>
      <p:sp>
        <p:nvSpPr>
          <p:cNvPr id="9" name="スライド番号プレースホルダー 8"/>
          <p:cNvSpPr>
            <a:spLocks noGrp="1"/>
          </p:cNvSpPr>
          <p:nvPr>
            <p:ph type="sldNum" sz="quarter" idx="12"/>
          </p:nvPr>
        </p:nvSpPr>
        <p:spPr/>
        <p:txBody>
          <a:bodyPr/>
          <a:lstStyle/>
          <a:p>
            <a:fld id="{CC95765F-E522-4FAA-BDBB-7D48CFFB6AB0}" type="slidenum">
              <a:rPr lang="en-US" altLang="ja-JP" smtClean="0"/>
              <a:pPr/>
              <a:t>‹#›</a:t>
            </a:fld>
            <a:endParaRPr lang="en-US" altLang="ja-JP"/>
          </a:p>
        </p:txBody>
      </p:sp>
    </p:spTree>
    <p:extLst>
      <p:ext uri="{BB962C8B-B14F-4D97-AF65-F5344CB8AC3E}">
        <p14:creationId xmlns:p14="http://schemas.microsoft.com/office/powerpoint/2010/main" val="221207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F2EFAF3-C40B-4944-990F-DC1F2DA7AF18}" type="datetime1">
              <a:rPr lang="ja-JP" altLang="en-US" smtClean="0"/>
              <a:t>2026/6/9</a:t>
            </a:fld>
            <a:endParaRPr lang="en-US" altLang="ja-JP"/>
          </a:p>
        </p:txBody>
      </p:sp>
      <p:sp>
        <p:nvSpPr>
          <p:cNvPr id="4" name="フッター プレースホルダー 3"/>
          <p:cNvSpPr>
            <a:spLocks noGrp="1"/>
          </p:cNvSpPr>
          <p:nvPr>
            <p:ph type="ftr" sz="quarter" idx="11"/>
          </p:nvPr>
        </p:nvSpPr>
        <p:spPr/>
        <p:txBody>
          <a:bodyPr/>
          <a:lstStyle/>
          <a:p>
            <a:endParaRPr lang="en-US" altLang="ja-JP"/>
          </a:p>
        </p:txBody>
      </p:sp>
      <p:sp>
        <p:nvSpPr>
          <p:cNvPr id="5" name="スライド番号プレースホルダー 4"/>
          <p:cNvSpPr>
            <a:spLocks noGrp="1"/>
          </p:cNvSpPr>
          <p:nvPr>
            <p:ph type="sldNum" sz="quarter" idx="12"/>
          </p:nvPr>
        </p:nvSpPr>
        <p:spPr/>
        <p:txBody>
          <a:bodyPr/>
          <a:lstStyle/>
          <a:p>
            <a:fld id="{C487BEB7-3793-485D-B8F7-E46B66DF8E86}" type="slidenum">
              <a:rPr lang="en-US" altLang="ja-JP" smtClean="0"/>
              <a:pPr/>
              <a:t>‹#›</a:t>
            </a:fld>
            <a:endParaRPr lang="en-US" altLang="ja-JP"/>
          </a:p>
        </p:txBody>
      </p:sp>
    </p:spTree>
    <p:extLst>
      <p:ext uri="{BB962C8B-B14F-4D97-AF65-F5344CB8AC3E}">
        <p14:creationId xmlns:p14="http://schemas.microsoft.com/office/powerpoint/2010/main" val="2359683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6194745-4759-4EF6-8ED2-96A1EB49B0D9}" type="datetime1">
              <a:rPr kumimoji="1" lang="ja-JP" altLang="en-US" smtClean="0"/>
              <a:t>2026/6/9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417E706-0455-422C-86B6-2D1D9CDC801E}" type="slidenum">
              <a:rPr kumimoji="1" lang="ja-JP" altLang="en-US" smtClean="0"/>
              <a:t>‹#›</a:t>
            </a:fld>
            <a:endParaRPr kumimoji="1" lang="ja-JP" altLang="en-US"/>
          </a:p>
        </p:txBody>
      </p:sp>
    </p:spTree>
    <p:extLst>
      <p:ext uri="{BB962C8B-B14F-4D97-AF65-F5344CB8AC3E}">
        <p14:creationId xmlns:p14="http://schemas.microsoft.com/office/powerpoint/2010/main" val="1974422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6F5589F-D6B2-46C4-BABE-ECB6DD674731}" type="datetime1">
              <a:rPr lang="ja-JP" altLang="en-US" smtClean="0"/>
              <a:t>2026/6/9</a:t>
            </a:fld>
            <a:endParaRPr lang="en-US" altLang="ja-JP"/>
          </a:p>
        </p:txBody>
      </p:sp>
      <p:sp>
        <p:nvSpPr>
          <p:cNvPr id="6" name="フッター プレースホルダー 5"/>
          <p:cNvSpPr>
            <a:spLocks noGrp="1"/>
          </p:cNvSpPr>
          <p:nvPr>
            <p:ph type="ftr" sz="quarter" idx="11"/>
          </p:nvPr>
        </p:nvSpPr>
        <p:spPr/>
        <p:txBody>
          <a:bodyPr/>
          <a:lstStyle/>
          <a:p>
            <a:endParaRPr lang="en-US" altLang="ja-JP"/>
          </a:p>
        </p:txBody>
      </p:sp>
      <p:sp>
        <p:nvSpPr>
          <p:cNvPr id="7" name="スライド番号プレースホルダー 6"/>
          <p:cNvSpPr>
            <a:spLocks noGrp="1"/>
          </p:cNvSpPr>
          <p:nvPr>
            <p:ph type="sldNum" sz="quarter" idx="12"/>
          </p:nvPr>
        </p:nvSpPr>
        <p:spPr/>
        <p:txBody>
          <a:bodyPr/>
          <a:lstStyle/>
          <a:p>
            <a:fld id="{CC95765F-E522-4FAA-BDBB-7D48CFFB6AB0}" type="slidenum">
              <a:rPr lang="en-US" altLang="ja-JP" smtClean="0"/>
              <a:pPr/>
              <a:t>‹#›</a:t>
            </a:fld>
            <a:endParaRPr lang="en-US" altLang="ja-JP"/>
          </a:p>
        </p:txBody>
      </p:sp>
    </p:spTree>
    <p:extLst>
      <p:ext uri="{BB962C8B-B14F-4D97-AF65-F5344CB8AC3E}">
        <p14:creationId xmlns:p14="http://schemas.microsoft.com/office/powerpoint/2010/main" val="4281361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93C4F1A-EFCA-4CD0-A55A-667F98654A2A}" type="datetime1">
              <a:rPr lang="ja-JP" altLang="en-US" smtClean="0"/>
              <a:t>2026/6/9</a:t>
            </a:fld>
            <a:endParaRPr lang="en-US" altLang="ja-JP"/>
          </a:p>
        </p:txBody>
      </p:sp>
      <p:sp>
        <p:nvSpPr>
          <p:cNvPr id="6" name="フッター プレースホルダー 5"/>
          <p:cNvSpPr>
            <a:spLocks noGrp="1"/>
          </p:cNvSpPr>
          <p:nvPr>
            <p:ph type="ftr" sz="quarter" idx="11"/>
          </p:nvPr>
        </p:nvSpPr>
        <p:spPr/>
        <p:txBody>
          <a:bodyPr/>
          <a:lstStyle/>
          <a:p>
            <a:endParaRPr lang="en-US" altLang="ja-JP"/>
          </a:p>
        </p:txBody>
      </p:sp>
      <p:sp>
        <p:nvSpPr>
          <p:cNvPr id="7" name="スライド番号プレースホルダー 6"/>
          <p:cNvSpPr>
            <a:spLocks noGrp="1"/>
          </p:cNvSpPr>
          <p:nvPr>
            <p:ph type="sldNum" sz="quarter" idx="12"/>
          </p:nvPr>
        </p:nvSpPr>
        <p:spPr/>
        <p:txBody>
          <a:bodyPr/>
          <a:lstStyle/>
          <a:p>
            <a:fld id="{CC95765F-E522-4FAA-BDBB-7D48CFFB6AB0}" type="slidenum">
              <a:rPr lang="en-US" altLang="ja-JP" smtClean="0"/>
              <a:pPr/>
              <a:t>‹#›</a:t>
            </a:fld>
            <a:endParaRPr lang="en-US" altLang="ja-JP"/>
          </a:p>
        </p:txBody>
      </p:sp>
    </p:spTree>
    <p:extLst>
      <p:ext uri="{BB962C8B-B14F-4D97-AF65-F5344CB8AC3E}">
        <p14:creationId xmlns:p14="http://schemas.microsoft.com/office/powerpoint/2010/main" val="266651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BF0787A-FBE1-45B0-BCDC-A6909CF9615D}" type="datetime1">
              <a:rPr lang="ja-JP" altLang="en-US" smtClean="0"/>
              <a:t>2026/6/9</a:t>
            </a:fld>
            <a:endParaRPr lang="en-US" altLang="ja-JP"/>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ltLang="ja-JP"/>
          </a:p>
        </p:txBody>
      </p:sp>
      <p:sp>
        <p:nvSpPr>
          <p:cNvPr id="6" name="スライド番号プレースホルダー 5"/>
          <p:cNvSpPr>
            <a:spLocks noGrp="1"/>
          </p:cNvSpPr>
          <p:nvPr>
            <p:ph type="sldNum" sz="quarter" idx="4"/>
          </p:nvPr>
        </p:nvSpPr>
        <p:spPr>
          <a:xfrm>
            <a:off x="7079603" y="6475187"/>
            <a:ext cx="2057400" cy="365125"/>
          </a:xfrm>
          <a:prstGeom prst="rect">
            <a:avLst/>
          </a:prstGeom>
        </p:spPr>
        <p:txBody>
          <a:bodyPr vert="horz" lIns="91440" tIns="45720" rIns="91440" bIns="45720" rtlCol="0" anchor="ctr"/>
          <a:lstStyle>
            <a:lvl1pPr algn="r">
              <a:defRPr sz="1800">
                <a:solidFill>
                  <a:schemeClr val="tx1">
                    <a:tint val="75000"/>
                  </a:schemeClr>
                </a:solidFill>
                <a:latin typeface="+mn-ea"/>
                <a:ea typeface="+mn-ea"/>
              </a:defRPr>
            </a:lvl1pPr>
          </a:lstStyle>
          <a:p>
            <a:fld id="{CC95765F-E522-4FAA-BDBB-7D48CFFB6AB0}" type="slidenum">
              <a:rPr lang="en-US" altLang="ja-JP" smtClean="0"/>
              <a:pPr/>
              <a:t>‹#›</a:t>
            </a:fld>
            <a:endParaRPr lang="en-US" altLang="ja-JP"/>
          </a:p>
        </p:txBody>
      </p:sp>
    </p:spTree>
    <p:extLst>
      <p:ext uri="{BB962C8B-B14F-4D97-AF65-F5344CB8AC3E}">
        <p14:creationId xmlns:p14="http://schemas.microsoft.com/office/powerpoint/2010/main" val="9802042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emf"/><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hyperlink" Target="mailto:ondanka@pref.aichi.lg.jp" TargetMode="External"/><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1"/>
          <p:cNvSpPr txBox="1">
            <a:spLocks/>
          </p:cNvSpPr>
          <p:nvPr/>
        </p:nvSpPr>
        <p:spPr>
          <a:xfrm>
            <a:off x="584644" y="1495606"/>
            <a:ext cx="8155084" cy="1865163"/>
          </a:xfrm>
          <a:prstGeom prst="rect">
            <a:avLst/>
          </a:prstGeom>
          <a:solidFill>
            <a:srgbClr val="3366FF"/>
          </a:solidFill>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base">
              <a:spcAft>
                <a:spcPct val="0"/>
              </a:spcAft>
            </a:pPr>
            <a:r>
              <a:rPr lang="ja-JP" altLang="en-US" b="1">
                <a:solidFill>
                  <a:schemeClr val="bg1"/>
                </a:solidFill>
                <a:latin typeface="HG丸ｺﾞｼｯｸM-PRO" panose="020F0600000000000000" pitchFamily="50" charset="-128"/>
                <a:ea typeface="HG丸ｺﾞｼｯｸM-PRO" panose="020F0600000000000000" pitchFamily="50" charset="-128"/>
                <a:cs typeface="メイリオ" pitchFamily="50" charset="-128"/>
              </a:rPr>
              <a:t>中</a:t>
            </a:r>
            <a:r>
              <a:rPr lang="ja-JP" altLang="en-US" b="1" dirty="0">
                <a:solidFill>
                  <a:schemeClr val="bg1"/>
                </a:solidFill>
                <a:latin typeface="HG丸ｺﾞｼｯｸM-PRO" panose="020F0600000000000000" pitchFamily="50" charset="-128"/>
                <a:ea typeface="HG丸ｺﾞｼｯｸM-PRO" panose="020F0600000000000000" pitchFamily="50" charset="-128"/>
                <a:cs typeface="メイリオ" pitchFamily="50" charset="-128"/>
              </a:rPr>
              <a:t>小企業の</a:t>
            </a:r>
            <a:r>
              <a:rPr lang="ja-JP" altLang="en-US" b="1">
                <a:solidFill>
                  <a:schemeClr val="bg1"/>
                </a:solidFill>
                <a:latin typeface="HG丸ｺﾞｼｯｸM-PRO" panose="020F0600000000000000" pitchFamily="50" charset="-128"/>
                <a:ea typeface="HG丸ｺﾞｼｯｸM-PRO" panose="020F0600000000000000" pitchFamily="50" charset="-128"/>
                <a:cs typeface="メイリオ" pitchFamily="50" charset="-128"/>
              </a:rPr>
              <a:t>脱炭素経営の</a:t>
            </a:r>
            <a:endParaRPr lang="en-US" altLang="ja-JP" b="1">
              <a:solidFill>
                <a:schemeClr val="bg1"/>
              </a:solidFill>
              <a:latin typeface="HG丸ｺﾞｼｯｸM-PRO" panose="020F0600000000000000" pitchFamily="50" charset="-128"/>
              <a:ea typeface="HG丸ｺﾞｼｯｸM-PRO" panose="020F0600000000000000" pitchFamily="50" charset="-128"/>
              <a:cs typeface="メイリオ" pitchFamily="50" charset="-128"/>
            </a:endParaRPr>
          </a:p>
          <a:p>
            <a:pPr fontAlgn="base">
              <a:spcAft>
                <a:spcPct val="0"/>
              </a:spcAft>
            </a:pPr>
            <a:r>
              <a:rPr lang="ja-JP" altLang="en-US" b="1">
                <a:solidFill>
                  <a:schemeClr val="bg1"/>
                </a:solidFill>
                <a:latin typeface="HG丸ｺﾞｼｯｸM-PRO" panose="020F0600000000000000" pitchFamily="50" charset="-128"/>
                <a:ea typeface="HG丸ｺﾞｼｯｸM-PRO" panose="020F0600000000000000" pitchFamily="50" charset="-128"/>
                <a:cs typeface="メイリオ" pitchFamily="50" charset="-128"/>
              </a:rPr>
              <a:t>支援について</a:t>
            </a:r>
            <a:endParaRPr lang="en-US" altLang="ja-JP" b="1" dirty="0">
              <a:solidFill>
                <a:schemeClr val="bg1"/>
              </a:solidFill>
              <a:latin typeface="HG丸ｺﾞｼｯｸM-PRO" panose="020F0600000000000000" pitchFamily="50" charset="-128"/>
              <a:ea typeface="HG丸ｺﾞｼｯｸM-PRO" panose="020F0600000000000000" pitchFamily="50" charset="-128"/>
              <a:cs typeface="メイリオ" pitchFamily="50" charset="-128"/>
            </a:endParaRPr>
          </a:p>
        </p:txBody>
      </p:sp>
      <p:sp>
        <p:nvSpPr>
          <p:cNvPr id="5" name="コンテンツ プレースホルダー 2">
            <a:extLst>
              <a:ext uri="{FF2B5EF4-FFF2-40B4-BE49-F238E27FC236}">
                <a16:creationId xmlns:a16="http://schemas.microsoft.com/office/drawing/2014/main" id="{6508D855-0C47-43B5-97DF-7C3786463277}"/>
              </a:ext>
            </a:extLst>
          </p:cNvPr>
          <p:cNvSpPr txBox="1">
            <a:spLocks/>
          </p:cNvSpPr>
          <p:nvPr/>
        </p:nvSpPr>
        <p:spPr>
          <a:xfrm>
            <a:off x="914611" y="4725144"/>
            <a:ext cx="7208296" cy="1332149"/>
          </a:xfrm>
          <a:prstGeom prst="rect">
            <a:avLst/>
          </a:prstGeom>
          <a:noFill/>
          <a:ln w="28575">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chorCtr="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360363" indent="-360363" algn="ctr">
              <a:buNone/>
            </a:pPr>
            <a:r>
              <a:rPr lang="ja-JP" altLang="en-US" sz="2800" dirty="0">
                <a:latin typeface="ＭＳ Ｐゴシック" panose="020B0600070205080204" pitchFamily="50" charset="-128"/>
                <a:ea typeface="ＭＳ Ｐゴシック" panose="020B0600070205080204" pitchFamily="50" charset="-128"/>
              </a:rPr>
              <a:t>愛知県 環境局 地球</a:t>
            </a:r>
            <a:r>
              <a:rPr lang="ja-JP" altLang="en-US" sz="2800">
                <a:latin typeface="ＭＳ Ｐゴシック" panose="020B0600070205080204" pitchFamily="50" charset="-128"/>
                <a:ea typeface="ＭＳ Ｐゴシック" panose="020B0600070205080204" pitchFamily="50" charset="-128"/>
              </a:rPr>
              <a:t>温暖化対策課</a:t>
            </a:r>
            <a:endParaRPr lang="en-US" altLang="ja-JP" sz="2800">
              <a:latin typeface="ＭＳ Ｐゴシック" panose="020B0600070205080204" pitchFamily="50" charset="-128"/>
              <a:ea typeface="ＭＳ Ｐゴシック" panose="020B0600070205080204" pitchFamily="50" charset="-128"/>
            </a:endParaRPr>
          </a:p>
          <a:p>
            <a:pPr marL="360363" indent="-360363" algn="ctr">
              <a:buNone/>
            </a:pPr>
            <a:r>
              <a:rPr lang="ja-JP" altLang="en-US" sz="2800">
                <a:latin typeface="ＭＳ Ｐゴシック" panose="020B0600070205080204" pitchFamily="50" charset="-128"/>
                <a:ea typeface="ＭＳ Ｐゴシック" panose="020B0600070205080204" pitchFamily="50" charset="-128"/>
              </a:rPr>
              <a:t>計画推進</a:t>
            </a:r>
            <a:r>
              <a:rPr lang="en-US" altLang="ja-JP" sz="2800">
                <a:latin typeface="ＭＳ Ｐゴシック" panose="020B0600070205080204" pitchFamily="50" charset="-128"/>
                <a:ea typeface="ＭＳ Ｐゴシック" panose="020B0600070205080204" pitchFamily="50" charset="-128"/>
              </a:rPr>
              <a:t>G </a:t>
            </a:r>
            <a:r>
              <a:rPr lang="ja-JP" altLang="en-US" sz="2800">
                <a:latin typeface="ＭＳ Ｐゴシック" panose="020B0600070205080204" pitchFamily="50" charset="-128"/>
                <a:ea typeface="ＭＳ Ｐゴシック" panose="020B0600070205080204" pitchFamily="50" charset="-128"/>
              </a:rPr>
              <a:t>主査 後藤 晃宏</a:t>
            </a:r>
            <a:endParaRPr lang="ja-JP" altLang="en-US" sz="2800" dirty="0">
              <a:latin typeface="ＭＳ Ｐゴシック" panose="020B0600070205080204" pitchFamily="50" charset="-128"/>
              <a:ea typeface="ＭＳ Ｐゴシック" panose="020B0600070205080204" pitchFamily="50" charset="-128"/>
            </a:endParaRPr>
          </a:p>
        </p:txBody>
      </p:sp>
      <p:sp>
        <p:nvSpPr>
          <p:cNvPr id="2" name="スライド番号プレースホルダー 1"/>
          <p:cNvSpPr>
            <a:spLocks noGrp="1"/>
          </p:cNvSpPr>
          <p:nvPr>
            <p:ph type="sldNum" sz="quarter" idx="12"/>
          </p:nvPr>
        </p:nvSpPr>
        <p:spPr/>
        <p:txBody>
          <a:bodyPr/>
          <a:lstStyle/>
          <a:p>
            <a:fld id="{4BA0079C-642A-406C-8A3D-812E7441E759}" type="slidenum">
              <a:rPr lang="en-US" altLang="ja-JP" smtClean="0"/>
              <a:pPr/>
              <a:t>1</a:t>
            </a:fld>
            <a:endParaRPr lang="en-US" altLang="ja-JP"/>
          </a:p>
        </p:txBody>
      </p:sp>
      <p:pic>
        <p:nvPicPr>
          <p:cNvPr id="6" name="図 5">
            <a:extLst>
              <a:ext uri="{FF2B5EF4-FFF2-40B4-BE49-F238E27FC236}">
                <a16:creationId xmlns:a16="http://schemas.microsoft.com/office/drawing/2014/main" id="{6B67B535-5D49-41B6-87FB-5D5B032C51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5010" y="185664"/>
            <a:ext cx="737147" cy="737147"/>
          </a:xfrm>
          <a:prstGeom prst="rect">
            <a:avLst/>
          </a:prstGeom>
        </p:spPr>
      </p:pic>
      <p:pic>
        <p:nvPicPr>
          <p:cNvPr id="9" name="図 8">
            <a:extLst>
              <a:ext uri="{FF2B5EF4-FFF2-40B4-BE49-F238E27FC236}">
                <a16:creationId xmlns:a16="http://schemas.microsoft.com/office/drawing/2014/main" id="{A33DBA27-90E1-4904-9746-4614561620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9167" y="190470"/>
            <a:ext cx="737147" cy="737147"/>
          </a:xfrm>
          <a:prstGeom prst="rect">
            <a:avLst/>
          </a:prstGeom>
        </p:spPr>
      </p:pic>
      <p:pic>
        <p:nvPicPr>
          <p:cNvPr id="3" name="図 2">
            <a:extLst>
              <a:ext uri="{FF2B5EF4-FFF2-40B4-BE49-F238E27FC236}">
                <a16:creationId xmlns:a16="http://schemas.microsoft.com/office/drawing/2014/main" id="{15961153-E130-F8D5-7C58-C97152F24B1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20799" y="6135234"/>
            <a:ext cx="188277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コンテンツ プレースホルダー 2">
            <a:extLst>
              <a:ext uri="{FF2B5EF4-FFF2-40B4-BE49-F238E27FC236}">
                <a16:creationId xmlns:a16="http://schemas.microsoft.com/office/drawing/2014/main" id="{4FA1EF88-7402-1438-9E69-D9ECDB11B113}"/>
              </a:ext>
            </a:extLst>
          </p:cNvPr>
          <p:cNvSpPr txBox="1">
            <a:spLocks/>
          </p:cNvSpPr>
          <p:nvPr/>
        </p:nvSpPr>
        <p:spPr>
          <a:xfrm>
            <a:off x="107504" y="131231"/>
            <a:ext cx="4752528" cy="368886"/>
          </a:xfrm>
          <a:prstGeom prst="rect">
            <a:avLst/>
          </a:prstGeom>
          <a:noFill/>
          <a:ln w="28575">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chorCtr="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360363" indent="-360363">
              <a:buNone/>
            </a:pPr>
            <a:r>
              <a:rPr lang="ja-JP" altLang="en-US" sz="1400">
                <a:latin typeface="ＭＳ Ｐゴシック" panose="020B0600070205080204" pitchFamily="50" charset="-128"/>
                <a:ea typeface="ＭＳ Ｐゴシック" panose="020B0600070205080204" pitchFamily="50" charset="-128"/>
              </a:rPr>
              <a:t>令和８年度経営指導員等応用研修会</a:t>
            </a:r>
            <a:endParaRPr lang="en-US" altLang="ja-JP" sz="140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4201842321"/>
      </p:ext>
    </p:extLst>
  </p:cSld>
  <p:clrMapOvr>
    <a:masterClrMapping/>
  </p:clrMapOvr>
  <mc:AlternateContent xmlns:mc="http://schemas.openxmlformats.org/markup-compatibility/2006" xmlns:p14="http://schemas.microsoft.com/office/powerpoint/2010/main">
    <mc:Choice Requires="p14">
      <p:transition spd="slow" p14:dur="2000" advTm="764"/>
    </mc:Choice>
    <mc:Fallback xmlns="">
      <p:transition spd="slow" advTm="76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6447B-2185-2E80-B83E-B4E8783C15B8}"/>
            </a:ext>
          </a:extLst>
        </p:cNvPr>
        <p:cNvGrpSpPr/>
        <p:nvPr/>
      </p:nvGrpSpPr>
      <p:grpSpPr>
        <a:xfrm>
          <a:off x="0" y="0"/>
          <a:ext cx="0" cy="0"/>
          <a:chOff x="0" y="0"/>
          <a:chExt cx="0" cy="0"/>
        </a:xfrm>
      </p:grpSpPr>
      <p:sp>
        <p:nvSpPr>
          <p:cNvPr id="44" name="四角形: 角を丸くする 43">
            <a:extLst>
              <a:ext uri="{FF2B5EF4-FFF2-40B4-BE49-F238E27FC236}">
                <a16:creationId xmlns:a16="http://schemas.microsoft.com/office/drawing/2014/main" id="{59DECAF8-95D5-E9C0-619A-05A613CDA0AB}"/>
              </a:ext>
            </a:extLst>
          </p:cNvPr>
          <p:cNvSpPr/>
          <p:nvPr/>
        </p:nvSpPr>
        <p:spPr>
          <a:xfrm>
            <a:off x="4586740" y="4986564"/>
            <a:ext cx="4408221" cy="1795612"/>
          </a:xfrm>
          <a:prstGeom prst="roundRect">
            <a:avLst>
              <a:gd name="adj" fmla="val 2020"/>
            </a:avLst>
          </a:prstGeom>
          <a:solidFill>
            <a:schemeClr val="accent6">
              <a:lumMod val="60000"/>
              <a:lumOff val="40000"/>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43" name="四角形: 角を丸くする 42">
            <a:extLst>
              <a:ext uri="{FF2B5EF4-FFF2-40B4-BE49-F238E27FC236}">
                <a16:creationId xmlns:a16="http://schemas.microsoft.com/office/drawing/2014/main" id="{E06FB085-2269-56ED-970B-BA1CE495B32E}"/>
              </a:ext>
            </a:extLst>
          </p:cNvPr>
          <p:cNvSpPr/>
          <p:nvPr/>
        </p:nvSpPr>
        <p:spPr>
          <a:xfrm>
            <a:off x="101449" y="5018265"/>
            <a:ext cx="4365445" cy="1763911"/>
          </a:xfrm>
          <a:prstGeom prst="roundRect">
            <a:avLst>
              <a:gd name="adj" fmla="val 2020"/>
            </a:avLst>
          </a:prstGeom>
          <a:solidFill>
            <a:schemeClr val="accent6">
              <a:lumMod val="60000"/>
              <a:lumOff val="40000"/>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42" name="四角形: 角を丸くする 41">
            <a:extLst>
              <a:ext uri="{FF2B5EF4-FFF2-40B4-BE49-F238E27FC236}">
                <a16:creationId xmlns:a16="http://schemas.microsoft.com/office/drawing/2014/main" id="{970A0D62-A441-B87D-F525-45D85F6A8446}"/>
              </a:ext>
            </a:extLst>
          </p:cNvPr>
          <p:cNvSpPr/>
          <p:nvPr/>
        </p:nvSpPr>
        <p:spPr>
          <a:xfrm>
            <a:off x="192974" y="3737641"/>
            <a:ext cx="8821258" cy="1173832"/>
          </a:xfrm>
          <a:prstGeom prst="roundRect">
            <a:avLst>
              <a:gd name="adj" fmla="val 2020"/>
            </a:avLst>
          </a:prstGeom>
          <a:solidFill>
            <a:schemeClr val="accent6">
              <a:lumMod val="60000"/>
              <a:lumOff val="40000"/>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41" name="四角形: 角を丸くする 40">
            <a:extLst>
              <a:ext uri="{FF2B5EF4-FFF2-40B4-BE49-F238E27FC236}">
                <a16:creationId xmlns:a16="http://schemas.microsoft.com/office/drawing/2014/main" id="{A2060F8D-811B-1B64-D274-48B8FB7E9547}"/>
              </a:ext>
            </a:extLst>
          </p:cNvPr>
          <p:cNvSpPr/>
          <p:nvPr/>
        </p:nvSpPr>
        <p:spPr>
          <a:xfrm>
            <a:off x="104824" y="2298123"/>
            <a:ext cx="8918187" cy="1328427"/>
          </a:xfrm>
          <a:prstGeom prst="roundRect">
            <a:avLst>
              <a:gd name="adj" fmla="val 2020"/>
            </a:avLst>
          </a:prstGeom>
          <a:solidFill>
            <a:schemeClr val="accent6">
              <a:lumMod val="60000"/>
              <a:lumOff val="40000"/>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40" name="四角形: 角を丸くする 39">
            <a:extLst>
              <a:ext uri="{FF2B5EF4-FFF2-40B4-BE49-F238E27FC236}">
                <a16:creationId xmlns:a16="http://schemas.microsoft.com/office/drawing/2014/main" id="{5D3F87EE-E42E-8996-624D-CA8FA0E325BA}"/>
              </a:ext>
            </a:extLst>
          </p:cNvPr>
          <p:cNvSpPr/>
          <p:nvPr/>
        </p:nvSpPr>
        <p:spPr>
          <a:xfrm>
            <a:off x="149039" y="644877"/>
            <a:ext cx="8845922" cy="1521437"/>
          </a:xfrm>
          <a:prstGeom prst="roundRect">
            <a:avLst>
              <a:gd name="adj" fmla="val 2020"/>
            </a:avLst>
          </a:prstGeom>
          <a:solidFill>
            <a:schemeClr val="accent6">
              <a:lumMod val="60000"/>
              <a:lumOff val="40000"/>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B4FA0D41-F992-474D-C1BD-1357FE5E9063}"/>
              </a:ext>
            </a:extLst>
          </p:cNvPr>
          <p:cNvSpPr/>
          <p:nvPr/>
        </p:nvSpPr>
        <p:spPr>
          <a:xfrm>
            <a:off x="0" y="-523"/>
            <a:ext cx="9144000" cy="525599"/>
          </a:xfrm>
          <a:prstGeom prst="rect">
            <a:avLst/>
          </a:prstGeom>
          <a:solidFill>
            <a:schemeClr val="accent1">
              <a:lumMod val="7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latin typeface="HG丸ｺﾞｼｯｸM-PRO" panose="020F0600000000000000" pitchFamily="50" charset="-128"/>
                <a:ea typeface="HG丸ｺﾞｼｯｸM-PRO" panose="020F0600000000000000" pitchFamily="50" charset="-128"/>
              </a:rPr>
              <a:t>脱炭素経営に取り組むメリット</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10" name="テキスト ボックス 9">
            <a:extLst>
              <a:ext uri="{FF2B5EF4-FFF2-40B4-BE49-F238E27FC236}">
                <a16:creationId xmlns:a16="http://schemas.microsoft.com/office/drawing/2014/main" id="{FA105CD4-7694-6456-64F1-33987FB5ACCB}"/>
              </a:ext>
            </a:extLst>
          </p:cNvPr>
          <p:cNvSpPr txBox="1"/>
          <p:nvPr/>
        </p:nvSpPr>
        <p:spPr>
          <a:xfrm>
            <a:off x="2961" y="650559"/>
            <a:ext cx="6039522" cy="430887"/>
          </a:xfrm>
          <a:prstGeom prst="rect">
            <a:avLst/>
          </a:prstGeom>
          <a:noFill/>
        </p:spPr>
        <p:txBody>
          <a:bodyPr wrap="square" rtlCol="0">
            <a:spAutoFit/>
          </a:bodyPr>
          <a:lstStyle/>
          <a:p>
            <a:pPr>
              <a:lnSpc>
                <a:spcPct val="110000"/>
              </a:lnSpc>
            </a:pPr>
            <a:r>
              <a:rPr kumimoji="1" lang="ja-JP" altLang="en-US" sz="2000" b="1" dirty="0">
                <a:solidFill>
                  <a:schemeClr val="accent1"/>
                </a:solidFill>
                <a:latin typeface="メイリオ" panose="020B0604030504040204" pitchFamily="50" charset="-128"/>
                <a:ea typeface="メイリオ" panose="020B0604030504040204" pitchFamily="50" charset="-128"/>
              </a:rPr>
              <a:t>（１）取り組んでいない競合他社に比べ優位に</a:t>
            </a:r>
          </a:p>
        </p:txBody>
      </p:sp>
      <p:sp>
        <p:nvSpPr>
          <p:cNvPr id="11" name="テキスト ボックス 10">
            <a:extLst>
              <a:ext uri="{FF2B5EF4-FFF2-40B4-BE49-F238E27FC236}">
                <a16:creationId xmlns:a16="http://schemas.microsoft.com/office/drawing/2014/main" id="{ADD5B482-4B4F-ACA3-9C1C-58FC94250367}"/>
              </a:ext>
            </a:extLst>
          </p:cNvPr>
          <p:cNvSpPr txBox="1"/>
          <p:nvPr/>
        </p:nvSpPr>
        <p:spPr>
          <a:xfrm>
            <a:off x="1259632" y="955062"/>
            <a:ext cx="7696717" cy="1261884"/>
          </a:xfrm>
          <a:prstGeom prst="rect">
            <a:avLst/>
          </a:prstGeom>
          <a:noFill/>
        </p:spPr>
        <p:txBody>
          <a:bodyPr wrap="square" rtlCol="0">
            <a:spAutoFit/>
          </a:bodyPr>
          <a:lstStyle/>
          <a:p>
            <a:pPr>
              <a:lnSpc>
                <a:spcPct val="120000"/>
              </a:lnSpc>
            </a:pPr>
            <a:r>
              <a:rPr kumimoji="1" lang="ja-JP" altLang="en-US" sz="1600" dirty="0">
                <a:latin typeface="メイリオ" panose="020B0604030504040204" pitchFamily="50" charset="-128"/>
                <a:ea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rPr>
              <a:t>大企業を中心に、自社の排出量のみならず、原料調達、製造、販売、廃棄までのサプライチェーン排出量を削減する動きが広がっています。</a:t>
            </a:r>
            <a:endParaRPr lang="en-US" altLang="ja-JP" sz="1600" dirty="0">
              <a:latin typeface="メイリオ" panose="020B0604030504040204" pitchFamily="50" charset="-128"/>
              <a:ea typeface="メイリオ" panose="020B0604030504040204" pitchFamily="50" charset="-128"/>
            </a:endParaRPr>
          </a:p>
          <a:p>
            <a:pPr>
              <a:lnSpc>
                <a:spcPct val="120000"/>
              </a:lnSpc>
            </a:pPr>
            <a:r>
              <a:rPr kumimoji="1" lang="ja-JP" altLang="en-US" sz="1600" dirty="0">
                <a:latin typeface="メイリオ" panose="020B0604030504040204" pitchFamily="50" charset="-128"/>
                <a:ea typeface="メイリオ" panose="020B0604030504040204" pitchFamily="50" charset="-128"/>
              </a:rPr>
              <a:t>　カーボンニュートラルに向けた取組や</a:t>
            </a:r>
            <a:r>
              <a:rPr kumimoji="1" lang="en-US" altLang="ja-JP" sz="1600" dirty="0">
                <a:latin typeface="メイリオ" panose="020B0604030504040204" pitchFamily="50" charset="-128"/>
                <a:ea typeface="メイリオ" panose="020B0604030504040204" pitchFamily="50" charset="-128"/>
              </a:rPr>
              <a:t>CO</a:t>
            </a:r>
            <a:r>
              <a:rPr kumimoji="1" lang="en-US" altLang="ja-JP" sz="1600" baseline="-25000" dirty="0">
                <a:latin typeface="メイリオ" panose="020B0604030504040204" pitchFamily="50" charset="-128"/>
                <a:ea typeface="メイリオ" panose="020B0604030504040204" pitchFamily="50" charset="-128"/>
              </a:rPr>
              <a:t>2</a:t>
            </a:r>
            <a:r>
              <a:rPr kumimoji="1" lang="ja-JP" altLang="en-US" sz="1600" dirty="0">
                <a:latin typeface="メイリオ" panose="020B0604030504040204" pitchFamily="50" charset="-128"/>
                <a:ea typeface="メイリオ" panose="020B0604030504040204" pitchFamily="50" charset="-128"/>
              </a:rPr>
              <a:t>排出量等の情報を公開し、</a:t>
            </a:r>
            <a:r>
              <a:rPr kumimoji="1" lang="ja-JP" altLang="en-US" sz="1600" b="1" u="sng" dirty="0">
                <a:solidFill>
                  <a:srgbClr val="FF0000"/>
                </a:solidFill>
                <a:latin typeface="メイリオ" panose="020B0604030504040204" pitchFamily="50" charset="-128"/>
                <a:ea typeface="メイリオ" panose="020B0604030504040204" pitchFamily="50" charset="-128"/>
              </a:rPr>
              <a:t>取引先からの要請に応えることで、取引先との関係を強化</a:t>
            </a:r>
            <a:r>
              <a:rPr kumimoji="1" lang="ja-JP" altLang="en-US" sz="1600" dirty="0">
                <a:latin typeface="メイリオ" panose="020B0604030504040204" pitchFamily="50" charset="-128"/>
                <a:ea typeface="メイリオ" panose="020B0604030504040204" pitchFamily="50" charset="-128"/>
              </a:rPr>
              <a:t>することができます。</a:t>
            </a:r>
          </a:p>
        </p:txBody>
      </p:sp>
      <p:pic>
        <p:nvPicPr>
          <p:cNvPr id="15" name="グラフィックス 14" descr="表彰台 単色塗りつぶし">
            <a:extLst>
              <a:ext uri="{FF2B5EF4-FFF2-40B4-BE49-F238E27FC236}">
                <a16:creationId xmlns:a16="http://schemas.microsoft.com/office/drawing/2014/main" id="{7318CB65-67E6-F2F8-64D7-05D2B0CF80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8179" y="1065900"/>
            <a:ext cx="869059" cy="869059"/>
          </a:xfrm>
          <a:prstGeom prst="rect">
            <a:avLst/>
          </a:prstGeom>
        </p:spPr>
      </p:pic>
      <p:sp>
        <p:nvSpPr>
          <p:cNvPr id="16" name="テキスト ボックス 15">
            <a:extLst>
              <a:ext uri="{FF2B5EF4-FFF2-40B4-BE49-F238E27FC236}">
                <a16:creationId xmlns:a16="http://schemas.microsoft.com/office/drawing/2014/main" id="{7F8BDE4A-9C5C-4A52-6B4E-9600E7483F47}"/>
              </a:ext>
            </a:extLst>
          </p:cNvPr>
          <p:cNvSpPr txBox="1"/>
          <p:nvPr/>
        </p:nvSpPr>
        <p:spPr>
          <a:xfrm>
            <a:off x="991750" y="2678530"/>
            <a:ext cx="8031262" cy="992592"/>
          </a:xfrm>
          <a:prstGeom prst="rect">
            <a:avLst/>
          </a:prstGeom>
          <a:noFill/>
        </p:spPr>
        <p:txBody>
          <a:bodyPr wrap="square" rtlCol="0">
            <a:spAutoFit/>
          </a:bodyPr>
          <a:lstStyle/>
          <a:p>
            <a:pPr>
              <a:lnSpc>
                <a:spcPct val="120000"/>
              </a:lnSpc>
            </a:pPr>
            <a:r>
              <a:rPr kumimoji="1" lang="ja-JP" altLang="en-US" sz="1600" dirty="0">
                <a:latin typeface="メイリオ" panose="020B0604030504040204" pitchFamily="50" charset="-128"/>
                <a:ea typeface="メイリオ" panose="020B0604030504040204" pitchFamily="50" charset="-128"/>
              </a:rPr>
              <a:t>　高効率設備の導入や省エネのための運用改善を行い、</a:t>
            </a:r>
            <a:r>
              <a:rPr kumimoji="1" lang="ja-JP" altLang="en-US" sz="1600" b="1" u="sng" dirty="0">
                <a:solidFill>
                  <a:srgbClr val="FF0000"/>
                </a:solidFill>
                <a:latin typeface="メイリオ" panose="020B0604030504040204" pitchFamily="50" charset="-128"/>
                <a:ea typeface="メイリオ" panose="020B0604030504040204" pitchFamily="50" charset="-128"/>
              </a:rPr>
              <a:t>エネルギーコストを削減することにより、利益が増加</a:t>
            </a:r>
            <a:r>
              <a:rPr kumimoji="1" lang="ja-JP" altLang="en-US" sz="1600" dirty="0">
                <a:latin typeface="メイリオ" panose="020B0604030504040204" pitchFamily="50" charset="-128"/>
                <a:ea typeface="メイリオ" panose="020B0604030504040204" pitchFamily="50" charset="-128"/>
              </a:rPr>
              <a:t>します。また、エネルギーコスト削減により生み出された利益を別の省エネ取組に投資することで、更なる利益を生み出すことができます。</a:t>
            </a:r>
          </a:p>
        </p:txBody>
      </p:sp>
      <p:sp>
        <p:nvSpPr>
          <p:cNvPr id="17" name="テキスト ボックス 16">
            <a:extLst>
              <a:ext uri="{FF2B5EF4-FFF2-40B4-BE49-F238E27FC236}">
                <a16:creationId xmlns:a16="http://schemas.microsoft.com/office/drawing/2014/main" id="{A0B47F6F-F83C-C529-B732-DFF7170E851C}"/>
              </a:ext>
            </a:extLst>
          </p:cNvPr>
          <p:cNvSpPr txBox="1"/>
          <p:nvPr/>
        </p:nvSpPr>
        <p:spPr>
          <a:xfrm>
            <a:off x="0" y="2329179"/>
            <a:ext cx="5771724" cy="430887"/>
          </a:xfrm>
          <a:prstGeom prst="rect">
            <a:avLst/>
          </a:prstGeom>
          <a:noFill/>
        </p:spPr>
        <p:txBody>
          <a:bodyPr wrap="square" rtlCol="0">
            <a:spAutoFit/>
          </a:bodyPr>
          <a:lstStyle/>
          <a:p>
            <a:pPr>
              <a:lnSpc>
                <a:spcPct val="110000"/>
              </a:lnSpc>
            </a:pPr>
            <a:r>
              <a:rPr kumimoji="1" lang="ja-JP" altLang="en-US" sz="2000" b="1" dirty="0">
                <a:solidFill>
                  <a:schemeClr val="accent1"/>
                </a:solidFill>
                <a:latin typeface="メイリオ" panose="020B0604030504040204" pitchFamily="50" charset="-128"/>
                <a:ea typeface="メイリオ" panose="020B0604030504040204" pitchFamily="50" charset="-128"/>
              </a:rPr>
              <a:t>（２） エネルギーコストの削減＝利益の確保</a:t>
            </a:r>
          </a:p>
        </p:txBody>
      </p:sp>
      <p:pic>
        <p:nvPicPr>
          <p:cNvPr id="19" name="グラフィックス 18" descr="棒グラフ (下降) 単色塗りつぶし">
            <a:extLst>
              <a:ext uri="{FF2B5EF4-FFF2-40B4-BE49-F238E27FC236}">
                <a16:creationId xmlns:a16="http://schemas.microsoft.com/office/drawing/2014/main" id="{AA071B1C-204C-641C-36CB-E839DB31B5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3623" y="2841022"/>
            <a:ext cx="758674" cy="758674"/>
          </a:xfrm>
          <a:prstGeom prst="rect">
            <a:avLst/>
          </a:prstGeom>
        </p:spPr>
      </p:pic>
      <p:sp>
        <p:nvSpPr>
          <p:cNvPr id="20" name="テキスト ボックス 19">
            <a:extLst>
              <a:ext uri="{FF2B5EF4-FFF2-40B4-BE49-F238E27FC236}">
                <a16:creationId xmlns:a16="http://schemas.microsoft.com/office/drawing/2014/main" id="{2D787F11-4CF4-8307-3FA1-B5AF4A393B26}"/>
              </a:ext>
            </a:extLst>
          </p:cNvPr>
          <p:cNvSpPr txBox="1"/>
          <p:nvPr/>
        </p:nvSpPr>
        <p:spPr>
          <a:xfrm>
            <a:off x="12697" y="3683649"/>
            <a:ext cx="3553612" cy="446460"/>
          </a:xfrm>
          <a:prstGeom prst="rect">
            <a:avLst/>
          </a:prstGeom>
          <a:noFill/>
        </p:spPr>
        <p:txBody>
          <a:bodyPr wrap="square" rtlCol="0">
            <a:spAutoFit/>
          </a:bodyPr>
          <a:lstStyle/>
          <a:p>
            <a:pPr>
              <a:lnSpc>
                <a:spcPct val="110000"/>
              </a:lnSpc>
            </a:pPr>
            <a:r>
              <a:rPr kumimoji="1" lang="ja-JP" altLang="en-US" sz="2000" b="1" dirty="0">
                <a:solidFill>
                  <a:schemeClr val="accent1"/>
                </a:solidFill>
                <a:latin typeface="メイリオ" panose="020B0604030504040204" pitchFamily="50" charset="-128"/>
                <a:ea typeface="メイリオ" panose="020B0604030504040204" pitchFamily="50" charset="-128"/>
              </a:rPr>
              <a:t>（３）企業イメージの向上</a:t>
            </a:r>
          </a:p>
        </p:txBody>
      </p:sp>
      <p:sp>
        <p:nvSpPr>
          <p:cNvPr id="21" name="テキスト ボックス 20">
            <a:extLst>
              <a:ext uri="{FF2B5EF4-FFF2-40B4-BE49-F238E27FC236}">
                <a16:creationId xmlns:a16="http://schemas.microsoft.com/office/drawing/2014/main" id="{39602238-A1EE-011B-E546-B04BEDCB9DDD}"/>
              </a:ext>
            </a:extLst>
          </p:cNvPr>
          <p:cNvSpPr txBox="1"/>
          <p:nvPr/>
        </p:nvSpPr>
        <p:spPr>
          <a:xfrm>
            <a:off x="991750" y="3975003"/>
            <a:ext cx="7924948" cy="993569"/>
          </a:xfrm>
          <a:prstGeom prst="rect">
            <a:avLst/>
          </a:prstGeom>
          <a:noFill/>
        </p:spPr>
        <p:txBody>
          <a:bodyPr wrap="square" rtlCol="0">
            <a:spAutoFit/>
          </a:bodyPr>
          <a:lstStyle/>
          <a:p>
            <a:pPr>
              <a:lnSpc>
                <a:spcPct val="120000"/>
              </a:lnSpc>
            </a:pPr>
            <a:r>
              <a:rPr kumimoji="1" lang="ja-JP" altLang="en-US" sz="1600" dirty="0">
                <a:latin typeface="メイリオ" panose="020B0604030504040204" pitchFamily="50" charset="-128"/>
                <a:ea typeface="メイリオ" panose="020B0604030504040204" pitchFamily="50" charset="-128"/>
              </a:rPr>
              <a:t>　カーボンニュートラルに向けた取組を積極的に行う企業は、社員のモチベーションの向上につながります。また、</a:t>
            </a:r>
            <a:r>
              <a:rPr kumimoji="1" lang="ja-JP" altLang="en-US" sz="1600" b="1" u="sng" dirty="0">
                <a:solidFill>
                  <a:srgbClr val="FF0000"/>
                </a:solidFill>
                <a:latin typeface="メイリオ" panose="020B0604030504040204" pitchFamily="50" charset="-128"/>
                <a:ea typeface="メイリオ" panose="020B0604030504040204" pitchFamily="50" charset="-128"/>
              </a:rPr>
              <a:t>企業イメージが向上</a:t>
            </a:r>
            <a:r>
              <a:rPr kumimoji="1" lang="ja-JP" altLang="en-US" sz="1600" dirty="0">
                <a:latin typeface="メイリオ" panose="020B0604030504040204" pitchFamily="50" charset="-128"/>
                <a:ea typeface="メイリオ" panose="020B0604030504040204" pitchFamily="50" charset="-128"/>
              </a:rPr>
              <a:t>するとともに、社会に貢献したいと考えている</a:t>
            </a:r>
            <a:r>
              <a:rPr kumimoji="1" lang="ja-JP" altLang="en-US" sz="1600" b="1" u="sng" dirty="0">
                <a:solidFill>
                  <a:srgbClr val="FF0000"/>
                </a:solidFill>
                <a:latin typeface="メイリオ" panose="020B0604030504040204" pitchFamily="50" charset="-128"/>
                <a:ea typeface="メイリオ" panose="020B0604030504040204" pitchFamily="50" charset="-128"/>
              </a:rPr>
              <a:t>優秀な人材</a:t>
            </a:r>
            <a:r>
              <a:rPr kumimoji="1" lang="ja-JP" altLang="en-US" sz="1600" dirty="0">
                <a:latin typeface="メイリオ" panose="020B0604030504040204" pitchFamily="50" charset="-128"/>
                <a:ea typeface="メイリオ" panose="020B0604030504040204" pitchFamily="50" charset="-128"/>
              </a:rPr>
              <a:t>から就職先として選ばれやすくなります。</a:t>
            </a:r>
          </a:p>
        </p:txBody>
      </p:sp>
      <p:pic>
        <p:nvPicPr>
          <p:cNvPr id="22" name="グラフィックス 21" descr="接続 単色塗りつぶし">
            <a:extLst>
              <a:ext uri="{FF2B5EF4-FFF2-40B4-BE49-F238E27FC236}">
                <a16:creationId xmlns:a16="http://schemas.microsoft.com/office/drawing/2014/main" id="{790B37B6-8C36-BD8B-6425-B8BF0A3C87A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2974" y="4105985"/>
            <a:ext cx="839971" cy="839971"/>
          </a:xfrm>
          <a:prstGeom prst="rect">
            <a:avLst/>
          </a:prstGeom>
        </p:spPr>
      </p:pic>
      <p:sp>
        <p:nvSpPr>
          <p:cNvPr id="27" name="テキスト ボックス 26">
            <a:extLst>
              <a:ext uri="{FF2B5EF4-FFF2-40B4-BE49-F238E27FC236}">
                <a16:creationId xmlns:a16="http://schemas.microsoft.com/office/drawing/2014/main" id="{8B4ABBAF-64C7-99C1-47EE-0BEEBB2E51D7}"/>
              </a:ext>
            </a:extLst>
          </p:cNvPr>
          <p:cNvSpPr txBox="1"/>
          <p:nvPr/>
        </p:nvSpPr>
        <p:spPr>
          <a:xfrm>
            <a:off x="8580" y="5018266"/>
            <a:ext cx="4721390" cy="769441"/>
          </a:xfrm>
          <a:prstGeom prst="rect">
            <a:avLst/>
          </a:prstGeom>
          <a:noFill/>
        </p:spPr>
        <p:txBody>
          <a:bodyPr wrap="square" rtlCol="0">
            <a:spAutoFit/>
          </a:bodyPr>
          <a:lstStyle/>
          <a:p>
            <a:pPr>
              <a:lnSpc>
                <a:spcPct val="110000"/>
              </a:lnSpc>
            </a:pPr>
            <a:r>
              <a:rPr kumimoji="1" lang="ja-JP" altLang="en-US" sz="2000" b="1" dirty="0">
                <a:solidFill>
                  <a:schemeClr val="accent1"/>
                </a:solidFill>
                <a:latin typeface="メイリオ" panose="020B0604030504040204" pitchFamily="50" charset="-128"/>
                <a:ea typeface="メイリオ" panose="020B0604030504040204" pitchFamily="50" charset="-128"/>
              </a:rPr>
              <a:t>（４）資金調達環境の向上による経営　</a:t>
            </a:r>
            <a:endParaRPr kumimoji="1" lang="en-US" altLang="ja-JP" sz="2000" b="1" dirty="0">
              <a:solidFill>
                <a:schemeClr val="accent1"/>
              </a:solidFill>
              <a:latin typeface="メイリオ" panose="020B0604030504040204" pitchFamily="50" charset="-128"/>
              <a:ea typeface="メイリオ" panose="020B0604030504040204" pitchFamily="50" charset="-128"/>
            </a:endParaRPr>
          </a:p>
          <a:p>
            <a:pPr>
              <a:lnSpc>
                <a:spcPct val="110000"/>
              </a:lnSpc>
            </a:pPr>
            <a:r>
              <a:rPr kumimoji="1" lang="ja-JP" altLang="en-US" sz="2000" b="1" dirty="0">
                <a:solidFill>
                  <a:schemeClr val="accent1"/>
                </a:solidFill>
                <a:latin typeface="メイリオ" panose="020B0604030504040204" pitchFamily="50" charset="-128"/>
                <a:ea typeface="メイリオ" panose="020B0604030504040204" pitchFamily="50" charset="-128"/>
              </a:rPr>
              <a:t>　　　の安定化</a:t>
            </a:r>
          </a:p>
        </p:txBody>
      </p:sp>
      <p:sp>
        <p:nvSpPr>
          <p:cNvPr id="28" name="テキスト ボックス 27">
            <a:extLst>
              <a:ext uri="{FF2B5EF4-FFF2-40B4-BE49-F238E27FC236}">
                <a16:creationId xmlns:a16="http://schemas.microsoft.com/office/drawing/2014/main" id="{F7F639D8-EA82-619C-28EE-9928BC08C156}"/>
              </a:ext>
            </a:extLst>
          </p:cNvPr>
          <p:cNvSpPr txBox="1"/>
          <p:nvPr/>
        </p:nvSpPr>
        <p:spPr>
          <a:xfrm>
            <a:off x="874191" y="5428927"/>
            <a:ext cx="3683071" cy="1261884"/>
          </a:xfrm>
          <a:prstGeom prst="rect">
            <a:avLst/>
          </a:prstGeom>
          <a:noFill/>
        </p:spPr>
        <p:txBody>
          <a:bodyPr wrap="square" rtlCol="0">
            <a:spAutoFit/>
          </a:bodyPr>
          <a:lstStyle/>
          <a:p>
            <a:pPr>
              <a:lnSpc>
                <a:spcPct val="120000"/>
              </a:lnSpc>
            </a:pPr>
            <a:r>
              <a:rPr kumimoji="1" lang="ja-JP" altLang="en-US" sz="1600" dirty="0">
                <a:latin typeface="メイリオ" panose="020B0604030504040204" pitchFamily="50" charset="-128"/>
                <a:ea typeface="メイリオ" panose="020B0604030504040204" pitchFamily="50" charset="-128"/>
              </a:rPr>
              <a:t>　　　　　ＣＮに関する企業の取組状況は、投資家や金融機関の評価基準の一つです。</a:t>
            </a:r>
            <a:r>
              <a:rPr lang="ja-JP" altLang="en-US" sz="1600" kern="0" spc="-4" dirty="0">
                <a:uFill>
                  <a:solidFill>
                    <a:srgbClr val="000000"/>
                  </a:solidFill>
                </a:uFill>
                <a:latin typeface="メイリオ" panose="020B0604030504040204" pitchFamily="50" charset="-128"/>
                <a:ea typeface="メイリオ" panose="020B0604030504040204" pitchFamily="50" charset="-128"/>
                <a:cs typeface="Meiryo UI"/>
              </a:rPr>
              <a:t>好条件の資金調達の選択肢を増やすこと等にもつながります。</a:t>
            </a:r>
            <a:endParaRPr kumimoji="1" lang="ja-JP" altLang="en-US" sz="1600" dirty="0">
              <a:latin typeface="メイリオ" panose="020B0604030504040204" pitchFamily="50" charset="-128"/>
              <a:ea typeface="メイリオ" panose="020B0604030504040204" pitchFamily="50" charset="-128"/>
            </a:endParaRPr>
          </a:p>
        </p:txBody>
      </p:sp>
      <p:pic>
        <p:nvPicPr>
          <p:cNvPr id="30" name="グラフィックス 29" descr="握手 単色塗りつぶし">
            <a:extLst>
              <a:ext uri="{FF2B5EF4-FFF2-40B4-BE49-F238E27FC236}">
                <a16:creationId xmlns:a16="http://schemas.microsoft.com/office/drawing/2014/main" id="{EEF86AFD-E582-F51A-2768-A0DD359FCA0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0427" y="5613029"/>
            <a:ext cx="823236" cy="823236"/>
          </a:xfrm>
          <a:prstGeom prst="rect">
            <a:avLst/>
          </a:prstGeom>
        </p:spPr>
      </p:pic>
      <p:sp>
        <p:nvSpPr>
          <p:cNvPr id="32" name="スライド番号プレースホルダー 2">
            <a:extLst>
              <a:ext uri="{FF2B5EF4-FFF2-40B4-BE49-F238E27FC236}">
                <a16:creationId xmlns:a16="http://schemas.microsoft.com/office/drawing/2014/main" id="{F0958785-EFA1-0DF6-56E8-D0D32690115A}"/>
              </a:ext>
            </a:extLst>
          </p:cNvPr>
          <p:cNvSpPr>
            <a:spLocks noGrp="1"/>
          </p:cNvSpPr>
          <p:nvPr>
            <p:ph type="sldNum" sz="quarter" idx="12"/>
          </p:nvPr>
        </p:nvSpPr>
        <p:spPr>
          <a:xfrm>
            <a:off x="10970110" y="6417051"/>
            <a:ext cx="524435" cy="365125"/>
          </a:xfrm>
        </p:spPr>
        <p:txBody>
          <a:bodyPr/>
          <a:lstStyle/>
          <a:p>
            <a:r>
              <a:rPr lang="en-US" altLang="ja-JP" sz="1200" dirty="0">
                <a:solidFill>
                  <a:schemeClr val="tx1"/>
                </a:solidFill>
                <a:latin typeface="メイリオ" panose="020B0604030504040204" pitchFamily="50" charset="-128"/>
                <a:ea typeface="メイリオ" panose="020B0604030504040204" pitchFamily="50" charset="-128"/>
              </a:rPr>
              <a:t>3</a:t>
            </a:r>
            <a:endParaRPr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34" name="テキスト ボックス 33">
            <a:extLst>
              <a:ext uri="{FF2B5EF4-FFF2-40B4-BE49-F238E27FC236}">
                <a16:creationId xmlns:a16="http://schemas.microsoft.com/office/drawing/2014/main" id="{D5417BA2-C926-25A6-D71A-F00F8B5816BE}"/>
              </a:ext>
            </a:extLst>
          </p:cNvPr>
          <p:cNvSpPr txBox="1"/>
          <p:nvPr/>
        </p:nvSpPr>
        <p:spPr>
          <a:xfrm>
            <a:off x="4466894" y="4961167"/>
            <a:ext cx="4121325" cy="769441"/>
          </a:xfrm>
          <a:prstGeom prst="rect">
            <a:avLst/>
          </a:prstGeom>
          <a:noFill/>
        </p:spPr>
        <p:txBody>
          <a:bodyPr wrap="square" rtlCol="0">
            <a:spAutoFit/>
          </a:bodyPr>
          <a:lstStyle/>
          <a:p>
            <a:pPr>
              <a:lnSpc>
                <a:spcPct val="110000"/>
              </a:lnSpc>
            </a:pPr>
            <a:r>
              <a:rPr kumimoji="1" lang="ja-JP" altLang="en-US" sz="2000" b="1" dirty="0">
                <a:solidFill>
                  <a:schemeClr val="accent1"/>
                </a:solidFill>
                <a:latin typeface="メイリオ" panose="020B0604030504040204" pitchFamily="50" charset="-128"/>
                <a:ea typeface="メイリオ" panose="020B0604030504040204" pitchFamily="50" charset="-128"/>
              </a:rPr>
              <a:t>（５）脱炭素型新製品開発による</a:t>
            </a:r>
            <a:endParaRPr kumimoji="1" lang="en-US" altLang="ja-JP" sz="2000" b="1" dirty="0">
              <a:solidFill>
                <a:schemeClr val="accent1"/>
              </a:solidFill>
              <a:latin typeface="メイリオ" panose="020B0604030504040204" pitchFamily="50" charset="-128"/>
              <a:ea typeface="メイリオ" panose="020B0604030504040204" pitchFamily="50" charset="-128"/>
            </a:endParaRPr>
          </a:p>
          <a:p>
            <a:pPr>
              <a:lnSpc>
                <a:spcPct val="110000"/>
              </a:lnSpc>
            </a:pPr>
            <a:r>
              <a:rPr kumimoji="1" lang="ja-JP" altLang="en-US" sz="2000" b="1" dirty="0">
                <a:solidFill>
                  <a:schemeClr val="accent1"/>
                </a:solidFill>
                <a:latin typeface="メイリオ" panose="020B0604030504040204" pitchFamily="50" charset="-128"/>
                <a:ea typeface="メイリオ" panose="020B0604030504040204" pitchFamily="50" charset="-128"/>
              </a:rPr>
              <a:t>　　　新たな取引先の開拓</a:t>
            </a:r>
          </a:p>
        </p:txBody>
      </p:sp>
      <p:sp>
        <p:nvSpPr>
          <p:cNvPr id="35" name="テキスト ボックス 34">
            <a:extLst>
              <a:ext uri="{FF2B5EF4-FFF2-40B4-BE49-F238E27FC236}">
                <a16:creationId xmlns:a16="http://schemas.microsoft.com/office/drawing/2014/main" id="{A2ADB4AF-DAFC-FFE0-B2E1-40C8434C4865}"/>
              </a:ext>
            </a:extLst>
          </p:cNvPr>
          <p:cNvSpPr txBox="1"/>
          <p:nvPr/>
        </p:nvSpPr>
        <p:spPr>
          <a:xfrm>
            <a:off x="4557262" y="5613029"/>
            <a:ext cx="4520848" cy="1261884"/>
          </a:xfrm>
          <a:prstGeom prst="rect">
            <a:avLst/>
          </a:prstGeom>
          <a:noFill/>
        </p:spPr>
        <p:txBody>
          <a:bodyPr wrap="square" rtlCol="0">
            <a:spAutoFit/>
          </a:bodyPr>
          <a:lstStyle/>
          <a:p>
            <a:pPr>
              <a:lnSpc>
                <a:spcPct val="120000"/>
              </a:lnSpc>
            </a:pPr>
            <a:r>
              <a:rPr kumimoji="1" lang="ja-JP" altLang="en-US" sz="1600" dirty="0">
                <a:latin typeface="メイリオ" panose="020B0604030504040204" pitchFamily="50" charset="-128"/>
                <a:ea typeface="メイリオ" panose="020B0604030504040204" pitchFamily="50" charset="-128"/>
              </a:rPr>
              <a:t>　ニーズを捉え、脱炭素や環境対策に貢献する優れた技術やサービスを展開する企業は、競争力を高め、新たな市場や取引先を開拓することができます。</a:t>
            </a:r>
          </a:p>
        </p:txBody>
      </p:sp>
      <p:pic>
        <p:nvPicPr>
          <p:cNvPr id="37" name="グラフィックス 36" descr="電球と歯車 単色塗りつぶし">
            <a:extLst>
              <a:ext uri="{FF2B5EF4-FFF2-40B4-BE49-F238E27FC236}">
                <a16:creationId xmlns:a16="http://schemas.microsoft.com/office/drawing/2014/main" id="{C435B90B-BFFB-FD91-1374-E4998BA1093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418988" y="5039355"/>
            <a:ext cx="604024" cy="604024"/>
          </a:xfrm>
          <a:prstGeom prst="rect">
            <a:avLst/>
          </a:prstGeom>
        </p:spPr>
      </p:pic>
      <p:sp>
        <p:nvSpPr>
          <p:cNvPr id="39" name="スライド番号プレースホルダー 2">
            <a:extLst>
              <a:ext uri="{FF2B5EF4-FFF2-40B4-BE49-F238E27FC236}">
                <a16:creationId xmlns:a16="http://schemas.microsoft.com/office/drawing/2014/main" id="{EF5DE1D7-E0D0-7C1D-0117-0C969E2F3BA9}"/>
              </a:ext>
            </a:extLst>
          </p:cNvPr>
          <p:cNvSpPr txBox="1">
            <a:spLocks/>
          </p:cNvSpPr>
          <p:nvPr/>
        </p:nvSpPr>
        <p:spPr>
          <a:xfrm>
            <a:off x="7086600" y="6476547"/>
            <a:ext cx="2057400" cy="365125"/>
          </a:xfrm>
          <a:prstGeom prst="rect">
            <a:avLst/>
          </a:prstGeom>
        </p:spPr>
        <p:txBody>
          <a:bodyPr vert="horz" lIns="91440" tIns="45720" rIns="91440" bIns="45720" rtlCol="0" anchor="ctr"/>
          <a:lstStyle>
            <a:defPPr>
              <a:defRPr lang="ja-JP"/>
            </a:defPPr>
            <a:lvl1pPr algn="r" rtl="0" fontAlgn="base">
              <a:spcBef>
                <a:spcPct val="0"/>
              </a:spcBef>
              <a:spcAft>
                <a:spcPct val="0"/>
              </a:spcAft>
              <a:defRPr kumimoji="1" sz="1800" kern="1200">
                <a:solidFill>
                  <a:schemeClr val="tx1">
                    <a:tint val="75000"/>
                  </a:schemeClr>
                </a:solidFill>
                <a:latin typeface="+mn-ea"/>
                <a:ea typeface="+mn-ea"/>
                <a:cs typeface="+mn-cs"/>
              </a:defRPr>
            </a:lvl1pPr>
            <a:lvl2pPr marL="457200" algn="l" rtl="0" fontAlgn="base">
              <a:spcBef>
                <a:spcPct val="0"/>
              </a:spcBef>
              <a:spcAft>
                <a:spcPct val="0"/>
              </a:spcAft>
              <a:defRPr kumimoji="1"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pitchFamily="50" charset="-128"/>
                <a:cs typeface="+mn-cs"/>
              </a:defRPr>
            </a:lvl5pPr>
            <a:lvl6pPr marL="2286000" algn="l" defTabSz="914400" rtl="0" eaLnBrk="1" latinLnBrk="0" hangingPunct="1">
              <a:defRPr kumimoji="1" kern="1200">
                <a:solidFill>
                  <a:schemeClr val="tx1"/>
                </a:solidFill>
                <a:latin typeface="Arial" charset="0"/>
                <a:ea typeface="ＭＳ Ｐゴシック" pitchFamily="50" charset="-128"/>
                <a:cs typeface="+mn-cs"/>
              </a:defRPr>
            </a:lvl6pPr>
            <a:lvl7pPr marL="2743200" algn="l" defTabSz="914400" rtl="0" eaLnBrk="1" latinLnBrk="0" hangingPunct="1">
              <a:defRPr kumimoji="1" kern="1200">
                <a:solidFill>
                  <a:schemeClr val="tx1"/>
                </a:solidFill>
                <a:latin typeface="Arial" charset="0"/>
                <a:ea typeface="ＭＳ Ｐゴシック" pitchFamily="50" charset="-128"/>
                <a:cs typeface="+mn-cs"/>
              </a:defRPr>
            </a:lvl7pPr>
            <a:lvl8pPr marL="3200400" algn="l" defTabSz="914400" rtl="0" eaLnBrk="1" latinLnBrk="0" hangingPunct="1">
              <a:defRPr kumimoji="1" kern="1200">
                <a:solidFill>
                  <a:schemeClr val="tx1"/>
                </a:solidFill>
                <a:latin typeface="Arial" charset="0"/>
                <a:ea typeface="ＭＳ Ｐゴシック" pitchFamily="50" charset="-128"/>
                <a:cs typeface="+mn-cs"/>
              </a:defRPr>
            </a:lvl8pPr>
            <a:lvl9pPr marL="3657600" algn="l" defTabSz="914400" rtl="0" eaLnBrk="1" latinLnBrk="0" hangingPunct="1">
              <a:defRPr kumimoji="1" kern="1200">
                <a:solidFill>
                  <a:schemeClr val="tx1"/>
                </a:solidFill>
                <a:latin typeface="Arial" charset="0"/>
                <a:ea typeface="ＭＳ Ｐゴシック" pitchFamily="50" charset="-128"/>
                <a:cs typeface="+mn-cs"/>
              </a:defRPr>
            </a:lvl9pPr>
          </a:lstStyle>
          <a:p>
            <a:fld id="{4BA0079C-642A-406C-8A3D-812E7441E759}" type="slidenum">
              <a:rPr lang="en-US" altLang="ja-JP" smtClean="0"/>
              <a:pPr/>
              <a:t>10</a:t>
            </a:fld>
            <a:endParaRPr lang="en-US" altLang="ja-JP"/>
          </a:p>
        </p:txBody>
      </p:sp>
    </p:spTree>
    <p:extLst>
      <p:ext uri="{BB962C8B-B14F-4D97-AF65-F5344CB8AC3E}">
        <p14:creationId xmlns:p14="http://schemas.microsoft.com/office/powerpoint/2010/main" val="2669576147"/>
      </p:ext>
    </p:extLst>
  </p:cSld>
  <p:clrMapOvr>
    <a:masterClrMapping/>
  </p:clrMapOvr>
  <mc:AlternateContent xmlns:mc="http://schemas.openxmlformats.org/markup-compatibility/2006" xmlns:p14="http://schemas.microsoft.com/office/powerpoint/2010/main">
    <mc:Choice Requires="p14">
      <p:transition spd="slow" p14:dur="2000" advTm="764"/>
    </mc:Choice>
    <mc:Fallback xmlns="">
      <p:transition spd="slow" advTm="764"/>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26040-F1D7-5010-CE18-EB49446FF6BA}"/>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1A00119-1466-5295-0613-EECA7270CAA7}"/>
              </a:ext>
            </a:extLst>
          </p:cNvPr>
          <p:cNvSpPr>
            <a:spLocks noGrp="1"/>
          </p:cNvSpPr>
          <p:nvPr>
            <p:ph type="sldNum" sz="quarter" idx="12"/>
          </p:nvPr>
        </p:nvSpPr>
        <p:spPr/>
        <p:txBody>
          <a:bodyPr/>
          <a:lstStyle/>
          <a:p>
            <a:fld id="{4BA0079C-642A-406C-8A3D-812E7441E759}" type="slidenum">
              <a:rPr lang="en-US" altLang="ja-JP" smtClean="0"/>
              <a:pPr/>
              <a:t>11</a:t>
            </a:fld>
            <a:endParaRPr lang="en-US" altLang="ja-JP"/>
          </a:p>
        </p:txBody>
      </p:sp>
      <p:sp>
        <p:nvSpPr>
          <p:cNvPr id="4" name="タイトル 1">
            <a:extLst>
              <a:ext uri="{FF2B5EF4-FFF2-40B4-BE49-F238E27FC236}">
                <a16:creationId xmlns:a16="http://schemas.microsoft.com/office/drawing/2014/main" id="{CFA5378C-F9F4-5EE5-C4DC-3E8E6BDF3AE4}"/>
              </a:ext>
            </a:extLst>
          </p:cNvPr>
          <p:cNvSpPr txBox="1">
            <a:spLocks/>
          </p:cNvSpPr>
          <p:nvPr/>
        </p:nvSpPr>
        <p:spPr>
          <a:xfrm>
            <a:off x="683568" y="1160748"/>
            <a:ext cx="8226660" cy="3816424"/>
          </a:xfrm>
          <a:prstGeom prst="rect">
            <a:avLst/>
          </a:prstGeom>
          <a:noFill/>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fontAlgn="base">
              <a:lnSpc>
                <a:spcPct val="150000"/>
              </a:lnSpc>
              <a:spcAft>
                <a:spcPct val="0"/>
              </a:spcAft>
            </a:pPr>
            <a:r>
              <a:rPr lang="ja-JP" altLang="en-US" sz="5400" b="1" dirty="0">
                <a:latin typeface="HG丸ｺﾞｼｯｸM-PRO" panose="020F0600000000000000" pitchFamily="50" charset="-128"/>
                <a:ea typeface="HG丸ｺﾞｼｯｸM-PRO" panose="020F0600000000000000" pitchFamily="50" charset="-128"/>
                <a:cs typeface="メイリオ" pitchFamily="50" charset="-128"/>
              </a:rPr>
              <a:t>      愛知県による</a:t>
            </a:r>
            <a:endParaRPr lang="en-US" altLang="ja-JP" sz="5400" b="1" dirty="0">
              <a:latin typeface="HG丸ｺﾞｼｯｸM-PRO" panose="020F0600000000000000" pitchFamily="50" charset="-128"/>
              <a:ea typeface="HG丸ｺﾞｼｯｸM-PRO" panose="020F0600000000000000" pitchFamily="50" charset="-128"/>
              <a:cs typeface="メイリオ" pitchFamily="50" charset="-128"/>
            </a:endParaRPr>
          </a:p>
          <a:p>
            <a:pPr algn="l" fontAlgn="base">
              <a:lnSpc>
                <a:spcPct val="150000"/>
              </a:lnSpc>
              <a:spcAft>
                <a:spcPct val="0"/>
              </a:spcAft>
            </a:pPr>
            <a:r>
              <a:rPr lang="ja-JP" altLang="en-US" sz="5400" b="1" dirty="0">
                <a:latin typeface="HG丸ｺﾞｼｯｸM-PRO" panose="020F0600000000000000" pitchFamily="50" charset="-128"/>
                <a:ea typeface="HG丸ｺﾞｼｯｸM-PRO" panose="020F0600000000000000" pitchFamily="50" charset="-128"/>
                <a:cs typeface="メイリオ" pitchFamily="50" charset="-128"/>
              </a:rPr>
              <a:t>　　脱炭素経営支援の</a:t>
            </a:r>
            <a:endParaRPr lang="en-US" altLang="ja-JP" sz="5400" b="1" dirty="0">
              <a:latin typeface="HG丸ｺﾞｼｯｸM-PRO" panose="020F0600000000000000" pitchFamily="50" charset="-128"/>
              <a:ea typeface="HG丸ｺﾞｼｯｸM-PRO" panose="020F0600000000000000" pitchFamily="50" charset="-128"/>
              <a:cs typeface="メイリオ" pitchFamily="50" charset="-128"/>
            </a:endParaRPr>
          </a:p>
          <a:p>
            <a:pPr algn="l" fontAlgn="base">
              <a:lnSpc>
                <a:spcPct val="150000"/>
              </a:lnSpc>
              <a:spcAft>
                <a:spcPct val="0"/>
              </a:spcAft>
            </a:pPr>
            <a:r>
              <a:rPr lang="ja-JP" altLang="en-US" sz="5400" b="1" dirty="0">
                <a:latin typeface="HG丸ｺﾞｼｯｸM-PRO" panose="020F0600000000000000" pitchFamily="50" charset="-128"/>
                <a:ea typeface="HG丸ｺﾞｼｯｸM-PRO" panose="020F0600000000000000" pitchFamily="50" charset="-128"/>
                <a:cs typeface="メイリオ" pitchFamily="50" charset="-128"/>
              </a:rPr>
              <a:t>　　施策紹介</a:t>
            </a:r>
            <a:endParaRPr lang="en-US" altLang="ja-JP" sz="5400" b="1" dirty="0">
              <a:latin typeface="HG丸ｺﾞｼｯｸM-PRO" panose="020F0600000000000000" pitchFamily="50" charset="-128"/>
              <a:ea typeface="HG丸ｺﾞｼｯｸM-PRO" panose="020F0600000000000000" pitchFamily="50" charset="-128"/>
              <a:cs typeface="メイリオ" pitchFamily="50" charset="-128"/>
            </a:endParaRPr>
          </a:p>
        </p:txBody>
      </p:sp>
    </p:spTree>
    <p:extLst>
      <p:ext uri="{BB962C8B-B14F-4D97-AF65-F5344CB8AC3E}">
        <p14:creationId xmlns:p14="http://schemas.microsoft.com/office/powerpoint/2010/main" val="2508865425"/>
      </p:ext>
    </p:extLst>
  </p:cSld>
  <p:clrMapOvr>
    <a:masterClrMapping/>
  </p:clrMapOvr>
  <mc:AlternateContent xmlns:mc="http://schemas.openxmlformats.org/markup-compatibility/2006" xmlns:p14="http://schemas.microsoft.com/office/powerpoint/2010/main">
    <mc:Choice Requires="p14">
      <p:transition spd="slow" p14:dur="2000" advTm="764"/>
    </mc:Choice>
    <mc:Fallback xmlns="">
      <p:transition spd="slow" advTm="764"/>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C92EBB6-F090-24B2-3565-78D249D44B0F}"/>
              </a:ext>
            </a:extLst>
          </p:cNvPr>
          <p:cNvSpPr txBox="1"/>
          <p:nvPr/>
        </p:nvSpPr>
        <p:spPr>
          <a:xfrm>
            <a:off x="197778" y="687644"/>
            <a:ext cx="8861982" cy="1200329"/>
          </a:xfrm>
          <a:prstGeom prst="rect">
            <a:avLst/>
          </a:prstGeom>
          <a:noFill/>
        </p:spPr>
        <p:txBody>
          <a:bodyPr wrap="square" rtlCol="0">
            <a:spAutoFit/>
          </a:bodyPr>
          <a:lstStyle/>
          <a:p>
            <a:r>
              <a:rPr lang="ja-JP" altLang="en-US" sz="2400" dirty="0"/>
              <a:t>県内の金融機関、経済団体、行政機関等が一体となって地域ぐるみで中小事業者等の脱炭素経営を支援していくため、</a:t>
            </a:r>
            <a:r>
              <a:rPr lang="en-US" altLang="ja-JP" sz="2400" dirty="0"/>
              <a:t>2023</a:t>
            </a:r>
            <a:r>
              <a:rPr lang="ja-JP" altLang="en-US" sz="2400" dirty="0"/>
              <a:t>年</a:t>
            </a:r>
            <a:r>
              <a:rPr lang="en-US" altLang="ja-JP" sz="2400" dirty="0"/>
              <a:t>11</a:t>
            </a:r>
            <a:r>
              <a:rPr lang="ja-JP" altLang="en-US" sz="2400" dirty="0"/>
              <a:t>月に設立した支援体制。</a:t>
            </a:r>
            <a:endParaRPr lang="en-US" altLang="ja-JP" sz="2400" dirty="0"/>
          </a:p>
        </p:txBody>
      </p:sp>
      <p:sp>
        <p:nvSpPr>
          <p:cNvPr id="20" name="テキスト ボックス 19">
            <a:extLst>
              <a:ext uri="{FF2B5EF4-FFF2-40B4-BE49-F238E27FC236}">
                <a16:creationId xmlns:a16="http://schemas.microsoft.com/office/drawing/2014/main" id="{D30C74C3-6F6F-0DFD-44A1-3B11DD93B38F}"/>
              </a:ext>
            </a:extLst>
          </p:cNvPr>
          <p:cNvSpPr txBox="1"/>
          <p:nvPr/>
        </p:nvSpPr>
        <p:spPr>
          <a:xfrm>
            <a:off x="141009" y="1793067"/>
            <a:ext cx="8861982" cy="1169551"/>
          </a:xfrm>
          <a:prstGeom prst="rect">
            <a:avLst/>
          </a:prstGeom>
          <a:noFill/>
        </p:spPr>
        <p:txBody>
          <a:bodyPr wrap="square" rtlCol="0">
            <a:spAutoFit/>
          </a:bodyPr>
          <a:lstStyle/>
          <a:p>
            <a:pPr>
              <a:lnSpc>
                <a:spcPct val="150000"/>
              </a:lnSpc>
            </a:pPr>
            <a:r>
              <a:rPr kumimoji="1" lang="en-US" altLang="ja-JP" sz="2000" b="1" dirty="0">
                <a:latin typeface="+mn-ea"/>
                <a:ea typeface="+mn-ea"/>
              </a:rPr>
              <a:t>【</a:t>
            </a:r>
            <a:r>
              <a:rPr kumimoji="1" lang="ja-JP" altLang="en-US" sz="2000" b="1" dirty="0">
                <a:latin typeface="+mn-ea"/>
                <a:ea typeface="+mn-ea"/>
              </a:rPr>
              <a:t>構成機関</a:t>
            </a:r>
            <a:r>
              <a:rPr kumimoji="1" lang="en-US" altLang="ja-JP" sz="2000" b="1" dirty="0">
                <a:latin typeface="+mn-ea"/>
                <a:ea typeface="+mn-ea"/>
              </a:rPr>
              <a:t>】</a:t>
            </a:r>
          </a:p>
          <a:p>
            <a:r>
              <a:rPr kumimoji="1" lang="ja-JP" altLang="en-US" sz="2000" dirty="0">
                <a:latin typeface="+mn-ea"/>
                <a:ea typeface="+mn-ea"/>
              </a:rPr>
              <a:t>　金融機関、経済団体、行政機関、その他支援機関の</a:t>
            </a:r>
            <a:r>
              <a:rPr kumimoji="1" lang="en-US" altLang="ja-JP" sz="2000" dirty="0">
                <a:latin typeface="+mn-ea"/>
                <a:ea typeface="+mn-ea"/>
              </a:rPr>
              <a:t>62</a:t>
            </a:r>
            <a:r>
              <a:rPr kumimoji="1" lang="ja-JP" altLang="en-US" sz="2000" dirty="0">
                <a:latin typeface="+mn-ea"/>
                <a:ea typeface="+mn-ea"/>
              </a:rPr>
              <a:t>機関で構成</a:t>
            </a:r>
            <a:endParaRPr lang="en-US" altLang="ja-JP" sz="2000" dirty="0">
              <a:latin typeface="+mn-ea"/>
              <a:ea typeface="+mn-ea"/>
            </a:endParaRPr>
          </a:p>
          <a:p>
            <a:r>
              <a:rPr kumimoji="1" lang="ja-JP" altLang="en-US" sz="2000" dirty="0">
                <a:latin typeface="+mn-ea"/>
                <a:ea typeface="+mn-ea"/>
              </a:rPr>
              <a:t>　（</a:t>
            </a:r>
            <a:r>
              <a:rPr kumimoji="1" lang="en-US" altLang="ja-JP" sz="2000">
                <a:latin typeface="+mn-ea"/>
                <a:ea typeface="+mn-ea"/>
              </a:rPr>
              <a:t>2026</a:t>
            </a:r>
            <a:r>
              <a:rPr kumimoji="1" lang="ja-JP" altLang="en-US" sz="2000">
                <a:latin typeface="+mn-ea"/>
                <a:ea typeface="+mn-ea"/>
              </a:rPr>
              <a:t>年</a:t>
            </a:r>
            <a:r>
              <a:rPr kumimoji="1" lang="en-US" altLang="ja-JP" sz="2000">
                <a:latin typeface="+mn-ea"/>
                <a:ea typeface="+mn-ea"/>
              </a:rPr>
              <a:t>5</a:t>
            </a:r>
            <a:r>
              <a:rPr kumimoji="1" lang="ja-JP" altLang="en-US" sz="2000">
                <a:latin typeface="+mn-ea"/>
                <a:ea typeface="+mn-ea"/>
              </a:rPr>
              <a:t>月</a:t>
            </a:r>
            <a:r>
              <a:rPr lang="ja-JP" altLang="en-US" sz="2000">
                <a:latin typeface="+mn-ea"/>
                <a:ea typeface="+mn-ea"/>
              </a:rPr>
              <a:t>末</a:t>
            </a:r>
            <a:r>
              <a:rPr kumimoji="1" lang="ja-JP" altLang="en-US" sz="2000">
                <a:latin typeface="+mn-ea"/>
                <a:ea typeface="+mn-ea"/>
              </a:rPr>
              <a:t>現在</a:t>
            </a:r>
            <a:r>
              <a:rPr kumimoji="1" lang="ja-JP" altLang="en-US" sz="2000" dirty="0">
                <a:latin typeface="+mn-ea"/>
                <a:ea typeface="+mn-ea"/>
              </a:rPr>
              <a:t>）</a:t>
            </a:r>
            <a:endParaRPr kumimoji="1" lang="en-US" altLang="ja-JP" sz="2000" dirty="0">
              <a:latin typeface="+mn-ea"/>
              <a:ea typeface="+mn-ea"/>
            </a:endParaRPr>
          </a:p>
        </p:txBody>
      </p:sp>
      <p:graphicFrame>
        <p:nvGraphicFramePr>
          <p:cNvPr id="8" name="表 7">
            <a:extLst>
              <a:ext uri="{FF2B5EF4-FFF2-40B4-BE49-F238E27FC236}">
                <a16:creationId xmlns:a16="http://schemas.microsoft.com/office/drawing/2014/main" id="{BF9AB791-6CF0-740A-811E-E7FF21672109}"/>
              </a:ext>
            </a:extLst>
          </p:cNvPr>
          <p:cNvGraphicFramePr>
            <a:graphicFrameLocks noGrp="1"/>
          </p:cNvGraphicFramePr>
          <p:nvPr>
            <p:extLst>
              <p:ext uri="{D42A27DB-BD31-4B8C-83A1-F6EECF244321}">
                <p14:modId xmlns:p14="http://schemas.microsoft.com/office/powerpoint/2010/main" val="1060044833"/>
              </p:ext>
            </p:extLst>
          </p:nvPr>
        </p:nvGraphicFramePr>
        <p:xfrm>
          <a:off x="263397" y="3132553"/>
          <a:ext cx="4241273" cy="3424900"/>
        </p:xfrm>
        <a:graphic>
          <a:graphicData uri="http://schemas.openxmlformats.org/drawingml/2006/table">
            <a:tbl>
              <a:tblPr firstRow="1" bandRow="1">
                <a:tableStyleId>{5C22544A-7EE6-4342-B048-85BDC9FD1C3A}</a:tableStyleId>
              </a:tblPr>
              <a:tblGrid>
                <a:gridCol w="4241273">
                  <a:extLst>
                    <a:ext uri="{9D8B030D-6E8A-4147-A177-3AD203B41FA5}">
                      <a16:colId xmlns:a16="http://schemas.microsoft.com/office/drawing/2014/main" val="2038572023"/>
                    </a:ext>
                  </a:extLst>
                </a:gridCol>
              </a:tblGrid>
              <a:tr h="1379742">
                <a:tc>
                  <a:txBody>
                    <a:bodyPr/>
                    <a:lstStyle/>
                    <a:p>
                      <a:pPr algn="l">
                        <a:lnSpc>
                          <a:spcPts val="1300"/>
                        </a:lnSpc>
                      </a:pPr>
                      <a:r>
                        <a:rPr kumimoji="1" lang="ja-JP" altLang="en-US" sz="1200" b="1" u="none" dirty="0">
                          <a:solidFill>
                            <a:schemeClr val="tx1"/>
                          </a:solidFill>
                        </a:rPr>
                        <a:t>＜行政機関（</a:t>
                      </a:r>
                      <a:r>
                        <a:rPr kumimoji="1" lang="en-US" altLang="ja-JP" sz="1200" b="1" u="none" dirty="0">
                          <a:solidFill>
                            <a:schemeClr val="tx1"/>
                          </a:solidFill>
                        </a:rPr>
                        <a:t>40</a:t>
                      </a:r>
                      <a:r>
                        <a:rPr kumimoji="1" lang="ja-JP" altLang="en-US" sz="1200" b="1" u="none" dirty="0">
                          <a:solidFill>
                            <a:schemeClr val="tx1"/>
                          </a:solidFill>
                        </a:rPr>
                        <a:t>機関）＞　</a:t>
                      </a:r>
                      <a:endParaRPr kumimoji="1" lang="en-US" altLang="ja-JP" sz="1200" b="1" u="none" dirty="0">
                        <a:solidFill>
                          <a:schemeClr val="tx1"/>
                        </a:solidFill>
                      </a:endParaRPr>
                    </a:p>
                    <a:p>
                      <a:pPr algn="l">
                        <a:lnSpc>
                          <a:spcPts val="1300"/>
                        </a:lnSpc>
                      </a:pPr>
                      <a:r>
                        <a:rPr kumimoji="1" lang="ja-JP" altLang="en-US" sz="1200" b="0" dirty="0">
                          <a:solidFill>
                            <a:schemeClr val="tx1"/>
                          </a:solidFill>
                        </a:rPr>
                        <a:t>環境省中部地方環境事務所　経済産業省中部経済産業局　</a:t>
                      </a:r>
                      <a:endParaRPr kumimoji="1" lang="en-US" altLang="ja-JP" sz="1200" b="0" dirty="0">
                        <a:solidFill>
                          <a:schemeClr val="tx1"/>
                        </a:solidFill>
                      </a:endParaRPr>
                    </a:p>
                    <a:p>
                      <a:pPr algn="l">
                        <a:lnSpc>
                          <a:spcPts val="1300"/>
                        </a:lnSpc>
                      </a:pPr>
                      <a:r>
                        <a:rPr kumimoji="1" lang="ja-JP" altLang="en-US" sz="1200" b="0" u="none" dirty="0">
                          <a:solidFill>
                            <a:schemeClr val="tx1"/>
                          </a:solidFill>
                        </a:rPr>
                        <a:t>愛知県（事務局）</a:t>
                      </a:r>
                      <a:r>
                        <a:rPr kumimoji="1" lang="ja-JP" altLang="en-US" sz="1200" b="0" dirty="0">
                          <a:solidFill>
                            <a:schemeClr val="tx1"/>
                          </a:solidFill>
                        </a:rPr>
                        <a:t>​名古屋市　</a:t>
                      </a:r>
                      <a:r>
                        <a:rPr kumimoji="1" lang="ja-JP" altLang="en-US" sz="1200" b="0" u="none" dirty="0">
                          <a:solidFill>
                            <a:schemeClr val="tx1"/>
                          </a:solidFill>
                        </a:rPr>
                        <a:t>豊橋市</a:t>
                      </a:r>
                      <a:r>
                        <a:rPr kumimoji="1" lang="ja-JP" altLang="en-US" sz="1200" b="0" dirty="0">
                          <a:solidFill>
                            <a:schemeClr val="tx1"/>
                          </a:solidFill>
                        </a:rPr>
                        <a:t>　岡崎市　一宮市　瀬戸市　</a:t>
                      </a:r>
                      <a:endParaRPr kumimoji="1" lang="en-US" altLang="ja-JP" sz="1200" b="0" dirty="0">
                        <a:solidFill>
                          <a:schemeClr val="tx1"/>
                        </a:solidFill>
                      </a:endParaRPr>
                    </a:p>
                    <a:p>
                      <a:pPr algn="l">
                        <a:lnSpc>
                          <a:spcPts val="1300"/>
                        </a:lnSpc>
                      </a:pPr>
                      <a:r>
                        <a:rPr kumimoji="1" lang="ja-JP" altLang="en-US" sz="1200" b="0" dirty="0">
                          <a:solidFill>
                            <a:schemeClr val="tx1"/>
                          </a:solidFill>
                        </a:rPr>
                        <a:t>半田市　春日井市　豊川市     碧南市　刈谷市　安城市　西尾市　</a:t>
                      </a:r>
                      <a:endParaRPr kumimoji="1" lang="en-US" altLang="ja-JP" sz="1200" b="0" dirty="0">
                        <a:solidFill>
                          <a:schemeClr val="tx1"/>
                        </a:solidFill>
                      </a:endParaRPr>
                    </a:p>
                    <a:p>
                      <a:pPr algn="l">
                        <a:lnSpc>
                          <a:spcPts val="1300"/>
                        </a:lnSpc>
                      </a:pPr>
                      <a:r>
                        <a:rPr kumimoji="1" lang="ja-JP" altLang="en-US" sz="1200" b="0" dirty="0">
                          <a:solidFill>
                            <a:schemeClr val="tx1"/>
                          </a:solidFill>
                        </a:rPr>
                        <a:t>蒲郡市　江南市　小牧市　稲沢市　新城市　東海市　 大府市　 </a:t>
                      </a:r>
                      <a:endParaRPr kumimoji="1" lang="en-US" altLang="ja-JP" sz="1200" b="0" dirty="0">
                        <a:solidFill>
                          <a:schemeClr val="tx1"/>
                        </a:solidFill>
                      </a:endParaRPr>
                    </a:p>
                    <a:p>
                      <a:pPr algn="l">
                        <a:lnSpc>
                          <a:spcPts val="1300"/>
                        </a:lnSpc>
                      </a:pPr>
                      <a:r>
                        <a:rPr kumimoji="1" lang="ja-JP" altLang="en-US" sz="1200" b="0" dirty="0">
                          <a:solidFill>
                            <a:schemeClr val="tx1"/>
                          </a:solidFill>
                        </a:rPr>
                        <a:t>知多市　知立市　高浜市　岩倉市　</a:t>
                      </a:r>
                      <a:r>
                        <a:rPr kumimoji="1" lang="ja-JP" altLang="en-US" sz="1200" b="0" u="none" dirty="0">
                          <a:solidFill>
                            <a:schemeClr val="tx1"/>
                          </a:solidFill>
                        </a:rPr>
                        <a:t>豊明市　日進市　田原市　</a:t>
                      </a:r>
                      <a:endParaRPr kumimoji="1" lang="en-US" altLang="ja-JP" sz="1200" b="0" u="none" dirty="0">
                        <a:solidFill>
                          <a:schemeClr val="tx1"/>
                        </a:solidFill>
                      </a:endParaRPr>
                    </a:p>
                    <a:p>
                      <a:pPr algn="l">
                        <a:lnSpc>
                          <a:spcPts val="1300"/>
                        </a:lnSpc>
                      </a:pPr>
                      <a:r>
                        <a:rPr kumimoji="1" lang="ja-JP" altLang="en-US" sz="1200" b="0" u="none" dirty="0">
                          <a:solidFill>
                            <a:schemeClr val="tx1"/>
                          </a:solidFill>
                        </a:rPr>
                        <a:t>みよし市　 長久手市　    豊山町　大口町　扶桑町　阿久比町　</a:t>
                      </a:r>
                      <a:endParaRPr kumimoji="1" lang="en-US" altLang="ja-JP" sz="1200" b="0" u="none" dirty="0">
                        <a:solidFill>
                          <a:schemeClr val="tx1"/>
                        </a:solidFill>
                      </a:endParaRPr>
                    </a:p>
                    <a:p>
                      <a:pPr algn="l">
                        <a:lnSpc>
                          <a:spcPts val="1300"/>
                        </a:lnSpc>
                      </a:pPr>
                      <a:r>
                        <a:rPr kumimoji="1" lang="ja-JP" altLang="en-US" sz="1200" b="0" u="none" dirty="0">
                          <a:solidFill>
                            <a:schemeClr val="tx1"/>
                          </a:solidFill>
                        </a:rPr>
                        <a:t>東浦町　南知多町、美浜町、武豊町　 幸田町</a:t>
                      </a:r>
                      <a:endParaRPr kumimoji="1" lang="ja-JP" altLang="en-US" sz="1200" b="0" u="none" dirty="0">
                        <a:solidFill>
                          <a:schemeClr val="tx1"/>
                        </a:solidFill>
                        <a:latin typeface="+mn-ea"/>
                        <a:ea typeface="+mn-ea"/>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01215345"/>
                  </a:ext>
                </a:extLst>
              </a:tr>
              <a:tr h="561981">
                <a:tc>
                  <a:txBody>
                    <a:bodyPr/>
                    <a:lstStyle/>
                    <a:p>
                      <a:pPr algn="l">
                        <a:lnSpc>
                          <a:spcPts val="1300"/>
                        </a:lnSpc>
                      </a:pPr>
                      <a:r>
                        <a:rPr kumimoji="1" lang="ja-JP" altLang="en-US" sz="1200" b="1" u="none" dirty="0">
                          <a:solidFill>
                            <a:schemeClr val="tx1"/>
                          </a:solidFill>
                        </a:rPr>
                        <a:t>＜経済団体（</a:t>
                      </a:r>
                      <a:r>
                        <a:rPr kumimoji="1" lang="en-US" altLang="ja-JP" sz="1200" b="1" u="none" dirty="0">
                          <a:solidFill>
                            <a:schemeClr val="tx1"/>
                          </a:solidFill>
                        </a:rPr>
                        <a:t>4</a:t>
                      </a:r>
                      <a:r>
                        <a:rPr kumimoji="1" lang="ja-JP" altLang="en-US" sz="1200" b="1" u="none" dirty="0">
                          <a:solidFill>
                            <a:schemeClr val="tx1"/>
                          </a:solidFill>
                        </a:rPr>
                        <a:t>機関）＞　</a:t>
                      </a:r>
                      <a:endParaRPr kumimoji="1" lang="en-US" altLang="ja-JP" sz="1200" b="1" u="none" dirty="0">
                        <a:solidFill>
                          <a:schemeClr val="tx1"/>
                        </a:solidFill>
                      </a:endParaRPr>
                    </a:p>
                    <a:p>
                      <a:pPr algn="l">
                        <a:lnSpc>
                          <a:spcPts val="1300"/>
                        </a:lnSpc>
                      </a:pPr>
                      <a:r>
                        <a:rPr kumimoji="1" lang="ja-JP" altLang="en-US" sz="1200" b="0" i="0" u="none" dirty="0">
                          <a:solidFill>
                            <a:schemeClr val="tx1"/>
                          </a:solidFill>
                        </a:rPr>
                        <a:t>愛知県商工会議所連合会　</a:t>
                      </a:r>
                      <a:r>
                        <a:rPr kumimoji="1" lang="ja-JP" altLang="en-US" sz="1200" dirty="0">
                          <a:solidFill>
                            <a:schemeClr val="tx1"/>
                          </a:solidFill>
                        </a:rPr>
                        <a:t>愛知県商工会連合会　</a:t>
                      </a:r>
                      <a:endParaRPr kumimoji="1" lang="en-US" altLang="ja-JP" sz="1200" dirty="0">
                        <a:solidFill>
                          <a:schemeClr val="tx1"/>
                        </a:solidFill>
                      </a:endParaRPr>
                    </a:p>
                    <a:p>
                      <a:pPr algn="l">
                        <a:lnSpc>
                          <a:spcPts val="1300"/>
                        </a:lnSpc>
                      </a:pPr>
                      <a:r>
                        <a:rPr kumimoji="1" lang="ja-JP" altLang="en-US" sz="1200" b="0" dirty="0">
                          <a:solidFill>
                            <a:schemeClr val="tx1"/>
                          </a:solidFill>
                        </a:rPr>
                        <a:t>愛知県中小企業団体中央会　</a:t>
                      </a:r>
                      <a:r>
                        <a:rPr kumimoji="1" lang="ja-JP" altLang="en-US" sz="1200" dirty="0">
                          <a:solidFill>
                            <a:schemeClr val="tx1"/>
                          </a:solidFill>
                        </a:rPr>
                        <a:t>名古屋商工会議所</a:t>
                      </a:r>
                      <a:endParaRPr kumimoji="1" lang="ja-JP" altLang="en-US" sz="1200" dirty="0">
                        <a:solidFill>
                          <a:schemeClr val="tx1"/>
                        </a:solidFill>
                        <a:latin typeface="+mn-ea"/>
                        <a:ea typeface="+mn-ea"/>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94780605"/>
                  </a:ext>
                </a:extLst>
              </a:tr>
              <a:tr h="1052638">
                <a:tc>
                  <a:txBody>
                    <a:bodyPr/>
                    <a:lstStyle/>
                    <a:p>
                      <a:pPr algn="l">
                        <a:lnSpc>
                          <a:spcPts val="1300"/>
                        </a:lnSpc>
                      </a:pPr>
                      <a:r>
                        <a:rPr kumimoji="1" lang="ja-JP" altLang="en-US" sz="1200" b="1" u="none" dirty="0">
                          <a:solidFill>
                            <a:schemeClr val="tx1"/>
                          </a:solidFill>
                        </a:rPr>
                        <a:t>＜金融機関（</a:t>
                      </a:r>
                      <a:r>
                        <a:rPr kumimoji="1" lang="en-US" altLang="ja-JP" sz="1200" b="1" u="none" dirty="0">
                          <a:solidFill>
                            <a:schemeClr val="tx1"/>
                          </a:solidFill>
                        </a:rPr>
                        <a:t>17</a:t>
                      </a:r>
                      <a:r>
                        <a:rPr kumimoji="1" lang="ja-JP" altLang="en-US" sz="1200" b="1" u="none" dirty="0">
                          <a:solidFill>
                            <a:schemeClr val="tx1"/>
                          </a:solidFill>
                        </a:rPr>
                        <a:t>機関）＞　</a:t>
                      </a:r>
                      <a:endParaRPr kumimoji="1" lang="en-US" altLang="ja-JP" sz="1200" b="1" u="none" dirty="0">
                        <a:solidFill>
                          <a:schemeClr val="tx1"/>
                        </a:solidFill>
                      </a:endParaRPr>
                    </a:p>
                    <a:p>
                      <a:pPr algn="l">
                        <a:lnSpc>
                          <a:spcPts val="1300"/>
                        </a:lnSpc>
                      </a:pPr>
                      <a:r>
                        <a:rPr kumimoji="1" lang="ja-JP" altLang="en-US" sz="1200" dirty="0">
                          <a:solidFill>
                            <a:schemeClr val="tx1"/>
                          </a:solidFill>
                        </a:rPr>
                        <a:t>あいち銀行　名古屋銀行　愛知信用金庫　</a:t>
                      </a:r>
                      <a:r>
                        <a:rPr kumimoji="1" lang="ja-JP" altLang="en-US" sz="1200" b="0" u="none" dirty="0">
                          <a:solidFill>
                            <a:schemeClr val="tx1"/>
                          </a:solidFill>
                        </a:rPr>
                        <a:t>豊橋信用金庫</a:t>
                      </a:r>
                      <a:r>
                        <a:rPr kumimoji="1" lang="ja-JP" altLang="en-US" sz="1200" b="1" u="sng" dirty="0">
                          <a:solidFill>
                            <a:srgbClr val="FF0000"/>
                          </a:solidFill>
                        </a:rPr>
                        <a:t>　</a:t>
                      </a:r>
                      <a:endParaRPr kumimoji="1" lang="en-US" altLang="ja-JP" sz="1200" b="1" u="sng" dirty="0">
                        <a:solidFill>
                          <a:srgbClr val="FF0000"/>
                        </a:solidFill>
                      </a:endParaRPr>
                    </a:p>
                    <a:p>
                      <a:pPr algn="l">
                        <a:lnSpc>
                          <a:spcPts val="1300"/>
                        </a:lnSpc>
                      </a:pPr>
                      <a:r>
                        <a:rPr kumimoji="1" lang="ja-JP" altLang="en-US" sz="1200" dirty="0">
                          <a:solidFill>
                            <a:schemeClr val="tx1"/>
                          </a:solidFill>
                        </a:rPr>
                        <a:t>岡崎信用金庫　いちい信用金庫　瀬戸信用金庫　半田信用金庫　知多信用金庫　</a:t>
                      </a:r>
                      <a:r>
                        <a:rPr kumimoji="1" lang="ja-JP" altLang="en-US" sz="1200" b="0" u="none" dirty="0">
                          <a:solidFill>
                            <a:schemeClr val="tx1"/>
                          </a:solidFill>
                        </a:rPr>
                        <a:t>豊川信用金庫</a:t>
                      </a:r>
                      <a:r>
                        <a:rPr kumimoji="1" lang="ja-JP" altLang="en-US" sz="1200" dirty="0">
                          <a:solidFill>
                            <a:srgbClr val="FF0000"/>
                          </a:solidFill>
                        </a:rPr>
                        <a:t>　</a:t>
                      </a:r>
                      <a:r>
                        <a:rPr kumimoji="1" lang="ja-JP" altLang="en-US" sz="1200" dirty="0">
                          <a:solidFill>
                            <a:schemeClr val="tx1"/>
                          </a:solidFill>
                        </a:rPr>
                        <a:t>豊田信用金庫　碧海信用金庫　</a:t>
                      </a:r>
                      <a:endParaRPr kumimoji="1" lang="en-US" altLang="ja-JP" sz="1200" dirty="0">
                        <a:solidFill>
                          <a:schemeClr val="tx1"/>
                        </a:solidFill>
                      </a:endParaRPr>
                    </a:p>
                    <a:p>
                      <a:pPr algn="l">
                        <a:lnSpc>
                          <a:spcPts val="1300"/>
                        </a:lnSpc>
                      </a:pPr>
                      <a:r>
                        <a:rPr kumimoji="1" lang="ja-JP" altLang="en-US" sz="1200" dirty="0">
                          <a:solidFill>
                            <a:schemeClr val="tx1"/>
                          </a:solidFill>
                        </a:rPr>
                        <a:t>西尾信用金庫　</a:t>
                      </a:r>
                      <a:r>
                        <a:rPr kumimoji="1" lang="ja-JP" altLang="en-US" sz="1200" b="0" u="none" dirty="0">
                          <a:solidFill>
                            <a:schemeClr val="tx1"/>
                          </a:solidFill>
                        </a:rPr>
                        <a:t>蒲郡信用金庫</a:t>
                      </a:r>
                      <a:r>
                        <a:rPr kumimoji="1" lang="ja-JP" altLang="en-US" sz="1200" dirty="0">
                          <a:solidFill>
                            <a:schemeClr val="tx1"/>
                          </a:solidFill>
                        </a:rPr>
                        <a:t>　尾西信用金庫　中日信用金庫　</a:t>
                      </a:r>
                      <a:endParaRPr kumimoji="1" lang="en-US" altLang="ja-JP" sz="1200" dirty="0">
                        <a:solidFill>
                          <a:schemeClr val="tx1"/>
                        </a:solidFill>
                      </a:endParaRPr>
                    </a:p>
                    <a:p>
                      <a:pPr algn="l">
                        <a:lnSpc>
                          <a:spcPts val="1300"/>
                        </a:lnSpc>
                      </a:pPr>
                      <a:r>
                        <a:rPr kumimoji="1" lang="ja-JP" altLang="en-US" sz="1200" dirty="0">
                          <a:solidFill>
                            <a:schemeClr val="tx1"/>
                          </a:solidFill>
                        </a:rPr>
                        <a:t>東春信用金庫</a:t>
                      </a:r>
                      <a:endParaRPr kumimoji="1" lang="ja-JP" altLang="en-US" sz="1200" dirty="0">
                        <a:solidFill>
                          <a:schemeClr val="tx1"/>
                        </a:solidFill>
                        <a:latin typeface="+mn-ea"/>
                        <a:ea typeface="+mn-ea"/>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4077619"/>
                  </a:ext>
                </a:extLst>
              </a:tr>
              <a:tr h="398429">
                <a:tc>
                  <a:txBody>
                    <a:bodyPr/>
                    <a:lstStyle/>
                    <a:p>
                      <a:pPr algn="l">
                        <a:lnSpc>
                          <a:spcPts val="1300"/>
                        </a:lnSpc>
                      </a:pPr>
                      <a:r>
                        <a:rPr kumimoji="1" lang="ja-JP" altLang="en-US" sz="1200" b="1" u="none" dirty="0">
                          <a:solidFill>
                            <a:schemeClr val="tx1"/>
                          </a:solidFill>
                        </a:rPr>
                        <a:t>＜その他（</a:t>
                      </a:r>
                      <a:r>
                        <a:rPr kumimoji="1" lang="en-US" altLang="ja-JP" sz="1200" b="1" u="none" dirty="0">
                          <a:solidFill>
                            <a:schemeClr val="tx1"/>
                          </a:solidFill>
                        </a:rPr>
                        <a:t>1</a:t>
                      </a:r>
                      <a:r>
                        <a:rPr kumimoji="1" lang="ja-JP" altLang="en-US" sz="1200" b="1" u="none" dirty="0">
                          <a:solidFill>
                            <a:schemeClr val="tx1"/>
                          </a:solidFill>
                        </a:rPr>
                        <a:t>機関）＞　</a:t>
                      </a:r>
                      <a:endParaRPr kumimoji="1" lang="en-US" altLang="ja-JP" sz="1200" b="1" u="none" dirty="0">
                        <a:solidFill>
                          <a:schemeClr val="tx1"/>
                        </a:solidFill>
                      </a:endParaRPr>
                    </a:p>
                    <a:p>
                      <a:pPr algn="l">
                        <a:lnSpc>
                          <a:spcPts val="1300"/>
                        </a:lnSpc>
                      </a:pPr>
                      <a:r>
                        <a:rPr kumimoji="1" lang="ja-JP" altLang="en-US" sz="1200" dirty="0">
                          <a:solidFill>
                            <a:schemeClr val="tx1"/>
                          </a:solidFill>
                        </a:rPr>
                        <a:t>（公財）あいち産業振興機構</a:t>
                      </a:r>
                      <a:endParaRPr kumimoji="1" lang="en-US" altLang="ja-JP" sz="1200" dirty="0">
                        <a:solidFill>
                          <a:schemeClr val="tx1"/>
                        </a:solidFill>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92702711"/>
                  </a:ext>
                </a:extLst>
              </a:tr>
            </a:tbl>
          </a:graphicData>
        </a:graphic>
      </p:graphicFrame>
      <p:sp>
        <p:nvSpPr>
          <p:cNvPr id="23" name="楕円 22">
            <a:extLst>
              <a:ext uri="{FF2B5EF4-FFF2-40B4-BE49-F238E27FC236}">
                <a16:creationId xmlns:a16="http://schemas.microsoft.com/office/drawing/2014/main" id="{864D4E23-D562-9BF1-015F-E3D8FD4DA9A3}"/>
              </a:ext>
            </a:extLst>
          </p:cNvPr>
          <p:cNvSpPr/>
          <p:nvPr/>
        </p:nvSpPr>
        <p:spPr>
          <a:xfrm>
            <a:off x="6048822" y="6092351"/>
            <a:ext cx="1453708" cy="62670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400" dirty="0">
                <a:solidFill>
                  <a:schemeClr val="tx1"/>
                </a:solidFill>
                <a:latin typeface="メイリオ" panose="020B0604030504040204" pitchFamily="50" charset="-128"/>
                <a:ea typeface="メイリオ" panose="020B0604030504040204" pitchFamily="50" charset="-128"/>
              </a:rPr>
              <a:t>中小企業</a:t>
            </a:r>
          </a:p>
        </p:txBody>
      </p:sp>
      <p:sp>
        <p:nvSpPr>
          <p:cNvPr id="24" name="楕円 23">
            <a:extLst>
              <a:ext uri="{FF2B5EF4-FFF2-40B4-BE49-F238E27FC236}">
                <a16:creationId xmlns:a16="http://schemas.microsoft.com/office/drawing/2014/main" id="{C2F87C9F-7BE8-E7D7-BAD8-0A39233EB059}"/>
              </a:ext>
            </a:extLst>
          </p:cNvPr>
          <p:cNvSpPr/>
          <p:nvPr/>
        </p:nvSpPr>
        <p:spPr>
          <a:xfrm>
            <a:off x="4901313" y="3918363"/>
            <a:ext cx="1174792" cy="747131"/>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400" dirty="0">
                <a:solidFill>
                  <a:schemeClr val="tx1"/>
                </a:solidFill>
                <a:latin typeface="メイリオ" panose="020B0604030504040204" pitchFamily="50" charset="-128"/>
                <a:ea typeface="メイリオ" panose="020B0604030504040204" pitchFamily="50" charset="-128"/>
              </a:rPr>
              <a:t>金融機関</a:t>
            </a:r>
          </a:p>
        </p:txBody>
      </p:sp>
      <p:sp>
        <p:nvSpPr>
          <p:cNvPr id="25" name="楕円 24">
            <a:extLst>
              <a:ext uri="{FF2B5EF4-FFF2-40B4-BE49-F238E27FC236}">
                <a16:creationId xmlns:a16="http://schemas.microsoft.com/office/drawing/2014/main" id="{0235FB94-EC22-FC15-2403-038321B861F6}"/>
              </a:ext>
            </a:extLst>
          </p:cNvPr>
          <p:cNvSpPr/>
          <p:nvPr/>
        </p:nvSpPr>
        <p:spPr>
          <a:xfrm>
            <a:off x="6225239" y="3469407"/>
            <a:ext cx="1258560" cy="607420"/>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400" dirty="0">
                <a:solidFill>
                  <a:schemeClr val="tx1"/>
                </a:solidFill>
                <a:latin typeface="メイリオ" panose="020B0604030504040204" pitchFamily="50" charset="-128"/>
                <a:ea typeface="メイリオ" panose="020B0604030504040204" pitchFamily="50" charset="-128"/>
              </a:rPr>
              <a:t>行政機関</a:t>
            </a:r>
          </a:p>
        </p:txBody>
      </p:sp>
      <p:sp>
        <p:nvSpPr>
          <p:cNvPr id="26" name="楕円 25">
            <a:extLst>
              <a:ext uri="{FF2B5EF4-FFF2-40B4-BE49-F238E27FC236}">
                <a16:creationId xmlns:a16="http://schemas.microsoft.com/office/drawing/2014/main" id="{668093B9-1022-2EDA-F5F4-53CE4C8FE534}"/>
              </a:ext>
            </a:extLst>
          </p:cNvPr>
          <p:cNvSpPr/>
          <p:nvPr/>
        </p:nvSpPr>
        <p:spPr>
          <a:xfrm>
            <a:off x="6237215" y="4464210"/>
            <a:ext cx="1265315" cy="67718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400" dirty="0">
                <a:solidFill>
                  <a:schemeClr val="tx1"/>
                </a:solidFill>
                <a:latin typeface="メイリオ" panose="020B0604030504040204" pitchFamily="50" charset="-128"/>
                <a:ea typeface="メイリオ" panose="020B0604030504040204" pitchFamily="50" charset="-128"/>
              </a:rPr>
              <a:t>その他</a:t>
            </a:r>
            <a:endParaRPr kumimoji="1" lang="en-US" altLang="ja-JP" sz="14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400" dirty="0">
                <a:solidFill>
                  <a:schemeClr val="tx1"/>
                </a:solidFill>
                <a:latin typeface="メイリオ" panose="020B0604030504040204" pitchFamily="50" charset="-128"/>
                <a:ea typeface="メイリオ" panose="020B0604030504040204" pitchFamily="50" charset="-128"/>
              </a:rPr>
              <a:t>支援機関</a:t>
            </a:r>
          </a:p>
        </p:txBody>
      </p:sp>
      <p:sp>
        <p:nvSpPr>
          <p:cNvPr id="27" name="楕円 26">
            <a:extLst>
              <a:ext uri="{FF2B5EF4-FFF2-40B4-BE49-F238E27FC236}">
                <a16:creationId xmlns:a16="http://schemas.microsoft.com/office/drawing/2014/main" id="{3D9ABD79-C047-6A1E-CFC6-06D442744E4D}"/>
              </a:ext>
            </a:extLst>
          </p:cNvPr>
          <p:cNvSpPr/>
          <p:nvPr/>
        </p:nvSpPr>
        <p:spPr>
          <a:xfrm>
            <a:off x="7661174" y="3880057"/>
            <a:ext cx="1174792" cy="747131"/>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400" dirty="0">
                <a:solidFill>
                  <a:schemeClr val="tx1"/>
                </a:solidFill>
                <a:latin typeface="メイリオ" panose="020B0604030504040204" pitchFamily="50" charset="-128"/>
                <a:ea typeface="メイリオ" panose="020B0604030504040204" pitchFamily="50" charset="-128"/>
              </a:rPr>
              <a:t>経済団体</a:t>
            </a:r>
          </a:p>
        </p:txBody>
      </p:sp>
      <p:sp>
        <p:nvSpPr>
          <p:cNvPr id="28" name="四角形: 角を丸くする 27">
            <a:extLst>
              <a:ext uri="{FF2B5EF4-FFF2-40B4-BE49-F238E27FC236}">
                <a16:creationId xmlns:a16="http://schemas.microsoft.com/office/drawing/2014/main" id="{BE5C94D8-1CBE-F61D-37A6-D0716BE15791}"/>
              </a:ext>
            </a:extLst>
          </p:cNvPr>
          <p:cNvSpPr/>
          <p:nvPr/>
        </p:nvSpPr>
        <p:spPr>
          <a:xfrm>
            <a:off x="4764580" y="3326935"/>
            <a:ext cx="4241273" cy="1903030"/>
          </a:xfrm>
          <a:prstGeom prst="roundRect">
            <a:avLst/>
          </a:prstGeom>
          <a:noFill/>
          <a:ln w="28575">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3FC6D0A0-4D1F-326E-90B1-E7B401C99165}"/>
              </a:ext>
            </a:extLst>
          </p:cNvPr>
          <p:cNvSpPr txBox="1"/>
          <p:nvPr/>
        </p:nvSpPr>
        <p:spPr>
          <a:xfrm>
            <a:off x="7344323" y="3355959"/>
            <a:ext cx="1661530" cy="311114"/>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プラットフォーム</a:t>
            </a:r>
          </a:p>
        </p:txBody>
      </p:sp>
      <p:sp>
        <p:nvSpPr>
          <p:cNvPr id="30" name="矢印: 下 29">
            <a:extLst>
              <a:ext uri="{FF2B5EF4-FFF2-40B4-BE49-F238E27FC236}">
                <a16:creationId xmlns:a16="http://schemas.microsoft.com/office/drawing/2014/main" id="{E64A5FE8-DA46-795B-3526-CC14AFF12A23}"/>
              </a:ext>
            </a:extLst>
          </p:cNvPr>
          <p:cNvSpPr/>
          <p:nvPr/>
        </p:nvSpPr>
        <p:spPr>
          <a:xfrm>
            <a:off x="6832531" y="5421545"/>
            <a:ext cx="546408" cy="6607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矢印: 下 30">
            <a:extLst>
              <a:ext uri="{FF2B5EF4-FFF2-40B4-BE49-F238E27FC236}">
                <a16:creationId xmlns:a16="http://schemas.microsoft.com/office/drawing/2014/main" id="{4D1C837B-76EA-1C3F-6E8A-3CFFB3BB08DD}"/>
              </a:ext>
            </a:extLst>
          </p:cNvPr>
          <p:cNvSpPr/>
          <p:nvPr/>
        </p:nvSpPr>
        <p:spPr>
          <a:xfrm rot="10800000">
            <a:off x="6243970" y="5367247"/>
            <a:ext cx="546408" cy="62670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ADF59554-2103-CCED-630E-DE33B6981377}"/>
              </a:ext>
            </a:extLst>
          </p:cNvPr>
          <p:cNvSpPr txBox="1"/>
          <p:nvPr/>
        </p:nvSpPr>
        <p:spPr>
          <a:xfrm>
            <a:off x="4760248" y="5666382"/>
            <a:ext cx="2050894" cy="523220"/>
          </a:xfrm>
          <a:prstGeom prst="rect">
            <a:avLst/>
          </a:prstGeom>
          <a:noFill/>
        </p:spPr>
        <p:txBody>
          <a:bodyPr wrap="square" rtlCol="0">
            <a:spAutoFit/>
          </a:bodyPr>
          <a:lstStyle/>
          <a:p>
            <a:r>
              <a:rPr lang="ja-JP" altLang="en-US" sz="1400" dirty="0">
                <a:latin typeface="メイリオ" panose="020B0604030504040204" pitchFamily="50" charset="-128"/>
                <a:ea typeface="メイリオ" panose="020B0604030504040204" pitchFamily="50" charset="-128"/>
              </a:rPr>
              <a:t>課題や支援ニーズ</a:t>
            </a:r>
            <a:endParaRPr lang="en-US" altLang="ja-JP" sz="14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の把握</a:t>
            </a:r>
            <a:endParaRPr kumimoji="1" lang="ja-JP" altLang="en-US" sz="1400" dirty="0">
              <a:latin typeface="メイリオ" panose="020B0604030504040204" pitchFamily="50" charset="-128"/>
              <a:ea typeface="メイリオ" panose="020B0604030504040204" pitchFamily="50" charset="-128"/>
            </a:endParaRPr>
          </a:p>
        </p:txBody>
      </p:sp>
      <p:sp>
        <p:nvSpPr>
          <p:cNvPr id="33" name="テキスト ボックス 32">
            <a:extLst>
              <a:ext uri="{FF2B5EF4-FFF2-40B4-BE49-F238E27FC236}">
                <a16:creationId xmlns:a16="http://schemas.microsoft.com/office/drawing/2014/main" id="{FB3EEAF9-2326-9AF9-EA16-D60FD6FAF663}"/>
              </a:ext>
            </a:extLst>
          </p:cNvPr>
          <p:cNvSpPr txBox="1"/>
          <p:nvPr/>
        </p:nvSpPr>
        <p:spPr>
          <a:xfrm>
            <a:off x="7337773" y="5350535"/>
            <a:ext cx="1940311" cy="307777"/>
          </a:xfrm>
          <a:prstGeom prst="rect">
            <a:avLst/>
          </a:prstGeom>
          <a:noFill/>
        </p:spPr>
        <p:txBody>
          <a:bodyPr wrap="square" rtlCol="0">
            <a:spAutoFit/>
          </a:bodyPr>
          <a:lstStyle/>
          <a:p>
            <a:r>
              <a:rPr lang="ja-JP" altLang="en-US" sz="1400" dirty="0">
                <a:latin typeface="メイリオ" panose="020B0604030504040204" pitchFamily="50" charset="-128"/>
                <a:ea typeface="メイリオ" panose="020B0604030504040204" pitchFamily="50" charset="-128"/>
              </a:rPr>
              <a:t>支援メニューの提供</a:t>
            </a:r>
            <a:endParaRPr kumimoji="1" lang="ja-JP" altLang="en-US" sz="1400" dirty="0">
              <a:latin typeface="メイリオ" panose="020B0604030504040204" pitchFamily="50" charset="-128"/>
              <a:ea typeface="メイリオ" panose="020B0604030504040204" pitchFamily="50" charset="-128"/>
            </a:endParaRPr>
          </a:p>
        </p:txBody>
      </p:sp>
      <p:sp>
        <p:nvSpPr>
          <p:cNvPr id="34" name="テキスト ボックス 33">
            <a:extLst>
              <a:ext uri="{FF2B5EF4-FFF2-40B4-BE49-F238E27FC236}">
                <a16:creationId xmlns:a16="http://schemas.microsoft.com/office/drawing/2014/main" id="{AAEB1266-DDA3-6616-C4C0-8ED7D9E3B3B2}"/>
              </a:ext>
            </a:extLst>
          </p:cNvPr>
          <p:cNvSpPr txBox="1"/>
          <p:nvPr/>
        </p:nvSpPr>
        <p:spPr>
          <a:xfrm>
            <a:off x="7328202" y="5701683"/>
            <a:ext cx="1840736" cy="523220"/>
          </a:xfrm>
          <a:prstGeom prst="rect">
            <a:avLst/>
          </a:prstGeom>
          <a:noFill/>
        </p:spPr>
        <p:txBody>
          <a:bodyPr wrap="square" rtlCol="0">
            <a:spAutoFit/>
          </a:bodyPr>
          <a:lstStyle/>
          <a:p>
            <a:r>
              <a:rPr lang="ja-JP" altLang="en-US" sz="1400" dirty="0">
                <a:latin typeface="メイリオ" panose="020B0604030504040204" pitchFamily="50" charset="-128"/>
                <a:ea typeface="メイリオ" panose="020B0604030504040204" pitchFamily="50" charset="-128"/>
              </a:rPr>
              <a:t>フォローアップまで</a:t>
            </a:r>
            <a:endParaRPr lang="en-US" altLang="ja-JP" sz="14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含めた伴走支援</a:t>
            </a:r>
            <a:endParaRPr kumimoji="1" lang="ja-JP" altLang="en-US" sz="1400" dirty="0">
              <a:latin typeface="メイリオ" panose="020B0604030504040204" pitchFamily="50" charset="-128"/>
              <a:ea typeface="メイリオ" panose="020B0604030504040204" pitchFamily="50" charset="-128"/>
            </a:endParaRPr>
          </a:p>
        </p:txBody>
      </p:sp>
      <p:sp>
        <p:nvSpPr>
          <p:cNvPr id="35" name="円弧 34">
            <a:extLst>
              <a:ext uri="{FF2B5EF4-FFF2-40B4-BE49-F238E27FC236}">
                <a16:creationId xmlns:a16="http://schemas.microsoft.com/office/drawing/2014/main" id="{D3AEF9B3-8B7E-59F8-A512-1EC1F4E08EEE}"/>
              </a:ext>
            </a:extLst>
          </p:cNvPr>
          <p:cNvSpPr/>
          <p:nvPr/>
        </p:nvSpPr>
        <p:spPr>
          <a:xfrm>
            <a:off x="5929266" y="3977073"/>
            <a:ext cx="1850507" cy="561799"/>
          </a:xfrm>
          <a:prstGeom prst="arc">
            <a:avLst>
              <a:gd name="adj1" fmla="val 15990595"/>
              <a:gd name="adj2" fmla="val 15344708"/>
            </a:avLst>
          </a:prstGeom>
          <a:ln>
            <a:solidFill>
              <a:schemeClr val="tx1"/>
            </a:solidFill>
            <a:headEnd type="arrow"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D29840F5-D273-7832-7BF9-689FD40393F1}"/>
              </a:ext>
            </a:extLst>
          </p:cNvPr>
          <p:cNvSpPr txBox="1"/>
          <p:nvPr/>
        </p:nvSpPr>
        <p:spPr>
          <a:xfrm>
            <a:off x="6048822" y="4137492"/>
            <a:ext cx="1706135" cy="307777"/>
          </a:xfrm>
          <a:prstGeom prst="rect">
            <a:avLst/>
          </a:prstGeom>
          <a:noFill/>
        </p:spPr>
        <p:txBody>
          <a:bodyPr wrap="square" rtlCol="0">
            <a:spAutoFit/>
          </a:bodyPr>
          <a:lstStyle/>
          <a:p>
            <a:r>
              <a:rPr lang="ja-JP" altLang="en-US" sz="1400" dirty="0">
                <a:latin typeface="メイリオ" panose="020B0604030504040204" pitchFamily="50" charset="-128"/>
                <a:ea typeface="メイリオ" panose="020B0604030504040204" pitchFamily="50" charset="-128"/>
              </a:rPr>
              <a:t>連携した支援体制</a:t>
            </a:r>
            <a:endParaRPr kumimoji="1" lang="ja-JP" altLang="en-US" sz="1400" dirty="0">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87A9F0DE-F19B-C977-A075-63AFC4688424}"/>
              </a:ext>
            </a:extLst>
          </p:cNvPr>
          <p:cNvSpPr txBox="1"/>
          <p:nvPr/>
        </p:nvSpPr>
        <p:spPr>
          <a:xfrm>
            <a:off x="5958846" y="2822864"/>
            <a:ext cx="1886085" cy="369332"/>
          </a:xfrm>
          <a:prstGeom prst="rect">
            <a:avLst/>
          </a:prstGeom>
          <a:noFill/>
        </p:spPr>
        <p:txBody>
          <a:bodyPr wrap="square" rtlCol="0">
            <a:spAutoFit/>
          </a:bodyPr>
          <a:lstStyle/>
          <a:p>
            <a:r>
              <a:rPr lang="en-US" altLang="ja-JP" dirty="0">
                <a:latin typeface="+mj-ea"/>
                <a:ea typeface="+mj-ea"/>
              </a:rPr>
              <a:t>【</a:t>
            </a:r>
            <a:r>
              <a:rPr lang="ja-JP" altLang="en-US" dirty="0">
                <a:latin typeface="+mj-ea"/>
                <a:ea typeface="+mj-ea"/>
              </a:rPr>
              <a:t>イメージ図</a:t>
            </a:r>
            <a:r>
              <a:rPr lang="en-US" altLang="ja-JP" dirty="0">
                <a:latin typeface="+mj-ea"/>
                <a:ea typeface="+mj-ea"/>
              </a:rPr>
              <a:t>】</a:t>
            </a:r>
            <a:endParaRPr kumimoji="1" lang="ja-JP" altLang="en-US" dirty="0">
              <a:latin typeface="+mj-ea"/>
              <a:ea typeface="+mj-ea"/>
            </a:endParaRPr>
          </a:p>
        </p:txBody>
      </p:sp>
      <p:sp>
        <p:nvSpPr>
          <p:cNvPr id="5" name="正方形/長方形 4">
            <a:extLst>
              <a:ext uri="{FF2B5EF4-FFF2-40B4-BE49-F238E27FC236}">
                <a16:creationId xmlns:a16="http://schemas.microsoft.com/office/drawing/2014/main" id="{E255BF72-E430-8C27-8F45-D1BA83E741B4}"/>
              </a:ext>
            </a:extLst>
          </p:cNvPr>
          <p:cNvSpPr/>
          <p:nvPr/>
        </p:nvSpPr>
        <p:spPr>
          <a:xfrm>
            <a:off x="4970" y="24763"/>
            <a:ext cx="9144000" cy="525599"/>
          </a:xfrm>
          <a:prstGeom prst="rect">
            <a:avLst/>
          </a:prstGeom>
          <a:solidFill>
            <a:schemeClr val="accent1">
              <a:lumMod val="7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latin typeface="HG丸ｺﾞｼｯｸM-PRO" panose="020F0600000000000000" pitchFamily="50" charset="-128"/>
                <a:ea typeface="HG丸ｺﾞｼｯｸM-PRO" panose="020F0600000000000000" pitchFamily="50" charset="-128"/>
              </a:rPr>
              <a:t>あいち脱炭素経営支援プラットフォーム（１）</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1">
            <a:extLst>
              <a:ext uri="{FF2B5EF4-FFF2-40B4-BE49-F238E27FC236}">
                <a16:creationId xmlns:a16="http://schemas.microsoft.com/office/drawing/2014/main" id="{0395A444-4495-D425-F05D-8A91357DDD51}"/>
              </a:ext>
            </a:extLst>
          </p:cNvPr>
          <p:cNvSpPr txBox="1">
            <a:spLocks/>
          </p:cNvSpPr>
          <p:nvPr/>
        </p:nvSpPr>
        <p:spPr>
          <a:xfrm>
            <a:off x="7079603" y="6475187"/>
            <a:ext cx="2057400" cy="365125"/>
          </a:xfrm>
          <a:prstGeom prst="rect">
            <a:avLst/>
          </a:prstGeom>
        </p:spPr>
        <p:txBody>
          <a:bodyPr/>
          <a:lstStyle>
            <a:defPPr>
              <a:defRPr lang="ja-JP"/>
            </a:defPPr>
            <a:lvl1pPr algn="l" rtl="0" fontAlgn="base">
              <a:spcBef>
                <a:spcPct val="0"/>
              </a:spcBef>
              <a:spcAft>
                <a:spcPct val="0"/>
              </a:spcAft>
              <a:defRPr kumimoji="1" kern="1200">
                <a:solidFill>
                  <a:schemeClr val="tx1"/>
                </a:solidFill>
                <a:latin typeface="Arial" charset="0"/>
                <a:ea typeface="ＭＳ Ｐゴシック" pitchFamily="50"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pitchFamily="50" charset="-128"/>
                <a:cs typeface="+mn-cs"/>
              </a:defRPr>
            </a:lvl5pPr>
            <a:lvl6pPr marL="2286000" algn="l" defTabSz="914400" rtl="0" eaLnBrk="1" latinLnBrk="0" hangingPunct="1">
              <a:defRPr kumimoji="1" kern="1200">
                <a:solidFill>
                  <a:schemeClr val="tx1"/>
                </a:solidFill>
                <a:latin typeface="Arial" charset="0"/>
                <a:ea typeface="ＭＳ Ｐゴシック" pitchFamily="50" charset="-128"/>
                <a:cs typeface="+mn-cs"/>
              </a:defRPr>
            </a:lvl6pPr>
            <a:lvl7pPr marL="2743200" algn="l" defTabSz="914400" rtl="0" eaLnBrk="1" latinLnBrk="0" hangingPunct="1">
              <a:defRPr kumimoji="1" kern="1200">
                <a:solidFill>
                  <a:schemeClr val="tx1"/>
                </a:solidFill>
                <a:latin typeface="Arial" charset="0"/>
                <a:ea typeface="ＭＳ Ｐゴシック" pitchFamily="50" charset="-128"/>
                <a:cs typeface="+mn-cs"/>
              </a:defRPr>
            </a:lvl7pPr>
            <a:lvl8pPr marL="3200400" algn="l" defTabSz="914400" rtl="0" eaLnBrk="1" latinLnBrk="0" hangingPunct="1">
              <a:defRPr kumimoji="1" kern="1200">
                <a:solidFill>
                  <a:schemeClr val="tx1"/>
                </a:solidFill>
                <a:latin typeface="Arial" charset="0"/>
                <a:ea typeface="ＭＳ Ｐゴシック" pitchFamily="50" charset="-128"/>
                <a:cs typeface="+mn-cs"/>
              </a:defRPr>
            </a:lvl8pPr>
            <a:lvl9pPr marL="3657600" algn="l" defTabSz="914400" rtl="0" eaLnBrk="1" latinLnBrk="0" hangingPunct="1">
              <a:defRPr kumimoji="1" kern="1200">
                <a:solidFill>
                  <a:schemeClr val="tx1"/>
                </a:solidFill>
                <a:latin typeface="Arial" charset="0"/>
                <a:ea typeface="ＭＳ Ｐゴシック" pitchFamily="50" charset="-128"/>
                <a:cs typeface="+mn-cs"/>
              </a:defRPr>
            </a:lvl9pPr>
          </a:lstStyle>
          <a:p>
            <a:pPr algn="r">
              <a:defRPr/>
            </a:pPr>
            <a:fld id="{1417E706-0455-422C-86B6-2D1D9CDC801E}" type="slidenum">
              <a:rPr lang="ja-JP" altLang="en-US" smtClean="0">
                <a:solidFill>
                  <a:srgbClr val="898989"/>
                </a:solidFill>
                <a:latin typeface="ＭＳ Ｐゴシック" panose="020B0600070205080204" pitchFamily="50" charset="-128"/>
              </a:rPr>
              <a:pPr algn="r">
                <a:defRPr/>
              </a:pPr>
              <a:t>12</a:t>
            </a:fld>
            <a:endParaRPr lang="ja-JP" altLang="en-US" dirty="0">
              <a:solidFill>
                <a:srgbClr val="898989"/>
              </a:solidFill>
              <a:latin typeface="ＭＳ Ｐゴシック" panose="020B0600070205080204" pitchFamily="50" charset="-128"/>
            </a:endParaRPr>
          </a:p>
        </p:txBody>
      </p:sp>
    </p:spTree>
    <p:extLst>
      <p:ext uri="{BB962C8B-B14F-4D97-AF65-F5344CB8AC3E}">
        <p14:creationId xmlns:p14="http://schemas.microsoft.com/office/powerpoint/2010/main" val="237111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33BC0-5392-8FB2-503B-7208CCAA3423}"/>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F97D0EE4-FDB9-BFD2-85E4-84CC07D4EFCD}"/>
              </a:ext>
            </a:extLst>
          </p:cNvPr>
          <p:cNvSpPr/>
          <p:nvPr/>
        </p:nvSpPr>
        <p:spPr>
          <a:xfrm>
            <a:off x="143508" y="5337212"/>
            <a:ext cx="8813247" cy="12276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34B44E1D-9017-7861-F888-A161F5465FC3}"/>
              </a:ext>
            </a:extLst>
          </p:cNvPr>
          <p:cNvSpPr/>
          <p:nvPr/>
        </p:nvSpPr>
        <p:spPr>
          <a:xfrm>
            <a:off x="144903" y="2942571"/>
            <a:ext cx="8811852" cy="228930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F37DC8C1-4DE6-7A48-94D9-61D0BE8AD900}"/>
              </a:ext>
            </a:extLst>
          </p:cNvPr>
          <p:cNvSpPr/>
          <p:nvPr/>
        </p:nvSpPr>
        <p:spPr>
          <a:xfrm>
            <a:off x="101942" y="1258053"/>
            <a:ext cx="8907746" cy="157918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0763681F-62DF-1866-84C1-D6AFA7D913E6}"/>
              </a:ext>
            </a:extLst>
          </p:cNvPr>
          <p:cNvSpPr txBox="1"/>
          <p:nvPr/>
        </p:nvSpPr>
        <p:spPr>
          <a:xfrm>
            <a:off x="143508" y="668782"/>
            <a:ext cx="2700300" cy="400110"/>
          </a:xfrm>
          <a:prstGeom prst="rect">
            <a:avLst/>
          </a:prstGeom>
          <a:noFill/>
          <a:ln w="28575">
            <a:solidFill>
              <a:srgbClr val="FF0000"/>
            </a:solidFill>
          </a:ln>
        </p:spPr>
        <p:txBody>
          <a:bodyPr wrap="square">
            <a:spAutoFit/>
          </a:bodyPr>
          <a:lstStyle/>
          <a:p>
            <a:pPr algn="ctr"/>
            <a:r>
              <a:rPr lang="ja-JP" altLang="en-US" sz="2000" b="1" kern="100">
                <a:solidFill>
                  <a:srgbClr val="FF0000"/>
                </a:solidFill>
                <a:latin typeface="ＭＳ Ｐゴシック" panose="020B0600070205080204" pitchFamily="50" charset="-128"/>
                <a:cs typeface="Times New Roman" panose="02020603050405020304" pitchFamily="18" charset="0"/>
              </a:rPr>
              <a:t>２０２６年度</a:t>
            </a:r>
            <a:r>
              <a:rPr lang="ja-JP" altLang="en-US" sz="2000" b="1" kern="100" dirty="0">
                <a:solidFill>
                  <a:srgbClr val="FF0000"/>
                </a:solidFill>
                <a:latin typeface="ＭＳ Ｐゴシック" panose="020B0600070205080204" pitchFamily="50" charset="-128"/>
                <a:cs typeface="Times New Roman" panose="02020603050405020304" pitchFamily="18" charset="0"/>
              </a:rPr>
              <a:t>の実施事業 </a:t>
            </a:r>
            <a:endParaRPr lang="ja-JP" altLang="en-US" sz="2000" b="1" dirty="0">
              <a:solidFill>
                <a:srgbClr val="FF0000"/>
              </a:solidFill>
              <a:latin typeface="ＭＳ Ｐゴシック" panose="020B0600070205080204" pitchFamily="50" charset="-128"/>
            </a:endParaRPr>
          </a:p>
        </p:txBody>
      </p:sp>
      <p:sp>
        <p:nvSpPr>
          <p:cNvPr id="13" name="テキスト ボックス 12">
            <a:extLst>
              <a:ext uri="{FF2B5EF4-FFF2-40B4-BE49-F238E27FC236}">
                <a16:creationId xmlns:a16="http://schemas.microsoft.com/office/drawing/2014/main" id="{CDE27E16-EF77-CB67-FF2C-019B9373F703}"/>
              </a:ext>
            </a:extLst>
          </p:cNvPr>
          <p:cNvSpPr txBox="1"/>
          <p:nvPr/>
        </p:nvSpPr>
        <p:spPr>
          <a:xfrm>
            <a:off x="187245" y="1258053"/>
            <a:ext cx="8949758" cy="5278368"/>
          </a:xfrm>
          <a:prstGeom prst="rect">
            <a:avLst/>
          </a:prstGeom>
          <a:noFill/>
        </p:spPr>
        <p:txBody>
          <a:bodyPr wrap="square">
            <a:spAutoFit/>
          </a:bodyPr>
          <a:lstStyle/>
          <a:p>
            <a:r>
              <a:rPr lang="ja-JP" altLang="en-US" sz="2000" b="1" kern="100" dirty="0">
                <a:latin typeface="ＭＳ Ｐゴシック" panose="020B0600070205080204" pitchFamily="50" charset="-128"/>
                <a:cs typeface="ＭＳ 明朝" panose="02020609040205080304" pitchFamily="17" charset="-128"/>
              </a:rPr>
              <a:t>（１）</a:t>
            </a:r>
            <a:r>
              <a:rPr lang="ja-JP" altLang="ja-JP" sz="2000" b="1" kern="100" dirty="0">
                <a:effectLst/>
                <a:latin typeface="ＭＳ Ｐゴシック" panose="020B0600070205080204" pitchFamily="50" charset="-128"/>
                <a:cs typeface="ＭＳ 明朝" panose="02020609040205080304" pitchFamily="17" charset="-128"/>
              </a:rPr>
              <a:t>ワンストップ相談窓口</a:t>
            </a:r>
            <a:r>
              <a:rPr lang="ja-JP" altLang="en-US" sz="2000" b="1" kern="100" dirty="0">
                <a:latin typeface="ＭＳ Ｐゴシック" panose="020B0600070205080204" pitchFamily="50" charset="-128"/>
                <a:cs typeface="ＭＳ 明朝" panose="02020609040205080304" pitchFamily="17" charset="-128"/>
              </a:rPr>
              <a:t> </a:t>
            </a:r>
            <a:r>
              <a:rPr lang="ja-JP" altLang="en-US" sz="2000" b="1" kern="100" dirty="0">
                <a:solidFill>
                  <a:srgbClr val="C00000"/>
                </a:solidFill>
                <a:latin typeface="ＭＳ Ｐゴシック" panose="020B0600070205080204" pitchFamily="50" charset="-128"/>
                <a:cs typeface="ＭＳ 明朝" panose="02020609040205080304" pitchFamily="17" charset="-128"/>
              </a:rPr>
              <a:t>（３月中旬まで受付中！）</a:t>
            </a:r>
            <a:endParaRPr lang="en-US" altLang="ja-JP" sz="2000" b="1" kern="100" dirty="0">
              <a:solidFill>
                <a:srgbClr val="C00000"/>
              </a:solidFill>
              <a:effectLst/>
              <a:latin typeface="ＭＳ Ｐゴシック" panose="020B0600070205080204" pitchFamily="50" charset="-128"/>
              <a:cs typeface="ＭＳ 明朝" panose="02020609040205080304" pitchFamily="17" charset="-128"/>
            </a:endParaRPr>
          </a:p>
          <a:p>
            <a:pPr marL="465750" indent="-285750">
              <a:spcBef>
                <a:spcPts val="600"/>
              </a:spcBef>
              <a:buFont typeface="Arial" panose="020B0604020202020204" pitchFamily="34" charset="0"/>
              <a:buChar char="•"/>
            </a:pPr>
            <a:r>
              <a:rPr lang="ja-JP" altLang="en-US" kern="100" dirty="0">
                <a:effectLst/>
                <a:latin typeface="ＭＳ Ｐゴシック" panose="020B0600070205080204" pitchFamily="50" charset="-128"/>
                <a:cs typeface="ＭＳ 明朝" panose="02020609040205080304" pitchFamily="17" charset="-128"/>
              </a:rPr>
              <a:t>中小企業等からの</a:t>
            </a:r>
            <a:r>
              <a:rPr lang="ja-JP" altLang="en-US" kern="100" dirty="0">
                <a:solidFill>
                  <a:srgbClr val="C00000"/>
                </a:solidFill>
                <a:effectLst/>
                <a:latin typeface="ＭＳ Ｐゴシック" panose="020B0600070205080204" pitchFamily="50" charset="-128"/>
                <a:cs typeface="ＭＳ 明朝" panose="02020609040205080304" pitchFamily="17" charset="-128"/>
              </a:rPr>
              <a:t>脱炭素経営に関する</a:t>
            </a:r>
            <a:r>
              <a:rPr lang="ja-JP" altLang="en-US" kern="100" dirty="0">
                <a:effectLst/>
                <a:latin typeface="ＭＳ Ｐゴシック" panose="020B0600070205080204" pitchFamily="50" charset="-128"/>
                <a:cs typeface="ＭＳ 明朝" panose="02020609040205080304" pitchFamily="17" charset="-128"/>
              </a:rPr>
              <a:t>様々な相談に対応する</a:t>
            </a:r>
            <a:r>
              <a:rPr lang="ja-JP" altLang="en-US" b="1" u="sng" kern="100" dirty="0">
                <a:solidFill>
                  <a:srgbClr val="FF0000"/>
                </a:solidFill>
                <a:effectLst/>
                <a:latin typeface="ＭＳ Ｐゴシック" panose="020B0600070205080204" pitchFamily="50" charset="-128"/>
                <a:cs typeface="ＭＳ 明朝" panose="02020609040205080304" pitchFamily="17" charset="-128"/>
              </a:rPr>
              <a:t>無料相談窓口</a:t>
            </a:r>
            <a:r>
              <a:rPr lang="ja-JP" altLang="en-US" kern="100" dirty="0">
                <a:effectLst/>
                <a:latin typeface="ＭＳ Ｐゴシック" panose="020B0600070205080204" pitchFamily="50" charset="-128"/>
                <a:cs typeface="ＭＳ 明朝" panose="02020609040205080304" pitchFamily="17" charset="-128"/>
              </a:rPr>
              <a:t>を設置</a:t>
            </a:r>
            <a:endParaRPr lang="ja-JP" altLang="ja-JP" kern="100" dirty="0">
              <a:effectLst/>
              <a:latin typeface="ＭＳ Ｐゴシック" panose="020B0600070205080204" pitchFamily="50" charset="-128"/>
              <a:cs typeface="ＭＳ 明朝" panose="02020609040205080304" pitchFamily="17" charset="-128"/>
            </a:endParaRPr>
          </a:p>
          <a:p>
            <a:pPr marL="180000"/>
            <a:r>
              <a:rPr lang="en-US" altLang="ja-JP" kern="100" dirty="0">
                <a:effectLst/>
                <a:latin typeface="ＭＳ Ｐゴシック" panose="020B0600070205080204" pitchFamily="50" charset="-128"/>
                <a:cs typeface="ＭＳ 明朝" panose="02020609040205080304" pitchFamily="17" charset="-128"/>
              </a:rPr>
              <a:t> </a:t>
            </a:r>
            <a:r>
              <a:rPr lang="ja-JP" altLang="en-US" kern="100" dirty="0">
                <a:effectLst/>
                <a:latin typeface="ＭＳ Ｐゴシック" panose="020B0600070205080204" pitchFamily="50" charset="-128"/>
                <a:cs typeface="ＭＳ 明朝" panose="02020609040205080304" pitchFamily="17" charset="-128"/>
              </a:rPr>
              <a:t>　</a:t>
            </a:r>
            <a:r>
              <a:rPr lang="en-US" altLang="ja-JP" kern="100" dirty="0">
                <a:effectLst/>
                <a:latin typeface="ＭＳ Ｐゴシック" panose="020B0600070205080204" pitchFamily="50" charset="-128"/>
                <a:cs typeface="ＭＳ 明朝" panose="02020609040205080304" pitchFamily="17" charset="-128"/>
              </a:rPr>
              <a:t>[</a:t>
            </a:r>
            <a:r>
              <a:rPr lang="ja-JP" altLang="ja-JP" kern="100" dirty="0">
                <a:effectLst/>
                <a:latin typeface="ＭＳ Ｐゴシック" panose="020B0600070205080204" pitchFamily="50" charset="-128"/>
                <a:cs typeface="ＭＳ 明朝" panose="02020609040205080304" pitchFamily="17" charset="-128"/>
              </a:rPr>
              <a:t>相談窓口</a:t>
            </a:r>
            <a:r>
              <a:rPr lang="en-US" altLang="ja-JP" kern="100" dirty="0">
                <a:effectLst/>
                <a:latin typeface="ＭＳ Ｐゴシック" panose="020B0600070205080204" pitchFamily="50" charset="-128"/>
                <a:cs typeface="ＭＳ 明朝" panose="02020609040205080304" pitchFamily="17" charset="-128"/>
              </a:rPr>
              <a:t>]</a:t>
            </a:r>
            <a:r>
              <a:rPr lang="ja-JP" altLang="en-US" kern="100" dirty="0">
                <a:effectLst/>
                <a:latin typeface="ＭＳ Ｐゴシック" panose="020B0600070205080204" pitchFamily="50" charset="-128"/>
                <a:cs typeface="ＭＳ 明朝" panose="02020609040205080304" pitchFamily="17" charset="-128"/>
              </a:rPr>
              <a:t>　一般</a:t>
            </a:r>
            <a:r>
              <a:rPr lang="ja-JP" altLang="en-US" kern="100">
                <a:effectLst/>
                <a:latin typeface="ＭＳ Ｐゴシック" panose="020B0600070205080204" pitchFamily="50" charset="-128"/>
                <a:cs typeface="ＭＳ 明朝" panose="02020609040205080304" pitchFamily="17" charset="-128"/>
              </a:rPr>
              <a:t>社団法人環境創造研究センター（</a:t>
            </a:r>
            <a:r>
              <a:rPr lang="ja-JP" altLang="en-US" kern="100" dirty="0">
                <a:effectLst/>
                <a:latin typeface="ＭＳ Ｐゴシック" panose="020B0600070205080204" pitchFamily="50" charset="-128"/>
                <a:cs typeface="ＭＳ 明朝" panose="02020609040205080304" pitchFamily="17" charset="-128"/>
              </a:rPr>
              <a:t>愛知県委託先）</a:t>
            </a:r>
            <a:endParaRPr lang="en-US" altLang="ja-JP" kern="100" dirty="0">
              <a:effectLst/>
              <a:latin typeface="ＭＳ Ｐゴシック" panose="020B0600070205080204" pitchFamily="50" charset="-128"/>
              <a:cs typeface="ＭＳ 明朝" panose="02020609040205080304" pitchFamily="17" charset="-128"/>
            </a:endParaRPr>
          </a:p>
          <a:p>
            <a:pPr marL="180000"/>
            <a:r>
              <a:rPr lang="ja-JP" altLang="en-US" kern="100" dirty="0">
                <a:effectLst/>
                <a:latin typeface="ＭＳ Ｐゴシック" panose="020B0600070205080204" pitchFamily="50" charset="-128"/>
                <a:cs typeface="ＭＳ 明朝" panose="02020609040205080304" pitchFamily="17" charset="-128"/>
              </a:rPr>
              <a:t>　　　　　　　　　 </a:t>
            </a:r>
            <a:r>
              <a:rPr lang="en-US" altLang="ja-JP" kern="100" dirty="0">
                <a:effectLst/>
                <a:latin typeface="ＭＳ Ｐゴシック" panose="020B0600070205080204" pitchFamily="50" charset="-128"/>
                <a:cs typeface="ＭＳ 明朝" panose="02020609040205080304" pitchFamily="17" charset="-128"/>
              </a:rPr>
              <a:t>TEL</a:t>
            </a:r>
            <a:r>
              <a:rPr lang="ja-JP" altLang="en-US" kern="100">
                <a:effectLst/>
                <a:latin typeface="ＭＳ Ｐゴシック" panose="020B0600070205080204" pitchFamily="50" charset="-128"/>
                <a:cs typeface="ＭＳ 明朝" panose="02020609040205080304" pitchFamily="17" charset="-128"/>
              </a:rPr>
              <a:t>：０５２－３２５－２４２２（</a:t>
            </a:r>
            <a:r>
              <a:rPr lang="en-US" altLang="ja-JP" kern="100" dirty="0">
                <a:effectLst/>
                <a:latin typeface="ＭＳ Ｐゴシック" panose="020B0600070205080204" pitchFamily="50" charset="-128"/>
                <a:cs typeface="ＭＳ 明朝" panose="02020609040205080304" pitchFamily="17" charset="-128"/>
              </a:rPr>
              <a:t>※</a:t>
            </a:r>
            <a:r>
              <a:rPr lang="ja-JP" altLang="en-US" kern="100" dirty="0">
                <a:effectLst/>
                <a:latin typeface="ＭＳ Ｐゴシック" panose="020B0600070205080204" pitchFamily="50" charset="-128"/>
                <a:cs typeface="ＭＳ 明朝" panose="02020609040205080304" pitchFamily="17" charset="-128"/>
              </a:rPr>
              <a:t>平日</a:t>
            </a:r>
            <a:r>
              <a:rPr lang="en-US" altLang="ja-JP" kern="100" dirty="0">
                <a:latin typeface="ＭＳ Ｐゴシック" panose="020B0600070205080204" pitchFamily="50" charset="-128"/>
                <a:cs typeface="ＭＳ 明朝" panose="02020609040205080304" pitchFamily="17" charset="-128"/>
              </a:rPr>
              <a:t>9:00</a:t>
            </a:r>
            <a:r>
              <a:rPr lang="ja-JP" altLang="en-US" kern="100" dirty="0">
                <a:latin typeface="ＭＳ Ｐゴシック" panose="020B0600070205080204" pitchFamily="50" charset="-128"/>
                <a:cs typeface="ＭＳ 明朝" panose="02020609040205080304" pitchFamily="17" charset="-128"/>
              </a:rPr>
              <a:t>～</a:t>
            </a:r>
            <a:r>
              <a:rPr lang="en-US" altLang="ja-JP" kern="100" dirty="0">
                <a:latin typeface="ＭＳ Ｐゴシック" panose="020B0600070205080204" pitchFamily="50" charset="-128"/>
                <a:cs typeface="ＭＳ 明朝" panose="02020609040205080304" pitchFamily="17" charset="-128"/>
              </a:rPr>
              <a:t>17:00</a:t>
            </a:r>
            <a:r>
              <a:rPr lang="ja-JP" altLang="en-US" kern="100" dirty="0">
                <a:latin typeface="ＭＳ Ｐゴシック" panose="020B0600070205080204" pitchFamily="50" charset="-128"/>
                <a:cs typeface="ＭＳ 明朝" panose="02020609040205080304" pitchFamily="17" charset="-128"/>
              </a:rPr>
              <a:t>　</a:t>
            </a:r>
            <a:r>
              <a:rPr lang="en-US" altLang="ja-JP" kern="100" dirty="0">
                <a:latin typeface="ＭＳ Ｐゴシック" panose="020B0600070205080204" pitchFamily="50" charset="-128"/>
                <a:cs typeface="ＭＳ 明朝" panose="02020609040205080304" pitchFamily="17" charset="-128"/>
              </a:rPr>
              <a:t>12:00</a:t>
            </a:r>
            <a:r>
              <a:rPr lang="ja-JP" altLang="en-US" kern="100" dirty="0">
                <a:latin typeface="ＭＳ Ｐゴシック" panose="020B0600070205080204" pitchFamily="50" charset="-128"/>
                <a:cs typeface="ＭＳ 明朝" panose="02020609040205080304" pitchFamily="17" charset="-128"/>
              </a:rPr>
              <a:t>～</a:t>
            </a:r>
            <a:r>
              <a:rPr lang="en-US" altLang="ja-JP" kern="100" dirty="0">
                <a:latin typeface="ＭＳ Ｐゴシック" panose="020B0600070205080204" pitchFamily="50" charset="-128"/>
                <a:cs typeface="ＭＳ 明朝" panose="02020609040205080304" pitchFamily="17" charset="-128"/>
              </a:rPr>
              <a:t>13:00</a:t>
            </a:r>
            <a:r>
              <a:rPr lang="ja-JP" altLang="en-US" kern="100" dirty="0">
                <a:latin typeface="ＭＳ Ｐゴシック" panose="020B0600070205080204" pitchFamily="50" charset="-128"/>
                <a:cs typeface="ＭＳ 明朝" panose="02020609040205080304" pitchFamily="17" charset="-128"/>
              </a:rPr>
              <a:t>は除く）</a:t>
            </a:r>
            <a:endParaRPr lang="en-US" altLang="ja-JP" kern="100" dirty="0">
              <a:latin typeface="ＭＳ Ｐゴシック" panose="020B0600070205080204" pitchFamily="50" charset="-128"/>
              <a:cs typeface="ＭＳ 明朝" panose="02020609040205080304" pitchFamily="17" charset="-128"/>
            </a:endParaRPr>
          </a:p>
          <a:p>
            <a:pPr marL="180000"/>
            <a:r>
              <a:rPr lang="ja-JP" altLang="en-US" kern="100" dirty="0">
                <a:effectLst/>
                <a:latin typeface="ＭＳ Ｐゴシック" panose="020B0600070205080204" pitchFamily="50" charset="-128"/>
                <a:cs typeface="ＭＳ 明朝" panose="02020609040205080304" pitchFamily="17" charset="-128"/>
              </a:rPr>
              <a:t>　　　　　　　　　 </a:t>
            </a:r>
            <a:r>
              <a:rPr lang="ja-JP" altLang="en-US" kern="100">
                <a:effectLst/>
                <a:latin typeface="ＭＳ Ｐゴシック" panose="020B0600070205080204" pitchFamily="50" charset="-128"/>
                <a:cs typeface="ＭＳ 明朝" panose="02020609040205080304" pitchFamily="17" charset="-128"/>
              </a:rPr>
              <a:t>メール：</a:t>
            </a:r>
            <a:r>
              <a:rPr lang="en-US" altLang="ja-JP" kern="100">
                <a:latin typeface="ＭＳ Ｐゴシック" panose="020B0600070205080204" pitchFamily="50" charset="-128"/>
                <a:cs typeface="ＭＳ 明朝" panose="02020609040205080304" pitchFamily="17" charset="-128"/>
              </a:rPr>
              <a:t>accca-info</a:t>
            </a:r>
            <a:r>
              <a:rPr lang="en-US" altLang="ja-JP" kern="100">
                <a:effectLst/>
                <a:latin typeface="ＭＳ Ｐゴシック" panose="020B0600070205080204" pitchFamily="50" charset="-128"/>
                <a:cs typeface="ＭＳ 明朝" panose="02020609040205080304" pitchFamily="17" charset="-128"/>
              </a:rPr>
              <a:t>@</a:t>
            </a:r>
            <a:r>
              <a:rPr lang="en-US" altLang="ja-JP" kern="100">
                <a:latin typeface="ＭＳ Ｐゴシック" panose="020B0600070205080204" pitchFamily="50" charset="-128"/>
                <a:cs typeface="ＭＳ 明朝" panose="02020609040205080304" pitchFamily="17" charset="-128"/>
              </a:rPr>
              <a:t>kankyosoken</a:t>
            </a:r>
            <a:r>
              <a:rPr lang="en-US" altLang="ja-JP" kern="100">
                <a:effectLst/>
                <a:latin typeface="ＭＳ Ｐゴシック" panose="020B0600070205080204" pitchFamily="50" charset="-128"/>
                <a:cs typeface="ＭＳ 明朝" panose="02020609040205080304" pitchFamily="17" charset="-128"/>
              </a:rPr>
              <a:t>.</a:t>
            </a:r>
            <a:r>
              <a:rPr lang="en-US" altLang="ja-JP" kern="100" dirty="0" err="1">
                <a:effectLst/>
                <a:latin typeface="ＭＳ Ｐゴシック" panose="020B0600070205080204" pitchFamily="50" charset="-128"/>
                <a:cs typeface="ＭＳ 明朝" panose="02020609040205080304" pitchFamily="17" charset="-128"/>
              </a:rPr>
              <a:t>or.jp</a:t>
            </a:r>
            <a:endParaRPr lang="en-US" altLang="ja-JP" kern="100" dirty="0">
              <a:effectLst/>
              <a:latin typeface="ＭＳ Ｐゴシック" panose="020B0600070205080204" pitchFamily="50" charset="-128"/>
              <a:cs typeface="ＭＳ 明朝" panose="02020609040205080304" pitchFamily="17" charset="-128"/>
            </a:endParaRPr>
          </a:p>
          <a:p>
            <a:pPr marL="180000"/>
            <a:r>
              <a:rPr lang="ja-JP" altLang="en-US" kern="100" baseline="30000" dirty="0">
                <a:effectLst/>
                <a:latin typeface="ＭＳ Ｐゴシック" panose="020B0600070205080204" pitchFamily="50" charset="-128"/>
                <a:cs typeface="ＭＳ 明朝" panose="02020609040205080304" pitchFamily="17" charset="-128"/>
              </a:rPr>
              <a:t>　　　　　　　　　</a:t>
            </a:r>
            <a:endParaRPr lang="ja-JP" altLang="ja-JP" kern="100" dirty="0">
              <a:effectLst/>
              <a:latin typeface="ＭＳ Ｐゴシック" panose="020B0600070205080204" pitchFamily="50" charset="-128"/>
              <a:cs typeface="ＭＳ 明朝" panose="02020609040205080304" pitchFamily="17" charset="-128"/>
            </a:endParaRPr>
          </a:p>
          <a:p>
            <a:r>
              <a:rPr lang="ja-JP" altLang="en-US" b="1" kern="100" dirty="0">
                <a:latin typeface="ＭＳ Ｐゴシック" panose="020B0600070205080204" pitchFamily="50" charset="-128"/>
                <a:cs typeface="ＭＳ 明朝" panose="02020609040205080304" pitchFamily="17" charset="-128"/>
              </a:rPr>
              <a:t>（２）</a:t>
            </a:r>
            <a:r>
              <a:rPr lang="ja-JP" altLang="en-US" b="1" kern="100" dirty="0">
                <a:effectLst/>
                <a:latin typeface="ＭＳ Ｐゴシック" panose="020B0600070205080204" pitchFamily="50" charset="-128"/>
                <a:cs typeface="ＭＳ 明朝" panose="02020609040205080304" pitchFamily="17" charset="-128"/>
              </a:rPr>
              <a:t>伴走型省エネ</a:t>
            </a:r>
            <a:r>
              <a:rPr lang="ja-JP" altLang="en-US" b="1" kern="100">
                <a:effectLst/>
                <a:latin typeface="ＭＳ Ｐゴシック" panose="020B0600070205080204" pitchFamily="50" charset="-128"/>
                <a:cs typeface="ＭＳ 明朝" panose="02020609040205080304" pitchFamily="17" charset="-128"/>
              </a:rPr>
              <a:t>診断支援 </a:t>
            </a:r>
            <a:r>
              <a:rPr lang="ja-JP" altLang="en-US" b="1" kern="100">
                <a:solidFill>
                  <a:srgbClr val="C00000"/>
                </a:solidFill>
                <a:latin typeface="ＭＳ Ｐゴシック" panose="020B0600070205080204" pitchFamily="50" charset="-128"/>
                <a:cs typeface="ＭＳ 明朝" panose="02020609040205080304" pitchFamily="17" charset="-128"/>
              </a:rPr>
              <a:t>（１月まで受付中！）</a:t>
            </a:r>
            <a:endParaRPr lang="en-US" altLang="ja-JP" b="1" kern="100" dirty="0">
              <a:effectLst/>
              <a:latin typeface="ＭＳ Ｐゴシック" panose="020B0600070205080204" pitchFamily="50" charset="-128"/>
              <a:cs typeface="ＭＳ 明朝" panose="02020609040205080304" pitchFamily="17" charset="-128"/>
            </a:endParaRPr>
          </a:p>
          <a:p>
            <a:pPr marL="465750" indent="-285750">
              <a:spcBef>
                <a:spcPts val="600"/>
              </a:spcBef>
              <a:buFont typeface="Arial" panose="020B0604020202020204" pitchFamily="34" charset="0"/>
              <a:buChar char="•"/>
            </a:pPr>
            <a:r>
              <a:rPr lang="ja-JP" altLang="en-US" kern="100" dirty="0">
                <a:effectLst/>
                <a:latin typeface="ＭＳ Ｐゴシック" panose="020B0600070205080204" pitchFamily="50" charset="-128"/>
                <a:cs typeface="ＭＳ 明朝" panose="02020609040205080304" pitchFamily="17" charset="-128"/>
              </a:rPr>
              <a:t>中小企業等向けにエネルギー管理士等の専門家を派遣し、</a:t>
            </a:r>
            <a:endParaRPr lang="en-US" altLang="ja-JP" kern="100" dirty="0">
              <a:effectLst/>
              <a:latin typeface="ＭＳ Ｐゴシック" panose="020B0600070205080204" pitchFamily="50" charset="-128"/>
              <a:cs typeface="ＭＳ 明朝" panose="02020609040205080304" pitchFamily="17" charset="-128"/>
            </a:endParaRPr>
          </a:p>
          <a:p>
            <a:pPr marL="180000">
              <a:spcBef>
                <a:spcPts val="600"/>
              </a:spcBef>
            </a:pPr>
            <a:r>
              <a:rPr lang="ja-JP" altLang="en-US" b="1" kern="100" dirty="0">
                <a:solidFill>
                  <a:srgbClr val="FF0000"/>
                </a:solidFill>
                <a:effectLst/>
                <a:latin typeface="ＭＳ Ｐゴシック" panose="020B0600070205080204" pitchFamily="50" charset="-128"/>
                <a:cs typeface="ＭＳ 明朝" panose="02020609040205080304" pitchFamily="17" charset="-128"/>
              </a:rPr>
              <a:t>　　</a:t>
            </a:r>
            <a:r>
              <a:rPr lang="ja-JP" altLang="en-US" b="1" u="sng" kern="100" dirty="0">
                <a:solidFill>
                  <a:srgbClr val="FF0000"/>
                </a:solidFill>
                <a:effectLst/>
                <a:latin typeface="ＭＳ Ｐゴシック" panose="020B0600070205080204" pitchFamily="50" charset="-128"/>
                <a:cs typeface="ＭＳ 明朝" panose="02020609040205080304" pitchFamily="17" charset="-128"/>
              </a:rPr>
              <a:t>無料の省エネ診断</a:t>
            </a:r>
            <a:r>
              <a:rPr lang="ja-JP" altLang="en-US" kern="100" dirty="0">
                <a:effectLst/>
                <a:latin typeface="ＭＳ Ｐゴシック" panose="020B0600070205080204" pitchFamily="50" charset="-128"/>
                <a:cs typeface="ＭＳ 明朝" panose="02020609040205080304" pitchFamily="17" charset="-128"/>
              </a:rPr>
              <a:t>を実施</a:t>
            </a:r>
            <a:endParaRPr lang="en-US" altLang="ja-JP" kern="100" dirty="0">
              <a:effectLst/>
              <a:latin typeface="ＭＳ Ｐゴシック" panose="020B0600070205080204" pitchFamily="50" charset="-128"/>
              <a:cs typeface="ＭＳ 明朝" panose="02020609040205080304" pitchFamily="17" charset="-128"/>
            </a:endParaRPr>
          </a:p>
          <a:p>
            <a:pPr marL="465750" indent="-285750">
              <a:spcBef>
                <a:spcPts val="600"/>
              </a:spcBef>
              <a:buClr>
                <a:schemeClr val="tx1"/>
              </a:buClr>
              <a:buFont typeface="Arial" panose="020B0604020202020204" pitchFamily="34" charset="0"/>
              <a:buChar char="•"/>
            </a:pPr>
            <a:r>
              <a:rPr lang="ja-JP" altLang="en-US" b="1" u="sng" kern="100" dirty="0">
                <a:solidFill>
                  <a:srgbClr val="FF0000"/>
                </a:solidFill>
                <a:latin typeface="ＭＳ Ｐゴシック" panose="020B0600070205080204" pitchFamily="50" charset="-128"/>
                <a:cs typeface="ＭＳ 明朝" panose="02020609040205080304" pitchFamily="17" charset="-128"/>
              </a:rPr>
              <a:t>プラ</a:t>
            </a:r>
            <a:r>
              <a:rPr lang="ja-JP" altLang="en-US" b="1" u="sng" kern="100" dirty="0">
                <a:solidFill>
                  <a:srgbClr val="FF0000"/>
                </a:solidFill>
                <a:effectLst/>
                <a:latin typeface="ＭＳ Ｐゴシック" panose="020B0600070205080204" pitchFamily="50" charset="-128"/>
                <a:cs typeface="ＭＳ 明朝" panose="02020609040205080304" pitchFamily="17" charset="-128"/>
              </a:rPr>
              <a:t>ットフォーム構成機関が中小企業等と連名で参加</a:t>
            </a:r>
            <a:r>
              <a:rPr lang="ja-JP" altLang="en-US" kern="100" dirty="0">
                <a:effectLst/>
                <a:latin typeface="ＭＳ Ｐゴシック" panose="020B0600070205080204" pitchFamily="50" charset="-128"/>
                <a:cs typeface="ＭＳ 明朝" panose="02020609040205080304" pitchFamily="17" charset="-128"/>
              </a:rPr>
              <a:t>し、</a:t>
            </a:r>
            <a:endParaRPr lang="en-US" altLang="ja-JP" kern="100" dirty="0">
              <a:effectLst/>
              <a:latin typeface="ＭＳ Ｐゴシック" panose="020B0600070205080204" pitchFamily="50" charset="-128"/>
              <a:cs typeface="ＭＳ 明朝" panose="02020609040205080304" pitchFamily="17" charset="-128"/>
            </a:endParaRPr>
          </a:p>
          <a:p>
            <a:pPr marL="180000">
              <a:spcBef>
                <a:spcPts val="600"/>
              </a:spcBef>
              <a:buClr>
                <a:schemeClr val="tx1"/>
              </a:buClr>
            </a:pPr>
            <a:r>
              <a:rPr lang="ja-JP" altLang="en-US" kern="100" dirty="0">
                <a:effectLst/>
                <a:latin typeface="ＭＳ Ｐゴシック" panose="020B0600070205080204" pitchFamily="50" charset="-128"/>
                <a:cs typeface="ＭＳ 明朝" panose="02020609040205080304" pitchFamily="17" charset="-128"/>
              </a:rPr>
              <a:t>　　省エネ診断後、</a:t>
            </a:r>
            <a:r>
              <a:rPr lang="ja-JP" altLang="en-US" b="1" u="sng" kern="100" dirty="0">
                <a:solidFill>
                  <a:srgbClr val="FF0000"/>
                </a:solidFill>
                <a:effectLst/>
                <a:latin typeface="ＭＳ Ｐゴシック" panose="020B0600070205080204" pitchFamily="50" charset="-128"/>
                <a:cs typeface="ＭＳ 明朝" panose="02020609040205080304" pitchFamily="17" charset="-128"/>
              </a:rPr>
              <a:t>中小企業等へのフォローアップ等</a:t>
            </a:r>
            <a:r>
              <a:rPr lang="ja-JP" altLang="en-US" kern="100" dirty="0">
                <a:effectLst/>
                <a:latin typeface="ＭＳ Ｐゴシック" panose="020B0600070205080204" pitchFamily="50" charset="-128"/>
                <a:cs typeface="ＭＳ 明朝" panose="02020609040205080304" pitchFamily="17" charset="-128"/>
              </a:rPr>
              <a:t>を行う。</a:t>
            </a:r>
            <a:endParaRPr lang="en-US" altLang="ja-JP" kern="100" dirty="0">
              <a:effectLst/>
              <a:latin typeface="ＭＳ Ｐゴシック" panose="020B0600070205080204" pitchFamily="50" charset="-128"/>
              <a:cs typeface="ＭＳ 明朝" panose="02020609040205080304" pitchFamily="17" charset="-128"/>
            </a:endParaRPr>
          </a:p>
          <a:p>
            <a:pPr marL="180000">
              <a:spcBef>
                <a:spcPts val="600"/>
              </a:spcBef>
              <a:buClr>
                <a:schemeClr val="tx1"/>
              </a:buClr>
            </a:pPr>
            <a:r>
              <a:rPr lang="ja-JP" altLang="en-US" kern="100" dirty="0">
                <a:latin typeface="ＭＳ Ｐゴシック" panose="020B0600070205080204" pitchFamily="50" charset="-128"/>
                <a:cs typeface="ＭＳ 明朝" panose="02020609040205080304" pitchFamily="17" charset="-128"/>
              </a:rPr>
              <a:t>　</a:t>
            </a:r>
            <a:r>
              <a:rPr lang="ja-JP" altLang="en-US" kern="100" dirty="0">
                <a:effectLst/>
                <a:latin typeface="ＭＳ Ｐゴシック" panose="020B0600070205080204" pitchFamily="50" charset="-128"/>
                <a:cs typeface="ＭＳ 明朝" panose="02020609040205080304" pitchFamily="17" charset="-128"/>
              </a:rPr>
              <a:t>　</a:t>
            </a:r>
            <a:r>
              <a:rPr lang="en-US" altLang="ja-JP" kern="100" dirty="0">
                <a:effectLst/>
                <a:latin typeface="ＭＳ Ｐゴシック" panose="020B0600070205080204" pitchFamily="50" charset="-128"/>
                <a:cs typeface="ＭＳ 明朝" panose="02020609040205080304" pitchFamily="17" charset="-128"/>
              </a:rPr>
              <a:t>[</a:t>
            </a:r>
            <a:r>
              <a:rPr lang="ja-JP" altLang="en-US" kern="100" dirty="0">
                <a:latin typeface="ＭＳ Ｐゴシック" panose="020B0600070205080204" pitchFamily="50" charset="-128"/>
                <a:cs typeface="ＭＳ 明朝" panose="02020609040205080304" pitchFamily="17" charset="-128"/>
              </a:rPr>
              <a:t>募集数</a:t>
            </a:r>
            <a:r>
              <a:rPr lang="en-US" altLang="ja-JP" kern="100">
                <a:effectLst/>
                <a:latin typeface="ＭＳ Ｐゴシック" panose="020B0600070205080204" pitchFamily="50" charset="-128"/>
                <a:cs typeface="ＭＳ 明朝" panose="02020609040205080304" pitchFamily="17" charset="-128"/>
              </a:rPr>
              <a:t>]</a:t>
            </a:r>
            <a:r>
              <a:rPr lang="ja-JP" altLang="en-US" kern="100">
                <a:effectLst/>
                <a:latin typeface="ＭＳ Ｐゴシック" panose="020B0600070205080204" pitchFamily="50" charset="-128"/>
                <a:cs typeface="ＭＳ 明朝" panose="02020609040205080304" pitchFamily="17" charset="-128"/>
              </a:rPr>
              <a:t>　</a:t>
            </a:r>
            <a:r>
              <a:rPr lang="en-US" altLang="ja-JP" kern="100">
                <a:latin typeface="ＭＳ Ｐゴシック" panose="020B0600070205080204" pitchFamily="50" charset="-128"/>
                <a:cs typeface="ＭＳ 明朝" panose="02020609040205080304" pitchFamily="17" charset="-128"/>
              </a:rPr>
              <a:t>43</a:t>
            </a:r>
            <a:r>
              <a:rPr lang="ja-JP" altLang="en-US" kern="100">
                <a:effectLst/>
                <a:latin typeface="ＭＳ Ｐゴシック" panose="020B0600070205080204" pitchFamily="50" charset="-128"/>
                <a:cs typeface="ＭＳ 明朝" panose="02020609040205080304" pitchFamily="17" charset="-128"/>
              </a:rPr>
              <a:t>社</a:t>
            </a:r>
            <a:r>
              <a:rPr lang="ja-JP" altLang="en-US" kern="100" dirty="0">
                <a:effectLst/>
                <a:latin typeface="ＭＳ Ｐゴシック" panose="020B0600070205080204" pitchFamily="50" charset="-128"/>
                <a:cs typeface="ＭＳ 明朝" panose="02020609040205080304" pitchFamily="17" charset="-128"/>
              </a:rPr>
              <a:t>（先着順）</a:t>
            </a:r>
            <a:r>
              <a:rPr lang="ja-JP" altLang="en-US" b="1" kern="100" dirty="0">
                <a:solidFill>
                  <a:srgbClr val="C00000"/>
                </a:solidFill>
                <a:effectLst/>
                <a:latin typeface="ＭＳ Ｐゴシック" panose="020B0600070205080204" pitchFamily="50" charset="-128"/>
                <a:cs typeface="ＭＳ 明朝" panose="02020609040205080304" pitchFamily="17" charset="-128"/>
              </a:rPr>
              <a:t>　</a:t>
            </a:r>
            <a:endParaRPr lang="en-US" altLang="ja-JP" b="1" kern="100" dirty="0">
              <a:solidFill>
                <a:srgbClr val="C00000"/>
              </a:solidFill>
              <a:effectLst/>
              <a:latin typeface="ＭＳ Ｐゴシック" panose="020B0600070205080204" pitchFamily="50" charset="-128"/>
              <a:cs typeface="ＭＳ 明朝" panose="02020609040205080304" pitchFamily="17" charset="-128"/>
            </a:endParaRPr>
          </a:p>
          <a:p>
            <a:pPr marL="180000">
              <a:spcBef>
                <a:spcPts val="600"/>
              </a:spcBef>
              <a:buClr>
                <a:schemeClr val="tx1"/>
              </a:buClr>
            </a:pPr>
            <a:endParaRPr lang="en-US" altLang="ja-JP" b="1" kern="100" dirty="0">
              <a:effectLst/>
              <a:latin typeface="ＭＳ Ｐゴシック" panose="020B0600070205080204" pitchFamily="50" charset="-128"/>
              <a:cs typeface="ＭＳ 明朝" panose="02020609040205080304" pitchFamily="17" charset="-128"/>
            </a:endParaRPr>
          </a:p>
          <a:p>
            <a:r>
              <a:rPr lang="ja-JP" altLang="en-US" sz="2000" b="1" kern="100" dirty="0">
                <a:latin typeface="ＭＳ Ｐゴシック" panose="020B0600070205080204" pitchFamily="50" charset="-128"/>
                <a:cs typeface="ＭＳ 明朝" panose="02020609040205080304" pitchFamily="17" charset="-128"/>
              </a:rPr>
              <a:t>（３）</a:t>
            </a:r>
            <a:r>
              <a:rPr lang="ja-JP" altLang="en-US" sz="2000" b="1" kern="100" dirty="0">
                <a:effectLst/>
                <a:latin typeface="ＭＳ Ｐゴシック" panose="020B0600070205080204" pitchFamily="50" charset="-128"/>
                <a:cs typeface="ＭＳ 明朝" panose="02020609040205080304" pitchFamily="17" charset="-128"/>
              </a:rPr>
              <a:t>脱炭素経営の体制構築に係る</a:t>
            </a:r>
            <a:r>
              <a:rPr lang="ja-JP" altLang="en-US" sz="2000" b="1" kern="100">
                <a:effectLst/>
                <a:latin typeface="ＭＳ Ｐゴシック" panose="020B0600070205080204" pitchFamily="50" charset="-128"/>
                <a:cs typeface="ＭＳ 明朝" panose="02020609040205080304" pitchFamily="17" charset="-128"/>
              </a:rPr>
              <a:t>コンサルティング支援 </a:t>
            </a:r>
            <a:r>
              <a:rPr lang="ja-JP" altLang="en-US" sz="2000" b="1" kern="100">
                <a:solidFill>
                  <a:srgbClr val="C00000"/>
                </a:solidFill>
                <a:latin typeface="ＭＳ Ｐゴシック" panose="020B0600070205080204" pitchFamily="50" charset="-128"/>
                <a:cs typeface="ＭＳ 明朝" panose="02020609040205080304" pitchFamily="17" charset="-128"/>
              </a:rPr>
              <a:t>（７月中旬まで受付中！）</a:t>
            </a:r>
            <a:endParaRPr lang="en-US" altLang="ja-JP" sz="2000" b="1" kern="100" dirty="0">
              <a:effectLst/>
              <a:latin typeface="ＭＳ Ｐゴシック" panose="020B0600070205080204" pitchFamily="50" charset="-128"/>
              <a:cs typeface="ＭＳ 明朝" panose="02020609040205080304" pitchFamily="17" charset="-128"/>
            </a:endParaRPr>
          </a:p>
          <a:p>
            <a:pPr marL="465750" indent="-285750">
              <a:spcBef>
                <a:spcPts val="600"/>
              </a:spcBef>
              <a:buFont typeface="Arial" panose="020B0604020202020204" pitchFamily="34" charset="0"/>
              <a:buChar char="•"/>
            </a:pPr>
            <a:r>
              <a:rPr lang="ja-JP" altLang="en-US" kern="100" dirty="0">
                <a:effectLst/>
                <a:latin typeface="ＭＳ Ｐゴシック" panose="020B0600070205080204" pitchFamily="50" charset="-128"/>
                <a:cs typeface="ＭＳ 明朝" panose="02020609040205080304" pitchFamily="17" charset="-128"/>
              </a:rPr>
              <a:t>中小企業等の</a:t>
            </a:r>
            <a:r>
              <a:rPr lang="ja-JP" altLang="en-US" b="1" u="sng" kern="100" dirty="0">
                <a:solidFill>
                  <a:srgbClr val="FF0000"/>
                </a:solidFill>
                <a:effectLst/>
                <a:latin typeface="ＭＳ Ｐゴシック" panose="020B0600070205080204" pitchFamily="50" charset="-128"/>
                <a:cs typeface="ＭＳ 明朝" panose="02020609040205080304" pitchFamily="17" charset="-128"/>
              </a:rPr>
              <a:t>脱炭素経営に向けた社内体制の構築を支援</a:t>
            </a:r>
            <a:r>
              <a:rPr lang="ja-JP" altLang="en-US" kern="100" dirty="0">
                <a:effectLst/>
                <a:latin typeface="ＭＳ Ｐゴシック" panose="020B0600070205080204" pitchFamily="50" charset="-128"/>
                <a:cs typeface="ＭＳ 明朝" panose="02020609040205080304" pitchFamily="17" charset="-128"/>
              </a:rPr>
              <a:t>するため、</a:t>
            </a:r>
            <a:endParaRPr lang="en-US" altLang="ja-JP" kern="100" dirty="0">
              <a:effectLst/>
              <a:latin typeface="ＭＳ Ｐゴシック" panose="020B0600070205080204" pitchFamily="50" charset="-128"/>
              <a:cs typeface="ＭＳ 明朝" panose="02020609040205080304" pitchFamily="17" charset="-128"/>
            </a:endParaRPr>
          </a:p>
          <a:p>
            <a:pPr marL="180000">
              <a:spcBef>
                <a:spcPts val="600"/>
              </a:spcBef>
            </a:pPr>
            <a:r>
              <a:rPr lang="ja-JP" altLang="en-US" b="1" kern="100" dirty="0">
                <a:solidFill>
                  <a:srgbClr val="FF0000"/>
                </a:solidFill>
                <a:latin typeface="ＭＳ Ｐゴシック" panose="020B0600070205080204" pitchFamily="50" charset="-128"/>
                <a:cs typeface="ＭＳ 明朝" panose="02020609040205080304" pitchFamily="17" charset="-128"/>
              </a:rPr>
              <a:t>　　</a:t>
            </a:r>
            <a:r>
              <a:rPr lang="ja-JP" altLang="en-US" kern="100" dirty="0">
                <a:effectLst/>
                <a:latin typeface="ＭＳ Ｐゴシック" panose="020B0600070205080204" pitchFamily="50" charset="-128"/>
                <a:cs typeface="ＭＳ 明朝" panose="02020609040205080304" pitchFamily="17" charset="-128"/>
              </a:rPr>
              <a:t>ニーズや課題を踏まえ、支援計画の作成等</a:t>
            </a:r>
            <a:r>
              <a:rPr lang="ja-JP" altLang="en-US" b="1" u="sng" kern="100" dirty="0">
                <a:solidFill>
                  <a:srgbClr val="FF0000"/>
                </a:solidFill>
                <a:effectLst/>
                <a:latin typeface="ＭＳ Ｐゴシック" panose="020B0600070205080204" pitchFamily="50" charset="-128"/>
                <a:cs typeface="ＭＳ 明朝" panose="02020609040205080304" pitchFamily="17" charset="-128"/>
              </a:rPr>
              <a:t>のコンサルティング支援</a:t>
            </a:r>
            <a:r>
              <a:rPr lang="ja-JP" altLang="en-US" kern="100" dirty="0">
                <a:effectLst/>
                <a:latin typeface="ＭＳ Ｐゴシック" panose="020B0600070205080204" pitchFamily="50" charset="-128"/>
                <a:cs typeface="ＭＳ 明朝" panose="02020609040205080304" pitchFamily="17" charset="-128"/>
              </a:rPr>
              <a:t>を行う。</a:t>
            </a:r>
            <a:endParaRPr lang="en-US" altLang="ja-JP" kern="100" dirty="0">
              <a:effectLst/>
              <a:latin typeface="ＭＳ Ｐゴシック" panose="020B0600070205080204" pitchFamily="50" charset="-128"/>
              <a:cs typeface="ＭＳ 明朝" panose="02020609040205080304" pitchFamily="17" charset="-128"/>
            </a:endParaRPr>
          </a:p>
        </p:txBody>
      </p:sp>
      <p:sp>
        <p:nvSpPr>
          <p:cNvPr id="3" name="スライド番号プレースホルダー 1">
            <a:extLst>
              <a:ext uri="{FF2B5EF4-FFF2-40B4-BE49-F238E27FC236}">
                <a16:creationId xmlns:a16="http://schemas.microsoft.com/office/drawing/2014/main" id="{8B2DCC59-8776-6AD2-AC98-84E35022EDD8}"/>
              </a:ext>
            </a:extLst>
          </p:cNvPr>
          <p:cNvSpPr>
            <a:spLocks noGrp="1"/>
          </p:cNvSpPr>
          <p:nvPr>
            <p:ph type="sldNum" sz="quarter" idx="12"/>
          </p:nvPr>
        </p:nvSpPr>
        <p:spPr>
          <a:xfrm>
            <a:off x="7079603" y="6475187"/>
            <a:ext cx="20574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417E706-0455-422C-86B6-2D1D9CDC801E}" type="slidenum">
              <a:rPr kumimoji="1" lang="ja-JP" altLang="en-US" sz="1800" b="0" i="0" u="none" strike="noStrike" kern="1200" cap="none" spc="0" normalizeH="0" baseline="0" noProof="0" smtClean="0">
                <a:ln>
                  <a:noFill/>
                </a:ln>
                <a:solidFill>
                  <a:prstClr val="black">
                    <a:tint val="75000"/>
                  </a:prstClr>
                </a:solidFill>
                <a:effectLst/>
                <a:uLnTx/>
                <a:uFillTx/>
                <a:latin typeface="ＭＳ Ｐゴシック" panose="020B0600070205080204" pitchFamily="50" charset="-128"/>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1" lang="ja-JP" altLang="en-US" sz="1800" b="0" i="0" u="none" strike="noStrike" kern="1200" cap="none" spc="0" normalizeH="0" baseline="0" noProof="0" dirty="0">
              <a:ln>
                <a:noFill/>
              </a:ln>
              <a:solidFill>
                <a:prstClr val="black">
                  <a:tint val="75000"/>
                </a:prstClr>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4" name="正方形/長方形 3">
            <a:extLst>
              <a:ext uri="{FF2B5EF4-FFF2-40B4-BE49-F238E27FC236}">
                <a16:creationId xmlns:a16="http://schemas.microsoft.com/office/drawing/2014/main" id="{8E857B83-40F6-7C8F-5D68-F364E38C8A45}"/>
              </a:ext>
            </a:extLst>
          </p:cNvPr>
          <p:cNvSpPr/>
          <p:nvPr/>
        </p:nvSpPr>
        <p:spPr>
          <a:xfrm>
            <a:off x="4970" y="24763"/>
            <a:ext cx="9144000" cy="525599"/>
          </a:xfrm>
          <a:prstGeom prst="rect">
            <a:avLst/>
          </a:prstGeom>
          <a:solidFill>
            <a:schemeClr val="accent1">
              <a:lumMod val="7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latin typeface="HG丸ｺﾞｼｯｸM-PRO" panose="020F0600000000000000" pitchFamily="50" charset="-128"/>
                <a:ea typeface="HG丸ｺﾞｼｯｸM-PRO" panose="020F0600000000000000" pitchFamily="50" charset="-128"/>
              </a:rPr>
              <a:t>あいち脱炭素経営支援プラットフォーム（２）</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12" name="テキスト ボックス 11">
            <a:extLst>
              <a:ext uri="{FF2B5EF4-FFF2-40B4-BE49-F238E27FC236}">
                <a16:creationId xmlns:a16="http://schemas.microsoft.com/office/drawing/2014/main" id="{115613B6-6F61-97EC-FEAD-F3155D515C3F}"/>
              </a:ext>
            </a:extLst>
          </p:cNvPr>
          <p:cNvSpPr txBox="1"/>
          <p:nvPr/>
        </p:nvSpPr>
        <p:spPr>
          <a:xfrm>
            <a:off x="2899845" y="679660"/>
            <a:ext cx="4693197" cy="400110"/>
          </a:xfrm>
          <a:prstGeom prst="rect">
            <a:avLst/>
          </a:prstGeom>
          <a:noFill/>
        </p:spPr>
        <p:txBody>
          <a:bodyPr wrap="square">
            <a:spAutoFit/>
          </a:bodyPr>
          <a:lstStyle/>
          <a:p>
            <a:r>
              <a:rPr lang="ja-JP" altLang="en-US" sz="2000" b="1" kern="100" dirty="0">
                <a:effectLst/>
                <a:latin typeface="ＭＳ Ｐゴシック" panose="020B0600070205080204" pitchFamily="50" charset="-128"/>
                <a:cs typeface="ＭＳ 明朝" panose="02020609040205080304" pitchFamily="17" charset="-128"/>
              </a:rPr>
              <a:t>無料での中小企業等脱炭素経営支援</a:t>
            </a:r>
            <a:endParaRPr lang="en-US" altLang="ja-JP" sz="2000" b="1" kern="100" dirty="0">
              <a:effectLst/>
              <a:latin typeface="ＭＳ Ｐゴシック" panose="020B0600070205080204" pitchFamily="50" charset="-128"/>
              <a:cs typeface="ＭＳ 明朝" panose="02020609040205080304" pitchFamily="17" charset="-128"/>
            </a:endParaRPr>
          </a:p>
        </p:txBody>
      </p:sp>
      <p:pic>
        <p:nvPicPr>
          <p:cNvPr id="16" name="図 15">
            <a:extLst>
              <a:ext uri="{FF2B5EF4-FFF2-40B4-BE49-F238E27FC236}">
                <a16:creationId xmlns:a16="http://schemas.microsoft.com/office/drawing/2014/main" id="{CB0B57AA-238C-05D6-21C2-B58285DAD420}"/>
              </a:ext>
            </a:extLst>
          </p:cNvPr>
          <p:cNvPicPr>
            <a:picLocks noChangeAspect="1"/>
          </p:cNvPicPr>
          <p:nvPr/>
        </p:nvPicPr>
        <p:blipFill>
          <a:blip r:embed="rId3"/>
          <a:srcRect l="35484" t="36814" r="45403" b="38594"/>
          <a:stretch/>
        </p:blipFill>
        <p:spPr>
          <a:xfrm>
            <a:off x="6486733" y="3044061"/>
            <a:ext cx="1493611" cy="1281192"/>
          </a:xfrm>
          <a:prstGeom prst="rect">
            <a:avLst/>
          </a:prstGeom>
          <a:ln>
            <a:noFill/>
          </a:ln>
          <a:effectLst>
            <a:softEdge rad="112500"/>
          </a:effectLst>
        </p:spPr>
      </p:pic>
      <p:pic>
        <p:nvPicPr>
          <p:cNvPr id="5" name="図 4">
            <a:extLst>
              <a:ext uri="{FF2B5EF4-FFF2-40B4-BE49-F238E27FC236}">
                <a16:creationId xmlns:a16="http://schemas.microsoft.com/office/drawing/2014/main" id="{089300BF-9F94-4DED-0906-1992F969524E}"/>
              </a:ext>
            </a:extLst>
          </p:cNvPr>
          <p:cNvPicPr>
            <a:picLocks noChangeAspect="1"/>
          </p:cNvPicPr>
          <p:nvPr/>
        </p:nvPicPr>
        <p:blipFill>
          <a:blip r:embed="rId4"/>
          <a:srcRect l="36613" t="42472" r="51237" b="43504"/>
          <a:stretch/>
        </p:blipFill>
        <p:spPr>
          <a:xfrm>
            <a:off x="7361497" y="3960157"/>
            <a:ext cx="1493611" cy="1149404"/>
          </a:xfrm>
          <a:prstGeom prst="rect">
            <a:avLst/>
          </a:prstGeom>
        </p:spPr>
      </p:pic>
    </p:spTree>
    <p:extLst>
      <p:ext uri="{BB962C8B-B14F-4D97-AF65-F5344CB8AC3E}">
        <p14:creationId xmlns:p14="http://schemas.microsoft.com/office/powerpoint/2010/main" val="2957113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4EDD5-CDC5-E598-EF5B-2C760ABBDB09}"/>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D99CD714-B3ED-A382-E538-254FF18FC6CC}"/>
              </a:ext>
            </a:extLst>
          </p:cNvPr>
          <p:cNvSpPr/>
          <p:nvPr/>
        </p:nvSpPr>
        <p:spPr>
          <a:xfrm>
            <a:off x="3057121" y="2855801"/>
            <a:ext cx="1724357" cy="384063"/>
          </a:xfrm>
          <a:prstGeom prst="rect">
            <a:avLst/>
          </a:prstGeom>
          <a:noFill/>
          <a:ln w="9525">
            <a:noFill/>
          </a:ln>
        </p:spPr>
        <p:style>
          <a:lnRef idx="0">
            <a:schemeClr val="accent1"/>
          </a:lnRef>
          <a:fillRef idx="1">
            <a:schemeClr val="accent1"/>
          </a:fillRef>
          <a:effectRef idx="0">
            <a:schemeClr val="dk1"/>
          </a:effectRef>
          <a:fontRef idx="minor">
            <a:schemeClr val="lt1"/>
          </a:fontRef>
        </p:style>
        <p:txBody>
          <a:bodyPr rtlCol="0" anchor="t" anchorCtr="0"/>
          <a:lstStyle/>
          <a:p>
            <a:pPr defTabSz="466090">
              <a:spcBef>
                <a:spcPts val="305"/>
              </a:spcBef>
              <a:defRPr/>
            </a:pPr>
            <a:r>
              <a:rPr lang="ja-JP" altLang="en-US" sz="1600" dirty="0">
                <a:solidFill>
                  <a:prstClr val="black"/>
                </a:solidFill>
                <a:latin typeface="Meiryo UI"/>
                <a:ea typeface="Meiryo UI"/>
              </a:rPr>
              <a:t>エア漏れチェック</a:t>
            </a:r>
            <a:endParaRPr lang="en-US" altLang="ja-JP" sz="1600" dirty="0">
              <a:solidFill>
                <a:prstClr val="black"/>
              </a:solidFill>
              <a:latin typeface="Meiryo UI"/>
              <a:ea typeface="Meiryo UI"/>
            </a:endParaRPr>
          </a:p>
        </p:txBody>
      </p:sp>
      <p:pic>
        <p:nvPicPr>
          <p:cNvPr id="6" name="図 5">
            <a:extLst>
              <a:ext uri="{FF2B5EF4-FFF2-40B4-BE49-F238E27FC236}">
                <a16:creationId xmlns:a16="http://schemas.microsoft.com/office/drawing/2014/main" id="{7C12F5F3-BB7E-59B7-F032-5BE383FB1940}"/>
              </a:ext>
            </a:extLst>
          </p:cNvPr>
          <p:cNvPicPr>
            <a:picLocks noChangeAspect="1"/>
          </p:cNvPicPr>
          <p:nvPr/>
        </p:nvPicPr>
        <p:blipFill>
          <a:blip r:embed="rId2"/>
          <a:stretch>
            <a:fillRect/>
          </a:stretch>
        </p:blipFill>
        <p:spPr>
          <a:xfrm>
            <a:off x="5162583" y="3253522"/>
            <a:ext cx="2334099" cy="2165965"/>
          </a:xfrm>
          <a:prstGeom prst="rect">
            <a:avLst/>
          </a:prstGeom>
        </p:spPr>
      </p:pic>
      <p:pic>
        <p:nvPicPr>
          <p:cNvPr id="17" name="図 16" descr="屋内, 座る, テーブル, 持つ が含まれている画像&#10;&#10;AI によって生成されたコンテンツは間違っている可能性があります。">
            <a:extLst>
              <a:ext uri="{FF2B5EF4-FFF2-40B4-BE49-F238E27FC236}">
                <a16:creationId xmlns:a16="http://schemas.microsoft.com/office/drawing/2014/main" id="{0ECDBD3E-31BB-1FB4-2FBC-8A17725BCE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460183" y="3546193"/>
            <a:ext cx="2695738" cy="2021803"/>
          </a:xfrm>
          <a:prstGeom prst="rect">
            <a:avLst/>
          </a:prstGeom>
        </p:spPr>
      </p:pic>
      <p:pic>
        <p:nvPicPr>
          <p:cNvPr id="18" name="図 17">
            <a:extLst>
              <a:ext uri="{FF2B5EF4-FFF2-40B4-BE49-F238E27FC236}">
                <a16:creationId xmlns:a16="http://schemas.microsoft.com/office/drawing/2014/main" id="{7E8DD69C-7D3C-CBB8-69C0-C8FED6AD0CB6}"/>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486965" y="4684230"/>
            <a:ext cx="1754811" cy="1240723"/>
          </a:xfrm>
          <a:prstGeom prst="rect">
            <a:avLst/>
          </a:prstGeom>
        </p:spPr>
      </p:pic>
      <p:pic>
        <p:nvPicPr>
          <p:cNvPr id="24" name="図 23">
            <a:extLst>
              <a:ext uri="{FF2B5EF4-FFF2-40B4-BE49-F238E27FC236}">
                <a16:creationId xmlns:a16="http://schemas.microsoft.com/office/drawing/2014/main" id="{66BC5287-7002-26A1-5071-3DBA92B4B7B0}"/>
              </a:ext>
            </a:extLst>
          </p:cNvPr>
          <p:cNvPicPr>
            <a:picLocks noChangeAspect="1"/>
          </p:cNvPicPr>
          <p:nvPr/>
        </p:nvPicPr>
        <p:blipFill>
          <a:blip r:embed="rId5"/>
          <a:srcRect l="35256" t="50000" r="45820" b="23258"/>
          <a:stretch/>
        </p:blipFill>
        <p:spPr>
          <a:xfrm>
            <a:off x="7061356" y="4188819"/>
            <a:ext cx="1891678" cy="1782089"/>
          </a:xfrm>
          <a:prstGeom prst="rect">
            <a:avLst/>
          </a:prstGeom>
        </p:spPr>
      </p:pic>
      <p:sp>
        <p:nvSpPr>
          <p:cNvPr id="26" name="正方形/長方形 25">
            <a:extLst>
              <a:ext uri="{FF2B5EF4-FFF2-40B4-BE49-F238E27FC236}">
                <a16:creationId xmlns:a16="http://schemas.microsoft.com/office/drawing/2014/main" id="{9BAED3D7-A225-A649-8B77-6A0CF39D49A3}"/>
              </a:ext>
            </a:extLst>
          </p:cNvPr>
          <p:cNvSpPr/>
          <p:nvPr/>
        </p:nvSpPr>
        <p:spPr>
          <a:xfrm>
            <a:off x="5564801" y="2920468"/>
            <a:ext cx="2103786" cy="348608"/>
          </a:xfrm>
          <a:prstGeom prst="rect">
            <a:avLst/>
          </a:prstGeom>
          <a:noFill/>
          <a:ln w="9525">
            <a:noFill/>
          </a:ln>
        </p:spPr>
        <p:style>
          <a:lnRef idx="0">
            <a:schemeClr val="accent1"/>
          </a:lnRef>
          <a:fillRef idx="1">
            <a:schemeClr val="accent1"/>
          </a:fillRef>
          <a:effectRef idx="0">
            <a:schemeClr val="dk1"/>
          </a:effectRef>
          <a:fontRef idx="minor">
            <a:schemeClr val="lt1"/>
          </a:fontRef>
        </p:style>
        <p:txBody>
          <a:bodyPr rtlCol="0" anchor="t" anchorCtr="0"/>
          <a:lstStyle/>
          <a:p>
            <a:pPr defTabSz="466090">
              <a:spcBef>
                <a:spcPts val="305"/>
              </a:spcBef>
              <a:defRPr/>
            </a:pPr>
            <a:r>
              <a:rPr lang="ja-JP" altLang="en-US" sz="1600" dirty="0">
                <a:solidFill>
                  <a:prstClr val="black"/>
                </a:solidFill>
                <a:latin typeface="Meiryo UI"/>
                <a:ea typeface="Meiryo UI"/>
              </a:rPr>
              <a:t>放熱ロスの測定等</a:t>
            </a:r>
            <a:endParaRPr lang="en-US" altLang="ja-JP" sz="1600" dirty="0">
              <a:solidFill>
                <a:prstClr val="black"/>
              </a:solidFill>
              <a:latin typeface="Meiryo UI"/>
              <a:ea typeface="Meiryo UI"/>
            </a:endParaRPr>
          </a:p>
        </p:txBody>
      </p:sp>
      <p:sp>
        <p:nvSpPr>
          <p:cNvPr id="27" name="正方形/長方形 26">
            <a:extLst>
              <a:ext uri="{FF2B5EF4-FFF2-40B4-BE49-F238E27FC236}">
                <a16:creationId xmlns:a16="http://schemas.microsoft.com/office/drawing/2014/main" id="{1A29FA37-F8DC-2273-2BA4-0F45664FAC94}"/>
              </a:ext>
            </a:extLst>
          </p:cNvPr>
          <p:cNvSpPr/>
          <p:nvPr/>
        </p:nvSpPr>
        <p:spPr>
          <a:xfrm>
            <a:off x="284178" y="4349901"/>
            <a:ext cx="2286500" cy="334329"/>
          </a:xfrm>
          <a:prstGeom prst="rect">
            <a:avLst/>
          </a:prstGeom>
          <a:noFill/>
          <a:ln w="9525">
            <a:noFill/>
          </a:ln>
        </p:spPr>
        <p:style>
          <a:lnRef idx="0">
            <a:schemeClr val="accent1"/>
          </a:lnRef>
          <a:fillRef idx="1">
            <a:schemeClr val="accent1"/>
          </a:fillRef>
          <a:effectRef idx="0">
            <a:schemeClr val="dk1"/>
          </a:effectRef>
          <a:fontRef idx="minor">
            <a:schemeClr val="lt1"/>
          </a:fontRef>
        </p:style>
        <p:txBody>
          <a:bodyPr rtlCol="0" anchor="t" anchorCtr="0"/>
          <a:lstStyle/>
          <a:p>
            <a:pPr defTabSz="466090">
              <a:spcBef>
                <a:spcPts val="305"/>
              </a:spcBef>
              <a:defRPr/>
            </a:pPr>
            <a:r>
              <a:rPr lang="ja-JP" altLang="en-US" sz="1600" dirty="0">
                <a:solidFill>
                  <a:prstClr val="black"/>
                </a:solidFill>
                <a:latin typeface="Meiryo UI"/>
                <a:ea typeface="Meiryo UI"/>
              </a:rPr>
              <a:t>機器の設置状況等確認</a:t>
            </a:r>
            <a:endParaRPr lang="en-US" altLang="ja-JP" sz="1600" dirty="0">
              <a:solidFill>
                <a:prstClr val="black"/>
              </a:solidFill>
              <a:latin typeface="Meiryo UI"/>
              <a:ea typeface="Meiryo UI"/>
            </a:endParaRPr>
          </a:p>
        </p:txBody>
      </p:sp>
      <p:sp>
        <p:nvSpPr>
          <p:cNvPr id="5" name="四角形: 角を丸くする 4">
            <a:extLst>
              <a:ext uri="{FF2B5EF4-FFF2-40B4-BE49-F238E27FC236}">
                <a16:creationId xmlns:a16="http://schemas.microsoft.com/office/drawing/2014/main" id="{4A07C5B6-4DEB-8C0D-73AD-C5D5D03D8A34}"/>
              </a:ext>
            </a:extLst>
          </p:cNvPr>
          <p:cNvSpPr/>
          <p:nvPr/>
        </p:nvSpPr>
        <p:spPr>
          <a:xfrm>
            <a:off x="240730" y="6112014"/>
            <a:ext cx="8172908" cy="551521"/>
          </a:xfrm>
          <a:prstGeom prst="roundRect">
            <a:avLst/>
          </a:prstGeom>
          <a:solidFill>
            <a:srgbClr val="FFFF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ぜひ本プラットフォーム事業をご活用ください！</a:t>
            </a:r>
          </a:p>
        </p:txBody>
      </p:sp>
      <p:sp>
        <p:nvSpPr>
          <p:cNvPr id="7" name="正方形/長方形 6">
            <a:extLst>
              <a:ext uri="{FF2B5EF4-FFF2-40B4-BE49-F238E27FC236}">
                <a16:creationId xmlns:a16="http://schemas.microsoft.com/office/drawing/2014/main" id="{471BDDA2-9904-D4DF-EAAB-108431D567F1}"/>
              </a:ext>
            </a:extLst>
          </p:cNvPr>
          <p:cNvSpPr/>
          <p:nvPr/>
        </p:nvSpPr>
        <p:spPr>
          <a:xfrm>
            <a:off x="56075" y="554692"/>
            <a:ext cx="8882260" cy="1095028"/>
          </a:xfrm>
          <a:prstGeom prst="rect">
            <a:avLst/>
          </a:prstGeom>
          <a:noFill/>
          <a:ln w="9525">
            <a:noFill/>
          </a:ln>
        </p:spPr>
        <p:style>
          <a:lnRef idx="0">
            <a:schemeClr val="accent1"/>
          </a:lnRef>
          <a:fillRef idx="1">
            <a:schemeClr val="accent1"/>
          </a:fillRef>
          <a:effectRef idx="0">
            <a:schemeClr val="dk1"/>
          </a:effectRef>
          <a:fontRef idx="minor">
            <a:schemeClr val="lt1"/>
          </a:fontRef>
        </p:style>
        <p:txBody>
          <a:bodyPr rtlCol="0" anchor="t" anchorCtr="0"/>
          <a:lstStyle/>
          <a:p>
            <a:pPr defTabSz="466090">
              <a:spcBef>
                <a:spcPts val="305"/>
              </a:spcBef>
              <a:defRPr/>
            </a:pPr>
            <a:r>
              <a:rPr lang="ja-JP" altLang="en-US" sz="2000" dirty="0">
                <a:solidFill>
                  <a:prstClr val="black"/>
                </a:solidFill>
                <a:latin typeface="Meiryo UI"/>
                <a:ea typeface="Meiryo UI"/>
              </a:rPr>
              <a:t>○愛知県が委託した専門家により無料のウォークスルー診断を実施</a:t>
            </a:r>
            <a:endParaRPr lang="en-US" altLang="ja-JP" sz="2000" dirty="0">
              <a:solidFill>
                <a:prstClr val="black"/>
              </a:solidFill>
              <a:latin typeface="Meiryo UI"/>
              <a:ea typeface="Meiryo UI"/>
            </a:endParaRPr>
          </a:p>
          <a:p>
            <a:pPr defTabSz="466090">
              <a:spcBef>
                <a:spcPts val="305"/>
              </a:spcBef>
              <a:defRPr/>
            </a:pPr>
            <a:r>
              <a:rPr lang="ja-JP" altLang="en-US" sz="2000" dirty="0">
                <a:solidFill>
                  <a:prstClr val="black"/>
                </a:solidFill>
                <a:latin typeface="Meiryo UI"/>
                <a:ea typeface="Meiryo UI"/>
              </a:rPr>
              <a:t>○診断結果をまとめ、改めて報告会を実施</a:t>
            </a:r>
            <a:endParaRPr lang="en-US" altLang="ja-JP" sz="2000" dirty="0">
              <a:solidFill>
                <a:prstClr val="black"/>
              </a:solidFill>
              <a:latin typeface="Meiryo UI"/>
              <a:ea typeface="Meiryo UI"/>
            </a:endParaRPr>
          </a:p>
          <a:p>
            <a:pPr defTabSz="466090">
              <a:spcBef>
                <a:spcPts val="305"/>
              </a:spcBef>
              <a:defRPr/>
            </a:pPr>
            <a:r>
              <a:rPr lang="ja-JP" altLang="en-US" sz="2000" dirty="0">
                <a:solidFill>
                  <a:prstClr val="black"/>
                </a:solidFill>
                <a:latin typeface="Meiryo UI"/>
                <a:ea typeface="Meiryo UI"/>
              </a:rPr>
              <a:t>○診断後は、支援機関（プラットフォーム構成員）によるフォローアップ</a:t>
            </a:r>
            <a:endParaRPr lang="en-US" altLang="ja-JP" sz="2000" dirty="0">
              <a:solidFill>
                <a:prstClr val="black"/>
              </a:solidFill>
              <a:latin typeface="Meiryo UI"/>
              <a:ea typeface="Meiryo UI"/>
            </a:endParaRPr>
          </a:p>
        </p:txBody>
      </p:sp>
      <p:sp>
        <p:nvSpPr>
          <p:cNvPr id="8" name="正方形/長方形 7">
            <a:extLst>
              <a:ext uri="{FF2B5EF4-FFF2-40B4-BE49-F238E27FC236}">
                <a16:creationId xmlns:a16="http://schemas.microsoft.com/office/drawing/2014/main" id="{5D90D1B3-C433-B53A-D105-4F72AABAA44A}"/>
              </a:ext>
            </a:extLst>
          </p:cNvPr>
          <p:cNvSpPr/>
          <p:nvPr/>
        </p:nvSpPr>
        <p:spPr>
          <a:xfrm>
            <a:off x="56075" y="1694695"/>
            <a:ext cx="2299146" cy="463150"/>
          </a:xfrm>
          <a:prstGeom prst="rect">
            <a:avLst/>
          </a:prstGeom>
          <a:noFill/>
          <a:ln w="9525">
            <a:noFill/>
          </a:ln>
        </p:spPr>
        <p:style>
          <a:lnRef idx="0">
            <a:schemeClr val="accent1"/>
          </a:lnRef>
          <a:fillRef idx="1">
            <a:schemeClr val="accent1"/>
          </a:fillRef>
          <a:effectRef idx="0">
            <a:schemeClr val="dk1"/>
          </a:effectRef>
          <a:fontRef idx="minor">
            <a:schemeClr val="lt1"/>
          </a:fontRef>
        </p:style>
        <p:txBody>
          <a:bodyPr rtlCol="0" anchor="t" anchorCtr="0"/>
          <a:lstStyle/>
          <a:p>
            <a:pPr defTabSz="466090">
              <a:spcBef>
                <a:spcPts val="305"/>
              </a:spcBef>
              <a:defRPr/>
            </a:pPr>
            <a:r>
              <a:rPr lang="en-US" altLang="ja-JP" sz="2000" b="1" dirty="0">
                <a:solidFill>
                  <a:schemeClr val="tx1"/>
                </a:solidFill>
                <a:latin typeface="Meiryo UI"/>
                <a:ea typeface="Meiryo UI"/>
              </a:rPr>
              <a:t>【</a:t>
            </a:r>
            <a:r>
              <a:rPr lang="ja-JP" altLang="en-US" sz="2000" b="1" dirty="0">
                <a:solidFill>
                  <a:schemeClr val="tx1"/>
                </a:solidFill>
                <a:latin typeface="Meiryo UI"/>
                <a:ea typeface="Meiryo UI"/>
              </a:rPr>
              <a:t>提案対策（例）</a:t>
            </a:r>
            <a:r>
              <a:rPr lang="en-US" altLang="ja-JP" sz="2000" b="1" dirty="0">
                <a:solidFill>
                  <a:schemeClr val="tx1"/>
                </a:solidFill>
                <a:latin typeface="Meiryo UI"/>
                <a:ea typeface="Meiryo UI"/>
              </a:rPr>
              <a:t>】</a:t>
            </a:r>
          </a:p>
        </p:txBody>
      </p:sp>
      <p:sp>
        <p:nvSpPr>
          <p:cNvPr id="9" name="正方形/長方形 8">
            <a:extLst>
              <a:ext uri="{FF2B5EF4-FFF2-40B4-BE49-F238E27FC236}">
                <a16:creationId xmlns:a16="http://schemas.microsoft.com/office/drawing/2014/main" id="{405A9253-A7FC-BB5E-A0F0-01C22D714BC9}"/>
              </a:ext>
            </a:extLst>
          </p:cNvPr>
          <p:cNvSpPr/>
          <p:nvPr/>
        </p:nvSpPr>
        <p:spPr>
          <a:xfrm>
            <a:off x="176672" y="2069962"/>
            <a:ext cx="8790655" cy="861763"/>
          </a:xfrm>
          <a:prstGeom prst="rect">
            <a:avLst/>
          </a:prstGeom>
          <a:noFill/>
          <a:ln w="9525">
            <a:noFill/>
          </a:ln>
        </p:spPr>
        <p:style>
          <a:lnRef idx="0">
            <a:schemeClr val="accent1"/>
          </a:lnRef>
          <a:fillRef idx="1">
            <a:schemeClr val="accent1"/>
          </a:fillRef>
          <a:effectRef idx="0">
            <a:schemeClr val="dk1"/>
          </a:effectRef>
          <a:fontRef idx="minor">
            <a:schemeClr val="lt1"/>
          </a:fontRef>
        </p:style>
        <p:txBody>
          <a:bodyPr rtlCol="0" anchor="t" anchorCtr="0"/>
          <a:lstStyle/>
          <a:p>
            <a:pPr defTabSz="466090">
              <a:spcBef>
                <a:spcPts val="305"/>
              </a:spcBef>
              <a:defRPr/>
            </a:pPr>
            <a:r>
              <a:rPr lang="ja-JP" altLang="en-US" sz="2000" dirty="0">
                <a:solidFill>
                  <a:schemeClr val="tx1"/>
                </a:solidFill>
                <a:latin typeface="Meiryo UI"/>
                <a:ea typeface="Meiryo UI"/>
              </a:rPr>
              <a:t>・投資改善（ハード）：省エネ型機器への更新、制御改善、太陽光発電の導入等</a:t>
            </a:r>
            <a:endParaRPr lang="en-US" altLang="ja-JP" sz="2000" dirty="0">
              <a:solidFill>
                <a:schemeClr val="tx1"/>
              </a:solidFill>
              <a:latin typeface="Meiryo UI"/>
              <a:ea typeface="Meiryo UI"/>
            </a:endParaRPr>
          </a:p>
          <a:p>
            <a:pPr defTabSz="466090">
              <a:spcBef>
                <a:spcPts val="305"/>
              </a:spcBef>
              <a:defRPr/>
            </a:pPr>
            <a:r>
              <a:rPr lang="ja-JP" altLang="en-US" sz="2000" dirty="0">
                <a:solidFill>
                  <a:schemeClr val="tx1"/>
                </a:solidFill>
                <a:latin typeface="Meiryo UI"/>
                <a:ea typeface="Meiryo UI"/>
              </a:rPr>
              <a:t>・運用改善（ソフト）：エア設定圧の見直し、メンテナンス改善等</a:t>
            </a:r>
            <a:endParaRPr lang="en-US" altLang="ja-JP" sz="2000" dirty="0">
              <a:solidFill>
                <a:schemeClr val="tx1"/>
              </a:solidFill>
              <a:latin typeface="Meiryo UI"/>
              <a:ea typeface="Meiryo UI"/>
            </a:endParaRPr>
          </a:p>
        </p:txBody>
      </p:sp>
      <p:pic>
        <p:nvPicPr>
          <p:cNvPr id="13" name="図 12">
            <a:extLst>
              <a:ext uri="{FF2B5EF4-FFF2-40B4-BE49-F238E27FC236}">
                <a16:creationId xmlns:a16="http://schemas.microsoft.com/office/drawing/2014/main" id="{99189348-E0B7-D99E-4B5F-F4550B730A0C}"/>
              </a:ext>
            </a:extLst>
          </p:cNvPr>
          <p:cNvPicPr>
            <a:picLocks noChangeAspect="1"/>
          </p:cNvPicPr>
          <p:nvPr/>
        </p:nvPicPr>
        <p:blipFill>
          <a:blip r:embed="rId6"/>
          <a:srcRect l="34952" t="30467" r="33086" b="45131"/>
          <a:stretch>
            <a:fillRect/>
          </a:stretch>
        </p:blipFill>
        <p:spPr>
          <a:xfrm>
            <a:off x="387361" y="3194902"/>
            <a:ext cx="2021804" cy="1029011"/>
          </a:xfrm>
          <a:prstGeom prst="rect">
            <a:avLst/>
          </a:prstGeom>
        </p:spPr>
      </p:pic>
      <p:sp>
        <p:nvSpPr>
          <p:cNvPr id="14" name="正方形/長方形 13">
            <a:extLst>
              <a:ext uri="{FF2B5EF4-FFF2-40B4-BE49-F238E27FC236}">
                <a16:creationId xmlns:a16="http://schemas.microsoft.com/office/drawing/2014/main" id="{300E88AA-6048-6433-60E4-BC9AC21C0994}"/>
              </a:ext>
            </a:extLst>
          </p:cNvPr>
          <p:cNvSpPr/>
          <p:nvPr/>
        </p:nvSpPr>
        <p:spPr>
          <a:xfrm>
            <a:off x="102921" y="2860568"/>
            <a:ext cx="2404811" cy="392954"/>
          </a:xfrm>
          <a:prstGeom prst="rect">
            <a:avLst/>
          </a:prstGeom>
          <a:noFill/>
          <a:ln w="9525">
            <a:noFill/>
          </a:ln>
        </p:spPr>
        <p:style>
          <a:lnRef idx="0">
            <a:schemeClr val="accent1"/>
          </a:lnRef>
          <a:fillRef idx="1">
            <a:schemeClr val="accent1"/>
          </a:fillRef>
          <a:effectRef idx="0">
            <a:schemeClr val="dk1"/>
          </a:effectRef>
          <a:fontRef idx="minor">
            <a:schemeClr val="lt1"/>
          </a:fontRef>
        </p:style>
        <p:txBody>
          <a:bodyPr rtlCol="0" anchor="t" anchorCtr="0"/>
          <a:lstStyle/>
          <a:p>
            <a:pPr defTabSz="466090">
              <a:spcBef>
                <a:spcPts val="305"/>
              </a:spcBef>
              <a:defRPr/>
            </a:pPr>
            <a:r>
              <a:rPr lang="ja-JP" altLang="en-US" sz="1600" dirty="0">
                <a:solidFill>
                  <a:prstClr val="black"/>
                </a:solidFill>
                <a:latin typeface="Meiryo UI"/>
                <a:ea typeface="Meiryo UI"/>
              </a:rPr>
              <a:t>エネルギー使用状況の考察</a:t>
            </a:r>
            <a:endParaRPr lang="en-US" altLang="ja-JP" sz="1600" dirty="0">
              <a:solidFill>
                <a:prstClr val="black"/>
              </a:solidFill>
              <a:latin typeface="Meiryo UI"/>
              <a:ea typeface="Meiryo UI"/>
            </a:endParaRPr>
          </a:p>
        </p:txBody>
      </p:sp>
      <p:sp>
        <p:nvSpPr>
          <p:cNvPr id="15" name="正方形/長方形 14">
            <a:extLst>
              <a:ext uri="{FF2B5EF4-FFF2-40B4-BE49-F238E27FC236}">
                <a16:creationId xmlns:a16="http://schemas.microsoft.com/office/drawing/2014/main" id="{23A13B57-7F45-C8FB-65F0-12A0A45BE0B6}"/>
              </a:ext>
            </a:extLst>
          </p:cNvPr>
          <p:cNvSpPr/>
          <p:nvPr/>
        </p:nvSpPr>
        <p:spPr>
          <a:xfrm>
            <a:off x="4970" y="24763"/>
            <a:ext cx="9144000" cy="525599"/>
          </a:xfrm>
          <a:prstGeom prst="rect">
            <a:avLst/>
          </a:prstGeom>
          <a:solidFill>
            <a:schemeClr val="accent1">
              <a:lumMod val="7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latin typeface="HG丸ｺﾞｼｯｸM-PRO" panose="020F0600000000000000" pitchFamily="50" charset="-128"/>
                <a:ea typeface="HG丸ｺﾞｼｯｸM-PRO" panose="020F0600000000000000" pitchFamily="50" charset="-128"/>
              </a:rPr>
              <a:t>伴走型省エネ診断（プラットフォーム事業）</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3" name="スライド番号プレースホルダー 1">
            <a:extLst>
              <a:ext uri="{FF2B5EF4-FFF2-40B4-BE49-F238E27FC236}">
                <a16:creationId xmlns:a16="http://schemas.microsoft.com/office/drawing/2014/main" id="{FC803334-8480-393E-37C4-9C77E98269C2}"/>
              </a:ext>
            </a:extLst>
          </p:cNvPr>
          <p:cNvSpPr txBox="1">
            <a:spLocks/>
          </p:cNvSpPr>
          <p:nvPr/>
        </p:nvSpPr>
        <p:spPr>
          <a:xfrm>
            <a:off x="7079603" y="6475187"/>
            <a:ext cx="2057400" cy="365125"/>
          </a:xfrm>
          <a:prstGeom prst="rect">
            <a:avLst/>
          </a:prstGeom>
        </p:spPr>
        <p:txBody>
          <a:bodyPr/>
          <a:lstStyle>
            <a:defPPr>
              <a:defRPr lang="ja-JP"/>
            </a:defPPr>
            <a:lvl1pPr algn="l" rtl="0" fontAlgn="base">
              <a:spcBef>
                <a:spcPct val="0"/>
              </a:spcBef>
              <a:spcAft>
                <a:spcPct val="0"/>
              </a:spcAft>
              <a:defRPr kumimoji="1" kern="1200">
                <a:solidFill>
                  <a:schemeClr val="tx1"/>
                </a:solidFill>
                <a:latin typeface="Arial" charset="0"/>
                <a:ea typeface="ＭＳ Ｐゴシック" pitchFamily="50"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pitchFamily="50" charset="-128"/>
                <a:cs typeface="+mn-cs"/>
              </a:defRPr>
            </a:lvl5pPr>
            <a:lvl6pPr marL="2286000" algn="l" defTabSz="914400" rtl="0" eaLnBrk="1" latinLnBrk="0" hangingPunct="1">
              <a:defRPr kumimoji="1" kern="1200">
                <a:solidFill>
                  <a:schemeClr val="tx1"/>
                </a:solidFill>
                <a:latin typeface="Arial" charset="0"/>
                <a:ea typeface="ＭＳ Ｐゴシック" pitchFamily="50" charset="-128"/>
                <a:cs typeface="+mn-cs"/>
              </a:defRPr>
            </a:lvl6pPr>
            <a:lvl7pPr marL="2743200" algn="l" defTabSz="914400" rtl="0" eaLnBrk="1" latinLnBrk="0" hangingPunct="1">
              <a:defRPr kumimoji="1" kern="1200">
                <a:solidFill>
                  <a:schemeClr val="tx1"/>
                </a:solidFill>
                <a:latin typeface="Arial" charset="0"/>
                <a:ea typeface="ＭＳ Ｐゴシック" pitchFamily="50" charset="-128"/>
                <a:cs typeface="+mn-cs"/>
              </a:defRPr>
            </a:lvl7pPr>
            <a:lvl8pPr marL="3200400" algn="l" defTabSz="914400" rtl="0" eaLnBrk="1" latinLnBrk="0" hangingPunct="1">
              <a:defRPr kumimoji="1" kern="1200">
                <a:solidFill>
                  <a:schemeClr val="tx1"/>
                </a:solidFill>
                <a:latin typeface="Arial" charset="0"/>
                <a:ea typeface="ＭＳ Ｐゴシック" pitchFamily="50" charset="-128"/>
                <a:cs typeface="+mn-cs"/>
              </a:defRPr>
            </a:lvl8pPr>
            <a:lvl9pPr marL="3657600" algn="l" defTabSz="914400" rtl="0" eaLnBrk="1" latinLnBrk="0" hangingPunct="1">
              <a:defRPr kumimoji="1" kern="1200">
                <a:solidFill>
                  <a:schemeClr val="tx1"/>
                </a:solidFill>
                <a:latin typeface="Arial" charset="0"/>
                <a:ea typeface="ＭＳ Ｐゴシック" pitchFamily="50" charset="-128"/>
                <a:cs typeface="+mn-cs"/>
              </a:defRPr>
            </a:lvl9pPr>
          </a:lstStyle>
          <a:p>
            <a:pPr algn="r">
              <a:defRPr/>
            </a:pPr>
            <a:fld id="{1417E706-0455-422C-86B6-2D1D9CDC801E}" type="slidenum">
              <a:rPr lang="ja-JP" altLang="en-US" smtClean="0">
                <a:solidFill>
                  <a:srgbClr val="898989"/>
                </a:solidFill>
                <a:latin typeface="ＭＳ Ｐゴシック" panose="020B0600070205080204" pitchFamily="50" charset="-128"/>
              </a:rPr>
              <a:pPr algn="r">
                <a:defRPr/>
              </a:pPr>
              <a:t>14</a:t>
            </a:fld>
            <a:endParaRPr lang="ja-JP" altLang="en-US" dirty="0">
              <a:solidFill>
                <a:srgbClr val="898989"/>
              </a:solidFill>
              <a:latin typeface="ＭＳ Ｐゴシック" panose="020B0600070205080204" pitchFamily="50" charset="-128"/>
            </a:endParaRPr>
          </a:p>
        </p:txBody>
      </p:sp>
    </p:spTree>
    <p:extLst>
      <p:ext uri="{BB962C8B-B14F-4D97-AF65-F5344CB8AC3E}">
        <p14:creationId xmlns:p14="http://schemas.microsoft.com/office/powerpoint/2010/main" val="1374135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169F3-E3B7-4F84-0840-92DD304545B3}"/>
            </a:ext>
          </a:extLst>
        </p:cNvPr>
        <p:cNvGrpSpPr/>
        <p:nvPr/>
      </p:nvGrpSpPr>
      <p:grpSpPr>
        <a:xfrm>
          <a:off x="0" y="0"/>
          <a:ext cx="0" cy="0"/>
          <a:chOff x="0" y="0"/>
          <a:chExt cx="0" cy="0"/>
        </a:xfrm>
      </p:grpSpPr>
      <p:sp>
        <p:nvSpPr>
          <p:cNvPr id="3" name="スライド番号プレースホルダー 1">
            <a:extLst>
              <a:ext uri="{FF2B5EF4-FFF2-40B4-BE49-F238E27FC236}">
                <a16:creationId xmlns:a16="http://schemas.microsoft.com/office/drawing/2014/main" id="{D3C40A37-7D3C-D7C5-F2E5-34254311B755}"/>
              </a:ext>
            </a:extLst>
          </p:cNvPr>
          <p:cNvSpPr>
            <a:spLocks noGrp="1"/>
          </p:cNvSpPr>
          <p:nvPr>
            <p:ph type="sldNum" sz="quarter" idx="12"/>
          </p:nvPr>
        </p:nvSpPr>
        <p:spPr>
          <a:xfrm>
            <a:off x="7573851" y="6425992"/>
            <a:ext cx="1543050" cy="273844"/>
          </a:xfrm>
        </p:spPr>
        <p:txBody>
          <a:bodyPr/>
          <a:lstStyle/>
          <a:p>
            <a:pPr fontAlgn="base">
              <a:spcBef>
                <a:spcPct val="0"/>
              </a:spcBef>
              <a:spcAft>
                <a:spcPct val="0"/>
              </a:spcAft>
              <a:defRPr/>
            </a:pPr>
            <a:fld id="{1417E706-0455-422C-86B6-2D1D9CDC801E}" type="slidenum">
              <a:rPr lang="ja-JP" altLang="en-US">
                <a:solidFill>
                  <a:prstClr val="black">
                    <a:tint val="75000"/>
                  </a:prstClr>
                </a:solidFill>
                <a:latin typeface="ＭＳ Ｐゴシック" panose="020B0600070205080204" pitchFamily="50" charset="-128"/>
                <a:ea typeface="ＭＳ Ｐゴシック" panose="020B0600070205080204" pitchFamily="50" charset="-128"/>
              </a:rPr>
              <a:pPr fontAlgn="base">
                <a:spcBef>
                  <a:spcPct val="0"/>
                </a:spcBef>
                <a:spcAft>
                  <a:spcPct val="0"/>
                </a:spcAft>
                <a:defRPr/>
              </a:pPr>
              <a:t>15</a:t>
            </a:fld>
            <a:endParaRPr lang="ja-JP" altLang="en-US" dirty="0">
              <a:solidFill>
                <a:prstClr val="black">
                  <a:tint val="75000"/>
                </a:prstClr>
              </a:solidFill>
              <a:latin typeface="ＭＳ Ｐゴシック" panose="020B0600070205080204" pitchFamily="50" charset="-128"/>
              <a:ea typeface="ＭＳ Ｐゴシック" panose="020B0600070205080204" pitchFamily="50" charset="-128"/>
            </a:endParaRPr>
          </a:p>
        </p:txBody>
      </p:sp>
      <p:sp>
        <p:nvSpPr>
          <p:cNvPr id="14" name="テキスト ボックス 13">
            <a:extLst>
              <a:ext uri="{FF2B5EF4-FFF2-40B4-BE49-F238E27FC236}">
                <a16:creationId xmlns:a16="http://schemas.microsoft.com/office/drawing/2014/main" id="{FEF6772F-8C16-D4C2-18D7-6A66497C625D}"/>
              </a:ext>
            </a:extLst>
          </p:cNvPr>
          <p:cNvSpPr txBox="1"/>
          <p:nvPr/>
        </p:nvSpPr>
        <p:spPr>
          <a:xfrm>
            <a:off x="104391" y="5242309"/>
            <a:ext cx="2577549" cy="307777"/>
          </a:xfrm>
          <a:prstGeom prst="rect">
            <a:avLst/>
          </a:prstGeom>
          <a:noFill/>
        </p:spPr>
        <p:txBody>
          <a:bodyPr wrap="square">
            <a:spAutoFit/>
          </a:bodyPr>
          <a:lstStyle/>
          <a:p>
            <a:r>
              <a:rPr lang="en-US" altLang="ja-JP" sz="1400" kern="100" dirty="0">
                <a:latin typeface="ＭＳ Ｐゴシック" panose="020B0600070205080204" pitchFamily="50" charset="-128"/>
                <a:cs typeface="ＭＳ 明朝" panose="02020609040205080304" pitchFamily="17" charset="-128"/>
              </a:rPr>
              <a:t>【</a:t>
            </a:r>
            <a:r>
              <a:rPr lang="ja-JP" altLang="en-US" sz="1400" kern="100" dirty="0">
                <a:latin typeface="ＭＳ Ｐゴシック" panose="020B0600070205080204" pitchFamily="50" charset="-128"/>
                <a:cs typeface="ＭＳ 明朝" panose="02020609040205080304" pitchFamily="17" charset="-128"/>
              </a:rPr>
              <a:t>社内ＣＮ研修・アンケート</a:t>
            </a:r>
            <a:r>
              <a:rPr lang="en-US" altLang="ja-JP" sz="1400" kern="100" dirty="0">
                <a:latin typeface="ＭＳ Ｐゴシック" panose="020B0600070205080204" pitchFamily="50" charset="-128"/>
                <a:cs typeface="ＭＳ 明朝" panose="02020609040205080304" pitchFamily="17" charset="-128"/>
              </a:rPr>
              <a:t>】</a:t>
            </a:r>
          </a:p>
        </p:txBody>
      </p:sp>
      <p:pic>
        <p:nvPicPr>
          <p:cNvPr id="10" name="図 9">
            <a:extLst>
              <a:ext uri="{FF2B5EF4-FFF2-40B4-BE49-F238E27FC236}">
                <a16:creationId xmlns:a16="http://schemas.microsoft.com/office/drawing/2014/main" id="{9B53DC4B-4A29-6BF5-008E-852AB478FF3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84937" y="2298446"/>
            <a:ext cx="2056497" cy="1318994"/>
          </a:xfrm>
          <a:prstGeom prst="rect">
            <a:avLst/>
          </a:prstGeom>
          <a:ln>
            <a:noFill/>
          </a:ln>
          <a:effectLst>
            <a:softEdge rad="112500"/>
          </a:effectLst>
        </p:spPr>
      </p:pic>
      <p:sp>
        <p:nvSpPr>
          <p:cNvPr id="11" name="テキスト ボックス 10">
            <a:extLst>
              <a:ext uri="{FF2B5EF4-FFF2-40B4-BE49-F238E27FC236}">
                <a16:creationId xmlns:a16="http://schemas.microsoft.com/office/drawing/2014/main" id="{81CBCAB5-1DD4-DF48-AD83-3F22D27FC34C}"/>
              </a:ext>
            </a:extLst>
          </p:cNvPr>
          <p:cNvSpPr txBox="1"/>
          <p:nvPr/>
        </p:nvSpPr>
        <p:spPr>
          <a:xfrm>
            <a:off x="68526" y="1978640"/>
            <a:ext cx="2235222" cy="307777"/>
          </a:xfrm>
          <a:prstGeom prst="rect">
            <a:avLst/>
          </a:prstGeom>
          <a:noFill/>
        </p:spPr>
        <p:txBody>
          <a:bodyPr wrap="square">
            <a:spAutoFit/>
          </a:bodyPr>
          <a:lstStyle/>
          <a:p>
            <a:r>
              <a:rPr lang="en-US" altLang="ja-JP" sz="1400" kern="100" dirty="0">
                <a:latin typeface="ＭＳ Ｐゴシック" panose="020B0600070205080204" pitchFamily="50" charset="-128"/>
                <a:cs typeface="ＭＳ 明朝" panose="02020609040205080304" pitchFamily="17" charset="-128"/>
              </a:rPr>
              <a:t>【</a:t>
            </a:r>
            <a:r>
              <a:rPr lang="ja-JP" altLang="en-US" sz="1400" kern="100" dirty="0">
                <a:latin typeface="ＭＳ Ｐゴシック" panose="020B0600070205080204" pitchFamily="50" charset="-128"/>
                <a:cs typeface="ＭＳ 明朝" panose="02020609040205080304" pitchFamily="17" charset="-128"/>
              </a:rPr>
              <a:t>方針・削減目標を議論</a:t>
            </a:r>
            <a:r>
              <a:rPr lang="en-US" altLang="ja-JP" sz="1400" kern="100" dirty="0">
                <a:latin typeface="ＭＳ Ｐゴシック" panose="020B0600070205080204" pitchFamily="50" charset="-128"/>
                <a:cs typeface="ＭＳ 明朝" panose="02020609040205080304" pitchFamily="17" charset="-128"/>
              </a:rPr>
              <a:t>】</a:t>
            </a:r>
          </a:p>
        </p:txBody>
      </p:sp>
      <p:sp>
        <p:nvSpPr>
          <p:cNvPr id="15" name="テキスト ボックス 14">
            <a:extLst>
              <a:ext uri="{FF2B5EF4-FFF2-40B4-BE49-F238E27FC236}">
                <a16:creationId xmlns:a16="http://schemas.microsoft.com/office/drawing/2014/main" id="{23E0F21D-608E-44B2-303F-9FDAD59A4FF0}"/>
              </a:ext>
            </a:extLst>
          </p:cNvPr>
          <p:cNvSpPr txBox="1"/>
          <p:nvPr/>
        </p:nvSpPr>
        <p:spPr>
          <a:xfrm>
            <a:off x="68526" y="3659014"/>
            <a:ext cx="1872623" cy="307777"/>
          </a:xfrm>
          <a:prstGeom prst="rect">
            <a:avLst/>
          </a:prstGeom>
          <a:noFill/>
        </p:spPr>
        <p:txBody>
          <a:bodyPr wrap="square">
            <a:spAutoFit/>
          </a:bodyPr>
          <a:lstStyle/>
          <a:p>
            <a:r>
              <a:rPr lang="en-US" altLang="ja-JP" sz="1400" kern="100" dirty="0">
                <a:latin typeface="ＭＳ Ｐゴシック" panose="020B0600070205080204" pitchFamily="50" charset="-128"/>
                <a:cs typeface="ＭＳ 明朝" panose="02020609040205080304" pitchFamily="17" charset="-128"/>
              </a:rPr>
              <a:t>【</a:t>
            </a:r>
            <a:r>
              <a:rPr lang="ja-JP" altLang="en-US" sz="1400" kern="100" dirty="0">
                <a:latin typeface="ＭＳ Ｐゴシック" panose="020B0600070205080204" pitchFamily="50" charset="-128"/>
                <a:cs typeface="ＭＳ 明朝" panose="02020609040205080304" pitchFamily="17" charset="-128"/>
              </a:rPr>
              <a:t>工場の省エネ診断</a:t>
            </a:r>
            <a:r>
              <a:rPr lang="en-US" altLang="ja-JP" sz="1400" kern="100" dirty="0">
                <a:latin typeface="ＭＳ Ｐゴシック" panose="020B0600070205080204" pitchFamily="50" charset="-128"/>
                <a:cs typeface="ＭＳ 明朝" panose="02020609040205080304" pitchFamily="17" charset="-128"/>
              </a:rPr>
              <a:t>】</a:t>
            </a:r>
          </a:p>
        </p:txBody>
      </p:sp>
      <p:sp>
        <p:nvSpPr>
          <p:cNvPr id="16" name="テキスト ボックス 15">
            <a:extLst>
              <a:ext uri="{FF2B5EF4-FFF2-40B4-BE49-F238E27FC236}">
                <a16:creationId xmlns:a16="http://schemas.microsoft.com/office/drawing/2014/main" id="{A6D20B89-5418-E81A-86AC-0521AEFCF557}"/>
              </a:ext>
            </a:extLst>
          </p:cNvPr>
          <p:cNvSpPr txBox="1"/>
          <p:nvPr/>
        </p:nvSpPr>
        <p:spPr>
          <a:xfrm>
            <a:off x="4084126" y="1908715"/>
            <a:ext cx="3089509" cy="338554"/>
          </a:xfrm>
          <a:prstGeom prst="rect">
            <a:avLst/>
          </a:prstGeom>
          <a:noFill/>
        </p:spPr>
        <p:txBody>
          <a:bodyPr wrap="square">
            <a:spAutoFit/>
          </a:bodyPr>
          <a:lstStyle/>
          <a:p>
            <a:r>
              <a:rPr lang="en-US" altLang="ja-JP" sz="1600" kern="100" dirty="0">
                <a:latin typeface="ＭＳ Ｐゴシック" panose="020B0600070205080204" pitchFamily="50" charset="-128"/>
                <a:cs typeface="ＭＳ 明朝" panose="02020609040205080304" pitchFamily="17" charset="-128"/>
              </a:rPr>
              <a:t>【</a:t>
            </a:r>
            <a:r>
              <a:rPr lang="ja-JP" altLang="en-US" sz="1600" kern="100" dirty="0">
                <a:latin typeface="ＭＳ Ｐゴシック" panose="020B0600070205080204" pitchFamily="50" charset="-128"/>
                <a:cs typeface="ＭＳ 明朝" panose="02020609040205080304" pitchFamily="17" charset="-128"/>
              </a:rPr>
              <a:t>脱炭素経営ロードマップの策定</a:t>
            </a:r>
            <a:r>
              <a:rPr lang="en-US" altLang="ja-JP" sz="1600" kern="100" dirty="0">
                <a:latin typeface="ＭＳ Ｐゴシック" panose="020B0600070205080204" pitchFamily="50" charset="-128"/>
                <a:cs typeface="ＭＳ 明朝" panose="02020609040205080304" pitchFamily="17" charset="-128"/>
              </a:rPr>
              <a:t>】</a:t>
            </a:r>
          </a:p>
        </p:txBody>
      </p:sp>
      <p:pic>
        <p:nvPicPr>
          <p:cNvPr id="20" name="図 19">
            <a:extLst>
              <a:ext uri="{FF2B5EF4-FFF2-40B4-BE49-F238E27FC236}">
                <a16:creationId xmlns:a16="http://schemas.microsoft.com/office/drawing/2014/main" id="{35F375AE-D297-6951-AFDD-DFD61555D7F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732542" y="5682283"/>
            <a:ext cx="874383" cy="906349"/>
          </a:xfrm>
          <a:prstGeom prst="rect">
            <a:avLst/>
          </a:prstGeom>
        </p:spPr>
      </p:pic>
      <p:pic>
        <p:nvPicPr>
          <p:cNvPr id="26" name="図 25">
            <a:extLst>
              <a:ext uri="{FF2B5EF4-FFF2-40B4-BE49-F238E27FC236}">
                <a16:creationId xmlns:a16="http://schemas.microsoft.com/office/drawing/2014/main" id="{FFF27508-4DF2-2241-4F08-A1CF1942336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79512" y="3910205"/>
            <a:ext cx="2022972" cy="1318994"/>
          </a:xfrm>
          <a:prstGeom prst="rect">
            <a:avLst/>
          </a:prstGeom>
          <a:ln>
            <a:noFill/>
          </a:ln>
          <a:effectLst>
            <a:softEdge rad="112500"/>
          </a:effectLst>
        </p:spPr>
      </p:pic>
      <p:sp>
        <p:nvSpPr>
          <p:cNvPr id="4" name="正方形/長方形 3">
            <a:extLst>
              <a:ext uri="{FF2B5EF4-FFF2-40B4-BE49-F238E27FC236}">
                <a16:creationId xmlns:a16="http://schemas.microsoft.com/office/drawing/2014/main" id="{2E341E66-D178-D43D-71EA-BD7F7B0106BA}"/>
              </a:ext>
            </a:extLst>
          </p:cNvPr>
          <p:cNvSpPr/>
          <p:nvPr/>
        </p:nvSpPr>
        <p:spPr>
          <a:xfrm>
            <a:off x="4970" y="24763"/>
            <a:ext cx="9144000" cy="525599"/>
          </a:xfrm>
          <a:prstGeom prst="rect">
            <a:avLst/>
          </a:prstGeom>
          <a:solidFill>
            <a:schemeClr val="accent1">
              <a:lumMod val="7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latin typeface="HG丸ｺﾞｼｯｸM-PRO" panose="020F0600000000000000" pitchFamily="50" charset="-128"/>
                <a:ea typeface="HG丸ｺﾞｼｯｸM-PRO" panose="020F0600000000000000" pitchFamily="50" charset="-128"/>
              </a:rPr>
              <a:t>脱炭素経営体制構築コンサルティング支援事業</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5" name="テキスト ボックス 4">
            <a:extLst>
              <a:ext uri="{FF2B5EF4-FFF2-40B4-BE49-F238E27FC236}">
                <a16:creationId xmlns:a16="http://schemas.microsoft.com/office/drawing/2014/main" id="{ACB4E6CF-8A6C-5308-D17C-50716D5276CC}"/>
              </a:ext>
            </a:extLst>
          </p:cNvPr>
          <p:cNvSpPr txBox="1"/>
          <p:nvPr/>
        </p:nvSpPr>
        <p:spPr>
          <a:xfrm>
            <a:off x="38468" y="583152"/>
            <a:ext cx="6596760" cy="400110"/>
          </a:xfrm>
          <a:prstGeom prst="rect">
            <a:avLst/>
          </a:prstGeom>
          <a:noFill/>
        </p:spPr>
        <p:txBody>
          <a:bodyPr wrap="square">
            <a:spAutoFit/>
          </a:bodyPr>
          <a:lstStyle/>
          <a:p>
            <a:r>
              <a:rPr lang="ja-JP" altLang="en-US" sz="2000" b="1" kern="100" dirty="0">
                <a:latin typeface="ＭＳ Ｐゴシック" panose="020B0600070205080204" pitchFamily="50" charset="-128"/>
                <a:cs typeface="ＭＳ 明朝" panose="02020609040205080304" pitchFamily="17" charset="-128"/>
              </a:rPr>
              <a:t>２０２５年度支援対象：Ａ社（蒲郡市）</a:t>
            </a:r>
            <a:endParaRPr lang="en-US" altLang="ja-JP" sz="2000" b="1" kern="100" dirty="0">
              <a:latin typeface="ＭＳ Ｐゴシック" panose="020B0600070205080204" pitchFamily="50" charset="-128"/>
              <a:cs typeface="ＭＳ 明朝" panose="02020609040205080304" pitchFamily="17" charset="-128"/>
            </a:endParaRPr>
          </a:p>
        </p:txBody>
      </p:sp>
      <p:sp>
        <p:nvSpPr>
          <p:cNvPr id="7" name="テキスト ボックス 6">
            <a:extLst>
              <a:ext uri="{FF2B5EF4-FFF2-40B4-BE49-F238E27FC236}">
                <a16:creationId xmlns:a16="http://schemas.microsoft.com/office/drawing/2014/main" id="{26310BEA-6C5A-4999-3415-3316B8128B47}"/>
              </a:ext>
            </a:extLst>
          </p:cNvPr>
          <p:cNvSpPr txBox="1"/>
          <p:nvPr/>
        </p:nvSpPr>
        <p:spPr>
          <a:xfrm>
            <a:off x="283622" y="1000453"/>
            <a:ext cx="6919823" cy="400110"/>
          </a:xfrm>
          <a:prstGeom prst="rect">
            <a:avLst/>
          </a:prstGeom>
          <a:noFill/>
        </p:spPr>
        <p:txBody>
          <a:bodyPr wrap="square">
            <a:spAutoFit/>
          </a:bodyPr>
          <a:lstStyle/>
          <a:p>
            <a:r>
              <a:rPr lang="ja-JP" altLang="en-US" sz="2000" b="1" kern="100" dirty="0">
                <a:latin typeface="ＭＳ Ｐゴシック" panose="020B0600070205080204" pitchFamily="50" charset="-128"/>
                <a:cs typeface="ＭＳ 明朝" panose="02020609040205080304" pitchFamily="17" charset="-128"/>
              </a:rPr>
              <a:t>・６月～７月：応募～支援対象事業者（１社）の選定</a:t>
            </a:r>
            <a:endParaRPr lang="en-US" altLang="ja-JP" sz="2000" b="1" kern="100" dirty="0">
              <a:latin typeface="ＭＳ Ｐゴシック" panose="020B0600070205080204" pitchFamily="50" charset="-128"/>
              <a:cs typeface="ＭＳ 明朝" panose="02020609040205080304" pitchFamily="17" charset="-128"/>
            </a:endParaRPr>
          </a:p>
        </p:txBody>
      </p:sp>
      <p:sp>
        <p:nvSpPr>
          <p:cNvPr id="8" name="テキスト ボックス 7">
            <a:extLst>
              <a:ext uri="{FF2B5EF4-FFF2-40B4-BE49-F238E27FC236}">
                <a16:creationId xmlns:a16="http://schemas.microsoft.com/office/drawing/2014/main" id="{49372694-6BD9-CC28-5C97-D8A9C1FEA9D9}"/>
              </a:ext>
            </a:extLst>
          </p:cNvPr>
          <p:cNvSpPr txBox="1"/>
          <p:nvPr/>
        </p:nvSpPr>
        <p:spPr>
          <a:xfrm>
            <a:off x="299873" y="1385739"/>
            <a:ext cx="4136553" cy="400110"/>
          </a:xfrm>
          <a:prstGeom prst="rect">
            <a:avLst/>
          </a:prstGeom>
          <a:noFill/>
        </p:spPr>
        <p:txBody>
          <a:bodyPr wrap="square">
            <a:spAutoFit/>
          </a:bodyPr>
          <a:lstStyle/>
          <a:p>
            <a:r>
              <a:rPr lang="ja-JP" altLang="en-US" sz="2000" b="1" kern="100" dirty="0">
                <a:latin typeface="ＭＳ Ｐゴシック" panose="020B0600070205080204" pitchFamily="50" charset="-128"/>
                <a:cs typeface="ＭＳ 明朝" panose="02020609040205080304" pitchFamily="17" charset="-128"/>
              </a:rPr>
              <a:t>・９月～１月：コンサルティング支援</a:t>
            </a:r>
            <a:endParaRPr lang="en-US" altLang="ja-JP" sz="2000" b="1" kern="100" dirty="0">
              <a:latin typeface="ＭＳ Ｐゴシック" panose="020B0600070205080204" pitchFamily="50" charset="-128"/>
              <a:cs typeface="ＭＳ 明朝" panose="02020609040205080304" pitchFamily="17" charset="-128"/>
            </a:endParaRPr>
          </a:p>
        </p:txBody>
      </p:sp>
      <p:pic>
        <p:nvPicPr>
          <p:cNvPr id="9" name="図 8">
            <a:extLst>
              <a:ext uri="{FF2B5EF4-FFF2-40B4-BE49-F238E27FC236}">
                <a16:creationId xmlns:a16="http://schemas.microsoft.com/office/drawing/2014/main" id="{26A00881-F39A-5C58-9DD1-30F8CE3E622B}"/>
              </a:ext>
            </a:extLst>
          </p:cNvPr>
          <p:cNvPicPr>
            <a:picLocks noChangeAspect="1"/>
          </p:cNvPicPr>
          <p:nvPr/>
        </p:nvPicPr>
        <p:blipFill>
          <a:blip r:embed="rId6"/>
          <a:stretch>
            <a:fillRect/>
          </a:stretch>
        </p:blipFill>
        <p:spPr>
          <a:xfrm>
            <a:off x="2606925" y="2281957"/>
            <a:ext cx="6105535" cy="4416504"/>
          </a:xfrm>
          <a:prstGeom prst="rect">
            <a:avLst/>
          </a:prstGeom>
        </p:spPr>
      </p:pic>
      <p:pic>
        <p:nvPicPr>
          <p:cNvPr id="6" name="図 5">
            <a:extLst>
              <a:ext uri="{FF2B5EF4-FFF2-40B4-BE49-F238E27FC236}">
                <a16:creationId xmlns:a16="http://schemas.microsoft.com/office/drawing/2014/main" id="{98F06618-25A0-FD8D-BADD-E39D8958A8A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261939" y="5682283"/>
            <a:ext cx="1469880" cy="94439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825729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図 29">
            <a:extLst>
              <a:ext uri="{FF2B5EF4-FFF2-40B4-BE49-F238E27FC236}">
                <a16:creationId xmlns:a16="http://schemas.microsoft.com/office/drawing/2014/main" id="{B63A6B74-EEAC-0C55-22F0-2A6675B6EC98}"/>
              </a:ext>
            </a:extLst>
          </p:cNvPr>
          <p:cNvPicPr>
            <a:picLocks noChangeAspect="1"/>
          </p:cNvPicPr>
          <p:nvPr/>
        </p:nvPicPr>
        <p:blipFill>
          <a:blip r:embed="rId3"/>
          <a:stretch>
            <a:fillRect/>
          </a:stretch>
        </p:blipFill>
        <p:spPr>
          <a:xfrm>
            <a:off x="7279960" y="5871485"/>
            <a:ext cx="1142101" cy="748043"/>
          </a:xfrm>
          <a:prstGeom prst="rect">
            <a:avLst/>
          </a:prstGeom>
        </p:spPr>
      </p:pic>
      <p:sp>
        <p:nvSpPr>
          <p:cNvPr id="9" name="テキスト ボックス 8">
            <a:extLst>
              <a:ext uri="{FF2B5EF4-FFF2-40B4-BE49-F238E27FC236}">
                <a16:creationId xmlns:a16="http://schemas.microsoft.com/office/drawing/2014/main" id="{769BA465-B0E1-4D80-BDCA-8C6FB19B33F1}"/>
              </a:ext>
            </a:extLst>
          </p:cNvPr>
          <p:cNvSpPr txBox="1"/>
          <p:nvPr/>
        </p:nvSpPr>
        <p:spPr>
          <a:xfrm>
            <a:off x="77376" y="515860"/>
            <a:ext cx="9000492" cy="3123932"/>
          </a:xfrm>
          <a:prstGeom prst="rect">
            <a:avLst/>
          </a:prstGeom>
          <a:noFill/>
        </p:spPr>
        <p:txBody>
          <a:bodyPr wrap="square" rtlCol="0">
            <a:spAutoFit/>
          </a:bodyPr>
          <a:lstStyle/>
          <a:p>
            <a:pPr algn="just"/>
            <a:r>
              <a:rPr kumimoji="1" lang="ja-JP" altLang="en-US" dirty="0"/>
              <a:t>（事業者による脱炭素型の事業活動への支援）</a:t>
            </a:r>
            <a:endParaRPr kumimoji="1" lang="en-US" altLang="ja-JP" dirty="0"/>
          </a:p>
          <a:p>
            <a:pPr algn="just"/>
            <a:r>
              <a:rPr kumimoji="1" lang="ja-JP" altLang="en-US" dirty="0"/>
              <a:t>○</a:t>
            </a:r>
            <a:r>
              <a:rPr kumimoji="1" lang="ja-JP" altLang="en-US" dirty="0">
                <a:solidFill>
                  <a:srgbClr val="FF0000"/>
                </a:solidFill>
              </a:rPr>
              <a:t>アドバイザーを派遣</a:t>
            </a:r>
            <a:r>
              <a:rPr kumimoji="1" lang="ja-JP" altLang="en-US" dirty="0"/>
              <a:t>し、</a:t>
            </a:r>
            <a:r>
              <a:rPr kumimoji="1" lang="ja-JP" altLang="en-US" dirty="0">
                <a:solidFill>
                  <a:srgbClr val="FF0000"/>
                </a:solidFill>
              </a:rPr>
              <a:t>中小企業の脱炭素経営</a:t>
            </a:r>
            <a:r>
              <a:rPr kumimoji="1" lang="en-US" altLang="ja-JP" dirty="0"/>
              <a:t>(SBT</a:t>
            </a:r>
            <a:r>
              <a:rPr kumimoji="1" lang="en-US" altLang="ja-JP" baseline="30000" dirty="0"/>
              <a:t>※</a:t>
            </a:r>
            <a:r>
              <a:rPr kumimoji="1" lang="ja-JP" altLang="en-US" dirty="0"/>
              <a:t>認定取得</a:t>
            </a:r>
            <a:r>
              <a:rPr kumimoji="1" lang="en-US" altLang="ja-JP" dirty="0"/>
              <a:t>)</a:t>
            </a:r>
            <a:r>
              <a:rPr kumimoji="1" lang="ja-JP" altLang="en-US" dirty="0">
                <a:solidFill>
                  <a:srgbClr val="FF0000"/>
                </a:solidFill>
              </a:rPr>
              <a:t>を支援</a:t>
            </a:r>
            <a:r>
              <a:rPr kumimoji="1" lang="ja-JP" altLang="en-US" dirty="0">
                <a:latin typeface="ＭＳ Ｐゴシック" panose="020B0600070205080204" pitchFamily="50" charset="-128"/>
              </a:rPr>
              <a:t>（</a:t>
            </a:r>
            <a:r>
              <a:rPr kumimoji="1" lang="en-US" altLang="ja-JP" dirty="0">
                <a:latin typeface="ＭＳ Ｐゴシック" panose="020B0600070205080204" pitchFamily="50" charset="-128"/>
              </a:rPr>
              <a:t>2023</a:t>
            </a:r>
            <a:r>
              <a:rPr kumimoji="1" lang="ja-JP" altLang="en-US" dirty="0">
                <a:latin typeface="ＭＳ Ｐゴシック" panose="020B0600070205080204" pitchFamily="50" charset="-128"/>
              </a:rPr>
              <a:t>年度～）</a:t>
            </a:r>
            <a:endParaRPr kumimoji="1" lang="en-US" altLang="ja-JP" dirty="0">
              <a:latin typeface="ＭＳ Ｐゴシック" panose="020B0600070205080204" pitchFamily="50" charset="-128"/>
            </a:endParaRPr>
          </a:p>
          <a:p>
            <a:pPr algn="just"/>
            <a:endParaRPr lang="en-US" altLang="ja-JP" dirty="0"/>
          </a:p>
          <a:p>
            <a:pPr algn="just"/>
            <a:endParaRPr kumimoji="1" lang="en-US" altLang="ja-JP" dirty="0"/>
          </a:p>
          <a:p>
            <a:pPr algn="just"/>
            <a:endParaRPr kumimoji="1" lang="en-US" altLang="ja-JP" dirty="0"/>
          </a:p>
          <a:p>
            <a:pPr algn="just"/>
            <a:endParaRPr lang="en-US" altLang="ja-JP" dirty="0"/>
          </a:p>
          <a:p>
            <a:pPr algn="just"/>
            <a:endParaRPr kumimoji="1" lang="en-US" altLang="ja-JP" dirty="0"/>
          </a:p>
          <a:p>
            <a:pPr marL="92075" indent="-92075" algn="just">
              <a:spcBef>
                <a:spcPts val="600"/>
              </a:spcBef>
            </a:pPr>
            <a:r>
              <a:rPr lang="en-US" altLang="ja-JP" dirty="0"/>
              <a:t> </a:t>
            </a:r>
            <a:r>
              <a:rPr lang="en-US" altLang="ja-JP" sz="1600" dirty="0"/>
              <a:t>※SBT(Science Based Targets)</a:t>
            </a:r>
            <a:r>
              <a:rPr lang="ja-JP" altLang="en-US" sz="1600" dirty="0"/>
              <a:t>：</a:t>
            </a:r>
            <a:endParaRPr lang="en-US" altLang="ja-JP" sz="1600" dirty="0"/>
          </a:p>
          <a:p>
            <a:pPr marL="92075" indent="-92075" algn="just">
              <a:spcBef>
                <a:spcPts val="0"/>
              </a:spcBef>
            </a:pPr>
            <a:r>
              <a:rPr lang="ja-JP" altLang="en-US" sz="1600" dirty="0"/>
              <a:t>　　５～</a:t>
            </a:r>
            <a:r>
              <a:rPr lang="en-US" altLang="ja-JP" sz="1600" dirty="0"/>
              <a:t>10</a:t>
            </a:r>
            <a:r>
              <a:rPr lang="ja-JP" altLang="en-US" sz="1600" dirty="0"/>
              <a:t>年先を目標年として企業が設定し、国際機関が認定する、パリ協定が求める水準と整合した削減目標。日本企業の認定数は</a:t>
            </a:r>
            <a:r>
              <a:rPr kumimoji="1" lang="ja-JP" altLang="en-US" sz="1600" dirty="0"/>
              <a:t>増加しており、 </a:t>
            </a:r>
            <a:r>
              <a:rPr kumimoji="1" lang="en-US" altLang="ja-JP" sz="1600" dirty="0"/>
              <a:t>2026</a:t>
            </a:r>
            <a:r>
              <a:rPr kumimoji="1" lang="ja-JP" altLang="en-US" sz="1600" dirty="0"/>
              <a:t>年</a:t>
            </a:r>
            <a:r>
              <a:rPr kumimoji="1" lang="en-US" altLang="ja-JP" sz="1600" dirty="0"/>
              <a:t>2</a:t>
            </a:r>
            <a:r>
              <a:rPr kumimoji="1" lang="ja-JP" altLang="en-US" sz="1600" dirty="0"/>
              <a:t>月時点の認定数は</a:t>
            </a:r>
            <a:r>
              <a:rPr lang="en-US" altLang="ja-JP" sz="1600" dirty="0"/>
              <a:t>2</a:t>
            </a:r>
            <a:r>
              <a:rPr kumimoji="1" lang="en-US" altLang="ja-JP" sz="1600" dirty="0"/>
              <a:t>,197</a:t>
            </a:r>
            <a:r>
              <a:rPr kumimoji="1" lang="ja-JP" altLang="en-US" sz="1600" dirty="0"/>
              <a:t>社（うち中小企業版</a:t>
            </a:r>
            <a:r>
              <a:rPr kumimoji="1" lang="en-US" altLang="ja-JP" sz="1600" dirty="0"/>
              <a:t>SBT</a:t>
            </a:r>
            <a:r>
              <a:rPr kumimoji="1" lang="ja-JP" altLang="en-US" sz="1600" dirty="0"/>
              <a:t>は</a:t>
            </a:r>
            <a:r>
              <a:rPr kumimoji="1" lang="en-US" altLang="ja-JP" sz="1600" dirty="0"/>
              <a:t>1,821</a:t>
            </a:r>
            <a:r>
              <a:rPr kumimoji="1" lang="ja-JP" altLang="en-US" sz="1600" dirty="0"/>
              <a:t>社）。</a:t>
            </a:r>
            <a:endParaRPr lang="ja-JP" altLang="en-US" sz="1600" dirty="0"/>
          </a:p>
        </p:txBody>
      </p:sp>
      <p:graphicFrame>
        <p:nvGraphicFramePr>
          <p:cNvPr id="3" name="表 2">
            <a:extLst>
              <a:ext uri="{FF2B5EF4-FFF2-40B4-BE49-F238E27FC236}">
                <a16:creationId xmlns:a16="http://schemas.microsoft.com/office/drawing/2014/main" id="{3085DE84-58DB-4D41-82B9-335A52A72856}"/>
              </a:ext>
            </a:extLst>
          </p:cNvPr>
          <p:cNvGraphicFramePr>
            <a:graphicFrameLocks noGrp="1"/>
          </p:cNvGraphicFramePr>
          <p:nvPr>
            <p:extLst>
              <p:ext uri="{D42A27DB-BD31-4B8C-83A1-F6EECF244321}">
                <p14:modId xmlns:p14="http://schemas.microsoft.com/office/powerpoint/2010/main" val="3138235706"/>
              </p:ext>
            </p:extLst>
          </p:nvPr>
        </p:nvGraphicFramePr>
        <p:xfrm>
          <a:off x="329404" y="1126384"/>
          <a:ext cx="8470577" cy="1296000"/>
        </p:xfrm>
        <a:graphic>
          <a:graphicData uri="http://schemas.openxmlformats.org/drawingml/2006/table">
            <a:tbl>
              <a:tblPr firstRow="1" firstCol="1" bandRow="1">
                <a:tableStyleId>{5C22544A-7EE6-4342-B048-85BDC9FD1C3A}</a:tableStyleId>
              </a:tblPr>
              <a:tblGrid>
                <a:gridCol w="982577">
                  <a:extLst>
                    <a:ext uri="{9D8B030D-6E8A-4147-A177-3AD203B41FA5}">
                      <a16:colId xmlns:a16="http://schemas.microsoft.com/office/drawing/2014/main" val="606774534"/>
                    </a:ext>
                  </a:extLst>
                </a:gridCol>
                <a:gridCol w="7488000">
                  <a:extLst>
                    <a:ext uri="{9D8B030D-6E8A-4147-A177-3AD203B41FA5}">
                      <a16:colId xmlns:a16="http://schemas.microsoft.com/office/drawing/2014/main" val="2309378266"/>
                    </a:ext>
                  </a:extLst>
                </a:gridCol>
              </a:tblGrid>
              <a:tr h="756000">
                <a:tc>
                  <a:txBody>
                    <a:bodyPr/>
                    <a:lstStyle/>
                    <a:p>
                      <a:pPr marL="12700" indent="-12700" algn="ctr" defTabSz="685800" rtl="0" eaLnBrk="1" latinLnBrk="0" hangingPunct="1">
                        <a:lnSpc>
                          <a:spcPts val="1900"/>
                        </a:lnSpc>
                      </a:pPr>
                      <a:r>
                        <a:rPr kumimoji="1" lang="ja-JP" altLang="en-US" sz="1400" b="0" kern="100" dirty="0">
                          <a:solidFill>
                            <a:schemeClr val="tx1"/>
                          </a:solidFill>
                          <a:effectLst/>
                          <a:latin typeface="+mn-ea"/>
                          <a:ea typeface="+mn-ea"/>
                          <a:cs typeface="+mn-cs"/>
                        </a:rPr>
                        <a:t>支援内容</a:t>
                      </a:r>
                    </a:p>
                  </a:txBody>
                  <a:tcPr marL="62607" marR="6260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2700" indent="-12700" algn="l" defTabSz="685800" rtl="0" eaLnBrk="1" latinLnBrk="0" hangingPunct="1">
                        <a:lnSpc>
                          <a:spcPts val="1900"/>
                        </a:lnSpc>
                      </a:pPr>
                      <a:r>
                        <a:rPr kumimoji="1" lang="ja-JP" altLang="en-US" sz="1400" b="0" kern="100" dirty="0">
                          <a:solidFill>
                            <a:schemeClr val="tx1"/>
                          </a:solidFill>
                          <a:effectLst/>
                          <a:latin typeface="+mn-ea"/>
                          <a:ea typeface="+mn-ea"/>
                          <a:cs typeface="+mn-cs"/>
                        </a:rPr>
                        <a:t>①自社の温室効果ガス排出量の把握・算定、②</a:t>
                      </a:r>
                      <a:r>
                        <a:rPr kumimoji="1" lang="en-US" sz="1400" b="0" kern="100" dirty="0">
                          <a:solidFill>
                            <a:schemeClr val="tx1"/>
                          </a:solidFill>
                          <a:effectLst/>
                          <a:latin typeface="+mn-ea"/>
                          <a:ea typeface="+mn-ea"/>
                          <a:cs typeface="+mn-cs"/>
                        </a:rPr>
                        <a:t>SBT</a:t>
                      </a:r>
                      <a:r>
                        <a:rPr kumimoji="1" lang="ja-JP" altLang="en-US" sz="1400" b="0" kern="100" dirty="0">
                          <a:solidFill>
                            <a:schemeClr val="tx1"/>
                          </a:solidFill>
                          <a:effectLst/>
                          <a:latin typeface="+mn-ea"/>
                          <a:ea typeface="+mn-ea"/>
                          <a:cs typeface="+mn-cs"/>
                        </a:rPr>
                        <a:t>認定基準に合致した温室効果ガス排出量削減目標の設定、③エネルギー管理士等による省エネ診断の実施、④削減目標の達成に向けた削減計画及びロードマップの策定、⑤関連サプライチェーン、業界団体等への展開</a:t>
                      </a:r>
                    </a:p>
                  </a:txBody>
                  <a:tcPr marL="62607" marR="6260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72588690"/>
                  </a:ext>
                </a:extLst>
              </a:tr>
              <a:tr h="540000">
                <a:tc>
                  <a:txBody>
                    <a:bodyPr/>
                    <a:lstStyle/>
                    <a:p>
                      <a:pPr marL="12700" indent="-12700" algn="ctr" defTabSz="685800" rtl="0" eaLnBrk="1" latinLnBrk="0" hangingPunct="1">
                        <a:lnSpc>
                          <a:spcPts val="1900"/>
                        </a:lnSpc>
                      </a:pPr>
                      <a:r>
                        <a:rPr kumimoji="1" lang="ja-JP" altLang="en-US" sz="1400" b="0" kern="100" dirty="0">
                          <a:solidFill>
                            <a:schemeClr val="tx1"/>
                          </a:solidFill>
                          <a:effectLst/>
                          <a:latin typeface="+mn-ea"/>
                          <a:ea typeface="+mn-ea"/>
                          <a:cs typeface="+mn-cs"/>
                        </a:rPr>
                        <a:t>対象者</a:t>
                      </a:r>
                    </a:p>
                  </a:txBody>
                  <a:tcPr marL="62607" marR="6260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2700" indent="-12700" algn="l" defTabSz="685800" rtl="0" eaLnBrk="1" latinLnBrk="0" hangingPunct="1">
                        <a:lnSpc>
                          <a:spcPts val="1900"/>
                        </a:lnSpc>
                      </a:pPr>
                      <a:r>
                        <a:rPr kumimoji="1" lang="ja-JP" altLang="en-US" sz="1400" b="0" kern="100" dirty="0">
                          <a:solidFill>
                            <a:srgbClr val="FF0000"/>
                          </a:solidFill>
                          <a:effectLst/>
                          <a:latin typeface="+mn-ea"/>
                          <a:ea typeface="+mn-ea"/>
                          <a:cs typeface="+mn-cs"/>
                        </a:rPr>
                        <a:t>中小</a:t>
                      </a:r>
                      <a:r>
                        <a:rPr kumimoji="1" lang="ja-JP" altLang="en-US" sz="1400" b="0" kern="100">
                          <a:solidFill>
                            <a:srgbClr val="FF0000"/>
                          </a:solidFill>
                          <a:effectLst/>
                          <a:latin typeface="+mn-ea"/>
                          <a:ea typeface="+mn-ea"/>
                          <a:cs typeface="+mn-cs"/>
                        </a:rPr>
                        <a:t>企業（公募において応募があった先着５社）</a:t>
                      </a:r>
                      <a:endParaRPr kumimoji="1" lang="en-US" altLang="ja-JP" sz="1400" b="0" kern="100" dirty="0">
                        <a:solidFill>
                          <a:srgbClr val="FF0000"/>
                        </a:solidFill>
                        <a:effectLst/>
                        <a:latin typeface="+mn-ea"/>
                        <a:ea typeface="+mn-ea"/>
                        <a:cs typeface="+mn-cs"/>
                      </a:endParaRPr>
                    </a:p>
                    <a:p>
                      <a:pPr marL="12700" indent="-12700" algn="l" defTabSz="685800" rtl="0" eaLnBrk="1" latinLnBrk="0" hangingPunct="1">
                        <a:lnSpc>
                          <a:spcPts val="1900"/>
                        </a:lnSpc>
                      </a:pPr>
                      <a:r>
                        <a:rPr kumimoji="1" lang="en-US" altLang="ja-JP" sz="1400" b="0" kern="100" dirty="0">
                          <a:solidFill>
                            <a:srgbClr val="FF0000"/>
                          </a:solidFill>
                          <a:effectLst/>
                          <a:latin typeface="+mn-ea"/>
                          <a:ea typeface="+mn-ea"/>
                          <a:cs typeface="+mn-cs"/>
                        </a:rPr>
                        <a:t>※</a:t>
                      </a:r>
                      <a:r>
                        <a:rPr kumimoji="1" lang="ja-JP" altLang="en-US" sz="1400" b="0" kern="100" dirty="0">
                          <a:solidFill>
                            <a:srgbClr val="FF0000"/>
                          </a:solidFill>
                          <a:effectLst/>
                          <a:latin typeface="+mn-ea"/>
                          <a:ea typeface="+mn-ea"/>
                          <a:cs typeface="+mn-cs"/>
                        </a:rPr>
                        <a:t>関連するサプライチェーン下流の大企業や経済団体、業界団体等と共同での申請</a:t>
                      </a:r>
                    </a:p>
                  </a:txBody>
                  <a:tcPr marL="62607" marR="6260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360548"/>
                  </a:ext>
                </a:extLst>
              </a:tr>
            </a:tbl>
          </a:graphicData>
        </a:graphic>
      </p:graphicFrame>
      <p:sp>
        <p:nvSpPr>
          <p:cNvPr id="46" name="テキスト ボックス 45">
            <a:extLst>
              <a:ext uri="{FF2B5EF4-FFF2-40B4-BE49-F238E27FC236}">
                <a16:creationId xmlns:a16="http://schemas.microsoft.com/office/drawing/2014/main" id="{FC8CCF27-5158-A07B-30B1-3EFD0859F7D8}"/>
              </a:ext>
            </a:extLst>
          </p:cNvPr>
          <p:cNvSpPr txBox="1"/>
          <p:nvPr/>
        </p:nvSpPr>
        <p:spPr bwMode="auto">
          <a:xfrm>
            <a:off x="3391480" y="3549546"/>
            <a:ext cx="2915113" cy="307777"/>
          </a:xfrm>
          <a:prstGeom prst="rect">
            <a:avLst/>
          </a:prstGeom>
          <a:noFill/>
          <a:ln w="9525">
            <a:solidFill>
              <a:sysClr val="windowText" lastClr="000000"/>
            </a:solidFill>
            <a:miter lim="800000"/>
            <a:headEnd/>
            <a:tailEnd/>
          </a:ln>
        </p:spPr>
        <p:txBody>
          <a:bodyPr wrap="square" rtlCol="0">
            <a:spAutoFit/>
          </a:bodyPr>
          <a:lstStyle/>
          <a:p>
            <a:pPr algn="ctr" defTabSz="914400">
              <a:defRPr/>
            </a:pPr>
            <a:r>
              <a:rPr kumimoji="0" lang="ja-JP" altLang="en-US" sz="1400" b="1" kern="0" dirty="0">
                <a:solidFill>
                  <a:prstClr val="black"/>
                </a:solidFill>
                <a:latin typeface="Meiryo UI" panose="020B0604030504040204" pitchFamily="50" charset="-128"/>
                <a:cs typeface="Meiryo UI" panose="020B0604030504040204" pitchFamily="50" charset="-128"/>
              </a:rPr>
              <a:t>（参考）中小企業向け支援イメージ</a:t>
            </a:r>
          </a:p>
        </p:txBody>
      </p:sp>
      <p:sp>
        <p:nvSpPr>
          <p:cNvPr id="2" name="正方形/長方形 1">
            <a:extLst>
              <a:ext uri="{FF2B5EF4-FFF2-40B4-BE49-F238E27FC236}">
                <a16:creationId xmlns:a16="http://schemas.microsoft.com/office/drawing/2014/main" id="{40E7DD63-549A-5961-9361-2D7623B34D50}"/>
              </a:ext>
            </a:extLst>
          </p:cNvPr>
          <p:cNvSpPr/>
          <p:nvPr/>
        </p:nvSpPr>
        <p:spPr>
          <a:xfrm>
            <a:off x="0" y="-523"/>
            <a:ext cx="9144000" cy="525599"/>
          </a:xfrm>
          <a:prstGeom prst="rect">
            <a:avLst/>
          </a:prstGeom>
          <a:solidFill>
            <a:schemeClr val="accent1">
              <a:lumMod val="7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600" dirty="0">
                <a:latin typeface="HG丸ｺﾞｼｯｸM-PRO" panose="020F0600000000000000" pitchFamily="50" charset="-128"/>
                <a:ea typeface="HG丸ｺﾞｼｯｸM-PRO" panose="020F0600000000000000" pitchFamily="50" charset="-128"/>
              </a:rPr>
              <a:t>SBT</a:t>
            </a:r>
            <a:r>
              <a:rPr lang="ja-JP" altLang="en-US" sz="2600">
                <a:latin typeface="HG丸ｺﾞｼｯｸM-PRO" panose="020F0600000000000000" pitchFamily="50" charset="-128"/>
                <a:ea typeface="HG丸ｺﾞｼｯｸM-PRO" panose="020F0600000000000000" pitchFamily="50" charset="-128"/>
              </a:rPr>
              <a:t>認定取得及びロードマップ策定支援</a:t>
            </a:r>
            <a:endParaRPr lang="ja-JP" altLang="en-US" sz="2600" dirty="0">
              <a:latin typeface="HG丸ｺﾞｼｯｸM-PRO" panose="020F0600000000000000" pitchFamily="50" charset="-128"/>
              <a:ea typeface="HG丸ｺﾞｼｯｸM-PRO" panose="020F0600000000000000" pitchFamily="50" charset="-128"/>
            </a:endParaRPr>
          </a:p>
        </p:txBody>
      </p:sp>
      <p:grpSp>
        <p:nvGrpSpPr>
          <p:cNvPr id="4" name="グループ化 3">
            <a:extLst>
              <a:ext uri="{FF2B5EF4-FFF2-40B4-BE49-F238E27FC236}">
                <a16:creationId xmlns:a16="http://schemas.microsoft.com/office/drawing/2014/main" id="{FD97219E-A2A3-70DC-A838-E087592E24FB}"/>
              </a:ext>
            </a:extLst>
          </p:cNvPr>
          <p:cNvGrpSpPr/>
          <p:nvPr/>
        </p:nvGrpSpPr>
        <p:grpSpPr>
          <a:xfrm>
            <a:off x="77376" y="3866169"/>
            <a:ext cx="6944754" cy="2967287"/>
            <a:chOff x="1223321" y="3638199"/>
            <a:chExt cx="6944754" cy="2967287"/>
          </a:xfrm>
        </p:grpSpPr>
        <p:cxnSp>
          <p:nvCxnSpPr>
            <p:cNvPr id="5" name="直線コネクタ 4">
              <a:extLst>
                <a:ext uri="{FF2B5EF4-FFF2-40B4-BE49-F238E27FC236}">
                  <a16:creationId xmlns:a16="http://schemas.microsoft.com/office/drawing/2014/main" id="{4696B481-4A35-0868-A60E-AAA5CD81DBEB}"/>
                </a:ext>
              </a:extLst>
            </p:cNvPr>
            <p:cNvCxnSpPr>
              <a:cxnSpLocks noChangeAspect="1"/>
            </p:cNvCxnSpPr>
            <p:nvPr/>
          </p:nvCxnSpPr>
          <p:spPr bwMode="auto">
            <a:xfrm>
              <a:off x="2183830" y="3986403"/>
              <a:ext cx="3650126" cy="1788139"/>
            </a:xfrm>
            <a:prstGeom prst="line">
              <a:avLst/>
            </a:prstGeom>
            <a:noFill/>
            <a:ln w="28575" cap="flat" cmpd="sng" algn="ctr">
              <a:solidFill>
                <a:srgbClr val="FF0000"/>
              </a:solidFill>
              <a:prstDash val="dash"/>
              <a:headEnd type="none" w="med" len="med"/>
              <a:tailEnd type="none" w="med" len="med"/>
            </a:ln>
            <a:effectLst/>
          </p:spPr>
        </p:cxnSp>
        <p:cxnSp>
          <p:nvCxnSpPr>
            <p:cNvPr id="6" name="直線矢印コネクタ 5">
              <a:extLst>
                <a:ext uri="{FF2B5EF4-FFF2-40B4-BE49-F238E27FC236}">
                  <a16:creationId xmlns:a16="http://schemas.microsoft.com/office/drawing/2014/main" id="{8D5F1320-15D4-38B1-6F42-F7CFD7170FD5}"/>
                </a:ext>
              </a:extLst>
            </p:cNvPr>
            <p:cNvCxnSpPr>
              <a:cxnSpLocks/>
            </p:cNvCxnSpPr>
            <p:nvPr/>
          </p:nvCxnSpPr>
          <p:spPr bwMode="auto">
            <a:xfrm>
              <a:off x="1961219" y="6002722"/>
              <a:ext cx="4704890" cy="0"/>
            </a:xfrm>
            <a:prstGeom prst="straightConnector1">
              <a:avLst/>
            </a:prstGeom>
            <a:noFill/>
            <a:ln w="38100" cap="flat" cmpd="sng" algn="ctr">
              <a:solidFill>
                <a:sysClr val="windowText" lastClr="000000"/>
              </a:solidFill>
              <a:prstDash val="solid"/>
              <a:round/>
              <a:headEnd type="none" w="med" len="med"/>
              <a:tailEnd type="triangle"/>
            </a:ln>
            <a:effectLst/>
          </p:spPr>
        </p:cxnSp>
        <p:cxnSp>
          <p:nvCxnSpPr>
            <p:cNvPr id="7" name="直線矢印コネクタ 6">
              <a:extLst>
                <a:ext uri="{FF2B5EF4-FFF2-40B4-BE49-F238E27FC236}">
                  <a16:creationId xmlns:a16="http://schemas.microsoft.com/office/drawing/2014/main" id="{AFC97F92-CB1C-FD29-1212-72D7B4E31916}"/>
                </a:ext>
              </a:extLst>
            </p:cNvPr>
            <p:cNvCxnSpPr>
              <a:cxnSpLocks/>
            </p:cNvCxnSpPr>
            <p:nvPr/>
          </p:nvCxnSpPr>
          <p:spPr bwMode="auto">
            <a:xfrm flipV="1">
              <a:off x="1954739" y="3638199"/>
              <a:ext cx="0" cy="2358905"/>
            </a:xfrm>
            <a:prstGeom prst="straightConnector1">
              <a:avLst/>
            </a:prstGeom>
            <a:noFill/>
            <a:ln w="38100" cap="flat" cmpd="sng" algn="ctr">
              <a:solidFill>
                <a:sysClr val="windowText" lastClr="000000"/>
              </a:solidFill>
              <a:prstDash val="solid"/>
              <a:round/>
              <a:headEnd type="none" w="med" len="med"/>
              <a:tailEnd type="triangle"/>
            </a:ln>
            <a:effectLst/>
          </p:spPr>
        </p:cxnSp>
        <p:sp>
          <p:nvSpPr>
            <p:cNvPr id="8" name="テキスト ボックス 7">
              <a:extLst>
                <a:ext uri="{FF2B5EF4-FFF2-40B4-BE49-F238E27FC236}">
                  <a16:creationId xmlns:a16="http://schemas.microsoft.com/office/drawing/2014/main" id="{1980C720-2AF3-2500-D351-63E41D4CD1B7}"/>
                </a:ext>
              </a:extLst>
            </p:cNvPr>
            <p:cNvSpPr txBox="1"/>
            <p:nvPr/>
          </p:nvSpPr>
          <p:spPr bwMode="auto">
            <a:xfrm>
              <a:off x="4590828" y="4097058"/>
              <a:ext cx="3238559" cy="830997"/>
            </a:xfrm>
            <a:prstGeom prst="rect">
              <a:avLst/>
            </a:prstGeom>
            <a:noFill/>
            <a:ln w="9525">
              <a:noFill/>
              <a:miter lim="800000"/>
              <a:headEnd/>
              <a:tailEnd/>
            </a:ln>
          </p:spPr>
          <p:txBody>
            <a:bodyPr wrap="square" rtlCol="0">
              <a:spAutoFit/>
            </a:bodyPr>
            <a:lstStyle/>
            <a:p>
              <a:pPr defTabSz="914400"/>
              <a:r>
                <a:rPr lang="ja-JP" altLang="en-US" sz="1600" b="1" u="sng" dirty="0">
                  <a:solidFill>
                    <a:srgbClr val="0A50A0"/>
                  </a:solidFill>
                  <a:latin typeface="Meiryo UI" panose="020B0604030504040204" pitchFamily="50" charset="-128"/>
                  <a:cs typeface="Meiryo UI" panose="020B0604030504040204" pitchFamily="50" charset="-128"/>
                </a:rPr>
                <a:t>③省エネ診断の実施</a:t>
              </a:r>
              <a:endParaRPr lang="en-US" altLang="ja-JP" sz="1600" b="1" u="sng" dirty="0">
                <a:solidFill>
                  <a:srgbClr val="0A50A0"/>
                </a:solidFill>
                <a:latin typeface="Meiryo UI" panose="020B0604030504040204" pitchFamily="50" charset="-128"/>
                <a:cs typeface="Meiryo UI" panose="020B0604030504040204" pitchFamily="50" charset="-128"/>
              </a:endParaRPr>
            </a:p>
            <a:p>
              <a:pPr defTabSz="914400"/>
              <a:r>
                <a:rPr lang="ja-JP" altLang="en-US" sz="1600" b="1" u="sng" dirty="0">
                  <a:solidFill>
                    <a:srgbClr val="0A50A0"/>
                  </a:solidFill>
                  <a:latin typeface="Meiryo UI" panose="020B0604030504040204" pitchFamily="50" charset="-128"/>
                  <a:cs typeface="Meiryo UI" panose="020B0604030504040204" pitchFamily="50" charset="-128"/>
                </a:rPr>
                <a:t>④目標達成に向けた削減計画・脱</a:t>
              </a:r>
              <a:endParaRPr lang="en-US" altLang="ja-JP" sz="1600" b="1" u="sng" dirty="0">
                <a:solidFill>
                  <a:srgbClr val="0A50A0"/>
                </a:solidFill>
                <a:latin typeface="Meiryo UI" panose="020B0604030504040204" pitchFamily="50" charset="-128"/>
                <a:cs typeface="Meiryo UI" panose="020B0604030504040204" pitchFamily="50" charset="-128"/>
              </a:endParaRPr>
            </a:p>
            <a:p>
              <a:pPr defTabSz="914400"/>
              <a:r>
                <a:rPr lang="ja-JP" altLang="en-US" sz="1600" b="1" dirty="0">
                  <a:solidFill>
                    <a:srgbClr val="0A50A0"/>
                  </a:solidFill>
                  <a:latin typeface="Meiryo UI" panose="020B0604030504040204" pitchFamily="50" charset="-128"/>
                  <a:cs typeface="Meiryo UI" panose="020B0604030504040204" pitchFamily="50" charset="-128"/>
                </a:rPr>
                <a:t>　 </a:t>
              </a:r>
              <a:r>
                <a:rPr lang="ja-JP" altLang="en-US" sz="1600" b="1" u="sng" dirty="0">
                  <a:solidFill>
                    <a:srgbClr val="0A50A0"/>
                  </a:solidFill>
                  <a:latin typeface="Meiryo UI" panose="020B0604030504040204" pitchFamily="50" charset="-128"/>
                  <a:cs typeface="Meiryo UI" panose="020B0604030504040204" pitchFamily="50" charset="-128"/>
                </a:rPr>
                <a:t>炭素ロードマップの策定</a:t>
              </a:r>
            </a:p>
          </p:txBody>
        </p:sp>
        <p:sp>
          <p:nvSpPr>
            <p:cNvPr id="10" name="テキスト ボックス 9">
              <a:extLst>
                <a:ext uri="{FF2B5EF4-FFF2-40B4-BE49-F238E27FC236}">
                  <a16:creationId xmlns:a16="http://schemas.microsoft.com/office/drawing/2014/main" id="{AE207F1D-B388-7B33-B2D4-E7446CBFA53D}"/>
                </a:ext>
              </a:extLst>
            </p:cNvPr>
            <p:cNvSpPr txBox="1"/>
            <p:nvPr/>
          </p:nvSpPr>
          <p:spPr bwMode="auto">
            <a:xfrm>
              <a:off x="1223321" y="3822056"/>
              <a:ext cx="811893" cy="523220"/>
            </a:xfrm>
            <a:prstGeom prst="rect">
              <a:avLst/>
            </a:prstGeom>
            <a:noFill/>
            <a:ln w="9525">
              <a:noFill/>
              <a:miter lim="800000"/>
              <a:headEnd/>
              <a:tailEnd/>
            </a:ln>
          </p:spPr>
          <p:txBody>
            <a:bodyPr wrap="square" rtlCol="0">
              <a:spAutoFit/>
            </a:bodyPr>
            <a:lstStyle/>
            <a:p>
              <a:pPr algn="ctr" defTabSz="914400"/>
              <a:r>
                <a:rPr lang="en-US" altLang="ja-JP" sz="1400" b="1" dirty="0">
                  <a:solidFill>
                    <a:prstClr val="black"/>
                  </a:solidFill>
                  <a:latin typeface="+mj-ea"/>
                  <a:ea typeface="+mj-ea"/>
                  <a:cs typeface="Meiryo UI" panose="020B0604030504040204" pitchFamily="50" charset="-128"/>
                </a:rPr>
                <a:t>GHG</a:t>
              </a:r>
            </a:p>
            <a:p>
              <a:pPr algn="ctr" defTabSz="914400"/>
              <a:r>
                <a:rPr lang="ja-JP" altLang="en-US" sz="1400" b="1" dirty="0">
                  <a:solidFill>
                    <a:prstClr val="black"/>
                  </a:solidFill>
                  <a:latin typeface="+mj-ea"/>
                  <a:ea typeface="+mj-ea"/>
                  <a:cs typeface="Meiryo UI" panose="020B0604030504040204" pitchFamily="50" charset="-128"/>
                </a:rPr>
                <a:t>排出量</a:t>
              </a:r>
            </a:p>
          </p:txBody>
        </p:sp>
        <p:sp>
          <p:nvSpPr>
            <p:cNvPr id="11" name="テキスト ボックス 10">
              <a:extLst>
                <a:ext uri="{FF2B5EF4-FFF2-40B4-BE49-F238E27FC236}">
                  <a16:creationId xmlns:a16="http://schemas.microsoft.com/office/drawing/2014/main" id="{C52A2BB1-A410-797F-FB60-2B001CDDAACA}"/>
                </a:ext>
              </a:extLst>
            </p:cNvPr>
            <p:cNvSpPr txBox="1"/>
            <p:nvPr/>
          </p:nvSpPr>
          <p:spPr bwMode="auto">
            <a:xfrm>
              <a:off x="6361894" y="6101079"/>
              <a:ext cx="415498" cy="307777"/>
            </a:xfrm>
            <a:prstGeom prst="rect">
              <a:avLst/>
            </a:prstGeom>
            <a:noFill/>
            <a:ln w="9525">
              <a:noFill/>
              <a:miter lim="800000"/>
              <a:headEnd/>
              <a:tailEnd/>
            </a:ln>
          </p:spPr>
          <p:txBody>
            <a:bodyPr wrap="square" rtlCol="0">
              <a:spAutoFit/>
            </a:bodyPr>
            <a:lstStyle/>
            <a:p>
              <a:pPr defTabSz="914400"/>
              <a:r>
                <a:rPr lang="ja-JP" altLang="en-US" sz="1400" b="1" dirty="0">
                  <a:solidFill>
                    <a:prstClr val="black"/>
                  </a:solidFill>
                  <a:latin typeface="Meiryo UI" panose="020B0604030504040204" pitchFamily="50" charset="-128"/>
                  <a:cs typeface="Meiryo UI" panose="020B0604030504040204" pitchFamily="50" charset="-128"/>
                </a:rPr>
                <a:t>年</a:t>
              </a:r>
            </a:p>
          </p:txBody>
        </p:sp>
        <p:cxnSp>
          <p:nvCxnSpPr>
            <p:cNvPr id="13" name="直線コネクタ 12">
              <a:extLst>
                <a:ext uri="{FF2B5EF4-FFF2-40B4-BE49-F238E27FC236}">
                  <a16:creationId xmlns:a16="http://schemas.microsoft.com/office/drawing/2014/main" id="{FE420F7E-0340-B7E4-F280-1CD7357F6267}"/>
                </a:ext>
              </a:extLst>
            </p:cNvPr>
            <p:cNvCxnSpPr>
              <a:cxnSpLocks/>
            </p:cNvCxnSpPr>
            <p:nvPr/>
          </p:nvCxnSpPr>
          <p:spPr>
            <a:xfrm rot="10800000" flipV="1">
              <a:off x="2855808" y="4346722"/>
              <a:ext cx="0" cy="1656000"/>
            </a:xfrm>
            <a:prstGeom prst="line">
              <a:avLst/>
            </a:prstGeom>
            <a:noFill/>
            <a:ln w="19050" cap="flat" cmpd="sng" algn="ctr">
              <a:solidFill>
                <a:sysClr val="windowText" lastClr="000000"/>
              </a:solidFill>
              <a:prstDash val="sysDot"/>
            </a:ln>
            <a:effectLst/>
          </p:spPr>
        </p:cxnSp>
        <p:sp>
          <p:nvSpPr>
            <p:cNvPr id="14" name="テキスト ボックス 13">
              <a:extLst>
                <a:ext uri="{FF2B5EF4-FFF2-40B4-BE49-F238E27FC236}">
                  <a16:creationId xmlns:a16="http://schemas.microsoft.com/office/drawing/2014/main" id="{D5584B98-BA18-0B1F-BC8A-D46576C352F4}"/>
                </a:ext>
              </a:extLst>
            </p:cNvPr>
            <p:cNvSpPr txBox="1"/>
            <p:nvPr/>
          </p:nvSpPr>
          <p:spPr bwMode="auto">
            <a:xfrm>
              <a:off x="2686158" y="3708896"/>
              <a:ext cx="2458057" cy="338554"/>
            </a:xfrm>
            <a:prstGeom prst="rect">
              <a:avLst/>
            </a:prstGeom>
            <a:noFill/>
            <a:ln w="9525">
              <a:noFill/>
              <a:miter lim="800000"/>
              <a:headEnd/>
              <a:tailEnd/>
            </a:ln>
          </p:spPr>
          <p:txBody>
            <a:bodyPr wrap="square" rtlCol="0">
              <a:spAutoFit/>
            </a:bodyPr>
            <a:lstStyle/>
            <a:p>
              <a:pPr defTabSz="914400"/>
              <a:r>
                <a:rPr lang="ja-JP" altLang="en-US" sz="1600" b="1" u="sng" dirty="0">
                  <a:solidFill>
                    <a:srgbClr val="0A50A0"/>
                  </a:solidFill>
                  <a:latin typeface="Meiryo UI" panose="020B0604030504040204" pitchFamily="50" charset="-128"/>
                  <a:cs typeface="Meiryo UI" panose="020B0604030504040204" pitchFamily="50" charset="-128"/>
                </a:rPr>
                <a:t>①基準年の排出量を算出</a:t>
              </a:r>
            </a:p>
          </p:txBody>
        </p:sp>
        <p:sp>
          <p:nvSpPr>
            <p:cNvPr id="15" name="テキスト ボックス 14">
              <a:extLst>
                <a:ext uri="{FF2B5EF4-FFF2-40B4-BE49-F238E27FC236}">
                  <a16:creationId xmlns:a16="http://schemas.microsoft.com/office/drawing/2014/main" id="{5A328F5D-2B45-3F12-5940-3880483805B3}"/>
                </a:ext>
              </a:extLst>
            </p:cNvPr>
            <p:cNvSpPr txBox="1"/>
            <p:nvPr/>
          </p:nvSpPr>
          <p:spPr bwMode="auto">
            <a:xfrm>
              <a:off x="4843790" y="4977663"/>
              <a:ext cx="3324285" cy="338554"/>
            </a:xfrm>
            <a:prstGeom prst="rect">
              <a:avLst/>
            </a:prstGeom>
            <a:noFill/>
            <a:ln w="9525">
              <a:noFill/>
              <a:miter lim="800000"/>
              <a:headEnd/>
              <a:tailEnd/>
            </a:ln>
          </p:spPr>
          <p:txBody>
            <a:bodyPr wrap="square" rtlCol="0">
              <a:spAutoFit/>
            </a:bodyPr>
            <a:lstStyle/>
            <a:p>
              <a:pPr defTabSz="914400"/>
              <a:r>
                <a:rPr lang="ja-JP" altLang="en-US" sz="1600" b="1" u="sng" dirty="0">
                  <a:solidFill>
                    <a:srgbClr val="0A50A0"/>
                  </a:solidFill>
                  <a:latin typeface="Meiryo UI" panose="020B0604030504040204" pitchFamily="50" charset="-128"/>
                  <a:cs typeface="Meiryo UI" panose="020B0604030504040204" pitchFamily="50" charset="-128"/>
                </a:rPr>
                <a:t>②削減目標の設定</a:t>
              </a:r>
            </a:p>
          </p:txBody>
        </p:sp>
        <p:sp>
          <p:nvSpPr>
            <p:cNvPr id="16" name="テキスト ボックス 15">
              <a:extLst>
                <a:ext uri="{FF2B5EF4-FFF2-40B4-BE49-F238E27FC236}">
                  <a16:creationId xmlns:a16="http://schemas.microsoft.com/office/drawing/2014/main" id="{45316314-B7C8-FB0D-A33B-BBD08904AFA3}"/>
                </a:ext>
              </a:extLst>
            </p:cNvPr>
            <p:cNvSpPr txBox="1"/>
            <p:nvPr/>
          </p:nvSpPr>
          <p:spPr>
            <a:xfrm>
              <a:off x="3751200" y="6073428"/>
              <a:ext cx="1572451" cy="523220"/>
            </a:xfrm>
            <a:prstGeom prst="rect">
              <a:avLst/>
            </a:prstGeom>
            <a:noFill/>
          </p:spPr>
          <p:txBody>
            <a:bodyPr wrap="square" rtlCol="0">
              <a:spAutoFit/>
            </a:bodyPr>
            <a:lstStyle/>
            <a:p>
              <a:pPr algn="ctr"/>
              <a:r>
                <a:rPr kumimoji="1" lang="ja-JP" altLang="en-US" sz="1400" dirty="0"/>
                <a:t>（目標年）</a:t>
              </a:r>
              <a:endParaRPr kumimoji="1" lang="en-US" altLang="ja-JP" sz="1400" dirty="0"/>
            </a:p>
            <a:p>
              <a:pPr algn="ctr"/>
              <a:r>
                <a:rPr lang="ja-JP" altLang="en-US" sz="1400" dirty="0"/>
                <a:t>申請から</a:t>
              </a:r>
              <a:r>
                <a:rPr lang="en-US" altLang="ja-JP" sz="1400" dirty="0"/>
                <a:t>5</a:t>
              </a:r>
              <a:r>
                <a:rPr lang="ja-JP" altLang="en-US" sz="1400" dirty="0"/>
                <a:t>～</a:t>
              </a:r>
              <a:r>
                <a:rPr lang="en-US" altLang="ja-JP" sz="1400" dirty="0"/>
                <a:t>10</a:t>
              </a:r>
              <a:r>
                <a:rPr lang="ja-JP" altLang="en-US" sz="1400" dirty="0"/>
                <a:t>年</a:t>
              </a:r>
              <a:endParaRPr kumimoji="1" lang="ja-JP" altLang="en-US" sz="1400" dirty="0"/>
            </a:p>
          </p:txBody>
        </p:sp>
        <p:sp>
          <p:nvSpPr>
            <p:cNvPr id="17" name="テキスト ボックス 16">
              <a:extLst>
                <a:ext uri="{FF2B5EF4-FFF2-40B4-BE49-F238E27FC236}">
                  <a16:creationId xmlns:a16="http://schemas.microsoft.com/office/drawing/2014/main" id="{98954C81-1A25-BC50-AC9A-FF27C3A4B506}"/>
                </a:ext>
              </a:extLst>
            </p:cNvPr>
            <p:cNvSpPr txBox="1"/>
            <p:nvPr/>
          </p:nvSpPr>
          <p:spPr>
            <a:xfrm>
              <a:off x="1697835" y="6082266"/>
              <a:ext cx="2315944" cy="523220"/>
            </a:xfrm>
            <a:prstGeom prst="rect">
              <a:avLst/>
            </a:prstGeom>
            <a:noFill/>
          </p:spPr>
          <p:txBody>
            <a:bodyPr wrap="square">
              <a:spAutoFit/>
            </a:bodyPr>
            <a:lstStyle/>
            <a:p>
              <a:pPr algn="ctr"/>
              <a:r>
                <a:rPr lang="ja-JP" altLang="en-US" sz="1400" dirty="0"/>
                <a:t>（基準年）</a:t>
              </a:r>
              <a:endParaRPr lang="en-US" altLang="ja-JP" sz="1400" dirty="0"/>
            </a:p>
            <a:p>
              <a:pPr algn="ctr"/>
              <a:r>
                <a:rPr lang="en-US" altLang="ja-JP" sz="1400" dirty="0"/>
                <a:t>2015</a:t>
              </a:r>
              <a:r>
                <a:rPr lang="ja-JP" altLang="en-US" sz="1400" dirty="0"/>
                <a:t>年以降</a:t>
              </a:r>
            </a:p>
          </p:txBody>
        </p:sp>
        <p:cxnSp>
          <p:nvCxnSpPr>
            <p:cNvPr id="18" name="直線コネクタ 17">
              <a:extLst>
                <a:ext uri="{FF2B5EF4-FFF2-40B4-BE49-F238E27FC236}">
                  <a16:creationId xmlns:a16="http://schemas.microsoft.com/office/drawing/2014/main" id="{7AAB44E0-DDCD-28F0-7905-0C90D70614B0}"/>
                </a:ext>
              </a:extLst>
            </p:cNvPr>
            <p:cNvCxnSpPr>
              <a:cxnSpLocks/>
            </p:cNvCxnSpPr>
            <p:nvPr/>
          </p:nvCxnSpPr>
          <p:spPr>
            <a:xfrm rot="10800000" flipH="1">
              <a:off x="4537427" y="5210721"/>
              <a:ext cx="0" cy="792000"/>
            </a:xfrm>
            <a:prstGeom prst="line">
              <a:avLst/>
            </a:prstGeom>
            <a:noFill/>
            <a:ln w="19050" cap="flat" cmpd="sng" algn="ctr">
              <a:solidFill>
                <a:sysClr val="windowText" lastClr="000000"/>
              </a:solidFill>
              <a:prstDash val="sysDot"/>
            </a:ln>
            <a:effectLst/>
          </p:spPr>
        </p:cxnSp>
        <p:sp>
          <p:nvSpPr>
            <p:cNvPr id="19" name="楕円 64">
              <a:extLst>
                <a:ext uri="{FF2B5EF4-FFF2-40B4-BE49-F238E27FC236}">
                  <a16:creationId xmlns:a16="http://schemas.microsoft.com/office/drawing/2014/main" id="{D546620D-D3D2-C777-8375-73EC6E0D5B7A}"/>
                </a:ext>
              </a:extLst>
            </p:cNvPr>
            <p:cNvSpPr/>
            <p:nvPr/>
          </p:nvSpPr>
          <p:spPr bwMode="auto">
            <a:xfrm>
              <a:off x="4431226" y="5045450"/>
              <a:ext cx="212400" cy="212400"/>
            </a:xfrm>
            <a:prstGeom prst="ellipse">
              <a:avLst/>
            </a:prstGeom>
            <a:solidFill>
              <a:sysClr val="window" lastClr="FFFFFF"/>
            </a:solidFill>
            <a:ln w="28575" cap="flat" cmpd="sng" algn="ctr">
              <a:solidFill>
                <a:srgbClr val="FF3300"/>
              </a:solidFill>
              <a:prstDash val="solid"/>
              <a:round/>
              <a:headEnd type="none" w="med" len="med"/>
              <a:tailEnd type="none" w="med" len="med"/>
            </a:ln>
            <a:effectLst/>
          </p:spPr>
          <p:txBody>
            <a:bodyPr vert="horz" wrap="none" lIns="86210" tIns="43105" rIns="86210" bIns="43105" numCol="1" rtlCol="0" anchor="ctr" anchorCtr="0" compatLnSpc="1">
              <a:prstTxWarp prst="textNoShape">
                <a:avLst/>
              </a:prstTxWarp>
            </a:bodyPr>
            <a:lstStyle/>
            <a:p>
              <a:pPr algn="ctr" defTabSz="862013">
                <a:defRPr/>
              </a:pPr>
              <a:endParaRPr kumimoji="0" lang="ja-JP" altLang="en-US" kern="0" dirty="0">
                <a:solidFill>
                  <a:prstClr val="black"/>
                </a:solidFill>
                <a:latin typeface="Meiryo UI" panose="020B0604030504040204" pitchFamily="50" charset="-128"/>
                <a:cs typeface="Meiryo UI" panose="020B0604030504040204" pitchFamily="50" charset="-128"/>
              </a:endParaRPr>
            </a:p>
          </p:txBody>
        </p:sp>
        <p:sp>
          <p:nvSpPr>
            <p:cNvPr id="12" name="楕円 62">
              <a:extLst>
                <a:ext uri="{FF2B5EF4-FFF2-40B4-BE49-F238E27FC236}">
                  <a16:creationId xmlns:a16="http://schemas.microsoft.com/office/drawing/2014/main" id="{77A33E17-125F-B125-668D-A3FD32CEC830}"/>
                </a:ext>
              </a:extLst>
            </p:cNvPr>
            <p:cNvSpPr/>
            <p:nvPr/>
          </p:nvSpPr>
          <p:spPr bwMode="auto">
            <a:xfrm>
              <a:off x="2739177" y="4223672"/>
              <a:ext cx="212400" cy="212400"/>
            </a:xfrm>
            <a:prstGeom prst="ellipse">
              <a:avLst/>
            </a:prstGeom>
            <a:solidFill>
              <a:sysClr val="window" lastClr="FFFFFF"/>
            </a:solidFill>
            <a:ln w="28575" cap="flat" cmpd="sng" algn="ctr">
              <a:solidFill>
                <a:srgbClr val="FF0000"/>
              </a:solidFill>
              <a:prstDash val="solid"/>
              <a:round/>
              <a:headEnd type="none" w="med" len="med"/>
              <a:tailEnd type="none" w="med" len="med"/>
            </a:ln>
            <a:effectLst/>
          </p:spPr>
          <p:txBody>
            <a:bodyPr vert="horz" wrap="none" lIns="86210" tIns="43105" rIns="86210" bIns="43105" numCol="1" rtlCol="0" anchor="ctr" anchorCtr="0" compatLnSpc="1">
              <a:prstTxWarp prst="textNoShape">
                <a:avLst/>
              </a:prstTxWarp>
            </a:bodyPr>
            <a:lstStyle/>
            <a:p>
              <a:pPr algn="ctr" defTabSz="862013">
                <a:defRPr/>
              </a:pPr>
              <a:endParaRPr kumimoji="0" lang="ja-JP" altLang="en-US" kern="0" dirty="0">
                <a:solidFill>
                  <a:prstClr val="black"/>
                </a:solidFill>
                <a:latin typeface="Meiryo UI" panose="020B0604030504040204" pitchFamily="50" charset="-128"/>
                <a:cs typeface="Meiryo UI" panose="020B0604030504040204" pitchFamily="50" charset="-128"/>
              </a:endParaRPr>
            </a:p>
          </p:txBody>
        </p:sp>
      </p:grpSp>
      <p:sp>
        <p:nvSpPr>
          <p:cNvPr id="20" name="スライド番号プレースホルダー 1">
            <a:extLst>
              <a:ext uri="{FF2B5EF4-FFF2-40B4-BE49-F238E27FC236}">
                <a16:creationId xmlns:a16="http://schemas.microsoft.com/office/drawing/2014/main" id="{92807721-15BD-1A85-4505-CD021ACBA8DD}"/>
              </a:ext>
            </a:extLst>
          </p:cNvPr>
          <p:cNvSpPr>
            <a:spLocks noGrp="1"/>
          </p:cNvSpPr>
          <p:nvPr>
            <p:ph type="sldNum" sz="quarter" idx="12"/>
          </p:nvPr>
        </p:nvSpPr>
        <p:spPr>
          <a:xfrm>
            <a:off x="7079603" y="6475187"/>
            <a:ext cx="20574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417E706-0455-422C-86B6-2D1D9CDC801E}" type="slidenum">
              <a:rPr kumimoji="1" lang="ja-JP" altLang="en-US" sz="1800" b="0" i="0" u="none" strike="noStrike" kern="1200" cap="none" spc="0" normalizeH="0" baseline="0" noProof="0" smtClean="0">
                <a:ln>
                  <a:noFill/>
                </a:ln>
                <a:solidFill>
                  <a:prstClr val="black">
                    <a:tint val="75000"/>
                  </a:prstClr>
                </a:solidFill>
                <a:effectLst/>
                <a:uLnTx/>
                <a:uFillTx/>
                <a:latin typeface="ＭＳ Ｐゴシック" panose="020B0600070205080204" pitchFamily="50" charset="-128"/>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1" lang="ja-JP" altLang="en-US" sz="1800" b="0" i="0" u="none" strike="noStrike" kern="1200" cap="none" spc="0" normalizeH="0" baseline="0" noProof="0" dirty="0">
              <a:ln>
                <a:noFill/>
              </a:ln>
              <a:solidFill>
                <a:prstClr val="black">
                  <a:tint val="75000"/>
                </a:prstClr>
              </a:solidFill>
              <a:effectLst/>
              <a:uLnTx/>
              <a:uFillTx/>
              <a:latin typeface="ＭＳ Ｐゴシック" panose="020B0600070205080204" pitchFamily="50" charset="-128"/>
              <a:ea typeface="ＭＳ Ｐゴシック" panose="020B0600070205080204" pitchFamily="50" charset="-128"/>
              <a:cs typeface="+mn-cs"/>
            </a:endParaRPr>
          </a:p>
        </p:txBody>
      </p:sp>
      <p:pic>
        <p:nvPicPr>
          <p:cNvPr id="26" name="図 25">
            <a:extLst>
              <a:ext uri="{FF2B5EF4-FFF2-40B4-BE49-F238E27FC236}">
                <a16:creationId xmlns:a16="http://schemas.microsoft.com/office/drawing/2014/main" id="{421936EB-0FD0-4D81-0979-020E0200087C}"/>
              </a:ext>
            </a:extLst>
          </p:cNvPr>
          <p:cNvPicPr>
            <a:picLocks noChangeAspect="1"/>
          </p:cNvPicPr>
          <p:nvPr/>
        </p:nvPicPr>
        <p:blipFill>
          <a:blip r:embed="rId4"/>
          <a:stretch>
            <a:fillRect/>
          </a:stretch>
        </p:blipFill>
        <p:spPr>
          <a:xfrm>
            <a:off x="7489298" y="4381617"/>
            <a:ext cx="1189742" cy="748042"/>
          </a:xfrm>
          <a:prstGeom prst="rect">
            <a:avLst/>
          </a:prstGeom>
        </p:spPr>
      </p:pic>
      <p:pic>
        <p:nvPicPr>
          <p:cNvPr id="28" name="図 27">
            <a:extLst>
              <a:ext uri="{FF2B5EF4-FFF2-40B4-BE49-F238E27FC236}">
                <a16:creationId xmlns:a16="http://schemas.microsoft.com/office/drawing/2014/main" id="{8A17E205-7E5D-488E-25C1-BAF3FFC7637F}"/>
              </a:ext>
            </a:extLst>
          </p:cNvPr>
          <p:cNvPicPr>
            <a:picLocks noChangeAspect="1"/>
          </p:cNvPicPr>
          <p:nvPr/>
        </p:nvPicPr>
        <p:blipFill>
          <a:blip r:embed="rId5"/>
          <a:stretch>
            <a:fillRect/>
          </a:stretch>
        </p:blipFill>
        <p:spPr>
          <a:xfrm>
            <a:off x="7908709" y="5205633"/>
            <a:ext cx="1198520" cy="728925"/>
          </a:xfrm>
          <a:prstGeom prst="rect">
            <a:avLst/>
          </a:prstGeom>
        </p:spPr>
      </p:pic>
      <p:sp>
        <p:nvSpPr>
          <p:cNvPr id="31" name="テキスト ボックス 30">
            <a:extLst>
              <a:ext uri="{FF2B5EF4-FFF2-40B4-BE49-F238E27FC236}">
                <a16:creationId xmlns:a16="http://schemas.microsoft.com/office/drawing/2014/main" id="{0808C153-8FFC-4797-1443-8FBA89F47C25}"/>
              </a:ext>
            </a:extLst>
          </p:cNvPr>
          <p:cNvSpPr txBox="1"/>
          <p:nvPr/>
        </p:nvSpPr>
        <p:spPr>
          <a:xfrm>
            <a:off x="6683442" y="3838825"/>
            <a:ext cx="2444900" cy="584775"/>
          </a:xfrm>
          <a:prstGeom prst="rect">
            <a:avLst/>
          </a:prstGeom>
          <a:noFill/>
        </p:spPr>
        <p:txBody>
          <a:bodyPr wrap="none" rtlCol="0">
            <a:spAutoFit/>
          </a:bodyPr>
          <a:lstStyle/>
          <a:p>
            <a:r>
              <a:rPr lang="ja-JP" altLang="en-US" sz="1600" b="1" u="sng" dirty="0">
                <a:solidFill>
                  <a:srgbClr val="0A50A0"/>
                </a:solidFill>
                <a:latin typeface="+mn-ea"/>
                <a:ea typeface="+mn-ea"/>
              </a:rPr>
              <a:t>⑤各種サプライチェーン・</a:t>
            </a:r>
            <a:endParaRPr lang="en-US" altLang="ja-JP" sz="1600" b="1" u="sng" dirty="0">
              <a:solidFill>
                <a:srgbClr val="0A50A0"/>
              </a:solidFill>
              <a:latin typeface="+mn-ea"/>
              <a:ea typeface="+mn-ea"/>
            </a:endParaRPr>
          </a:p>
          <a:p>
            <a:r>
              <a:rPr lang="en-US" altLang="ja-JP" sz="1600" b="1" dirty="0">
                <a:solidFill>
                  <a:srgbClr val="0A50A0"/>
                </a:solidFill>
                <a:latin typeface="+mn-ea"/>
                <a:ea typeface="+mn-ea"/>
              </a:rPr>
              <a:t>   </a:t>
            </a:r>
            <a:r>
              <a:rPr lang="ja-JP" altLang="en-US" sz="1600" b="1" u="sng" dirty="0">
                <a:solidFill>
                  <a:srgbClr val="0A50A0"/>
                </a:solidFill>
                <a:latin typeface="+mn-ea"/>
                <a:ea typeface="+mn-ea"/>
              </a:rPr>
              <a:t>業界団体への普及拡大</a:t>
            </a:r>
            <a:endParaRPr kumimoji="1" lang="ja-JP" altLang="en-US" sz="1600" b="1" u="sng" dirty="0">
              <a:solidFill>
                <a:srgbClr val="0A50A0"/>
              </a:solidFill>
              <a:latin typeface="+mn-ea"/>
              <a:ea typeface="+mn-ea"/>
            </a:endParaRPr>
          </a:p>
        </p:txBody>
      </p:sp>
      <p:sp>
        <p:nvSpPr>
          <p:cNvPr id="32" name="矢印: 右 31">
            <a:extLst>
              <a:ext uri="{FF2B5EF4-FFF2-40B4-BE49-F238E27FC236}">
                <a16:creationId xmlns:a16="http://schemas.microsoft.com/office/drawing/2014/main" id="{D4ECE4A2-EDAB-B1BE-4DAF-9C37DA161289}"/>
              </a:ext>
            </a:extLst>
          </p:cNvPr>
          <p:cNvSpPr/>
          <p:nvPr/>
        </p:nvSpPr>
        <p:spPr>
          <a:xfrm>
            <a:off x="6190726" y="4902217"/>
            <a:ext cx="978408" cy="7289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42187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矢印 が含まれている画像&#10;&#10;AI によって生成されたコンテンツは間違っている可能性があります。">
            <a:extLst>
              <a:ext uri="{FF2B5EF4-FFF2-40B4-BE49-F238E27FC236}">
                <a16:creationId xmlns:a16="http://schemas.microsoft.com/office/drawing/2014/main" id="{4F810DF9-860F-A7BA-0F04-34432ACE94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09883" y="3011743"/>
            <a:ext cx="1818601" cy="1550928"/>
          </a:xfrm>
          <a:prstGeom prst="rect">
            <a:avLst/>
          </a:prstGeom>
        </p:spPr>
      </p:pic>
      <p:sp>
        <p:nvSpPr>
          <p:cNvPr id="4" name="スライド番号プレースホルダー 3"/>
          <p:cNvSpPr>
            <a:spLocks noGrp="1"/>
          </p:cNvSpPr>
          <p:nvPr>
            <p:ph type="sldNum" sz="quarter" idx="12"/>
          </p:nvPr>
        </p:nvSpPr>
        <p:spPr>
          <a:xfrm>
            <a:off x="7086600" y="6517599"/>
            <a:ext cx="2057400" cy="365125"/>
          </a:xfrm>
        </p:spPr>
        <p:txBody>
          <a:bodyPr/>
          <a:lstStyle/>
          <a:p>
            <a:fld id="{1417E706-0455-422C-86B6-2D1D9CDC801E}" type="slidenum">
              <a:rPr kumimoji="1" lang="ja-JP" altLang="en-US" smtClean="0"/>
              <a:t>17</a:t>
            </a:fld>
            <a:endParaRPr kumimoji="1" lang="ja-JP" altLang="en-US" dirty="0"/>
          </a:p>
        </p:txBody>
      </p:sp>
      <p:sp>
        <p:nvSpPr>
          <p:cNvPr id="2" name="正方形/長方形 1">
            <a:extLst>
              <a:ext uri="{FF2B5EF4-FFF2-40B4-BE49-F238E27FC236}">
                <a16:creationId xmlns:a16="http://schemas.microsoft.com/office/drawing/2014/main" id="{40E7DD63-549A-5961-9361-2D7623B34D50}"/>
              </a:ext>
            </a:extLst>
          </p:cNvPr>
          <p:cNvSpPr/>
          <p:nvPr/>
        </p:nvSpPr>
        <p:spPr>
          <a:xfrm>
            <a:off x="0" y="-523"/>
            <a:ext cx="9144000" cy="525599"/>
          </a:xfrm>
          <a:prstGeom prst="rect">
            <a:avLst/>
          </a:prstGeom>
          <a:solidFill>
            <a:schemeClr val="accent1">
              <a:lumMod val="7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latin typeface="HG丸ｺﾞｼｯｸM-PRO" panose="020F0600000000000000" pitchFamily="50" charset="-128"/>
                <a:ea typeface="HG丸ｺﾞｼｯｸM-PRO" panose="020F0600000000000000" pitchFamily="50" charset="-128"/>
              </a:rPr>
              <a:t>あいちカーボンニュートラルチャレンジ</a:t>
            </a:r>
          </a:p>
        </p:txBody>
      </p:sp>
      <p:grpSp>
        <p:nvGrpSpPr>
          <p:cNvPr id="30" name="グループ化 29">
            <a:extLst>
              <a:ext uri="{FF2B5EF4-FFF2-40B4-BE49-F238E27FC236}">
                <a16:creationId xmlns:a16="http://schemas.microsoft.com/office/drawing/2014/main" id="{2D81C1F1-61CF-F1AB-FBC2-8399FE1FCC51}"/>
              </a:ext>
            </a:extLst>
          </p:cNvPr>
          <p:cNvGrpSpPr/>
          <p:nvPr/>
        </p:nvGrpSpPr>
        <p:grpSpPr>
          <a:xfrm>
            <a:off x="412864" y="3395639"/>
            <a:ext cx="6372708" cy="2062439"/>
            <a:chOff x="1547664" y="2632950"/>
            <a:chExt cx="6372708" cy="2062439"/>
          </a:xfrm>
        </p:grpSpPr>
        <p:sp>
          <p:nvSpPr>
            <p:cNvPr id="17" name="四角形: 角を丸くする 16">
              <a:extLst>
                <a:ext uri="{FF2B5EF4-FFF2-40B4-BE49-F238E27FC236}">
                  <a16:creationId xmlns:a16="http://schemas.microsoft.com/office/drawing/2014/main" id="{C88DE9E7-38E0-F369-E5AF-EDB3AA5FEC0B}"/>
                </a:ext>
              </a:extLst>
            </p:cNvPr>
            <p:cNvSpPr>
              <a:spLocks noChangeArrowheads="1"/>
            </p:cNvSpPr>
            <p:nvPr/>
          </p:nvSpPr>
          <p:spPr bwMode="auto">
            <a:xfrm>
              <a:off x="1923887" y="2721730"/>
              <a:ext cx="647700" cy="1851517"/>
            </a:xfrm>
            <a:prstGeom prst="roundRect">
              <a:avLst>
                <a:gd name="adj" fmla="val 16667"/>
              </a:avLst>
            </a:prstGeom>
            <a:solidFill>
              <a:schemeClr val="bg1"/>
            </a:solidFill>
            <a:ln w="9525">
              <a:solidFill>
                <a:srgbClr val="000000"/>
              </a:solidFill>
              <a:round/>
              <a:headEnd/>
              <a:tailEnd/>
            </a:ln>
          </p:spPr>
          <p:txBody>
            <a:bodyPr rot="0" vert="horz" wrap="square" lIns="74295" tIns="8890" rIns="74295" bIns="8890" anchor="t" anchorCtr="0" upright="1">
              <a:noAutofit/>
            </a:bodyPr>
            <a:lstStyle/>
            <a:p>
              <a:endParaRPr lang="ja-JP" altLang="en-US" sz="1200" b="1">
                <a:latin typeface="ＭＳ ゴシック" panose="020B0609070205080204" pitchFamily="49" charset="-128"/>
                <a:ea typeface="ＭＳ ゴシック" panose="020B0609070205080204" pitchFamily="49" charset="-128"/>
              </a:endParaRPr>
            </a:p>
          </p:txBody>
        </p:sp>
        <p:sp>
          <p:nvSpPr>
            <p:cNvPr id="18" name="テキスト ボックス 31">
              <a:extLst>
                <a:ext uri="{FF2B5EF4-FFF2-40B4-BE49-F238E27FC236}">
                  <a16:creationId xmlns:a16="http://schemas.microsoft.com/office/drawing/2014/main" id="{3995B383-8350-D3FF-0E7C-333CB0427622}"/>
                </a:ext>
              </a:extLst>
            </p:cNvPr>
            <p:cNvSpPr txBox="1">
              <a:spLocks noChangeArrowheads="1"/>
            </p:cNvSpPr>
            <p:nvPr/>
          </p:nvSpPr>
          <p:spPr bwMode="auto">
            <a:xfrm>
              <a:off x="1765036" y="2783318"/>
              <a:ext cx="781050" cy="1912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eaVert" wrap="square" lIns="74295" tIns="8890" rIns="74295" bIns="8890" anchor="t" anchorCtr="0" upright="1">
              <a:noAutofit/>
            </a:bodyPr>
            <a:lstStyle/>
            <a:p>
              <a:pPr algn="just"/>
              <a:r>
                <a:rPr lang="ja-JP" sz="12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①宣言</a:t>
              </a:r>
            </a:p>
            <a:p>
              <a:pPr algn="just"/>
              <a:r>
                <a:rPr lang="ja-JP" sz="12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（毎年度４～９月末まで）</a:t>
              </a:r>
            </a:p>
          </p:txBody>
        </p:sp>
        <p:sp>
          <p:nvSpPr>
            <p:cNvPr id="19" name="矢印: 右 18">
              <a:extLst>
                <a:ext uri="{FF2B5EF4-FFF2-40B4-BE49-F238E27FC236}">
                  <a16:creationId xmlns:a16="http://schemas.microsoft.com/office/drawing/2014/main" id="{EA438168-9662-AE5E-A54F-D50E5A16472E}"/>
                </a:ext>
              </a:extLst>
            </p:cNvPr>
            <p:cNvSpPr>
              <a:spLocks noChangeArrowheads="1"/>
            </p:cNvSpPr>
            <p:nvPr/>
          </p:nvSpPr>
          <p:spPr bwMode="auto">
            <a:xfrm>
              <a:off x="2727833" y="3205029"/>
              <a:ext cx="1092200" cy="728855"/>
            </a:xfrm>
            <a:prstGeom prst="rightArrow">
              <a:avLst>
                <a:gd name="adj1" fmla="val 50000"/>
                <a:gd name="adj2" fmla="val 42639"/>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sz="1200" b="1">
                <a:latin typeface="ＭＳ ゴシック" panose="020B0609070205080204" pitchFamily="49" charset="-128"/>
                <a:ea typeface="ＭＳ ゴシック" panose="020B0609070205080204" pitchFamily="49" charset="-128"/>
              </a:endParaRPr>
            </a:p>
          </p:txBody>
        </p:sp>
        <p:sp>
          <p:nvSpPr>
            <p:cNvPr id="20" name="テキスト ボックス 12">
              <a:extLst>
                <a:ext uri="{FF2B5EF4-FFF2-40B4-BE49-F238E27FC236}">
                  <a16:creationId xmlns:a16="http://schemas.microsoft.com/office/drawing/2014/main" id="{0E659121-62B7-7838-8AC5-E98F4085607B}"/>
                </a:ext>
              </a:extLst>
            </p:cNvPr>
            <p:cNvSpPr txBox="1">
              <a:spLocks noChangeArrowheads="1"/>
            </p:cNvSpPr>
            <p:nvPr/>
          </p:nvSpPr>
          <p:spPr bwMode="auto">
            <a:xfrm>
              <a:off x="2727833" y="3436654"/>
              <a:ext cx="1002665" cy="319070"/>
            </a:xfrm>
            <a:prstGeom prst="rect">
              <a:avLst/>
            </a:prstGeom>
            <a:noFill/>
            <a:ln>
              <a:noFill/>
            </a:ln>
          </p:spPr>
          <p:txBody>
            <a:bodyPr rot="0" vert="horz" wrap="square" lIns="91440" tIns="45720" rIns="91440" bIns="45720" anchor="t" anchorCtr="0" upright="1">
              <a:noAutofit/>
            </a:bodyPr>
            <a:lstStyle/>
            <a:p>
              <a:pPr algn="just"/>
              <a:r>
                <a:rPr lang="ja-JP" sz="12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②取組実施</a:t>
              </a:r>
            </a:p>
            <a:p>
              <a:pPr algn="just"/>
              <a:r>
                <a:rPr lang="en-US" sz="12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a:t>
              </a:r>
              <a:endParaRPr lang="ja-JP" sz="12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1" name="四角形: 角を丸くする 20">
              <a:extLst>
                <a:ext uri="{FF2B5EF4-FFF2-40B4-BE49-F238E27FC236}">
                  <a16:creationId xmlns:a16="http://schemas.microsoft.com/office/drawing/2014/main" id="{39F84506-DB3E-EEEE-26E5-EC30F137842E}"/>
                </a:ext>
              </a:extLst>
            </p:cNvPr>
            <p:cNvSpPr>
              <a:spLocks noChangeArrowheads="1"/>
            </p:cNvSpPr>
            <p:nvPr/>
          </p:nvSpPr>
          <p:spPr bwMode="auto">
            <a:xfrm>
              <a:off x="3886744" y="2719803"/>
              <a:ext cx="643255" cy="1827329"/>
            </a:xfrm>
            <a:prstGeom prst="roundRect">
              <a:avLst>
                <a:gd name="adj" fmla="val 16667"/>
              </a:avLst>
            </a:prstGeom>
            <a:solidFill>
              <a:schemeClr val="bg1"/>
            </a:solidFill>
            <a:ln w="9525">
              <a:solidFill>
                <a:srgbClr val="000000"/>
              </a:solidFill>
              <a:round/>
              <a:headEnd/>
              <a:tailEnd/>
            </a:ln>
          </p:spPr>
          <p:txBody>
            <a:bodyPr rot="0" vert="horz" wrap="square" lIns="74295" tIns="8890" rIns="74295" bIns="8890" anchor="t" anchorCtr="0" upright="1">
              <a:noAutofit/>
            </a:bodyPr>
            <a:lstStyle/>
            <a:p>
              <a:endParaRPr lang="ja-JP" altLang="en-US" sz="1200" b="1">
                <a:latin typeface="ＭＳ ゴシック" panose="020B0609070205080204" pitchFamily="49" charset="-128"/>
                <a:ea typeface="ＭＳ ゴシック" panose="020B0609070205080204" pitchFamily="49" charset="-128"/>
              </a:endParaRPr>
            </a:p>
          </p:txBody>
        </p:sp>
        <p:sp>
          <p:nvSpPr>
            <p:cNvPr id="22" name="テキスト ボックス 29">
              <a:extLst>
                <a:ext uri="{FF2B5EF4-FFF2-40B4-BE49-F238E27FC236}">
                  <a16:creationId xmlns:a16="http://schemas.microsoft.com/office/drawing/2014/main" id="{F246C587-073B-19B5-8569-AE27CA437F8A}"/>
                </a:ext>
              </a:extLst>
            </p:cNvPr>
            <p:cNvSpPr txBox="1">
              <a:spLocks noChangeArrowheads="1"/>
            </p:cNvSpPr>
            <p:nvPr/>
          </p:nvSpPr>
          <p:spPr bwMode="auto">
            <a:xfrm>
              <a:off x="3872503" y="2769543"/>
              <a:ext cx="635635" cy="1856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eaVert" wrap="square" lIns="74295" tIns="8890" rIns="74295" bIns="8890" anchor="t" anchorCtr="0" upright="1">
              <a:noAutofit/>
            </a:bodyPr>
            <a:lstStyle/>
            <a:p>
              <a:pPr algn="just"/>
              <a:r>
                <a:rPr lang="ja-JP" sz="12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③実績報告 </a:t>
              </a:r>
            </a:p>
            <a:p>
              <a:pPr algn="just"/>
              <a:r>
                <a:rPr lang="ja-JP" sz="12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（毎年度４～７月末まで）</a:t>
              </a:r>
            </a:p>
            <a:p>
              <a:pPr algn="just"/>
              <a:r>
                <a:rPr lang="en-US" sz="12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a:t>
              </a:r>
              <a:endParaRPr lang="ja-JP" sz="12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3" name="四角形: 角を丸くする 22">
              <a:extLst>
                <a:ext uri="{FF2B5EF4-FFF2-40B4-BE49-F238E27FC236}">
                  <a16:creationId xmlns:a16="http://schemas.microsoft.com/office/drawing/2014/main" id="{7C43121C-6669-E217-0A1D-5B0767B7D3BF}"/>
                </a:ext>
              </a:extLst>
            </p:cNvPr>
            <p:cNvSpPr>
              <a:spLocks noChangeArrowheads="1"/>
            </p:cNvSpPr>
            <p:nvPr/>
          </p:nvSpPr>
          <p:spPr bwMode="auto">
            <a:xfrm>
              <a:off x="5868600" y="2736628"/>
              <a:ext cx="581025" cy="1827329"/>
            </a:xfrm>
            <a:prstGeom prst="roundRect">
              <a:avLst>
                <a:gd name="adj" fmla="val 16667"/>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sz="1200" b="1">
                <a:latin typeface="ＭＳ ゴシック" panose="020B0609070205080204" pitchFamily="49" charset="-128"/>
                <a:ea typeface="ＭＳ ゴシック" panose="020B0609070205080204" pitchFamily="49" charset="-128"/>
              </a:endParaRPr>
            </a:p>
          </p:txBody>
        </p:sp>
        <p:sp>
          <p:nvSpPr>
            <p:cNvPr id="24" name="テキスト ボックス 16">
              <a:extLst>
                <a:ext uri="{FF2B5EF4-FFF2-40B4-BE49-F238E27FC236}">
                  <a16:creationId xmlns:a16="http://schemas.microsoft.com/office/drawing/2014/main" id="{7B829030-00C9-58E7-CEF4-0A327A5E948D}"/>
                </a:ext>
              </a:extLst>
            </p:cNvPr>
            <p:cNvSpPr txBox="1">
              <a:spLocks noChangeArrowheads="1"/>
            </p:cNvSpPr>
            <p:nvPr/>
          </p:nvSpPr>
          <p:spPr bwMode="auto">
            <a:xfrm>
              <a:off x="4648672" y="3467603"/>
              <a:ext cx="862330" cy="285912"/>
            </a:xfrm>
            <a:prstGeom prst="rect">
              <a:avLst/>
            </a:prstGeom>
            <a:noFill/>
            <a:ln>
              <a:noFill/>
            </a:ln>
          </p:spPr>
          <p:txBody>
            <a:bodyPr rot="0" vert="horz" wrap="square" lIns="91440" tIns="45720" rIns="91440" bIns="45720" anchor="t" anchorCtr="0" upright="1">
              <a:noAutofit/>
            </a:bodyPr>
            <a:lstStyle/>
            <a:p>
              <a:pPr algn="just"/>
              <a:r>
                <a:rPr lang="ja-JP" sz="12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県が評価</a:t>
              </a:r>
            </a:p>
          </p:txBody>
        </p:sp>
        <p:sp>
          <p:nvSpPr>
            <p:cNvPr id="25" name="テキスト ボックス 27">
              <a:extLst>
                <a:ext uri="{FF2B5EF4-FFF2-40B4-BE49-F238E27FC236}">
                  <a16:creationId xmlns:a16="http://schemas.microsoft.com/office/drawing/2014/main" id="{7831AA04-4B6E-2CCB-E570-42E85942947F}"/>
                </a:ext>
              </a:extLst>
            </p:cNvPr>
            <p:cNvSpPr txBox="1">
              <a:spLocks noChangeArrowheads="1"/>
            </p:cNvSpPr>
            <p:nvPr/>
          </p:nvSpPr>
          <p:spPr bwMode="auto">
            <a:xfrm>
              <a:off x="5985663" y="2783318"/>
              <a:ext cx="346897" cy="1428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eaVert" wrap="square" lIns="74295" tIns="8890" rIns="74295" bIns="8890" anchor="t" anchorCtr="0" upright="1">
              <a:noAutofit/>
            </a:bodyPr>
            <a:lstStyle/>
            <a:p>
              <a:pPr algn="just"/>
              <a:r>
                <a:rPr lang="ja-JP" sz="12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④ランクアップ</a:t>
              </a:r>
            </a:p>
            <a:p>
              <a:pPr algn="just"/>
              <a:r>
                <a:rPr lang="en-US" sz="12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a:t>
              </a:r>
              <a:endParaRPr lang="ja-JP" sz="12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just"/>
              <a:r>
                <a:rPr lang="en-US" sz="12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a:t>
              </a:r>
              <a:endParaRPr lang="ja-JP" sz="12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6" name="テキスト ボックス 19">
              <a:extLst>
                <a:ext uri="{FF2B5EF4-FFF2-40B4-BE49-F238E27FC236}">
                  <a16:creationId xmlns:a16="http://schemas.microsoft.com/office/drawing/2014/main" id="{11D1B992-B4CA-7CDE-4B27-8BB43A4A3987}"/>
                </a:ext>
              </a:extLst>
            </p:cNvPr>
            <p:cNvSpPr txBox="1">
              <a:spLocks noChangeArrowheads="1"/>
            </p:cNvSpPr>
            <p:nvPr/>
          </p:nvSpPr>
          <p:spPr bwMode="auto">
            <a:xfrm>
              <a:off x="6718581" y="3469320"/>
              <a:ext cx="1146666" cy="285912"/>
            </a:xfrm>
            <a:prstGeom prst="rect">
              <a:avLst/>
            </a:prstGeom>
            <a:noFill/>
            <a:ln>
              <a:noFill/>
            </a:ln>
          </p:spPr>
          <p:txBody>
            <a:bodyPr rot="0" vert="horz" wrap="square" lIns="91440" tIns="45720" rIns="91440" bIns="45720" anchor="t" anchorCtr="0" upright="1">
              <a:noAutofit/>
            </a:bodyPr>
            <a:lstStyle/>
            <a:p>
              <a:pPr algn="just"/>
              <a:r>
                <a:rPr lang="ja-JP" sz="12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取組の継続</a:t>
              </a:r>
            </a:p>
          </p:txBody>
        </p:sp>
        <p:sp>
          <p:nvSpPr>
            <p:cNvPr id="27" name="矢印: 右 26">
              <a:extLst>
                <a:ext uri="{FF2B5EF4-FFF2-40B4-BE49-F238E27FC236}">
                  <a16:creationId xmlns:a16="http://schemas.microsoft.com/office/drawing/2014/main" id="{FB157DD3-D0F1-DC7E-F62B-5DCF626DDE78}"/>
                </a:ext>
              </a:extLst>
            </p:cNvPr>
            <p:cNvSpPr>
              <a:spLocks noChangeArrowheads="1"/>
            </p:cNvSpPr>
            <p:nvPr/>
          </p:nvSpPr>
          <p:spPr bwMode="auto">
            <a:xfrm>
              <a:off x="4655335" y="3246132"/>
              <a:ext cx="1092200" cy="728855"/>
            </a:xfrm>
            <a:prstGeom prst="rightArrow">
              <a:avLst>
                <a:gd name="adj1" fmla="val 50000"/>
                <a:gd name="adj2" fmla="val 42639"/>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sz="1200" b="1">
                <a:latin typeface="ＭＳ ゴシック" panose="020B0609070205080204" pitchFamily="49" charset="-128"/>
                <a:ea typeface="ＭＳ ゴシック" panose="020B0609070205080204" pitchFamily="49" charset="-128"/>
              </a:endParaRPr>
            </a:p>
          </p:txBody>
        </p:sp>
        <p:sp>
          <p:nvSpPr>
            <p:cNvPr id="28" name="矢印: 右 27">
              <a:extLst>
                <a:ext uri="{FF2B5EF4-FFF2-40B4-BE49-F238E27FC236}">
                  <a16:creationId xmlns:a16="http://schemas.microsoft.com/office/drawing/2014/main" id="{000CA74C-BC5B-7981-5DCF-5367C85FFF3E}"/>
                </a:ext>
              </a:extLst>
            </p:cNvPr>
            <p:cNvSpPr>
              <a:spLocks noChangeArrowheads="1"/>
            </p:cNvSpPr>
            <p:nvPr/>
          </p:nvSpPr>
          <p:spPr bwMode="auto">
            <a:xfrm>
              <a:off x="6712331" y="3269039"/>
              <a:ext cx="1092200" cy="728855"/>
            </a:xfrm>
            <a:prstGeom prst="rightArrow">
              <a:avLst>
                <a:gd name="adj1" fmla="val 50000"/>
                <a:gd name="adj2" fmla="val 42639"/>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sz="1200" b="1">
                <a:latin typeface="ＭＳ ゴシック" panose="020B0609070205080204" pitchFamily="49" charset="-128"/>
                <a:ea typeface="ＭＳ ゴシック" panose="020B0609070205080204" pitchFamily="49" charset="-128"/>
              </a:endParaRPr>
            </a:p>
          </p:txBody>
        </p:sp>
        <p:sp>
          <p:nvSpPr>
            <p:cNvPr id="29" name="正方形/長方形 28">
              <a:extLst>
                <a:ext uri="{FF2B5EF4-FFF2-40B4-BE49-F238E27FC236}">
                  <a16:creationId xmlns:a16="http://schemas.microsoft.com/office/drawing/2014/main" id="{70EF6BFA-64BA-434C-800E-B4E0A49876EE}"/>
                </a:ext>
              </a:extLst>
            </p:cNvPr>
            <p:cNvSpPr>
              <a:spLocks noChangeArrowheads="1"/>
            </p:cNvSpPr>
            <p:nvPr/>
          </p:nvSpPr>
          <p:spPr bwMode="auto">
            <a:xfrm>
              <a:off x="1547664" y="2632950"/>
              <a:ext cx="6372708" cy="19930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sz="1200" b="1">
                <a:latin typeface="ＭＳ ゴシック" panose="020B0609070205080204" pitchFamily="49" charset="-128"/>
                <a:ea typeface="ＭＳ ゴシック" panose="020B0609070205080204" pitchFamily="49" charset="-128"/>
              </a:endParaRPr>
            </a:p>
          </p:txBody>
        </p:sp>
      </p:grpSp>
      <p:sp>
        <p:nvSpPr>
          <p:cNvPr id="3" name="テキスト ボックス 2">
            <a:extLst>
              <a:ext uri="{FF2B5EF4-FFF2-40B4-BE49-F238E27FC236}">
                <a16:creationId xmlns:a16="http://schemas.microsoft.com/office/drawing/2014/main" id="{4139B818-751B-CCB9-121D-9EBBC8BAF282}"/>
              </a:ext>
            </a:extLst>
          </p:cNvPr>
          <p:cNvSpPr txBox="1"/>
          <p:nvPr/>
        </p:nvSpPr>
        <p:spPr>
          <a:xfrm>
            <a:off x="896169" y="5486304"/>
            <a:ext cx="5543268" cy="772107"/>
          </a:xfrm>
          <a:prstGeom prst="rect">
            <a:avLst/>
          </a:prstGeom>
          <a:noFill/>
          <a:ln w="28575">
            <a:solidFill>
              <a:srgbClr val="0070C0"/>
            </a:solidFill>
          </a:ln>
        </p:spPr>
        <p:txBody>
          <a:bodyPr wrap="square" tIns="108000" bIns="108000" rtlCol="0">
            <a:spAutoFit/>
          </a:bodyPr>
          <a:lstStyle/>
          <a:p>
            <a:pPr algn="ctr">
              <a:spcBef>
                <a:spcPts val="0"/>
              </a:spcBef>
              <a:spcAft>
                <a:spcPts val="0"/>
              </a:spcAft>
            </a:pPr>
            <a:r>
              <a:rPr lang="en-US" altLang="ja-JP">
                <a:solidFill>
                  <a:srgbClr val="C00000"/>
                </a:solidFill>
                <a:latin typeface="ＭＳ Ｐゴシック" panose="020B0600070205080204" pitchFamily="50" charset="-128"/>
              </a:rPr>
              <a:t>2025</a:t>
            </a:r>
            <a:r>
              <a:rPr lang="ja-JP" altLang="en-US">
                <a:solidFill>
                  <a:srgbClr val="C00000"/>
                </a:solidFill>
                <a:latin typeface="ＭＳ Ｐゴシック" panose="020B0600070205080204" pitchFamily="50" charset="-128"/>
              </a:rPr>
              <a:t>年度は８事業者を新たに認定</a:t>
            </a:r>
            <a:endParaRPr lang="en-US" altLang="ja-JP" dirty="0">
              <a:solidFill>
                <a:srgbClr val="C00000"/>
              </a:solidFill>
              <a:latin typeface="ＭＳ Ｐゴシック" panose="020B0600070205080204" pitchFamily="50" charset="-128"/>
            </a:endParaRPr>
          </a:p>
          <a:p>
            <a:pPr algn="ctr">
              <a:spcBef>
                <a:spcPts val="0"/>
              </a:spcBef>
              <a:spcAft>
                <a:spcPts val="0"/>
              </a:spcAft>
            </a:pPr>
            <a:r>
              <a:rPr lang="en-US" altLang="ja-JP">
                <a:latin typeface="ＭＳ Ｐゴシック" panose="020B0600070205080204" pitchFamily="50" charset="-128"/>
              </a:rPr>
              <a:t>(SILVER</a:t>
            </a:r>
            <a:r>
              <a:rPr lang="ja-JP" altLang="en-US">
                <a:latin typeface="ＭＳ Ｐゴシック" panose="020B0600070205080204" pitchFamily="50" charset="-128"/>
              </a:rPr>
              <a:t>２社</a:t>
            </a:r>
            <a:r>
              <a:rPr lang="en-US" altLang="ja-JP">
                <a:latin typeface="ＭＳ Ｐゴシック" panose="020B0600070205080204" pitchFamily="50" charset="-128"/>
              </a:rPr>
              <a:t>,BRONZE</a:t>
            </a:r>
            <a:r>
              <a:rPr lang="ja-JP" altLang="en-US">
                <a:latin typeface="ＭＳ Ｐゴシック" panose="020B0600070205080204" pitchFamily="50" charset="-128"/>
              </a:rPr>
              <a:t>１社</a:t>
            </a:r>
            <a:r>
              <a:rPr lang="en-US" altLang="ja-JP">
                <a:latin typeface="ＭＳ Ｐゴシック" panose="020B0600070205080204" pitchFamily="50" charset="-128"/>
              </a:rPr>
              <a:t>,CHALLENGE</a:t>
            </a:r>
            <a:r>
              <a:rPr lang="ja-JP" altLang="en-US">
                <a:latin typeface="ＭＳ Ｐゴシック" panose="020B0600070205080204" pitchFamily="50" charset="-128"/>
              </a:rPr>
              <a:t>５社</a:t>
            </a:r>
            <a:r>
              <a:rPr lang="en-US" altLang="ja-JP">
                <a:latin typeface="ＭＳ Ｐゴシック" panose="020B0600070205080204" pitchFamily="50" charset="-128"/>
              </a:rPr>
              <a:t>)</a:t>
            </a:r>
          </a:p>
        </p:txBody>
      </p:sp>
      <p:sp>
        <p:nvSpPr>
          <p:cNvPr id="7" name="テキスト ボックス 6">
            <a:extLst>
              <a:ext uri="{FF2B5EF4-FFF2-40B4-BE49-F238E27FC236}">
                <a16:creationId xmlns:a16="http://schemas.microsoft.com/office/drawing/2014/main" id="{A232D8DC-6651-F611-1DAE-3D479EC32A26}"/>
              </a:ext>
            </a:extLst>
          </p:cNvPr>
          <p:cNvSpPr txBox="1"/>
          <p:nvPr/>
        </p:nvSpPr>
        <p:spPr>
          <a:xfrm>
            <a:off x="6652404" y="6132816"/>
            <a:ext cx="24846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n-ea"/>
                <a:ea typeface="+mn-ea"/>
                <a:cs typeface="+mn-cs"/>
              </a:rPr>
              <a:t>愛知県知事からの認定証授与の様子</a:t>
            </a:r>
            <a:r>
              <a:rPr kumimoji="1" lang="ja-JP" altLang="en-US" sz="1400" b="0" i="0" u="none" strike="noStrike" kern="1200" cap="none" spc="0" normalizeH="0" baseline="0" noProof="0">
                <a:ln>
                  <a:noFill/>
                </a:ln>
                <a:solidFill>
                  <a:prstClr val="black"/>
                </a:solidFill>
                <a:effectLst/>
                <a:uLnTx/>
                <a:uFillTx/>
                <a:latin typeface="+mn-ea"/>
                <a:ea typeface="+mn-ea"/>
                <a:cs typeface="+mn-cs"/>
              </a:rPr>
              <a:t>（</a:t>
            </a:r>
            <a:r>
              <a:rPr kumimoji="1" lang="en-US" altLang="ja-JP" sz="1400" b="0" i="0" u="none" strike="noStrike" kern="1200" cap="none" spc="0" normalizeH="0" baseline="0" noProof="0">
                <a:ln>
                  <a:noFill/>
                </a:ln>
                <a:solidFill>
                  <a:prstClr val="black"/>
                </a:solidFill>
                <a:effectLst/>
                <a:uLnTx/>
                <a:uFillTx/>
                <a:latin typeface="+mn-ea"/>
                <a:ea typeface="+mn-ea"/>
                <a:cs typeface="+mn-cs"/>
              </a:rPr>
              <a:t>2025</a:t>
            </a:r>
            <a:r>
              <a:rPr kumimoji="1" lang="ja-JP" altLang="en-US" sz="1400" b="0" i="0" u="none" strike="noStrike" kern="1200" cap="none" spc="0" normalizeH="0" baseline="0" noProof="0">
                <a:ln>
                  <a:noFill/>
                </a:ln>
                <a:solidFill>
                  <a:prstClr val="black"/>
                </a:solidFill>
                <a:effectLst/>
                <a:uLnTx/>
                <a:uFillTx/>
                <a:latin typeface="+mn-ea"/>
                <a:ea typeface="+mn-ea"/>
                <a:cs typeface="+mn-cs"/>
              </a:rPr>
              <a:t>年</a:t>
            </a:r>
            <a:r>
              <a:rPr kumimoji="1" lang="en-US" altLang="ja-JP" sz="1400" b="0" i="0" u="none" strike="noStrike" kern="1200" cap="none" spc="0" normalizeH="0" baseline="0" noProof="0" dirty="0">
                <a:ln>
                  <a:noFill/>
                </a:ln>
                <a:solidFill>
                  <a:prstClr val="black"/>
                </a:solidFill>
                <a:effectLst/>
                <a:uLnTx/>
                <a:uFillTx/>
                <a:latin typeface="+mn-ea"/>
                <a:ea typeface="+mn-ea"/>
                <a:cs typeface="+mn-cs"/>
              </a:rPr>
              <a:t>12</a:t>
            </a:r>
            <a:r>
              <a:rPr kumimoji="1" lang="ja-JP" altLang="en-US" sz="1400" b="0" i="0" u="none" strike="noStrike" kern="1200" cap="none" spc="0" normalizeH="0" baseline="0" noProof="0">
                <a:ln>
                  <a:noFill/>
                </a:ln>
                <a:solidFill>
                  <a:prstClr val="black"/>
                </a:solidFill>
                <a:effectLst/>
                <a:uLnTx/>
                <a:uFillTx/>
                <a:latin typeface="+mn-ea"/>
                <a:ea typeface="+mn-ea"/>
                <a:cs typeface="+mn-cs"/>
              </a:rPr>
              <a:t>月</a:t>
            </a:r>
            <a:r>
              <a:rPr kumimoji="1" lang="en-US" altLang="ja-JP" sz="1400" b="0" i="0" u="none" strike="noStrike" kern="1200" cap="none" spc="0" normalizeH="0" baseline="0" noProof="0">
                <a:ln>
                  <a:noFill/>
                </a:ln>
                <a:solidFill>
                  <a:prstClr val="black"/>
                </a:solidFill>
                <a:effectLst/>
                <a:uLnTx/>
                <a:uFillTx/>
                <a:latin typeface="+mn-ea"/>
                <a:ea typeface="+mn-ea"/>
                <a:cs typeface="+mn-cs"/>
              </a:rPr>
              <a:t>23</a:t>
            </a:r>
            <a:r>
              <a:rPr kumimoji="1" lang="ja-JP" altLang="en-US" sz="1400" b="0" i="0" u="none" strike="noStrike" kern="1200" cap="none" spc="0" normalizeH="0" baseline="0" noProof="0">
                <a:ln>
                  <a:noFill/>
                </a:ln>
                <a:solidFill>
                  <a:prstClr val="black"/>
                </a:solidFill>
                <a:effectLst/>
                <a:uLnTx/>
                <a:uFillTx/>
                <a:latin typeface="+mn-ea"/>
                <a:ea typeface="+mn-ea"/>
                <a:cs typeface="+mn-cs"/>
              </a:rPr>
              <a:t>日</a:t>
            </a:r>
            <a:r>
              <a:rPr kumimoji="1" lang="ja-JP" altLang="en-US" sz="1400" b="0" i="0" u="none" strike="noStrike" kern="1200" cap="none" spc="0" normalizeH="0" baseline="0" noProof="0" dirty="0">
                <a:ln>
                  <a:noFill/>
                </a:ln>
                <a:solidFill>
                  <a:prstClr val="black"/>
                </a:solidFill>
                <a:effectLst/>
                <a:uLnTx/>
                <a:uFillTx/>
                <a:latin typeface="+mn-ea"/>
                <a:ea typeface="+mn-ea"/>
                <a:cs typeface="+mn-cs"/>
              </a:rPr>
              <a:t>）</a:t>
            </a:r>
          </a:p>
        </p:txBody>
      </p:sp>
      <p:sp>
        <p:nvSpPr>
          <p:cNvPr id="10" name="テキスト ボックス 9">
            <a:extLst>
              <a:ext uri="{FF2B5EF4-FFF2-40B4-BE49-F238E27FC236}">
                <a16:creationId xmlns:a16="http://schemas.microsoft.com/office/drawing/2014/main" id="{AD5E7D34-5FA5-BC10-97EE-F62A073D2424}"/>
              </a:ext>
            </a:extLst>
          </p:cNvPr>
          <p:cNvSpPr txBox="1"/>
          <p:nvPr/>
        </p:nvSpPr>
        <p:spPr>
          <a:xfrm>
            <a:off x="323528" y="620688"/>
            <a:ext cx="8604956" cy="2559355"/>
          </a:xfrm>
          <a:prstGeom prst="rect">
            <a:avLst/>
          </a:prstGeom>
          <a:noFill/>
          <a:ln>
            <a:noFill/>
          </a:ln>
        </p:spPr>
        <p:txBody>
          <a:bodyPr wrap="square" rtlCol="0">
            <a:spAutoFit/>
          </a:bodyPr>
          <a:lstStyle/>
          <a:p>
            <a:pPr marL="361950" indent="-361950">
              <a:lnSpc>
                <a:spcPts val="2800"/>
              </a:lnSpc>
              <a:spcBef>
                <a:spcPts val="0"/>
              </a:spcBef>
            </a:pPr>
            <a:r>
              <a:rPr kumimoji="1" lang="ja-JP" altLang="en-US" sz="20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 </a:t>
            </a:r>
            <a:r>
              <a:rPr kumimoji="1" lang="en-US" altLang="ja-JP" sz="20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2024</a:t>
            </a:r>
            <a:r>
              <a:rPr kumimoji="1" lang="ja-JP" altLang="en-US" sz="20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年度から開始</a:t>
            </a:r>
            <a:r>
              <a:rPr kumimoji="1" lang="ja-JP" altLang="en-US" sz="20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した、</a:t>
            </a:r>
            <a:r>
              <a:rPr lang="ja-JP" altLang="en-US" sz="2000" dirty="0">
                <a:solidFill>
                  <a:prstClr val="black"/>
                </a:solidFill>
                <a:latin typeface="ＭＳ Ｐゴシック" panose="020B0600070205080204" pitchFamily="50" charset="-128"/>
              </a:rPr>
              <a:t>地球温暖化対策のための自主的な取組及び</a:t>
            </a:r>
            <a:r>
              <a:rPr lang="en-US" altLang="ja-JP" sz="2000" dirty="0">
                <a:solidFill>
                  <a:prstClr val="black"/>
                </a:solidFill>
                <a:latin typeface="ＭＳ Ｐゴシック" panose="020B0600070205080204" pitchFamily="50" charset="-128"/>
              </a:rPr>
              <a:t>CO</a:t>
            </a:r>
            <a:r>
              <a:rPr lang="en-US" altLang="ja-JP" sz="2000" baseline="-25000" dirty="0">
                <a:solidFill>
                  <a:prstClr val="black"/>
                </a:solidFill>
                <a:latin typeface="ＭＳ Ｐゴシック" panose="020B0600070205080204" pitchFamily="50" charset="-128"/>
              </a:rPr>
              <a:t>2</a:t>
            </a:r>
            <a:r>
              <a:rPr lang="ja-JP" altLang="en-US" sz="2000" dirty="0">
                <a:solidFill>
                  <a:prstClr val="black"/>
                </a:solidFill>
                <a:latin typeface="ＭＳ Ｐゴシック" panose="020B0600070205080204" pitchFamily="50" charset="-128"/>
              </a:rPr>
              <a:t>排出量の削減目標を</a:t>
            </a:r>
            <a:r>
              <a:rPr lang="ja-JP" altLang="en-US" sz="2000" dirty="0">
                <a:solidFill>
                  <a:srgbClr val="FF0000"/>
                </a:solidFill>
                <a:latin typeface="ＭＳ Ｐゴシック" panose="020B0600070205080204" pitchFamily="50" charset="-128"/>
              </a:rPr>
              <a:t>事業者自ら宣言</a:t>
            </a:r>
            <a:r>
              <a:rPr lang="ja-JP" altLang="en-US" sz="2000" dirty="0">
                <a:solidFill>
                  <a:prstClr val="black"/>
                </a:solidFill>
                <a:latin typeface="ＭＳ Ｐゴシック" panose="020B0600070205080204" pitchFamily="50" charset="-128"/>
              </a:rPr>
              <a:t>し、</a:t>
            </a:r>
            <a:r>
              <a:rPr lang="ja-JP" altLang="en-US" sz="2000" dirty="0">
                <a:solidFill>
                  <a:srgbClr val="FF0000"/>
                </a:solidFill>
                <a:latin typeface="ＭＳ Ｐゴシック" panose="020B0600070205080204" pitchFamily="50" charset="-128"/>
              </a:rPr>
              <a:t>県が認定・公表</a:t>
            </a:r>
            <a:r>
              <a:rPr lang="ja-JP" altLang="en-US" sz="2000" dirty="0">
                <a:solidFill>
                  <a:prstClr val="black"/>
                </a:solidFill>
                <a:latin typeface="ＭＳ Ｐゴシック" panose="020B0600070205080204" pitchFamily="50" charset="-128"/>
              </a:rPr>
              <a:t>する</a:t>
            </a:r>
            <a:r>
              <a:rPr lang="ja-JP" altLang="en-US" sz="2000" dirty="0">
                <a:solidFill>
                  <a:srgbClr val="FF0000"/>
                </a:solidFill>
                <a:latin typeface="ＭＳ Ｐゴシック" panose="020B0600070205080204" pitchFamily="50" charset="-128"/>
              </a:rPr>
              <a:t>新たな制度</a:t>
            </a:r>
            <a:r>
              <a:rPr lang="ja-JP" altLang="en-US" sz="2000" dirty="0">
                <a:solidFill>
                  <a:prstClr val="black"/>
                </a:solidFill>
                <a:latin typeface="ＭＳ Ｐゴシック" panose="020B0600070205080204" pitchFamily="50" charset="-128"/>
              </a:rPr>
              <a:t>。</a:t>
            </a:r>
            <a:endParaRPr lang="en-US" altLang="ja-JP" sz="2000" dirty="0">
              <a:solidFill>
                <a:prstClr val="black"/>
              </a:solidFill>
              <a:latin typeface="ＭＳ Ｐゴシック" panose="020B0600070205080204" pitchFamily="50" charset="-128"/>
            </a:endParaRPr>
          </a:p>
          <a:p>
            <a:pPr marL="361950" indent="-361950">
              <a:lnSpc>
                <a:spcPts val="2800"/>
              </a:lnSpc>
              <a:spcBef>
                <a:spcPts val="0"/>
              </a:spcBef>
            </a:pPr>
            <a:r>
              <a:rPr kumimoji="1" lang="ja-JP" altLang="en-US" sz="20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lang="ja-JP" altLang="en-US" sz="2000" dirty="0">
                <a:solidFill>
                  <a:prstClr val="black"/>
                </a:solidFill>
                <a:latin typeface="ＭＳ Ｐゴシック" panose="020B0600070205080204" pitchFamily="50" charset="-128"/>
              </a:rPr>
              <a:t> 継続的な取組を進めていただくため、</a:t>
            </a:r>
            <a:r>
              <a:rPr lang="en-US" altLang="ja-JP" sz="2000" dirty="0">
                <a:solidFill>
                  <a:prstClr val="black"/>
                </a:solidFill>
                <a:latin typeface="ＭＳ Ｐゴシック" panose="020B0600070205080204" pitchFamily="50" charset="-128"/>
              </a:rPr>
              <a:t> </a:t>
            </a:r>
            <a:r>
              <a:rPr lang="en-US" altLang="ja-JP" sz="2000" dirty="0">
                <a:solidFill>
                  <a:srgbClr val="FF0000"/>
                </a:solidFill>
                <a:latin typeface="ＭＳ Ｐゴシック" panose="020B0600070205080204" pitchFamily="50" charset="-128"/>
              </a:rPr>
              <a:t>CO</a:t>
            </a:r>
            <a:r>
              <a:rPr lang="en-US" altLang="ja-JP" sz="2000" baseline="-25000" dirty="0">
                <a:solidFill>
                  <a:srgbClr val="FF0000"/>
                </a:solidFill>
                <a:latin typeface="ＭＳ Ｐゴシック" panose="020B0600070205080204" pitchFamily="50" charset="-128"/>
              </a:rPr>
              <a:t>2</a:t>
            </a:r>
            <a:r>
              <a:rPr lang="ja-JP" altLang="en-US" sz="2000" dirty="0">
                <a:solidFill>
                  <a:srgbClr val="FF0000"/>
                </a:solidFill>
                <a:latin typeface="ＭＳ Ｐゴシック" panose="020B0600070205080204" pitchFamily="50" charset="-128"/>
              </a:rPr>
              <a:t>削減率に応じてランクアップする仕組み</a:t>
            </a:r>
            <a:r>
              <a:rPr lang="ja-JP" altLang="en-US" sz="2000" dirty="0">
                <a:solidFill>
                  <a:prstClr val="black"/>
                </a:solidFill>
                <a:latin typeface="ＭＳ Ｐゴシック" panose="020B0600070205080204" pitchFamily="50" charset="-128"/>
              </a:rPr>
              <a:t>を導入している。</a:t>
            </a:r>
            <a:endParaRPr lang="en-US" altLang="ja-JP" sz="2000" dirty="0">
              <a:solidFill>
                <a:prstClr val="black"/>
              </a:solidFill>
              <a:latin typeface="ＭＳ Ｐゴシック" panose="020B0600070205080204" pitchFamily="50" charset="-128"/>
            </a:endParaRPr>
          </a:p>
          <a:p>
            <a:pPr marL="361950" indent="-361950">
              <a:lnSpc>
                <a:spcPts val="2800"/>
              </a:lnSpc>
              <a:spcBef>
                <a:spcPts val="0"/>
              </a:spcBef>
            </a:pPr>
            <a:r>
              <a:rPr lang="ja-JP" altLang="en-US" sz="2000" dirty="0">
                <a:solidFill>
                  <a:prstClr val="black"/>
                </a:solidFill>
                <a:latin typeface="ＭＳ Ｐゴシック" panose="020B0600070205080204" pitchFamily="50" charset="-128"/>
              </a:rPr>
              <a:t>〇 ランクに応じた</a:t>
            </a:r>
            <a:r>
              <a:rPr lang="ja-JP" altLang="en-US" sz="2000" dirty="0">
                <a:solidFill>
                  <a:srgbClr val="FF0000"/>
                </a:solidFill>
                <a:latin typeface="ＭＳ Ｐゴシック" panose="020B0600070205080204" pitchFamily="50" charset="-128"/>
              </a:rPr>
              <a:t>認定証</a:t>
            </a:r>
            <a:r>
              <a:rPr lang="ja-JP" altLang="en-US" sz="2000" dirty="0">
                <a:solidFill>
                  <a:prstClr val="black"/>
                </a:solidFill>
                <a:latin typeface="ＭＳ Ｐゴシック" panose="020B0600070205080204" pitchFamily="50" charset="-128"/>
              </a:rPr>
              <a:t>を、原則、毎年</a:t>
            </a:r>
            <a:r>
              <a:rPr lang="en-US" altLang="ja-JP" sz="2000" dirty="0">
                <a:solidFill>
                  <a:prstClr val="black"/>
                </a:solidFill>
                <a:latin typeface="ＭＳ Ｐゴシック" panose="020B0600070205080204" pitchFamily="50" charset="-128"/>
              </a:rPr>
              <a:t>12</a:t>
            </a:r>
            <a:r>
              <a:rPr lang="ja-JP" altLang="en-US" sz="2000" dirty="0">
                <a:solidFill>
                  <a:prstClr val="black"/>
                </a:solidFill>
                <a:latin typeface="ＭＳ Ｐゴシック" panose="020B0600070205080204" pitchFamily="50" charset="-128"/>
              </a:rPr>
              <a:t>月頃に開催している</a:t>
            </a:r>
            <a:r>
              <a:rPr lang="ja-JP" altLang="en-US" sz="2000" dirty="0">
                <a:solidFill>
                  <a:srgbClr val="FF0000"/>
                </a:solidFill>
                <a:latin typeface="ＭＳ Ｐゴシック" panose="020B0600070205080204" pitchFamily="50" charset="-128"/>
              </a:rPr>
              <a:t>「あいち地球温暖化対策フォーラム」で交付</a:t>
            </a:r>
            <a:r>
              <a:rPr lang="ja-JP" altLang="en-US" sz="2000" dirty="0">
                <a:solidFill>
                  <a:prstClr val="black"/>
                </a:solidFill>
                <a:latin typeface="ＭＳ Ｐゴシック" panose="020B0600070205080204" pitchFamily="50" charset="-128"/>
              </a:rPr>
              <a:t>。</a:t>
            </a:r>
            <a:endParaRPr lang="en-US" altLang="ja-JP" sz="2000" dirty="0">
              <a:solidFill>
                <a:prstClr val="black"/>
              </a:solidFill>
              <a:latin typeface="ＭＳ Ｐゴシック" panose="020B0600070205080204" pitchFamily="50" charset="-128"/>
            </a:endParaRPr>
          </a:p>
          <a:p>
            <a:pPr marL="361950" indent="-361950">
              <a:lnSpc>
                <a:spcPts val="2800"/>
              </a:lnSpc>
              <a:spcBef>
                <a:spcPts val="0"/>
              </a:spcBef>
            </a:pPr>
            <a:r>
              <a:rPr lang="ja-JP" altLang="en-US" sz="2000" dirty="0">
                <a:solidFill>
                  <a:prstClr val="black"/>
                </a:solidFill>
                <a:latin typeface="ＭＳ Ｐゴシック" panose="020B0600070205080204" pitchFamily="50" charset="-128"/>
              </a:rPr>
              <a:t>○ 認定事業者は、</a:t>
            </a:r>
            <a:r>
              <a:rPr lang="ja-JP" altLang="en-US" sz="2000" dirty="0">
                <a:solidFill>
                  <a:srgbClr val="FF0000"/>
                </a:solidFill>
                <a:latin typeface="ＭＳ Ｐゴシック" panose="020B0600070205080204" pitchFamily="50" charset="-128"/>
              </a:rPr>
              <a:t>ロゴマーク</a:t>
            </a:r>
            <a:r>
              <a:rPr lang="ja-JP" altLang="en-US" sz="2000" dirty="0">
                <a:solidFill>
                  <a:prstClr val="black"/>
                </a:solidFill>
                <a:latin typeface="ＭＳ Ｐゴシック" panose="020B0600070205080204" pitchFamily="50" charset="-128"/>
              </a:rPr>
              <a:t>を使用して、自らの</a:t>
            </a:r>
            <a:r>
              <a:rPr lang="ja-JP" altLang="en-US" sz="2000" dirty="0">
                <a:solidFill>
                  <a:srgbClr val="FF0000"/>
                </a:solidFill>
                <a:latin typeface="ＭＳ Ｐゴシック" panose="020B0600070205080204" pitchFamily="50" charset="-128"/>
              </a:rPr>
              <a:t>取組の</a:t>
            </a:r>
            <a:r>
              <a:rPr lang="en-US" altLang="ja-JP" sz="2000" dirty="0">
                <a:solidFill>
                  <a:srgbClr val="FF0000"/>
                </a:solidFill>
                <a:latin typeface="ＭＳ Ｐゴシック" panose="020B0600070205080204" pitchFamily="50" charset="-128"/>
              </a:rPr>
              <a:t>PR</a:t>
            </a:r>
            <a:r>
              <a:rPr lang="ja-JP" altLang="en-US" sz="2000" dirty="0">
                <a:solidFill>
                  <a:srgbClr val="FF0000"/>
                </a:solidFill>
                <a:latin typeface="ＭＳ Ｐゴシック" panose="020B0600070205080204" pitchFamily="50" charset="-128"/>
              </a:rPr>
              <a:t>が可能</a:t>
            </a:r>
            <a:r>
              <a:rPr lang="ja-JP" altLang="en-US" sz="2000" dirty="0">
                <a:solidFill>
                  <a:prstClr val="black"/>
                </a:solidFill>
                <a:latin typeface="ＭＳ Ｐゴシック" panose="020B0600070205080204" pitchFamily="50" charset="-128"/>
              </a:rPr>
              <a:t>。</a:t>
            </a:r>
            <a:endParaRPr lang="en-US" altLang="ja-JP" sz="2000" dirty="0">
              <a:solidFill>
                <a:prstClr val="black"/>
              </a:solidFill>
              <a:latin typeface="ＭＳ Ｐゴシック" panose="020B0600070205080204" pitchFamily="50" charset="-128"/>
            </a:endParaRPr>
          </a:p>
        </p:txBody>
      </p:sp>
      <p:pic>
        <p:nvPicPr>
          <p:cNvPr id="1026" name="Picture 2">
            <a:extLst>
              <a:ext uri="{FF2B5EF4-FFF2-40B4-BE49-F238E27FC236}">
                <a16:creationId xmlns:a16="http://schemas.microsoft.com/office/drawing/2014/main" id="{7609B3DE-55EA-0ECD-448A-0A76F653C22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97439" y="4625693"/>
            <a:ext cx="2026598" cy="151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2FFCABC4-0C1E-7A6D-2BE4-4E3CC7BAA46E}"/>
              </a:ext>
            </a:extLst>
          </p:cNvPr>
          <p:cNvSpPr txBox="1"/>
          <p:nvPr/>
        </p:nvSpPr>
        <p:spPr>
          <a:xfrm>
            <a:off x="892038" y="6302155"/>
            <a:ext cx="5543268" cy="430887"/>
          </a:xfrm>
          <a:prstGeom prst="rect">
            <a:avLst/>
          </a:prstGeom>
          <a:noFill/>
          <a:ln w="28575">
            <a:noFill/>
          </a:ln>
        </p:spPr>
        <p:txBody>
          <a:bodyPr wrap="square" lIns="0" tIns="0" rIns="0" bIns="0" rtlCol="0">
            <a:spAutoFit/>
          </a:bodyPr>
          <a:lstStyle/>
          <a:p>
            <a:pPr algn="ctr">
              <a:spcBef>
                <a:spcPts val="0"/>
              </a:spcBef>
              <a:spcAft>
                <a:spcPts val="0"/>
              </a:spcAft>
            </a:pPr>
            <a:r>
              <a:rPr lang="en-US" altLang="ja-JP" sz="1400">
                <a:latin typeface="ＭＳ Ｐゴシック" panose="020B0600070205080204" pitchFamily="50" charset="-128"/>
              </a:rPr>
              <a:t>※2025</a:t>
            </a:r>
            <a:r>
              <a:rPr lang="ja-JP" altLang="en-US" sz="1400">
                <a:latin typeface="ＭＳ Ｐゴシック" panose="020B0600070205080204" pitchFamily="50" charset="-128"/>
              </a:rPr>
              <a:t>年度末時点の宣言事業者数は</a:t>
            </a:r>
            <a:r>
              <a:rPr lang="en-US" altLang="ja-JP" sz="1400">
                <a:latin typeface="ＭＳ Ｐゴシック" panose="020B0600070205080204" pitchFamily="50" charset="-128"/>
              </a:rPr>
              <a:t>61</a:t>
            </a:r>
            <a:r>
              <a:rPr lang="ja-JP" altLang="en-US" sz="1400">
                <a:latin typeface="ＭＳ Ｐゴシック" panose="020B0600070205080204" pitchFamily="50" charset="-128"/>
              </a:rPr>
              <a:t>社</a:t>
            </a:r>
            <a:endParaRPr lang="en-US" altLang="ja-JP" sz="1400">
              <a:latin typeface="ＭＳ Ｐゴシック" panose="020B0600070205080204" pitchFamily="50" charset="-128"/>
            </a:endParaRPr>
          </a:p>
          <a:p>
            <a:pPr algn="ctr">
              <a:spcBef>
                <a:spcPts val="0"/>
              </a:spcBef>
              <a:spcAft>
                <a:spcPts val="0"/>
              </a:spcAft>
            </a:pPr>
            <a:r>
              <a:rPr lang="en-US" altLang="ja-JP" sz="1400">
                <a:latin typeface="ＭＳ Ｐゴシック" panose="020B0600070205080204" pitchFamily="50" charset="-128"/>
              </a:rPr>
              <a:t>(GOLD</a:t>
            </a:r>
            <a:r>
              <a:rPr lang="ja-JP" altLang="en-US" sz="1400">
                <a:latin typeface="ＭＳ Ｐゴシック" panose="020B0600070205080204" pitchFamily="50" charset="-128"/>
              </a:rPr>
              <a:t>３社</a:t>
            </a:r>
            <a:r>
              <a:rPr lang="en-US" altLang="ja-JP" sz="1400">
                <a:latin typeface="ＭＳ Ｐゴシック" panose="020B0600070205080204" pitchFamily="50" charset="-128"/>
              </a:rPr>
              <a:t>,SILVER</a:t>
            </a:r>
            <a:r>
              <a:rPr lang="ja-JP" altLang="en-US" sz="1400">
                <a:latin typeface="ＭＳ Ｐゴシック" panose="020B0600070205080204" pitchFamily="50" charset="-128"/>
              </a:rPr>
              <a:t>６社</a:t>
            </a:r>
            <a:r>
              <a:rPr lang="en-US" altLang="ja-JP" sz="1400">
                <a:latin typeface="ＭＳ Ｐゴシック" panose="020B0600070205080204" pitchFamily="50" charset="-128"/>
              </a:rPr>
              <a:t>,BRONZE21</a:t>
            </a:r>
            <a:r>
              <a:rPr lang="ja-JP" altLang="en-US" sz="1400">
                <a:latin typeface="ＭＳ Ｐゴシック" panose="020B0600070205080204" pitchFamily="50" charset="-128"/>
              </a:rPr>
              <a:t>社</a:t>
            </a:r>
            <a:r>
              <a:rPr lang="en-US" altLang="ja-JP" sz="1400">
                <a:latin typeface="ＭＳ Ｐゴシック" panose="020B0600070205080204" pitchFamily="50" charset="-128"/>
              </a:rPr>
              <a:t>,CHALLENGE31</a:t>
            </a:r>
            <a:r>
              <a:rPr lang="ja-JP" altLang="en-US" sz="1400">
                <a:latin typeface="ＭＳ Ｐゴシック" panose="020B0600070205080204" pitchFamily="50" charset="-128"/>
              </a:rPr>
              <a:t>社</a:t>
            </a:r>
            <a:r>
              <a:rPr lang="en-US" altLang="ja-JP" sz="1400">
                <a:latin typeface="ＭＳ Ｐゴシック" panose="020B0600070205080204" pitchFamily="50" charset="-128"/>
              </a:rPr>
              <a:t>)</a:t>
            </a: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22429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ACCD1-5B84-7EA8-379C-1DD2B4D4B37F}"/>
            </a:ext>
          </a:extLst>
        </p:cNvPr>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1E90F145-3D27-B7BC-F725-AF059293DC3F}"/>
              </a:ext>
            </a:extLst>
          </p:cNvPr>
          <p:cNvSpPr txBox="1"/>
          <p:nvPr/>
        </p:nvSpPr>
        <p:spPr>
          <a:xfrm>
            <a:off x="7504" y="1070841"/>
            <a:ext cx="9136495" cy="707886"/>
          </a:xfrm>
          <a:prstGeom prst="rect">
            <a:avLst/>
          </a:prstGeom>
          <a:noFill/>
        </p:spPr>
        <p:txBody>
          <a:bodyPr wrap="square" rtlCol="0">
            <a:spAutoFit/>
          </a:bodyPr>
          <a:lstStyle/>
          <a:p>
            <a:pPr lvl="0">
              <a:defRPr/>
            </a:pPr>
            <a:r>
              <a:rPr kumimoji="1" lang="ja-JP" altLang="en-US" sz="2000" i="0" u="none" strike="noStrike" kern="1200" cap="none" spc="0" normalizeH="0" baseline="0" noProof="0" dirty="0">
                <a:ln>
                  <a:noFill/>
                </a:ln>
                <a:effectLst/>
                <a:uLnTx/>
                <a:uFillTx/>
                <a:latin typeface="ＭＳ ゴシック" panose="020B0609070205080204" pitchFamily="49" charset="-128"/>
                <a:ea typeface="ＭＳ ゴシック" panose="020B0609070205080204" pitchFamily="49" charset="-128"/>
              </a:rPr>
              <a:t>○</a:t>
            </a:r>
            <a:r>
              <a:rPr lang="ja-JP" altLang="en-US" sz="2000" dirty="0">
                <a:latin typeface="ＭＳ ゴシック" panose="020B0609070205080204" pitchFamily="49" charset="-128"/>
                <a:ea typeface="ＭＳ ゴシック" panose="020B0609070205080204" pitchFamily="49" charset="-128"/>
              </a:rPr>
              <a:t>県内事業者に対して再生可能エネルギー発電等設備、再生可能エネルギー、</a:t>
            </a:r>
            <a:endParaRPr lang="en-US" altLang="ja-JP" sz="2000" dirty="0">
              <a:latin typeface="ＭＳ ゴシック" panose="020B0609070205080204" pitchFamily="49" charset="-128"/>
              <a:ea typeface="ＭＳ ゴシック" panose="020B0609070205080204" pitchFamily="49" charset="-128"/>
            </a:endParaRPr>
          </a:p>
          <a:p>
            <a:pPr lvl="0">
              <a:defRPr/>
            </a:pPr>
            <a:r>
              <a:rPr lang="en-US" altLang="ja-JP" sz="2000" dirty="0">
                <a:latin typeface="ＭＳ ゴシック" panose="020B0609070205080204" pitchFamily="49" charset="-128"/>
                <a:ea typeface="ＭＳ ゴシック" panose="020B0609070205080204" pitchFamily="49" charset="-128"/>
              </a:rPr>
              <a:t>  </a:t>
            </a:r>
            <a:r>
              <a:rPr lang="ja-JP" altLang="en-US" sz="2000" dirty="0">
                <a:latin typeface="ＭＳ ゴシック" panose="020B0609070205080204" pitchFamily="49" charset="-128"/>
                <a:ea typeface="ＭＳ ゴシック" panose="020B0609070205080204" pitchFamily="49" charset="-128"/>
              </a:rPr>
              <a:t>熱利用設備を導入する費用の一部を補助</a:t>
            </a:r>
            <a:r>
              <a:rPr lang="ja-JP" altLang="en-US" sz="1600" dirty="0">
                <a:latin typeface="ＭＳ ゴシック" panose="020B0609070205080204" pitchFamily="49" charset="-128"/>
                <a:ea typeface="ＭＳ ゴシック" panose="020B0609070205080204" pitchFamily="49" charset="-128"/>
              </a:rPr>
              <a:t>（</a:t>
            </a:r>
            <a:r>
              <a:rPr lang="ja-JP" altLang="en-US" sz="1600">
                <a:latin typeface="ＭＳ ゴシック" panose="020B0609070205080204" pitchFamily="49" charset="-128"/>
                <a:ea typeface="ＭＳ ゴシック" panose="020B0609070205080204" pitchFamily="49" charset="-128"/>
              </a:rPr>
              <a:t>受付期間：７月</a:t>
            </a:r>
            <a:r>
              <a:rPr lang="en-US" altLang="ja-JP" sz="1600" dirty="0">
                <a:latin typeface="ＭＳ ゴシック" panose="020B0609070205080204" pitchFamily="49" charset="-128"/>
                <a:ea typeface="ＭＳ ゴシック" panose="020B0609070205080204" pitchFamily="49" charset="-128"/>
              </a:rPr>
              <a:t>31</a:t>
            </a:r>
            <a:r>
              <a:rPr lang="ja-JP" altLang="en-US" sz="1600" dirty="0">
                <a:latin typeface="ＭＳ ゴシック" panose="020B0609070205080204" pitchFamily="49" charset="-128"/>
                <a:ea typeface="ＭＳ ゴシック" panose="020B0609070205080204" pitchFamily="49" charset="-128"/>
              </a:rPr>
              <a:t>日まで）</a:t>
            </a:r>
            <a:endParaRPr lang="en-US" altLang="ja-JP" sz="1600" dirty="0">
              <a:latin typeface="ＭＳ ゴシック" panose="020B0609070205080204" pitchFamily="49" charset="-128"/>
              <a:ea typeface="ＭＳ ゴシック" panose="020B0609070205080204" pitchFamily="49" charset="-128"/>
            </a:endParaRPr>
          </a:p>
        </p:txBody>
      </p:sp>
      <p:graphicFrame>
        <p:nvGraphicFramePr>
          <p:cNvPr id="16" name="表 17">
            <a:extLst>
              <a:ext uri="{FF2B5EF4-FFF2-40B4-BE49-F238E27FC236}">
                <a16:creationId xmlns:a16="http://schemas.microsoft.com/office/drawing/2014/main" id="{9FDF7623-2549-8952-0758-4A9CC6FB3DCB}"/>
              </a:ext>
            </a:extLst>
          </p:cNvPr>
          <p:cNvGraphicFramePr>
            <a:graphicFrameLocks noGrp="1"/>
          </p:cNvGraphicFramePr>
          <p:nvPr>
            <p:extLst>
              <p:ext uri="{D42A27DB-BD31-4B8C-83A1-F6EECF244321}">
                <p14:modId xmlns:p14="http://schemas.microsoft.com/office/powerpoint/2010/main" val="1504068853"/>
              </p:ext>
            </p:extLst>
          </p:nvPr>
        </p:nvGraphicFramePr>
        <p:xfrm>
          <a:off x="350473" y="2744924"/>
          <a:ext cx="8443053" cy="3530600"/>
        </p:xfrm>
        <a:graphic>
          <a:graphicData uri="http://schemas.openxmlformats.org/drawingml/2006/table">
            <a:tbl>
              <a:tblPr firstRow="1" bandRow="1">
                <a:solidFill>
                  <a:schemeClr val="accent2">
                    <a:lumMod val="20000"/>
                    <a:lumOff val="80000"/>
                  </a:schemeClr>
                </a:solidFill>
                <a:tableStyleId>{8A107856-5554-42FB-B03E-39F5DBC370BA}</a:tableStyleId>
              </a:tblPr>
              <a:tblGrid>
                <a:gridCol w="1599019">
                  <a:extLst>
                    <a:ext uri="{9D8B030D-6E8A-4147-A177-3AD203B41FA5}">
                      <a16:colId xmlns:a16="http://schemas.microsoft.com/office/drawing/2014/main" val="2776863774"/>
                    </a:ext>
                  </a:extLst>
                </a:gridCol>
                <a:gridCol w="1836204">
                  <a:extLst>
                    <a:ext uri="{9D8B030D-6E8A-4147-A177-3AD203B41FA5}">
                      <a16:colId xmlns:a16="http://schemas.microsoft.com/office/drawing/2014/main" val="549669415"/>
                    </a:ext>
                  </a:extLst>
                </a:gridCol>
                <a:gridCol w="5007830">
                  <a:extLst>
                    <a:ext uri="{9D8B030D-6E8A-4147-A177-3AD203B41FA5}">
                      <a16:colId xmlns:a16="http://schemas.microsoft.com/office/drawing/2014/main" val="1228084861"/>
                    </a:ext>
                  </a:extLst>
                </a:gridCol>
              </a:tblGrid>
              <a:tr h="370840">
                <a:tc>
                  <a:txBody>
                    <a:bodyPr/>
                    <a:lstStyle/>
                    <a:p>
                      <a:r>
                        <a:rPr kumimoji="1" lang="ja-JP" altLang="en-US" sz="1700" b="1" dirty="0">
                          <a:latin typeface="+mn-ea"/>
                          <a:ea typeface="+mn-ea"/>
                        </a:rPr>
                        <a:t>補助対象者</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gridSpan="2">
                  <a:txBody>
                    <a:bodyPr/>
                    <a:lstStyle/>
                    <a:p>
                      <a:r>
                        <a:rPr kumimoji="1" lang="ja-JP" altLang="en-US" sz="1700" b="0" dirty="0">
                          <a:latin typeface="+mn-ea"/>
                          <a:ea typeface="+mn-ea"/>
                        </a:rPr>
                        <a:t>県内の大企業（低炭素水素サプライチェーン構築の一環として再エネ設備を設置する場合に限る）、中小企業等</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3693192455"/>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700" b="1" dirty="0"/>
                        <a:t>補助対象設備</a:t>
                      </a:r>
                      <a:endParaRPr kumimoji="1" lang="ja-JP" altLang="en-US" sz="1700" b="1" dirty="0">
                        <a:latin typeface="+mn-ea"/>
                        <a:ea typeface="+mn-ea"/>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gridSpan="2">
                  <a:txBody>
                    <a:bodyPr/>
                    <a:lstStyle/>
                    <a:p>
                      <a:pPr marL="87313" indent="-87313"/>
                      <a:r>
                        <a:rPr kumimoji="1" lang="ja-JP" altLang="en-US" sz="1700" b="0" dirty="0">
                          <a:latin typeface="+mn-ea"/>
                          <a:ea typeface="+mn-ea"/>
                        </a:rPr>
                        <a:t>・</a:t>
                      </a:r>
                      <a:r>
                        <a:rPr kumimoji="1" lang="ja-JP" altLang="en-US" sz="1700" b="0" u="sng" dirty="0">
                          <a:latin typeface="+mn-ea"/>
                          <a:ea typeface="+mn-ea"/>
                        </a:rPr>
                        <a:t>再生可能エネルギー発電等設備</a:t>
                      </a:r>
                      <a:r>
                        <a:rPr kumimoji="1" lang="ja-JP" altLang="en-US" sz="1700" b="0" u="none" dirty="0">
                          <a:latin typeface="+mn-ea"/>
                          <a:ea typeface="+mn-ea"/>
                        </a:rPr>
                        <a:t>　</a:t>
                      </a:r>
                      <a:r>
                        <a:rPr kumimoji="1" lang="ja-JP" altLang="en-US" sz="1700" b="0" dirty="0">
                          <a:latin typeface="+mn-ea"/>
                          <a:ea typeface="+mn-ea"/>
                        </a:rPr>
                        <a:t>（太陽光発電、風力発電、バイオマス発電、水力発電、蓄電池、水素関連設備　等）</a:t>
                      </a:r>
                    </a:p>
                    <a:p>
                      <a:r>
                        <a:rPr kumimoji="1" lang="ja-JP" altLang="en-US" sz="1700" b="0" dirty="0">
                          <a:latin typeface="+mn-ea"/>
                          <a:ea typeface="+mn-ea"/>
                        </a:rPr>
                        <a:t>・</a:t>
                      </a:r>
                      <a:r>
                        <a:rPr kumimoji="1" lang="ja-JP" altLang="en-US" sz="1700" b="0" u="sng" dirty="0">
                          <a:latin typeface="+mn-ea"/>
                          <a:ea typeface="+mn-ea"/>
                        </a:rPr>
                        <a:t>再生可能エネルギー熱利用設備　</a:t>
                      </a:r>
                      <a:r>
                        <a:rPr kumimoji="1" lang="ja-JP" altLang="en-US" sz="1700" b="0" dirty="0">
                          <a:latin typeface="+mn-ea"/>
                          <a:ea typeface="+mn-ea"/>
                        </a:rPr>
                        <a:t>（太陽熱利用、</a:t>
                      </a:r>
                      <a:r>
                        <a:rPr kumimoji="1" lang="ja-JP" altLang="en-US" sz="1700" b="0">
                          <a:latin typeface="+mn-ea"/>
                          <a:ea typeface="+mn-ea"/>
                        </a:rPr>
                        <a:t>地中熱利用）</a:t>
                      </a:r>
                      <a:endParaRPr kumimoji="1" lang="ja-JP" altLang="en-US" sz="1700" b="0" dirty="0">
                        <a:latin typeface="+mn-ea"/>
                        <a:ea typeface="+mn-ea"/>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hMerge="1">
                  <a:txBody>
                    <a:bodyPr/>
                    <a:lstStyle/>
                    <a:p>
                      <a:endParaRPr kumimoji="1" lang="ja-JP" altLang="en-US"/>
                    </a:p>
                  </a:txBody>
                  <a:tcPr/>
                </a:tc>
                <a:extLst>
                  <a:ext uri="{0D108BD9-81ED-4DB2-BD59-A6C34878D82A}">
                    <a16:rowId xmlns:a16="http://schemas.microsoft.com/office/drawing/2014/main" val="1624445685"/>
                  </a:ext>
                </a:extLst>
              </a:tr>
              <a:tr h="370840">
                <a:tc>
                  <a:txBody>
                    <a:bodyPr/>
                    <a:lstStyle/>
                    <a:p>
                      <a:r>
                        <a:rPr kumimoji="1" lang="ja-JP" altLang="en-US" sz="1700" b="1" dirty="0">
                          <a:latin typeface="+mn-ea"/>
                          <a:ea typeface="+mn-ea"/>
                        </a:rPr>
                        <a:t>補助対象経費</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gridSpan="2">
                  <a:txBody>
                    <a:bodyPr/>
                    <a:lstStyle/>
                    <a:p>
                      <a:r>
                        <a:rPr kumimoji="1" lang="ja-JP" altLang="en-US" sz="1700" b="0" dirty="0">
                          <a:latin typeface="+mn-ea"/>
                          <a:ea typeface="+mn-ea"/>
                        </a:rPr>
                        <a:t>設計費、設備費、工事費</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3426053793"/>
                  </a:ext>
                </a:extLst>
              </a:tr>
              <a:tr h="167640">
                <a:tc rowSpan="3">
                  <a:txBody>
                    <a:bodyPr/>
                    <a:lstStyle/>
                    <a:p>
                      <a:r>
                        <a:rPr kumimoji="1" lang="ja-JP" altLang="en-US" sz="1700" b="1" dirty="0">
                          <a:latin typeface="+mn-ea"/>
                          <a:ea typeface="+mn-ea"/>
                        </a:rPr>
                        <a:t>補助単価 ／</a:t>
                      </a:r>
                      <a:endParaRPr kumimoji="1" lang="en-US" altLang="ja-JP" sz="1700" b="1" dirty="0">
                        <a:latin typeface="+mn-ea"/>
                        <a:ea typeface="+mn-ea"/>
                      </a:endParaRPr>
                    </a:p>
                    <a:p>
                      <a:r>
                        <a:rPr kumimoji="1" lang="ja-JP" altLang="en-US" sz="1700" b="1" dirty="0">
                          <a:latin typeface="+mn-ea"/>
                          <a:ea typeface="+mn-ea"/>
                        </a:rPr>
                        <a:t>補助率</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r>
                        <a:rPr kumimoji="1" lang="ja-JP" altLang="en-US" sz="1700" b="0" dirty="0">
                          <a:latin typeface="+mn-ea"/>
                          <a:ea typeface="+mn-ea"/>
                        </a:rPr>
                        <a:t>太陽光発電</a:t>
                      </a:r>
                      <a:endParaRPr kumimoji="1" lang="en-US" altLang="ja-JP" sz="1700" b="0" dirty="0">
                        <a:latin typeface="+mn-ea"/>
                        <a:ea typeface="+mn-ea"/>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r>
                        <a:rPr kumimoji="1" lang="ja-JP" altLang="en-US" sz="1700" b="0" dirty="0">
                          <a:latin typeface="+mn-ea"/>
                          <a:ea typeface="+mn-ea"/>
                        </a:rPr>
                        <a:t>４万円／</a:t>
                      </a:r>
                      <a:r>
                        <a:rPr kumimoji="1" lang="en-US" altLang="ja-JP" sz="1700" b="0" dirty="0">
                          <a:latin typeface="+mn-ea"/>
                          <a:ea typeface="+mn-ea"/>
                        </a:rPr>
                        <a:t>kW</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4144706"/>
                  </a:ext>
                </a:extLst>
              </a:tr>
              <a:tr h="335280">
                <a:tc vMerge="1">
                  <a:txBody>
                    <a:bodyPr/>
                    <a:lstStyle/>
                    <a:p>
                      <a:endParaRPr kumimoji="1" lang="ja-JP" altLang="en-US"/>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700" b="0" dirty="0">
                          <a:latin typeface="+mn-ea"/>
                          <a:ea typeface="+mn-ea"/>
                        </a:rPr>
                        <a:t>蓄電池</a:t>
                      </a:r>
                      <a:endParaRPr kumimoji="1" lang="en-US" altLang="ja-JP" sz="1700" b="0" dirty="0">
                        <a:latin typeface="+mn-ea"/>
                        <a:ea typeface="+mn-ea"/>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700" b="0" dirty="0">
                          <a:latin typeface="+mn-ea"/>
                          <a:ea typeface="+mn-ea"/>
                        </a:rPr>
                        <a:t>大企業　　　　１／４（上限　４万円／</a:t>
                      </a:r>
                      <a:r>
                        <a:rPr kumimoji="1" lang="en-US" altLang="ja-JP" sz="1700" b="0" dirty="0">
                          <a:latin typeface="+mn-ea"/>
                          <a:ea typeface="+mn-ea"/>
                        </a:rPr>
                        <a:t>kWh</a:t>
                      </a:r>
                      <a:r>
                        <a:rPr kumimoji="1" lang="ja-JP" altLang="en-US" sz="1700" b="0" dirty="0">
                          <a:latin typeface="+mn-ea"/>
                          <a:ea typeface="+mn-ea"/>
                        </a:rPr>
                        <a:t>）</a:t>
                      </a:r>
                    </a:p>
                    <a:p>
                      <a:r>
                        <a:rPr kumimoji="1" lang="ja-JP" altLang="en-US" sz="1700" b="0" dirty="0">
                          <a:latin typeface="+mn-ea"/>
                          <a:ea typeface="+mn-ea"/>
                        </a:rPr>
                        <a:t>中小企業等　１／３（上限　５万３千円／</a:t>
                      </a:r>
                      <a:r>
                        <a:rPr kumimoji="1" lang="en-US" altLang="ja-JP" sz="1700" b="0" dirty="0">
                          <a:latin typeface="+mn-ea"/>
                          <a:ea typeface="+mn-ea"/>
                        </a:rPr>
                        <a:t>kWh</a:t>
                      </a:r>
                      <a:r>
                        <a:rPr kumimoji="1" lang="ja-JP" altLang="en-US" sz="1700" b="0" dirty="0">
                          <a:latin typeface="+mn-ea"/>
                          <a:ea typeface="+mn-ea"/>
                        </a:rPr>
                        <a:t>）</a:t>
                      </a:r>
                      <a:endParaRPr kumimoji="1" lang="en-US" altLang="ja-JP" sz="1700" b="0" dirty="0">
                        <a:latin typeface="+mn-ea"/>
                        <a:ea typeface="+mn-ea"/>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165993873"/>
                  </a:ext>
                </a:extLst>
              </a:tr>
              <a:tr h="167640">
                <a:tc vMerge="1">
                  <a:txBody>
                    <a:bodyPr/>
                    <a:lstStyle/>
                    <a:p>
                      <a:endParaRPr kumimoji="1" lang="ja-JP" altLang="en-US"/>
                    </a:p>
                  </a:txBody>
                  <a:tcPr/>
                </a:tc>
                <a:tc>
                  <a:txBody>
                    <a:bodyPr/>
                    <a:lstStyle/>
                    <a:p>
                      <a:r>
                        <a:rPr kumimoji="1" lang="ja-JP" altLang="en-US" sz="1700" b="0" dirty="0">
                          <a:latin typeface="+mn-ea"/>
                          <a:ea typeface="+mn-ea"/>
                        </a:rPr>
                        <a:t>その他設備</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r>
                        <a:rPr kumimoji="1" lang="ja-JP" altLang="en-US" sz="1700" b="0" dirty="0">
                          <a:latin typeface="+mn-ea"/>
                          <a:ea typeface="+mn-ea"/>
                        </a:rPr>
                        <a:t>大企業　１／２　、　中小企業等　２／３</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550674738"/>
                  </a:ext>
                </a:extLst>
              </a:tr>
              <a:tr h="370840">
                <a:tc>
                  <a:txBody>
                    <a:bodyPr/>
                    <a:lstStyle/>
                    <a:p>
                      <a:r>
                        <a:rPr kumimoji="1" lang="ja-JP" altLang="en-US" sz="1700" b="1" dirty="0">
                          <a:latin typeface="+mn-ea"/>
                          <a:ea typeface="+mn-ea"/>
                        </a:rPr>
                        <a:t>補助限度額</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gridSpan="2">
                  <a:txBody>
                    <a:bodyPr/>
                    <a:lstStyle/>
                    <a:p>
                      <a:r>
                        <a:rPr kumimoji="1" lang="ja-JP" altLang="en-US" sz="1700" b="0" dirty="0">
                          <a:latin typeface="+mn-ea"/>
                          <a:ea typeface="+mn-ea"/>
                        </a:rPr>
                        <a:t>大企業　７５０万円　、　中小企業等　１，０００万円</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971168832"/>
                  </a:ext>
                </a:extLst>
              </a:tr>
            </a:tbl>
          </a:graphicData>
        </a:graphic>
      </p:graphicFrame>
      <p:sp>
        <p:nvSpPr>
          <p:cNvPr id="11" name="テキスト ボックス 10">
            <a:extLst>
              <a:ext uri="{FF2B5EF4-FFF2-40B4-BE49-F238E27FC236}">
                <a16:creationId xmlns:a16="http://schemas.microsoft.com/office/drawing/2014/main" id="{0EAC533B-4B1C-7407-6773-0282F885441D}"/>
              </a:ext>
            </a:extLst>
          </p:cNvPr>
          <p:cNvSpPr txBox="1"/>
          <p:nvPr/>
        </p:nvSpPr>
        <p:spPr>
          <a:xfrm>
            <a:off x="359118" y="6328705"/>
            <a:ext cx="2100255" cy="276999"/>
          </a:xfrm>
          <a:prstGeom prst="rect">
            <a:avLst/>
          </a:prstGeom>
          <a:noFill/>
          <a:ln>
            <a:noFill/>
          </a:ln>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国の補助金との併用は不可</a:t>
            </a:r>
          </a:p>
        </p:txBody>
      </p:sp>
      <p:sp>
        <p:nvSpPr>
          <p:cNvPr id="2" name="テキスト ボックス 1">
            <a:extLst>
              <a:ext uri="{FF2B5EF4-FFF2-40B4-BE49-F238E27FC236}">
                <a16:creationId xmlns:a16="http://schemas.microsoft.com/office/drawing/2014/main" id="{522E2154-3845-BF16-2E20-373A9A1DCE76}"/>
              </a:ext>
            </a:extLst>
          </p:cNvPr>
          <p:cNvSpPr txBox="1"/>
          <p:nvPr/>
        </p:nvSpPr>
        <p:spPr>
          <a:xfrm>
            <a:off x="7940489" y="118006"/>
            <a:ext cx="955266" cy="369332"/>
          </a:xfrm>
          <a:prstGeom prst="rect">
            <a:avLst/>
          </a:prstGeom>
          <a:noFill/>
          <a:ln>
            <a:solidFill>
              <a:schemeClr val="bg1"/>
            </a:solidFill>
          </a:ln>
        </p:spPr>
        <p:txBody>
          <a:bodyPr wrap="square" rtlCol="0">
            <a:spAutoFit/>
          </a:bodyPr>
          <a:lstStyle/>
          <a:p>
            <a:r>
              <a:rPr kumimoji="1" lang="ja-JP" altLang="en-US" dirty="0">
                <a:solidFill>
                  <a:schemeClr val="bg1"/>
                </a:solidFill>
              </a:rPr>
              <a:t>資料</a:t>
            </a:r>
            <a:r>
              <a:rPr kumimoji="1" lang="en-US" altLang="ja-JP" dirty="0">
                <a:solidFill>
                  <a:schemeClr val="bg1"/>
                </a:solidFill>
              </a:rPr>
              <a:t>5</a:t>
            </a:r>
            <a:r>
              <a:rPr kumimoji="1" lang="en-US" altLang="ja-JP">
                <a:solidFill>
                  <a:schemeClr val="bg1"/>
                </a:solidFill>
              </a:rPr>
              <a:t>-2</a:t>
            </a:r>
            <a:endParaRPr kumimoji="1" lang="ja-JP" altLang="en-US" dirty="0">
              <a:solidFill>
                <a:schemeClr val="bg1"/>
              </a:solidFill>
            </a:endParaRPr>
          </a:p>
        </p:txBody>
      </p:sp>
      <p:sp>
        <p:nvSpPr>
          <p:cNvPr id="3" name="正方形/長方形 2">
            <a:extLst>
              <a:ext uri="{FF2B5EF4-FFF2-40B4-BE49-F238E27FC236}">
                <a16:creationId xmlns:a16="http://schemas.microsoft.com/office/drawing/2014/main" id="{473DA8A2-C846-8C3A-AC06-EEABF8852F26}"/>
              </a:ext>
            </a:extLst>
          </p:cNvPr>
          <p:cNvSpPr/>
          <p:nvPr/>
        </p:nvSpPr>
        <p:spPr>
          <a:xfrm>
            <a:off x="14501" y="0"/>
            <a:ext cx="9129499" cy="525600"/>
          </a:xfrm>
          <a:prstGeom prst="rect">
            <a:avLst/>
          </a:prstGeom>
          <a:solidFill>
            <a:schemeClr val="accent1">
              <a:lumMod val="7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a:latin typeface="HG丸ｺﾞｼｯｸM-PRO" panose="020F0600000000000000" pitchFamily="50" charset="-128"/>
                <a:ea typeface="HG丸ｺﾞｼｯｸM-PRO" panose="020F0600000000000000" pitchFamily="50" charset="-128"/>
              </a:rPr>
              <a:t>202</a:t>
            </a:r>
            <a:r>
              <a:rPr lang="en-US" altLang="ja-JP" sz="2800">
                <a:latin typeface="HG丸ｺﾞｼｯｸM-PRO" panose="020F0600000000000000" pitchFamily="50" charset="-128"/>
                <a:ea typeface="HG丸ｺﾞｼｯｸM-PRO" panose="020F0600000000000000" pitchFamily="50" charset="-128"/>
              </a:rPr>
              <a:t>6</a:t>
            </a:r>
            <a:r>
              <a:rPr kumimoji="1" lang="ja-JP" altLang="en-US" sz="2800">
                <a:latin typeface="HG丸ｺﾞｼｯｸM-PRO" panose="020F0600000000000000" pitchFamily="50" charset="-128"/>
                <a:ea typeface="HG丸ｺﾞｼｯｸM-PRO" panose="020F0600000000000000" pitchFamily="50" charset="-128"/>
              </a:rPr>
              <a:t>年度 </a:t>
            </a:r>
            <a:r>
              <a:rPr kumimoji="1" lang="ja-JP" altLang="en-US" sz="2800" dirty="0">
                <a:latin typeface="HG丸ｺﾞｼｯｸM-PRO" panose="020F0600000000000000" pitchFamily="50" charset="-128"/>
                <a:ea typeface="HG丸ｺﾞｼｯｸM-PRO" panose="020F0600000000000000" pitchFamily="50" charset="-128"/>
              </a:rPr>
              <a:t>再生可能エネルギー設備導入事業費</a:t>
            </a:r>
            <a:r>
              <a:rPr kumimoji="1" lang="ja-JP" altLang="en-US" sz="2800">
                <a:latin typeface="HG丸ｺﾞｼｯｸM-PRO" panose="020F0600000000000000" pitchFamily="50" charset="-128"/>
                <a:ea typeface="HG丸ｺﾞｼｯｸM-PRO" panose="020F0600000000000000" pitchFamily="50" charset="-128"/>
              </a:rPr>
              <a:t>補助金</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4" name="テキスト ボックス 3">
            <a:extLst>
              <a:ext uri="{FF2B5EF4-FFF2-40B4-BE49-F238E27FC236}">
                <a16:creationId xmlns:a16="http://schemas.microsoft.com/office/drawing/2014/main" id="{2D4E728D-FDF9-34AB-1F15-AD633C9F83E4}"/>
              </a:ext>
            </a:extLst>
          </p:cNvPr>
          <p:cNvSpPr txBox="1"/>
          <p:nvPr/>
        </p:nvSpPr>
        <p:spPr>
          <a:xfrm>
            <a:off x="107504" y="1751019"/>
            <a:ext cx="5112060"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0" b="0" i="0" u="none" strike="noStrike" kern="1200" cap="none" spc="0" normalizeH="0" baseline="0" noProof="0">
                <a:ln>
                  <a:noFill/>
                </a:ln>
                <a:solidFill>
                  <a:prstClr val="black"/>
                </a:solidFill>
                <a:effectLst/>
                <a:uLnTx/>
                <a:uFillTx/>
                <a:latin typeface="ＭＳ ゴシック" panose="020B0609070205080204" pitchFamily="49" charset="-128"/>
                <a:ea typeface="ＭＳ ゴシック" panose="020B0609070205080204" pitchFamily="49" charset="-128"/>
              </a:rPr>
              <a:t>（</a:t>
            </a:r>
            <a:r>
              <a:rPr kumimoji="1" lang="en-US" altLang="ja-JP" sz="2000" b="0" i="0" u="none" strike="noStrike" kern="1200" cap="none" spc="0" normalizeH="0" baseline="0" noProof="0">
                <a:ln>
                  <a:noFill/>
                </a:ln>
                <a:solidFill>
                  <a:prstClr val="black"/>
                </a:solidFill>
                <a:effectLst/>
                <a:uLnTx/>
                <a:uFillTx/>
                <a:latin typeface="ＭＳ ゴシック" panose="020B0609070205080204" pitchFamily="49" charset="-128"/>
                <a:ea typeface="ＭＳ ゴシック" panose="020B0609070205080204" pitchFamily="49" charset="-128"/>
              </a:rPr>
              <a:t>2026</a:t>
            </a:r>
            <a:r>
              <a:rPr kumimoji="1" lang="ja-JP" altLang="en-US" sz="2000" b="0" i="0" u="none" strike="noStrike" kern="1200" cap="none" spc="0" normalizeH="0" baseline="0" noProof="0">
                <a:ln>
                  <a:noFill/>
                </a:ln>
                <a:solidFill>
                  <a:prstClr val="black"/>
                </a:solidFill>
                <a:effectLst/>
                <a:uLnTx/>
                <a:uFillTx/>
                <a:latin typeface="ＭＳ ゴシック" panose="020B0609070205080204" pitchFamily="49" charset="-128"/>
                <a:ea typeface="ＭＳ ゴシック" panose="020B0609070205080204" pitchFamily="49" charset="-128"/>
              </a:rPr>
              <a:t>年度 </a:t>
            </a:r>
            <a:r>
              <a:rPr kumimoji="1" lang="ja-JP" altLang="en-US" sz="2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予算執行</a:t>
            </a:r>
            <a:r>
              <a:rPr kumimoji="1" lang="ja-JP" altLang="en-US" sz="2000" b="0" i="0" u="none" strike="noStrike" kern="1200" cap="none" spc="0" normalizeH="0" baseline="0" noProof="0">
                <a:ln>
                  <a:noFill/>
                </a:ln>
                <a:solidFill>
                  <a:prstClr val="black"/>
                </a:solidFill>
                <a:effectLst/>
                <a:uLnTx/>
                <a:uFillTx/>
                <a:latin typeface="ＭＳ ゴシック" panose="020B0609070205080204" pitchFamily="49" charset="-128"/>
                <a:ea typeface="ＭＳ ゴシック" panose="020B0609070205080204" pitchFamily="49" charset="-128"/>
              </a:rPr>
              <a:t>額：</a:t>
            </a:r>
            <a:r>
              <a:rPr lang="en-US" altLang="ja-JP" sz="2000">
                <a:solidFill>
                  <a:prstClr val="black"/>
                </a:solidFill>
                <a:latin typeface="ＭＳ ゴシック" panose="020B0609070205080204" pitchFamily="49" charset="-128"/>
                <a:ea typeface="ＭＳ ゴシック" panose="020B0609070205080204" pitchFamily="49" charset="-128"/>
              </a:rPr>
              <a:t>91</a:t>
            </a:r>
            <a:r>
              <a:rPr kumimoji="1" lang="en-US" altLang="ja-JP" sz="2000" b="0" i="0" u="none" strike="noStrike" kern="1200" cap="none" spc="0" normalizeH="0" baseline="0" noProof="0">
                <a:ln>
                  <a:noFill/>
                </a:ln>
                <a:solidFill>
                  <a:prstClr val="black"/>
                </a:solidFill>
                <a:effectLst/>
                <a:uLnTx/>
                <a:uFillTx/>
                <a:latin typeface="ＭＳ ゴシック" panose="020B0609070205080204" pitchFamily="49" charset="-128"/>
                <a:ea typeface="ＭＳ ゴシック" panose="020B0609070205080204" pitchFamily="49" charset="-128"/>
              </a:rPr>
              <a:t>,754</a:t>
            </a:r>
            <a:r>
              <a:rPr kumimoji="1" lang="ja-JP" altLang="en-US" sz="2000" b="0" i="0" u="none" strike="noStrike" kern="1200" cap="none" spc="0" normalizeH="0" baseline="0" noProof="0">
                <a:ln>
                  <a:noFill/>
                </a:ln>
                <a:solidFill>
                  <a:prstClr val="black"/>
                </a:solidFill>
                <a:effectLst/>
                <a:uLnTx/>
                <a:uFillTx/>
                <a:latin typeface="ＭＳ ゴシック" panose="020B0609070205080204" pitchFamily="49" charset="-128"/>
                <a:ea typeface="ＭＳ ゴシック" panose="020B0609070205080204" pitchFamily="49" charset="-128"/>
              </a:rPr>
              <a:t>千円</a:t>
            </a:r>
            <a:r>
              <a:rPr kumimoji="1" lang="ja-JP" altLang="en-US" sz="2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a:t>
            </a:r>
            <a:endParaRPr kumimoji="1" lang="ja-JP" altLang="en-US" sz="20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endParaRPr>
          </a:p>
        </p:txBody>
      </p:sp>
      <p:sp>
        <p:nvSpPr>
          <p:cNvPr id="5" name="テキスト ボックス 4">
            <a:extLst>
              <a:ext uri="{FF2B5EF4-FFF2-40B4-BE49-F238E27FC236}">
                <a16:creationId xmlns:a16="http://schemas.microsoft.com/office/drawing/2014/main" id="{26F280A9-9978-B5B5-6E75-718E8F31116E}"/>
              </a:ext>
            </a:extLst>
          </p:cNvPr>
          <p:cNvSpPr txBox="1"/>
          <p:nvPr/>
        </p:nvSpPr>
        <p:spPr>
          <a:xfrm>
            <a:off x="107504" y="2330917"/>
            <a:ext cx="1358700"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2000" b="0" i="0" u="none" strike="noStrike" kern="1200" cap="none" spc="0" normalizeH="0" baseline="0" noProof="0" dirty="0">
                <a:ln>
                  <a:noFill/>
                </a:ln>
                <a:effectLst/>
                <a:uLnTx/>
                <a:uFillTx/>
                <a:latin typeface="ＭＳ ゴシック" panose="020B0609070205080204" pitchFamily="49" charset="-128"/>
                <a:ea typeface="ＭＳ ゴシック" panose="020B0609070205080204" pitchFamily="49" charset="-128"/>
              </a:rPr>
              <a:t>【</a:t>
            </a:r>
            <a:r>
              <a:rPr kumimoji="1" lang="ja-JP" altLang="en-US" sz="2000" b="0" i="0" u="none" strike="noStrike" kern="1200" cap="none" spc="0" normalizeH="0" baseline="0" noProof="0" dirty="0">
                <a:ln>
                  <a:noFill/>
                </a:ln>
                <a:effectLst/>
                <a:uLnTx/>
                <a:uFillTx/>
                <a:latin typeface="ＭＳ ゴシック" panose="020B0609070205080204" pitchFamily="49" charset="-128"/>
                <a:ea typeface="ＭＳ ゴシック" panose="020B0609070205080204" pitchFamily="49" charset="-128"/>
              </a:rPr>
              <a:t>概要</a:t>
            </a:r>
            <a:r>
              <a:rPr kumimoji="1" lang="en-US" altLang="ja-JP" sz="2000" b="0" i="0" u="none" strike="noStrike" kern="1200" cap="none" spc="0" normalizeH="0" baseline="0" noProof="0" dirty="0">
                <a:ln>
                  <a:noFill/>
                </a:ln>
                <a:effectLst/>
                <a:uLnTx/>
                <a:uFillTx/>
                <a:latin typeface="ＭＳ ゴシック" panose="020B0609070205080204" pitchFamily="49" charset="-128"/>
                <a:ea typeface="ＭＳ ゴシック" panose="020B0609070205080204" pitchFamily="49" charset="-128"/>
              </a:rPr>
              <a:t>】</a:t>
            </a:r>
            <a:endParaRPr kumimoji="1" lang="ja-JP" altLang="en-US" sz="2000" b="0" i="0" u="none" strike="noStrike" kern="1200" cap="none" spc="0" normalizeH="0" baseline="0" noProof="0" dirty="0">
              <a:ln>
                <a:noFill/>
              </a:ln>
              <a:effectLst/>
              <a:uLnTx/>
              <a:uFillTx/>
              <a:latin typeface="ＭＳ ゴシック" panose="020B0609070205080204" pitchFamily="49" charset="-128"/>
              <a:ea typeface="ＭＳ ゴシック" panose="020B0609070205080204" pitchFamily="49" charset="-128"/>
            </a:endParaRPr>
          </a:p>
        </p:txBody>
      </p:sp>
      <p:sp>
        <p:nvSpPr>
          <p:cNvPr id="6" name="スライド番号プレースホルダー 1">
            <a:extLst>
              <a:ext uri="{FF2B5EF4-FFF2-40B4-BE49-F238E27FC236}">
                <a16:creationId xmlns:a16="http://schemas.microsoft.com/office/drawing/2014/main" id="{384644D9-C421-F27F-9ACE-59D8DB6D22EA}"/>
              </a:ext>
            </a:extLst>
          </p:cNvPr>
          <p:cNvSpPr>
            <a:spLocks noGrp="1"/>
          </p:cNvSpPr>
          <p:nvPr>
            <p:ph type="sldNum" sz="quarter" idx="12"/>
          </p:nvPr>
        </p:nvSpPr>
        <p:spPr>
          <a:xfrm>
            <a:off x="7079603" y="6475187"/>
            <a:ext cx="20574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417E706-0455-422C-86B6-2D1D9CDC801E}" type="slidenum">
              <a:rPr kumimoji="1" lang="ja-JP" altLang="en-US" sz="1800" b="0" i="0" u="none" strike="noStrike" kern="1200" cap="none" spc="0" normalizeH="0" baseline="0" noProof="0" smtClean="0">
                <a:ln>
                  <a:noFill/>
                </a:ln>
                <a:solidFill>
                  <a:prstClr val="black">
                    <a:tint val="75000"/>
                  </a:prstClr>
                </a:solidFill>
                <a:effectLst/>
                <a:uLnTx/>
                <a:uFillTx/>
                <a:latin typeface="ＭＳ Ｐゴシック" panose="020B0600070205080204" pitchFamily="50" charset="-128"/>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1" lang="ja-JP" altLang="en-US" sz="1800" b="0" i="0" u="none" strike="noStrike" kern="1200" cap="none" spc="0" normalizeH="0" baseline="0" noProof="0" dirty="0">
              <a:ln>
                <a:noFill/>
              </a:ln>
              <a:solidFill>
                <a:prstClr val="black">
                  <a:tint val="75000"/>
                </a:prstClr>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8" name="テキスト ボックス 7">
            <a:extLst>
              <a:ext uri="{FF2B5EF4-FFF2-40B4-BE49-F238E27FC236}">
                <a16:creationId xmlns:a16="http://schemas.microsoft.com/office/drawing/2014/main" id="{18990C55-341A-CC3D-D052-2D4D596FD918}"/>
              </a:ext>
            </a:extLst>
          </p:cNvPr>
          <p:cNvSpPr txBox="1"/>
          <p:nvPr/>
        </p:nvSpPr>
        <p:spPr>
          <a:xfrm>
            <a:off x="6156176" y="1735631"/>
            <a:ext cx="2406944" cy="415498"/>
          </a:xfrm>
          <a:prstGeom prst="rect">
            <a:avLst/>
          </a:prstGeom>
          <a:solidFill>
            <a:schemeClr val="bg1"/>
          </a:solidFill>
          <a:ln w="38100" cmpd="dbl">
            <a:solidFill>
              <a:srgbClr val="FF0000"/>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a:ln>
                  <a:noFill/>
                </a:ln>
                <a:effectLst/>
                <a:uLnTx/>
                <a:uFillTx/>
                <a:latin typeface="ＭＳ ゴシック" panose="020B0609070205080204" pitchFamily="49" charset="-128"/>
                <a:ea typeface="ＭＳ ゴシック" panose="020B0609070205080204" pitchFamily="49" charset="-128"/>
              </a:rPr>
              <a:t>※</a:t>
            </a:r>
            <a:r>
              <a:rPr kumimoji="1" lang="ja-JP" altLang="en-US" sz="1050" b="0" i="0" u="none" strike="noStrike" kern="1200" cap="none" spc="0" normalizeH="0" baseline="0" noProof="0">
                <a:ln>
                  <a:noFill/>
                </a:ln>
                <a:effectLst/>
                <a:uLnTx/>
                <a:uFillTx/>
                <a:latin typeface="ＭＳ ゴシック" panose="020B0609070205080204" pitchFamily="49" charset="-128"/>
                <a:ea typeface="ＭＳ ゴシック" panose="020B0609070205080204" pitchFamily="49" charset="-128"/>
              </a:rPr>
              <a:t>交付申請総額が予算枠に達したら</a:t>
            </a:r>
            <a:endParaRPr kumimoji="1" lang="en-US" altLang="ja-JP" sz="1050" b="0" i="0" u="none" strike="noStrike" kern="1200" cap="none" spc="0" normalizeH="0" baseline="0" noProof="0">
              <a:ln>
                <a:noFill/>
              </a:ln>
              <a:effectLst/>
              <a:uLnTx/>
              <a:uFillTx/>
              <a:latin typeface="ＭＳ ゴシック" panose="020B0609070205080204" pitchFamily="49" charset="-128"/>
              <a:ea typeface="ＭＳ ゴシック" panose="020B0609070205080204" pitchFamily="49"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sz="1050">
                <a:latin typeface="ＭＳ ゴシック" panose="020B0609070205080204" pitchFamily="49" charset="-128"/>
                <a:ea typeface="ＭＳ ゴシック" panose="020B0609070205080204" pitchFamily="49" charset="-128"/>
              </a:rPr>
              <a:t>　</a:t>
            </a:r>
            <a:r>
              <a:rPr kumimoji="1" lang="ja-JP" altLang="en-US" sz="1050" b="0" i="0" u="none" strike="noStrike" kern="1200" cap="none" spc="0" normalizeH="0" baseline="0" noProof="0">
                <a:ln>
                  <a:noFill/>
                </a:ln>
                <a:effectLst/>
                <a:uLnTx/>
                <a:uFillTx/>
                <a:latin typeface="ＭＳ ゴシック" panose="020B0609070205080204" pitchFamily="49" charset="-128"/>
                <a:ea typeface="ＭＳ ゴシック" panose="020B0609070205080204" pitchFamily="49" charset="-128"/>
              </a:rPr>
              <a:t>前倒しで受付終了</a:t>
            </a:r>
          </a:p>
        </p:txBody>
      </p:sp>
    </p:spTree>
    <p:extLst>
      <p:ext uri="{BB962C8B-B14F-4D97-AF65-F5344CB8AC3E}">
        <p14:creationId xmlns:p14="http://schemas.microsoft.com/office/powerpoint/2010/main" val="1859535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表 17">
            <a:extLst>
              <a:ext uri="{FF2B5EF4-FFF2-40B4-BE49-F238E27FC236}">
                <a16:creationId xmlns:a16="http://schemas.microsoft.com/office/drawing/2014/main" id="{3C9417C4-61FD-F2AD-451F-740247D21E4F}"/>
              </a:ext>
            </a:extLst>
          </p:cNvPr>
          <p:cNvGraphicFramePr>
            <a:graphicFrameLocks noGrp="1"/>
          </p:cNvGraphicFramePr>
          <p:nvPr>
            <p:extLst>
              <p:ext uri="{D42A27DB-BD31-4B8C-83A1-F6EECF244321}">
                <p14:modId xmlns:p14="http://schemas.microsoft.com/office/powerpoint/2010/main" val="3222799942"/>
              </p:ext>
            </p:extLst>
          </p:nvPr>
        </p:nvGraphicFramePr>
        <p:xfrm>
          <a:off x="356513" y="2403300"/>
          <a:ext cx="8528916" cy="3940817"/>
        </p:xfrm>
        <a:graphic>
          <a:graphicData uri="http://schemas.openxmlformats.org/drawingml/2006/table">
            <a:tbl>
              <a:tblPr firstRow="1" bandRow="1">
                <a:tableStyleId>{69CF1AB2-1976-4502-BF36-3FF5EA218861}</a:tableStyleId>
              </a:tblPr>
              <a:tblGrid>
                <a:gridCol w="1615280">
                  <a:extLst>
                    <a:ext uri="{9D8B030D-6E8A-4147-A177-3AD203B41FA5}">
                      <a16:colId xmlns:a16="http://schemas.microsoft.com/office/drawing/2014/main" val="2776863774"/>
                    </a:ext>
                  </a:extLst>
                </a:gridCol>
                <a:gridCol w="1854878">
                  <a:extLst>
                    <a:ext uri="{9D8B030D-6E8A-4147-A177-3AD203B41FA5}">
                      <a16:colId xmlns:a16="http://schemas.microsoft.com/office/drawing/2014/main" val="549669415"/>
                    </a:ext>
                  </a:extLst>
                </a:gridCol>
                <a:gridCol w="5058758">
                  <a:extLst>
                    <a:ext uri="{9D8B030D-6E8A-4147-A177-3AD203B41FA5}">
                      <a16:colId xmlns:a16="http://schemas.microsoft.com/office/drawing/2014/main" val="1228084861"/>
                    </a:ext>
                  </a:extLst>
                </a:gridCol>
              </a:tblGrid>
              <a:tr h="370840">
                <a:tc>
                  <a:txBody>
                    <a:bodyPr/>
                    <a:lstStyle/>
                    <a:p>
                      <a:r>
                        <a:rPr kumimoji="1" lang="ja-JP" altLang="en-US" sz="1700" b="1" dirty="0"/>
                        <a:t>補助対象者</a:t>
                      </a:r>
                      <a:endParaRPr kumimoji="1" lang="ja-JP" altLang="en-US" sz="1700" b="1" dirty="0">
                        <a:latin typeface="+mn-ea"/>
                        <a:ea typeface="+mn-ea"/>
                      </a:endParaRPr>
                    </a:p>
                  </a:txBody>
                  <a:tcPr anchor="ctr">
                    <a:solidFill>
                      <a:schemeClr val="accent1">
                        <a:lumMod val="20000"/>
                        <a:lumOff val="80000"/>
                      </a:schemeClr>
                    </a:solidFill>
                  </a:tcPr>
                </a:tc>
                <a:tc gridSpan="2">
                  <a:txBody>
                    <a:bodyPr/>
                    <a:lstStyle/>
                    <a:p>
                      <a:r>
                        <a:rPr kumimoji="1" lang="ja-JP" altLang="en-US" sz="1700" b="0" dirty="0"/>
                        <a:t>県内に工場又は事業場を有している</a:t>
                      </a:r>
                      <a:endParaRPr kumimoji="1" lang="en-US" altLang="ja-JP" sz="1700" b="0" dirty="0"/>
                    </a:p>
                    <a:p>
                      <a:r>
                        <a:rPr kumimoji="1" lang="ja-JP" altLang="en-US" sz="1700" b="0" dirty="0"/>
                        <a:t>①省エネルギー設備：中小企業、個人事業主</a:t>
                      </a:r>
                      <a:endParaRPr kumimoji="1" lang="en-US" altLang="ja-JP" sz="1700" b="0" dirty="0"/>
                    </a:p>
                    <a:p>
                      <a:r>
                        <a:rPr kumimoji="1" lang="ja-JP" altLang="en-US" sz="1700" b="0" dirty="0"/>
                        <a:t>②</a:t>
                      </a:r>
                      <a:r>
                        <a:rPr kumimoji="1" lang="en-US" altLang="ja-JP" sz="1700" b="0" dirty="0"/>
                        <a:t>ZEB</a:t>
                      </a:r>
                      <a:r>
                        <a:rPr kumimoji="1" lang="ja-JP" altLang="en-US" sz="1700" b="0" dirty="0"/>
                        <a:t>化：大企業、中小企業、個人事業主</a:t>
                      </a:r>
                      <a:endParaRPr kumimoji="1" lang="ja-JP" altLang="en-US" sz="1700" b="0" dirty="0">
                        <a:latin typeface="+mn-ea"/>
                        <a:ea typeface="+mn-ea"/>
                      </a:endParaRPr>
                    </a:p>
                  </a:txBody>
                  <a:tcPr>
                    <a:solidFill>
                      <a:schemeClr val="accent1">
                        <a:lumMod val="20000"/>
                        <a:lumOff val="80000"/>
                      </a:schemeClr>
                    </a:solidFill>
                  </a:tcPr>
                </a:tc>
                <a:tc hMerge="1">
                  <a:txBody>
                    <a:bodyPr/>
                    <a:lstStyle/>
                    <a:p>
                      <a:endParaRPr kumimoji="1" lang="ja-JP" altLang="en-US" sz="1700" b="0" dirty="0">
                        <a:latin typeface="+mn-ea"/>
                        <a:ea typeface="+mn-ea"/>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3693192455"/>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700" b="1" dirty="0"/>
                        <a:t>補助対象設備</a:t>
                      </a:r>
                      <a:endParaRPr kumimoji="1" lang="ja-JP" altLang="en-US" sz="1700" b="1" dirty="0">
                        <a:latin typeface="+mn-ea"/>
                        <a:ea typeface="+mn-ea"/>
                      </a:endParaRPr>
                    </a:p>
                  </a:txBody>
                  <a:tcPr anchor="ctr"/>
                </a:tc>
                <a:tc gridSpan="2">
                  <a:txBody>
                    <a:bodyPr/>
                    <a:lstStyle/>
                    <a:p>
                      <a:pPr marL="87313" indent="-87313"/>
                      <a:r>
                        <a:rPr kumimoji="1" lang="ja-JP" altLang="en-US" sz="1700" b="0" dirty="0"/>
                        <a:t>①省エネルギー設備：高効率</a:t>
                      </a:r>
                      <a:r>
                        <a:rPr kumimoji="1" lang="ja-JP" altLang="en-US" sz="1700" b="0"/>
                        <a:t>空調、高効率換気設備、高効率</a:t>
                      </a:r>
                      <a:r>
                        <a:rPr kumimoji="1" lang="ja-JP" altLang="en-US" sz="1700" b="0" dirty="0"/>
                        <a:t>照明機器、</a:t>
                      </a:r>
                      <a:endParaRPr kumimoji="1" lang="en-US" altLang="ja-JP" sz="1700" b="0" dirty="0"/>
                    </a:p>
                    <a:p>
                      <a:pPr marL="87313" indent="-87313"/>
                      <a:r>
                        <a:rPr kumimoji="1" lang="ja-JP" altLang="en-US" sz="1700" b="0"/>
                        <a:t>　　　　　　　　　　　　　　高効率給湯器、コージェネレーション</a:t>
                      </a:r>
                      <a:endParaRPr kumimoji="1" lang="en-US" altLang="ja-JP" sz="1700" b="0" dirty="0"/>
                    </a:p>
                    <a:p>
                      <a:pPr marL="87313" indent="-87313"/>
                      <a:r>
                        <a:rPr kumimoji="1" lang="ja-JP" altLang="en-US" sz="1700" b="0" dirty="0"/>
                        <a:t>②</a:t>
                      </a:r>
                      <a:r>
                        <a:rPr kumimoji="1" lang="en-US" altLang="ja-JP" sz="1700" b="0" dirty="0"/>
                        <a:t>ZEB</a:t>
                      </a:r>
                      <a:r>
                        <a:rPr kumimoji="1" lang="ja-JP" altLang="en-US" sz="1700" b="0" dirty="0"/>
                        <a:t>化：</a:t>
                      </a:r>
                      <a:r>
                        <a:rPr kumimoji="1" lang="en-US" altLang="ja-JP" sz="1700" b="0" dirty="0"/>
                        <a:t>ZEB</a:t>
                      </a:r>
                      <a:r>
                        <a:rPr kumimoji="1" lang="ja-JP" altLang="en-US" sz="1700" b="0" dirty="0"/>
                        <a:t>の構成要素となる高性能建材や高性能設備機器等</a:t>
                      </a:r>
                      <a:endParaRPr kumimoji="1" lang="ja-JP" altLang="en-US" sz="1700" b="0" dirty="0">
                        <a:latin typeface="+mn-ea"/>
                        <a:ea typeface="+mn-ea"/>
                      </a:endParaRPr>
                    </a:p>
                  </a:txBody>
                  <a:tcPr/>
                </a:tc>
                <a:tc hMerge="1">
                  <a:txBody>
                    <a:bodyPr/>
                    <a:lstStyle/>
                    <a:p>
                      <a:pPr marL="87313" indent="-87313"/>
                      <a:endParaRPr kumimoji="1" lang="ja-JP" altLang="en-US" sz="1700" b="0" dirty="0">
                        <a:latin typeface="+mn-ea"/>
                        <a:ea typeface="+mn-ea"/>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624445685"/>
                  </a:ext>
                </a:extLst>
              </a:tr>
              <a:tr h="370840">
                <a:tc>
                  <a:txBody>
                    <a:bodyPr/>
                    <a:lstStyle/>
                    <a:p>
                      <a:r>
                        <a:rPr kumimoji="1" lang="ja-JP" altLang="en-US" sz="1700" b="1" dirty="0"/>
                        <a:t>補助対象経費</a:t>
                      </a:r>
                      <a:endParaRPr kumimoji="1" lang="ja-JP" altLang="en-US" sz="1700" b="1" dirty="0">
                        <a:latin typeface="+mn-ea"/>
                        <a:ea typeface="+mn-ea"/>
                      </a:endParaRPr>
                    </a:p>
                  </a:txBody>
                  <a:tcPr>
                    <a:solidFill>
                      <a:schemeClr val="accent1">
                        <a:lumMod val="20000"/>
                        <a:lumOff val="80000"/>
                      </a:schemeClr>
                    </a:solidFill>
                  </a:tcPr>
                </a:tc>
                <a:tc gridSpan="2">
                  <a:txBody>
                    <a:bodyPr/>
                    <a:lstStyle/>
                    <a:p>
                      <a:r>
                        <a:rPr kumimoji="1" lang="ja-JP" altLang="en-US" sz="1700" b="0"/>
                        <a:t>工事費、設備費等</a:t>
                      </a:r>
                      <a:endParaRPr kumimoji="1" lang="ja-JP" altLang="en-US" sz="1700" b="0" dirty="0">
                        <a:latin typeface="+mn-ea"/>
                        <a:ea typeface="+mn-ea"/>
                      </a:endParaRPr>
                    </a:p>
                  </a:txBody>
                  <a:tcPr>
                    <a:solidFill>
                      <a:schemeClr val="accent1">
                        <a:lumMod val="20000"/>
                        <a:lumOff val="80000"/>
                      </a:schemeClr>
                    </a:solidFill>
                  </a:tcPr>
                </a:tc>
                <a:tc hMerge="1">
                  <a:txBody>
                    <a:bodyPr/>
                    <a:lstStyle/>
                    <a:p>
                      <a:endParaRPr kumimoji="1" lang="ja-JP" altLang="en-US" sz="1700" b="0" dirty="0">
                        <a:latin typeface="+mn-ea"/>
                        <a:ea typeface="+mn-ea"/>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3426053793"/>
                  </a:ext>
                </a:extLst>
              </a:tr>
              <a:tr h="167640">
                <a:tc rowSpan="4">
                  <a:txBody>
                    <a:bodyPr/>
                    <a:lstStyle/>
                    <a:p>
                      <a:r>
                        <a:rPr kumimoji="1" lang="ja-JP" altLang="en-US" sz="1700" b="1" dirty="0"/>
                        <a:t>補助率</a:t>
                      </a:r>
                      <a:endParaRPr kumimoji="1" lang="ja-JP" altLang="en-US" sz="1700" b="1" dirty="0">
                        <a:latin typeface="+mn-ea"/>
                        <a:ea typeface="+mn-ea"/>
                      </a:endParaRPr>
                    </a:p>
                  </a:txBody>
                  <a:tcPr anchor="ctr"/>
                </a:tc>
                <a:tc>
                  <a:txBody>
                    <a:bodyPr/>
                    <a:lstStyle/>
                    <a:p>
                      <a:r>
                        <a:rPr kumimoji="1" lang="ja-JP" altLang="en-US" sz="1400" b="0" dirty="0"/>
                        <a:t>①省エネルギー設備</a:t>
                      </a:r>
                      <a:endParaRPr kumimoji="1" lang="en-US" altLang="ja-JP" sz="1400" b="0" dirty="0">
                        <a:latin typeface="+mn-ea"/>
                        <a:ea typeface="+mn-ea"/>
                      </a:endParaRPr>
                    </a:p>
                  </a:txBody>
                  <a:tcPr/>
                </a:tc>
                <a:tc>
                  <a:txBody>
                    <a:bodyPr/>
                    <a:lstStyle/>
                    <a:p>
                      <a:r>
                        <a:rPr kumimoji="1" lang="ja-JP" altLang="en-US" sz="1700" b="0" dirty="0"/>
                        <a:t>補助対象経費の１</a:t>
                      </a:r>
                      <a:r>
                        <a:rPr kumimoji="1" lang="en-US" altLang="ja-JP" sz="1700" b="0" dirty="0"/>
                        <a:t>/</a:t>
                      </a:r>
                      <a:r>
                        <a:rPr kumimoji="1" lang="ja-JP" altLang="en-US" sz="1700" b="0" dirty="0"/>
                        <a:t>３</a:t>
                      </a:r>
                      <a:endParaRPr kumimoji="1" lang="en-US" altLang="ja-JP" sz="1700" b="0" dirty="0">
                        <a:latin typeface="+mn-ea"/>
                        <a:ea typeface="+mn-ea"/>
                      </a:endParaRPr>
                    </a:p>
                  </a:txBody>
                  <a:tcPr/>
                </a:tc>
                <a:extLst>
                  <a:ext uri="{0D108BD9-81ED-4DB2-BD59-A6C34878D82A}">
                    <a16:rowId xmlns:a16="http://schemas.microsoft.com/office/drawing/2014/main" val="204144706"/>
                  </a:ext>
                </a:extLst>
              </a:tr>
              <a:tr h="410217">
                <a:tc vMerge="1">
                  <a:txBody>
                    <a:bodyPr/>
                    <a:lstStyle/>
                    <a:p>
                      <a:endParaRPr kumimoji="1" lang="ja-JP" altLang="en-US"/>
                    </a:p>
                  </a:txBody>
                  <a:tcPr>
                    <a:lnT w="12700" cap="flat" cmpd="sng" algn="ctr">
                      <a:solidFill>
                        <a:schemeClr val="tx1">
                          <a:lumMod val="50000"/>
                          <a:lumOff val="50000"/>
                        </a:schemeClr>
                      </a:solidFill>
                      <a:prstDash val="solid"/>
                      <a:round/>
                      <a:headEnd type="none" w="med" len="med"/>
                      <a:tailEnd type="none" w="med" len="med"/>
                    </a:lnT>
                  </a:tcPr>
                </a:tc>
                <a:tc row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700" b="0" dirty="0"/>
                        <a:t>②</a:t>
                      </a:r>
                      <a:r>
                        <a:rPr kumimoji="1" lang="en-US" altLang="ja-JP" sz="1700" b="0" dirty="0"/>
                        <a:t>ZEB</a:t>
                      </a:r>
                      <a:r>
                        <a:rPr kumimoji="1" lang="ja-JP" altLang="en-US" sz="1700" b="0" dirty="0"/>
                        <a:t>化</a:t>
                      </a:r>
                      <a:endParaRPr kumimoji="1" lang="en-US" altLang="ja-JP" sz="1700" b="0" dirty="0">
                        <a:latin typeface="+mn-ea"/>
                        <a:ea typeface="+mn-ea"/>
                      </a:endParaRPr>
                    </a:p>
                  </a:txBody>
                  <a:tcPr anchor="ctr">
                    <a:solidFill>
                      <a:schemeClr val="accent5">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700" b="0" dirty="0"/>
                        <a:t>「</a:t>
                      </a:r>
                      <a:r>
                        <a:rPr kumimoji="1" lang="en-US" altLang="ja-JP" sz="1700" b="0" dirty="0"/>
                        <a:t>ZEB</a:t>
                      </a:r>
                      <a:r>
                        <a:rPr kumimoji="1" lang="ja-JP" altLang="en-US" sz="1700" b="0" dirty="0"/>
                        <a:t>」</a:t>
                      </a:r>
                      <a:r>
                        <a:rPr kumimoji="1" lang="en-US" altLang="ja-JP" sz="1700" b="0" dirty="0"/>
                        <a:t>:3/5(</a:t>
                      </a:r>
                      <a:r>
                        <a:rPr kumimoji="1" lang="ja-JP" altLang="en-US" sz="1700" b="0" dirty="0"/>
                        <a:t>新築</a:t>
                      </a:r>
                      <a:r>
                        <a:rPr kumimoji="1" lang="en-US" altLang="ja-JP" sz="1700" b="0" dirty="0"/>
                        <a:t>)</a:t>
                      </a:r>
                      <a:r>
                        <a:rPr kumimoji="1" lang="ja-JP" altLang="en-US" sz="1700" b="0" dirty="0"/>
                        <a:t>、</a:t>
                      </a:r>
                      <a:r>
                        <a:rPr kumimoji="1" lang="en-US" altLang="ja-JP" sz="1700" b="0" dirty="0"/>
                        <a:t>2/3(</a:t>
                      </a:r>
                      <a:r>
                        <a:rPr kumimoji="1" lang="ja-JP" altLang="en-US" sz="1700" b="0" dirty="0"/>
                        <a:t>既存</a:t>
                      </a:r>
                      <a:r>
                        <a:rPr kumimoji="1" lang="en-US" altLang="ja-JP" sz="1700" b="0" dirty="0"/>
                        <a:t>)</a:t>
                      </a:r>
                      <a:endParaRPr kumimoji="1" lang="en-US" altLang="ja-JP" sz="1700" b="0" dirty="0">
                        <a:latin typeface="+mn-ea"/>
                        <a:ea typeface="+mn-ea"/>
                      </a:endParaRPr>
                    </a:p>
                  </a:txBody>
                  <a:tcPr>
                    <a:solidFill>
                      <a:schemeClr val="accent5">
                        <a:lumMod val="20000"/>
                        <a:lumOff val="80000"/>
                      </a:schemeClr>
                    </a:solidFill>
                  </a:tcPr>
                </a:tc>
                <a:extLst>
                  <a:ext uri="{0D108BD9-81ED-4DB2-BD59-A6C34878D82A}">
                    <a16:rowId xmlns:a16="http://schemas.microsoft.com/office/drawing/2014/main" val="3165993873"/>
                  </a:ext>
                </a:extLst>
              </a:tr>
              <a:tr h="167640">
                <a:tc vMerge="1">
                  <a:txBody>
                    <a:bodyPr/>
                    <a:lstStyle/>
                    <a:p>
                      <a:endParaRPr kumimoji="1" lang="ja-JP" altLang="en-US"/>
                    </a:p>
                  </a:txBody>
                  <a:tcPr/>
                </a:tc>
                <a:tc vMerge="1">
                  <a:txBody>
                    <a:bodyPr/>
                    <a:lstStyle/>
                    <a:p>
                      <a:pPr algn="just"/>
                      <a:endParaRPr kumimoji="1" lang="ja-JP" altLang="en-US" sz="1700" b="0" dirty="0">
                        <a:latin typeface="+mn-ea"/>
                        <a:ea typeface="+mn-ea"/>
                      </a:endParaRPr>
                    </a:p>
                  </a:txBody>
                  <a:tcPr>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r>
                        <a:rPr kumimoji="1" lang="ja-JP" altLang="en-US" sz="1700" b="0" dirty="0"/>
                        <a:t>「</a:t>
                      </a:r>
                      <a:r>
                        <a:rPr kumimoji="1" lang="en-US" altLang="ja-JP" sz="1700" b="0" dirty="0"/>
                        <a:t>Nea</a:t>
                      </a:r>
                      <a:r>
                        <a:rPr kumimoji="1" lang="ja-JP" altLang="en-US" sz="1700" b="0" dirty="0"/>
                        <a:t>ｒ</a:t>
                      </a:r>
                      <a:r>
                        <a:rPr kumimoji="1" lang="en-US" altLang="ja-JP" sz="1700" b="0" dirty="0" err="1"/>
                        <a:t>ly</a:t>
                      </a:r>
                      <a:r>
                        <a:rPr kumimoji="1" lang="ja-JP" altLang="en-US" sz="1700" b="0" dirty="0"/>
                        <a:t>　</a:t>
                      </a:r>
                      <a:r>
                        <a:rPr kumimoji="1" lang="en-US" altLang="ja-JP" sz="1700" b="0" dirty="0"/>
                        <a:t>ZEB</a:t>
                      </a:r>
                      <a:r>
                        <a:rPr kumimoji="1" lang="ja-JP" altLang="en-US" sz="1700" b="0" dirty="0"/>
                        <a:t>」</a:t>
                      </a:r>
                      <a:r>
                        <a:rPr kumimoji="1" lang="en-US" altLang="ja-JP" sz="1700" b="0" dirty="0"/>
                        <a:t>:1/2(</a:t>
                      </a:r>
                      <a:r>
                        <a:rPr kumimoji="1" lang="ja-JP" altLang="en-US" sz="1700" b="0" dirty="0"/>
                        <a:t>新築</a:t>
                      </a:r>
                      <a:r>
                        <a:rPr kumimoji="1" lang="en-US" altLang="ja-JP" sz="1700" b="0" dirty="0"/>
                        <a:t>)</a:t>
                      </a:r>
                      <a:r>
                        <a:rPr kumimoji="1" lang="ja-JP" altLang="en-US" sz="1700" b="0" dirty="0"/>
                        <a:t>、</a:t>
                      </a:r>
                      <a:r>
                        <a:rPr kumimoji="1" lang="en-US" altLang="ja-JP" sz="1700" b="0" dirty="0"/>
                        <a:t>2/3(</a:t>
                      </a:r>
                      <a:r>
                        <a:rPr kumimoji="1" lang="ja-JP" altLang="en-US" sz="1700" b="0" dirty="0"/>
                        <a:t>既存</a:t>
                      </a:r>
                      <a:r>
                        <a:rPr kumimoji="1" lang="en-US" altLang="ja-JP" sz="1700" b="0" dirty="0"/>
                        <a:t>)</a:t>
                      </a:r>
                      <a:endParaRPr kumimoji="1" lang="en-US" altLang="ja-JP" sz="1700" b="0" dirty="0">
                        <a:latin typeface="+mn-ea"/>
                        <a:ea typeface="+mn-ea"/>
                      </a:endParaRPr>
                    </a:p>
                  </a:txBody>
                  <a:tcPr>
                    <a:solidFill>
                      <a:schemeClr val="accent5">
                        <a:lumMod val="20000"/>
                        <a:lumOff val="80000"/>
                      </a:schemeClr>
                    </a:solidFill>
                  </a:tcPr>
                </a:tc>
                <a:extLst>
                  <a:ext uri="{0D108BD9-81ED-4DB2-BD59-A6C34878D82A}">
                    <a16:rowId xmlns:a16="http://schemas.microsoft.com/office/drawing/2014/main" val="550674738"/>
                  </a:ext>
                </a:extLst>
              </a:tr>
              <a:tr h="167640">
                <a:tc vMerge="1">
                  <a:txBody>
                    <a:bodyPr/>
                    <a:lstStyle/>
                    <a:p>
                      <a:endParaRPr kumimoji="1" lang="ja-JP" altLang="en-US" sz="1700" b="1" dirty="0">
                        <a:latin typeface="+mn-ea"/>
                        <a:ea typeface="+mn-ea"/>
                      </a:endParaRPr>
                    </a:p>
                  </a:txBody>
                  <a:tcPr/>
                </a:tc>
                <a:tc v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700" b="0" dirty="0">
                        <a:latin typeface="+mn-ea"/>
                        <a:ea typeface="+mn-ea"/>
                      </a:endParaRPr>
                    </a:p>
                  </a:txBody>
                  <a:tcPr anchor="ctr"/>
                </a:tc>
                <a:tc>
                  <a:txBody>
                    <a:bodyPr/>
                    <a:lstStyle/>
                    <a:p>
                      <a:r>
                        <a:rPr kumimoji="1" lang="ja-JP" altLang="en-US" sz="1700" b="0" dirty="0">
                          <a:latin typeface="+mn-ea"/>
                          <a:ea typeface="+mn-ea"/>
                        </a:rPr>
                        <a:t>「</a:t>
                      </a:r>
                      <a:r>
                        <a:rPr kumimoji="1" lang="en-US" altLang="ja-JP" sz="1700" b="0" dirty="0">
                          <a:latin typeface="+mn-ea"/>
                          <a:ea typeface="+mn-ea"/>
                        </a:rPr>
                        <a:t>ZEB Ready</a:t>
                      </a:r>
                      <a:r>
                        <a:rPr kumimoji="1" lang="ja-JP" altLang="en-US" sz="1700" b="0" dirty="0">
                          <a:latin typeface="+mn-ea"/>
                          <a:ea typeface="+mn-ea"/>
                        </a:rPr>
                        <a:t>」：</a:t>
                      </a:r>
                      <a:r>
                        <a:rPr kumimoji="1" lang="en-US" altLang="ja-JP" sz="1700" b="0" dirty="0">
                          <a:latin typeface="+mn-ea"/>
                          <a:ea typeface="+mn-ea"/>
                        </a:rPr>
                        <a:t>1/3(</a:t>
                      </a:r>
                      <a:r>
                        <a:rPr kumimoji="1" lang="ja-JP" altLang="en-US" sz="1700" b="0" dirty="0">
                          <a:latin typeface="+mn-ea"/>
                          <a:ea typeface="+mn-ea"/>
                        </a:rPr>
                        <a:t>新築、但し</a:t>
                      </a:r>
                      <a:r>
                        <a:rPr kumimoji="1" lang="en-US" altLang="ja-JP" sz="1700" b="0" dirty="0">
                          <a:latin typeface="+mn-ea"/>
                          <a:ea typeface="+mn-ea"/>
                        </a:rPr>
                        <a:t>2,000</a:t>
                      </a:r>
                      <a:r>
                        <a:rPr kumimoji="1" lang="ja-JP" altLang="en-US" sz="1700" b="0" dirty="0">
                          <a:latin typeface="+mn-ea"/>
                          <a:ea typeface="+mn-ea"/>
                        </a:rPr>
                        <a:t>㎡未満は対象外</a:t>
                      </a:r>
                      <a:r>
                        <a:rPr kumimoji="1" lang="en-US" altLang="ja-JP" sz="1700" b="0" dirty="0">
                          <a:latin typeface="+mn-ea"/>
                          <a:ea typeface="+mn-ea"/>
                        </a:rPr>
                        <a:t>)</a:t>
                      </a:r>
                    </a:p>
                  </a:txBody>
                  <a:tcPr>
                    <a:solidFill>
                      <a:schemeClr val="accent5">
                        <a:lumMod val="20000"/>
                        <a:lumOff val="80000"/>
                      </a:schemeClr>
                    </a:solidFill>
                  </a:tcPr>
                </a:tc>
                <a:extLst>
                  <a:ext uri="{0D108BD9-81ED-4DB2-BD59-A6C34878D82A}">
                    <a16:rowId xmlns:a16="http://schemas.microsoft.com/office/drawing/2014/main" val="3553420248"/>
                  </a:ext>
                </a:extLst>
              </a:tr>
              <a:tr h="370840">
                <a:tc>
                  <a:txBody>
                    <a:bodyPr/>
                    <a:lstStyle/>
                    <a:p>
                      <a:r>
                        <a:rPr kumimoji="1" lang="ja-JP" altLang="en-US" sz="1700" b="1" dirty="0"/>
                        <a:t>補助限度額</a:t>
                      </a:r>
                      <a:endParaRPr kumimoji="1" lang="ja-JP" altLang="en-US" sz="1700" b="1" dirty="0">
                        <a:latin typeface="+mn-ea"/>
                        <a:ea typeface="+mn-ea"/>
                      </a:endParaRPr>
                    </a:p>
                  </a:txBody>
                  <a:tcPr>
                    <a:solidFill>
                      <a:schemeClr val="accent1">
                        <a:lumMod val="20000"/>
                        <a:lumOff val="80000"/>
                      </a:schemeClr>
                    </a:solidFill>
                  </a:tcPr>
                </a:tc>
                <a:tc gridSpan="2">
                  <a:txBody>
                    <a:bodyPr/>
                    <a:lstStyle/>
                    <a:p>
                      <a:r>
                        <a:rPr kumimoji="1" lang="ja-JP" altLang="en-US" sz="1700" b="0" dirty="0"/>
                        <a:t>①省エネルギー設備：７００万円、　②</a:t>
                      </a:r>
                      <a:r>
                        <a:rPr kumimoji="1" lang="en-US" altLang="ja-JP" sz="1700" b="0" dirty="0"/>
                        <a:t>ZEB</a:t>
                      </a:r>
                      <a:r>
                        <a:rPr kumimoji="1" lang="ja-JP" altLang="en-US" sz="1700" b="0" dirty="0"/>
                        <a:t>化</a:t>
                      </a:r>
                      <a:r>
                        <a:rPr kumimoji="1" lang="ja-JP" altLang="en-US" sz="1700" b="0"/>
                        <a:t>：１，７００万円</a:t>
                      </a:r>
                      <a:endParaRPr kumimoji="1" lang="ja-JP" altLang="en-US" sz="1700" b="0" dirty="0">
                        <a:latin typeface="+mn-ea"/>
                        <a:ea typeface="+mn-ea"/>
                      </a:endParaRPr>
                    </a:p>
                  </a:txBody>
                  <a:tcPr>
                    <a:solidFill>
                      <a:schemeClr val="accent1">
                        <a:lumMod val="20000"/>
                        <a:lumOff val="80000"/>
                      </a:schemeClr>
                    </a:solidFill>
                  </a:tcPr>
                </a:tc>
                <a:tc hMerge="1">
                  <a:txBody>
                    <a:bodyPr/>
                    <a:lstStyle/>
                    <a:p>
                      <a:endParaRPr kumimoji="1" lang="ja-JP" altLang="en-US" sz="1700" b="0" dirty="0">
                        <a:latin typeface="+mn-ea"/>
                        <a:ea typeface="+mn-ea"/>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971168832"/>
                  </a:ext>
                </a:extLst>
              </a:tr>
            </a:tbl>
          </a:graphicData>
        </a:graphic>
      </p:graphicFrame>
      <p:sp>
        <p:nvSpPr>
          <p:cNvPr id="11" name="テキスト ボックス 10">
            <a:extLst>
              <a:ext uri="{FF2B5EF4-FFF2-40B4-BE49-F238E27FC236}">
                <a16:creationId xmlns:a16="http://schemas.microsoft.com/office/drawing/2014/main" id="{8663ED63-BE8D-B686-0341-B2E6D41EC78C}"/>
              </a:ext>
            </a:extLst>
          </p:cNvPr>
          <p:cNvSpPr txBox="1"/>
          <p:nvPr/>
        </p:nvSpPr>
        <p:spPr>
          <a:xfrm>
            <a:off x="356513" y="6453336"/>
            <a:ext cx="2100255" cy="276999"/>
          </a:xfrm>
          <a:prstGeom prst="rect">
            <a:avLst/>
          </a:prstGeom>
          <a:noFill/>
          <a:ln>
            <a:noFill/>
          </a:ln>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国の補助金との併用は不可</a:t>
            </a:r>
          </a:p>
        </p:txBody>
      </p:sp>
      <p:sp>
        <p:nvSpPr>
          <p:cNvPr id="2" name="テキスト ボックス 1">
            <a:extLst>
              <a:ext uri="{FF2B5EF4-FFF2-40B4-BE49-F238E27FC236}">
                <a16:creationId xmlns:a16="http://schemas.microsoft.com/office/drawing/2014/main" id="{EAC2A562-8B65-EF80-9905-1CE1C04D0492}"/>
              </a:ext>
            </a:extLst>
          </p:cNvPr>
          <p:cNvSpPr txBox="1"/>
          <p:nvPr/>
        </p:nvSpPr>
        <p:spPr>
          <a:xfrm>
            <a:off x="7940489" y="118006"/>
            <a:ext cx="955266" cy="369332"/>
          </a:xfrm>
          <a:prstGeom prst="rect">
            <a:avLst/>
          </a:prstGeom>
          <a:noFill/>
          <a:ln>
            <a:solidFill>
              <a:schemeClr val="bg1"/>
            </a:solidFill>
          </a:ln>
        </p:spPr>
        <p:txBody>
          <a:bodyPr wrap="square" rtlCol="0">
            <a:spAutoFit/>
          </a:bodyPr>
          <a:lstStyle/>
          <a:p>
            <a:r>
              <a:rPr kumimoji="1" lang="ja-JP" altLang="en-US" dirty="0">
                <a:solidFill>
                  <a:schemeClr val="bg1"/>
                </a:solidFill>
              </a:rPr>
              <a:t>資料</a:t>
            </a:r>
            <a:r>
              <a:rPr kumimoji="1" lang="en-US" altLang="ja-JP" dirty="0">
                <a:solidFill>
                  <a:schemeClr val="bg1"/>
                </a:solidFill>
              </a:rPr>
              <a:t>5</a:t>
            </a:r>
            <a:r>
              <a:rPr kumimoji="1" lang="en-US" altLang="ja-JP">
                <a:solidFill>
                  <a:schemeClr val="bg1"/>
                </a:solidFill>
              </a:rPr>
              <a:t>-2</a:t>
            </a:r>
            <a:endParaRPr kumimoji="1" lang="ja-JP" altLang="en-US" dirty="0">
              <a:solidFill>
                <a:schemeClr val="bg1"/>
              </a:solidFill>
            </a:endParaRPr>
          </a:p>
        </p:txBody>
      </p:sp>
      <p:sp>
        <p:nvSpPr>
          <p:cNvPr id="3" name="正方形/長方形 2">
            <a:extLst>
              <a:ext uri="{FF2B5EF4-FFF2-40B4-BE49-F238E27FC236}">
                <a16:creationId xmlns:a16="http://schemas.microsoft.com/office/drawing/2014/main" id="{00ACF054-75E4-841B-ED56-3B61823AFE7C}"/>
              </a:ext>
            </a:extLst>
          </p:cNvPr>
          <p:cNvSpPr/>
          <p:nvPr/>
        </p:nvSpPr>
        <p:spPr>
          <a:xfrm>
            <a:off x="15987" y="16104"/>
            <a:ext cx="9134892" cy="525600"/>
          </a:xfrm>
          <a:prstGeom prst="rect">
            <a:avLst/>
          </a:prstGeom>
          <a:solidFill>
            <a:schemeClr val="accent1">
              <a:lumMod val="7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a:latin typeface="HG丸ｺﾞｼｯｸM-PRO" panose="020F0600000000000000" pitchFamily="50" charset="-128"/>
                <a:ea typeface="HG丸ｺﾞｼｯｸM-PRO" panose="020F0600000000000000" pitchFamily="50" charset="-128"/>
              </a:rPr>
              <a:t>2026</a:t>
            </a:r>
            <a:r>
              <a:rPr kumimoji="1" lang="ja-JP" altLang="en-US" sz="2800">
                <a:latin typeface="HG丸ｺﾞｼｯｸM-PRO" panose="020F0600000000000000" pitchFamily="50" charset="-128"/>
                <a:ea typeface="HG丸ｺﾞｼｯｸM-PRO" panose="020F0600000000000000" pitchFamily="50" charset="-128"/>
              </a:rPr>
              <a:t>年度 </a:t>
            </a:r>
            <a:r>
              <a:rPr kumimoji="1" lang="ja-JP" altLang="en-US" sz="2800" dirty="0">
                <a:latin typeface="HG丸ｺﾞｼｯｸM-PRO" panose="020F0600000000000000" pitchFamily="50" charset="-128"/>
                <a:ea typeface="HG丸ｺﾞｼｯｸM-PRO" panose="020F0600000000000000" pitchFamily="50" charset="-128"/>
              </a:rPr>
              <a:t>省エネルギー設備導入事業費</a:t>
            </a:r>
            <a:r>
              <a:rPr kumimoji="1" lang="ja-JP" altLang="en-US" sz="2800">
                <a:latin typeface="HG丸ｺﾞｼｯｸM-PRO" panose="020F0600000000000000" pitchFamily="50" charset="-128"/>
                <a:ea typeface="HG丸ｺﾞｼｯｸM-PRO" panose="020F0600000000000000" pitchFamily="50" charset="-128"/>
              </a:rPr>
              <a:t>補助金</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4" name="テキスト ボックス 3">
            <a:extLst>
              <a:ext uri="{FF2B5EF4-FFF2-40B4-BE49-F238E27FC236}">
                <a16:creationId xmlns:a16="http://schemas.microsoft.com/office/drawing/2014/main" id="{F1F15C37-AADB-7C97-F586-E8CF65E33C7F}"/>
              </a:ext>
            </a:extLst>
          </p:cNvPr>
          <p:cNvSpPr txBox="1"/>
          <p:nvPr/>
        </p:nvSpPr>
        <p:spPr>
          <a:xfrm>
            <a:off x="14383" y="1024944"/>
            <a:ext cx="9136495" cy="707886"/>
          </a:xfrm>
          <a:prstGeom prst="rect">
            <a:avLst/>
          </a:prstGeom>
          <a:noFill/>
        </p:spPr>
        <p:txBody>
          <a:bodyPr wrap="square" rtlCol="0">
            <a:spAutoFit/>
          </a:bodyPr>
          <a:lstStyle/>
          <a:p>
            <a:pPr lvl="0">
              <a:defRPr/>
            </a:pPr>
            <a:r>
              <a:rPr kumimoji="1" lang="ja-JP" altLang="en-US" sz="2000" i="0" u="none" strike="noStrike" kern="1200" cap="none" spc="0" normalizeH="0" baseline="0" noProof="0" dirty="0">
                <a:ln>
                  <a:noFill/>
                </a:ln>
                <a:effectLst/>
                <a:uLnTx/>
                <a:uFillTx/>
                <a:latin typeface="ＭＳ ゴシック" panose="020B0609070205080204" pitchFamily="49" charset="-128"/>
                <a:ea typeface="ＭＳ ゴシック" panose="020B0609070205080204" pitchFamily="49" charset="-128"/>
              </a:rPr>
              <a:t>○</a:t>
            </a:r>
            <a:r>
              <a:rPr lang="ja-JP" altLang="en-US" sz="2000" dirty="0">
                <a:latin typeface="ＭＳ ゴシック" panose="020B0609070205080204" pitchFamily="49" charset="-128"/>
                <a:ea typeface="ＭＳ ゴシック" panose="020B0609070205080204" pitchFamily="49" charset="-128"/>
              </a:rPr>
              <a:t>本県独自に、①省エネルギー設備導入や②建築物の</a:t>
            </a:r>
            <a:r>
              <a:rPr lang="en-US" altLang="ja-JP" sz="2000" dirty="0">
                <a:latin typeface="ＭＳ ゴシック" panose="020B0609070205080204" pitchFamily="49" charset="-128"/>
                <a:ea typeface="ＭＳ ゴシック" panose="020B0609070205080204" pitchFamily="49" charset="-128"/>
              </a:rPr>
              <a:t>ZEB</a:t>
            </a:r>
            <a:r>
              <a:rPr lang="ja-JP" altLang="en-US" sz="2000" dirty="0">
                <a:latin typeface="ＭＳ ゴシック" panose="020B0609070205080204" pitchFamily="49" charset="-128"/>
                <a:ea typeface="ＭＳ ゴシック" panose="020B0609070205080204" pitchFamily="49" charset="-128"/>
              </a:rPr>
              <a:t>化実現に必要な費用</a:t>
            </a:r>
            <a:endParaRPr lang="en-US" altLang="ja-JP" sz="2000" dirty="0">
              <a:latin typeface="ＭＳ ゴシック" panose="020B0609070205080204" pitchFamily="49" charset="-128"/>
              <a:ea typeface="ＭＳ ゴシック" panose="020B0609070205080204" pitchFamily="49" charset="-128"/>
            </a:endParaRPr>
          </a:p>
          <a:p>
            <a:pPr lvl="0">
              <a:defRPr/>
            </a:pPr>
            <a:r>
              <a:rPr lang="en-US" altLang="ja-JP" sz="2000" dirty="0">
                <a:latin typeface="ＭＳ ゴシック" panose="020B0609070205080204" pitchFamily="49" charset="-128"/>
                <a:ea typeface="ＭＳ ゴシック" panose="020B0609070205080204" pitchFamily="49" charset="-128"/>
              </a:rPr>
              <a:t>  </a:t>
            </a:r>
            <a:r>
              <a:rPr lang="ja-JP" altLang="en-US" sz="2000" dirty="0">
                <a:latin typeface="ＭＳ ゴシック" panose="020B0609070205080204" pitchFamily="49" charset="-128"/>
                <a:ea typeface="ＭＳ ゴシック" panose="020B0609070205080204" pitchFamily="49" charset="-128"/>
              </a:rPr>
              <a:t>の一部</a:t>
            </a:r>
            <a:r>
              <a:rPr lang="ja-JP" altLang="en-US" sz="2000">
                <a:latin typeface="ＭＳ ゴシック" panose="020B0609070205080204" pitchFamily="49" charset="-128"/>
                <a:ea typeface="ＭＳ ゴシック" panose="020B0609070205080204" pitchFamily="49" charset="-128"/>
              </a:rPr>
              <a:t>を補助</a:t>
            </a:r>
            <a:r>
              <a:rPr lang="ja-JP" altLang="en-US" sz="1600">
                <a:latin typeface="ＭＳ ゴシック" panose="020B0609070205080204" pitchFamily="49" charset="-128"/>
                <a:ea typeface="ＭＳ ゴシック" panose="020B0609070205080204" pitchFamily="49" charset="-128"/>
              </a:rPr>
              <a:t>（受付期間：７月</a:t>
            </a:r>
            <a:r>
              <a:rPr lang="en-US" altLang="ja-JP" sz="1600">
                <a:latin typeface="ＭＳ ゴシック" panose="020B0609070205080204" pitchFamily="49" charset="-128"/>
                <a:ea typeface="ＭＳ ゴシック" panose="020B0609070205080204" pitchFamily="49" charset="-128"/>
              </a:rPr>
              <a:t>31</a:t>
            </a:r>
            <a:r>
              <a:rPr lang="ja-JP" altLang="en-US" sz="1600">
                <a:latin typeface="ＭＳ ゴシック" panose="020B0609070205080204" pitchFamily="49" charset="-128"/>
                <a:ea typeface="ＭＳ ゴシック" panose="020B0609070205080204" pitchFamily="49" charset="-128"/>
              </a:rPr>
              <a:t>日まで）</a:t>
            </a:r>
            <a:endParaRPr lang="en-US" altLang="ja-JP" sz="1600" dirty="0">
              <a:latin typeface="ＭＳ ゴシック" panose="020B0609070205080204" pitchFamily="49" charset="-128"/>
              <a:ea typeface="ＭＳ ゴシック" panose="020B0609070205080204" pitchFamily="49" charset="-128"/>
            </a:endParaRPr>
          </a:p>
        </p:txBody>
      </p:sp>
      <p:sp>
        <p:nvSpPr>
          <p:cNvPr id="5" name="テキスト ボックス 4">
            <a:extLst>
              <a:ext uri="{FF2B5EF4-FFF2-40B4-BE49-F238E27FC236}">
                <a16:creationId xmlns:a16="http://schemas.microsoft.com/office/drawing/2014/main" id="{C2894438-A763-9B71-BDA9-E847188716DE}"/>
              </a:ext>
            </a:extLst>
          </p:cNvPr>
          <p:cNvSpPr txBox="1"/>
          <p:nvPr/>
        </p:nvSpPr>
        <p:spPr>
          <a:xfrm>
            <a:off x="94581" y="1702762"/>
            <a:ext cx="8941915" cy="707886"/>
          </a:xfrm>
          <a:prstGeom prst="rect">
            <a:avLst/>
          </a:prstGeom>
          <a:noFill/>
        </p:spPr>
        <p:txBody>
          <a:bodyPr wrap="square" rtlCol="0">
            <a:spAutoFit/>
          </a:bodyPr>
          <a:lstStyle/>
          <a:p>
            <a:pPr lvl="0">
              <a:defRPr/>
            </a:pPr>
            <a:r>
              <a:rPr kumimoji="1" lang="ja-JP" altLang="en-US" sz="2000" b="0" i="0" u="none" strike="noStrike" kern="1200" cap="none" spc="0" normalizeH="0" baseline="0" noProof="0">
                <a:ln>
                  <a:noFill/>
                </a:ln>
                <a:effectLst/>
                <a:uLnTx/>
                <a:uFillTx/>
                <a:latin typeface="ＭＳ ゴシック" panose="020B0609070205080204" pitchFamily="49" charset="-128"/>
                <a:ea typeface="ＭＳ ゴシック" panose="020B0609070205080204" pitchFamily="49" charset="-128"/>
              </a:rPr>
              <a:t>（</a:t>
            </a:r>
            <a:r>
              <a:rPr kumimoji="1" lang="en-US" altLang="ja-JP" sz="2000" b="0" i="0" u="none" strike="noStrike" kern="1200" cap="none" spc="0" normalizeH="0" baseline="0" noProof="0">
                <a:ln>
                  <a:noFill/>
                </a:ln>
                <a:effectLst/>
                <a:uLnTx/>
                <a:uFillTx/>
                <a:latin typeface="ＭＳ ゴシック" panose="020B0609070205080204" pitchFamily="49" charset="-128"/>
                <a:ea typeface="ＭＳ ゴシック" panose="020B0609070205080204" pitchFamily="49" charset="-128"/>
              </a:rPr>
              <a:t>2026</a:t>
            </a:r>
            <a:r>
              <a:rPr kumimoji="1" lang="ja-JP" altLang="en-US" sz="2000" b="0" i="0" u="none" strike="noStrike" kern="1200" cap="none" spc="0" normalizeH="0" baseline="0" noProof="0">
                <a:ln>
                  <a:noFill/>
                </a:ln>
                <a:effectLst/>
                <a:uLnTx/>
                <a:uFillTx/>
                <a:latin typeface="ＭＳ ゴシック" panose="020B0609070205080204" pitchFamily="49" charset="-128"/>
                <a:ea typeface="ＭＳ ゴシック" panose="020B0609070205080204" pitchFamily="49" charset="-128"/>
              </a:rPr>
              <a:t>年度 </a:t>
            </a:r>
            <a:r>
              <a:rPr kumimoji="1" lang="ja-JP" altLang="en-US" sz="2000" b="0" i="0" u="none" strike="noStrike" kern="1200" cap="none" spc="0" normalizeH="0" baseline="0" noProof="0" dirty="0">
                <a:ln>
                  <a:noFill/>
                </a:ln>
                <a:effectLst/>
                <a:uLnTx/>
                <a:uFillTx/>
                <a:latin typeface="ＭＳ ゴシック" panose="020B0609070205080204" pitchFamily="49" charset="-128"/>
                <a:ea typeface="ＭＳ ゴシック" panose="020B0609070205080204" pitchFamily="49" charset="-128"/>
              </a:rPr>
              <a:t>予算執行</a:t>
            </a:r>
            <a:r>
              <a:rPr kumimoji="1" lang="ja-JP" altLang="en-US" sz="2000" b="0" i="0" u="none" strike="noStrike" kern="1200" cap="none" spc="0" normalizeH="0" baseline="0" noProof="0">
                <a:ln>
                  <a:noFill/>
                </a:ln>
                <a:effectLst/>
                <a:uLnTx/>
                <a:uFillTx/>
                <a:latin typeface="ＭＳ ゴシック" panose="020B0609070205080204" pitchFamily="49" charset="-128"/>
                <a:ea typeface="ＭＳ ゴシック" panose="020B0609070205080204" pitchFamily="49" charset="-128"/>
              </a:rPr>
              <a:t>額：①省エネ設備 </a:t>
            </a:r>
            <a:r>
              <a:rPr lang="en-US" altLang="ja-JP" sz="2000">
                <a:latin typeface="ＭＳ ゴシック" panose="020B0609070205080204" pitchFamily="49" charset="-128"/>
                <a:ea typeface="ＭＳ ゴシック" panose="020B0609070205080204" pitchFamily="49" charset="-128"/>
              </a:rPr>
              <a:t>29</a:t>
            </a:r>
            <a:r>
              <a:rPr kumimoji="1" lang="en-US" altLang="ja-JP" sz="2000" b="0" i="0" u="none" strike="noStrike" kern="1200" cap="none" spc="0" normalizeH="0" baseline="0" noProof="0">
                <a:ln>
                  <a:noFill/>
                </a:ln>
                <a:effectLst/>
                <a:uLnTx/>
                <a:uFillTx/>
                <a:latin typeface="ＭＳ ゴシック" panose="020B0609070205080204" pitchFamily="49" charset="-128"/>
                <a:ea typeface="ＭＳ ゴシック" panose="020B0609070205080204" pitchFamily="49" charset="-128"/>
              </a:rPr>
              <a:t>,896</a:t>
            </a:r>
            <a:r>
              <a:rPr kumimoji="1" lang="ja-JP" altLang="en-US" sz="2000" b="0" i="0" u="none" strike="noStrike" kern="1200" cap="none" spc="0" normalizeH="0" baseline="0" noProof="0">
                <a:ln>
                  <a:noFill/>
                </a:ln>
                <a:effectLst/>
                <a:uLnTx/>
                <a:uFillTx/>
                <a:latin typeface="ＭＳ ゴシック" panose="020B0609070205080204" pitchFamily="49" charset="-128"/>
                <a:ea typeface="ＭＳ ゴシック" panose="020B0609070205080204" pitchFamily="49" charset="-128"/>
              </a:rPr>
              <a:t>千円、</a:t>
            </a:r>
            <a:endParaRPr kumimoji="1" lang="en-US" altLang="ja-JP" sz="2000" b="0" i="0" u="none" strike="noStrike" kern="1200" cap="none" spc="0" normalizeH="0" baseline="0" noProof="0">
              <a:ln>
                <a:noFill/>
              </a:ln>
              <a:effectLst/>
              <a:uLnTx/>
              <a:uFillTx/>
              <a:latin typeface="ＭＳ ゴシック" panose="020B0609070205080204" pitchFamily="49" charset="-128"/>
              <a:ea typeface="ＭＳ ゴシック" panose="020B0609070205080204" pitchFamily="49" charset="-128"/>
            </a:endParaRPr>
          </a:p>
          <a:p>
            <a:pPr lvl="0">
              <a:defRPr/>
            </a:pPr>
            <a:r>
              <a:rPr lang="ja-JP" altLang="en-US" sz="2000">
                <a:latin typeface="ＭＳ ゴシック" panose="020B0609070205080204" pitchFamily="49" charset="-128"/>
                <a:ea typeface="ＭＳ ゴシック" panose="020B0609070205080204" pitchFamily="49" charset="-128"/>
              </a:rPr>
              <a:t>　　　　　　　　　　　 ②</a:t>
            </a:r>
            <a:r>
              <a:rPr lang="en-US" altLang="ja-JP" sz="2000">
                <a:latin typeface="ＭＳ ゴシック" panose="020B0609070205080204" pitchFamily="49" charset="-128"/>
                <a:ea typeface="ＭＳ ゴシック" panose="020B0609070205080204" pitchFamily="49" charset="-128"/>
              </a:rPr>
              <a:t>ZEB</a:t>
            </a:r>
            <a:r>
              <a:rPr lang="ja-JP" altLang="en-US" sz="2000">
                <a:latin typeface="ＭＳ ゴシック" panose="020B0609070205080204" pitchFamily="49" charset="-128"/>
                <a:ea typeface="ＭＳ ゴシック" panose="020B0609070205080204" pitchFamily="49" charset="-128"/>
              </a:rPr>
              <a:t>化 </a:t>
            </a:r>
            <a:r>
              <a:rPr lang="en-US" altLang="ja-JP" sz="2000">
                <a:latin typeface="ＭＳ ゴシック" panose="020B0609070205080204" pitchFamily="49" charset="-128"/>
                <a:ea typeface="ＭＳ ゴシック" panose="020B0609070205080204" pitchFamily="49" charset="-128"/>
              </a:rPr>
              <a:t>17,000</a:t>
            </a:r>
            <a:r>
              <a:rPr lang="ja-JP" altLang="en-US" sz="2000">
                <a:latin typeface="ＭＳ ゴシック" panose="020B0609070205080204" pitchFamily="49" charset="-128"/>
                <a:ea typeface="ＭＳ ゴシック" panose="020B0609070205080204" pitchFamily="49" charset="-128"/>
              </a:rPr>
              <a:t>千円</a:t>
            </a:r>
            <a:r>
              <a:rPr kumimoji="1" lang="ja-JP" altLang="en-US" sz="2000" b="0" i="0" u="none" strike="noStrike" kern="1200" cap="none" spc="0" normalizeH="0" baseline="0" noProof="0">
                <a:ln>
                  <a:noFill/>
                </a:ln>
                <a:effectLst/>
                <a:uLnTx/>
                <a:uFillTx/>
                <a:latin typeface="ＭＳ ゴシック" panose="020B0609070205080204" pitchFamily="49" charset="-128"/>
                <a:ea typeface="ＭＳ ゴシック" panose="020B0609070205080204" pitchFamily="49" charset="-128"/>
              </a:rPr>
              <a:t>）</a:t>
            </a:r>
            <a:endParaRPr kumimoji="1" lang="en-US" altLang="ja-JP" sz="2000" b="0" i="0" u="none" strike="noStrike" kern="1200" cap="none" spc="0" normalizeH="0" baseline="0" noProof="0">
              <a:ln>
                <a:noFill/>
              </a:ln>
              <a:effectLst/>
              <a:uLnTx/>
              <a:uFillTx/>
              <a:latin typeface="ＭＳ ゴシック" panose="020B0609070205080204" pitchFamily="49" charset="-128"/>
              <a:ea typeface="ＭＳ ゴシック" panose="020B0609070205080204" pitchFamily="49" charset="-128"/>
            </a:endParaRPr>
          </a:p>
        </p:txBody>
      </p:sp>
      <p:sp>
        <p:nvSpPr>
          <p:cNvPr id="6" name="テキスト ボックス 5">
            <a:extLst>
              <a:ext uri="{FF2B5EF4-FFF2-40B4-BE49-F238E27FC236}">
                <a16:creationId xmlns:a16="http://schemas.microsoft.com/office/drawing/2014/main" id="{90B98875-791B-1763-8651-DCD8A1BBC26E}"/>
              </a:ext>
            </a:extLst>
          </p:cNvPr>
          <p:cNvSpPr txBox="1"/>
          <p:nvPr/>
        </p:nvSpPr>
        <p:spPr>
          <a:xfrm>
            <a:off x="156475" y="2035121"/>
            <a:ext cx="1358700"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2000" b="0" i="0" u="none" strike="noStrike" kern="1200" cap="none" spc="0" normalizeH="0" baseline="0" noProof="0" dirty="0">
                <a:ln>
                  <a:noFill/>
                </a:ln>
                <a:effectLst/>
                <a:uLnTx/>
                <a:uFillTx/>
                <a:latin typeface="ＭＳ ゴシック" panose="020B0609070205080204" pitchFamily="49" charset="-128"/>
                <a:ea typeface="ＭＳ ゴシック" panose="020B0609070205080204" pitchFamily="49" charset="-128"/>
              </a:rPr>
              <a:t>【</a:t>
            </a:r>
            <a:r>
              <a:rPr kumimoji="1" lang="ja-JP" altLang="en-US" sz="2000" b="0" i="0" u="none" strike="noStrike" kern="1200" cap="none" spc="0" normalizeH="0" baseline="0" noProof="0" dirty="0">
                <a:ln>
                  <a:noFill/>
                </a:ln>
                <a:effectLst/>
                <a:uLnTx/>
                <a:uFillTx/>
                <a:latin typeface="ＭＳ ゴシック" panose="020B0609070205080204" pitchFamily="49" charset="-128"/>
                <a:ea typeface="ＭＳ ゴシック" panose="020B0609070205080204" pitchFamily="49" charset="-128"/>
              </a:rPr>
              <a:t>概要</a:t>
            </a:r>
            <a:r>
              <a:rPr kumimoji="1" lang="en-US" altLang="ja-JP" sz="2000" b="0" i="0" u="none" strike="noStrike" kern="1200" cap="none" spc="0" normalizeH="0" baseline="0" noProof="0" dirty="0">
                <a:ln>
                  <a:noFill/>
                </a:ln>
                <a:effectLst/>
                <a:uLnTx/>
                <a:uFillTx/>
                <a:latin typeface="ＭＳ ゴシック" panose="020B0609070205080204" pitchFamily="49" charset="-128"/>
                <a:ea typeface="ＭＳ ゴシック" panose="020B0609070205080204" pitchFamily="49" charset="-128"/>
              </a:rPr>
              <a:t>】</a:t>
            </a:r>
            <a:endParaRPr kumimoji="1" lang="ja-JP" altLang="en-US" sz="2000" b="0" i="0" u="none" strike="noStrike" kern="1200" cap="none" spc="0" normalizeH="0" baseline="0" noProof="0" dirty="0">
              <a:ln>
                <a:noFill/>
              </a:ln>
              <a:effectLst/>
              <a:uLnTx/>
              <a:uFillTx/>
              <a:latin typeface="ＭＳ ゴシック" panose="020B0609070205080204" pitchFamily="49" charset="-128"/>
              <a:ea typeface="ＭＳ ゴシック" panose="020B0609070205080204" pitchFamily="49" charset="-128"/>
            </a:endParaRPr>
          </a:p>
        </p:txBody>
      </p:sp>
      <p:sp>
        <p:nvSpPr>
          <p:cNvPr id="9" name="スライド番号プレースホルダー 1">
            <a:extLst>
              <a:ext uri="{FF2B5EF4-FFF2-40B4-BE49-F238E27FC236}">
                <a16:creationId xmlns:a16="http://schemas.microsoft.com/office/drawing/2014/main" id="{C6CC8F00-A723-B296-BB08-D154DE946494}"/>
              </a:ext>
            </a:extLst>
          </p:cNvPr>
          <p:cNvSpPr>
            <a:spLocks noGrp="1"/>
          </p:cNvSpPr>
          <p:nvPr>
            <p:ph type="sldNum" sz="quarter" idx="12"/>
          </p:nvPr>
        </p:nvSpPr>
        <p:spPr>
          <a:xfrm>
            <a:off x="7079603" y="6475187"/>
            <a:ext cx="20574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417E706-0455-422C-86B6-2D1D9CDC801E}" type="slidenum">
              <a:rPr kumimoji="1" lang="ja-JP" altLang="en-US" sz="1800" b="0" i="0" u="none" strike="noStrike" kern="1200" cap="none" spc="0" normalizeH="0" baseline="0" noProof="0" smtClean="0">
                <a:ln>
                  <a:noFill/>
                </a:ln>
                <a:solidFill>
                  <a:prstClr val="black">
                    <a:tint val="75000"/>
                  </a:prstClr>
                </a:solidFill>
                <a:effectLst/>
                <a:uLnTx/>
                <a:uFillTx/>
                <a:latin typeface="ＭＳ Ｐゴシック" panose="020B0600070205080204" pitchFamily="50" charset="-128"/>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1" lang="ja-JP" altLang="en-US" sz="1800" b="0" i="0" u="none" strike="noStrike" kern="1200" cap="none" spc="0" normalizeH="0" baseline="0" noProof="0" dirty="0">
              <a:ln>
                <a:noFill/>
              </a:ln>
              <a:solidFill>
                <a:prstClr val="black">
                  <a:tint val="75000"/>
                </a:prstClr>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7" name="テキスト ボックス 6">
            <a:extLst>
              <a:ext uri="{FF2B5EF4-FFF2-40B4-BE49-F238E27FC236}">
                <a16:creationId xmlns:a16="http://schemas.microsoft.com/office/drawing/2014/main" id="{A7D0C494-D1D1-7127-E0EE-3C54C23215DE}"/>
              </a:ext>
            </a:extLst>
          </p:cNvPr>
          <p:cNvSpPr txBox="1"/>
          <p:nvPr/>
        </p:nvSpPr>
        <p:spPr>
          <a:xfrm>
            <a:off x="6475288" y="1716023"/>
            <a:ext cx="2406944" cy="415498"/>
          </a:xfrm>
          <a:prstGeom prst="rect">
            <a:avLst/>
          </a:prstGeom>
          <a:solidFill>
            <a:schemeClr val="bg1"/>
          </a:solidFill>
          <a:ln w="38100" cmpd="dbl">
            <a:solidFill>
              <a:srgbClr val="FF0000"/>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a:ln>
                  <a:noFill/>
                </a:ln>
                <a:effectLst/>
                <a:uLnTx/>
                <a:uFillTx/>
                <a:latin typeface="ＭＳ ゴシック" panose="020B0609070205080204" pitchFamily="49" charset="-128"/>
                <a:ea typeface="ＭＳ ゴシック" panose="020B0609070205080204" pitchFamily="49" charset="-128"/>
              </a:rPr>
              <a:t>※</a:t>
            </a:r>
            <a:r>
              <a:rPr kumimoji="1" lang="ja-JP" altLang="en-US" sz="1050" b="0" i="0" u="none" strike="noStrike" kern="1200" cap="none" spc="0" normalizeH="0" baseline="0" noProof="0">
                <a:ln>
                  <a:noFill/>
                </a:ln>
                <a:effectLst/>
                <a:uLnTx/>
                <a:uFillTx/>
                <a:latin typeface="ＭＳ ゴシック" panose="020B0609070205080204" pitchFamily="49" charset="-128"/>
                <a:ea typeface="ＭＳ ゴシック" panose="020B0609070205080204" pitchFamily="49" charset="-128"/>
              </a:rPr>
              <a:t>交付申請総額が予算枠に達したら</a:t>
            </a:r>
            <a:endParaRPr kumimoji="1" lang="en-US" altLang="ja-JP" sz="1050" b="0" i="0" u="none" strike="noStrike" kern="1200" cap="none" spc="0" normalizeH="0" baseline="0" noProof="0">
              <a:ln>
                <a:noFill/>
              </a:ln>
              <a:effectLst/>
              <a:uLnTx/>
              <a:uFillTx/>
              <a:latin typeface="ＭＳ ゴシック" panose="020B0609070205080204" pitchFamily="49" charset="-128"/>
              <a:ea typeface="ＭＳ ゴシック" panose="020B0609070205080204" pitchFamily="49"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sz="1050">
                <a:latin typeface="ＭＳ ゴシック" panose="020B0609070205080204" pitchFamily="49" charset="-128"/>
                <a:ea typeface="ＭＳ ゴシック" panose="020B0609070205080204" pitchFamily="49" charset="-128"/>
              </a:rPr>
              <a:t>　</a:t>
            </a:r>
            <a:r>
              <a:rPr kumimoji="1" lang="ja-JP" altLang="en-US" sz="1050" b="0" i="0" u="none" strike="noStrike" kern="1200" cap="none" spc="0" normalizeH="0" baseline="0" noProof="0">
                <a:ln>
                  <a:noFill/>
                </a:ln>
                <a:effectLst/>
                <a:uLnTx/>
                <a:uFillTx/>
                <a:latin typeface="ＭＳ ゴシック" panose="020B0609070205080204" pitchFamily="49" charset="-128"/>
                <a:ea typeface="ＭＳ ゴシック" panose="020B0609070205080204" pitchFamily="49" charset="-128"/>
              </a:rPr>
              <a:t>前倒しで受付終了</a:t>
            </a:r>
          </a:p>
        </p:txBody>
      </p:sp>
    </p:spTree>
    <p:extLst>
      <p:ext uri="{BB962C8B-B14F-4D97-AF65-F5344CB8AC3E}">
        <p14:creationId xmlns:p14="http://schemas.microsoft.com/office/powerpoint/2010/main" val="2161353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31CAE-79AA-2002-B0AE-D6E21DE7C508}"/>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42EAF1B9-DA7D-5117-7AB1-7CF8C4837B36}"/>
              </a:ext>
            </a:extLst>
          </p:cNvPr>
          <p:cNvSpPr/>
          <p:nvPr/>
        </p:nvSpPr>
        <p:spPr>
          <a:xfrm>
            <a:off x="112822" y="656692"/>
            <a:ext cx="8383614" cy="790728"/>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スライド番号プレースホルダー 2">
            <a:extLst>
              <a:ext uri="{FF2B5EF4-FFF2-40B4-BE49-F238E27FC236}">
                <a16:creationId xmlns:a16="http://schemas.microsoft.com/office/drawing/2014/main" id="{FB3E1C12-B456-D836-CA5F-5874C45DFA31}"/>
              </a:ext>
            </a:extLst>
          </p:cNvPr>
          <p:cNvSpPr>
            <a:spLocks noGrp="1"/>
          </p:cNvSpPr>
          <p:nvPr>
            <p:ph type="sldNum" sz="quarter" idx="12"/>
          </p:nvPr>
        </p:nvSpPr>
        <p:spPr/>
        <p:txBody>
          <a:bodyPr/>
          <a:lstStyle/>
          <a:p>
            <a:fld id="{4BA0079C-642A-406C-8A3D-812E7441E759}" type="slidenum">
              <a:rPr lang="en-US" altLang="ja-JP" smtClean="0"/>
              <a:pPr/>
              <a:t>2</a:t>
            </a:fld>
            <a:endParaRPr lang="en-US" altLang="ja-JP"/>
          </a:p>
        </p:txBody>
      </p:sp>
      <p:sp>
        <p:nvSpPr>
          <p:cNvPr id="9" name="タイトル 1">
            <a:extLst>
              <a:ext uri="{FF2B5EF4-FFF2-40B4-BE49-F238E27FC236}">
                <a16:creationId xmlns:a16="http://schemas.microsoft.com/office/drawing/2014/main" id="{B6D8A0F3-D953-143E-89BF-F26631772C03}"/>
              </a:ext>
            </a:extLst>
          </p:cNvPr>
          <p:cNvSpPr txBox="1">
            <a:spLocks/>
          </p:cNvSpPr>
          <p:nvPr/>
        </p:nvSpPr>
        <p:spPr>
          <a:xfrm>
            <a:off x="377588" y="458926"/>
            <a:ext cx="8817060" cy="851805"/>
          </a:xfrm>
          <a:prstGeom prst="rect">
            <a:avLst/>
          </a:prstGeom>
          <a:noFill/>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2400" dirty="0"/>
              <a:t>２０２５年の愛知県（名古屋）における真夏日・猛暑日の日数</a:t>
            </a:r>
          </a:p>
        </p:txBody>
      </p:sp>
      <p:sp>
        <p:nvSpPr>
          <p:cNvPr id="10" name="タイトル 1">
            <a:extLst>
              <a:ext uri="{FF2B5EF4-FFF2-40B4-BE49-F238E27FC236}">
                <a16:creationId xmlns:a16="http://schemas.microsoft.com/office/drawing/2014/main" id="{A7E7532E-6751-A917-AF6D-00BA431A477D}"/>
              </a:ext>
            </a:extLst>
          </p:cNvPr>
          <p:cNvSpPr txBox="1">
            <a:spLocks/>
          </p:cNvSpPr>
          <p:nvPr/>
        </p:nvSpPr>
        <p:spPr>
          <a:xfrm>
            <a:off x="522519" y="3311958"/>
            <a:ext cx="7325845" cy="333949"/>
          </a:xfrm>
          <a:prstGeom prst="rect">
            <a:avLst/>
          </a:prstGeom>
          <a:noFill/>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1400" dirty="0"/>
              <a:t>出典　</a:t>
            </a:r>
            <a:r>
              <a:rPr lang="en-US" altLang="ja-JP" sz="1400" dirty="0"/>
              <a:t>https://</a:t>
            </a:r>
            <a:r>
              <a:rPr lang="en-US" altLang="ja-JP" sz="1400" dirty="0" err="1"/>
              <a:t>www.data.jma.go.jp</a:t>
            </a:r>
            <a:r>
              <a:rPr lang="en-US" altLang="ja-JP" sz="1400" dirty="0"/>
              <a:t>/stats/stat/202515/tem_ctg_days_202515.html</a:t>
            </a:r>
            <a:endParaRPr lang="en-US" altLang="ja-JP" sz="1400" b="1" dirty="0">
              <a:latin typeface="HG丸ｺﾞｼｯｸM-PRO" panose="020F0600000000000000" pitchFamily="50" charset="-128"/>
              <a:ea typeface="HG丸ｺﾞｼｯｸM-PRO" panose="020F0600000000000000" pitchFamily="50" charset="-128"/>
              <a:cs typeface="メイリオ" pitchFamily="50" charset="-128"/>
            </a:endParaRPr>
          </a:p>
        </p:txBody>
      </p:sp>
      <p:graphicFrame>
        <p:nvGraphicFramePr>
          <p:cNvPr id="5" name="表 4">
            <a:extLst>
              <a:ext uri="{FF2B5EF4-FFF2-40B4-BE49-F238E27FC236}">
                <a16:creationId xmlns:a16="http://schemas.microsoft.com/office/drawing/2014/main" id="{4B2E44A2-656F-A88C-2ECD-FF72B0887CD6}"/>
              </a:ext>
            </a:extLst>
          </p:cNvPr>
          <p:cNvGraphicFramePr>
            <a:graphicFrameLocks noGrp="1"/>
          </p:cNvGraphicFramePr>
          <p:nvPr/>
        </p:nvGraphicFramePr>
        <p:xfrm>
          <a:off x="4568276" y="1579036"/>
          <a:ext cx="4242595" cy="1762830"/>
        </p:xfrm>
        <a:graphic>
          <a:graphicData uri="http://schemas.openxmlformats.org/drawingml/2006/table">
            <a:tbl>
              <a:tblPr/>
              <a:tblGrid>
                <a:gridCol w="863010">
                  <a:extLst>
                    <a:ext uri="{9D8B030D-6E8A-4147-A177-3AD203B41FA5}">
                      <a16:colId xmlns:a16="http://schemas.microsoft.com/office/drawing/2014/main" val="519825084"/>
                    </a:ext>
                  </a:extLst>
                </a:gridCol>
                <a:gridCol w="1020252">
                  <a:extLst>
                    <a:ext uri="{9D8B030D-6E8A-4147-A177-3AD203B41FA5}">
                      <a16:colId xmlns:a16="http://schemas.microsoft.com/office/drawing/2014/main" val="3611897383"/>
                    </a:ext>
                  </a:extLst>
                </a:gridCol>
                <a:gridCol w="1052135">
                  <a:extLst>
                    <a:ext uri="{9D8B030D-6E8A-4147-A177-3AD203B41FA5}">
                      <a16:colId xmlns:a16="http://schemas.microsoft.com/office/drawing/2014/main" val="199922634"/>
                    </a:ext>
                  </a:extLst>
                </a:gridCol>
                <a:gridCol w="1307198">
                  <a:extLst>
                    <a:ext uri="{9D8B030D-6E8A-4147-A177-3AD203B41FA5}">
                      <a16:colId xmlns:a16="http://schemas.microsoft.com/office/drawing/2014/main" val="4088442139"/>
                    </a:ext>
                  </a:extLst>
                </a:gridCol>
              </a:tblGrid>
              <a:tr h="669114">
                <a:tc gridSpan="4">
                  <a:txBody>
                    <a:bodyPr/>
                    <a:lstStyle/>
                    <a:p>
                      <a:pPr algn="ctr">
                        <a:lnSpc>
                          <a:spcPct val="100000"/>
                        </a:lnSpc>
                        <a:buNone/>
                      </a:pPr>
                      <a:r>
                        <a:rPr lang="ja-JP" altLang="en-US" sz="2000" b="1" dirty="0">
                          <a:solidFill>
                            <a:srgbClr val="FF0000"/>
                          </a:solidFill>
                          <a:effectLst/>
                          <a:latin typeface="+mj-ea"/>
                          <a:ea typeface="+mj-ea"/>
                        </a:rPr>
                        <a:t>猛暑日</a:t>
                      </a:r>
                      <a:r>
                        <a:rPr lang="ja-JP" altLang="en-US" sz="2000" b="0" dirty="0">
                          <a:solidFill>
                            <a:srgbClr val="333333"/>
                          </a:solidFill>
                          <a:effectLst/>
                          <a:latin typeface="+mj-ea"/>
                          <a:ea typeface="+mj-ea"/>
                        </a:rPr>
                        <a:t>（日最高気温</a:t>
                      </a:r>
                      <a:r>
                        <a:rPr lang="en-US" altLang="ja-JP" sz="2000" b="0" dirty="0">
                          <a:solidFill>
                            <a:srgbClr val="333333"/>
                          </a:solidFill>
                          <a:effectLst/>
                          <a:latin typeface="+mj-ea"/>
                          <a:ea typeface="+mj-ea"/>
                        </a:rPr>
                        <a:t>35℃</a:t>
                      </a:r>
                      <a:r>
                        <a:rPr lang="ja-JP" altLang="en-US" sz="2000" b="0" dirty="0">
                          <a:solidFill>
                            <a:srgbClr val="333333"/>
                          </a:solidFill>
                          <a:effectLst/>
                          <a:latin typeface="+mj-ea"/>
                          <a:ea typeface="+mj-ea"/>
                        </a:rPr>
                        <a:t>以上）</a:t>
                      </a:r>
                      <a:endParaRPr lang="en-US" altLang="ja-JP" sz="2000" b="0" dirty="0">
                        <a:solidFill>
                          <a:srgbClr val="333333"/>
                        </a:solidFill>
                        <a:effectLst/>
                        <a:latin typeface="+mj-ea"/>
                        <a:ea typeface="+mj-ea"/>
                      </a:endParaRPr>
                    </a:p>
                    <a:p>
                      <a:pPr algn="ctr">
                        <a:lnSpc>
                          <a:spcPct val="100000"/>
                        </a:lnSpc>
                        <a:buNone/>
                      </a:pPr>
                      <a:r>
                        <a:rPr lang="ja-JP" altLang="en-US" sz="2000" b="0" dirty="0">
                          <a:solidFill>
                            <a:srgbClr val="333333"/>
                          </a:solidFill>
                          <a:effectLst/>
                          <a:latin typeface="+mj-ea"/>
                          <a:ea typeface="+mj-ea"/>
                        </a:rPr>
                        <a:t>の日数　（平年差）</a:t>
                      </a:r>
                    </a:p>
                  </a:txBody>
                  <a:tcPr marL="79611" marR="79611" marT="39805" marB="398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816674765"/>
                  </a:ext>
                </a:extLst>
              </a:tr>
              <a:tr h="373201">
                <a:tc>
                  <a:txBody>
                    <a:bodyPr/>
                    <a:lstStyle/>
                    <a:p>
                      <a:pPr algn="ctr">
                        <a:lnSpc>
                          <a:spcPct val="100000"/>
                        </a:lnSpc>
                        <a:buNone/>
                      </a:pPr>
                      <a:r>
                        <a:rPr lang="en-US" altLang="ja-JP" sz="2000" b="0" dirty="0">
                          <a:solidFill>
                            <a:srgbClr val="333333"/>
                          </a:solidFill>
                          <a:effectLst/>
                          <a:latin typeface="+mj-ea"/>
                          <a:ea typeface="+mj-ea"/>
                        </a:rPr>
                        <a:t>6</a:t>
                      </a:r>
                      <a:r>
                        <a:rPr lang="ja-JP" altLang="en-US" sz="2000" b="0" dirty="0">
                          <a:solidFill>
                            <a:srgbClr val="333333"/>
                          </a:solidFill>
                          <a:effectLst/>
                          <a:latin typeface="+mj-ea"/>
                          <a:ea typeface="+mj-ea"/>
                        </a:rPr>
                        <a:t>月</a:t>
                      </a:r>
                    </a:p>
                  </a:txBody>
                  <a:tcPr marL="79611" marR="79611" marT="39805" marB="398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lnSpc>
                          <a:spcPct val="100000"/>
                        </a:lnSpc>
                        <a:buNone/>
                      </a:pPr>
                      <a:r>
                        <a:rPr lang="en-US" altLang="ja-JP" sz="2000" b="0" dirty="0">
                          <a:solidFill>
                            <a:srgbClr val="333333"/>
                          </a:solidFill>
                          <a:effectLst/>
                          <a:latin typeface="+mj-ea"/>
                          <a:ea typeface="+mj-ea"/>
                        </a:rPr>
                        <a:t>7</a:t>
                      </a:r>
                      <a:r>
                        <a:rPr lang="ja-JP" altLang="en-US" sz="2000" b="0" dirty="0">
                          <a:solidFill>
                            <a:srgbClr val="333333"/>
                          </a:solidFill>
                          <a:effectLst/>
                          <a:latin typeface="+mj-ea"/>
                          <a:ea typeface="+mj-ea"/>
                        </a:rPr>
                        <a:t>月</a:t>
                      </a:r>
                    </a:p>
                  </a:txBody>
                  <a:tcPr marL="79611" marR="79611" marT="39805" marB="398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lnSpc>
                          <a:spcPct val="100000"/>
                        </a:lnSpc>
                        <a:buNone/>
                      </a:pPr>
                      <a:r>
                        <a:rPr lang="en-US" altLang="ja-JP" sz="2000" b="0" dirty="0">
                          <a:solidFill>
                            <a:srgbClr val="333333"/>
                          </a:solidFill>
                          <a:effectLst/>
                          <a:latin typeface="+mj-ea"/>
                          <a:ea typeface="+mj-ea"/>
                        </a:rPr>
                        <a:t>8</a:t>
                      </a:r>
                      <a:r>
                        <a:rPr lang="ja-JP" altLang="en-US" sz="2000" b="0" dirty="0">
                          <a:solidFill>
                            <a:srgbClr val="333333"/>
                          </a:solidFill>
                          <a:effectLst/>
                          <a:latin typeface="+mj-ea"/>
                          <a:ea typeface="+mj-ea"/>
                        </a:rPr>
                        <a:t>月</a:t>
                      </a:r>
                    </a:p>
                  </a:txBody>
                  <a:tcPr marL="79611" marR="79611" marT="39805" marB="398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lnSpc>
                          <a:spcPct val="100000"/>
                        </a:lnSpc>
                        <a:buNone/>
                      </a:pPr>
                      <a:r>
                        <a:rPr lang="ja-JP" altLang="en-US" sz="2000" b="0" dirty="0">
                          <a:solidFill>
                            <a:srgbClr val="333333"/>
                          </a:solidFill>
                          <a:effectLst/>
                          <a:latin typeface="+mj-ea"/>
                          <a:ea typeface="+mj-ea"/>
                        </a:rPr>
                        <a:t>夏</a:t>
                      </a:r>
                      <a:r>
                        <a:rPr lang="en-US" altLang="ja-JP" sz="2000" b="0" dirty="0">
                          <a:solidFill>
                            <a:srgbClr val="333333"/>
                          </a:solidFill>
                          <a:effectLst/>
                          <a:latin typeface="+mj-ea"/>
                          <a:ea typeface="+mj-ea"/>
                        </a:rPr>
                        <a:t>6</a:t>
                      </a:r>
                      <a:r>
                        <a:rPr lang="ja-JP" altLang="en-US" sz="2000" b="0" dirty="0">
                          <a:solidFill>
                            <a:srgbClr val="333333"/>
                          </a:solidFill>
                          <a:effectLst/>
                          <a:latin typeface="+mj-ea"/>
                          <a:ea typeface="+mj-ea"/>
                        </a:rPr>
                        <a:t>～</a:t>
                      </a:r>
                      <a:r>
                        <a:rPr lang="en-US" altLang="ja-JP" sz="2000" b="0" dirty="0">
                          <a:solidFill>
                            <a:srgbClr val="333333"/>
                          </a:solidFill>
                          <a:effectLst/>
                          <a:latin typeface="+mj-ea"/>
                          <a:ea typeface="+mj-ea"/>
                        </a:rPr>
                        <a:t>8</a:t>
                      </a:r>
                      <a:r>
                        <a:rPr lang="ja-JP" altLang="en-US" sz="2000" b="0" dirty="0">
                          <a:solidFill>
                            <a:srgbClr val="333333"/>
                          </a:solidFill>
                          <a:effectLst/>
                          <a:latin typeface="+mj-ea"/>
                          <a:ea typeface="+mj-ea"/>
                        </a:rPr>
                        <a:t>月</a:t>
                      </a:r>
                    </a:p>
                  </a:txBody>
                  <a:tcPr marL="79611" marR="79611" marT="39805" marB="398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569961373"/>
                  </a:ext>
                </a:extLst>
              </a:tr>
              <a:tr h="669114">
                <a:tc>
                  <a:txBody>
                    <a:bodyPr/>
                    <a:lstStyle/>
                    <a:p>
                      <a:pPr algn="ctr">
                        <a:lnSpc>
                          <a:spcPct val="100000"/>
                        </a:lnSpc>
                        <a:buNone/>
                      </a:pPr>
                      <a:r>
                        <a:rPr lang="en-US" altLang="ja-JP" sz="2000" b="0" dirty="0">
                          <a:effectLst/>
                          <a:latin typeface="+mj-ea"/>
                          <a:ea typeface="+mj-ea"/>
                        </a:rPr>
                        <a:t>4 (+3.9)</a:t>
                      </a:r>
                    </a:p>
                  </a:txBody>
                  <a:tcPr marL="79611" marR="79611" marT="39805" marB="398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00000"/>
                        </a:lnSpc>
                        <a:buNone/>
                      </a:pPr>
                      <a:r>
                        <a:rPr lang="en-US" altLang="ja-JP" sz="2000" b="0" dirty="0">
                          <a:effectLst/>
                          <a:latin typeface="+mj-ea"/>
                          <a:ea typeface="+mj-ea"/>
                        </a:rPr>
                        <a:t>15 </a:t>
                      </a:r>
                    </a:p>
                    <a:p>
                      <a:pPr algn="ctr">
                        <a:lnSpc>
                          <a:spcPct val="100000"/>
                        </a:lnSpc>
                        <a:buNone/>
                      </a:pPr>
                      <a:r>
                        <a:rPr lang="en-US" altLang="ja-JP" sz="2000" b="0" dirty="0">
                          <a:effectLst/>
                          <a:latin typeface="+mj-ea"/>
                          <a:ea typeface="+mj-ea"/>
                        </a:rPr>
                        <a:t>(+9.8)</a:t>
                      </a:r>
                    </a:p>
                  </a:txBody>
                  <a:tcPr marL="79611" marR="79611" marT="39805" marB="398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00000"/>
                        </a:lnSpc>
                        <a:buNone/>
                      </a:pPr>
                      <a:r>
                        <a:rPr lang="en-US" altLang="ja-JP" sz="2000" b="0" dirty="0">
                          <a:effectLst/>
                          <a:latin typeface="+mj-ea"/>
                          <a:ea typeface="+mj-ea"/>
                        </a:rPr>
                        <a:t>25 </a:t>
                      </a:r>
                    </a:p>
                    <a:p>
                      <a:pPr algn="ctr">
                        <a:lnSpc>
                          <a:spcPct val="100000"/>
                        </a:lnSpc>
                        <a:buNone/>
                      </a:pPr>
                      <a:r>
                        <a:rPr lang="en-US" altLang="ja-JP" sz="2000" b="0" dirty="0">
                          <a:effectLst/>
                          <a:latin typeface="+mj-ea"/>
                          <a:ea typeface="+mj-ea"/>
                        </a:rPr>
                        <a:t>(+16.0)</a:t>
                      </a:r>
                    </a:p>
                  </a:txBody>
                  <a:tcPr marL="79611" marR="79611" marT="39805" marB="398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00000"/>
                        </a:lnSpc>
                        <a:buNone/>
                      </a:pPr>
                      <a:r>
                        <a:rPr lang="en-US" altLang="ja-JP" sz="2000" b="0" dirty="0">
                          <a:effectLst/>
                          <a:latin typeface="+mj-ea"/>
                          <a:ea typeface="+mj-ea"/>
                        </a:rPr>
                        <a:t>44</a:t>
                      </a:r>
                    </a:p>
                    <a:p>
                      <a:pPr algn="ctr">
                        <a:lnSpc>
                          <a:spcPct val="100000"/>
                        </a:lnSpc>
                        <a:buNone/>
                      </a:pPr>
                      <a:r>
                        <a:rPr lang="en-US" altLang="ja-JP" sz="2000" b="0" dirty="0">
                          <a:effectLst/>
                          <a:latin typeface="+mj-ea"/>
                          <a:ea typeface="+mj-ea"/>
                        </a:rPr>
                        <a:t> </a:t>
                      </a:r>
                      <a:r>
                        <a:rPr lang="en-US" altLang="ja-JP" sz="2000" b="1" dirty="0">
                          <a:solidFill>
                            <a:srgbClr val="FF0000"/>
                          </a:solidFill>
                          <a:effectLst/>
                          <a:latin typeface="+mj-ea"/>
                          <a:ea typeface="+mj-ea"/>
                        </a:rPr>
                        <a:t>(+29.7)</a:t>
                      </a:r>
                    </a:p>
                  </a:txBody>
                  <a:tcPr marL="79611" marR="79611" marT="39805" marB="398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995231129"/>
                  </a:ext>
                </a:extLst>
              </a:tr>
            </a:tbl>
          </a:graphicData>
        </a:graphic>
      </p:graphicFrame>
      <p:sp>
        <p:nvSpPr>
          <p:cNvPr id="8" name="タイトル 1">
            <a:extLst>
              <a:ext uri="{FF2B5EF4-FFF2-40B4-BE49-F238E27FC236}">
                <a16:creationId xmlns:a16="http://schemas.microsoft.com/office/drawing/2014/main" id="{7DBC3C4A-B977-63F4-0CAD-E01D6CCB03A0}"/>
              </a:ext>
            </a:extLst>
          </p:cNvPr>
          <p:cNvSpPr txBox="1">
            <a:spLocks/>
          </p:cNvSpPr>
          <p:nvPr/>
        </p:nvSpPr>
        <p:spPr>
          <a:xfrm>
            <a:off x="431540" y="1019687"/>
            <a:ext cx="5864623" cy="468973"/>
          </a:xfrm>
          <a:prstGeom prst="rect">
            <a:avLst/>
          </a:prstGeom>
          <a:noFill/>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1800" dirty="0"/>
              <a:t>（地点名：名古屋（国土交通省 気象庁データより））</a:t>
            </a:r>
          </a:p>
        </p:txBody>
      </p:sp>
      <p:graphicFrame>
        <p:nvGraphicFramePr>
          <p:cNvPr id="12" name="表 11">
            <a:extLst>
              <a:ext uri="{FF2B5EF4-FFF2-40B4-BE49-F238E27FC236}">
                <a16:creationId xmlns:a16="http://schemas.microsoft.com/office/drawing/2014/main" id="{746E4FEC-0042-8ACE-4D76-2B617978CD2E}"/>
              </a:ext>
            </a:extLst>
          </p:cNvPr>
          <p:cNvGraphicFramePr>
            <a:graphicFrameLocks noGrp="1"/>
          </p:cNvGraphicFramePr>
          <p:nvPr/>
        </p:nvGraphicFramePr>
        <p:xfrm>
          <a:off x="394831" y="1590451"/>
          <a:ext cx="3852725" cy="1740000"/>
        </p:xfrm>
        <a:graphic>
          <a:graphicData uri="http://schemas.openxmlformats.org/drawingml/2006/table">
            <a:tbl>
              <a:tblPr/>
              <a:tblGrid>
                <a:gridCol w="758410">
                  <a:extLst>
                    <a:ext uri="{9D8B030D-6E8A-4147-A177-3AD203B41FA5}">
                      <a16:colId xmlns:a16="http://schemas.microsoft.com/office/drawing/2014/main" val="3520863984"/>
                    </a:ext>
                  </a:extLst>
                </a:gridCol>
                <a:gridCol w="758661">
                  <a:extLst>
                    <a:ext uri="{9D8B030D-6E8A-4147-A177-3AD203B41FA5}">
                      <a16:colId xmlns:a16="http://schemas.microsoft.com/office/drawing/2014/main" val="3237698423"/>
                    </a:ext>
                  </a:extLst>
                </a:gridCol>
                <a:gridCol w="788747">
                  <a:extLst>
                    <a:ext uri="{9D8B030D-6E8A-4147-A177-3AD203B41FA5}">
                      <a16:colId xmlns:a16="http://schemas.microsoft.com/office/drawing/2014/main" val="3756585063"/>
                    </a:ext>
                  </a:extLst>
                </a:gridCol>
                <a:gridCol w="1546907">
                  <a:extLst>
                    <a:ext uri="{9D8B030D-6E8A-4147-A177-3AD203B41FA5}">
                      <a16:colId xmlns:a16="http://schemas.microsoft.com/office/drawing/2014/main" val="2262000328"/>
                    </a:ext>
                  </a:extLst>
                </a:gridCol>
              </a:tblGrid>
              <a:tr h="673489">
                <a:tc gridSpan="4">
                  <a:txBody>
                    <a:bodyPr/>
                    <a:lstStyle/>
                    <a:p>
                      <a:pPr algn="ctr">
                        <a:lnSpc>
                          <a:spcPct val="100000"/>
                        </a:lnSpc>
                        <a:buNone/>
                      </a:pPr>
                      <a:r>
                        <a:rPr lang="ja-JP" altLang="en-US" sz="2000" b="1" dirty="0">
                          <a:solidFill>
                            <a:srgbClr val="FF0000"/>
                          </a:solidFill>
                          <a:effectLst/>
                          <a:latin typeface="+mn-ea"/>
                          <a:ea typeface="+mn-ea"/>
                        </a:rPr>
                        <a:t>真夏日</a:t>
                      </a:r>
                      <a:r>
                        <a:rPr lang="ja-JP" altLang="en-US" sz="2000" b="0" dirty="0">
                          <a:solidFill>
                            <a:srgbClr val="333333"/>
                          </a:solidFill>
                          <a:effectLst/>
                          <a:latin typeface="+mn-ea"/>
                          <a:ea typeface="+mn-ea"/>
                        </a:rPr>
                        <a:t>（日最高気温</a:t>
                      </a:r>
                      <a:r>
                        <a:rPr lang="en-US" altLang="ja-JP" sz="2000" b="0" dirty="0">
                          <a:solidFill>
                            <a:srgbClr val="333333"/>
                          </a:solidFill>
                          <a:effectLst/>
                          <a:latin typeface="+mn-ea"/>
                          <a:ea typeface="+mn-ea"/>
                        </a:rPr>
                        <a:t>30℃</a:t>
                      </a:r>
                      <a:r>
                        <a:rPr lang="ja-JP" altLang="en-US" sz="2000" b="0" dirty="0">
                          <a:solidFill>
                            <a:srgbClr val="333333"/>
                          </a:solidFill>
                          <a:effectLst/>
                          <a:latin typeface="+mn-ea"/>
                          <a:ea typeface="+mn-ea"/>
                        </a:rPr>
                        <a:t>以上）</a:t>
                      </a:r>
                      <a:endParaRPr lang="en-US" altLang="ja-JP" sz="2000" b="0" dirty="0">
                        <a:solidFill>
                          <a:srgbClr val="333333"/>
                        </a:solidFill>
                        <a:effectLst/>
                        <a:latin typeface="+mn-ea"/>
                        <a:ea typeface="+mn-ea"/>
                      </a:endParaRPr>
                    </a:p>
                    <a:p>
                      <a:pPr algn="ctr">
                        <a:lnSpc>
                          <a:spcPct val="100000"/>
                        </a:lnSpc>
                        <a:buNone/>
                      </a:pPr>
                      <a:r>
                        <a:rPr lang="ja-JP" altLang="en-US" sz="2000" b="0" dirty="0">
                          <a:solidFill>
                            <a:srgbClr val="333333"/>
                          </a:solidFill>
                          <a:effectLst/>
                          <a:latin typeface="+mn-ea"/>
                          <a:ea typeface="+mn-ea"/>
                        </a:rPr>
                        <a:t>の日数　（平年差）</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816674765"/>
                  </a:ext>
                </a:extLst>
              </a:tr>
              <a:tr h="369795">
                <a:tc>
                  <a:txBody>
                    <a:bodyPr/>
                    <a:lstStyle/>
                    <a:p>
                      <a:pPr algn="ctr">
                        <a:lnSpc>
                          <a:spcPct val="100000"/>
                        </a:lnSpc>
                        <a:buNone/>
                      </a:pPr>
                      <a:r>
                        <a:rPr lang="en-US" altLang="ja-JP" sz="2000" b="0">
                          <a:solidFill>
                            <a:srgbClr val="333333"/>
                          </a:solidFill>
                          <a:effectLst/>
                          <a:latin typeface="+mn-ea"/>
                          <a:ea typeface="+mn-ea"/>
                        </a:rPr>
                        <a:t>6</a:t>
                      </a:r>
                      <a:r>
                        <a:rPr lang="ja-JP" altLang="en-US" sz="2000" b="0">
                          <a:solidFill>
                            <a:srgbClr val="333333"/>
                          </a:solidFill>
                          <a:effectLst/>
                          <a:latin typeface="+mn-ea"/>
                          <a:ea typeface="+mn-ea"/>
                        </a:rPr>
                        <a:t>月</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lnSpc>
                          <a:spcPct val="100000"/>
                        </a:lnSpc>
                        <a:buNone/>
                      </a:pPr>
                      <a:r>
                        <a:rPr lang="en-US" altLang="ja-JP" sz="2000" b="0" dirty="0">
                          <a:solidFill>
                            <a:srgbClr val="333333"/>
                          </a:solidFill>
                          <a:effectLst/>
                          <a:latin typeface="+mn-ea"/>
                          <a:ea typeface="+mn-ea"/>
                        </a:rPr>
                        <a:t>7</a:t>
                      </a:r>
                      <a:r>
                        <a:rPr lang="ja-JP" altLang="en-US" sz="2000" b="0" dirty="0">
                          <a:solidFill>
                            <a:srgbClr val="333333"/>
                          </a:solidFill>
                          <a:effectLst/>
                          <a:latin typeface="+mn-ea"/>
                          <a:ea typeface="+mn-ea"/>
                        </a:rPr>
                        <a:t>月</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lnSpc>
                          <a:spcPct val="100000"/>
                        </a:lnSpc>
                        <a:buNone/>
                      </a:pPr>
                      <a:r>
                        <a:rPr lang="en-US" altLang="ja-JP" sz="2000" b="0" dirty="0">
                          <a:solidFill>
                            <a:srgbClr val="333333"/>
                          </a:solidFill>
                          <a:effectLst/>
                          <a:latin typeface="+mn-ea"/>
                          <a:ea typeface="+mn-ea"/>
                        </a:rPr>
                        <a:t>8</a:t>
                      </a:r>
                      <a:r>
                        <a:rPr lang="ja-JP" altLang="en-US" sz="2000" b="0" dirty="0">
                          <a:solidFill>
                            <a:srgbClr val="333333"/>
                          </a:solidFill>
                          <a:effectLst/>
                          <a:latin typeface="+mn-ea"/>
                          <a:ea typeface="+mn-ea"/>
                        </a:rPr>
                        <a:t>月</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lnSpc>
                          <a:spcPct val="100000"/>
                        </a:lnSpc>
                        <a:buNone/>
                      </a:pPr>
                      <a:r>
                        <a:rPr lang="ja-JP" altLang="en-US" sz="2000" b="0" dirty="0">
                          <a:solidFill>
                            <a:srgbClr val="333333"/>
                          </a:solidFill>
                          <a:effectLst/>
                          <a:latin typeface="+mn-ea"/>
                          <a:ea typeface="+mn-ea"/>
                        </a:rPr>
                        <a:t>夏</a:t>
                      </a:r>
                      <a:r>
                        <a:rPr lang="en-US" altLang="ja-JP" sz="2000" b="0" dirty="0">
                          <a:solidFill>
                            <a:srgbClr val="333333"/>
                          </a:solidFill>
                          <a:effectLst/>
                          <a:latin typeface="+mn-ea"/>
                          <a:ea typeface="+mn-ea"/>
                        </a:rPr>
                        <a:t>(6</a:t>
                      </a:r>
                      <a:r>
                        <a:rPr lang="ja-JP" altLang="en-US" sz="2000" b="0" dirty="0">
                          <a:solidFill>
                            <a:srgbClr val="333333"/>
                          </a:solidFill>
                          <a:effectLst/>
                          <a:latin typeface="+mn-ea"/>
                          <a:ea typeface="+mn-ea"/>
                        </a:rPr>
                        <a:t>～</a:t>
                      </a:r>
                      <a:r>
                        <a:rPr lang="en-US" altLang="ja-JP" sz="2000" b="0" dirty="0">
                          <a:solidFill>
                            <a:srgbClr val="333333"/>
                          </a:solidFill>
                          <a:effectLst/>
                          <a:latin typeface="+mn-ea"/>
                          <a:ea typeface="+mn-ea"/>
                        </a:rPr>
                        <a:t>8</a:t>
                      </a:r>
                      <a:r>
                        <a:rPr lang="ja-JP" altLang="en-US" sz="2000" b="0" dirty="0">
                          <a:solidFill>
                            <a:srgbClr val="333333"/>
                          </a:solidFill>
                          <a:effectLst/>
                          <a:latin typeface="+mn-ea"/>
                          <a:ea typeface="+mn-ea"/>
                        </a:rPr>
                        <a:t>月</a:t>
                      </a:r>
                      <a:r>
                        <a:rPr lang="en-US" altLang="ja-JP" sz="2000" b="0" dirty="0">
                          <a:solidFill>
                            <a:srgbClr val="333333"/>
                          </a:solidFill>
                          <a:effectLst/>
                          <a:latin typeface="+mn-ea"/>
                          <a:ea typeface="+mn-ea"/>
                        </a:rPr>
                        <a:t>)</a:t>
                      </a:r>
                      <a:endParaRPr lang="ja-JP" altLang="en-US" sz="2000" b="0" dirty="0">
                        <a:solidFill>
                          <a:srgbClr val="333333"/>
                        </a:solidFill>
                        <a:effectLst/>
                        <a:latin typeface="+mn-ea"/>
                        <a:ea typeface="+mn-ea"/>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569961373"/>
                  </a:ext>
                </a:extLst>
              </a:tr>
              <a:tr h="622577">
                <a:tc>
                  <a:txBody>
                    <a:bodyPr/>
                    <a:lstStyle/>
                    <a:p>
                      <a:pPr algn="ctr">
                        <a:lnSpc>
                          <a:spcPct val="100000"/>
                        </a:lnSpc>
                        <a:buNone/>
                      </a:pPr>
                      <a:r>
                        <a:rPr lang="en-US" altLang="ja-JP" sz="2000" b="0" dirty="0">
                          <a:effectLst/>
                          <a:latin typeface="+mn-ea"/>
                          <a:ea typeface="+mn-ea"/>
                        </a:rPr>
                        <a:t>13 </a:t>
                      </a:r>
                    </a:p>
                    <a:p>
                      <a:pPr algn="ctr">
                        <a:lnSpc>
                          <a:spcPct val="100000"/>
                        </a:lnSpc>
                        <a:buNone/>
                      </a:pPr>
                      <a:r>
                        <a:rPr lang="en-US" altLang="ja-JP" sz="2000" b="0" dirty="0">
                          <a:effectLst/>
                          <a:latin typeface="+mn-ea"/>
                          <a:ea typeface="+mn-ea"/>
                        </a:rPr>
                        <a:t>(+6.2)</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00000"/>
                        </a:lnSpc>
                        <a:buNone/>
                      </a:pPr>
                      <a:r>
                        <a:rPr lang="en-US" altLang="ja-JP" sz="2000" b="0" dirty="0">
                          <a:effectLst/>
                          <a:latin typeface="+mn-ea"/>
                          <a:ea typeface="+mn-ea"/>
                        </a:rPr>
                        <a:t>30 </a:t>
                      </a:r>
                    </a:p>
                    <a:p>
                      <a:pPr algn="ctr">
                        <a:lnSpc>
                          <a:spcPct val="100000"/>
                        </a:lnSpc>
                        <a:buNone/>
                      </a:pPr>
                      <a:r>
                        <a:rPr lang="en-US" altLang="ja-JP" sz="2000" b="0" dirty="0">
                          <a:effectLst/>
                          <a:latin typeface="+mn-ea"/>
                          <a:ea typeface="+mn-ea"/>
                        </a:rPr>
                        <a:t>(+9.4)</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00000"/>
                        </a:lnSpc>
                        <a:buNone/>
                      </a:pPr>
                      <a:r>
                        <a:rPr lang="en-US" altLang="ja-JP" sz="2000" b="0" dirty="0">
                          <a:effectLst/>
                          <a:latin typeface="+mn-ea"/>
                          <a:ea typeface="+mn-ea"/>
                        </a:rPr>
                        <a:t>29 </a:t>
                      </a:r>
                    </a:p>
                    <a:p>
                      <a:pPr algn="ctr">
                        <a:lnSpc>
                          <a:spcPct val="100000"/>
                        </a:lnSpc>
                        <a:buNone/>
                      </a:pPr>
                      <a:r>
                        <a:rPr lang="en-US" altLang="ja-JP" sz="2000" b="0" dirty="0">
                          <a:effectLst/>
                          <a:latin typeface="+mn-ea"/>
                          <a:ea typeface="+mn-ea"/>
                        </a:rPr>
                        <a:t>(+2.1)</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00000"/>
                        </a:lnSpc>
                        <a:buNone/>
                      </a:pPr>
                      <a:r>
                        <a:rPr lang="en-US" altLang="ja-JP" sz="2000" b="1" dirty="0">
                          <a:effectLst/>
                          <a:latin typeface="+mn-ea"/>
                          <a:ea typeface="+mn-ea"/>
                        </a:rPr>
                        <a:t>72 </a:t>
                      </a:r>
                    </a:p>
                    <a:p>
                      <a:pPr algn="ctr">
                        <a:lnSpc>
                          <a:spcPct val="100000"/>
                        </a:lnSpc>
                        <a:buNone/>
                      </a:pPr>
                      <a:r>
                        <a:rPr lang="en-US" altLang="ja-JP" sz="2000" b="1" dirty="0">
                          <a:solidFill>
                            <a:srgbClr val="FF0000"/>
                          </a:solidFill>
                          <a:effectLst/>
                          <a:latin typeface="+mn-ea"/>
                          <a:ea typeface="+mn-ea"/>
                        </a:rPr>
                        <a:t>(+17.6)</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995231129"/>
                  </a:ext>
                </a:extLst>
              </a:tr>
            </a:tbl>
          </a:graphicData>
        </a:graphic>
      </p:graphicFrame>
      <p:sp>
        <p:nvSpPr>
          <p:cNvPr id="4" name="正方形/長方形 3">
            <a:extLst>
              <a:ext uri="{FF2B5EF4-FFF2-40B4-BE49-F238E27FC236}">
                <a16:creationId xmlns:a16="http://schemas.microsoft.com/office/drawing/2014/main" id="{4A1F75DD-11EE-4269-7243-BAC00734022C}"/>
              </a:ext>
            </a:extLst>
          </p:cNvPr>
          <p:cNvSpPr/>
          <p:nvPr/>
        </p:nvSpPr>
        <p:spPr>
          <a:xfrm>
            <a:off x="0" y="-523"/>
            <a:ext cx="9144000" cy="525599"/>
          </a:xfrm>
          <a:prstGeom prst="rect">
            <a:avLst/>
          </a:prstGeom>
          <a:solidFill>
            <a:srgbClr val="0070C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latin typeface="HG丸ｺﾞｼｯｸM-PRO" panose="020F0600000000000000" pitchFamily="50" charset="-128"/>
                <a:ea typeface="HG丸ｺﾞｼｯｸM-PRO" panose="020F0600000000000000" pitchFamily="50" charset="-128"/>
              </a:rPr>
              <a:t>はじめに</a:t>
            </a:r>
          </a:p>
        </p:txBody>
      </p:sp>
      <p:sp>
        <p:nvSpPr>
          <p:cNvPr id="7" name="正方形/長方形 6">
            <a:extLst>
              <a:ext uri="{FF2B5EF4-FFF2-40B4-BE49-F238E27FC236}">
                <a16:creationId xmlns:a16="http://schemas.microsoft.com/office/drawing/2014/main" id="{BA75D1C9-6CC5-9DB1-C3DF-5C2F893D58EC}"/>
              </a:ext>
            </a:extLst>
          </p:cNvPr>
          <p:cNvSpPr/>
          <p:nvPr/>
        </p:nvSpPr>
        <p:spPr>
          <a:xfrm>
            <a:off x="112822" y="3695709"/>
            <a:ext cx="4048199" cy="465800"/>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タイトル 1">
            <a:extLst>
              <a:ext uri="{FF2B5EF4-FFF2-40B4-BE49-F238E27FC236}">
                <a16:creationId xmlns:a16="http://schemas.microsoft.com/office/drawing/2014/main" id="{0900BB0C-E9CC-9572-69C3-EB8209FB8FED}"/>
              </a:ext>
            </a:extLst>
          </p:cNvPr>
          <p:cNvSpPr txBox="1">
            <a:spLocks/>
          </p:cNvSpPr>
          <p:nvPr/>
        </p:nvSpPr>
        <p:spPr>
          <a:xfrm>
            <a:off x="112822" y="3657322"/>
            <a:ext cx="4751437" cy="527017"/>
          </a:xfrm>
          <a:prstGeom prst="rect">
            <a:avLst/>
          </a:prstGeom>
          <a:noFill/>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2400" dirty="0"/>
              <a:t>２０２４年 奥能登豪雨の様子</a:t>
            </a:r>
          </a:p>
        </p:txBody>
      </p:sp>
      <p:pic>
        <p:nvPicPr>
          <p:cNvPr id="14" name="図 13">
            <a:extLst>
              <a:ext uri="{FF2B5EF4-FFF2-40B4-BE49-F238E27FC236}">
                <a16:creationId xmlns:a16="http://schemas.microsoft.com/office/drawing/2014/main" id="{1D6BC377-640C-C54B-61CA-CE45B9CF894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214251" y="4275633"/>
            <a:ext cx="2595106" cy="1730070"/>
          </a:xfrm>
          <a:prstGeom prst="rect">
            <a:avLst/>
          </a:prstGeom>
        </p:spPr>
      </p:pic>
      <p:pic>
        <p:nvPicPr>
          <p:cNvPr id="15" name="図 14">
            <a:extLst>
              <a:ext uri="{FF2B5EF4-FFF2-40B4-BE49-F238E27FC236}">
                <a16:creationId xmlns:a16="http://schemas.microsoft.com/office/drawing/2014/main" id="{1500FBDC-CFDE-8697-603F-5C06AFFFC5F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09606" y="4288714"/>
            <a:ext cx="2592288" cy="1730070"/>
          </a:xfrm>
          <a:prstGeom prst="rect">
            <a:avLst/>
          </a:prstGeom>
        </p:spPr>
      </p:pic>
      <p:sp>
        <p:nvSpPr>
          <p:cNvPr id="16" name="タイトル 1">
            <a:extLst>
              <a:ext uri="{FF2B5EF4-FFF2-40B4-BE49-F238E27FC236}">
                <a16:creationId xmlns:a16="http://schemas.microsoft.com/office/drawing/2014/main" id="{483FA698-9ADB-3291-C33E-C772BD5FF274}"/>
              </a:ext>
            </a:extLst>
          </p:cNvPr>
          <p:cNvSpPr txBox="1">
            <a:spLocks/>
          </p:cNvSpPr>
          <p:nvPr/>
        </p:nvSpPr>
        <p:spPr>
          <a:xfrm>
            <a:off x="4243406" y="3909733"/>
            <a:ext cx="2057400" cy="251776"/>
          </a:xfrm>
          <a:prstGeom prst="rect">
            <a:avLst/>
          </a:prstGeom>
          <a:noFill/>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1400" dirty="0"/>
              <a:t>石川県ホームページより</a:t>
            </a:r>
            <a:endParaRPr lang="en-US" altLang="ja-JP" sz="1400" b="1" dirty="0">
              <a:latin typeface="HG丸ｺﾞｼｯｸM-PRO" panose="020F0600000000000000" pitchFamily="50" charset="-128"/>
              <a:ea typeface="HG丸ｺﾞｼｯｸM-PRO" panose="020F0600000000000000" pitchFamily="50" charset="-128"/>
              <a:cs typeface="メイリオ" pitchFamily="50" charset="-128"/>
            </a:endParaRPr>
          </a:p>
        </p:txBody>
      </p:sp>
      <p:pic>
        <p:nvPicPr>
          <p:cNvPr id="17" name="図 16">
            <a:extLst>
              <a:ext uri="{FF2B5EF4-FFF2-40B4-BE49-F238E27FC236}">
                <a16:creationId xmlns:a16="http://schemas.microsoft.com/office/drawing/2014/main" id="{B862B529-61D3-914F-B912-6EC44CD55217}"/>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6045212" y="4271992"/>
            <a:ext cx="2353729" cy="1763514"/>
          </a:xfrm>
          <a:prstGeom prst="rect">
            <a:avLst/>
          </a:prstGeom>
        </p:spPr>
      </p:pic>
      <p:sp>
        <p:nvSpPr>
          <p:cNvPr id="18" name="四角形: 角を丸くする 17">
            <a:extLst>
              <a:ext uri="{FF2B5EF4-FFF2-40B4-BE49-F238E27FC236}">
                <a16:creationId xmlns:a16="http://schemas.microsoft.com/office/drawing/2014/main" id="{BA3C6E8A-1F29-9F5F-5409-F81C52CA5943}"/>
              </a:ext>
            </a:extLst>
          </p:cNvPr>
          <p:cNvSpPr/>
          <p:nvPr/>
        </p:nvSpPr>
        <p:spPr>
          <a:xfrm>
            <a:off x="287524" y="6183235"/>
            <a:ext cx="8208912" cy="527017"/>
          </a:xfrm>
          <a:prstGeom prst="roundRect">
            <a:avLst/>
          </a:prstGeom>
          <a:solidFill>
            <a:srgbClr val="FFFF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地球温暖化は全世界が協調して取り組むべき喫緊の課題</a:t>
            </a:r>
          </a:p>
        </p:txBody>
      </p:sp>
    </p:spTree>
    <p:extLst>
      <p:ext uri="{BB962C8B-B14F-4D97-AF65-F5344CB8AC3E}">
        <p14:creationId xmlns:p14="http://schemas.microsoft.com/office/powerpoint/2010/main" val="1274350493"/>
      </p:ext>
    </p:extLst>
  </p:cSld>
  <p:clrMapOvr>
    <a:masterClrMapping/>
  </p:clrMapOvr>
  <mc:AlternateContent xmlns:mc="http://schemas.openxmlformats.org/markup-compatibility/2006" xmlns:p14="http://schemas.microsoft.com/office/powerpoint/2010/main">
    <mc:Choice Requires="p14">
      <p:transition spd="slow" p14:dur="2000" advTm="764"/>
    </mc:Choice>
    <mc:Fallback xmlns="">
      <p:transition spd="slow" advTm="764"/>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正方形/長方形 38">
            <a:extLst>
              <a:ext uri="{FF2B5EF4-FFF2-40B4-BE49-F238E27FC236}">
                <a16:creationId xmlns:a16="http://schemas.microsoft.com/office/drawing/2014/main" id="{DA3A6614-C0E4-3771-9AC2-31C5D6D7BCAE}"/>
              </a:ext>
            </a:extLst>
          </p:cNvPr>
          <p:cNvSpPr/>
          <p:nvPr/>
        </p:nvSpPr>
        <p:spPr>
          <a:xfrm>
            <a:off x="124547" y="4500276"/>
            <a:ext cx="5396702" cy="1886257"/>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602" y="2160952"/>
            <a:ext cx="2140780" cy="1500101"/>
          </a:xfrm>
          <a:prstGeom prst="rect">
            <a:avLst/>
          </a:prstGeom>
        </p:spPr>
      </p:pic>
      <p:pic>
        <p:nvPicPr>
          <p:cNvPr id="12" name="図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4896" y="1931489"/>
            <a:ext cx="1282881" cy="1144981"/>
          </a:xfrm>
          <a:prstGeom prst="rect">
            <a:avLst/>
          </a:prstGeom>
        </p:spPr>
      </p:pic>
      <p:pic>
        <p:nvPicPr>
          <p:cNvPr id="15" name="図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80771" y="2740008"/>
            <a:ext cx="1076932" cy="921045"/>
          </a:xfrm>
          <a:prstGeom prst="rect">
            <a:avLst/>
          </a:prstGeom>
        </p:spPr>
      </p:pic>
      <p:sp>
        <p:nvSpPr>
          <p:cNvPr id="16" name="テキスト ボックス 15"/>
          <p:cNvSpPr txBox="1"/>
          <p:nvPr/>
        </p:nvSpPr>
        <p:spPr>
          <a:xfrm>
            <a:off x="158996" y="3737563"/>
            <a:ext cx="2509020" cy="369332"/>
          </a:xfrm>
          <a:prstGeom prst="rect">
            <a:avLst/>
          </a:prstGeom>
          <a:noFill/>
          <a:ln>
            <a:solidFill>
              <a:srgbClr val="FF0000"/>
            </a:solidFill>
          </a:ln>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中小事業者からの依頼</a:t>
            </a:r>
          </a:p>
        </p:txBody>
      </p:sp>
      <p:sp>
        <p:nvSpPr>
          <p:cNvPr id="17" name="テキスト ボックス 16"/>
          <p:cNvSpPr txBox="1"/>
          <p:nvPr/>
        </p:nvSpPr>
        <p:spPr>
          <a:xfrm>
            <a:off x="3023623" y="1549896"/>
            <a:ext cx="2459328"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＜依頼先への相談対応＞</a:t>
            </a:r>
          </a:p>
        </p:txBody>
      </p:sp>
      <p:sp>
        <p:nvSpPr>
          <p:cNvPr id="19" name="テキスト ボックス 18"/>
          <p:cNvSpPr txBox="1"/>
          <p:nvPr/>
        </p:nvSpPr>
        <p:spPr>
          <a:xfrm>
            <a:off x="3280771" y="3741621"/>
            <a:ext cx="2068719" cy="404770"/>
          </a:xfrm>
          <a:prstGeom prst="rect">
            <a:avLst/>
          </a:prstGeom>
          <a:solidFill>
            <a:schemeClr val="bg1"/>
          </a:solidFill>
          <a:ln>
            <a:solidFill>
              <a:srgbClr val="FF0000"/>
            </a:solidFill>
          </a:ln>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省エネ相談の実施</a:t>
            </a:r>
          </a:p>
        </p:txBody>
      </p:sp>
      <p:sp>
        <p:nvSpPr>
          <p:cNvPr id="20" name="テキスト ボックス 19"/>
          <p:cNvSpPr txBox="1"/>
          <p:nvPr/>
        </p:nvSpPr>
        <p:spPr>
          <a:xfrm>
            <a:off x="347963" y="1539531"/>
            <a:ext cx="1838965" cy="338553"/>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＜常設相談窓口＞</a:t>
            </a:r>
          </a:p>
        </p:txBody>
      </p:sp>
      <p:sp>
        <p:nvSpPr>
          <p:cNvPr id="21" name="コンテンツ プレースホルダー 2">
            <a:extLst>
              <a:ext uri="{FF2B5EF4-FFF2-40B4-BE49-F238E27FC236}">
                <a16:creationId xmlns:a16="http://schemas.microsoft.com/office/drawing/2014/main" id="{6508D855-0C47-43B5-97DF-7C3786463277}"/>
              </a:ext>
            </a:extLst>
          </p:cNvPr>
          <p:cNvSpPr txBox="1">
            <a:spLocks/>
          </p:cNvSpPr>
          <p:nvPr/>
        </p:nvSpPr>
        <p:spPr>
          <a:xfrm>
            <a:off x="201216" y="591496"/>
            <a:ext cx="8615298" cy="708241"/>
          </a:xfrm>
          <a:prstGeom prst="rect">
            <a:avLst/>
          </a:prstGeom>
          <a:noFill/>
          <a:ln w="28575">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chorCtr="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360363" marR="0" lvl="0" indent="-360363" algn="l" defTabSz="914400" rtl="0" eaLnBrk="1" fontAlgn="base" latinLnBrk="0" hangingPunct="1">
              <a:lnSpc>
                <a:spcPts val="2800"/>
              </a:lnSpc>
              <a:spcBef>
                <a:spcPct val="20000"/>
              </a:spcBef>
              <a:spcAft>
                <a:spcPct val="0"/>
              </a:spcAft>
              <a:buClrTx/>
              <a:buSzTx/>
              <a:buFont typeface="Arial" panose="020B0604020202020204" pitchFamily="34" charset="0"/>
              <a:buNone/>
              <a:tabLst/>
              <a:defRPr/>
            </a:pPr>
            <a:r>
              <a:rPr kumimoji="1" lang="ja-JP" altLang="en-US" sz="2000" b="1"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  省エネに関して、取組に精通したアドバイザーが</a:t>
            </a:r>
            <a:r>
              <a:rPr kumimoji="1" lang="ja-JP" altLang="en-US" sz="20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cs typeface="+mn-cs"/>
              </a:rPr>
              <a:t>無料で</a:t>
            </a:r>
            <a:r>
              <a:rPr kumimoji="1" lang="ja-JP" altLang="en-US" sz="2000" b="1"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相談に対応します。</a:t>
            </a:r>
          </a:p>
        </p:txBody>
      </p:sp>
      <p:sp>
        <p:nvSpPr>
          <p:cNvPr id="3" name="正方形/長方形 2"/>
          <p:cNvSpPr/>
          <p:nvPr/>
        </p:nvSpPr>
        <p:spPr>
          <a:xfrm>
            <a:off x="7041682" y="4685171"/>
            <a:ext cx="1395891" cy="120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p:cNvSpPr/>
          <p:nvPr/>
        </p:nvSpPr>
        <p:spPr>
          <a:xfrm>
            <a:off x="7189830" y="4873575"/>
            <a:ext cx="918274" cy="267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スライド番号プレースホルダー 1">
            <a:extLst>
              <a:ext uri="{FF2B5EF4-FFF2-40B4-BE49-F238E27FC236}">
                <a16:creationId xmlns:a16="http://schemas.microsoft.com/office/drawing/2014/main" id="{77D1FFAB-50A9-98A9-D1BB-39159B46BB78}"/>
              </a:ext>
            </a:extLst>
          </p:cNvPr>
          <p:cNvSpPr>
            <a:spLocks noGrp="1"/>
          </p:cNvSpPr>
          <p:nvPr>
            <p:ph type="sldNum" sz="quarter" idx="12"/>
          </p:nvPr>
        </p:nvSpPr>
        <p:spPr>
          <a:xfrm>
            <a:off x="7079603" y="6475187"/>
            <a:ext cx="20574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417E706-0455-422C-86B6-2D1D9CDC801E}" type="slidenum">
              <a:rPr kumimoji="1" lang="ja-JP" altLang="en-US" sz="1800" b="0" i="0" u="none" strike="noStrike" kern="1200" cap="none" spc="0" normalizeH="0" baseline="0" noProof="0" smtClean="0">
                <a:ln>
                  <a:noFill/>
                </a:ln>
                <a:solidFill>
                  <a:srgbClr val="898989"/>
                </a:solidFill>
                <a:effectLst/>
                <a:uLnTx/>
                <a:uFillTx/>
                <a:latin typeface="ＭＳ Ｐゴシック" panose="020B0600070205080204" pitchFamily="50" charset="-128"/>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1" lang="ja-JP" altLang="en-US" sz="1800" b="0" i="0" u="none" strike="noStrike" kern="1200" cap="none" spc="0" normalizeH="0" baseline="0" noProof="0" dirty="0">
              <a:ln>
                <a:noFill/>
              </a:ln>
              <a:solidFill>
                <a:srgbClr val="898989"/>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4" name="正方形/長方形 3">
            <a:extLst>
              <a:ext uri="{FF2B5EF4-FFF2-40B4-BE49-F238E27FC236}">
                <a16:creationId xmlns:a16="http://schemas.microsoft.com/office/drawing/2014/main" id="{6046E116-D6ED-D791-30CD-8A52CFFC64B4}"/>
              </a:ext>
            </a:extLst>
          </p:cNvPr>
          <p:cNvSpPr/>
          <p:nvPr/>
        </p:nvSpPr>
        <p:spPr>
          <a:xfrm>
            <a:off x="0" y="18285"/>
            <a:ext cx="9144000" cy="525599"/>
          </a:xfrm>
          <a:prstGeom prst="rect">
            <a:avLst/>
          </a:prstGeom>
          <a:solidFill>
            <a:schemeClr val="accent1">
              <a:lumMod val="7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latin typeface="HG丸ｺﾞｼｯｸM-PRO" panose="020F0600000000000000" pitchFamily="50" charset="-128"/>
                <a:ea typeface="HG丸ｺﾞｼｯｸM-PRO" panose="020F0600000000000000" pitchFamily="50" charset="-128"/>
              </a:rPr>
              <a:t>中小事業者向け省エネ相談事業（あいち省エネ相談）</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33" name="矢印: 右 32">
            <a:extLst>
              <a:ext uri="{FF2B5EF4-FFF2-40B4-BE49-F238E27FC236}">
                <a16:creationId xmlns:a16="http://schemas.microsoft.com/office/drawing/2014/main" id="{5E09CBD7-22EE-5A20-2E5E-5F5CD04EABC1}"/>
              </a:ext>
            </a:extLst>
          </p:cNvPr>
          <p:cNvSpPr/>
          <p:nvPr/>
        </p:nvSpPr>
        <p:spPr>
          <a:xfrm>
            <a:off x="2724697" y="2320378"/>
            <a:ext cx="298926" cy="12601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05108FE3-44BE-B5A0-802A-AE0A53083681}"/>
              </a:ext>
            </a:extLst>
          </p:cNvPr>
          <p:cNvSpPr txBox="1"/>
          <p:nvPr/>
        </p:nvSpPr>
        <p:spPr>
          <a:xfrm>
            <a:off x="115265" y="6079327"/>
            <a:ext cx="5607154" cy="30777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https://</a:t>
            </a:r>
            <a:r>
              <a:rPr kumimoji="1" lang="en-US" altLang="ja-JP" sz="1400" i="0" u="none" strike="noStrike" kern="1200" cap="none" spc="0" normalizeH="0" baseline="0" noProof="0" dirty="0" err="1">
                <a:ln>
                  <a:noFill/>
                </a:ln>
                <a:solidFill>
                  <a:prstClr val="black"/>
                </a:solidFill>
                <a:effectLst/>
                <a:uLnTx/>
                <a:uFillTx/>
                <a:latin typeface="Arial" charset="0"/>
                <a:ea typeface="ＭＳ Ｐゴシック" pitchFamily="50" charset="-128"/>
                <a:cs typeface="+mn-cs"/>
              </a:rPr>
              <a:t>www.pref.aichi.jp</a:t>
            </a:r>
            <a:r>
              <a:rPr kumimoji="1" lang="en-US" altLang="ja-JP" sz="140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a:t>
            </a:r>
            <a:r>
              <a:rPr kumimoji="1" lang="en-US" altLang="ja-JP" sz="1400" i="0" u="none" strike="noStrike" kern="1200" cap="none" spc="0" normalizeH="0" baseline="0" noProof="0" dirty="0" err="1">
                <a:ln>
                  <a:noFill/>
                </a:ln>
                <a:solidFill>
                  <a:prstClr val="black"/>
                </a:solidFill>
                <a:effectLst/>
                <a:uLnTx/>
                <a:uFillTx/>
                <a:latin typeface="Arial" charset="0"/>
                <a:ea typeface="ＭＳ Ｐゴシック" pitchFamily="50" charset="-128"/>
                <a:cs typeface="+mn-cs"/>
              </a:rPr>
              <a:t>soshiki</a:t>
            </a:r>
            <a:r>
              <a:rPr kumimoji="1" lang="en-US" altLang="ja-JP" sz="140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a:t>
            </a:r>
            <a:r>
              <a:rPr kumimoji="1" lang="en-US" altLang="ja-JP" sz="1400" i="0" u="none" strike="noStrike" kern="1200" cap="none" spc="0" normalizeH="0" baseline="0" noProof="0" dirty="0" err="1">
                <a:ln>
                  <a:noFill/>
                </a:ln>
                <a:solidFill>
                  <a:prstClr val="black"/>
                </a:solidFill>
                <a:effectLst/>
                <a:uLnTx/>
                <a:uFillTx/>
                <a:latin typeface="Arial" charset="0"/>
                <a:ea typeface="ＭＳ Ｐゴシック" pitchFamily="50" charset="-128"/>
                <a:cs typeface="+mn-cs"/>
              </a:rPr>
              <a:t>ondanka</a:t>
            </a:r>
            <a:r>
              <a:rPr kumimoji="1" lang="en-US" altLang="ja-JP" sz="1400" i="0" u="none" strike="noStrike" kern="1200" cap="none" spc="0" normalizeH="0" baseline="0" noProof="0">
                <a:ln>
                  <a:noFill/>
                </a:ln>
                <a:solidFill>
                  <a:prstClr val="black"/>
                </a:solidFill>
                <a:effectLst/>
                <a:uLnTx/>
                <a:uFillTx/>
                <a:latin typeface="Arial" charset="0"/>
                <a:ea typeface="ＭＳ Ｐゴシック" pitchFamily="50" charset="-128"/>
                <a:cs typeface="+mn-cs"/>
              </a:rPr>
              <a:t>/syouenesoudan2026.</a:t>
            </a:r>
            <a:r>
              <a:rPr kumimoji="1" lang="en-US" altLang="ja-JP" sz="140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html</a:t>
            </a:r>
            <a:endParaRPr kumimoji="1" lang="ja-JP" altLang="en-US" sz="1400" i="0" u="none" strike="noStrike" kern="1200" cap="none" spc="0" normalizeH="0" baseline="0" noProof="0" dirty="0">
              <a:ln>
                <a:noFill/>
              </a:ln>
              <a:solidFill>
                <a:prstClr val="black"/>
              </a:solidFill>
              <a:effectLst/>
              <a:uLnTx/>
              <a:uFillTx/>
              <a:latin typeface="Arial" charset="0"/>
              <a:ea typeface="ＭＳ Ｐゴシック" pitchFamily="50" charset="-128"/>
              <a:cs typeface="+mn-cs"/>
            </a:endParaRPr>
          </a:p>
        </p:txBody>
      </p:sp>
      <p:sp>
        <p:nvSpPr>
          <p:cNvPr id="37" name="テキスト ボックス 36">
            <a:extLst>
              <a:ext uri="{FF2B5EF4-FFF2-40B4-BE49-F238E27FC236}">
                <a16:creationId xmlns:a16="http://schemas.microsoft.com/office/drawing/2014/main" id="{15799B3E-533F-707C-3E06-0A9507F3BD2F}"/>
              </a:ext>
            </a:extLst>
          </p:cNvPr>
          <p:cNvSpPr txBox="1"/>
          <p:nvPr/>
        </p:nvSpPr>
        <p:spPr>
          <a:xfrm>
            <a:off x="170707" y="4511269"/>
            <a:ext cx="3842430" cy="107721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600" i="0" u="none" strike="noStrike" kern="1200" cap="none" spc="0" normalizeH="0" baseline="0" noProof="0">
                <a:ln>
                  <a:noFill/>
                </a:ln>
                <a:solidFill>
                  <a:prstClr val="black"/>
                </a:solidFill>
                <a:effectLst/>
                <a:uLnTx/>
                <a:uFillTx/>
                <a:latin typeface="Arial" charset="0"/>
                <a:ea typeface="ＭＳ Ｐゴシック" pitchFamily="50" charset="-128"/>
                <a:cs typeface="+mn-cs"/>
              </a:rPr>
              <a:t>【2026</a:t>
            </a:r>
            <a:r>
              <a:rPr kumimoji="1" lang="ja-JP" altLang="en-US" sz="1600" i="0" u="none" strike="noStrike" kern="1200" cap="none" spc="0" normalizeH="0" baseline="0" noProof="0">
                <a:ln>
                  <a:noFill/>
                </a:ln>
                <a:solidFill>
                  <a:prstClr val="black"/>
                </a:solidFill>
                <a:effectLst/>
                <a:uLnTx/>
                <a:uFillTx/>
                <a:latin typeface="Arial" charset="0"/>
                <a:ea typeface="ＭＳ Ｐゴシック" pitchFamily="50" charset="-128"/>
                <a:cs typeface="+mn-cs"/>
              </a:rPr>
              <a:t>年度</a:t>
            </a:r>
            <a:r>
              <a:rPr kumimoji="1" lang="ja-JP" altLang="en-US" sz="160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相談窓口</a:t>
            </a:r>
            <a:r>
              <a:rPr kumimoji="1" lang="en-US" altLang="ja-JP" sz="160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深田電機</a:t>
            </a:r>
            <a:r>
              <a:rPr kumimoji="1" lang="en-US" altLang="ja-JP" sz="160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a:t>
            </a:r>
            <a:r>
              <a:rPr kumimoji="1" lang="ja-JP" altLang="en-US" sz="160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株</a:t>
            </a:r>
            <a:r>
              <a:rPr kumimoji="1" lang="en-US" altLang="ja-JP" sz="160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 </a:t>
            </a:r>
            <a:r>
              <a:rPr kumimoji="1" lang="ja-JP" altLang="en-US" sz="160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ＥＳ室（愛知県委託先）</a:t>
            </a:r>
            <a:endParaRPr kumimoji="1" lang="en-US" altLang="ja-JP" sz="1600" i="0" u="none" strike="noStrike" kern="1200" cap="none" spc="0" normalizeH="0" baseline="0" noProof="0" dirty="0">
              <a:ln>
                <a:noFill/>
              </a:ln>
              <a:solidFill>
                <a:prstClr val="black"/>
              </a:solidFill>
              <a:effectLst/>
              <a:uLnTx/>
              <a:uFillTx/>
              <a:latin typeface="Arial" charset="0"/>
              <a:ea typeface="ＭＳ Ｐゴシック"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ja-JP" sz="1600">
                <a:solidFill>
                  <a:prstClr val="black"/>
                </a:solidFill>
              </a:rPr>
              <a:t>TEL</a:t>
            </a:r>
            <a:r>
              <a:rPr lang="ja-JP" altLang="en-US" sz="1600">
                <a:solidFill>
                  <a:prstClr val="black"/>
                </a:solidFill>
              </a:rPr>
              <a:t>：</a:t>
            </a:r>
            <a:r>
              <a:rPr lang="en-US" altLang="ja-JP" sz="1600">
                <a:solidFill>
                  <a:prstClr val="black"/>
                </a:solidFill>
              </a:rPr>
              <a:t>050-3802-4441</a:t>
            </a:r>
            <a:endParaRPr lang="en-US" altLang="ja-JP" sz="1600" dirty="0">
              <a:solidFill>
                <a:prstClr val="black"/>
              </a:solidFill>
            </a:endParaRPr>
          </a:p>
          <a:p>
            <a:pPr lvl="0">
              <a:defRPr/>
            </a:pPr>
            <a:r>
              <a:rPr kumimoji="1" lang="en-US" altLang="ja-JP" sz="160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E-mail</a:t>
            </a:r>
            <a:r>
              <a:rPr kumimoji="1" lang="ja-JP" altLang="en-US" sz="160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a:t>
            </a:r>
            <a:r>
              <a:rPr lang="en-US" altLang="ja-JP" sz="1600" dirty="0" err="1"/>
              <a:t>shoene@fukadadenki.co.jp</a:t>
            </a:r>
            <a:endParaRPr kumimoji="1" lang="ja-JP" altLang="en-US" sz="1600" i="0" u="none" strike="noStrike" kern="1200" cap="none" spc="0" normalizeH="0" baseline="0" noProof="0" dirty="0">
              <a:ln>
                <a:noFill/>
              </a:ln>
              <a:solidFill>
                <a:prstClr val="black"/>
              </a:solidFill>
              <a:effectLst/>
              <a:uLnTx/>
              <a:uFillTx/>
              <a:latin typeface="Arial" charset="0"/>
              <a:ea typeface="ＭＳ Ｐゴシック" pitchFamily="50" charset="-128"/>
              <a:cs typeface="+mn-cs"/>
            </a:endParaRPr>
          </a:p>
        </p:txBody>
      </p:sp>
      <p:sp>
        <p:nvSpPr>
          <p:cNvPr id="38" name="テキスト ボックス 37">
            <a:extLst>
              <a:ext uri="{FF2B5EF4-FFF2-40B4-BE49-F238E27FC236}">
                <a16:creationId xmlns:a16="http://schemas.microsoft.com/office/drawing/2014/main" id="{27171CE4-0D7E-2AB5-97DD-7458754FF09C}"/>
              </a:ext>
            </a:extLst>
          </p:cNvPr>
          <p:cNvSpPr txBox="1"/>
          <p:nvPr/>
        </p:nvSpPr>
        <p:spPr>
          <a:xfrm>
            <a:off x="146781" y="5804636"/>
            <a:ext cx="3842430"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愛知県</a:t>
            </a:r>
            <a:r>
              <a:rPr kumimoji="1" lang="en-US" altLang="ja-JP" sz="160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Web</a:t>
            </a:r>
            <a:r>
              <a:rPr kumimoji="1" lang="ja-JP" altLang="en-US" sz="160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ページ</a:t>
            </a:r>
          </a:p>
        </p:txBody>
      </p:sp>
      <p:pic>
        <p:nvPicPr>
          <p:cNvPr id="8" name="図 7" descr="QR コード&#10;&#10;AI 生成コンテンツは誤りを含む可能性があります。">
            <a:extLst>
              <a:ext uri="{FF2B5EF4-FFF2-40B4-BE49-F238E27FC236}">
                <a16:creationId xmlns:a16="http://schemas.microsoft.com/office/drawing/2014/main" id="{8AFAB784-7031-33F6-DE7A-C8E467B67480}"/>
              </a:ext>
            </a:extLst>
          </p:cNvPr>
          <p:cNvPicPr>
            <a:picLocks noChangeAspect="1"/>
          </p:cNvPicPr>
          <p:nvPr/>
        </p:nvPicPr>
        <p:blipFill>
          <a:blip r:embed="rId6" cstate="print">
            <a:extLst>
              <a:ext uri="{28A0092B-C50C-407E-A947-70E740481C1C}">
                <a14:useLocalDpi xmlns:a14="http://schemas.microsoft.com/office/drawing/2010/main" val="0"/>
              </a:ext>
            </a:extLst>
          </a:blip>
          <a:srcRect l="7600" t="8294" r="8400" b="8506"/>
          <a:stretch>
            <a:fillRect/>
          </a:stretch>
        </p:blipFill>
        <p:spPr>
          <a:xfrm>
            <a:off x="4011445" y="4685171"/>
            <a:ext cx="1332167" cy="1319479"/>
          </a:xfrm>
          <a:prstGeom prst="rect">
            <a:avLst/>
          </a:prstGeom>
        </p:spPr>
      </p:pic>
      <p:pic>
        <p:nvPicPr>
          <p:cNvPr id="6" name="図 5">
            <a:extLst>
              <a:ext uri="{FF2B5EF4-FFF2-40B4-BE49-F238E27FC236}">
                <a16:creationId xmlns:a16="http://schemas.microsoft.com/office/drawing/2014/main" id="{8CDF83DA-FABC-B33A-8DE2-037ABFD94629}"/>
              </a:ext>
            </a:extLst>
          </p:cNvPr>
          <p:cNvPicPr>
            <a:picLocks noChangeAspect="1"/>
          </p:cNvPicPr>
          <p:nvPr/>
        </p:nvPicPr>
        <p:blipFill>
          <a:blip r:embed="rId7"/>
          <a:srcRect l="1515" t="230"/>
          <a:stretch>
            <a:fillRect/>
          </a:stretch>
        </p:blipFill>
        <p:spPr>
          <a:xfrm>
            <a:off x="5660892" y="1746070"/>
            <a:ext cx="3264506" cy="4654744"/>
          </a:xfrm>
          <a:prstGeom prst="rect">
            <a:avLst/>
          </a:prstGeom>
        </p:spPr>
      </p:pic>
    </p:spTree>
    <p:extLst>
      <p:ext uri="{BB962C8B-B14F-4D97-AF65-F5344CB8AC3E}">
        <p14:creationId xmlns:p14="http://schemas.microsoft.com/office/powerpoint/2010/main" val="35126226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6E2AF-B610-1EE1-E01B-70ABA42A4666}"/>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C4356418-E9FE-E5C6-92A3-94B9ED65BADF}"/>
              </a:ext>
            </a:extLst>
          </p:cNvPr>
          <p:cNvSpPr txBox="1"/>
          <p:nvPr/>
        </p:nvSpPr>
        <p:spPr>
          <a:xfrm>
            <a:off x="473882" y="368660"/>
            <a:ext cx="8208912" cy="1384995"/>
          </a:xfrm>
          <a:prstGeom prst="rect">
            <a:avLst/>
          </a:prstGeom>
          <a:solidFill>
            <a:schemeClr val="accent4">
              <a:lumMod val="20000"/>
              <a:lumOff val="80000"/>
            </a:schemeClr>
          </a:solidFill>
        </p:spPr>
        <p:txBody>
          <a:bodyPr wrap="square" rtlCol="0">
            <a:spAutoFit/>
          </a:bodyPr>
          <a:lstStyle/>
          <a:p>
            <a:r>
              <a:rPr kumimoji="1" lang="ja-JP" altLang="en-US" sz="2800" b="1" dirty="0">
                <a:latin typeface="ＭＳ ゴシック" panose="020B0609070205080204" pitchFamily="49" charset="-128"/>
                <a:ea typeface="ＭＳ ゴシック" panose="020B0609070205080204" pitchFamily="49" charset="-128"/>
              </a:rPr>
              <a:t>愛知県では、脱炭素に係る県の取組等について</a:t>
            </a:r>
            <a:endParaRPr kumimoji="1" lang="en-US" altLang="ja-JP" sz="2800" b="1" dirty="0">
              <a:latin typeface="ＭＳ ゴシック" panose="020B0609070205080204" pitchFamily="49" charset="-128"/>
              <a:ea typeface="ＭＳ ゴシック" panose="020B0609070205080204" pitchFamily="49" charset="-128"/>
            </a:endParaRPr>
          </a:p>
          <a:p>
            <a:r>
              <a:rPr kumimoji="1" lang="ja-JP" altLang="en-US" sz="2800" b="1" dirty="0">
                <a:latin typeface="ＭＳ ゴシック" panose="020B0609070205080204" pitchFamily="49" charset="-128"/>
                <a:ea typeface="ＭＳ ゴシック" panose="020B0609070205080204" pitchFamily="49" charset="-128"/>
              </a:rPr>
              <a:t>メールマガジンでの情報発信をしています。</a:t>
            </a:r>
            <a:endParaRPr kumimoji="1" lang="en-US" altLang="ja-JP" sz="2800" b="1" dirty="0">
              <a:latin typeface="ＭＳ ゴシック" panose="020B0609070205080204" pitchFamily="49" charset="-128"/>
              <a:ea typeface="ＭＳ ゴシック" panose="020B0609070205080204" pitchFamily="49" charset="-128"/>
            </a:endParaRPr>
          </a:p>
          <a:p>
            <a:r>
              <a:rPr kumimoji="1" lang="ja-JP" altLang="en-US" sz="2800" b="1" dirty="0">
                <a:latin typeface="ＭＳ ゴシック" panose="020B0609070205080204" pitchFamily="49" charset="-128"/>
                <a:ea typeface="ＭＳ ゴシック" panose="020B0609070205080204" pitchFamily="49" charset="-128"/>
              </a:rPr>
              <a:t>配信をご希望の方は、以下により登録ください。</a:t>
            </a:r>
          </a:p>
        </p:txBody>
      </p:sp>
      <p:pic>
        <p:nvPicPr>
          <p:cNvPr id="5" name="図 4">
            <a:extLst>
              <a:ext uri="{FF2B5EF4-FFF2-40B4-BE49-F238E27FC236}">
                <a16:creationId xmlns:a16="http://schemas.microsoft.com/office/drawing/2014/main" id="{5F998966-B19B-0259-C43B-63034E3B40C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43908" y="6153073"/>
            <a:ext cx="188277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テキスト ボックス 5">
            <a:extLst>
              <a:ext uri="{FF2B5EF4-FFF2-40B4-BE49-F238E27FC236}">
                <a16:creationId xmlns:a16="http://schemas.microsoft.com/office/drawing/2014/main" id="{053BFBAF-4705-F76D-D80E-AF770FE61D10}"/>
              </a:ext>
            </a:extLst>
          </p:cNvPr>
          <p:cNvSpPr txBox="1"/>
          <p:nvPr/>
        </p:nvSpPr>
        <p:spPr>
          <a:xfrm>
            <a:off x="323061" y="2016362"/>
            <a:ext cx="8510576" cy="3877985"/>
          </a:xfrm>
          <a:prstGeom prst="rect">
            <a:avLst/>
          </a:prstGeom>
          <a:noFill/>
        </p:spPr>
        <p:txBody>
          <a:bodyPr wrap="square" rtlCol="0">
            <a:spAutoFit/>
          </a:bodyPr>
          <a:lstStyle/>
          <a:p>
            <a:r>
              <a:rPr kumimoji="1" lang="ja-JP" altLang="en-US" sz="2800" dirty="0">
                <a:latin typeface="ＭＳ ゴシック" panose="020B0609070205080204" pitchFamily="49" charset="-128"/>
                <a:ea typeface="ＭＳ ゴシック" panose="020B0609070205080204" pitchFamily="49" charset="-128"/>
              </a:rPr>
              <a:t>・愛知県 環境局 地球温暖化対策課 計画Ｇまで</a:t>
            </a:r>
            <a:endParaRPr kumimoji="1" lang="en-US" altLang="ja-JP" sz="2800" dirty="0">
              <a:latin typeface="ＭＳ ゴシック" panose="020B0609070205080204" pitchFamily="49" charset="-128"/>
              <a:ea typeface="ＭＳ ゴシック" panose="020B0609070205080204" pitchFamily="49" charset="-128"/>
            </a:endParaRPr>
          </a:p>
          <a:p>
            <a:r>
              <a:rPr kumimoji="1" lang="ja-JP" altLang="en-US" sz="2800" dirty="0">
                <a:latin typeface="ＭＳ ゴシック" panose="020B0609070205080204" pitchFamily="49" charset="-128"/>
                <a:ea typeface="ＭＳ ゴシック" panose="020B0609070205080204" pitchFamily="49" charset="-128"/>
              </a:rPr>
              <a:t>　メールにより申込みください。</a:t>
            </a:r>
            <a:endParaRPr kumimoji="1" lang="en-US" altLang="ja-JP" sz="2800" dirty="0">
              <a:latin typeface="ＭＳ ゴシック" panose="020B0609070205080204" pitchFamily="49" charset="-128"/>
              <a:ea typeface="ＭＳ ゴシック" panose="020B0609070205080204" pitchFamily="49" charset="-128"/>
            </a:endParaRPr>
          </a:p>
          <a:p>
            <a:pPr>
              <a:lnSpc>
                <a:spcPct val="150000"/>
              </a:lnSpc>
            </a:pPr>
            <a:r>
              <a:rPr kumimoji="1" lang="ja-JP" altLang="en-US" sz="2800" dirty="0">
                <a:solidFill>
                  <a:srgbClr val="0563C1"/>
                </a:solidFill>
                <a:latin typeface="ＭＳ ゴシック" panose="020B0609070205080204" pitchFamily="49" charset="-128"/>
                <a:ea typeface="ＭＳ ゴシック" panose="020B0609070205080204" pitchFamily="49" charset="-128"/>
              </a:rPr>
              <a:t>　　</a:t>
            </a:r>
            <a:r>
              <a:rPr kumimoji="1" lang="ja-JP" altLang="en-US" sz="2800" dirty="0">
                <a:solidFill>
                  <a:srgbClr val="FF0000"/>
                </a:solidFill>
                <a:latin typeface="ＭＳ ゴシック" panose="020B0609070205080204" pitchFamily="49" charset="-128"/>
                <a:ea typeface="ＭＳ ゴシック" panose="020B0609070205080204" pitchFamily="49" charset="-128"/>
              </a:rPr>
              <a:t>宛先：</a:t>
            </a:r>
            <a:r>
              <a:rPr kumimoji="1" lang="en-US" altLang="ja-JP" sz="3600" dirty="0" err="1">
                <a:solidFill>
                  <a:srgbClr val="FF0000"/>
                </a:solidFill>
                <a:latin typeface="+mn-ea"/>
                <a:ea typeface="+mn-ea"/>
                <a:hlinkClick r:id="rId3">
                  <a:extLst>
                    <a:ext uri="{A12FA001-AC4F-418D-AE19-62706E023703}">
                      <ahyp:hlinkClr xmlns:ahyp="http://schemas.microsoft.com/office/drawing/2018/hyperlinkcolor" val="tx"/>
                    </a:ext>
                  </a:extLst>
                </a:hlinkClick>
              </a:rPr>
              <a:t>ondanka</a:t>
            </a:r>
            <a:r>
              <a:rPr lang="en-US" altLang="ja-JP" sz="3600" dirty="0" err="1">
                <a:solidFill>
                  <a:srgbClr val="FF0000"/>
                </a:solidFill>
                <a:latin typeface="+mn-ea"/>
                <a:ea typeface="+mn-ea"/>
                <a:hlinkClick r:id="rId3">
                  <a:extLst>
                    <a:ext uri="{A12FA001-AC4F-418D-AE19-62706E023703}">
                      <ahyp:hlinkClr xmlns:ahyp="http://schemas.microsoft.com/office/drawing/2018/hyperlinkcolor" val="tx"/>
                    </a:ext>
                  </a:extLst>
                </a:hlinkClick>
              </a:rPr>
              <a:t>@pref.aichi.lg.jp</a:t>
            </a:r>
            <a:endParaRPr lang="en-US" altLang="ja-JP" sz="3600" dirty="0">
              <a:solidFill>
                <a:srgbClr val="FF0000"/>
              </a:solidFill>
              <a:latin typeface="+mn-ea"/>
              <a:ea typeface="+mn-ea"/>
            </a:endParaRPr>
          </a:p>
          <a:p>
            <a:endParaRPr lang="en-US" altLang="ja-JP" sz="1200" dirty="0">
              <a:latin typeface="ＭＳ ゴシック" panose="020B0609070205080204" pitchFamily="49" charset="-128"/>
              <a:ea typeface="ＭＳ ゴシック" panose="020B0609070205080204" pitchFamily="49" charset="-128"/>
            </a:endParaRPr>
          </a:p>
          <a:p>
            <a:r>
              <a:rPr kumimoji="1" lang="ja-JP" altLang="en-US" sz="2800" dirty="0">
                <a:latin typeface="ＭＳ ゴシック" panose="020B0609070205080204" pitchFamily="49" charset="-128"/>
                <a:ea typeface="ＭＳ ゴシック" panose="020B0609070205080204" pitchFamily="49" charset="-128"/>
              </a:rPr>
              <a:t>・メール件名を「計画Ｇ宛て ＭＬ情報提供希望」</a:t>
            </a:r>
            <a:endParaRPr kumimoji="1" lang="en-US" altLang="ja-JP" sz="2800" dirty="0">
              <a:latin typeface="ＭＳ ゴシック" panose="020B0609070205080204" pitchFamily="49" charset="-128"/>
              <a:ea typeface="ＭＳ ゴシック" panose="020B0609070205080204" pitchFamily="49" charset="-128"/>
            </a:endParaRPr>
          </a:p>
          <a:p>
            <a:r>
              <a:rPr kumimoji="1" lang="ja-JP" altLang="en-US" sz="2800" dirty="0">
                <a:latin typeface="ＭＳ ゴシック" panose="020B0609070205080204" pitchFamily="49" charset="-128"/>
                <a:ea typeface="ＭＳ ゴシック" panose="020B0609070205080204" pitchFamily="49" charset="-128"/>
              </a:rPr>
              <a:t>　として下さい</a:t>
            </a:r>
            <a:endParaRPr kumimoji="1" lang="en-US" altLang="ja-JP" sz="2800" dirty="0">
              <a:latin typeface="ＭＳ ゴシック" panose="020B0609070205080204" pitchFamily="49" charset="-128"/>
              <a:ea typeface="ＭＳ ゴシック" panose="020B0609070205080204" pitchFamily="49" charset="-128"/>
            </a:endParaRPr>
          </a:p>
          <a:p>
            <a:endParaRPr lang="en-US" altLang="ja-JP" sz="1200" dirty="0">
              <a:latin typeface="ＭＳ ゴシック" panose="020B0609070205080204" pitchFamily="49" charset="-128"/>
              <a:ea typeface="ＭＳ ゴシック" panose="020B0609070205080204" pitchFamily="49" charset="-128"/>
            </a:endParaRPr>
          </a:p>
          <a:p>
            <a:r>
              <a:rPr kumimoji="1" lang="ja-JP" altLang="en-US" sz="2800" dirty="0">
                <a:latin typeface="ＭＳ ゴシック" panose="020B0609070205080204" pitchFamily="49" charset="-128"/>
                <a:ea typeface="ＭＳ ゴシック" panose="020B0609070205080204" pitchFamily="49" charset="-128"/>
              </a:rPr>
              <a:t>・配信を希望する方の会社名・部署・氏名・メール</a:t>
            </a:r>
            <a:endParaRPr kumimoji="1" lang="en-US" altLang="ja-JP" sz="2800" dirty="0">
              <a:latin typeface="ＭＳ ゴシック" panose="020B0609070205080204" pitchFamily="49" charset="-128"/>
              <a:ea typeface="ＭＳ ゴシック" panose="020B0609070205080204" pitchFamily="49" charset="-128"/>
            </a:endParaRPr>
          </a:p>
          <a:p>
            <a:r>
              <a:rPr kumimoji="1" lang="ja-JP" altLang="en-US" sz="2800" dirty="0">
                <a:latin typeface="ＭＳ ゴシック" panose="020B0609070205080204" pitchFamily="49" charset="-128"/>
                <a:ea typeface="ＭＳ ゴシック" panose="020B0609070205080204" pitchFamily="49" charset="-128"/>
              </a:rPr>
              <a:t>　アドレスを御連絡ください。</a:t>
            </a:r>
          </a:p>
        </p:txBody>
      </p:sp>
      <p:sp>
        <p:nvSpPr>
          <p:cNvPr id="7" name="スライド番号プレースホルダー 1">
            <a:extLst>
              <a:ext uri="{FF2B5EF4-FFF2-40B4-BE49-F238E27FC236}">
                <a16:creationId xmlns:a16="http://schemas.microsoft.com/office/drawing/2014/main" id="{0E3649EC-3BF3-88C7-50AA-41CA09A1716F}"/>
              </a:ext>
            </a:extLst>
          </p:cNvPr>
          <p:cNvSpPr txBox="1">
            <a:spLocks/>
          </p:cNvSpPr>
          <p:nvPr/>
        </p:nvSpPr>
        <p:spPr>
          <a:xfrm>
            <a:off x="7079603" y="6475187"/>
            <a:ext cx="2057400" cy="365125"/>
          </a:xfrm>
          <a:prstGeom prst="rect">
            <a:avLst/>
          </a:prstGeom>
        </p:spPr>
        <p:txBody>
          <a:bodyPr/>
          <a:lstStyle>
            <a:defPPr>
              <a:defRPr lang="ja-JP"/>
            </a:defPPr>
            <a:lvl1pPr algn="l" rtl="0" fontAlgn="base">
              <a:spcBef>
                <a:spcPct val="0"/>
              </a:spcBef>
              <a:spcAft>
                <a:spcPct val="0"/>
              </a:spcAft>
              <a:defRPr kumimoji="1" kern="1200">
                <a:solidFill>
                  <a:schemeClr val="tx1"/>
                </a:solidFill>
                <a:latin typeface="Arial" charset="0"/>
                <a:ea typeface="ＭＳ Ｐゴシック" pitchFamily="50"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pitchFamily="50" charset="-128"/>
                <a:cs typeface="+mn-cs"/>
              </a:defRPr>
            </a:lvl5pPr>
            <a:lvl6pPr marL="2286000" algn="l" defTabSz="914400" rtl="0" eaLnBrk="1" latinLnBrk="0" hangingPunct="1">
              <a:defRPr kumimoji="1" kern="1200">
                <a:solidFill>
                  <a:schemeClr val="tx1"/>
                </a:solidFill>
                <a:latin typeface="Arial" charset="0"/>
                <a:ea typeface="ＭＳ Ｐゴシック" pitchFamily="50" charset="-128"/>
                <a:cs typeface="+mn-cs"/>
              </a:defRPr>
            </a:lvl6pPr>
            <a:lvl7pPr marL="2743200" algn="l" defTabSz="914400" rtl="0" eaLnBrk="1" latinLnBrk="0" hangingPunct="1">
              <a:defRPr kumimoji="1" kern="1200">
                <a:solidFill>
                  <a:schemeClr val="tx1"/>
                </a:solidFill>
                <a:latin typeface="Arial" charset="0"/>
                <a:ea typeface="ＭＳ Ｐゴシック" pitchFamily="50" charset="-128"/>
                <a:cs typeface="+mn-cs"/>
              </a:defRPr>
            </a:lvl7pPr>
            <a:lvl8pPr marL="3200400" algn="l" defTabSz="914400" rtl="0" eaLnBrk="1" latinLnBrk="0" hangingPunct="1">
              <a:defRPr kumimoji="1" kern="1200">
                <a:solidFill>
                  <a:schemeClr val="tx1"/>
                </a:solidFill>
                <a:latin typeface="Arial" charset="0"/>
                <a:ea typeface="ＭＳ Ｐゴシック" pitchFamily="50" charset="-128"/>
                <a:cs typeface="+mn-cs"/>
              </a:defRPr>
            </a:lvl8pPr>
            <a:lvl9pPr marL="3657600" algn="l" defTabSz="914400" rtl="0" eaLnBrk="1" latinLnBrk="0" hangingPunct="1">
              <a:defRPr kumimoji="1" kern="1200">
                <a:solidFill>
                  <a:schemeClr val="tx1"/>
                </a:solidFill>
                <a:latin typeface="Arial" charset="0"/>
                <a:ea typeface="ＭＳ Ｐゴシック" pitchFamily="50" charset="-128"/>
                <a:cs typeface="+mn-cs"/>
              </a:defRPr>
            </a:lvl9pPr>
          </a:lstStyle>
          <a:p>
            <a:pPr algn="r">
              <a:defRPr/>
            </a:pPr>
            <a:fld id="{1417E706-0455-422C-86B6-2D1D9CDC801E}" type="slidenum">
              <a:rPr lang="ja-JP" altLang="en-US" smtClean="0">
                <a:solidFill>
                  <a:srgbClr val="898989"/>
                </a:solidFill>
                <a:latin typeface="ＭＳ Ｐゴシック" panose="020B0600070205080204" pitchFamily="50" charset="-128"/>
              </a:rPr>
              <a:pPr algn="r">
                <a:defRPr/>
              </a:pPr>
              <a:t>21</a:t>
            </a:fld>
            <a:endParaRPr lang="ja-JP" altLang="en-US" dirty="0">
              <a:solidFill>
                <a:srgbClr val="898989"/>
              </a:solidFill>
              <a:latin typeface="ＭＳ Ｐゴシック" panose="020B0600070205080204" pitchFamily="50" charset="-128"/>
            </a:endParaRPr>
          </a:p>
        </p:txBody>
      </p:sp>
    </p:spTree>
    <p:extLst>
      <p:ext uri="{BB962C8B-B14F-4D97-AF65-F5344CB8AC3E}">
        <p14:creationId xmlns:p14="http://schemas.microsoft.com/office/powerpoint/2010/main" val="35731506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24673CF-0A33-108D-26B3-C470600CD679}"/>
              </a:ext>
            </a:extLst>
          </p:cNvPr>
          <p:cNvSpPr txBox="1">
            <a:spLocks/>
          </p:cNvSpPr>
          <p:nvPr/>
        </p:nvSpPr>
        <p:spPr>
          <a:xfrm>
            <a:off x="832867" y="2348880"/>
            <a:ext cx="7776864" cy="2304256"/>
          </a:xfrm>
          <a:prstGeom prst="rect">
            <a:avLst/>
          </a:prstGeom>
          <a:solidFill>
            <a:schemeClr val="accent1">
              <a:lumMod val="20000"/>
              <a:lumOff val="80000"/>
            </a:schemeClr>
          </a:solidFill>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fontAlgn="base">
              <a:lnSpc>
                <a:spcPct val="150000"/>
              </a:lnSpc>
              <a:spcAft>
                <a:spcPct val="0"/>
              </a:spcAft>
            </a:pPr>
            <a:r>
              <a:rPr lang="ja-JP" altLang="en-US" sz="3200" b="1" dirty="0">
                <a:latin typeface="HG丸ｺﾞｼｯｸM-PRO" panose="020F0600000000000000" pitchFamily="50" charset="-128"/>
                <a:ea typeface="HG丸ｺﾞｼｯｸM-PRO" panose="020F0600000000000000" pitchFamily="50" charset="-128"/>
                <a:cs typeface="メイリオ" pitchFamily="50" charset="-128"/>
              </a:rPr>
              <a:t>ご清聴ありがとうございました。</a:t>
            </a:r>
            <a:endParaRPr lang="en-US" altLang="ja-JP" sz="3200" b="1" dirty="0">
              <a:latin typeface="HG丸ｺﾞｼｯｸM-PRO" panose="020F0600000000000000" pitchFamily="50" charset="-128"/>
              <a:ea typeface="HG丸ｺﾞｼｯｸM-PRO" panose="020F0600000000000000" pitchFamily="50" charset="-128"/>
              <a:cs typeface="メイリオ" pitchFamily="50" charset="-128"/>
            </a:endParaRPr>
          </a:p>
          <a:p>
            <a:pPr algn="l" fontAlgn="base">
              <a:lnSpc>
                <a:spcPct val="150000"/>
              </a:lnSpc>
              <a:spcAft>
                <a:spcPct val="0"/>
              </a:spcAft>
            </a:pPr>
            <a:r>
              <a:rPr lang="ja-JP" altLang="en-US" sz="3200" b="1" dirty="0">
                <a:latin typeface="HG丸ｺﾞｼｯｸM-PRO" panose="020F0600000000000000" pitchFamily="50" charset="-128"/>
                <a:ea typeface="HG丸ｺﾞｼｯｸM-PRO" panose="020F0600000000000000" pitchFamily="50" charset="-128"/>
                <a:cs typeface="メイリオ" pitchFamily="50" charset="-128"/>
              </a:rPr>
              <a:t>今後も本県のカーボンニュートラル</a:t>
            </a:r>
            <a:endParaRPr lang="en-US" altLang="ja-JP" sz="3200" b="1" dirty="0">
              <a:latin typeface="HG丸ｺﾞｼｯｸM-PRO" panose="020F0600000000000000" pitchFamily="50" charset="-128"/>
              <a:ea typeface="HG丸ｺﾞｼｯｸM-PRO" panose="020F0600000000000000" pitchFamily="50" charset="-128"/>
              <a:cs typeface="メイリオ" pitchFamily="50" charset="-128"/>
            </a:endParaRPr>
          </a:p>
          <a:p>
            <a:pPr algn="l" fontAlgn="base">
              <a:lnSpc>
                <a:spcPct val="150000"/>
              </a:lnSpc>
              <a:spcAft>
                <a:spcPct val="0"/>
              </a:spcAft>
            </a:pPr>
            <a:r>
              <a:rPr lang="ja-JP" altLang="en-US" sz="3200" b="1" dirty="0">
                <a:latin typeface="HG丸ｺﾞｼｯｸM-PRO" panose="020F0600000000000000" pitchFamily="50" charset="-128"/>
                <a:ea typeface="HG丸ｺﾞｼｯｸM-PRO" panose="020F0600000000000000" pitchFamily="50" charset="-128"/>
                <a:cs typeface="メイリオ" pitchFamily="50" charset="-128"/>
              </a:rPr>
              <a:t>実現に向け、ご協力をお願いいたします。</a:t>
            </a:r>
            <a:endParaRPr lang="en-US" altLang="ja-JP" sz="3200" b="1" dirty="0">
              <a:latin typeface="HG丸ｺﾞｼｯｸM-PRO" panose="020F0600000000000000" pitchFamily="50" charset="-128"/>
              <a:ea typeface="HG丸ｺﾞｼｯｸM-PRO" panose="020F0600000000000000" pitchFamily="50" charset="-128"/>
              <a:cs typeface="メイリオ" pitchFamily="50" charset="-128"/>
            </a:endParaRPr>
          </a:p>
        </p:txBody>
      </p:sp>
      <p:pic>
        <p:nvPicPr>
          <p:cNvPr id="5" name="図 4">
            <a:extLst>
              <a:ext uri="{FF2B5EF4-FFF2-40B4-BE49-F238E27FC236}">
                <a16:creationId xmlns:a16="http://schemas.microsoft.com/office/drawing/2014/main" id="{E200A066-D0AB-AF13-0B72-0AC4D0098FC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9912" y="5974097"/>
            <a:ext cx="188277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図 5" descr="矢印 が含まれている画像&#10;&#10;AI によって生成されたコンテンツは間違っている可能性があります。">
            <a:extLst>
              <a:ext uri="{FF2B5EF4-FFF2-40B4-BE49-F238E27FC236}">
                <a16:creationId xmlns:a16="http://schemas.microsoft.com/office/drawing/2014/main" id="{8ADD797C-6B96-54E5-0469-FF9BD96E85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5363" y="224644"/>
            <a:ext cx="2142912" cy="1827505"/>
          </a:xfrm>
          <a:prstGeom prst="rect">
            <a:avLst/>
          </a:prstGeom>
        </p:spPr>
      </p:pic>
      <p:sp>
        <p:nvSpPr>
          <p:cNvPr id="4" name="スライド番号プレースホルダー 1">
            <a:extLst>
              <a:ext uri="{FF2B5EF4-FFF2-40B4-BE49-F238E27FC236}">
                <a16:creationId xmlns:a16="http://schemas.microsoft.com/office/drawing/2014/main" id="{D5EBAF32-3EFD-7B6B-4545-28C2EFC28243}"/>
              </a:ext>
            </a:extLst>
          </p:cNvPr>
          <p:cNvSpPr txBox="1">
            <a:spLocks/>
          </p:cNvSpPr>
          <p:nvPr/>
        </p:nvSpPr>
        <p:spPr>
          <a:xfrm>
            <a:off x="7079603" y="6475187"/>
            <a:ext cx="2057400" cy="365125"/>
          </a:xfrm>
          <a:prstGeom prst="rect">
            <a:avLst/>
          </a:prstGeom>
        </p:spPr>
        <p:txBody>
          <a:bodyPr/>
          <a:lstStyle>
            <a:defPPr>
              <a:defRPr lang="ja-JP"/>
            </a:defPPr>
            <a:lvl1pPr algn="l" rtl="0" fontAlgn="base">
              <a:spcBef>
                <a:spcPct val="0"/>
              </a:spcBef>
              <a:spcAft>
                <a:spcPct val="0"/>
              </a:spcAft>
              <a:defRPr kumimoji="1" kern="1200">
                <a:solidFill>
                  <a:schemeClr val="tx1"/>
                </a:solidFill>
                <a:latin typeface="Arial" charset="0"/>
                <a:ea typeface="ＭＳ Ｐゴシック" pitchFamily="50"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pitchFamily="50" charset="-128"/>
                <a:cs typeface="+mn-cs"/>
              </a:defRPr>
            </a:lvl5pPr>
            <a:lvl6pPr marL="2286000" algn="l" defTabSz="914400" rtl="0" eaLnBrk="1" latinLnBrk="0" hangingPunct="1">
              <a:defRPr kumimoji="1" kern="1200">
                <a:solidFill>
                  <a:schemeClr val="tx1"/>
                </a:solidFill>
                <a:latin typeface="Arial" charset="0"/>
                <a:ea typeface="ＭＳ Ｐゴシック" pitchFamily="50" charset="-128"/>
                <a:cs typeface="+mn-cs"/>
              </a:defRPr>
            </a:lvl6pPr>
            <a:lvl7pPr marL="2743200" algn="l" defTabSz="914400" rtl="0" eaLnBrk="1" latinLnBrk="0" hangingPunct="1">
              <a:defRPr kumimoji="1" kern="1200">
                <a:solidFill>
                  <a:schemeClr val="tx1"/>
                </a:solidFill>
                <a:latin typeface="Arial" charset="0"/>
                <a:ea typeface="ＭＳ Ｐゴシック" pitchFamily="50" charset="-128"/>
                <a:cs typeface="+mn-cs"/>
              </a:defRPr>
            </a:lvl7pPr>
            <a:lvl8pPr marL="3200400" algn="l" defTabSz="914400" rtl="0" eaLnBrk="1" latinLnBrk="0" hangingPunct="1">
              <a:defRPr kumimoji="1" kern="1200">
                <a:solidFill>
                  <a:schemeClr val="tx1"/>
                </a:solidFill>
                <a:latin typeface="Arial" charset="0"/>
                <a:ea typeface="ＭＳ Ｐゴシック" pitchFamily="50" charset="-128"/>
                <a:cs typeface="+mn-cs"/>
              </a:defRPr>
            </a:lvl8pPr>
            <a:lvl9pPr marL="3657600" algn="l" defTabSz="914400" rtl="0" eaLnBrk="1" latinLnBrk="0" hangingPunct="1">
              <a:defRPr kumimoji="1" kern="1200">
                <a:solidFill>
                  <a:schemeClr val="tx1"/>
                </a:solidFill>
                <a:latin typeface="Arial" charset="0"/>
                <a:ea typeface="ＭＳ Ｐゴシック" pitchFamily="50" charset="-128"/>
                <a:cs typeface="+mn-cs"/>
              </a:defRPr>
            </a:lvl9pPr>
          </a:lstStyle>
          <a:p>
            <a:pPr algn="r">
              <a:defRPr/>
            </a:pPr>
            <a:fld id="{1417E706-0455-422C-86B6-2D1D9CDC801E}" type="slidenum">
              <a:rPr lang="ja-JP" altLang="en-US" smtClean="0">
                <a:solidFill>
                  <a:srgbClr val="898989"/>
                </a:solidFill>
                <a:latin typeface="ＭＳ Ｐゴシック" panose="020B0600070205080204" pitchFamily="50" charset="-128"/>
              </a:rPr>
              <a:pPr algn="r">
                <a:defRPr/>
              </a:pPr>
              <a:t>22</a:t>
            </a:fld>
            <a:endParaRPr lang="ja-JP" altLang="en-US" dirty="0">
              <a:solidFill>
                <a:srgbClr val="898989"/>
              </a:solidFill>
              <a:latin typeface="ＭＳ Ｐゴシック" panose="020B0600070205080204" pitchFamily="50" charset="-128"/>
            </a:endParaRPr>
          </a:p>
        </p:txBody>
      </p:sp>
    </p:spTree>
    <p:extLst>
      <p:ext uri="{BB962C8B-B14F-4D97-AF65-F5344CB8AC3E}">
        <p14:creationId xmlns:p14="http://schemas.microsoft.com/office/powerpoint/2010/main" val="1307154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F9F1E35A-4026-93E1-1122-5F0E6A69D907}"/>
              </a:ext>
            </a:extLst>
          </p:cNvPr>
          <p:cNvSpPr/>
          <p:nvPr/>
        </p:nvSpPr>
        <p:spPr>
          <a:xfrm>
            <a:off x="483242" y="2083752"/>
            <a:ext cx="7761166" cy="111358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Rectangle 3">
            <a:extLst>
              <a:ext uri="{FF2B5EF4-FFF2-40B4-BE49-F238E27FC236}">
                <a16:creationId xmlns:a16="http://schemas.microsoft.com/office/drawing/2014/main" id="{2216D464-DC1C-48CE-ABB6-99B68B43EA3A}"/>
              </a:ext>
            </a:extLst>
          </p:cNvPr>
          <p:cNvSpPr>
            <a:spLocks noChangeArrowheads="1"/>
          </p:cNvSpPr>
          <p:nvPr/>
        </p:nvSpPr>
        <p:spPr bwMode="auto">
          <a:xfrm>
            <a:off x="1" y="89020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ja-JP" altLang="en-US" sz="1350" dirty="0">
              <a:latin typeface="ＭＳ Ｐゴシック" panose="020B0600070205080204" pitchFamily="50" charset="-128"/>
              <a:ea typeface="ＭＳ Ｐゴシック" panose="020B0600070205080204" pitchFamily="50" charset="-128"/>
            </a:endParaRPr>
          </a:p>
        </p:txBody>
      </p:sp>
      <p:sp>
        <p:nvSpPr>
          <p:cNvPr id="3" name="Rectangle 4">
            <a:extLst>
              <a:ext uri="{FF2B5EF4-FFF2-40B4-BE49-F238E27FC236}">
                <a16:creationId xmlns:a16="http://schemas.microsoft.com/office/drawing/2014/main" id="{581F4959-8757-482A-A9DF-A669BB6160F5}"/>
              </a:ext>
            </a:extLst>
          </p:cNvPr>
          <p:cNvSpPr>
            <a:spLocks noChangeArrowheads="1"/>
          </p:cNvSpPr>
          <p:nvPr/>
        </p:nvSpPr>
        <p:spPr bwMode="auto">
          <a:xfrm>
            <a:off x="0" y="1096276"/>
            <a:ext cx="350096"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indent="57150" defTabSz="685800" eaLnBrk="0" fontAlgn="base" hangingPunct="0">
              <a:spcBef>
                <a:spcPct val="0"/>
              </a:spcBef>
              <a:spcAft>
                <a:spcPct val="0"/>
              </a:spcAft>
            </a:pPr>
            <a:r>
              <a:rPr lang="ja-JP" altLang="ja-JP" sz="900" dirty="0">
                <a:latin typeface="ＭＳ Ｐゴシック" panose="020B0600070205080204" pitchFamily="50" charset="-128"/>
                <a:ea typeface="ＭＳ Ｐゴシック" panose="020B0600070205080204" pitchFamily="50" charset="-128"/>
                <a:cs typeface="Times New Roman" panose="02020603050405020304" pitchFamily="18" charset="0"/>
              </a:rPr>
              <a:t>　　</a:t>
            </a:r>
            <a:endParaRPr lang="ja-JP" altLang="ja-JP" sz="1350" dirty="0">
              <a:latin typeface="ＭＳ Ｐゴシック" panose="020B0600070205080204" pitchFamily="50" charset="-128"/>
              <a:ea typeface="ＭＳ Ｐゴシック" panose="020B0600070205080204" pitchFamily="50" charset="-128"/>
            </a:endParaRPr>
          </a:p>
        </p:txBody>
      </p:sp>
      <p:sp>
        <p:nvSpPr>
          <p:cNvPr id="4" name="Rectangle 5">
            <a:extLst>
              <a:ext uri="{FF2B5EF4-FFF2-40B4-BE49-F238E27FC236}">
                <a16:creationId xmlns:a16="http://schemas.microsoft.com/office/drawing/2014/main" id="{9473BC58-607F-424A-A6E7-B0577DC1090B}"/>
              </a:ext>
            </a:extLst>
          </p:cNvPr>
          <p:cNvSpPr>
            <a:spLocks noChangeArrowheads="1"/>
          </p:cNvSpPr>
          <p:nvPr/>
        </p:nvSpPr>
        <p:spPr bwMode="auto">
          <a:xfrm>
            <a:off x="1" y="268328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ja-JP" altLang="en-US" sz="1350" dirty="0">
              <a:latin typeface="ＭＳ Ｐゴシック" panose="020B0600070205080204" pitchFamily="50" charset="-128"/>
              <a:ea typeface="ＭＳ Ｐゴシック" panose="020B0600070205080204" pitchFamily="50" charset="-128"/>
            </a:endParaRPr>
          </a:p>
        </p:txBody>
      </p:sp>
      <p:sp>
        <p:nvSpPr>
          <p:cNvPr id="6" name="Rectangle 8">
            <a:extLst>
              <a:ext uri="{FF2B5EF4-FFF2-40B4-BE49-F238E27FC236}">
                <a16:creationId xmlns:a16="http://schemas.microsoft.com/office/drawing/2014/main" id="{EF2A7217-554A-4C82-922F-9D84A8568F2D}"/>
              </a:ext>
            </a:extLst>
          </p:cNvPr>
          <p:cNvSpPr>
            <a:spLocks noChangeArrowheads="1"/>
          </p:cNvSpPr>
          <p:nvPr/>
        </p:nvSpPr>
        <p:spPr bwMode="auto">
          <a:xfrm>
            <a:off x="-114300" y="34619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ja-JP" altLang="en-US" sz="1350" dirty="0">
              <a:latin typeface="ＭＳ Ｐゴシック" panose="020B0600070205080204" pitchFamily="50" charset="-128"/>
              <a:ea typeface="ＭＳ Ｐゴシック" panose="020B0600070205080204" pitchFamily="50" charset="-128"/>
            </a:endParaRPr>
          </a:p>
        </p:txBody>
      </p:sp>
      <p:sp>
        <p:nvSpPr>
          <p:cNvPr id="7" name="Rectangle 9">
            <a:extLst>
              <a:ext uri="{FF2B5EF4-FFF2-40B4-BE49-F238E27FC236}">
                <a16:creationId xmlns:a16="http://schemas.microsoft.com/office/drawing/2014/main" id="{157F7FF1-A43D-4172-B8A7-5FD3FB03AE0E}"/>
              </a:ext>
            </a:extLst>
          </p:cNvPr>
          <p:cNvSpPr>
            <a:spLocks noChangeArrowheads="1"/>
          </p:cNvSpPr>
          <p:nvPr/>
        </p:nvSpPr>
        <p:spPr bwMode="auto">
          <a:xfrm>
            <a:off x="-114300" y="3668026"/>
            <a:ext cx="350096"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indent="57150" defTabSz="685800" eaLnBrk="0" fontAlgn="base" hangingPunct="0">
              <a:spcBef>
                <a:spcPct val="0"/>
              </a:spcBef>
              <a:spcAft>
                <a:spcPct val="0"/>
              </a:spcAft>
            </a:pPr>
            <a:r>
              <a:rPr lang="ja-JP" altLang="ja-JP" sz="900" dirty="0">
                <a:latin typeface="ＭＳ Ｐゴシック" panose="020B0600070205080204" pitchFamily="50" charset="-128"/>
                <a:ea typeface="ＭＳ Ｐゴシック" panose="020B0600070205080204" pitchFamily="50" charset="-128"/>
                <a:cs typeface="Times New Roman" panose="02020603050405020304" pitchFamily="18" charset="0"/>
              </a:rPr>
              <a:t>　　</a:t>
            </a:r>
            <a:endParaRPr lang="ja-JP" altLang="ja-JP" sz="1350" dirty="0">
              <a:latin typeface="ＭＳ Ｐゴシック" panose="020B0600070205080204" pitchFamily="50" charset="-128"/>
              <a:ea typeface="ＭＳ Ｐゴシック" panose="020B0600070205080204" pitchFamily="50" charset="-128"/>
            </a:endParaRPr>
          </a:p>
        </p:txBody>
      </p:sp>
      <p:sp>
        <p:nvSpPr>
          <p:cNvPr id="8" name="Rectangle 10">
            <a:extLst>
              <a:ext uri="{FF2B5EF4-FFF2-40B4-BE49-F238E27FC236}">
                <a16:creationId xmlns:a16="http://schemas.microsoft.com/office/drawing/2014/main" id="{1F868F60-2D38-4764-A77F-B2E4B4F4F39A}"/>
              </a:ext>
            </a:extLst>
          </p:cNvPr>
          <p:cNvSpPr>
            <a:spLocks noChangeArrowheads="1"/>
          </p:cNvSpPr>
          <p:nvPr/>
        </p:nvSpPr>
        <p:spPr bwMode="auto">
          <a:xfrm>
            <a:off x="-114300" y="52550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ja-JP" altLang="en-US" sz="1350" dirty="0">
              <a:latin typeface="ＭＳ Ｐゴシック" panose="020B0600070205080204" pitchFamily="50" charset="-128"/>
              <a:ea typeface="ＭＳ Ｐゴシック" panose="020B0600070205080204" pitchFamily="50" charset="-128"/>
            </a:endParaRPr>
          </a:p>
        </p:txBody>
      </p:sp>
      <p:sp>
        <p:nvSpPr>
          <p:cNvPr id="13" name="正方形/長方形 12">
            <a:extLst>
              <a:ext uri="{FF2B5EF4-FFF2-40B4-BE49-F238E27FC236}">
                <a16:creationId xmlns:a16="http://schemas.microsoft.com/office/drawing/2014/main" id="{9178C084-618B-4ADA-8045-3F2694E5AFB7}"/>
              </a:ext>
            </a:extLst>
          </p:cNvPr>
          <p:cNvSpPr/>
          <p:nvPr/>
        </p:nvSpPr>
        <p:spPr>
          <a:xfrm>
            <a:off x="333082" y="622326"/>
            <a:ext cx="8810918" cy="1113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dirty="0">
                <a:solidFill>
                  <a:schemeClr val="tx1"/>
                </a:solidFill>
                <a:latin typeface="ＭＳ Ｐゴシック" panose="020B0600070205080204" pitchFamily="50" charset="-128"/>
                <a:ea typeface="ＭＳ Ｐゴシック" panose="020B0600070205080204" pitchFamily="50" charset="-128"/>
              </a:rPr>
              <a:t>○　パリ協定　</a:t>
            </a:r>
            <a:endParaRPr kumimoji="1" lang="en-US" altLang="ja-JP" sz="2400" dirty="0">
              <a:solidFill>
                <a:schemeClr val="tx1"/>
              </a:solidFill>
              <a:latin typeface="ＭＳ Ｐゴシック" panose="020B0600070205080204" pitchFamily="50" charset="-128"/>
              <a:ea typeface="ＭＳ Ｐゴシック" panose="020B0600070205080204" pitchFamily="50" charset="-128"/>
            </a:endParaRPr>
          </a:p>
          <a:p>
            <a:r>
              <a:rPr kumimoji="1" lang="ja-JP" altLang="en-US" sz="2200" dirty="0">
                <a:solidFill>
                  <a:schemeClr val="tx1"/>
                </a:solidFill>
                <a:latin typeface="ＭＳ Ｐゴシック" panose="020B0600070205080204" pitchFamily="50" charset="-128"/>
                <a:ea typeface="ＭＳ Ｐゴシック" panose="020B0600070205080204" pitchFamily="50" charset="-128"/>
              </a:rPr>
              <a:t>（</a:t>
            </a:r>
            <a:r>
              <a:rPr kumimoji="1" lang="en-US" altLang="ja-JP" sz="2200" dirty="0">
                <a:solidFill>
                  <a:schemeClr val="tx1"/>
                </a:solidFill>
                <a:latin typeface="ＭＳ Ｐゴシック" panose="020B0600070205080204" pitchFamily="50" charset="-128"/>
                <a:ea typeface="ＭＳ Ｐゴシック" panose="020B0600070205080204" pitchFamily="50" charset="-128"/>
              </a:rPr>
              <a:t>2015</a:t>
            </a:r>
            <a:r>
              <a:rPr kumimoji="1" lang="ja-JP" altLang="en-US" sz="2200" dirty="0">
                <a:solidFill>
                  <a:schemeClr val="tx1"/>
                </a:solidFill>
                <a:latin typeface="ＭＳ Ｐゴシック" panose="020B0600070205080204" pitchFamily="50" charset="-128"/>
                <a:ea typeface="ＭＳ Ｐゴシック" panose="020B0600070205080204" pitchFamily="50" charset="-128"/>
              </a:rPr>
              <a:t>年国連気候変動枠組条約第</a:t>
            </a:r>
            <a:r>
              <a:rPr kumimoji="1" lang="en-US" altLang="ja-JP" sz="2200" dirty="0">
                <a:solidFill>
                  <a:schemeClr val="tx1"/>
                </a:solidFill>
                <a:latin typeface="ＭＳ Ｐゴシック" panose="020B0600070205080204" pitchFamily="50" charset="-128"/>
                <a:ea typeface="ＭＳ Ｐゴシック" panose="020B0600070205080204" pitchFamily="50" charset="-128"/>
              </a:rPr>
              <a:t>21</a:t>
            </a:r>
            <a:r>
              <a:rPr kumimoji="1" lang="ja-JP" altLang="en-US" sz="2200" dirty="0">
                <a:solidFill>
                  <a:schemeClr val="tx1"/>
                </a:solidFill>
                <a:latin typeface="ＭＳ Ｐゴシック" panose="020B0600070205080204" pitchFamily="50" charset="-128"/>
                <a:ea typeface="ＭＳ Ｐゴシック" panose="020B0600070205080204" pitchFamily="50" charset="-128"/>
              </a:rPr>
              <a:t>回締約国会議（</a:t>
            </a:r>
            <a:r>
              <a:rPr kumimoji="1" lang="en-US" altLang="ja-JP" sz="2200" dirty="0">
                <a:solidFill>
                  <a:schemeClr val="tx1"/>
                </a:solidFill>
                <a:latin typeface="ＭＳ Ｐゴシック" panose="020B0600070205080204" pitchFamily="50" charset="-128"/>
                <a:ea typeface="ＭＳ Ｐゴシック" panose="020B0600070205080204" pitchFamily="50" charset="-128"/>
              </a:rPr>
              <a:t>COP21</a:t>
            </a:r>
            <a:r>
              <a:rPr kumimoji="1" lang="ja-JP" altLang="en-US" sz="2200" dirty="0">
                <a:solidFill>
                  <a:schemeClr val="tx1"/>
                </a:solidFill>
                <a:latin typeface="ＭＳ Ｐゴシック" panose="020B0600070205080204" pitchFamily="50" charset="-128"/>
                <a:ea typeface="ＭＳ Ｐゴシック" panose="020B0600070205080204" pitchFamily="50" charset="-128"/>
              </a:rPr>
              <a:t>）にて採択、 </a:t>
            </a:r>
            <a:endParaRPr kumimoji="1" lang="en-US" altLang="ja-JP" sz="2200" dirty="0">
              <a:solidFill>
                <a:schemeClr val="tx1"/>
              </a:solidFill>
              <a:latin typeface="ＭＳ Ｐゴシック" panose="020B0600070205080204" pitchFamily="50" charset="-128"/>
              <a:ea typeface="ＭＳ Ｐゴシック" panose="020B0600070205080204" pitchFamily="50" charset="-128"/>
            </a:endParaRPr>
          </a:p>
          <a:p>
            <a:r>
              <a:rPr lang="en-US" altLang="ja-JP" sz="2200" dirty="0">
                <a:solidFill>
                  <a:schemeClr val="tx1"/>
                </a:solidFill>
                <a:latin typeface="ＭＳ Ｐゴシック" panose="020B0600070205080204" pitchFamily="50" charset="-128"/>
                <a:ea typeface="ＭＳ Ｐゴシック" panose="020B0600070205080204" pitchFamily="50" charset="-128"/>
              </a:rPr>
              <a:t> </a:t>
            </a:r>
            <a:r>
              <a:rPr lang="ja-JP" altLang="en-US" sz="2200" dirty="0">
                <a:solidFill>
                  <a:schemeClr val="tx1"/>
                </a:solidFill>
                <a:latin typeface="ＭＳ Ｐゴシック" panose="020B0600070205080204" pitchFamily="50" charset="-128"/>
                <a:ea typeface="ＭＳ Ｐゴシック" panose="020B0600070205080204" pitchFamily="50" charset="-128"/>
              </a:rPr>
              <a:t> </a:t>
            </a:r>
            <a:r>
              <a:rPr kumimoji="1" lang="en-US" altLang="ja-JP" sz="2200" dirty="0">
                <a:solidFill>
                  <a:schemeClr val="tx1"/>
                </a:solidFill>
                <a:latin typeface="ＭＳ Ｐゴシック" panose="020B0600070205080204" pitchFamily="50" charset="-128"/>
                <a:ea typeface="ＭＳ Ｐゴシック" panose="020B0600070205080204" pitchFamily="50" charset="-128"/>
              </a:rPr>
              <a:t>2016</a:t>
            </a:r>
            <a:r>
              <a:rPr kumimoji="1" lang="ja-JP" altLang="en-US" sz="2200" dirty="0">
                <a:solidFill>
                  <a:schemeClr val="tx1"/>
                </a:solidFill>
                <a:latin typeface="ＭＳ Ｐゴシック" panose="020B0600070205080204" pitchFamily="50" charset="-128"/>
                <a:ea typeface="ＭＳ Ｐゴシック" panose="020B0600070205080204" pitchFamily="50" charset="-128"/>
              </a:rPr>
              <a:t>年</a:t>
            </a:r>
            <a:r>
              <a:rPr kumimoji="1" lang="en-US" altLang="ja-JP" sz="2200" dirty="0">
                <a:solidFill>
                  <a:schemeClr val="tx1"/>
                </a:solidFill>
                <a:latin typeface="ＭＳ Ｐゴシック" panose="020B0600070205080204" pitchFamily="50" charset="-128"/>
                <a:ea typeface="ＭＳ Ｐゴシック" panose="020B0600070205080204" pitchFamily="50" charset="-128"/>
              </a:rPr>
              <a:t>11</a:t>
            </a:r>
            <a:r>
              <a:rPr kumimoji="1" lang="ja-JP" altLang="en-US" sz="2200" dirty="0">
                <a:solidFill>
                  <a:schemeClr val="tx1"/>
                </a:solidFill>
                <a:latin typeface="ＭＳ Ｐゴシック" panose="020B0600070205080204" pitchFamily="50" charset="-128"/>
                <a:ea typeface="ＭＳ Ｐゴシック" panose="020B0600070205080204" pitchFamily="50" charset="-128"/>
              </a:rPr>
              <a:t>月発効、</a:t>
            </a:r>
            <a:r>
              <a:rPr kumimoji="1" lang="en-US" altLang="ja-JP" sz="2200" dirty="0">
                <a:solidFill>
                  <a:schemeClr val="tx1"/>
                </a:solidFill>
                <a:latin typeface="ＭＳ Ｐゴシック" panose="020B0600070205080204" pitchFamily="50" charset="-128"/>
                <a:ea typeface="ＭＳ Ｐゴシック" panose="020B0600070205080204" pitchFamily="50" charset="-128"/>
              </a:rPr>
              <a:t>2020</a:t>
            </a:r>
            <a:r>
              <a:rPr kumimoji="1" lang="ja-JP" altLang="en-US" sz="2200" dirty="0">
                <a:solidFill>
                  <a:schemeClr val="tx1"/>
                </a:solidFill>
                <a:latin typeface="ＭＳ Ｐゴシック" panose="020B0600070205080204" pitchFamily="50" charset="-128"/>
                <a:ea typeface="ＭＳ Ｐゴシック" panose="020B0600070205080204" pitchFamily="50" charset="-128"/>
              </a:rPr>
              <a:t>年１月スタート）　</a:t>
            </a:r>
          </a:p>
        </p:txBody>
      </p:sp>
      <p:sp>
        <p:nvSpPr>
          <p:cNvPr id="15" name="正方形/長方形 14">
            <a:extLst>
              <a:ext uri="{FF2B5EF4-FFF2-40B4-BE49-F238E27FC236}">
                <a16:creationId xmlns:a16="http://schemas.microsoft.com/office/drawing/2014/main" id="{CF8E38DE-DD03-48EA-96D8-44ED73D01D8D}"/>
              </a:ext>
            </a:extLst>
          </p:cNvPr>
          <p:cNvSpPr/>
          <p:nvPr/>
        </p:nvSpPr>
        <p:spPr>
          <a:xfrm>
            <a:off x="483242" y="2083752"/>
            <a:ext cx="7625061" cy="2021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63525" indent="-263525">
              <a:buFont typeface="Wingdings" panose="05000000000000000000" pitchFamily="2" charset="2"/>
              <a:buChar char="Ø"/>
            </a:pPr>
            <a:r>
              <a:rPr kumimoji="1" lang="ja-JP" altLang="en-US" sz="2200" b="1" dirty="0">
                <a:solidFill>
                  <a:srgbClr val="FF0000"/>
                </a:solidFill>
                <a:latin typeface="ＭＳ Ｐゴシック" panose="020B0600070205080204" pitchFamily="50" charset="-128"/>
                <a:ea typeface="ＭＳ Ｐゴシック" panose="020B0600070205080204" pitchFamily="50" charset="-128"/>
              </a:rPr>
              <a:t>世界共通の目標：産業革命前からの地球の平均気温上昇を２℃より十分低く抑える（２℃目標）とともに、</a:t>
            </a:r>
            <a:r>
              <a:rPr kumimoji="1" lang="en-US" altLang="ja-JP" sz="2200" b="1" dirty="0">
                <a:solidFill>
                  <a:srgbClr val="FF0000"/>
                </a:solidFill>
                <a:latin typeface="ＭＳ Ｐゴシック" panose="020B0600070205080204" pitchFamily="50" charset="-128"/>
                <a:ea typeface="ＭＳ Ｐゴシック" panose="020B0600070205080204" pitchFamily="50" charset="-128"/>
              </a:rPr>
              <a:t>1.5</a:t>
            </a:r>
            <a:r>
              <a:rPr kumimoji="1" lang="ja-JP" altLang="en-US" sz="2200" b="1" dirty="0">
                <a:solidFill>
                  <a:srgbClr val="FF0000"/>
                </a:solidFill>
                <a:latin typeface="ＭＳ Ｐゴシック" panose="020B0600070205080204" pitchFamily="50" charset="-128"/>
                <a:ea typeface="ＭＳ Ｐゴシック" panose="020B0600070205080204" pitchFamily="50" charset="-128"/>
              </a:rPr>
              <a:t>℃に抑える努力を継続（</a:t>
            </a:r>
            <a:r>
              <a:rPr kumimoji="1" lang="en-US" altLang="ja-JP" sz="2200" b="1" dirty="0">
                <a:solidFill>
                  <a:srgbClr val="FF0000"/>
                </a:solidFill>
                <a:latin typeface="ＭＳ Ｐゴシック" panose="020B0600070205080204" pitchFamily="50" charset="-128"/>
                <a:ea typeface="ＭＳ Ｐゴシック" panose="020B0600070205080204" pitchFamily="50" charset="-128"/>
              </a:rPr>
              <a:t>1.5</a:t>
            </a:r>
            <a:r>
              <a:rPr kumimoji="1" lang="ja-JP" altLang="en-US" sz="2200" b="1" dirty="0">
                <a:solidFill>
                  <a:srgbClr val="FF0000"/>
                </a:solidFill>
                <a:latin typeface="ＭＳ Ｐゴシック" panose="020B0600070205080204" pitchFamily="50" charset="-128"/>
                <a:ea typeface="ＭＳ Ｐゴシック" panose="020B0600070205080204" pitchFamily="50" charset="-128"/>
              </a:rPr>
              <a:t>℃目標）</a:t>
            </a:r>
            <a:endParaRPr kumimoji="1" lang="en-US" altLang="ja-JP" sz="2200" b="1" dirty="0">
              <a:solidFill>
                <a:srgbClr val="FF0000"/>
              </a:solidFill>
              <a:latin typeface="ＭＳ Ｐゴシック" panose="020B0600070205080204" pitchFamily="50" charset="-128"/>
              <a:ea typeface="ＭＳ Ｐゴシック" panose="020B0600070205080204" pitchFamily="50" charset="-128"/>
            </a:endParaRPr>
          </a:p>
          <a:p>
            <a:pPr marL="263525" indent="-263525">
              <a:buFont typeface="Wingdings" panose="05000000000000000000" pitchFamily="2" charset="2"/>
              <a:buChar char="Ø"/>
            </a:pPr>
            <a:endParaRPr kumimoji="1" lang="en-US" altLang="ja-JP" sz="2200" dirty="0">
              <a:solidFill>
                <a:srgbClr val="FF0000"/>
              </a:solidFill>
              <a:latin typeface="ＭＳ Ｐゴシック" panose="020B0600070205080204" pitchFamily="50" charset="-128"/>
              <a:ea typeface="ＭＳ Ｐゴシック" panose="020B0600070205080204" pitchFamily="50" charset="-128"/>
            </a:endParaRPr>
          </a:p>
          <a:p>
            <a:pPr marL="257175" indent="-257175">
              <a:buFont typeface="Wingdings" panose="05000000000000000000" pitchFamily="2" charset="2"/>
              <a:buChar char="Ø"/>
            </a:pPr>
            <a:r>
              <a:rPr kumimoji="1" lang="ja-JP" altLang="en-US" sz="2200" dirty="0">
                <a:solidFill>
                  <a:schemeClr val="tx1"/>
                </a:solidFill>
                <a:latin typeface="ＭＳ Ｐゴシック" panose="020B0600070205080204" pitchFamily="50" charset="-128"/>
                <a:ea typeface="ＭＳ Ｐゴシック" panose="020B0600070205080204" pitchFamily="50" charset="-128"/>
              </a:rPr>
              <a:t>全ての国が、削減目標を５年ごとに作成・提出し、削減対策を実施する</a:t>
            </a:r>
            <a:endParaRPr kumimoji="1" lang="en-US" altLang="ja-JP" sz="2200" dirty="0">
              <a:solidFill>
                <a:schemeClr val="tx1"/>
              </a:solidFill>
              <a:latin typeface="ＭＳ Ｐゴシック" panose="020B0600070205080204" pitchFamily="50" charset="-128"/>
              <a:ea typeface="ＭＳ Ｐゴシック" panose="020B0600070205080204" pitchFamily="50" charset="-128"/>
            </a:endParaRPr>
          </a:p>
          <a:p>
            <a:pPr marL="257175" indent="-257175">
              <a:buFont typeface="Wingdings" panose="05000000000000000000" pitchFamily="2" charset="2"/>
              <a:buChar char="Ø"/>
            </a:pPr>
            <a:endParaRPr kumimoji="1" lang="en-US" altLang="ja-JP" sz="2200" dirty="0">
              <a:solidFill>
                <a:schemeClr val="tx1"/>
              </a:solidFill>
              <a:latin typeface="ＭＳ Ｐゴシック" panose="020B0600070205080204" pitchFamily="50" charset="-128"/>
              <a:ea typeface="ＭＳ Ｐゴシック" panose="020B0600070205080204" pitchFamily="50" charset="-128"/>
            </a:endParaRPr>
          </a:p>
          <a:p>
            <a:pPr marL="257175" indent="-257175">
              <a:buFont typeface="Wingdings" panose="05000000000000000000" pitchFamily="2" charset="2"/>
              <a:buChar char="Ø"/>
            </a:pPr>
            <a:r>
              <a:rPr kumimoji="1" lang="ja-JP" altLang="en-US" sz="2200" dirty="0">
                <a:solidFill>
                  <a:schemeClr val="tx1"/>
                </a:solidFill>
                <a:latin typeface="ＭＳ Ｐゴシック" panose="020B0600070205080204" pitchFamily="50" charset="-128"/>
                <a:ea typeface="ＭＳ Ｐゴシック" panose="020B0600070205080204" pitchFamily="50" charset="-128"/>
              </a:rPr>
              <a:t>全ての国が、長期の温室効果ガス低減</a:t>
            </a:r>
            <a:endParaRPr kumimoji="1" lang="en-US" altLang="ja-JP" sz="2200" dirty="0">
              <a:solidFill>
                <a:schemeClr val="tx1"/>
              </a:solidFill>
              <a:latin typeface="ＭＳ Ｐゴシック" panose="020B0600070205080204" pitchFamily="50" charset="-128"/>
              <a:ea typeface="ＭＳ Ｐゴシック" panose="020B0600070205080204" pitchFamily="50" charset="-128"/>
            </a:endParaRPr>
          </a:p>
          <a:p>
            <a:r>
              <a:rPr kumimoji="1" lang="en-US" altLang="ja-JP" sz="2200" dirty="0">
                <a:solidFill>
                  <a:schemeClr val="tx1"/>
                </a:solidFill>
                <a:latin typeface="ＭＳ Ｐゴシック" panose="020B0600070205080204" pitchFamily="50" charset="-128"/>
                <a:ea typeface="ＭＳ Ｐゴシック" panose="020B0600070205080204" pitchFamily="50" charset="-128"/>
              </a:rPr>
              <a:t>   </a:t>
            </a:r>
            <a:r>
              <a:rPr kumimoji="1" lang="ja-JP" altLang="en-US" sz="2200" dirty="0">
                <a:solidFill>
                  <a:schemeClr val="tx1"/>
                </a:solidFill>
                <a:latin typeface="ＭＳ Ｐゴシック" panose="020B0600070205080204" pitchFamily="50" charset="-128"/>
                <a:ea typeface="ＭＳ Ｐゴシック" panose="020B0600070205080204" pitchFamily="50" charset="-128"/>
              </a:rPr>
              <a:t>戦略を策定・提出</a:t>
            </a:r>
            <a:endParaRPr kumimoji="1" lang="en-US" altLang="ja-JP" sz="2200" dirty="0">
              <a:solidFill>
                <a:schemeClr val="tx1"/>
              </a:solidFill>
              <a:latin typeface="ＭＳ Ｐゴシック" panose="020B0600070205080204" pitchFamily="50" charset="-128"/>
              <a:ea typeface="ＭＳ Ｐゴシック" panose="020B0600070205080204" pitchFamily="50" charset="-128"/>
            </a:endParaRPr>
          </a:p>
          <a:p>
            <a:pPr marL="257175" indent="-257175">
              <a:buFont typeface="Wingdings" panose="05000000000000000000" pitchFamily="2" charset="2"/>
              <a:buChar char="Ø"/>
            </a:pPr>
            <a:endParaRPr kumimoji="1" lang="en-US" altLang="ja-JP" sz="2200" dirty="0">
              <a:solidFill>
                <a:schemeClr val="tx1"/>
              </a:solidFill>
              <a:latin typeface="ＭＳ Ｐゴシック" panose="020B0600070205080204" pitchFamily="50" charset="-128"/>
              <a:ea typeface="ＭＳ Ｐゴシック" panose="020B0600070205080204" pitchFamily="50" charset="-128"/>
            </a:endParaRPr>
          </a:p>
          <a:p>
            <a:pPr marL="257175" indent="-257175">
              <a:buFont typeface="Wingdings" panose="05000000000000000000" pitchFamily="2" charset="2"/>
              <a:buChar char="Ø"/>
            </a:pPr>
            <a:r>
              <a:rPr kumimoji="1" lang="ja-JP" altLang="en-US" sz="2200" dirty="0">
                <a:solidFill>
                  <a:schemeClr val="tx1"/>
                </a:solidFill>
                <a:latin typeface="ＭＳ Ｐゴシック" panose="020B0600070205080204" pitchFamily="50" charset="-128"/>
                <a:ea typeface="ＭＳ Ｐゴシック" panose="020B0600070205080204" pitchFamily="50" charset="-128"/>
              </a:rPr>
              <a:t>各国による適応計画プロセスや行動の</a:t>
            </a:r>
            <a:endParaRPr kumimoji="1" lang="en-US" altLang="ja-JP" sz="2200" dirty="0">
              <a:solidFill>
                <a:schemeClr val="tx1"/>
              </a:solidFill>
              <a:latin typeface="ＭＳ Ｐゴシック" panose="020B0600070205080204" pitchFamily="50" charset="-128"/>
              <a:ea typeface="ＭＳ Ｐゴシック" panose="020B0600070205080204" pitchFamily="50" charset="-128"/>
            </a:endParaRPr>
          </a:p>
          <a:p>
            <a:r>
              <a:rPr kumimoji="1" lang="ja-JP" altLang="en-US" sz="2200" dirty="0">
                <a:solidFill>
                  <a:schemeClr val="tx1"/>
                </a:solidFill>
                <a:latin typeface="ＭＳ Ｐゴシック" panose="020B0600070205080204" pitchFamily="50" charset="-128"/>
                <a:ea typeface="ＭＳ Ｐゴシック" panose="020B0600070205080204" pitchFamily="50" charset="-128"/>
              </a:rPr>
              <a:t>   実施、適応報告書の提出・定期更新　</a:t>
            </a:r>
            <a:endParaRPr kumimoji="1" lang="en-US" altLang="ja-JP" sz="2200" dirty="0">
              <a:solidFill>
                <a:schemeClr val="tx1"/>
              </a:solidFill>
              <a:latin typeface="ＭＳ Ｐゴシック" panose="020B0600070205080204" pitchFamily="50" charset="-128"/>
              <a:ea typeface="ＭＳ Ｐゴシック" panose="020B0600070205080204" pitchFamily="50" charset="-128"/>
            </a:endParaRPr>
          </a:p>
        </p:txBody>
      </p:sp>
      <p:sp>
        <p:nvSpPr>
          <p:cNvPr id="14" name="正方形/長方形 13">
            <a:extLst>
              <a:ext uri="{FF2B5EF4-FFF2-40B4-BE49-F238E27FC236}">
                <a16:creationId xmlns:a16="http://schemas.microsoft.com/office/drawing/2014/main" id="{D79D83B9-6F10-45D4-A595-2E3F86F820B4}"/>
              </a:ext>
            </a:extLst>
          </p:cNvPr>
          <p:cNvSpPr/>
          <p:nvPr/>
        </p:nvSpPr>
        <p:spPr>
          <a:xfrm>
            <a:off x="5422282" y="5986046"/>
            <a:ext cx="3707863" cy="5068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ja-JP" altLang="en-US" sz="1000" dirty="0">
                <a:solidFill>
                  <a:schemeClr val="tx1"/>
                </a:solidFill>
                <a:latin typeface="ＭＳ Ｐゴシック" panose="020B0600070205080204" pitchFamily="50" charset="-128"/>
                <a:ea typeface="ＭＳ Ｐゴシック" panose="020B0600070205080204" pitchFamily="50" charset="-128"/>
              </a:rPr>
              <a:t>出典： 外務省ホームページ　「</a:t>
            </a:r>
            <a:r>
              <a:rPr lang="en-US" altLang="ja-JP" sz="1000" dirty="0">
                <a:solidFill>
                  <a:schemeClr val="tx1"/>
                </a:solidFill>
                <a:latin typeface="ＭＳ Ｐゴシック" panose="020B0600070205080204" pitchFamily="50" charset="-128"/>
                <a:ea typeface="ＭＳ Ｐゴシック" panose="020B0600070205080204" pitchFamily="50" charset="-128"/>
              </a:rPr>
              <a:t>2020</a:t>
            </a:r>
            <a:r>
              <a:rPr lang="ja-JP" altLang="en-US" sz="1000" dirty="0">
                <a:solidFill>
                  <a:schemeClr val="tx1"/>
                </a:solidFill>
                <a:latin typeface="ＭＳ Ｐゴシック" panose="020B0600070205080204" pitchFamily="50" charset="-128"/>
                <a:ea typeface="ＭＳ Ｐゴシック" panose="020B0600070205080204" pitchFamily="50" charset="-128"/>
              </a:rPr>
              <a:t>年以降の枠組み：パリ」</a:t>
            </a:r>
            <a:r>
              <a:rPr lang="ja-JP" altLang="en-US" sz="1000" b="1" dirty="0">
                <a:latin typeface="ＭＳ Ｐゴシック" panose="020B0600070205080204" pitchFamily="50" charset="-128"/>
                <a:ea typeface="ＭＳ Ｐゴシック" panose="020B0600070205080204" pitchFamily="50" charset="-128"/>
              </a:rPr>
              <a:t>協定</a:t>
            </a:r>
            <a:r>
              <a:rPr lang="ja-JP" altLang="en-US" sz="1000" dirty="0">
                <a:solidFill>
                  <a:schemeClr val="tx1"/>
                </a:solidFill>
                <a:latin typeface="ＭＳ Ｐゴシック" panose="020B0600070205080204" pitchFamily="50" charset="-128"/>
                <a:ea typeface="ＭＳ Ｐゴシック" panose="020B0600070205080204" pitchFamily="50" charset="-128"/>
              </a:rPr>
              <a:t>　　　　　　　　</a:t>
            </a:r>
            <a:endParaRPr lang="en-US" altLang="ja-JP" sz="1000" dirty="0">
              <a:solidFill>
                <a:schemeClr val="tx1"/>
              </a:solidFill>
              <a:latin typeface="ＭＳ Ｐゴシック" panose="020B0600070205080204" pitchFamily="50" charset="-128"/>
              <a:ea typeface="ＭＳ Ｐゴシック" panose="020B0600070205080204" pitchFamily="50" charset="-128"/>
            </a:endParaRPr>
          </a:p>
          <a:p>
            <a:pPr defTabSz="685800"/>
            <a:r>
              <a:rPr lang="ja-JP" altLang="en-US" sz="1000" dirty="0">
                <a:solidFill>
                  <a:schemeClr val="tx1"/>
                </a:solidFill>
                <a:latin typeface="ＭＳ Ｐゴシック" panose="020B0600070205080204" pitchFamily="50" charset="-128"/>
                <a:ea typeface="ＭＳ Ｐゴシック" panose="020B0600070205080204" pitchFamily="50" charset="-128"/>
              </a:rPr>
              <a:t>　　　   </a:t>
            </a:r>
            <a:r>
              <a:rPr lang="en-US" altLang="ja-JP" sz="1000" dirty="0">
                <a:solidFill>
                  <a:schemeClr val="tx1"/>
                </a:solidFill>
                <a:latin typeface="ＭＳ Ｐゴシック" panose="020B0600070205080204" pitchFamily="50" charset="-128"/>
                <a:ea typeface="ＭＳ Ｐゴシック" panose="020B0600070205080204" pitchFamily="50" charset="-128"/>
              </a:rPr>
              <a:t>https://www.mofa.go.jp/mofaj/ic/ch/page1w_000119.html</a:t>
            </a:r>
          </a:p>
        </p:txBody>
      </p:sp>
      <p:pic>
        <p:nvPicPr>
          <p:cNvPr id="10" name="図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3377" y="3955473"/>
            <a:ext cx="2939949" cy="1959966"/>
          </a:xfrm>
          <a:prstGeom prst="rect">
            <a:avLst/>
          </a:prstGeom>
        </p:spPr>
      </p:pic>
      <p:sp>
        <p:nvSpPr>
          <p:cNvPr id="16" name="正方形/長方形 15">
            <a:extLst>
              <a:ext uri="{FF2B5EF4-FFF2-40B4-BE49-F238E27FC236}">
                <a16:creationId xmlns:a16="http://schemas.microsoft.com/office/drawing/2014/main" id="{93778E54-C974-4AD6-BCBB-717B4F9FE72D}"/>
              </a:ext>
            </a:extLst>
          </p:cNvPr>
          <p:cNvSpPr/>
          <p:nvPr/>
        </p:nvSpPr>
        <p:spPr>
          <a:xfrm>
            <a:off x="0" y="-523"/>
            <a:ext cx="9144000" cy="525599"/>
          </a:xfrm>
          <a:prstGeom prst="rect">
            <a:avLst/>
          </a:prstGeom>
          <a:solidFill>
            <a:schemeClr val="accent5"/>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latin typeface="HG丸ｺﾞｼｯｸM-PRO" panose="020F0600000000000000" pitchFamily="50" charset="-128"/>
                <a:ea typeface="HG丸ｺﾞｼｯｸM-PRO" panose="020F0600000000000000" pitchFamily="50" charset="-128"/>
              </a:rPr>
              <a:t>気候変動に向けた国際動向</a:t>
            </a:r>
          </a:p>
        </p:txBody>
      </p:sp>
      <p:sp>
        <p:nvSpPr>
          <p:cNvPr id="9" name="スライド番号プレースホルダー 8"/>
          <p:cNvSpPr>
            <a:spLocks noGrp="1"/>
          </p:cNvSpPr>
          <p:nvPr>
            <p:ph type="sldNum" sz="quarter" idx="12"/>
          </p:nvPr>
        </p:nvSpPr>
        <p:spPr/>
        <p:txBody>
          <a:bodyPr/>
          <a:lstStyle/>
          <a:p>
            <a:fld id="{1417E706-0455-422C-86B6-2D1D9CDC801E}" type="slidenum">
              <a:rPr kumimoji="1" lang="ja-JP" altLang="en-US" smtClean="0"/>
              <a:t>3</a:t>
            </a:fld>
            <a:endParaRPr kumimoji="1" lang="ja-JP" altLang="en-US"/>
          </a:p>
        </p:txBody>
      </p:sp>
    </p:spTree>
    <p:extLst>
      <p:ext uri="{BB962C8B-B14F-4D97-AF65-F5344CB8AC3E}">
        <p14:creationId xmlns:p14="http://schemas.microsoft.com/office/powerpoint/2010/main" val="2278123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91AFA-DD5A-7C4F-141B-C295EE1A116F}"/>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C03FCFA-90D8-D42F-0936-1BC838D16071}"/>
              </a:ext>
            </a:extLst>
          </p:cNvPr>
          <p:cNvSpPr>
            <a:spLocks noChangeArrowheads="1"/>
          </p:cNvSpPr>
          <p:nvPr/>
        </p:nvSpPr>
        <p:spPr bwMode="auto">
          <a:xfrm>
            <a:off x="1" y="89020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ja-JP" altLang="en-US" sz="1350" dirty="0">
              <a:latin typeface="ＭＳ Ｐゴシック" panose="020B0600070205080204" pitchFamily="50" charset="-128"/>
              <a:ea typeface="ＭＳ Ｐゴシック" panose="020B0600070205080204" pitchFamily="50" charset="-128"/>
            </a:endParaRPr>
          </a:p>
        </p:txBody>
      </p:sp>
      <p:sp>
        <p:nvSpPr>
          <p:cNvPr id="3" name="Rectangle 4">
            <a:extLst>
              <a:ext uri="{FF2B5EF4-FFF2-40B4-BE49-F238E27FC236}">
                <a16:creationId xmlns:a16="http://schemas.microsoft.com/office/drawing/2014/main" id="{6E2BE4F2-3AC6-28E3-A9FD-8ABA55EA3E08}"/>
              </a:ext>
            </a:extLst>
          </p:cNvPr>
          <p:cNvSpPr>
            <a:spLocks noChangeArrowheads="1"/>
          </p:cNvSpPr>
          <p:nvPr/>
        </p:nvSpPr>
        <p:spPr bwMode="auto">
          <a:xfrm>
            <a:off x="0" y="1096276"/>
            <a:ext cx="350096"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indent="57150" defTabSz="685800" eaLnBrk="0" fontAlgn="base" hangingPunct="0">
              <a:spcBef>
                <a:spcPct val="0"/>
              </a:spcBef>
              <a:spcAft>
                <a:spcPct val="0"/>
              </a:spcAft>
            </a:pPr>
            <a:r>
              <a:rPr lang="ja-JP" altLang="ja-JP" sz="900" dirty="0">
                <a:latin typeface="ＭＳ Ｐゴシック" panose="020B0600070205080204" pitchFamily="50" charset="-128"/>
                <a:ea typeface="ＭＳ Ｐゴシック" panose="020B0600070205080204" pitchFamily="50" charset="-128"/>
                <a:cs typeface="Times New Roman" panose="02020603050405020304" pitchFamily="18" charset="0"/>
              </a:rPr>
              <a:t>　　</a:t>
            </a:r>
            <a:endParaRPr lang="ja-JP" altLang="ja-JP" sz="1350" dirty="0">
              <a:latin typeface="ＭＳ Ｐゴシック" panose="020B0600070205080204" pitchFamily="50" charset="-128"/>
              <a:ea typeface="ＭＳ Ｐゴシック" panose="020B0600070205080204" pitchFamily="50" charset="-128"/>
            </a:endParaRPr>
          </a:p>
        </p:txBody>
      </p:sp>
      <p:sp>
        <p:nvSpPr>
          <p:cNvPr id="6" name="Rectangle 8">
            <a:extLst>
              <a:ext uri="{FF2B5EF4-FFF2-40B4-BE49-F238E27FC236}">
                <a16:creationId xmlns:a16="http://schemas.microsoft.com/office/drawing/2014/main" id="{28790C09-F485-7FF1-F68D-FF4079863388}"/>
              </a:ext>
            </a:extLst>
          </p:cNvPr>
          <p:cNvSpPr>
            <a:spLocks noChangeArrowheads="1"/>
          </p:cNvSpPr>
          <p:nvPr/>
        </p:nvSpPr>
        <p:spPr bwMode="auto">
          <a:xfrm>
            <a:off x="-114300" y="34619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ja-JP" altLang="en-US" sz="1350" dirty="0">
              <a:latin typeface="ＭＳ Ｐゴシック" panose="020B0600070205080204" pitchFamily="50" charset="-128"/>
              <a:ea typeface="ＭＳ Ｐゴシック" panose="020B0600070205080204" pitchFamily="50" charset="-128"/>
            </a:endParaRPr>
          </a:p>
        </p:txBody>
      </p:sp>
      <p:sp>
        <p:nvSpPr>
          <p:cNvPr id="7" name="Rectangle 9">
            <a:extLst>
              <a:ext uri="{FF2B5EF4-FFF2-40B4-BE49-F238E27FC236}">
                <a16:creationId xmlns:a16="http://schemas.microsoft.com/office/drawing/2014/main" id="{665EB3E0-AE76-C764-0E3F-49959557038D}"/>
              </a:ext>
            </a:extLst>
          </p:cNvPr>
          <p:cNvSpPr>
            <a:spLocks noChangeArrowheads="1"/>
          </p:cNvSpPr>
          <p:nvPr/>
        </p:nvSpPr>
        <p:spPr bwMode="auto">
          <a:xfrm>
            <a:off x="-114300" y="3668026"/>
            <a:ext cx="350096"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indent="57150" defTabSz="685800" eaLnBrk="0" fontAlgn="base" hangingPunct="0">
              <a:spcBef>
                <a:spcPct val="0"/>
              </a:spcBef>
              <a:spcAft>
                <a:spcPct val="0"/>
              </a:spcAft>
            </a:pPr>
            <a:r>
              <a:rPr lang="ja-JP" altLang="ja-JP" sz="900" dirty="0">
                <a:latin typeface="ＭＳ Ｐゴシック" panose="020B0600070205080204" pitchFamily="50" charset="-128"/>
                <a:ea typeface="ＭＳ Ｐゴシック" panose="020B0600070205080204" pitchFamily="50" charset="-128"/>
                <a:cs typeface="Times New Roman" panose="02020603050405020304" pitchFamily="18" charset="0"/>
              </a:rPr>
              <a:t>　　</a:t>
            </a:r>
            <a:endParaRPr lang="ja-JP" altLang="ja-JP" sz="1350" dirty="0">
              <a:latin typeface="ＭＳ Ｐゴシック" panose="020B0600070205080204" pitchFamily="50" charset="-128"/>
              <a:ea typeface="ＭＳ Ｐゴシック" panose="020B0600070205080204" pitchFamily="50" charset="-128"/>
            </a:endParaRPr>
          </a:p>
        </p:txBody>
      </p:sp>
      <p:sp>
        <p:nvSpPr>
          <p:cNvPr id="8" name="Rectangle 10">
            <a:extLst>
              <a:ext uri="{FF2B5EF4-FFF2-40B4-BE49-F238E27FC236}">
                <a16:creationId xmlns:a16="http://schemas.microsoft.com/office/drawing/2014/main" id="{51F75869-C506-13A7-6BE0-FA4C1D4A0062}"/>
              </a:ext>
            </a:extLst>
          </p:cNvPr>
          <p:cNvSpPr>
            <a:spLocks noChangeArrowheads="1"/>
          </p:cNvSpPr>
          <p:nvPr/>
        </p:nvSpPr>
        <p:spPr bwMode="auto">
          <a:xfrm>
            <a:off x="-114300" y="52550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ja-JP" altLang="en-US" sz="1350" dirty="0">
              <a:latin typeface="ＭＳ Ｐゴシック" panose="020B0600070205080204" pitchFamily="50" charset="-128"/>
              <a:ea typeface="ＭＳ Ｐゴシック" panose="020B0600070205080204" pitchFamily="50" charset="-128"/>
            </a:endParaRPr>
          </a:p>
        </p:txBody>
      </p:sp>
      <p:sp>
        <p:nvSpPr>
          <p:cNvPr id="16" name="正方形/長方形 15">
            <a:extLst>
              <a:ext uri="{FF2B5EF4-FFF2-40B4-BE49-F238E27FC236}">
                <a16:creationId xmlns:a16="http://schemas.microsoft.com/office/drawing/2014/main" id="{C167BE0D-0138-C065-49D7-2CB7F4021EF2}"/>
              </a:ext>
            </a:extLst>
          </p:cNvPr>
          <p:cNvSpPr/>
          <p:nvPr/>
        </p:nvSpPr>
        <p:spPr>
          <a:xfrm>
            <a:off x="0" y="-523"/>
            <a:ext cx="9144000" cy="525599"/>
          </a:xfrm>
          <a:prstGeom prst="rect">
            <a:avLst/>
          </a:prstGeom>
          <a:solidFill>
            <a:schemeClr val="accent5"/>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latin typeface="HG丸ｺﾞｼｯｸM-PRO" panose="020F0600000000000000" pitchFamily="50" charset="-128"/>
                <a:ea typeface="HG丸ｺﾞｼｯｸM-PRO" panose="020F0600000000000000" pitchFamily="50" charset="-128"/>
              </a:rPr>
              <a:t>国の地球温暖化対策計画</a:t>
            </a:r>
            <a:r>
              <a:rPr kumimoji="1" lang="ja-JP" altLang="en-US" sz="2400" dirty="0">
                <a:latin typeface="HG丸ｺﾞｼｯｸM-PRO" panose="020F0600000000000000" pitchFamily="50" charset="-128"/>
                <a:ea typeface="HG丸ｺﾞｼｯｸM-PRO" panose="020F0600000000000000" pitchFamily="50" charset="-128"/>
              </a:rPr>
              <a:t>（</a:t>
            </a:r>
            <a:r>
              <a:rPr kumimoji="1" lang="en-US" altLang="ja-JP" sz="2400" dirty="0">
                <a:latin typeface="HG丸ｺﾞｼｯｸM-PRO" panose="020F0600000000000000" pitchFamily="50" charset="-128"/>
                <a:ea typeface="HG丸ｺﾞｼｯｸM-PRO" panose="020F0600000000000000" pitchFamily="50" charset="-128"/>
              </a:rPr>
              <a:t>2025</a:t>
            </a:r>
            <a:r>
              <a:rPr kumimoji="1" lang="ja-JP" altLang="en-US" sz="2400" dirty="0">
                <a:latin typeface="HG丸ｺﾞｼｯｸM-PRO" panose="020F0600000000000000" pitchFamily="50" charset="-128"/>
                <a:ea typeface="HG丸ｺﾞｼｯｸM-PRO" panose="020F0600000000000000" pitchFamily="50" charset="-128"/>
              </a:rPr>
              <a:t>年</a:t>
            </a:r>
            <a:r>
              <a:rPr kumimoji="1" lang="en-US" altLang="ja-JP" sz="2400" dirty="0">
                <a:latin typeface="HG丸ｺﾞｼｯｸM-PRO" panose="020F0600000000000000" pitchFamily="50" charset="-128"/>
                <a:ea typeface="HG丸ｺﾞｼｯｸM-PRO" panose="020F0600000000000000" pitchFamily="50" charset="-128"/>
              </a:rPr>
              <a:t>2</a:t>
            </a:r>
            <a:r>
              <a:rPr kumimoji="1" lang="ja-JP" altLang="en-US" sz="2400" dirty="0">
                <a:latin typeface="HG丸ｺﾞｼｯｸM-PRO" panose="020F0600000000000000" pitchFamily="50" charset="-128"/>
                <a:ea typeface="HG丸ｺﾞｼｯｸM-PRO" panose="020F0600000000000000" pitchFamily="50" charset="-128"/>
              </a:rPr>
              <a:t>月策定）</a:t>
            </a:r>
          </a:p>
        </p:txBody>
      </p:sp>
      <p:pic>
        <p:nvPicPr>
          <p:cNvPr id="11" name="図 10">
            <a:extLst>
              <a:ext uri="{FF2B5EF4-FFF2-40B4-BE49-F238E27FC236}">
                <a16:creationId xmlns:a16="http://schemas.microsoft.com/office/drawing/2014/main" id="{115A552E-AEA3-BC81-54D1-58482F4952CD}"/>
              </a:ext>
            </a:extLst>
          </p:cNvPr>
          <p:cNvPicPr>
            <a:picLocks noChangeAspect="1"/>
          </p:cNvPicPr>
          <p:nvPr/>
        </p:nvPicPr>
        <p:blipFill>
          <a:blip r:embed="rId3"/>
          <a:srcRect l="11807" t="24603" r="24800" b="15501"/>
          <a:stretch/>
        </p:blipFill>
        <p:spPr>
          <a:xfrm>
            <a:off x="2348" y="818390"/>
            <a:ext cx="9117511" cy="5742958"/>
          </a:xfrm>
          <a:prstGeom prst="rect">
            <a:avLst/>
          </a:prstGeom>
        </p:spPr>
      </p:pic>
      <p:sp>
        <p:nvSpPr>
          <p:cNvPr id="12" name="スライド番号プレースホルダー 8">
            <a:extLst>
              <a:ext uri="{FF2B5EF4-FFF2-40B4-BE49-F238E27FC236}">
                <a16:creationId xmlns:a16="http://schemas.microsoft.com/office/drawing/2014/main" id="{332041A7-1EBB-C28A-7F3C-FA07D957BD72}"/>
              </a:ext>
            </a:extLst>
          </p:cNvPr>
          <p:cNvSpPr>
            <a:spLocks noGrp="1"/>
          </p:cNvSpPr>
          <p:nvPr>
            <p:ph type="sldNum" sz="quarter" idx="12"/>
          </p:nvPr>
        </p:nvSpPr>
        <p:spPr>
          <a:xfrm>
            <a:off x="7079603" y="6475187"/>
            <a:ext cx="2057400" cy="365125"/>
          </a:xfrm>
        </p:spPr>
        <p:txBody>
          <a:bodyPr/>
          <a:lstStyle/>
          <a:p>
            <a:fld id="{1417E706-0455-422C-86B6-2D1D9CDC801E}" type="slidenum">
              <a:rPr kumimoji="1" lang="ja-JP" altLang="en-US" smtClean="0"/>
              <a:t>4</a:t>
            </a:fld>
            <a:endParaRPr kumimoji="1" lang="ja-JP" altLang="en-US"/>
          </a:p>
        </p:txBody>
      </p:sp>
      <p:sp>
        <p:nvSpPr>
          <p:cNvPr id="14" name="正方形/長方形 13">
            <a:extLst>
              <a:ext uri="{FF2B5EF4-FFF2-40B4-BE49-F238E27FC236}">
                <a16:creationId xmlns:a16="http://schemas.microsoft.com/office/drawing/2014/main" id="{73E941AD-6282-405F-E237-B2F0C93254FF}"/>
              </a:ext>
            </a:extLst>
          </p:cNvPr>
          <p:cNvSpPr/>
          <p:nvPr/>
        </p:nvSpPr>
        <p:spPr>
          <a:xfrm>
            <a:off x="242543" y="565089"/>
            <a:ext cx="6617975" cy="4281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ＭＳ Ｐゴシック" panose="020B0600070205080204" pitchFamily="50" charset="-128"/>
                <a:ea typeface="ＭＳ Ｐゴシック" panose="020B0600070205080204" pitchFamily="50" charset="-128"/>
              </a:rPr>
              <a:t>環境省</a:t>
            </a:r>
            <a:r>
              <a:rPr kumimoji="1" lang="en-US" altLang="ja-JP" sz="1600" dirty="0">
                <a:solidFill>
                  <a:schemeClr val="tx1"/>
                </a:solidFill>
                <a:latin typeface="ＭＳ Ｐゴシック" panose="020B0600070205080204" pitchFamily="50" charset="-128"/>
                <a:ea typeface="ＭＳ Ｐゴシック" panose="020B0600070205080204" pitchFamily="50" charset="-128"/>
              </a:rPr>
              <a:t>HP</a:t>
            </a:r>
            <a:r>
              <a:rPr kumimoji="1" lang="ja-JP" altLang="en-US" sz="1600" dirty="0">
                <a:solidFill>
                  <a:schemeClr val="tx1"/>
                </a:solidFill>
                <a:latin typeface="ＭＳ Ｐゴシック" panose="020B0600070205080204" pitchFamily="50" charset="-128"/>
                <a:ea typeface="ＭＳ Ｐゴシック" panose="020B0600070205080204" pitchFamily="50" charset="-128"/>
              </a:rPr>
              <a:t>より　</a:t>
            </a:r>
            <a:r>
              <a:rPr kumimoji="1" lang="en-US" altLang="ja-JP" sz="1600" dirty="0">
                <a:solidFill>
                  <a:schemeClr val="tx1"/>
                </a:solidFill>
                <a:latin typeface="ＭＳ Ｐゴシック" panose="020B0600070205080204" pitchFamily="50" charset="-128"/>
                <a:ea typeface="ＭＳ Ｐゴシック" panose="020B0600070205080204" pitchFamily="50" charset="-128"/>
              </a:rPr>
              <a:t> https://</a:t>
            </a:r>
            <a:r>
              <a:rPr kumimoji="1" lang="en-US" altLang="ja-JP" sz="1600" dirty="0" err="1">
                <a:solidFill>
                  <a:schemeClr val="tx1"/>
                </a:solidFill>
                <a:latin typeface="ＭＳ Ｐゴシック" panose="020B0600070205080204" pitchFamily="50" charset="-128"/>
                <a:ea typeface="ＭＳ Ｐゴシック" panose="020B0600070205080204" pitchFamily="50" charset="-128"/>
              </a:rPr>
              <a:t>www.env.go.jp</a:t>
            </a:r>
            <a:r>
              <a:rPr kumimoji="1" lang="en-US" altLang="ja-JP" sz="1600" dirty="0">
                <a:solidFill>
                  <a:schemeClr val="tx1"/>
                </a:solidFill>
                <a:latin typeface="ＭＳ Ｐゴシック" panose="020B0600070205080204" pitchFamily="50" charset="-128"/>
                <a:ea typeface="ＭＳ Ｐゴシック" panose="020B0600070205080204" pitchFamily="50" charset="-128"/>
              </a:rPr>
              <a:t>/earth/</a:t>
            </a:r>
            <a:r>
              <a:rPr kumimoji="1" lang="en-US" altLang="ja-JP" sz="1600" dirty="0" err="1">
                <a:solidFill>
                  <a:schemeClr val="tx1"/>
                </a:solidFill>
                <a:latin typeface="ＭＳ Ｐゴシック" panose="020B0600070205080204" pitchFamily="50" charset="-128"/>
                <a:ea typeface="ＭＳ Ｐゴシック" panose="020B0600070205080204" pitchFamily="50" charset="-128"/>
              </a:rPr>
              <a:t>ondanka</a:t>
            </a:r>
            <a:r>
              <a:rPr kumimoji="1" lang="en-US" altLang="ja-JP" sz="1600" dirty="0">
                <a:solidFill>
                  <a:schemeClr val="tx1"/>
                </a:solidFill>
                <a:latin typeface="ＭＳ Ｐゴシック" panose="020B0600070205080204" pitchFamily="50" charset="-128"/>
                <a:ea typeface="ＭＳ Ｐゴシック" panose="020B0600070205080204" pitchFamily="50" charset="-128"/>
              </a:rPr>
              <a:t>/</a:t>
            </a:r>
            <a:r>
              <a:rPr kumimoji="1" lang="en-US" altLang="ja-JP" sz="1600" dirty="0" err="1">
                <a:solidFill>
                  <a:schemeClr val="tx1"/>
                </a:solidFill>
                <a:latin typeface="ＭＳ Ｐゴシック" panose="020B0600070205080204" pitchFamily="50" charset="-128"/>
                <a:ea typeface="ＭＳ Ｐゴシック" panose="020B0600070205080204" pitchFamily="50" charset="-128"/>
              </a:rPr>
              <a:t>keikaku</a:t>
            </a:r>
            <a:r>
              <a:rPr kumimoji="1" lang="en-US" altLang="ja-JP" sz="1600" dirty="0">
                <a:solidFill>
                  <a:schemeClr val="tx1"/>
                </a:solidFill>
                <a:latin typeface="ＭＳ Ｐゴシック" panose="020B0600070205080204" pitchFamily="50" charset="-128"/>
                <a:ea typeface="ＭＳ Ｐゴシック" panose="020B0600070205080204" pitchFamily="50" charset="-128"/>
              </a:rPr>
              <a:t>/250218.html </a:t>
            </a:r>
            <a:r>
              <a:rPr lang="ja-JP" altLang="en-US" sz="1600" dirty="0">
                <a:solidFill>
                  <a:schemeClr val="tx1"/>
                </a:solidFill>
                <a:latin typeface="ＭＳ Ｐゴシック" panose="020B0600070205080204" pitchFamily="50" charset="-128"/>
                <a:ea typeface="ＭＳ Ｐゴシック" panose="020B0600070205080204" pitchFamily="50" charset="-128"/>
              </a:rPr>
              <a:t>  </a:t>
            </a:r>
            <a:endParaRPr kumimoji="1" lang="ja-JP" altLang="en-US" sz="1600" dirty="0">
              <a:solidFill>
                <a:schemeClr val="tx1"/>
              </a:solidFill>
              <a:latin typeface="ＭＳ Ｐゴシック" panose="020B0600070205080204" pitchFamily="50" charset="-128"/>
              <a:ea typeface="ＭＳ Ｐゴシック" panose="020B0600070205080204" pitchFamily="50" charset="-128"/>
            </a:endParaRPr>
          </a:p>
        </p:txBody>
      </p:sp>
      <p:sp>
        <p:nvSpPr>
          <p:cNvPr id="15" name="正方形/長方形 14">
            <a:extLst>
              <a:ext uri="{FF2B5EF4-FFF2-40B4-BE49-F238E27FC236}">
                <a16:creationId xmlns:a16="http://schemas.microsoft.com/office/drawing/2014/main" id="{7B82E95D-C402-17F7-1AD5-E5E7E595FAA5}"/>
              </a:ext>
            </a:extLst>
          </p:cNvPr>
          <p:cNvSpPr/>
          <p:nvPr/>
        </p:nvSpPr>
        <p:spPr>
          <a:xfrm>
            <a:off x="8460432" y="6082364"/>
            <a:ext cx="555783" cy="428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400" dirty="0">
              <a:solidFill>
                <a:schemeClr val="tx1"/>
              </a:solidFill>
              <a:latin typeface="ＭＳ Ｐゴシック" panose="020B0600070205080204" pitchFamily="50" charset="-128"/>
              <a:ea typeface="ＭＳ Ｐゴシック" panose="020B0600070205080204" pitchFamily="50" charset="-128"/>
            </a:endParaRPr>
          </a:p>
        </p:txBody>
      </p:sp>
      <p:sp>
        <p:nvSpPr>
          <p:cNvPr id="9" name="テキスト ボックス 8">
            <a:extLst>
              <a:ext uri="{FF2B5EF4-FFF2-40B4-BE49-F238E27FC236}">
                <a16:creationId xmlns:a16="http://schemas.microsoft.com/office/drawing/2014/main" id="{CC83170D-DB02-CEB6-8740-8187B651A9CB}"/>
              </a:ext>
            </a:extLst>
          </p:cNvPr>
          <p:cNvSpPr txBox="1"/>
          <p:nvPr/>
        </p:nvSpPr>
        <p:spPr>
          <a:xfrm>
            <a:off x="5292080" y="2348880"/>
            <a:ext cx="1415772" cy="830997"/>
          </a:xfrm>
          <a:prstGeom prst="rect">
            <a:avLst/>
          </a:prstGeom>
          <a:noFill/>
        </p:spPr>
        <p:txBody>
          <a:bodyPr wrap="none" rtlCol="0">
            <a:spAutoFit/>
          </a:bodyPr>
          <a:lstStyle/>
          <a:p>
            <a:r>
              <a:rPr kumimoji="1" lang="en-US" altLang="ja-JP" sz="1200"/>
              <a:t>(</a:t>
            </a:r>
            <a:r>
              <a:rPr kumimoji="1" lang="ja-JP" altLang="en-US" sz="1200"/>
              <a:t>参考</a:t>
            </a:r>
            <a:r>
              <a:rPr kumimoji="1" lang="en-US" altLang="ja-JP" sz="1200"/>
              <a:t>)</a:t>
            </a:r>
          </a:p>
          <a:p>
            <a:r>
              <a:rPr kumimoji="1" lang="en-US" altLang="ja-JP" sz="1200"/>
              <a:t>2024</a:t>
            </a:r>
            <a:r>
              <a:rPr kumimoji="1" lang="ja-JP" altLang="en-US" sz="1200"/>
              <a:t>年度排出</a:t>
            </a:r>
            <a:endParaRPr kumimoji="1" lang="en-US" altLang="ja-JP" sz="1200"/>
          </a:p>
          <a:p>
            <a:r>
              <a:rPr kumimoji="1" lang="ja-JP" altLang="en-US" sz="1200"/>
              <a:t>・吸収量実績</a:t>
            </a:r>
          </a:p>
          <a:p>
            <a:r>
              <a:rPr kumimoji="1" lang="ja-JP" altLang="en-US" sz="1200"/>
              <a:t>▲</a:t>
            </a:r>
            <a:r>
              <a:rPr kumimoji="1" lang="en-US" altLang="ja-JP" sz="1200"/>
              <a:t>28.7% 9.9</a:t>
            </a:r>
            <a:r>
              <a:rPr kumimoji="1" lang="ja-JP" altLang="en-US" sz="1200"/>
              <a:t>億トン</a:t>
            </a:r>
          </a:p>
        </p:txBody>
      </p:sp>
    </p:spTree>
    <p:extLst>
      <p:ext uri="{BB962C8B-B14F-4D97-AF65-F5344CB8AC3E}">
        <p14:creationId xmlns:p14="http://schemas.microsoft.com/office/powerpoint/2010/main" val="3280637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6ABBB-1B59-C6DC-2DF2-CE05EC4D3383}"/>
            </a:ext>
          </a:extLst>
        </p:cNvPr>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2EE249B3-1DA8-60A0-5FC3-247409C875C7}"/>
              </a:ext>
            </a:extLst>
          </p:cNvPr>
          <p:cNvSpPr/>
          <p:nvPr/>
        </p:nvSpPr>
        <p:spPr>
          <a:xfrm>
            <a:off x="0" y="-523"/>
            <a:ext cx="9144000" cy="525599"/>
          </a:xfrm>
          <a:prstGeom prst="rect">
            <a:avLst/>
          </a:prstGeom>
          <a:solidFill>
            <a:srgbClr val="0070C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latin typeface="HG丸ｺﾞｼｯｸM-PRO" panose="020F0600000000000000" pitchFamily="50" charset="-128"/>
                <a:ea typeface="HG丸ｺﾞｼｯｸM-PRO" panose="020F0600000000000000" pitchFamily="50" charset="-128"/>
              </a:rPr>
              <a:t>あいち地球温暖化防止戦略</a:t>
            </a:r>
            <a:r>
              <a:rPr kumimoji="1" lang="en-US" altLang="ja-JP" sz="2400" dirty="0">
                <a:latin typeface="HG丸ｺﾞｼｯｸM-PRO" panose="020F0600000000000000" pitchFamily="50" charset="-128"/>
                <a:ea typeface="HG丸ｺﾞｼｯｸM-PRO" panose="020F0600000000000000" pitchFamily="50" charset="-128"/>
              </a:rPr>
              <a:t>2030</a:t>
            </a:r>
            <a:r>
              <a:rPr kumimoji="1" lang="ja-JP" altLang="en-US" sz="2400" dirty="0">
                <a:latin typeface="HG丸ｺﾞｼｯｸM-PRO" panose="020F0600000000000000" pitchFamily="50" charset="-128"/>
                <a:ea typeface="HG丸ｺﾞｼｯｸM-PRO" panose="020F0600000000000000" pitchFamily="50" charset="-128"/>
              </a:rPr>
              <a:t>（</a:t>
            </a:r>
            <a:r>
              <a:rPr kumimoji="1" lang="ja-JP" altLang="en-US" sz="2400">
                <a:latin typeface="HG丸ｺﾞｼｯｸM-PRO" panose="020F0600000000000000" pitchFamily="50" charset="-128"/>
                <a:ea typeface="HG丸ｺﾞｼｯｸM-PRO" panose="020F0600000000000000" pitchFamily="50" charset="-128"/>
              </a:rPr>
              <a:t>改定版）のポイント（１）</a:t>
            </a:r>
            <a:endParaRPr kumimoji="1" lang="ja-JP" altLang="en-US" sz="2400" dirty="0">
              <a:latin typeface="HG丸ｺﾞｼｯｸM-PRO" panose="020F0600000000000000" pitchFamily="50" charset="-128"/>
              <a:ea typeface="HG丸ｺﾞｼｯｸM-PRO" panose="020F0600000000000000" pitchFamily="50" charset="-128"/>
            </a:endParaRPr>
          </a:p>
        </p:txBody>
      </p:sp>
      <p:sp>
        <p:nvSpPr>
          <p:cNvPr id="17" name="スライド番号プレースホルダー 42">
            <a:extLst>
              <a:ext uri="{FF2B5EF4-FFF2-40B4-BE49-F238E27FC236}">
                <a16:creationId xmlns:a16="http://schemas.microsoft.com/office/drawing/2014/main" id="{275FBE7F-309B-FB0E-2A28-65F0D5D22205}"/>
              </a:ext>
            </a:extLst>
          </p:cNvPr>
          <p:cNvSpPr>
            <a:spLocks noGrp="1"/>
          </p:cNvSpPr>
          <p:nvPr>
            <p:ph type="sldNum" sz="quarter" idx="12"/>
          </p:nvPr>
        </p:nvSpPr>
        <p:spPr>
          <a:xfrm>
            <a:off x="7086600" y="6482384"/>
            <a:ext cx="2057400" cy="365125"/>
          </a:xfrm>
        </p:spPr>
        <p:txBody>
          <a:bodyPr/>
          <a:lstStyle/>
          <a:p>
            <a:fld id="{1417E706-0455-422C-86B6-2D1D9CDC801E}" type="slidenum">
              <a:rPr kumimoji="1" lang="ja-JP" altLang="en-US" smtClean="0"/>
              <a:t>5</a:t>
            </a:fld>
            <a:endParaRPr kumimoji="1" lang="ja-JP" altLang="en-US"/>
          </a:p>
        </p:txBody>
      </p:sp>
      <p:sp>
        <p:nvSpPr>
          <p:cNvPr id="15" name="タイトル 1">
            <a:extLst>
              <a:ext uri="{FF2B5EF4-FFF2-40B4-BE49-F238E27FC236}">
                <a16:creationId xmlns:a16="http://schemas.microsoft.com/office/drawing/2014/main" id="{BA380395-EB67-FB8B-DF2F-1AE5A141A89D}"/>
              </a:ext>
            </a:extLst>
          </p:cNvPr>
          <p:cNvSpPr txBox="1">
            <a:spLocks/>
          </p:cNvSpPr>
          <p:nvPr/>
        </p:nvSpPr>
        <p:spPr>
          <a:xfrm>
            <a:off x="179513" y="582615"/>
            <a:ext cx="8640960" cy="1054099"/>
          </a:xfrm>
          <a:prstGeom prst="rect">
            <a:avLst/>
          </a:prstGeom>
          <a:solidFill>
            <a:srgbClr val="FFFF00"/>
          </a:solidFill>
          <a:ln w="28575">
            <a:solidFill>
              <a:srgbClr val="C00000"/>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ja-JP" altLang="en-US" sz="2000" b="1" dirty="0">
                <a:solidFill>
                  <a:srgbClr val="FF0000"/>
                </a:solidFill>
                <a:latin typeface="ＭＳ ゴシック" panose="020B0609070205080204" pitchFamily="49" charset="-128"/>
                <a:ea typeface="ＭＳ ゴシック" panose="020B0609070205080204" pitchFamily="49" charset="-128"/>
              </a:rPr>
              <a:t>①計画の目標</a:t>
            </a:r>
            <a:endParaRPr lang="en-US" altLang="ja-JP" sz="2000" b="1" dirty="0">
              <a:solidFill>
                <a:srgbClr val="FF0000"/>
              </a:solidFill>
              <a:latin typeface="ＭＳ ゴシック" panose="020B0609070205080204" pitchFamily="49" charset="-128"/>
              <a:ea typeface="ＭＳ ゴシック" panose="020B0609070205080204" pitchFamily="49" charset="-128"/>
            </a:endParaRPr>
          </a:p>
          <a:p>
            <a:pPr>
              <a:lnSpc>
                <a:spcPct val="100000"/>
              </a:lnSpc>
            </a:pPr>
            <a:r>
              <a:rPr lang="ja-JP" altLang="en-US" sz="2000" b="1" dirty="0">
                <a:latin typeface="メイリオ" panose="020B0604030504040204" pitchFamily="50" charset="-128"/>
                <a:ea typeface="メイリオ" panose="020B0604030504040204" pitchFamily="50" charset="-128"/>
              </a:rPr>
              <a:t>・目 標：</a:t>
            </a:r>
            <a:r>
              <a:rPr lang="en-US" altLang="ja-JP" sz="2000" b="1" dirty="0">
                <a:latin typeface="メイリオ" panose="020B0604030504040204" pitchFamily="50" charset="-128"/>
                <a:ea typeface="メイリオ" panose="020B0604030504040204" pitchFamily="50" charset="-128"/>
              </a:rPr>
              <a:t>2030 </a:t>
            </a:r>
            <a:r>
              <a:rPr lang="ja-JP" altLang="en-US" sz="2000" b="1" dirty="0">
                <a:latin typeface="メイリオ" panose="020B0604030504040204" pitchFamily="50" charset="-128"/>
                <a:ea typeface="メイリオ" panose="020B0604030504040204" pitchFamily="50" charset="-128"/>
              </a:rPr>
              <a:t>年度の温室効果ガス総排出量を</a:t>
            </a:r>
            <a:r>
              <a:rPr lang="en-US" altLang="ja-JP" sz="2000" b="1" dirty="0">
                <a:latin typeface="メイリオ" panose="020B0604030504040204" pitchFamily="50" charset="-128"/>
                <a:ea typeface="メイリオ" panose="020B0604030504040204" pitchFamily="50" charset="-128"/>
              </a:rPr>
              <a:t>2013 </a:t>
            </a:r>
            <a:r>
              <a:rPr lang="ja-JP" altLang="en-US" sz="2000" b="1" dirty="0">
                <a:latin typeface="メイリオ" panose="020B0604030504040204" pitchFamily="50" charset="-128"/>
                <a:ea typeface="メイリオ" panose="020B0604030504040204" pitchFamily="50" charset="-128"/>
              </a:rPr>
              <a:t>年度比で </a:t>
            </a:r>
            <a:r>
              <a:rPr lang="en-US" altLang="ja-JP" sz="2000" b="1" dirty="0">
                <a:solidFill>
                  <a:srgbClr val="FF0000"/>
                </a:solidFill>
                <a:latin typeface="メイリオ" panose="020B0604030504040204" pitchFamily="50" charset="-128"/>
                <a:ea typeface="メイリオ" panose="020B0604030504040204" pitchFamily="50" charset="-128"/>
              </a:rPr>
              <a:t>46</a:t>
            </a:r>
            <a:r>
              <a:rPr lang="ja-JP" altLang="en-US" sz="2000" b="1" dirty="0">
                <a:solidFill>
                  <a:srgbClr val="FF0000"/>
                </a:solidFill>
                <a:latin typeface="メイリオ" panose="020B0604030504040204" pitchFamily="50" charset="-128"/>
                <a:ea typeface="メイリオ" panose="020B0604030504040204" pitchFamily="50" charset="-128"/>
              </a:rPr>
              <a:t>％削減</a:t>
            </a:r>
            <a:endParaRPr lang="en-US" altLang="ja-JP" sz="2000" b="1" dirty="0">
              <a:solidFill>
                <a:srgbClr val="FF0000"/>
              </a:solidFill>
              <a:latin typeface="メイリオ" panose="020B0604030504040204" pitchFamily="50" charset="-128"/>
              <a:ea typeface="メイリオ" panose="020B0604030504040204" pitchFamily="50" charset="-128"/>
            </a:endParaRPr>
          </a:p>
          <a:p>
            <a:pPr>
              <a:lnSpc>
                <a:spcPct val="100000"/>
              </a:lnSpc>
            </a:pPr>
            <a:r>
              <a:rPr lang="ja-JP" altLang="en-US" sz="2000" b="1" dirty="0">
                <a:latin typeface="メイリオ" panose="020B0604030504040204" pitchFamily="50" charset="-128"/>
                <a:ea typeface="メイリオ" panose="020B0604030504040204" pitchFamily="50" charset="-128"/>
              </a:rPr>
              <a:t>・長期目標：</a:t>
            </a:r>
            <a:r>
              <a:rPr lang="en-US" altLang="ja-JP" sz="2000" b="1" dirty="0">
                <a:latin typeface="メイリオ" panose="020B0604030504040204" pitchFamily="50" charset="-128"/>
                <a:ea typeface="メイリオ" panose="020B0604030504040204" pitchFamily="50" charset="-128"/>
              </a:rPr>
              <a:t>2050 </a:t>
            </a:r>
            <a:r>
              <a:rPr lang="ja-JP" altLang="en-US" sz="2000" b="1" dirty="0">
                <a:latin typeface="メイリオ" panose="020B0604030504040204" pitchFamily="50" charset="-128"/>
                <a:ea typeface="メイリオ" panose="020B0604030504040204" pitchFamily="50" charset="-128"/>
              </a:rPr>
              <a:t>年までに</a:t>
            </a:r>
            <a:r>
              <a:rPr lang="ja-JP" altLang="en-US" sz="2000" b="1" dirty="0">
                <a:solidFill>
                  <a:srgbClr val="FF0000"/>
                </a:solidFill>
                <a:latin typeface="メイリオ" panose="020B0604030504040204" pitchFamily="50" charset="-128"/>
                <a:ea typeface="メイリオ" panose="020B0604030504040204" pitchFamily="50" charset="-128"/>
              </a:rPr>
              <a:t>カーボンニュートラル</a:t>
            </a:r>
            <a:r>
              <a:rPr lang="ja-JP" altLang="en-US" sz="2000" b="1" dirty="0">
                <a:latin typeface="メイリオ" panose="020B0604030504040204" pitchFamily="50" charset="-128"/>
                <a:ea typeface="メイリオ" panose="020B0604030504040204" pitchFamily="50" charset="-128"/>
              </a:rPr>
              <a:t>の実現を目指す</a:t>
            </a:r>
          </a:p>
        </p:txBody>
      </p:sp>
      <p:graphicFrame>
        <p:nvGraphicFramePr>
          <p:cNvPr id="20481" name="表 20480">
            <a:extLst>
              <a:ext uri="{FF2B5EF4-FFF2-40B4-BE49-F238E27FC236}">
                <a16:creationId xmlns:a16="http://schemas.microsoft.com/office/drawing/2014/main" id="{CE8A31E1-1115-08B1-D580-940FECBF56B5}"/>
              </a:ext>
            </a:extLst>
          </p:cNvPr>
          <p:cNvGraphicFramePr>
            <a:graphicFrameLocks noGrp="1"/>
          </p:cNvGraphicFramePr>
          <p:nvPr/>
        </p:nvGraphicFramePr>
        <p:xfrm>
          <a:off x="125451" y="1746588"/>
          <a:ext cx="5400600" cy="3883680"/>
        </p:xfrm>
        <a:graphic>
          <a:graphicData uri="http://schemas.openxmlformats.org/drawingml/2006/table">
            <a:tbl>
              <a:tblPr firstRow="1" firstCol="1" bandRow="1">
                <a:tableStyleId>{5C22544A-7EE6-4342-B048-85BDC9FD1C3A}</a:tableStyleId>
              </a:tblPr>
              <a:tblGrid>
                <a:gridCol w="1152128">
                  <a:extLst>
                    <a:ext uri="{9D8B030D-6E8A-4147-A177-3AD203B41FA5}">
                      <a16:colId xmlns:a16="http://schemas.microsoft.com/office/drawing/2014/main" val="1058643051"/>
                    </a:ext>
                  </a:extLst>
                </a:gridCol>
                <a:gridCol w="1332148">
                  <a:extLst>
                    <a:ext uri="{9D8B030D-6E8A-4147-A177-3AD203B41FA5}">
                      <a16:colId xmlns:a16="http://schemas.microsoft.com/office/drawing/2014/main" val="1618409070"/>
                    </a:ext>
                  </a:extLst>
                </a:gridCol>
                <a:gridCol w="1044116">
                  <a:extLst>
                    <a:ext uri="{9D8B030D-6E8A-4147-A177-3AD203B41FA5}">
                      <a16:colId xmlns:a16="http://schemas.microsoft.com/office/drawing/2014/main" val="258812462"/>
                    </a:ext>
                  </a:extLst>
                </a:gridCol>
                <a:gridCol w="900100">
                  <a:extLst>
                    <a:ext uri="{9D8B030D-6E8A-4147-A177-3AD203B41FA5}">
                      <a16:colId xmlns:a16="http://schemas.microsoft.com/office/drawing/2014/main" val="2152227233"/>
                    </a:ext>
                  </a:extLst>
                </a:gridCol>
                <a:gridCol w="972108">
                  <a:extLst>
                    <a:ext uri="{9D8B030D-6E8A-4147-A177-3AD203B41FA5}">
                      <a16:colId xmlns:a16="http://schemas.microsoft.com/office/drawing/2014/main" val="120175400"/>
                    </a:ext>
                  </a:extLst>
                </a:gridCol>
              </a:tblGrid>
              <a:tr h="308409">
                <a:tc rowSpan="2" gridSpan="2">
                  <a:txBody>
                    <a:bodyPr/>
                    <a:lstStyle/>
                    <a:p>
                      <a:pPr algn="ctr">
                        <a:lnSpc>
                          <a:spcPct val="100000"/>
                        </a:lnSpc>
                      </a:pPr>
                      <a:r>
                        <a:rPr lang="ja-JP" sz="1600" b="1" kern="100" dirty="0">
                          <a:effectLst/>
                          <a:latin typeface="+mj-ea"/>
                          <a:ea typeface="+mj-ea"/>
                        </a:rPr>
                        <a:t>（単位：千</a:t>
                      </a:r>
                      <a:r>
                        <a:rPr lang="en-US" sz="1600" b="1" kern="100" dirty="0">
                          <a:effectLst/>
                          <a:latin typeface="+mj-ea"/>
                          <a:ea typeface="+mj-ea"/>
                        </a:rPr>
                        <a:t>t-CO</a:t>
                      </a:r>
                      <a:r>
                        <a:rPr lang="en-US" sz="1600" b="1" kern="100" baseline="-25000" dirty="0">
                          <a:effectLst/>
                          <a:latin typeface="+mj-ea"/>
                          <a:ea typeface="+mj-ea"/>
                        </a:rPr>
                        <a:t>2</a:t>
                      </a:r>
                      <a:r>
                        <a:rPr lang="ja-JP" sz="1600" b="1" kern="100" dirty="0">
                          <a:effectLst/>
                          <a:latin typeface="+mj-ea"/>
                          <a:ea typeface="+mj-ea"/>
                        </a:rPr>
                        <a:t>）</a:t>
                      </a:r>
                      <a:endParaRPr lang="ja-JP" sz="1600" b="1" kern="100" dirty="0">
                        <a:effectLst/>
                        <a:latin typeface="+mj-ea"/>
                        <a:ea typeface="+mj-ea"/>
                        <a:cs typeface="Times New Roman" panose="02020603050405020304" pitchFamily="18" charset="0"/>
                      </a:endParaRPr>
                    </a:p>
                  </a:txBody>
                  <a:tcPr marL="68580" marR="68580" marT="0" marB="0" anchor="ctr"/>
                </a:tc>
                <a:tc rowSpan="2" hMerge="1">
                  <a:txBody>
                    <a:bodyPr/>
                    <a:lstStyle/>
                    <a:p>
                      <a:endParaRPr kumimoji="1" lang="ja-JP" altLang="en-US"/>
                    </a:p>
                  </a:txBody>
                  <a:tcPr/>
                </a:tc>
                <a:tc rowSpan="2">
                  <a:txBody>
                    <a:bodyPr/>
                    <a:lstStyle/>
                    <a:p>
                      <a:pPr algn="ctr">
                        <a:lnSpc>
                          <a:spcPct val="100000"/>
                        </a:lnSpc>
                      </a:pPr>
                      <a:r>
                        <a:rPr lang="en-US" sz="1600" b="1" kern="100" dirty="0">
                          <a:effectLst/>
                          <a:latin typeface="+mj-ea"/>
                          <a:ea typeface="+mj-ea"/>
                        </a:rPr>
                        <a:t>2013</a:t>
                      </a:r>
                      <a:r>
                        <a:rPr lang="ja-JP" sz="1600" b="1" kern="100" dirty="0">
                          <a:effectLst/>
                          <a:latin typeface="+mj-ea"/>
                          <a:ea typeface="+mj-ea"/>
                        </a:rPr>
                        <a:t>年度</a:t>
                      </a:r>
                    </a:p>
                    <a:p>
                      <a:pPr algn="ctr">
                        <a:lnSpc>
                          <a:spcPct val="100000"/>
                        </a:lnSpc>
                      </a:pPr>
                      <a:r>
                        <a:rPr lang="ja-JP" sz="1600" b="1" kern="100" dirty="0">
                          <a:effectLst/>
                          <a:latin typeface="+mj-ea"/>
                          <a:ea typeface="+mj-ea"/>
                        </a:rPr>
                        <a:t>排出量</a:t>
                      </a:r>
                      <a:endParaRPr lang="ja-JP" sz="1600" b="1" kern="100" dirty="0">
                        <a:effectLst/>
                        <a:latin typeface="+mj-ea"/>
                        <a:ea typeface="+mj-ea"/>
                        <a:cs typeface="Times New Roman" panose="02020603050405020304" pitchFamily="18" charset="0"/>
                      </a:endParaRPr>
                    </a:p>
                  </a:txBody>
                  <a:tcPr marL="68580" marR="68580" marT="0" marB="0" anchor="ctr"/>
                </a:tc>
                <a:tc gridSpan="2">
                  <a:txBody>
                    <a:bodyPr/>
                    <a:lstStyle/>
                    <a:p>
                      <a:pPr marL="89535" algn="ctr">
                        <a:lnSpc>
                          <a:spcPct val="100000"/>
                        </a:lnSpc>
                      </a:pPr>
                      <a:r>
                        <a:rPr kumimoji="1" lang="en-US" sz="1800" b="0" kern="100" dirty="0">
                          <a:solidFill>
                            <a:schemeClr val="dk1"/>
                          </a:solidFill>
                          <a:effectLst/>
                          <a:latin typeface="+mj-ea"/>
                          <a:ea typeface="+mj-ea"/>
                          <a:cs typeface="+mn-cs"/>
                        </a:rPr>
                        <a:t>2030</a:t>
                      </a:r>
                      <a:r>
                        <a:rPr kumimoji="1" lang="ja-JP" altLang="en-US" sz="1800" b="0" kern="100" dirty="0">
                          <a:solidFill>
                            <a:schemeClr val="dk1"/>
                          </a:solidFill>
                          <a:effectLst/>
                          <a:latin typeface="+mj-ea"/>
                          <a:ea typeface="+mj-ea"/>
                          <a:cs typeface="+mn-cs"/>
                        </a:rPr>
                        <a:t>年度</a:t>
                      </a:r>
                    </a:p>
                  </a:txBody>
                  <a:tcPr marL="68580" marR="68580" marT="0" marB="0" anchor="ctr"/>
                </a:tc>
                <a:tc hMerge="1">
                  <a:txBody>
                    <a:bodyPr/>
                    <a:lstStyle/>
                    <a:p>
                      <a:endParaRPr kumimoji="1" lang="ja-JP" altLang="en-US"/>
                    </a:p>
                  </a:txBody>
                  <a:tcPr/>
                </a:tc>
                <a:extLst>
                  <a:ext uri="{0D108BD9-81ED-4DB2-BD59-A6C34878D82A}">
                    <a16:rowId xmlns:a16="http://schemas.microsoft.com/office/drawing/2014/main" val="3803729843"/>
                  </a:ext>
                </a:extLst>
              </a:tr>
              <a:tr h="339663">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a:txBody>
                    <a:bodyPr/>
                    <a:lstStyle/>
                    <a:p>
                      <a:pPr marL="89535" algn="ctr">
                        <a:lnSpc>
                          <a:spcPct val="100000"/>
                        </a:lnSpc>
                        <a:spcBef>
                          <a:spcPts val="600"/>
                        </a:spcBef>
                      </a:pPr>
                      <a:r>
                        <a:rPr lang="ja-JP" sz="1600" b="0" kern="100" dirty="0">
                          <a:effectLst/>
                          <a:latin typeface="+mj-ea"/>
                          <a:ea typeface="+mj-ea"/>
                        </a:rPr>
                        <a:t>排出量</a:t>
                      </a:r>
                      <a:endParaRPr lang="ja-JP" sz="1600" b="0" kern="100" dirty="0">
                        <a:effectLst/>
                        <a:latin typeface="+mj-ea"/>
                        <a:ea typeface="+mj-ea"/>
                        <a:cs typeface="Times New Roman" panose="02020603050405020304" pitchFamily="18" charset="0"/>
                      </a:endParaRPr>
                    </a:p>
                  </a:txBody>
                  <a:tcPr marL="68580" marR="68580" marT="0" marB="0" anchor="ctr"/>
                </a:tc>
                <a:tc>
                  <a:txBody>
                    <a:bodyPr/>
                    <a:lstStyle/>
                    <a:p>
                      <a:pPr marL="89535" algn="ctr">
                        <a:lnSpc>
                          <a:spcPct val="100000"/>
                        </a:lnSpc>
                        <a:spcBef>
                          <a:spcPts val="600"/>
                        </a:spcBef>
                      </a:pPr>
                      <a:r>
                        <a:rPr lang="en-US" sz="1600" b="0" kern="100" dirty="0">
                          <a:effectLst/>
                          <a:latin typeface="+mj-ea"/>
                          <a:ea typeface="+mj-ea"/>
                        </a:rPr>
                        <a:t>2013</a:t>
                      </a:r>
                      <a:r>
                        <a:rPr lang="ja-JP" sz="1600" b="0" kern="100" dirty="0">
                          <a:effectLst/>
                          <a:latin typeface="+mj-ea"/>
                          <a:ea typeface="+mj-ea"/>
                        </a:rPr>
                        <a:t>比</a:t>
                      </a:r>
                      <a:endParaRPr lang="ja-JP" sz="1600" b="0" kern="100" dirty="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957266791"/>
                  </a:ext>
                </a:extLst>
              </a:tr>
              <a:tr h="359512">
                <a:tc rowSpan="5">
                  <a:txBody>
                    <a:bodyPr/>
                    <a:lstStyle/>
                    <a:p>
                      <a:pPr marL="69215" indent="-139700" algn="ctr">
                        <a:lnSpc>
                          <a:spcPct val="100000"/>
                        </a:lnSpc>
                      </a:pPr>
                      <a:r>
                        <a:rPr lang="ja-JP" altLang="en-US" sz="1600" b="1" kern="100" dirty="0">
                          <a:effectLst/>
                          <a:latin typeface="+mj-ea"/>
                          <a:ea typeface="+mj-ea"/>
                        </a:rPr>
                        <a:t>エネルギー</a:t>
                      </a:r>
                      <a:endParaRPr lang="en-US" altLang="ja-JP" sz="1600" b="1" kern="100" dirty="0">
                        <a:effectLst/>
                        <a:latin typeface="+mj-ea"/>
                        <a:ea typeface="+mj-ea"/>
                      </a:endParaRPr>
                    </a:p>
                    <a:p>
                      <a:pPr marL="69215" indent="-139700" algn="ctr">
                        <a:lnSpc>
                          <a:spcPct val="100000"/>
                        </a:lnSpc>
                      </a:pPr>
                      <a:r>
                        <a:rPr lang="ja-JP" sz="1600" b="1" kern="100" dirty="0">
                          <a:effectLst/>
                          <a:latin typeface="+mj-ea"/>
                          <a:ea typeface="+mj-ea"/>
                        </a:rPr>
                        <a:t>起源</a:t>
                      </a:r>
                      <a:r>
                        <a:rPr lang="en-US" sz="1600" b="1" kern="100" dirty="0">
                          <a:effectLst/>
                          <a:latin typeface="+mj-ea"/>
                          <a:ea typeface="+mj-ea"/>
                        </a:rPr>
                        <a:t>CO</a:t>
                      </a:r>
                      <a:r>
                        <a:rPr lang="en-US" sz="1600" b="1" kern="100" baseline="-25000" dirty="0">
                          <a:effectLst/>
                          <a:latin typeface="+mj-ea"/>
                          <a:ea typeface="+mj-ea"/>
                        </a:rPr>
                        <a:t>2</a:t>
                      </a:r>
                      <a:endParaRPr lang="ja-JP" sz="1600" b="1" kern="100" dirty="0">
                        <a:effectLst/>
                        <a:latin typeface="+mj-ea"/>
                        <a:ea typeface="+mj-ea"/>
                        <a:cs typeface="Times New Roman" panose="02020603050405020304" pitchFamily="18" charset="0"/>
                      </a:endParaRPr>
                    </a:p>
                  </a:txBody>
                  <a:tcPr marL="68580" marR="68580" marT="0" marB="0" anchor="ctr"/>
                </a:tc>
                <a:tc>
                  <a:txBody>
                    <a:bodyPr/>
                    <a:lstStyle/>
                    <a:p>
                      <a:pPr marL="89535" algn="just">
                        <a:lnSpc>
                          <a:spcPct val="100000"/>
                        </a:lnSpc>
                      </a:pPr>
                      <a:r>
                        <a:rPr lang="ja-JP" sz="1600" b="1" kern="100" dirty="0">
                          <a:effectLst/>
                          <a:latin typeface="+mj-ea"/>
                          <a:ea typeface="+mj-ea"/>
                        </a:rPr>
                        <a:t>産業部門</a:t>
                      </a:r>
                      <a:endParaRPr lang="ja-JP" sz="1600" b="1" kern="100" dirty="0">
                        <a:effectLst/>
                        <a:latin typeface="+mj-ea"/>
                        <a:ea typeface="+mj-ea"/>
                        <a:cs typeface="Times New Roman" panose="02020603050405020304" pitchFamily="18" charset="0"/>
                      </a:endParaRPr>
                    </a:p>
                  </a:txBody>
                  <a:tcPr marL="68580" marR="68580" marT="0" marB="0" anchor="ctr"/>
                </a:tc>
                <a:tc>
                  <a:txBody>
                    <a:bodyPr/>
                    <a:lstStyle/>
                    <a:p>
                      <a:pPr marL="89535" algn="r">
                        <a:lnSpc>
                          <a:spcPct val="100000"/>
                        </a:lnSpc>
                      </a:pPr>
                      <a:r>
                        <a:rPr lang="en-US" sz="1600" b="0" kern="100" dirty="0">
                          <a:effectLst/>
                          <a:latin typeface="+mj-ea"/>
                          <a:ea typeface="+mj-ea"/>
                        </a:rPr>
                        <a:t>40,153</a:t>
                      </a:r>
                      <a:endParaRPr lang="ja-JP" sz="1600" b="0" kern="100" dirty="0">
                        <a:effectLst/>
                        <a:latin typeface="+mj-ea"/>
                        <a:ea typeface="+mj-ea"/>
                        <a:cs typeface="Times New Roman" panose="02020603050405020304" pitchFamily="18" charset="0"/>
                      </a:endParaRPr>
                    </a:p>
                  </a:txBody>
                  <a:tcPr marL="68580" marR="68580" marT="0" marB="0" anchor="ctr"/>
                </a:tc>
                <a:tc>
                  <a:txBody>
                    <a:bodyPr/>
                    <a:lstStyle/>
                    <a:p>
                      <a:pPr marL="89535" algn="r">
                        <a:lnSpc>
                          <a:spcPct val="100000"/>
                        </a:lnSpc>
                      </a:pPr>
                      <a:r>
                        <a:rPr lang="en-US" sz="1600" b="0" kern="100" dirty="0">
                          <a:effectLst/>
                          <a:latin typeface="+mj-ea"/>
                          <a:ea typeface="+mj-ea"/>
                        </a:rPr>
                        <a:t>26,246</a:t>
                      </a:r>
                      <a:endParaRPr lang="ja-JP" sz="1600" b="0" kern="100" dirty="0">
                        <a:effectLst/>
                        <a:latin typeface="+mj-ea"/>
                        <a:ea typeface="+mj-ea"/>
                        <a:cs typeface="Times New Roman" panose="02020603050405020304" pitchFamily="18" charset="0"/>
                      </a:endParaRPr>
                    </a:p>
                  </a:txBody>
                  <a:tcPr marL="68580" marR="68580" marT="0" marB="0" anchor="ctr"/>
                </a:tc>
                <a:tc>
                  <a:txBody>
                    <a:bodyPr/>
                    <a:lstStyle/>
                    <a:p>
                      <a:pPr marL="134620" indent="-134620" algn="r">
                        <a:lnSpc>
                          <a:spcPct val="100000"/>
                        </a:lnSpc>
                      </a:pPr>
                      <a:r>
                        <a:rPr lang="ja-JP" sz="1600" b="0" kern="100" dirty="0">
                          <a:effectLst/>
                          <a:latin typeface="+mj-ea"/>
                          <a:ea typeface="+mj-ea"/>
                        </a:rPr>
                        <a:t>▲</a:t>
                      </a:r>
                      <a:r>
                        <a:rPr lang="en-US" sz="1600" b="0" kern="100" dirty="0">
                          <a:effectLst/>
                          <a:latin typeface="+mj-ea"/>
                          <a:ea typeface="+mj-ea"/>
                        </a:rPr>
                        <a:t>34.6</a:t>
                      </a:r>
                      <a:r>
                        <a:rPr lang="ja-JP" sz="1600" b="0" kern="100" dirty="0">
                          <a:effectLst/>
                          <a:latin typeface="+mj-ea"/>
                          <a:ea typeface="+mj-ea"/>
                        </a:rPr>
                        <a:t>％</a:t>
                      </a:r>
                      <a:endParaRPr lang="ja-JP" sz="1600" b="0" kern="100" dirty="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2488460627"/>
                  </a:ext>
                </a:extLst>
              </a:tr>
              <a:tr h="359512">
                <a:tc vMerge="1">
                  <a:txBody>
                    <a:bodyPr/>
                    <a:lstStyle/>
                    <a:p>
                      <a:endParaRPr kumimoji="1" lang="ja-JP" altLang="en-US"/>
                    </a:p>
                  </a:txBody>
                  <a:tcPr/>
                </a:tc>
                <a:tc>
                  <a:txBody>
                    <a:bodyPr/>
                    <a:lstStyle/>
                    <a:p>
                      <a:pPr marL="89535" algn="just">
                        <a:lnSpc>
                          <a:spcPct val="100000"/>
                        </a:lnSpc>
                      </a:pPr>
                      <a:r>
                        <a:rPr lang="ja-JP" sz="1600" b="1" kern="100" dirty="0">
                          <a:effectLst/>
                          <a:latin typeface="+mj-ea"/>
                          <a:ea typeface="+mj-ea"/>
                        </a:rPr>
                        <a:t>業務部門</a:t>
                      </a:r>
                      <a:endParaRPr lang="ja-JP" sz="1600" b="1" kern="100" dirty="0">
                        <a:effectLst/>
                        <a:latin typeface="+mj-ea"/>
                        <a:ea typeface="+mj-ea"/>
                        <a:cs typeface="Times New Roman" panose="02020603050405020304" pitchFamily="18" charset="0"/>
                      </a:endParaRPr>
                    </a:p>
                  </a:txBody>
                  <a:tcPr marL="68580" marR="68580" marT="0" marB="0" anchor="ctr"/>
                </a:tc>
                <a:tc>
                  <a:txBody>
                    <a:bodyPr/>
                    <a:lstStyle/>
                    <a:p>
                      <a:pPr marL="89535" algn="r">
                        <a:lnSpc>
                          <a:spcPct val="100000"/>
                        </a:lnSpc>
                      </a:pPr>
                      <a:r>
                        <a:rPr lang="en-US" sz="1600" b="0" kern="100" dirty="0">
                          <a:effectLst/>
                          <a:latin typeface="+mj-ea"/>
                          <a:ea typeface="+mj-ea"/>
                        </a:rPr>
                        <a:t>12,072</a:t>
                      </a:r>
                      <a:endParaRPr lang="ja-JP" sz="1600" b="0" kern="100" dirty="0">
                        <a:effectLst/>
                        <a:latin typeface="+mj-ea"/>
                        <a:ea typeface="+mj-ea"/>
                        <a:cs typeface="Times New Roman" panose="02020603050405020304" pitchFamily="18" charset="0"/>
                      </a:endParaRPr>
                    </a:p>
                  </a:txBody>
                  <a:tcPr marL="68580" marR="68580" marT="0" marB="0" anchor="ctr"/>
                </a:tc>
                <a:tc>
                  <a:txBody>
                    <a:bodyPr/>
                    <a:lstStyle/>
                    <a:p>
                      <a:pPr marL="89535" algn="r">
                        <a:lnSpc>
                          <a:spcPct val="100000"/>
                        </a:lnSpc>
                      </a:pPr>
                      <a:r>
                        <a:rPr lang="en-US" sz="1600" b="0" kern="100">
                          <a:effectLst/>
                          <a:latin typeface="+mj-ea"/>
                          <a:ea typeface="+mj-ea"/>
                        </a:rPr>
                        <a:t>3,721</a:t>
                      </a:r>
                      <a:endParaRPr lang="ja-JP" sz="1600" b="0" kern="100">
                        <a:effectLst/>
                        <a:latin typeface="+mj-ea"/>
                        <a:ea typeface="+mj-ea"/>
                        <a:cs typeface="Times New Roman" panose="02020603050405020304" pitchFamily="18" charset="0"/>
                      </a:endParaRPr>
                    </a:p>
                  </a:txBody>
                  <a:tcPr marL="68580" marR="68580" marT="0" marB="0" anchor="ctr"/>
                </a:tc>
                <a:tc>
                  <a:txBody>
                    <a:bodyPr/>
                    <a:lstStyle/>
                    <a:p>
                      <a:pPr marL="130810" indent="-167005" algn="r">
                        <a:lnSpc>
                          <a:spcPct val="100000"/>
                        </a:lnSpc>
                      </a:pPr>
                      <a:r>
                        <a:rPr lang="ja-JP" sz="1600" b="0" kern="100" dirty="0">
                          <a:effectLst/>
                          <a:latin typeface="+mj-ea"/>
                          <a:ea typeface="+mj-ea"/>
                        </a:rPr>
                        <a:t>▲</a:t>
                      </a:r>
                      <a:r>
                        <a:rPr lang="en-US" sz="1600" b="0" kern="100" dirty="0">
                          <a:effectLst/>
                          <a:latin typeface="+mj-ea"/>
                          <a:ea typeface="+mj-ea"/>
                        </a:rPr>
                        <a:t>69.2</a:t>
                      </a:r>
                      <a:r>
                        <a:rPr lang="ja-JP" sz="1600" b="0" kern="100" dirty="0">
                          <a:effectLst/>
                          <a:latin typeface="+mj-ea"/>
                          <a:ea typeface="+mj-ea"/>
                        </a:rPr>
                        <a:t>％</a:t>
                      </a:r>
                      <a:endParaRPr lang="ja-JP" sz="1600" b="0" kern="100" dirty="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1626768216"/>
                  </a:ext>
                </a:extLst>
              </a:tr>
              <a:tr h="359512">
                <a:tc vMerge="1">
                  <a:txBody>
                    <a:bodyPr/>
                    <a:lstStyle/>
                    <a:p>
                      <a:endParaRPr kumimoji="1" lang="ja-JP" altLang="en-US"/>
                    </a:p>
                  </a:txBody>
                  <a:tcPr/>
                </a:tc>
                <a:tc>
                  <a:txBody>
                    <a:bodyPr/>
                    <a:lstStyle/>
                    <a:p>
                      <a:pPr marL="89535" algn="just">
                        <a:lnSpc>
                          <a:spcPct val="100000"/>
                        </a:lnSpc>
                      </a:pPr>
                      <a:r>
                        <a:rPr lang="ja-JP" sz="1600" b="1" kern="100">
                          <a:effectLst/>
                          <a:latin typeface="+mj-ea"/>
                          <a:ea typeface="+mj-ea"/>
                        </a:rPr>
                        <a:t>家庭部門</a:t>
                      </a:r>
                      <a:endParaRPr lang="ja-JP" sz="1600" b="1" kern="100">
                        <a:effectLst/>
                        <a:latin typeface="+mj-ea"/>
                        <a:ea typeface="+mj-ea"/>
                        <a:cs typeface="Times New Roman" panose="02020603050405020304" pitchFamily="18" charset="0"/>
                      </a:endParaRPr>
                    </a:p>
                  </a:txBody>
                  <a:tcPr marL="68580" marR="68580" marT="0" marB="0" anchor="ctr"/>
                </a:tc>
                <a:tc>
                  <a:txBody>
                    <a:bodyPr/>
                    <a:lstStyle/>
                    <a:p>
                      <a:pPr marL="89535" algn="r">
                        <a:lnSpc>
                          <a:spcPct val="100000"/>
                        </a:lnSpc>
                      </a:pPr>
                      <a:r>
                        <a:rPr lang="en-US" sz="1600" b="0" kern="100" dirty="0">
                          <a:effectLst/>
                          <a:latin typeface="+mj-ea"/>
                          <a:ea typeface="+mj-ea"/>
                        </a:rPr>
                        <a:t>8,584</a:t>
                      </a:r>
                      <a:endParaRPr lang="ja-JP" sz="1600" b="0" kern="100" dirty="0">
                        <a:effectLst/>
                        <a:latin typeface="+mj-ea"/>
                        <a:ea typeface="+mj-ea"/>
                        <a:cs typeface="Times New Roman" panose="02020603050405020304" pitchFamily="18" charset="0"/>
                      </a:endParaRPr>
                    </a:p>
                  </a:txBody>
                  <a:tcPr marL="68580" marR="68580" marT="0" marB="0" anchor="ctr"/>
                </a:tc>
                <a:tc>
                  <a:txBody>
                    <a:bodyPr/>
                    <a:lstStyle/>
                    <a:p>
                      <a:pPr marL="89535" algn="r">
                        <a:lnSpc>
                          <a:spcPct val="100000"/>
                        </a:lnSpc>
                      </a:pPr>
                      <a:r>
                        <a:rPr lang="en-US" sz="1600" b="0" kern="100">
                          <a:effectLst/>
                          <a:latin typeface="+mj-ea"/>
                          <a:ea typeface="+mj-ea"/>
                        </a:rPr>
                        <a:t>1,922</a:t>
                      </a:r>
                      <a:endParaRPr lang="ja-JP" sz="1600" b="0" kern="100">
                        <a:effectLst/>
                        <a:latin typeface="+mj-ea"/>
                        <a:ea typeface="+mj-ea"/>
                        <a:cs typeface="Times New Roman" panose="02020603050405020304" pitchFamily="18" charset="0"/>
                      </a:endParaRPr>
                    </a:p>
                  </a:txBody>
                  <a:tcPr marL="68580" marR="68580" marT="0" marB="0" anchor="ctr"/>
                </a:tc>
                <a:tc>
                  <a:txBody>
                    <a:bodyPr/>
                    <a:lstStyle/>
                    <a:p>
                      <a:pPr marL="130810" indent="-167005" algn="r">
                        <a:lnSpc>
                          <a:spcPct val="100000"/>
                        </a:lnSpc>
                      </a:pPr>
                      <a:r>
                        <a:rPr lang="ja-JP" sz="1600" b="0" kern="100">
                          <a:effectLst/>
                          <a:latin typeface="+mj-ea"/>
                          <a:ea typeface="+mj-ea"/>
                        </a:rPr>
                        <a:t>▲</a:t>
                      </a:r>
                      <a:r>
                        <a:rPr lang="en-US" sz="1600" b="0" kern="100">
                          <a:effectLst/>
                          <a:latin typeface="+mj-ea"/>
                          <a:ea typeface="+mj-ea"/>
                        </a:rPr>
                        <a:t>77.6</a:t>
                      </a:r>
                      <a:r>
                        <a:rPr lang="ja-JP" sz="1600" b="0" kern="100">
                          <a:effectLst/>
                          <a:latin typeface="+mj-ea"/>
                          <a:ea typeface="+mj-ea"/>
                        </a:rPr>
                        <a:t>％</a:t>
                      </a:r>
                      <a:endParaRPr lang="ja-JP" sz="1600" b="0" kern="10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2232343370"/>
                  </a:ext>
                </a:extLst>
              </a:tr>
              <a:tr h="359512">
                <a:tc vMerge="1">
                  <a:txBody>
                    <a:bodyPr/>
                    <a:lstStyle/>
                    <a:p>
                      <a:endParaRPr kumimoji="1" lang="ja-JP" altLang="en-US"/>
                    </a:p>
                  </a:txBody>
                  <a:tcPr/>
                </a:tc>
                <a:tc>
                  <a:txBody>
                    <a:bodyPr/>
                    <a:lstStyle/>
                    <a:p>
                      <a:pPr marL="89535" algn="just">
                        <a:lnSpc>
                          <a:spcPct val="100000"/>
                        </a:lnSpc>
                      </a:pPr>
                      <a:r>
                        <a:rPr lang="ja-JP" sz="1600" b="1" kern="100">
                          <a:effectLst/>
                          <a:latin typeface="+mj-ea"/>
                          <a:ea typeface="+mj-ea"/>
                        </a:rPr>
                        <a:t>運輸部門</a:t>
                      </a:r>
                      <a:endParaRPr lang="ja-JP" sz="1600" b="1" kern="100">
                        <a:effectLst/>
                        <a:latin typeface="+mj-ea"/>
                        <a:ea typeface="+mj-ea"/>
                        <a:cs typeface="Times New Roman" panose="02020603050405020304" pitchFamily="18" charset="0"/>
                      </a:endParaRPr>
                    </a:p>
                  </a:txBody>
                  <a:tcPr marL="68580" marR="68580" marT="0" marB="0" anchor="ctr"/>
                </a:tc>
                <a:tc>
                  <a:txBody>
                    <a:bodyPr/>
                    <a:lstStyle/>
                    <a:p>
                      <a:pPr marL="89535" algn="r">
                        <a:lnSpc>
                          <a:spcPct val="100000"/>
                        </a:lnSpc>
                      </a:pPr>
                      <a:r>
                        <a:rPr lang="en-US" sz="1600" b="0" kern="100" dirty="0">
                          <a:effectLst/>
                          <a:latin typeface="+mj-ea"/>
                          <a:ea typeface="+mj-ea"/>
                        </a:rPr>
                        <a:t>13,327</a:t>
                      </a:r>
                      <a:endParaRPr lang="ja-JP" sz="1600" b="0" kern="100" dirty="0">
                        <a:effectLst/>
                        <a:latin typeface="+mj-ea"/>
                        <a:ea typeface="+mj-ea"/>
                        <a:cs typeface="Times New Roman" panose="02020603050405020304" pitchFamily="18" charset="0"/>
                      </a:endParaRPr>
                    </a:p>
                  </a:txBody>
                  <a:tcPr marL="68580" marR="68580" marT="0" marB="0" anchor="ctr"/>
                </a:tc>
                <a:tc>
                  <a:txBody>
                    <a:bodyPr/>
                    <a:lstStyle/>
                    <a:p>
                      <a:pPr marL="89535" algn="r">
                        <a:lnSpc>
                          <a:spcPct val="100000"/>
                        </a:lnSpc>
                      </a:pPr>
                      <a:r>
                        <a:rPr lang="en-US" sz="1600" b="0" kern="100">
                          <a:effectLst/>
                          <a:latin typeface="+mj-ea"/>
                          <a:ea typeface="+mj-ea"/>
                        </a:rPr>
                        <a:t>7,171</a:t>
                      </a:r>
                      <a:endParaRPr lang="ja-JP" sz="1600" b="0" kern="100">
                        <a:effectLst/>
                        <a:latin typeface="+mj-ea"/>
                        <a:ea typeface="+mj-ea"/>
                        <a:cs typeface="Times New Roman" panose="02020603050405020304" pitchFamily="18" charset="0"/>
                      </a:endParaRPr>
                    </a:p>
                  </a:txBody>
                  <a:tcPr marL="68580" marR="68580" marT="0" marB="0" anchor="ctr"/>
                </a:tc>
                <a:tc>
                  <a:txBody>
                    <a:bodyPr/>
                    <a:lstStyle/>
                    <a:p>
                      <a:pPr marL="134620" indent="-134620" algn="r">
                        <a:lnSpc>
                          <a:spcPct val="100000"/>
                        </a:lnSpc>
                      </a:pPr>
                      <a:r>
                        <a:rPr lang="ja-JP" sz="1600" b="0" kern="100">
                          <a:effectLst/>
                          <a:latin typeface="+mj-ea"/>
                          <a:ea typeface="+mj-ea"/>
                        </a:rPr>
                        <a:t>▲</a:t>
                      </a:r>
                      <a:r>
                        <a:rPr lang="en-US" sz="1600" b="0" kern="100">
                          <a:effectLst/>
                          <a:latin typeface="+mj-ea"/>
                          <a:ea typeface="+mj-ea"/>
                        </a:rPr>
                        <a:t>46.2</a:t>
                      </a:r>
                      <a:r>
                        <a:rPr lang="ja-JP" sz="1600" b="0" kern="100">
                          <a:effectLst/>
                          <a:latin typeface="+mj-ea"/>
                          <a:ea typeface="+mj-ea"/>
                        </a:rPr>
                        <a:t>％</a:t>
                      </a:r>
                      <a:endParaRPr lang="ja-JP" sz="1600" b="0" kern="10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3401495841"/>
                  </a:ext>
                </a:extLst>
              </a:tr>
              <a:tr h="359512">
                <a:tc vMerge="1">
                  <a:txBody>
                    <a:bodyPr/>
                    <a:lstStyle/>
                    <a:p>
                      <a:endParaRPr kumimoji="1" lang="ja-JP" altLang="en-US"/>
                    </a:p>
                  </a:txBody>
                  <a:tcPr/>
                </a:tc>
                <a:tc>
                  <a:txBody>
                    <a:bodyPr/>
                    <a:lstStyle/>
                    <a:p>
                      <a:pPr marL="70485" indent="-135890" algn="just">
                        <a:lnSpc>
                          <a:spcPct val="100000"/>
                        </a:lnSpc>
                      </a:pPr>
                      <a:r>
                        <a:rPr lang="ja-JP" sz="1600" b="1" kern="100">
                          <a:effectLst/>
                          <a:latin typeface="+mj-ea"/>
                          <a:ea typeface="+mj-ea"/>
                        </a:rPr>
                        <a:t>エネ転換部門</a:t>
                      </a:r>
                      <a:endParaRPr lang="ja-JP" sz="1600" b="1" kern="100">
                        <a:effectLst/>
                        <a:latin typeface="+mj-ea"/>
                        <a:ea typeface="+mj-ea"/>
                        <a:cs typeface="Times New Roman" panose="02020603050405020304" pitchFamily="18" charset="0"/>
                      </a:endParaRPr>
                    </a:p>
                  </a:txBody>
                  <a:tcPr marL="68580" marR="68580" marT="0" marB="0" anchor="ctr"/>
                </a:tc>
                <a:tc>
                  <a:txBody>
                    <a:bodyPr/>
                    <a:lstStyle/>
                    <a:p>
                      <a:pPr marL="89535" algn="r">
                        <a:lnSpc>
                          <a:spcPct val="100000"/>
                        </a:lnSpc>
                      </a:pPr>
                      <a:r>
                        <a:rPr lang="en-US" sz="1600" b="0" kern="100" dirty="0">
                          <a:effectLst/>
                          <a:latin typeface="+mj-ea"/>
                          <a:ea typeface="+mj-ea"/>
                        </a:rPr>
                        <a:t>2,435</a:t>
                      </a:r>
                      <a:endParaRPr lang="ja-JP" sz="1600" b="0" kern="100" dirty="0">
                        <a:effectLst/>
                        <a:latin typeface="+mj-ea"/>
                        <a:ea typeface="+mj-ea"/>
                        <a:cs typeface="Times New Roman" panose="02020603050405020304" pitchFamily="18" charset="0"/>
                      </a:endParaRPr>
                    </a:p>
                  </a:txBody>
                  <a:tcPr marL="68580" marR="68580" marT="0" marB="0" anchor="ctr"/>
                </a:tc>
                <a:tc>
                  <a:txBody>
                    <a:bodyPr/>
                    <a:lstStyle/>
                    <a:p>
                      <a:pPr marL="89535" algn="r">
                        <a:lnSpc>
                          <a:spcPct val="100000"/>
                        </a:lnSpc>
                      </a:pPr>
                      <a:r>
                        <a:rPr lang="en-US" sz="1600" b="0" kern="100" dirty="0">
                          <a:effectLst/>
                          <a:latin typeface="+mj-ea"/>
                          <a:ea typeface="+mj-ea"/>
                        </a:rPr>
                        <a:t>1,885</a:t>
                      </a:r>
                      <a:endParaRPr lang="ja-JP" sz="1600" b="0" kern="100" dirty="0">
                        <a:effectLst/>
                        <a:latin typeface="+mj-ea"/>
                        <a:ea typeface="+mj-ea"/>
                        <a:cs typeface="Times New Roman" panose="02020603050405020304" pitchFamily="18" charset="0"/>
                      </a:endParaRPr>
                    </a:p>
                  </a:txBody>
                  <a:tcPr marL="68580" marR="68580" marT="0" marB="0" anchor="ctr"/>
                </a:tc>
                <a:tc>
                  <a:txBody>
                    <a:bodyPr/>
                    <a:lstStyle/>
                    <a:p>
                      <a:pPr marL="77470" indent="-77470" algn="r">
                        <a:lnSpc>
                          <a:spcPct val="100000"/>
                        </a:lnSpc>
                      </a:pPr>
                      <a:r>
                        <a:rPr lang="ja-JP" sz="1600" b="0" kern="100" dirty="0">
                          <a:effectLst/>
                          <a:latin typeface="+mj-ea"/>
                          <a:ea typeface="+mj-ea"/>
                        </a:rPr>
                        <a:t>▲</a:t>
                      </a:r>
                      <a:r>
                        <a:rPr lang="en-US" sz="1600" b="0" kern="100" dirty="0">
                          <a:effectLst/>
                          <a:latin typeface="+mj-ea"/>
                          <a:ea typeface="+mj-ea"/>
                        </a:rPr>
                        <a:t>22.6</a:t>
                      </a:r>
                      <a:r>
                        <a:rPr lang="ja-JP" sz="1600" b="0" kern="100" dirty="0">
                          <a:effectLst/>
                          <a:latin typeface="+mj-ea"/>
                          <a:ea typeface="+mj-ea"/>
                        </a:rPr>
                        <a:t>％</a:t>
                      </a:r>
                      <a:endParaRPr lang="ja-JP" sz="1600" b="0" kern="100" dirty="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3663012780"/>
                  </a:ext>
                </a:extLst>
              </a:tr>
              <a:tr h="359512">
                <a:tc gridSpan="2">
                  <a:txBody>
                    <a:bodyPr/>
                    <a:lstStyle/>
                    <a:p>
                      <a:pPr algn="just">
                        <a:lnSpc>
                          <a:spcPct val="100000"/>
                        </a:lnSpc>
                      </a:pPr>
                      <a:r>
                        <a:rPr lang="ja-JP" sz="1600" b="1" kern="100" dirty="0">
                          <a:effectLst/>
                          <a:latin typeface="+mj-ea"/>
                          <a:ea typeface="+mj-ea"/>
                        </a:rPr>
                        <a:t>非エネ起源</a:t>
                      </a:r>
                      <a:r>
                        <a:rPr lang="en-US" sz="1600" b="1" kern="100" dirty="0">
                          <a:effectLst/>
                          <a:latin typeface="+mj-ea"/>
                          <a:ea typeface="+mj-ea"/>
                        </a:rPr>
                        <a:t>CO</a:t>
                      </a:r>
                      <a:r>
                        <a:rPr lang="en-US" sz="1600" b="1" kern="100" baseline="-25000" dirty="0">
                          <a:effectLst/>
                          <a:latin typeface="+mj-ea"/>
                          <a:ea typeface="+mj-ea"/>
                        </a:rPr>
                        <a:t>2</a:t>
                      </a:r>
                      <a:endParaRPr lang="ja-JP" sz="1600" b="1" kern="100" dirty="0">
                        <a:effectLst/>
                        <a:latin typeface="+mj-ea"/>
                        <a:ea typeface="+mj-ea"/>
                        <a:cs typeface="Times New Roman" panose="02020603050405020304" pitchFamily="18" charset="0"/>
                      </a:endParaRPr>
                    </a:p>
                  </a:txBody>
                  <a:tcPr marL="68580" marR="68580" marT="0" marB="0" anchor="ctr"/>
                </a:tc>
                <a:tc hMerge="1">
                  <a:txBody>
                    <a:bodyPr/>
                    <a:lstStyle/>
                    <a:p>
                      <a:endParaRPr kumimoji="1" lang="ja-JP" altLang="en-US"/>
                    </a:p>
                  </a:txBody>
                  <a:tcPr/>
                </a:tc>
                <a:tc>
                  <a:txBody>
                    <a:bodyPr/>
                    <a:lstStyle/>
                    <a:p>
                      <a:pPr marL="89535" algn="r">
                        <a:lnSpc>
                          <a:spcPct val="100000"/>
                        </a:lnSpc>
                      </a:pPr>
                      <a:r>
                        <a:rPr lang="en-US" sz="1600" b="0" kern="100" dirty="0">
                          <a:effectLst/>
                          <a:latin typeface="+mj-ea"/>
                          <a:ea typeface="+mj-ea"/>
                        </a:rPr>
                        <a:t>2,225</a:t>
                      </a:r>
                      <a:endParaRPr lang="ja-JP" sz="1600" b="0" kern="100" dirty="0">
                        <a:effectLst/>
                        <a:latin typeface="+mj-ea"/>
                        <a:ea typeface="+mj-ea"/>
                        <a:cs typeface="Times New Roman" panose="02020603050405020304" pitchFamily="18" charset="0"/>
                      </a:endParaRPr>
                    </a:p>
                  </a:txBody>
                  <a:tcPr marL="68580" marR="68580" marT="0" marB="0" anchor="ctr"/>
                </a:tc>
                <a:tc>
                  <a:txBody>
                    <a:bodyPr/>
                    <a:lstStyle/>
                    <a:p>
                      <a:pPr marL="89535" algn="r">
                        <a:lnSpc>
                          <a:spcPct val="100000"/>
                        </a:lnSpc>
                      </a:pPr>
                      <a:r>
                        <a:rPr lang="en-US" sz="1600" b="0" kern="100" dirty="0">
                          <a:effectLst/>
                          <a:latin typeface="+mj-ea"/>
                          <a:ea typeface="+mj-ea"/>
                        </a:rPr>
                        <a:t>1,764</a:t>
                      </a:r>
                      <a:endParaRPr lang="ja-JP" sz="1600" b="0" kern="100" dirty="0">
                        <a:effectLst/>
                        <a:latin typeface="+mj-ea"/>
                        <a:ea typeface="+mj-ea"/>
                        <a:cs typeface="Times New Roman" panose="02020603050405020304" pitchFamily="18" charset="0"/>
                      </a:endParaRPr>
                    </a:p>
                  </a:txBody>
                  <a:tcPr marL="68580" marR="68580" marT="0" marB="0" anchor="ctr"/>
                </a:tc>
                <a:tc>
                  <a:txBody>
                    <a:bodyPr/>
                    <a:lstStyle/>
                    <a:p>
                      <a:pPr marL="71755" indent="-113030" algn="r">
                        <a:lnSpc>
                          <a:spcPct val="100000"/>
                        </a:lnSpc>
                      </a:pPr>
                      <a:r>
                        <a:rPr lang="ja-JP" sz="1600" b="0" kern="100">
                          <a:effectLst/>
                          <a:latin typeface="+mj-ea"/>
                          <a:ea typeface="+mj-ea"/>
                        </a:rPr>
                        <a:t>▲</a:t>
                      </a:r>
                      <a:r>
                        <a:rPr lang="en-US" sz="1600" b="0" kern="100">
                          <a:effectLst/>
                          <a:latin typeface="+mj-ea"/>
                          <a:ea typeface="+mj-ea"/>
                        </a:rPr>
                        <a:t>20.7</a:t>
                      </a:r>
                      <a:r>
                        <a:rPr lang="ja-JP" sz="1600" b="0" kern="100">
                          <a:effectLst/>
                          <a:latin typeface="+mj-ea"/>
                          <a:ea typeface="+mj-ea"/>
                        </a:rPr>
                        <a:t>％</a:t>
                      </a:r>
                      <a:endParaRPr lang="ja-JP" sz="1600" b="0" kern="10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192976476"/>
                  </a:ext>
                </a:extLst>
              </a:tr>
              <a:tr h="359512">
                <a:tc gridSpan="2">
                  <a:txBody>
                    <a:bodyPr/>
                    <a:lstStyle/>
                    <a:p>
                      <a:pPr algn="just">
                        <a:lnSpc>
                          <a:spcPct val="100000"/>
                        </a:lnSpc>
                      </a:pPr>
                      <a:r>
                        <a:rPr lang="ja-JP" sz="1600" b="1" kern="100" dirty="0">
                          <a:effectLst/>
                          <a:latin typeface="+mj-ea"/>
                          <a:ea typeface="+mj-ea"/>
                        </a:rPr>
                        <a:t>その他ガス</a:t>
                      </a:r>
                      <a:endParaRPr lang="ja-JP" sz="1600" b="1" kern="100" dirty="0">
                        <a:effectLst/>
                        <a:latin typeface="+mj-ea"/>
                        <a:ea typeface="+mj-ea"/>
                        <a:cs typeface="Times New Roman" panose="02020603050405020304" pitchFamily="18" charset="0"/>
                      </a:endParaRPr>
                    </a:p>
                  </a:txBody>
                  <a:tcPr marL="68580" marR="68580" marT="0" marB="0" anchor="ctr"/>
                </a:tc>
                <a:tc hMerge="1">
                  <a:txBody>
                    <a:bodyPr/>
                    <a:lstStyle/>
                    <a:p>
                      <a:endParaRPr kumimoji="1" lang="ja-JP" altLang="en-US"/>
                    </a:p>
                  </a:txBody>
                  <a:tcPr/>
                </a:tc>
                <a:tc>
                  <a:txBody>
                    <a:bodyPr/>
                    <a:lstStyle/>
                    <a:p>
                      <a:pPr marL="89535" algn="r">
                        <a:lnSpc>
                          <a:spcPct val="100000"/>
                        </a:lnSpc>
                      </a:pPr>
                      <a:r>
                        <a:rPr lang="en-US" sz="1600" b="0" kern="100" dirty="0">
                          <a:effectLst/>
                          <a:latin typeface="+mj-ea"/>
                          <a:ea typeface="+mj-ea"/>
                        </a:rPr>
                        <a:t>3,588</a:t>
                      </a:r>
                      <a:endParaRPr lang="ja-JP" sz="1600" b="0" kern="100" dirty="0">
                        <a:effectLst/>
                        <a:latin typeface="+mj-ea"/>
                        <a:ea typeface="+mj-ea"/>
                        <a:cs typeface="Times New Roman" panose="02020603050405020304" pitchFamily="18" charset="0"/>
                      </a:endParaRPr>
                    </a:p>
                  </a:txBody>
                  <a:tcPr marL="68580" marR="68580" marT="0" marB="0" anchor="ctr"/>
                </a:tc>
                <a:tc>
                  <a:txBody>
                    <a:bodyPr/>
                    <a:lstStyle/>
                    <a:p>
                      <a:pPr marL="89535" algn="r">
                        <a:lnSpc>
                          <a:spcPct val="100000"/>
                        </a:lnSpc>
                      </a:pPr>
                      <a:r>
                        <a:rPr lang="en-US" sz="1600" b="0" kern="100" dirty="0">
                          <a:effectLst/>
                          <a:latin typeface="+mj-ea"/>
                          <a:ea typeface="+mj-ea"/>
                        </a:rPr>
                        <a:t>2,105</a:t>
                      </a:r>
                      <a:endParaRPr lang="ja-JP" sz="1600" b="0" kern="100" dirty="0">
                        <a:effectLst/>
                        <a:latin typeface="+mj-ea"/>
                        <a:ea typeface="+mj-ea"/>
                        <a:cs typeface="Times New Roman" panose="02020603050405020304" pitchFamily="18" charset="0"/>
                      </a:endParaRPr>
                    </a:p>
                  </a:txBody>
                  <a:tcPr marL="68580" marR="68580" marT="0" marB="0" anchor="ctr"/>
                </a:tc>
                <a:tc>
                  <a:txBody>
                    <a:bodyPr/>
                    <a:lstStyle/>
                    <a:p>
                      <a:pPr marL="71755" indent="-113030" algn="r">
                        <a:lnSpc>
                          <a:spcPct val="100000"/>
                        </a:lnSpc>
                      </a:pPr>
                      <a:r>
                        <a:rPr lang="ja-JP" sz="1600" b="0" kern="100">
                          <a:effectLst/>
                          <a:latin typeface="+mj-ea"/>
                          <a:ea typeface="+mj-ea"/>
                        </a:rPr>
                        <a:t>▲</a:t>
                      </a:r>
                      <a:r>
                        <a:rPr lang="en-US" sz="1600" b="0" kern="100">
                          <a:effectLst/>
                          <a:latin typeface="+mj-ea"/>
                          <a:ea typeface="+mj-ea"/>
                        </a:rPr>
                        <a:t>41.3</a:t>
                      </a:r>
                      <a:r>
                        <a:rPr lang="ja-JP" sz="1600" b="0" kern="100">
                          <a:effectLst/>
                          <a:latin typeface="+mj-ea"/>
                          <a:ea typeface="+mj-ea"/>
                        </a:rPr>
                        <a:t>％</a:t>
                      </a:r>
                      <a:endParaRPr lang="ja-JP" sz="1600" b="0" kern="10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1348676859"/>
                  </a:ext>
                </a:extLst>
              </a:tr>
              <a:tr h="359512">
                <a:tc gridSpan="2">
                  <a:txBody>
                    <a:bodyPr/>
                    <a:lstStyle/>
                    <a:p>
                      <a:pPr algn="just">
                        <a:lnSpc>
                          <a:spcPct val="100000"/>
                        </a:lnSpc>
                      </a:pPr>
                      <a:r>
                        <a:rPr lang="ja-JP" sz="1600" b="1" kern="100" dirty="0">
                          <a:effectLst/>
                          <a:latin typeface="+mj-ea"/>
                          <a:ea typeface="+mj-ea"/>
                        </a:rPr>
                        <a:t>吸収源</a:t>
                      </a:r>
                      <a:endParaRPr lang="ja-JP" sz="1600" b="1" kern="100" dirty="0">
                        <a:effectLst/>
                        <a:latin typeface="+mj-ea"/>
                        <a:ea typeface="+mj-ea"/>
                        <a:cs typeface="Times New Roman" panose="02020603050405020304" pitchFamily="18" charset="0"/>
                      </a:endParaRPr>
                    </a:p>
                  </a:txBody>
                  <a:tcPr marL="68580" marR="68580" marT="0" marB="0" anchor="ctr"/>
                </a:tc>
                <a:tc hMerge="1">
                  <a:txBody>
                    <a:bodyPr/>
                    <a:lstStyle/>
                    <a:p>
                      <a:endParaRPr kumimoji="1" lang="ja-JP" altLang="en-US"/>
                    </a:p>
                  </a:txBody>
                  <a:tcPr/>
                </a:tc>
                <a:tc>
                  <a:txBody>
                    <a:bodyPr/>
                    <a:lstStyle/>
                    <a:p>
                      <a:pPr marL="89535" algn="r">
                        <a:lnSpc>
                          <a:spcPct val="100000"/>
                        </a:lnSpc>
                      </a:pPr>
                      <a:r>
                        <a:rPr lang="ja-JP" sz="1600" b="0" kern="100" dirty="0">
                          <a:effectLst/>
                          <a:latin typeface="+mj-ea"/>
                          <a:ea typeface="+mj-ea"/>
                        </a:rPr>
                        <a:t>－</a:t>
                      </a:r>
                      <a:endParaRPr lang="ja-JP" sz="1600" b="0" kern="100" dirty="0">
                        <a:effectLst/>
                        <a:latin typeface="+mj-ea"/>
                        <a:ea typeface="+mj-ea"/>
                        <a:cs typeface="Times New Roman" panose="02020603050405020304" pitchFamily="18" charset="0"/>
                      </a:endParaRPr>
                    </a:p>
                  </a:txBody>
                  <a:tcPr marL="68580" marR="68580" marT="0" marB="0" anchor="ctr"/>
                </a:tc>
                <a:tc>
                  <a:txBody>
                    <a:bodyPr/>
                    <a:lstStyle/>
                    <a:p>
                      <a:pPr marL="89535" algn="r">
                        <a:lnSpc>
                          <a:spcPct val="100000"/>
                        </a:lnSpc>
                      </a:pPr>
                      <a:r>
                        <a:rPr lang="ja-JP" sz="1600" b="0" kern="100" dirty="0">
                          <a:effectLst/>
                          <a:latin typeface="+mj-ea"/>
                          <a:ea typeface="+mj-ea"/>
                        </a:rPr>
                        <a:t>▲</a:t>
                      </a:r>
                      <a:r>
                        <a:rPr lang="en-US" sz="1600" b="0" kern="100" dirty="0">
                          <a:effectLst/>
                          <a:latin typeface="+mj-ea"/>
                          <a:ea typeface="+mj-ea"/>
                        </a:rPr>
                        <a:t>330</a:t>
                      </a:r>
                      <a:endParaRPr lang="ja-JP" sz="1600" b="0" kern="100" dirty="0">
                        <a:effectLst/>
                        <a:latin typeface="+mj-ea"/>
                        <a:ea typeface="+mj-ea"/>
                        <a:cs typeface="Times New Roman" panose="02020603050405020304" pitchFamily="18" charset="0"/>
                      </a:endParaRPr>
                    </a:p>
                  </a:txBody>
                  <a:tcPr marL="68580" marR="68580" marT="0" marB="0" anchor="ctr"/>
                </a:tc>
                <a:tc>
                  <a:txBody>
                    <a:bodyPr/>
                    <a:lstStyle/>
                    <a:p>
                      <a:pPr marL="89535" algn="r">
                        <a:lnSpc>
                          <a:spcPct val="100000"/>
                        </a:lnSpc>
                      </a:pPr>
                      <a:r>
                        <a:rPr lang="ja-JP" sz="1600" b="0" kern="100" dirty="0">
                          <a:effectLst/>
                          <a:latin typeface="+mj-ea"/>
                          <a:ea typeface="+mj-ea"/>
                        </a:rPr>
                        <a:t>－</a:t>
                      </a:r>
                      <a:endParaRPr lang="ja-JP" sz="1600" b="0" kern="100" dirty="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903741298"/>
                  </a:ext>
                </a:extLst>
              </a:tr>
              <a:tr h="359512">
                <a:tc gridSpan="2">
                  <a:txBody>
                    <a:bodyPr/>
                    <a:lstStyle/>
                    <a:p>
                      <a:pPr marL="89535" algn="ctr">
                        <a:lnSpc>
                          <a:spcPct val="100000"/>
                        </a:lnSpc>
                      </a:pPr>
                      <a:r>
                        <a:rPr lang="ja-JP" sz="1600" b="1" kern="100" dirty="0">
                          <a:effectLst/>
                          <a:latin typeface="+mj-ea"/>
                          <a:ea typeface="+mj-ea"/>
                        </a:rPr>
                        <a:t>合　計</a:t>
                      </a:r>
                      <a:endParaRPr lang="ja-JP" sz="1600" b="1" kern="100" dirty="0">
                        <a:effectLst/>
                        <a:latin typeface="+mj-ea"/>
                        <a:ea typeface="+mj-ea"/>
                        <a:cs typeface="Times New Roman" panose="02020603050405020304" pitchFamily="18" charset="0"/>
                      </a:endParaRPr>
                    </a:p>
                  </a:txBody>
                  <a:tcPr marL="68580" marR="68580" marT="0" marB="0" anchor="ctr"/>
                </a:tc>
                <a:tc hMerge="1">
                  <a:txBody>
                    <a:bodyPr/>
                    <a:lstStyle/>
                    <a:p>
                      <a:endParaRPr kumimoji="1" lang="ja-JP" altLang="en-US"/>
                    </a:p>
                  </a:txBody>
                  <a:tcPr/>
                </a:tc>
                <a:tc>
                  <a:txBody>
                    <a:bodyPr/>
                    <a:lstStyle/>
                    <a:p>
                      <a:pPr marL="89535" algn="r">
                        <a:lnSpc>
                          <a:spcPct val="100000"/>
                        </a:lnSpc>
                      </a:pPr>
                      <a:r>
                        <a:rPr lang="en-US" sz="1600" b="0" kern="100" dirty="0">
                          <a:effectLst/>
                          <a:latin typeface="+mj-ea"/>
                          <a:ea typeface="+mj-ea"/>
                        </a:rPr>
                        <a:t>82,384</a:t>
                      </a:r>
                      <a:endParaRPr lang="ja-JP" sz="1600" b="0" kern="100" dirty="0">
                        <a:effectLst/>
                        <a:latin typeface="+mj-ea"/>
                        <a:ea typeface="+mj-ea"/>
                        <a:cs typeface="Times New Roman" panose="02020603050405020304" pitchFamily="18" charset="0"/>
                      </a:endParaRPr>
                    </a:p>
                  </a:txBody>
                  <a:tcPr marL="68580" marR="68580" marT="0" marB="0" anchor="ctr"/>
                </a:tc>
                <a:tc>
                  <a:txBody>
                    <a:bodyPr/>
                    <a:lstStyle/>
                    <a:p>
                      <a:pPr marL="89535" algn="r">
                        <a:lnSpc>
                          <a:spcPct val="100000"/>
                        </a:lnSpc>
                      </a:pPr>
                      <a:r>
                        <a:rPr lang="en-US" sz="1600" b="0" kern="100" dirty="0">
                          <a:effectLst/>
                          <a:latin typeface="+mj-ea"/>
                          <a:ea typeface="+mj-ea"/>
                        </a:rPr>
                        <a:t>44,483</a:t>
                      </a:r>
                      <a:endParaRPr lang="ja-JP" sz="1600" b="0" kern="100" dirty="0">
                        <a:effectLst/>
                        <a:latin typeface="+mj-ea"/>
                        <a:ea typeface="+mj-ea"/>
                        <a:cs typeface="Times New Roman" panose="02020603050405020304" pitchFamily="18" charset="0"/>
                      </a:endParaRPr>
                    </a:p>
                  </a:txBody>
                  <a:tcPr marL="68580" marR="68580" marT="0" marB="0" anchor="ctr"/>
                </a:tc>
                <a:tc>
                  <a:txBody>
                    <a:bodyPr/>
                    <a:lstStyle/>
                    <a:p>
                      <a:pPr marL="73660" indent="-109855" algn="r">
                        <a:lnSpc>
                          <a:spcPct val="100000"/>
                        </a:lnSpc>
                      </a:pPr>
                      <a:r>
                        <a:rPr lang="ja-JP" sz="1600" b="0" kern="100" dirty="0">
                          <a:solidFill>
                            <a:srgbClr val="FF0000"/>
                          </a:solidFill>
                          <a:effectLst/>
                          <a:latin typeface="+mj-ea"/>
                          <a:ea typeface="+mj-ea"/>
                        </a:rPr>
                        <a:t>▲</a:t>
                      </a:r>
                      <a:r>
                        <a:rPr lang="en-US" sz="1600" b="0" kern="100" dirty="0">
                          <a:solidFill>
                            <a:srgbClr val="FF0000"/>
                          </a:solidFill>
                          <a:effectLst/>
                          <a:latin typeface="+mj-ea"/>
                          <a:ea typeface="+mj-ea"/>
                        </a:rPr>
                        <a:t>46.0</a:t>
                      </a:r>
                      <a:r>
                        <a:rPr lang="ja-JP" sz="1600" b="0" kern="100" dirty="0">
                          <a:solidFill>
                            <a:srgbClr val="FF0000"/>
                          </a:solidFill>
                          <a:effectLst/>
                          <a:latin typeface="+mj-ea"/>
                          <a:ea typeface="+mj-ea"/>
                        </a:rPr>
                        <a:t>％</a:t>
                      </a:r>
                      <a:endParaRPr lang="ja-JP" sz="1600" b="0" kern="100" dirty="0">
                        <a:solidFill>
                          <a:srgbClr val="FF0000"/>
                        </a:solidFill>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989242079"/>
                  </a:ext>
                </a:extLst>
              </a:tr>
            </a:tbl>
          </a:graphicData>
        </a:graphic>
      </p:graphicFrame>
      <p:graphicFrame>
        <p:nvGraphicFramePr>
          <p:cNvPr id="20482" name="グラフ 20481">
            <a:extLst>
              <a:ext uri="{FF2B5EF4-FFF2-40B4-BE49-F238E27FC236}">
                <a16:creationId xmlns:a16="http://schemas.microsoft.com/office/drawing/2014/main" id="{79148FA0-FBF0-F138-EDFC-3BC1F8AB4226}"/>
              </a:ext>
            </a:extLst>
          </p:cNvPr>
          <p:cNvGraphicFramePr/>
          <p:nvPr/>
        </p:nvGraphicFramePr>
        <p:xfrm>
          <a:off x="5519190" y="1818221"/>
          <a:ext cx="3528392" cy="3883680"/>
        </p:xfrm>
        <a:graphic>
          <a:graphicData uri="http://schemas.openxmlformats.org/drawingml/2006/chart">
            <c:chart xmlns:c="http://schemas.openxmlformats.org/drawingml/2006/chart" xmlns:r="http://schemas.openxmlformats.org/officeDocument/2006/relationships" r:id="rId3"/>
          </a:graphicData>
        </a:graphic>
      </p:graphicFrame>
      <p:sp>
        <p:nvSpPr>
          <p:cNvPr id="20483" name="正方形/長方形 20482">
            <a:extLst>
              <a:ext uri="{FF2B5EF4-FFF2-40B4-BE49-F238E27FC236}">
                <a16:creationId xmlns:a16="http://schemas.microsoft.com/office/drawing/2014/main" id="{8739AA8B-3096-BAB6-2603-B2D655243456}"/>
              </a:ext>
            </a:extLst>
          </p:cNvPr>
          <p:cNvSpPr/>
          <p:nvPr/>
        </p:nvSpPr>
        <p:spPr>
          <a:xfrm>
            <a:off x="120449" y="5272503"/>
            <a:ext cx="5400600" cy="36490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85" name="直線矢印コネクタ 20484">
            <a:extLst>
              <a:ext uri="{FF2B5EF4-FFF2-40B4-BE49-F238E27FC236}">
                <a16:creationId xmlns:a16="http://schemas.microsoft.com/office/drawing/2014/main" id="{21D1E9CD-E5DA-9D63-1F57-F6BB290185DE}"/>
              </a:ext>
            </a:extLst>
          </p:cNvPr>
          <p:cNvCxnSpPr>
            <a:cxnSpLocks/>
          </p:cNvCxnSpPr>
          <p:nvPr/>
        </p:nvCxnSpPr>
        <p:spPr>
          <a:xfrm>
            <a:off x="6526376" y="2651999"/>
            <a:ext cx="1107195" cy="81838"/>
          </a:xfrm>
          <a:prstGeom prst="straightConnector1">
            <a:avLst/>
          </a:prstGeom>
          <a:ln w="28575">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486" name="直線コネクタ 20485">
            <a:extLst>
              <a:ext uri="{FF2B5EF4-FFF2-40B4-BE49-F238E27FC236}">
                <a16:creationId xmlns:a16="http://schemas.microsoft.com/office/drawing/2014/main" id="{778F7191-1E37-4439-705C-478DEED3D4B7}"/>
              </a:ext>
            </a:extLst>
          </p:cNvPr>
          <p:cNvCxnSpPr>
            <a:cxnSpLocks/>
          </p:cNvCxnSpPr>
          <p:nvPr/>
        </p:nvCxnSpPr>
        <p:spPr>
          <a:xfrm>
            <a:off x="6531359" y="2660620"/>
            <a:ext cx="1736497" cy="0"/>
          </a:xfrm>
          <a:prstGeom prst="line">
            <a:avLst/>
          </a:prstGeom>
          <a:ln w="28575">
            <a:solidFill>
              <a:srgbClr val="70AD47"/>
            </a:solidFill>
            <a:prstDash val="dash"/>
          </a:ln>
        </p:spPr>
        <p:style>
          <a:lnRef idx="1">
            <a:schemeClr val="accent1"/>
          </a:lnRef>
          <a:fillRef idx="0">
            <a:schemeClr val="accent1"/>
          </a:fillRef>
          <a:effectRef idx="0">
            <a:schemeClr val="accent1"/>
          </a:effectRef>
          <a:fontRef idx="minor">
            <a:schemeClr val="tx1"/>
          </a:fontRef>
        </p:style>
      </p:cxnSp>
      <p:cxnSp>
        <p:nvCxnSpPr>
          <p:cNvPr id="20487" name="直線コネクタ 20486">
            <a:extLst>
              <a:ext uri="{FF2B5EF4-FFF2-40B4-BE49-F238E27FC236}">
                <a16:creationId xmlns:a16="http://schemas.microsoft.com/office/drawing/2014/main" id="{DC8F39AC-38DC-9EA1-F756-0CE1DDB246E6}"/>
              </a:ext>
            </a:extLst>
          </p:cNvPr>
          <p:cNvCxnSpPr/>
          <p:nvPr/>
        </p:nvCxnSpPr>
        <p:spPr>
          <a:xfrm>
            <a:off x="6967497" y="3874699"/>
            <a:ext cx="1332148" cy="0"/>
          </a:xfrm>
          <a:prstGeom prst="line">
            <a:avLst/>
          </a:prstGeom>
          <a:ln w="28575">
            <a:solidFill>
              <a:srgbClr val="3366FF"/>
            </a:solidFill>
            <a:prstDash val="dash"/>
          </a:ln>
        </p:spPr>
        <p:style>
          <a:lnRef idx="1">
            <a:schemeClr val="accent1"/>
          </a:lnRef>
          <a:fillRef idx="0">
            <a:schemeClr val="accent1"/>
          </a:fillRef>
          <a:effectRef idx="0">
            <a:schemeClr val="accent1"/>
          </a:effectRef>
          <a:fontRef idx="minor">
            <a:schemeClr val="tx1"/>
          </a:fontRef>
        </p:style>
      </p:cxnSp>
      <p:cxnSp>
        <p:nvCxnSpPr>
          <p:cNvPr id="20488" name="直線コネクタ 20487">
            <a:extLst>
              <a:ext uri="{FF2B5EF4-FFF2-40B4-BE49-F238E27FC236}">
                <a16:creationId xmlns:a16="http://schemas.microsoft.com/office/drawing/2014/main" id="{3870A9A7-B212-F6E0-CDDD-1427C49AFDD5}"/>
              </a:ext>
            </a:extLst>
          </p:cNvPr>
          <p:cNvCxnSpPr/>
          <p:nvPr/>
        </p:nvCxnSpPr>
        <p:spPr>
          <a:xfrm>
            <a:off x="6854932" y="2752887"/>
            <a:ext cx="1332148" cy="0"/>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0489" name="矢印: 下 20488">
            <a:extLst>
              <a:ext uri="{FF2B5EF4-FFF2-40B4-BE49-F238E27FC236}">
                <a16:creationId xmlns:a16="http://schemas.microsoft.com/office/drawing/2014/main" id="{455595CE-B96C-B07E-AB3F-3E66D3C0AE82}"/>
              </a:ext>
            </a:extLst>
          </p:cNvPr>
          <p:cNvSpPr/>
          <p:nvPr/>
        </p:nvSpPr>
        <p:spPr>
          <a:xfrm>
            <a:off x="7863507" y="2752887"/>
            <a:ext cx="270668" cy="1121812"/>
          </a:xfrm>
          <a:prstGeom prst="downArrow">
            <a:avLst/>
          </a:prstGeom>
          <a:solidFill>
            <a:srgbClr val="FFCCFF"/>
          </a:solidFill>
          <a:ln>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490" name="矢印: 下 20489">
            <a:extLst>
              <a:ext uri="{FF2B5EF4-FFF2-40B4-BE49-F238E27FC236}">
                <a16:creationId xmlns:a16="http://schemas.microsoft.com/office/drawing/2014/main" id="{BA34A8AF-8D97-1CD2-07C3-EA6A1A0F3B15}"/>
              </a:ext>
            </a:extLst>
          </p:cNvPr>
          <p:cNvSpPr/>
          <p:nvPr/>
        </p:nvSpPr>
        <p:spPr>
          <a:xfrm>
            <a:off x="7066667" y="2660620"/>
            <a:ext cx="270668" cy="1202235"/>
          </a:xfrm>
          <a:prstGeom prst="downArrow">
            <a:avLst/>
          </a:prstGeom>
          <a:solidFill>
            <a:schemeClr val="accent5">
              <a:lumMod val="60000"/>
              <a:lumOff val="40000"/>
            </a:schemeClr>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491" name="テキスト ボックス 20490">
            <a:extLst>
              <a:ext uri="{FF2B5EF4-FFF2-40B4-BE49-F238E27FC236}">
                <a16:creationId xmlns:a16="http://schemas.microsoft.com/office/drawing/2014/main" id="{34F958FE-DAB6-3FF4-4B19-D53F8BD2F261}"/>
              </a:ext>
            </a:extLst>
          </p:cNvPr>
          <p:cNvSpPr txBox="1"/>
          <p:nvPr/>
        </p:nvSpPr>
        <p:spPr>
          <a:xfrm>
            <a:off x="7940255" y="2779010"/>
            <a:ext cx="1363731" cy="707886"/>
          </a:xfrm>
          <a:prstGeom prst="rect">
            <a:avLst/>
          </a:prstGeom>
          <a:noFill/>
        </p:spPr>
        <p:txBody>
          <a:bodyPr wrap="square" rtlCol="0">
            <a:spAutoFit/>
          </a:bodyPr>
          <a:lstStyle/>
          <a:p>
            <a:pPr algn="ctr"/>
            <a:r>
              <a:rPr lang="ja-JP" altLang="en-US" sz="1000" dirty="0">
                <a:latin typeface="Meiryo UI" panose="020B0604030504040204" pitchFamily="50" charset="-128"/>
                <a:ea typeface="Meiryo UI" panose="020B0604030504040204" pitchFamily="50" charset="-128"/>
              </a:rPr>
              <a:t>施策による削減効果</a:t>
            </a:r>
            <a:endParaRPr lang="en-US" altLang="ja-JP" sz="1000" dirty="0">
              <a:latin typeface="Meiryo UI" panose="020B0604030504040204" pitchFamily="50" charset="-128"/>
              <a:ea typeface="Meiryo UI" panose="020B0604030504040204" pitchFamily="50" charset="-128"/>
            </a:endParaRPr>
          </a:p>
          <a:p>
            <a:pPr algn="ctr"/>
            <a:r>
              <a:rPr lang="en-US" altLang="ja-JP" sz="1000" dirty="0">
                <a:latin typeface="Meiryo UI" panose="020B0604030504040204" pitchFamily="50" charset="-128"/>
                <a:ea typeface="Meiryo UI" panose="020B0604030504040204" pitchFamily="50" charset="-128"/>
              </a:rPr>
              <a:t>2013</a:t>
            </a:r>
            <a:r>
              <a:rPr lang="ja-JP" altLang="en-US" sz="1000" dirty="0">
                <a:latin typeface="Meiryo UI" panose="020B0604030504040204" pitchFamily="50" charset="-128"/>
                <a:ea typeface="Meiryo UI" panose="020B0604030504040204" pitchFamily="50" charset="-128"/>
              </a:rPr>
              <a:t>年度比</a:t>
            </a:r>
            <a:endParaRPr lang="en-US" altLang="ja-JP" sz="1000" dirty="0">
              <a:latin typeface="Meiryo UI" panose="020B0604030504040204" pitchFamily="50" charset="-128"/>
              <a:ea typeface="Meiryo UI" panose="020B0604030504040204" pitchFamily="50" charset="-128"/>
            </a:endParaRPr>
          </a:p>
          <a:p>
            <a:pPr algn="ctr"/>
            <a:r>
              <a:rPr lang="en-US" altLang="ja-JP" sz="1000" dirty="0">
                <a:latin typeface="Meiryo UI" panose="020B0604030504040204" pitchFamily="50" charset="-128"/>
                <a:ea typeface="Meiryo UI" panose="020B0604030504040204" pitchFamily="50" charset="-128"/>
              </a:rPr>
              <a:t>42.7</a:t>
            </a:r>
            <a:r>
              <a:rPr lang="ja-JP" altLang="en-US" sz="1000" dirty="0">
                <a:latin typeface="Meiryo UI" panose="020B0604030504040204" pitchFamily="50" charset="-128"/>
                <a:ea typeface="Meiryo UI" panose="020B0604030504040204" pitchFamily="50" charset="-128"/>
              </a:rPr>
              <a:t>％削減</a:t>
            </a:r>
            <a:r>
              <a:rPr lang="en-US" altLang="ja-JP" sz="1000" baseline="30000" dirty="0">
                <a:latin typeface="Meiryo UI" panose="020B0604030504040204" pitchFamily="50" charset="-128"/>
                <a:ea typeface="Meiryo UI" panose="020B0604030504040204" pitchFamily="50" charset="-128"/>
              </a:rPr>
              <a:t>※</a:t>
            </a:r>
            <a:endParaRPr lang="ja-JP" altLang="en-US" sz="1000" baseline="30000" dirty="0">
              <a:latin typeface="Meiryo UI" panose="020B0604030504040204" pitchFamily="50" charset="-128"/>
              <a:ea typeface="Meiryo UI" panose="020B0604030504040204" pitchFamily="50" charset="-128"/>
            </a:endParaRPr>
          </a:p>
          <a:p>
            <a:endParaRPr kumimoji="1" lang="ja-JP" altLang="en-US" sz="1000" dirty="0"/>
          </a:p>
        </p:txBody>
      </p:sp>
      <p:sp>
        <p:nvSpPr>
          <p:cNvPr id="20492" name="テキスト ボックス 20491">
            <a:extLst>
              <a:ext uri="{FF2B5EF4-FFF2-40B4-BE49-F238E27FC236}">
                <a16:creationId xmlns:a16="http://schemas.microsoft.com/office/drawing/2014/main" id="{93BDCB1B-8367-F635-2741-491D5AC39539}"/>
              </a:ext>
            </a:extLst>
          </p:cNvPr>
          <p:cNvSpPr txBox="1"/>
          <p:nvPr/>
        </p:nvSpPr>
        <p:spPr>
          <a:xfrm>
            <a:off x="5966628" y="5630268"/>
            <a:ext cx="3270307" cy="600164"/>
          </a:xfrm>
          <a:prstGeom prst="rect">
            <a:avLst/>
          </a:prstGeom>
          <a:noFill/>
        </p:spPr>
        <p:txBody>
          <a:bodyPr wrap="square" rtlCol="0">
            <a:spAutoFit/>
          </a:bodyPr>
          <a:lstStyle/>
          <a:p>
            <a:r>
              <a:rPr kumimoji="1" lang="en-US" altLang="ja-JP" sz="1100" dirty="0">
                <a:latin typeface="Meiryo UI" panose="020B0604030504040204" pitchFamily="50" charset="-128"/>
                <a:ea typeface="Meiryo UI" panose="020B0604030504040204" pitchFamily="50" charset="-128"/>
              </a:rPr>
              <a:t>※</a:t>
            </a:r>
            <a:r>
              <a:rPr kumimoji="1" lang="ja-JP" altLang="en-US" sz="1100" dirty="0">
                <a:latin typeface="Meiryo UI" panose="020B0604030504040204" pitchFamily="50" charset="-128"/>
                <a:ea typeface="Meiryo UI" panose="020B0604030504040204" pitchFamily="50" charset="-128"/>
              </a:rPr>
              <a:t>施策による削減効果</a:t>
            </a:r>
            <a:r>
              <a:rPr kumimoji="1" lang="en-US" altLang="ja-JP" sz="1100" dirty="0">
                <a:latin typeface="Meiryo UI" panose="020B0604030504040204" pitchFamily="50" charset="-128"/>
                <a:ea typeface="Meiryo UI" panose="020B0604030504040204" pitchFamily="50" charset="-128"/>
              </a:rPr>
              <a:t>42.7</a:t>
            </a:r>
            <a:r>
              <a:rPr kumimoji="1" lang="ja-JP" altLang="en-US" sz="1100" dirty="0">
                <a:latin typeface="Meiryo UI" panose="020B0604030504040204" pitchFamily="50" charset="-128"/>
                <a:ea typeface="Meiryo UI" panose="020B0604030504040204" pitchFamily="50" charset="-128"/>
              </a:rPr>
              <a:t>％削減の内訳</a:t>
            </a:r>
            <a:endParaRPr kumimoji="1" lang="en-US" altLang="ja-JP" sz="1100" dirty="0">
              <a:latin typeface="Meiryo UI" panose="020B0604030504040204" pitchFamily="50" charset="-128"/>
              <a:ea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rPr>
              <a:t>　　・ 国の施策による削減効果：</a:t>
            </a:r>
            <a:r>
              <a:rPr kumimoji="1" lang="en-US" altLang="ja-JP" sz="1100" dirty="0">
                <a:latin typeface="Meiryo UI" panose="020B0604030504040204" pitchFamily="50" charset="-128"/>
                <a:ea typeface="Meiryo UI" panose="020B0604030504040204" pitchFamily="50" charset="-128"/>
              </a:rPr>
              <a:t>38.4</a:t>
            </a:r>
            <a:r>
              <a:rPr kumimoji="1" lang="ja-JP" altLang="en-US"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減</a:t>
            </a:r>
            <a:endParaRPr kumimoji="1" lang="en-US" altLang="ja-JP" sz="11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　　・ 県の追加的な施策による削減効果：</a:t>
            </a:r>
            <a:r>
              <a:rPr lang="en-US" altLang="ja-JP" sz="1100" dirty="0">
                <a:latin typeface="Meiryo UI" panose="020B0604030504040204" pitchFamily="50" charset="-128"/>
                <a:ea typeface="Meiryo UI" panose="020B0604030504040204" pitchFamily="50" charset="-128"/>
              </a:rPr>
              <a:t>4.3</a:t>
            </a:r>
            <a:r>
              <a:rPr lang="ja-JP" altLang="en-US" sz="1100" dirty="0">
                <a:latin typeface="Meiryo UI" panose="020B0604030504040204" pitchFamily="50" charset="-128"/>
                <a:ea typeface="Meiryo UI" panose="020B0604030504040204" pitchFamily="50" charset="-128"/>
              </a:rPr>
              <a:t>％減</a:t>
            </a:r>
            <a:endParaRPr kumimoji="1" lang="ja-JP" altLang="en-US" sz="1100" dirty="0">
              <a:latin typeface="Meiryo UI" panose="020B0604030504040204" pitchFamily="50" charset="-128"/>
              <a:ea typeface="Meiryo UI" panose="020B0604030504040204" pitchFamily="50" charset="-128"/>
            </a:endParaRPr>
          </a:p>
        </p:txBody>
      </p:sp>
      <p:sp>
        <p:nvSpPr>
          <p:cNvPr id="20493" name="テキスト ボックス 20492">
            <a:extLst>
              <a:ext uri="{FF2B5EF4-FFF2-40B4-BE49-F238E27FC236}">
                <a16:creationId xmlns:a16="http://schemas.microsoft.com/office/drawing/2014/main" id="{22430684-31AF-D67C-EA75-C21ABCE97CA5}"/>
              </a:ext>
            </a:extLst>
          </p:cNvPr>
          <p:cNvSpPr txBox="1"/>
          <p:nvPr/>
        </p:nvSpPr>
        <p:spPr>
          <a:xfrm>
            <a:off x="6089863" y="3888678"/>
            <a:ext cx="1980220" cy="461665"/>
          </a:xfrm>
          <a:prstGeom prst="rect">
            <a:avLst/>
          </a:prstGeom>
          <a:noFill/>
        </p:spPr>
        <p:txBody>
          <a:bodyPr wrap="square" rtlCol="0">
            <a:spAutoFit/>
          </a:bodyPr>
          <a:lstStyle/>
          <a:p>
            <a:pPr algn="ctr"/>
            <a:r>
              <a:rPr lang="en-US" altLang="ja-JP" sz="1200" b="1" dirty="0">
                <a:solidFill>
                  <a:srgbClr val="FF0000"/>
                </a:solidFill>
                <a:latin typeface="Meiryo UI" panose="020B0604030504040204" pitchFamily="50" charset="-128"/>
                <a:ea typeface="Meiryo UI" panose="020B0604030504040204" pitchFamily="50" charset="-128"/>
              </a:rPr>
              <a:t>2013</a:t>
            </a:r>
            <a:r>
              <a:rPr lang="ja-JP" altLang="en-US" sz="1200" b="1" dirty="0">
                <a:solidFill>
                  <a:srgbClr val="FF0000"/>
                </a:solidFill>
                <a:latin typeface="Meiryo UI" panose="020B0604030504040204" pitchFamily="50" charset="-128"/>
                <a:ea typeface="Meiryo UI" panose="020B0604030504040204" pitchFamily="50" charset="-128"/>
              </a:rPr>
              <a:t>年度比</a:t>
            </a:r>
            <a:endParaRPr lang="en-US" altLang="ja-JP" sz="1200" b="1" dirty="0">
              <a:solidFill>
                <a:srgbClr val="FF0000"/>
              </a:solidFill>
              <a:latin typeface="Meiryo UI" panose="020B0604030504040204" pitchFamily="50" charset="-128"/>
              <a:ea typeface="Meiryo UI" panose="020B0604030504040204" pitchFamily="50" charset="-128"/>
            </a:endParaRPr>
          </a:p>
          <a:p>
            <a:pPr algn="ctr"/>
            <a:r>
              <a:rPr lang="en-US" altLang="ja-JP" sz="1200" b="1" dirty="0">
                <a:solidFill>
                  <a:srgbClr val="FF0000"/>
                </a:solidFill>
                <a:latin typeface="Meiryo UI" panose="020B0604030504040204" pitchFamily="50" charset="-128"/>
                <a:ea typeface="Meiryo UI" panose="020B0604030504040204" pitchFamily="50" charset="-128"/>
              </a:rPr>
              <a:t>46.0</a:t>
            </a:r>
            <a:r>
              <a:rPr lang="ja-JP" altLang="en-US" sz="1200" b="1" dirty="0">
                <a:solidFill>
                  <a:srgbClr val="FF0000"/>
                </a:solidFill>
                <a:latin typeface="Meiryo UI" panose="020B0604030504040204" pitchFamily="50" charset="-128"/>
                <a:ea typeface="Meiryo UI" panose="020B0604030504040204" pitchFamily="50" charset="-128"/>
              </a:rPr>
              <a:t>％削減</a:t>
            </a:r>
            <a:endParaRPr kumimoji="1" lang="ja-JP" altLang="en-US" sz="1200" b="1" dirty="0">
              <a:solidFill>
                <a:srgbClr val="FF0000"/>
              </a:solidFill>
            </a:endParaRPr>
          </a:p>
        </p:txBody>
      </p:sp>
      <p:sp>
        <p:nvSpPr>
          <p:cNvPr id="20494" name="テキスト ボックス 20493">
            <a:extLst>
              <a:ext uri="{FF2B5EF4-FFF2-40B4-BE49-F238E27FC236}">
                <a16:creationId xmlns:a16="http://schemas.microsoft.com/office/drawing/2014/main" id="{4661F69C-DD1E-B4C6-14D6-865686733436}"/>
              </a:ext>
            </a:extLst>
          </p:cNvPr>
          <p:cNvSpPr txBox="1"/>
          <p:nvPr/>
        </p:nvSpPr>
        <p:spPr>
          <a:xfrm>
            <a:off x="7606762" y="2141350"/>
            <a:ext cx="1574286" cy="553998"/>
          </a:xfrm>
          <a:prstGeom prst="rect">
            <a:avLst/>
          </a:prstGeom>
          <a:noFill/>
        </p:spPr>
        <p:txBody>
          <a:bodyPr wrap="square" rtlCol="0">
            <a:spAutoFit/>
          </a:bodyPr>
          <a:lstStyle/>
          <a:p>
            <a:pPr algn="ctr"/>
            <a:r>
              <a:rPr lang="ja-JP" altLang="en-US" sz="1000" dirty="0">
                <a:latin typeface="Meiryo UI" panose="020B0604030504040204" pitchFamily="50" charset="-128"/>
                <a:ea typeface="Meiryo UI" panose="020B0604030504040204" pitchFamily="50" charset="-128"/>
              </a:rPr>
              <a:t>現状すう勢</a:t>
            </a:r>
            <a:r>
              <a:rPr lang="en-US" altLang="ja-JP" sz="1000" dirty="0">
                <a:latin typeface="Meiryo UI" panose="020B0604030504040204" pitchFamily="50" charset="-128"/>
                <a:ea typeface="Meiryo UI" panose="020B0604030504040204" pitchFamily="50" charset="-128"/>
              </a:rPr>
              <a:t>(</a:t>
            </a:r>
            <a:r>
              <a:rPr lang="en-US" altLang="ja-JP" sz="1000" dirty="0" err="1">
                <a:latin typeface="Meiryo UI" panose="020B0604030504040204" pitchFamily="50" charset="-128"/>
                <a:ea typeface="Meiryo UI" panose="020B0604030504040204" pitchFamily="50" charset="-128"/>
              </a:rPr>
              <a:t>BaU</a:t>
            </a:r>
            <a:r>
              <a:rPr lang="en-US" altLang="ja-JP" sz="1000" dirty="0">
                <a:latin typeface="Meiryo UI" panose="020B0604030504040204" pitchFamily="50" charset="-128"/>
                <a:ea typeface="Meiryo UI" panose="020B0604030504040204" pitchFamily="50" charset="-128"/>
              </a:rPr>
              <a:t>)</a:t>
            </a:r>
          </a:p>
          <a:p>
            <a:pPr algn="ctr"/>
            <a:r>
              <a:rPr lang="en-US" altLang="ja-JP" sz="1000" dirty="0">
                <a:latin typeface="Meiryo UI" panose="020B0604030504040204" pitchFamily="50" charset="-128"/>
                <a:ea typeface="Meiryo UI" panose="020B0604030504040204" pitchFamily="50" charset="-128"/>
              </a:rPr>
              <a:t>2013</a:t>
            </a:r>
            <a:r>
              <a:rPr lang="ja-JP" altLang="en-US" sz="1000" dirty="0">
                <a:latin typeface="Meiryo UI" panose="020B0604030504040204" pitchFamily="50" charset="-128"/>
                <a:ea typeface="Meiryo UI" panose="020B0604030504040204" pitchFamily="50" charset="-128"/>
              </a:rPr>
              <a:t>年度比</a:t>
            </a:r>
            <a:endParaRPr lang="en-US" altLang="ja-JP" sz="1000" dirty="0">
              <a:latin typeface="Meiryo UI" panose="020B0604030504040204" pitchFamily="50" charset="-128"/>
              <a:ea typeface="Meiryo UI" panose="020B0604030504040204" pitchFamily="50" charset="-128"/>
            </a:endParaRPr>
          </a:p>
          <a:p>
            <a:pPr algn="ctr"/>
            <a:r>
              <a:rPr lang="en-US" altLang="ja-JP" sz="1000" dirty="0">
                <a:latin typeface="Meiryo UI" panose="020B0604030504040204" pitchFamily="50" charset="-128"/>
                <a:ea typeface="Meiryo UI" panose="020B0604030504040204" pitchFamily="50" charset="-128"/>
              </a:rPr>
              <a:t>3.3</a:t>
            </a:r>
            <a:r>
              <a:rPr lang="ja-JP" altLang="en-US" sz="1000" dirty="0">
                <a:latin typeface="Meiryo UI" panose="020B0604030504040204" pitchFamily="50" charset="-128"/>
                <a:ea typeface="Meiryo UI" panose="020B0604030504040204" pitchFamily="50" charset="-128"/>
              </a:rPr>
              <a:t>％減少</a:t>
            </a:r>
          </a:p>
        </p:txBody>
      </p:sp>
      <p:sp>
        <p:nvSpPr>
          <p:cNvPr id="20495" name="テキスト ボックス 20494">
            <a:extLst>
              <a:ext uri="{FF2B5EF4-FFF2-40B4-BE49-F238E27FC236}">
                <a16:creationId xmlns:a16="http://schemas.microsoft.com/office/drawing/2014/main" id="{1615A3F9-0CDA-148F-03C1-BE885FAE2AB5}"/>
              </a:ext>
            </a:extLst>
          </p:cNvPr>
          <p:cNvSpPr txBox="1"/>
          <p:nvPr/>
        </p:nvSpPr>
        <p:spPr>
          <a:xfrm>
            <a:off x="6235701" y="2366395"/>
            <a:ext cx="636852" cy="261610"/>
          </a:xfrm>
          <a:prstGeom prst="rect">
            <a:avLst/>
          </a:prstGeom>
          <a:noFill/>
        </p:spPr>
        <p:txBody>
          <a:bodyPr wrap="square" rtlCol="0">
            <a:spAutoFit/>
          </a:bodyPr>
          <a:lstStyle/>
          <a:p>
            <a:r>
              <a:rPr kumimoji="1" lang="en-US" altLang="ja-JP" sz="1100" b="1" dirty="0">
                <a:latin typeface="+mj-ea"/>
                <a:ea typeface="+mj-ea"/>
              </a:rPr>
              <a:t>82,384</a:t>
            </a:r>
            <a:endParaRPr kumimoji="1" lang="ja-JP" altLang="en-US" sz="1100" b="1" dirty="0">
              <a:latin typeface="+mj-ea"/>
              <a:ea typeface="+mj-ea"/>
            </a:endParaRPr>
          </a:p>
        </p:txBody>
      </p:sp>
      <p:sp>
        <p:nvSpPr>
          <p:cNvPr id="20496" name="テキスト ボックス 20495">
            <a:extLst>
              <a:ext uri="{FF2B5EF4-FFF2-40B4-BE49-F238E27FC236}">
                <a16:creationId xmlns:a16="http://schemas.microsoft.com/office/drawing/2014/main" id="{E88F9FF2-28E8-EDC6-18EE-CF89D4A1D0E1}"/>
              </a:ext>
            </a:extLst>
          </p:cNvPr>
          <p:cNvSpPr txBox="1"/>
          <p:nvPr/>
        </p:nvSpPr>
        <p:spPr>
          <a:xfrm>
            <a:off x="7704123" y="3833982"/>
            <a:ext cx="636852" cy="261610"/>
          </a:xfrm>
          <a:prstGeom prst="rect">
            <a:avLst/>
          </a:prstGeom>
          <a:noFill/>
        </p:spPr>
        <p:txBody>
          <a:bodyPr wrap="square" rtlCol="0">
            <a:spAutoFit/>
          </a:bodyPr>
          <a:lstStyle/>
          <a:p>
            <a:r>
              <a:rPr kumimoji="1" lang="en-US" altLang="ja-JP" sz="1100" b="1" dirty="0">
                <a:latin typeface="+mj-ea"/>
                <a:ea typeface="+mj-ea"/>
              </a:rPr>
              <a:t>44,483</a:t>
            </a:r>
            <a:endParaRPr kumimoji="1" lang="ja-JP" altLang="en-US" sz="1100" b="1" dirty="0">
              <a:latin typeface="+mj-ea"/>
              <a:ea typeface="+mj-ea"/>
            </a:endParaRPr>
          </a:p>
        </p:txBody>
      </p:sp>
      <p:sp>
        <p:nvSpPr>
          <p:cNvPr id="20497" name="吹き出し: 角を丸めた四角形 20496">
            <a:extLst>
              <a:ext uri="{FF2B5EF4-FFF2-40B4-BE49-F238E27FC236}">
                <a16:creationId xmlns:a16="http://schemas.microsoft.com/office/drawing/2014/main" id="{D1E79877-4962-E3C3-9D47-1EA999CAEC13}"/>
              </a:ext>
            </a:extLst>
          </p:cNvPr>
          <p:cNvSpPr/>
          <p:nvPr/>
        </p:nvSpPr>
        <p:spPr>
          <a:xfrm>
            <a:off x="8598460" y="3345384"/>
            <a:ext cx="401285" cy="1848373"/>
          </a:xfrm>
          <a:prstGeom prst="wedgeRoundRectCallout">
            <a:avLst>
              <a:gd name="adj1" fmla="val -28435"/>
              <a:gd name="adj2" fmla="val 55696"/>
              <a:gd name="adj3" fmla="val 16667"/>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498" name="テキスト ボックス 20497">
            <a:extLst>
              <a:ext uri="{FF2B5EF4-FFF2-40B4-BE49-F238E27FC236}">
                <a16:creationId xmlns:a16="http://schemas.microsoft.com/office/drawing/2014/main" id="{B8943C50-677C-4231-601F-CCAAD743D63A}"/>
              </a:ext>
            </a:extLst>
          </p:cNvPr>
          <p:cNvSpPr txBox="1"/>
          <p:nvPr/>
        </p:nvSpPr>
        <p:spPr>
          <a:xfrm>
            <a:off x="8588699" y="3347526"/>
            <a:ext cx="369332" cy="2079927"/>
          </a:xfrm>
          <a:prstGeom prst="rect">
            <a:avLst/>
          </a:prstGeom>
          <a:noFill/>
        </p:spPr>
        <p:txBody>
          <a:bodyPr vert="eaVert" wrap="square" rtlCol="0">
            <a:spAutoFit/>
          </a:bodyPr>
          <a:lstStyle/>
          <a:p>
            <a:r>
              <a:rPr kumimoji="1" lang="ja-JP" altLang="en-US" sz="1200" b="1" dirty="0">
                <a:solidFill>
                  <a:srgbClr val="00B050"/>
                </a:solidFill>
              </a:rPr>
              <a:t>カーボンニュートラルの実現</a:t>
            </a:r>
          </a:p>
        </p:txBody>
      </p:sp>
      <p:sp>
        <p:nvSpPr>
          <p:cNvPr id="20499" name="矢印: 下 20498">
            <a:extLst>
              <a:ext uri="{FF2B5EF4-FFF2-40B4-BE49-F238E27FC236}">
                <a16:creationId xmlns:a16="http://schemas.microsoft.com/office/drawing/2014/main" id="{C5480653-5017-28AD-01B2-388CFB80D453}"/>
              </a:ext>
            </a:extLst>
          </p:cNvPr>
          <p:cNvSpPr/>
          <p:nvPr/>
        </p:nvSpPr>
        <p:spPr>
          <a:xfrm>
            <a:off x="7867075" y="2650340"/>
            <a:ext cx="270668" cy="93632"/>
          </a:xfrm>
          <a:prstGeom prst="downArrow">
            <a:avLst>
              <a:gd name="adj1" fmla="val 50000"/>
              <a:gd name="adj2" fmla="val 34531"/>
            </a:avLst>
          </a:prstGeom>
          <a:solidFill>
            <a:srgbClr val="FFABAB"/>
          </a:solid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20500" name="直線コネクタ 20499">
            <a:extLst>
              <a:ext uri="{FF2B5EF4-FFF2-40B4-BE49-F238E27FC236}">
                <a16:creationId xmlns:a16="http://schemas.microsoft.com/office/drawing/2014/main" id="{BECFDC21-64AC-E520-FDE0-7B848FE7D5FF}"/>
              </a:ext>
            </a:extLst>
          </p:cNvPr>
          <p:cNvCxnSpPr>
            <a:cxnSpLocks/>
          </p:cNvCxnSpPr>
          <p:nvPr/>
        </p:nvCxnSpPr>
        <p:spPr>
          <a:xfrm flipH="1">
            <a:off x="8017328" y="2549149"/>
            <a:ext cx="84671" cy="11919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501" name="直線コネクタ 20500">
            <a:extLst>
              <a:ext uri="{FF2B5EF4-FFF2-40B4-BE49-F238E27FC236}">
                <a16:creationId xmlns:a16="http://schemas.microsoft.com/office/drawing/2014/main" id="{35AB9C9D-9624-76BB-6A13-3349D3A6C201}"/>
              </a:ext>
            </a:extLst>
          </p:cNvPr>
          <p:cNvCxnSpPr>
            <a:cxnSpLocks/>
          </p:cNvCxnSpPr>
          <p:nvPr/>
        </p:nvCxnSpPr>
        <p:spPr>
          <a:xfrm flipV="1">
            <a:off x="8026345" y="2992803"/>
            <a:ext cx="165689" cy="1414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502" name="テキスト ボックス 20501">
            <a:extLst>
              <a:ext uri="{FF2B5EF4-FFF2-40B4-BE49-F238E27FC236}">
                <a16:creationId xmlns:a16="http://schemas.microsoft.com/office/drawing/2014/main" id="{C758DD2A-599C-5727-D560-ED6BBEB4F9B2}"/>
              </a:ext>
            </a:extLst>
          </p:cNvPr>
          <p:cNvSpPr txBox="1"/>
          <p:nvPr/>
        </p:nvSpPr>
        <p:spPr>
          <a:xfrm>
            <a:off x="5591788" y="1675104"/>
            <a:ext cx="1375709" cy="261610"/>
          </a:xfrm>
          <a:prstGeom prst="rect">
            <a:avLst/>
          </a:prstGeom>
          <a:noFill/>
        </p:spPr>
        <p:txBody>
          <a:bodyPr wrap="square" rtlCol="0">
            <a:spAutoFit/>
          </a:bodyPr>
          <a:lstStyle/>
          <a:p>
            <a:r>
              <a:rPr kumimoji="1" lang="en-US" altLang="ja-JP" sz="1100" dirty="0"/>
              <a:t>(</a:t>
            </a:r>
            <a:r>
              <a:rPr kumimoji="1" lang="ja-JP" altLang="en-US" sz="1100" dirty="0"/>
              <a:t>千</a:t>
            </a:r>
            <a:r>
              <a:rPr kumimoji="1" lang="en-US" altLang="ja-JP" sz="1100" dirty="0"/>
              <a:t>t-CO</a:t>
            </a:r>
            <a:r>
              <a:rPr kumimoji="1" lang="en-US" altLang="ja-JP" sz="1100" baseline="-25000" dirty="0"/>
              <a:t>2</a:t>
            </a:r>
            <a:r>
              <a:rPr kumimoji="1" lang="en-US" altLang="ja-JP" sz="1100" dirty="0"/>
              <a:t>)</a:t>
            </a:r>
            <a:endParaRPr kumimoji="1" lang="ja-JP" altLang="en-US" sz="1100" baseline="-25000" dirty="0"/>
          </a:p>
        </p:txBody>
      </p:sp>
      <p:sp>
        <p:nvSpPr>
          <p:cNvPr id="20503" name="テキスト ボックス 20502">
            <a:extLst>
              <a:ext uri="{FF2B5EF4-FFF2-40B4-BE49-F238E27FC236}">
                <a16:creationId xmlns:a16="http://schemas.microsoft.com/office/drawing/2014/main" id="{427ED84D-2A01-9711-A041-926119472AB3}"/>
              </a:ext>
            </a:extLst>
          </p:cNvPr>
          <p:cNvSpPr txBox="1"/>
          <p:nvPr/>
        </p:nvSpPr>
        <p:spPr>
          <a:xfrm>
            <a:off x="1300565" y="5765342"/>
            <a:ext cx="2623363" cy="738664"/>
          </a:xfrm>
          <a:prstGeom prst="rect">
            <a:avLst/>
          </a:prstGeom>
          <a:noFill/>
        </p:spPr>
        <p:txBody>
          <a:bodyPr wrap="square" rtlCol="0">
            <a:spAutoFit/>
          </a:bodyPr>
          <a:lstStyle/>
          <a:p>
            <a:r>
              <a:rPr kumimoji="1" lang="ja-JP" altLang="en-US" sz="1400" dirty="0">
                <a:latin typeface="ＭＳ ゴシック" panose="020B0609070205080204" pitchFamily="49" charset="-128"/>
                <a:ea typeface="ＭＳ ゴシック" panose="020B0609070205080204" pitchFamily="49" charset="-128"/>
              </a:rPr>
              <a:t>←あいち地球温暖化</a:t>
            </a:r>
            <a:endParaRPr kumimoji="1" lang="en-US" altLang="ja-JP" sz="1400" dirty="0">
              <a:latin typeface="ＭＳ ゴシック" panose="020B0609070205080204" pitchFamily="49" charset="-128"/>
              <a:ea typeface="ＭＳ ゴシック" panose="020B0609070205080204" pitchFamily="49" charset="-128"/>
            </a:endParaRPr>
          </a:p>
          <a:p>
            <a:r>
              <a:rPr kumimoji="1" lang="ja-JP" altLang="en-US" sz="1400" dirty="0">
                <a:latin typeface="ＭＳ ゴシック" panose="020B0609070205080204" pitchFamily="49" charset="-128"/>
                <a:ea typeface="ＭＳ ゴシック" panose="020B0609070205080204" pitchFamily="49" charset="-128"/>
              </a:rPr>
              <a:t>　防止戦略</a:t>
            </a:r>
            <a:r>
              <a:rPr kumimoji="1" lang="en-US" altLang="ja-JP" sz="1400" dirty="0">
                <a:latin typeface="ＭＳ ゴシック" panose="020B0609070205080204" pitchFamily="49" charset="-128"/>
                <a:ea typeface="ＭＳ ゴシック" panose="020B0609070205080204" pitchFamily="49" charset="-128"/>
              </a:rPr>
              <a:t>2030</a:t>
            </a:r>
            <a:r>
              <a:rPr kumimoji="1" lang="ja-JP" altLang="en-US" sz="1400" dirty="0">
                <a:latin typeface="ＭＳ ゴシック" panose="020B0609070205080204" pitchFamily="49" charset="-128"/>
                <a:ea typeface="ＭＳ ゴシック" panose="020B0609070205080204" pitchFamily="49" charset="-128"/>
              </a:rPr>
              <a:t>（改定版）</a:t>
            </a:r>
            <a:endParaRPr kumimoji="1" lang="en-US" altLang="ja-JP" sz="1400" dirty="0">
              <a:latin typeface="ＭＳ ゴシック" panose="020B0609070205080204" pitchFamily="49" charset="-128"/>
              <a:ea typeface="ＭＳ ゴシック" panose="020B0609070205080204" pitchFamily="49" charset="-128"/>
            </a:endParaRPr>
          </a:p>
          <a:p>
            <a:r>
              <a:rPr kumimoji="1" lang="ja-JP" altLang="en-US" sz="1400" dirty="0">
                <a:latin typeface="ＭＳ ゴシック" panose="020B0609070205080204" pitchFamily="49" charset="-128"/>
                <a:ea typeface="ＭＳ ゴシック" panose="020B0609070205080204" pitchFamily="49" charset="-128"/>
              </a:rPr>
              <a:t>　</a:t>
            </a:r>
            <a:r>
              <a:rPr kumimoji="1" lang="en-US" altLang="ja-JP" sz="1400" dirty="0">
                <a:latin typeface="ＭＳ ゴシック" panose="020B0609070205080204" pitchFamily="49" charset="-128"/>
                <a:ea typeface="ＭＳ ゴシック" panose="020B0609070205080204" pitchFamily="49" charset="-128"/>
              </a:rPr>
              <a:t>※</a:t>
            </a:r>
            <a:r>
              <a:rPr kumimoji="1" lang="ja-JP" altLang="en-US" sz="1400" dirty="0">
                <a:latin typeface="ＭＳ ゴシック" panose="020B0609070205080204" pitchFamily="49" charset="-128"/>
                <a:ea typeface="ＭＳ ゴシック" panose="020B0609070205080204" pitchFamily="49" charset="-128"/>
              </a:rPr>
              <a:t>愛知県</a:t>
            </a:r>
            <a:r>
              <a:rPr kumimoji="1" lang="en-US" altLang="ja-JP" sz="1400" dirty="0">
                <a:latin typeface="ＭＳ ゴシック" panose="020B0609070205080204" pitchFamily="49" charset="-128"/>
                <a:ea typeface="ＭＳ ゴシック" panose="020B0609070205080204" pitchFamily="49" charset="-128"/>
              </a:rPr>
              <a:t>HP</a:t>
            </a:r>
            <a:endParaRPr kumimoji="1" lang="ja-JP" altLang="en-US" sz="1400" dirty="0">
              <a:latin typeface="ＭＳ ゴシック" panose="020B0609070205080204" pitchFamily="49" charset="-128"/>
              <a:ea typeface="ＭＳ ゴシック" panose="020B0609070205080204" pitchFamily="49" charset="-128"/>
            </a:endParaRPr>
          </a:p>
        </p:txBody>
      </p:sp>
      <p:pic>
        <p:nvPicPr>
          <p:cNvPr id="20505" name="図 20504">
            <a:extLst>
              <a:ext uri="{FF2B5EF4-FFF2-40B4-BE49-F238E27FC236}">
                <a16:creationId xmlns:a16="http://schemas.microsoft.com/office/drawing/2014/main" id="{84943208-84A7-E26D-D676-A3BE4E4203B8}"/>
              </a:ext>
            </a:extLst>
          </p:cNvPr>
          <p:cNvPicPr>
            <a:picLocks noChangeAspect="1"/>
          </p:cNvPicPr>
          <p:nvPr/>
        </p:nvPicPr>
        <p:blipFill>
          <a:blip r:embed="rId4"/>
          <a:srcRect l="57875" t="16926" r="24801" b="57087"/>
          <a:stretch/>
        </p:blipFill>
        <p:spPr>
          <a:xfrm>
            <a:off x="323528" y="5676068"/>
            <a:ext cx="1046212" cy="1046212"/>
          </a:xfrm>
          <a:prstGeom prst="rect">
            <a:avLst/>
          </a:prstGeom>
        </p:spPr>
      </p:pic>
    </p:spTree>
    <p:extLst>
      <p:ext uri="{BB962C8B-B14F-4D97-AF65-F5344CB8AC3E}">
        <p14:creationId xmlns:p14="http://schemas.microsoft.com/office/powerpoint/2010/main" val="2699607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93778E54-C974-4AD6-BCBB-717B4F9FE72D}"/>
              </a:ext>
            </a:extLst>
          </p:cNvPr>
          <p:cNvSpPr/>
          <p:nvPr/>
        </p:nvSpPr>
        <p:spPr>
          <a:xfrm>
            <a:off x="0" y="-523"/>
            <a:ext cx="9144000" cy="525599"/>
          </a:xfrm>
          <a:prstGeom prst="rect">
            <a:avLst/>
          </a:prstGeom>
          <a:solidFill>
            <a:srgbClr val="0070C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latin typeface="HG丸ｺﾞｼｯｸM-PRO" panose="020F0600000000000000" pitchFamily="50" charset="-128"/>
                <a:ea typeface="HG丸ｺﾞｼｯｸM-PRO" panose="020F0600000000000000" pitchFamily="50" charset="-128"/>
              </a:rPr>
              <a:t>あいち地球温暖化防止戦略</a:t>
            </a:r>
            <a:r>
              <a:rPr kumimoji="1" lang="en-US" altLang="ja-JP" sz="2400" dirty="0">
                <a:latin typeface="HG丸ｺﾞｼｯｸM-PRO" panose="020F0600000000000000" pitchFamily="50" charset="-128"/>
                <a:ea typeface="HG丸ｺﾞｼｯｸM-PRO" panose="020F0600000000000000" pitchFamily="50" charset="-128"/>
              </a:rPr>
              <a:t>2030</a:t>
            </a:r>
            <a:r>
              <a:rPr kumimoji="1" lang="ja-JP" altLang="en-US" sz="2400" dirty="0">
                <a:latin typeface="HG丸ｺﾞｼｯｸM-PRO" panose="020F0600000000000000" pitchFamily="50" charset="-128"/>
                <a:ea typeface="HG丸ｺﾞｼｯｸM-PRO" panose="020F0600000000000000" pitchFamily="50" charset="-128"/>
              </a:rPr>
              <a:t>（改定版）のポイント（２）</a:t>
            </a:r>
            <a:endParaRPr kumimoji="1" lang="en-US" altLang="ja-JP" sz="2400" dirty="0">
              <a:latin typeface="HG丸ｺﾞｼｯｸM-PRO" panose="020F0600000000000000" pitchFamily="50" charset="-128"/>
              <a:ea typeface="HG丸ｺﾞｼｯｸM-PRO" panose="020F0600000000000000" pitchFamily="50" charset="-128"/>
            </a:endParaRPr>
          </a:p>
        </p:txBody>
      </p:sp>
      <p:sp>
        <p:nvSpPr>
          <p:cNvPr id="17" name="スライド番号プレースホルダー 42"/>
          <p:cNvSpPr>
            <a:spLocks noGrp="1"/>
          </p:cNvSpPr>
          <p:nvPr>
            <p:ph type="sldNum" sz="quarter" idx="12"/>
          </p:nvPr>
        </p:nvSpPr>
        <p:spPr>
          <a:xfrm>
            <a:off x="7086600" y="6492875"/>
            <a:ext cx="2057400" cy="365125"/>
          </a:xfrm>
        </p:spPr>
        <p:txBody>
          <a:bodyPr/>
          <a:lstStyle/>
          <a:p>
            <a:fld id="{1417E706-0455-422C-86B6-2D1D9CDC801E}" type="slidenum">
              <a:rPr kumimoji="1" lang="ja-JP" altLang="en-US" smtClean="0"/>
              <a:t>6</a:t>
            </a:fld>
            <a:endParaRPr kumimoji="1" lang="ja-JP" altLang="en-US"/>
          </a:p>
        </p:txBody>
      </p:sp>
      <p:sp>
        <p:nvSpPr>
          <p:cNvPr id="45" name="テキスト ボックス 44">
            <a:extLst>
              <a:ext uri="{FF2B5EF4-FFF2-40B4-BE49-F238E27FC236}">
                <a16:creationId xmlns:a16="http://schemas.microsoft.com/office/drawing/2014/main" id="{3A08F773-D23C-4E5E-BA3A-5878E213161E}"/>
              </a:ext>
            </a:extLst>
          </p:cNvPr>
          <p:cNvSpPr txBox="1"/>
          <p:nvPr/>
        </p:nvSpPr>
        <p:spPr>
          <a:xfrm>
            <a:off x="258851" y="669588"/>
            <a:ext cx="8885149" cy="1169551"/>
          </a:xfrm>
          <a:prstGeom prst="rect">
            <a:avLst/>
          </a:prstGeom>
          <a:noFill/>
        </p:spPr>
        <p:txBody>
          <a:bodyPr wrap="square">
            <a:spAutoFit/>
          </a:bodyPr>
          <a:lstStyle/>
          <a:p>
            <a:r>
              <a:rPr lang="ja-JP" altLang="en-US" sz="2000" b="1" u="sng" dirty="0">
                <a:solidFill>
                  <a:srgbClr val="FF0000"/>
                </a:solidFill>
                <a:latin typeface="ＭＳ ゴシック" panose="020B0609070205080204" pitchFamily="49" charset="-128"/>
                <a:ea typeface="ＭＳ ゴシック" panose="020B0609070205080204" pitchFamily="49" charset="-128"/>
              </a:rPr>
              <a:t>②再エネの導入目標を新たに設定</a:t>
            </a:r>
            <a:endParaRPr lang="en-US" altLang="ja-JP" sz="2000" b="1" u="sng" dirty="0">
              <a:solidFill>
                <a:srgbClr val="FF0000"/>
              </a:solidFill>
              <a:latin typeface="ＭＳ ゴシック" panose="020B0609070205080204" pitchFamily="49" charset="-128"/>
              <a:ea typeface="ＭＳ ゴシック" panose="020B0609070205080204" pitchFamily="49" charset="-128"/>
            </a:endParaRPr>
          </a:p>
          <a:p>
            <a:pPr>
              <a:spcBef>
                <a:spcPts val="600"/>
              </a:spcBef>
            </a:pPr>
            <a:r>
              <a:rPr lang="ja-JP" altLang="en-US" sz="2000" dirty="0"/>
              <a:t>　 </a:t>
            </a:r>
            <a:r>
              <a:rPr lang="en-US" altLang="ja-JP" sz="2000" dirty="0"/>
              <a:t>2030 </a:t>
            </a:r>
            <a:r>
              <a:rPr lang="ja-JP" altLang="en-US" sz="2000" dirty="0"/>
              <a:t>年度までに県内で導入される</a:t>
            </a:r>
            <a:r>
              <a:rPr lang="ja-JP" altLang="en-US" sz="2000" dirty="0">
                <a:solidFill>
                  <a:srgbClr val="FF0000"/>
                </a:solidFill>
              </a:rPr>
              <a:t>再生可能エネルギーを、現状（</a:t>
            </a:r>
            <a:r>
              <a:rPr lang="en-US" altLang="ja-JP" sz="2000" dirty="0">
                <a:solidFill>
                  <a:srgbClr val="FF0000"/>
                </a:solidFill>
              </a:rPr>
              <a:t>2021 </a:t>
            </a:r>
            <a:r>
              <a:rPr lang="ja-JP" altLang="en-US" sz="2000" dirty="0">
                <a:solidFill>
                  <a:srgbClr val="FF0000"/>
                </a:solidFill>
              </a:rPr>
              <a:t>年度）</a:t>
            </a:r>
            <a:endParaRPr lang="en-US" altLang="ja-JP" sz="2000" dirty="0">
              <a:solidFill>
                <a:srgbClr val="FF0000"/>
              </a:solidFill>
            </a:endParaRPr>
          </a:p>
          <a:p>
            <a:pPr>
              <a:spcBef>
                <a:spcPts val="600"/>
              </a:spcBef>
            </a:pPr>
            <a:r>
              <a:rPr lang="en-US" altLang="ja-JP" sz="2000" dirty="0">
                <a:solidFill>
                  <a:srgbClr val="FF0000"/>
                </a:solidFill>
              </a:rPr>
              <a:t>   </a:t>
            </a:r>
            <a:r>
              <a:rPr lang="ja-JP" altLang="en-US" sz="2000" dirty="0">
                <a:solidFill>
                  <a:srgbClr val="FF0000"/>
                </a:solidFill>
              </a:rPr>
              <a:t>より </a:t>
            </a:r>
            <a:r>
              <a:rPr lang="en-US" altLang="ja-JP" sz="2000" dirty="0">
                <a:solidFill>
                  <a:srgbClr val="FF0000"/>
                </a:solidFill>
              </a:rPr>
              <a:t>1.7 </a:t>
            </a:r>
            <a:r>
              <a:rPr lang="ja-JP" altLang="en-US" sz="2000" dirty="0">
                <a:solidFill>
                  <a:srgbClr val="FF0000"/>
                </a:solidFill>
              </a:rPr>
              <a:t>倍増加</a:t>
            </a:r>
            <a:r>
              <a:rPr lang="ja-JP" altLang="en-US" sz="2000" dirty="0"/>
              <a:t>させ、</a:t>
            </a:r>
            <a:r>
              <a:rPr lang="en-US" altLang="ja-JP" sz="2000" dirty="0">
                <a:solidFill>
                  <a:srgbClr val="FF0000"/>
                </a:solidFill>
              </a:rPr>
              <a:t>580 </a:t>
            </a:r>
            <a:r>
              <a:rPr lang="ja-JP" altLang="en-US" sz="2000" dirty="0">
                <a:solidFill>
                  <a:srgbClr val="FF0000"/>
                </a:solidFill>
              </a:rPr>
              <a:t>万 </a:t>
            </a:r>
            <a:r>
              <a:rPr lang="en-US" altLang="ja-JP" sz="2000" dirty="0">
                <a:solidFill>
                  <a:srgbClr val="FF0000"/>
                </a:solidFill>
              </a:rPr>
              <a:t>kW </a:t>
            </a:r>
            <a:r>
              <a:rPr lang="ja-JP" altLang="en-US" sz="2000" dirty="0"/>
              <a:t>とする。</a:t>
            </a:r>
          </a:p>
        </p:txBody>
      </p:sp>
      <p:graphicFrame>
        <p:nvGraphicFramePr>
          <p:cNvPr id="4" name="表 3">
            <a:extLst>
              <a:ext uri="{FF2B5EF4-FFF2-40B4-BE49-F238E27FC236}">
                <a16:creationId xmlns:a16="http://schemas.microsoft.com/office/drawing/2014/main" id="{DA760EC8-2371-497B-B74A-D98DE3E31FD3}"/>
              </a:ext>
            </a:extLst>
          </p:cNvPr>
          <p:cNvGraphicFramePr>
            <a:graphicFrameLocks noGrp="1"/>
          </p:cNvGraphicFramePr>
          <p:nvPr>
            <p:extLst>
              <p:ext uri="{D42A27DB-BD31-4B8C-83A1-F6EECF244321}">
                <p14:modId xmlns:p14="http://schemas.microsoft.com/office/powerpoint/2010/main" val="2373026281"/>
              </p:ext>
            </p:extLst>
          </p:nvPr>
        </p:nvGraphicFramePr>
        <p:xfrm>
          <a:off x="139398" y="2274569"/>
          <a:ext cx="5508612" cy="3538802"/>
        </p:xfrm>
        <a:graphic>
          <a:graphicData uri="http://schemas.openxmlformats.org/drawingml/2006/table">
            <a:tbl>
              <a:tblPr firstRow="1" firstCol="1" bandRow="1">
                <a:tableStyleId>{5C22544A-7EE6-4342-B048-85BDC9FD1C3A}</a:tableStyleId>
              </a:tblPr>
              <a:tblGrid>
                <a:gridCol w="2232248">
                  <a:extLst>
                    <a:ext uri="{9D8B030D-6E8A-4147-A177-3AD203B41FA5}">
                      <a16:colId xmlns:a16="http://schemas.microsoft.com/office/drawing/2014/main" val="1461724158"/>
                    </a:ext>
                  </a:extLst>
                </a:gridCol>
                <a:gridCol w="1116124">
                  <a:extLst>
                    <a:ext uri="{9D8B030D-6E8A-4147-A177-3AD203B41FA5}">
                      <a16:colId xmlns:a16="http://schemas.microsoft.com/office/drawing/2014/main" val="3804219439"/>
                    </a:ext>
                  </a:extLst>
                </a:gridCol>
                <a:gridCol w="1044443">
                  <a:extLst>
                    <a:ext uri="{9D8B030D-6E8A-4147-A177-3AD203B41FA5}">
                      <a16:colId xmlns:a16="http://schemas.microsoft.com/office/drawing/2014/main" val="244468973"/>
                    </a:ext>
                  </a:extLst>
                </a:gridCol>
                <a:gridCol w="1115797">
                  <a:extLst>
                    <a:ext uri="{9D8B030D-6E8A-4147-A177-3AD203B41FA5}">
                      <a16:colId xmlns:a16="http://schemas.microsoft.com/office/drawing/2014/main" val="1941762615"/>
                    </a:ext>
                  </a:extLst>
                </a:gridCol>
              </a:tblGrid>
              <a:tr h="378156">
                <a:tc rowSpan="2">
                  <a:txBody>
                    <a:bodyPr/>
                    <a:lstStyle/>
                    <a:p>
                      <a:pPr algn="just">
                        <a:lnSpc>
                          <a:spcPct val="100000"/>
                        </a:lnSpc>
                      </a:pPr>
                      <a:r>
                        <a:rPr lang="en-US" sz="1800" b="0" kern="100" dirty="0">
                          <a:solidFill>
                            <a:schemeClr val="tx1"/>
                          </a:solidFill>
                          <a:effectLst/>
                          <a:latin typeface="+mj-ea"/>
                          <a:ea typeface="+mj-ea"/>
                        </a:rPr>
                        <a:t> </a:t>
                      </a:r>
                      <a:endParaRPr lang="ja-JP" sz="1800" b="0" kern="100" dirty="0">
                        <a:solidFill>
                          <a:schemeClr val="tx1"/>
                        </a:solidFill>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noFill/>
                  </a:tcPr>
                </a:tc>
                <a:tc>
                  <a:txBody>
                    <a:bodyPr/>
                    <a:lstStyle/>
                    <a:p>
                      <a:pPr algn="ctr">
                        <a:lnSpc>
                          <a:spcPct val="100000"/>
                        </a:lnSpc>
                      </a:pPr>
                      <a:r>
                        <a:rPr lang="en-US" sz="1800" b="0" kern="100" dirty="0">
                          <a:solidFill>
                            <a:schemeClr val="tx1"/>
                          </a:solidFill>
                          <a:effectLst/>
                          <a:latin typeface="+mj-ea"/>
                          <a:ea typeface="+mj-ea"/>
                        </a:rPr>
                        <a:t>2021</a:t>
                      </a:r>
                      <a:r>
                        <a:rPr lang="ja-JP" sz="1800" b="0" kern="100" dirty="0">
                          <a:solidFill>
                            <a:schemeClr val="tx1"/>
                          </a:solidFill>
                          <a:effectLst/>
                          <a:latin typeface="+mj-ea"/>
                          <a:ea typeface="+mj-ea"/>
                        </a:rPr>
                        <a:t>年度</a:t>
                      </a:r>
                      <a:endParaRPr lang="ja-JP" sz="1800" b="0" kern="100" dirty="0">
                        <a:solidFill>
                          <a:schemeClr val="tx1"/>
                        </a:solidFill>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lnSpc>
                          <a:spcPct val="100000"/>
                        </a:lnSpc>
                      </a:pPr>
                      <a:r>
                        <a:rPr lang="en-US" sz="1800" b="0" kern="100" dirty="0">
                          <a:solidFill>
                            <a:schemeClr val="tx1"/>
                          </a:solidFill>
                          <a:effectLst/>
                          <a:latin typeface="+mj-ea"/>
                          <a:ea typeface="+mj-ea"/>
                        </a:rPr>
                        <a:t>2030</a:t>
                      </a:r>
                      <a:r>
                        <a:rPr lang="ja-JP" sz="1800" b="0" kern="100" dirty="0">
                          <a:solidFill>
                            <a:schemeClr val="tx1"/>
                          </a:solidFill>
                          <a:effectLst/>
                          <a:latin typeface="+mj-ea"/>
                          <a:ea typeface="+mj-ea"/>
                        </a:rPr>
                        <a:t>年度</a:t>
                      </a:r>
                      <a:endParaRPr lang="ja-JP" sz="1800" b="0" kern="100" dirty="0">
                        <a:solidFill>
                          <a:schemeClr val="tx1"/>
                        </a:solidFill>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763434252"/>
                  </a:ext>
                </a:extLst>
              </a:tr>
              <a:tr h="963284">
                <a:tc vMerge="1">
                  <a:txBody>
                    <a:bodyPr/>
                    <a:lstStyle/>
                    <a:p>
                      <a:endParaRPr kumimoji="1" lang="ja-JP" altLang="en-US"/>
                    </a:p>
                  </a:txBody>
                  <a:tcPr/>
                </a:tc>
                <a:tc>
                  <a:txBody>
                    <a:bodyPr/>
                    <a:lstStyle/>
                    <a:p>
                      <a:pPr algn="ctr">
                        <a:lnSpc>
                          <a:spcPct val="100000"/>
                        </a:lnSpc>
                        <a:spcAft>
                          <a:spcPts val="0"/>
                        </a:spcAft>
                      </a:pPr>
                      <a:r>
                        <a:rPr lang="ja-JP" sz="1800" b="0" kern="100" dirty="0">
                          <a:effectLst/>
                          <a:latin typeface="+mj-ea"/>
                          <a:ea typeface="+mj-ea"/>
                        </a:rPr>
                        <a:t>容量</a:t>
                      </a:r>
                      <a:endParaRPr lang="en-US" altLang="ja-JP" sz="1800" b="0" kern="100" dirty="0">
                        <a:effectLst/>
                        <a:latin typeface="+mj-ea"/>
                        <a:ea typeface="+mj-ea"/>
                      </a:endParaRPr>
                    </a:p>
                    <a:p>
                      <a:pPr algn="ctr">
                        <a:lnSpc>
                          <a:spcPct val="100000"/>
                        </a:lnSpc>
                        <a:spcAft>
                          <a:spcPts val="0"/>
                        </a:spcAft>
                      </a:pPr>
                      <a:r>
                        <a:rPr lang="en-US" sz="1800" b="0" kern="100" dirty="0">
                          <a:effectLst/>
                          <a:latin typeface="+mj-ea"/>
                          <a:ea typeface="+mj-ea"/>
                        </a:rPr>
                        <a:t>(</a:t>
                      </a:r>
                      <a:r>
                        <a:rPr lang="ja-JP" sz="1800" b="0" kern="100" dirty="0">
                          <a:effectLst/>
                          <a:latin typeface="+mj-ea"/>
                          <a:ea typeface="+mj-ea"/>
                        </a:rPr>
                        <a:t>万</a:t>
                      </a:r>
                      <a:r>
                        <a:rPr lang="en-US" sz="1800" b="0" kern="100" dirty="0">
                          <a:effectLst/>
                          <a:latin typeface="+mj-ea"/>
                          <a:ea typeface="+mj-ea"/>
                        </a:rPr>
                        <a:t>kW)</a:t>
                      </a:r>
                      <a:endParaRPr lang="ja-JP" sz="1800" b="0" kern="100" dirty="0">
                        <a:effectLst/>
                        <a:latin typeface="+mj-ea"/>
                        <a:ea typeface="+mj-ea"/>
                      </a:endParaRPr>
                    </a:p>
                    <a:p>
                      <a:pPr algn="ctr">
                        <a:lnSpc>
                          <a:spcPct val="100000"/>
                        </a:lnSpc>
                      </a:pPr>
                      <a:r>
                        <a:rPr lang="ja-JP" sz="1800" b="0" kern="100" dirty="0">
                          <a:effectLst/>
                          <a:latin typeface="+mj-ea"/>
                          <a:ea typeface="+mj-ea"/>
                        </a:rPr>
                        <a:t>【実績】</a:t>
                      </a:r>
                      <a:endParaRPr lang="ja-JP" sz="1800" b="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1270" algn="ctr">
                        <a:lnSpc>
                          <a:spcPct val="100000"/>
                        </a:lnSpc>
                        <a:spcAft>
                          <a:spcPts val="0"/>
                        </a:spcAft>
                      </a:pPr>
                      <a:r>
                        <a:rPr lang="ja-JP" sz="1800" b="0" kern="100" dirty="0">
                          <a:effectLst/>
                          <a:latin typeface="+mj-ea"/>
                          <a:ea typeface="+mj-ea"/>
                        </a:rPr>
                        <a:t>容量</a:t>
                      </a:r>
                      <a:endParaRPr lang="en-US" altLang="ja-JP" sz="1800" b="0" kern="100" dirty="0">
                        <a:effectLst/>
                        <a:latin typeface="+mj-ea"/>
                        <a:ea typeface="+mj-ea"/>
                      </a:endParaRPr>
                    </a:p>
                    <a:p>
                      <a:pPr indent="-1270" algn="ctr">
                        <a:lnSpc>
                          <a:spcPct val="100000"/>
                        </a:lnSpc>
                        <a:spcAft>
                          <a:spcPts val="0"/>
                        </a:spcAft>
                      </a:pPr>
                      <a:r>
                        <a:rPr lang="en-US" sz="1800" b="0" kern="100" dirty="0">
                          <a:effectLst/>
                          <a:latin typeface="+mj-ea"/>
                          <a:ea typeface="+mj-ea"/>
                        </a:rPr>
                        <a:t>(</a:t>
                      </a:r>
                      <a:r>
                        <a:rPr lang="ja-JP" sz="1800" b="0" kern="100" dirty="0">
                          <a:effectLst/>
                          <a:latin typeface="+mj-ea"/>
                          <a:ea typeface="+mj-ea"/>
                        </a:rPr>
                        <a:t>万</a:t>
                      </a:r>
                      <a:r>
                        <a:rPr lang="en-US" sz="1800" b="0" kern="100" dirty="0">
                          <a:effectLst/>
                          <a:latin typeface="+mj-ea"/>
                          <a:ea typeface="+mj-ea"/>
                        </a:rPr>
                        <a:t>kW)</a:t>
                      </a:r>
                      <a:endParaRPr lang="ja-JP" sz="1800" b="0" kern="100" dirty="0">
                        <a:effectLst/>
                        <a:latin typeface="+mj-ea"/>
                        <a:ea typeface="+mj-ea"/>
                      </a:endParaRPr>
                    </a:p>
                    <a:p>
                      <a:pPr indent="-1270" algn="ctr">
                        <a:lnSpc>
                          <a:spcPct val="100000"/>
                        </a:lnSpc>
                        <a:spcAft>
                          <a:spcPts val="0"/>
                        </a:spcAft>
                      </a:pPr>
                      <a:r>
                        <a:rPr lang="ja-JP" sz="1800" b="0" kern="100" dirty="0">
                          <a:effectLst/>
                          <a:latin typeface="+mj-ea"/>
                          <a:ea typeface="+mj-ea"/>
                        </a:rPr>
                        <a:t>【目標】</a:t>
                      </a:r>
                      <a:endParaRPr lang="ja-JP" sz="1800" b="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ja-JP" sz="1800" b="0" kern="100">
                          <a:effectLst/>
                          <a:latin typeface="+mj-ea"/>
                          <a:ea typeface="+mj-ea"/>
                        </a:rPr>
                        <a:t>電力量</a:t>
                      </a:r>
                      <a:r>
                        <a:rPr lang="en-US" sz="1800" b="0" kern="100">
                          <a:effectLst/>
                          <a:latin typeface="+mj-ea"/>
                          <a:ea typeface="+mj-ea"/>
                        </a:rPr>
                        <a:t>(GWh)</a:t>
                      </a:r>
                      <a:endParaRPr lang="ja-JP" sz="1800" b="0" kern="100">
                        <a:effectLst/>
                        <a:latin typeface="+mj-ea"/>
                        <a:ea typeface="+mj-ea"/>
                      </a:endParaRPr>
                    </a:p>
                    <a:p>
                      <a:pPr algn="ctr">
                        <a:lnSpc>
                          <a:spcPct val="100000"/>
                        </a:lnSpc>
                      </a:pPr>
                      <a:r>
                        <a:rPr lang="ja-JP" sz="1800" b="0" kern="100">
                          <a:effectLst/>
                          <a:latin typeface="+mj-ea"/>
                          <a:ea typeface="+mj-ea"/>
                        </a:rPr>
                        <a:t>【参考】</a:t>
                      </a:r>
                      <a:endParaRPr lang="ja-JP" sz="1800" b="0" kern="10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8056034"/>
                  </a:ext>
                </a:extLst>
              </a:tr>
              <a:tr h="366227">
                <a:tc>
                  <a:txBody>
                    <a:bodyPr/>
                    <a:lstStyle/>
                    <a:p>
                      <a:pPr algn="l">
                        <a:lnSpc>
                          <a:spcPct val="100000"/>
                        </a:lnSpc>
                      </a:pPr>
                      <a:r>
                        <a:rPr lang="ja-JP" sz="1800" b="0" kern="0" dirty="0">
                          <a:solidFill>
                            <a:schemeClr val="tx1"/>
                          </a:solidFill>
                          <a:effectLst/>
                          <a:latin typeface="+mj-ea"/>
                          <a:ea typeface="+mj-ea"/>
                        </a:rPr>
                        <a:t>太陽光発電（住宅）</a:t>
                      </a:r>
                      <a:endParaRPr lang="ja-JP" sz="1800" b="0" kern="100" dirty="0">
                        <a:solidFill>
                          <a:schemeClr val="tx1"/>
                        </a:solidFill>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lnSpc>
                          <a:spcPct val="100000"/>
                        </a:lnSpc>
                      </a:pPr>
                      <a:r>
                        <a:rPr lang="en-US" sz="1800" b="0" kern="100" dirty="0">
                          <a:effectLst/>
                          <a:latin typeface="+mj-ea"/>
                          <a:ea typeface="+mj-ea"/>
                        </a:rPr>
                        <a:t>104</a:t>
                      </a:r>
                      <a:endParaRPr lang="ja-JP" sz="1800" b="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0000"/>
                        </a:lnSpc>
                      </a:pPr>
                      <a:r>
                        <a:rPr lang="en-US" sz="1800" b="0" kern="100">
                          <a:effectLst/>
                          <a:latin typeface="+mj-ea"/>
                          <a:ea typeface="+mj-ea"/>
                        </a:rPr>
                        <a:t>172</a:t>
                      </a:r>
                      <a:endParaRPr lang="ja-JP" sz="1800" b="0" kern="10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latinLnBrk="1">
                        <a:lnSpc>
                          <a:spcPct val="100000"/>
                        </a:lnSpc>
                      </a:pPr>
                      <a:r>
                        <a:rPr lang="en-US" sz="1800" b="0" kern="100">
                          <a:effectLst/>
                          <a:latin typeface="+mj-ea"/>
                          <a:ea typeface="+mj-ea"/>
                        </a:rPr>
                        <a:t>2,074</a:t>
                      </a:r>
                      <a:endParaRPr lang="ja-JP" sz="1800" b="0" kern="10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8905476"/>
                  </a:ext>
                </a:extLst>
              </a:tr>
              <a:tr h="366227">
                <a:tc>
                  <a:txBody>
                    <a:bodyPr/>
                    <a:lstStyle/>
                    <a:p>
                      <a:pPr algn="l">
                        <a:lnSpc>
                          <a:spcPct val="100000"/>
                        </a:lnSpc>
                      </a:pPr>
                      <a:r>
                        <a:rPr lang="ja-JP" sz="1800" b="0" kern="0" spc="15" dirty="0">
                          <a:solidFill>
                            <a:schemeClr val="tx1"/>
                          </a:solidFill>
                          <a:effectLst/>
                          <a:latin typeface="+mj-ea"/>
                          <a:ea typeface="+mj-ea"/>
                        </a:rPr>
                        <a:t>太陽光発電（非住宅）</a:t>
                      </a:r>
                      <a:endParaRPr lang="ja-JP" sz="1800" b="0" kern="100" dirty="0">
                        <a:solidFill>
                          <a:schemeClr val="tx1"/>
                        </a:solidFill>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r">
                        <a:lnSpc>
                          <a:spcPct val="100000"/>
                        </a:lnSpc>
                      </a:pPr>
                      <a:r>
                        <a:rPr lang="en-US" sz="1800" b="0" kern="100" dirty="0">
                          <a:effectLst/>
                          <a:latin typeface="+mj-ea"/>
                          <a:ea typeface="+mj-ea"/>
                        </a:rPr>
                        <a:t>185</a:t>
                      </a:r>
                      <a:endParaRPr lang="ja-JP" sz="1800" b="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0000"/>
                        </a:lnSpc>
                      </a:pPr>
                      <a:r>
                        <a:rPr lang="en-US" sz="1800" b="0" kern="100" dirty="0">
                          <a:effectLst/>
                          <a:latin typeface="+mj-ea"/>
                          <a:ea typeface="+mj-ea"/>
                        </a:rPr>
                        <a:t>288</a:t>
                      </a:r>
                      <a:endParaRPr lang="ja-JP" sz="1800" b="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0000"/>
                        </a:lnSpc>
                      </a:pPr>
                      <a:r>
                        <a:rPr lang="en-US" sz="1800" b="0" kern="100">
                          <a:effectLst/>
                          <a:latin typeface="+mj-ea"/>
                          <a:ea typeface="+mj-ea"/>
                        </a:rPr>
                        <a:t>4,344</a:t>
                      </a:r>
                      <a:endParaRPr lang="ja-JP" sz="1800" b="0" kern="10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5154719"/>
                  </a:ext>
                </a:extLst>
              </a:tr>
              <a:tr h="366227">
                <a:tc>
                  <a:txBody>
                    <a:bodyPr/>
                    <a:lstStyle/>
                    <a:p>
                      <a:pPr algn="l">
                        <a:lnSpc>
                          <a:spcPct val="100000"/>
                        </a:lnSpc>
                      </a:pPr>
                      <a:r>
                        <a:rPr lang="ja-JP" sz="1800" b="0" kern="0" spc="40" dirty="0">
                          <a:solidFill>
                            <a:schemeClr val="tx1"/>
                          </a:solidFill>
                          <a:effectLst/>
                          <a:latin typeface="+mj-ea"/>
                          <a:ea typeface="+mj-ea"/>
                        </a:rPr>
                        <a:t>風力発電（陸上）</a:t>
                      </a:r>
                      <a:endParaRPr lang="ja-JP" sz="1800" b="0" kern="100" dirty="0">
                        <a:solidFill>
                          <a:schemeClr val="tx1"/>
                        </a:solidFill>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r">
                        <a:lnSpc>
                          <a:spcPct val="100000"/>
                        </a:lnSpc>
                      </a:pPr>
                      <a:r>
                        <a:rPr lang="en-US" sz="1800" b="0" kern="100" dirty="0">
                          <a:effectLst/>
                          <a:latin typeface="+mj-ea"/>
                          <a:ea typeface="+mj-ea"/>
                        </a:rPr>
                        <a:t>7</a:t>
                      </a:r>
                      <a:endParaRPr lang="ja-JP" sz="1800" b="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0000"/>
                        </a:lnSpc>
                      </a:pPr>
                      <a:r>
                        <a:rPr lang="en-US" sz="1800" b="0" kern="100" dirty="0">
                          <a:effectLst/>
                          <a:latin typeface="+mj-ea"/>
                          <a:ea typeface="+mj-ea"/>
                        </a:rPr>
                        <a:t>14</a:t>
                      </a:r>
                      <a:endParaRPr lang="ja-JP" sz="1800" b="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0000"/>
                        </a:lnSpc>
                      </a:pPr>
                      <a:r>
                        <a:rPr lang="en-US" sz="1800" b="0" kern="100">
                          <a:effectLst/>
                          <a:latin typeface="+mj-ea"/>
                          <a:ea typeface="+mj-ea"/>
                        </a:rPr>
                        <a:t>308</a:t>
                      </a:r>
                      <a:endParaRPr lang="ja-JP" sz="1800" b="0" kern="10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02152621"/>
                  </a:ext>
                </a:extLst>
              </a:tr>
              <a:tr h="366227">
                <a:tc>
                  <a:txBody>
                    <a:bodyPr/>
                    <a:lstStyle/>
                    <a:p>
                      <a:pPr algn="l">
                        <a:lnSpc>
                          <a:spcPct val="100000"/>
                        </a:lnSpc>
                      </a:pPr>
                      <a:r>
                        <a:rPr lang="ja-JP" sz="1800" b="0" kern="100" dirty="0">
                          <a:solidFill>
                            <a:schemeClr val="bg1"/>
                          </a:solidFill>
                          <a:effectLst/>
                          <a:latin typeface="+mj-ea"/>
                          <a:ea typeface="+mj-ea"/>
                        </a:rPr>
                        <a:t>小水力発電</a:t>
                      </a:r>
                      <a:endParaRPr lang="ja-JP" sz="1800" b="0" kern="100" dirty="0">
                        <a:solidFill>
                          <a:schemeClr val="bg1"/>
                        </a:solidFill>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r">
                        <a:lnSpc>
                          <a:spcPct val="100000"/>
                        </a:lnSpc>
                      </a:pPr>
                      <a:r>
                        <a:rPr lang="en-US" sz="1800" b="0" kern="100" dirty="0">
                          <a:effectLst/>
                          <a:latin typeface="+mj-ea"/>
                          <a:ea typeface="+mj-ea"/>
                        </a:rPr>
                        <a:t>0</a:t>
                      </a:r>
                      <a:endParaRPr lang="ja-JP" sz="1800" b="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0000"/>
                        </a:lnSpc>
                      </a:pPr>
                      <a:r>
                        <a:rPr lang="en-US" sz="1800" b="0" kern="100" dirty="0">
                          <a:effectLst/>
                          <a:latin typeface="+mj-ea"/>
                          <a:ea typeface="+mj-ea"/>
                        </a:rPr>
                        <a:t>1</a:t>
                      </a:r>
                      <a:endParaRPr lang="ja-JP" sz="1800" b="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0000"/>
                        </a:lnSpc>
                      </a:pPr>
                      <a:r>
                        <a:rPr lang="en-US" sz="1800" b="0" kern="100" dirty="0">
                          <a:effectLst/>
                          <a:latin typeface="+mj-ea"/>
                          <a:ea typeface="+mj-ea"/>
                        </a:rPr>
                        <a:t>51</a:t>
                      </a:r>
                      <a:endParaRPr lang="ja-JP" sz="1800" b="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4474457"/>
                  </a:ext>
                </a:extLst>
              </a:tr>
              <a:tr h="366227">
                <a:tc>
                  <a:txBody>
                    <a:bodyPr/>
                    <a:lstStyle/>
                    <a:p>
                      <a:pPr algn="l">
                        <a:lnSpc>
                          <a:spcPct val="100000"/>
                        </a:lnSpc>
                      </a:pPr>
                      <a:r>
                        <a:rPr lang="ja-JP" sz="1800" b="0" kern="100" dirty="0">
                          <a:solidFill>
                            <a:schemeClr val="bg1"/>
                          </a:solidFill>
                          <a:effectLst/>
                          <a:latin typeface="+mj-ea"/>
                          <a:ea typeface="+mj-ea"/>
                        </a:rPr>
                        <a:t>バイオマス発電</a:t>
                      </a:r>
                      <a:endParaRPr lang="ja-JP" sz="1800" b="0" kern="100" dirty="0">
                        <a:solidFill>
                          <a:schemeClr val="bg1"/>
                        </a:solidFill>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r">
                        <a:lnSpc>
                          <a:spcPct val="100000"/>
                        </a:lnSpc>
                      </a:pPr>
                      <a:r>
                        <a:rPr lang="en-US" sz="1800" b="0" kern="100" dirty="0">
                          <a:effectLst/>
                          <a:latin typeface="+mj-ea"/>
                          <a:ea typeface="+mj-ea"/>
                        </a:rPr>
                        <a:t>39</a:t>
                      </a:r>
                      <a:endParaRPr lang="ja-JP" sz="1800" b="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0000"/>
                        </a:lnSpc>
                      </a:pPr>
                      <a:r>
                        <a:rPr lang="en-US" sz="1800" b="0" kern="100" dirty="0">
                          <a:effectLst/>
                          <a:latin typeface="+mj-ea"/>
                          <a:ea typeface="+mj-ea"/>
                        </a:rPr>
                        <a:t>106</a:t>
                      </a:r>
                      <a:endParaRPr lang="ja-JP" sz="1800" b="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0000"/>
                        </a:lnSpc>
                      </a:pPr>
                      <a:r>
                        <a:rPr lang="en-US" sz="1800" b="0" kern="100" dirty="0">
                          <a:effectLst/>
                          <a:latin typeface="+mj-ea"/>
                          <a:ea typeface="+mj-ea"/>
                        </a:rPr>
                        <a:t>6,481</a:t>
                      </a:r>
                      <a:endParaRPr lang="ja-JP" sz="1800" b="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6146322"/>
                  </a:ext>
                </a:extLst>
              </a:tr>
              <a:tr h="366227">
                <a:tc>
                  <a:txBody>
                    <a:bodyPr/>
                    <a:lstStyle/>
                    <a:p>
                      <a:pPr marL="89535" algn="ctr">
                        <a:lnSpc>
                          <a:spcPct val="100000"/>
                        </a:lnSpc>
                      </a:pPr>
                      <a:r>
                        <a:rPr lang="ja-JP" sz="1800" b="0" kern="100" dirty="0">
                          <a:solidFill>
                            <a:schemeClr val="tx1"/>
                          </a:solidFill>
                          <a:effectLst/>
                          <a:latin typeface="+mj-ea"/>
                          <a:ea typeface="+mj-ea"/>
                        </a:rPr>
                        <a:t>合　計</a:t>
                      </a:r>
                      <a:endParaRPr lang="ja-JP" sz="1800" b="0" kern="100" dirty="0">
                        <a:solidFill>
                          <a:schemeClr val="tx1"/>
                        </a:solidFill>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0000"/>
                        </a:lnSpc>
                      </a:pPr>
                      <a:r>
                        <a:rPr lang="en-US" sz="1800" b="0" kern="100" dirty="0">
                          <a:effectLst/>
                          <a:latin typeface="+mj-ea"/>
                          <a:ea typeface="+mj-ea"/>
                        </a:rPr>
                        <a:t>335</a:t>
                      </a:r>
                      <a:endParaRPr lang="ja-JP" sz="1800" b="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0000"/>
                        </a:lnSpc>
                      </a:pPr>
                      <a:r>
                        <a:rPr lang="en-US" sz="1800" b="0" kern="100" dirty="0">
                          <a:solidFill>
                            <a:srgbClr val="FF0000"/>
                          </a:solidFill>
                          <a:effectLst/>
                          <a:latin typeface="+mj-ea"/>
                          <a:ea typeface="+mj-ea"/>
                        </a:rPr>
                        <a:t>580</a:t>
                      </a:r>
                      <a:endParaRPr lang="ja-JP" sz="1800" b="0" kern="100" dirty="0">
                        <a:solidFill>
                          <a:srgbClr val="FF0000"/>
                        </a:solidFill>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0000"/>
                        </a:lnSpc>
                      </a:pPr>
                      <a:r>
                        <a:rPr lang="en-US" sz="1800" b="0" kern="100" dirty="0">
                          <a:effectLst/>
                          <a:latin typeface="+mj-ea"/>
                          <a:ea typeface="+mj-ea"/>
                        </a:rPr>
                        <a:t>13,258</a:t>
                      </a:r>
                      <a:endParaRPr lang="ja-JP" sz="1800" b="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50006487"/>
                  </a:ext>
                </a:extLst>
              </a:tr>
            </a:tbl>
          </a:graphicData>
        </a:graphic>
      </p:graphicFrame>
      <p:sp>
        <p:nvSpPr>
          <p:cNvPr id="6" name="フリーフォーム: 図形 5">
            <a:extLst>
              <a:ext uri="{FF2B5EF4-FFF2-40B4-BE49-F238E27FC236}">
                <a16:creationId xmlns:a16="http://schemas.microsoft.com/office/drawing/2014/main" id="{1F98C10C-7F90-4525-AC33-035728CFAD19}"/>
              </a:ext>
            </a:extLst>
          </p:cNvPr>
          <p:cNvSpPr/>
          <p:nvPr/>
        </p:nvSpPr>
        <p:spPr>
          <a:xfrm>
            <a:off x="3491612" y="2274017"/>
            <a:ext cx="2156492" cy="3539354"/>
          </a:xfrm>
          <a:custGeom>
            <a:avLst/>
            <a:gdLst>
              <a:gd name="connsiteX0" fmla="*/ 0 w 2175309"/>
              <a:gd name="connsiteY0" fmla="*/ 0 h 3773103"/>
              <a:gd name="connsiteX1" fmla="*/ 2175309 w 2175309"/>
              <a:gd name="connsiteY1" fmla="*/ 9625 h 3773103"/>
              <a:gd name="connsiteX2" fmla="*/ 2175309 w 2175309"/>
              <a:gd name="connsiteY2" fmla="*/ 606391 h 3773103"/>
              <a:gd name="connsiteX3" fmla="*/ 1068404 w 2175309"/>
              <a:gd name="connsiteY3" fmla="*/ 596766 h 3773103"/>
              <a:gd name="connsiteX4" fmla="*/ 1049154 w 2175309"/>
              <a:gd name="connsiteY4" fmla="*/ 3773103 h 3773103"/>
              <a:gd name="connsiteX5" fmla="*/ 19251 w 2175309"/>
              <a:gd name="connsiteY5" fmla="*/ 3763478 h 3773103"/>
              <a:gd name="connsiteX6" fmla="*/ 0 w 2175309"/>
              <a:gd name="connsiteY6" fmla="*/ 0 h 3773103"/>
              <a:gd name="connsiteX0" fmla="*/ 434 w 2175743"/>
              <a:gd name="connsiteY0" fmla="*/ 0 h 3773103"/>
              <a:gd name="connsiteX1" fmla="*/ 2175743 w 2175743"/>
              <a:gd name="connsiteY1" fmla="*/ 9625 h 3773103"/>
              <a:gd name="connsiteX2" fmla="*/ 2175743 w 2175743"/>
              <a:gd name="connsiteY2" fmla="*/ 606391 h 3773103"/>
              <a:gd name="connsiteX3" fmla="*/ 1068838 w 2175743"/>
              <a:gd name="connsiteY3" fmla="*/ 596766 h 3773103"/>
              <a:gd name="connsiteX4" fmla="*/ 1049588 w 2175743"/>
              <a:gd name="connsiteY4" fmla="*/ 3773103 h 3773103"/>
              <a:gd name="connsiteX5" fmla="*/ 434 w 2175743"/>
              <a:gd name="connsiteY5" fmla="*/ 3753853 h 3773103"/>
              <a:gd name="connsiteX6" fmla="*/ 434 w 2175743"/>
              <a:gd name="connsiteY6" fmla="*/ 0 h 3773103"/>
              <a:gd name="connsiteX0" fmla="*/ 434 w 2175743"/>
              <a:gd name="connsiteY0" fmla="*/ 0 h 3763478"/>
              <a:gd name="connsiteX1" fmla="*/ 2175743 w 2175743"/>
              <a:gd name="connsiteY1" fmla="*/ 9625 h 3763478"/>
              <a:gd name="connsiteX2" fmla="*/ 2175743 w 2175743"/>
              <a:gd name="connsiteY2" fmla="*/ 606391 h 3763478"/>
              <a:gd name="connsiteX3" fmla="*/ 1068838 w 2175743"/>
              <a:gd name="connsiteY3" fmla="*/ 596766 h 3763478"/>
              <a:gd name="connsiteX4" fmla="*/ 1049588 w 2175743"/>
              <a:gd name="connsiteY4" fmla="*/ 3763478 h 3763478"/>
              <a:gd name="connsiteX5" fmla="*/ 434 w 2175743"/>
              <a:gd name="connsiteY5" fmla="*/ 3753853 h 3763478"/>
              <a:gd name="connsiteX6" fmla="*/ 434 w 2175743"/>
              <a:gd name="connsiteY6" fmla="*/ 0 h 3763478"/>
              <a:gd name="connsiteX0" fmla="*/ 434 w 2175743"/>
              <a:gd name="connsiteY0" fmla="*/ 0 h 3763478"/>
              <a:gd name="connsiteX1" fmla="*/ 2175743 w 2175743"/>
              <a:gd name="connsiteY1" fmla="*/ 9625 h 3763478"/>
              <a:gd name="connsiteX2" fmla="*/ 2175743 w 2175743"/>
              <a:gd name="connsiteY2" fmla="*/ 606391 h 3763478"/>
              <a:gd name="connsiteX3" fmla="*/ 1039963 w 2175743"/>
              <a:gd name="connsiteY3" fmla="*/ 606391 h 3763478"/>
              <a:gd name="connsiteX4" fmla="*/ 1049588 w 2175743"/>
              <a:gd name="connsiteY4" fmla="*/ 3763478 h 3763478"/>
              <a:gd name="connsiteX5" fmla="*/ 434 w 2175743"/>
              <a:gd name="connsiteY5" fmla="*/ 3753853 h 3763478"/>
              <a:gd name="connsiteX6" fmla="*/ 434 w 2175743"/>
              <a:gd name="connsiteY6" fmla="*/ 0 h 3763478"/>
              <a:gd name="connsiteX0" fmla="*/ 434 w 2175743"/>
              <a:gd name="connsiteY0" fmla="*/ 0 h 3763478"/>
              <a:gd name="connsiteX1" fmla="*/ 2175743 w 2175743"/>
              <a:gd name="connsiteY1" fmla="*/ 9625 h 3763478"/>
              <a:gd name="connsiteX2" fmla="*/ 2175743 w 2175743"/>
              <a:gd name="connsiteY2" fmla="*/ 606391 h 3763478"/>
              <a:gd name="connsiteX3" fmla="*/ 1039963 w 2175743"/>
              <a:gd name="connsiteY3" fmla="*/ 606391 h 3763478"/>
              <a:gd name="connsiteX4" fmla="*/ 1049588 w 2175743"/>
              <a:gd name="connsiteY4" fmla="*/ 3763478 h 3763478"/>
              <a:gd name="connsiteX5" fmla="*/ 434 w 2175743"/>
              <a:gd name="connsiteY5" fmla="*/ 3753853 h 3763478"/>
              <a:gd name="connsiteX6" fmla="*/ 434 w 2175743"/>
              <a:gd name="connsiteY6" fmla="*/ 0 h 3763478"/>
              <a:gd name="connsiteX0" fmla="*/ 434 w 2175743"/>
              <a:gd name="connsiteY0" fmla="*/ 0 h 3773104"/>
              <a:gd name="connsiteX1" fmla="*/ 2175743 w 2175743"/>
              <a:gd name="connsiteY1" fmla="*/ 9625 h 3773104"/>
              <a:gd name="connsiteX2" fmla="*/ 2175743 w 2175743"/>
              <a:gd name="connsiteY2" fmla="*/ 606391 h 3773104"/>
              <a:gd name="connsiteX3" fmla="*/ 1039963 w 2175743"/>
              <a:gd name="connsiteY3" fmla="*/ 606391 h 3773104"/>
              <a:gd name="connsiteX4" fmla="*/ 1059213 w 2175743"/>
              <a:gd name="connsiteY4" fmla="*/ 3773104 h 3773104"/>
              <a:gd name="connsiteX5" fmla="*/ 434 w 2175743"/>
              <a:gd name="connsiteY5" fmla="*/ 3753853 h 3773104"/>
              <a:gd name="connsiteX6" fmla="*/ 434 w 2175743"/>
              <a:gd name="connsiteY6" fmla="*/ 0 h 3773104"/>
              <a:gd name="connsiteX0" fmla="*/ 434 w 2175743"/>
              <a:gd name="connsiteY0" fmla="*/ 0 h 3753853"/>
              <a:gd name="connsiteX1" fmla="*/ 2175743 w 2175743"/>
              <a:gd name="connsiteY1" fmla="*/ 9625 h 3753853"/>
              <a:gd name="connsiteX2" fmla="*/ 2175743 w 2175743"/>
              <a:gd name="connsiteY2" fmla="*/ 606391 h 3753853"/>
              <a:gd name="connsiteX3" fmla="*/ 1039963 w 2175743"/>
              <a:gd name="connsiteY3" fmla="*/ 606391 h 3753853"/>
              <a:gd name="connsiteX4" fmla="*/ 1039962 w 2175743"/>
              <a:gd name="connsiteY4" fmla="*/ 3753853 h 3753853"/>
              <a:gd name="connsiteX5" fmla="*/ 434 w 2175743"/>
              <a:gd name="connsiteY5" fmla="*/ 3753853 h 3753853"/>
              <a:gd name="connsiteX6" fmla="*/ 434 w 2175743"/>
              <a:gd name="connsiteY6" fmla="*/ 0 h 3753853"/>
              <a:gd name="connsiteX0" fmla="*/ 434 w 2175743"/>
              <a:gd name="connsiteY0" fmla="*/ 0 h 3753853"/>
              <a:gd name="connsiteX1" fmla="*/ 2175743 w 2175743"/>
              <a:gd name="connsiteY1" fmla="*/ 9625 h 3753853"/>
              <a:gd name="connsiteX2" fmla="*/ 2175743 w 2175743"/>
              <a:gd name="connsiteY2" fmla="*/ 606391 h 3753853"/>
              <a:gd name="connsiteX3" fmla="*/ 1049588 w 2175743"/>
              <a:gd name="connsiteY3" fmla="*/ 381768 h 3753853"/>
              <a:gd name="connsiteX4" fmla="*/ 1039962 w 2175743"/>
              <a:gd name="connsiteY4" fmla="*/ 3753853 h 3753853"/>
              <a:gd name="connsiteX5" fmla="*/ 434 w 2175743"/>
              <a:gd name="connsiteY5" fmla="*/ 3753853 h 3753853"/>
              <a:gd name="connsiteX6" fmla="*/ 434 w 2175743"/>
              <a:gd name="connsiteY6" fmla="*/ 0 h 3753853"/>
              <a:gd name="connsiteX0" fmla="*/ 434 w 2185368"/>
              <a:gd name="connsiteY0" fmla="*/ 0 h 3753853"/>
              <a:gd name="connsiteX1" fmla="*/ 2175743 w 2185368"/>
              <a:gd name="connsiteY1" fmla="*/ 9625 h 3753853"/>
              <a:gd name="connsiteX2" fmla="*/ 2185368 w 2185368"/>
              <a:gd name="connsiteY2" fmla="*/ 402187 h 3753853"/>
              <a:gd name="connsiteX3" fmla="*/ 1049588 w 2185368"/>
              <a:gd name="connsiteY3" fmla="*/ 381768 h 3753853"/>
              <a:gd name="connsiteX4" fmla="*/ 1039962 w 2185368"/>
              <a:gd name="connsiteY4" fmla="*/ 3753853 h 3753853"/>
              <a:gd name="connsiteX5" fmla="*/ 434 w 2185368"/>
              <a:gd name="connsiteY5" fmla="*/ 3753853 h 3753853"/>
              <a:gd name="connsiteX6" fmla="*/ 434 w 2185368"/>
              <a:gd name="connsiteY6" fmla="*/ 0 h 3753853"/>
              <a:gd name="connsiteX0" fmla="*/ 434 w 2175743"/>
              <a:gd name="connsiteY0" fmla="*/ 0 h 3753853"/>
              <a:gd name="connsiteX1" fmla="*/ 2175743 w 2175743"/>
              <a:gd name="connsiteY1" fmla="*/ 9625 h 3753853"/>
              <a:gd name="connsiteX2" fmla="*/ 2166117 w 2175743"/>
              <a:gd name="connsiteY2" fmla="*/ 371557 h 3753853"/>
              <a:gd name="connsiteX3" fmla="*/ 1049588 w 2175743"/>
              <a:gd name="connsiteY3" fmla="*/ 381768 h 3753853"/>
              <a:gd name="connsiteX4" fmla="*/ 1039962 w 2175743"/>
              <a:gd name="connsiteY4" fmla="*/ 3753853 h 3753853"/>
              <a:gd name="connsiteX5" fmla="*/ 434 w 2175743"/>
              <a:gd name="connsiteY5" fmla="*/ 3753853 h 3753853"/>
              <a:gd name="connsiteX6" fmla="*/ 434 w 2175743"/>
              <a:gd name="connsiteY6" fmla="*/ 0 h 3753853"/>
              <a:gd name="connsiteX0" fmla="*/ 434 w 2175743"/>
              <a:gd name="connsiteY0" fmla="*/ 0 h 3753853"/>
              <a:gd name="connsiteX1" fmla="*/ 2175743 w 2175743"/>
              <a:gd name="connsiteY1" fmla="*/ 9625 h 3753853"/>
              <a:gd name="connsiteX2" fmla="*/ 2156491 w 2175743"/>
              <a:gd name="connsiteY2" fmla="*/ 402187 h 3753853"/>
              <a:gd name="connsiteX3" fmla="*/ 1049588 w 2175743"/>
              <a:gd name="connsiteY3" fmla="*/ 381768 h 3753853"/>
              <a:gd name="connsiteX4" fmla="*/ 1039962 w 2175743"/>
              <a:gd name="connsiteY4" fmla="*/ 3753853 h 3753853"/>
              <a:gd name="connsiteX5" fmla="*/ 434 w 2175743"/>
              <a:gd name="connsiteY5" fmla="*/ 3753853 h 3753853"/>
              <a:gd name="connsiteX6" fmla="*/ 434 w 2175743"/>
              <a:gd name="connsiteY6" fmla="*/ 0 h 3753853"/>
              <a:gd name="connsiteX0" fmla="*/ 434 w 2175743"/>
              <a:gd name="connsiteY0" fmla="*/ 0 h 3753853"/>
              <a:gd name="connsiteX1" fmla="*/ 2175743 w 2175743"/>
              <a:gd name="connsiteY1" fmla="*/ 9625 h 3753853"/>
              <a:gd name="connsiteX2" fmla="*/ 2156491 w 2175743"/>
              <a:gd name="connsiteY2" fmla="*/ 402187 h 3753853"/>
              <a:gd name="connsiteX3" fmla="*/ 1049588 w 2175743"/>
              <a:gd name="connsiteY3" fmla="*/ 402188 h 3753853"/>
              <a:gd name="connsiteX4" fmla="*/ 1039962 w 2175743"/>
              <a:gd name="connsiteY4" fmla="*/ 3753853 h 3753853"/>
              <a:gd name="connsiteX5" fmla="*/ 434 w 2175743"/>
              <a:gd name="connsiteY5" fmla="*/ 3753853 h 3753853"/>
              <a:gd name="connsiteX6" fmla="*/ 434 w 2175743"/>
              <a:gd name="connsiteY6" fmla="*/ 0 h 3753853"/>
              <a:gd name="connsiteX0" fmla="*/ 434 w 2175743"/>
              <a:gd name="connsiteY0" fmla="*/ 0 h 3753853"/>
              <a:gd name="connsiteX1" fmla="*/ 2175743 w 2175743"/>
              <a:gd name="connsiteY1" fmla="*/ 9625 h 3753853"/>
              <a:gd name="connsiteX2" fmla="*/ 2175742 w 2175743"/>
              <a:gd name="connsiteY2" fmla="*/ 371557 h 3753853"/>
              <a:gd name="connsiteX3" fmla="*/ 1049588 w 2175743"/>
              <a:gd name="connsiteY3" fmla="*/ 402188 h 3753853"/>
              <a:gd name="connsiteX4" fmla="*/ 1039962 w 2175743"/>
              <a:gd name="connsiteY4" fmla="*/ 3753853 h 3753853"/>
              <a:gd name="connsiteX5" fmla="*/ 434 w 2175743"/>
              <a:gd name="connsiteY5" fmla="*/ 3753853 h 3753853"/>
              <a:gd name="connsiteX6" fmla="*/ 434 w 2175743"/>
              <a:gd name="connsiteY6" fmla="*/ 0 h 3753853"/>
              <a:gd name="connsiteX0" fmla="*/ 434 w 2175743"/>
              <a:gd name="connsiteY0" fmla="*/ 0 h 3753853"/>
              <a:gd name="connsiteX1" fmla="*/ 2175743 w 2175743"/>
              <a:gd name="connsiteY1" fmla="*/ 9625 h 3753853"/>
              <a:gd name="connsiteX2" fmla="*/ 2175742 w 2175743"/>
              <a:gd name="connsiteY2" fmla="*/ 402187 h 3753853"/>
              <a:gd name="connsiteX3" fmla="*/ 1049588 w 2175743"/>
              <a:gd name="connsiteY3" fmla="*/ 402188 h 3753853"/>
              <a:gd name="connsiteX4" fmla="*/ 1039962 w 2175743"/>
              <a:gd name="connsiteY4" fmla="*/ 3753853 h 3753853"/>
              <a:gd name="connsiteX5" fmla="*/ 434 w 2175743"/>
              <a:gd name="connsiteY5" fmla="*/ 3753853 h 3753853"/>
              <a:gd name="connsiteX6" fmla="*/ 434 w 2175743"/>
              <a:gd name="connsiteY6" fmla="*/ 0 h 3753853"/>
              <a:gd name="connsiteX0" fmla="*/ 434 w 2175743"/>
              <a:gd name="connsiteY0" fmla="*/ 0 h 3753853"/>
              <a:gd name="connsiteX1" fmla="*/ 2175743 w 2175743"/>
              <a:gd name="connsiteY1" fmla="*/ 9625 h 3753853"/>
              <a:gd name="connsiteX2" fmla="*/ 2175742 w 2175743"/>
              <a:gd name="connsiteY2" fmla="*/ 402187 h 3753853"/>
              <a:gd name="connsiteX3" fmla="*/ 1049588 w 2175743"/>
              <a:gd name="connsiteY3" fmla="*/ 402188 h 3753853"/>
              <a:gd name="connsiteX4" fmla="*/ 1039962 w 2175743"/>
              <a:gd name="connsiteY4" fmla="*/ 3753853 h 3753853"/>
              <a:gd name="connsiteX5" fmla="*/ 434 w 2175743"/>
              <a:gd name="connsiteY5" fmla="*/ 3753853 h 3753853"/>
              <a:gd name="connsiteX6" fmla="*/ 434 w 2175743"/>
              <a:gd name="connsiteY6" fmla="*/ 0 h 3753853"/>
              <a:gd name="connsiteX0" fmla="*/ 434 w 2175742"/>
              <a:gd name="connsiteY0" fmla="*/ 584 h 3754437"/>
              <a:gd name="connsiteX1" fmla="*/ 2156492 w 2175742"/>
              <a:gd name="connsiteY1" fmla="*/ 0 h 3754437"/>
              <a:gd name="connsiteX2" fmla="*/ 2175742 w 2175742"/>
              <a:gd name="connsiteY2" fmla="*/ 402771 h 3754437"/>
              <a:gd name="connsiteX3" fmla="*/ 1049588 w 2175742"/>
              <a:gd name="connsiteY3" fmla="*/ 402772 h 3754437"/>
              <a:gd name="connsiteX4" fmla="*/ 1039962 w 2175742"/>
              <a:gd name="connsiteY4" fmla="*/ 3754437 h 3754437"/>
              <a:gd name="connsiteX5" fmla="*/ 434 w 2175742"/>
              <a:gd name="connsiteY5" fmla="*/ 3754437 h 3754437"/>
              <a:gd name="connsiteX6" fmla="*/ 434 w 2175742"/>
              <a:gd name="connsiteY6" fmla="*/ 584 h 3754437"/>
              <a:gd name="connsiteX0" fmla="*/ 434 w 2175742"/>
              <a:gd name="connsiteY0" fmla="*/ 584 h 3754437"/>
              <a:gd name="connsiteX1" fmla="*/ 2156492 w 2175742"/>
              <a:gd name="connsiteY1" fmla="*/ 0 h 3754437"/>
              <a:gd name="connsiteX2" fmla="*/ 2175742 w 2175742"/>
              <a:gd name="connsiteY2" fmla="*/ 402771 h 3754437"/>
              <a:gd name="connsiteX3" fmla="*/ 1049588 w 2175742"/>
              <a:gd name="connsiteY3" fmla="*/ 402772 h 3754437"/>
              <a:gd name="connsiteX4" fmla="*/ 1039962 w 2175742"/>
              <a:gd name="connsiteY4" fmla="*/ 3754437 h 3754437"/>
              <a:gd name="connsiteX5" fmla="*/ 434 w 2175742"/>
              <a:gd name="connsiteY5" fmla="*/ 3754437 h 3754437"/>
              <a:gd name="connsiteX6" fmla="*/ 434 w 2175742"/>
              <a:gd name="connsiteY6" fmla="*/ 584 h 3754437"/>
              <a:gd name="connsiteX0" fmla="*/ 434 w 2156492"/>
              <a:gd name="connsiteY0" fmla="*/ 584 h 3754437"/>
              <a:gd name="connsiteX1" fmla="*/ 2156492 w 2156492"/>
              <a:gd name="connsiteY1" fmla="*/ 0 h 3754437"/>
              <a:gd name="connsiteX2" fmla="*/ 2156491 w 2156492"/>
              <a:gd name="connsiteY2" fmla="*/ 402771 h 3754437"/>
              <a:gd name="connsiteX3" fmla="*/ 1049588 w 2156492"/>
              <a:gd name="connsiteY3" fmla="*/ 402772 h 3754437"/>
              <a:gd name="connsiteX4" fmla="*/ 1039962 w 2156492"/>
              <a:gd name="connsiteY4" fmla="*/ 3754437 h 3754437"/>
              <a:gd name="connsiteX5" fmla="*/ 434 w 2156492"/>
              <a:gd name="connsiteY5" fmla="*/ 3754437 h 3754437"/>
              <a:gd name="connsiteX6" fmla="*/ 434 w 2156492"/>
              <a:gd name="connsiteY6" fmla="*/ 584 h 375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6492" h="3754437">
                <a:moveTo>
                  <a:pt x="434" y="584"/>
                </a:moveTo>
                <a:lnTo>
                  <a:pt x="2156492" y="0"/>
                </a:lnTo>
                <a:cubicBezTo>
                  <a:pt x="2156492" y="120644"/>
                  <a:pt x="2156491" y="282127"/>
                  <a:pt x="2156491" y="402771"/>
                </a:cubicBezTo>
                <a:lnTo>
                  <a:pt x="1049588" y="402772"/>
                </a:lnTo>
                <a:cubicBezTo>
                  <a:pt x="1052796" y="1455134"/>
                  <a:pt x="1036754" y="2702075"/>
                  <a:pt x="1039962" y="3754437"/>
                </a:cubicBezTo>
                <a:lnTo>
                  <a:pt x="434" y="3754437"/>
                </a:lnTo>
                <a:cubicBezTo>
                  <a:pt x="-2775" y="2503153"/>
                  <a:pt x="13268" y="1261493"/>
                  <a:pt x="434" y="584"/>
                </a:cubicBez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7" name="グループ化 6">
            <a:extLst>
              <a:ext uri="{FF2B5EF4-FFF2-40B4-BE49-F238E27FC236}">
                <a16:creationId xmlns:a16="http://schemas.microsoft.com/office/drawing/2014/main" id="{E41A56C6-6B11-4A6F-9F89-3E1B60BA29DE}"/>
              </a:ext>
            </a:extLst>
          </p:cNvPr>
          <p:cNvGrpSpPr/>
          <p:nvPr/>
        </p:nvGrpSpPr>
        <p:grpSpPr>
          <a:xfrm>
            <a:off x="5506882" y="2464940"/>
            <a:ext cx="3637118" cy="3412332"/>
            <a:chOff x="5515099" y="2436596"/>
            <a:chExt cx="3637118" cy="3412332"/>
          </a:xfrm>
        </p:grpSpPr>
        <p:graphicFrame>
          <p:nvGraphicFramePr>
            <p:cNvPr id="8" name="グラフ 7">
              <a:extLst>
                <a:ext uri="{FF2B5EF4-FFF2-40B4-BE49-F238E27FC236}">
                  <a16:creationId xmlns:a16="http://schemas.microsoft.com/office/drawing/2014/main" id="{6F6CEC25-05B3-43B1-9E92-B55BFCD31347}"/>
                </a:ext>
              </a:extLst>
            </p:cNvPr>
            <p:cNvGraphicFramePr/>
            <p:nvPr>
              <p:extLst>
                <p:ext uri="{D42A27DB-BD31-4B8C-83A1-F6EECF244321}">
                  <p14:modId xmlns:p14="http://schemas.microsoft.com/office/powerpoint/2010/main" val="3486031612"/>
                </p:ext>
              </p:extLst>
            </p:nvPr>
          </p:nvGraphicFramePr>
          <p:xfrm>
            <a:off x="5515099" y="2436596"/>
            <a:ext cx="3637118" cy="3412332"/>
          </p:xfrm>
          <a:graphic>
            <a:graphicData uri="http://schemas.openxmlformats.org/drawingml/2006/chart">
              <c:chart xmlns:c="http://schemas.openxmlformats.org/drawingml/2006/chart" xmlns:r="http://schemas.openxmlformats.org/officeDocument/2006/relationships" r:id="rId3"/>
            </a:graphicData>
          </a:graphic>
        </p:graphicFrame>
        <p:grpSp>
          <p:nvGrpSpPr>
            <p:cNvPr id="13" name="グループ化 12">
              <a:extLst>
                <a:ext uri="{FF2B5EF4-FFF2-40B4-BE49-F238E27FC236}">
                  <a16:creationId xmlns:a16="http://schemas.microsoft.com/office/drawing/2014/main" id="{A388735E-455C-4E71-BD6A-B7DB838E0747}"/>
                </a:ext>
              </a:extLst>
            </p:cNvPr>
            <p:cNvGrpSpPr/>
            <p:nvPr/>
          </p:nvGrpSpPr>
          <p:grpSpPr>
            <a:xfrm rot="19548115">
              <a:off x="7250706" y="3359180"/>
              <a:ext cx="997584" cy="420371"/>
              <a:chOff x="-3631459" y="-497756"/>
              <a:chExt cx="955120" cy="511044"/>
            </a:xfrm>
          </p:grpSpPr>
          <p:sp>
            <p:nvSpPr>
              <p:cNvPr id="16" name="フリーフォーム: 図形 15">
                <a:extLst>
                  <a:ext uri="{FF2B5EF4-FFF2-40B4-BE49-F238E27FC236}">
                    <a16:creationId xmlns:a16="http://schemas.microsoft.com/office/drawing/2014/main" id="{D10B1129-20AA-4DDC-AB54-4C370F86BB42}"/>
                  </a:ext>
                </a:extLst>
              </p:cNvPr>
              <p:cNvSpPr/>
              <p:nvPr/>
            </p:nvSpPr>
            <p:spPr>
              <a:xfrm rot="4686783">
                <a:off x="-3366431" y="-509970"/>
                <a:ext cx="258230" cy="788285"/>
              </a:xfrm>
              <a:custGeom>
                <a:avLst/>
                <a:gdLst>
                  <a:gd name="connsiteX0" fmla="*/ 0 w 1460500"/>
                  <a:gd name="connsiteY0" fmla="*/ 6350 h 2051050"/>
                  <a:gd name="connsiteX1" fmla="*/ 1460500 w 1460500"/>
                  <a:gd name="connsiteY1" fmla="*/ 0 h 2051050"/>
                  <a:gd name="connsiteX2" fmla="*/ 933450 w 1460500"/>
                  <a:gd name="connsiteY2" fmla="*/ 2051050 h 2051050"/>
                  <a:gd name="connsiteX3" fmla="*/ 546100 w 1460500"/>
                  <a:gd name="connsiteY3" fmla="*/ 2044700 h 2051050"/>
                  <a:gd name="connsiteX4" fmla="*/ 0 w 1460500"/>
                  <a:gd name="connsiteY4" fmla="*/ 6350 h 2051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0500" h="2051050">
                    <a:moveTo>
                      <a:pt x="0" y="6350"/>
                    </a:moveTo>
                    <a:lnTo>
                      <a:pt x="1460500" y="0"/>
                    </a:lnTo>
                    <a:lnTo>
                      <a:pt x="933450" y="2051050"/>
                    </a:lnTo>
                    <a:lnTo>
                      <a:pt x="546100" y="2044700"/>
                    </a:lnTo>
                    <a:lnTo>
                      <a:pt x="0" y="6350"/>
                    </a:lnTo>
                    <a:close/>
                  </a:path>
                </a:pathLst>
              </a:custGeom>
              <a:solidFill>
                <a:srgbClr val="FF0000"/>
              </a:solidFill>
              <a:ln w="12700"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8" name="二等辺三角形 17">
                <a:extLst>
                  <a:ext uri="{FF2B5EF4-FFF2-40B4-BE49-F238E27FC236}">
                    <a16:creationId xmlns:a16="http://schemas.microsoft.com/office/drawing/2014/main" id="{CCA4C0B3-0D7D-4E77-B6D2-6B45B38E004B}"/>
                  </a:ext>
                </a:extLst>
              </p:cNvPr>
              <p:cNvSpPr/>
              <p:nvPr/>
            </p:nvSpPr>
            <p:spPr>
              <a:xfrm rot="4669429">
                <a:off x="-3030172" y="-344280"/>
                <a:ext cx="507309" cy="200357"/>
              </a:xfrm>
              <a:prstGeom prst="triangle">
                <a:avLst/>
              </a:prstGeom>
              <a:solidFill>
                <a:srgbClr val="FF0000"/>
              </a:solidFill>
              <a:ln w="12700"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sp>
          <p:nvSpPr>
            <p:cNvPr id="14" name="テキスト ボックス 21">
              <a:extLst>
                <a:ext uri="{FF2B5EF4-FFF2-40B4-BE49-F238E27FC236}">
                  <a16:creationId xmlns:a16="http://schemas.microsoft.com/office/drawing/2014/main" id="{A5B378B6-0BF6-4301-802D-FC1FA8CBD0DF}"/>
                </a:ext>
              </a:extLst>
            </p:cNvPr>
            <p:cNvSpPr txBox="1"/>
            <p:nvPr/>
          </p:nvSpPr>
          <p:spPr>
            <a:xfrm>
              <a:off x="7228847" y="3214285"/>
              <a:ext cx="709930" cy="364108"/>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1400" b="1" kern="100" dirty="0">
                  <a:solidFill>
                    <a:srgbClr val="FF0000"/>
                  </a:solidFill>
                  <a:effectLst/>
                  <a:latin typeface="ＭＳ ゴシック" panose="020B0609070205080204" pitchFamily="49" charset="-128"/>
                  <a:ea typeface="游明朝" panose="02020400000000000000" pitchFamily="18" charset="-128"/>
                  <a:cs typeface="Times New Roman" panose="02020603050405020304" pitchFamily="18" charset="0"/>
                </a:rPr>
                <a:t>1.7</a:t>
              </a:r>
              <a:r>
                <a:rPr lang="ja-JP" sz="1400" b="1" kern="100" dirty="0">
                  <a:solidFill>
                    <a:srgbClr val="FF0000"/>
                  </a:solidFill>
                  <a:effectLst/>
                  <a:latin typeface="游明朝" panose="02020400000000000000" pitchFamily="18" charset="-128"/>
                  <a:ea typeface="ＭＳ ゴシック" panose="020B0609070205080204" pitchFamily="49" charset="-128"/>
                  <a:cs typeface="Times New Roman" panose="02020603050405020304" pitchFamily="18" charset="0"/>
                </a:rPr>
                <a:t>倍</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15" name="テキスト ボックス 5">
              <a:extLst>
                <a:ext uri="{FF2B5EF4-FFF2-40B4-BE49-F238E27FC236}">
                  <a16:creationId xmlns:a16="http://schemas.microsoft.com/office/drawing/2014/main" id="{7B0FEC77-2B1D-4512-9513-E91CB0EB95AF}"/>
                </a:ext>
              </a:extLst>
            </p:cNvPr>
            <p:cNvSpPr txBox="1"/>
            <p:nvPr/>
          </p:nvSpPr>
          <p:spPr>
            <a:xfrm>
              <a:off x="8252625" y="2804093"/>
              <a:ext cx="523875" cy="3810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1400" b="1" kern="100" dirty="0">
                  <a:solidFill>
                    <a:srgbClr val="FF0000"/>
                  </a:solidFill>
                  <a:effectLst/>
                  <a:latin typeface="ＭＳ ゴシック" panose="020B0609070205080204" pitchFamily="49" charset="-128"/>
                  <a:ea typeface="游明朝" panose="02020400000000000000" pitchFamily="18" charset="-128"/>
                  <a:cs typeface="Times New Roman" panose="02020603050405020304" pitchFamily="18" charset="0"/>
                </a:rPr>
                <a:t>580</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19" name="テキスト ボックス 5">
              <a:extLst>
                <a:ext uri="{FF2B5EF4-FFF2-40B4-BE49-F238E27FC236}">
                  <a16:creationId xmlns:a16="http://schemas.microsoft.com/office/drawing/2014/main" id="{299D7C16-1453-42CE-ABAF-C2950A165D1D}"/>
                </a:ext>
              </a:extLst>
            </p:cNvPr>
            <p:cNvSpPr txBox="1"/>
            <p:nvPr/>
          </p:nvSpPr>
          <p:spPr>
            <a:xfrm>
              <a:off x="6956481" y="3825126"/>
              <a:ext cx="523875" cy="3810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altLang="ja-JP" sz="1400" b="1" kern="100" dirty="0">
                  <a:effectLst/>
                  <a:latin typeface="ＭＳ ゴシック" panose="020B0609070205080204" pitchFamily="49" charset="-128"/>
                  <a:ea typeface="游明朝" panose="02020400000000000000" pitchFamily="18" charset="-128"/>
                  <a:cs typeface="Times New Roman" panose="02020603050405020304" pitchFamily="18" charset="0"/>
                </a:rPr>
                <a:t>335</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20" name="テキスト ボックス 5">
              <a:extLst>
                <a:ext uri="{FF2B5EF4-FFF2-40B4-BE49-F238E27FC236}">
                  <a16:creationId xmlns:a16="http://schemas.microsoft.com/office/drawing/2014/main" id="{66F93C63-1A66-46AC-B956-8A1689D288A0}"/>
                </a:ext>
              </a:extLst>
            </p:cNvPr>
            <p:cNvSpPr txBox="1"/>
            <p:nvPr/>
          </p:nvSpPr>
          <p:spPr>
            <a:xfrm>
              <a:off x="6348152" y="4812196"/>
              <a:ext cx="523875" cy="3810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altLang="ja-JP" sz="1400" b="1" kern="100" dirty="0">
                  <a:effectLst/>
                  <a:latin typeface="ＭＳ ゴシック" panose="020B0609070205080204" pitchFamily="49" charset="-128"/>
                  <a:ea typeface="游明朝" panose="02020400000000000000" pitchFamily="18" charset="-128"/>
                  <a:cs typeface="Times New Roman" panose="02020603050405020304" pitchFamily="18" charset="0"/>
                </a:rPr>
                <a:t>98</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21" name="テキスト ボックス 15">
              <a:extLst>
                <a:ext uri="{FF2B5EF4-FFF2-40B4-BE49-F238E27FC236}">
                  <a16:creationId xmlns:a16="http://schemas.microsoft.com/office/drawing/2014/main" id="{452AA400-A3B5-4647-9A0B-BC740E4DE0E5}"/>
                </a:ext>
              </a:extLst>
            </p:cNvPr>
            <p:cNvSpPr txBox="1"/>
            <p:nvPr/>
          </p:nvSpPr>
          <p:spPr>
            <a:xfrm>
              <a:off x="5820226" y="2475193"/>
              <a:ext cx="929005" cy="33210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ja-JP" altLang="en-US" sz="1200" kern="100" dirty="0">
                  <a:effectLst/>
                  <a:latin typeface="+mj-ea"/>
                  <a:ea typeface="+mj-ea"/>
                  <a:cs typeface="Times New Roman" panose="02020603050405020304" pitchFamily="18" charset="0"/>
                </a:rPr>
                <a:t>（</a:t>
              </a:r>
              <a:r>
                <a:rPr lang="ja-JP" sz="1200" kern="100" dirty="0">
                  <a:effectLst/>
                  <a:latin typeface="+mj-ea"/>
                  <a:ea typeface="+mj-ea"/>
                  <a:cs typeface="Times New Roman" panose="02020603050405020304" pitchFamily="18" charset="0"/>
                </a:rPr>
                <a:t>万</a:t>
              </a:r>
              <a:r>
                <a:rPr lang="en-US" sz="1200" kern="100" dirty="0">
                  <a:effectLst/>
                  <a:latin typeface="+mj-ea"/>
                  <a:ea typeface="+mj-ea"/>
                  <a:cs typeface="Times New Roman" panose="02020603050405020304" pitchFamily="18" charset="0"/>
                </a:rPr>
                <a:t>kW</a:t>
              </a:r>
              <a:r>
                <a:rPr lang="ja-JP" altLang="en-US" sz="1200" kern="100" dirty="0">
                  <a:effectLst/>
                  <a:latin typeface="+mj-ea"/>
                  <a:ea typeface="+mj-ea"/>
                  <a:cs typeface="Times New Roman" panose="02020603050405020304" pitchFamily="18" charset="0"/>
                </a:rPr>
                <a:t>）</a:t>
              </a:r>
              <a:endParaRPr lang="ja-JP" sz="1200" kern="100" dirty="0">
                <a:effectLst/>
                <a:latin typeface="+mj-ea"/>
                <a:ea typeface="+mj-ea"/>
                <a:cs typeface="Times New Roman" panose="02020603050405020304" pitchFamily="18" charset="0"/>
              </a:endParaRPr>
            </a:p>
          </p:txBody>
        </p:sp>
      </p:grpSp>
    </p:spTree>
    <p:extLst>
      <p:ext uri="{BB962C8B-B14F-4D97-AF65-F5344CB8AC3E}">
        <p14:creationId xmlns:p14="http://schemas.microsoft.com/office/powerpoint/2010/main" val="4135811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スライド番号プレースホルダー 42"/>
          <p:cNvSpPr>
            <a:spLocks noGrp="1"/>
          </p:cNvSpPr>
          <p:nvPr>
            <p:ph type="sldNum" sz="quarter" idx="12"/>
          </p:nvPr>
        </p:nvSpPr>
        <p:spPr>
          <a:xfrm>
            <a:off x="7079603" y="6475187"/>
            <a:ext cx="20574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417E706-0455-422C-86B6-2D1D9CDC801E}" type="slidenum">
              <a:rPr kumimoji="1" lang="ja-JP" altLang="en-US" sz="1800" b="0" i="0" u="none" strike="noStrike" kern="1200" cap="none" spc="0" normalizeH="0" baseline="0" noProof="0" smtClean="0">
                <a:ln>
                  <a:noFill/>
                </a:ln>
                <a:solidFill>
                  <a:prstClr val="black">
                    <a:tint val="75000"/>
                  </a:prstClr>
                </a:solidFill>
                <a:effectLst/>
                <a:uLnTx/>
                <a:uFillTx/>
                <a:latin typeface="ＭＳ Ｐゴシック" panose="020B0600070205080204" pitchFamily="50" charset="-128"/>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1" lang="ja-JP" altLang="en-US" sz="1800" b="0" i="0" u="none" strike="noStrike" kern="1200" cap="none" spc="0" normalizeH="0" baseline="0" noProof="0">
              <a:ln>
                <a:noFill/>
              </a:ln>
              <a:solidFill>
                <a:prstClr val="black">
                  <a:tint val="75000"/>
                </a:prstClr>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5" name="テキスト ボックス 4">
            <a:extLst>
              <a:ext uri="{FF2B5EF4-FFF2-40B4-BE49-F238E27FC236}">
                <a16:creationId xmlns:a16="http://schemas.microsoft.com/office/drawing/2014/main" id="{7F32EAD3-7474-42DC-A48D-D9D926696318}"/>
              </a:ext>
            </a:extLst>
          </p:cNvPr>
          <p:cNvSpPr txBox="1"/>
          <p:nvPr/>
        </p:nvSpPr>
        <p:spPr>
          <a:xfrm>
            <a:off x="143508" y="480445"/>
            <a:ext cx="8815117" cy="1369606"/>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0" b="1" i="0" u="sng"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③重点施策を柱に取組を加速</a:t>
            </a:r>
            <a:endParaRPr kumimoji="1" lang="en-US" altLang="ja-JP" sz="2000" b="1" i="0" u="sng"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just" defTabSz="914400" rtl="0" eaLnBrk="1" fontAlgn="base" latinLnBrk="0" hangingPunct="1">
              <a:lnSpc>
                <a:spcPct val="100000"/>
              </a:lnSpc>
              <a:spcBef>
                <a:spcPts val="600"/>
              </a:spcBef>
              <a:spcAft>
                <a:spcPct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　 </a:t>
            </a:r>
            <a:r>
              <a:rPr kumimoji="1" lang="ja-JP" altLang="en-US" sz="1800" b="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以下</a:t>
            </a:r>
            <a:r>
              <a:rPr kumimoji="1" lang="ja-JP" altLang="en-US" sz="1800" b="0" i="0" u="none" strike="noStrike" kern="1200" cap="none" spc="600" normalizeH="0" baseline="0" noProof="0" dirty="0">
                <a:ln>
                  <a:noFill/>
                </a:ln>
                <a:solidFill>
                  <a:prstClr val="black"/>
                </a:solidFill>
                <a:effectLst/>
                <a:uLnTx/>
                <a:uFillTx/>
                <a:latin typeface="Arial" charset="0"/>
                <a:ea typeface="ＭＳ Ｐゴシック" pitchFamily="50" charset="-128"/>
                <a:cs typeface="+mn-cs"/>
              </a:rPr>
              <a:t>の</a:t>
            </a:r>
            <a:r>
              <a:rPr kumimoji="1" lang="ja-JP" altLang="en-US" sz="1800" b="0" i="0" u="none" strike="noStrike" kern="1200" cap="none" spc="600" normalizeH="0" baseline="0" noProof="0" dirty="0">
                <a:ln>
                  <a:noFill/>
                </a:ln>
                <a:solidFill>
                  <a:srgbClr val="FF0000"/>
                </a:solidFill>
                <a:effectLst/>
                <a:uLnTx/>
                <a:uFillTx/>
                <a:latin typeface="Arial" charset="0"/>
                <a:ea typeface="ＭＳ Ｐゴシック" pitchFamily="50" charset="-128"/>
                <a:cs typeface="+mn-cs"/>
              </a:rPr>
              <a:t>６</a:t>
            </a:r>
            <a:r>
              <a:rPr kumimoji="1" lang="ja-JP" altLang="en-US" sz="1800" b="0" i="0" u="none" strike="noStrike" kern="1200" cap="none" spc="0" normalizeH="0" baseline="0" noProof="0" dirty="0">
                <a:ln>
                  <a:noFill/>
                </a:ln>
                <a:solidFill>
                  <a:srgbClr val="FF0000"/>
                </a:solidFill>
                <a:effectLst/>
                <a:uLnTx/>
                <a:uFillTx/>
                <a:latin typeface="Arial" charset="0"/>
                <a:ea typeface="ＭＳ Ｐゴシック" pitchFamily="50" charset="-128"/>
                <a:cs typeface="+mn-cs"/>
              </a:rPr>
              <a:t>つの重点施策</a:t>
            </a:r>
            <a:r>
              <a:rPr kumimoji="1" lang="ja-JP" altLang="en-US" sz="1800" b="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を柱として、これまで進めてきた「</a:t>
            </a:r>
            <a:r>
              <a:rPr kumimoji="1" lang="ja-JP" altLang="en-US" sz="1800" b="0" i="0" u="none" strike="noStrike" kern="1200" cap="none" spc="0" normalizeH="0" baseline="0" noProof="0" dirty="0">
                <a:ln>
                  <a:noFill/>
                </a:ln>
                <a:solidFill>
                  <a:srgbClr val="FF0000"/>
                </a:solidFill>
                <a:effectLst/>
                <a:uLnTx/>
                <a:uFillTx/>
                <a:latin typeface="Arial" charset="0"/>
                <a:ea typeface="ＭＳ Ｐゴシック" pitchFamily="50" charset="-128"/>
                <a:cs typeface="+mn-cs"/>
              </a:rPr>
              <a:t>徹底した省エネルギー</a:t>
            </a:r>
            <a:r>
              <a:rPr kumimoji="1" lang="ja-JP" altLang="en-US" sz="1800" b="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」と</a:t>
            </a:r>
            <a:r>
              <a:rPr kumimoji="1" lang="en-US" altLang="ja-JP" sz="1800" b="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      </a:t>
            </a:r>
            <a:r>
              <a:rPr kumimoji="1" lang="ja-JP" altLang="en-US" sz="1800" b="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a:t>
            </a:r>
            <a:r>
              <a:rPr kumimoji="1" lang="ja-JP" altLang="en-US" sz="1800" b="0" i="0" u="none" strike="noStrike" kern="1200" cap="none" spc="0" normalizeH="0" baseline="0" noProof="0" dirty="0">
                <a:ln>
                  <a:noFill/>
                </a:ln>
                <a:solidFill>
                  <a:srgbClr val="FF0000"/>
                </a:solidFill>
                <a:effectLst/>
                <a:uLnTx/>
                <a:uFillTx/>
                <a:latin typeface="Arial" charset="0"/>
                <a:ea typeface="ＭＳ Ｐゴシック" pitchFamily="50" charset="-128"/>
                <a:cs typeface="+mn-cs"/>
              </a:rPr>
              <a:t>創エネルギーの導入拡大</a:t>
            </a:r>
            <a:r>
              <a:rPr kumimoji="1" lang="ja-JP" altLang="en-US" sz="1800" b="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」を加速するとともに、「愛知発の脱炭素イノベーションの推進」や「水素利用のさらなる拡大」等により、目標の実現を目指す。</a:t>
            </a:r>
            <a:endParaRPr kumimoji="1" lang="ja-JP" altLang="en-US" sz="2000" b="0" i="0" u="none" strike="noStrike" kern="1200" cap="none" spc="0" normalizeH="0" baseline="0" noProof="0" dirty="0">
              <a:ln>
                <a:noFill/>
              </a:ln>
              <a:solidFill>
                <a:prstClr val="black"/>
              </a:solidFill>
              <a:effectLst/>
              <a:uLnTx/>
              <a:uFillTx/>
              <a:latin typeface="Arial" charset="0"/>
              <a:ea typeface="ＭＳ Ｐゴシック" pitchFamily="50" charset="-128"/>
              <a:cs typeface="+mn-cs"/>
            </a:endParaRPr>
          </a:p>
        </p:txBody>
      </p:sp>
      <p:sp>
        <p:nvSpPr>
          <p:cNvPr id="6" name="正方形/長方形 5">
            <a:extLst>
              <a:ext uri="{FF2B5EF4-FFF2-40B4-BE49-F238E27FC236}">
                <a16:creationId xmlns:a16="http://schemas.microsoft.com/office/drawing/2014/main" id="{630CF4F0-01B8-4D7E-95E7-37545598C6E1}"/>
              </a:ext>
            </a:extLst>
          </p:cNvPr>
          <p:cNvSpPr/>
          <p:nvPr/>
        </p:nvSpPr>
        <p:spPr>
          <a:xfrm>
            <a:off x="0" y="-523"/>
            <a:ext cx="9144000" cy="525599"/>
          </a:xfrm>
          <a:prstGeom prst="rect">
            <a:avLst/>
          </a:prstGeom>
          <a:solidFill>
            <a:srgbClr val="0070C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あいち地球温暖化防止戦略</a:t>
            </a:r>
            <a:r>
              <a:rPr kumimoji="1" lang="en-US" altLang="ja-JP" sz="24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2030</a:t>
            </a:r>
            <a:r>
              <a:rPr kumimoji="1" lang="ja-JP" altLang="en-US" sz="24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（改定版）のポイント（３）</a:t>
            </a:r>
            <a:endParaRPr kumimoji="1" lang="en-US" altLang="ja-JP" sz="24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graphicFrame>
        <p:nvGraphicFramePr>
          <p:cNvPr id="8" name="表 8">
            <a:extLst>
              <a:ext uri="{FF2B5EF4-FFF2-40B4-BE49-F238E27FC236}">
                <a16:creationId xmlns:a16="http://schemas.microsoft.com/office/drawing/2014/main" id="{6C550E41-3D9B-4BC0-ADED-08AFD867A9DF}"/>
              </a:ext>
            </a:extLst>
          </p:cNvPr>
          <p:cNvGraphicFramePr>
            <a:graphicFrameLocks noGrp="1"/>
          </p:cNvGraphicFramePr>
          <p:nvPr>
            <p:extLst>
              <p:ext uri="{D42A27DB-BD31-4B8C-83A1-F6EECF244321}">
                <p14:modId xmlns:p14="http://schemas.microsoft.com/office/powerpoint/2010/main" val="783487709"/>
              </p:ext>
            </p:extLst>
          </p:nvPr>
        </p:nvGraphicFramePr>
        <p:xfrm>
          <a:off x="283873" y="1813952"/>
          <a:ext cx="8506152" cy="4823460"/>
        </p:xfrm>
        <a:graphic>
          <a:graphicData uri="http://schemas.openxmlformats.org/drawingml/2006/table">
            <a:tbl>
              <a:tblPr firstRow="1" bandRow="1">
                <a:tableStyleId>{5C22544A-7EE6-4342-B048-85BDC9FD1C3A}</a:tableStyleId>
              </a:tblPr>
              <a:tblGrid>
                <a:gridCol w="4145064">
                  <a:extLst>
                    <a:ext uri="{9D8B030D-6E8A-4147-A177-3AD203B41FA5}">
                      <a16:colId xmlns:a16="http://schemas.microsoft.com/office/drawing/2014/main" val="1615318710"/>
                    </a:ext>
                  </a:extLst>
                </a:gridCol>
                <a:gridCol w="4361088">
                  <a:extLst>
                    <a:ext uri="{9D8B030D-6E8A-4147-A177-3AD203B41FA5}">
                      <a16:colId xmlns:a16="http://schemas.microsoft.com/office/drawing/2014/main" val="2216819738"/>
                    </a:ext>
                  </a:extLst>
                </a:gridCol>
              </a:tblGrid>
              <a:tr h="0">
                <a:tc>
                  <a:txBody>
                    <a:bodyPr/>
                    <a:lstStyle/>
                    <a:p>
                      <a:r>
                        <a:rPr kumimoji="1" lang="ja-JP" altLang="en-US" sz="1600" dirty="0">
                          <a:solidFill>
                            <a:srgbClr val="0000FF"/>
                          </a:solidFill>
                          <a:latin typeface="ＭＳ ゴシック" panose="020B0609070205080204" pitchFamily="49" charset="-128"/>
                          <a:ea typeface="ＭＳ ゴシック" panose="020B0609070205080204" pitchFamily="49" charset="-128"/>
                        </a:rPr>
                        <a:t>重点１</a:t>
                      </a:r>
                      <a:r>
                        <a:rPr kumimoji="1" lang="ja-JP" altLang="en-US" sz="1600" b="1" kern="1200" dirty="0">
                          <a:solidFill>
                            <a:srgbClr val="0000FF"/>
                          </a:solidFill>
                          <a:latin typeface="ＭＳ ゴシック" panose="020B0609070205080204" pitchFamily="49" charset="-128"/>
                          <a:ea typeface="ＭＳ ゴシック" panose="020B0609070205080204" pitchFamily="49" charset="-128"/>
                          <a:cs typeface="+mn-cs"/>
                        </a:rPr>
                        <a:t>　脱炭素</a:t>
                      </a:r>
                      <a:r>
                        <a:rPr kumimoji="1" lang="ja-JP" altLang="en-US" sz="1600" dirty="0">
                          <a:solidFill>
                            <a:srgbClr val="0000FF"/>
                          </a:solidFill>
                          <a:latin typeface="ＭＳ ゴシック" panose="020B0609070205080204" pitchFamily="49" charset="-128"/>
                          <a:ea typeface="ＭＳ ゴシック" panose="020B0609070205080204" pitchFamily="49" charset="-128"/>
                        </a:rPr>
                        <a:t>プロジェクトの創出・支援</a:t>
                      </a:r>
                      <a:endParaRPr kumimoji="1" lang="en-US" altLang="ja-JP" sz="1600" dirty="0">
                        <a:solidFill>
                          <a:srgbClr val="0000FF"/>
                        </a:solidFill>
                        <a:latin typeface="ＭＳ ゴシック" panose="020B0609070205080204" pitchFamily="49" charset="-128"/>
                        <a:ea typeface="ＭＳ ゴシック" panose="020B0609070205080204" pitchFamily="49" charset="-128"/>
                      </a:endParaRPr>
                    </a:p>
                    <a:p>
                      <a:pPr>
                        <a:spcBef>
                          <a:spcPts val="300"/>
                        </a:spcBef>
                      </a:pPr>
                      <a:r>
                        <a:rPr kumimoji="1" lang="ja-JP" altLang="en-US" sz="1400" dirty="0">
                          <a:solidFill>
                            <a:srgbClr val="0000FF"/>
                          </a:solidFill>
                          <a:latin typeface="ＭＳ ゴシック" panose="020B0609070205080204" pitchFamily="49" charset="-128"/>
                          <a:ea typeface="ＭＳ ゴシック" panose="020B0609070205080204" pitchFamily="49" charset="-128"/>
                        </a:rPr>
                        <a:t>　　　　　　　　愛知からイノベーションを実現</a:t>
                      </a:r>
                    </a:p>
                    <a:p>
                      <a:pPr marL="285750" indent="-285750">
                        <a:spcBef>
                          <a:spcPts val="600"/>
                        </a:spcBef>
                        <a:buFont typeface="Wingdings" panose="05000000000000000000" pitchFamily="2" charset="2"/>
                        <a:buChar char="u"/>
                      </a:pPr>
                      <a:r>
                        <a:rPr kumimoji="1" lang="ja-JP" altLang="en-US" sz="1200" b="0" dirty="0">
                          <a:solidFill>
                            <a:schemeClr val="tx1"/>
                          </a:solidFill>
                          <a:latin typeface="HG丸ｺﾞｼｯｸM-PRO" panose="020F0600000000000000" pitchFamily="50" charset="-128"/>
                          <a:ea typeface="HG丸ｺﾞｼｯｸM-PRO" panose="020F0600000000000000" pitchFamily="50" charset="-128"/>
                        </a:rPr>
                        <a:t>カーボンニュートラル戦略会議等による新たなプロジェクトの創出</a:t>
                      </a:r>
                      <a:endParaRPr kumimoji="1" lang="en-US" altLang="ja-JP" sz="1200" b="0" dirty="0">
                        <a:solidFill>
                          <a:schemeClr val="tx1"/>
                        </a:solidFill>
                        <a:latin typeface="HG丸ｺﾞｼｯｸM-PRO" panose="020F0600000000000000" pitchFamily="50" charset="-128"/>
                        <a:ea typeface="HG丸ｺﾞｼｯｸM-PRO" panose="020F0600000000000000" pitchFamily="50" charset="-128"/>
                      </a:endParaRPr>
                    </a:p>
                    <a:p>
                      <a:pPr marL="285750" indent="-285750">
                        <a:buFont typeface="Wingdings" panose="05000000000000000000" pitchFamily="2" charset="2"/>
                        <a:buChar char="u"/>
                      </a:pPr>
                      <a:r>
                        <a:rPr kumimoji="1" lang="ja-JP" altLang="en-US" sz="1200" b="0" dirty="0">
                          <a:solidFill>
                            <a:schemeClr val="tx1"/>
                          </a:solidFill>
                          <a:latin typeface="HG丸ｺﾞｼｯｸM-PRO" panose="020F0600000000000000" pitchFamily="50" charset="-128"/>
                          <a:ea typeface="HG丸ｺﾞｼｯｸM-PRO" panose="020F0600000000000000" pitchFamily="50" charset="-128"/>
                        </a:rPr>
                        <a:t>矢作川</a:t>
                      </a:r>
                      <a:r>
                        <a:rPr kumimoji="1" lang="en-US" altLang="ja-JP" sz="1200" b="0" dirty="0">
                          <a:solidFill>
                            <a:schemeClr val="tx1"/>
                          </a:solidFill>
                          <a:latin typeface="HG丸ｺﾞｼｯｸM-PRO" panose="020F0600000000000000" pitchFamily="50" charset="-128"/>
                          <a:ea typeface="HG丸ｺﾞｼｯｸM-PRO" panose="020F0600000000000000" pitchFamily="50" charset="-128"/>
                        </a:rPr>
                        <a:t>CN</a:t>
                      </a:r>
                      <a:r>
                        <a:rPr kumimoji="1" lang="ja-JP" altLang="en-US" sz="1200" b="0" dirty="0">
                          <a:solidFill>
                            <a:schemeClr val="tx1"/>
                          </a:solidFill>
                          <a:latin typeface="HG丸ｺﾞｼｯｸM-PRO" panose="020F0600000000000000" pitchFamily="50" charset="-128"/>
                          <a:ea typeface="HG丸ｺﾞｼｯｸM-PRO" panose="020F0600000000000000" pitchFamily="50" charset="-128"/>
                        </a:rPr>
                        <a:t>プロジェクト等選定されたプロジェクトの事業化の支援・推進</a:t>
                      </a:r>
                      <a:endParaRPr kumimoji="1" lang="en-US" altLang="ja-JP" sz="1200" b="0" dirty="0">
                        <a:solidFill>
                          <a:schemeClr val="tx1"/>
                        </a:solidFill>
                        <a:latin typeface="HG丸ｺﾞｼｯｸM-PRO" panose="020F0600000000000000" pitchFamily="50" charset="-128"/>
                        <a:ea typeface="HG丸ｺﾞｼｯｸM-PRO" panose="020F0600000000000000" pitchFamily="50" charset="-128"/>
                      </a:endParaRPr>
                    </a:p>
                    <a:p>
                      <a:pPr marL="0" marR="0" lvl="0" indent="0" algn="l" defTabSz="685800" rtl="0" eaLnBrk="1" fontAlgn="auto" latinLnBrk="0" hangingPunct="1">
                        <a:lnSpc>
                          <a:spcPct val="100000"/>
                        </a:lnSpc>
                        <a:spcBef>
                          <a:spcPts val="600"/>
                        </a:spcBef>
                        <a:spcAft>
                          <a:spcPts val="0"/>
                        </a:spcAft>
                        <a:buClrTx/>
                        <a:buSzTx/>
                        <a:buFont typeface="Wingdings" panose="05000000000000000000" pitchFamily="2" charset="2"/>
                        <a:buNone/>
                        <a:tabLst/>
                        <a:defRPr/>
                      </a:pP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【KPI</a:t>
                      </a:r>
                      <a:r>
                        <a:rPr kumimoji="1" lang="en-US" altLang="ja-JP" sz="1200" b="0" kern="1200" baseline="30000" dirty="0">
                          <a:solidFill>
                            <a:schemeClr val="tx1"/>
                          </a:solidFill>
                          <a:latin typeface="游ゴシック" panose="020B0400000000000000" pitchFamily="50" charset="-128"/>
                          <a:ea typeface="游ゴシック" panose="020B0400000000000000" pitchFamily="50" charset="-128"/>
                          <a:cs typeface="+mn-cs"/>
                        </a:rPr>
                        <a:t>※</a:t>
                      </a: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カーボンニュートラル戦略会議の選定事業数</a:t>
                      </a:r>
                      <a:endPar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endParaRPr>
                    </a:p>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　　　  ２件（</a:t>
                      </a: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2021</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年度）→</a:t>
                      </a:r>
                      <a:r>
                        <a:rPr kumimoji="1" lang="en-US" altLang="ja-JP" sz="1200" b="0" u="sng" kern="1200" dirty="0">
                          <a:solidFill>
                            <a:schemeClr val="tx1"/>
                          </a:solidFill>
                          <a:latin typeface="游ゴシック" panose="020B0400000000000000" pitchFamily="50" charset="-128"/>
                          <a:ea typeface="游ゴシック" panose="020B0400000000000000" pitchFamily="50" charset="-128"/>
                          <a:cs typeface="+mn-cs"/>
                        </a:rPr>
                        <a:t>10</a:t>
                      </a:r>
                      <a:r>
                        <a:rPr kumimoji="1" lang="ja-JP" altLang="en-US" sz="1200" b="0" u="sng" kern="1200" dirty="0">
                          <a:solidFill>
                            <a:schemeClr val="tx1"/>
                          </a:solidFill>
                          <a:latin typeface="游ゴシック" panose="020B0400000000000000" pitchFamily="50" charset="-128"/>
                          <a:ea typeface="游ゴシック" panose="020B0400000000000000" pitchFamily="50" charset="-128"/>
                          <a:cs typeface="+mn-cs"/>
                        </a:rPr>
                        <a:t>件（</a:t>
                      </a:r>
                      <a:r>
                        <a:rPr kumimoji="1" lang="en-US" altLang="ja-JP" sz="1200" b="0" u="sng" kern="1200" dirty="0">
                          <a:solidFill>
                            <a:schemeClr val="tx1"/>
                          </a:solidFill>
                          <a:latin typeface="游ゴシック" panose="020B0400000000000000" pitchFamily="50" charset="-128"/>
                          <a:ea typeface="游ゴシック" panose="020B0400000000000000" pitchFamily="50" charset="-128"/>
                          <a:cs typeface="+mn-cs"/>
                        </a:rPr>
                        <a:t>2030</a:t>
                      </a:r>
                      <a:r>
                        <a:rPr kumimoji="1" lang="ja-JP" altLang="en-US" sz="1200" b="0" u="sng" kern="1200" dirty="0">
                          <a:solidFill>
                            <a:schemeClr val="tx1"/>
                          </a:solidFill>
                          <a:latin typeface="游ゴシック" panose="020B0400000000000000" pitchFamily="50" charset="-128"/>
                          <a:ea typeface="游ゴシック" panose="020B0400000000000000" pitchFamily="50" charset="-128"/>
                          <a:cs typeface="+mn-cs"/>
                        </a:rPr>
                        <a:t>年度）</a:t>
                      </a:r>
                      <a:endParaRPr kumimoji="1" lang="ja-JP" altLang="en-US" sz="1200" b="0" u="sng"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685800" rtl="0" eaLnBrk="1" latinLnBrk="0" hangingPunct="1">
                        <a:spcBef>
                          <a:spcPts val="600"/>
                        </a:spcBef>
                      </a:pPr>
                      <a:r>
                        <a:rPr kumimoji="1" lang="ja-JP" altLang="en-US" sz="1600" b="1" kern="1200" dirty="0">
                          <a:solidFill>
                            <a:srgbClr val="0000FF"/>
                          </a:solidFill>
                          <a:latin typeface="ＭＳ ゴシック" panose="020B0609070205080204" pitchFamily="49" charset="-128"/>
                          <a:ea typeface="ＭＳ ゴシック" panose="020B0609070205080204" pitchFamily="49" charset="-128"/>
                          <a:cs typeface="+mn-cs"/>
                        </a:rPr>
                        <a:t>重点４　脱炭素型事業活動の促進</a:t>
                      </a:r>
                    </a:p>
                    <a:p>
                      <a:pPr marL="285750" indent="-285750">
                        <a:spcBef>
                          <a:spcPts val="600"/>
                        </a:spcBef>
                        <a:buFont typeface="Wingdings" panose="05000000000000000000" pitchFamily="2" charset="2"/>
                        <a:buChar char="u"/>
                      </a:pP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地球温暖化対策計画書制度の強化</a:t>
                      </a:r>
                      <a:endPar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endParaRPr>
                    </a:p>
                    <a:p>
                      <a:pPr marL="285750" indent="-285750">
                        <a:buFont typeface="Wingdings" panose="05000000000000000000" pitchFamily="2" charset="2"/>
                        <a:buChar char="u"/>
                      </a:pP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事業者の再エネ・省エネ設備の導入支援</a:t>
                      </a:r>
                      <a:endPar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endParaRPr>
                    </a:p>
                    <a:p>
                      <a:pPr marL="285750" marR="0" lvl="0" indent="-285750" algn="l" defTabSz="6858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中小事業者等の脱炭素経営の支援</a:t>
                      </a:r>
                      <a:endPar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endParaRPr>
                    </a:p>
                    <a:p>
                      <a:pPr marL="0" marR="0" lvl="0" indent="0" algn="l" defTabSz="685800" rtl="0" eaLnBrk="1" fontAlgn="auto" latinLnBrk="0" hangingPunct="1">
                        <a:lnSpc>
                          <a:spcPct val="100000"/>
                        </a:lnSpc>
                        <a:spcBef>
                          <a:spcPts val="600"/>
                        </a:spcBef>
                        <a:spcAft>
                          <a:spcPts val="0"/>
                        </a:spcAft>
                        <a:buClrTx/>
                        <a:buSzTx/>
                        <a:buFont typeface="Wingdings" panose="05000000000000000000" pitchFamily="2" charset="2"/>
                        <a:buNone/>
                        <a:tabLst/>
                        <a:defRPr/>
                      </a:pP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【KPI】</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地球温暖化対策計画書等制度に基づく 事業者の</a:t>
                      </a:r>
                      <a:endPar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endParaRPr>
                    </a:p>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             総排出量</a:t>
                      </a:r>
                      <a:endPar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endParaRPr>
                    </a:p>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　　　  </a:t>
                      </a: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3,712</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万</a:t>
                      </a: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t-CO</a:t>
                      </a:r>
                      <a:r>
                        <a:rPr kumimoji="1" lang="en-US" altLang="ja-JP" sz="1200" b="0" kern="1200" baseline="-25000" dirty="0">
                          <a:solidFill>
                            <a:schemeClr val="tx1"/>
                          </a:solidFill>
                          <a:latin typeface="游ゴシック" panose="020B0400000000000000" pitchFamily="50" charset="-128"/>
                          <a:ea typeface="游ゴシック" panose="020B0400000000000000" pitchFamily="50" charset="-128"/>
                          <a:cs typeface="+mn-cs"/>
                        </a:rPr>
                        <a:t>2</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a:t>
                      </a: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2019</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年度）</a:t>
                      </a:r>
                      <a:endPar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endParaRPr>
                    </a:p>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             </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a:t>
                      </a:r>
                      <a:r>
                        <a:rPr kumimoji="1" lang="en-US" altLang="zh-TW" sz="1200" b="0" u="sng" kern="1200" dirty="0">
                          <a:solidFill>
                            <a:schemeClr val="tx1"/>
                          </a:solidFill>
                          <a:latin typeface="游ゴシック" panose="020B0400000000000000" pitchFamily="50" charset="-128"/>
                          <a:ea typeface="游ゴシック" panose="020B0400000000000000" pitchFamily="50" charset="-128"/>
                          <a:cs typeface="+mn-cs"/>
                        </a:rPr>
                        <a:t>2019</a:t>
                      </a:r>
                      <a:r>
                        <a:rPr kumimoji="1" lang="zh-TW" altLang="en-US" sz="1200" b="0" u="sng" kern="1200" dirty="0">
                          <a:solidFill>
                            <a:schemeClr val="tx1"/>
                          </a:solidFill>
                          <a:latin typeface="游ゴシック" panose="020B0400000000000000" pitchFamily="50" charset="-128"/>
                          <a:ea typeface="游ゴシック" panose="020B0400000000000000" pitchFamily="50" charset="-128"/>
                          <a:cs typeface="+mn-cs"/>
                        </a:rPr>
                        <a:t>年度比</a:t>
                      </a:r>
                      <a:r>
                        <a:rPr kumimoji="1" lang="en-US" altLang="zh-TW" sz="1200" b="0" u="sng" kern="1200" dirty="0">
                          <a:solidFill>
                            <a:schemeClr val="tx1"/>
                          </a:solidFill>
                          <a:latin typeface="游ゴシック" panose="020B0400000000000000" pitchFamily="50" charset="-128"/>
                          <a:ea typeface="游ゴシック" panose="020B0400000000000000" pitchFamily="50" charset="-128"/>
                          <a:cs typeface="+mn-cs"/>
                        </a:rPr>
                        <a:t>35</a:t>
                      </a:r>
                      <a:r>
                        <a:rPr kumimoji="1" lang="zh-TW" altLang="en-US" sz="1200" b="0" u="sng" kern="1200" dirty="0">
                          <a:solidFill>
                            <a:schemeClr val="tx1"/>
                          </a:solidFill>
                          <a:latin typeface="游ゴシック" panose="020B0400000000000000" pitchFamily="50" charset="-128"/>
                          <a:ea typeface="游ゴシック" panose="020B0400000000000000" pitchFamily="50" charset="-128"/>
                          <a:cs typeface="+mn-cs"/>
                        </a:rPr>
                        <a:t>％削減</a:t>
                      </a:r>
                      <a:r>
                        <a:rPr kumimoji="1" lang="ja-JP" altLang="en-US" sz="1200" b="0" u="sng" kern="1200" dirty="0">
                          <a:solidFill>
                            <a:schemeClr val="tx1"/>
                          </a:solidFill>
                          <a:latin typeface="游ゴシック" panose="020B0400000000000000" pitchFamily="50" charset="-128"/>
                          <a:ea typeface="游ゴシック" panose="020B0400000000000000" pitchFamily="50" charset="-128"/>
                          <a:cs typeface="+mn-cs"/>
                        </a:rPr>
                        <a:t>（</a:t>
                      </a:r>
                      <a:r>
                        <a:rPr kumimoji="1" lang="en-US" altLang="ja-JP" sz="1200" b="0" u="sng" kern="1200" dirty="0">
                          <a:solidFill>
                            <a:schemeClr val="tx1"/>
                          </a:solidFill>
                          <a:latin typeface="游ゴシック" panose="020B0400000000000000" pitchFamily="50" charset="-128"/>
                          <a:ea typeface="游ゴシック" panose="020B0400000000000000" pitchFamily="50" charset="-128"/>
                          <a:cs typeface="+mn-cs"/>
                        </a:rPr>
                        <a:t>2030</a:t>
                      </a:r>
                      <a:r>
                        <a:rPr kumimoji="1" lang="ja-JP" altLang="en-US" sz="1200" b="0" u="sng" kern="1200" dirty="0">
                          <a:solidFill>
                            <a:schemeClr val="tx1"/>
                          </a:solidFill>
                          <a:latin typeface="游ゴシック" panose="020B0400000000000000" pitchFamily="50" charset="-128"/>
                          <a:ea typeface="游ゴシック" panose="020B0400000000000000" pitchFamily="50" charset="-128"/>
                          <a:cs typeface="+mn-cs"/>
                        </a:rPr>
                        <a:t>年度）</a:t>
                      </a:r>
                      <a:endParaRPr kumimoji="1" lang="en-US" altLang="ja-JP" sz="1200" b="0" u="sng" kern="1200" dirty="0">
                        <a:solidFill>
                          <a:schemeClr val="tx1"/>
                        </a:solidFill>
                        <a:latin typeface="HG丸ｺﾞｼｯｸM-PRO" panose="020F0600000000000000" pitchFamily="50" charset="-128"/>
                        <a:ea typeface="HG丸ｺﾞｼｯｸM-PRO" panose="020F0600000000000000"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2229570"/>
                  </a:ext>
                </a:extLst>
              </a:tr>
              <a:tr h="1440000">
                <a:tc rowSpan="2">
                  <a:txBody>
                    <a:bodyPr/>
                    <a:lstStyle/>
                    <a:p>
                      <a:pPr marL="0" algn="l" defTabSz="685800" rtl="0" eaLnBrk="1" latinLnBrk="0" hangingPunct="1">
                        <a:spcBef>
                          <a:spcPts val="600"/>
                        </a:spcBef>
                      </a:pPr>
                      <a:r>
                        <a:rPr kumimoji="1" lang="ja-JP" altLang="en-US" sz="1600" b="1" kern="1200" dirty="0">
                          <a:solidFill>
                            <a:srgbClr val="0000FF"/>
                          </a:solidFill>
                          <a:latin typeface="ＭＳ ゴシック" panose="020B0609070205080204" pitchFamily="49" charset="-128"/>
                          <a:ea typeface="ＭＳ ゴシック" panose="020B0609070205080204" pitchFamily="49" charset="-128"/>
                          <a:cs typeface="+mn-cs"/>
                        </a:rPr>
                        <a:t>重点２　意識改革・行動変容</a:t>
                      </a:r>
                    </a:p>
                    <a:p>
                      <a:pPr marL="285750" indent="-285750">
                        <a:spcBef>
                          <a:spcPts val="600"/>
                        </a:spcBef>
                        <a:buFont typeface="Wingdings" panose="05000000000000000000" pitchFamily="2" charset="2"/>
                        <a:buChar char="u"/>
                      </a:pP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全世代に向けた情報発信・行動促進（「あいち </a:t>
                      </a:r>
                      <a:r>
                        <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rPr>
                        <a:t>COOL CHOICE</a:t>
                      </a: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」県民運動の強化）</a:t>
                      </a:r>
                      <a:endPar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endParaRPr>
                    </a:p>
                    <a:p>
                      <a:pPr marL="285750" indent="-285750">
                        <a:buFont typeface="Wingdings" panose="05000000000000000000" pitchFamily="2" charset="2"/>
                        <a:buChar char="u"/>
                      </a:pP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あいちエコアクション・ポイントによる脱炭素型ライフスタイルへの行動変容の促進</a:t>
                      </a:r>
                      <a:endPar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endParaRPr>
                    </a:p>
                    <a:p>
                      <a:pPr marL="0" marR="0" lvl="0" indent="0" algn="l" defTabSz="685800" rtl="0" eaLnBrk="1" fontAlgn="auto" latinLnBrk="0" hangingPunct="1">
                        <a:lnSpc>
                          <a:spcPct val="100000"/>
                        </a:lnSpc>
                        <a:spcBef>
                          <a:spcPts val="600"/>
                        </a:spcBef>
                        <a:spcAft>
                          <a:spcPts val="0"/>
                        </a:spcAft>
                        <a:buClrTx/>
                        <a:buSzTx/>
                        <a:buFont typeface="Wingdings" panose="05000000000000000000" pitchFamily="2" charset="2"/>
                        <a:buNone/>
                        <a:tabLst/>
                        <a:defRPr/>
                      </a:pP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【KPI】</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脱炭素社会の実現に向け日常的に取り組んで</a:t>
                      </a:r>
                      <a:endPar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endParaRPr>
                    </a:p>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　　　  いることの数</a:t>
                      </a:r>
                      <a:endPar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endParaRPr>
                    </a:p>
                    <a:p>
                      <a:pPr marL="0" marR="0" lvl="0" indent="0" algn="r"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2.5</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項目</a:t>
                      </a: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人（</a:t>
                      </a: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2021</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年度）→</a:t>
                      </a:r>
                      <a:r>
                        <a:rPr kumimoji="1" lang="en-US" altLang="ja-JP" sz="1200" b="0" u="sng" kern="1200" dirty="0">
                          <a:solidFill>
                            <a:schemeClr val="tx1"/>
                          </a:solidFill>
                          <a:latin typeface="游ゴシック" panose="020B0400000000000000" pitchFamily="50" charset="-128"/>
                          <a:ea typeface="游ゴシック" panose="020B0400000000000000" pitchFamily="50" charset="-128"/>
                          <a:cs typeface="+mn-cs"/>
                        </a:rPr>
                        <a:t>4.0</a:t>
                      </a:r>
                      <a:r>
                        <a:rPr kumimoji="1" lang="ja-JP" altLang="en-US" sz="1200" b="0" u="sng" kern="1200" dirty="0">
                          <a:solidFill>
                            <a:schemeClr val="tx1"/>
                          </a:solidFill>
                          <a:latin typeface="游ゴシック" panose="020B0400000000000000" pitchFamily="50" charset="-128"/>
                          <a:ea typeface="游ゴシック" panose="020B0400000000000000" pitchFamily="50" charset="-128"/>
                          <a:cs typeface="+mn-cs"/>
                        </a:rPr>
                        <a:t>項目</a:t>
                      </a:r>
                      <a:r>
                        <a:rPr kumimoji="1" lang="en-US" altLang="ja-JP" sz="1200" b="0" u="sng" kern="1200" dirty="0">
                          <a:solidFill>
                            <a:schemeClr val="tx1"/>
                          </a:solidFill>
                          <a:latin typeface="游ゴシック" panose="020B0400000000000000" pitchFamily="50" charset="-128"/>
                          <a:ea typeface="游ゴシック" panose="020B0400000000000000" pitchFamily="50" charset="-128"/>
                          <a:cs typeface="+mn-cs"/>
                        </a:rPr>
                        <a:t>/</a:t>
                      </a:r>
                      <a:r>
                        <a:rPr kumimoji="1" lang="ja-JP" altLang="en-US" sz="1200" b="0" u="sng" kern="1200" dirty="0">
                          <a:solidFill>
                            <a:schemeClr val="tx1"/>
                          </a:solidFill>
                          <a:latin typeface="游ゴシック" panose="020B0400000000000000" pitchFamily="50" charset="-128"/>
                          <a:ea typeface="游ゴシック" panose="020B0400000000000000" pitchFamily="50" charset="-128"/>
                          <a:cs typeface="+mn-cs"/>
                        </a:rPr>
                        <a:t>人（</a:t>
                      </a:r>
                      <a:r>
                        <a:rPr kumimoji="1" lang="en-US" altLang="ja-JP" sz="1200" b="0" u="sng" kern="1200" dirty="0">
                          <a:solidFill>
                            <a:schemeClr val="tx1"/>
                          </a:solidFill>
                          <a:latin typeface="游ゴシック" panose="020B0400000000000000" pitchFamily="50" charset="-128"/>
                          <a:ea typeface="游ゴシック" panose="020B0400000000000000" pitchFamily="50" charset="-128"/>
                          <a:cs typeface="+mn-cs"/>
                        </a:rPr>
                        <a:t>2030</a:t>
                      </a:r>
                      <a:r>
                        <a:rPr kumimoji="1" lang="ja-JP" altLang="en-US" sz="1200" b="0" u="sng" kern="1200" dirty="0">
                          <a:solidFill>
                            <a:schemeClr val="tx1"/>
                          </a:solidFill>
                          <a:latin typeface="游ゴシック" panose="020B0400000000000000" pitchFamily="50" charset="-128"/>
                          <a:ea typeface="游ゴシック" panose="020B0400000000000000" pitchFamily="50" charset="-128"/>
                          <a:cs typeface="+mn-cs"/>
                        </a:rPr>
                        <a:t>年度）</a:t>
                      </a:r>
                      <a:endParaRPr kumimoji="1" lang="ja-JP" altLang="en-US" sz="1200" b="0" u="sng" kern="1200" dirty="0">
                        <a:solidFill>
                          <a:schemeClr val="tx1"/>
                        </a:solidFill>
                        <a:latin typeface="HG丸ｺﾞｼｯｸM-PRO" panose="020F0600000000000000" pitchFamily="50" charset="-128"/>
                        <a:ea typeface="HG丸ｺﾞｼｯｸM-PRO" panose="020F0600000000000000"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685800" rtl="0" eaLnBrk="1" latinLnBrk="0" hangingPunct="1">
                        <a:spcBef>
                          <a:spcPts val="600"/>
                        </a:spcBef>
                      </a:pPr>
                      <a:r>
                        <a:rPr kumimoji="1" lang="ja-JP" altLang="en-US" sz="1600" b="1" kern="1200" dirty="0">
                          <a:solidFill>
                            <a:srgbClr val="0000FF"/>
                          </a:solidFill>
                          <a:latin typeface="ＭＳ ゴシック" panose="020B0609070205080204" pitchFamily="49" charset="-128"/>
                          <a:ea typeface="ＭＳ ゴシック" panose="020B0609070205080204" pitchFamily="49" charset="-128"/>
                          <a:cs typeface="+mn-cs"/>
                        </a:rPr>
                        <a:t>重点５　ゼロエミッション自動車の普及加速</a:t>
                      </a:r>
                    </a:p>
                    <a:p>
                      <a:pPr marL="285750" indent="-285750" algn="l" defTabSz="685800" rtl="0" eaLnBrk="1" latinLnBrk="0" hangingPunct="1">
                        <a:spcBef>
                          <a:spcPts val="600"/>
                        </a:spcBef>
                        <a:buFont typeface="Wingdings" panose="05000000000000000000" pitchFamily="2" charset="2"/>
                        <a:buChar char="u"/>
                      </a:pP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ゼロエミッション自動車（</a:t>
                      </a:r>
                      <a:r>
                        <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rPr>
                        <a:t>EV</a:t>
                      </a: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a:t>
                      </a:r>
                      <a:r>
                        <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rPr>
                        <a:t>PHV</a:t>
                      </a: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a:t>
                      </a:r>
                      <a:r>
                        <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rPr>
                        <a:t>FCV</a:t>
                      </a: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）の導入を支援</a:t>
                      </a:r>
                      <a:endPar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endParaRPr>
                    </a:p>
                    <a:p>
                      <a:pPr marL="285750" indent="-285750" algn="l" defTabSz="685800" rtl="0" eaLnBrk="1" latinLnBrk="0" hangingPunct="1">
                        <a:buFont typeface="Wingdings" panose="05000000000000000000" pitchFamily="2" charset="2"/>
                        <a:buChar char="u"/>
                      </a:pP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充電インフラ、水素ステーションの設置の促進</a:t>
                      </a:r>
                    </a:p>
                    <a:p>
                      <a:pPr marL="0" marR="0" lvl="0" indent="0" algn="l" defTabSz="685800" rtl="0" eaLnBrk="1" fontAlgn="auto" latinLnBrk="0" hangingPunct="1">
                        <a:lnSpc>
                          <a:spcPct val="100000"/>
                        </a:lnSpc>
                        <a:spcBef>
                          <a:spcPts val="600"/>
                        </a:spcBef>
                        <a:spcAft>
                          <a:spcPts val="0"/>
                        </a:spcAft>
                        <a:buClrTx/>
                        <a:buSzTx/>
                        <a:buFont typeface="Wingdings" panose="05000000000000000000" pitchFamily="2" charset="2"/>
                        <a:buNone/>
                        <a:tabLst/>
                        <a:defRPr/>
                      </a:pP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【KPI】EV</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a:t>
                      </a: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PHV</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a:t>
                      </a: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FCV</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の保有割合</a:t>
                      </a:r>
                      <a:endPar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endParaRPr>
                    </a:p>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　　　　</a:t>
                      </a: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0.6</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a:t>
                      </a: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2020</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年度）→</a:t>
                      </a:r>
                      <a:r>
                        <a:rPr kumimoji="1" lang="en-US" altLang="ja-JP" sz="1200" b="0" u="sng" kern="1200" dirty="0">
                          <a:solidFill>
                            <a:schemeClr val="tx1"/>
                          </a:solidFill>
                          <a:latin typeface="游ゴシック" panose="020B0400000000000000" pitchFamily="50" charset="-128"/>
                          <a:ea typeface="游ゴシック" panose="020B0400000000000000" pitchFamily="50" charset="-128"/>
                          <a:cs typeface="+mn-cs"/>
                        </a:rPr>
                        <a:t>20</a:t>
                      </a:r>
                      <a:r>
                        <a:rPr kumimoji="1" lang="ja-JP" altLang="en-US" sz="1200" b="0" u="sng" kern="1200" dirty="0">
                          <a:solidFill>
                            <a:schemeClr val="tx1"/>
                          </a:solidFill>
                          <a:latin typeface="游ゴシック" panose="020B0400000000000000" pitchFamily="50" charset="-128"/>
                          <a:ea typeface="游ゴシック" panose="020B0400000000000000" pitchFamily="50" charset="-128"/>
                          <a:cs typeface="+mn-cs"/>
                        </a:rPr>
                        <a:t>％（</a:t>
                      </a:r>
                      <a:r>
                        <a:rPr kumimoji="1" lang="en-US" altLang="ja-JP" sz="1200" b="0" u="sng" kern="1200" dirty="0">
                          <a:solidFill>
                            <a:schemeClr val="tx1"/>
                          </a:solidFill>
                          <a:latin typeface="游ゴシック" panose="020B0400000000000000" pitchFamily="50" charset="-128"/>
                          <a:ea typeface="游ゴシック" panose="020B0400000000000000" pitchFamily="50" charset="-128"/>
                          <a:cs typeface="+mn-cs"/>
                        </a:rPr>
                        <a:t>2030</a:t>
                      </a:r>
                      <a:r>
                        <a:rPr kumimoji="1" lang="ja-JP" altLang="en-US" sz="1200" b="0" u="sng" kern="1200" dirty="0">
                          <a:solidFill>
                            <a:schemeClr val="tx1"/>
                          </a:solidFill>
                          <a:latin typeface="游ゴシック" panose="020B0400000000000000" pitchFamily="50" charset="-128"/>
                          <a:ea typeface="游ゴシック" panose="020B0400000000000000" pitchFamily="50" charset="-128"/>
                          <a:cs typeface="+mn-cs"/>
                        </a:rPr>
                        <a:t>年度）</a:t>
                      </a:r>
                      <a:endParaRPr kumimoji="1" lang="ja-JP" altLang="en-US" sz="1200" b="0" u="sng" kern="1200" dirty="0">
                        <a:solidFill>
                          <a:schemeClr val="tx1"/>
                        </a:solidFill>
                        <a:latin typeface="HG丸ｺﾞｼｯｸM-PRO" panose="020F0600000000000000" pitchFamily="50" charset="-128"/>
                        <a:ea typeface="HG丸ｺﾞｼｯｸM-PRO" panose="020F0600000000000000"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7655357"/>
                  </a:ext>
                </a:extLst>
              </a:tr>
              <a:tr h="0">
                <a:tc vMerge="1">
                  <a:txBody>
                    <a:bodyPr/>
                    <a:lstStyle/>
                    <a:p>
                      <a:endParaRPr kumimoji="1" lang="ja-JP" altLang="en-US"/>
                    </a:p>
                  </a:txBody>
                  <a:tcPr/>
                </a:tc>
                <a:tc rowSpan="2">
                  <a:txBody>
                    <a:bodyPr/>
                    <a:lstStyle/>
                    <a:p>
                      <a:pPr marL="0" algn="l" defTabSz="685800" rtl="0" eaLnBrk="1" latinLnBrk="0" hangingPunct="1">
                        <a:spcBef>
                          <a:spcPts val="600"/>
                        </a:spcBef>
                      </a:pPr>
                      <a:r>
                        <a:rPr kumimoji="1" lang="ja-JP" altLang="en-US" sz="1600" b="1" kern="1200" dirty="0">
                          <a:solidFill>
                            <a:srgbClr val="0000FF"/>
                          </a:solidFill>
                          <a:latin typeface="ＭＳ ゴシック" panose="020B0609070205080204" pitchFamily="49" charset="-128"/>
                          <a:ea typeface="ＭＳ ゴシック" panose="020B0609070205080204" pitchFamily="49" charset="-128"/>
                          <a:cs typeface="+mn-cs"/>
                        </a:rPr>
                        <a:t>重点６　水素社会の構築</a:t>
                      </a:r>
                    </a:p>
                    <a:p>
                      <a:pPr marL="285750" indent="-285750" algn="l" defTabSz="685800" rtl="0" eaLnBrk="1" latinLnBrk="0" hangingPunct="1">
                        <a:spcBef>
                          <a:spcPts val="600"/>
                        </a:spcBef>
                        <a:buFont typeface="Wingdings" panose="05000000000000000000" pitchFamily="2" charset="2"/>
                        <a:buChar char="u"/>
                      </a:pP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中部圏における大規模な水素サプライチェーンの社会実装の推進</a:t>
                      </a:r>
                      <a:endPar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endParaRPr>
                    </a:p>
                    <a:p>
                      <a:pPr marL="285750" indent="-285750" algn="l" defTabSz="685800" rtl="0" eaLnBrk="1" latinLnBrk="0" hangingPunct="1">
                        <a:buFont typeface="Wingdings" panose="05000000000000000000" pitchFamily="2" charset="2"/>
                        <a:buChar char="u"/>
                      </a:pP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低炭素水素サプライチェーンの構築</a:t>
                      </a:r>
                      <a:endPar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endParaRPr>
                    </a:p>
                    <a:p>
                      <a:pPr marL="0" indent="0" algn="l" defTabSz="685800" rtl="0" eaLnBrk="1" latinLnBrk="0" hangingPunct="1">
                        <a:spcBef>
                          <a:spcPts val="600"/>
                        </a:spcBef>
                        <a:buFont typeface="Wingdings" panose="05000000000000000000" pitchFamily="2" charset="2"/>
                        <a:buNone/>
                      </a:pP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【KPI】</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低炭素水素認証制度による認定事業数</a:t>
                      </a:r>
                      <a:endPar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endParaRPr>
                    </a:p>
                    <a:p>
                      <a:pPr marL="0" indent="0" algn="l" defTabSz="685800" rtl="0" eaLnBrk="1" latinLnBrk="0" hangingPunct="1">
                        <a:buFont typeface="Wingdings" panose="05000000000000000000" pitchFamily="2" charset="2"/>
                        <a:buNone/>
                      </a:pP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　　　  </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６件（</a:t>
                      </a: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2021</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年度）→</a:t>
                      </a:r>
                      <a:r>
                        <a:rPr kumimoji="1" lang="en-US" altLang="ja-JP" sz="1200" b="0" u="sng" kern="1200" dirty="0">
                          <a:solidFill>
                            <a:schemeClr val="tx1"/>
                          </a:solidFill>
                          <a:latin typeface="游ゴシック" panose="020B0400000000000000" pitchFamily="50" charset="-128"/>
                          <a:ea typeface="游ゴシック" panose="020B0400000000000000" pitchFamily="50" charset="-128"/>
                          <a:cs typeface="+mn-cs"/>
                        </a:rPr>
                        <a:t>20</a:t>
                      </a:r>
                      <a:r>
                        <a:rPr kumimoji="1" lang="ja-JP" altLang="en-US" sz="1200" b="0" u="sng" kern="1200" dirty="0">
                          <a:solidFill>
                            <a:schemeClr val="tx1"/>
                          </a:solidFill>
                          <a:latin typeface="游ゴシック" panose="020B0400000000000000" pitchFamily="50" charset="-128"/>
                          <a:ea typeface="游ゴシック" panose="020B0400000000000000" pitchFamily="50" charset="-128"/>
                          <a:cs typeface="+mn-cs"/>
                        </a:rPr>
                        <a:t>件（</a:t>
                      </a:r>
                      <a:r>
                        <a:rPr kumimoji="1" lang="en-US" altLang="ja-JP" sz="1200" b="0" u="sng" kern="1200" dirty="0">
                          <a:solidFill>
                            <a:schemeClr val="tx1"/>
                          </a:solidFill>
                          <a:latin typeface="游ゴシック" panose="020B0400000000000000" pitchFamily="50" charset="-128"/>
                          <a:ea typeface="游ゴシック" panose="020B0400000000000000" pitchFamily="50" charset="-128"/>
                          <a:cs typeface="+mn-cs"/>
                        </a:rPr>
                        <a:t>2030</a:t>
                      </a:r>
                      <a:r>
                        <a:rPr kumimoji="1" lang="ja-JP" altLang="en-US" sz="1200" b="0" u="sng" kern="1200" dirty="0">
                          <a:solidFill>
                            <a:schemeClr val="tx1"/>
                          </a:solidFill>
                          <a:latin typeface="游ゴシック" panose="020B0400000000000000" pitchFamily="50" charset="-128"/>
                          <a:ea typeface="游ゴシック" panose="020B0400000000000000" pitchFamily="50" charset="-128"/>
                          <a:cs typeface="+mn-cs"/>
                        </a:rPr>
                        <a:t>年度）</a:t>
                      </a:r>
                      <a:endParaRPr kumimoji="1" lang="ja-JP" altLang="en-US" sz="1200" b="1" u="sng" kern="1200" dirty="0">
                        <a:solidFill>
                          <a:schemeClr val="tx1"/>
                        </a:solidFill>
                        <a:latin typeface="+mn-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6922340"/>
                  </a:ext>
                </a:extLst>
              </a:tr>
              <a:tr h="0">
                <a:tc>
                  <a:txBody>
                    <a:bodyPr/>
                    <a:lstStyle/>
                    <a:p>
                      <a:pPr marL="0" algn="l" defTabSz="685800" rtl="0" eaLnBrk="1" latinLnBrk="0" hangingPunct="1">
                        <a:spcBef>
                          <a:spcPts val="600"/>
                        </a:spcBef>
                      </a:pPr>
                      <a:r>
                        <a:rPr kumimoji="1" lang="ja-JP" altLang="en-US" sz="1600" b="1" kern="1200" dirty="0">
                          <a:solidFill>
                            <a:srgbClr val="0000FF"/>
                          </a:solidFill>
                          <a:latin typeface="ＭＳ ゴシック" panose="020B0609070205080204" pitchFamily="49" charset="-128"/>
                          <a:ea typeface="ＭＳ ゴシック" panose="020B0609070205080204" pitchFamily="49" charset="-128"/>
                          <a:cs typeface="+mn-cs"/>
                        </a:rPr>
                        <a:t>重点３　建築物の脱炭素化の推進</a:t>
                      </a:r>
                    </a:p>
                    <a:p>
                      <a:pPr marL="285750" indent="-285750" algn="l" defTabSz="685800" rtl="0" eaLnBrk="1" latinLnBrk="0" hangingPunct="1">
                        <a:spcBef>
                          <a:spcPts val="600"/>
                        </a:spcBef>
                        <a:buFont typeface="Wingdings" panose="05000000000000000000" pitchFamily="2" charset="2"/>
                        <a:buChar char="u"/>
                      </a:pP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住宅の</a:t>
                      </a:r>
                      <a:r>
                        <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rPr>
                        <a:t>ZEH</a:t>
                      </a: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化や建築物の</a:t>
                      </a:r>
                      <a:r>
                        <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rPr>
                        <a:t>ZEB</a:t>
                      </a: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化の促進</a:t>
                      </a:r>
                      <a:endPar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endParaRPr>
                    </a:p>
                    <a:p>
                      <a:pPr marL="285750" indent="-285750" algn="l" defTabSz="685800" rtl="0" eaLnBrk="1" latinLnBrk="0" hangingPunct="1">
                        <a:buFont typeface="Wingdings" panose="05000000000000000000" pitchFamily="2" charset="2"/>
                        <a:buChar char="u"/>
                      </a:pP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住宅用太陽光発電設備や蓄電池等の導入を加速</a:t>
                      </a:r>
                      <a:endPar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endParaRPr>
                    </a:p>
                    <a:p>
                      <a:pPr marL="0" indent="0" algn="l" defTabSz="685800" rtl="0" eaLnBrk="1" latinLnBrk="0" hangingPunct="1">
                        <a:spcBef>
                          <a:spcPts val="600"/>
                        </a:spcBef>
                        <a:buFont typeface="Wingdings" panose="05000000000000000000" pitchFamily="2" charset="2"/>
                        <a:buNone/>
                      </a:pP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【KPI】</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住宅用太陽光発電設備の設置基数</a:t>
                      </a:r>
                      <a:endPar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endParaRPr>
                    </a:p>
                    <a:p>
                      <a:pPr marL="0" indent="0" algn="l" defTabSz="685800" rtl="0" eaLnBrk="1" latinLnBrk="0" hangingPunct="1">
                        <a:buFont typeface="Wingdings" panose="05000000000000000000" pitchFamily="2" charset="2"/>
                        <a:buNone/>
                      </a:pP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　　　  </a:t>
                      </a: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23</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万基（</a:t>
                      </a: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2021</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年度）→</a:t>
                      </a:r>
                      <a:r>
                        <a:rPr kumimoji="1" lang="en-US" altLang="ja-JP" sz="1200" b="0" u="sng" kern="1200" dirty="0">
                          <a:solidFill>
                            <a:schemeClr val="tx1"/>
                          </a:solidFill>
                          <a:latin typeface="游ゴシック" panose="020B0400000000000000" pitchFamily="50" charset="-128"/>
                          <a:ea typeface="游ゴシック" panose="020B0400000000000000" pitchFamily="50" charset="-128"/>
                          <a:cs typeface="+mn-cs"/>
                        </a:rPr>
                        <a:t>40</a:t>
                      </a:r>
                      <a:r>
                        <a:rPr kumimoji="1" lang="ja-JP" altLang="en-US" sz="1200" b="0" u="sng" kern="1200" dirty="0">
                          <a:solidFill>
                            <a:schemeClr val="tx1"/>
                          </a:solidFill>
                          <a:latin typeface="游ゴシック" panose="020B0400000000000000" pitchFamily="50" charset="-128"/>
                          <a:ea typeface="游ゴシック" panose="020B0400000000000000" pitchFamily="50" charset="-128"/>
                          <a:cs typeface="+mn-cs"/>
                        </a:rPr>
                        <a:t>万基（</a:t>
                      </a:r>
                      <a:r>
                        <a:rPr kumimoji="1" lang="en-US" altLang="ja-JP" sz="1200" b="0" u="sng" kern="1200" dirty="0">
                          <a:solidFill>
                            <a:schemeClr val="tx1"/>
                          </a:solidFill>
                          <a:latin typeface="游ゴシック" panose="020B0400000000000000" pitchFamily="50" charset="-128"/>
                          <a:ea typeface="游ゴシック" panose="020B0400000000000000" pitchFamily="50" charset="-128"/>
                          <a:cs typeface="+mn-cs"/>
                        </a:rPr>
                        <a:t>2030</a:t>
                      </a:r>
                      <a:r>
                        <a:rPr kumimoji="1" lang="ja-JP" altLang="en-US" sz="1200" b="0" u="sng" kern="1200" dirty="0">
                          <a:solidFill>
                            <a:schemeClr val="tx1"/>
                          </a:solidFill>
                          <a:latin typeface="游ゴシック" panose="020B0400000000000000" pitchFamily="50" charset="-128"/>
                          <a:ea typeface="游ゴシック" panose="020B0400000000000000" pitchFamily="50" charset="-128"/>
                          <a:cs typeface="+mn-cs"/>
                        </a:rPr>
                        <a:t>年度）</a:t>
                      </a:r>
                      <a:endParaRPr kumimoji="1" lang="en-US" altLang="ja-JP" sz="1200" b="0" u="sng" kern="1200" dirty="0">
                        <a:solidFill>
                          <a:schemeClr val="tx1"/>
                        </a:solidFill>
                        <a:latin typeface="游ゴシック" panose="020B0400000000000000" pitchFamily="50" charset="-128"/>
                        <a:ea typeface="游ゴシック" panose="020B0400000000000000"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marL="0" algn="l" defTabSz="685800" rtl="0" eaLnBrk="1" latinLnBrk="0" hangingPunct="1">
                        <a:spcBef>
                          <a:spcPts val="600"/>
                        </a:spcBef>
                      </a:pPr>
                      <a:r>
                        <a:rPr kumimoji="1" lang="ja-JP" altLang="en-US" sz="1400" b="1" kern="1200" dirty="0">
                          <a:solidFill>
                            <a:srgbClr val="0000FF"/>
                          </a:solidFill>
                          <a:latin typeface="ＭＳ ゴシック" panose="020B0609070205080204" pitchFamily="49" charset="-128"/>
                          <a:ea typeface="ＭＳ ゴシック" panose="020B0609070205080204" pitchFamily="49" charset="-128"/>
                          <a:cs typeface="+mn-cs"/>
                        </a:rPr>
                        <a:t>重点６　水素社会の構築</a:t>
                      </a:r>
                    </a:p>
                    <a:p>
                      <a:pPr marL="285750" indent="-285750" algn="l" defTabSz="685800" rtl="0" eaLnBrk="1" latinLnBrk="0" hangingPunct="1">
                        <a:spcBef>
                          <a:spcPts val="600"/>
                        </a:spcBef>
                        <a:buFont typeface="Wingdings" panose="05000000000000000000" pitchFamily="2" charset="2"/>
                        <a:buChar char="u"/>
                      </a:pP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中部圏における大規模な水素サプライチェーンの社会実装の推進</a:t>
                      </a:r>
                      <a:endPar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endParaRPr>
                    </a:p>
                    <a:p>
                      <a:pPr marL="285750" indent="-285750" algn="l" defTabSz="685800" rtl="0" eaLnBrk="1" latinLnBrk="0" hangingPunct="1">
                        <a:buFont typeface="Wingdings" panose="05000000000000000000" pitchFamily="2" charset="2"/>
                        <a:buChar char="u"/>
                      </a:pP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低炭素水素サプライチェーンの構築</a:t>
                      </a:r>
                      <a:endParaRPr kumimoji="1" lang="en-US" altLang="ja-JP" sz="1200" b="0" kern="1200" dirty="0">
                        <a:solidFill>
                          <a:schemeClr val="tx1"/>
                        </a:solidFill>
                        <a:latin typeface="HG丸ｺﾞｼｯｸM-PRO" panose="020F0600000000000000" pitchFamily="50" charset="-128"/>
                        <a:ea typeface="HG丸ｺﾞｼｯｸM-PRO" panose="020F0600000000000000" pitchFamily="50" charset="-128"/>
                        <a:cs typeface="+mn-cs"/>
                      </a:endParaRPr>
                    </a:p>
                    <a:p>
                      <a:pPr marL="0" indent="0" algn="l" defTabSz="685800" rtl="0" eaLnBrk="1" latinLnBrk="0" hangingPunct="1">
                        <a:spcBef>
                          <a:spcPts val="600"/>
                        </a:spcBef>
                        <a:buFont typeface="Wingdings" panose="05000000000000000000" pitchFamily="2" charset="2"/>
                        <a:buNone/>
                      </a:pP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【KPI】</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低炭素水素認証制度による認定事業数</a:t>
                      </a:r>
                      <a:endPar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endParaRPr>
                    </a:p>
                    <a:p>
                      <a:pPr marL="0" indent="0" algn="l" defTabSz="685800" rtl="0" eaLnBrk="1" latinLnBrk="0" hangingPunct="1">
                        <a:buFont typeface="Wingdings" panose="05000000000000000000" pitchFamily="2" charset="2"/>
                        <a:buNone/>
                      </a:pPr>
                      <a:r>
                        <a:rPr kumimoji="1" lang="ja-JP" altLang="en-US" sz="1200" b="0" kern="1200" dirty="0">
                          <a:solidFill>
                            <a:schemeClr val="tx1"/>
                          </a:solidFill>
                          <a:latin typeface="HG丸ｺﾞｼｯｸM-PRO" panose="020F0600000000000000" pitchFamily="50" charset="-128"/>
                          <a:ea typeface="HG丸ｺﾞｼｯｸM-PRO" panose="020F0600000000000000" pitchFamily="50" charset="-128"/>
                          <a:cs typeface="+mn-cs"/>
                        </a:rPr>
                        <a:t>　　　  </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６件（</a:t>
                      </a:r>
                      <a:r>
                        <a:rPr kumimoji="1" lang="en-US" altLang="ja-JP" sz="1200" b="0" kern="1200" dirty="0">
                          <a:solidFill>
                            <a:schemeClr val="tx1"/>
                          </a:solidFill>
                          <a:latin typeface="游ゴシック" panose="020B0400000000000000" pitchFamily="50" charset="-128"/>
                          <a:ea typeface="游ゴシック" panose="020B0400000000000000" pitchFamily="50" charset="-128"/>
                          <a:cs typeface="+mn-cs"/>
                        </a:rPr>
                        <a:t>2021</a:t>
                      </a:r>
                      <a:r>
                        <a:rPr kumimoji="1" lang="ja-JP" altLang="en-US" sz="1200" b="0" kern="1200" dirty="0">
                          <a:solidFill>
                            <a:schemeClr val="tx1"/>
                          </a:solidFill>
                          <a:latin typeface="游ゴシック" panose="020B0400000000000000" pitchFamily="50" charset="-128"/>
                          <a:ea typeface="游ゴシック" panose="020B0400000000000000" pitchFamily="50" charset="-128"/>
                          <a:cs typeface="+mn-cs"/>
                        </a:rPr>
                        <a:t>年度）→</a:t>
                      </a:r>
                      <a:r>
                        <a:rPr kumimoji="1" lang="en-US" altLang="ja-JP" sz="1200" b="0" u="sng" kern="1200" dirty="0">
                          <a:solidFill>
                            <a:schemeClr val="tx1"/>
                          </a:solidFill>
                          <a:latin typeface="游ゴシック" panose="020B0400000000000000" pitchFamily="50" charset="-128"/>
                          <a:ea typeface="游ゴシック" panose="020B0400000000000000" pitchFamily="50" charset="-128"/>
                          <a:cs typeface="+mn-cs"/>
                        </a:rPr>
                        <a:t>20</a:t>
                      </a:r>
                      <a:r>
                        <a:rPr kumimoji="1" lang="ja-JP" altLang="en-US" sz="1200" b="0" u="sng" kern="1200" dirty="0">
                          <a:solidFill>
                            <a:schemeClr val="tx1"/>
                          </a:solidFill>
                          <a:latin typeface="游ゴシック" panose="020B0400000000000000" pitchFamily="50" charset="-128"/>
                          <a:ea typeface="游ゴシック" panose="020B0400000000000000" pitchFamily="50" charset="-128"/>
                          <a:cs typeface="+mn-cs"/>
                        </a:rPr>
                        <a:t>件（</a:t>
                      </a:r>
                      <a:r>
                        <a:rPr kumimoji="1" lang="en-US" altLang="ja-JP" sz="1200" b="0" u="sng" kern="1200" dirty="0">
                          <a:solidFill>
                            <a:schemeClr val="tx1"/>
                          </a:solidFill>
                          <a:latin typeface="游ゴシック" panose="020B0400000000000000" pitchFamily="50" charset="-128"/>
                          <a:ea typeface="游ゴシック" panose="020B0400000000000000" pitchFamily="50" charset="-128"/>
                          <a:cs typeface="+mn-cs"/>
                        </a:rPr>
                        <a:t>2030</a:t>
                      </a:r>
                      <a:r>
                        <a:rPr kumimoji="1" lang="ja-JP" altLang="en-US" sz="1200" b="0" u="sng" kern="1200" dirty="0">
                          <a:solidFill>
                            <a:schemeClr val="tx1"/>
                          </a:solidFill>
                          <a:latin typeface="游ゴシック" panose="020B0400000000000000" pitchFamily="50" charset="-128"/>
                          <a:ea typeface="游ゴシック" panose="020B0400000000000000" pitchFamily="50" charset="-128"/>
                          <a:cs typeface="+mn-cs"/>
                        </a:rPr>
                        <a:t>年度）</a:t>
                      </a:r>
                      <a:endParaRPr kumimoji="1" lang="ja-JP" altLang="en-US" sz="1200" b="1" u="sng" kern="1200" dirty="0">
                        <a:solidFill>
                          <a:schemeClr val="tx1"/>
                        </a:solidFill>
                        <a:latin typeface="+mn-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1676861"/>
                  </a:ext>
                </a:extLst>
              </a:tr>
            </a:tbl>
          </a:graphicData>
        </a:graphic>
      </p:graphicFrame>
      <p:sp>
        <p:nvSpPr>
          <p:cNvPr id="10" name="正方形/長方形 9">
            <a:extLst>
              <a:ext uri="{FF2B5EF4-FFF2-40B4-BE49-F238E27FC236}">
                <a16:creationId xmlns:a16="http://schemas.microsoft.com/office/drawing/2014/main" id="{08261D3D-4DC2-474E-BC7B-AA22233C60FD}"/>
              </a:ext>
            </a:extLst>
          </p:cNvPr>
          <p:cNvSpPr/>
          <p:nvPr/>
        </p:nvSpPr>
        <p:spPr>
          <a:xfrm>
            <a:off x="4444699" y="1860327"/>
            <a:ext cx="3279209" cy="255799"/>
          </a:xfrm>
          <a:prstGeom prst="rect">
            <a:avLst/>
          </a:pr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2" name="テキスト ボックス 1">
            <a:extLst>
              <a:ext uri="{FF2B5EF4-FFF2-40B4-BE49-F238E27FC236}">
                <a16:creationId xmlns:a16="http://schemas.microsoft.com/office/drawing/2014/main" id="{289E7D4F-441E-4C21-8182-37864583ECA6}"/>
              </a:ext>
            </a:extLst>
          </p:cNvPr>
          <p:cNvSpPr txBox="1"/>
          <p:nvPr/>
        </p:nvSpPr>
        <p:spPr>
          <a:xfrm>
            <a:off x="287524" y="6588641"/>
            <a:ext cx="5796780"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※KPI</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Key Performance Indicator</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数値目標・重要業績評価指標</a:t>
            </a:r>
            <a:endParaRPr kumimoji="1" lang="ja-JP" altLang="en-US" sz="1400" b="0" i="0" u="sng"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Arial" charset="0"/>
              <a:ea typeface="ＭＳ Ｐゴシック" pitchFamily="50" charset="-128"/>
              <a:cs typeface="+mn-cs"/>
            </a:endParaRPr>
          </a:p>
        </p:txBody>
      </p:sp>
    </p:spTree>
    <p:extLst>
      <p:ext uri="{BB962C8B-B14F-4D97-AF65-F5344CB8AC3E}">
        <p14:creationId xmlns:p14="http://schemas.microsoft.com/office/powerpoint/2010/main" val="1153580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テキスト プレースホルダー 7">
            <a:extLst>
              <a:ext uri="{FF2B5EF4-FFF2-40B4-BE49-F238E27FC236}">
                <a16:creationId xmlns:a16="http://schemas.microsoft.com/office/drawing/2014/main" id="{1AABA7C9-1D78-43DB-9029-13724BA1A421}"/>
              </a:ext>
            </a:extLst>
          </p:cNvPr>
          <p:cNvSpPr txBox="1">
            <a:spLocks/>
          </p:cNvSpPr>
          <p:nvPr/>
        </p:nvSpPr>
        <p:spPr>
          <a:xfrm>
            <a:off x="139818" y="562776"/>
            <a:ext cx="8864364" cy="1567156"/>
          </a:xfrm>
          <a:prstGeom prst="rect">
            <a:avLst/>
          </a:prstGeom>
          <a:solidFill>
            <a:schemeClr val="bg1"/>
          </a:solidFill>
          <a:ln>
            <a:solidFill>
              <a:schemeClr val="tx1"/>
            </a:solidFill>
          </a:ln>
        </p:spPr>
        <p:txBody>
          <a:bodyPr wrap="square" lIns="100800" tIns="64800" rIns="99692" bIns="64800">
            <a:spAutoFit/>
          </a:bodyPr>
          <a:lstStyle>
            <a:lvl1pPr marL="342900" indent="-342900" algn="l" defTabSz="914400" rtl="0" eaLnBrk="1" latinLnBrk="0" hangingPunct="1">
              <a:spcBef>
                <a:spcPts val="600"/>
              </a:spcBef>
              <a:spcAft>
                <a:spcPts val="600"/>
              </a:spcAft>
              <a:buClr>
                <a:srgbClr val="002060"/>
              </a:buClr>
              <a:buFont typeface="Wingdings" panose="05000000000000000000" pitchFamily="2" charset="2"/>
              <a:buChar char="l"/>
              <a:defRPr kumimoji="1"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42950" indent="-285750" algn="l" defTabSz="914400" rtl="0" eaLnBrk="1" latinLnBrk="0" hangingPunct="1">
              <a:spcBef>
                <a:spcPts val="600"/>
              </a:spcBef>
              <a:spcAft>
                <a:spcPts val="600"/>
              </a:spcAft>
              <a:buFont typeface="Arial" pitchFamily="34" charset="0"/>
              <a:buChar char="–"/>
              <a:defRPr kumimoji="1"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143000" indent="-228600" algn="l" defTabSz="914400" rtl="0" eaLnBrk="1" latinLnBrk="0" hangingPunct="1">
              <a:spcBef>
                <a:spcPts val="600"/>
              </a:spcBef>
              <a:spcAft>
                <a:spcPts val="600"/>
              </a:spcAft>
              <a:buFont typeface="Arial" pitchFamily="34" charset="0"/>
              <a:buChar char="•"/>
              <a:defRPr kumimoji="1" sz="105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nSpc>
                <a:spcPts val="1600"/>
              </a:lnSpc>
              <a:spcBef>
                <a:spcPts val="0"/>
              </a:spcBef>
              <a:spcAft>
                <a:spcPts val="0"/>
              </a:spcAft>
              <a:buNone/>
            </a:pPr>
            <a:r>
              <a:rPr lang="ja-JP" altLang="en-US" sz="1600" dirty="0">
                <a:latin typeface="ＭＳ Ｐゴシック" panose="020B0600070205080204" pitchFamily="50" charset="-128"/>
                <a:ea typeface="ＭＳ Ｐゴシック" panose="020B0600070205080204" pitchFamily="50" charset="-128"/>
              </a:rPr>
              <a:t>○ </a:t>
            </a:r>
            <a:r>
              <a:rPr lang="en-US" altLang="ja-JP" sz="1600" dirty="0">
                <a:latin typeface="ＭＳ Ｐゴシック" panose="020B0600070205080204" pitchFamily="50" charset="-128"/>
                <a:ea typeface="ＭＳ Ｐゴシック" panose="020B0600070205080204" pitchFamily="50" charset="-128"/>
              </a:rPr>
              <a:t>2023</a:t>
            </a:r>
            <a:r>
              <a:rPr lang="ja-JP" altLang="en-US" sz="1600" dirty="0">
                <a:latin typeface="ＭＳ Ｐゴシック" panose="020B0600070205080204" pitchFamily="50" charset="-128"/>
                <a:ea typeface="ＭＳ Ｐゴシック" panose="020B0600070205080204" pitchFamily="50" charset="-128"/>
              </a:rPr>
              <a:t>年度の本県の温室効果ガス総排出量（森林吸収量控除後）は　</a:t>
            </a:r>
            <a:r>
              <a:rPr lang="en-US" altLang="ja-JP" sz="1600" b="1" dirty="0">
                <a:solidFill>
                  <a:srgbClr val="FF0000"/>
                </a:solidFill>
                <a:latin typeface="ＭＳ ゴシック" panose="020B0609070205080204" pitchFamily="49" charset="-128"/>
                <a:ea typeface="ＭＳ ゴシック" panose="020B0609070205080204" pitchFamily="49" charset="-128"/>
              </a:rPr>
              <a:t>6,874</a:t>
            </a:r>
            <a:r>
              <a:rPr lang="ja-JP" altLang="en-US" sz="1600" b="1" dirty="0">
                <a:solidFill>
                  <a:srgbClr val="FF0000"/>
                </a:solidFill>
                <a:latin typeface="ＭＳ ゴシック" panose="020B0609070205080204" pitchFamily="49" charset="-128"/>
                <a:ea typeface="ＭＳ ゴシック" panose="020B0609070205080204" pitchFamily="49" charset="-128"/>
              </a:rPr>
              <a:t>万ﾄﾝ</a:t>
            </a:r>
            <a:r>
              <a:rPr lang="ja-JP" altLang="en-US" sz="1600" dirty="0">
                <a:latin typeface="ＭＳ Ｐゴシック" panose="020B0600070205080204" pitchFamily="50" charset="-128"/>
                <a:ea typeface="ＭＳ Ｐゴシック" panose="020B0600070205080204" pitchFamily="50" charset="-128"/>
              </a:rPr>
              <a:t>（</a:t>
            </a:r>
            <a:r>
              <a:rPr lang="en-US" altLang="ja-JP" sz="1600" dirty="0">
                <a:latin typeface="ＭＳ Ｐゴシック" panose="020B0600070205080204" pitchFamily="50" charset="-128"/>
                <a:ea typeface="ＭＳ Ｐゴシック" panose="020B0600070205080204" pitchFamily="50" charset="-128"/>
              </a:rPr>
              <a:t>CO</a:t>
            </a:r>
            <a:r>
              <a:rPr lang="en-US" altLang="ja-JP" sz="1600" baseline="-25000" dirty="0">
                <a:latin typeface="ＭＳ Ｐゴシック" panose="020B0600070205080204" pitchFamily="50" charset="-128"/>
                <a:ea typeface="ＭＳ Ｐゴシック" panose="020B0600070205080204" pitchFamily="50" charset="-128"/>
              </a:rPr>
              <a:t>2</a:t>
            </a:r>
            <a:r>
              <a:rPr lang="ja-JP" altLang="en-US" sz="1600" dirty="0">
                <a:latin typeface="ＭＳ Ｐゴシック" panose="020B0600070205080204" pitchFamily="50" charset="-128"/>
                <a:ea typeface="ＭＳ Ｐゴシック" panose="020B0600070205080204" pitchFamily="50" charset="-128"/>
              </a:rPr>
              <a:t>換算）、算定を</a:t>
            </a:r>
            <a:endParaRPr lang="en-US" altLang="ja-JP" sz="1600" dirty="0">
              <a:latin typeface="ＭＳ Ｐゴシック" panose="020B0600070205080204" pitchFamily="50" charset="-128"/>
              <a:ea typeface="ＭＳ Ｐゴシック" panose="020B0600070205080204" pitchFamily="50" charset="-128"/>
            </a:endParaRPr>
          </a:p>
          <a:p>
            <a:pPr marL="0" indent="0">
              <a:lnSpc>
                <a:spcPts val="1600"/>
              </a:lnSpc>
              <a:spcBef>
                <a:spcPts val="0"/>
              </a:spcBef>
              <a:spcAft>
                <a:spcPts val="0"/>
              </a:spcAft>
              <a:buNone/>
            </a:pPr>
            <a:r>
              <a:rPr lang="ja-JP" altLang="en-US" sz="1600" dirty="0">
                <a:latin typeface="ＭＳ Ｐゴシック" panose="020B0600070205080204" pitchFamily="50" charset="-128"/>
                <a:ea typeface="ＭＳ Ｐゴシック" panose="020B0600070205080204" pitchFamily="50" charset="-128"/>
              </a:rPr>
              <a:t>　始めた</a:t>
            </a:r>
            <a:r>
              <a:rPr lang="en-US" altLang="ja-JP" sz="1600" dirty="0">
                <a:latin typeface="ＭＳ Ｐゴシック" panose="020B0600070205080204" pitchFamily="50" charset="-128"/>
                <a:ea typeface="ＭＳ Ｐゴシック" panose="020B0600070205080204" pitchFamily="50" charset="-128"/>
              </a:rPr>
              <a:t>1990</a:t>
            </a:r>
            <a:r>
              <a:rPr lang="ja-JP" altLang="en-US" sz="1600" dirty="0">
                <a:latin typeface="ＭＳ Ｐゴシック" panose="020B0600070205080204" pitchFamily="50" charset="-128"/>
                <a:ea typeface="ＭＳ Ｐゴシック" panose="020B0600070205080204" pitchFamily="50" charset="-128"/>
              </a:rPr>
              <a:t>年度以降の最小値、全国排出量の約７％で、全国最多レベル。（県内</a:t>
            </a:r>
            <a:r>
              <a:rPr lang="ja-JP" altLang="en-US" sz="1600" dirty="0">
                <a:solidFill>
                  <a:srgbClr val="000000"/>
                </a:solidFill>
                <a:latin typeface="ＭＳ Ｐゴシック" panose="020B0600070205080204" pitchFamily="50" charset="-128"/>
                <a:ea typeface="ＭＳ Ｐゴシック" panose="020B0600070205080204" pitchFamily="50" charset="-128"/>
              </a:rPr>
              <a:t>ＧＤＰあたりの排出</a:t>
            </a:r>
            <a:endParaRPr lang="en-US" altLang="ja-JP" sz="1600" dirty="0">
              <a:solidFill>
                <a:srgbClr val="000000"/>
              </a:solidFill>
              <a:latin typeface="ＭＳ Ｐゴシック" panose="020B0600070205080204" pitchFamily="50" charset="-128"/>
              <a:ea typeface="ＭＳ Ｐゴシック" panose="020B0600070205080204" pitchFamily="50" charset="-128"/>
            </a:endParaRPr>
          </a:p>
          <a:p>
            <a:pPr marL="0" indent="0">
              <a:lnSpc>
                <a:spcPts val="1600"/>
              </a:lnSpc>
              <a:spcBef>
                <a:spcPts val="0"/>
              </a:spcBef>
              <a:spcAft>
                <a:spcPts val="0"/>
              </a:spcAft>
              <a:buNone/>
            </a:pPr>
            <a:r>
              <a:rPr lang="ja-JP" altLang="en-US" sz="1600" dirty="0">
                <a:solidFill>
                  <a:srgbClr val="000000"/>
                </a:solidFill>
                <a:latin typeface="ＭＳ Ｐゴシック" panose="020B0600070205080204" pitchFamily="50" charset="-128"/>
                <a:ea typeface="ＭＳ Ｐゴシック" panose="020B0600070205080204" pitchFamily="50" charset="-128"/>
              </a:rPr>
              <a:t>　量は全国</a:t>
            </a:r>
            <a:r>
              <a:rPr lang="en-US" altLang="ja-JP" sz="1600" dirty="0">
                <a:solidFill>
                  <a:srgbClr val="000000"/>
                </a:solidFill>
                <a:latin typeface="ＭＳ Ｐゴシック" panose="020B0600070205080204" pitchFamily="50" charset="-128"/>
                <a:ea typeface="ＭＳ Ｐゴシック" panose="020B0600070205080204" pitchFamily="50" charset="-128"/>
              </a:rPr>
              <a:t>32</a:t>
            </a:r>
            <a:r>
              <a:rPr lang="ja-JP" altLang="en-US" sz="1600" dirty="0">
                <a:solidFill>
                  <a:srgbClr val="000000"/>
                </a:solidFill>
                <a:latin typeface="ＭＳ Ｐゴシック" panose="020B0600070205080204" pitchFamily="50" charset="-128"/>
                <a:ea typeface="ＭＳ Ｐゴシック" panose="020B0600070205080204" pitchFamily="50" charset="-128"/>
              </a:rPr>
              <a:t>位）</a:t>
            </a:r>
            <a:endParaRPr lang="en-US" altLang="ja-JP" sz="1600" dirty="0">
              <a:latin typeface="ＭＳ Ｐゴシック" panose="020B0600070205080204" pitchFamily="50" charset="-128"/>
              <a:ea typeface="ＭＳ Ｐゴシック" panose="020B0600070205080204" pitchFamily="50" charset="-128"/>
            </a:endParaRPr>
          </a:p>
          <a:p>
            <a:pPr marL="0" indent="0">
              <a:lnSpc>
                <a:spcPts val="1600"/>
              </a:lnSpc>
              <a:spcBef>
                <a:spcPts val="0"/>
              </a:spcBef>
              <a:spcAft>
                <a:spcPts val="0"/>
              </a:spcAft>
              <a:buNone/>
            </a:pPr>
            <a:r>
              <a:rPr lang="ja-JP" altLang="en-US" sz="1600" dirty="0">
                <a:latin typeface="ＭＳ Ｐゴシック" panose="020B0600070205080204" pitchFamily="50" charset="-128"/>
                <a:ea typeface="ＭＳ Ｐゴシック" panose="020B0600070205080204" pitchFamily="50" charset="-128"/>
              </a:rPr>
              <a:t>○ 部門別の排出量では、産業部門の割合が</a:t>
            </a:r>
            <a:r>
              <a:rPr lang="en-US" altLang="ja-JP" sz="1600" dirty="0">
                <a:latin typeface="ＭＳ Ｐゴシック" panose="020B0600070205080204" pitchFamily="50" charset="-128"/>
                <a:ea typeface="ＭＳ Ｐゴシック" panose="020B0600070205080204" pitchFamily="50" charset="-128"/>
              </a:rPr>
              <a:t>50.4</a:t>
            </a:r>
            <a:r>
              <a:rPr lang="ja-JP" altLang="en-US" sz="1600" dirty="0">
                <a:latin typeface="ＭＳ Ｐゴシック" panose="020B0600070205080204" pitchFamily="50" charset="-128"/>
                <a:ea typeface="ＭＳ Ｐゴシック" panose="020B0600070205080204" pitchFamily="50" charset="-128"/>
              </a:rPr>
              <a:t>％で、全国に比べて高い。</a:t>
            </a:r>
            <a:endParaRPr lang="en-US" altLang="ja-JP" sz="1600" dirty="0">
              <a:latin typeface="ＭＳ Ｐゴシック" panose="020B0600070205080204" pitchFamily="50" charset="-128"/>
              <a:ea typeface="ＭＳ Ｐゴシック" panose="020B0600070205080204" pitchFamily="50" charset="-128"/>
            </a:endParaRPr>
          </a:p>
          <a:p>
            <a:pPr marL="0" indent="0">
              <a:lnSpc>
                <a:spcPts val="1600"/>
              </a:lnSpc>
              <a:spcBef>
                <a:spcPts val="0"/>
              </a:spcBef>
              <a:spcAft>
                <a:spcPts val="0"/>
              </a:spcAft>
              <a:buNone/>
            </a:pPr>
            <a:r>
              <a:rPr lang="ja-JP" altLang="en-US" sz="1600" dirty="0">
                <a:latin typeface="ＭＳ Ｐゴシック" panose="020B0600070205080204" pitchFamily="50" charset="-128"/>
                <a:ea typeface="ＭＳ Ｐゴシック" panose="020B0600070205080204" pitchFamily="50" charset="-128"/>
              </a:rPr>
              <a:t>○ </a:t>
            </a:r>
            <a:r>
              <a:rPr lang="en-US" altLang="ja-JP" sz="1600" dirty="0">
                <a:latin typeface="ＭＳ Ｐゴシック" panose="020B0600070205080204" pitchFamily="50" charset="-128"/>
                <a:ea typeface="ＭＳ Ｐゴシック" panose="020B0600070205080204" pitchFamily="50" charset="-128"/>
              </a:rPr>
              <a:t>2023</a:t>
            </a:r>
            <a:r>
              <a:rPr lang="ja-JP" altLang="en-US" sz="1600" dirty="0">
                <a:latin typeface="ＭＳ Ｐゴシック" panose="020B0600070205080204" pitchFamily="50" charset="-128"/>
                <a:ea typeface="ＭＳ Ｐゴシック" panose="020B0600070205080204" pitchFamily="50" charset="-128"/>
              </a:rPr>
              <a:t>年度は主に業務部門及び家庭部門においてエネルギー消費量が減少したことなどにより排出</a:t>
            </a:r>
            <a:endParaRPr lang="en-US" altLang="ja-JP" sz="1600" dirty="0">
              <a:latin typeface="ＭＳ Ｐゴシック" panose="020B0600070205080204" pitchFamily="50" charset="-128"/>
              <a:ea typeface="ＭＳ Ｐゴシック" panose="020B0600070205080204" pitchFamily="50" charset="-128"/>
            </a:endParaRPr>
          </a:p>
          <a:p>
            <a:pPr marL="0" indent="0">
              <a:lnSpc>
                <a:spcPts val="1600"/>
              </a:lnSpc>
              <a:spcBef>
                <a:spcPts val="0"/>
              </a:spcBef>
              <a:spcAft>
                <a:spcPts val="0"/>
              </a:spcAft>
              <a:buNone/>
            </a:pPr>
            <a:r>
              <a:rPr lang="ja-JP" altLang="en-US" sz="1600" dirty="0">
                <a:latin typeface="ＭＳ Ｐゴシック" panose="020B0600070205080204" pitchFamily="50" charset="-128"/>
                <a:ea typeface="ＭＳ Ｐゴシック" panose="020B0600070205080204" pitchFamily="50" charset="-128"/>
              </a:rPr>
              <a:t>　量が減少。（前年度比で</a:t>
            </a:r>
            <a:r>
              <a:rPr lang="en-US" altLang="ja-JP" sz="1600" dirty="0">
                <a:latin typeface="ＭＳ Ｐゴシック" panose="020B0600070205080204" pitchFamily="50" charset="-128"/>
                <a:ea typeface="ＭＳ Ｐゴシック" panose="020B0600070205080204" pitchFamily="50" charset="-128"/>
              </a:rPr>
              <a:t>1.9%</a:t>
            </a:r>
            <a:r>
              <a:rPr lang="ja-JP" altLang="en-US" sz="1600" dirty="0">
                <a:latin typeface="ＭＳ Ｐゴシック" panose="020B0600070205080204" pitchFamily="50" charset="-128"/>
                <a:ea typeface="ＭＳ Ｐゴシック" panose="020B0600070205080204" pitchFamily="50" charset="-128"/>
              </a:rPr>
              <a:t>減、</a:t>
            </a:r>
            <a:r>
              <a:rPr lang="en-US" altLang="ja-JP" sz="1600" dirty="0">
                <a:latin typeface="ＭＳ Ｐゴシック" panose="020B0600070205080204" pitchFamily="50" charset="-128"/>
                <a:ea typeface="ＭＳ Ｐゴシック" panose="020B0600070205080204" pitchFamily="50" charset="-128"/>
              </a:rPr>
              <a:t>2013</a:t>
            </a:r>
            <a:r>
              <a:rPr lang="ja-JP" altLang="en-US" sz="1600" dirty="0">
                <a:latin typeface="ＭＳ Ｐゴシック" panose="020B0600070205080204" pitchFamily="50" charset="-128"/>
                <a:ea typeface="ＭＳ Ｐゴシック" panose="020B0600070205080204" pitchFamily="50" charset="-128"/>
              </a:rPr>
              <a:t>年度比で</a:t>
            </a:r>
            <a:r>
              <a:rPr lang="en-US" altLang="ja-JP" sz="1600" dirty="0">
                <a:latin typeface="ＭＳ Ｐゴシック" panose="020B0600070205080204" pitchFamily="50" charset="-128"/>
                <a:ea typeface="ＭＳ Ｐゴシック" panose="020B0600070205080204" pitchFamily="50" charset="-128"/>
              </a:rPr>
              <a:t>16.6%</a:t>
            </a:r>
            <a:r>
              <a:rPr lang="ja-JP" altLang="en-US" sz="1600" dirty="0">
                <a:latin typeface="ＭＳ Ｐゴシック" panose="020B0600070205080204" pitchFamily="50" charset="-128"/>
                <a:ea typeface="ＭＳ Ｐゴシック" panose="020B0600070205080204" pitchFamily="50" charset="-128"/>
              </a:rPr>
              <a:t>減）</a:t>
            </a:r>
            <a:endParaRPr lang="en-US" altLang="ja-JP" sz="1600" dirty="0">
              <a:latin typeface="ＭＳ Ｐゴシック" panose="020B0600070205080204" pitchFamily="50" charset="-128"/>
              <a:ea typeface="ＭＳ Ｐゴシック" panose="020B0600070205080204" pitchFamily="50" charset="-128"/>
            </a:endParaRPr>
          </a:p>
          <a:p>
            <a:pPr marL="0" indent="0">
              <a:lnSpc>
                <a:spcPts val="1600"/>
              </a:lnSpc>
              <a:spcBef>
                <a:spcPts val="0"/>
              </a:spcBef>
              <a:spcAft>
                <a:spcPts val="0"/>
              </a:spcAft>
              <a:buNone/>
            </a:pPr>
            <a:r>
              <a:rPr lang="ja-JP" altLang="en-US" sz="1600" b="1" dirty="0">
                <a:latin typeface="ＭＳ Ｐゴシック" panose="020B0600070205080204" pitchFamily="50" charset="-128"/>
                <a:ea typeface="ＭＳ Ｐゴシック" panose="020B0600070205080204" pitchFamily="50" charset="-128"/>
              </a:rPr>
              <a:t>〇 </a:t>
            </a:r>
            <a:r>
              <a:rPr lang="ja-JP" altLang="en-US" sz="1600" dirty="0">
                <a:latin typeface="ＭＳ ゴシック" panose="020B0609070205080204" pitchFamily="49" charset="-128"/>
                <a:ea typeface="ＭＳ ゴシック" panose="020B0609070205080204" pitchFamily="49" charset="-128"/>
                <a:cs typeface="メイリオ" pitchFamily="50" charset="-128"/>
              </a:rPr>
              <a:t>温室効果ガス排出量の約</a:t>
            </a:r>
            <a:r>
              <a:rPr lang="en-US" altLang="ja-JP" sz="1600" dirty="0">
                <a:latin typeface="ＭＳ ゴシック" panose="020B0609070205080204" pitchFamily="49" charset="-128"/>
                <a:ea typeface="ＭＳ ゴシック" panose="020B0609070205080204" pitchFamily="49" charset="-128"/>
                <a:cs typeface="メイリオ" pitchFamily="50" charset="-128"/>
              </a:rPr>
              <a:t>92</a:t>
            </a:r>
            <a:r>
              <a:rPr lang="ja-JP" altLang="en-US" sz="1600" dirty="0">
                <a:latin typeface="ＭＳ ゴシック" panose="020B0609070205080204" pitchFamily="49" charset="-128"/>
                <a:ea typeface="ＭＳ ゴシック" panose="020B0609070205080204" pitchFamily="49" charset="-128"/>
                <a:cs typeface="メイリオ" pitchFamily="50" charset="-128"/>
              </a:rPr>
              <a:t>％がエネルギー起源</a:t>
            </a:r>
            <a:r>
              <a:rPr lang="en-US" altLang="ja-JP" sz="1600" dirty="0">
                <a:latin typeface="ＭＳ ゴシック" panose="020B0609070205080204" pitchFamily="49" charset="-128"/>
                <a:ea typeface="ＭＳ ゴシック" panose="020B0609070205080204" pitchFamily="49" charset="-128"/>
                <a:cs typeface="メイリオ" pitchFamily="50" charset="-128"/>
              </a:rPr>
              <a:t>CO</a:t>
            </a:r>
            <a:r>
              <a:rPr lang="en-US" altLang="ja-JP" sz="1600" baseline="-25000" dirty="0">
                <a:latin typeface="ＭＳ ゴシック" panose="020B0609070205080204" pitchFamily="49" charset="-128"/>
                <a:ea typeface="ＭＳ ゴシック" panose="020B0609070205080204" pitchFamily="49" charset="-128"/>
                <a:cs typeface="メイリオ" pitchFamily="50" charset="-128"/>
              </a:rPr>
              <a:t>2</a:t>
            </a:r>
            <a:r>
              <a:rPr lang="ja-JP" altLang="en-US" sz="1600" dirty="0">
                <a:latin typeface="ＭＳ ゴシック" panose="020B0609070205080204" pitchFamily="49" charset="-128"/>
                <a:ea typeface="ＭＳ ゴシック" panose="020B0609070205080204" pitchFamily="49" charset="-128"/>
                <a:cs typeface="メイリオ" pitchFamily="50" charset="-128"/>
              </a:rPr>
              <a:t>である。</a:t>
            </a:r>
            <a:endParaRPr lang="en-US" altLang="ja-JP" sz="1600" dirty="0">
              <a:latin typeface="ＭＳ ゴシック" panose="020B0609070205080204" pitchFamily="49" charset="-128"/>
              <a:ea typeface="ＭＳ ゴシック" panose="020B0609070205080204" pitchFamily="49" charset="-128"/>
              <a:cs typeface="メイリオ" pitchFamily="50" charset="-128"/>
            </a:endParaRPr>
          </a:p>
        </p:txBody>
      </p:sp>
      <p:sp>
        <p:nvSpPr>
          <p:cNvPr id="88" name="正方形/長方形 87">
            <a:extLst>
              <a:ext uri="{FF2B5EF4-FFF2-40B4-BE49-F238E27FC236}">
                <a16:creationId xmlns:a16="http://schemas.microsoft.com/office/drawing/2014/main" id="{5F645927-C9CA-462C-AC9A-3D251029BA78}"/>
              </a:ext>
            </a:extLst>
          </p:cNvPr>
          <p:cNvSpPr/>
          <p:nvPr/>
        </p:nvSpPr>
        <p:spPr bwMode="auto">
          <a:xfrm>
            <a:off x="185008" y="2358229"/>
            <a:ext cx="5427762" cy="429632"/>
          </a:xfrm>
          <a:prstGeom prst="rect">
            <a:avLst/>
          </a:prstGeom>
          <a:solidFill>
            <a:srgbClr val="0070C0"/>
          </a:solidFill>
          <a:ln w="9525">
            <a:noFill/>
            <a:miter lim="800000"/>
            <a:headEnd/>
            <a:tailEnd/>
          </a:ln>
          <a:effectLst/>
        </p:spPr>
        <p:txBody>
          <a:bodyPr wrap="none" rtlCol="0" anchor="ctr"/>
          <a:lstStyle/>
          <a:p>
            <a:pPr algn="ctr"/>
            <a:r>
              <a:rPr kumimoji="0" lang="ja-JP" altLang="en-US" sz="1477" b="1" dirty="0">
                <a:solidFill>
                  <a:schemeClr val="bg1"/>
                </a:solidFill>
                <a:latin typeface="Meiryo UI" panose="020B0604030504040204" pitchFamily="50" charset="-128"/>
                <a:ea typeface="Meiryo UI" panose="020B0604030504040204" pitchFamily="50" charset="-128"/>
              </a:rPr>
              <a:t>愛知県の温室効果ガス排出量（森林吸収量控除後）の経年変化</a:t>
            </a:r>
          </a:p>
        </p:txBody>
      </p:sp>
      <p:sp>
        <p:nvSpPr>
          <p:cNvPr id="89" name="正方形/長方形 88">
            <a:extLst>
              <a:ext uri="{FF2B5EF4-FFF2-40B4-BE49-F238E27FC236}">
                <a16:creationId xmlns:a16="http://schemas.microsoft.com/office/drawing/2014/main" id="{7473219A-9352-4FB4-B663-56DB39F965E6}"/>
              </a:ext>
            </a:extLst>
          </p:cNvPr>
          <p:cNvSpPr/>
          <p:nvPr/>
        </p:nvSpPr>
        <p:spPr bwMode="auto">
          <a:xfrm>
            <a:off x="5688124" y="2368673"/>
            <a:ext cx="3395036" cy="429633"/>
          </a:xfrm>
          <a:prstGeom prst="rect">
            <a:avLst/>
          </a:prstGeom>
          <a:solidFill>
            <a:srgbClr val="0070C0"/>
          </a:solidFill>
          <a:ln w="9525">
            <a:noFill/>
            <a:miter lim="800000"/>
            <a:headEnd/>
            <a:tailEnd/>
          </a:ln>
          <a:effectLst/>
        </p:spPr>
        <p:txBody>
          <a:bodyPr wrap="none" rtlCol="0" anchor="ctr"/>
          <a:lstStyle/>
          <a:p>
            <a:pPr algn="ctr"/>
            <a:r>
              <a:rPr kumimoji="0" lang="ja-JP" altLang="en-US" sz="1477" b="1" dirty="0">
                <a:solidFill>
                  <a:schemeClr val="bg1"/>
                </a:solidFill>
                <a:latin typeface="Meiryo UI" panose="020B0604030504040204" pitchFamily="50" charset="-128"/>
                <a:ea typeface="Meiryo UI" panose="020B0604030504040204" pitchFamily="50" charset="-128"/>
              </a:rPr>
              <a:t>温室効果ガス排出量の内訳</a:t>
            </a:r>
            <a:r>
              <a:rPr kumimoji="0" lang="en-US" altLang="ja-JP" sz="1477" b="1" dirty="0">
                <a:solidFill>
                  <a:schemeClr val="bg1"/>
                </a:solidFill>
                <a:latin typeface="Meiryo UI" panose="020B0604030504040204" pitchFamily="50" charset="-128"/>
                <a:ea typeface="Meiryo UI" panose="020B0604030504040204" pitchFamily="50" charset="-128"/>
              </a:rPr>
              <a:t>(2023</a:t>
            </a:r>
            <a:r>
              <a:rPr kumimoji="0" lang="ja-JP" altLang="en-US" sz="1477" b="1" dirty="0">
                <a:solidFill>
                  <a:schemeClr val="bg1"/>
                </a:solidFill>
                <a:latin typeface="Meiryo UI" panose="020B0604030504040204" pitchFamily="50" charset="-128"/>
                <a:ea typeface="Meiryo UI" panose="020B0604030504040204" pitchFamily="50" charset="-128"/>
              </a:rPr>
              <a:t>年度</a:t>
            </a:r>
            <a:r>
              <a:rPr kumimoji="0" lang="en-US" altLang="ja-JP" sz="1477" b="1" dirty="0">
                <a:solidFill>
                  <a:schemeClr val="bg1"/>
                </a:solidFill>
                <a:latin typeface="Meiryo UI" panose="020B0604030504040204" pitchFamily="50" charset="-128"/>
                <a:ea typeface="Meiryo UI" panose="020B0604030504040204" pitchFamily="50" charset="-128"/>
              </a:rPr>
              <a:t>)</a:t>
            </a:r>
          </a:p>
        </p:txBody>
      </p:sp>
      <p:sp>
        <p:nvSpPr>
          <p:cNvPr id="16" name="正方形/長方形 15">
            <a:extLst>
              <a:ext uri="{FF2B5EF4-FFF2-40B4-BE49-F238E27FC236}">
                <a16:creationId xmlns:a16="http://schemas.microsoft.com/office/drawing/2014/main" id="{93778E54-C974-4AD6-BCBB-717B4F9FE72D}"/>
              </a:ext>
            </a:extLst>
          </p:cNvPr>
          <p:cNvSpPr/>
          <p:nvPr/>
        </p:nvSpPr>
        <p:spPr>
          <a:xfrm>
            <a:off x="0" y="-523"/>
            <a:ext cx="9144000" cy="525599"/>
          </a:xfrm>
          <a:prstGeom prst="rect">
            <a:avLst/>
          </a:prstGeom>
          <a:solidFill>
            <a:schemeClr val="accent1">
              <a:lumMod val="7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latin typeface="HG丸ｺﾞｼｯｸM-PRO" panose="020F0600000000000000" pitchFamily="50" charset="-128"/>
                <a:ea typeface="HG丸ｺﾞｼｯｸM-PRO" panose="020F0600000000000000" pitchFamily="50" charset="-128"/>
              </a:rPr>
              <a:t>愛知県の温室効果ガスの排出状況</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12"/>
          </p:nvPr>
        </p:nvSpPr>
        <p:spPr>
          <a:xfrm>
            <a:off x="7086600" y="6492875"/>
            <a:ext cx="2057400" cy="365125"/>
          </a:xfrm>
        </p:spPr>
        <p:txBody>
          <a:bodyPr/>
          <a:lstStyle/>
          <a:p>
            <a:fld id="{1417E706-0455-422C-86B6-2D1D9CDC801E}" type="slidenum">
              <a:rPr kumimoji="1" lang="ja-JP" altLang="en-US" smtClean="0"/>
              <a:t>8</a:t>
            </a:fld>
            <a:endParaRPr kumimoji="1" lang="ja-JP" altLang="en-US" dirty="0"/>
          </a:p>
        </p:txBody>
      </p:sp>
      <p:sp>
        <p:nvSpPr>
          <p:cNvPr id="9" name="正方形/長方形 8">
            <a:extLst>
              <a:ext uri="{FF2B5EF4-FFF2-40B4-BE49-F238E27FC236}">
                <a16:creationId xmlns:a16="http://schemas.microsoft.com/office/drawing/2014/main" id="{09CBEEB0-60B8-3931-FE83-ACE379B15B00}"/>
              </a:ext>
            </a:extLst>
          </p:cNvPr>
          <p:cNvSpPr/>
          <p:nvPr/>
        </p:nvSpPr>
        <p:spPr bwMode="white">
          <a:xfrm>
            <a:off x="4139952" y="3320988"/>
            <a:ext cx="684076" cy="5040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5" name="図 74">
            <a:extLst>
              <a:ext uri="{FF2B5EF4-FFF2-40B4-BE49-F238E27FC236}">
                <a16:creationId xmlns:a16="http://schemas.microsoft.com/office/drawing/2014/main" id="{23518172-718E-7798-126A-0D49A3E9E9DF}"/>
              </a:ext>
            </a:extLst>
          </p:cNvPr>
          <p:cNvPicPr>
            <a:picLocks noChangeAspect="1"/>
          </p:cNvPicPr>
          <p:nvPr/>
        </p:nvPicPr>
        <p:blipFill>
          <a:blip r:embed="rId3"/>
          <a:stretch>
            <a:fillRect/>
          </a:stretch>
        </p:blipFill>
        <p:spPr>
          <a:xfrm>
            <a:off x="303270" y="3148153"/>
            <a:ext cx="5357703" cy="2676104"/>
          </a:xfrm>
          <a:prstGeom prst="rect">
            <a:avLst/>
          </a:prstGeom>
        </p:spPr>
      </p:pic>
      <p:sp>
        <p:nvSpPr>
          <p:cNvPr id="12" name="四角形吹き出し 11"/>
          <p:cNvSpPr/>
          <p:nvPr/>
        </p:nvSpPr>
        <p:spPr>
          <a:xfrm>
            <a:off x="3074573" y="5824257"/>
            <a:ext cx="2311371" cy="369332"/>
          </a:xfrm>
          <a:prstGeom prst="wedgeRectCallout">
            <a:avLst>
              <a:gd name="adj1" fmla="val 22031"/>
              <a:gd name="adj2" fmla="val -91418"/>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rgbClr val="FF0000"/>
                </a:solidFill>
                <a:latin typeface="ＭＳ ゴシック" panose="020B0609070205080204" pitchFamily="49" charset="-128"/>
                <a:ea typeface="ＭＳ ゴシック" panose="020B0609070205080204" pitchFamily="49" charset="-128"/>
              </a:rPr>
              <a:t>1</a:t>
            </a:r>
            <a:r>
              <a:rPr lang="en-US" altLang="ja-JP" sz="1600" dirty="0">
                <a:solidFill>
                  <a:srgbClr val="FF0000"/>
                </a:solidFill>
                <a:latin typeface="ＭＳ ゴシック" panose="020B0609070205080204" pitchFamily="49" charset="-128"/>
                <a:ea typeface="ＭＳ ゴシック" panose="020B0609070205080204" pitchFamily="49" charset="-128"/>
              </a:rPr>
              <a:t>6</a:t>
            </a:r>
            <a:r>
              <a:rPr kumimoji="1" lang="en-US" altLang="ja-JP" sz="1600" dirty="0">
                <a:solidFill>
                  <a:srgbClr val="FF0000"/>
                </a:solidFill>
                <a:latin typeface="ＭＳ ゴシック" panose="020B0609070205080204" pitchFamily="49" charset="-128"/>
                <a:ea typeface="ＭＳ ゴシック" panose="020B0609070205080204" pitchFamily="49" charset="-128"/>
              </a:rPr>
              <a:t>.</a:t>
            </a:r>
            <a:r>
              <a:rPr lang="en-US" altLang="ja-JP" sz="1600" dirty="0">
                <a:solidFill>
                  <a:srgbClr val="FF0000"/>
                </a:solidFill>
                <a:latin typeface="ＭＳ ゴシック" panose="020B0609070205080204" pitchFamily="49" charset="-128"/>
                <a:ea typeface="ＭＳ ゴシック" panose="020B0609070205080204" pitchFamily="49" charset="-128"/>
              </a:rPr>
              <a:t>6</a:t>
            </a:r>
            <a:r>
              <a:rPr kumimoji="1" lang="ja-JP" altLang="en-US" sz="1600" dirty="0">
                <a:solidFill>
                  <a:srgbClr val="FF0000"/>
                </a:solidFill>
                <a:latin typeface="ＭＳ ゴシック" panose="020B0609070205080204" pitchFamily="49" charset="-128"/>
                <a:ea typeface="ＭＳ ゴシック" panose="020B0609070205080204" pitchFamily="49" charset="-128"/>
              </a:rPr>
              <a:t>％減</a:t>
            </a:r>
            <a:r>
              <a:rPr kumimoji="1" lang="ja-JP" altLang="en-US" sz="1600" dirty="0">
                <a:solidFill>
                  <a:schemeClr val="tx1"/>
                </a:solidFill>
                <a:latin typeface="ＭＳ Ｐゴシック" panose="020B0600070205080204" pitchFamily="50" charset="-128"/>
                <a:ea typeface="ＭＳ Ｐゴシック" panose="020B0600070205080204" pitchFamily="50" charset="-128"/>
              </a:rPr>
              <a:t>（</a:t>
            </a:r>
            <a:r>
              <a:rPr kumimoji="1" lang="en-US" altLang="ja-JP" sz="1600" dirty="0">
                <a:solidFill>
                  <a:schemeClr val="tx1"/>
                </a:solidFill>
                <a:latin typeface="ＭＳ Ｐゴシック" panose="020B0600070205080204" pitchFamily="50" charset="-128"/>
                <a:ea typeface="ＭＳ Ｐゴシック" panose="020B0600070205080204" pitchFamily="50" charset="-128"/>
              </a:rPr>
              <a:t>2013</a:t>
            </a:r>
            <a:r>
              <a:rPr kumimoji="1" lang="ja-JP" altLang="en-US" sz="1600" dirty="0">
                <a:solidFill>
                  <a:schemeClr val="tx1"/>
                </a:solidFill>
                <a:latin typeface="ＭＳ Ｐゴシック" panose="020B0600070205080204" pitchFamily="50" charset="-128"/>
                <a:ea typeface="ＭＳ Ｐゴシック" panose="020B0600070205080204" pitchFamily="50" charset="-128"/>
              </a:rPr>
              <a:t>年度比）</a:t>
            </a:r>
          </a:p>
        </p:txBody>
      </p:sp>
      <p:pic>
        <p:nvPicPr>
          <p:cNvPr id="18" name="図 17">
            <a:extLst>
              <a:ext uri="{FF2B5EF4-FFF2-40B4-BE49-F238E27FC236}">
                <a16:creationId xmlns:a16="http://schemas.microsoft.com/office/drawing/2014/main" id="{EDF73EFB-02E8-C0CB-4E34-13A5D4587258}"/>
              </a:ext>
            </a:extLst>
          </p:cNvPr>
          <p:cNvPicPr>
            <a:picLocks noChangeAspect="1"/>
          </p:cNvPicPr>
          <p:nvPr/>
        </p:nvPicPr>
        <p:blipFill>
          <a:blip r:embed="rId4"/>
          <a:stretch>
            <a:fillRect/>
          </a:stretch>
        </p:blipFill>
        <p:spPr>
          <a:xfrm>
            <a:off x="6313489" y="2813327"/>
            <a:ext cx="2144306" cy="1958668"/>
          </a:xfrm>
          <a:prstGeom prst="rect">
            <a:avLst/>
          </a:prstGeom>
        </p:spPr>
      </p:pic>
      <p:sp>
        <p:nvSpPr>
          <p:cNvPr id="5" name="テキスト ボックス 4">
            <a:extLst>
              <a:ext uri="{FF2B5EF4-FFF2-40B4-BE49-F238E27FC236}">
                <a16:creationId xmlns:a16="http://schemas.microsoft.com/office/drawing/2014/main" id="{2AEC7AA1-88EF-3EE4-F2C7-202EAA26AEBD}"/>
              </a:ext>
            </a:extLst>
          </p:cNvPr>
          <p:cNvSpPr txBox="1"/>
          <p:nvPr/>
        </p:nvSpPr>
        <p:spPr>
          <a:xfrm>
            <a:off x="6999317" y="3609020"/>
            <a:ext cx="813043" cy="523220"/>
          </a:xfrm>
          <a:prstGeom prst="rect">
            <a:avLst/>
          </a:prstGeom>
          <a:noFill/>
        </p:spPr>
        <p:txBody>
          <a:bodyPr wrap="none" rtlCol="0">
            <a:spAutoFit/>
          </a:bodyPr>
          <a:lstStyle/>
          <a:p>
            <a:pPr algn="ctr"/>
            <a:r>
              <a:rPr kumimoji="1" lang="ja-JP" altLang="en-US" sz="700" dirty="0"/>
              <a:t>愛知県</a:t>
            </a:r>
            <a:endParaRPr kumimoji="1" lang="en-US" altLang="ja-JP" sz="700" dirty="0"/>
          </a:p>
          <a:p>
            <a:pPr algn="ctr"/>
            <a:r>
              <a:rPr lang="en-US" altLang="ja-JP" sz="700" dirty="0"/>
              <a:t>2023</a:t>
            </a:r>
            <a:r>
              <a:rPr lang="ja-JP" altLang="en-US" sz="700" dirty="0"/>
              <a:t>年度</a:t>
            </a:r>
            <a:endParaRPr lang="en-US" altLang="ja-JP" sz="700" dirty="0"/>
          </a:p>
          <a:p>
            <a:pPr algn="ctr"/>
            <a:r>
              <a:rPr lang="en-US" altLang="ja-JP" sz="700" dirty="0"/>
              <a:t>69</a:t>
            </a:r>
            <a:r>
              <a:rPr kumimoji="1" lang="en-US" altLang="ja-JP" sz="700" dirty="0"/>
              <a:t>,136</a:t>
            </a:r>
            <a:r>
              <a:rPr kumimoji="1" lang="ja-JP" altLang="en-US" sz="700" dirty="0"/>
              <a:t>千ｔ</a:t>
            </a:r>
            <a:endParaRPr kumimoji="1" lang="en-US" altLang="ja-JP" sz="700" dirty="0"/>
          </a:p>
          <a:p>
            <a:pPr algn="ctr"/>
            <a:r>
              <a:rPr lang="ja-JP" altLang="en-US" sz="700" dirty="0"/>
              <a:t>（吸収量控除前）</a:t>
            </a:r>
            <a:endParaRPr kumimoji="1" lang="ja-JP" altLang="en-US" sz="700" dirty="0"/>
          </a:p>
        </p:txBody>
      </p:sp>
      <p:pic>
        <p:nvPicPr>
          <p:cNvPr id="20" name="図 19">
            <a:extLst>
              <a:ext uri="{FF2B5EF4-FFF2-40B4-BE49-F238E27FC236}">
                <a16:creationId xmlns:a16="http://schemas.microsoft.com/office/drawing/2014/main" id="{085C22DD-D5FD-77B8-3E30-F06B0D65F261}"/>
              </a:ext>
            </a:extLst>
          </p:cNvPr>
          <p:cNvPicPr>
            <a:picLocks noChangeAspect="1"/>
          </p:cNvPicPr>
          <p:nvPr/>
        </p:nvPicPr>
        <p:blipFill>
          <a:blip r:embed="rId5"/>
          <a:stretch>
            <a:fillRect/>
          </a:stretch>
        </p:blipFill>
        <p:spPr>
          <a:xfrm>
            <a:off x="6120172" y="4757517"/>
            <a:ext cx="2375770" cy="2100483"/>
          </a:xfrm>
          <a:prstGeom prst="rect">
            <a:avLst/>
          </a:prstGeom>
        </p:spPr>
      </p:pic>
      <p:sp>
        <p:nvSpPr>
          <p:cNvPr id="10" name="テキスト ボックス 9">
            <a:extLst>
              <a:ext uri="{FF2B5EF4-FFF2-40B4-BE49-F238E27FC236}">
                <a16:creationId xmlns:a16="http://schemas.microsoft.com/office/drawing/2014/main" id="{28E8A2DB-3AD4-29BD-8387-1CBB14EBB7D7}"/>
              </a:ext>
            </a:extLst>
          </p:cNvPr>
          <p:cNvSpPr txBox="1"/>
          <p:nvPr/>
        </p:nvSpPr>
        <p:spPr>
          <a:xfrm>
            <a:off x="6975112" y="5670369"/>
            <a:ext cx="821059" cy="523220"/>
          </a:xfrm>
          <a:prstGeom prst="rect">
            <a:avLst/>
          </a:prstGeom>
          <a:noFill/>
        </p:spPr>
        <p:txBody>
          <a:bodyPr wrap="none" rtlCol="0">
            <a:spAutoFit/>
          </a:bodyPr>
          <a:lstStyle/>
          <a:p>
            <a:pPr algn="ctr"/>
            <a:r>
              <a:rPr lang="ja-JP" altLang="en-US" sz="700" dirty="0"/>
              <a:t>全国</a:t>
            </a:r>
            <a:endParaRPr kumimoji="1" lang="en-US" altLang="ja-JP" sz="700" dirty="0"/>
          </a:p>
          <a:p>
            <a:pPr algn="ctr"/>
            <a:r>
              <a:rPr lang="en-US" altLang="ja-JP" sz="700" dirty="0"/>
              <a:t>2023</a:t>
            </a:r>
            <a:r>
              <a:rPr lang="ja-JP" altLang="en-US" sz="700" dirty="0"/>
              <a:t>年度</a:t>
            </a:r>
            <a:endParaRPr lang="en-US" altLang="ja-JP" sz="700" dirty="0"/>
          </a:p>
          <a:p>
            <a:pPr algn="ctr"/>
            <a:r>
              <a:rPr kumimoji="1" lang="en-US" altLang="ja-JP" sz="700" dirty="0"/>
              <a:t>1,071</a:t>
            </a:r>
            <a:r>
              <a:rPr lang="ja-JP" altLang="en-US" sz="700" dirty="0"/>
              <a:t>百万</a:t>
            </a:r>
            <a:r>
              <a:rPr kumimoji="1" lang="ja-JP" altLang="en-US" sz="700" dirty="0"/>
              <a:t>ｔ</a:t>
            </a:r>
            <a:endParaRPr kumimoji="1" lang="en-US" altLang="ja-JP" sz="700" dirty="0"/>
          </a:p>
          <a:p>
            <a:pPr algn="ctr"/>
            <a:r>
              <a:rPr lang="ja-JP" altLang="en-US" sz="700" dirty="0"/>
              <a:t>（吸収量控除前）</a:t>
            </a:r>
            <a:endParaRPr kumimoji="1" lang="ja-JP" altLang="en-US" sz="700" dirty="0"/>
          </a:p>
        </p:txBody>
      </p:sp>
    </p:spTree>
    <p:extLst>
      <p:ext uri="{BB962C8B-B14F-4D97-AF65-F5344CB8AC3E}">
        <p14:creationId xmlns:p14="http://schemas.microsoft.com/office/powerpoint/2010/main" val="701196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4619E-549B-CD42-4DA2-1266386CD146}"/>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19D2D001-6F18-D490-7879-362D171769C2}"/>
              </a:ext>
            </a:extLst>
          </p:cNvPr>
          <p:cNvSpPr/>
          <p:nvPr/>
        </p:nvSpPr>
        <p:spPr>
          <a:xfrm>
            <a:off x="0" y="-523"/>
            <a:ext cx="9144000" cy="525599"/>
          </a:xfrm>
          <a:prstGeom prst="rect">
            <a:avLst/>
          </a:prstGeom>
          <a:solidFill>
            <a:schemeClr val="accent1">
              <a:lumMod val="7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latin typeface="HG丸ｺﾞｼｯｸM-PRO" panose="020F0600000000000000" pitchFamily="50" charset="-128"/>
                <a:ea typeface="HG丸ｺﾞｼｯｸM-PRO" panose="020F0600000000000000" pitchFamily="50" charset="-128"/>
              </a:rPr>
              <a:t>中小企業向け「脱炭素経営ハンドブック」</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4" name="タイトル 1">
            <a:extLst>
              <a:ext uri="{FF2B5EF4-FFF2-40B4-BE49-F238E27FC236}">
                <a16:creationId xmlns:a16="http://schemas.microsoft.com/office/drawing/2014/main" id="{5E32AD04-53DF-7512-82EA-467196F25C36}"/>
              </a:ext>
            </a:extLst>
          </p:cNvPr>
          <p:cNvSpPr txBox="1">
            <a:spLocks/>
          </p:cNvSpPr>
          <p:nvPr/>
        </p:nvSpPr>
        <p:spPr>
          <a:xfrm>
            <a:off x="201489" y="607898"/>
            <a:ext cx="8726995" cy="844029"/>
          </a:xfrm>
          <a:prstGeom prst="rect">
            <a:avLst/>
          </a:prstGeom>
          <a:noFill/>
        </p:spPr>
        <p:txBody>
          <a:bodyPr anchor="t" anchorCtr="0"/>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2400" dirty="0">
                <a:latin typeface="+mj-ea"/>
              </a:rPr>
              <a:t>愛知県が</a:t>
            </a:r>
            <a:r>
              <a:rPr lang="en-US" altLang="ja-JP" sz="2400" dirty="0">
                <a:latin typeface="+mj-ea"/>
              </a:rPr>
              <a:t>2025</a:t>
            </a:r>
            <a:r>
              <a:rPr lang="ja-JP" altLang="en-US" sz="2400" dirty="0">
                <a:latin typeface="+mj-ea"/>
              </a:rPr>
              <a:t>年４月に作成。主に中小企業を対象に、脱炭素経営のメリットや進め方等について紹介。</a:t>
            </a:r>
          </a:p>
        </p:txBody>
      </p:sp>
      <p:sp>
        <p:nvSpPr>
          <p:cNvPr id="5" name="タイトル 1">
            <a:extLst>
              <a:ext uri="{FF2B5EF4-FFF2-40B4-BE49-F238E27FC236}">
                <a16:creationId xmlns:a16="http://schemas.microsoft.com/office/drawing/2014/main" id="{050952BE-7C89-4BE3-E074-A5DE0A304199}"/>
              </a:ext>
            </a:extLst>
          </p:cNvPr>
          <p:cNvSpPr txBox="1">
            <a:spLocks/>
          </p:cNvSpPr>
          <p:nvPr/>
        </p:nvSpPr>
        <p:spPr>
          <a:xfrm>
            <a:off x="3743908" y="6299069"/>
            <a:ext cx="5076564" cy="360040"/>
          </a:xfrm>
          <a:prstGeom prst="rect">
            <a:avLst/>
          </a:prstGeom>
          <a:noFill/>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600"/>
              <a:t>https://www.pref.aichi.jp/uploaded/attachment/601246.pdf</a:t>
            </a:r>
            <a:endParaRPr lang="ja-JP" altLang="en-US" sz="1600" dirty="0"/>
          </a:p>
        </p:txBody>
      </p:sp>
      <p:sp>
        <p:nvSpPr>
          <p:cNvPr id="13" name="タイトル 1">
            <a:extLst>
              <a:ext uri="{FF2B5EF4-FFF2-40B4-BE49-F238E27FC236}">
                <a16:creationId xmlns:a16="http://schemas.microsoft.com/office/drawing/2014/main" id="{C9264CBA-09D1-B4B2-9E81-BA041B4FBFE1}"/>
              </a:ext>
            </a:extLst>
          </p:cNvPr>
          <p:cNvSpPr txBox="1">
            <a:spLocks/>
          </p:cNvSpPr>
          <p:nvPr/>
        </p:nvSpPr>
        <p:spPr>
          <a:xfrm>
            <a:off x="3966527" y="1564446"/>
            <a:ext cx="4673925" cy="3319176"/>
          </a:xfrm>
          <a:prstGeom prst="rect">
            <a:avLst/>
          </a:prstGeom>
          <a:noFill/>
        </p:spPr>
        <p:txBody>
          <a:bodyPr anchor="t" anchorCtr="0"/>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lnSpc>
                <a:spcPct val="150000"/>
              </a:lnSpc>
            </a:pPr>
            <a:r>
              <a:rPr lang="en-US" altLang="ja-JP" sz="2000" dirty="0">
                <a:latin typeface="+mj-ea"/>
              </a:rPr>
              <a:t>【</a:t>
            </a:r>
            <a:r>
              <a:rPr lang="ja-JP" altLang="en-US" sz="2000" dirty="0">
                <a:latin typeface="+mj-ea"/>
              </a:rPr>
              <a:t>内容</a:t>
            </a:r>
            <a:r>
              <a:rPr lang="en-US" altLang="ja-JP" sz="2000" dirty="0">
                <a:latin typeface="+mj-ea"/>
              </a:rPr>
              <a:t>】</a:t>
            </a:r>
          </a:p>
          <a:p>
            <a:pPr algn="l">
              <a:lnSpc>
                <a:spcPct val="150000"/>
              </a:lnSpc>
            </a:pPr>
            <a:r>
              <a:rPr lang="ja-JP" altLang="en-US" sz="2000" dirty="0">
                <a:latin typeface="+mj-ea"/>
              </a:rPr>
              <a:t>・セルフチェック</a:t>
            </a:r>
            <a:endParaRPr lang="en-US" altLang="ja-JP" sz="2000" dirty="0">
              <a:latin typeface="+mj-ea"/>
            </a:endParaRPr>
          </a:p>
          <a:p>
            <a:pPr algn="l">
              <a:lnSpc>
                <a:spcPct val="150000"/>
              </a:lnSpc>
            </a:pPr>
            <a:r>
              <a:rPr lang="ja-JP" altLang="en-US" sz="2000" dirty="0">
                <a:latin typeface="+mj-ea"/>
              </a:rPr>
              <a:t>・脱炭素経営に取り組まないリスク</a:t>
            </a:r>
            <a:endParaRPr lang="en-US" altLang="ja-JP" sz="2000" dirty="0">
              <a:latin typeface="+mj-ea"/>
            </a:endParaRPr>
          </a:p>
          <a:p>
            <a:pPr algn="l">
              <a:lnSpc>
                <a:spcPct val="150000"/>
              </a:lnSpc>
            </a:pPr>
            <a:r>
              <a:rPr lang="ja-JP" altLang="en-US" sz="2000" dirty="0">
                <a:latin typeface="+mj-ea"/>
              </a:rPr>
              <a:t>・脱炭素経営に取り組むメリット</a:t>
            </a:r>
            <a:endParaRPr lang="en-US" altLang="ja-JP" sz="2000" dirty="0">
              <a:latin typeface="+mj-ea"/>
            </a:endParaRPr>
          </a:p>
          <a:p>
            <a:pPr algn="l">
              <a:lnSpc>
                <a:spcPct val="150000"/>
              </a:lnSpc>
            </a:pPr>
            <a:r>
              <a:rPr lang="ja-JP" altLang="en-US" sz="2000" dirty="0">
                <a:latin typeface="+mj-ea"/>
              </a:rPr>
              <a:t>・脱炭素経営の進め方</a:t>
            </a:r>
            <a:endParaRPr lang="en-US" altLang="ja-JP" sz="2000" dirty="0">
              <a:latin typeface="+mj-ea"/>
            </a:endParaRPr>
          </a:p>
          <a:p>
            <a:pPr algn="l">
              <a:lnSpc>
                <a:spcPct val="150000"/>
              </a:lnSpc>
            </a:pPr>
            <a:r>
              <a:rPr lang="ja-JP" altLang="en-US" sz="2000" dirty="0">
                <a:latin typeface="+mj-ea"/>
              </a:rPr>
              <a:t>・実際に取り組んだ企業の事例　</a:t>
            </a:r>
            <a:endParaRPr lang="en-US" altLang="ja-JP" sz="2000" dirty="0">
              <a:latin typeface="+mj-ea"/>
            </a:endParaRPr>
          </a:p>
          <a:p>
            <a:pPr algn="l">
              <a:lnSpc>
                <a:spcPct val="150000"/>
              </a:lnSpc>
            </a:pPr>
            <a:r>
              <a:rPr lang="ja-JP" altLang="en-US" sz="2000" dirty="0">
                <a:latin typeface="+mj-ea"/>
              </a:rPr>
              <a:t>など</a:t>
            </a:r>
            <a:endParaRPr lang="en-US" altLang="ja-JP" sz="2000" dirty="0">
              <a:latin typeface="+mj-ea"/>
            </a:endParaRPr>
          </a:p>
        </p:txBody>
      </p:sp>
      <p:sp>
        <p:nvSpPr>
          <p:cNvPr id="14" name="スライド番号プレースホルダー 2">
            <a:extLst>
              <a:ext uri="{FF2B5EF4-FFF2-40B4-BE49-F238E27FC236}">
                <a16:creationId xmlns:a16="http://schemas.microsoft.com/office/drawing/2014/main" id="{8D0C433F-FAC1-70B6-30BA-C717C9D9CEC1}"/>
              </a:ext>
            </a:extLst>
          </p:cNvPr>
          <p:cNvSpPr>
            <a:spLocks noGrp="1"/>
          </p:cNvSpPr>
          <p:nvPr>
            <p:ph type="sldNum" sz="quarter" idx="12"/>
          </p:nvPr>
        </p:nvSpPr>
        <p:spPr>
          <a:xfrm>
            <a:off x="7086600" y="6476547"/>
            <a:ext cx="2057400" cy="365125"/>
          </a:xfrm>
        </p:spPr>
        <p:txBody>
          <a:bodyPr/>
          <a:lstStyle/>
          <a:p>
            <a:fld id="{4BA0079C-642A-406C-8A3D-812E7441E759}" type="slidenum">
              <a:rPr lang="en-US" altLang="ja-JP" smtClean="0"/>
              <a:pPr/>
              <a:t>9</a:t>
            </a:fld>
            <a:endParaRPr lang="en-US" altLang="ja-JP"/>
          </a:p>
        </p:txBody>
      </p:sp>
      <p:pic>
        <p:nvPicPr>
          <p:cNvPr id="2" name="図 1">
            <a:extLst>
              <a:ext uri="{FF2B5EF4-FFF2-40B4-BE49-F238E27FC236}">
                <a16:creationId xmlns:a16="http://schemas.microsoft.com/office/drawing/2014/main" id="{85329AA7-1177-4A74-EE92-89DB627A46AD}"/>
              </a:ext>
            </a:extLst>
          </p:cNvPr>
          <p:cNvPicPr>
            <a:picLocks noChangeAspect="1"/>
          </p:cNvPicPr>
          <p:nvPr/>
        </p:nvPicPr>
        <p:blipFill>
          <a:blip r:embed="rId3"/>
          <a:stretch>
            <a:fillRect/>
          </a:stretch>
        </p:blipFill>
        <p:spPr>
          <a:xfrm>
            <a:off x="373487" y="1528342"/>
            <a:ext cx="3269004" cy="4739674"/>
          </a:xfrm>
          <a:prstGeom prst="rect">
            <a:avLst/>
          </a:prstGeom>
          <a:ln>
            <a:solidFill>
              <a:schemeClr val="tx1"/>
            </a:solidFill>
          </a:ln>
        </p:spPr>
      </p:pic>
      <p:sp>
        <p:nvSpPr>
          <p:cNvPr id="6" name="テキスト ボックス 5">
            <a:extLst>
              <a:ext uri="{FF2B5EF4-FFF2-40B4-BE49-F238E27FC236}">
                <a16:creationId xmlns:a16="http://schemas.microsoft.com/office/drawing/2014/main" id="{32CD17B6-20CB-220F-37DF-DE249F822A6D}"/>
              </a:ext>
            </a:extLst>
          </p:cNvPr>
          <p:cNvSpPr txBox="1"/>
          <p:nvPr/>
        </p:nvSpPr>
        <p:spPr>
          <a:xfrm>
            <a:off x="762074" y="6307131"/>
            <a:ext cx="2491830" cy="307777"/>
          </a:xfrm>
          <a:prstGeom prst="rect">
            <a:avLst/>
          </a:prstGeom>
          <a:solidFill>
            <a:schemeClr val="bg1"/>
          </a:solidFill>
          <a:ln w="12700">
            <a:noFill/>
          </a:ln>
        </p:spPr>
        <p:txBody>
          <a:bodyPr wrap="square">
            <a:spAutoFit/>
          </a:bodyPr>
          <a:lstStyle/>
          <a:p>
            <a:pPr algn="ctr"/>
            <a:r>
              <a:rPr lang="ja-JP" altLang="en-US" sz="1400" kern="100">
                <a:latin typeface="ＭＳ Ｐゴシック" panose="020B0600070205080204" pitchFamily="50" charset="-128"/>
                <a:cs typeface="Times New Roman" panose="02020603050405020304" pitchFamily="18" charset="0"/>
              </a:rPr>
              <a:t>（</a:t>
            </a:r>
            <a:r>
              <a:rPr lang="en-US" altLang="ja-JP" sz="1400" kern="100">
                <a:latin typeface="ＭＳ Ｐゴシック" panose="020B0600070205080204" pitchFamily="50" charset="-128"/>
                <a:cs typeface="Times New Roman" panose="02020603050405020304" pitchFamily="18" charset="0"/>
              </a:rPr>
              <a:t>2026</a:t>
            </a:r>
            <a:r>
              <a:rPr lang="ja-JP" altLang="en-US" sz="1400" kern="100">
                <a:latin typeface="ＭＳ Ｐゴシック" panose="020B0600070205080204" pitchFamily="50" charset="-128"/>
                <a:cs typeface="Times New Roman" panose="02020603050405020304" pitchFamily="18" charset="0"/>
              </a:rPr>
              <a:t>年２月 改定版）</a:t>
            </a:r>
            <a:endParaRPr lang="ja-JP" altLang="en-US" sz="1400" dirty="0">
              <a:latin typeface="ＭＳ Ｐゴシック" panose="020B0600070205080204" pitchFamily="50" charset="-128"/>
            </a:endParaRPr>
          </a:p>
        </p:txBody>
      </p:sp>
      <p:pic>
        <p:nvPicPr>
          <p:cNvPr id="9" name="図 8" descr="QR コード&#10;&#10;AI 生成コンテンツは誤りを含む可能性があります。">
            <a:extLst>
              <a:ext uri="{FF2B5EF4-FFF2-40B4-BE49-F238E27FC236}">
                <a16:creationId xmlns:a16="http://schemas.microsoft.com/office/drawing/2014/main" id="{62B9A611-3C4F-C565-C127-6A3A41E4F79A}"/>
              </a:ext>
            </a:extLst>
          </p:cNvPr>
          <p:cNvPicPr>
            <a:picLocks noChangeAspect="1"/>
          </p:cNvPicPr>
          <p:nvPr/>
        </p:nvPicPr>
        <p:blipFill>
          <a:blip r:embed="rId4">
            <a:extLst>
              <a:ext uri="{28A0092B-C50C-407E-A947-70E740481C1C}">
                <a14:useLocalDpi xmlns:a14="http://schemas.microsoft.com/office/drawing/2010/main" val="0"/>
              </a:ext>
            </a:extLst>
          </a:blip>
          <a:srcRect l="7558" t="7405" r="6656" b="7878"/>
          <a:stretch>
            <a:fillRect/>
          </a:stretch>
        </p:blipFill>
        <p:spPr>
          <a:xfrm>
            <a:off x="6804248" y="4412923"/>
            <a:ext cx="1728192" cy="1706650"/>
          </a:xfrm>
          <a:prstGeom prst="rect">
            <a:avLst/>
          </a:prstGeom>
        </p:spPr>
      </p:pic>
    </p:spTree>
    <p:extLst>
      <p:ext uri="{BB962C8B-B14F-4D97-AF65-F5344CB8AC3E}">
        <p14:creationId xmlns:p14="http://schemas.microsoft.com/office/powerpoint/2010/main" val="2890790833"/>
      </p:ext>
    </p:extLst>
  </p:cSld>
  <p:clrMapOvr>
    <a:masterClrMapping/>
  </p:clrMapOvr>
  <mc:AlternateContent xmlns:mc="http://schemas.openxmlformats.org/markup-compatibility/2006" xmlns:p14="http://schemas.microsoft.com/office/powerpoint/2010/main">
    <mc:Choice Requires="p14">
      <p:transition spd="slow" p14:dur="2000" advTm="764"/>
    </mc:Choice>
    <mc:Fallback xmlns="">
      <p:transition spd="slow" advTm="764"/>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AG" val="a6b20368-c395-459f-a89d-2d1dd8aede47"/>
</p:tagLst>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38094</TotalTime>
  <Words>5100</Words>
  <Application>Microsoft Office PowerPoint</Application>
  <PresentationFormat>画面に合わせる (4:3)</PresentationFormat>
  <Paragraphs>566</Paragraphs>
  <Slides>22</Slides>
  <Notes>18</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22</vt:i4>
      </vt:variant>
    </vt:vector>
  </HeadingPairs>
  <TitlesOfParts>
    <vt:vector size="35" baseType="lpstr">
      <vt:lpstr>HG丸ｺﾞｼｯｸM-PRO</vt:lpstr>
      <vt:lpstr>Meiryo UI</vt:lpstr>
      <vt:lpstr>ＭＳ Ｐゴシック</vt:lpstr>
      <vt:lpstr>ＭＳ Ｐ明朝</vt:lpstr>
      <vt:lpstr>ＭＳ ゴシック</vt:lpstr>
      <vt:lpstr>メイリオ</vt:lpstr>
      <vt:lpstr>游ゴシック</vt:lpstr>
      <vt:lpstr>游明朝</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oa</dc:creator>
  <cp:lastModifiedBy>後藤　晃宏</cp:lastModifiedBy>
  <cp:revision>2682</cp:revision>
  <cp:lastPrinted>2026-06-01T07:47:26Z</cp:lastPrinted>
  <dcterms:created xsi:type="dcterms:W3CDTF">1601-01-01T00:00:00Z</dcterms:created>
  <dcterms:modified xsi:type="dcterms:W3CDTF">2026-06-09T11:44:36Z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