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96" r:id="rId1"/>
  </p:sldMasterIdLst>
  <p:notesMasterIdLst>
    <p:notesMasterId r:id="rId27"/>
  </p:notesMasterIdLst>
  <p:sldIdLst>
    <p:sldId id="256" r:id="rId2"/>
    <p:sldId id="374" r:id="rId3"/>
    <p:sldId id="377" r:id="rId4"/>
    <p:sldId id="292" r:id="rId5"/>
    <p:sldId id="330" r:id="rId6"/>
    <p:sldId id="349" r:id="rId7"/>
    <p:sldId id="378" r:id="rId8"/>
    <p:sldId id="350" r:id="rId9"/>
    <p:sldId id="328" r:id="rId10"/>
    <p:sldId id="375" r:id="rId11"/>
    <p:sldId id="258" r:id="rId12"/>
    <p:sldId id="259" r:id="rId13"/>
    <p:sldId id="260" r:id="rId14"/>
    <p:sldId id="261" r:id="rId15"/>
    <p:sldId id="266" r:id="rId16"/>
    <p:sldId id="263" r:id="rId17"/>
    <p:sldId id="264" r:id="rId18"/>
    <p:sldId id="265" r:id="rId19"/>
    <p:sldId id="376" r:id="rId20"/>
    <p:sldId id="369" r:id="rId21"/>
    <p:sldId id="368" r:id="rId22"/>
    <p:sldId id="370" r:id="rId23"/>
    <p:sldId id="371" r:id="rId24"/>
    <p:sldId id="372" r:id="rId25"/>
    <p:sldId id="373" r:id="rId26"/>
  </p:sldIdLst>
  <p:sldSz cx="12192000" cy="6858000"/>
  <p:notesSz cx="6770688" cy="99028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039F"/>
    <a:srgbClr val="FF99FF"/>
    <a:srgbClr val="0DA77F"/>
    <a:srgbClr val="D9D9D9"/>
    <a:srgbClr val="4472C4"/>
    <a:srgbClr val="009DD9"/>
    <a:srgbClr val="0BD0D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1074C0-2949-7F15-96B7-A0560B96CBA5}" v="38" dt="2025-10-21T00:55:29.8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44" autoAdjust="0"/>
    <p:restoredTop sz="68606" autoAdjust="0"/>
  </p:normalViewPr>
  <p:slideViewPr>
    <p:cSldViewPr snapToGrid="0">
      <p:cViewPr varScale="1">
        <p:scale>
          <a:sx n="76" d="100"/>
          <a:sy n="76" d="100"/>
        </p:scale>
        <p:origin x="1554" y="72"/>
      </p:cViewPr>
      <p:guideLst/>
    </p:cSldViewPr>
  </p:slideViewPr>
  <p:notesTextViewPr>
    <p:cViewPr>
      <p:scale>
        <a:sx n="150" d="100"/>
        <a:sy n="150" d="100"/>
      </p:scale>
      <p:origin x="0" y="-31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時國　牧子" userId="S::a110944700@pref.aichi.lg.jp::e362e12b-0ddc-466b-8667-645337789dd4" providerId="AD" clId="Web-{F41074C0-2949-7F15-96B7-A0560B96CBA5}"/>
    <pc:docChg chg="modSld">
      <pc:chgData name="時國　牧子" userId="S::a110944700@pref.aichi.lg.jp::e362e12b-0ddc-466b-8667-645337789dd4" providerId="AD" clId="Web-{F41074C0-2949-7F15-96B7-A0560B96CBA5}" dt="2025-10-21T02:02:01.041" v="248"/>
      <pc:docMkLst>
        <pc:docMk/>
      </pc:docMkLst>
      <pc:sldChg chg="modSp modNotes">
        <pc:chgData name="時國　牧子" userId="S::a110944700@pref.aichi.lg.jp::e362e12b-0ddc-466b-8667-645337789dd4" providerId="AD" clId="Web-{F41074C0-2949-7F15-96B7-A0560B96CBA5}" dt="2025-10-21T01:13:31.411" v="37"/>
        <pc:sldMkLst>
          <pc:docMk/>
          <pc:sldMk cId="2051724538" sldId="258"/>
        </pc:sldMkLst>
        <pc:spChg chg="mod">
          <ac:chgData name="時國　牧子" userId="S::a110944700@pref.aichi.lg.jp::e362e12b-0ddc-466b-8667-645337789dd4" providerId="AD" clId="Web-{F41074C0-2949-7F15-96B7-A0560B96CBA5}" dt="2025-10-21T00:55:29.648" v="17" actId="20577"/>
          <ac:spMkLst>
            <pc:docMk/>
            <pc:sldMk cId="2051724538" sldId="258"/>
            <ac:spMk id="14" creationId="{3C55891F-2868-4D7E-490F-844EE3A89540}"/>
          </ac:spMkLst>
        </pc:spChg>
      </pc:sldChg>
      <pc:sldChg chg="modNotes">
        <pc:chgData name="時國　牧子" userId="S::a110944700@pref.aichi.lg.jp::e362e12b-0ddc-466b-8667-645337789dd4" providerId="AD" clId="Web-{F41074C0-2949-7F15-96B7-A0560B96CBA5}" dt="2025-10-21T01:18:54.127" v="40"/>
        <pc:sldMkLst>
          <pc:docMk/>
          <pc:sldMk cId="2056063003" sldId="259"/>
        </pc:sldMkLst>
      </pc:sldChg>
      <pc:sldChg chg="modNotes">
        <pc:chgData name="時國　牧子" userId="S::a110944700@pref.aichi.lg.jp::e362e12b-0ddc-466b-8667-645337789dd4" providerId="AD" clId="Web-{F41074C0-2949-7F15-96B7-A0560B96CBA5}" dt="2025-10-21T01:28:16.964" v="56"/>
        <pc:sldMkLst>
          <pc:docMk/>
          <pc:sldMk cId="2004843290" sldId="260"/>
        </pc:sldMkLst>
      </pc:sldChg>
      <pc:sldChg chg="modNotes">
        <pc:chgData name="時國　牧子" userId="S::a110944700@pref.aichi.lg.jp::e362e12b-0ddc-466b-8667-645337789dd4" providerId="AD" clId="Web-{F41074C0-2949-7F15-96B7-A0560B96CBA5}" dt="2025-10-21T01:54:09.156" v="238"/>
        <pc:sldMkLst>
          <pc:docMk/>
          <pc:sldMk cId="2506929096" sldId="261"/>
        </pc:sldMkLst>
      </pc:sldChg>
      <pc:sldChg chg="modNotes">
        <pc:chgData name="時國　牧子" userId="S::a110944700@pref.aichi.lg.jp::e362e12b-0ddc-466b-8667-645337789dd4" providerId="AD" clId="Web-{F41074C0-2949-7F15-96B7-A0560B96CBA5}" dt="2025-10-21T02:00:38.319" v="240"/>
        <pc:sldMkLst>
          <pc:docMk/>
          <pc:sldMk cId="3554341462" sldId="265"/>
        </pc:sldMkLst>
      </pc:sldChg>
      <pc:sldChg chg="modNotes">
        <pc:chgData name="時國　牧子" userId="S::a110944700@pref.aichi.lg.jp::e362e12b-0ddc-466b-8667-645337789dd4" providerId="AD" clId="Web-{F41074C0-2949-7F15-96B7-A0560B96CBA5}" dt="2025-10-21T02:02:01.041" v="248"/>
        <pc:sldMkLst>
          <pc:docMk/>
          <pc:sldMk cId="738191334" sldId="26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ltLang="en-US" sz="1600" b="1" dirty="0">
                <a:latin typeface="Meiryo UI" panose="020B0604030504040204" pitchFamily="50" charset="-128"/>
                <a:ea typeface="Meiryo UI" panose="020B0604030504040204" pitchFamily="50" charset="-128"/>
              </a:rPr>
              <a:t>従業員規模別求人倍率</a:t>
            </a:r>
            <a:r>
              <a:rPr lang="ja-JP" altLang="en-US" sz="900" b="1" dirty="0">
                <a:latin typeface="Meiryo UI" panose="020B0604030504040204" pitchFamily="50" charset="-128"/>
                <a:ea typeface="Meiryo UI" panose="020B0604030504040204" pitchFamily="50" charset="-128"/>
              </a:rPr>
              <a:t>　　　</a:t>
            </a: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リクルートワークス研究所「第</a:t>
            </a:r>
            <a:r>
              <a:rPr lang="en-US" altLang="ja-JP" sz="1050" dirty="0">
                <a:latin typeface="Meiryo UI" panose="020B0604030504040204" pitchFamily="50" charset="-128"/>
                <a:ea typeface="Meiryo UI" panose="020B0604030504040204" pitchFamily="50" charset="-128"/>
              </a:rPr>
              <a:t>42</a:t>
            </a:r>
            <a:r>
              <a:rPr lang="ja-JP" altLang="en-US" sz="1050" dirty="0">
                <a:latin typeface="Meiryo UI" panose="020B0604030504040204" pitchFamily="50" charset="-128"/>
                <a:ea typeface="Meiryo UI" panose="020B0604030504040204" pitchFamily="50" charset="-128"/>
              </a:rPr>
              <a:t>回ワークス大卒求人倍率調査」を元に作成</a:t>
            </a:r>
          </a:p>
        </c:rich>
      </c:tx>
      <c:layout>
        <c:manualLayout>
          <c:xMode val="edge"/>
          <c:yMode val="edge"/>
          <c:x val="0.10852027707631023"/>
          <c:y val="1.6889215050030981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3.8930685664696513E-2"/>
          <c:y val="0.17407705934288173"/>
          <c:w val="0.93908344909505537"/>
          <c:h val="0.64090562225508985"/>
        </c:manualLayout>
      </c:layout>
      <c:barChart>
        <c:barDir val="col"/>
        <c:grouping val="clustered"/>
        <c:varyColors val="0"/>
        <c:ser>
          <c:idx val="0"/>
          <c:order val="0"/>
          <c:tx>
            <c:strRef>
              <c:f>Sheet1!$B$1</c:f>
              <c:strCache>
                <c:ptCount val="1"/>
                <c:pt idx="0">
                  <c:v>2010年卒</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従業員300人未満</c:v>
                </c:pt>
                <c:pt idx="1">
                  <c:v>300～999人</c:v>
                </c:pt>
                <c:pt idx="2">
                  <c:v>1,000～4,999人</c:v>
                </c:pt>
                <c:pt idx="3">
                  <c:v>5,000人以上</c:v>
                </c:pt>
              </c:strCache>
            </c:strRef>
          </c:cat>
          <c:val>
            <c:numRef>
              <c:f>Sheet1!$B$2:$B$5</c:f>
              <c:numCache>
                <c:formatCode>General</c:formatCode>
                <c:ptCount val="4"/>
                <c:pt idx="0">
                  <c:v>8.43</c:v>
                </c:pt>
                <c:pt idx="1">
                  <c:v>1.51</c:v>
                </c:pt>
                <c:pt idx="2">
                  <c:v>0.66</c:v>
                </c:pt>
                <c:pt idx="3">
                  <c:v>0.38</c:v>
                </c:pt>
              </c:numCache>
            </c:numRef>
          </c:val>
          <c:extLst>
            <c:ext xmlns:c16="http://schemas.microsoft.com/office/drawing/2014/chart" uri="{C3380CC4-5D6E-409C-BE32-E72D297353CC}">
              <c16:uniqueId val="{00000000-71B6-4BA0-8018-0F99B3EA38C2}"/>
            </c:ext>
          </c:extLst>
        </c:ser>
        <c:ser>
          <c:idx val="1"/>
          <c:order val="1"/>
          <c:tx>
            <c:strRef>
              <c:f>Sheet1!$C$1</c:f>
              <c:strCache>
                <c:ptCount val="1"/>
                <c:pt idx="0">
                  <c:v>2015年卒</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従業員300人未満</c:v>
                </c:pt>
                <c:pt idx="1">
                  <c:v>300～999人</c:v>
                </c:pt>
                <c:pt idx="2">
                  <c:v>1,000～4,999人</c:v>
                </c:pt>
                <c:pt idx="3">
                  <c:v>5,000人以上</c:v>
                </c:pt>
              </c:strCache>
            </c:strRef>
          </c:cat>
          <c:val>
            <c:numRef>
              <c:f>Sheet1!$C$2:$C$5</c:f>
              <c:numCache>
                <c:formatCode>General</c:formatCode>
                <c:ptCount val="4"/>
                <c:pt idx="0">
                  <c:v>4.5199999999999996</c:v>
                </c:pt>
                <c:pt idx="1">
                  <c:v>1.19</c:v>
                </c:pt>
                <c:pt idx="2">
                  <c:v>0.84</c:v>
                </c:pt>
                <c:pt idx="3">
                  <c:v>0.55000000000000004</c:v>
                </c:pt>
              </c:numCache>
            </c:numRef>
          </c:val>
          <c:extLst>
            <c:ext xmlns:c16="http://schemas.microsoft.com/office/drawing/2014/chart" uri="{C3380CC4-5D6E-409C-BE32-E72D297353CC}">
              <c16:uniqueId val="{00000001-71B6-4BA0-8018-0F99B3EA38C2}"/>
            </c:ext>
          </c:extLst>
        </c:ser>
        <c:ser>
          <c:idx val="2"/>
          <c:order val="2"/>
          <c:tx>
            <c:strRef>
              <c:f>Sheet1!$D$1</c:f>
              <c:strCache>
                <c:ptCount val="1"/>
                <c:pt idx="0">
                  <c:v>2020年卒</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従業員300人未満</c:v>
                </c:pt>
                <c:pt idx="1">
                  <c:v>300～999人</c:v>
                </c:pt>
                <c:pt idx="2">
                  <c:v>1,000～4,999人</c:v>
                </c:pt>
                <c:pt idx="3">
                  <c:v>5,000人以上</c:v>
                </c:pt>
              </c:strCache>
            </c:strRef>
          </c:cat>
          <c:val>
            <c:numRef>
              <c:f>Sheet1!$D$2:$D$5</c:f>
              <c:numCache>
                <c:formatCode>General</c:formatCode>
                <c:ptCount val="4"/>
                <c:pt idx="0">
                  <c:v>8.6199999999999992</c:v>
                </c:pt>
                <c:pt idx="1">
                  <c:v>1.22</c:v>
                </c:pt>
                <c:pt idx="2">
                  <c:v>1.08</c:v>
                </c:pt>
                <c:pt idx="3">
                  <c:v>0.42</c:v>
                </c:pt>
              </c:numCache>
            </c:numRef>
          </c:val>
          <c:extLst>
            <c:ext xmlns:c16="http://schemas.microsoft.com/office/drawing/2014/chart" uri="{C3380CC4-5D6E-409C-BE32-E72D297353CC}">
              <c16:uniqueId val="{00000002-71B6-4BA0-8018-0F99B3EA38C2}"/>
            </c:ext>
          </c:extLst>
        </c:ser>
        <c:ser>
          <c:idx val="3"/>
          <c:order val="3"/>
          <c:tx>
            <c:strRef>
              <c:f>Sheet1!$E$1</c:f>
              <c:strCache>
                <c:ptCount val="1"/>
                <c:pt idx="0">
                  <c:v>2026年卒</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従業員300人未満</c:v>
                </c:pt>
                <c:pt idx="1">
                  <c:v>300～999人</c:v>
                </c:pt>
                <c:pt idx="2">
                  <c:v>1,000～4,999人</c:v>
                </c:pt>
                <c:pt idx="3">
                  <c:v>5,000人以上</c:v>
                </c:pt>
              </c:strCache>
            </c:strRef>
          </c:cat>
          <c:val>
            <c:numRef>
              <c:f>Sheet1!$E$2:$E$5</c:f>
              <c:numCache>
                <c:formatCode>General</c:formatCode>
                <c:ptCount val="4"/>
                <c:pt idx="0">
                  <c:v>8.98</c:v>
                </c:pt>
                <c:pt idx="1">
                  <c:v>1.43</c:v>
                </c:pt>
                <c:pt idx="2">
                  <c:v>1.05</c:v>
                </c:pt>
                <c:pt idx="3">
                  <c:v>0.34</c:v>
                </c:pt>
              </c:numCache>
            </c:numRef>
          </c:val>
          <c:extLst>
            <c:ext xmlns:c16="http://schemas.microsoft.com/office/drawing/2014/chart" uri="{C3380CC4-5D6E-409C-BE32-E72D297353CC}">
              <c16:uniqueId val="{00000003-71B6-4BA0-8018-0F99B3EA38C2}"/>
            </c:ext>
          </c:extLst>
        </c:ser>
        <c:dLbls>
          <c:showLegendKey val="0"/>
          <c:showVal val="0"/>
          <c:showCatName val="0"/>
          <c:showSerName val="0"/>
          <c:showPercent val="0"/>
          <c:showBubbleSize val="0"/>
        </c:dLbls>
        <c:gapWidth val="219"/>
        <c:overlap val="-27"/>
        <c:axId val="682590736"/>
        <c:axId val="682594336"/>
      </c:barChart>
      <c:catAx>
        <c:axId val="682590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82594336"/>
        <c:crosses val="autoZero"/>
        <c:auto val="1"/>
        <c:lblAlgn val="ctr"/>
        <c:lblOffset val="100"/>
        <c:noMultiLvlLbl val="0"/>
      </c:catAx>
      <c:valAx>
        <c:axId val="682594336"/>
        <c:scaling>
          <c:orientation val="minMax"/>
          <c:max val="9"/>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682590736"/>
        <c:crosses val="autoZero"/>
        <c:crossBetween val="between"/>
        <c:majorUnit val="1"/>
      </c:valAx>
      <c:spPr>
        <a:noFill/>
        <a:ln>
          <a:noFill/>
        </a:ln>
        <a:effectLst/>
      </c:spPr>
    </c:plotArea>
    <c:legend>
      <c:legendPos val="b"/>
      <c:layout>
        <c:manualLayout>
          <c:xMode val="edge"/>
          <c:yMode val="edge"/>
          <c:x val="0.24610282608636516"/>
          <c:y val="0.92197475059991862"/>
          <c:w val="0.50779422417223463"/>
          <c:h val="6.305086856125205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61319391410595"/>
          <c:y val="0.24488993384581947"/>
          <c:w val="0.55871067871648195"/>
          <c:h val="0.48157710327540904"/>
        </c:manualLayout>
      </c:layout>
      <c:barChart>
        <c:barDir val="col"/>
        <c:grouping val="stacked"/>
        <c:varyColors val="0"/>
        <c:ser>
          <c:idx val="0"/>
          <c:order val="0"/>
          <c:tx>
            <c:strRef>
              <c:f>Sheet1!$B$1</c:f>
              <c:strCache>
                <c:ptCount val="1"/>
                <c:pt idx="0">
                  <c:v>身分に基づく在留資格</c:v>
                </c:pt>
              </c:strCache>
            </c:strRef>
          </c:tx>
          <c:spPr>
            <a:solidFill>
              <a:srgbClr val="00B0F0"/>
            </a:solidFill>
            <a:ln>
              <a:noFill/>
            </a:ln>
            <a:effectLst/>
          </c:spPr>
          <c:invertIfNegative val="0"/>
          <c:cat>
            <c:strRef>
              <c:f>Sheet1!$A$2:$A$6</c:f>
              <c:strCache>
                <c:ptCount val="5"/>
                <c:pt idx="0">
                  <c:v>2021年度</c:v>
                </c:pt>
                <c:pt idx="1">
                  <c:v>2022年度</c:v>
                </c:pt>
                <c:pt idx="2">
                  <c:v>2023年度</c:v>
                </c:pt>
                <c:pt idx="3">
                  <c:v>2024年度</c:v>
                </c:pt>
                <c:pt idx="4">
                  <c:v>2025年度</c:v>
                </c:pt>
              </c:strCache>
            </c:strRef>
          </c:cat>
          <c:val>
            <c:numRef>
              <c:f>Sheet1!$B$2:$B$6</c:f>
              <c:numCache>
                <c:formatCode>#,##0_);[Red]\(#,##0\)</c:formatCode>
                <c:ptCount val="5"/>
                <c:pt idx="0">
                  <c:v>87661</c:v>
                </c:pt>
                <c:pt idx="1">
                  <c:v>90651</c:v>
                </c:pt>
                <c:pt idx="2">
                  <c:v>95987</c:v>
                </c:pt>
                <c:pt idx="3">
                  <c:v>98365</c:v>
                </c:pt>
                <c:pt idx="4">
                  <c:v>101335</c:v>
                </c:pt>
              </c:numCache>
            </c:numRef>
          </c:val>
          <c:extLst>
            <c:ext xmlns:c16="http://schemas.microsoft.com/office/drawing/2014/chart" uri="{C3380CC4-5D6E-409C-BE32-E72D297353CC}">
              <c16:uniqueId val="{00000000-5FC1-4BE0-8ECA-8DE157069754}"/>
            </c:ext>
          </c:extLst>
        </c:ser>
        <c:ser>
          <c:idx val="1"/>
          <c:order val="1"/>
          <c:tx>
            <c:strRef>
              <c:f>Sheet1!$C$1</c:f>
              <c:strCache>
                <c:ptCount val="1"/>
                <c:pt idx="0">
                  <c:v>専門的・技術的分野の在留資格</c:v>
                </c:pt>
              </c:strCache>
            </c:strRef>
          </c:tx>
          <c:spPr>
            <a:solidFill>
              <a:srgbClr val="FFC000"/>
            </a:solidFill>
            <a:ln>
              <a:noFill/>
            </a:ln>
            <a:effectLst/>
          </c:spPr>
          <c:invertIfNegative val="0"/>
          <c:cat>
            <c:strRef>
              <c:f>Sheet1!$A$2:$A$6</c:f>
              <c:strCache>
                <c:ptCount val="5"/>
                <c:pt idx="0">
                  <c:v>2021年度</c:v>
                </c:pt>
                <c:pt idx="1">
                  <c:v>2022年度</c:v>
                </c:pt>
                <c:pt idx="2">
                  <c:v>2023年度</c:v>
                </c:pt>
                <c:pt idx="3">
                  <c:v>2024年度</c:v>
                </c:pt>
                <c:pt idx="4">
                  <c:v>2025年度</c:v>
                </c:pt>
              </c:strCache>
            </c:strRef>
          </c:cat>
          <c:val>
            <c:numRef>
              <c:f>Sheet1!$C$2:$C$6</c:f>
              <c:numCache>
                <c:formatCode>#,##0_);[Red]\(#,##0\)</c:formatCode>
                <c:ptCount val="5"/>
                <c:pt idx="0">
                  <c:v>28503</c:v>
                </c:pt>
                <c:pt idx="1">
                  <c:v>38030</c:v>
                </c:pt>
                <c:pt idx="2">
                  <c:v>46951</c:v>
                </c:pt>
                <c:pt idx="3">
                  <c:v>54242</c:v>
                </c:pt>
                <c:pt idx="4">
                  <c:v>64680</c:v>
                </c:pt>
              </c:numCache>
            </c:numRef>
          </c:val>
          <c:extLst>
            <c:ext xmlns:c16="http://schemas.microsoft.com/office/drawing/2014/chart" uri="{C3380CC4-5D6E-409C-BE32-E72D297353CC}">
              <c16:uniqueId val="{00000001-5FC1-4BE0-8ECA-8DE157069754}"/>
            </c:ext>
          </c:extLst>
        </c:ser>
        <c:ser>
          <c:idx val="2"/>
          <c:order val="2"/>
          <c:tx>
            <c:strRef>
              <c:f>Sheet1!$D$1</c:f>
              <c:strCache>
                <c:ptCount val="1"/>
                <c:pt idx="0">
                  <c:v>技能実習</c:v>
                </c:pt>
              </c:strCache>
            </c:strRef>
          </c:tx>
          <c:spPr>
            <a:solidFill>
              <a:schemeClr val="accent4">
                <a:lumMod val="40000"/>
                <a:lumOff val="60000"/>
              </a:schemeClr>
            </a:solidFill>
            <a:ln>
              <a:noFill/>
            </a:ln>
            <a:effectLst/>
          </c:spPr>
          <c:invertIfNegative val="0"/>
          <c:cat>
            <c:strRef>
              <c:f>Sheet1!$A$2:$A$6</c:f>
              <c:strCache>
                <c:ptCount val="5"/>
                <c:pt idx="0">
                  <c:v>2021年度</c:v>
                </c:pt>
                <c:pt idx="1">
                  <c:v>2022年度</c:v>
                </c:pt>
                <c:pt idx="2">
                  <c:v>2023年度</c:v>
                </c:pt>
                <c:pt idx="3">
                  <c:v>2024年度</c:v>
                </c:pt>
                <c:pt idx="4">
                  <c:v>2025年度</c:v>
                </c:pt>
              </c:strCache>
            </c:strRef>
          </c:cat>
          <c:val>
            <c:numRef>
              <c:f>Sheet1!$D$2:$D$6</c:f>
              <c:numCache>
                <c:formatCode>#,##0_);[Red]\(#,##0\)</c:formatCode>
                <c:ptCount val="5"/>
                <c:pt idx="0">
                  <c:v>36834</c:v>
                </c:pt>
                <c:pt idx="1">
                  <c:v>33471</c:v>
                </c:pt>
                <c:pt idx="2">
                  <c:v>38887</c:v>
                </c:pt>
                <c:pt idx="3">
                  <c:v>45048</c:v>
                </c:pt>
                <c:pt idx="4">
                  <c:v>48162</c:v>
                </c:pt>
              </c:numCache>
            </c:numRef>
          </c:val>
          <c:extLst>
            <c:ext xmlns:c16="http://schemas.microsoft.com/office/drawing/2014/chart" uri="{C3380CC4-5D6E-409C-BE32-E72D297353CC}">
              <c16:uniqueId val="{00000002-5FC1-4BE0-8ECA-8DE157069754}"/>
            </c:ext>
          </c:extLst>
        </c:ser>
        <c:ser>
          <c:idx val="3"/>
          <c:order val="3"/>
          <c:tx>
            <c:strRef>
              <c:f>Sheet1!$E$1</c:f>
              <c:strCache>
                <c:ptCount val="1"/>
                <c:pt idx="0">
                  <c:v>留学</c:v>
                </c:pt>
              </c:strCache>
            </c:strRef>
          </c:tx>
          <c:spPr>
            <a:solidFill>
              <a:srgbClr val="7030A0"/>
            </a:solidFill>
            <a:ln>
              <a:noFill/>
            </a:ln>
            <a:effectLst/>
          </c:spPr>
          <c:invertIfNegative val="0"/>
          <c:cat>
            <c:strRef>
              <c:f>Sheet1!$A$2:$A$6</c:f>
              <c:strCache>
                <c:ptCount val="5"/>
                <c:pt idx="0">
                  <c:v>2021年度</c:v>
                </c:pt>
                <c:pt idx="1">
                  <c:v>2022年度</c:v>
                </c:pt>
                <c:pt idx="2">
                  <c:v>2023年度</c:v>
                </c:pt>
                <c:pt idx="3">
                  <c:v>2024年度</c:v>
                </c:pt>
                <c:pt idx="4">
                  <c:v>2025年度</c:v>
                </c:pt>
              </c:strCache>
            </c:strRef>
          </c:cat>
          <c:val>
            <c:numRef>
              <c:f>Sheet1!$E$2:$E$6</c:f>
              <c:numCache>
                <c:formatCode>#,##0_);[Red]\(#,##0\)</c:formatCode>
                <c:ptCount val="5"/>
                <c:pt idx="0">
                  <c:v>15930</c:v>
                </c:pt>
                <c:pt idx="1">
                  <c:v>16329</c:v>
                </c:pt>
                <c:pt idx="2">
                  <c:v>17464</c:v>
                </c:pt>
                <c:pt idx="3">
                  <c:v>18742</c:v>
                </c:pt>
                <c:pt idx="4">
                  <c:v>18790</c:v>
                </c:pt>
              </c:numCache>
            </c:numRef>
          </c:val>
          <c:extLst>
            <c:ext xmlns:c16="http://schemas.microsoft.com/office/drawing/2014/chart" uri="{C3380CC4-5D6E-409C-BE32-E72D297353CC}">
              <c16:uniqueId val="{00000003-5FC1-4BE0-8ECA-8DE157069754}"/>
            </c:ext>
          </c:extLst>
        </c:ser>
        <c:ser>
          <c:idx val="4"/>
          <c:order val="4"/>
          <c:tx>
            <c:strRef>
              <c:f>Sheet1!$F$1</c:f>
              <c:strCache>
                <c:ptCount val="1"/>
                <c:pt idx="0">
                  <c:v>その他</c:v>
                </c:pt>
              </c:strCache>
            </c:strRef>
          </c:tx>
          <c:spPr>
            <a:solidFill>
              <a:srgbClr val="C00000"/>
            </a:solidFill>
            <a:ln>
              <a:noFill/>
            </a:ln>
            <a:effectLst/>
          </c:spPr>
          <c:invertIfNegative val="0"/>
          <c:cat>
            <c:strRef>
              <c:f>Sheet1!$A$2:$A$6</c:f>
              <c:strCache>
                <c:ptCount val="5"/>
                <c:pt idx="0">
                  <c:v>2021年度</c:v>
                </c:pt>
                <c:pt idx="1">
                  <c:v>2022年度</c:v>
                </c:pt>
                <c:pt idx="2">
                  <c:v>2023年度</c:v>
                </c:pt>
                <c:pt idx="3">
                  <c:v>2024年度</c:v>
                </c:pt>
                <c:pt idx="4">
                  <c:v>2025年度</c:v>
                </c:pt>
              </c:strCache>
            </c:strRef>
          </c:cat>
          <c:val>
            <c:numRef>
              <c:f>Sheet1!$F$2:$F$6</c:f>
              <c:numCache>
                <c:formatCode>#,##0_);[Red]\(#,##0\)</c:formatCode>
                <c:ptCount val="5"/>
                <c:pt idx="0">
                  <c:v>8841</c:v>
                </c:pt>
                <c:pt idx="1">
                  <c:v>10210</c:v>
                </c:pt>
                <c:pt idx="2">
                  <c:v>10870</c:v>
                </c:pt>
                <c:pt idx="3">
                  <c:v>13230</c:v>
                </c:pt>
                <c:pt idx="4">
                  <c:v>16109</c:v>
                </c:pt>
              </c:numCache>
            </c:numRef>
          </c:val>
          <c:extLst>
            <c:ext xmlns:c16="http://schemas.microsoft.com/office/drawing/2014/chart" uri="{C3380CC4-5D6E-409C-BE32-E72D297353CC}">
              <c16:uniqueId val="{00000004-5FC1-4BE0-8ECA-8DE157069754}"/>
            </c:ext>
          </c:extLst>
        </c:ser>
        <c:dLbls>
          <c:showLegendKey val="0"/>
          <c:showVal val="0"/>
          <c:showCatName val="0"/>
          <c:showSerName val="0"/>
          <c:showPercent val="0"/>
          <c:showBubbleSize val="0"/>
        </c:dLbls>
        <c:gapWidth val="150"/>
        <c:overlap val="100"/>
        <c:axId val="950384560"/>
        <c:axId val="950378440"/>
      </c:barChart>
      <c:catAx>
        <c:axId val="95038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BIZ UDゴシック" panose="020B0400000000000000" pitchFamily="49" charset="-128"/>
                <a:ea typeface="BIZ UDゴシック" panose="020B0400000000000000" pitchFamily="49" charset="-128"/>
                <a:cs typeface="+mn-cs"/>
              </a:defRPr>
            </a:pPr>
            <a:endParaRPr lang="ja-JP"/>
          </a:p>
        </c:txPr>
        <c:crossAx val="950378440"/>
        <c:crosses val="autoZero"/>
        <c:auto val="1"/>
        <c:lblAlgn val="ctr"/>
        <c:lblOffset val="100"/>
        <c:noMultiLvlLbl val="0"/>
      </c:catAx>
      <c:valAx>
        <c:axId val="950378440"/>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1100" b="0" i="0" u="none" strike="noStrike" kern="1200" baseline="0">
                <a:solidFill>
                  <a:schemeClr val="tx1">
                    <a:lumMod val="65000"/>
                    <a:lumOff val="35000"/>
                  </a:schemeClr>
                </a:solidFill>
                <a:latin typeface="BIZ UDゴシック" panose="020B0400000000000000" pitchFamily="49" charset="-128"/>
                <a:ea typeface="BIZ UDゴシック" panose="020B0400000000000000" pitchFamily="49" charset="-128"/>
                <a:cs typeface="+mn-cs"/>
              </a:defRPr>
            </a:pPr>
            <a:endParaRPr lang="ja-JP"/>
          </a:p>
        </c:txPr>
        <c:crossAx val="950384560"/>
        <c:crosses val="autoZero"/>
        <c:crossBetween val="between"/>
      </c:valAx>
      <c:spPr>
        <a:noFill/>
        <a:ln>
          <a:noFill/>
        </a:ln>
        <a:effectLst/>
      </c:spPr>
    </c:plotArea>
    <c:legend>
      <c:legendPos val="b"/>
      <c:layout>
        <c:manualLayout>
          <c:xMode val="edge"/>
          <c:yMode val="edge"/>
          <c:x val="0.71943684724158941"/>
          <c:y val="0.1883366212242947"/>
          <c:w val="0.26277015018817124"/>
          <c:h val="0.66633592341800474"/>
        </c:manualLayout>
      </c:layout>
      <c:overlay val="0"/>
      <c:spPr>
        <a:noFill/>
        <a:ln>
          <a:noFill/>
        </a:ln>
        <a:effectLst/>
      </c:spPr>
      <c:txPr>
        <a:bodyPr rot="0" spcFirstLastPara="1" vertOverflow="ellipsis" vert="horz" wrap="square" anchor="ctr" anchorCtr="1"/>
        <a:lstStyle/>
        <a:p>
          <a:pPr>
            <a:defRPr lang="ja-JP" sz="1050" b="0" i="0" u="none" strike="noStrike" kern="1200" baseline="0">
              <a:solidFill>
                <a:schemeClr val="tx1">
                  <a:lumMod val="65000"/>
                  <a:lumOff val="35000"/>
                </a:schemeClr>
              </a:solidFill>
              <a:latin typeface="BIZ UDゴシック" panose="020B0400000000000000" pitchFamily="49" charset="-128"/>
              <a:ea typeface="BIZ UDゴシック" panose="020B0400000000000000" pitchFamily="49"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33965" cy="49686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35156" y="0"/>
            <a:ext cx="2933965" cy="496861"/>
          </a:xfrm>
          <a:prstGeom prst="rect">
            <a:avLst/>
          </a:prstGeom>
        </p:spPr>
        <p:txBody>
          <a:bodyPr vert="horz" lIns="91440" tIns="45720" rIns="91440" bIns="45720" rtlCol="0"/>
          <a:lstStyle>
            <a:lvl1pPr algn="r">
              <a:defRPr sz="1200"/>
            </a:lvl1pPr>
          </a:lstStyle>
          <a:p>
            <a:fld id="{78281B57-C080-4AB2-9E24-6A2A3AD5A364}" type="datetimeFigureOut">
              <a:rPr kumimoji="1" lang="ja-JP" altLang="en-US" smtClean="0"/>
              <a:t>2026/6/15</a:t>
            </a:fld>
            <a:endParaRPr kumimoji="1" lang="ja-JP" altLang="en-US"/>
          </a:p>
        </p:txBody>
      </p:sp>
      <p:sp>
        <p:nvSpPr>
          <p:cNvPr id="4" name="スライド イメージ プレースホルダー 3"/>
          <p:cNvSpPr>
            <a:spLocks noGrp="1" noRot="1" noChangeAspect="1"/>
          </p:cNvSpPr>
          <p:nvPr>
            <p:ph type="sldImg" idx="2"/>
          </p:nvPr>
        </p:nvSpPr>
        <p:spPr>
          <a:xfrm>
            <a:off x="415925" y="1238250"/>
            <a:ext cx="5940425" cy="334168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7069" y="4765735"/>
            <a:ext cx="5416550" cy="38992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05966"/>
            <a:ext cx="2933965" cy="49686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35156" y="9405966"/>
            <a:ext cx="2933965" cy="496860"/>
          </a:xfrm>
          <a:prstGeom prst="rect">
            <a:avLst/>
          </a:prstGeom>
        </p:spPr>
        <p:txBody>
          <a:bodyPr vert="horz" lIns="91440" tIns="45720" rIns="91440" bIns="45720" rtlCol="0" anchor="b"/>
          <a:lstStyle>
            <a:lvl1pPr algn="r">
              <a:defRPr sz="1200"/>
            </a:lvl1pPr>
          </a:lstStyle>
          <a:p>
            <a:fld id="{87D4F5B2-26C4-45B4-BB25-7B9E8D211B7E}" type="slidenum">
              <a:rPr kumimoji="1" lang="ja-JP" altLang="en-US" smtClean="0"/>
              <a:t>‹#›</a:t>
            </a:fld>
            <a:endParaRPr kumimoji="1" lang="ja-JP" altLang="en-US"/>
          </a:p>
        </p:txBody>
      </p:sp>
    </p:spTree>
    <p:extLst>
      <p:ext uri="{BB962C8B-B14F-4D97-AF65-F5344CB8AC3E}">
        <p14:creationId xmlns:p14="http://schemas.microsoft.com/office/powerpoint/2010/main" val="39474108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0</a:t>
            </a:fld>
            <a:endParaRPr kumimoji="1" lang="ja-JP" altLang="en-US"/>
          </a:p>
        </p:txBody>
      </p:sp>
    </p:spTree>
    <p:extLst>
      <p:ext uri="{BB962C8B-B14F-4D97-AF65-F5344CB8AC3E}">
        <p14:creationId xmlns:p14="http://schemas.microsoft.com/office/powerpoint/2010/main" val="2466905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ここからは、外国人材の確保支援について御説明します。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9</a:t>
            </a:fld>
            <a:endParaRPr kumimoji="1" lang="ja-JP" altLang="en-US"/>
          </a:p>
        </p:txBody>
      </p:sp>
    </p:spTree>
    <p:extLst>
      <p:ext uri="{BB962C8B-B14F-4D97-AF65-F5344CB8AC3E}">
        <p14:creationId xmlns:p14="http://schemas.microsoft.com/office/powerpoint/2010/main" val="3469399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はじめに外国人労働者数の状況についてですが、</a:t>
            </a:r>
            <a:endParaRPr kumimoji="1" lang="en-US" altLang="ja-JP" dirty="0"/>
          </a:p>
          <a:p>
            <a:r>
              <a:rPr kumimoji="1" lang="ja-JP" altLang="en-US" dirty="0"/>
              <a:t>愛知県には全国で東京都に次いで２番目に多い約</a:t>
            </a:r>
            <a:r>
              <a:rPr kumimoji="1" lang="en-US" altLang="ja-JP" dirty="0"/>
              <a:t>25</a:t>
            </a:r>
            <a:r>
              <a:rPr kumimoji="1" lang="ja-JP" altLang="en-US" dirty="0"/>
              <a:t>万人の外国人労働者が働いており、</a:t>
            </a:r>
            <a:endParaRPr kumimoji="1" lang="en-US" altLang="ja-JP" dirty="0"/>
          </a:p>
          <a:p>
            <a:r>
              <a:rPr kumimoji="1" lang="ja-JP" altLang="en-US" dirty="0"/>
              <a:t>特に、モノづくり産業が盛んな本県の特色から、技能実習は全国</a:t>
            </a:r>
            <a:r>
              <a:rPr kumimoji="1" lang="en-US" altLang="ja-JP" dirty="0"/>
              <a:t>1</a:t>
            </a:r>
            <a:r>
              <a:rPr kumimoji="1" lang="ja-JP" altLang="en-US" dirty="0"/>
              <a:t>位の約</a:t>
            </a:r>
            <a:r>
              <a:rPr kumimoji="1" lang="en-US" altLang="ja-JP" dirty="0"/>
              <a:t>4</a:t>
            </a:r>
            <a:r>
              <a:rPr kumimoji="1" lang="ja-JP" altLang="en-US" dirty="0"/>
              <a:t>万</a:t>
            </a:r>
            <a:r>
              <a:rPr kumimoji="1" lang="en-US" altLang="ja-JP" dirty="0"/>
              <a:t>8</a:t>
            </a:r>
            <a:r>
              <a:rPr kumimoji="1" lang="ja-JP" altLang="en-US" dirty="0"/>
              <a:t>千人、特定技能は全国</a:t>
            </a:r>
            <a:r>
              <a:rPr kumimoji="1" lang="en-US" altLang="ja-JP" dirty="0"/>
              <a:t>3</a:t>
            </a:r>
            <a:r>
              <a:rPr kumimoji="1" lang="ja-JP" altLang="en-US" dirty="0"/>
              <a:t>位の約</a:t>
            </a:r>
            <a:r>
              <a:rPr kumimoji="1" lang="en-US" altLang="ja-JP" dirty="0"/>
              <a:t>2</a:t>
            </a:r>
            <a:r>
              <a:rPr kumimoji="1" lang="ja-JP" altLang="en-US" dirty="0"/>
              <a:t>万</a:t>
            </a:r>
            <a:r>
              <a:rPr kumimoji="1" lang="en-US" altLang="ja-JP" dirty="0"/>
              <a:t>2</a:t>
            </a:r>
            <a:r>
              <a:rPr kumimoji="1" lang="ja-JP" altLang="en-US" dirty="0"/>
              <a:t>千人となっています。</a:t>
            </a:r>
          </a:p>
          <a:p>
            <a:endParaRPr kumimoji="1" lang="en-US" altLang="ja-JP" dirty="0"/>
          </a:p>
          <a:p>
            <a:r>
              <a:rPr kumimoji="1" lang="ja-JP" altLang="en-US" dirty="0"/>
              <a:t>近年の人手不足感の高まりを受け、国による在留資格制度の見直しが進められており、</a:t>
            </a:r>
            <a:endParaRPr kumimoji="1" lang="en-US" altLang="ja-JP" dirty="0"/>
          </a:p>
          <a:p>
            <a:r>
              <a:rPr kumimoji="1" lang="en-US" altLang="ja-JP" dirty="0"/>
              <a:t>2027</a:t>
            </a:r>
            <a:r>
              <a:rPr kumimoji="1" lang="ja-JP" altLang="en-US" dirty="0"/>
              <a:t>年</a:t>
            </a:r>
            <a:r>
              <a:rPr kumimoji="1" lang="en-US" altLang="ja-JP" dirty="0"/>
              <a:t>4</a:t>
            </a:r>
            <a:r>
              <a:rPr kumimoji="1" lang="ja-JP" altLang="en-US" dirty="0"/>
              <a:t>月には、現行の技能実習制度にかわりる新たな在留資格「育成就労の在留資格」による外国人材の受け入れが始まる予定となっています。</a:t>
            </a:r>
            <a:endParaRPr kumimoji="1" lang="en-US" altLang="ja-JP" dirty="0"/>
          </a:p>
          <a:p>
            <a:endParaRPr kumimoji="1" lang="en-US" altLang="ja-JP" dirty="0"/>
          </a:p>
          <a:p>
            <a:r>
              <a:rPr kumimoji="1" lang="ja-JP" altLang="en-US" dirty="0"/>
              <a:t>この他、特定技能１号及び育成就労における受入れ見込数の再設定や、特定技能１号の対象分野の追加等が行われています。</a:t>
            </a:r>
            <a:endParaRPr kumimoji="1" lang="en-US" altLang="ja-JP" dirty="0"/>
          </a:p>
          <a:p>
            <a:endParaRPr kumimoji="1" lang="en-US" altLang="ja-JP" dirty="0"/>
          </a:p>
          <a:p>
            <a:r>
              <a:rPr kumimoji="1" lang="ja-JP" altLang="en-US" dirty="0"/>
              <a:t>労働力人口が減少する中、今後、多くの外国人材が活躍することが想定されています。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10</a:t>
            </a:fld>
            <a:endParaRPr kumimoji="1" lang="ja-JP" altLang="en-US"/>
          </a:p>
        </p:txBody>
      </p:sp>
    </p:spTree>
    <p:extLst>
      <p:ext uri="{BB962C8B-B14F-4D97-AF65-F5344CB8AC3E}">
        <p14:creationId xmlns:p14="http://schemas.microsoft.com/office/powerpoint/2010/main" val="3841325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こうした中、外国人材の受入れにおいては、採用から定着に至るまでに、様々な不安や課題を抱える企業があることから、それぞれの企業の実情に応じたきめ細かな支援が重要となります。</a:t>
            </a:r>
          </a:p>
          <a:p>
            <a:r>
              <a:rPr kumimoji="1" lang="ja-JP" altLang="en-US" sz="1200" dirty="0">
                <a:solidFill>
                  <a:schemeClr val="tx1"/>
                </a:solidFill>
                <a:latin typeface="メイリオ" panose="020B0604030504040204" pitchFamily="50" charset="-128"/>
                <a:ea typeface="メイリオ" panose="020B0604030504040204" pitchFamily="50" charset="-128"/>
              </a:rPr>
              <a:t>そこで、本県では、中小企業の外国人雇用に関する支援を行う「あいち外国人材受入サポートセンター」を運営しています。</a:t>
            </a:r>
          </a:p>
          <a:p>
            <a:r>
              <a:rPr kumimoji="1" lang="ja-JP" altLang="en-US" sz="1200" dirty="0">
                <a:solidFill>
                  <a:schemeClr val="tx1"/>
                </a:solidFill>
                <a:latin typeface="メイリオ" panose="020B0604030504040204" pitchFamily="50" charset="-128"/>
                <a:ea typeface="メイリオ" panose="020B0604030504040204" pitchFamily="50" charset="-128"/>
              </a:rPr>
              <a:t>次のページから、サポートセンターの具体的な支援メニューについて御説明いたします。</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11</a:t>
            </a:fld>
            <a:endParaRPr kumimoji="1" lang="ja-JP" altLang="en-US"/>
          </a:p>
        </p:txBody>
      </p:sp>
    </p:spTree>
    <p:extLst>
      <p:ext uri="{BB962C8B-B14F-4D97-AF65-F5344CB8AC3E}">
        <p14:creationId xmlns:p14="http://schemas.microsoft.com/office/powerpoint/2010/main" val="10666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１つ目が相談窓口です。</a:t>
            </a:r>
            <a:endParaRPr kumimoji="1" lang="en-US" altLang="ja-JP" dirty="0"/>
          </a:p>
          <a:p>
            <a:endParaRPr kumimoji="1" lang="en-US" altLang="ja-JP" dirty="0"/>
          </a:p>
          <a:p>
            <a:r>
              <a:rPr kumimoji="1" lang="ja-JP" altLang="en-US" dirty="0"/>
              <a:t>企業・外国人双方に対応し、対面・オンライン・電話・メールで相談を行うことができます。</a:t>
            </a:r>
            <a:endParaRPr kumimoji="1" lang="en-US" altLang="ja-JP" dirty="0"/>
          </a:p>
          <a:p>
            <a:r>
              <a:rPr kumimoji="1" lang="ja-JP" altLang="en-US" dirty="0"/>
              <a:t>利用対象は県内に事業所を有する中小企業の方と県内企業に就職を希望する外国人の方です。</a:t>
            </a:r>
            <a:endParaRPr kumimoji="1" lang="en-US" altLang="ja-JP" dirty="0"/>
          </a:p>
          <a:p>
            <a:endParaRPr kumimoji="1" lang="ja-JP" altLang="en-US" dirty="0"/>
          </a:p>
          <a:p>
            <a:r>
              <a:rPr kumimoji="1" lang="ja-JP" altLang="en-US" dirty="0"/>
              <a:t>企業の方は、求人・採用選選考、雇用・労務管理、在留資格、育成・定着に関すること　等の相談が、</a:t>
            </a:r>
          </a:p>
          <a:p>
            <a:r>
              <a:rPr kumimoji="1" lang="ja-JP" altLang="en-US" dirty="0"/>
              <a:t>外国人の方は、就職活動の方法や労務知識、キャリアに関すること　等の相談ができます。</a:t>
            </a:r>
          </a:p>
          <a:p>
            <a:endParaRPr kumimoji="1" lang="en-US" altLang="ja-JP" dirty="0"/>
          </a:p>
          <a:p>
            <a:r>
              <a:rPr kumimoji="1" lang="ja-JP" altLang="en-US" dirty="0">
                <a:ea typeface="游ゴシック"/>
              </a:rPr>
              <a:t>また、相談内容によっては、コンサルタント、</a:t>
            </a:r>
            <a:r>
              <a:rPr lang="ja-JP" altLang="en-US" dirty="0">
                <a:solidFill>
                  <a:schemeClr val="accent1"/>
                </a:solidFill>
                <a:highlight>
                  <a:srgbClr val="FFFF00"/>
                </a:highlight>
                <a:ea typeface="游ゴシック"/>
              </a:rPr>
              <a:t>行政</a:t>
            </a:r>
            <a:r>
              <a:rPr kumimoji="1" lang="ja-JP" altLang="en-US" dirty="0">
                <a:ea typeface="游ゴシック"/>
              </a:rPr>
              <a:t>書士、社会保険労務士等の専門家が対応します。</a:t>
            </a:r>
            <a:endParaRPr lang="ja-JP" altLang="en-US" dirty="0">
              <a:ea typeface="游ゴシック"/>
            </a:endParaRPr>
          </a:p>
          <a:p>
            <a:endParaRPr kumimoji="1" lang="ja-JP" altLang="en-US" dirty="0"/>
          </a:p>
          <a:p>
            <a:r>
              <a:rPr kumimoji="1" lang="ja-JP" altLang="en-US" dirty="0">
                <a:ea typeface="游ゴシック"/>
              </a:rPr>
              <a:t>なお、この窓口では</a:t>
            </a:r>
            <a:r>
              <a:rPr kumimoji="1" lang="ja-JP" altLang="en-US" dirty="0">
                <a:solidFill>
                  <a:schemeClr val="accent1"/>
                </a:solidFill>
                <a:highlight>
                  <a:srgbClr val="FFFF00"/>
                </a:highlight>
                <a:ea typeface="游ゴシック"/>
              </a:rPr>
              <a:t>在留資格や受入環境整備といった</a:t>
            </a:r>
            <a:r>
              <a:rPr lang="ja-JP" altLang="en-US" dirty="0">
                <a:solidFill>
                  <a:schemeClr val="accent1"/>
                </a:solidFill>
                <a:highlight>
                  <a:srgbClr val="FFFF00"/>
                </a:highlight>
                <a:ea typeface="游ゴシック"/>
              </a:rPr>
              <a:t>外国人材雇用に関する</a:t>
            </a:r>
            <a:r>
              <a:rPr kumimoji="1" lang="ja-JP" altLang="en-US" dirty="0">
                <a:ea typeface="游ゴシック"/>
              </a:rPr>
              <a:t>ノウハウの提供に軸を置いたものとしており、求人票の受付や人材紹介といった職業紹介は実施していませんのでご注意ください。</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12</a:t>
            </a:fld>
            <a:endParaRPr kumimoji="1" lang="ja-JP" altLang="en-US"/>
          </a:p>
        </p:txBody>
      </p:sp>
    </p:spTree>
    <p:extLst>
      <p:ext uri="{BB962C8B-B14F-4D97-AF65-F5344CB8AC3E}">
        <p14:creationId xmlns:p14="http://schemas.microsoft.com/office/powerpoint/2010/main" val="1898063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次に企業向けセミナーについて御説明いたします。</a:t>
            </a:r>
            <a:endParaRPr kumimoji="1" lang="en-US" altLang="ja-JP" dirty="0"/>
          </a:p>
          <a:p>
            <a:r>
              <a:rPr kumimoji="1" lang="ja-JP" altLang="en-US" dirty="0"/>
              <a:t>これは、外国人材の採用準備から定着までの受入段階に応じたセミナーを開催するものです。</a:t>
            </a:r>
          </a:p>
          <a:p>
            <a:endParaRPr kumimoji="1" lang="en-US" altLang="ja-JP" dirty="0"/>
          </a:p>
          <a:p>
            <a:r>
              <a:rPr kumimoji="1" lang="ja-JP" altLang="en-US" dirty="0"/>
              <a:t>対象者は、愛知県内に事業所を有し、正社員として外国人材を採用することを検討している中小企業の経営者や採用担当者の方等です。</a:t>
            </a:r>
            <a:endParaRPr kumimoji="1" lang="en-US" altLang="ja-JP" dirty="0"/>
          </a:p>
          <a:p>
            <a:r>
              <a:rPr kumimoji="1" lang="ja-JP" altLang="en-US" dirty="0">
                <a:ea typeface="游ゴシック"/>
              </a:rPr>
              <a:t>いずれのセミナーも対面・オンラインのハイブリッド</a:t>
            </a:r>
            <a:r>
              <a:rPr lang="ja-JP" altLang="en-US" dirty="0">
                <a:solidFill>
                  <a:schemeClr val="accent1"/>
                </a:solidFill>
                <a:highlight>
                  <a:srgbClr val="FFFF00"/>
                </a:highlight>
                <a:ea typeface="游ゴシック"/>
              </a:rPr>
              <a:t>で実施します</a:t>
            </a:r>
            <a:r>
              <a:rPr kumimoji="1" lang="ja-JP" altLang="en-US" dirty="0">
                <a:solidFill>
                  <a:schemeClr val="accent1"/>
                </a:solidFill>
                <a:highlight>
                  <a:srgbClr val="FFFF00"/>
                </a:highlight>
                <a:ea typeface="游ゴシック"/>
              </a:rPr>
              <a:t>。</a:t>
            </a:r>
            <a:endParaRPr lang="ja-JP" altLang="en-US" dirty="0">
              <a:solidFill>
                <a:schemeClr val="accent1"/>
              </a:solidFill>
              <a:highlight>
                <a:srgbClr val="FFFF00"/>
              </a:highlight>
              <a:ea typeface="游ゴシック"/>
            </a:endParaRPr>
          </a:p>
          <a:p>
            <a:endParaRPr lang="en-US" altLang="ja-JP" dirty="0"/>
          </a:p>
          <a:p>
            <a:r>
              <a:rPr kumimoji="1" lang="ja-JP" altLang="en-US" dirty="0"/>
              <a:t>第１回「入門編」では、在留資格や外国人材受入れ政策の最新動向等の解説を、</a:t>
            </a:r>
            <a:endParaRPr kumimoji="1" lang="en-US" altLang="ja-JP" dirty="0"/>
          </a:p>
          <a:p>
            <a:r>
              <a:rPr kumimoji="1" lang="ja-JP" altLang="en-US" dirty="0"/>
              <a:t>第２回「採用準備編」では、採用に向けた準備と制度概要、国籍別採用戦略の最新動向等について解説する内容となっています。</a:t>
            </a:r>
            <a:endParaRPr kumimoji="1" lang="en-US" altLang="ja-JP" dirty="0"/>
          </a:p>
          <a:p>
            <a:endParaRPr kumimoji="1" lang="en-US" altLang="ja-JP" dirty="0">
              <a:solidFill>
                <a:schemeClr val="accent1"/>
              </a:solidFill>
              <a:highlight>
                <a:srgbClr val="FFFF00"/>
              </a:highlight>
              <a:ea typeface="游ゴシック"/>
            </a:endParaRPr>
          </a:p>
          <a:p>
            <a:r>
              <a:rPr kumimoji="1" lang="ja-JP" altLang="en-US" dirty="0">
                <a:solidFill>
                  <a:schemeClr val="accent1"/>
                </a:solidFill>
                <a:highlight>
                  <a:srgbClr val="FFFF00"/>
                </a:highlight>
                <a:ea typeface="游ゴシック"/>
              </a:rPr>
              <a:t>今後準備ができ次第、第３回雇用準備編、第４回定着支援編を実施する予定としています。</a:t>
            </a:r>
            <a:endParaRPr lang="ja-JP" altLang="en-US" dirty="0">
              <a:solidFill>
                <a:schemeClr val="accent1"/>
              </a:solidFill>
              <a:highlight>
                <a:srgbClr val="FFFF00"/>
              </a:highlight>
              <a:ea typeface="游ゴシック"/>
            </a:endParaRPr>
          </a:p>
          <a:p>
            <a:endParaRPr kumimoji="1" lang="en-US" altLang="ja-JP" dirty="0"/>
          </a:p>
          <a:p>
            <a:r>
              <a:rPr kumimoji="1" lang="ja-JP" altLang="en-US" dirty="0">
                <a:ea typeface="游ゴシック"/>
              </a:rPr>
              <a:t>いずれのセミナーでも、専門家による</a:t>
            </a:r>
            <a:r>
              <a:rPr lang="ja-JP" altLang="en-US" dirty="0">
                <a:solidFill>
                  <a:schemeClr val="accent1"/>
                </a:solidFill>
                <a:highlight>
                  <a:srgbClr val="FFFF00"/>
                </a:highlight>
                <a:ea typeface="游ゴシック"/>
              </a:rPr>
              <a:t>講演</a:t>
            </a:r>
            <a:r>
              <a:rPr kumimoji="1" lang="ja-JP" altLang="en-US" dirty="0">
                <a:ea typeface="游ゴシック"/>
              </a:rPr>
              <a:t>のほか、外国人雇用を積極的に行っている企業による取組み事例も紹介し、好事例の横展開も図っているところです。</a:t>
            </a:r>
            <a:endParaRPr kumimoji="1" lang="en-US" altLang="ja-JP" dirty="0">
              <a:ea typeface="游ゴシック"/>
            </a:endParaRPr>
          </a:p>
          <a:p>
            <a:endParaRPr kumimoji="1" lang="en-US" altLang="ja-JP" dirty="0">
              <a:ea typeface="游ゴシック"/>
            </a:endParaRPr>
          </a:p>
          <a:p>
            <a:r>
              <a:rPr kumimoji="1" lang="ja-JP" altLang="en-US" dirty="0">
                <a:ea typeface="游ゴシック"/>
              </a:rPr>
              <a:t>また、既に終了したセミナーについても、順次オンデマンド配信を実施します。</a:t>
            </a:r>
            <a:endParaRPr kumimoji="1" lang="en-US" altLang="ja-JP" dirty="0">
              <a:ea typeface="游ゴシック"/>
            </a:endParaRPr>
          </a:p>
          <a:p>
            <a:r>
              <a:rPr kumimoji="1" lang="ja-JP" altLang="en-US" dirty="0">
                <a:ea typeface="游ゴシック"/>
              </a:rPr>
              <a:t>視聴を希望される方は、あいち外国人材受入サポートセンターのホームページからお申込みください。</a:t>
            </a:r>
            <a:endParaRPr kumimoji="1" lang="en-US" altLang="ja-JP" dirty="0">
              <a:ea typeface="游ゴシック"/>
            </a:endParaRPr>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13</a:t>
            </a:fld>
            <a:endParaRPr kumimoji="1" lang="ja-JP" altLang="en-US"/>
          </a:p>
        </p:txBody>
      </p:sp>
    </p:spTree>
    <p:extLst>
      <p:ext uri="{BB962C8B-B14F-4D97-AF65-F5344CB8AC3E}">
        <p14:creationId xmlns:p14="http://schemas.microsoft.com/office/powerpoint/2010/main" val="917111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次に専門家による伴走型支援の実施です。</a:t>
            </a:r>
          </a:p>
          <a:p>
            <a:endParaRPr kumimoji="1" lang="en-US" altLang="ja-JP" dirty="0"/>
          </a:p>
          <a:p>
            <a:r>
              <a:rPr kumimoji="1" lang="ja-JP" altLang="en-US" dirty="0"/>
              <a:t>これは専門家を企業に派遣するもので、支援内容は、</a:t>
            </a:r>
            <a:endParaRPr kumimoji="1" lang="en-US" altLang="ja-JP" dirty="0"/>
          </a:p>
          <a:p>
            <a:r>
              <a:rPr kumimoji="1" lang="ja-JP" altLang="en-US" dirty="0"/>
              <a:t>これから採用を検討している企業には、採用条件の絞り込みや選考方法のアドバイスを、</a:t>
            </a:r>
            <a:endParaRPr kumimoji="1" lang="en-US" altLang="ja-JP" dirty="0"/>
          </a:p>
          <a:p>
            <a:r>
              <a:rPr kumimoji="1" lang="ja-JP" altLang="en-US" dirty="0"/>
              <a:t>外国人材を受入予定の企業には、在留資格の取得や日本人社員向け異文化理解研修を、</a:t>
            </a:r>
            <a:endParaRPr kumimoji="1" lang="en-US" altLang="ja-JP" dirty="0"/>
          </a:p>
          <a:p>
            <a:r>
              <a:rPr kumimoji="1" lang="ja-JP" altLang="en-US" dirty="0"/>
              <a:t>外国人材の育成・定着に課題のある企業には、社内体制の整備や評価制度の助言等を行います。</a:t>
            </a:r>
            <a:endParaRPr kumimoji="1" lang="en-US" altLang="ja-JP" dirty="0"/>
          </a:p>
          <a:p>
            <a:endParaRPr kumimoji="1" lang="en-US" altLang="ja-JP" dirty="0"/>
          </a:p>
          <a:p>
            <a:r>
              <a:rPr kumimoji="1" lang="ja-JP" altLang="en-US" dirty="0"/>
              <a:t>今年度は前期募集分</a:t>
            </a:r>
            <a:r>
              <a:rPr kumimoji="1" lang="en-US" altLang="ja-JP" dirty="0"/>
              <a:t>10</a:t>
            </a:r>
            <a:r>
              <a:rPr kumimoji="1" lang="ja-JP" altLang="en-US" dirty="0"/>
              <a:t>社、後期募集分</a:t>
            </a:r>
            <a:r>
              <a:rPr kumimoji="1" lang="en-US" altLang="ja-JP" dirty="0"/>
              <a:t>10</a:t>
            </a:r>
            <a:r>
              <a:rPr kumimoji="1" lang="ja-JP" altLang="en-US" dirty="0"/>
              <a:t>社の計</a:t>
            </a:r>
            <a:r>
              <a:rPr kumimoji="1" lang="en-US" altLang="ja-JP" dirty="0"/>
              <a:t>20</a:t>
            </a:r>
            <a:r>
              <a:rPr kumimoji="1" lang="ja-JP" altLang="en-US" dirty="0"/>
              <a:t>社の支援を行うこととしています。前期募集分の受付は終了しましたが、後期募集分については、準備ができ次第、あいち外国人材受入サポートセンターのホームページでお知らせします。</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14</a:t>
            </a:fld>
            <a:endParaRPr kumimoji="1" lang="ja-JP" altLang="en-US"/>
          </a:p>
        </p:txBody>
      </p:sp>
    </p:spTree>
    <p:extLst>
      <p:ext uri="{BB962C8B-B14F-4D97-AF65-F5344CB8AC3E}">
        <p14:creationId xmlns:p14="http://schemas.microsoft.com/office/powerpoint/2010/main" val="1814694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次に、国内合同企業説明会の開催です。</a:t>
            </a:r>
          </a:p>
          <a:p>
            <a:r>
              <a:rPr kumimoji="1" lang="ja-JP" altLang="en-US" dirty="0"/>
              <a:t>これは、県内企業と、就職を希望する外国人を対象とした合同企業説明会を対面で開催するものです。</a:t>
            </a:r>
            <a:endParaRPr kumimoji="1" lang="en-US" altLang="ja-JP" dirty="0"/>
          </a:p>
          <a:p>
            <a:endParaRPr kumimoji="1" lang="en-US" altLang="ja-JP" dirty="0"/>
          </a:p>
          <a:p>
            <a:r>
              <a:rPr kumimoji="1" lang="ja-JP" altLang="en-US" dirty="0"/>
              <a:t>現在開催に向けた準備を進めていますので、詳細が固まりましたら、あいち外国人材受入サポートセンターのホームページでお知らせします。</a:t>
            </a:r>
            <a:endParaRPr kumimoji="1" lang="en-US" altLang="ja-JP" dirty="0"/>
          </a:p>
          <a:p>
            <a:r>
              <a:rPr kumimoji="1" lang="ja-JP" altLang="en-US" dirty="0"/>
              <a:t>外国人材と直接会うことができるチャンスですので、積極的な検討をよろしくお願いします。</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15</a:t>
            </a:fld>
            <a:endParaRPr kumimoji="1" lang="ja-JP" altLang="en-US"/>
          </a:p>
        </p:txBody>
      </p:sp>
    </p:spTree>
    <p:extLst>
      <p:ext uri="{BB962C8B-B14F-4D97-AF65-F5344CB8AC3E}">
        <p14:creationId xmlns:p14="http://schemas.microsoft.com/office/powerpoint/2010/main" val="1041669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次に働く上で必要な日本語研修の実施です。</a:t>
            </a:r>
          </a:p>
          <a:p>
            <a:r>
              <a:rPr kumimoji="1" lang="ja-JP" altLang="en-US" dirty="0"/>
              <a:t>これは、外国人材の定着・活躍を支援するため、日本語レベルに応じた働く上で必要な日本語研修を中小企業支援の一環として実施するものです。</a:t>
            </a:r>
            <a:endParaRPr kumimoji="1" lang="en-US" altLang="ja-JP" dirty="0"/>
          </a:p>
          <a:p>
            <a:endParaRPr kumimoji="1" lang="ja-JP" altLang="en-US" dirty="0"/>
          </a:p>
          <a:p>
            <a:r>
              <a:rPr kumimoji="1" lang="ja-JP" altLang="en-US" dirty="0"/>
              <a:t>対象は県内中小企業で働いている外国人材で、各コースとも</a:t>
            </a:r>
            <a:r>
              <a:rPr kumimoji="1" lang="en-US" altLang="ja-JP" dirty="0"/>
              <a:t>10</a:t>
            </a:r>
            <a:r>
              <a:rPr kumimoji="1" lang="ja-JP" altLang="en-US" dirty="0"/>
              <a:t>人程度で、</a:t>
            </a:r>
            <a:r>
              <a:rPr kumimoji="1" lang="en-US" altLang="ja-JP" dirty="0"/>
              <a:t>15</a:t>
            </a:r>
            <a:r>
              <a:rPr kumimoji="1" lang="ja-JP" altLang="en-US" dirty="0"/>
              <a:t>回・計</a:t>
            </a:r>
            <a:r>
              <a:rPr kumimoji="1" lang="en-US" altLang="ja-JP" dirty="0"/>
              <a:t>30</a:t>
            </a:r>
            <a:r>
              <a:rPr kumimoji="1" lang="ja-JP" altLang="en-US" dirty="0"/>
              <a:t>時間の研修内容となっています。</a:t>
            </a:r>
          </a:p>
          <a:p>
            <a:endParaRPr kumimoji="1" lang="ja-JP" altLang="en-US" dirty="0"/>
          </a:p>
          <a:p>
            <a:r>
              <a:rPr kumimoji="1" lang="ja-JP" altLang="en-US" dirty="0"/>
              <a:t>職場で必要な挨拶や報告・連絡・相談など、実務に役立つ日本語の習得を目的とする内容となっており、日常の日本語レベルに応じた３つのコースを用意しています。</a:t>
            </a:r>
          </a:p>
          <a:p>
            <a:r>
              <a:rPr kumimoji="1" lang="ja-JP" altLang="en-US" dirty="0"/>
              <a:t>また、原則オンラインですが、一部でスクーリングを取り入れることにより、参加者どおしの交流を図る機会も設けております。</a:t>
            </a:r>
            <a:endParaRPr kumimoji="1" lang="en-US" altLang="ja-JP" dirty="0"/>
          </a:p>
          <a:p>
            <a:endParaRPr kumimoji="1" lang="en-US" altLang="ja-JP" dirty="0"/>
          </a:p>
          <a:p>
            <a:r>
              <a:rPr kumimoji="1" lang="ja-JP" altLang="en-US" dirty="0"/>
              <a:t>参加申込者の募集については、準備ができ次第、愛知県就業促進課のホームページでご案内します。</a:t>
            </a:r>
            <a:endParaRPr kumimoji="1" lang="en-US" altLang="ja-JP" dirty="0"/>
          </a:p>
          <a:p>
            <a:endParaRPr kumimoji="1" lang="en-US" altLang="ja-JP" dirty="0"/>
          </a:p>
          <a:p>
            <a:r>
              <a:rPr kumimoji="1" lang="ja-JP" altLang="en-US" dirty="0"/>
              <a:t>ここまでが「あいち外国人材受入サポートセンター」の支援内容でございます。</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16</a:t>
            </a:fld>
            <a:endParaRPr kumimoji="1" lang="ja-JP" altLang="en-US"/>
          </a:p>
        </p:txBody>
      </p:sp>
    </p:spTree>
    <p:extLst>
      <p:ext uri="{BB962C8B-B14F-4D97-AF65-F5344CB8AC3E}">
        <p14:creationId xmlns:p14="http://schemas.microsoft.com/office/powerpoint/2010/main" val="3619589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次に海外人材を対象とした「</a:t>
            </a:r>
            <a:r>
              <a:rPr kumimoji="1" lang="en-US" altLang="ja-JP" dirty="0"/>
              <a:t>JOB FAIR AICHI</a:t>
            </a:r>
            <a:r>
              <a:rPr kumimoji="1" lang="ja-JP" altLang="en-US" dirty="0"/>
              <a:t>」の開催についてです。</a:t>
            </a:r>
            <a:endParaRPr kumimoji="1" lang="en-US" altLang="ja-JP" dirty="0"/>
          </a:p>
          <a:p>
            <a:endParaRPr kumimoji="1" lang="en-US" altLang="ja-JP" dirty="0"/>
          </a:p>
          <a:p>
            <a:r>
              <a:rPr kumimoji="1" lang="ja-JP" altLang="en-US" dirty="0"/>
              <a:t>７月にベトナム人材を対象に、８月にインドネシア人材を対象に、合同企業説明会をオンラインで開催します。</a:t>
            </a:r>
            <a:endParaRPr kumimoji="1" lang="en-US" altLang="ja-JP" dirty="0"/>
          </a:p>
          <a:p>
            <a:r>
              <a:rPr kumimoji="1" lang="ja-JP" altLang="en-US" dirty="0"/>
              <a:t>現地人材をはじめて採用する企業でも安心して出展できるよう、外国人雇用の基礎知識や企業紹介資料の作成などを事務局がサポートするとともに、個別リハーサルや逐次通訳によるプレゼンテーションフォローを行います。</a:t>
            </a:r>
          </a:p>
          <a:p>
            <a:r>
              <a:rPr kumimoji="1" lang="ja-JP" altLang="en-US" dirty="0"/>
              <a:t>また、</a:t>
            </a:r>
            <a:r>
              <a:rPr kumimoji="1" lang="en-US" altLang="ja-JP" dirty="0"/>
              <a:t>JOB FAIR </a:t>
            </a:r>
            <a:r>
              <a:rPr kumimoji="1" lang="ja-JP" altLang="en-US" dirty="0"/>
              <a:t>で参加者と参加企業を対象として、最大１か月のインターンシップ受入支援も実施し、インターンシップの実施により発生する渡航費や滞在費の一部を県が支援することとしています。</a:t>
            </a:r>
            <a:endParaRPr kumimoji="1" lang="en-US" altLang="ja-JP" dirty="0"/>
          </a:p>
          <a:p>
            <a:endParaRPr kumimoji="1" lang="en-US" altLang="ja-JP" dirty="0"/>
          </a:p>
          <a:p>
            <a:r>
              <a:rPr kumimoji="1" lang="ja-JP" altLang="en-US" dirty="0"/>
              <a:t>また、高度外国人材の市場動向や特徴も含めた事業説明会をオンデマンド配信しています。ベトナムやインドネシア人材に興味がある企業の方は、ぜひご覧ください。</a:t>
            </a:r>
            <a:endParaRPr kumimoji="1" lang="en-US" altLang="ja-JP" dirty="0"/>
          </a:p>
          <a:p>
            <a:endParaRPr kumimoji="1" lang="en-US" altLang="ja-JP" dirty="0"/>
          </a:p>
          <a:p>
            <a:r>
              <a:rPr kumimoji="1" lang="ja-JP" altLang="en-US" dirty="0"/>
              <a:t>以上、外国人材の確保支援について御説明しました。</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17</a:t>
            </a:fld>
            <a:endParaRPr kumimoji="1" lang="ja-JP" altLang="en-US"/>
          </a:p>
        </p:txBody>
      </p:sp>
    </p:spTree>
    <p:extLst>
      <p:ext uri="{BB962C8B-B14F-4D97-AF65-F5344CB8AC3E}">
        <p14:creationId xmlns:p14="http://schemas.microsoft.com/office/powerpoint/2010/main" val="801119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ここからは、プロフェッショナル人材の活用支援について御説明いたします。</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18</a:t>
            </a:fld>
            <a:endParaRPr kumimoji="1" lang="ja-JP" altLang="en-US"/>
          </a:p>
        </p:txBody>
      </p:sp>
    </p:spTree>
    <p:extLst>
      <p:ext uri="{BB962C8B-B14F-4D97-AF65-F5344CB8AC3E}">
        <p14:creationId xmlns:p14="http://schemas.microsoft.com/office/powerpoint/2010/main" val="1688358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中小企業の人材確保支援について御説明いたします。</a:t>
            </a:r>
            <a:endParaRPr kumimoji="1" lang="en-US" altLang="ja-JP" dirty="0"/>
          </a:p>
          <a:p>
            <a:r>
              <a:rPr kumimoji="1" lang="ja-JP" altLang="en-US" dirty="0"/>
              <a:t>本日は、若年者確保支援の１つである中小企業人材確保奨学金返還支援事業補助金、次に、外国人材の確保支援、最後に、プロフェッショナル人材の活用支援について御説明いたします。</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a:t>
            </a:fld>
            <a:endParaRPr kumimoji="1" lang="ja-JP" altLang="en-US"/>
          </a:p>
        </p:txBody>
      </p:sp>
    </p:spTree>
    <p:extLst>
      <p:ext uri="{BB962C8B-B14F-4D97-AF65-F5344CB8AC3E}">
        <p14:creationId xmlns:p14="http://schemas.microsoft.com/office/powerpoint/2010/main" val="2950466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これは、株式会社インディードリクルートパートナーズが実施した「兼業・副業に関する動向調査</a:t>
            </a:r>
            <a:r>
              <a:rPr kumimoji="1" lang="en-US" altLang="ja-JP" dirty="0"/>
              <a:t>2024</a:t>
            </a:r>
            <a:r>
              <a:rPr kumimoji="1" lang="ja-JP" altLang="en-US" dirty="0"/>
              <a:t>」における調査結果です。</a:t>
            </a:r>
          </a:p>
          <a:p>
            <a:r>
              <a:rPr kumimoji="1" lang="ja-JP" altLang="en-US" dirty="0"/>
              <a:t>図のとおり、社外から兼業・副業を受入れている企業の割合は年々増加し、</a:t>
            </a:r>
            <a:r>
              <a:rPr kumimoji="1" lang="en-US" altLang="ja-JP" dirty="0"/>
              <a:t>53.7</a:t>
            </a:r>
            <a:r>
              <a:rPr kumimoji="1" lang="ja-JP" altLang="en-US" dirty="0"/>
              <a:t>％に達しています。</a:t>
            </a:r>
          </a:p>
          <a:p>
            <a:r>
              <a:rPr kumimoji="1" lang="ja-JP" altLang="en-US" dirty="0"/>
              <a:t>これは、企業が多様な働き方を受け入れ、外部の専門人材を活用する動きが加速していることを示しています。</a:t>
            </a:r>
          </a:p>
          <a:p>
            <a:r>
              <a:rPr kumimoji="1" lang="ja-JP" altLang="en-US" dirty="0"/>
              <a:t>人手不足や経営課題の複雑化に対応するため、こうした流れは今後さらに強まると考えられます。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19</a:t>
            </a:fld>
            <a:endParaRPr kumimoji="1" lang="ja-JP" altLang="en-US"/>
          </a:p>
        </p:txBody>
      </p:sp>
    </p:spTree>
    <p:extLst>
      <p:ext uri="{BB962C8B-B14F-4D97-AF65-F5344CB8AC3E}">
        <p14:creationId xmlns:p14="http://schemas.microsoft.com/office/powerpoint/2010/main" val="26871139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こうした動きの中でご紹介したいのが、「愛知県プロフェッショナル人材戦略拠点」です。</a:t>
            </a:r>
          </a:p>
          <a:p>
            <a:r>
              <a:rPr kumimoji="1" lang="ja-JP" altLang="en-US" dirty="0"/>
              <a:t>この拠点では、中小企業の経営課題解決を人材面から支援しています。</a:t>
            </a:r>
          </a:p>
          <a:p>
            <a:r>
              <a:rPr kumimoji="1" lang="ja-JP" altLang="en-US" dirty="0"/>
              <a:t>企業訪問を通じて課題を明確化し、その解決に資するプロ人材像を具体化したうえで、適切な人材とのマッチングをサポートします。</a:t>
            </a:r>
          </a:p>
          <a:p>
            <a:r>
              <a:rPr kumimoji="1" lang="ja-JP" altLang="en-US" dirty="0"/>
              <a:t>対象となるプロ人材は、新商品・サービス開発、販路拡大、生産性向上など、企業の成長戦略を具現化できる経験豊富な人材です。</a:t>
            </a:r>
          </a:p>
          <a:p>
            <a:r>
              <a:rPr kumimoji="1" lang="ja-JP" altLang="en-US" dirty="0"/>
              <a:t>この拠点の支援は、</a:t>
            </a:r>
          </a:p>
          <a:p>
            <a:r>
              <a:rPr kumimoji="1" lang="ja-JP" altLang="en-US" dirty="0"/>
              <a:t>①攻めの経営に向けた課題解決支援、②民間人材会社を介したマッチング支援、③大企業との連携による人材交流支援</a:t>
            </a:r>
          </a:p>
          <a:p>
            <a:r>
              <a:rPr kumimoji="1" lang="ja-JP" altLang="en-US" dirty="0"/>
              <a:t>これら大きく３つとなります。</a:t>
            </a:r>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20</a:t>
            </a:fld>
            <a:endParaRPr kumimoji="1" lang="ja-JP" altLang="en-US"/>
          </a:p>
        </p:txBody>
      </p:sp>
    </p:spTree>
    <p:extLst>
      <p:ext uri="{BB962C8B-B14F-4D97-AF65-F5344CB8AC3E}">
        <p14:creationId xmlns:p14="http://schemas.microsoft.com/office/powerpoint/2010/main" val="1269403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図をもとに支援の流れをご説明します。</a:t>
            </a:r>
          </a:p>
          <a:p>
            <a:r>
              <a:rPr kumimoji="1" lang="ja-JP" altLang="en-US" dirty="0"/>
              <a:t>最初のステップとして、経験豊富な企業経営者、金融機関出身者、中小企業診断士等の拠点の人材戦略マネージャー等が、企業訪問し、経営課題相談をお受けします。</a:t>
            </a:r>
          </a:p>
          <a:p>
            <a:r>
              <a:rPr kumimoji="1" lang="ja-JP" altLang="en-US" dirty="0"/>
              <a:t>そして、ヒアリングにより当該企業の攻めの経営に向けた課題を整理し、課題解決に向けた必要人材像を明確化し、プロ人材の活用を提案します。</a:t>
            </a:r>
          </a:p>
          <a:p>
            <a:r>
              <a:rPr kumimoji="1" lang="ja-JP" altLang="en-US" dirty="0"/>
              <a:t>次に、必要人材像に合わせて、「提携人材紹介会社」や「大企業」への取り繋ぎを行います。</a:t>
            </a:r>
          </a:p>
          <a:p>
            <a:r>
              <a:rPr kumimoji="1" lang="ja-JP" altLang="en-US" dirty="0"/>
              <a:t>「提携人材紹介会社」を介したプロ人材のマッチング採用、そして「大企業」からの在籍型出向、研修等によるプロ人材の参画により、課題解決に向けたプロジェクトを開始します。</a:t>
            </a:r>
          </a:p>
          <a:p>
            <a:r>
              <a:rPr kumimoji="1" lang="ja-JP" altLang="en-US" dirty="0"/>
              <a:t>このプロセスを通じて、企業は自社だけでは解決困難な課題に、専門知識と経験を持つ人材の力を活用し取り組むことができます。</a:t>
            </a:r>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21</a:t>
            </a:fld>
            <a:endParaRPr kumimoji="1" lang="ja-JP" altLang="en-US"/>
          </a:p>
        </p:txBody>
      </p:sp>
    </p:spTree>
    <p:extLst>
      <p:ext uri="{BB962C8B-B14F-4D97-AF65-F5344CB8AC3E}">
        <p14:creationId xmlns:p14="http://schemas.microsoft.com/office/powerpoint/2010/main" val="1356530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次のページは、経営課題に関しての具体的な活用事例をあげております。</a:t>
            </a:r>
          </a:p>
          <a:p>
            <a:r>
              <a:rPr kumimoji="1" lang="ja-JP" altLang="en-US" dirty="0"/>
              <a:t>「フルタイムでのプロ人材採用」、「副業・兼業人材としてのプロ人材の活用」などその企業の寄り添った支援を実施しています。</a:t>
            </a:r>
          </a:p>
          <a:p>
            <a:r>
              <a:rPr kumimoji="1" lang="ja-JP" altLang="en-US" dirty="0"/>
              <a:t>人材不足や事業環境の変化に対応するため、ぜひ「愛知県プロフェッショナル人材戦略拠点」をご活用いただければと思います。</a:t>
            </a:r>
            <a:endParaRPr kumimoji="1" lang="en-US" altLang="ja-JP" dirty="0"/>
          </a:p>
          <a:p>
            <a:r>
              <a:rPr kumimoji="1" lang="ja-JP" altLang="en-US" dirty="0"/>
              <a:t>また、プロフェッショナル人材戦略拠点のホームページは活用事例も多数掲載しています。ぜひ、ご覧ください。</a:t>
            </a:r>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22</a:t>
            </a:fld>
            <a:endParaRPr kumimoji="1" lang="ja-JP" altLang="en-US"/>
          </a:p>
        </p:txBody>
      </p:sp>
    </p:spTree>
    <p:extLst>
      <p:ext uri="{BB962C8B-B14F-4D97-AF65-F5344CB8AC3E}">
        <p14:creationId xmlns:p14="http://schemas.microsoft.com/office/powerpoint/2010/main" val="196922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次に副業・兼業人材活用促進事業費補助金のご案内です。</a:t>
            </a:r>
            <a:endParaRPr kumimoji="1" lang="en-US" altLang="ja-JP" dirty="0"/>
          </a:p>
          <a:p>
            <a:r>
              <a:rPr kumimoji="1" lang="ja-JP" altLang="en-US" dirty="0"/>
              <a:t>これは、愛知県プロフェッショナル人材戦略拠点を通じてた初回副業・兼業人材の活用に係る経費、</a:t>
            </a:r>
            <a:endParaRPr kumimoji="1" lang="en-US" altLang="ja-JP" dirty="0"/>
          </a:p>
          <a:p>
            <a:r>
              <a:rPr kumimoji="1" lang="ja-JP" altLang="en-US" dirty="0"/>
              <a:t>具体的には、副業・兼業プロ人材に支払う報酬、副業・兼業プロ人材の移動に伴う交通費・宿泊費、人材紹介手数料</a:t>
            </a:r>
            <a:endParaRPr kumimoji="1" lang="en-US" altLang="ja-JP" dirty="0"/>
          </a:p>
          <a:p>
            <a:r>
              <a:rPr kumimoji="1" lang="ja-JP" altLang="en-US" dirty="0"/>
              <a:t>を最大</a:t>
            </a:r>
            <a:r>
              <a:rPr kumimoji="1" lang="en-US" altLang="ja-JP" dirty="0"/>
              <a:t>50</a:t>
            </a:r>
            <a:r>
              <a:rPr kumimoji="1" lang="ja-JP" altLang="en-US" dirty="0"/>
              <a:t>万円補助するものです。</a:t>
            </a:r>
            <a:endParaRPr kumimoji="1" lang="en-US" altLang="ja-JP" dirty="0"/>
          </a:p>
          <a:p>
            <a:endParaRPr kumimoji="1" lang="en-US" altLang="ja-JP" dirty="0"/>
          </a:p>
          <a:p>
            <a:r>
              <a:rPr kumimoji="1" lang="ja-JP" altLang="en-US" dirty="0"/>
              <a:t>注意点がありまして、</a:t>
            </a:r>
            <a:endParaRPr kumimoji="1" lang="en-US" altLang="ja-JP" dirty="0"/>
          </a:p>
          <a:p>
            <a:r>
              <a:rPr kumimoji="1" lang="ja-JP" altLang="en-US" dirty="0"/>
              <a:t>１点目は、この補助金は予算上限額に達した時点で〆切とさせたいただきます。</a:t>
            </a:r>
            <a:endParaRPr kumimoji="1" lang="en-US" altLang="ja-JP" dirty="0"/>
          </a:p>
          <a:p>
            <a:r>
              <a:rPr kumimoji="1" lang="ja-JP" altLang="en-US" dirty="0"/>
              <a:t>２点目は、愛知県プロフェッショナル人材戦略拠点を通じて、初めて副業・兼業人材を活用する場合に限り補助対象となることから、プロフェッショナル人材戦略拠点を通さずに副業・兼業人材と契約した場合は対象外となります。</a:t>
            </a:r>
            <a:endParaRPr kumimoji="1" lang="en-US" altLang="ja-JP" dirty="0"/>
          </a:p>
          <a:p>
            <a:endParaRPr kumimoji="1" lang="en-US" altLang="ja-JP" dirty="0"/>
          </a:p>
          <a:p>
            <a:r>
              <a:rPr kumimoji="1" lang="ja-JP" altLang="en-US" dirty="0"/>
              <a:t>補助対象経費の範囲等の詳細は愛知県就業促進課のホームページをご覧ください。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23</a:t>
            </a:fld>
            <a:endParaRPr kumimoji="1" lang="ja-JP" altLang="en-US"/>
          </a:p>
        </p:txBody>
      </p:sp>
    </p:spTree>
    <p:extLst>
      <p:ext uri="{BB962C8B-B14F-4D97-AF65-F5344CB8AC3E}">
        <p14:creationId xmlns:p14="http://schemas.microsoft.com/office/powerpoint/2010/main" val="40259324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以上、愛知県就業促進課から中小企業の人材確保支援について説明させたいただきました。</a:t>
            </a:r>
            <a:endParaRPr kumimoji="1" lang="en-US" altLang="ja-JP" dirty="0"/>
          </a:p>
          <a:p>
            <a:endParaRPr kumimoji="1" lang="en-US" altLang="ja-JP" dirty="0"/>
          </a:p>
          <a:p>
            <a:r>
              <a:rPr kumimoji="1" lang="ja-JP" altLang="en-US" dirty="0"/>
              <a:t>中小企業の人材確保の一環として県の施策ご活用いただければ幸いです。</a:t>
            </a:r>
            <a:endParaRPr kumimoji="1" lang="en-US" altLang="ja-JP" dirty="0"/>
          </a:p>
          <a:p>
            <a:endParaRPr kumimoji="1" lang="en-US" altLang="ja-JP" dirty="0"/>
          </a:p>
          <a:p>
            <a:r>
              <a:rPr kumimoji="1" lang="ja-JP" altLang="en-US" dirty="0"/>
              <a:t>ご清聴ありがとうございました。</a:t>
            </a:r>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24</a:t>
            </a:fld>
            <a:endParaRPr kumimoji="1" lang="ja-JP" altLang="en-US"/>
          </a:p>
        </p:txBody>
      </p:sp>
    </p:spTree>
    <p:extLst>
      <p:ext uri="{BB962C8B-B14F-4D97-AF65-F5344CB8AC3E}">
        <p14:creationId xmlns:p14="http://schemas.microsoft.com/office/powerpoint/2010/main" val="3990215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87D4F5B2-26C4-45B4-BB25-7B9E8D211B7E}" type="slidenum">
              <a:rPr kumimoji="1" lang="ja-JP" altLang="en-US" smtClean="0"/>
              <a:t>2</a:t>
            </a:fld>
            <a:endParaRPr kumimoji="1" lang="ja-JP" altLang="en-US"/>
          </a:p>
        </p:txBody>
      </p:sp>
    </p:spTree>
    <p:extLst>
      <p:ext uri="{BB962C8B-B14F-4D97-AF65-F5344CB8AC3E}">
        <p14:creationId xmlns:p14="http://schemas.microsoft.com/office/powerpoint/2010/main" val="3479983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24EBF-49AA-CACD-82EB-A5D497C9957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424494A-35A3-D7E8-169A-727E122108C9}"/>
              </a:ext>
            </a:extLst>
          </p:cNvPr>
          <p:cNvSpPr>
            <a:spLocks noGrp="1" noRot="1" noChangeAspect="1"/>
          </p:cNvSpPr>
          <p:nvPr>
            <p:ph type="sldImg"/>
          </p:nvPr>
        </p:nvSpPr>
        <p:spPr>
          <a:xfrm>
            <a:off x="-454025" y="700088"/>
            <a:ext cx="7708900" cy="4337050"/>
          </a:xfrm>
        </p:spPr>
      </p:sp>
      <p:sp>
        <p:nvSpPr>
          <p:cNvPr id="3" name="ノート プレースホルダー 2">
            <a:extLst>
              <a:ext uri="{FF2B5EF4-FFF2-40B4-BE49-F238E27FC236}">
                <a16:creationId xmlns:a16="http://schemas.microsoft.com/office/drawing/2014/main" id="{9FE7A52E-7ED8-C9F8-0E9D-A1300181C77B}"/>
              </a:ext>
            </a:extLst>
          </p:cNvPr>
          <p:cNvSpPr>
            <a:spLocks noGrp="1"/>
          </p:cNvSpPr>
          <p:nvPr>
            <p:ph type="body" idx="1"/>
          </p:nvPr>
        </p:nvSpPr>
        <p:spPr/>
        <p:txBody>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633E25EC-CF79-34AE-9D48-FD11CDA821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D4F5B2-26C4-45B4-BB25-7B9E8D211B7E}"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771069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E970C-AD50-194C-4D7B-28EC5B8EF63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306E36B-08A3-97C8-C91C-4BBBB536474D}"/>
              </a:ext>
            </a:extLst>
          </p:cNvPr>
          <p:cNvSpPr>
            <a:spLocks noGrp="1" noRot="1" noChangeAspect="1"/>
          </p:cNvSpPr>
          <p:nvPr>
            <p:ph type="sldImg"/>
          </p:nvPr>
        </p:nvSpPr>
        <p:spPr>
          <a:xfrm>
            <a:off x="-454025" y="700088"/>
            <a:ext cx="7708900" cy="4337050"/>
          </a:xfrm>
        </p:spPr>
      </p:sp>
      <p:sp>
        <p:nvSpPr>
          <p:cNvPr id="3" name="ノート プレースホルダー 2">
            <a:extLst>
              <a:ext uri="{FF2B5EF4-FFF2-40B4-BE49-F238E27FC236}">
                <a16:creationId xmlns:a16="http://schemas.microsoft.com/office/drawing/2014/main" id="{02E4A083-71E4-3452-F25F-068AACBD4903}"/>
              </a:ext>
            </a:extLst>
          </p:cNvPr>
          <p:cNvSpPr>
            <a:spLocks noGrp="1"/>
          </p:cNvSpPr>
          <p:nvPr>
            <p:ph type="body" idx="1"/>
          </p:nvPr>
        </p:nvSpPr>
        <p:spPr/>
        <p:txBody>
          <a:bodyPr/>
          <a:lstStyle/>
          <a:p>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E95D9042-F8F8-1C85-E389-1888085F5E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D4F5B2-26C4-45B4-BB25-7B9E8D211B7E}"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830720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3EEC8-DFFD-81B9-16D2-0276A1D216F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C36FAE6-DE7C-7028-FC56-9F8F4E6FDE34}"/>
              </a:ext>
            </a:extLst>
          </p:cNvPr>
          <p:cNvSpPr>
            <a:spLocks noGrp="1" noRot="1" noChangeAspect="1"/>
          </p:cNvSpPr>
          <p:nvPr>
            <p:ph type="sldImg"/>
          </p:nvPr>
        </p:nvSpPr>
        <p:spPr>
          <a:xfrm>
            <a:off x="-454025" y="700088"/>
            <a:ext cx="7708900" cy="4337050"/>
          </a:xfrm>
        </p:spPr>
      </p:sp>
      <p:sp>
        <p:nvSpPr>
          <p:cNvPr id="3" name="ノート プレースホルダー 2">
            <a:extLst>
              <a:ext uri="{FF2B5EF4-FFF2-40B4-BE49-F238E27FC236}">
                <a16:creationId xmlns:a16="http://schemas.microsoft.com/office/drawing/2014/main" id="{7C319B36-8363-2C1D-65DF-F4326351DA70}"/>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38318C30-42C4-45C9-713C-FBCFEEA1E9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D4F5B2-26C4-45B4-BB25-7B9E8D211B7E}"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770668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6ACBB-C81A-CCCC-2317-C51D3DC7FD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430268-8B0B-CEC2-5B9D-EEFE09C7A61A}"/>
              </a:ext>
            </a:extLst>
          </p:cNvPr>
          <p:cNvSpPr>
            <a:spLocks noGrp="1" noRot="1" noChangeAspect="1"/>
          </p:cNvSpPr>
          <p:nvPr>
            <p:ph type="sldImg"/>
          </p:nvPr>
        </p:nvSpPr>
        <p:spPr>
          <a:xfrm>
            <a:off x="-454025" y="700088"/>
            <a:ext cx="7708900" cy="4337050"/>
          </a:xfrm>
        </p:spPr>
      </p:sp>
      <p:sp>
        <p:nvSpPr>
          <p:cNvPr id="3" name="ノート プレースホルダー 2">
            <a:extLst>
              <a:ext uri="{FF2B5EF4-FFF2-40B4-BE49-F238E27FC236}">
                <a16:creationId xmlns:a16="http://schemas.microsoft.com/office/drawing/2014/main" id="{B44E87BB-9F5F-CCFE-4A67-FB0D23A437D6}"/>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F84C31D9-066B-053C-28B0-7C212B8451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D4F5B2-26C4-45B4-BB25-7B9E8D211B7E}"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769624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28D02-06E8-1741-24E4-A0BA9020180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580701-C87C-AFCF-9EE4-56400A4CB6DE}"/>
              </a:ext>
            </a:extLst>
          </p:cNvPr>
          <p:cNvSpPr>
            <a:spLocks noGrp="1" noRot="1" noChangeAspect="1"/>
          </p:cNvSpPr>
          <p:nvPr>
            <p:ph type="sldImg"/>
          </p:nvPr>
        </p:nvSpPr>
        <p:spPr>
          <a:xfrm>
            <a:off x="-454025" y="700088"/>
            <a:ext cx="7708900" cy="4337050"/>
          </a:xfrm>
        </p:spPr>
      </p:sp>
      <p:sp>
        <p:nvSpPr>
          <p:cNvPr id="3" name="ノート プレースホルダー 2">
            <a:extLst>
              <a:ext uri="{FF2B5EF4-FFF2-40B4-BE49-F238E27FC236}">
                <a16:creationId xmlns:a16="http://schemas.microsoft.com/office/drawing/2014/main" id="{E87D924C-A0DA-8806-7BF4-94A89176F5B0}"/>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DE10727A-86FC-5148-0233-3AB0214AE2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D4F5B2-26C4-45B4-BB25-7B9E8D211B7E}"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4139087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F016D-2BFF-95C1-829B-74E46DE8CAC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E673B8-3DF2-010B-118F-9C23D0759A33}"/>
              </a:ext>
            </a:extLst>
          </p:cNvPr>
          <p:cNvSpPr>
            <a:spLocks noGrp="1" noRot="1" noChangeAspect="1"/>
          </p:cNvSpPr>
          <p:nvPr>
            <p:ph type="sldImg"/>
          </p:nvPr>
        </p:nvSpPr>
        <p:spPr>
          <a:xfrm>
            <a:off x="-454025" y="700088"/>
            <a:ext cx="7708900" cy="4337050"/>
          </a:xfrm>
        </p:spPr>
      </p:sp>
      <p:sp>
        <p:nvSpPr>
          <p:cNvPr id="3" name="ノート プレースホルダー 2">
            <a:extLst>
              <a:ext uri="{FF2B5EF4-FFF2-40B4-BE49-F238E27FC236}">
                <a16:creationId xmlns:a16="http://schemas.microsoft.com/office/drawing/2014/main" id="{8D83382C-E07F-0049-9D6E-6BE6E2F7CF2E}"/>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63936CF1-6218-532F-8A6A-189328A9DA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D4F5B2-26C4-45B4-BB25-7B9E8D211B7E}"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245441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65144B-C12C-EE05-2E76-B11DB0D47F6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7DE313D-D8DE-27C5-3A8A-D98BD6B778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AC353A1-8DFA-02C2-6E8F-BBA88EF89872}"/>
              </a:ext>
            </a:extLst>
          </p:cNvPr>
          <p:cNvSpPr>
            <a:spLocks noGrp="1"/>
          </p:cNvSpPr>
          <p:nvPr>
            <p:ph type="dt" sz="half" idx="10"/>
          </p:nvPr>
        </p:nvSpPr>
        <p:spPr/>
        <p:txBody>
          <a:bodyPr/>
          <a:lstStyle/>
          <a:p>
            <a:fld id="{E0D7D482-2D9F-41ED-8F1B-4525916EE27E}"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0C3245D2-2021-3800-D719-894E65071E8B}"/>
              </a:ext>
            </a:extLst>
          </p:cNvPr>
          <p:cNvSpPr>
            <a:spLocks noGrp="1"/>
          </p:cNvSpPr>
          <p:nvPr>
            <p:ph type="ftr" sz="quarter" idx="11"/>
          </p:nvPr>
        </p:nvSpPr>
        <p:spPr/>
        <p:txBody>
          <a:bodyPr/>
          <a:lstStyle/>
          <a:p>
            <a:r>
              <a:rPr kumimoji="1" lang="en-US" altLang="ja-JP"/>
              <a:t>‹#›</a:t>
            </a:r>
            <a:endParaRPr kumimoji="1" lang="ja-JP" altLang="en-US"/>
          </a:p>
        </p:txBody>
      </p:sp>
      <p:sp>
        <p:nvSpPr>
          <p:cNvPr id="6" name="スライド番号プレースホルダー 5">
            <a:extLst>
              <a:ext uri="{FF2B5EF4-FFF2-40B4-BE49-F238E27FC236}">
                <a16:creationId xmlns:a16="http://schemas.microsoft.com/office/drawing/2014/main" id="{2A7E9B14-B188-143B-CFE5-59DBCC9C9A80}"/>
              </a:ext>
            </a:extLst>
          </p:cNvPr>
          <p:cNvSpPr>
            <a:spLocks noGrp="1"/>
          </p:cNvSpPr>
          <p:nvPr>
            <p:ph type="sldNum" sz="quarter" idx="12"/>
          </p:nvPr>
        </p:nvSpPr>
        <p:spPr/>
        <p:txBody>
          <a:bodyPr/>
          <a:lstStyle/>
          <a:p>
            <a:endParaRPr kumimoji="1" lang="ja-JP" altLang="en-US"/>
          </a:p>
        </p:txBody>
      </p:sp>
    </p:spTree>
    <p:extLst>
      <p:ext uri="{BB962C8B-B14F-4D97-AF65-F5344CB8AC3E}">
        <p14:creationId xmlns:p14="http://schemas.microsoft.com/office/powerpoint/2010/main" val="1163912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0EDADF-403B-22FE-C3DF-40CA8B30B3E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D991552-C0D2-E7E6-48DD-3860D4AECDB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AB81A5E-596F-40AC-35E5-14301073F309}"/>
              </a:ext>
            </a:extLst>
          </p:cNvPr>
          <p:cNvSpPr>
            <a:spLocks noGrp="1"/>
          </p:cNvSpPr>
          <p:nvPr>
            <p:ph type="dt" sz="half" idx="10"/>
          </p:nvPr>
        </p:nvSpPr>
        <p:spPr/>
        <p:txBody>
          <a:bodyPr/>
          <a:lstStyle/>
          <a:p>
            <a:fld id="{E882A0F2-68D2-4BC1-B47A-704E98A58AFD}"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B5808949-CD4C-0893-7B03-731FAB99483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EE7602B-2CED-E5AD-755F-7B4D615203F8}"/>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363055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62BAB42-2A4B-7558-7A1B-FDE30900696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30FA41C-291E-43A1-718E-E3D5B25FCA4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6CCE1F-3E1A-1F8B-3DC3-A85263FC2C26}"/>
              </a:ext>
            </a:extLst>
          </p:cNvPr>
          <p:cNvSpPr>
            <a:spLocks noGrp="1"/>
          </p:cNvSpPr>
          <p:nvPr>
            <p:ph type="dt" sz="half" idx="10"/>
          </p:nvPr>
        </p:nvSpPr>
        <p:spPr/>
        <p:txBody>
          <a:bodyPr/>
          <a:lstStyle/>
          <a:p>
            <a:fld id="{4A15381B-D5ED-4757-8BAC-00EAA367AB88}"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99C71644-07C3-95B3-1F51-8200642A1F6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98D13AA-E4A5-5292-59F6-56698E35E80D}"/>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989489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392393-4433-6EA4-E15B-6B8A1C45D89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646B978-AED0-6762-84E9-B32AF8D39CD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4B803BD-8DFF-804C-18E3-3036B5DED66B}"/>
              </a:ext>
            </a:extLst>
          </p:cNvPr>
          <p:cNvSpPr>
            <a:spLocks noGrp="1"/>
          </p:cNvSpPr>
          <p:nvPr>
            <p:ph type="dt" sz="half" idx="10"/>
          </p:nvPr>
        </p:nvSpPr>
        <p:spPr/>
        <p:txBody>
          <a:bodyPr/>
          <a:lstStyle/>
          <a:p>
            <a:fld id="{80CDB723-5837-4214-BD61-ED154C4A5537}"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3072EE8B-5648-D907-A107-BF08EC64866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11B1C5-D0F4-F496-0FE8-AD09BAEE2EEC}"/>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331272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432BCC-ED20-8895-EA17-28791EA8503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AC5FE7-AC67-8469-63D0-1CD6ABEA0D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839917E-ECC7-A9BF-44D6-8F490FF615C1}"/>
              </a:ext>
            </a:extLst>
          </p:cNvPr>
          <p:cNvSpPr>
            <a:spLocks noGrp="1"/>
          </p:cNvSpPr>
          <p:nvPr>
            <p:ph type="dt" sz="half" idx="10"/>
          </p:nvPr>
        </p:nvSpPr>
        <p:spPr/>
        <p:txBody>
          <a:bodyPr/>
          <a:lstStyle/>
          <a:p>
            <a:fld id="{D1B190AE-E4C0-46F7-A146-CEDF990479FD}"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E50D4F37-E223-E698-D99C-F7E410B3596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BA3C3AC-B586-C8E4-D441-2D0C6DE58DF1}"/>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978811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599985-5D80-9128-29EB-3DE7D5DC7A2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D067AFA-0FE6-FEDD-1465-7FEC772988A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F435246-2916-5BAE-2FDD-B66B03B23DB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10FF6D8-CC20-CA34-BCD9-C3EAC01A1D86}"/>
              </a:ext>
            </a:extLst>
          </p:cNvPr>
          <p:cNvSpPr>
            <a:spLocks noGrp="1"/>
          </p:cNvSpPr>
          <p:nvPr>
            <p:ph type="dt" sz="half" idx="10"/>
          </p:nvPr>
        </p:nvSpPr>
        <p:spPr/>
        <p:txBody>
          <a:bodyPr/>
          <a:lstStyle/>
          <a:p>
            <a:fld id="{DDEABF4F-92EF-4CC0-8C30-BEB84339495B}" type="datetime1">
              <a:rPr kumimoji="1" lang="ja-JP" altLang="en-US" smtClean="0"/>
              <a:t>2026/6/15</a:t>
            </a:fld>
            <a:endParaRPr kumimoji="1" lang="ja-JP" altLang="en-US"/>
          </a:p>
        </p:txBody>
      </p:sp>
      <p:sp>
        <p:nvSpPr>
          <p:cNvPr id="6" name="フッター プレースホルダー 5">
            <a:extLst>
              <a:ext uri="{FF2B5EF4-FFF2-40B4-BE49-F238E27FC236}">
                <a16:creationId xmlns:a16="http://schemas.microsoft.com/office/drawing/2014/main" id="{8B98FF49-8419-3043-DA27-E0558E21DB8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CEE763C-0743-093B-5476-866ED4B33D3C}"/>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158340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AED0A6-A0A3-1042-E768-90DE5BC92D5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15D95E7-965D-5687-F443-C3C9278272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0D0696C-11BC-102A-63CF-F72893BC368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79EFC01-E531-A56F-3940-C708C283D4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A37029F-C0AC-C852-090C-399DA8635C8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F00ACD8-62AE-C93E-34EE-945EB051A13E}"/>
              </a:ext>
            </a:extLst>
          </p:cNvPr>
          <p:cNvSpPr>
            <a:spLocks noGrp="1"/>
          </p:cNvSpPr>
          <p:nvPr>
            <p:ph type="dt" sz="half" idx="10"/>
          </p:nvPr>
        </p:nvSpPr>
        <p:spPr/>
        <p:txBody>
          <a:bodyPr/>
          <a:lstStyle/>
          <a:p>
            <a:fld id="{283D53F0-E851-4499-8E7C-196991E8F741}" type="datetime1">
              <a:rPr kumimoji="1" lang="ja-JP" altLang="en-US" smtClean="0"/>
              <a:t>2026/6/15</a:t>
            </a:fld>
            <a:endParaRPr kumimoji="1" lang="ja-JP" altLang="en-US"/>
          </a:p>
        </p:txBody>
      </p:sp>
      <p:sp>
        <p:nvSpPr>
          <p:cNvPr id="8" name="フッター プレースホルダー 7">
            <a:extLst>
              <a:ext uri="{FF2B5EF4-FFF2-40B4-BE49-F238E27FC236}">
                <a16:creationId xmlns:a16="http://schemas.microsoft.com/office/drawing/2014/main" id="{B33D264B-6E6E-9AC0-4FD5-7E51D5560E4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30575EA-F296-F77F-C80D-29CCC1737250}"/>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269163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718AE9-D55C-5148-9887-8009BC09DFF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FC9B9A5-8E17-1C26-FB3F-A9092421BD00}"/>
              </a:ext>
            </a:extLst>
          </p:cNvPr>
          <p:cNvSpPr>
            <a:spLocks noGrp="1"/>
          </p:cNvSpPr>
          <p:nvPr>
            <p:ph type="dt" sz="half" idx="10"/>
          </p:nvPr>
        </p:nvSpPr>
        <p:spPr/>
        <p:txBody>
          <a:bodyPr/>
          <a:lstStyle/>
          <a:p>
            <a:fld id="{A79E1749-FC42-409B-8BB5-76F1E2C1BD2D}" type="datetime1">
              <a:rPr kumimoji="1" lang="ja-JP" altLang="en-US" smtClean="0"/>
              <a:t>2026/6/15</a:t>
            </a:fld>
            <a:endParaRPr kumimoji="1" lang="ja-JP" altLang="en-US"/>
          </a:p>
        </p:txBody>
      </p:sp>
      <p:sp>
        <p:nvSpPr>
          <p:cNvPr id="4" name="フッター プレースホルダー 3">
            <a:extLst>
              <a:ext uri="{FF2B5EF4-FFF2-40B4-BE49-F238E27FC236}">
                <a16:creationId xmlns:a16="http://schemas.microsoft.com/office/drawing/2014/main" id="{18C198C7-3A98-1B3C-B0A3-EDA1C9F257F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94415F9-C54A-ECBA-570F-8C594EACFB48}"/>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2687444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4A60E31-7ED0-2277-C1F1-65F4CBB8B81B}"/>
              </a:ext>
            </a:extLst>
          </p:cNvPr>
          <p:cNvSpPr>
            <a:spLocks noGrp="1"/>
          </p:cNvSpPr>
          <p:nvPr>
            <p:ph type="dt" sz="half" idx="10"/>
          </p:nvPr>
        </p:nvSpPr>
        <p:spPr/>
        <p:txBody>
          <a:bodyPr/>
          <a:lstStyle/>
          <a:p>
            <a:fld id="{2EAE2E90-8B92-463E-9D25-99C6F6947F9C}" type="datetime1">
              <a:rPr kumimoji="1" lang="ja-JP" altLang="en-US" smtClean="0"/>
              <a:t>2026/6/15</a:t>
            </a:fld>
            <a:endParaRPr kumimoji="1" lang="ja-JP" altLang="en-US"/>
          </a:p>
        </p:txBody>
      </p:sp>
      <p:sp>
        <p:nvSpPr>
          <p:cNvPr id="3" name="フッター プレースホルダー 2">
            <a:extLst>
              <a:ext uri="{FF2B5EF4-FFF2-40B4-BE49-F238E27FC236}">
                <a16:creationId xmlns:a16="http://schemas.microsoft.com/office/drawing/2014/main" id="{B45040A0-D0B5-1C4D-7DDE-A865B2743FC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E91C520-C8D2-27DE-01A5-C6F9B26EB810}"/>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3134771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B36721-C611-8FE2-F35F-821A727B35D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4B85B9A-0EE6-EB6F-4567-7817102642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CCA1EEA-88AE-38E2-68FE-B81779F4D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F543F74-ABDC-B587-D5B7-5520160B2C9D}"/>
              </a:ext>
            </a:extLst>
          </p:cNvPr>
          <p:cNvSpPr>
            <a:spLocks noGrp="1"/>
          </p:cNvSpPr>
          <p:nvPr>
            <p:ph type="dt" sz="half" idx="10"/>
          </p:nvPr>
        </p:nvSpPr>
        <p:spPr/>
        <p:txBody>
          <a:bodyPr/>
          <a:lstStyle/>
          <a:p>
            <a:fld id="{F7B39202-5583-49B4-BC89-600C2C06D400}" type="datetime1">
              <a:rPr kumimoji="1" lang="ja-JP" altLang="en-US" smtClean="0"/>
              <a:t>2026/6/15</a:t>
            </a:fld>
            <a:endParaRPr kumimoji="1" lang="ja-JP" altLang="en-US"/>
          </a:p>
        </p:txBody>
      </p:sp>
      <p:sp>
        <p:nvSpPr>
          <p:cNvPr id="6" name="フッター プレースホルダー 5">
            <a:extLst>
              <a:ext uri="{FF2B5EF4-FFF2-40B4-BE49-F238E27FC236}">
                <a16:creationId xmlns:a16="http://schemas.microsoft.com/office/drawing/2014/main" id="{C7DE1BED-64A2-17BF-D453-7389874AE52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E165ECB-0C20-67F7-CBB6-94D4D35A735F}"/>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4227577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D6CD6D-8848-67EA-00FB-4DC3E7C540F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072A4D2-7201-498E-9DCB-5E68D6C6E8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FA20FB90-06C2-82F4-2B41-53F1872F6E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10E3CDD-C458-E817-559B-73397C7AE17F}"/>
              </a:ext>
            </a:extLst>
          </p:cNvPr>
          <p:cNvSpPr>
            <a:spLocks noGrp="1"/>
          </p:cNvSpPr>
          <p:nvPr>
            <p:ph type="dt" sz="half" idx="10"/>
          </p:nvPr>
        </p:nvSpPr>
        <p:spPr/>
        <p:txBody>
          <a:bodyPr/>
          <a:lstStyle/>
          <a:p>
            <a:fld id="{C414B60E-0746-4E9C-B427-217253749295}" type="datetime1">
              <a:rPr kumimoji="1" lang="ja-JP" altLang="en-US" smtClean="0"/>
              <a:t>2026/6/15</a:t>
            </a:fld>
            <a:endParaRPr kumimoji="1" lang="ja-JP" altLang="en-US"/>
          </a:p>
        </p:txBody>
      </p:sp>
      <p:sp>
        <p:nvSpPr>
          <p:cNvPr id="6" name="フッター プレースホルダー 5">
            <a:extLst>
              <a:ext uri="{FF2B5EF4-FFF2-40B4-BE49-F238E27FC236}">
                <a16:creationId xmlns:a16="http://schemas.microsoft.com/office/drawing/2014/main" id="{A7F7F687-D14B-66FE-0567-E4CA7B2C573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C3D1613-F1C4-8E21-5ACD-43B79D00CEC2}"/>
              </a:ext>
            </a:extLst>
          </p:cNvPr>
          <p:cNvSpPr>
            <a:spLocks noGrp="1"/>
          </p:cNvSpPr>
          <p:nvPr>
            <p:ph type="sldNum" sz="quarter" idx="12"/>
          </p:nvPr>
        </p:nvSpPr>
        <p:spPr/>
        <p:txBody>
          <a:body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2585021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67B3BD8-FE1A-56F8-86C4-669D9D6AD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21A715C-CB1B-1569-D81C-989D19AFDC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9E7CEA-A41A-160C-B49F-D3979E34A6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FD6E30-83A9-433B-8448-444D52F686E1}" type="datetime1">
              <a:rPr kumimoji="1" lang="ja-JP" altLang="en-US" smtClean="0"/>
              <a:t>2026/6/15</a:t>
            </a:fld>
            <a:endParaRPr kumimoji="1" lang="ja-JP" altLang="en-US"/>
          </a:p>
        </p:txBody>
      </p:sp>
      <p:sp>
        <p:nvSpPr>
          <p:cNvPr id="5" name="フッター プレースホルダー 4">
            <a:extLst>
              <a:ext uri="{FF2B5EF4-FFF2-40B4-BE49-F238E27FC236}">
                <a16:creationId xmlns:a16="http://schemas.microsoft.com/office/drawing/2014/main" id="{84CB03CB-18DC-11B3-759B-F9EE96361D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8A58F47-5FEF-F85A-652F-681A481B5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4D00E4-2427-4BFB-98D0-4859412BCA77}" type="slidenum">
              <a:rPr kumimoji="1" lang="ja-JP" altLang="en-US" smtClean="0"/>
              <a:t>‹#›</a:t>
            </a:fld>
            <a:endParaRPr kumimoji="1" lang="ja-JP" altLang="en-US"/>
          </a:p>
        </p:txBody>
      </p:sp>
    </p:spTree>
    <p:extLst>
      <p:ext uri="{BB962C8B-B14F-4D97-AF65-F5344CB8AC3E}">
        <p14:creationId xmlns:p14="http://schemas.microsoft.com/office/powerpoint/2010/main" val="165285712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5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7.svg"/><Relationship Id="rId10" Type="http://schemas.openxmlformats.org/officeDocument/2006/relationships/image" Target="../media/image57.png"/><Relationship Id="rId4" Type="http://schemas.openxmlformats.org/officeDocument/2006/relationships/image" Target="../media/image6.png"/><Relationship Id="rId9" Type="http://schemas.openxmlformats.org/officeDocument/2006/relationships/image" Target="../media/image56.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p:nvPr>
        </p:nvSpPr>
        <p:spPr>
          <a:xfrm>
            <a:off x="717896" y="1875325"/>
            <a:ext cx="10756205" cy="1735484"/>
          </a:xfrm>
          <a:noFill/>
        </p:spPr>
        <p:txBody>
          <a:bodyPr>
            <a:noAutofit/>
          </a:bodyPr>
          <a:lstStyle/>
          <a:p>
            <a:pPr algn="ctr"/>
            <a:r>
              <a:rPr kumimoji="1" lang="ja-JP" altLang="en-US" sz="6600" b="1" dirty="0">
                <a:ln w="12700">
                  <a:solidFill>
                    <a:schemeClr val="accent1"/>
                  </a:solidFill>
                  <a:prstDash val="solid"/>
                </a:ln>
                <a:solidFill>
                  <a:schemeClr val="tx2">
                    <a:lumMod val="40000"/>
                    <a:lumOff val="60000"/>
                  </a:schemeClr>
                </a:solidFill>
                <a:effectLst>
                  <a:outerShdw dist="38100" dir="2640000" algn="bl" rotWithShape="0">
                    <a:schemeClr val="accent1"/>
                  </a:outerShdw>
                </a:effectLst>
                <a:latin typeface="BIZ UDゴシック" panose="020B0400000000000000" pitchFamily="49" charset="-128"/>
                <a:ea typeface="BIZ UDゴシック" panose="020B0400000000000000" pitchFamily="49" charset="-128"/>
              </a:rPr>
              <a:t>中小企業の人材確保支援</a:t>
            </a:r>
            <a:br>
              <a:rPr kumimoji="1" lang="en-US" altLang="ja-JP" sz="6600" b="1" dirty="0">
                <a:ln w="12700">
                  <a:solidFill>
                    <a:schemeClr val="accent1"/>
                  </a:solidFill>
                  <a:prstDash val="solid"/>
                </a:ln>
                <a:solidFill>
                  <a:schemeClr val="tx2">
                    <a:lumMod val="40000"/>
                    <a:lumOff val="60000"/>
                  </a:schemeClr>
                </a:solidFill>
                <a:effectLst>
                  <a:outerShdw dist="38100" dir="2640000" algn="bl" rotWithShape="0">
                    <a:schemeClr val="accent1"/>
                  </a:outerShdw>
                </a:effectLst>
                <a:latin typeface="BIZ UDゴシック" panose="020B0400000000000000" pitchFamily="49" charset="-128"/>
                <a:ea typeface="BIZ UDゴシック" panose="020B0400000000000000" pitchFamily="49" charset="-128"/>
              </a:rPr>
            </a:br>
            <a:r>
              <a:rPr kumimoji="1" lang="ja-JP" altLang="en-US" sz="6600" b="1" dirty="0">
                <a:ln w="12700">
                  <a:solidFill>
                    <a:schemeClr val="accent1"/>
                  </a:solidFill>
                  <a:prstDash val="solid"/>
                </a:ln>
                <a:solidFill>
                  <a:schemeClr val="tx2">
                    <a:lumMod val="40000"/>
                    <a:lumOff val="60000"/>
                  </a:schemeClr>
                </a:solidFill>
                <a:effectLst>
                  <a:outerShdw dist="38100" dir="2640000" algn="bl" rotWithShape="0">
                    <a:schemeClr val="accent1"/>
                  </a:outerShdw>
                </a:effectLst>
                <a:latin typeface="BIZ UDゴシック" panose="020B0400000000000000" pitchFamily="49" charset="-128"/>
                <a:ea typeface="BIZ UDゴシック" panose="020B0400000000000000" pitchFamily="49" charset="-128"/>
              </a:rPr>
              <a:t>について</a:t>
            </a:r>
          </a:p>
        </p:txBody>
      </p:sp>
      <p:sp>
        <p:nvSpPr>
          <p:cNvPr id="3" name="字幕 2">
            <a:extLst>
              <a:ext uri="{FF2B5EF4-FFF2-40B4-BE49-F238E27FC236}">
                <a16:creationId xmlns:a16="http://schemas.microsoft.com/office/drawing/2014/main" id="{DDCBC894-7970-57B6-3204-912E1E68BBCA}"/>
              </a:ext>
            </a:extLst>
          </p:cNvPr>
          <p:cNvSpPr>
            <a:spLocks noGrp="1"/>
          </p:cNvSpPr>
          <p:nvPr>
            <p:ph type="subTitle" idx="1"/>
          </p:nvPr>
        </p:nvSpPr>
        <p:spPr>
          <a:xfrm>
            <a:off x="4330334" y="5361246"/>
            <a:ext cx="3531328" cy="991979"/>
          </a:xfrm>
          <a:noFill/>
        </p:spPr>
        <p:txBody>
          <a:bodyPr>
            <a:normAutofit fontScale="92500" lnSpcReduction="20000"/>
          </a:bodyPr>
          <a:lstStyle/>
          <a:p>
            <a:pPr algn="dist"/>
            <a:r>
              <a:rPr kumimoji="1" lang="ja-JP" altLang="en-US" sz="3600" dirty="0">
                <a:latin typeface="BIZ UDゴシック" panose="020B0400000000000000" pitchFamily="49" charset="-128"/>
                <a:ea typeface="BIZ UDゴシック" panose="020B0400000000000000" pitchFamily="49" charset="-128"/>
              </a:rPr>
              <a:t>愛知県労働局</a:t>
            </a:r>
            <a:endParaRPr kumimoji="1" lang="en-US" altLang="ja-JP" sz="3600" dirty="0">
              <a:latin typeface="BIZ UDゴシック" panose="020B0400000000000000" pitchFamily="49" charset="-128"/>
              <a:ea typeface="BIZ UDゴシック" panose="020B0400000000000000" pitchFamily="49" charset="-128"/>
            </a:endParaRPr>
          </a:p>
          <a:p>
            <a:pPr algn="dist"/>
            <a:r>
              <a:rPr kumimoji="1" lang="ja-JP" altLang="en-US" sz="3600" dirty="0">
                <a:latin typeface="BIZ UDゴシック" panose="020B0400000000000000" pitchFamily="49" charset="-128"/>
                <a:ea typeface="BIZ UDゴシック" panose="020B0400000000000000" pitchFamily="49" charset="-128"/>
              </a:rPr>
              <a:t>就業促進課</a:t>
            </a:r>
          </a:p>
        </p:txBody>
      </p:sp>
      <p:sp>
        <p:nvSpPr>
          <p:cNvPr id="4" name="正方形/長方形 3">
            <a:extLst>
              <a:ext uri="{FF2B5EF4-FFF2-40B4-BE49-F238E27FC236}">
                <a16:creationId xmlns:a16="http://schemas.microsoft.com/office/drawing/2014/main" id="{11FA6227-40BD-B178-6F7C-B6B4C13D99D1}"/>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5A446F67-FCD3-BF4A-0345-197D97726A69}"/>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2370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34CAE34-0DFE-7BB5-6301-831315932040}"/>
              </a:ext>
            </a:extLst>
          </p:cNvPr>
          <p:cNvSpPr/>
          <p:nvPr/>
        </p:nvSpPr>
        <p:spPr>
          <a:xfrm>
            <a:off x="1" y="-4619"/>
            <a:ext cx="2331075"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a:t>
            </a:r>
          </a:p>
        </p:txBody>
      </p:sp>
      <p:sp>
        <p:nvSpPr>
          <p:cNvPr id="3" name="正方形/長方形 2">
            <a:extLst>
              <a:ext uri="{FF2B5EF4-FFF2-40B4-BE49-F238E27FC236}">
                <a16:creationId xmlns:a16="http://schemas.microsoft.com/office/drawing/2014/main" id="{1C2CDF72-2B73-02E2-0B89-E8E275A0D82E}"/>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DC5740A-3EC8-61F2-2181-1840793C470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2" name="スライド番号プレースホルダー 16">
            <a:extLst>
              <a:ext uri="{FF2B5EF4-FFF2-40B4-BE49-F238E27FC236}">
                <a16:creationId xmlns:a16="http://schemas.microsoft.com/office/drawing/2014/main" id="{274FC4B7-7F4B-2918-DFD4-3D89A16C361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9</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8" name="タイトル 1">
            <a:extLst>
              <a:ext uri="{FF2B5EF4-FFF2-40B4-BE49-F238E27FC236}">
                <a16:creationId xmlns:a16="http://schemas.microsoft.com/office/drawing/2014/main" id="{3A1461A5-1480-A455-9603-4B811490FCA8}"/>
              </a:ext>
              <a:ext uri="{C183D7F6-B498-43B3-948B-1728B52AA6E4}">
                <adec:decorative xmlns:adec="http://schemas.microsoft.com/office/drawing/2017/decorative" val="0"/>
              </a:ext>
            </a:extLst>
          </p:cNvPr>
          <p:cNvSpPr txBox="1">
            <a:spLocks/>
          </p:cNvSpPr>
          <p:nvPr/>
        </p:nvSpPr>
        <p:spPr>
          <a:xfrm>
            <a:off x="505092" y="2472677"/>
            <a:ext cx="11150288" cy="7381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b="1" dirty="0">
                <a:latin typeface="BIZ UDゴシック" panose="020B0400000000000000" pitchFamily="49" charset="-128"/>
                <a:ea typeface="BIZ UDゴシック" panose="020B0400000000000000" pitchFamily="49" charset="-128"/>
              </a:rPr>
              <a:t>外国人材の確保支援</a:t>
            </a:r>
          </a:p>
        </p:txBody>
      </p:sp>
    </p:spTree>
    <p:extLst>
      <p:ext uri="{BB962C8B-B14F-4D97-AF65-F5344CB8AC3E}">
        <p14:creationId xmlns:p14="http://schemas.microsoft.com/office/powerpoint/2010/main" val="691571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347663"/>
            <a:ext cx="4746177" cy="738187"/>
          </a:xfrm>
        </p:spPr>
        <p:txBody>
          <a:bodyPr>
            <a:noAutofit/>
          </a:bodyPr>
          <a:lstStyle/>
          <a:p>
            <a:pPr algn="l"/>
            <a:r>
              <a:rPr lang="ja-JP" altLang="en-US" sz="4000" b="1" dirty="0">
                <a:latin typeface="BIZ UDゴシック" panose="020B0400000000000000" pitchFamily="49" charset="-128"/>
                <a:ea typeface="BIZ UDゴシック" panose="020B0400000000000000" pitchFamily="49" charset="-128"/>
              </a:rPr>
              <a:t>事業実施の背景</a:t>
            </a:r>
            <a:endParaRPr kumimoji="1" lang="ja-JP" altLang="en-US" sz="4000" b="1"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834CAE34-0DFE-7BB5-6301-831315932040}"/>
              </a:ext>
            </a:extLst>
          </p:cNvPr>
          <p:cNvSpPr/>
          <p:nvPr/>
        </p:nvSpPr>
        <p:spPr>
          <a:xfrm>
            <a:off x="1" y="-4619"/>
            <a:ext cx="2331075"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a:t>
            </a:r>
          </a:p>
        </p:txBody>
      </p:sp>
      <p:sp>
        <p:nvSpPr>
          <p:cNvPr id="3" name="正方形/長方形 2">
            <a:extLst>
              <a:ext uri="{FF2B5EF4-FFF2-40B4-BE49-F238E27FC236}">
                <a16:creationId xmlns:a16="http://schemas.microsoft.com/office/drawing/2014/main" id="{1C2CDF72-2B73-02E2-0B89-E8E275A0D82E}"/>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DC5740A-3EC8-61F2-2181-1840793C470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BB03A256-0A58-4CF2-1399-355A33E05727}"/>
              </a:ext>
            </a:extLst>
          </p:cNvPr>
          <p:cNvSpPr txBox="1"/>
          <p:nvPr/>
        </p:nvSpPr>
        <p:spPr>
          <a:xfrm>
            <a:off x="297732" y="4454230"/>
            <a:ext cx="5967845" cy="261610"/>
          </a:xfrm>
          <a:prstGeom prst="rect">
            <a:avLst/>
          </a:prstGeom>
          <a:noFill/>
        </p:spPr>
        <p:txBody>
          <a:bodyPr wrap="square" rtlCol="0">
            <a:spAutoFit/>
          </a:bodyPr>
          <a:lstStyle/>
          <a:p>
            <a:pPr algn="ctr"/>
            <a:r>
              <a:rPr lang="en-US" altLang="ja-JP" sz="1100" dirty="0">
                <a:latin typeface="BIZ UDゴシック" panose="020B0400000000000000" pitchFamily="49" charset="-128"/>
                <a:ea typeface="BIZ UDゴシック" panose="020B0400000000000000" pitchFamily="49" charset="-128"/>
              </a:rPr>
              <a:t>※</a:t>
            </a:r>
            <a:r>
              <a:rPr lang="ja-JP" altLang="en-US" sz="1050" dirty="0">
                <a:latin typeface="BIZ UDゴシック" panose="020B0400000000000000" pitchFamily="49" charset="-128"/>
                <a:ea typeface="BIZ UDゴシック" panose="020B0400000000000000" pitchFamily="49" charset="-128"/>
              </a:rPr>
              <a:t>出典：愛知労働局「「外国人雇用状況」の届出状況」（各年度</a:t>
            </a:r>
            <a:r>
              <a:rPr lang="en-US" altLang="ja-JP" sz="1050" dirty="0">
                <a:latin typeface="BIZ UDゴシック" panose="020B0400000000000000" pitchFamily="49" charset="-128"/>
                <a:ea typeface="BIZ UDゴシック" panose="020B0400000000000000" pitchFamily="49" charset="-128"/>
              </a:rPr>
              <a:t>10</a:t>
            </a:r>
            <a:r>
              <a:rPr lang="ja-JP" altLang="en-US" sz="1050" dirty="0">
                <a:latin typeface="BIZ UDゴシック" panose="020B0400000000000000" pitchFamily="49" charset="-128"/>
                <a:ea typeface="BIZ UDゴシック" panose="020B0400000000000000" pitchFamily="49" charset="-128"/>
              </a:rPr>
              <a:t>月末時点</a:t>
            </a:r>
            <a:r>
              <a:rPr lang="ja-JP" altLang="en-US" sz="1100" dirty="0">
                <a:latin typeface="BIZ UDゴシック" panose="020B0400000000000000" pitchFamily="49" charset="-128"/>
                <a:ea typeface="BIZ UDゴシック" panose="020B0400000000000000" pitchFamily="49" charset="-128"/>
              </a:rPr>
              <a:t>）</a:t>
            </a:r>
            <a:endParaRPr lang="en-US" altLang="ja-JP" sz="1200" dirty="0">
              <a:latin typeface="BIZ UDゴシック" panose="020B0400000000000000" pitchFamily="49" charset="-128"/>
              <a:ea typeface="BIZ UDゴシック" panose="020B0400000000000000" pitchFamily="49" charset="-128"/>
            </a:endParaRPr>
          </a:p>
        </p:txBody>
      </p:sp>
      <p:sp>
        <p:nvSpPr>
          <p:cNvPr id="6" name="正方形/長方形 5">
            <a:extLst>
              <a:ext uri="{FF2B5EF4-FFF2-40B4-BE49-F238E27FC236}">
                <a16:creationId xmlns:a16="http://schemas.microsoft.com/office/drawing/2014/main" id="{FA810D51-4628-9CA5-ECB0-66E1512811A1}"/>
              </a:ext>
            </a:extLst>
          </p:cNvPr>
          <p:cNvSpPr/>
          <p:nvPr/>
        </p:nvSpPr>
        <p:spPr>
          <a:xfrm>
            <a:off x="505092" y="1075136"/>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スライド番号プレースホルダー 16">
            <a:extLst>
              <a:ext uri="{FF2B5EF4-FFF2-40B4-BE49-F238E27FC236}">
                <a16:creationId xmlns:a16="http://schemas.microsoft.com/office/drawing/2014/main" id="{274FC4B7-7F4B-2918-DFD4-3D89A16C361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10</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8" name="四角形: 角を丸くする 7">
            <a:extLst>
              <a:ext uri="{FF2B5EF4-FFF2-40B4-BE49-F238E27FC236}">
                <a16:creationId xmlns:a16="http://schemas.microsoft.com/office/drawing/2014/main" id="{6BF43B6C-D7C0-AFC4-0FF2-5E82B78C5E96}"/>
              </a:ext>
            </a:extLst>
          </p:cNvPr>
          <p:cNvSpPr/>
          <p:nvPr/>
        </p:nvSpPr>
        <p:spPr>
          <a:xfrm>
            <a:off x="1633037" y="1303171"/>
            <a:ext cx="3029863" cy="35578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b="1">
                <a:solidFill>
                  <a:schemeClr val="bg1"/>
                </a:solidFill>
                <a:latin typeface="BIZ UDゴシック" panose="020B0400000000000000" pitchFamily="49" charset="-128"/>
                <a:ea typeface="BIZ UDゴシック" panose="020B0400000000000000" pitchFamily="49" charset="-128"/>
              </a:rPr>
              <a:t>愛知県の外国人労働者数</a:t>
            </a:r>
          </a:p>
        </p:txBody>
      </p:sp>
      <p:sp>
        <p:nvSpPr>
          <p:cNvPr id="9" name="四角形: 角を丸くする 8">
            <a:extLst>
              <a:ext uri="{FF2B5EF4-FFF2-40B4-BE49-F238E27FC236}">
                <a16:creationId xmlns:a16="http://schemas.microsoft.com/office/drawing/2014/main" id="{058C79C1-59FC-0004-CF41-A493934B7068}"/>
              </a:ext>
            </a:extLst>
          </p:cNvPr>
          <p:cNvSpPr/>
          <p:nvPr/>
        </p:nvSpPr>
        <p:spPr>
          <a:xfrm>
            <a:off x="7674493" y="1303171"/>
            <a:ext cx="3029863" cy="35578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b="1">
                <a:solidFill>
                  <a:schemeClr val="bg1"/>
                </a:solidFill>
                <a:latin typeface="BIZ UDゴシック" panose="020B0400000000000000" pitchFamily="49" charset="-128"/>
                <a:ea typeface="BIZ UDゴシック" panose="020B0400000000000000" pitchFamily="49" charset="-128"/>
              </a:rPr>
              <a:t>国による在留資格見直し</a:t>
            </a:r>
          </a:p>
        </p:txBody>
      </p:sp>
      <p:graphicFrame>
        <p:nvGraphicFramePr>
          <p:cNvPr id="29" name="グラフ 28">
            <a:extLst>
              <a:ext uri="{FF2B5EF4-FFF2-40B4-BE49-F238E27FC236}">
                <a16:creationId xmlns:a16="http://schemas.microsoft.com/office/drawing/2014/main" id="{E4AAB15A-DB1B-AB2C-4198-63CD4F1166B1}"/>
              </a:ext>
            </a:extLst>
          </p:cNvPr>
          <p:cNvGraphicFramePr/>
          <p:nvPr>
            <p:extLst>
              <p:ext uri="{D42A27DB-BD31-4B8C-83A1-F6EECF244321}">
                <p14:modId xmlns:p14="http://schemas.microsoft.com/office/powerpoint/2010/main" val="3657830901"/>
              </p:ext>
            </p:extLst>
          </p:nvPr>
        </p:nvGraphicFramePr>
        <p:xfrm>
          <a:off x="950422" y="849118"/>
          <a:ext cx="4976003" cy="4418198"/>
        </p:xfrm>
        <a:graphic>
          <a:graphicData uri="http://schemas.openxmlformats.org/drawingml/2006/chart">
            <c:chart xmlns:c="http://schemas.openxmlformats.org/drawingml/2006/chart" xmlns:r="http://schemas.openxmlformats.org/officeDocument/2006/relationships" r:id="rId3"/>
          </a:graphicData>
        </a:graphic>
      </p:graphicFrame>
      <p:sp>
        <p:nvSpPr>
          <p:cNvPr id="31" name="Freeform 27">
            <a:extLst>
              <a:ext uri="{FF2B5EF4-FFF2-40B4-BE49-F238E27FC236}">
                <a16:creationId xmlns:a16="http://schemas.microsoft.com/office/drawing/2014/main" id="{6DFF4381-1BA2-D1BC-ABE6-F07D9A1A315F}"/>
              </a:ext>
            </a:extLst>
          </p:cNvPr>
          <p:cNvSpPr/>
          <p:nvPr/>
        </p:nvSpPr>
        <p:spPr>
          <a:xfrm>
            <a:off x="2317936" y="5299366"/>
            <a:ext cx="1120488" cy="307777"/>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pPr algn="ctr"/>
            <a:r>
              <a:rPr lang="ja-JP" altLang="en-US" sz="1400" dirty="0">
                <a:solidFill>
                  <a:schemeClr val="bg1"/>
                </a:solidFill>
                <a:latin typeface="BIZ UDゴシック" panose="020B0400000000000000" pitchFamily="49" charset="-128"/>
                <a:ea typeface="BIZ UDゴシック" panose="020B0400000000000000" pitchFamily="49" charset="-128"/>
              </a:rPr>
              <a:t>技能実習</a:t>
            </a:r>
          </a:p>
        </p:txBody>
      </p:sp>
      <p:sp>
        <p:nvSpPr>
          <p:cNvPr id="32" name="テキスト ボックス 31">
            <a:extLst>
              <a:ext uri="{FF2B5EF4-FFF2-40B4-BE49-F238E27FC236}">
                <a16:creationId xmlns:a16="http://schemas.microsoft.com/office/drawing/2014/main" id="{68A5A864-23B7-CEC3-0124-1710197CEC83}"/>
              </a:ext>
            </a:extLst>
          </p:cNvPr>
          <p:cNvSpPr txBox="1"/>
          <p:nvPr/>
        </p:nvSpPr>
        <p:spPr>
          <a:xfrm>
            <a:off x="2317936" y="5612738"/>
            <a:ext cx="1259974" cy="523220"/>
          </a:xfrm>
          <a:prstGeom prst="rect">
            <a:avLst/>
          </a:prstGeom>
          <a:noFill/>
        </p:spPr>
        <p:txBody>
          <a:bodyPr wrap="square">
            <a:spAutoFit/>
          </a:bodyPr>
          <a:lstStyle/>
          <a:p>
            <a:r>
              <a:rPr lang="en-US" altLang="ja-JP" sz="1400" dirty="0">
                <a:latin typeface="BIZ UDゴシック" panose="020B0400000000000000" pitchFamily="49" charset="-128"/>
                <a:ea typeface="BIZ UDゴシック" panose="020B0400000000000000" pitchFamily="49" charset="-128"/>
              </a:rPr>
              <a:t>48</a:t>
            </a:r>
            <a:r>
              <a:rPr kumimoji="1" lang="en-US" altLang="ja-JP" sz="1400" dirty="0">
                <a:latin typeface="BIZ UDゴシック" panose="020B0400000000000000" pitchFamily="49" charset="-128"/>
                <a:ea typeface="BIZ UDゴシック" panose="020B0400000000000000" pitchFamily="49" charset="-128"/>
              </a:rPr>
              <a:t>,162</a:t>
            </a:r>
            <a:r>
              <a:rPr kumimoji="1" lang="ja-JP" altLang="en-US" sz="1400" dirty="0">
                <a:latin typeface="BIZ UDゴシック" panose="020B0400000000000000" pitchFamily="49" charset="-128"/>
                <a:ea typeface="BIZ UDゴシック" panose="020B0400000000000000" pitchFamily="49" charset="-128"/>
              </a:rPr>
              <a:t>人</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（全国</a:t>
            </a:r>
            <a:r>
              <a:rPr lang="en-US" altLang="ja-JP" sz="1400" b="1" dirty="0">
                <a:solidFill>
                  <a:srgbClr val="FF0000"/>
                </a:solidFill>
                <a:latin typeface="BIZ UDゴシック" panose="020B0400000000000000" pitchFamily="49" charset="-128"/>
                <a:ea typeface="BIZ UDゴシック" panose="020B0400000000000000" pitchFamily="49" charset="-128"/>
              </a:rPr>
              <a:t>1</a:t>
            </a:r>
            <a:r>
              <a:rPr kumimoji="1" lang="ja-JP" altLang="en-US" sz="1400" b="1" dirty="0">
                <a:solidFill>
                  <a:srgbClr val="FF0000"/>
                </a:solidFill>
                <a:latin typeface="BIZ UDゴシック" panose="020B0400000000000000" pitchFamily="49" charset="-128"/>
                <a:ea typeface="BIZ UDゴシック" panose="020B0400000000000000" pitchFamily="49" charset="-128"/>
              </a:rPr>
              <a:t>位</a:t>
            </a:r>
            <a:r>
              <a:rPr kumimoji="1" lang="ja-JP" altLang="en-US" sz="1400" dirty="0">
                <a:latin typeface="BIZ UDゴシック" panose="020B0400000000000000" pitchFamily="49" charset="-128"/>
                <a:ea typeface="BIZ UDゴシック" panose="020B0400000000000000" pitchFamily="49" charset="-128"/>
              </a:rPr>
              <a:t>）</a:t>
            </a:r>
            <a:endParaRPr lang="ja-JP" altLang="en-US" sz="1400" dirty="0"/>
          </a:p>
        </p:txBody>
      </p:sp>
      <p:sp>
        <p:nvSpPr>
          <p:cNvPr id="33" name="Freeform 27">
            <a:extLst>
              <a:ext uri="{FF2B5EF4-FFF2-40B4-BE49-F238E27FC236}">
                <a16:creationId xmlns:a16="http://schemas.microsoft.com/office/drawing/2014/main" id="{56C3D85E-5857-8C28-57D9-F4A9B3EAE3E8}"/>
              </a:ext>
            </a:extLst>
          </p:cNvPr>
          <p:cNvSpPr/>
          <p:nvPr/>
        </p:nvSpPr>
        <p:spPr>
          <a:xfrm>
            <a:off x="3852011" y="5267315"/>
            <a:ext cx="1120488" cy="307777"/>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pPr algn="ctr"/>
            <a:r>
              <a:rPr lang="ja-JP" altLang="en-US" sz="1400" dirty="0">
                <a:solidFill>
                  <a:schemeClr val="bg1"/>
                </a:solidFill>
                <a:latin typeface="BIZ UDゴシック" panose="020B0400000000000000" pitchFamily="49" charset="-128"/>
                <a:ea typeface="BIZ UDゴシック" panose="020B0400000000000000" pitchFamily="49" charset="-128"/>
              </a:rPr>
              <a:t>特定技能</a:t>
            </a:r>
          </a:p>
        </p:txBody>
      </p:sp>
      <p:sp>
        <p:nvSpPr>
          <p:cNvPr id="34" name="テキスト ボックス 33">
            <a:extLst>
              <a:ext uri="{FF2B5EF4-FFF2-40B4-BE49-F238E27FC236}">
                <a16:creationId xmlns:a16="http://schemas.microsoft.com/office/drawing/2014/main" id="{481F6B9D-7BAE-4A9E-6A62-A655927FC22B}"/>
              </a:ext>
            </a:extLst>
          </p:cNvPr>
          <p:cNvSpPr txBox="1"/>
          <p:nvPr/>
        </p:nvSpPr>
        <p:spPr>
          <a:xfrm>
            <a:off x="3822374" y="5586788"/>
            <a:ext cx="1602473" cy="800219"/>
          </a:xfrm>
          <a:prstGeom prst="rect">
            <a:avLst/>
          </a:prstGeom>
          <a:noFill/>
        </p:spPr>
        <p:txBody>
          <a:bodyPr wrap="square">
            <a:spAutoFit/>
          </a:bodyPr>
          <a:lstStyle/>
          <a:p>
            <a:r>
              <a:rPr lang="en-US" altLang="ja-JP" sz="1400" dirty="0">
                <a:latin typeface="BIZ UDゴシック" panose="020B0400000000000000" pitchFamily="49" charset="-128"/>
                <a:ea typeface="BIZ UDゴシック" panose="020B0400000000000000" pitchFamily="49" charset="-128"/>
              </a:rPr>
              <a:t>22,499</a:t>
            </a:r>
            <a:r>
              <a:rPr kumimoji="1" lang="ja-JP" altLang="en-US" sz="1400" dirty="0">
                <a:latin typeface="BIZ UDゴシック" panose="020B0400000000000000" pitchFamily="49" charset="-128"/>
                <a:ea typeface="BIZ UDゴシック" panose="020B0400000000000000" pitchFamily="49" charset="-128"/>
              </a:rPr>
              <a:t>人</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（全国</a:t>
            </a:r>
            <a:r>
              <a:rPr kumimoji="1" lang="en-US" altLang="ja-JP" sz="1400" b="1" dirty="0">
                <a:solidFill>
                  <a:srgbClr val="FF0000"/>
                </a:solidFill>
                <a:latin typeface="BIZ UDゴシック" panose="020B0400000000000000" pitchFamily="49" charset="-128"/>
                <a:ea typeface="BIZ UDゴシック" panose="020B0400000000000000" pitchFamily="49" charset="-128"/>
              </a:rPr>
              <a:t>3</a:t>
            </a:r>
            <a:r>
              <a:rPr kumimoji="1" lang="ja-JP" altLang="en-US" sz="1400" b="1" dirty="0">
                <a:solidFill>
                  <a:srgbClr val="FF0000"/>
                </a:solidFill>
                <a:latin typeface="BIZ UDゴシック" panose="020B0400000000000000" pitchFamily="49" charset="-128"/>
                <a:ea typeface="BIZ UDゴシック" panose="020B0400000000000000" pitchFamily="49" charset="-128"/>
              </a:rPr>
              <a:t>位</a:t>
            </a:r>
            <a:r>
              <a:rPr kumimoji="1" lang="ja-JP" altLang="en-US" sz="1400" dirty="0">
                <a:latin typeface="BIZ UDゴシック" panose="020B0400000000000000" pitchFamily="49" charset="-128"/>
                <a:ea typeface="BIZ UDゴシック" panose="020B0400000000000000" pitchFamily="49" charset="-128"/>
              </a:rPr>
              <a:t>）</a:t>
            </a:r>
            <a:endParaRPr kumimoji="1" lang="en-US" altLang="ja-JP" sz="1400" dirty="0">
              <a:latin typeface="BIZ UDゴシック" panose="020B0400000000000000" pitchFamily="49" charset="-128"/>
              <a:ea typeface="BIZ UDゴシック" panose="020B0400000000000000" pitchFamily="49" charset="-128"/>
            </a:endParaRPr>
          </a:p>
          <a:p>
            <a:r>
              <a:rPr lang="en-US" altLang="ja-JP" sz="900" dirty="0">
                <a:latin typeface="BIZ UDゴシック" panose="020B0400000000000000" pitchFamily="49" charset="-128"/>
                <a:ea typeface="BIZ UDゴシック" panose="020B0400000000000000" pitchFamily="49" charset="-128"/>
              </a:rPr>
              <a:t>※</a:t>
            </a:r>
            <a:r>
              <a:rPr lang="ja-JP" altLang="en-US" sz="900" dirty="0">
                <a:latin typeface="BIZ UDゴシック" panose="020B0400000000000000" pitchFamily="49" charset="-128"/>
                <a:ea typeface="BIZ UDゴシック" panose="020B0400000000000000" pitchFamily="49" charset="-128"/>
              </a:rPr>
              <a:t>「専門的・技術的分野の</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在留資格」の一部</a:t>
            </a:r>
          </a:p>
        </p:txBody>
      </p:sp>
      <p:sp>
        <p:nvSpPr>
          <p:cNvPr id="37" name="Freeform 27">
            <a:extLst>
              <a:ext uri="{FF2B5EF4-FFF2-40B4-BE49-F238E27FC236}">
                <a16:creationId xmlns:a16="http://schemas.microsoft.com/office/drawing/2014/main" id="{31FED717-D9AF-1217-0E4F-37BE65719CC7}"/>
              </a:ext>
            </a:extLst>
          </p:cNvPr>
          <p:cNvSpPr/>
          <p:nvPr/>
        </p:nvSpPr>
        <p:spPr>
          <a:xfrm>
            <a:off x="923348" y="5286642"/>
            <a:ext cx="1120488" cy="307777"/>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pPr algn="ctr"/>
            <a:r>
              <a:rPr lang="ja-JP" altLang="en-US" sz="1400" dirty="0">
                <a:solidFill>
                  <a:schemeClr val="bg1"/>
                </a:solidFill>
                <a:latin typeface="BIZ UDゴシック" panose="020B0400000000000000" pitchFamily="49" charset="-128"/>
                <a:ea typeface="BIZ UDゴシック" panose="020B0400000000000000" pitchFamily="49" charset="-128"/>
              </a:rPr>
              <a:t>全在留資格</a:t>
            </a:r>
          </a:p>
        </p:txBody>
      </p:sp>
      <p:sp>
        <p:nvSpPr>
          <p:cNvPr id="38" name="テキスト ボックス 37">
            <a:extLst>
              <a:ext uri="{FF2B5EF4-FFF2-40B4-BE49-F238E27FC236}">
                <a16:creationId xmlns:a16="http://schemas.microsoft.com/office/drawing/2014/main" id="{EADEC480-7762-5CDB-F3CE-8BF34C257E01}"/>
              </a:ext>
            </a:extLst>
          </p:cNvPr>
          <p:cNvSpPr txBox="1"/>
          <p:nvPr/>
        </p:nvSpPr>
        <p:spPr>
          <a:xfrm>
            <a:off x="923348" y="5593856"/>
            <a:ext cx="1280210" cy="523220"/>
          </a:xfrm>
          <a:prstGeom prst="rect">
            <a:avLst/>
          </a:prstGeom>
          <a:noFill/>
        </p:spPr>
        <p:txBody>
          <a:bodyPr wrap="square">
            <a:spAutoFit/>
          </a:bodyPr>
          <a:lstStyle/>
          <a:p>
            <a:r>
              <a:rPr lang="en-US" altLang="ja-JP" sz="1400" dirty="0">
                <a:latin typeface="BIZ UDゴシック" panose="020B0400000000000000" pitchFamily="49" charset="-128"/>
                <a:ea typeface="BIZ UDゴシック" panose="020B0400000000000000" pitchFamily="49" charset="-128"/>
              </a:rPr>
              <a:t>249,076</a:t>
            </a:r>
            <a:r>
              <a:rPr kumimoji="1" lang="ja-JP" altLang="en-US" sz="1400" dirty="0">
                <a:latin typeface="BIZ UDゴシック" panose="020B0400000000000000" pitchFamily="49" charset="-128"/>
                <a:ea typeface="BIZ UDゴシック" panose="020B0400000000000000" pitchFamily="49" charset="-128"/>
              </a:rPr>
              <a:t>人</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（全国</a:t>
            </a:r>
            <a:r>
              <a:rPr lang="en-US" altLang="ja-JP" sz="1400" b="1" dirty="0">
                <a:solidFill>
                  <a:srgbClr val="FF0000"/>
                </a:solidFill>
                <a:latin typeface="BIZ UDゴシック" panose="020B0400000000000000" pitchFamily="49" charset="-128"/>
                <a:ea typeface="BIZ UDゴシック" panose="020B0400000000000000" pitchFamily="49" charset="-128"/>
              </a:rPr>
              <a:t>2</a:t>
            </a:r>
            <a:r>
              <a:rPr kumimoji="1" lang="ja-JP" altLang="en-US" sz="1400" b="1" dirty="0">
                <a:solidFill>
                  <a:srgbClr val="FF0000"/>
                </a:solidFill>
                <a:latin typeface="BIZ UDゴシック" panose="020B0400000000000000" pitchFamily="49" charset="-128"/>
                <a:ea typeface="BIZ UDゴシック" panose="020B0400000000000000" pitchFamily="49" charset="-128"/>
              </a:rPr>
              <a:t>位</a:t>
            </a:r>
            <a:r>
              <a:rPr kumimoji="1" lang="ja-JP" altLang="en-US" sz="1400" dirty="0">
                <a:latin typeface="BIZ UDゴシック" panose="020B0400000000000000" pitchFamily="49" charset="-128"/>
                <a:ea typeface="BIZ UDゴシック" panose="020B0400000000000000" pitchFamily="49" charset="-128"/>
              </a:rPr>
              <a:t>）</a:t>
            </a:r>
            <a:endParaRPr lang="ja-JP" altLang="en-US" sz="1400" dirty="0"/>
          </a:p>
        </p:txBody>
      </p:sp>
      <p:sp>
        <p:nvSpPr>
          <p:cNvPr id="39" name="テキスト ボックス 38">
            <a:extLst>
              <a:ext uri="{FF2B5EF4-FFF2-40B4-BE49-F238E27FC236}">
                <a16:creationId xmlns:a16="http://schemas.microsoft.com/office/drawing/2014/main" id="{39D0F5CE-5F3B-AB18-EADD-94ECBA19FFD8}"/>
              </a:ext>
            </a:extLst>
          </p:cNvPr>
          <p:cNvSpPr txBox="1"/>
          <p:nvPr/>
        </p:nvSpPr>
        <p:spPr>
          <a:xfrm>
            <a:off x="1783092" y="4883687"/>
            <a:ext cx="2190176" cy="30777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lIns="91440" tIns="45720" rIns="91440" bIns="45720" anchor="t">
            <a:spAutoFit/>
          </a:bodyPr>
          <a:lstStyle/>
          <a:p>
            <a:r>
              <a:rPr lang="en-US" altLang="ja-JP" sz="1400" b="1" dirty="0">
                <a:solidFill>
                  <a:schemeClr val="bg1"/>
                </a:solidFill>
                <a:latin typeface="BIZ UDゴシック" panose="020B0400000000000000" pitchFamily="49" charset="-128"/>
                <a:ea typeface="BIZ UDゴシック"/>
              </a:rPr>
              <a:t>2025</a:t>
            </a:r>
            <a:r>
              <a:rPr lang="ja-JP" altLang="en-US" sz="1400" b="1" dirty="0">
                <a:solidFill>
                  <a:schemeClr val="bg1"/>
                </a:solidFill>
                <a:latin typeface="BIZ UDゴシック" panose="020B0400000000000000" pitchFamily="49" charset="-128"/>
                <a:ea typeface="BIZ UDゴシック"/>
              </a:rPr>
              <a:t>年</a:t>
            </a:r>
            <a:r>
              <a:rPr lang="en-US" altLang="ja-JP" sz="1400" b="1" dirty="0">
                <a:solidFill>
                  <a:schemeClr val="bg1"/>
                </a:solidFill>
                <a:latin typeface="BIZ UDゴシック" panose="020B0400000000000000" pitchFamily="49" charset="-128"/>
                <a:ea typeface="BIZ UDゴシック"/>
              </a:rPr>
              <a:t>10</a:t>
            </a:r>
            <a:r>
              <a:rPr lang="ja-JP" altLang="en-US" sz="1400" b="1" dirty="0">
                <a:solidFill>
                  <a:schemeClr val="bg1"/>
                </a:solidFill>
                <a:latin typeface="BIZ UDゴシック" panose="020B0400000000000000" pitchFamily="49" charset="-128"/>
                <a:ea typeface="BIZ UDゴシック"/>
              </a:rPr>
              <a:t>月末時点の状況</a:t>
            </a:r>
            <a:endParaRPr lang="ja-JP" altLang="en-US" sz="1400" b="1" dirty="0">
              <a:solidFill>
                <a:schemeClr val="bg1"/>
              </a:solidFill>
              <a:ea typeface="BIZ UDゴシック"/>
            </a:endParaRPr>
          </a:p>
        </p:txBody>
      </p:sp>
      <p:sp>
        <p:nvSpPr>
          <p:cNvPr id="43" name="テキスト ボックス 42">
            <a:extLst>
              <a:ext uri="{FF2B5EF4-FFF2-40B4-BE49-F238E27FC236}">
                <a16:creationId xmlns:a16="http://schemas.microsoft.com/office/drawing/2014/main" id="{A9DE368B-813B-80A1-2F17-45796D011DF5}"/>
              </a:ext>
            </a:extLst>
          </p:cNvPr>
          <p:cNvSpPr txBox="1"/>
          <p:nvPr/>
        </p:nvSpPr>
        <p:spPr>
          <a:xfrm>
            <a:off x="7152870" y="3427448"/>
            <a:ext cx="4604331" cy="2923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ja-JP" altLang="en-US" sz="1300" dirty="0">
                <a:latin typeface="BIZ UDゴシック" panose="020B0400000000000000" pitchFamily="49" charset="-128"/>
                <a:ea typeface="BIZ UDゴシック" panose="020B0400000000000000" pitchFamily="49" charset="-128"/>
              </a:rPr>
              <a:t>特定技能１号及び育成就労制度の受入見込数［全国］</a:t>
            </a:r>
            <a:endParaRPr lang="en-US" altLang="ja-JP" sz="1300" dirty="0">
              <a:latin typeface="BIZ UDゴシック" panose="020B0400000000000000" pitchFamily="49" charset="-128"/>
              <a:ea typeface="BIZ UDゴシック" panose="020B0400000000000000" pitchFamily="49" charset="-128"/>
            </a:endParaRPr>
          </a:p>
        </p:txBody>
      </p:sp>
      <p:sp>
        <p:nvSpPr>
          <p:cNvPr id="45" name="テキスト ボックス 44">
            <a:extLst>
              <a:ext uri="{FF2B5EF4-FFF2-40B4-BE49-F238E27FC236}">
                <a16:creationId xmlns:a16="http://schemas.microsoft.com/office/drawing/2014/main" id="{452F1F57-EC69-2990-4F0B-10F3180691BB}"/>
              </a:ext>
            </a:extLst>
          </p:cNvPr>
          <p:cNvSpPr txBox="1"/>
          <p:nvPr/>
        </p:nvSpPr>
        <p:spPr>
          <a:xfrm>
            <a:off x="7152870" y="1883359"/>
            <a:ext cx="4594216" cy="2923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ja-JP" altLang="en-US" sz="1300" dirty="0">
                <a:latin typeface="BIZ UDゴシック" panose="020B0400000000000000" pitchFamily="49" charset="-128"/>
                <a:ea typeface="BIZ UDゴシック" panose="020B0400000000000000" pitchFamily="49" charset="-128"/>
              </a:rPr>
              <a:t>育成就労制度の創設（</a:t>
            </a:r>
            <a:r>
              <a:rPr lang="en-US" altLang="ja-JP" sz="1300" dirty="0">
                <a:latin typeface="BIZ UDゴシック" panose="020B0400000000000000" pitchFamily="49" charset="-128"/>
                <a:ea typeface="BIZ UDゴシック" panose="020B0400000000000000" pitchFamily="49" charset="-128"/>
              </a:rPr>
              <a:t>2027</a:t>
            </a:r>
            <a:r>
              <a:rPr lang="ja-JP" altLang="en-US" sz="1300" dirty="0">
                <a:latin typeface="BIZ UDゴシック" panose="020B0400000000000000" pitchFamily="49" charset="-128"/>
                <a:ea typeface="BIZ UDゴシック" panose="020B0400000000000000" pitchFamily="49" charset="-128"/>
              </a:rPr>
              <a:t>年</a:t>
            </a:r>
            <a:r>
              <a:rPr lang="en-US" altLang="ja-JP" sz="1300" dirty="0">
                <a:latin typeface="BIZ UDゴシック" panose="020B0400000000000000" pitchFamily="49" charset="-128"/>
                <a:ea typeface="BIZ UDゴシック" panose="020B0400000000000000" pitchFamily="49" charset="-128"/>
              </a:rPr>
              <a:t>4</a:t>
            </a:r>
            <a:r>
              <a:rPr lang="ja-JP" altLang="en-US" sz="1300" dirty="0">
                <a:latin typeface="BIZ UDゴシック" panose="020B0400000000000000" pitchFamily="49" charset="-128"/>
                <a:ea typeface="BIZ UDゴシック" panose="020B0400000000000000" pitchFamily="49" charset="-128"/>
              </a:rPr>
              <a:t>月受入開始）</a:t>
            </a:r>
            <a:endParaRPr kumimoji="1" lang="ja-JP" altLang="en-US" sz="1300" dirty="0">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168F470B-D4BA-E423-5EC5-C0B53FFE069C}"/>
              </a:ext>
            </a:extLst>
          </p:cNvPr>
          <p:cNvSpPr txBox="1"/>
          <p:nvPr/>
        </p:nvSpPr>
        <p:spPr>
          <a:xfrm>
            <a:off x="7143785" y="2195913"/>
            <a:ext cx="4613416" cy="738664"/>
          </a:xfrm>
          <a:prstGeom prst="rect">
            <a:avLst/>
          </a:prstGeom>
          <a:noFill/>
        </p:spPr>
        <p:txBody>
          <a:bodyPr wrap="square" lIns="91440" tIns="45720" rIns="91440" bIns="45720" rtlCol="0" anchor="t">
            <a:spAutoFit/>
          </a:bodyPr>
          <a:lstStyle/>
          <a:p>
            <a:r>
              <a:rPr kumimoji="1" lang="ja-JP" altLang="en-US" sz="1400" dirty="0">
                <a:latin typeface="BIZ UDゴシック" panose="020B0400000000000000" pitchFamily="49" charset="-128"/>
                <a:ea typeface="BIZ UDゴシック" panose="020B0400000000000000" pitchFamily="49" charset="-128"/>
              </a:rPr>
              <a:t>「国際貢献」を掲げた現行の技能実習制度にかわり、就労を通じた人材育成及び人材確保を目的とする新たな在留資格として育成就労の在留資格を創設。</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47" name="テキスト ボックス 46">
            <a:extLst>
              <a:ext uri="{FF2B5EF4-FFF2-40B4-BE49-F238E27FC236}">
                <a16:creationId xmlns:a16="http://schemas.microsoft.com/office/drawing/2014/main" id="{8FA502A2-31B8-12C9-EB5D-0573DA059338}"/>
              </a:ext>
            </a:extLst>
          </p:cNvPr>
          <p:cNvSpPr txBox="1"/>
          <p:nvPr/>
        </p:nvSpPr>
        <p:spPr>
          <a:xfrm>
            <a:off x="7152870" y="3765064"/>
            <a:ext cx="4136000" cy="369332"/>
          </a:xfrm>
          <a:prstGeom prst="rect">
            <a:avLst/>
          </a:prstGeom>
          <a:noFill/>
        </p:spPr>
        <p:txBody>
          <a:bodyPr wrap="square" rtlCol="0">
            <a:spAutoFit/>
          </a:bodyPr>
          <a:lstStyle/>
          <a:p>
            <a:r>
              <a:rPr lang="ja-JP" altLang="en-US" b="1" dirty="0">
                <a:latin typeface="BIZ UDゴシック" panose="020B0400000000000000" pitchFamily="49" charset="-128"/>
                <a:ea typeface="BIZ UDゴシック" panose="020B0400000000000000" pitchFamily="49" charset="-128"/>
              </a:rPr>
              <a:t>特定技能</a:t>
            </a:r>
            <a:r>
              <a:rPr lang="en-US" altLang="ja-JP" b="1" dirty="0">
                <a:latin typeface="BIZ UDゴシック" panose="020B0400000000000000" pitchFamily="49" charset="-128"/>
                <a:ea typeface="BIZ UDゴシック" panose="020B0400000000000000" pitchFamily="49" charset="-128"/>
              </a:rPr>
              <a:t>1</a:t>
            </a:r>
            <a:r>
              <a:rPr lang="ja-JP" altLang="en-US" b="1" dirty="0">
                <a:latin typeface="BIZ UDゴシック" panose="020B0400000000000000" pitchFamily="49" charset="-128"/>
                <a:ea typeface="BIZ UDゴシック" panose="020B0400000000000000" pitchFamily="49" charset="-128"/>
              </a:rPr>
              <a:t>号 </a:t>
            </a:r>
            <a:r>
              <a:rPr lang="en-US" altLang="ja-JP" b="1" dirty="0">
                <a:latin typeface="BIZ UDゴシック" panose="020B0400000000000000" pitchFamily="49" charset="-128"/>
                <a:ea typeface="BIZ UDゴシック" panose="020B0400000000000000" pitchFamily="49" charset="-128"/>
              </a:rPr>
              <a:t>80</a:t>
            </a:r>
            <a:r>
              <a:rPr lang="ja-JP" altLang="en-US" b="1" dirty="0">
                <a:latin typeface="BIZ UDゴシック" panose="020B0400000000000000" pitchFamily="49" charset="-128"/>
                <a:ea typeface="BIZ UDゴシック" panose="020B0400000000000000" pitchFamily="49" charset="-128"/>
              </a:rPr>
              <a:t>万</a:t>
            </a:r>
            <a:r>
              <a:rPr lang="en-US" altLang="ja-JP" b="1" dirty="0">
                <a:latin typeface="BIZ UDゴシック" panose="020B0400000000000000" pitchFamily="49" charset="-128"/>
                <a:ea typeface="BIZ UDゴシック" panose="020B0400000000000000" pitchFamily="49" charset="-128"/>
              </a:rPr>
              <a:t>5,700</a:t>
            </a:r>
            <a:r>
              <a:rPr lang="ja-JP" altLang="en-US" b="1" dirty="0">
                <a:latin typeface="BIZ UDゴシック" panose="020B0400000000000000" pitchFamily="49" charset="-128"/>
                <a:ea typeface="BIZ UDゴシック" panose="020B0400000000000000" pitchFamily="49" charset="-128"/>
              </a:rPr>
              <a:t>人</a:t>
            </a:r>
            <a:endParaRPr lang="en-US" altLang="ja-JP" b="1" dirty="0">
              <a:latin typeface="BIZ UDゴシック" panose="020B0400000000000000" pitchFamily="49" charset="-128"/>
              <a:ea typeface="BIZ UDゴシック" panose="020B0400000000000000" pitchFamily="49" charset="-128"/>
            </a:endParaRPr>
          </a:p>
        </p:txBody>
      </p:sp>
      <p:sp>
        <p:nvSpPr>
          <p:cNvPr id="48" name="テキスト ボックス 47">
            <a:extLst>
              <a:ext uri="{FF2B5EF4-FFF2-40B4-BE49-F238E27FC236}">
                <a16:creationId xmlns:a16="http://schemas.microsoft.com/office/drawing/2014/main" id="{BD925C22-2140-E17D-51F3-710CC26014C8}"/>
              </a:ext>
            </a:extLst>
          </p:cNvPr>
          <p:cNvSpPr txBox="1"/>
          <p:nvPr/>
        </p:nvSpPr>
        <p:spPr>
          <a:xfrm>
            <a:off x="9965662" y="4180373"/>
            <a:ext cx="1781424" cy="276999"/>
          </a:xfrm>
          <a:prstGeom prst="rect">
            <a:avLst/>
          </a:prstGeom>
          <a:noFill/>
        </p:spPr>
        <p:txBody>
          <a:bodyPr wrap="square" rtlCol="0">
            <a:spAutoFit/>
          </a:bodyPr>
          <a:lstStyle/>
          <a:p>
            <a:r>
              <a:rPr lang="en-US" altLang="ja-JP" sz="1200" dirty="0">
                <a:latin typeface="BIZ UDゴシック" panose="020B0400000000000000" pitchFamily="49" charset="-128"/>
                <a:ea typeface="BIZ UDゴシック" panose="020B0400000000000000" pitchFamily="49" charset="-128"/>
              </a:rPr>
              <a:t>2027</a:t>
            </a:r>
            <a:r>
              <a:rPr lang="ja-JP" altLang="en-US" sz="1200" dirty="0">
                <a:latin typeface="BIZ UDゴシック" panose="020B0400000000000000" pitchFamily="49" charset="-128"/>
                <a:ea typeface="BIZ UDゴシック" panose="020B0400000000000000" pitchFamily="49" charset="-128"/>
              </a:rPr>
              <a:t>年</a:t>
            </a:r>
            <a:r>
              <a:rPr lang="en-US" altLang="ja-JP" sz="1200" dirty="0">
                <a:latin typeface="BIZ UDゴシック" panose="020B0400000000000000" pitchFamily="49" charset="-128"/>
                <a:ea typeface="BIZ UDゴシック" panose="020B0400000000000000" pitchFamily="49" charset="-128"/>
              </a:rPr>
              <a:t>4</a:t>
            </a:r>
            <a:r>
              <a:rPr lang="ja-JP" altLang="en-US" sz="1200" dirty="0">
                <a:latin typeface="BIZ UDゴシック" panose="020B0400000000000000" pitchFamily="49" charset="-128"/>
                <a:ea typeface="BIZ UDゴシック" panose="020B0400000000000000" pitchFamily="49" charset="-128"/>
              </a:rPr>
              <a:t>月からの</a:t>
            </a:r>
            <a:r>
              <a:rPr lang="en-US" altLang="ja-JP" sz="1200" dirty="0">
                <a:latin typeface="BIZ UDゴシック" panose="020B0400000000000000" pitchFamily="49" charset="-128"/>
                <a:ea typeface="BIZ UDゴシック" panose="020B0400000000000000" pitchFamily="49" charset="-128"/>
              </a:rPr>
              <a:t>2</a:t>
            </a:r>
            <a:r>
              <a:rPr lang="ja-JP" altLang="en-US" sz="1200" dirty="0">
                <a:latin typeface="BIZ UDゴシック" panose="020B0400000000000000" pitchFamily="49" charset="-128"/>
                <a:ea typeface="BIZ UDゴシック" panose="020B0400000000000000" pitchFamily="49" charset="-128"/>
              </a:rPr>
              <a:t>年間</a:t>
            </a:r>
            <a:endParaRPr lang="en-US" altLang="ja-JP" sz="1200" dirty="0">
              <a:latin typeface="BIZ UDゴシック" panose="020B0400000000000000" pitchFamily="49" charset="-128"/>
              <a:ea typeface="BIZ UDゴシック" panose="020B0400000000000000" pitchFamily="49" charset="-128"/>
            </a:endParaRPr>
          </a:p>
        </p:txBody>
      </p:sp>
      <p:sp>
        <p:nvSpPr>
          <p:cNvPr id="10" name="テキスト ボックス 9">
            <a:extLst>
              <a:ext uri="{FF2B5EF4-FFF2-40B4-BE49-F238E27FC236}">
                <a16:creationId xmlns:a16="http://schemas.microsoft.com/office/drawing/2014/main" id="{1E1E992A-A5C6-0CA0-FDF6-EEBDCECD4CCB}"/>
              </a:ext>
            </a:extLst>
          </p:cNvPr>
          <p:cNvSpPr txBox="1"/>
          <p:nvPr/>
        </p:nvSpPr>
        <p:spPr>
          <a:xfrm>
            <a:off x="7152870" y="4134207"/>
            <a:ext cx="3151944" cy="369332"/>
          </a:xfrm>
          <a:prstGeom prst="rect">
            <a:avLst/>
          </a:prstGeom>
          <a:noFill/>
        </p:spPr>
        <p:txBody>
          <a:bodyPr wrap="square" rtlCol="0">
            <a:spAutoFit/>
          </a:bodyPr>
          <a:lstStyle/>
          <a:p>
            <a:r>
              <a:rPr lang="ja-JP" altLang="en-US" b="1" dirty="0">
                <a:latin typeface="BIZ UDゴシック" panose="020B0400000000000000" pitchFamily="49" charset="-128"/>
                <a:ea typeface="BIZ UDゴシック" panose="020B0400000000000000" pitchFamily="49" charset="-128"/>
              </a:rPr>
              <a:t>育成就労 　 </a:t>
            </a:r>
            <a:r>
              <a:rPr lang="en-US" altLang="ja-JP" b="1" dirty="0">
                <a:latin typeface="BIZ UDゴシック" panose="020B0400000000000000" pitchFamily="49" charset="-128"/>
                <a:ea typeface="BIZ UDゴシック" panose="020B0400000000000000" pitchFamily="49" charset="-128"/>
              </a:rPr>
              <a:t>42</a:t>
            </a:r>
            <a:r>
              <a:rPr lang="ja-JP" altLang="en-US" b="1" dirty="0">
                <a:latin typeface="BIZ UDゴシック" panose="020B0400000000000000" pitchFamily="49" charset="-128"/>
                <a:ea typeface="BIZ UDゴシック" panose="020B0400000000000000" pitchFamily="49" charset="-128"/>
              </a:rPr>
              <a:t>万</a:t>
            </a:r>
            <a:r>
              <a:rPr lang="en-US" altLang="ja-JP" b="1" dirty="0">
                <a:latin typeface="BIZ UDゴシック" panose="020B0400000000000000" pitchFamily="49" charset="-128"/>
                <a:ea typeface="BIZ UDゴシック" panose="020B0400000000000000" pitchFamily="49" charset="-128"/>
              </a:rPr>
              <a:t>6,200</a:t>
            </a:r>
            <a:r>
              <a:rPr lang="ja-JP" altLang="en-US" b="1" dirty="0">
                <a:latin typeface="BIZ UDゴシック" panose="020B0400000000000000" pitchFamily="49" charset="-128"/>
                <a:ea typeface="BIZ UDゴシック" panose="020B0400000000000000" pitchFamily="49" charset="-128"/>
              </a:rPr>
              <a:t>人</a:t>
            </a:r>
            <a:endParaRPr lang="en-US" altLang="ja-JP" b="1" dirty="0">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454D6C76-249A-30CC-E507-C1FE4EC62F02}"/>
              </a:ext>
            </a:extLst>
          </p:cNvPr>
          <p:cNvSpPr txBox="1"/>
          <p:nvPr/>
        </p:nvSpPr>
        <p:spPr>
          <a:xfrm>
            <a:off x="9965661" y="3802645"/>
            <a:ext cx="1781424" cy="276999"/>
          </a:xfrm>
          <a:prstGeom prst="rect">
            <a:avLst/>
          </a:prstGeom>
          <a:noFill/>
        </p:spPr>
        <p:txBody>
          <a:bodyPr wrap="square" rtlCol="0">
            <a:spAutoFit/>
          </a:bodyPr>
          <a:lstStyle/>
          <a:p>
            <a:r>
              <a:rPr lang="en-US" altLang="ja-JP" sz="1200" dirty="0">
                <a:latin typeface="BIZ UDゴシック" panose="020B0400000000000000" pitchFamily="49" charset="-128"/>
                <a:ea typeface="BIZ UDゴシック" panose="020B0400000000000000" pitchFamily="49" charset="-128"/>
              </a:rPr>
              <a:t>2024</a:t>
            </a:r>
            <a:r>
              <a:rPr lang="ja-JP" altLang="en-US" sz="1200" dirty="0">
                <a:latin typeface="BIZ UDゴシック" panose="020B0400000000000000" pitchFamily="49" charset="-128"/>
                <a:ea typeface="BIZ UDゴシック" panose="020B0400000000000000" pitchFamily="49" charset="-128"/>
              </a:rPr>
              <a:t>年</a:t>
            </a:r>
            <a:r>
              <a:rPr lang="en-US" altLang="ja-JP" sz="1200" dirty="0">
                <a:latin typeface="BIZ UDゴシック" panose="020B0400000000000000" pitchFamily="49" charset="-128"/>
                <a:ea typeface="BIZ UDゴシック" panose="020B0400000000000000" pitchFamily="49" charset="-128"/>
              </a:rPr>
              <a:t>4</a:t>
            </a:r>
            <a:r>
              <a:rPr lang="ja-JP" altLang="en-US" sz="1200" dirty="0">
                <a:latin typeface="BIZ UDゴシック" panose="020B0400000000000000" pitchFamily="49" charset="-128"/>
                <a:ea typeface="BIZ UDゴシック" panose="020B0400000000000000" pitchFamily="49" charset="-128"/>
              </a:rPr>
              <a:t>月からの</a:t>
            </a:r>
            <a:r>
              <a:rPr lang="en-US" altLang="ja-JP" sz="1200" dirty="0">
                <a:latin typeface="BIZ UDゴシック" panose="020B0400000000000000" pitchFamily="49" charset="-128"/>
                <a:ea typeface="BIZ UDゴシック" panose="020B0400000000000000" pitchFamily="49" charset="-128"/>
              </a:rPr>
              <a:t>5</a:t>
            </a:r>
            <a:r>
              <a:rPr lang="ja-JP" altLang="en-US" sz="1200" dirty="0">
                <a:latin typeface="BIZ UDゴシック" panose="020B0400000000000000" pitchFamily="49" charset="-128"/>
                <a:ea typeface="BIZ UDゴシック" panose="020B0400000000000000" pitchFamily="49" charset="-128"/>
              </a:rPr>
              <a:t>年間</a:t>
            </a:r>
            <a:endParaRPr lang="en-US" altLang="ja-JP" sz="1200" dirty="0">
              <a:latin typeface="BIZ UDゴシック" panose="020B0400000000000000" pitchFamily="49" charset="-128"/>
              <a:ea typeface="BIZ UDゴシック" panose="020B0400000000000000" pitchFamily="49" charset="-128"/>
            </a:endParaRPr>
          </a:p>
        </p:txBody>
      </p:sp>
      <p:sp>
        <p:nvSpPr>
          <p:cNvPr id="14" name="テキスト ボックス 13">
            <a:extLst>
              <a:ext uri="{FF2B5EF4-FFF2-40B4-BE49-F238E27FC236}">
                <a16:creationId xmlns:a16="http://schemas.microsoft.com/office/drawing/2014/main" id="{7F9EED36-B08C-B88C-D117-270B14C8C41F}"/>
              </a:ext>
            </a:extLst>
          </p:cNvPr>
          <p:cNvSpPr txBox="1"/>
          <p:nvPr/>
        </p:nvSpPr>
        <p:spPr>
          <a:xfrm>
            <a:off x="7152870" y="4872682"/>
            <a:ext cx="4604331" cy="2923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ja-JP" altLang="en-US" sz="1300" dirty="0">
                <a:latin typeface="BIZ UDゴシック" panose="020B0400000000000000" pitchFamily="49" charset="-128"/>
                <a:ea typeface="BIZ UDゴシック" panose="020B0400000000000000" pitchFamily="49" charset="-128"/>
              </a:rPr>
              <a:t>特定技能１号の対象分野拡大</a:t>
            </a:r>
            <a:endParaRPr lang="en-US" altLang="ja-JP" sz="1300" dirty="0">
              <a:latin typeface="BIZ UDゴシック" panose="020B0400000000000000" pitchFamily="49" charset="-128"/>
              <a:ea typeface="BIZ UDゴシック" panose="020B0400000000000000" pitchFamily="49" charset="-128"/>
            </a:endParaRPr>
          </a:p>
        </p:txBody>
      </p:sp>
      <p:sp>
        <p:nvSpPr>
          <p:cNvPr id="17" name="テキスト ボックス 16">
            <a:extLst>
              <a:ext uri="{FF2B5EF4-FFF2-40B4-BE49-F238E27FC236}">
                <a16:creationId xmlns:a16="http://schemas.microsoft.com/office/drawing/2014/main" id="{C1BEF2E1-3950-6C42-E475-270486FE687B}"/>
              </a:ext>
            </a:extLst>
          </p:cNvPr>
          <p:cNvSpPr txBox="1"/>
          <p:nvPr/>
        </p:nvSpPr>
        <p:spPr>
          <a:xfrm>
            <a:off x="9697127" y="5278712"/>
            <a:ext cx="1794061" cy="307777"/>
          </a:xfrm>
          <a:prstGeom prst="rect">
            <a:avLst/>
          </a:prstGeom>
          <a:noFill/>
          <a:ln>
            <a:solidFill>
              <a:schemeClr val="tx1"/>
            </a:solidFill>
          </a:ln>
        </p:spPr>
        <p:txBody>
          <a:bodyPr wrap="square" lIns="91440" tIns="45720" rIns="91440" bIns="45720" rtlCol="0" anchor="t">
            <a:spAutoFit/>
          </a:bodyPr>
          <a:lstStyle/>
          <a:p>
            <a:pPr algn="ctr"/>
            <a:r>
              <a:rPr lang="ja-JP" altLang="en-US" sz="1400" dirty="0">
                <a:latin typeface="BIZ UDゴシック" panose="020B0400000000000000" pitchFamily="49" charset="-128"/>
                <a:ea typeface="BIZ UDゴシック" panose="020B0400000000000000" pitchFamily="49" charset="-128"/>
              </a:rPr>
              <a:t>リネンサプライ分野</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F2ECD6F1-0FE7-3BED-1D55-E7454ADE8686}"/>
              </a:ext>
            </a:extLst>
          </p:cNvPr>
          <p:cNvSpPr txBox="1"/>
          <p:nvPr/>
        </p:nvSpPr>
        <p:spPr>
          <a:xfrm>
            <a:off x="9697127" y="5654760"/>
            <a:ext cx="1794061" cy="307777"/>
          </a:xfrm>
          <a:prstGeom prst="rect">
            <a:avLst/>
          </a:prstGeom>
          <a:noFill/>
          <a:ln>
            <a:solidFill>
              <a:schemeClr val="tx1"/>
            </a:solidFill>
          </a:ln>
        </p:spPr>
        <p:txBody>
          <a:bodyPr wrap="square" lIns="91440" tIns="45720" rIns="91440" bIns="45720" rtlCol="0" anchor="t">
            <a:spAutoFit/>
          </a:bodyPr>
          <a:lstStyle/>
          <a:p>
            <a:pPr algn="ctr"/>
            <a:r>
              <a:rPr lang="ja-JP" altLang="en-US" sz="1400" dirty="0">
                <a:latin typeface="BIZ UDゴシック" panose="020B0400000000000000" pitchFamily="49" charset="-128"/>
                <a:ea typeface="BIZ UDゴシック" panose="020B0400000000000000" pitchFamily="49" charset="-128"/>
              </a:rPr>
              <a:t>物流倉庫分野</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19" name="テキスト ボックス 18">
            <a:extLst>
              <a:ext uri="{FF2B5EF4-FFF2-40B4-BE49-F238E27FC236}">
                <a16:creationId xmlns:a16="http://schemas.microsoft.com/office/drawing/2014/main" id="{4B18B5E3-39E6-B1A4-F108-2DD8C3B56822}"/>
              </a:ext>
            </a:extLst>
          </p:cNvPr>
          <p:cNvSpPr txBox="1"/>
          <p:nvPr/>
        </p:nvSpPr>
        <p:spPr>
          <a:xfrm>
            <a:off x="9697127" y="6032922"/>
            <a:ext cx="1794061" cy="307777"/>
          </a:xfrm>
          <a:prstGeom prst="rect">
            <a:avLst/>
          </a:prstGeom>
          <a:noFill/>
          <a:ln>
            <a:solidFill>
              <a:schemeClr val="tx1"/>
            </a:solidFill>
          </a:ln>
        </p:spPr>
        <p:txBody>
          <a:bodyPr wrap="square" lIns="91440" tIns="45720" rIns="91440" bIns="45720" rtlCol="0" anchor="t">
            <a:spAutoFit/>
          </a:bodyPr>
          <a:lstStyle/>
          <a:p>
            <a:pPr algn="ctr"/>
            <a:r>
              <a:rPr lang="ja-JP" altLang="en-US" sz="1400" dirty="0">
                <a:latin typeface="BIZ UDゴシック" panose="020B0400000000000000" pitchFamily="49" charset="-128"/>
                <a:ea typeface="BIZ UDゴシック" panose="020B0400000000000000" pitchFamily="49" charset="-128"/>
              </a:rPr>
              <a:t>資源循環分野</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20" name="テキスト ボックス 19">
            <a:extLst>
              <a:ext uri="{FF2B5EF4-FFF2-40B4-BE49-F238E27FC236}">
                <a16:creationId xmlns:a16="http://schemas.microsoft.com/office/drawing/2014/main" id="{227614D6-43EA-53F0-F2A9-6E2AFE209711}"/>
              </a:ext>
            </a:extLst>
          </p:cNvPr>
          <p:cNvSpPr txBox="1"/>
          <p:nvPr/>
        </p:nvSpPr>
        <p:spPr>
          <a:xfrm>
            <a:off x="7233022" y="5495711"/>
            <a:ext cx="1602473" cy="307777"/>
          </a:xfrm>
          <a:prstGeom prst="rect">
            <a:avLst/>
          </a:prstGeom>
          <a:noFill/>
          <a:ln>
            <a:solidFill>
              <a:schemeClr val="tx1"/>
            </a:solidFill>
          </a:ln>
        </p:spPr>
        <p:txBody>
          <a:bodyPr wrap="square" lIns="91440" tIns="45720" rIns="91440" bIns="45720" rtlCol="0" anchor="t">
            <a:spAutoFit/>
          </a:bodyPr>
          <a:lstStyle/>
          <a:p>
            <a:pPr algn="ctr"/>
            <a:r>
              <a:rPr kumimoji="1" lang="ja-JP" altLang="en-US" sz="1400" dirty="0">
                <a:latin typeface="BIZ UDゴシック" panose="020B0400000000000000" pitchFamily="49" charset="-128"/>
                <a:ea typeface="BIZ UDゴシック" panose="020B0400000000000000" pitchFamily="49" charset="-128"/>
              </a:rPr>
              <a:t>既存</a:t>
            </a:r>
            <a:r>
              <a:rPr kumimoji="1" lang="en-US" altLang="ja-JP" sz="1400" dirty="0">
                <a:latin typeface="BIZ UDゴシック" panose="020B0400000000000000" pitchFamily="49" charset="-128"/>
                <a:ea typeface="BIZ UDゴシック" panose="020B0400000000000000" pitchFamily="49" charset="-128"/>
              </a:rPr>
              <a:t>16</a:t>
            </a:r>
            <a:r>
              <a:rPr kumimoji="1" lang="ja-JP" altLang="en-US" sz="1400" dirty="0">
                <a:latin typeface="BIZ UDゴシック" panose="020B0400000000000000" pitchFamily="49" charset="-128"/>
                <a:ea typeface="BIZ UDゴシック" panose="020B0400000000000000" pitchFamily="49" charset="-128"/>
              </a:rPr>
              <a:t>分野</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21" name="加算記号 20">
            <a:extLst>
              <a:ext uri="{FF2B5EF4-FFF2-40B4-BE49-F238E27FC236}">
                <a16:creationId xmlns:a16="http://schemas.microsoft.com/office/drawing/2014/main" id="{31F29993-FC8E-AF46-4B9F-C9CDFD0F1DAC}"/>
              </a:ext>
            </a:extLst>
          </p:cNvPr>
          <p:cNvSpPr/>
          <p:nvPr/>
        </p:nvSpPr>
        <p:spPr>
          <a:xfrm>
            <a:off x="8923411" y="5455201"/>
            <a:ext cx="685800" cy="723900"/>
          </a:xfrm>
          <a:prstGeom prst="mathPlus">
            <a:avLst>
              <a:gd name="adj1" fmla="val 15187"/>
            </a:avLst>
          </a:prstGeom>
          <a:solidFill>
            <a:schemeClr val="bg1">
              <a:lumMod val="8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5A949F3C-1DA6-DA0E-2486-7558E925D808}"/>
              </a:ext>
            </a:extLst>
          </p:cNvPr>
          <p:cNvSpPr txBox="1"/>
          <p:nvPr/>
        </p:nvSpPr>
        <p:spPr>
          <a:xfrm>
            <a:off x="7124295" y="5779419"/>
            <a:ext cx="2131440" cy="461665"/>
          </a:xfrm>
          <a:prstGeom prst="rect">
            <a:avLst/>
          </a:prstGeom>
          <a:noFill/>
        </p:spPr>
        <p:txBody>
          <a:bodyPr wrap="square" rtlCol="0">
            <a:spAutoFit/>
          </a:bodyPr>
          <a:lstStyle/>
          <a:p>
            <a:r>
              <a:rPr lang="ja-JP" altLang="en-US" sz="1200" dirty="0">
                <a:latin typeface="BIZ UDゴシック" panose="020B0400000000000000" pitchFamily="49" charset="-128"/>
                <a:ea typeface="BIZ UDゴシック" panose="020B0400000000000000" pitchFamily="49" charset="-128"/>
              </a:rPr>
              <a:t>介護・宿泊・飲食・農業</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建設・工業製品製造業 等</a:t>
            </a:r>
            <a:endParaRPr lang="en-US" altLang="ja-JP" sz="12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051724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正方形/長方形 43">
            <a:extLst>
              <a:ext uri="{FF2B5EF4-FFF2-40B4-BE49-F238E27FC236}">
                <a16:creationId xmlns:a16="http://schemas.microsoft.com/office/drawing/2014/main" id="{BF5BD53B-2B1F-190C-42E7-D2BE693AB817}"/>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09588"/>
            <a:ext cx="10937875" cy="565150"/>
          </a:xfrm>
        </p:spPr>
        <p:txBody>
          <a:bodyPr>
            <a:noAutofit/>
          </a:bodyPr>
          <a:lstStyle/>
          <a:p>
            <a:pPr algn="l"/>
            <a:r>
              <a:rPr lang="ja-JP" altLang="en-US" sz="3600" b="1" spc="-300" dirty="0">
                <a:latin typeface="BIZ UDゴシック" panose="020B0400000000000000" pitchFamily="49" charset="-128"/>
                <a:ea typeface="BIZ UDゴシック" panose="020B0400000000000000" pitchFamily="49" charset="-128"/>
              </a:rPr>
              <a:t>あいち外国人材受入サポートセンターの設置・運営</a:t>
            </a:r>
            <a:endParaRPr kumimoji="1" lang="ja-JP" altLang="en-US" sz="3600" b="1" spc="-300" dirty="0">
              <a:latin typeface="BIZ UDゴシック" panose="020B0400000000000000" pitchFamily="49" charset="-128"/>
              <a:ea typeface="BIZ UDゴシック" panose="020B0400000000000000" pitchFamily="49" charset="-128"/>
            </a:endParaRPr>
          </a:p>
        </p:txBody>
      </p:sp>
      <p:sp>
        <p:nvSpPr>
          <p:cNvPr id="8" name="正方形/長方形 7">
            <a:extLst>
              <a:ext uri="{FF2B5EF4-FFF2-40B4-BE49-F238E27FC236}">
                <a16:creationId xmlns:a16="http://schemas.microsoft.com/office/drawing/2014/main" id="{AF332E51-154D-53CD-BEDD-B5312F66DFDE}"/>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9C6F9DAA-25A5-3D1A-3F2D-115178571D7C}"/>
              </a:ext>
            </a:extLst>
          </p:cNvPr>
          <p:cNvSpPr txBox="1"/>
          <p:nvPr/>
        </p:nvSpPr>
        <p:spPr>
          <a:xfrm>
            <a:off x="486985" y="1400877"/>
            <a:ext cx="11238289" cy="830997"/>
          </a:xfrm>
          <a:prstGeom prst="rect">
            <a:avLst/>
          </a:prstGeom>
          <a:solidFill>
            <a:schemeClr val="bg1">
              <a:lumMod val="95000"/>
            </a:schemeClr>
          </a:solidFill>
        </p:spPr>
        <p:txBody>
          <a:bodyPr wrap="square" rtlCol="0">
            <a:spAutoFit/>
          </a:bodyPr>
          <a:lstStyle/>
          <a:p>
            <a:r>
              <a:rPr lang="ja-JP" altLang="en-US" sz="2400" dirty="0">
                <a:latin typeface="BIZ UDゴシック" panose="020B0400000000000000" pitchFamily="49" charset="-128"/>
                <a:ea typeface="BIZ UDゴシック" panose="020B0400000000000000" pitchFamily="49" charset="-128"/>
              </a:rPr>
              <a:t>相談窓口、</a:t>
            </a:r>
            <a:r>
              <a:rPr kumimoji="1" lang="ja-JP" altLang="en-US" sz="2400" dirty="0">
                <a:latin typeface="BIZ UDゴシック" panose="020B0400000000000000" pitchFamily="49" charset="-128"/>
                <a:ea typeface="BIZ UDゴシック" panose="020B0400000000000000" pitchFamily="49" charset="-128"/>
              </a:rPr>
              <a:t>企業向けセミナー</a:t>
            </a:r>
            <a:r>
              <a:rPr lang="ja-JP" altLang="en-US" sz="2400" dirty="0">
                <a:latin typeface="BIZ UDゴシック" panose="020B0400000000000000" pitchFamily="49" charset="-128"/>
                <a:ea typeface="BIZ UDゴシック" panose="020B0400000000000000" pitchFamily="49" charset="-128"/>
              </a:rPr>
              <a:t>、伴走型支援、国内合同企業説明会の開催等により、外国人材雇用に関する支援をワンストップで実施</a:t>
            </a:r>
            <a:endParaRPr kumimoji="1" lang="en-US" altLang="ja-JP" sz="2400" dirty="0">
              <a:latin typeface="BIZ UDゴシック" panose="020B0400000000000000" pitchFamily="49" charset="-128"/>
              <a:ea typeface="BIZ UDゴシック" panose="020B0400000000000000" pitchFamily="49" charset="-128"/>
            </a:endParaRPr>
          </a:p>
        </p:txBody>
      </p:sp>
      <p:pic>
        <p:nvPicPr>
          <p:cNvPr id="18" name="図 17" descr="図形&#10;&#10;低い精度で自動的に生成された説明">
            <a:extLst>
              <a:ext uri="{FF2B5EF4-FFF2-40B4-BE49-F238E27FC236}">
                <a16:creationId xmlns:a16="http://schemas.microsoft.com/office/drawing/2014/main" id="{00E99210-FF46-9D81-7634-2958C90FA8F4}"/>
              </a:ext>
            </a:extLst>
          </p:cNvPr>
          <p:cNvPicPr>
            <a:picLocks noChangeAspect="1"/>
          </p:cNvPicPr>
          <p:nvPr/>
        </p:nvPicPr>
        <p:blipFill rotWithShape="1">
          <a:blip r:embed="rId3">
            <a:extLst>
              <a:ext uri="{28A0092B-C50C-407E-A947-70E740481C1C}">
                <a14:useLocalDpi xmlns:a14="http://schemas.microsoft.com/office/drawing/2010/main" val="0"/>
              </a:ext>
            </a:extLst>
          </a:blip>
          <a:srcRect r="32476" b="64993"/>
          <a:stretch/>
        </p:blipFill>
        <p:spPr>
          <a:xfrm>
            <a:off x="988345" y="3585061"/>
            <a:ext cx="662978" cy="486159"/>
          </a:xfrm>
          <a:prstGeom prst="rect">
            <a:avLst/>
          </a:prstGeom>
        </p:spPr>
      </p:pic>
      <p:pic>
        <p:nvPicPr>
          <p:cNvPr id="28" name="図 27" descr="図形&#10;&#10;低い精度で自動的に生成された説明">
            <a:extLst>
              <a:ext uri="{FF2B5EF4-FFF2-40B4-BE49-F238E27FC236}">
                <a16:creationId xmlns:a16="http://schemas.microsoft.com/office/drawing/2014/main" id="{65A67624-8D43-84D6-2499-4E91C808F594}"/>
              </a:ext>
            </a:extLst>
          </p:cNvPr>
          <p:cNvPicPr>
            <a:picLocks noChangeAspect="1"/>
          </p:cNvPicPr>
          <p:nvPr/>
        </p:nvPicPr>
        <p:blipFill rotWithShape="1">
          <a:blip r:embed="rId3">
            <a:extLst>
              <a:ext uri="{28A0092B-C50C-407E-A947-70E740481C1C}">
                <a14:useLocalDpi xmlns:a14="http://schemas.microsoft.com/office/drawing/2010/main" val="0"/>
              </a:ext>
            </a:extLst>
          </a:blip>
          <a:srcRect l="60353" b="66312"/>
          <a:stretch/>
        </p:blipFill>
        <p:spPr>
          <a:xfrm>
            <a:off x="1005807" y="4503178"/>
            <a:ext cx="496487" cy="556146"/>
          </a:xfrm>
          <a:prstGeom prst="rect">
            <a:avLst/>
          </a:prstGeom>
        </p:spPr>
      </p:pic>
      <p:pic>
        <p:nvPicPr>
          <p:cNvPr id="29" name="図 28" descr="図形&#10;&#10;低い精度で自動的に生成された説明">
            <a:extLst>
              <a:ext uri="{FF2B5EF4-FFF2-40B4-BE49-F238E27FC236}">
                <a16:creationId xmlns:a16="http://schemas.microsoft.com/office/drawing/2014/main" id="{978C5EC6-F642-50FE-01F7-1DA3B4109E4B}"/>
              </a:ext>
            </a:extLst>
          </p:cNvPr>
          <p:cNvPicPr>
            <a:picLocks noChangeAspect="1"/>
          </p:cNvPicPr>
          <p:nvPr/>
        </p:nvPicPr>
        <p:blipFill rotWithShape="1">
          <a:blip r:embed="rId3">
            <a:extLst>
              <a:ext uri="{28A0092B-C50C-407E-A947-70E740481C1C}">
                <a14:useLocalDpi xmlns:a14="http://schemas.microsoft.com/office/drawing/2010/main" val="0"/>
              </a:ext>
            </a:extLst>
          </a:blip>
          <a:srcRect t="43854" r="50972" b="24175"/>
          <a:stretch/>
        </p:blipFill>
        <p:spPr>
          <a:xfrm>
            <a:off x="1035017" y="4145620"/>
            <a:ext cx="519735" cy="479374"/>
          </a:xfrm>
          <a:prstGeom prst="rect">
            <a:avLst/>
          </a:prstGeom>
        </p:spPr>
      </p:pic>
      <p:pic>
        <p:nvPicPr>
          <p:cNvPr id="37" name="図 36" descr="図形&#10;&#10;低い精度で自動的に生成された説明">
            <a:extLst>
              <a:ext uri="{FF2B5EF4-FFF2-40B4-BE49-F238E27FC236}">
                <a16:creationId xmlns:a16="http://schemas.microsoft.com/office/drawing/2014/main" id="{67FDA659-5940-99F1-8CD5-D096DA6954E7}"/>
              </a:ext>
            </a:extLst>
          </p:cNvPr>
          <p:cNvPicPr>
            <a:picLocks noChangeAspect="1"/>
          </p:cNvPicPr>
          <p:nvPr/>
        </p:nvPicPr>
        <p:blipFill rotWithShape="1">
          <a:blip r:embed="rId3">
            <a:extLst>
              <a:ext uri="{28A0092B-C50C-407E-A947-70E740481C1C}">
                <a14:useLocalDpi xmlns:a14="http://schemas.microsoft.com/office/drawing/2010/main" val="0"/>
              </a:ext>
            </a:extLst>
          </a:blip>
          <a:srcRect l="51908" t="41539" b="24175"/>
          <a:stretch/>
        </p:blipFill>
        <p:spPr>
          <a:xfrm>
            <a:off x="1037793" y="5111731"/>
            <a:ext cx="492359" cy="496482"/>
          </a:xfrm>
          <a:prstGeom prst="rect">
            <a:avLst/>
          </a:prstGeom>
        </p:spPr>
      </p:pic>
      <p:grpSp>
        <p:nvGrpSpPr>
          <p:cNvPr id="55" name="グループ化 54">
            <a:extLst>
              <a:ext uri="{FF2B5EF4-FFF2-40B4-BE49-F238E27FC236}">
                <a16:creationId xmlns:a16="http://schemas.microsoft.com/office/drawing/2014/main" id="{ED666868-390B-DE8A-04B3-E3629AF8B592}"/>
              </a:ext>
            </a:extLst>
          </p:cNvPr>
          <p:cNvGrpSpPr/>
          <p:nvPr/>
        </p:nvGrpSpPr>
        <p:grpSpPr>
          <a:xfrm>
            <a:off x="4393330" y="3776548"/>
            <a:ext cx="4011556" cy="1978306"/>
            <a:chOff x="3922769" y="2536180"/>
            <a:chExt cx="4011556" cy="1978306"/>
          </a:xfrm>
        </p:grpSpPr>
        <p:sp>
          <p:nvSpPr>
            <p:cNvPr id="56" name="四角形: 角を丸くする 55">
              <a:extLst>
                <a:ext uri="{FF2B5EF4-FFF2-40B4-BE49-F238E27FC236}">
                  <a16:creationId xmlns:a16="http://schemas.microsoft.com/office/drawing/2014/main" id="{06C8F298-0841-F682-1D98-135BB330B198}"/>
                </a:ext>
              </a:extLst>
            </p:cNvPr>
            <p:cNvSpPr/>
            <p:nvPr/>
          </p:nvSpPr>
          <p:spPr>
            <a:xfrm>
              <a:off x="3922769" y="2536180"/>
              <a:ext cx="4011556" cy="1934227"/>
            </a:xfrm>
            <a:prstGeom prst="roundRect">
              <a:avLst>
                <a:gd name="adj" fmla="val 8103"/>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7" name="TextBox 86">
              <a:extLst>
                <a:ext uri="{FF2B5EF4-FFF2-40B4-BE49-F238E27FC236}">
                  <a16:creationId xmlns:a16="http://schemas.microsoft.com/office/drawing/2014/main" id="{06FA5CB3-66F8-4CA0-85D8-78C5910EEEEF}"/>
                </a:ext>
              </a:extLst>
            </p:cNvPr>
            <p:cNvSpPr txBox="1"/>
            <p:nvPr/>
          </p:nvSpPr>
          <p:spPr>
            <a:xfrm>
              <a:off x="6228351" y="4035775"/>
              <a:ext cx="1525460" cy="276999"/>
            </a:xfrm>
            <a:prstGeom prst="rect">
              <a:avLst/>
            </a:prstGeom>
          </p:spPr>
          <p:txBody>
            <a:bodyPr wrap="square" lIns="0" tIns="0" rIns="0" bIns="0" rtlCol="0" anchor="t">
              <a:spAutoFit/>
            </a:bodyPr>
            <a:lstStyle/>
            <a:p>
              <a:pPr algn="ctr"/>
              <a:endParaRPr lang="en-US" altLang="ja-JP" sz="1000" b="1">
                <a:solidFill>
                  <a:schemeClr val="bg1"/>
                </a:solidFill>
                <a:latin typeface="游ゴシック 本文"/>
              </a:endParaRPr>
            </a:p>
            <a:p>
              <a:pPr algn="ctr"/>
              <a:r>
                <a:rPr lang="ja-JP" altLang="en-US" sz="800" b="1">
                  <a:solidFill>
                    <a:schemeClr val="bg1"/>
                  </a:solidFill>
                  <a:latin typeface="游ゴシック 本文"/>
                </a:rPr>
                <a:t>（土日祝・年末年始休み</a:t>
              </a:r>
              <a:r>
                <a:rPr lang="en-US" altLang="ja-JP" sz="800" b="1">
                  <a:solidFill>
                    <a:schemeClr val="bg1"/>
                  </a:solidFill>
                  <a:latin typeface="游ゴシック 本文"/>
                </a:rPr>
                <a:t>)</a:t>
              </a:r>
              <a:r>
                <a:rPr lang="ja-JP" altLang="en-US" sz="800" b="1">
                  <a:solidFill>
                    <a:schemeClr val="bg1"/>
                  </a:solidFill>
                  <a:latin typeface="游ゴシック 本文"/>
                </a:rPr>
                <a:t>　</a:t>
              </a:r>
              <a:endParaRPr lang="en-US" altLang="ja-JP" sz="800" b="1">
                <a:solidFill>
                  <a:schemeClr val="bg1"/>
                </a:solidFill>
                <a:latin typeface="游ゴシック 本文"/>
              </a:endParaRPr>
            </a:p>
          </p:txBody>
        </p:sp>
        <p:sp>
          <p:nvSpPr>
            <p:cNvPr id="58" name="四角形: 角を丸くする 57">
              <a:extLst>
                <a:ext uri="{FF2B5EF4-FFF2-40B4-BE49-F238E27FC236}">
                  <a16:creationId xmlns:a16="http://schemas.microsoft.com/office/drawing/2014/main" id="{1D7BBC02-BDAF-C43E-83FE-D17330DDEADF}"/>
                </a:ext>
              </a:extLst>
            </p:cNvPr>
            <p:cNvSpPr/>
            <p:nvPr/>
          </p:nvSpPr>
          <p:spPr>
            <a:xfrm>
              <a:off x="4190511" y="2652751"/>
              <a:ext cx="3169889" cy="443476"/>
            </a:xfrm>
            <a:prstGeom prst="roundRect">
              <a:avLst/>
            </a:prstGeom>
            <a:solidFill>
              <a:schemeClr val="bg1"/>
            </a:solidFill>
            <a:ln>
              <a:noFill/>
            </a:ln>
            <a:effectLst>
              <a:outerShdw blurRad="50800" dist="50800" dir="5400000" algn="ctr" rotWithShape="0">
                <a:srgbClr val="000000">
                  <a:alpha val="6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TextBox 84">
              <a:extLst>
                <a:ext uri="{FF2B5EF4-FFF2-40B4-BE49-F238E27FC236}">
                  <a16:creationId xmlns:a16="http://schemas.microsoft.com/office/drawing/2014/main" id="{2E6E5179-F371-99D3-5F57-244F3764395C}"/>
                </a:ext>
              </a:extLst>
            </p:cNvPr>
            <p:cNvSpPr txBox="1"/>
            <p:nvPr/>
          </p:nvSpPr>
          <p:spPr>
            <a:xfrm>
              <a:off x="4672656" y="2753583"/>
              <a:ext cx="2654084" cy="225575"/>
            </a:xfrm>
            <a:prstGeom prst="rect">
              <a:avLst/>
            </a:prstGeom>
          </p:spPr>
          <p:txBody>
            <a:bodyPr lIns="0" tIns="0" rIns="0" bIns="0" rtlCol="0" anchor="t">
              <a:spAutoFit/>
            </a:bodyPr>
            <a:lstStyle/>
            <a:p>
              <a:pPr algn="l">
                <a:lnSpc>
                  <a:spcPts val="1888"/>
                </a:lnSpc>
              </a:pPr>
              <a:r>
                <a:rPr lang="ja-JP" altLang="en-US" sz="1200" b="1" spc="106">
                  <a:solidFill>
                    <a:schemeClr val="accent1">
                      <a:lumMod val="75000"/>
                    </a:schemeClr>
                  </a:solidFill>
                  <a:latin typeface="+mn-ea"/>
                  <a:cs typeface="Noto Sans JP Bold"/>
                  <a:sym typeface="Noto Sans JP Bold"/>
                </a:rPr>
                <a:t>あいち</a:t>
              </a:r>
              <a:r>
                <a:rPr lang="ja-JP" altLang="en-US" sz="1100" b="1" spc="106">
                  <a:solidFill>
                    <a:schemeClr val="accent1">
                      <a:lumMod val="75000"/>
                    </a:schemeClr>
                  </a:solidFill>
                  <a:latin typeface="+mn-ea"/>
                  <a:cs typeface="Noto Sans JP Bold"/>
                  <a:sym typeface="Noto Sans JP Bold"/>
                </a:rPr>
                <a:t>外国人材受入サポートセンター</a:t>
              </a:r>
              <a:endParaRPr lang="en-US" sz="1100" b="1" spc="106">
                <a:solidFill>
                  <a:schemeClr val="accent1">
                    <a:lumMod val="75000"/>
                  </a:schemeClr>
                </a:solidFill>
                <a:latin typeface="+mn-ea"/>
                <a:cs typeface="Noto Sans JP Bold"/>
                <a:sym typeface="Noto Sans JP Bold"/>
              </a:endParaRPr>
            </a:p>
          </p:txBody>
        </p:sp>
        <p:pic>
          <p:nvPicPr>
            <p:cNvPr id="60" name="グラフィックス 59" descr="拡大鏡 単色塗りつぶし">
              <a:extLst>
                <a:ext uri="{FF2B5EF4-FFF2-40B4-BE49-F238E27FC236}">
                  <a16:creationId xmlns:a16="http://schemas.microsoft.com/office/drawing/2014/main" id="{9603D6FB-BF7E-72F6-5FBB-9E72E0B9AE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25854" y="2689172"/>
              <a:ext cx="397710" cy="374997"/>
            </a:xfrm>
            <a:prstGeom prst="rect">
              <a:avLst/>
            </a:prstGeom>
          </p:spPr>
        </p:pic>
        <p:grpSp>
          <p:nvGrpSpPr>
            <p:cNvPr id="61" name="グループ化 60">
              <a:extLst>
                <a:ext uri="{FF2B5EF4-FFF2-40B4-BE49-F238E27FC236}">
                  <a16:creationId xmlns:a16="http://schemas.microsoft.com/office/drawing/2014/main" id="{1D0224FF-A495-E07F-73B7-ACE78ACF3B92}"/>
                </a:ext>
              </a:extLst>
            </p:cNvPr>
            <p:cNvGrpSpPr/>
            <p:nvPr/>
          </p:nvGrpSpPr>
          <p:grpSpPr>
            <a:xfrm>
              <a:off x="4155908" y="3152491"/>
              <a:ext cx="2587139" cy="276999"/>
              <a:chOff x="656086" y="7902858"/>
              <a:chExt cx="2587139" cy="276999"/>
            </a:xfrm>
          </p:grpSpPr>
          <p:sp>
            <p:nvSpPr>
              <p:cNvPr id="73" name="TextBox 86">
                <a:extLst>
                  <a:ext uri="{FF2B5EF4-FFF2-40B4-BE49-F238E27FC236}">
                    <a16:creationId xmlns:a16="http://schemas.microsoft.com/office/drawing/2014/main" id="{5864F655-8304-1A1F-0867-D72B6FE6F21B}"/>
                  </a:ext>
                </a:extLst>
              </p:cNvPr>
              <p:cNvSpPr txBox="1"/>
              <p:nvPr/>
            </p:nvSpPr>
            <p:spPr>
              <a:xfrm>
                <a:off x="1053236" y="7902858"/>
                <a:ext cx="2189989" cy="276999"/>
              </a:xfrm>
              <a:prstGeom prst="rect">
                <a:avLst/>
              </a:prstGeom>
            </p:spPr>
            <p:txBody>
              <a:bodyPr wrap="square" lIns="0" tIns="0" rIns="0" bIns="0" rtlCol="0" anchor="t">
                <a:spAutoFit/>
              </a:bodyPr>
              <a:lstStyle/>
              <a:p>
                <a:r>
                  <a:rPr lang="en-US" altLang="ja-JP" b="1">
                    <a:solidFill>
                      <a:schemeClr val="bg1"/>
                    </a:solidFill>
                    <a:latin typeface="游ゴシック 本文"/>
                  </a:rPr>
                  <a:t>052‐990‐6121</a:t>
                </a:r>
              </a:p>
            </p:txBody>
          </p:sp>
          <p:pic>
            <p:nvPicPr>
              <p:cNvPr id="74" name="グラフィックス 73" descr="受話器 単色塗りつぶし">
                <a:extLst>
                  <a:ext uri="{FF2B5EF4-FFF2-40B4-BE49-F238E27FC236}">
                    <a16:creationId xmlns:a16="http://schemas.microsoft.com/office/drawing/2014/main" id="{EA8D8EF1-4A53-567D-B24C-784363A3EC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6086" y="7924145"/>
                <a:ext cx="269345" cy="253963"/>
              </a:xfrm>
              <a:prstGeom prst="rect">
                <a:avLst/>
              </a:prstGeom>
            </p:spPr>
          </p:pic>
        </p:grpSp>
        <p:sp>
          <p:nvSpPr>
            <p:cNvPr id="62" name="AutoShape 2">
              <a:extLst>
                <a:ext uri="{FF2B5EF4-FFF2-40B4-BE49-F238E27FC236}">
                  <a16:creationId xmlns:a16="http://schemas.microsoft.com/office/drawing/2014/main" id="{60360AB2-33E0-E78F-AA60-209D8CCFFFB3}"/>
                </a:ext>
              </a:extLst>
            </p:cNvPr>
            <p:cNvSpPr>
              <a:spLocks noChangeAspect="1" noChangeArrowheads="1"/>
            </p:cNvSpPr>
            <p:nvPr/>
          </p:nvSpPr>
          <p:spPr bwMode="auto">
            <a:xfrm>
              <a:off x="7146773" y="420968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63" name="グループ化 62">
              <a:extLst>
                <a:ext uri="{FF2B5EF4-FFF2-40B4-BE49-F238E27FC236}">
                  <a16:creationId xmlns:a16="http://schemas.microsoft.com/office/drawing/2014/main" id="{3AE1434A-B857-9C3C-5076-93D6EB2B9777}"/>
                </a:ext>
              </a:extLst>
            </p:cNvPr>
            <p:cNvGrpSpPr/>
            <p:nvPr/>
          </p:nvGrpSpPr>
          <p:grpSpPr>
            <a:xfrm>
              <a:off x="4132538" y="3777141"/>
              <a:ext cx="3013590" cy="291074"/>
              <a:chOff x="632716" y="8606066"/>
              <a:chExt cx="3013590" cy="291074"/>
            </a:xfrm>
          </p:grpSpPr>
          <p:sp>
            <p:nvSpPr>
              <p:cNvPr id="71" name="TextBox 81">
                <a:extLst>
                  <a:ext uri="{FF2B5EF4-FFF2-40B4-BE49-F238E27FC236}">
                    <a16:creationId xmlns:a16="http://schemas.microsoft.com/office/drawing/2014/main" id="{D38474DF-67FB-7F87-CC67-12C987207CE8}"/>
                  </a:ext>
                </a:extLst>
              </p:cNvPr>
              <p:cNvSpPr txBox="1"/>
              <p:nvPr/>
            </p:nvSpPr>
            <p:spPr>
              <a:xfrm>
                <a:off x="1052818" y="8628460"/>
                <a:ext cx="2593488" cy="240322"/>
              </a:xfrm>
              <a:prstGeom prst="rect">
                <a:avLst/>
              </a:prstGeom>
            </p:spPr>
            <p:txBody>
              <a:bodyPr wrap="square" lIns="0" tIns="0" rIns="0" bIns="0" rtlCol="0" anchor="t">
                <a:spAutoFit/>
              </a:bodyPr>
              <a:lstStyle/>
              <a:p>
                <a:pPr>
                  <a:lnSpc>
                    <a:spcPts val="2031"/>
                  </a:lnSpc>
                </a:pPr>
                <a:r>
                  <a:rPr lang="en-US" altLang="ja-JP" sz="1400" b="1">
                    <a:solidFill>
                      <a:schemeClr val="bg1"/>
                    </a:solidFill>
                    <a:latin typeface="+mn-ea"/>
                  </a:rPr>
                  <a:t>https://gaisapo.pref.aichi.jp</a:t>
                </a:r>
                <a:endParaRPr lang="en-US" sz="1400" b="1" spc="115">
                  <a:solidFill>
                    <a:schemeClr val="bg1"/>
                  </a:solidFill>
                  <a:latin typeface="+mn-ea"/>
                  <a:cs typeface="Noto Sans JP Bold"/>
                  <a:sym typeface="Noto Sans JP Bold"/>
                </a:endParaRPr>
              </a:p>
            </p:txBody>
          </p:sp>
          <p:pic>
            <p:nvPicPr>
              <p:cNvPr id="72" name="グラフィックス 71" descr="世界 枠線">
                <a:extLst>
                  <a:ext uri="{FF2B5EF4-FFF2-40B4-BE49-F238E27FC236}">
                    <a16:creationId xmlns:a16="http://schemas.microsoft.com/office/drawing/2014/main" id="{FCD092AD-6B18-A06F-8B0E-3385477BF1D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2716" y="8606066"/>
                <a:ext cx="291074" cy="291074"/>
              </a:xfrm>
              <a:prstGeom prst="rect">
                <a:avLst/>
              </a:prstGeom>
            </p:spPr>
          </p:pic>
        </p:grpSp>
        <p:grpSp>
          <p:nvGrpSpPr>
            <p:cNvPr id="64" name="グループ化 63">
              <a:extLst>
                <a:ext uri="{FF2B5EF4-FFF2-40B4-BE49-F238E27FC236}">
                  <a16:creationId xmlns:a16="http://schemas.microsoft.com/office/drawing/2014/main" id="{537A7297-7A7F-938D-517F-60B99053C00B}"/>
                </a:ext>
              </a:extLst>
            </p:cNvPr>
            <p:cNvGrpSpPr/>
            <p:nvPr/>
          </p:nvGrpSpPr>
          <p:grpSpPr>
            <a:xfrm>
              <a:off x="4132538" y="3461842"/>
              <a:ext cx="3024179" cy="292716"/>
              <a:chOff x="632716" y="8267522"/>
              <a:chExt cx="3024179" cy="292716"/>
            </a:xfrm>
          </p:grpSpPr>
          <p:pic>
            <p:nvPicPr>
              <p:cNvPr id="69" name="グラフィックス 68" descr="封筒 枠線">
                <a:extLst>
                  <a:ext uri="{FF2B5EF4-FFF2-40B4-BE49-F238E27FC236}">
                    <a16:creationId xmlns:a16="http://schemas.microsoft.com/office/drawing/2014/main" id="{81334DAE-91A5-54DC-CA43-64A1D283E44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32716" y="8267522"/>
                <a:ext cx="292716" cy="292716"/>
              </a:xfrm>
              <a:prstGeom prst="rect">
                <a:avLst/>
              </a:prstGeom>
            </p:spPr>
          </p:pic>
          <p:sp>
            <p:nvSpPr>
              <p:cNvPr id="70" name="TextBox 81">
                <a:extLst>
                  <a:ext uri="{FF2B5EF4-FFF2-40B4-BE49-F238E27FC236}">
                    <a16:creationId xmlns:a16="http://schemas.microsoft.com/office/drawing/2014/main" id="{0EC6BF37-A2CD-DE66-717B-03D300756B95}"/>
                  </a:ext>
                </a:extLst>
              </p:cNvPr>
              <p:cNvSpPr txBox="1"/>
              <p:nvPr/>
            </p:nvSpPr>
            <p:spPr>
              <a:xfrm>
                <a:off x="1063407" y="8306158"/>
                <a:ext cx="2593488" cy="215444"/>
              </a:xfrm>
              <a:prstGeom prst="rect">
                <a:avLst/>
              </a:prstGeom>
            </p:spPr>
            <p:txBody>
              <a:bodyPr wrap="square" lIns="0" tIns="0" rIns="0" bIns="0" rtlCol="0" anchor="t">
                <a:spAutoFit/>
              </a:bodyPr>
              <a:lstStyle/>
              <a:p>
                <a:pPr rtl="0"/>
                <a:r>
                  <a:rPr lang="en-US" altLang="ja-JP" sz="1400" b="1" dirty="0">
                    <a:solidFill>
                      <a:schemeClr val="bg1"/>
                    </a:solidFill>
                    <a:latin typeface="+mn-ea"/>
                  </a:rPr>
                  <a:t>aichi-</a:t>
                </a:r>
                <a:r>
                  <a:rPr lang="en-US" altLang="ja-JP" sz="1400" b="1" i="0" dirty="0">
                    <a:solidFill>
                      <a:srgbClr val="FFFFFF"/>
                    </a:solidFill>
                    <a:effectLst/>
                    <a:latin typeface="+mn-ea"/>
                  </a:rPr>
                  <a:t>gaisapo@pasona.co.jp</a:t>
                </a:r>
                <a:endParaRPr lang="ja-JP" altLang="en-US" sz="1400" b="1" dirty="0">
                  <a:effectLst/>
                  <a:latin typeface="+mn-ea"/>
                </a:endParaRPr>
              </a:p>
            </p:txBody>
          </p:sp>
        </p:grpSp>
        <p:grpSp>
          <p:nvGrpSpPr>
            <p:cNvPr id="65" name="グループ化 64">
              <a:extLst>
                <a:ext uri="{FF2B5EF4-FFF2-40B4-BE49-F238E27FC236}">
                  <a16:creationId xmlns:a16="http://schemas.microsoft.com/office/drawing/2014/main" id="{D8D5768F-2984-F761-A0FD-81BB1338026D}"/>
                </a:ext>
              </a:extLst>
            </p:cNvPr>
            <p:cNvGrpSpPr/>
            <p:nvPr/>
          </p:nvGrpSpPr>
          <p:grpSpPr>
            <a:xfrm>
              <a:off x="4138568" y="4090798"/>
              <a:ext cx="3005470" cy="285044"/>
              <a:chOff x="638746" y="8825925"/>
              <a:chExt cx="3005470" cy="285044"/>
            </a:xfrm>
          </p:grpSpPr>
          <p:sp>
            <p:nvSpPr>
              <p:cNvPr id="67" name="TextBox 81">
                <a:extLst>
                  <a:ext uri="{FF2B5EF4-FFF2-40B4-BE49-F238E27FC236}">
                    <a16:creationId xmlns:a16="http://schemas.microsoft.com/office/drawing/2014/main" id="{B0F46018-28E3-CA6D-9B14-F5EF6BB16124}"/>
                  </a:ext>
                </a:extLst>
              </p:cNvPr>
              <p:cNvSpPr txBox="1"/>
              <p:nvPr/>
            </p:nvSpPr>
            <p:spPr>
              <a:xfrm>
                <a:off x="1050728" y="8848286"/>
                <a:ext cx="2593488" cy="240322"/>
              </a:xfrm>
              <a:prstGeom prst="rect">
                <a:avLst/>
              </a:prstGeom>
            </p:spPr>
            <p:txBody>
              <a:bodyPr wrap="square" lIns="0" tIns="0" rIns="0" bIns="0" rtlCol="0" anchor="t">
                <a:spAutoFit/>
              </a:bodyPr>
              <a:lstStyle/>
              <a:p>
                <a:pPr>
                  <a:lnSpc>
                    <a:spcPts val="2031"/>
                  </a:lnSpc>
                </a:pPr>
                <a:r>
                  <a:rPr lang="ja-JP" altLang="en-US" sz="1400" b="1" spc="115">
                    <a:solidFill>
                      <a:schemeClr val="bg1"/>
                    </a:solidFill>
                    <a:latin typeface="+mn-ea"/>
                    <a:cs typeface="Noto Sans JP Bold"/>
                    <a:sym typeface="Noto Sans JP Bold"/>
                  </a:rPr>
                  <a:t>受付時間 </a:t>
                </a:r>
                <a:r>
                  <a:rPr lang="en-US" altLang="ja-JP" sz="1400" b="1" spc="115">
                    <a:solidFill>
                      <a:schemeClr val="bg1"/>
                    </a:solidFill>
                    <a:latin typeface="+mn-ea"/>
                    <a:cs typeface="Noto Sans JP Bold"/>
                    <a:sym typeface="Noto Sans JP Bold"/>
                  </a:rPr>
                  <a:t>9:00~17:00</a:t>
                </a:r>
                <a:r>
                  <a:rPr lang="ja-JP" altLang="en-US" sz="1400" b="1" spc="115">
                    <a:solidFill>
                      <a:schemeClr val="bg1"/>
                    </a:solidFill>
                    <a:latin typeface="+mn-ea"/>
                    <a:cs typeface="Noto Sans JP Bold"/>
                    <a:sym typeface="Noto Sans JP Bold"/>
                  </a:rPr>
                  <a:t>　</a:t>
                </a:r>
                <a:endParaRPr lang="en-US" sz="1400" b="1" spc="115">
                  <a:solidFill>
                    <a:schemeClr val="bg1"/>
                  </a:solidFill>
                  <a:latin typeface="+mn-ea"/>
                  <a:cs typeface="Noto Sans JP Bold"/>
                  <a:sym typeface="Noto Sans JP Bold"/>
                </a:endParaRPr>
              </a:p>
            </p:txBody>
          </p:sp>
          <p:pic>
            <p:nvPicPr>
              <p:cNvPr id="68" name="グラフィックス 67" descr="時計 枠線">
                <a:extLst>
                  <a:ext uri="{FF2B5EF4-FFF2-40B4-BE49-F238E27FC236}">
                    <a16:creationId xmlns:a16="http://schemas.microsoft.com/office/drawing/2014/main" id="{F2EB587C-E8E2-4CFE-4CA9-181A08CAF1F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8746" y="8825925"/>
                <a:ext cx="285044" cy="285044"/>
              </a:xfrm>
              <a:prstGeom prst="rect">
                <a:avLst/>
              </a:prstGeom>
            </p:spPr>
          </p:pic>
        </p:grpSp>
        <p:pic>
          <p:nvPicPr>
            <p:cNvPr id="66" name="Picture 4">
              <a:extLst>
                <a:ext uri="{FF2B5EF4-FFF2-40B4-BE49-F238E27FC236}">
                  <a16:creationId xmlns:a16="http://schemas.microsoft.com/office/drawing/2014/main" id="{A3E57117-DFC3-397A-BE6E-FC24BCE7920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56717" y="3299572"/>
              <a:ext cx="689037" cy="689037"/>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テキスト ボックス 9">
            <a:extLst>
              <a:ext uri="{FF2B5EF4-FFF2-40B4-BE49-F238E27FC236}">
                <a16:creationId xmlns:a16="http://schemas.microsoft.com/office/drawing/2014/main" id="{065BDDB4-F545-C4FB-833E-ABF3C90D6DF9}"/>
              </a:ext>
            </a:extLst>
          </p:cNvPr>
          <p:cNvSpPr txBox="1"/>
          <p:nvPr/>
        </p:nvSpPr>
        <p:spPr>
          <a:xfrm>
            <a:off x="507673" y="2381360"/>
            <a:ext cx="7897213" cy="92333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dirty="0">
                <a:latin typeface="BIZ UDゴシック" panose="020B0400000000000000" pitchFamily="49" charset="-128"/>
                <a:ea typeface="BIZ UDゴシック" panose="020B0400000000000000" pitchFamily="49" charset="-128"/>
              </a:rPr>
              <a:t>設置場所：名古屋市中村区名駅</a:t>
            </a:r>
            <a:r>
              <a:rPr kumimoji="1" lang="en-US" altLang="ja-JP" dirty="0">
                <a:latin typeface="BIZ UDゴシック" panose="020B0400000000000000" pitchFamily="49" charset="-128"/>
                <a:ea typeface="BIZ UDゴシック" panose="020B0400000000000000" pitchFamily="49" charset="-128"/>
              </a:rPr>
              <a:t>1-1-4 JR</a:t>
            </a:r>
            <a:r>
              <a:rPr kumimoji="1" lang="ja-JP" altLang="en-US" dirty="0">
                <a:latin typeface="BIZ UDゴシック" panose="020B0400000000000000" pitchFamily="49" charset="-128"/>
                <a:ea typeface="BIZ UDゴシック" panose="020B0400000000000000" pitchFamily="49" charset="-128"/>
              </a:rPr>
              <a:t>セントラルタワーズ</a:t>
            </a:r>
            <a:r>
              <a:rPr kumimoji="1" lang="en-US" altLang="ja-JP" dirty="0">
                <a:latin typeface="BIZ UDゴシック" panose="020B0400000000000000" pitchFamily="49" charset="-128"/>
                <a:ea typeface="BIZ UDゴシック" panose="020B0400000000000000" pitchFamily="49" charset="-128"/>
              </a:rPr>
              <a:t>46</a:t>
            </a:r>
            <a:r>
              <a:rPr kumimoji="1" lang="ja-JP" altLang="en-US" dirty="0">
                <a:latin typeface="BIZ UDゴシック" panose="020B0400000000000000" pitchFamily="49" charset="-128"/>
                <a:ea typeface="BIZ UDゴシック" panose="020B0400000000000000" pitchFamily="49" charset="-128"/>
              </a:rPr>
              <a:t>階</a:t>
            </a:r>
            <a:endParaRPr lang="en-US" altLang="ja-JP" dirty="0">
              <a:latin typeface="BIZ UDゴシック" panose="020B0400000000000000" pitchFamily="49" charset="-128"/>
              <a:ea typeface="BIZ UDゴシック" panose="020B0400000000000000" pitchFamily="49" charset="-128"/>
            </a:endParaRPr>
          </a:p>
          <a:p>
            <a:r>
              <a:rPr kumimoji="1" lang="ja-JP" altLang="en-US" dirty="0">
                <a:latin typeface="BIZ UDゴシック" panose="020B0400000000000000" pitchFamily="49" charset="-128"/>
                <a:ea typeface="BIZ UDゴシック" panose="020B0400000000000000" pitchFamily="49" charset="-128"/>
              </a:rPr>
              <a:t>　　　　　　</a:t>
            </a:r>
            <a:r>
              <a:rPr lang="en-US" altLang="ja-JP" dirty="0">
                <a:latin typeface="BIZ UDゴシック" panose="020B0400000000000000" pitchFamily="49" charset="-128"/>
                <a:ea typeface="BIZ UDゴシック" panose="020B0400000000000000" pitchFamily="49" charset="-128"/>
              </a:rPr>
              <a:t> </a:t>
            </a:r>
            <a:r>
              <a:rPr kumimoji="1" lang="ja-JP" altLang="en-US" dirty="0">
                <a:latin typeface="BIZ UDゴシック" panose="020B0400000000000000" pitchFamily="49" charset="-128"/>
                <a:ea typeface="BIZ UDゴシック" panose="020B0400000000000000" pitchFamily="49" charset="-128"/>
              </a:rPr>
              <a:t>株式会社パソナ　</a:t>
            </a:r>
            <a:r>
              <a:rPr lang="ja-JP" altLang="en-US" dirty="0">
                <a:latin typeface="BIZ UDゴシック" panose="020B0400000000000000" pitchFamily="49" charset="-128"/>
                <a:ea typeface="BIZ UDゴシック" panose="020B0400000000000000" pitchFamily="49" charset="-128"/>
              </a:rPr>
              <a:t>「パソナ・名駅」内［</a:t>
            </a:r>
            <a:r>
              <a:rPr lang="en-US" altLang="ja-JP" dirty="0">
                <a:latin typeface="BIZ UDゴシック" panose="020B0400000000000000" pitchFamily="49" charset="-128"/>
                <a:ea typeface="BIZ UDゴシック" panose="020B0400000000000000" pitchFamily="49" charset="-128"/>
              </a:rPr>
              <a:t>2026</a:t>
            </a:r>
            <a:r>
              <a:rPr lang="ja-JP" altLang="en-US" dirty="0">
                <a:latin typeface="BIZ UDゴシック" panose="020B0400000000000000" pitchFamily="49" charset="-128"/>
                <a:ea typeface="BIZ UDゴシック" panose="020B0400000000000000" pitchFamily="49" charset="-128"/>
              </a:rPr>
              <a:t>年度委託先］</a:t>
            </a:r>
            <a:endParaRPr kumimoji="1" lang="en-US" altLang="ja-JP" dirty="0">
              <a:latin typeface="BIZ UDゴシック" panose="020B0400000000000000" pitchFamily="49" charset="-128"/>
              <a:ea typeface="BIZ UDゴシック" panose="020B0400000000000000" pitchFamily="49" charset="-128"/>
            </a:endParaRPr>
          </a:p>
          <a:p>
            <a:pPr marL="285750" indent="-285750">
              <a:buFont typeface="Arial" panose="020B0604020202020204" pitchFamily="34" charset="0"/>
              <a:buChar char="•"/>
            </a:pPr>
            <a:r>
              <a:rPr kumimoji="1" lang="ja-JP" altLang="en-US" dirty="0">
                <a:latin typeface="BIZ UDゴシック" panose="020B0400000000000000" pitchFamily="49" charset="-128"/>
                <a:ea typeface="BIZ UDゴシック" panose="020B0400000000000000" pitchFamily="49" charset="-128"/>
              </a:rPr>
              <a:t>開設時間：午前</a:t>
            </a:r>
            <a:r>
              <a:rPr kumimoji="1" lang="en-US" altLang="ja-JP" dirty="0">
                <a:latin typeface="BIZ UDゴシック" panose="020B0400000000000000" pitchFamily="49" charset="-128"/>
                <a:ea typeface="BIZ UDゴシック" panose="020B0400000000000000" pitchFamily="49" charset="-128"/>
              </a:rPr>
              <a:t>9</a:t>
            </a:r>
            <a:r>
              <a:rPr kumimoji="1" lang="ja-JP" altLang="en-US" dirty="0">
                <a:latin typeface="BIZ UDゴシック" panose="020B0400000000000000" pitchFamily="49" charset="-128"/>
                <a:ea typeface="BIZ UDゴシック" panose="020B0400000000000000" pitchFamily="49" charset="-128"/>
              </a:rPr>
              <a:t>時～午後</a:t>
            </a:r>
            <a:r>
              <a:rPr kumimoji="1" lang="en-US" altLang="ja-JP" dirty="0">
                <a:latin typeface="BIZ UDゴシック" panose="020B0400000000000000" pitchFamily="49" charset="-128"/>
                <a:ea typeface="BIZ UDゴシック" panose="020B0400000000000000" pitchFamily="49" charset="-128"/>
              </a:rPr>
              <a:t>5</a:t>
            </a:r>
            <a:r>
              <a:rPr kumimoji="1" lang="ja-JP" altLang="en-US" dirty="0">
                <a:latin typeface="BIZ UDゴシック" panose="020B0400000000000000" pitchFamily="49" charset="-128"/>
                <a:ea typeface="BIZ UDゴシック" panose="020B0400000000000000" pitchFamily="49" charset="-128"/>
              </a:rPr>
              <a:t>時まで（土日祝・年末年始除く）</a:t>
            </a:r>
            <a:endParaRPr kumimoji="1" lang="en-US" altLang="ja-JP" dirty="0">
              <a:latin typeface="BIZ UDゴシック" panose="020B0400000000000000" pitchFamily="49" charset="-128"/>
              <a:ea typeface="BIZ UDゴシック" panose="020B0400000000000000" pitchFamily="49" charset="-128"/>
            </a:endParaRPr>
          </a:p>
        </p:txBody>
      </p:sp>
      <p:sp>
        <p:nvSpPr>
          <p:cNvPr id="52" name="Freeform 27">
            <a:extLst>
              <a:ext uri="{FF2B5EF4-FFF2-40B4-BE49-F238E27FC236}">
                <a16:creationId xmlns:a16="http://schemas.microsoft.com/office/drawing/2014/main" id="{2D7C3484-418B-506C-5B71-AFE27438AA02}"/>
              </a:ext>
            </a:extLst>
          </p:cNvPr>
          <p:cNvSpPr/>
          <p:nvPr/>
        </p:nvSpPr>
        <p:spPr>
          <a:xfrm>
            <a:off x="1644855" y="3652625"/>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相談窓口</a:t>
            </a:r>
          </a:p>
        </p:txBody>
      </p:sp>
      <p:sp>
        <p:nvSpPr>
          <p:cNvPr id="53" name="Freeform 27">
            <a:extLst>
              <a:ext uri="{FF2B5EF4-FFF2-40B4-BE49-F238E27FC236}">
                <a16:creationId xmlns:a16="http://schemas.microsoft.com/office/drawing/2014/main" id="{E386D03C-E387-7596-CC3C-5CCDF05880B4}"/>
              </a:ext>
            </a:extLst>
          </p:cNvPr>
          <p:cNvSpPr/>
          <p:nvPr/>
        </p:nvSpPr>
        <p:spPr>
          <a:xfrm>
            <a:off x="1644855" y="4148555"/>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セミナー</a:t>
            </a:r>
          </a:p>
        </p:txBody>
      </p:sp>
      <p:sp>
        <p:nvSpPr>
          <p:cNvPr id="54" name="Freeform 27">
            <a:extLst>
              <a:ext uri="{FF2B5EF4-FFF2-40B4-BE49-F238E27FC236}">
                <a16:creationId xmlns:a16="http://schemas.microsoft.com/office/drawing/2014/main" id="{038468DA-D73D-FBC2-2B73-CCCC924F420D}"/>
              </a:ext>
            </a:extLst>
          </p:cNvPr>
          <p:cNvSpPr/>
          <p:nvPr/>
        </p:nvSpPr>
        <p:spPr>
          <a:xfrm>
            <a:off x="1644855" y="4657898"/>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伴走型支援</a:t>
            </a:r>
          </a:p>
        </p:txBody>
      </p:sp>
      <p:sp>
        <p:nvSpPr>
          <p:cNvPr id="75" name="Freeform 27">
            <a:extLst>
              <a:ext uri="{FF2B5EF4-FFF2-40B4-BE49-F238E27FC236}">
                <a16:creationId xmlns:a16="http://schemas.microsoft.com/office/drawing/2014/main" id="{42AF3129-4B1D-C759-C088-22C282F73253}"/>
              </a:ext>
            </a:extLst>
          </p:cNvPr>
          <p:cNvSpPr/>
          <p:nvPr/>
        </p:nvSpPr>
        <p:spPr>
          <a:xfrm>
            <a:off x="1630218" y="5153426"/>
            <a:ext cx="140111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76" name="Freeform 27">
            <a:extLst>
              <a:ext uri="{FF2B5EF4-FFF2-40B4-BE49-F238E27FC236}">
                <a16:creationId xmlns:a16="http://schemas.microsoft.com/office/drawing/2014/main" id="{96FFD47E-F6A6-655A-603F-10F779E16963}"/>
              </a:ext>
            </a:extLst>
          </p:cNvPr>
          <p:cNvSpPr/>
          <p:nvPr/>
        </p:nvSpPr>
        <p:spPr>
          <a:xfrm>
            <a:off x="2542304" y="5153426"/>
            <a:ext cx="979290"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77" name="テキスト ボックス 76">
            <a:extLst>
              <a:ext uri="{FF2B5EF4-FFF2-40B4-BE49-F238E27FC236}">
                <a16:creationId xmlns:a16="http://schemas.microsoft.com/office/drawing/2014/main" id="{34294565-3A40-12CE-F56F-22AB06EBC02B}"/>
              </a:ext>
            </a:extLst>
          </p:cNvPr>
          <p:cNvSpPr txBox="1"/>
          <p:nvPr/>
        </p:nvSpPr>
        <p:spPr>
          <a:xfrm>
            <a:off x="1670568" y="5139611"/>
            <a:ext cx="1961329" cy="369332"/>
          </a:xfrm>
          <a:prstGeom prst="rect">
            <a:avLst/>
          </a:prstGeom>
          <a:noFill/>
        </p:spPr>
        <p:txBody>
          <a:bodyPr wrap="square" rtlCol="0">
            <a:spAutoFit/>
          </a:bodyPr>
          <a:lstStyle/>
          <a:p>
            <a:r>
              <a:rPr kumimoji="1" lang="ja-JP" altLang="en-US">
                <a:solidFill>
                  <a:schemeClr val="bg1"/>
                </a:solidFill>
                <a:latin typeface="BIZ UDゴシック" panose="020B0400000000000000" pitchFamily="49" charset="-128"/>
                <a:ea typeface="BIZ UDゴシック" panose="020B0400000000000000" pitchFamily="49" charset="-128"/>
              </a:rPr>
              <a:t>合同企業説明会</a:t>
            </a:r>
            <a:endParaRPr kumimoji="1" lang="en-US" altLang="ja-JP">
              <a:solidFill>
                <a:schemeClr val="bg1"/>
              </a:solidFill>
              <a:latin typeface="BIZ UDゴシック" panose="020B0400000000000000" pitchFamily="49" charset="-128"/>
              <a:ea typeface="BIZ UDゴシック" panose="020B0400000000000000" pitchFamily="49" charset="-128"/>
            </a:endParaRPr>
          </a:p>
        </p:txBody>
      </p:sp>
      <p:sp>
        <p:nvSpPr>
          <p:cNvPr id="78" name="四角形: 角を丸くする 77">
            <a:extLst>
              <a:ext uri="{FF2B5EF4-FFF2-40B4-BE49-F238E27FC236}">
                <a16:creationId xmlns:a16="http://schemas.microsoft.com/office/drawing/2014/main" id="{241BBED2-6E2E-2258-A2B9-92E31EBAC30E}"/>
              </a:ext>
            </a:extLst>
          </p:cNvPr>
          <p:cNvSpPr/>
          <p:nvPr/>
        </p:nvSpPr>
        <p:spPr>
          <a:xfrm>
            <a:off x="857568" y="3577951"/>
            <a:ext cx="3150791" cy="2030262"/>
          </a:xfrm>
          <a:prstGeom prst="roundRect">
            <a:avLst>
              <a:gd name="adj" fmla="val 8103"/>
            </a:avLst>
          </a:prstGeom>
          <a:noFill/>
          <a:ln w="1270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4" name="グループ化 83">
            <a:extLst>
              <a:ext uri="{FF2B5EF4-FFF2-40B4-BE49-F238E27FC236}">
                <a16:creationId xmlns:a16="http://schemas.microsoft.com/office/drawing/2014/main" id="{6B98DB5D-8984-63F1-CB3D-155316BA4323}"/>
              </a:ext>
            </a:extLst>
          </p:cNvPr>
          <p:cNvGrpSpPr/>
          <p:nvPr/>
        </p:nvGrpSpPr>
        <p:grpSpPr>
          <a:xfrm>
            <a:off x="857569" y="5679770"/>
            <a:ext cx="3221829" cy="395988"/>
            <a:chOff x="4301714" y="5570025"/>
            <a:chExt cx="3221829" cy="395988"/>
          </a:xfrm>
        </p:grpSpPr>
        <p:sp>
          <p:nvSpPr>
            <p:cNvPr id="79" name="Freeform 27">
              <a:extLst>
                <a:ext uri="{FF2B5EF4-FFF2-40B4-BE49-F238E27FC236}">
                  <a16:creationId xmlns:a16="http://schemas.microsoft.com/office/drawing/2014/main" id="{E1B5158F-9006-0E64-2175-5B5DA580B503}"/>
                </a:ext>
              </a:extLst>
            </p:cNvPr>
            <p:cNvSpPr/>
            <p:nvPr/>
          </p:nvSpPr>
          <p:spPr>
            <a:xfrm>
              <a:off x="4301714" y="5583840"/>
              <a:ext cx="140111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82" name="Freeform 27">
              <a:extLst>
                <a:ext uri="{FF2B5EF4-FFF2-40B4-BE49-F238E27FC236}">
                  <a16:creationId xmlns:a16="http://schemas.microsoft.com/office/drawing/2014/main" id="{81226CE8-DB90-5ACB-CB23-0B8C7235B4FA}"/>
                </a:ext>
              </a:extLst>
            </p:cNvPr>
            <p:cNvSpPr/>
            <p:nvPr/>
          </p:nvSpPr>
          <p:spPr>
            <a:xfrm>
              <a:off x="5322729" y="5583840"/>
              <a:ext cx="140111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83" name="Freeform 27">
              <a:extLst>
                <a:ext uri="{FF2B5EF4-FFF2-40B4-BE49-F238E27FC236}">
                  <a16:creationId xmlns:a16="http://schemas.microsoft.com/office/drawing/2014/main" id="{0EF2930D-B670-4DD8-144C-11D9EEF41CE4}"/>
                </a:ext>
              </a:extLst>
            </p:cNvPr>
            <p:cNvSpPr/>
            <p:nvPr/>
          </p:nvSpPr>
          <p:spPr>
            <a:xfrm>
              <a:off x="6051392" y="5583840"/>
              <a:ext cx="140111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81" name="テキスト ボックス 80">
              <a:extLst>
                <a:ext uri="{FF2B5EF4-FFF2-40B4-BE49-F238E27FC236}">
                  <a16:creationId xmlns:a16="http://schemas.microsoft.com/office/drawing/2014/main" id="{7E9CE88E-7EFD-A8DE-E6DE-14C7BA5219AA}"/>
                </a:ext>
              </a:extLst>
            </p:cNvPr>
            <p:cNvSpPr txBox="1"/>
            <p:nvPr/>
          </p:nvSpPr>
          <p:spPr>
            <a:xfrm>
              <a:off x="4388825" y="5570025"/>
              <a:ext cx="3134718" cy="369332"/>
            </a:xfrm>
            <a:prstGeom prst="rect">
              <a:avLst/>
            </a:prstGeom>
            <a:noFill/>
          </p:spPr>
          <p:txBody>
            <a:bodyPr wrap="square" rtlCol="0">
              <a:spAutoFit/>
            </a:bodyPr>
            <a:lstStyle/>
            <a:p>
              <a:r>
                <a:rPr lang="ja-JP" altLang="en-US">
                  <a:solidFill>
                    <a:schemeClr val="bg1"/>
                  </a:solidFill>
                  <a:latin typeface="BIZ UDゴシック" panose="020B0400000000000000" pitchFamily="49" charset="-128"/>
                  <a:ea typeface="BIZ UDゴシック" panose="020B0400000000000000" pitchFamily="49" charset="-128"/>
                </a:rPr>
                <a:t>働く上で必要な日本語研修</a:t>
              </a:r>
              <a:endParaRPr kumimoji="1" lang="en-US" altLang="ja-JP">
                <a:solidFill>
                  <a:schemeClr val="bg1"/>
                </a:solidFill>
                <a:latin typeface="BIZ UDゴシック" panose="020B0400000000000000" pitchFamily="49" charset="-128"/>
                <a:ea typeface="BIZ UDゴシック" panose="020B0400000000000000" pitchFamily="49" charset="-128"/>
              </a:endParaRPr>
            </a:p>
          </p:txBody>
        </p:sp>
      </p:grpSp>
      <p:sp>
        <p:nvSpPr>
          <p:cNvPr id="85" name="テキスト ボックス 84">
            <a:extLst>
              <a:ext uri="{FF2B5EF4-FFF2-40B4-BE49-F238E27FC236}">
                <a16:creationId xmlns:a16="http://schemas.microsoft.com/office/drawing/2014/main" id="{88BBBB83-8FA0-F6B6-3867-08CC4A5A7FA9}"/>
              </a:ext>
            </a:extLst>
          </p:cNvPr>
          <p:cNvSpPr txBox="1"/>
          <p:nvPr/>
        </p:nvSpPr>
        <p:spPr>
          <a:xfrm>
            <a:off x="844180" y="6052408"/>
            <a:ext cx="4871034" cy="276999"/>
          </a:xfrm>
          <a:prstGeom prst="rect">
            <a:avLst/>
          </a:prstGeom>
          <a:noFill/>
        </p:spPr>
        <p:txBody>
          <a:bodyPr wrap="square" rtlCol="0">
            <a:spAutoFit/>
          </a:bodyPr>
          <a:lstStyle/>
          <a:p>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「働く上で必要な日本語研修」は別発注</a:t>
            </a:r>
            <a:endParaRPr kumimoji="1" lang="en-US" altLang="ja-JP" sz="1200" dirty="0">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01DD1B68-EAE9-9A40-0F6C-FFEE8F9C2DC0}"/>
              </a:ext>
            </a:extLst>
          </p:cNvPr>
          <p:cNvSpPr/>
          <p:nvPr/>
        </p:nvSpPr>
        <p:spPr>
          <a:xfrm>
            <a:off x="505092" y="1075136"/>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スライド番号プレースホルダー 16">
            <a:extLst>
              <a:ext uri="{FF2B5EF4-FFF2-40B4-BE49-F238E27FC236}">
                <a16:creationId xmlns:a16="http://schemas.microsoft.com/office/drawing/2014/main" id="{8063CE3C-D58E-D57E-AE9B-1B20A79DC8A4}"/>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11</a:t>
            </a:fld>
            <a:endParaRPr lang="ja-JP" altLang="en-US">
              <a:solidFill>
                <a:schemeClr val="bg1"/>
              </a:solidFill>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3BEDC623-8FB6-3174-22B7-C3316E80D77F}"/>
              </a:ext>
            </a:extLst>
          </p:cNvPr>
          <p:cNvPicPr>
            <a:picLocks noChangeAspect="1"/>
          </p:cNvPicPr>
          <p:nvPr/>
        </p:nvPicPr>
        <p:blipFill>
          <a:blip r:embed="rId15"/>
          <a:srcRect l="21425" t="35706" r="20801" b="9547"/>
          <a:stretch/>
        </p:blipFill>
        <p:spPr>
          <a:xfrm>
            <a:off x="8989126" y="2536883"/>
            <a:ext cx="2639764" cy="3754525"/>
          </a:xfrm>
          <a:prstGeom prst="rect">
            <a:avLst/>
          </a:prstGeom>
        </p:spPr>
      </p:pic>
      <p:sp>
        <p:nvSpPr>
          <p:cNvPr id="7" name="正方形/長方形 6">
            <a:extLst>
              <a:ext uri="{FF2B5EF4-FFF2-40B4-BE49-F238E27FC236}">
                <a16:creationId xmlns:a16="http://schemas.microsoft.com/office/drawing/2014/main" id="{11250E62-17DD-0950-A3F5-9D2A61CC01FA}"/>
              </a:ext>
            </a:extLst>
          </p:cNvPr>
          <p:cNvSpPr/>
          <p:nvPr/>
        </p:nvSpPr>
        <p:spPr>
          <a:xfrm>
            <a:off x="1" y="-4619"/>
            <a:ext cx="662134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外国人材の確保支援（あいち外国人材受入サポートセンター）</a:t>
            </a:r>
          </a:p>
        </p:txBody>
      </p:sp>
    </p:spTree>
    <p:extLst>
      <p:ext uri="{BB962C8B-B14F-4D97-AF65-F5344CB8AC3E}">
        <p14:creationId xmlns:p14="http://schemas.microsoft.com/office/powerpoint/2010/main" val="2056063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正方形/長方形 58">
            <a:extLst>
              <a:ext uri="{FF2B5EF4-FFF2-40B4-BE49-F238E27FC236}">
                <a16:creationId xmlns:a16="http://schemas.microsoft.com/office/drawing/2014/main" id="{F94DE8CD-E7C0-96C2-7C82-496692636417}"/>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486986" y="565150"/>
            <a:ext cx="7472536" cy="565150"/>
          </a:xfrm>
        </p:spPr>
        <p:txBody>
          <a:bodyPr>
            <a:noAutofit/>
          </a:bodyPr>
          <a:lstStyle/>
          <a:p>
            <a:pPr algn="l"/>
            <a:r>
              <a:rPr kumimoji="1" lang="ja-JP" altLang="en-US" sz="3600" b="1" dirty="0">
                <a:latin typeface="BIZ UDゴシック" panose="020B0400000000000000" pitchFamily="49" charset="-128"/>
                <a:ea typeface="BIZ UDゴシック" panose="020B0400000000000000" pitchFamily="49" charset="-128"/>
              </a:rPr>
              <a:t>①相談窓口</a:t>
            </a:r>
          </a:p>
        </p:txBody>
      </p:sp>
      <p:sp>
        <p:nvSpPr>
          <p:cNvPr id="8" name="正方形/長方形 7">
            <a:extLst>
              <a:ext uri="{FF2B5EF4-FFF2-40B4-BE49-F238E27FC236}">
                <a16:creationId xmlns:a16="http://schemas.microsoft.com/office/drawing/2014/main" id="{AF332E51-154D-53CD-BEDD-B5312F66DFDE}"/>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6" name="Freeform 27">
            <a:extLst>
              <a:ext uri="{FF2B5EF4-FFF2-40B4-BE49-F238E27FC236}">
                <a16:creationId xmlns:a16="http://schemas.microsoft.com/office/drawing/2014/main" id="{D312B7A1-E827-FAF2-9AC9-3CBC455865B0}"/>
              </a:ext>
            </a:extLst>
          </p:cNvPr>
          <p:cNvSpPr/>
          <p:nvPr/>
        </p:nvSpPr>
        <p:spPr>
          <a:xfrm>
            <a:off x="486987" y="2021217"/>
            <a:ext cx="1094164"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相談形式</a:t>
            </a:r>
          </a:p>
        </p:txBody>
      </p:sp>
      <p:sp>
        <p:nvSpPr>
          <p:cNvPr id="11" name="テキスト ボックス 10">
            <a:extLst>
              <a:ext uri="{FF2B5EF4-FFF2-40B4-BE49-F238E27FC236}">
                <a16:creationId xmlns:a16="http://schemas.microsoft.com/office/drawing/2014/main" id="{C7A32C24-6354-E3F9-77ED-9249B34F340B}"/>
              </a:ext>
            </a:extLst>
          </p:cNvPr>
          <p:cNvSpPr txBox="1"/>
          <p:nvPr/>
        </p:nvSpPr>
        <p:spPr>
          <a:xfrm>
            <a:off x="1581152" y="2027637"/>
            <a:ext cx="3683959" cy="338554"/>
          </a:xfrm>
          <a:prstGeom prst="rect">
            <a:avLst/>
          </a:prstGeom>
          <a:noFill/>
        </p:spPr>
        <p:txBody>
          <a:bodyPr wrap="square">
            <a:spAutoFit/>
          </a:bodyPr>
          <a:lstStyle/>
          <a:p>
            <a:r>
              <a:rPr kumimoji="1" lang="ja-JP" altLang="en-US" sz="1600" dirty="0">
                <a:latin typeface="BIZ UDゴシック" panose="020B0400000000000000" pitchFamily="49" charset="-128"/>
                <a:ea typeface="BIZ UDゴシック" panose="020B0400000000000000" pitchFamily="49" charset="-128"/>
              </a:rPr>
              <a:t>窓口、オンライン、電話、メール</a:t>
            </a:r>
            <a:endParaRPr lang="ja-JP" altLang="en-US" sz="1600" dirty="0"/>
          </a:p>
        </p:txBody>
      </p:sp>
      <p:sp>
        <p:nvSpPr>
          <p:cNvPr id="12" name="Freeform 27">
            <a:extLst>
              <a:ext uri="{FF2B5EF4-FFF2-40B4-BE49-F238E27FC236}">
                <a16:creationId xmlns:a16="http://schemas.microsoft.com/office/drawing/2014/main" id="{5FD9E727-83A0-8257-9CED-CCD735572D23}"/>
              </a:ext>
            </a:extLst>
          </p:cNvPr>
          <p:cNvSpPr/>
          <p:nvPr/>
        </p:nvSpPr>
        <p:spPr>
          <a:xfrm>
            <a:off x="486987" y="2555760"/>
            <a:ext cx="1094164"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a:solidFill>
                  <a:schemeClr val="bg1"/>
                </a:solidFill>
                <a:latin typeface="BIZ UDゴシック" panose="020B0400000000000000" pitchFamily="49" charset="-128"/>
                <a:ea typeface="BIZ UDゴシック" panose="020B0400000000000000" pitchFamily="49" charset="-128"/>
              </a:rPr>
              <a:t>対応言語</a:t>
            </a:r>
          </a:p>
        </p:txBody>
      </p:sp>
      <p:sp>
        <p:nvSpPr>
          <p:cNvPr id="13" name="テキスト ボックス 12">
            <a:extLst>
              <a:ext uri="{FF2B5EF4-FFF2-40B4-BE49-F238E27FC236}">
                <a16:creationId xmlns:a16="http://schemas.microsoft.com/office/drawing/2014/main" id="{4D96CC62-AFE5-2EF2-7589-5F0214A760BC}"/>
              </a:ext>
            </a:extLst>
          </p:cNvPr>
          <p:cNvSpPr txBox="1"/>
          <p:nvPr/>
        </p:nvSpPr>
        <p:spPr>
          <a:xfrm>
            <a:off x="1581151" y="2512867"/>
            <a:ext cx="10265735" cy="584775"/>
          </a:xfrm>
          <a:prstGeom prst="rect">
            <a:avLst/>
          </a:prstGeom>
          <a:noFill/>
        </p:spPr>
        <p:txBody>
          <a:bodyPr wrap="square">
            <a:spAutoFit/>
          </a:bodyPr>
          <a:lstStyle/>
          <a:p>
            <a:r>
              <a:rPr lang="ja-JP" altLang="en-US" sz="1600" dirty="0">
                <a:latin typeface="BIZ UDゴシック" panose="020B0400000000000000" pitchFamily="49" charset="-128"/>
                <a:ea typeface="BIZ UDゴシック" panose="020B0400000000000000" pitchFamily="49" charset="-128"/>
              </a:rPr>
              <a:t>相談員対応可能　：日本語、英語、中国語、スペイン語</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翻訳システム使用：ベトナム語、ポルトガル語、ネパール語、インドネシア語、ウクライナ語等</a:t>
            </a:r>
            <a:endParaRPr lang="ja-JP" altLang="en-US" sz="1600" dirty="0"/>
          </a:p>
        </p:txBody>
      </p:sp>
      <p:sp>
        <p:nvSpPr>
          <p:cNvPr id="14" name="Freeform 27">
            <a:extLst>
              <a:ext uri="{FF2B5EF4-FFF2-40B4-BE49-F238E27FC236}">
                <a16:creationId xmlns:a16="http://schemas.microsoft.com/office/drawing/2014/main" id="{164BFF16-37DC-7E81-08CB-7639AD652D54}"/>
              </a:ext>
            </a:extLst>
          </p:cNvPr>
          <p:cNvSpPr/>
          <p:nvPr/>
        </p:nvSpPr>
        <p:spPr>
          <a:xfrm>
            <a:off x="486987" y="3968582"/>
            <a:ext cx="1094164"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a:solidFill>
                  <a:schemeClr val="bg1"/>
                </a:solidFill>
                <a:latin typeface="BIZ UDゴシック" panose="020B0400000000000000" pitchFamily="49" charset="-128"/>
                <a:ea typeface="BIZ UDゴシック" panose="020B0400000000000000" pitchFamily="49" charset="-128"/>
              </a:rPr>
              <a:t>相談内容</a:t>
            </a:r>
          </a:p>
        </p:txBody>
      </p:sp>
      <p:sp>
        <p:nvSpPr>
          <p:cNvPr id="15" name="テキスト ボックス 14">
            <a:extLst>
              <a:ext uri="{FF2B5EF4-FFF2-40B4-BE49-F238E27FC236}">
                <a16:creationId xmlns:a16="http://schemas.microsoft.com/office/drawing/2014/main" id="{E09A8B34-1E16-53A5-4559-72E636509D50}"/>
              </a:ext>
            </a:extLst>
          </p:cNvPr>
          <p:cNvSpPr txBox="1"/>
          <p:nvPr/>
        </p:nvSpPr>
        <p:spPr>
          <a:xfrm>
            <a:off x="1607707" y="4324485"/>
            <a:ext cx="4695077" cy="1354217"/>
          </a:xfrm>
          <a:prstGeom prst="rect">
            <a:avLst/>
          </a:prstGeom>
          <a:noFill/>
        </p:spPr>
        <p:txBody>
          <a:bodyPr wrap="square">
            <a:spAutoFit/>
          </a:bodyPr>
          <a:lstStyle/>
          <a:p>
            <a:r>
              <a:rPr lang="ja-JP" altLang="en-US" sz="1600" dirty="0">
                <a:latin typeface="BIZ UDゴシック" panose="020B0400000000000000" pitchFamily="49" charset="-128"/>
                <a:ea typeface="BIZ UDゴシック" panose="020B0400000000000000" pitchFamily="49" charset="-128"/>
              </a:rPr>
              <a:t>①求人・採用選考に関すること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②雇用・労務管理に関すること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③外国人材の在留資格に関すること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④外国人材の受入れに関すること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⑤外国人材の育成・定着に関すること等</a:t>
            </a:r>
          </a:p>
        </p:txBody>
      </p:sp>
      <p:sp>
        <p:nvSpPr>
          <p:cNvPr id="16" name="テキスト ボックス 15">
            <a:extLst>
              <a:ext uri="{FF2B5EF4-FFF2-40B4-BE49-F238E27FC236}">
                <a16:creationId xmlns:a16="http://schemas.microsoft.com/office/drawing/2014/main" id="{041A2088-FB40-1E58-D669-263F923AA4C3}"/>
              </a:ext>
            </a:extLst>
          </p:cNvPr>
          <p:cNvSpPr txBox="1"/>
          <p:nvPr/>
        </p:nvSpPr>
        <p:spPr>
          <a:xfrm>
            <a:off x="486985" y="1403167"/>
            <a:ext cx="9329167" cy="461665"/>
          </a:xfrm>
          <a:prstGeom prst="rect">
            <a:avLst/>
          </a:prstGeom>
          <a:solidFill>
            <a:schemeClr val="bg1">
              <a:lumMod val="95000"/>
            </a:schemeClr>
          </a:solidFill>
        </p:spPr>
        <p:txBody>
          <a:bodyPr wrap="square" rtlCol="0">
            <a:spAutoFit/>
          </a:bodyPr>
          <a:lstStyle/>
          <a:p>
            <a:r>
              <a:rPr kumimoji="1" lang="ja-JP" altLang="en-US" sz="2400">
                <a:latin typeface="BIZ UDゴシック" panose="020B0400000000000000" pitchFamily="49" charset="-128"/>
                <a:ea typeface="BIZ UDゴシック" panose="020B0400000000000000" pitchFamily="49" charset="-128"/>
              </a:rPr>
              <a:t>企業・外国人双方に対応した相談窓口を設置</a:t>
            </a:r>
            <a:endParaRPr kumimoji="1" lang="en-US" altLang="ja-JP" sz="2400">
              <a:latin typeface="BIZ UDゴシック" panose="020B0400000000000000" pitchFamily="49" charset="-128"/>
              <a:ea typeface="BIZ UDゴシック" panose="020B0400000000000000" pitchFamily="49" charset="-128"/>
            </a:endParaRPr>
          </a:p>
        </p:txBody>
      </p:sp>
      <p:sp>
        <p:nvSpPr>
          <p:cNvPr id="17" name="Freeform 27">
            <a:extLst>
              <a:ext uri="{FF2B5EF4-FFF2-40B4-BE49-F238E27FC236}">
                <a16:creationId xmlns:a16="http://schemas.microsoft.com/office/drawing/2014/main" id="{80742315-EF6F-FD75-57DF-C1643F22FCEB}"/>
              </a:ext>
            </a:extLst>
          </p:cNvPr>
          <p:cNvSpPr/>
          <p:nvPr/>
        </p:nvSpPr>
        <p:spPr>
          <a:xfrm>
            <a:off x="1655835" y="3978794"/>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3">
              <a:lumMod val="75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企 業</a:t>
            </a:r>
          </a:p>
        </p:txBody>
      </p:sp>
      <p:sp>
        <p:nvSpPr>
          <p:cNvPr id="18" name="Freeform 27">
            <a:extLst>
              <a:ext uri="{FF2B5EF4-FFF2-40B4-BE49-F238E27FC236}">
                <a16:creationId xmlns:a16="http://schemas.microsoft.com/office/drawing/2014/main" id="{66C005D2-C6AF-24D8-6479-1D1E9AF87557}"/>
              </a:ext>
            </a:extLst>
          </p:cNvPr>
          <p:cNvSpPr/>
          <p:nvPr/>
        </p:nvSpPr>
        <p:spPr>
          <a:xfrm>
            <a:off x="5442910" y="4036225"/>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3">
              <a:lumMod val="75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外国人</a:t>
            </a:r>
          </a:p>
        </p:txBody>
      </p:sp>
      <p:sp>
        <p:nvSpPr>
          <p:cNvPr id="19" name="テキスト ボックス 18">
            <a:extLst>
              <a:ext uri="{FF2B5EF4-FFF2-40B4-BE49-F238E27FC236}">
                <a16:creationId xmlns:a16="http://schemas.microsoft.com/office/drawing/2014/main" id="{A715C88C-2BC6-A166-4B7A-2CD0F5743804}"/>
              </a:ext>
            </a:extLst>
          </p:cNvPr>
          <p:cNvSpPr txBox="1"/>
          <p:nvPr/>
        </p:nvSpPr>
        <p:spPr>
          <a:xfrm>
            <a:off x="5394318" y="4391623"/>
            <a:ext cx="3910376" cy="1476110"/>
          </a:xfrm>
          <a:prstGeom prst="rect">
            <a:avLst/>
          </a:prstGeom>
          <a:noFill/>
        </p:spPr>
        <p:txBody>
          <a:bodyPr wrap="square">
            <a:spAutoFit/>
          </a:bodyPr>
          <a:lstStyle/>
          <a:p>
            <a:r>
              <a:rPr lang="ja-JP" altLang="en-US" sz="1600" dirty="0">
                <a:latin typeface="BIZ UDゴシック" panose="020B0400000000000000" pitchFamily="49" charset="-128"/>
                <a:ea typeface="BIZ UDゴシック" panose="020B0400000000000000" pitchFamily="49" charset="-128"/>
              </a:rPr>
              <a:t>①就職活動に関すること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②日本式就職活動方法に関すること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③労務知識に関すること</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④キャリアに関すること等</a:t>
            </a:r>
            <a:endParaRPr lang="en-US" altLang="ja-JP" sz="1600" dirty="0">
              <a:latin typeface="BIZ UDゴシック" panose="020B0400000000000000" pitchFamily="49" charset="-128"/>
              <a:ea typeface="BIZ UDゴシック" panose="020B0400000000000000" pitchFamily="49" charset="-128"/>
            </a:endParaRPr>
          </a:p>
          <a:p>
            <a:pPr>
              <a:lnSpc>
                <a:spcPct val="200000"/>
              </a:lnSpc>
            </a:pPr>
            <a:r>
              <a:rPr lang="en-US" altLang="ja-JP" sz="1600" b="1" u="sng"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職業紹介は行わない</a:t>
            </a:r>
          </a:p>
        </p:txBody>
      </p:sp>
      <p:sp>
        <p:nvSpPr>
          <p:cNvPr id="20" name="Freeform 27">
            <a:extLst>
              <a:ext uri="{FF2B5EF4-FFF2-40B4-BE49-F238E27FC236}">
                <a16:creationId xmlns:a16="http://schemas.microsoft.com/office/drawing/2014/main" id="{D4F4DCD5-C276-223A-E184-6BCDC60E5961}"/>
              </a:ext>
            </a:extLst>
          </p:cNvPr>
          <p:cNvSpPr/>
          <p:nvPr/>
        </p:nvSpPr>
        <p:spPr>
          <a:xfrm>
            <a:off x="486987" y="3230812"/>
            <a:ext cx="1094164"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a:solidFill>
                  <a:schemeClr val="bg1"/>
                </a:solidFill>
                <a:latin typeface="BIZ UDゴシック" panose="020B0400000000000000" pitchFamily="49" charset="-128"/>
                <a:ea typeface="BIZ UDゴシック" panose="020B0400000000000000" pitchFamily="49" charset="-128"/>
              </a:rPr>
              <a:t>対象者</a:t>
            </a:r>
          </a:p>
        </p:txBody>
      </p:sp>
      <p:sp>
        <p:nvSpPr>
          <p:cNvPr id="21" name="テキスト ボックス 20">
            <a:extLst>
              <a:ext uri="{FF2B5EF4-FFF2-40B4-BE49-F238E27FC236}">
                <a16:creationId xmlns:a16="http://schemas.microsoft.com/office/drawing/2014/main" id="{00AA43CD-068A-5C10-5E98-687B8CCA3716}"/>
              </a:ext>
            </a:extLst>
          </p:cNvPr>
          <p:cNvSpPr txBox="1"/>
          <p:nvPr/>
        </p:nvSpPr>
        <p:spPr>
          <a:xfrm>
            <a:off x="1581152" y="3192378"/>
            <a:ext cx="6547884" cy="584775"/>
          </a:xfrm>
          <a:prstGeom prst="rect">
            <a:avLst/>
          </a:prstGeom>
          <a:noFill/>
        </p:spPr>
        <p:txBody>
          <a:bodyPr wrap="square">
            <a:spAutoFit/>
          </a:bodyPr>
          <a:lstStyle/>
          <a:p>
            <a:r>
              <a:rPr lang="ja-JP" altLang="en-US" sz="1600" dirty="0">
                <a:latin typeface="BIZ UDゴシック" panose="020B0400000000000000" pitchFamily="49" charset="-128"/>
                <a:ea typeface="BIZ UDゴシック" panose="020B0400000000000000" pitchFamily="49" charset="-128"/>
              </a:rPr>
              <a:t>県内に事業所を有する中小企業等</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県内企業に就職を希望する外国人等（技能実習生を除く）</a:t>
            </a:r>
            <a:endParaRPr lang="en-US" altLang="ja-JP" sz="1600" dirty="0">
              <a:latin typeface="BIZ UDゴシック" panose="020B0400000000000000" pitchFamily="49" charset="-128"/>
              <a:ea typeface="BIZ UDゴシック" panose="020B0400000000000000" pitchFamily="49" charset="-128"/>
            </a:endParaRPr>
          </a:p>
        </p:txBody>
      </p:sp>
      <p:sp>
        <p:nvSpPr>
          <p:cNvPr id="22" name="四角形: 角を丸くする 21">
            <a:extLst>
              <a:ext uri="{FF2B5EF4-FFF2-40B4-BE49-F238E27FC236}">
                <a16:creationId xmlns:a16="http://schemas.microsoft.com/office/drawing/2014/main" id="{D9039D40-4439-3402-B1F2-5934DC23118C}"/>
              </a:ext>
            </a:extLst>
          </p:cNvPr>
          <p:cNvSpPr/>
          <p:nvPr/>
        </p:nvSpPr>
        <p:spPr>
          <a:xfrm>
            <a:off x="1511227" y="5906030"/>
            <a:ext cx="4136471" cy="512897"/>
          </a:xfrm>
          <a:prstGeom prst="roundRect">
            <a:avLst>
              <a:gd name="adj" fmla="val 29208"/>
            </a:avLst>
          </a:prstGeom>
          <a:solidFill>
            <a:srgbClr val="FFFFCC"/>
          </a:solidFill>
          <a:ln>
            <a:solidFill>
              <a:srgbClr val="7030A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専門的な相談には、コンサルタント、</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600" dirty="0">
                <a:solidFill>
                  <a:schemeClr val="tx1"/>
                </a:solidFill>
                <a:latin typeface="BIZ UDPゴシック" panose="020B0400000000000000" pitchFamily="50" charset="-128"/>
                <a:ea typeface="BIZ UDPゴシック" panose="020B0400000000000000" pitchFamily="50" charset="-128"/>
              </a:rPr>
              <a:t>社会保険労務士等による専門家相談も実施</a:t>
            </a:r>
            <a:endParaRPr kumimoji="1" lang="ja-JP" altLang="en-US" sz="1600" dirty="0">
              <a:solidFill>
                <a:schemeClr val="tx1"/>
              </a:solidFill>
              <a:latin typeface="BIZ UDPゴシック" panose="020B0400000000000000" pitchFamily="50" charset="-128"/>
              <a:ea typeface="BIZ UDPゴシック" panose="020B0400000000000000" pitchFamily="50" charset="-128"/>
            </a:endParaRPr>
          </a:p>
        </p:txBody>
      </p:sp>
      <p:pic>
        <p:nvPicPr>
          <p:cNvPr id="4" name="図 3" descr="挿絵 が含まれている画像&#10;&#10;AI によって生成されたコンテンツは間違っている可能性があります。">
            <a:extLst>
              <a:ext uri="{FF2B5EF4-FFF2-40B4-BE49-F238E27FC236}">
                <a16:creationId xmlns:a16="http://schemas.microsoft.com/office/drawing/2014/main" id="{5B1D3AE2-F09E-B5F8-447C-5DBDBD74AE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3928" y="1325059"/>
            <a:ext cx="1773336" cy="1431771"/>
          </a:xfrm>
          <a:prstGeom prst="rect">
            <a:avLst/>
          </a:prstGeom>
        </p:spPr>
      </p:pic>
      <p:sp>
        <p:nvSpPr>
          <p:cNvPr id="10" name="正方形/長方形 9">
            <a:extLst>
              <a:ext uri="{FF2B5EF4-FFF2-40B4-BE49-F238E27FC236}">
                <a16:creationId xmlns:a16="http://schemas.microsoft.com/office/drawing/2014/main" id="{A8C31294-B6CD-9A00-D784-CF8CA65F2E02}"/>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スライド番号プレースホルダー 16">
            <a:extLst>
              <a:ext uri="{FF2B5EF4-FFF2-40B4-BE49-F238E27FC236}">
                <a16:creationId xmlns:a16="http://schemas.microsoft.com/office/drawing/2014/main" id="{B1CE58D8-D6CE-69CE-0847-8A67D8C601A0}"/>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12</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23" name="四角形: 角を丸くする 22">
            <a:extLst>
              <a:ext uri="{FF2B5EF4-FFF2-40B4-BE49-F238E27FC236}">
                <a16:creationId xmlns:a16="http://schemas.microsoft.com/office/drawing/2014/main" id="{F6B3BC7C-2682-9917-3476-013BB6B80E07}"/>
              </a:ext>
            </a:extLst>
          </p:cNvPr>
          <p:cNvSpPr/>
          <p:nvPr/>
        </p:nvSpPr>
        <p:spPr>
          <a:xfrm>
            <a:off x="9565931"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定住者</a:t>
            </a:r>
          </a:p>
        </p:txBody>
      </p:sp>
      <p:sp>
        <p:nvSpPr>
          <p:cNvPr id="24" name="四角形: 角を丸くする 23">
            <a:extLst>
              <a:ext uri="{FF2B5EF4-FFF2-40B4-BE49-F238E27FC236}">
                <a16:creationId xmlns:a16="http://schemas.microsoft.com/office/drawing/2014/main" id="{D9827B6F-771D-87F6-5CAF-B10DB43A9C9B}"/>
              </a:ext>
            </a:extLst>
          </p:cNvPr>
          <p:cNvSpPr/>
          <p:nvPr/>
        </p:nvSpPr>
        <p:spPr>
          <a:xfrm>
            <a:off x="10645794"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tx1"/>
                </a:solidFill>
                <a:latin typeface="BIZ UDゴシック" panose="020B0400000000000000" pitchFamily="49" charset="-128"/>
                <a:ea typeface="BIZ UDゴシック" panose="020B0400000000000000" pitchFamily="49" charset="-128"/>
              </a:rPr>
              <a:t>特定技能</a:t>
            </a:r>
            <a:endParaRPr kumimoji="1" lang="ja-JP" altLang="en-US" sz="1600" spc="-300">
              <a:solidFill>
                <a:schemeClr val="tx1"/>
              </a:solidFill>
              <a:latin typeface="BIZ UDゴシック" panose="020B0400000000000000" pitchFamily="49" charset="-128"/>
              <a:ea typeface="BIZ UDゴシック" panose="020B0400000000000000" pitchFamily="49" charset="-128"/>
            </a:endParaRPr>
          </a:p>
        </p:txBody>
      </p:sp>
      <p:sp>
        <p:nvSpPr>
          <p:cNvPr id="25" name="四角形: 角を丸くする 24">
            <a:extLst>
              <a:ext uri="{FF2B5EF4-FFF2-40B4-BE49-F238E27FC236}">
                <a16:creationId xmlns:a16="http://schemas.microsoft.com/office/drawing/2014/main" id="{274638A6-8EBA-B115-BBF9-99D37D07D31B}"/>
              </a:ext>
            </a:extLst>
          </p:cNvPr>
          <p:cNvSpPr/>
          <p:nvPr/>
        </p:nvSpPr>
        <p:spPr>
          <a:xfrm>
            <a:off x="10645794" y="805367"/>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技人国</a:t>
            </a:r>
          </a:p>
        </p:txBody>
      </p:sp>
      <p:sp>
        <p:nvSpPr>
          <p:cNvPr id="27" name="四角形: 角を丸くする 26">
            <a:extLst>
              <a:ext uri="{FF2B5EF4-FFF2-40B4-BE49-F238E27FC236}">
                <a16:creationId xmlns:a16="http://schemas.microsoft.com/office/drawing/2014/main" id="{337FC800-4D23-0BA0-3ABA-EF5D83BCC172}"/>
              </a:ext>
            </a:extLst>
          </p:cNvPr>
          <p:cNvSpPr/>
          <p:nvPr/>
        </p:nvSpPr>
        <p:spPr>
          <a:xfrm>
            <a:off x="8043684" y="473448"/>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a:solidFill>
                  <a:schemeClr val="tx1"/>
                </a:solidFill>
                <a:latin typeface="BIZ UDゴシック" panose="020B0400000000000000" pitchFamily="49" charset="-128"/>
                <a:ea typeface="BIZ UDゴシック" panose="020B0400000000000000" pitchFamily="49" charset="-128"/>
              </a:rPr>
              <a:t>企業向け</a:t>
            </a:r>
          </a:p>
        </p:txBody>
      </p:sp>
      <p:sp>
        <p:nvSpPr>
          <p:cNvPr id="29" name="四角形: 角を丸くする 28">
            <a:extLst>
              <a:ext uri="{FF2B5EF4-FFF2-40B4-BE49-F238E27FC236}">
                <a16:creationId xmlns:a16="http://schemas.microsoft.com/office/drawing/2014/main" id="{C37C0729-8283-8CFB-F2AA-737600EB8A44}"/>
              </a:ext>
            </a:extLst>
          </p:cNvPr>
          <p:cNvSpPr/>
          <p:nvPr/>
        </p:nvSpPr>
        <p:spPr>
          <a:xfrm>
            <a:off x="8043684" y="804787"/>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a:solidFill>
                  <a:schemeClr val="tx1"/>
                </a:solidFill>
                <a:latin typeface="BIZ UDゴシック" panose="020B0400000000000000" pitchFamily="49" charset="-128"/>
                <a:ea typeface="BIZ UDゴシック" panose="020B0400000000000000" pitchFamily="49" charset="-128"/>
              </a:rPr>
              <a:t>外国人</a:t>
            </a:r>
            <a:r>
              <a:rPr kumimoji="1" lang="ja-JP" altLang="en-US">
                <a:solidFill>
                  <a:schemeClr val="tx1"/>
                </a:solidFill>
                <a:latin typeface="BIZ UDゴシック" panose="020B0400000000000000" pitchFamily="49" charset="-128"/>
                <a:ea typeface="BIZ UDゴシック" panose="020B0400000000000000" pitchFamily="49" charset="-128"/>
              </a:rPr>
              <a:t>向け</a:t>
            </a:r>
          </a:p>
        </p:txBody>
      </p:sp>
      <p:sp>
        <p:nvSpPr>
          <p:cNvPr id="30" name="四角形: 角を丸くする 29">
            <a:extLst>
              <a:ext uri="{FF2B5EF4-FFF2-40B4-BE49-F238E27FC236}">
                <a16:creationId xmlns:a16="http://schemas.microsoft.com/office/drawing/2014/main" id="{71F7E610-AC09-F32B-F221-D6C90E1A3103}"/>
              </a:ext>
            </a:extLst>
          </p:cNvPr>
          <p:cNvSpPr/>
          <p:nvPr/>
        </p:nvSpPr>
        <p:spPr>
          <a:xfrm>
            <a:off x="9565931" y="794898"/>
            <a:ext cx="995700" cy="280657"/>
          </a:xfrm>
          <a:prstGeom prst="roundRect">
            <a:avLst/>
          </a:prstGeom>
          <a:solidFill>
            <a:schemeClr val="bg1">
              <a:lumMod val="85000"/>
            </a:schemeClr>
          </a:solidFill>
          <a:ln>
            <a:solidFill>
              <a:schemeClr val="bg1">
                <a:lumMod val="8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bg1"/>
                </a:solidFill>
                <a:latin typeface="BIZ UDゴシック" panose="020B0400000000000000" pitchFamily="49" charset="-128"/>
                <a:ea typeface="BIZ UDゴシック" panose="020B0400000000000000" pitchFamily="49" charset="-128"/>
              </a:rPr>
              <a:t>技能実習</a:t>
            </a:r>
            <a:endParaRPr kumimoji="1" lang="ja-JP" altLang="en-US" sz="1600" spc="-300">
              <a:solidFill>
                <a:schemeClr val="bg1"/>
              </a:solidFill>
              <a:latin typeface="BIZ UDゴシック" panose="020B0400000000000000" pitchFamily="49" charset="-128"/>
              <a:ea typeface="BIZ UDゴシック" panose="020B0400000000000000" pitchFamily="49" charset="-128"/>
            </a:endParaRPr>
          </a:p>
        </p:txBody>
      </p:sp>
      <p:sp>
        <p:nvSpPr>
          <p:cNvPr id="5" name="正方形/長方形 4">
            <a:extLst>
              <a:ext uri="{FF2B5EF4-FFF2-40B4-BE49-F238E27FC236}">
                <a16:creationId xmlns:a16="http://schemas.microsoft.com/office/drawing/2014/main" id="{F2175B89-0838-71E7-AC87-118FACCC138C}"/>
              </a:ext>
            </a:extLst>
          </p:cNvPr>
          <p:cNvSpPr/>
          <p:nvPr/>
        </p:nvSpPr>
        <p:spPr>
          <a:xfrm>
            <a:off x="1" y="-4619"/>
            <a:ext cx="662134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外国人材の確保支援（あいち外国人材受入サポートセンター）</a:t>
            </a:r>
          </a:p>
        </p:txBody>
      </p:sp>
      <p:sp>
        <p:nvSpPr>
          <p:cNvPr id="3" name="正方形/長方形 2">
            <a:extLst>
              <a:ext uri="{FF2B5EF4-FFF2-40B4-BE49-F238E27FC236}">
                <a16:creationId xmlns:a16="http://schemas.microsoft.com/office/drawing/2014/main" id="{3F51416D-9293-59DF-CFE0-62611C0B59A4}"/>
              </a:ext>
            </a:extLst>
          </p:cNvPr>
          <p:cNvSpPr/>
          <p:nvPr/>
        </p:nvSpPr>
        <p:spPr>
          <a:xfrm>
            <a:off x="8918251" y="3800073"/>
            <a:ext cx="3021286" cy="761463"/>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33"/>
          </a:p>
        </p:txBody>
      </p:sp>
      <p:sp>
        <p:nvSpPr>
          <p:cNvPr id="26" name="テキスト ボックス 25">
            <a:extLst>
              <a:ext uri="{FF2B5EF4-FFF2-40B4-BE49-F238E27FC236}">
                <a16:creationId xmlns:a16="http://schemas.microsoft.com/office/drawing/2014/main" id="{9CF1E221-150E-D89A-4595-B3E6CD95E3E7}"/>
              </a:ext>
            </a:extLst>
          </p:cNvPr>
          <p:cNvSpPr txBox="1"/>
          <p:nvPr/>
        </p:nvSpPr>
        <p:spPr>
          <a:xfrm>
            <a:off x="8843567" y="4000855"/>
            <a:ext cx="2364732" cy="369332"/>
          </a:xfrm>
          <a:prstGeom prst="rect">
            <a:avLst/>
          </a:prstGeom>
          <a:noFill/>
        </p:spPr>
        <p:txBody>
          <a:bodyPr wrap="square">
            <a:spAutoFit/>
          </a:bodyPr>
          <a:lstStyle/>
          <a:p>
            <a:pPr algn="ctr"/>
            <a:r>
              <a:rPr kumimoji="1" lang="ja-JP" altLang="en-US" dirty="0">
                <a:solidFill>
                  <a:srgbClr val="7030A0"/>
                </a:solidFill>
                <a:latin typeface="BIZ UDゴシック" panose="020B0400000000000000" pitchFamily="49" charset="-128"/>
                <a:ea typeface="BIZ UDゴシック" panose="020B0400000000000000" pitchFamily="49" charset="-128"/>
              </a:rPr>
              <a:t>相談申込みは</a:t>
            </a:r>
            <a:r>
              <a:rPr lang="ja-JP" altLang="en-US" dirty="0">
                <a:solidFill>
                  <a:srgbClr val="7030A0"/>
                </a:solidFill>
                <a:latin typeface="BIZ UDゴシック" panose="020B0400000000000000" pitchFamily="49" charset="-128"/>
                <a:ea typeface="BIZ UDゴシック" panose="020B0400000000000000" pitchFamily="49" charset="-128"/>
              </a:rPr>
              <a:t>コチラ</a:t>
            </a:r>
            <a:endParaRPr lang="ja-JP" altLang="en-US" dirty="0">
              <a:solidFill>
                <a:srgbClr val="7030A0"/>
              </a:solidFill>
            </a:endParaRPr>
          </a:p>
        </p:txBody>
      </p:sp>
      <p:grpSp>
        <p:nvGrpSpPr>
          <p:cNvPr id="53" name="グループ化 52">
            <a:extLst>
              <a:ext uri="{FF2B5EF4-FFF2-40B4-BE49-F238E27FC236}">
                <a16:creationId xmlns:a16="http://schemas.microsoft.com/office/drawing/2014/main" id="{B4B038FD-7FA5-792B-FFAC-3A04A9BAB5D5}"/>
              </a:ext>
            </a:extLst>
          </p:cNvPr>
          <p:cNvGrpSpPr/>
          <p:nvPr/>
        </p:nvGrpSpPr>
        <p:grpSpPr>
          <a:xfrm>
            <a:off x="8959709" y="4875877"/>
            <a:ext cx="2951173" cy="1318277"/>
            <a:chOff x="9389542" y="4455713"/>
            <a:chExt cx="2951173" cy="1318277"/>
          </a:xfrm>
        </p:grpSpPr>
        <p:sp>
          <p:nvSpPr>
            <p:cNvPr id="34" name="TextBox 86">
              <a:extLst>
                <a:ext uri="{FF2B5EF4-FFF2-40B4-BE49-F238E27FC236}">
                  <a16:creationId xmlns:a16="http://schemas.microsoft.com/office/drawing/2014/main" id="{96074FF3-87C9-BF93-98E5-97D55D4E4FFF}"/>
                </a:ext>
              </a:extLst>
            </p:cNvPr>
            <p:cNvSpPr txBox="1"/>
            <p:nvPr/>
          </p:nvSpPr>
          <p:spPr>
            <a:xfrm>
              <a:off x="10339221" y="5496991"/>
              <a:ext cx="1525460" cy="276999"/>
            </a:xfrm>
            <a:prstGeom prst="rect">
              <a:avLst/>
            </a:prstGeom>
          </p:spPr>
          <p:txBody>
            <a:bodyPr wrap="square" lIns="0" tIns="0" rIns="0" bIns="0" rtlCol="0" anchor="t">
              <a:spAutoFit/>
            </a:bodyPr>
            <a:lstStyle/>
            <a:p>
              <a:pPr algn="ctr"/>
              <a:endParaRPr lang="en-US" altLang="ja-JP" sz="1000" b="1" dirty="0">
                <a:latin typeface="游ゴシック 本文"/>
              </a:endParaRPr>
            </a:p>
            <a:p>
              <a:pPr algn="ctr"/>
              <a:r>
                <a:rPr lang="ja-JP" altLang="en-US" sz="800" b="1" dirty="0">
                  <a:latin typeface="游ゴシック 本文"/>
                </a:rPr>
                <a:t>（土日祝・年末年始休み</a:t>
              </a:r>
              <a:r>
                <a:rPr lang="en-US" altLang="ja-JP" sz="800" b="1" dirty="0">
                  <a:latin typeface="游ゴシック 本文"/>
                </a:rPr>
                <a:t>)</a:t>
              </a:r>
              <a:r>
                <a:rPr lang="ja-JP" altLang="en-US" sz="800" b="1" dirty="0">
                  <a:latin typeface="游ゴシック 本文"/>
                </a:rPr>
                <a:t>　</a:t>
              </a:r>
              <a:endParaRPr lang="en-US" altLang="ja-JP" sz="800" b="1" dirty="0">
                <a:latin typeface="游ゴシック 本文"/>
              </a:endParaRPr>
            </a:p>
          </p:txBody>
        </p:sp>
        <p:sp>
          <p:nvSpPr>
            <p:cNvPr id="50" name="TextBox 86">
              <a:extLst>
                <a:ext uri="{FF2B5EF4-FFF2-40B4-BE49-F238E27FC236}">
                  <a16:creationId xmlns:a16="http://schemas.microsoft.com/office/drawing/2014/main" id="{32EBBAAB-8D5C-FBB6-77C7-092D25D59C3E}"/>
                </a:ext>
              </a:extLst>
            </p:cNvPr>
            <p:cNvSpPr txBox="1"/>
            <p:nvPr/>
          </p:nvSpPr>
          <p:spPr>
            <a:xfrm>
              <a:off x="9736638" y="4463799"/>
              <a:ext cx="1645501" cy="215444"/>
            </a:xfrm>
            <a:prstGeom prst="rect">
              <a:avLst/>
            </a:prstGeom>
          </p:spPr>
          <p:txBody>
            <a:bodyPr wrap="square" lIns="0" tIns="0" rIns="0" bIns="0" rtlCol="0" anchor="t">
              <a:spAutoFit/>
            </a:bodyPr>
            <a:lstStyle/>
            <a:p>
              <a:r>
                <a:rPr lang="en-US" altLang="ja-JP" sz="1400" b="1" dirty="0">
                  <a:latin typeface="BIZ UDゴシック" panose="020B0400000000000000" pitchFamily="49" charset="-128"/>
                  <a:ea typeface="BIZ UDゴシック" panose="020B0400000000000000" pitchFamily="49" charset="-128"/>
                </a:rPr>
                <a:t>052‐990‐6121</a:t>
              </a:r>
              <a:endParaRPr lang="en-US" altLang="ja-JP" b="1" dirty="0">
                <a:latin typeface="BIZ UDゴシック" panose="020B0400000000000000" pitchFamily="49" charset="-128"/>
                <a:ea typeface="BIZ UDゴシック" panose="020B0400000000000000" pitchFamily="49" charset="-128"/>
              </a:endParaRPr>
            </a:p>
          </p:txBody>
        </p:sp>
        <p:pic>
          <p:nvPicPr>
            <p:cNvPr id="51" name="グラフィックス 50" descr="受話器 単色塗りつぶし">
              <a:extLst>
                <a:ext uri="{FF2B5EF4-FFF2-40B4-BE49-F238E27FC236}">
                  <a16:creationId xmlns:a16="http://schemas.microsoft.com/office/drawing/2014/main" id="{8BF3158D-45ED-4633-7C98-60BE2E61EE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92204" y="4455713"/>
              <a:ext cx="269345" cy="253963"/>
            </a:xfrm>
            <a:prstGeom prst="rect">
              <a:avLst/>
            </a:prstGeom>
          </p:spPr>
        </p:pic>
        <p:sp>
          <p:nvSpPr>
            <p:cNvPr id="48" name="TextBox 81">
              <a:extLst>
                <a:ext uri="{FF2B5EF4-FFF2-40B4-BE49-F238E27FC236}">
                  <a16:creationId xmlns:a16="http://schemas.microsoft.com/office/drawing/2014/main" id="{4090B3FF-870B-57B4-1BC0-7110D5775B4E}"/>
                </a:ext>
              </a:extLst>
            </p:cNvPr>
            <p:cNvSpPr txBox="1"/>
            <p:nvPr/>
          </p:nvSpPr>
          <p:spPr>
            <a:xfrm>
              <a:off x="9736638" y="5082205"/>
              <a:ext cx="2593488" cy="218201"/>
            </a:xfrm>
            <a:prstGeom prst="rect">
              <a:avLst/>
            </a:prstGeom>
          </p:spPr>
          <p:txBody>
            <a:bodyPr wrap="square" lIns="0" tIns="0" rIns="0" bIns="0" rtlCol="0" anchor="t">
              <a:spAutoFit/>
            </a:bodyPr>
            <a:lstStyle/>
            <a:p>
              <a:pPr>
                <a:lnSpc>
                  <a:spcPts val="2031"/>
                </a:lnSpc>
              </a:pPr>
              <a:r>
                <a:rPr lang="en-US" altLang="ja-JP" sz="1400" b="1" dirty="0">
                  <a:latin typeface="BIZ UDゴシック" panose="020B0400000000000000" pitchFamily="49" charset="-128"/>
                  <a:ea typeface="BIZ UDゴシック" panose="020B0400000000000000" pitchFamily="49" charset="-128"/>
                </a:rPr>
                <a:t>https://gaisapo.pref.aichi.jp</a:t>
              </a:r>
              <a:endParaRPr lang="en-US" sz="1400" b="1" spc="115" dirty="0">
                <a:latin typeface="BIZ UDゴシック" panose="020B0400000000000000" pitchFamily="49" charset="-128"/>
                <a:ea typeface="BIZ UDゴシック" panose="020B0400000000000000" pitchFamily="49" charset="-128"/>
                <a:cs typeface="Noto Sans JP Bold"/>
                <a:sym typeface="Noto Sans JP Bold"/>
              </a:endParaRPr>
            </a:p>
          </p:txBody>
        </p:sp>
        <p:pic>
          <p:nvPicPr>
            <p:cNvPr id="49" name="グラフィックス 48" descr="世界 枠線">
              <a:extLst>
                <a:ext uri="{FF2B5EF4-FFF2-40B4-BE49-F238E27FC236}">
                  <a16:creationId xmlns:a16="http://schemas.microsoft.com/office/drawing/2014/main" id="{C967C2AF-C181-6417-9F84-391EDC96F3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99067" y="5063871"/>
              <a:ext cx="291074" cy="291074"/>
            </a:xfrm>
            <a:prstGeom prst="rect">
              <a:avLst/>
            </a:prstGeom>
          </p:spPr>
        </p:pic>
        <p:pic>
          <p:nvPicPr>
            <p:cNvPr id="46" name="グラフィックス 45" descr="封筒 枠線">
              <a:extLst>
                <a:ext uri="{FF2B5EF4-FFF2-40B4-BE49-F238E27FC236}">
                  <a16:creationId xmlns:a16="http://schemas.microsoft.com/office/drawing/2014/main" id="{AF503BD8-4649-7879-3DE1-170AA73B90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89542" y="4748572"/>
              <a:ext cx="292716" cy="292716"/>
            </a:xfrm>
            <a:prstGeom prst="rect">
              <a:avLst/>
            </a:prstGeom>
          </p:spPr>
        </p:pic>
        <p:sp>
          <p:nvSpPr>
            <p:cNvPr id="47" name="TextBox 81">
              <a:extLst>
                <a:ext uri="{FF2B5EF4-FFF2-40B4-BE49-F238E27FC236}">
                  <a16:creationId xmlns:a16="http://schemas.microsoft.com/office/drawing/2014/main" id="{2739C4AA-AD13-7589-1F86-3745557FAE72}"/>
                </a:ext>
              </a:extLst>
            </p:cNvPr>
            <p:cNvSpPr txBox="1"/>
            <p:nvPr/>
          </p:nvSpPr>
          <p:spPr>
            <a:xfrm>
              <a:off x="9747227" y="4754573"/>
              <a:ext cx="2593488" cy="215444"/>
            </a:xfrm>
            <a:prstGeom prst="rect">
              <a:avLst/>
            </a:prstGeom>
          </p:spPr>
          <p:txBody>
            <a:bodyPr wrap="square" lIns="0" tIns="0" rIns="0" bIns="0" rtlCol="0" anchor="t">
              <a:spAutoFit/>
            </a:bodyPr>
            <a:lstStyle/>
            <a:p>
              <a:pPr rtl="0"/>
              <a:r>
                <a:rPr lang="en-US" altLang="ja-JP" sz="1400" b="1" dirty="0">
                  <a:latin typeface="BIZ UDゴシック" panose="020B0400000000000000" pitchFamily="49" charset="-128"/>
                  <a:ea typeface="BIZ UDゴシック" panose="020B0400000000000000" pitchFamily="49" charset="-128"/>
                </a:rPr>
                <a:t>aichi-</a:t>
              </a:r>
              <a:r>
                <a:rPr lang="en-US" altLang="ja-JP" sz="1400" b="1" i="0" dirty="0">
                  <a:effectLst/>
                  <a:latin typeface="BIZ UDゴシック" panose="020B0400000000000000" pitchFamily="49" charset="-128"/>
                  <a:ea typeface="BIZ UDゴシック" panose="020B0400000000000000" pitchFamily="49" charset="-128"/>
                </a:rPr>
                <a:t>gaisapo@pasona.co.jp</a:t>
              </a:r>
              <a:endParaRPr lang="ja-JP" altLang="en-US" sz="1400" b="1" dirty="0">
                <a:effectLst/>
                <a:latin typeface="BIZ UDゴシック" panose="020B0400000000000000" pitchFamily="49" charset="-128"/>
                <a:ea typeface="BIZ UDゴシック" panose="020B0400000000000000" pitchFamily="49" charset="-128"/>
              </a:endParaRPr>
            </a:p>
          </p:txBody>
        </p:sp>
        <p:sp>
          <p:nvSpPr>
            <p:cNvPr id="44" name="TextBox 81">
              <a:extLst>
                <a:ext uri="{FF2B5EF4-FFF2-40B4-BE49-F238E27FC236}">
                  <a16:creationId xmlns:a16="http://schemas.microsoft.com/office/drawing/2014/main" id="{C5506415-11C1-BC3F-1422-FB147E1C7FF4}"/>
                </a:ext>
              </a:extLst>
            </p:cNvPr>
            <p:cNvSpPr txBox="1"/>
            <p:nvPr/>
          </p:nvSpPr>
          <p:spPr>
            <a:xfrm>
              <a:off x="9736638" y="5393345"/>
              <a:ext cx="2593488" cy="218201"/>
            </a:xfrm>
            <a:prstGeom prst="rect">
              <a:avLst/>
            </a:prstGeom>
          </p:spPr>
          <p:txBody>
            <a:bodyPr wrap="square" lIns="0" tIns="0" rIns="0" bIns="0" rtlCol="0" anchor="t">
              <a:spAutoFit/>
            </a:bodyPr>
            <a:lstStyle/>
            <a:p>
              <a:pPr>
                <a:lnSpc>
                  <a:spcPts val="2031"/>
                </a:lnSpc>
              </a:pPr>
              <a:r>
                <a:rPr lang="ja-JP" altLang="en-US" sz="1400" b="1" spc="115" dirty="0">
                  <a:latin typeface="BIZ UDゴシック" panose="020B0400000000000000" pitchFamily="49" charset="-128"/>
                  <a:ea typeface="BIZ UDゴシック" panose="020B0400000000000000" pitchFamily="49" charset="-128"/>
                  <a:cs typeface="Noto Sans JP Bold"/>
                  <a:sym typeface="Noto Sans JP Bold"/>
                </a:rPr>
                <a:t>受付時間 </a:t>
              </a:r>
              <a:r>
                <a:rPr lang="en-US" altLang="ja-JP" sz="1400" b="1" spc="115" dirty="0">
                  <a:latin typeface="BIZ UDゴシック" panose="020B0400000000000000" pitchFamily="49" charset="-128"/>
                  <a:ea typeface="BIZ UDゴシック" panose="020B0400000000000000" pitchFamily="49" charset="-128"/>
                  <a:cs typeface="Noto Sans JP Bold"/>
                  <a:sym typeface="Noto Sans JP Bold"/>
                </a:rPr>
                <a:t>9:00~17:00</a:t>
              </a:r>
              <a:r>
                <a:rPr lang="ja-JP" altLang="en-US" sz="1400" b="1" spc="115" dirty="0">
                  <a:latin typeface="BIZ UDゴシック" panose="020B0400000000000000" pitchFamily="49" charset="-128"/>
                  <a:ea typeface="BIZ UDゴシック" panose="020B0400000000000000" pitchFamily="49" charset="-128"/>
                  <a:cs typeface="Noto Sans JP Bold"/>
                  <a:sym typeface="Noto Sans JP Bold"/>
                </a:rPr>
                <a:t>　</a:t>
              </a:r>
              <a:endParaRPr lang="en-US" sz="1400" b="1" spc="115" dirty="0">
                <a:latin typeface="BIZ UDゴシック" panose="020B0400000000000000" pitchFamily="49" charset="-128"/>
                <a:ea typeface="BIZ UDゴシック" panose="020B0400000000000000" pitchFamily="49" charset="-128"/>
                <a:cs typeface="Noto Sans JP Bold"/>
                <a:sym typeface="Noto Sans JP Bold"/>
              </a:endParaRPr>
            </a:p>
          </p:txBody>
        </p:sp>
        <p:pic>
          <p:nvPicPr>
            <p:cNvPr id="45" name="グラフィックス 44" descr="時計 枠線">
              <a:extLst>
                <a:ext uri="{FF2B5EF4-FFF2-40B4-BE49-F238E27FC236}">
                  <a16:creationId xmlns:a16="http://schemas.microsoft.com/office/drawing/2014/main" id="{C1899E7A-243B-DF99-318B-A2A090F694F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05097" y="5390956"/>
              <a:ext cx="285044" cy="285044"/>
            </a:xfrm>
            <a:prstGeom prst="rect">
              <a:avLst/>
            </a:prstGeom>
          </p:spPr>
        </p:pic>
      </p:grpSp>
      <p:sp>
        <p:nvSpPr>
          <p:cNvPr id="54" name="正方形/長方形 53">
            <a:extLst>
              <a:ext uri="{FF2B5EF4-FFF2-40B4-BE49-F238E27FC236}">
                <a16:creationId xmlns:a16="http://schemas.microsoft.com/office/drawing/2014/main" id="{F3495E96-47EB-8DC5-F75A-927B079758D2}"/>
              </a:ext>
            </a:extLst>
          </p:cNvPr>
          <p:cNvSpPr/>
          <p:nvPr/>
        </p:nvSpPr>
        <p:spPr>
          <a:xfrm>
            <a:off x="8879341" y="4784518"/>
            <a:ext cx="3111909" cy="1476109"/>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33"/>
          </a:p>
        </p:txBody>
      </p:sp>
      <p:pic>
        <p:nvPicPr>
          <p:cNvPr id="7" name="Picture 2">
            <a:extLst>
              <a:ext uri="{FF2B5EF4-FFF2-40B4-BE49-F238E27FC236}">
                <a16:creationId xmlns:a16="http://schemas.microsoft.com/office/drawing/2014/main" id="{1CDF4028-7BF9-A0AA-CDB9-7DB14BDF7D5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140277" y="3831489"/>
            <a:ext cx="683553" cy="683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843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F8E9C96D-34C9-FB72-475F-801B2DCC564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3" y="565150"/>
            <a:ext cx="6470474" cy="565150"/>
          </a:xfrm>
        </p:spPr>
        <p:txBody>
          <a:bodyPr>
            <a:noAutofit/>
          </a:bodyPr>
          <a:lstStyle/>
          <a:p>
            <a:pPr algn="l"/>
            <a:r>
              <a:rPr kumimoji="1" lang="ja-JP" altLang="en-US" sz="3600" b="1">
                <a:latin typeface="BIZ UDゴシック" panose="020B0400000000000000" pitchFamily="49" charset="-128"/>
                <a:ea typeface="BIZ UDゴシック" panose="020B0400000000000000" pitchFamily="49" charset="-128"/>
              </a:rPr>
              <a:t>②企業向けセミナーの開催</a:t>
            </a:r>
          </a:p>
        </p:txBody>
      </p:sp>
      <p:sp>
        <p:nvSpPr>
          <p:cNvPr id="8" name="正方形/長方形 7">
            <a:extLst>
              <a:ext uri="{FF2B5EF4-FFF2-40B4-BE49-F238E27FC236}">
                <a16:creationId xmlns:a16="http://schemas.microsoft.com/office/drawing/2014/main" id="{AF332E51-154D-53CD-BEDD-B5312F66DFDE}"/>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461665"/>
          </a:xfrm>
          <a:prstGeom prst="rect">
            <a:avLst/>
          </a:prstGeom>
          <a:solidFill>
            <a:schemeClr val="bg1">
              <a:lumMod val="95000"/>
            </a:schemeClr>
          </a:solidFill>
        </p:spPr>
        <p:txBody>
          <a:bodyPr wrap="square" rtlCol="0">
            <a:spAutoFit/>
          </a:bodyPr>
          <a:lstStyle/>
          <a:p>
            <a:r>
              <a:rPr lang="ja-JP" altLang="en-US" sz="2400" dirty="0">
                <a:latin typeface="BIZ UDゴシック" panose="020B0400000000000000" pitchFamily="49" charset="-128"/>
                <a:ea typeface="BIZ UDゴシック" panose="020B0400000000000000" pitchFamily="49" charset="-128"/>
              </a:rPr>
              <a:t>採用準備から定着まで受入れ段階に応じた企業向けセミナーを</a:t>
            </a:r>
            <a:r>
              <a:rPr lang="en-US" altLang="ja-JP" sz="2400" dirty="0">
                <a:latin typeface="BIZ UDゴシック" panose="020B0400000000000000" pitchFamily="49" charset="-128"/>
                <a:ea typeface="BIZ UDゴシック" panose="020B0400000000000000" pitchFamily="49" charset="-128"/>
              </a:rPr>
              <a:t>4</a:t>
            </a:r>
            <a:r>
              <a:rPr lang="ja-JP" altLang="en-US" sz="2400" dirty="0">
                <a:latin typeface="BIZ UDゴシック" panose="020B0400000000000000" pitchFamily="49" charset="-128"/>
                <a:ea typeface="BIZ UDゴシック" panose="020B0400000000000000" pitchFamily="49" charset="-128"/>
              </a:rPr>
              <a:t>回開催</a:t>
            </a:r>
          </a:p>
        </p:txBody>
      </p:sp>
      <p:sp>
        <p:nvSpPr>
          <p:cNvPr id="35" name="テキスト ボックス 34">
            <a:extLst>
              <a:ext uri="{FF2B5EF4-FFF2-40B4-BE49-F238E27FC236}">
                <a16:creationId xmlns:a16="http://schemas.microsoft.com/office/drawing/2014/main" id="{451C9219-656B-364C-FBAD-41E99365D13D}"/>
              </a:ext>
            </a:extLst>
          </p:cNvPr>
          <p:cNvSpPr txBox="1"/>
          <p:nvPr/>
        </p:nvSpPr>
        <p:spPr>
          <a:xfrm>
            <a:off x="486985" y="2037896"/>
            <a:ext cx="2170727" cy="3693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1" lang="ja-JP" altLang="en-US">
                <a:latin typeface="BIZ UDゴシック" panose="020B0400000000000000" pitchFamily="49" charset="-128"/>
                <a:ea typeface="BIZ UDゴシック" panose="020B0400000000000000" pitchFamily="49" charset="-128"/>
              </a:rPr>
              <a:t>第１回（入門編）</a:t>
            </a:r>
          </a:p>
        </p:txBody>
      </p:sp>
      <p:sp>
        <p:nvSpPr>
          <p:cNvPr id="4" name="テキスト ボックス 3">
            <a:extLst>
              <a:ext uri="{FF2B5EF4-FFF2-40B4-BE49-F238E27FC236}">
                <a16:creationId xmlns:a16="http://schemas.microsoft.com/office/drawing/2014/main" id="{C73E6AAA-8FE3-B5FC-8432-C66009ABB110}"/>
              </a:ext>
            </a:extLst>
          </p:cNvPr>
          <p:cNvSpPr txBox="1"/>
          <p:nvPr/>
        </p:nvSpPr>
        <p:spPr>
          <a:xfrm>
            <a:off x="3910337" y="2076600"/>
            <a:ext cx="2185663" cy="338554"/>
          </a:xfrm>
          <a:prstGeom prst="rect">
            <a:avLst/>
          </a:prstGeom>
          <a:noFill/>
        </p:spPr>
        <p:txBody>
          <a:bodyPr wrap="square" rtlCol="0">
            <a:spAutoFit/>
          </a:bodyPr>
          <a:lstStyle/>
          <a:p>
            <a:r>
              <a:rPr lang="en-US" altLang="ja-JP" sz="1600" dirty="0">
                <a:latin typeface="BIZ UDゴシック" panose="020B0400000000000000" pitchFamily="49" charset="-128"/>
                <a:ea typeface="BIZ UDゴシック" panose="020B0400000000000000" pitchFamily="49" charset="-128"/>
              </a:rPr>
              <a:t>2026</a:t>
            </a:r>
            <a:r>
              <a:rPr lang="ja-JP" altLang="en-US" sz="1600" dirty="0">
                <a:latin typeface="BIZ UDゴシック" panose="020B0400000000000000" pitchFamily="49" charset="-128"/>
                <a:ea typeface="BIZ UDゴシック" panose="020B0400000000000000" pitchFamily="49" charset="-128"/>
              </a:rPr>
              <a:t>年</a:t>
            </a:r>
            <a:r>
              <a:rPr lang="en-US" altLang="ja-JP" sz="1600" dirty="0">
                <a:latin typeface="BIZ UDゴシック" panose="020B0400000000000000" pitchFamily="49" charset="-128"/>
                <a:ea typeface="BIZ UDゴシック" panose="020B0400000000000000" pitchFamily="49" charset="-128"/>
              </a:rPr>
              <a:t>6</a:t>
            </a:r>
            <a:r>
              <a:rPr lang="ja-JP" altLang="en-US" sz="1600" dirty="0">
                <a:latin typeface="BIZ UDゴシック" panose="020B0400000000000000" pitchFamily="49" charset="-128"/>
                <a:ea typeface="BIZ UDゴシック" panose="020B0400000000000000" pitchFamily="49" charset="-128"/>
              </a:rPr>
              <a:t>月</a:t>
            </a:r>
            <a:r>
              <a:rPr lang="en-US" altLang="ja-JP" sz="1600" dirty="0">
                <a:latin typeface="BIZ UDゴシック" panose="020B0400000000000000" pitchFamily="49" charset="-128"/>
                <a:ea typeface="BIZ UDゴシック" panose="020B0400000000000000" pitchFamily="49" charset="-128"/>
              </a:rPr>
              <a:t>25</a:t>
            </a:r>
            <a:r>
              <a:rPr lang="ja-JP" altLang="en-US" sz="1600" dirty="0">
                <a:latin typeface="BIZ UDゴシック" panose="020B0400000000000000" pitchFamily="49" charset="-128"/>
                <a:ea typeface="BIZ UDゴシック" panose="020B0400000000000000" pitchFamily="49" charset="-128"/>
              </a:rPr>
              <a:t>日（木）</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10" name="Freeform 27">
            <a:extLst>
              <a:ext uri="{FF2B5EF4-FFF2-40B4-BE49-F238E27FC236}">
                <a16:creationId xmlns:a16="http://schemas.microsoft.com/office/drawing/2014/main" id="{2414AAE7-14D3-7154-FB70-DDAD46AC54C8}"/>
              </a:ext>
            </a:extLst>
          </p:cNvPr>
          <p:cNvSpPr/>
          <p:nvPr/>
        </p:nvSpPr>
        <p:spPr>
          <a:xfrm>
            <a:off x="2830068" y="2054434"/>
            <a:ext cx="108026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4">
              <a:lumMod val="40000"/>
              <a:lumOff val="60000"/>
            </a:schemeClr>
          </a:solidFill>
        </p:spPr>
        <p:txBody>
          <a:bodyPr/>
          <a:lstStyle/>
          <a:p>
            <a:pPr algn="ctr"/>
            <a:r>
              <a:rPr lang="ja-JP" altLang="en-US" sz="1600">
                <a:latin typeface="BIZ UDゴシック" panose="020B0400000000000000" pitchFamily="49" charset="-128"/>
                <a:ea typeface="BIZ UDゴシック" panose="020B0400000000000000" pitchFamily="49" charset="-128"/>
              </a:rPr>
              <a:t>日　時</a:t>
            </a:r>
          </a:p>
        </p:txBody>
      </p:sp>
      <p:sp>
        <p:nvSpPr>
          <p:cNvPr id="11" name="Freeform 27">
            <a:extLst>
              <a:ext uri="{FF2B5EF4-FFF2-40B4-BE49-F238E27FC236}">
                <a16:creationId xmlns:a16="http://schemas.microsoft.com/office/drawing/2014/main" id="{236BD9BD-FCFC-0BB9-C2FF-5D024BC8EBD9}"/>
              </a:ext>
            </a:extLst>
          </p:cNvPr>
          <p:cNvSpPr/>
          <p:nvPr/>
        </p:nvSpPr>
        <p:spPr>
          <a:xfrm>
            <a:off x="2830068" y="2525332"/>
            <a:ext cx="108026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4">
              <a:lumMod val="40000"/>
              <a:lumOff val="60000"/>
            </a:schemeClr>
          </a:solidFill>
        </p:spPr>
        <p:txBody>
          <a:bodyPr/>
          <a:lstStyle/>
          <a:p>
            <a:pPr algn="ctr"/>
            <a:r>
              <a:rPr lang="ja-JP" altLang="en-US" sz="1600" dirty="0">
                <a:latin typeface="BIZ UDゴシック" panose="020B0400000000000000" pitchFamily="49" charset="-128"/>
                <a:ea typeface="BIZ UDゴシック" panose="020B0400000000000000" pitchFamily="49" charset="-128"/>
              </a:rPr>
              <a:t>テーマ</a:t>
            </a:r>
          </a:p>
        </p:txBody>
      </p:sp>
      <p:sp>
        <p:nvSpPr>
          <p:cNvPr id="15" name="正方形/長方形 14">
            <a:extLst>
              <a:ext uri="{FF2B5EF4-FFF2-40B4-BE49-F238E27FC236}">
                <a16:creationId xmlns:a16="http://schemas.microsoft.com/office/drawing/2014/main" id="{CA213762-BE7D-33A3-11EC-95AD7135FFE6}"/>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188FEB21-CC55-3689-5B55-B53AF0F48D00}"/>
              </a:ext>
            </a:extLst>
          </p:cNvPr>
          <p:cNvSpPr/>
          <p:nvPr/>
        </p:nvSpPr>
        <p:spPr>
          <a:xfrm>
            <a:off x="8051321" y="790319"/>
            <a:ext cx="1430447" cy="280657"/>
          </a:xfrm>
          <a:prstGeom prst="roundRect">
            <a:avLst/>
          </a:prstGeom>
          <a:solidFill>
            <a:schemeClr val="bg1">
              <a:lumMod val="8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a:solidFill>
                  <a:schemeClr val="bg1"/>
                </a:solidFill>
                <a:latin typeface="BIZ UDゴシック" panose="020B0400000000000000" pitchFamily="49" charset="-128"/>
                <a:ea typeface="BIZ UDゴシック" panose="020B0400000000000000" pitchFamily="49" charset="-128"/>
              </a:rPr>
              <a:t>外国人</a:t>
            </a:r>
            <a:r>
              <a:rPr kumimoji="1" lang="ja-JP" altLang="en-US">
                <a:solidFill>
                  <a:schemeClr val="bg1"/>
                </a:solidFill>
                <a:latin typeface="BIZ UDゴシック" panose="020B0400000000000000" pitchFamily="49" charset="-128"/>
                <a:ea typeface="BIZ UDゴシック" panose="020B0400000000000000" pitchFamily="49" charset="-128"/>
              </a:rPr>
              <a:t>向け</a:t>
            </a:r>
          </a:p>
        </p:txBody>
      </p:sp>
      <p:sp>
        <p:nvSpPr>
          <p:cNvPr id="25" name="スライド番号プレースホルダー 16">
            <a:extLst>
              <a:ext uri="{FF2B5EF4-FFF2-40B4-BE49-F238E27FC236}">
                <a16:creationId xmlns:a16="http://schemas.microsoft.com/office/drawing/2014/main" id="{AF893754-5A79-6862-4110-49AA31F00034}"/>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13</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6" name="テキスト ボックス 15">
            <a:extLst>
              <a:ext uri="{FF2B5EF4-FFF2-40B4-BE49-F238E27FC236}">
                <a16:creationId xmlns:a16="http://schemas.microsoft.com/office/drawing/2014/main" id="{90C7BCD4-5F9C-232C-5883-5C6B886E4329}"/>
              </a:ext>
            </a:extLst>
          </p:cNvPr>
          <p:cNvSpPr txBox="1"/>
          <p:nvPr/>
        </p:nvSpPr>
        <p:spPr>
          <a:xfrm>
            <a:off x="3910337" y="4170751"/>
            <a:ext cx="4133347" cy="338554"/>
          </a:xfrm>
          <a:prstGeom prst="rect">
            <a:avLst/>
          </a:prstGeom>
          <a:noFill/>
        </p:spPr>
        <p:txBody>
          <a:bodyPr wrap="square" rtlCol="0">
            <a:spAutoFit/>
          </a:bodyPr>
          <a:lstStyle/>
          <a:p>
            <a:r>
              <a:rPr lang="ja-JP" altLang="en-US" sz="1600" dirty="0">
                <a:latin typeface="BIZ UDゴシック" panose="020B0400000000000000" pitchFamily="49" charset="-128"/>
                <a:ea typeface="BIZ UDゴシック" panose="020B0400000000000000" pitchFamily="49" charset="-128"/>
              </a:rPr>
              <a:t>外国人材採用の進め方と国籍別採用戦略</a:t>
            </a:r>
          </a:p>
        </p:txBody>
      </p:sp>
      <p:sp>
        <p:nvSpPr>
          <p:cNvPr id="27" name="テキスト ボックス 26">
            <a:extLst>
              <a:ext uri="{FF2B5EF4-FFF2-40B4-BE49-F238E27FC236}">
                <a16:creationId xmlns:a16="http://schemas.microsoft.com/office/drawing/2014/main" id="{73501410-10CF-9747-29BD-50299C56463E}"/>
              </a:ext>
            </a:extLst>
          </p:cNvPr>
          <p:cNvSpPr txBox="1"/>
          <p:nvPr/>
        </p:nvSpPr>
        <p:spPr>
          <a:xfrm>
            <a:off x="472602" y="3711198"/>
            <a:ext cx="2185110" cy="3693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dist"/>
            <a:r>
              <a:rPr kumimoji="1" lang="ja-JP" altLang="en-US" spc="-150">
                <a:latin typeface="BIZ UDゴシック" panose="020B0400000000000000" pitchFamily="49" charset="-128"/>
                <a:ea typeface="BIZ UDゴシック" panose="020B0400000000000000" pitchFamily="49" charset="-128"/>
              </a:rPr>
              <a:t>第</a:t>
            </a:r>
            <a:r>
              <a:rPr kumimoji="1" lang="en-US" altLang="ja-JP" spc="-150">
                <a:latin typeface="BIZ UDゴシック" panose="020B0400000000000000" pitchFamily="49" charset="-128"/>
                <a:ea typeface="BIZ UDゴシック" panose="020B0400000000000000" pitchFamily="49" charset="-128"/>
              </a:rPr>
              <a:t>2</a:t>
            </a:r>
            <a:r>
              <a:rPr kumimoji="1" lang="ja-JP" altLang="en-US" spc="-150">
                <a:latin typeface="BIZ UDゴシック" panose="020B0400000000000000" pitchFamily="49" charset="-128"/>
                <a:ea typeface="BIZ UDゴシック" panose="020B0400000000000000" pitchFamily="49" charset="-128"/>
              </a:rPr>
              <a:t>回（採用</a:t>
            </a:r>
            <a:r>
              <a:rPr lang="ja-JP" altLang="en-US" spc="-150">
                <a:latin typeface="BIZ UDゴシック" panose="020B0400000000000000" pitchFamily="49" charset="-128"/>
                <a:ea typeface="BIZ UDゴシック" panose="020B0400000000000000" pitchFamily="49" charset="-128"/>
              </a:rPr>
              <a:t>準備</a:t>
            </a:r>
            <a:r>
              <a:rPr kumimoji="1" lang="ja-JP" altLang="en-US" spc="-150">
                <a:latin typeface="BIZ UDゴシック" panose="020B0400000000000000" pitchFamily="49" charset="-128"/>
                <a:ea typeface="BIZ UDゴシック" panose="020B0400000000000000" pitchFamily="49" charset="-128"/>
              </a:rPr>
              <a:t>編）</a:t>
            </a:r>
          </a:p>
        </p:txBody>
      </p:sp>
      <p:sp>
        <p:nvSpPr>
          <p:cNvPr id="30" name="テキスト ボックス 29">
            <a:extLst>
              <a:ext uri="{FF2B5EF4-FFF2-40B4-BE49-F238E27FC236}">
                <a16:creationId xmlns:a16="http://schemas.microsoft.com/office/drawing/2014/main" id="{6D1C138E-8A8A-A5DA-CDB3-93DD591FA695}"/>
              </a:ext>
            </a:extLst>
          </p:cNvPr>
          <p:cNvSpPr txBox="1"/>
          <p:nvPr/>
        </p:nvSpPr>
        <p:spPr>
          <a:xfrm>
            <a:off x="3910337" y="3651103"/>
            <a:ext cx="2275005" cy="338554"/>
          </a:xfrm>
          <a:prstGeom prst="rect">
            <a:avLst/>
          </a:prstGeom>
          <a:noFill/>
        </p:spPr>
        <p:txBody>
          <a:bodyPr wrap="square" rtlCol="0">
            <a:spAutoFit/>
          </a:bodyPr>
          <a:lstStyle/>
          <a:p>
            <a:r>
              <a:rPr kumimoji="1" lang="en-US" altLang="ja-JP" sz="1600" dirty="0">
                <a:latin typeface="BIZ UDゴシック" panose="020B0400000000000000" pitchFamily="49" charset="-128"/>
                <a:ea typeface="BIZ UDゴシック" panose="020B0400000000000000" pitchFamily="49" charset="-128"/>
              </a:rPr>
              <a:t>2026</a:t>
            </a:r>
            <a:r>
              <a:rPr kumimoji="1" lang="ja-JP" altLang="en-US" sz="1600" dirty="0">
                <a:latin typeface="BIZ UDゴシック" panose="020B0400000000000000" pitchFamily="49" charset="-128"/>
                <a:ea typeface="BIZ UDゴシック" panose="020B0400000000000000" pitchFamily="49" charset="-128"/>
              </a:rPr>
              <a:t>年</a:t>
            </a:r>
            <a:r>
              <a:rPr kumimoji="1" lang="en-US" altLang="ja-JP" sz="1600" dirty="0">
                <a:latin typeface="BIZ UDゴシック" panose="020B0400000000000000" pitchFamily="49" charset="-128"/>
                <a:ea typeface="BIZ UDゴシック" panose="020B0400000000000000" pitchFamily="49" charset="-128"/>
              </a:rPr>
              <a:t>7</a:t>
            </a:r>
            <a:r>
              <a:rPr kumimoji="1" lang="ja-JP" altLang="en-US" sz="1600" dirty="0">
                <a:latin typeface="BIZ UDゴシック" panose="020B0400000000000000" pitchFamily="49" charset="-128"/>
                <a:ea typeface="BIZ UDゴシック" panose="020B0400000000000000" pitchFamily="49" charset="-128"/>
              </a:rPr>
              <a:t>月</a:t>
            </a:r>
            <a:r>
              <a:rPr kumimoji="1" lang="en-US" altLang="ja-JP" sz="1600" dirty="0">
                <a:latin typeface="BIZ UDゴシック" panose="020B0400000000000000" pitchFamily="49" charset="-128"/>
                <a:ea typeface="BIZ UDゴシック" panose="020B0400000000000000" pitchFamily="49" charset="-128"/>
              </a:rPr>
              <a:t>23</a:t>
            </a:r>
            <a:r>
              <a:rPr kumimoji="1" lang="ja-JP" altLang="en-US" sz="1600" dirty="0">
                <a:latin typeface="BIZ UDゴシック" panose="020B0400000000000000" pitchFamily="49" charset="-128"/>
                <a:ea typeface="BIZ UDゴシック" panose="020B0400000000000000" pitchFamily="49" charset="-128"/>
              </a:rPr>
              <a:t>日</a:t>
            </a:r>
            <a:r>
              <a:rPr kumimoji="1" lang="en-US" altLang="ja-JP" sz="1600" dirty="0">
                <a:latin typeface="BIZ UDゴシック" panose="020B0400000000000000" pitchFamily="49" charset="-128"/>
                <a:ea typeface="BIZ UDゴシック" panose="020B0400000000000000" pitchFamily="49" charset="-128"/>
              </a:rPr>
              <a:t>(</a:t>
            </a:r>
            <a:r>
              <a:rPr lang="ja-JP" altLang="en-US" sz="1600" dirty="0">
                <a:latin typeface="BIZ UDゴシック" panose="020B0400000000000000" pitchFamily="49" charset="-128"/>
                <a:ea typeface="BIZ UDゴシック" panose="020B0400000000000000" pitchFamily="49" charset="-128"/>
              </a:rPr>
              <a:t>木</a:t>
            </a:r>
            <a:r>
              <a:rPr kumimoji="1" lang="en-US" altLang="ja-JP" sz="1600" dirty="0">
                <a:latin typeface="BIZ UDゴシック" panose="020B0400000000000000" pitchFamily="49" charset="-128"/>
                <a:ea typeface="BIZ UDゴシック" panose="020B0400000000000000" pitchFamily="49" charset="-128"/>
              </a:rPr>
              <a:t>)</a:t>
            </a:r>
          </a:p>
        </p:txBody>
      </p:sp>
      <p:sp>
        <p:nvSpPr>
          <p:cNvPr id="3" name="テキスト ボックス 2">
            <a:extLst>
              <a:ext uri="{FF2B5EF4-FFF2-40B4-BE49-F238E27FC236}">
                <a16:creationId xmlns:a16="http://schemas.microsoft.com/office/drawing/2014/main" id="{50EE4987-DAB4-C58E-35B3-3E20C9DF4293}"/>
              </a:ext>
            </a:extLst>
          </p:cNvPr>
          <p:cNvSpPr txBox="1"/>
          <p:nvPr/>
        </p:nvSpPr>
        <p:spPr>
          <a:xfrm>
            <a:off x="3910337" y="2519365"/>
            <a:ext cx="4133347" cy="338554"/>
          </a:xfrm>
          <a:prstGeom prst="rect">
            <a:avLst/>
          </a:prstGeom>
          <a:noFill/>
        </p:spPr>
        <p:txBody>
          <a:bodyPr wrap="square" rtlCol="0">
            <a:spAutoFit/>
          </a:bodyPr>
          <a:lstStyle/>
          <a:p>
            <a:r>
              <a:rPr lang="ja-JP" altLang="en-US" sz="1600" dirty="0">
                <a:latin typeface="BIZ UDゴシック" panose="020B0400000000000000" pitchFamily="49" charset="-128"/>
                <a:ea typeface="BIZ UDゴシック" panose="020B0400000000000000" pitchFamily="49" charset="-128"/>
              </a:rPr>
              <a:t>これだけは押さえたい外国人材雇用の基礎</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14" name="Freeform 27">
            <a:extLst>
              <a:ext uri="{FF2B5EF4-FFF2-40B4-BE49-F238E27FC236}">
                <a16:creationId xmlns:a16="http://schemas.microsoft.com/office/drawing/2014/main" id="{A23E9217-C36B-98D6-AA00-B3ACB9DA0702}"/>
              </a:ext>
            </a:extLst>
          </p:cNvPr>
          <p:cNvSpPr/>
          <p:nvPr/>
        </p:nvSpPr>
        <p:spPr>
          <a:xfrm>
            <a:off x="2830068" y="3681280"/>
            <a:ext cx="108026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4">
              <a:lumMod val="40000"/>
              <a:lumOff val="60000"/>
            </a:schemeClr>
          </a:solidFill>
        </p:spPr>
        <p:txBody>
          <a:bodyPr/>
          <a:lstStyle/>
          <a:p>
            <a:pPr algn="ctr"/>
            <a:r>
              <a:rPr lang="ja-JP" altLang="en-US" sz="1600" dirty="0">
                <a:latin typeface="BIZ UDゴシック" panose="020B0400000000000000" pitchFamily="49" charset="-128"/>
                <a:ea typeface="BIZ UDゴシック" panose="020B0400000000000000" pitchFamily="49" charset="-128"/>
              </a:rPr>
              <a:t>日　時</a:t>
            </a:r>
          </a:p>
        </p:txBody>
      </p:sp>
      <p:sp>
        <p:nvSpPr>
          <p:cNvPr id="19" name="Freeform 27">
            <a:extLst>
              <a:ext uri="{FF2B5EF4-FFF2-40B4-BE49-F238E27FC236}">
                <a16:creationId xmlns:a16="http://schemas.microsoft.com/office/drawing/2014/main" id="{6C30DE99-1BA2-3052-AF01-ABB3139578F4}"/>
              </a:ext>
            </a:extLst>
          </p:cNvPr>
          <p:cNvSpPr/>
          <p:nvPr/>
        </p:nvSpPr>
        <p:spPr>
          <a:xfrm>
            <a:off x="2830068" y="4147234"/>
            <a:ext cx="108026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4">
              <a:lumMod val="40000"/>
              <a:lumOff val="60000"/>
            </a:schemeClr>
          </a:solidFill>
        </p:spPr>
        <p:txBody>
          <a:bodyPr/>
          <a:lstStyle/>
          <a:p>
            <a:pPr algn="ctr"/>
            <a:r>
              <a:rPr lang="ja-JP" altLang="en-US" sz="1600" dirty="0">
                <a:latin typeface="BIZ UDゴシック" panose="020B0400000000000000" pitchFamily="49" charset="-128"/>
                <a:ea typeface="BIZ UDゴシック" panose="020B0400000000000000" pitchFamily="49" charset="-128"/>
              </a:rPr>
              <a:t>テーマ</a:t>
            </a:r>
          </a:p>
        </p:txBody>
      </p:sp>
      <p:sp>
        <p:nvSpPr>
          <p:cNvPr id="20" name="テキスト ボックス 19">
            <a:extLst>
              <a:ext uri="{FF2B5EF4-FFF2-40B4-BE49-F238E27FC236}">
                <a16:creationId xmlns:a16="http://schemas.microsoft.com/office/drawing/2014/main" id="{B732F062-5FEC-D238-5743-8CCC7214E4F2}"/>
              </a:ext>
            </a:extLst>
          </p:cNvPr>
          <p:cNvSpPr txBox="1"/>
          <p:nvPr/>
        </p:nvSpPr>
        <p:spPr>
          <a:xfrm>
            <a:off x="450010" y="5344771"/>
            <a:ext cx="2170727" cy="3693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1" lang="ja-JP" altLang="en-US" spc="-150" dirty="0">
                <a:latin typeface="BIZ UDゴシック" panose="020B0400000000000000" pitchFamily="49" charset="-128"/>
                <a:ea typeface="BIZ UDゴシック" panose="020B0400000000000000" pitchFamily="49" charset="-128"/>
              </a:rPr>
              <a:t>第</a:t>
            </a:r>
            <a:r>
              <a:rPr kumimoji="1" lang="en-US" altLang="ja-JP" spc="-150" dirty="0">
                <a:latin typeface="BIZ UDゴシック" panose="020B0400000000000000" pitchFamily="49" charset="-128"/>
                <a:ea typeface="BIZ UDゴシック" panose="020B0400000000000000" pitchFamily="49" charset="-128"/>
              </a:rPr>
              <a:t>3</a:t>
            </a:r>
            <a:r>
              <a:rPr kumimoji="1" lang="ja-JP" altLang="en-US" spc="-150" dirty="0">
                <a:latin typeface="BIZ UDゴシック" panose="020B0400000000000000" pitchFamily="49" charset="-128"/>
                <a:ea typeface="BIZ UDゴシック" panose="020B0400000000000000" pitchFamily="49" charset="-128"/>
              </a:rPr>
              <a:t>回（雇用準備編）</a:t>
            </a:r>
          </a:p>
        </p:txBody>
      </p:sp>
      <p:sp>
        <p:nvSpPr>
          <p:cNvPr id="32" name="テキスト ボックス 31">
            <a:extLst>
              <a:ext uri="{FF2B5EF4-FFF2-40B4-BE49-F238E27FC236}">
                <a16:creationId xmlns:a16="http://schemas.microsoft.com/office/drawing/2014/main" id="{057C3323-BEDF-A7AD-721D-E8BE91B4D334}"/>
              </a:ext>
            </a:extLst>
          </p:cNvPr>
          <p:cNvSpPr txBox="1"/>
          <p:nvPr/>
        </p:nvSpPr>
        <p:spPr>
          <a:xfrm>
            <a:off x="460277" y="5906464"/>
            <a:ext cx="2185110" cy="3693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dist"/>
            <a:r>
              <a:rPr kumimoji="1" lang="ja-JP" altLang="en-US" spc="-150" dirty="0">
                <a:latin typeface="BIZ UDゴシック" panose="020B0400000000000000" pitchFamily="49" charset="-128"/>
                <a:ea typeface="BIZ UDゴシック" panose="020B0400000000000000" pitchFamily="49" charset="-128"/>
              </a:rPr>
              <a:t>第</a:t>
            </a:r>
            <a:r>
              <a:rPr lang="en-US" altLang="ja-JP" spc="-150" dirty="0">
                <a:latin typeface="BIZ UDゴシック" panose="020B0400000000000000" pitchFamily="49" charset="-128"/>
                <a:ea typeface="BIZ UDゴシック" panose="020B0400000000000000" pitchFamily="49" charset="-128"/>
              </a:rPr>
              <a:t>4</a:t>
            </a:r>
            <a:r>
              <a:rPr kumimoji="1" lang="ja-JP" altLang="en-US" spc="-150" dirty="0">
                <a:latin typeface="BIZ UDゴシック" panose="020B0400000000000000" pitchFamily="49" charset="-128"/>
                <a:ea typeface="BIZ UDゴシック" panose="020B0400000000000000" pitchFamily="49" charset="-128"/>
              </a:rPr>
              <a:t>回（</a:t>
            </a:r>
            <a:r>
              <a:rPr lang="ja-JP" altLang="en-US" spc="-150" dirty="0">
                <a:latin typeface="BIZ UDゴシック" panose="020B0400000000000000" pitchFamily="49" charset="-128"/>
                <a:ea typeface="BIZ UDゴシック" panose="020B0400000000000000" pitchFamily="49" charset="-128"/>
              </a:rPr>
              <a:t>定着支援編</a:t>
            </a:r>
            <a:r>
              <a:rPr kumimoji="1" lang="ja-JP" altLang="en-US" spc="-150" dirty="0">
                <a:latin typeface="BIZ UDゴシック" panose="020B0400000000000000" pitchFamily="49" charset="-128"/>
                <a:ea typeface="BIZ UDゴシック" panose="020B0400000000000000" pitchFamily="49" charset="-128"/>
              </a:rPr>
              <a:t>）</a:t>
            </a:r>
          </a:p>
        </p:txBody>
      </p:sp>
      <p:pic>
        <p:nvPicPr>
          <p:cNvPr id="40" name="図 39" descr="アイコン が含まれている画像&#10;&#10;AI によって生成されたコンテンツは間違っている可能性があります。">
            <a:extLst>
              <a:ext uri="{FF2B5EF4-FFF2-40B4-BE49-F238E27FC236}">
                <a16:creationId xmlns:a16="http://schemas.microsoft.com/office/drawing/2014/main" id="{E73C769B-1C1F-785D-B489-03D0BB5CE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554" y="4490255"/>
            <a:ext cx="1940115" cy="1945008"/>
          </a:xfrm>
          <a:prstGeom prst="rect">
            <a:avLst/>
          </a:prstGeom>
        </p:spPr>
      </p:pic>
      <p:sp>
        <p:nvSpPr>
          <p:cNvPr id="12" name="四角形: 角を丸くする 11">
            <a:extLst>
              <a:ext uri="{FF2B5EF4-FFF2-40B4-BE49-F238E27FC236}">
                <a16:creationId xmlns:a16="http://schemas.microsoft.com/office/drawing/2014/main" id="{C7E3B018-7ADE-B647-B94F-78DFF899CA14}"/>
              </a:ext>
            </a:extLst>
          </p:cNvPr>
          <p:cNvSpPr/>
          <p:nvPr/>
        </p:nvSpPr>
        <p:spPr>
          <a:xfrm>
            <a:off x="9565931"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定住者</a:t>
            </a:r>
          </a:p>
        </p:txBody>
      </p:sp>
      <p:sp>
        <p:nvSpPr>
          <p:cNvPr id="23" name="四角形: 角を丸くする 22">
            <a:extLst>
              <a:ext uri="{FF2B5EF4-FFF2-40B4-BE49-F238E27FC236}">
                <a16:creationId xmlns:a16="http://schemas.microsoft.com/office/drawing/2014/main" id="{2F0F8864-281D-5566-74BD-ABE2C95DDC45}"/>
              </a:ext>
            </a:extLst>
          </p:cNvPr>
          <p:cNvSpPr/>
          <p:nvPr/>
        </p:nvSpPr>
        <p:spPr>
          <a:xfrm>
            <a:off x="10645794"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dirty="0">
                <a:solidFill>
                  <a:schemeClr val="tx1"/>
                </a:solidFill>
                <a:latin typeface="BIZ UDゴシック" panose="020B0400000000000000" pitchFamily="49" charset="-128"/>
                <a:ea typeface="BIZ UDゴシック" panose="020B0400000000000000" pitchFamily="49" charset="-128"/>
              </a:rPr>
              <a:t>特定技能</a:t>
            </a:r>
            <a:endParaRPr kumimoji="1" lang="ja-JP" altLang="en-US" sz="1600" spc="-300" dirty="0">
              <a:solidFill>
                <a:schemeClr val="tx1"/>
              </a:solidFill>
              <a:latin typeface="BIZ UDゴシック" panose="020B0400000000000000" pitchFamily="49" charset="-128"/>
              <a:ea typeface="BIZ UDゴシック" panose="020B0400000000000000" pitchFamily="49" charset="-128"/>
            </a:endParaRPr>
          </a:p>
        </p:txBody>
      </p:sp>
      <p:sp>
        <p:nvSpPr>
          <p:cNvPr id="26" name="四角形: 角を丸くする 25">
            <a:extLst>
              <a:ext uri="{FF2B5EF4-FFF2-40B4-BE49-F238E27FC236}">
                <a16:creationId xmlns:a16="http://schemas.microsoft.com/office/drawing/2014/main" id="{1A6BE925-93D9-18DC-1113-A3CC4054A9A6}"/>
              </a:ext>
            </a:extLst>
          </p:cNvPr>
          <p:cNvSpPr/>
          <p:nvPr/>
        </p:nvSpPr>
        <p:spPr>
          <a:xfrm>
            <a:off x="10645794" y="805367"/>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技人国</a:t>
            </a:r>
          </a:p>
        </p:txBody>
      </p:sp>
      <p:sp>
        <p:nvSpPr>
          <p:cNvPr id="28" name="四角形: 角を丸くする 27">
            <a:extLst>
              <a:ext uri="{FF2B5EF4-FFF2-40B4-BE49-F238E27FC236}">
                <a16:creationId xmlns:a16="http://schemas.microsoft.com/office/drawing/2014/main" id="{C4A5AE70-70C0-ADF0-53F2-4F40CD895B29}"/>
              </a:ext>
            </a:extLst>
          </p:cNvPr>
          <p:cNvSpPr/>
          <p:nvPr/>
        </p:nvSpPr>
        <p:spPr>
          <a:xfrm>
            <a:off x="9565931" y="79489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tx1"/>
                </a:solidFill>
                <a:latin typeface="BIZ UDゴシック" panose="020B0400000000000000" pitchFamily="49" charset="-128"/>
                <a:ea typeface="BIZ UDゴシック" panose="020B0400000000000000" pitchFamily="49" charset="-128"/>
              </a:rPr>
              <a:t>技能実習</a:t>
            </a:r>
            <a:endParaRPr kumimoji="1" lang="ja-JP" altLang="en-US" sz="1600" spc="-300">
              <a:solidFill>
                <a:schemeClr val="tx1"/>
              </a:solidFill>
              <a:latin typeface="BIZ UDゴシック" panose="020B0400000000000000" pitchFamily="49" charset="-128"/>
              <a:ea typeface="BIZ UDゴシック" panose="020B0400000000000000" pitchFamily="49" charset="-128"/>
            </a:endParaRPr>
          </a:p>
        </p:txBody>
      </p:sp>
      <p:sp>
        <p:nvSpPr>
          <p:cNvPr id="34" name="四角形: 角を丸くする 33">
            <a:extLst>
              <a:ext uri="{FF2B5EF4-FFF2-40B4-BE49-F238E27FC236}">
                <a16:creationId xmlns:a16="http://schemas.microsoft.com/office/drawing/2014/main" id="{20C2BCE7-42BE-432C-0E05-5AABB5B6F8E5}"/>
              </a:ext>
            </a:extLst>
          </p:cNvPr>
          <p:cNvSpPr/>
          <p:nvPr/>
        </p:nvSpPr>
        <p:spPr>
          <a:xfrm>
            <a:off x="8043684" y="473448"/>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a:solidFill>
                  <a:schemeClr val="tx1"/>
                </a:solidFill>
                <a:latin typeface="BIZ UDゴシック" panose="020B0400000000000000" pitchFamily="49" charset="-128"/>
                <a:ea typeface="BIZ UDゴシック" panose="020B0400000000000000" pitchFamily="49" charset="-128"/>
              </a:rPr>
              <a:t>企業向け</a:t>
            </a:r>
          </a:p>
        </p:txBody>
      </p:sp>
      <p:sp>
        <p:nvSpPr>
          <p:cNvPr id="6" name="正方形/長方形 5">
            <a:extLst>
              <a:ext uri="{FF2B5EF4-FFF2-40B4-BE49-F238E27FC236}">
                <a16:creationId xmlns:a16="http://schemas.microsoft.com/office/drawing/2014/main" id="{5ED19497-362C-A54C-8339-209A180060C2}"/>
              </a:ext>
            </a:extLst>
          </p:cNvPr>
          <p:cNvSpPr/>
          <p:nvPr/>
        </p:nvSpPr>
        <p:spPr>
          <a:xfrm>
            <a:off x="1" y="-4619"/>
            <a:ext cx="662134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外国人材の確保支援（あいち外国人材受入サポートセンター）</a:t>
            </a:r>
          </a:p>
        </p:txBody>
      </p:sp>
      <p:sp>
        <p:nvSpPr>
          <p:cNvPr id="41" name="四角形: 角を丸くする 40">
            <a:extLst>
              <a:ext uri="{FF2B5EF4-FFF2-40B4-BE49-F238E27FC236}">
                <a16:creationId xmlns:a16="http://schemas.microsoft.com/office/drawing/2014/main" id="{FE525222-78E1-032A-9E77-94926AA94677}"/>
              </a:ext>
            </a:extLst>
          </p:cNvPr>
          <p:cNvSpPr/>
          <p:nvPr/>
        </p:nvSpPr>
        <p:spPr>
          <a:xfrm>
            <a:off x="8103587" y="2147701"/>
            <a:ext cx="3469290" cy="1434488"/>
          </a:xfrm>
          <a:prstGeom prst="roundRect">
            <a:avLst/>
          </a:prstGeom>
          <a:solidFill>
            <a:srgbClr val="D703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グラフィックス 17" descr="メガホン 枠線">
            <a:extLst>
              <a:ext uri="{FF2B5EF4-FFF2-40B4-BE49-F238E27FC236}">
                <a16:creationId xmlns:a16="http://schemas.microsoft.com/office/drawing/2014/main" id="{AAD5BD06-9741-6447-2DED-7D746805DD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20738" y="2165174"/>
            <a:ext cx="681160" cy="681160"/>
          </a:xfrm>
          <a:prstGeom prst="rect">
            <a:avLst/>
          </a:prstGeom>
        </p:spPr>
      </p:pic>
      <p:sp>
        <p:nvSpPr>
          <p:cNvPr id="24" name="テキスト ボックス 23">
            <a:extLst>
              <a:ext uri="{FF2B5EF4-FFF2-40B4-BE49-F238E27FC236}">
                <a16:creationId xmlns:a16="http://schemas.microsoft.com/office/drawing/2014/main" id="{7B1A3BB1-577E-7729-1B9D-3876C1D2B9FF}"/>
              </a:ext>
            </a:extLst>
          </p:cNvPr>
          <p:cNvSpPr txBox="1"/>
          <p:nvPr/>
        </p:nvSpPr>
        <p:spPr>
          <a:xfrm>
            <a:off x="8964874" y="2226977"/>
            <a:ext cx="2792328" cy="584775"/>
          </a:xfrm>
          <a:prstGeom prst="rect">
            <a:avLst/>
          </a:prstGeom>
          <a:noFill/>
        </p:spPr>
        <p:txBody>
          <a:bodyPr wrap="square" rtlCol="0">
            <a:spAutoFit/>
          </a:bodyPr>
          <a:lstStyle/>
          <a:p>
            <a:r>
              <a:rPr lang="ja-JP" altLang="en-US" sz="1600" b="1" dirty="0">
                <a:solidFill>
                  <a:schemeClr val="bg1"/>
                </a:solidFill>
                <a:latin typeface="BIZ UDゴシック" panose="020B0400000000000000" pitchFamily="49" charset="-128"/>
                <a:ea typeface="BIZ UDゴシック" panose="020B0400000000000000" pitchFamily="49" charset="-128"/>
              </a:rPr>
              <a:t>終了したセミナーは順次</a:t>
            </a:r>
            <a:endParaRPr lang="en-US" altLang="ja-JP" sz="1600" b="1" dirty="0">
              <a:solidFill>
                <a:schemeClr val="bg1"/>
              </a:solidFill>
              <a:latin typeface="BIZ UDゴシック" panose="020B0400000000000000" pitchFamily="49" charset="-128"/>
              <a:ea typeface="BIZ UDゴシック" panose="020B0400000000000000" pitchFamily="49" charset="-128"/>
            </a:endParaRPr>
          </a:p>
          <a:p>
            <a:r>
              <a:rPr lang="ja-JP" altLang="en-US" sz="1600" b="1" dirty="0">
                <a:solidFill>
                  <a:schemeClr val="bg1"/>
                </a:solidFill>
                <a:latin typeface="BIZ UDゴシック" panose="020B0400000000000000" pitchFamily="49" charset="-128"/>
                <a:ea typeface="BIZ UDゴシック" panose="020B0400000000000000" pitchFamily="49" charset="-128"/>
              </a:rPr>
              <a:t>オンデマンド配信を実施！</a:t>
            </a:r>
            <a:endParaRPr lang="en-US" altLang="ja-JP" sz="1600" b="1" dirty="0">
              <a:solidFill>
                <a:schemeClr val="bg1"/>
              </a:solidFill>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8E240A2B-BA21-D3E4-C259-8118931E7556}"/>
              </a:ext>
            </a:extLst>
          </p:cNvPr>
          <p:cNvSpPr txBox="1"/>
          <p:nvPr/>
        </p:nvSpPr>
        <p:spPr>
          <a:xfrm>
            <a:off x="8166473" y="2895490"/>
            <a:ext cx="3537909" cy="523220"/>
          </a:xfrm>
          <a:prstGeom prst="rect">
            <a:avLst/>
          </a:prstGeom>
          <a:noFill/>
        </p:spPr>
        <p:txBody>
          <a:bodyPr wrap="square" rtlCol="0">
            <a:spAutoFit/>
          </a:bodyPr>
          <a:lstStyle/>
          <a:p>
            <a:r>
              <a:rPr lang="ja-JP" altLang="en-US" sz="1400" b="1" dirty="0">
                <a:solidFill>
                  <a:schemeClr val="bg1"/>
                </a:solidFill>
                <a:latin typeface="BIZ UDゴシック" panose="020B0400000000000000" pitchFamily="49" charset="-128"/>
                <a:ea typeface="BIZ UDゴシック" panose="020B0400000000000000" pitchFamily="49" charset="-128"/>
              </a:rPr>
              <a:t>あいち外国人材受入サポートセンター</a:t>
            </a:r>
            <a:endParaRPr lang="en-US" altLang="ja-JP" sz="1400" b="1" dirty="0">
              <a:solidFill>
                <a:schemeClr val="bg1"/>
              </a:solidFill>
              <a:latin typeface="BIZ UDゴシック" panose="020B0400000000000000" pitchFamily="49" charset="-128"/>
              <a:ea typeface="BIZ UDゴシック" panose="020B0400000000000000" pitchFamily="49" charset="-128"/>
            </a:endParaRPr>
          </a:p>
          <a:p>
            <a:r>
              <a:rPr lang="ja-JP" altLang="en-US" sz="1400" b="1" dirty="0">
                <a:solidFill>
                  <a:schemeClr val="bg1"/>
                </a:solidFill>
                <a:latin typeface="BIZ UDゴシック" panose="020B0400000000000000" pitchFamily="49" charset="-128"/>
                <a:ea typeface="BIZ UDゴシック" panose="020B0400000000000000" pitchFamily="49" charset="-128"/>
              </a:rPr>
              <a:t>ホームページから視聴申込してください</a:t>
            </a:r>
            <a:endParaRPr lang="en-US" altLang="ja-JP" sz="1400" b="1" dirty="0">
              <a:solidFill>
                <a:schemeClr val="bg1"/>
              </a:solidFill>
              <a:latin typeface="BIZ UDゴシック" panose="020B0400000000000000" pitchFamily="49" charset="-128"/>
              <a:ea typeface="BIZ UDゴシック" panose="020B0400000000000000" pitchFamily="49" charset="-128"/>
            </a:endParaRPr>
          </a:p>
        </p:txBody>
      </p:sp>
      <p:sp>
        <p:nvSpPr>
          <p:cNvPr id="44" name="四角形: 角を丸くする 43">
            <a:extLst>
              <a:ext uri="{FF2B5EF4-FFF2-40B4-BE49-F238E27FC236}">
                <a16:creationId xmlns:a16="http://schemas.microsoft.com/office/drawing/2014/main" id="{367C7E7B-F63F-EA71-4508-CF979F0AC8AB}"/>
              </a:ext>
            </a:extLst>
          </p:cNvPr>
          <p:cNvSpPr/>
          <p:nvPr/>
        </p:nvSpPr>
        <p:spPr>
          <a:xfrm>
            <a:off x="2791099" y="5336414"/>
            <a:ext cx="3706592" cy="956436"/>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71F7CB91-4748-DF99-4132-65D2DCE18339}"/>
              </a:ext>
            </a:extLst>
          </p:cNvPr>
          <p:cNvSpPr txBox="1"/>
          <p:nvPr/>
        </p:nvSpPr>
        <p:spPr>
          <a:xfrm>
            <a:off x="3975310" y="5357648"/>
            <a:ext cx="1248077" cy="369332"/>
          </a:xfrm>
          <a:prstGeom prst="rect">
            <a:avLst/>
          </a:prstGeom>
          <a:noFill/>
        </p:spPr>
        <p:txBody>
          <a:bodyPr wrap="square" rtlCol="0">
            <a:spAutoFit/>
          </a:bodyPr>
          <a:lstStyle/>
          <a:p>
            <a:pPr algn="ctr"/>
            <a:r>
              <a:rPr lang="ja-JP" altLang="en-US" b="1" dirty="0">
                <a:latin typeface="BIZ UDゴシック" panose="020B0400000000000000" pitchFamily="49" charset="-128"/>
                <a:ea typeface="BIZ UDゴシック" panose="020B0400000000000000" pitchFamily="49" charset="-128"/>
              </a:rPr>
              <a:t>準備中</a:t>
            </a:r>
            <a:endParaRPr lang="en-US" altLang="ja-JP" b="1" dirty="0">
              <a:latin typeface="BIZ UDゴシック" panose="020B0400000000000000" pitchFamily="49" charset="-128"/>
              <a:ea typeface="BIZ UDゴシック" panose="020B0400000000000000" pitchFamily="49" charset="-128"/>
            </a:endParaRPr>
          </a:p>
        </p:txBody>
      </p:sp>
      <p:sp>
        <p:nvSpPr>
          <p:cNvPr id="47" name="テキスト ボックス 46">
            <a:extLst>
              <a:ext uri="{FF2B5EF4-FFF2-40B4-BE49-F238E27FC236}">
                <a16:creationId xmlns:a16="http://schemas.microsoft.com/office/drawing/2014/main" id="{186EB5BA-B138-2F6F-630F-060ABADDCB15}"/>
              </a:ext>
            </a:extLst>
          </p:cNvPr>
          <p:cNvSpPr txBox="1"/>
          <p:nvPr/>
        </p:nvSpPr>
        <p:spPr>
          <a:xfrm>
            <a:off x="2752566" y="5686934"/>
            <a:ext cx="3955291" cy="523220"/>
          </a:xfrm>
          <a:prstGeom prst="rect">
            <a:avLst/>
          </a:prstGeom>
          <a:noFill/>
        </p:spPr>
        <p:txBody>
          <a:bodyPr wrap="square" rtlCol="0">
            <a:spAutoFit/>
          </a:bodyPr>
          <a:lstStyle/>
          <a:p>
            <a:r>
              <a:rPr lang="ja-JP" altLang="en-US" sz="1400" b="1" dirty="0">
                <a:latin typeface="BIZ UDゴシック" panose="020B0400000000000000" pitchFamily="49" charset="-128"/>
                <a:ea typeface="BIZ UDゴシック" panose="020B0400000000000000" pitchFamily="49" charset="-128"/>
              </a:rPr>
              <a:t>準備でき次第、あいち外国人材受入サポート</a:t>
            </a:r>
            <a:endParaRPr lang="en-US" altLang="ja-JP" sz="1400" b="1"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センターホームページでご案内します。</a:t>
            </a:r>
            <a:endParaRPr lang="en-US" altLang="ja-JP" sz="1400" b="1" dirty="0">
              <a:latin typeface="BIZ UDゴシック" panose="020B0400000000000000" pitchFamily="49" charset="-128"/>
              <a:ea typeface="BIZ UDゴシック" panose="020B0400000000000000" pitchFamily="49" charset="-128"/>
            </a:endParaRPr>
          </a:p>
        </p:txBody>
      </p:sp>
      <p:sp>
        <p:nvSpPr>
          <p:cNvPr id="48" name="Freeform 27">
            <a:extLst>
              <a:ext uri="{FF2B5EF4-FFF2-40B4-BE49-F238E27FC236}">
                <a16:creationId xmlns:a16="http://schemas.microsoft.com/office/drawing/2014/main" id="{0E47A11C-22A6-5E20-B0D5-3E133BE16854}"/>
              </a:ext>
            </a:extLst>
          </p:cNvPr>
          <p:cNvSpPr/>
          <p:nvPr/>
        </p:nvSpPr>
        <p:spPr>
          <a:xfrm>
            <a:off x="2830068" y="3056039"/>
            <a:ext cx="108026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4">
              <a:lumMod val="40000"/>
              <a:lumOff val="60000"/>
            </a:schemeClr>
          </a:solidFill>
        </p:spPr>
        <p:txBody>
          <a:bodyPr/>
          <a:lstStyle/>
          <a:p>
            <a:pPr algn="ctr"/>
            <a:r>
              <a:rPr lang="ja-JP" altLang="en-US" sz="1600" dirty="0">
                <a:latin typeface="BIZ UDゴシック" panose="020B0400000000000000" pitchFamily="49" charset="-128"/>
                <a:ea typeface="BIZ UDゴシック" panose="020B0400000000000000" pitchFamily="49" charset="-128"/>
              </a:rPr>
              <a:t>場　所</a:t>
            </a:r>
          </a:p>
        </p:txBody>
      </p:sp>
      <p:sp>
        <p:nvSpPr>
          <p:cNvPr id="49" name="テキスト ボックス 48">
            <a:extLst>
              <a:ext uri="{FF2B5EF4-FFF2-40B4-BE49-F238E27FC236}">
                <a16:creationId xmlns:a16="http://schemas.microsoft.com/office/drawing/2014/main" id="{65B2CBEA-7EA6-7514-8757-8B0970A83BD2}"/>
              </a:ext>
            </a:extLst>
          </p:cNvPr>
          <p:cNvSpPr txBox="1"/>
          <p:nvPr/>
        </p:nvSpPr>
        <p:spPr>
          <a:xfrm>
            <a:off x="3910337" y="2960374"/>
            <a:ext cx="4133347" cy="584775"/>
          </a:xfrm>
          <a:prstGeom prst="rect">
            <a:avLst/>
          </a:prstGeom>
          <a:noFill/>
        </p:spPr>
        <p:txBody>
          <a:bodyPr wrap="square" rtlCol="0">
            <a:spAutoFit/>
          </a:bodyPr>
          <a:lstStyle/>
          <a:p>
            <a:r>
              <a:rPr kumimoji="1" lang="ja-JP" altLang="en-US" sz="1600" dirty="0">
                <a:latin typeface="BIZ UDゴシック" panose="020B0400000000000000" pitchFamily="49" charset="-128"/>
                <a:ea typeface="BIZ UDゴシック" panose="020B0400000000000000" pitchFamily="49" charset="-128"/>
              </a:rPr>
              <a:t>愛知産業労働センター ウインクあいち</a:t>
            </a:r>
            <a:endParaRPr kumimoji="1"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［対面・オンライン併用］</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50" name="Freeform 27">
            <a:extLst>
              <a:ext uri="{FF2B5EF4-FFF2-40B4-BE49-F238E27FC236}">
                <a16:creationId xmlns:a16="http://schemas.microsoft.com/office/drawing/2014/main" id="{110561E2-CD33-FF2F-52D4-16C2B806812F}"/>
              </a:ext>
            </a:extLst>
          </p:cNvPr>
          <p:cNvSpPr/>
          <p:nvPr/>
        </p:nvSpPr>
        <p:spPr>
          <a:xfrm>
            <a:off x="2830068" y="4667601"/>
            <a:ext cx="108026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4">
              <a:lumMod val="40000"/>
              <a:lumOff val="60000"/>
            </a:schemeClr>
          </a:solidFill>
        </p:spPr>
        <p:txBody>
          <a:bodyPr/>
          <a:lstStyle/>
          <a:p>
            <a:pPr algn="ctr"/>
            <a:r>
              <a:rPr lang="ja-JP" altLang="en-US" sz="1600" dirty="0">
                <a:latin typeface="BIZ UDゴシック" panose="020B0400000000000000" pitchFamily="49" charset="-128"/>
                <a:ea typeface="BIZ UDゴシック" panose="020B0400000000000000" pitchFamily="49" charset="-128"/>
              </a:rPr>
              <a:t>場　所</a:t>
            </a:r>
          </a:p>
        </p:txBody>
      </p:sp>
      <p:sp>
        <p:nvSpPr>
          <p:cNvPr id="51" name="テキスト ボックス 50">
            <a:extLst>
              <a:ext uri="{FF2B5EF4-FFF2-40B4-BE49-F238E27FC236}">
                <a16:creationId xmlns:a16="http://schemas.microsoft.com/office/drawing/2014/main" id="{39AEC241-5B71-2F31-11D8-9122BA83EEC6}"/>
              </a:ext>
            </a:extLst>
          </p:cNvPr>
          <p:cNvSpPr txBox="1"/>
          <p:nvPr/>
        </p:nvSpPr>
        <p:spPr>
          <a:xfrm>
            <a:off x="3910337" y="4571936"/>
            <a:ext cx="4133347" cy="584775"/>
          </a:xfrm>
          <a:prstGeom prst="rect">
            <a:avLst/>
          </a:prstGeom>
          <a:noFill/>
        </p:spPr>
        <p:txBody>
          <a:bodyPr wrap="square" rtlCol="0">
            <a:spAutoFit/>
          </a:bodyPr>
          <a:lstStyle/>
          <a:p>
            <a:r>
              <a:rPr kumimoji="1" lang="ja-JP" altLang="en-US" sz="1600" dirty="0">
                <a:latin typeface="BIZ UDゴシック" panose="020B0400000000000000" pitchFamily="49" charset="-128"/>
                <a:ea typeface="BIZ UDゴシック" panose="020B0400000000000000" pitchFamily="49" charset="-128"/>
              </a:rPr>
              <a:t>愛知産業労働センターウインクあいち</a:t>
            </a:r>
            <a:endParaRPr kumimoji="1"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［対面・オンライン併用］</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52" name="四角形: 角を丸くする 51">
            <a:extLst>
              <a:ext uri="{FF2B5EF4-FFF2-40B4-BE49-F238E27FC236}">
                <a16:creationId xmlns:a16="http://schemas.microsoft.com/office/drawing/2014/main" id="{F9B6D9D9-938F-DBEE-B9C1-6A0CD06AB43B}"/>
              </a:ext>
            </a:extLst>
          </p:cNvPr>
          <p:cNvSpPr/>
          <p:nvPr/>
        </p:nvSpPr>
        <p:spPr>
          <a:xfrm>
            <a:off x="8103587" y="3810133"/>
            <a:ext cx="3469290" cy="640899"/>
          </a:xfrm>
          <a:prstGeom prst="roundRect">
            <a:avLst>
              <a:gd name="adj" fmla="val 29208"/>
            </a:avLst>
          </a:prstGeom>
          <a:solidFill>
            <a:srgbClr val="FFFF00"/>
          </a:solidFill>
          <a:ln w="12700">
            <a:solidFill>
              <a:srgbClr val="002060"/>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sz="1600" dirty="0">
                <a:solidFill>
                  <a:schemeClr val="tx1"/>
                </a:solidFill>
                <a:latin typeface="BIZ UDPゴシック" panose="020B0400000000000000" pitchFamily="50" charset="-128"/>
                <a:ea typeface="BIZ UDPゴシック"/>
              </a:rPr>
              <a:t>第２回セミナー</a:t>
            </a:r>
            <a:r>
              <a:rPr kumimoji="1" lang="ja-JP" altLang="en-US" sz="1600" dirty="0">
                <a:solidFill>
                  <a:schemeClr val="tx1"/>
                </a:solidFill>
                <a:latin typeface="BIZ UDPゴシック" panose="020B0400000000000000" pitchFamily="50" charset="-128"/>
                <a:ea typeface="BIZ UDPゴシック"/>
              </a:rPr>
              <a:t>参加者募集中</a:t>
            </a:r>
            <a:endParaRPr kumimoji="1" lang="en-US" altLang="ja-JP" sz="1600" dirty="0">
              <a:solidFill>
                <a:schemeClr val="tx1"/>
              </a:solidFill>
              <a:latin typeface="BIZ UDPゴシック" panose="020B0400000000000000" pitchFamily="50" charset="-128"/>
              <a:ea typeface="BIZ UDPゴシック"/>
            </a:endParaRPr>
          </a:p>
          <a:p>
            <a:pPr algn="ctr"/>
            <a:r>
              <a:rPr lang="ja-JP" altLang="en-US" sz="1600" dirty="0">
                <a:solidFill>
                  <a:schemeClr val="tx1"/>
                </a:solidFill>
                <a:latin typeface="BIZ UDPゴシック" panose="020B0400000000000000" pitchFamily="50" charset="-128"/>
                <a:ea typeface="BIZ UDPゴシック"/>
              </a:rPr>
              <a:t>（申込期限：</a:t>
            </a:r>
            <a:r>
              <a:rPr lang="en-US" altLang="ja-JP" sz="1600" dirty="0">
                <a:solidFill>
                  <a:schemeClr val="tx1"/>
                </a:solidFill>
                <a:latin typeface="BIZ UDPゴシック" panose="020B0400000000000000" pitchFamily="50" charset="-128"/>
                <a:ea typeface="BIZ UDPゴシック"/>
              </a:rPr>
              <a:t>7</a:t>
            </a:r>
            <a:r>
              <a:rPr lang="ja-JP" altLang="en-US" sz="1600" dirty="0">
                <a:solidFill>
                  <a:schemeClr val="tx1"/>
                </a:solidFill>
                <a:latin typeface="BIZ UDPゴシック" panose="020B0400000000000000" pitchFamily="50" charset="-128"/>
                <a:ea typeface="BIZ UDPゴシック"/>
              </a:rPr>
              <a:t>月</a:t>
            </a:r>
            <a:r>
              <a:rPr lang="en-US" altLang="ja-JP" sz="1600" dirty="0">
                <a:solidFill>
                  <a:schemeClr val="tx1"/>
                </a:solidFill>
                <a:latin typeface="BIZ UDPゴシック" panose="020B0400000000000000" pitchFamily="50" charset="-128"/>
                <a:ea typeface="BIZ UDPゴシック"/>
              </a:rPr>
              <a:t>22</a:t>
            </a:r>
            <a:r>
              <a:rPr lang="ja-JP" altLang="en-US" sz="1600" dirty="0">
                <a:solidFill>
                  <a:schemeClr val="tx1"/>
                </a:solidFill>
                <a:latin typeface="BIZ UDPゴシック" panose="020B0400000000000000" pitchFamily="50" charset="-128"/>
                <a:ea typeface="BIZ UDPゴシック"/>
              </a:rPr>
              <a:t>日まで）</a:t>
            </a:r>
            <a:endParaRPr kumimoji="1" lang="ja-JP" altLang="en-US" sz="1600" dirty="0">
              <a:solidFill>
                <a:schemeClr val="tx1"/>
              </a:solidFill>
              <a:latin typeface="BIZ UDPゴシック" panose="020B0400000000000000" pitchFamily="50" charset="-128"/>
              <a:ea typeface="BIZ UDPゴシック"/>
            </a:endParaRPr>
          </a:p>
        </p:txBody>
      </p:sp>
    </p:spTree>
    <p:extLst>
      <p:ext uri="{BB962C8B-B14F-4D97-AF65-F5344CB8AC3E}">
        <p14:creationId xmlns:p14="http://schemas.microsoft.com/office/powerpoint/2010/main" val="2506929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830ED361-584C-DF24-88B4-5568D1BEE008}"/>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1060" y="565150"/>
            <a:ext cx="7310529" cy="565150"/>
          </a:xfrm>
        </p:spPr>
        <p:txBody>
          <a:bodyPr>
            <a:noAutofit/>
          </a:bodyPr>
          <a:lstStyle/>
          <a:p>
            <a:pPr algn="l"/>
            <a:r>
              <a:rPr lang="ja-JP" altLang="en-US" sz="3600" b="1">
                <a:latin typeface="BIZ UDゴシック" panose="020B0400000000000000" pitchFamily="49" charset="-128"/>
                <a:ea typeface="BIZ UDゴシック" panose="020B0400000000000000" pitchFamily="49" charset="-128"/>
              </a:rPr>
              <a:t>③専門家による伴走型支援の実施</a:t>
            </a:r>
            <a:endParaRPr kumimoji="1" lang="ja-JP" altLang="en-US" sz="3600" b="1">
              <a:latin typeface="BIZ UDゴシック" panose="020B0400000000000000" pitchFamily="49" charset="-128"/>
              <a:ea typeface="BIZ UDゴシック" panose="020B0400000000000000" pitchFamily="49" charset="-128"/>
            </a:endParaRPr>
          </a:p>
        </p:txBody>
      </p:sp>
      <p:sp>
        <p:nvSpPr>
          <p:cNvPr id="8" name="正方形/長方形 7">
            <a:extLst>
              <a:ext uri="{FF2B5EF4-FFF2-40B4-BE49-F238E27FC236}">
                <a16:creationId xmlns:a16="http://schemas.microsoft.com/office/drawing/2014/main" id="{AF332E51-154D-53CD-BEDD-B5312F66DFDE}"/>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830997"/>
          </a:xfrm>
          <a:prstGeom prst="rect">
            <a:avLst/>
          </a:prstGeom>
          <a:solidFill>
            <a:schemeClr val="bg1">
              <a:lumMod val="95000"/>
            </a:schemeClr>
          </a:solidFill>
        </p:spPr>
        <p:txBody>
          <a:bodyPr wrap="square" rtlCol="0">
            <a:spAutoFit/>
          </a:bodyPr>
          <a:lstStyle/>
          <a:p>
            <a:r>
              <a:rPr lang="ja-JP" altLang="en-US" sz="2400" dirty="0">
                <a:latin typeface="BIZ UDゴシック" panose="020B0400000000000000" pitchFamily="49" charset="-128"/>
                <a:ea typeface="BIZ UDゴシック" panose="020B0400000000000000" pitchFamily="49" charset="-128"/>
              </a:rPr>
              <a:t>外国人材の受入れに不安や課題を抱えている企業を対象に、専門家による</a:t>
            </a:r>
            <a:endParaRPr lang="en-US" altLang="ja-JP" sz="24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伴走型支援を実施</a:t>
            </a:r>
          </a:p>
        </p:txBody>
      </p:sp>
      <p:sp>
        <p:nvSpPr>
          <p:cNvPr id="13" name="正方形/長方形 12">
            <a:extLst>
              <a:ext uri="{FF2B5EF4-FFF2-40B4-BE49-F238E27FC236}">
                <a16:creationId xmlns:a16="http://schemas.microsoft.com/office/drawing/2014/main" id="{94143BB5-35A5-97B4-8247-911603C1C949}"/>
              </a:ext>
            </a:extLst>
          </p:cNvPr>
          <p:cNvSpPr/>
          <p:nvPr/>
        </p:nvSpPr>
        <p:spPr>
          <a:xfrm>
            <a:off x="1732811" y="2424907"/>
            <a:ext cx="4173817" cy="584775"/>
          </a:xfrm>
          <a:prstGeom prst="rect">
            <a:avLst/>
          </a:prstGeom>
          <a:noFill/>
          <a:ln>
            <a:noFill/>
          </a:ln>
        </p:spPr>
        <p:txBody>
          <a:bodyPr wrap="square" anchor="ctr">
            <a:spAutoFit/>
          </a:bodyPr>
          <a:lstStyle/>
          <a:p>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20</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社（第</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1</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期募集：</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10</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社程度）</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　　　　</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第</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2</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期募集：</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10</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社程度</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a:t>
            </a:r>
            <a:endParaRPr lang="ja-JP" altLang="en-US" sz="1600" dirty="0">
              <a:ln w="66675">
                <a:noFill/>
              </a:ln>
              <a:solidFill>
                <a:srgbClr val="000000"/>
              </a:solidFill>
              <a:latin typeface="BIZ UDPゴシック" panose="020B0400000000000000" pitchFamily="50" charset="-128"/>
              <a:ea typeface="BIZ UDPゴシック" panose="020B0400000000000000" pitchFamily="50" charset="-128"/>
            </a:endParaRPr>
          </a:p>
        </p:txBody>
      </p:sp>
      <p:sp>
        <p:nvSpPr>
          <p:cNvPr id="18" name="Freeform 27">
            <a:extLst>
              <a:ext uri="{FF2B5EF4-FFF2-40B4-BE49-F238E27FC236}">
                <a16:creationId xmlns:a16="http://schemas.microsoft.com/office/drawing/2014/main" id="{0E27B29F-F662-B622-AE8A-7A86478D98F3}"/>
              </a:ext>
            </a:extLst>
          </p:cNvPr>
          <p:cNvSpPr/>
          <p:nvPr/>
        </p:nvSpPr>
        <p:spPr>
          <a:xfrm>
            <a:off x="486985" y="2416017"/>
            <a:ext cx="124302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支援企業数</a:t>
            </a:r>
          </a:p>
        </p:txBody>
      </p:sp>
      <p:sp>
        <p:nvSpPr>
          <p:cNvPr id="29" name="Freeform 27">
            <a:extLst>
              <a:ext uri="{FF2B5EF4-FFF2-40B4-BE49-F238E27FC236}">
                <a16:creationId xmlns:a16="http://schemas.microsoft.com/office/drawing/2014/main" id="{5A597BDC-0988-6E68-6AE7-29BF557E2910}"/>
              </a:ext>
            </a:extLst>
          </p:cNvPr>
          <p:cNvSpPr/>
          <p:nvPr/>
        </p:nvSpPr>
        <p:spPr>
          <a:xfrm>
            <a:off x="486985" y="3101717"/>
            <a:ext cx="124302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派遣回数</a:t>
            </a:r>
          </a:p>
        </p:txBody>
      </p:sp>
      <p:sp>
        <p:nvSpPr>
          <p:cNvPr id="3" name="正方形/長方形 2">
            <a:extLst>
              <a:ext uri="{FF2B5EF4-FFF2-40B4-BE49-F238E27FC236}">
                <a16:creationId xmlns:a16="http://schemas.microsoft.com/office/drawing/2014/main" id="{E6B145F7-B488-603D-49AC-5761B391B600}"/>
              </a:ext>
            </a:extLst>
          </p:cNvPr>
          <p:cNvSpPr/>
          <p:nvPr/>
        </p:nvSpPr>
        <p:spPr>
          <a:xfrm>
            <a:off x="1732811" y="3117106"/>
            <a:ext cx="2376935" cy="338554"/>
          </a:xfrm>
          <a:prstGeom prst="rect">
            <a:avLst/>
          </a:prstGeom>
          <a:noFill/>
          <a:ln>
            <a:noFill/>
          </a:ln>
        </p:spPr>
        <p:txBody>
          <a:bodyPr wrap="square" anchor="ctr">
            <a:spAutoFit/>
          </a:bodyPr>
          <a:lstStyle/>
          <a:p>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1</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社あたり最大</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5</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回</a:t>
            </a:r>
          </a:p>
        </p:txBody>
      </p:sp>
      <p:sp>
        <p:nvSpPr>
          <p:cNvPr id="4" name="正方形/長方形 3">
            <a:extLst>
              <a:ext uri="{FF2B5EF4-FFF2-40B4-BE49-F238E27FC236}">
                <a16:creationId xmlns:a16="http://schemas.microsoft.com/office/drawing/2014/main" id="{887805C3-F9AB-3326-156D-22A45067D4FA}"/>
              </a:ext>
            </a:extLst>
          </p:cNvPr>
          <p:cNvSpPr/>
          <p:nvPr/>
        </p:nvSpPr>
        <p:spPr>
          <a:xfrm>
            <a:off x="501060" y="4518177"/>
            <a:ext cx="11315155" cy="19237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D810065-4D0E-0A5D-AB57-5C2BFFBB084A}"/>
              </a:ext>
            </a:extLst>
          </p:cNvPr>
          <p:cNvSpPr txBox="1"/>
          <p:nvPr/>
        </p:nvSpPr>
        <p:spPr>
          <a:xfrm>
            <a:off x="5411508" y="5606186"/>
            <a:ext cx="1805800" cy="738664"/>
          </a:xfrm>
          <a:prstGeom prst="rect">
            <a:avLst/>
          </a:prstGeom>
          <a:noFill/>
        </p:spPr>
        <p:txBody>
          <a:bodyPr wrap="square" rtlCol="0">
            <a:spAutoFit/>
          </a:bodyPr>
          <a:lstStyle/>
          <a:p>
            <a:pPr algn="ctr"/>
            <a:r>
              <a:rPr lang="en-US" altLang="ja-JP" sz="1400" b="1">
                <a:latin typeface="BIZ UDゴシック" panose="020B0400000000000000" pitchFamily="49" charset="-128"/>
                <a:ea typeface="BIZ UDゴシック" panose="020B0400000000000000" pitchFamily="49" charset="-128"/>
              </a:rPr>
              <a:t>〈</a:t>
            </a:r>
            <a:r>
              <a:rPr lang="ja-JP" altLang="en-US" sz="1400" b="1">
                <a:latin typeface="BIZ UDゴシック" panose="020B0400000000000000" pitchFamily="49" charset="-128"/>
                <a:ea typeface="BIZ UDゴシック" panose="020B0400000000000000" pitchFamily="49" charset="-128"/>
              </a:rPr>
              <a:t>社会保険労務士</a:t>
            </a:r>
            <a:r>
              <a:rPr lang="en-US" altLang="ja-JP" sz="1400" b="1">
                <a:latin typeface="BIZ UDゴシック" panose="020B0400000000000000" pitchFamily="49" charset="-128"/>
                <a:ea typeface="BIZ UDゴシック" panose="020B0400000000000000" pitchFamily="49" charset="-128"/>
              </a:rPr>
              <a:t>〉</a:t>
            </a:r>
          </a:p>
          <a:p>
            <a:pPr algn="ctr"/>
            <a:r>
              <a:rPr lang="ja-JP" altLang="en-US" sz="1400">
                <a:latin typeface="BIZ UDゴシック" panose="020B0400000000000000" pitchFamily="49" charset="-128"/>
                <a:ea typeface="BIZ UDゴシック" panose="020B0400000000000000" pitchFamily="49" charset="-128"/>
              </a:rPr>
              <a:t>社内手続き</a:t>
            </a:r>
            <a:endParaRPr lang="en-US" altLang="ja-JP" sz="1400">
              <a:latin typeface="BIZ UDゴシック" panose="020B0400000000000000" pitchFamily="49" charset="-128"/>
              <a:ea typeface="BIZ UDゴシック" panose="020B0400000000000000" pitchFamily="49" charset="-128"/>
            </a:endParaRPr>
          </a:p>
          <a:p>
            <a:pPr algn="ctr"/>
            <a:r>
              <a:rPr lang="ja-JP" altLang="en-US" sz="1400">
                <a:latin typeface="BIZ UDゴシック" panose="020B0400000000000000" pitchFamily="49" charset="-128"/>
                <a:ea typeface="BIZ UDゴシック" panose="020B0400000000000000" pitchFamily="49" charset="-128"/>
              </a:rPr>
              <a:t>の解説</a:t>
            </a:r>
            <a:endParaRPr kumimoji="1" lang="ja-JP" altLang="en-US" sz="1400">
              <a:latin typeface="BIZ UDゴシック" panose="020B0400000000000000" pitchFamily="49" charset="-128"/>
              <a:ea typeface="BIZ UDゴシック" panose="020B0400000000000000" pitchFamily="49" charset="-128"/>
            </a:endParaRPr>
          </a:p>
        </p:txBody>
      </p:sp>
      <p:sp>
        <p:nvSpPr>
          <p:cNvPr id="12" name="テキスト ボックス 11">
            <a:extLst>
              <a:ext uri="{FF2B5EF4-FFF2-40B4-BE49-F238E27FC236}">
                <a16:creationId xmlns:a16="http://schemas.microsoft.com/office/drawing/2014/main" id="{8FBC435F-9B64-BC0E-107B-EBFDC83D8CD2}"/>
              </a:ext>
            </a:extLst>
          </p:cNvPr>
          <p:cNvSpPr txBox="1"/>
          <p:nvPr/>
        </p:nvSpPr>
        <p:spPr>
          <a:xfrm>
            <a:off x="3906322" y="5605460"/>
            <a:ext cx="1632144" cy="738664"/>
          </a:xfrm>
          <a:prstGeom prst="rect">
            <a:avLst/>
          </a:prstGeom>
          <a:noFill/>
        </p:spPr>
        <p:txBody>
          <a:bodyPr wrap="square" rtlCol="0">
            <a:spAutoFit/>
          </a:bodyPr>
          <a:lstStyle/>
          <a:p>
            <a:pPr algn="ctr"/>
            <a:r>
              <a:rPr kumimoji="1" lang="en-US" altLang="ja-JP" sz="1400" b="1">
                <a:latin typeface="BIZ UDゴシック" panose="020B0400000000000000" pitchFamily="49" charset="-128"/>
                <a:ea typeface="BIZ UDゴシック" panose="020B0400000000000000" pitchFamily="49" charset="-128"/>
              </a:rPr>
              <a:t>〈</a:t>
            </a:r>
            <a:r>
              <a:rPr kumimoji="1" lang="ja-JP" altLang="en-US" sz="1400" b="1">
                <a:latin typeface="BIZ UDゴシック" panose="020B0400000000000000" pitchFamily="49" charset="-128"/>
                <a:ea typeface="BIZ UDゴシック" panose="020B0400000000000000" pitchFamily="49" charset="-128"/>
              </a:rPr>
              <a:t>行政書士</a:t>
            </a:r>
            <a:r>
              <a:rPr kumimoji="1" lang="en-US" altLang="ja-JP" sz="1400" b="1">
                <a:latin typeface="BIZ UDゴシック" panose="020B0400000000000000" pitchFamily="49" charset="-128"/>
                <a:ea typeface="BIZ UDゴシック" panose="020B0400000000000000" pitchFamily="49" charset="-128"/>
              </a:rPr>
              <a:t>〉</a:t>
            </a:r>
          </a:p>
          <a:p>
            <a:pPr algn="ctr"/>
            <a:r>
              <a:rPr kumimoji="1" lang="ja-JP" altLang="en-US" sz="1400">
                <a:latin typeface="BIZ UDゴシック" panose="020B0400000000000000" pitchFamily="49" charset="-128"/>
                <a:ea typeface="BIZ UDゴシック" panose="020B0400000000000000" pitchFamily="49" charset="-128"/>
              </a:rPr>
              <a:t>最新法制度と</a:t>
            </a:r>
            <a:br>
              <a:rPr kumimoji="1" lang="en-US" altLang="ja-JP" sz="1400">
                <a:latin typeface="BIZ UDゴシック" panose="020B0400000000000000" pitchFamily="49" charset="-128"/>
                <a:ea typeface="BIZ UDゴシック" panose="020B0400000000000000" pitchFamily="49" charset="-128"/>
              </a:rPr>
            </a:br>
            <a:r>
              <a:rPr kumimoji="1" lang="ja-JP" altLang="en-US" sz="1400">
                <a:latin typeface="BIZ UDゴシック" panose="020B0400000000000000" pitchFamily="49" charset="-128"/>
                <a:ea typeface="BIZ UDゴシック" panose="020B0400000000000000" pitchFamily="49" charset="-128"/>
              </a:rPr>
              <a:t>在留資格の説明</a:t>
            </a:r>
          </a:p>
        </p:txBody>
      </p:sp>
      <p:sp>
        <p:nvSpPr>
          <p:cNvPr id="15" name="テキスト ボックス 14">
            <a:extLst>
              <a:ext uri="{FF2B5EF4-FFF2-40B4-BE49-F238E27FC236}">
                <a16:creationId xmlns:a16="http://schemas.microsoft.com/office/drawing/2014/main" id="{02F3829B-2B67-8FE0-DEF0-9507FB8A51EC}"/>
              </a:ext>
            </a:extLst>
          </p:cNvPr>
          <p:cNvSpPr txBox="1"/>
          <p:nvPr/>
        </p:nvSpPr>
        <p:spPr>
          <a:xfrm>
            <a:off x="7001702" y="5630050"/>
            <a:ext cx="1834304" cy="738664"/>
          </a:xfrm>
          <a:prstGeom prst="rect">
            <a:avLst/>
          </a:prstGeom>
          <a:noFill/>
        </p:spPr>
        <p:txBody>
          <a:bodyPr wrap="square">
            <a:spAutoFit/>
          </a:bodyPr>
          <a:lstStyle/>
          <a:p>
            <a:pPr algn="ctr"/>
            <a:r>
              <a:rPr kumimoji="1" lang="en-US" altLang="ja-JP" sz="1400" b="1">
                <a:latin typeface="BIZ UDゴシック" panose="020B0400000000000000" pitchFamily="49" charset="-128"/>
                <a:ea typeface="BIZ UDゴシック" panose="020B0400000000000000" pitchFamily="49" charset="-128"/>
              </a:rPr>
              <a:t>〈</a:t>
            </a:r>
            <a:r>
              <a:rPr kumimoji="1" lang="ja-JP" altLang="en-US" sz="1400" b="1">
                <a:latin typeface="BIZ UDゴシック" panose="020B0400000000000000" pitchFamily="49" charset="-128"/>
                <a:ea typeface="BIZ UDゴシック" panose="020B0400000000000000" pitchFamily="49" charset="-128"/>
              </a:rPr>
              <a:t>コンサルタント</a:t>
            </a:r>
            <a:r>
              <a:rPr kumimoji="1" lang="en-US" altLang="ja-JP" sz="1400" b="1">
                <a:latin typeface="BIZ UDゴシック" panose="020B0400000000000000" pitchFamily="49" charset="-128"/>
                <a:ea typeface="BIZ UDゴシック" panose="020B0400000000000000" pitchFamily="49" charset="-128"/>
              </a:rPr>
              <a:t>〉</a:t>
            </a:r>
          </a:p>
          <a:p>
            <a:pPr algn="ctr"/>
            <a:r>
              <a:rPr kumimoji="1" lang="ja-JP" altLang="en-US" sz="1400">
                <a:latin typeface="BIZ UDゴシック" panose="020B0400000000000000" pitchFamily="49" charset="-128"/>
                <a:ea typeface="BIZ UDゴシック" panose="020B0400000000000000" pitchFamily="49" charset="-128"/>
              </a:rPr>
              <a:t>外国人材に特化</a:t>
            </a:r>
            <a:br>
              <a:rPr kumimoji="1" lang="en-US" altLang="ja-JP" sz="1400">
                <a:latin typeface="BIZ UDゴシック" panose="020B0400000000000000" pitchFamily="49" charset="-128"/>
                <a:ea typeface="BIZ UDゴシック" panose="020B0400000000000000" pitchFamily="49" charset="-128"/>
              </a:rPr>
            </a:br>
            <a:r>
              <a:rPr kumimoji="1" lang="ja-JP" altLang="en-US" sz="1400">
                <a:latin typeface="BIZ UDゴシック" panose="020B0400000000000000" pitchFamily="49" charset="-128"/>
                <a:ea typeface="BIZ UDゴシック" panose="020B0400000000000000" pitchFamily="49" charset="-128"/>
              </a:rPr>
              <a:t>した求人方法</a:t>
            </a:r>
          </a:p>
        </p:txBody>
      </p:sp>
      <p:sp>
        <p:nvSpPr>
          <p:cNvPr id="17" name="テキスト ボックス 16">
            <a:extLst>
              <a:ext uri="{FF2B5EF4-FFF2-40B4-BE49-F238E27FC236}">
                <a16:creationId xmlns:a16="http://schemas.microsoft.com/office/drawing/2014/main" id="{DE9DA2F3-1354-0EE6-8CC4-757657DE7488}"/>
              </a:ext>
            </a:extLst>
          </p:cNvPr>
          <p:cNvSpPr txBox="1"/>
          <p:nvPr/>
        </p:nvSpPr>
        <p:spPr>
          <a:xfrm>
            <a:off x="9091974" y="5606576"/>
            <a:ext cx="1889176" cy="307777"/>
          </a:xfrm>
          <a:prstGeom prst="rect">
            <a:avLst/>
          </a:prstGeom>
          <a:noFill/>
        </p:spPr>
        <p:txBody>
          <a:bodyPr wrap="square">
            <a:spAutoFit/>
          </a:bodyPr>
          <a:lstStyle/>
          <a:p>
            <a:pPr algn="ctr"/>
            <a:r>
              <a:rPr kumimoji="1" lang="ja-JP" altLang="en-US" sz="1400">
                <a:latin typeface="BIZ UDゴシック" panose="020B0400000000000000" pitchFamily="49" charset="-128"/>
                <a:ea typeface="BIZ UDゴシック" panose="020B0400000000000000" pitchFamily="49" charset="-128"/>
              </a:rPr>
              <a:t>新規採用計画の実行</a:t>
            </a:r>
          </a:p>
        </p:txBody>
      </p:sp>
      <p:sp>
        <p:nvSpPr>
          <p:cNvPr id="21" name="四角形: 角を丸くする 20">
            <a:extLst>
              <a:ext uri="{FF2B5EF4-FFF2-40B4-BE49-F238E27FC236}">
                <a16:creationId xmlns:a16="http://schemas.microsoft.com/office/drawing/2014/main" id="{8384C718-6AD0-D279-BE36-654CD154C5C1}"/>
              </a:ext>
            </a:extLst>
          </p:cNvPr>
          <p:cNvSpPr/>
          <p:nvPr/>
        </p:nvSpPr>
        <p:spPr>
          <a:xfrm>
            <a:off x="1086700" y="5207719"/>
            <a:ext cx="734827" cy="33955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支援</a:t>
            </a:r>
            <a:r>
              <a:rPr kumimoji="1" lang="en-US" altLang="ja-JP" sz="1600" b="1">
                <a:solidFill>
                  <a:schemeClr val="bg1"/>
                </a:solidFill>
                <a:latin typeface="BIZ UDゴシック" panose="020B0400000000000000" pitchFamily="49" charset="-128"/>
                <a:ea typeface="BIZ UDゴシック" panose="020B0400000000000000" pitchFamily="49" charset="-128"/>
              </a:rPr>
              <a:t>1</a:t>
            </a:r>
            <a:endParaRPr kumimoji="1" lang="ja-JP" altLang="en-US" sz="1600" b="1">
              <a:solidFill>
                <a:schemeClr val="bg1"/>
              </a:solidFill>
              <a:latin typeface="BIZ UDゴシック" panose="020B0400000000000000" pitchFamily="49" charset="-128"/>
              <a:ea typeface="BIZ UDゴシック" panose="020B0400000000000000" pitchFamily="49" charset="-128"/>
            </a:endParaRPr>
          </a:p>
        </p:txBody>
      </p:sp>
      <p:cxnSp>
        <p:nvCxnSpPr>
          <p:cNvPr id="23" name="直線矢印コネクタ 22">
            <a:extLst>
              <a:ext uri="{FF2B5EF4-FFF2-40B4-BE49-F238E27FC236}">
                <a16:creationId xmlns:a16="http://schemas.microsoft.com/office/drawing/2014/main" id="{A39F6573-AE70-8809-38E3-4896CA8CAE35}"/>
              </a:ext>
            </a:extLst>
          </p:cNvPr>
          <p:cNvCxnSpPr>
            <a:cxnSpLocks/>
          </p:cNvCxnSpPr>
          <p:nvPr/>
        </p:nvCxnSpPr>
        <p:spPr>
          <a:xfrm>
            <a:off x="1902784" y="5398653"/>
            <a:ext cx="7282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6753C496-9986-82AB-DD5B-92DD7748F289}"/>
              </a:ext>
            </a:extLst>
          </p:cNvPr>
          <p:cNvSpPr txBox="1"/>
          <p:nvPr/>
        </p:nvSpPr>
        <p:spPr>
          <a:xfrm>
            <a:off x="501060" y="5594107"/>
            <a:ext cx="1913195" cy="738664"/>
          </a:xfrm>
          <a:prstGeom prst="rect">
            <a:avLst/>
          </a:prstGeom>
          <a:noFill/>
        </p:spPr>
        <p:txBody>
          <a:bodyPr wrap="square" rtlCol="0">
            <a:spAutoFit/>
          </a:bodyPr>
          <a:lstStyle/>
          <a:p>
            <a:pPr algn="ctr"/>
            <a:r>
              <a:rPr kumimoji="1" lang="en-US" altLang="ja-JP" sz="1400" b="1">
                <a:latin typeface="BIZ UDゴシック" panose="020B0400000000000000" pitchFamily="49" charset="-128"/>
                <a:ea typeface="BIZ UDゴシック" panose="020B0400000000000000" pitchFamily="49" charset="-128"/>
              </a:rPr>
              <a:t>〈</a:t>
            </a:r>
            <a:r>
              <a:rPr kumimoji="1" lang="ja-JP" altLang="en-US" sz="1400" b="1">
                <a:latin typeface="BIZ UDゴシック" panose="020B0400000000000000" pitchFamily="49" charset="-128"/>
                <a:ea typeface="BIZ UDゴシック" panose="020B0400000000000000" pitchFamily="49" charset="-128"/>
              </a:rPr>
              <a:t>コンサルタント</a:t>
            </a:r>
            <a:r>
              <a:rPr kumimoji="1" lang="en-US" altLang="ja-JP" sz="1400" b="1">
                <a:latin typeface="BIZ UDゴシック" panose="020B0400000000000000" pitchFamily="49" charset="-128"/>
                <a:ea typeface="BIZ UDゴシック" panose="020B0400000000000000" pitchFamily="49" charset="-128"/>
              </a:rPr>
              <a:t>〉</a:t>
            </a:r>
          </a:p>
          <a:p>
            <a:pPr algn="ctr"/>
            <a:r>
              <a:rPr kumimoji="1" lang="ja-JP" altLang="en-US" sz="1400">
                <a:latin typeface="BIZ UDゴシック" panose="020B0400000000000000" pitchFamily="49" charset="-128"/>
                <a:ea typeface="BIZ UDゴシック" panose="020B0400000000000000" pitchFamily="49" charset="-128"/>
              </a:rPr>
              <a:t>外国人材活用</a:t>
            </a:r>
            <a:br>
              <a:rPr kumimoji="1" lang="en-US" altLang="ja-JP" sz="1400">
                <a:latin typeface="BIZ UDゴシック" panose="020B0400000000000000" pitchFamily="49" charset="-128"/>
                <a:ea typeface="BIZ UDゴシック" panose="020B0400000000000000" pitchFamily="49" charset="-128"/>
              </a:rPr>
            </a:br>
            <a:r>
              <a:rPr kumimoji="1" lang="ja-JP" altLang="en-US" sz="1400">
                <a:latin typeface="BIZ UDゴシック" panose="020B0400000000000000" pitchFamily="49" charset="-128"/>
                <a:ea typeface="BIZ UDゴシック" panose="020B0400000000000000" pitchFamily="49" charset="-128"/>
              </a:rPr>
              <a:t>ノウハウの提供</a:t>
            </a:r>
            <a:r>
              <a:rPr kumimoji="1" lang="ja-JP" altLang="en-US" sz="850">
                <a:latin typeface="BIZ UDゴシック" panose="020B0400000000000000" pitchFamily="49" charset="-128"/>
                <a:ea typeface="BIZ UDゴシック" panose="020B0400000000000000" pitchFamily="49" charset="-128"/>
              </a:rPr>
              <a:t>　</a:t>
            </a:r>
            <a:endParaRPr kumimoji="1" lang="en-US" altLang="ja-JP" sz="850">
              <a:latin typeface="BIZ UDゴシック" panose="020B0400000000000000" pitchFamily="49" charset="-128"/>
              <a:ea typeface="BIZ UDゴシック" panose="020B0400000000000000" pitchFamily="49" charset="-128"/>
            </a:endParaRPr>
          </a:p>
        </p:txBody>
      </p:sp>
      <p:sp>
        <p:nvSpPr>
          <p:cNvPr id="44" name="テキスト ボックス 43">
            <a:extLst>
              <a:ext uri="{FF2B5EF4-FFF2-40B4-BE49-F238E27FC236}">
                <a16:creationId xmlns:a16="http://schemas.microsoft.com/office/drawing/2014/main" id="{B3C93FBD-922A-BC8B-72DB-1490E4676B89}"/>
              </a:ext>
            </a:extLst>
          </p:cNvPr>
          <p:cNvSpPr txBox="1"/>
          <p:nvPr/>
        </p:nvSpPr>
        <p:spPr>
          <a:xfrm>
            <a:off x="2095534" y="5601540"/>
            <a:ext cx="1834303" cy="738664"/>
          </a:xfrm>
          <a:prstGeom prst="rect">
            <a:avLst/>
          </a:prstGeom>
          <a:noFill/>
        </p:spPr>
        <p:txBody>
          <a:bodyPr wrap="square" rtlCol="0">
            <a:spAutoFit/>
          </a:bodyPr>
          <a:lstStyle/>
          <a:p>
            <a:pPr algn="ctr"/>
            <a:r>
              <a:rPr kumimoji="1" lang="en-US" altLang="ja-JP" sz="1400" b="1">
                <a:latin typeface="BIZ UDゴシック" panose="020B0400000000000000" pitchFamily="49" charset="-128"/>
                <a:ea typeface="BIZ UDゴシック" panose="020B0400000000000000" pitchFamily="49" charset="-128"/>
              </a:rPr>
              <a:t>〈</a:t>
            </a:r>
            <a:r>
              <a:rPr kumimoji="1" lang="ja-JP" altLang="en-US" sz="1400" b="1">
                <a:latin typeface="BIZ UDゴシック" panose="020B0400000000000000" pitchFamily="49" charset="-128"/>
                <a:ea typeface="BIZ UDゴシック" panose="020B0400000000000000" pitchFamily="49" charset="-128"/>
              </a:rPr>
              <a:t>コンサルタント</a:t>
            </a:r>
            <a:r>
              <a:rPr kumimoji="1" lang="en-US" altLang="ja-JP" sz="1400" b="1">
                <a:latin typeface="BIZ UDゴシック" panose="020B0400000000000000" pitchFamily="49" charset="-128"/>
                <a:ea typeface="BIZ UDゴシック" panose="020B0400000000000000" pitchFamily="49" charset="-128"/>
              </a:rPr>
              <a:t>〉</a:t>
            </a:r>
          </a:p>
          <a:p>
            <a:pPr algn="ctr"/>
            <a:r>
              <a:rPr kumimoji="1" lang="ja-JP" altLang="en-US" sz="1400">
                <a:latin typeface="BIZ UDゴシック" panose="020B0400000000000000" pitchFamily="49" charset="-128"/>
                <a:ea typeface="BIZ UDゴシック" panose="020B0400000000000000" pitchFamily="49" charset="-128"/>
              </a:rPr>
              <a:t>採用計画の</a:t>
            </a:r>
            <a:endParaRPr kumimoji="1" lang="en-US" altLang="ja-JP" sz="1400">
              <a:latin typeface="BIZ UDゴシック" panose="020B0400000000000000" pitchFamily="49" charset="-128"/>
              <a:ea typeface="BIZ UDゴシック" panose="020B0400000000000000" pitchFamily="49" charset="-128"/>
            </a:endParaRPr>
          </a:p>
          <a:p>
            <a:pPr algn="ctr"/>
            <a:r>
              <a:rPr kumimoji="1" lang="ja-JP" altLang="en-US" sz="1400">
                <a:latin typeface="BIZ UDゴシック" panose="020B0400000000000000" pitchFamily="49" charset="-128"/>
                <a:ea typeface="BIZ UDゴシック" panose="020B0400000000000000" pitchFamily="49" charset="-128"/>
              </a:rPr>
              <a:t>具体化</a:t>
            </a:r>
            <a:endParaRPr kumimoji="1" lang="en-US" altLang="ja-JP" sz="1400">
              <a:latin typeface="BIZ UDゴシック" panose="020B0400000000000000" pitchFamily="49" charset="-128"/>
              <a:ea typeface="BIZ UDゴシック" panose="020B0400000000000000" pitchFamily="49" charset="-128"/>
            </a:endParaRPr>
          </a:p>
        </p:txBody>
      </p:sp>
      <p:sp>
        <p:nvSpPr>
          <p:cNvPr id="10" name="吹き出し: 角を丸めた四角形 9">
            <a:extLst>
              <a:ext uri="{FF2B5EF4-FFF2-40B4-BE49-F238E27FC236}">
                <a16:creationId xmlns:a16="http://schemas.microsoft.com/office/drawing/2014/main" id="{9DF80B2B-30CD-5456-2F9E-AA140599BED0}"/>
              </a:ext>
            </a:extLst>
          </p:cNvPr>
          <p:cNvSpPr/>
          <p:nvPr/>
        </p:nvSpPr>
        <p:spPr>
          <a:xfrm>
            <a:off x="2918665" y="4673897"/>
            <a:ext cx="4277873" cy="300078"/>
          </a:xfrm>
          <a:prstGeom prst="wedgeRoundRectCallout">
            <a:avLst>
              <a:gd name="adj1" fmla="val -56226"/>
              <a:gd name="adj2" fmla="val 26573"/>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mn-ea"/>
            </a:endParaRPr>
          </a:p>
        </p:txBody>
      </p:sp>
      <p:pic>
        <p:nvPicPr>
          <p:cNvPr id="19" name="グラフィックス 18" descr="オフィス ワーカー">
            <a:extLst>
              <a:ext uri="{FF2B5EF4-FFF2-40B4-BE49-F238E27FC236}">
                <a16:creationId xmlns:a16="http://schemas.microsoft.com/office/drawing/2014/main" id="{D76DB388-5AFE-1216-4470-7FBA87EAFF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7561" y="4673852"/>
            <a:ext cx="382136" cy="358228"/>
          </a:xfrm>
          <a:prstGeom prst="rect">
            <a:avLst/>
          </a:prstGeom>
        </p:spPr>
      </p:pic>
      <p:pic>
        <p:nvPicPr>
          <p:cNvPr id="20" name="図 19">
            <a:extLst>
              <a:ext uri="{FF2B5EF4-FFF2-40B4-BE49-F238E27FC236}">
                <a16:creationId xmlns:a16="http://schemas.microsoft.com/office/drawing/2014/main" id="{F74492EA-3213-F06D-E831-C814CDF3E7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5564" y="4678630"/>
            <a:ext cx="211101" cy="195223"/>
          </a:xfrm>
          <a:prstGeom prst="rect">
            <a:avLst/>
          </a:prstGeom>
        </p:spPr>
      </p:pic>
      <p:sp>
        <p:nvSpPr>
          <p:cNvPr id="47" name="正方形/長方形 46">
            <a:extLst>
              <a:ext uri="{FF2B5EF4-FFF2-40B4-BE49-F238E27FC236}">
                <a16:creationId xmlns:a16="http://schemas.microsoft.com/office/drawing/2014/main" id="{9B95FFDF-2FB0-02D4-B9C6-F61204B849DF}"/>
              </a:ext>
            </a:extLst>
          </p:cNvPr>
          <p:cNvSpPr/>
          <p:nvPr/>
        </p:nvSpPr>
        <p:spPr>
          <a:xfrm>
            <a:off x="2935439" y="4655504"/>
            <a:ext cx="4138140" cy="309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ja-JP" altLang="en-US" sz="1200">
                <a:solidFill>
                  <a:schemeClr val="tx1"/>
                </a:solidFill>
                <a:latin typeface="Meiryo UI" panose="020B0604030504040204" pitchFamily="50" charset="-128"/>
                <a:ea typeface="Meiryo UI" panose="020B0604030504040204" pitchFamily="50" charset="-128"/>
              </a:rPr>
              <a:t>外国人材雇用に興味があるが、何から始めればよいかわからない</a:t>
            </a:r>
            <a:endParaRPr kumimoji="1" lang="en-US" altLang="ja-JP" sz="1200">
              <a:solidFill>
                <a:schemeClr val="tx1"/>
              </a:solidFill>
              <a:latin typeface="Meiryo UI" panose="020B0604030504040204" pitchFamily="50" charset="-128"/>
              <a:ea typeface="Meiryo UI" panose="020B0604030504040204" pitchFamily="50" charset="-128"/>
            </a:endParaRPr>
          </a:p>
        </p:txBody>
      </p:sp>
      <p:sp>
        <p:nvSpPr>
          <p:cNvPr id="49" name="四角形: 角を丸くする 48">
            <a:extLst>
              <a:ext uri="{FF2B5EF4-FFF2-40B4-BE49-F238E27FC236}">
                <a16:creationId xmlns:a16="http://schemas.microsoft.com/office/drawing/2014/main" id="{90ACFE54-B668-CBE5-A5E3-E4A264549799}"/>
              </a:ext>
            </a:extLst>
          </p:cNvPr>
          <p:cNvSpPr/>
          <p:nvPr/>
        </p:nvSpPr>
        <p:spPr>
          <a:xfrm>
            <a:off x="2712243" y="5207719"/>
            <a:ext cx="734827" cy="33955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支援</a:t>
            </a:r>
            <a:r>
              <a:rPr kumimoji="1" lang="en-US" altLang="ja-JP" sz="1600" b="1">
                <a:solidFill>
                  <a:schemeClr val="bg1"/>
                </a:solidFill>
                <a:latin typeface="BIZ UDゴシック" panose="020B0400000000000000" pitchFamily="49" charset="-128"/>
                <a:ea typeface="BIZ UDゴシック" panose="020B0400000000000000" pitchFamily="49" charset="-128"/>
              </a:rPr>
              <a:t>2</a:t>
            </a:r>
            <a:endParaRPr kumimoji="1" lang="ja-JP" altLang="en-US" sz="1600" b="1">
              <a:solidFill>
                <a:schemeClr val="bg1"/>
              </a:solidFill>
              <a:latin typeface="BIZ UDゴシック" panose="020B0400000000000000" pitchFamily="49" charset="-128"/>
              <a:ea typeface="BIZ UDゴシック" panose="020B0400000000000000" pitchFamily="49" charset="-128"/>
            </a:endParaRPr>
          </a:p>
        </p:txBody>
      </p:sp>
      <p:sp>
        <p:nvSpPr>
          <p:cNvPr id="50" name="四角形: 角を丸くする 49">
            <a:extLst>
              <a:ext uri="{FF2B5EF4-FFF2-40B4-BE49-F238E27FC236}">
                <a16:creationId xmlns:a16="http://schemas.microsoft.com/office/drawing/2014/main" id="{55E15DCE-A454-892A-935A-E4EA18595AA8}"/>
              </a:ext>
            </a:extLst>
          </p:cNvPr>
          <p:cNvSpPr/>
          <p:nvPr/>
        </p:nvSpPr>
        <p:spPr>
          <a:xfrm>
            <a:off x="4335704" y="5207719"/>
            <a:ext cx="734827" cy="33955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支援</a:t>
            </a:r>
            <a:r>
              <a:rPr kumimoji="1" lang="en-US" altLang="ja-JP" sz="1600" b="1">
                <a:solidFill>
                  <a:schemeClr val="bg1"/>
                </a:solidFill>
                <a:latin typeface="BIZ UDゴシック" panose="020B0400000000000000" pitchFamily="49" charset="-128"/>
                <a:ea typeface="BIZ UDゴシック" panose="020B0400000000000000" pitchFamily="49" charset="-128"/>
              </a:rPr>
              <a:t>3</a:t>
            </a:r>
            <a:endParaRPr kumimoji="1" lang="ja-JP" altLang="en-US" sz="1600" b="1">
              <a:solidFill>
                <a:schemeClr val="bg1"/>
              </a:solidFill>
              <a:latin typeface="BIZ UDゴシック" panose="020B0400000000000000" pitchFamily="49" charset="-128"/>
              <a:ea typeface="BIZ UDゴシック" panose="020B0400000000000000" pitchFamily="49" charset="-128"/>
            </a:endParaRPr>
          </a:p>
        </p:txBody>
      </p:sp>
      <p:sp>
        <p:nvSpPr>
          <p:cNvPr id="51" name="四角形: 角を丸くする 50">
            <a:extLst>
              <a:ext uri="{FF2B5EF4-FFF2-40B4-BE49-F238E27FC236}">
                <a16:creationId xmlns:a16="http://schemas.microsoft.com/office/drawing/2014/main" id="{F6247954-7641-DB5D-8326-3A433E66BB6A}"/>
              </a:ext>
            </a:extLst>
          </p:cNvPr>
          <p:cNvSpPr/>
          <p:nvPr/>
        </p:nvSpPr>
        <p:spPr>
          <a:xfrm>
            <a:off x="5907737" y="5207719"/>
            <a:ext cx="734827" cy="33955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支援</a:t>
            </a:r>
            <a:r>
              <a:rPr lang="en-US" altLang="ja-JP" sz="1600" b="1">
                <a:solidFill>
                  <a:schemeClr val="bg1"/>
                </a:solidFill>
                <a:latin typeface="BIZ UDゴシック" panose="020B0400000000000000" pitchFamily="49" charset="-128"/>
                <a:ea typeface="BIZ UDゴシック" panose="020B0400000000000000" pitchFamily="49" charset="-128"/>
              </a:rPr>
              <a:t>4</a:t>
            </a:r>
            <a:endParaRPr kumimoji="1" lang="ja-JP" altLang="en-US" sz="1600" b="1">
              <a:solidFill>
                <a:schemeClr val="bg1"/>
              </a:solidFill>
              <a:latin typeface="BIZ UDゴシック" panose="020B0400000000000000" pitchFamily="49" charset="-128"/>
              <a:ea typeface="BIZ UDゴシック" panose="020B0400000000000000" pitchFamily="49" charset="-128"/>
            </a:endParaRPr>
          </a:p>
        </p:txBody>
      </p:sp>
      <p:sp>
        <p:nvSpPr>
          <p:cNvPr id="52" name="四角形: 角を丸くする 51">
            <a:extLst>
              <a:ext uri="{FF2B5EF4-FFF2-40B4-BE49-F238E27FC236}">
                <a16:creationId xmlns:a16="http://schemas.microsoft.com/office/drawing/2014/main" id="{B5FE2332-9C88-2E51-E80D-9C29D346466E}"/>
              </a:ext>
            </a:extLst>
          </p:cNvPr>
          <p:cNvSpPr/>
          <p:nvPr/>
        </p:nvSpPr>
        <p:spPr>
          <a:xfrm>
            <a:off x="7543119" y="5207719"/>
            <a:ext cx="734827" cy="33955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支援</a:t>
            </a:r>
            <a:r>
              <a:rPr kumimoji="1" lang="en-US" altLang="ja-JP" sz="1600" b="1">
                <a:solidFill>
                  <a:schemeClr val="bg1"/>
                </a:solidFill>
                <a:latin typeface="BIZ UDゴシック" panose="020B0400000000000000" pitchFamily="49" charset="-128"/>
                <a:ea typeface="BIZ UDゴシック" panose="020B0400000000000000" pitchFamily="49" charset="-128"/>
              </a:rPr>
              <a:t>5</a:t>
            </a:r>
            <a:endParaRPr kumimoji="1" lang="ja-JP" altLang="en-US" sz="1600" b="1">
              <a:solidFill>
                <a:schemeClr val="bg1"/>
              </a:solidFill>
              <a:latin typeface="BIZ UDゴシック" panose="020B0400000000000000" pitchFamily="49" charset="-128"/>
              <a:ea typeface="BIZ UDゴシック" panose="020B0400000000000000" pitchFamily="49" charset="-128"/>
            </a:endParaRPr>
          </a:p>
        </p:txBody>
      </p:sp>
      <p:sp>
        <p:nvSpPr>
          <p:cNvPr id="53" name="四角形: 角を丸くする 52">
            <a:extLst>
              <a:ext uri="{FF2B5EF4-FFF2-40B4-BE49-F238E27FC236}">
                <a16:creationId xmlns:a16="http://schemas.microsoft.com/office/drawing/2014/main" id="{441BCBD0-E770-43FD-A46D-5417483FD89A}"/>
              </a:ext>
            </a:extLst>
          </p:cNvPr>
          <p:cNvSpPr/>
          <p:nvPr/>
        </p:nvSpPr>
        <p:spPr>
          <a:xfrm>
            <a:off x="9150405" y="5207719"/>
            <a:ext cx="1772314" cy="33955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期待される効果</a:t>
            </a:r>
          </a:p>
        </p:txBody>
      </p:sp>
      <p:cxnSp>
        <p:nvCxnSpPr>
          <p:cNvPr id="58" name="直線矢印コネクタ 57">
            <a:extLst>
              <a:ext uri="{FF2B5EF4-FFF2-40B4-BE49-F238E27FC236}">
                <a16:creationId xmlns:a16="http://schemas.microsoft.com/office/drawing/2014/main" id="{2A977056-F9E0-D50E-E633-D0791BCFC762}"/>
              </a:ext>
            </a:extLst>
          </p:cNvPr>
          <p:cNvCxnSpPr>
            <a:cxnSpLocks/>
          </p:cNvCxnSpPr>
          <p:nvPr/>
        </p:nvCxnSpPr>
        <p:spPr>
          <a:xfrm>
            <a:off x="3509337" y="5398653"/>
            <a:ext cx="7282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C9D92180-3927-86BF-A6DF-923648D2635A}"/>
              </a:ext>
            </a:extLst>
          </p:cNvPr>
          <p:cNvCxnSpPr>
            <a:cxnSpLocks/>
          </p:cNvCxnSpPr>
          <p:nvPr/>
        </p:nvCxnSpPr>
        <p:spPr>
          <a:xfrm>
            <a:off x="5111430" y="5398653"/>
            <a:ext cx="7282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線矢印コネクタ 59">
            <a:extLst>
              <a:ext uri="{FF2B5EF4-FFF2-40B4-BE49-F238E27FC236}">
                <a16:creationId xmlns:a16="http://schemas.microsoft.com/office/drawing/2014/main" id="{AAA39D0A-3947-13A9-A8E8-8CF93F6876B8}"/>
              </a:ext>
            </a:extLst>
          </p:cNvPr>
          <p:cNvCxnSpPr>
            <a:cxnSpLocks/>
          </p:cNvCxnSpPr>
          <p:nvPr/>
        </p:nvCxnSpPr>
        <p:spPr>
          <a:xfrm>
            <a:off x="6758722" y="5398653"/>
            <a:ext cx="7282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8143E29E-4401-57F4-960C-F384A59A9BC4}"/>
              </a:ext>
            </a:extLst>
          </p:cNvPr>
          <p:cNvCxnSpPr>
            <a:cxnSpLocks/>
          </p:cNvCxnSpPr>
          <p:nvPr/>
        </p:nvCxnSpPr>
        <p:spPr>
          <a:xfrm>
            <a:off x="8350678" y="5398653"/>
            <a:ext cx="7282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Freeform 27">
            <a:extLst>
              <a:ext uri="{FF2B5EF4-FFF2-40B4-BE49-F238E27FC236}">
                <a16:creationId xmlns:a16="http://schemas.microsoft.com/office/drawing/2014/main" id="{55EF405D-6340-92D6-0E98-8E21F07F07B9}"/>
              </a:ext>
            </a:extLst>
          </p:cNvPr>
          <p:cNvSpPr/>
          <p:nvPr/>
        </p:nvSpPr>
        <p:spPr>
          <a:xfrm>
            <a:off x="624326" y="4600664"/>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accent3">
              <a:lumMod val="75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活用例</a:t>
            </a:r>
          </a:p>
        </p:txBody>
      </p:sp>
      <p:sp>
        <p:nvSpPr>
          <p:cNvPr id="63" name="Freeform 27">
            <a:extLst>
              <a:ext uri="{FF2B5EF4-FFF2-40B4-BE49-F238E27FC236}">
                <a16:creationId xmlns:a16="http://schemas.microsoft.com/office/drawing/2014/main" id="{6FF3024A-D2D6-5F14-4E45-225ED06B72F2}"/>
              </a:ext>
            </a:extLst>
          </p:cNvPr>
          <p:cNvSpPr/>
          <p:nvPr/>
        </p:nvSpPr>
        <p:spPr>
          <a:xfrm>
            <a:off x="486985" y="3609872"/>
            <a:ext cx="124302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a:solidFill>
                  <a:schemeClr val="bg1"/>
                </a:solidFill>
                <a:latin typeface="BIZ UDゴシック" panose="020B0400000000000000" pitchFamily="49" charset="-128"/>
                <a:ea typeface="BIZ UDゴシック" panose="020B0400000000000000" pitchFamily="49" charset="-128"/>
              </a:rPr>
              <a:t>専門家</a:t>
            </a:r>
          </a:p>
        </p:txBody>
      </p:sp>
      <p:sp>
        <p:nvSpPr>
          <p:cNvPr id="64" name="正方形/長方形 63">
            <a:extLst>
              <a:ext uri="{FF2B5EF4-FFF2-40B4-BE49-F238E27FC236}">
                <a16:creationId xmlns:a16="http://schemas.microsoft.com/office/drawing/2014/main" id="{8371F9A6-A122-04F6-283B-36BA5B074FD6}"/>
              </a:ext>
            </a:extLst>
          </p:cNvPr>
          <p:cNvSpPr/>
          <p:nvPr/>
        </p:nvSpPr>
        <p:spPr>
          <a:xfrm>
            <a:off x="1718445" y="3626077"/>
            <a:ext cx="3059511" cy="584775"/>
          </a:xfrm>
          <a:prstGeom prst="rect">
            <a:avLst/>
          </a:prstGeom>
          <a:noFill/>
          <a:ln>
            <a:noFill/>
          </a:ln>
        </p:spPr>
        <p:txBody>
          <a:bodyPr wrap="square" anchor="ctr">
            <a:spAutoFit/>
          </a:bodyPr>
          <a:lstStyle/>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行政書士、社会保険労務士、</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コンサルタント等</a:t>
            </a:r>
          </a:p>
        </p:txBody>
      </p:sp>
      <p:sp>
        <p:nvSpPr>
          <p:cNvPr id="6" name="正方形/長方形 5">
            <a:extLst>
              <a:ext uri="{FF2B5EF4-FFF2-40B4-BE49-F238E27FC236}">
                <a16:creationId xmlns:a16="http://schemas.microsoft.com/office/drawing/2014/main" id="{487FD7FA-B196-7309-1054-B09A7944FB52}"/>
              </a:ext>
            </a:extLst>
          </p:cNvPr>
          <p:cNvSpPr/>
          <p:nvPr/>
        </p:nvSpPr>
        <p:spPr>
          <a:xfrm>
            <a:off x="6160002" y="2421734"/>
            <a:ext cx="2759872" cy="338554"/>
          </a:xfrm>
          <a:prstGeom prst="rect">
            <a:avLst/>
          </a:prstGeom>
          <a:noFill/>
          <a:ln>
            <a:noFill/>
          </a:ln>
        </p:spPr>
        <p:txBody>
          <a:bodyPr wrap="square" anchor="ctr">
            <a:spAutoFit/>
          </a:bodyPr>
          <a:lstStyle/>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段階に応じた支援を実施</a:t>
            </a:r>
          </a:p>
        </p:txBody>
      </p:sp>
      <p:sp>
        <p:nvSpPr>
          <p:cNvPr id="14" name="Freeform 27">
            <a:extLst>
              <a:ext uri="{FF2B5EF4-FFF2-40B4-BE49-F238E27FC236}">
                <a16:creationId xmlns:a16="http://schemas.microsoft.com/office/drawing/2014/main" id="{2C22F1C6-CDB4-0E24-2B07-1E1339F99F1A}"/>
              </a:ext>
            </a:extLst>
          </p:cNvPr>
          <p:cNvSpPr/>
          <p:nvPr/>
        </p:nvSpPr>
        <p:spPr>
          <a:xfrm>
            <a:off x="4867714" y="2420846"/>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支援内容</a:t>
            </a:r>
          </a:p>
        </p:txBody>
      </p:sp>
      <p:sp>
        <p:nvSpPr>
          <p:cNvPr id="24" name="四角形: 角を丸くする 23">
            <a:extLst>
              <a:ext uri="{FF2B5EF4-FFF2-40B4-BE49-F238E27FC236}">
                <a16:creationId xmlns:a16="http://schemas.microsoft.com/office/drawing/2014/main" id="{89807B8F-8323-82FA-19A5-6ABDFC4F033E}"/>
              </a:ext>
            </a:extLst>
          </p:cNvPr>
          <p:cNvSpPr/>
          <p:nvPr/>
        </p:nvSpPr>
        <p:spPr>
          <a:xfrm>
            <a:off x="5598095" y="2888144"/>
            <a:ext cx="1319680" cy="35578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600" b="1" dirty="0">
                <a:solidFill>
                  <a:schemeClr val="bg1"/>
                </a:solidFill>
                <a:latin typeface="BIZ UDゴシック" panose="020B0400000000000000" pitchFamily="49" charset="-128"/>
                <a:ea typeface="BIZ UDゴシック" panose="020B0400000000000000" pitchFamily="49" charset="-128"/>
              </a:rPr>
              <a:t>採用戦略</a:t>
            </a:r>
            <a:endParaRPr kumimoji="1" lang="ja-JP" altLang="en-US" sz="1600" b="1" dirty="0">
              <a:solidFill>
                <a:schemeClr val="bg1"/>
              </a:solidFill>
              <a:latin typeface="BIZ UDゴシック" panose="020B0400000000000000" pitchFamily="49" charset="-128"/>
              <a:ea typeface="BIZ UDゴシック" panose="020B0400000000000000" pitchFamily="49" charset="-128"/>
            </a:endParaRPr>
          </a:p>
        </p:txBody>
      </p:sp>
      <p:sp>
        <p:nvSpPr>
          <p:cNvPr id="28" name="四角形: 角を丸くする 27">
            <a:extLst>
              <a:ext uri="{FF2B5EF4-FFF2-40B4-BE49-F238E27FC236}">
                <a16:creationId xmlns:a16="http://schemas.microsoft.com/office/drawing/2014/main" id="{1C4A73C3-6557-FB10-6640-675FF2DBC7DB}"/>
              </a:ext>
            </a:extLst>
          </p:cNvPr>
          <p:cNvSpPr/>
          <p:nvPr/>
        </p:nvSpPr>
        <p:spPr>
          <a:xfrm>
            <a:off x="5598095" y="3407361"/>
            <a:ext cx="1319680" cy="35578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受入準備</a:t>
            </a:r>
          </a:p>
        </p:txBody>
      </p:sp>
      <p:sp>
        <p:nvSpPr>
          <p:cNvPr id="30" name="四角形: 角を丸くする 29">
            <a:extLst>
              <a:ext uri="{FF2B5EF4-FFF2-40B4-BE49-F238E27FC236}">
                <a16:creationId xmlns:a16="http://schemas.microsoft.com/office/drawing/2014/main" id="{45FCA852-AD42-57BB-EA59-6731066F55FD}"/>
              </a:ext>
            </a:extLst>
          </p:cNvPr>
          <p:cNvSpPr/>
          <p:nvPr/>
        </p:nvSpPr>
        <p:spPr>
          <a:xfrm>
            <a:off x="5598095" y="3952578"/>
            <a:ext cx="1319680" cy="35578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600" b="1">
                <a:solidFill>
                  <a:schemeClr val="bg1"/>
                </a:solidFill>
                <a:latin typeface="BIZ UDゴシック" panose="020B0400000000000000" pitchFamily="49" charset="-128"/>
                <a:ea typeface="BIZ UDゴシック" panose="020B0400000000000000" pitchFamily="49" charset="-128"/>
              </a:rPr>
              <a:t>育成・定着</a:t>
            </a:r>
            <a:endParaRPr kumimoji="1" lang="ja-JP" altLang="en-US" sz="1600" b="1">
              <a:solidFill>
                <a:schemeClr val="bg1"/>
              </a:solidFill>
              <a:latin typeface="BIZ UDゴシック" panose="020B0400000000000000" pitchFamily="49" charset="-128"/>
              <a:ea typeface="BIZ UDゴシック" panose="020B0400000000000000" pitchFamily="49" charset="-128"/>
            </a:endParaRPr>
          </a:p>
        </p:txBody>
      </p:sp>
      <p:sp>
        <p:nvSpPr>
          <p:cNvPr id="54" name="TextBox 86">
            <a:extLst>
              <a:ext uri="{FF2B5EF4-FFF2-40B4-BE49-F238E27FC236}">
                <a16:creationId xmlns:a16="http://schemas.microsoft.com/office/drawing/2014/main" id="{A320F2CC-83DB-0586-3DC3-4CD646FC7AD7}"/>
              </a:ext>
            </a:extLst>
          </p:cNvPr>
          <p:cNvSpPr txBox="1"/>
          <p:nvPr/>
        </p:nvSpPr>
        <p:spPr>
          <a:xfrm>
            <a:off x="7414878" y="2927100"/>
            <a:ext cx="2037503" cy="430887"/>
          </a:xfrm>
          <a:prstGeom prst="rect">
            <a:avLst/>
          </a:prstGeom>
        </p:spPr>
        <p:txBody>
          <a:bodyPr wrap="square" lIns="0" tIns="0" rIns="0" bIns="0" rtlCol="0" anchor="t">
            <a:spAutoFit/>
          </a:bodyPr>
          <a:lstStyle/>
          <a:p>
            <a:r>
              <a:rPr kumimoji="1" lang="ja-JP" altLang="en-US" sz="1400" dirty="0">
                <a:highlight>
                  <a:srgbClr val="FDFDFE"/>
                </a:highlight>
                <a:latin typeface="BIZ UDゴシック" panose="020B0400000000000000" pitchFamily="49" charset="-128"/>
                <a:ea typeface="BIZ UDゴシック" panose="020B0400000000000000" pitchFamily="49" charset="-128"/>
              </a:rPr>
              <a:t>採用条件の絞り込み、</a:t>
            </a:r>
            <a:endParaRPr kumimoji="1" lang="en-US" altLang="ja-JP" sz="1400" dirty="0">
              <a:highlight>
                <a:srgbClr val="FDFDFE"/>
              </a:highlight>
              <a:latin typeface="BIZ UDゴシック" panose="020B0400000000000000" pitchFamily="49" charset="-128"/>
              <a:ea typeface="BIZ UDゴシック" panose="020B0400000000000000" pitchFamily="49" charset="-128"/>
            </a:endParaRPr>
          </a:p>
          <a:p>
            <a:r>
              <a:rPr kumimoji="1" lang="ja-JP" altLang="en-US" sz="1400" dirty="0">
                <a:highlight>
                  <a:srgbClr val="FDFDFE"/>
                </a:highlight>
                <a:latin typeface="BIZ UDゴシック" panose="020B0400000000000000" pitchFamily="49" charset="-128"/>
                <a:ea typeface="BIZ UDゴシック" panose="020B0400000000000000" pitchFamily="49" charset="-128"/>
              </a:rPr>
              <a:t>選考方法をアドバイス</a:t>
            </a:r>
            <a:endParaRPr kumimoji="1" lang="en-US" altLang="ja-JP" sz="1400" dirty="0">
              <a:highlight>
                <a:srgbClr val="FDFDFE"/>
              </a:highlight>
              <a:latin typeface="BIZ UDゴシック" panose="020B0400000000000000" pitchFamily="49" charset="-128"/>
              <a:ea typeface="BIZ UDゴシック" panose="020B0400000000000000" pitchFamily="49" charset="-128"/>
            </a:endParaRPr>
          </a:p>
        </p:txBody>
      </p:sp>
      <p:pic>
        <p:nvPicPr>
          <p:cNvPr id="56" name="図 55" descr="図形, 円&#10;&#10;自動的に生成された説明">
            <a:extLst>
              <a:ext uri="{FF2B5EF4-FFF2-40B4-BE49-F238E27FC236}">
                <a16:creationId xmlns:a16="http://schemas.microsoft.com/office/drawing/2014/main" id="{56A7B8DD-C3D8-6016-11D4-0BEEB20F0B0D}"/>
              </a:ext>
            </a:extLst>
          </p:cNvPr>
          <p:cNvPicPr>
            <a:picLocks noChangeAspect="1"/>
          </p:cNvPicPr>
          <p:nvPr/>
        </p:nvPicPr>
        <p:blipFill rotWithShape="1">
          <a:blip r:embed="rId6">
            <a:extLst>
              <a:ext uri="{28A0092B-C50C-407E-A947-70E740481C1C}">
                <a14:useLocalDpi xmlns:a14="http://schemas.microsoft.com/office/drawing/2010/main" val="0"/>
              </a:ext>
            </a:extLst>
          </a:blip>
          <a:srcRect l="10073" t="38665" r="48017" b="30168"/>
          <a:stretch/>
        </p:blipFill>
        <p:spPr>
          <a:xfrm>
            <a:off x="7033986" y="2894911"/>
            <a:ext cx="339678" cy="357295"/>
          </a:xfrm>
          <a:prstGeom prst="rect">
            <a:avLst/>
          </a:prstGeom>
        </p:spPr>
      </p:pic>
      <p:sp>
        <p:nvSpPr>
          <p:cNvPr id="57" name="TextBox 86">
            <a:extLst>
              <a:ext uri="{FF2B5EF4-FFF2-40B4-BE49-F238E27FC236}">
                <a16:creationId xmlns:a16="http://schemas.microsoft.com/office/drawing/2014/main" id="{8986E959-50F5-9D2C-C7C2-9A2621A169EF}"/>
              </a:ext>
            </a:extLst>
          </p:cNvPr>
          <p:cNvSpPr txBox="1"/>
          <p:nvPr/>
        </p:nvSpPr>
        <p:spPr>
          <a:xfrm>
            <a:off x="7464303" y="3421495"/>
            <a:ext cx="2792754" cy="430887"/>
          </a:xfrm>
          <a:prstGeom prst="rect">
            <a:avLst/>
          </a:prstGeom>
        </p:spPr>
        <p:txBody>
          <a:bodyPr wrap="square" lIns="0" tIns="0" rIns="0" bIns="0" rtlCol="0" anchor="t">
            <a:spAutoFit/>
          </a:bodyPr>
          <a:lstStyle/>
          <a:p>
            <a:r>
              <a:rPr kumimoji="1" lang="ja-JP" altLang="en-US" sz="1400" dirty="0">
                <a:highlight>
                  <a:srgbClr val="FDFDFE"/>
                </a:highlight>
                <a:latin typeface="BIZ UDゴシック" panose="020B0400000000000000" pitchFamily="49" charset="-128"/>
                <a:ea typeface="BIZ UDゴシック" panose="020B0400000000000000" pitchFamily="49" charset="-128"/>
              </a:rPr>
              <a:t>在留資格の取得や切替手続の助言、</a:t>
            </a:r>
            <a:endParaRPr kumimoji="1" lang="en-US" altLang="ja-JP" sz="1400" dirty="0">
              <a:highlight>
                <a:srgbClr val="FDFDFE"/>
              </a:highlight>
              <a:latin typeface="BIZ UDゴシック" panose="020B0400000000000000" pitchFamily="49" charset="-128"/>
              <a:ea typeface="BIZ UDゴシック" panose="020B0400000000000000" pitchFamily="49" charset="-128"/>
            </a:endParaRPr>
          </a:p>
          <a:p>
            <a:r>
              <a:rPr kumimoji="1" lang="ja-JP" altLang="en-US" sz="1400" dirty="0">
                <a:highlight>
                  <a:srgbClr val="FDFDFE"/>
                </a:highlight>
                <a:latin typeface="BIZ UDゴシック" panose="020B0400000000000000" pitchFamily="49" charset="-128"/>
                <a:ea typeface="BIZ UDゴシック" panose="020B0400000000000000" pitchFamily="49" charset="-128"/>
              </a:rPr>
              <a:t>異文化理解研修の実施</a:t>
            </a:r>
            <a:endParaRPr kumimoji="1" lang="en-US" altLang="ja-JP" sz="1400" dirty="0">
              <a:highlight>
                <a:srgbClr val="FDFDFE"/>
              </a:highlight>
              <a:latin typeface="BIZ UDゴシック" panose="020B0400000000000000" pitchFamily="49" charset="-128"/>
              <a:ea typeface="BIZ UDゴシック" panose="020B0400000000000000" pitchFamily="49" charset="-128"/>
            </a:endParaRPr>
          </a:p>
        </p:txBody>
      </p:sp>
      <p:pic>
        <p:nvPicPr>
          <p:cNvPr id="62" name="図 61" descr="図形, 円&#10;&#10;自動的に生成された説明">
            <a:extLst>
              <a:ext uri="{FF2B5EF4-FFF2-40B4-BE49-F238E27FC236}">
                <a16:creationId xmlns:a16="http://schemas.microsoft.com/office/drawing/2014/main" id="{9E7F883F-56BD-5434-FEC5-D003CD3A3A7D}"/>
              </a:ext>
            </a:extLst>
          </p:cNvPr>
          <p:cNvPicPr>
            <a:picLocks noChangeAspect="1"/>
          </p:cNvPicPr>
          <p:nvPr/>
        </p:nvPicPr>
        <p:blipFill rotWithShape="1">
          <a:blip r:embed="rId6">
            <a:extLst>
              <a:ext uri="{28A0092B-C50C-407E-A947-70E740481C1C}">
                <a14:useLocalDpi xmlns:a14="http://schemas.microsoft.com/office/drawing/2010/main" val="0"/>
              </a:ext>
            </a:extLst>
          </a:blip>
          <a:srcRect l="53073" b="64535"/>
          <a:stretch/>
        </p:blipFill>
        <p:spPr>
          <a:xfrm>
            <a:off x="7003128" y="3431499"/>
            <a:ext cx="339485" cy="362895"/>
          </a:xfrm>
          <a:prstGeom prst="rect">
            <a:avLst/>
          </a:prstGeom>
        </p:spPr>
      </p:pic>
      <p:sp>
        <p:nvSpPr>
          <p:cNvPr id="65" name="TextBox 86">
            <a:extLst>
              <a:ext uri="{FF2B5EF4-FFF2-40B4-BE49-F238E27FC236}">
                <a16:creationId xmlns:a16="http://schemas.microsoft.com/office/drawing/2014/main" id="{A45736F7-A321-19D0-E57F-22EB1D076846}"/>
              </a:ext>
            </a:extLst>
          </p:cNvPr>
          <p:cNvSpPr txBox="1"/>
          <p:nvPr/>
        </p:nvSpPr>
        <p:spPr>
          <a:xfrm>
            <a:off x="7464303" y="3945977"/>
            <a:ext cx="2907268" cy="430887"/>
          </a:xfrm>
          <a:prstGeom prst="rect">
            <a:avLst/>
          </a:prstGeom>
        </p:spPr>
        <p:txBody>
          <a:bodyPr wrap="square" lIns="0" tIns="0" rIns="0" bIns="0" rtlCol="0" anchor="t">
            <a:spAutoFit/>
          </a:bodyPr>
          <a:lstStyle/>
          <a:p>
            <a:r>
              <a:rPr kumimoji="1" lang="ja-JP" altLang="en-US" sz="1400" dirty="0">
                <a:highlight>
                  <a:srgbClr val="FDFDFE"/>
                </a:highlight>
                <a:latin typeface="BIZ UDゴシック" panose="020B0400000000000000" pitchFamily="49" charset="-128"/>
                <a:ea typeface="BIZ UDゴシック" panose="020B0400000000000000" pitchFamily="49" charset="-128"/>
              </a:rPr>
              <a:t>成功事例の提供、社内体制の整備、</a:t>
            </a:r>
            <a:endParaRPr kumimoji="1" lang="en-US" altLang="ja-JP" sz="1400" dirty="0">
              <a:highlight>
                <a:srgbClr val="FDFDFE"/>
              </a:highlight>
              <a:latin typeface="BIZ UDゴシック" panose="020B0400000000000000" pitchFamily="49" charset="-128"/>
              <a:ea typeface="BIZ UDゴシック" panose="020B0400000000000000" pitchFamily="49" charset="-128"/>
            </a:endParaRPr>
          </a:p>
          <a:p>
            <a:r>
              <a:rPr kumimoji="1" lang="ja-JP" altLang="en-US" sz="1400" dirty="0">
                <a:highlight>
                  <a:srgbClr val="FDFDFE"/>
                </a:highlight>
                <a:latin typeface="BIZ UDゴシック" panose="020B0400000000000000" pitchFamily="49" charset="-128"/>
                <a:ea typeface="BIZ UDゴシック" panose="020B0400000000000000" pitchFamily="49" charset="-128"/>
              </a:rPr>
              <a:t>評価制度を助言</a:t>
            </a:r>
            <a:endParaRPr kumimoji="1" lang="en-US" altLang="ja-JP" sz="1400" dirty="0">
              <a:highlight>
                <a:srgbClr val="FDFDFE"/>
              </a:highlight>
              <a:latin typeface="BIZ UDゴシック" panose="020B0400000000000000" pitchFamily="49" charset="-128"/>
              <a:ea typeface="BIZ UDゴシック" panose="020B0400000000000000" pitchFamily="49" charset="-128"/>
            </a:endParaRPr>
          </a:p>
        </p:txBody>
      </p:sp>
      <p:pic>
        <p:nvPicPr>
          <p:cNvPr id="66" name="図 65" descr="図形, 円&#10;&#10;自動的に生成された説明">
            <a:extLst>
              <a:ext uri="{FF2B5EF4-FFF2-40B4-BE49-F238E27FC236}">
                <a16:creationId xmlns:a16="http://schemas.microsoft.com/office/drawing/2014/main" id="{54000DF2-9456-FAAB-513E-4139858211B8}"/>
              </a:ext>
            </a:extLst>
          </p:cNvPr>
          <p:cNvPicPr>
            <a:picLocks noChangeAspect="1"/>
          </p:cNvPicPr>
          <p:nvPr/>
        </p:nvPicPr>
        <p:blipFill rotWithShape="1">
          <a:blip r:embed="rId6">
            <a:extLst>
              <a:ext uri="{28A0092B-C50C-407E-A947-70E740481C1C}">
                <a14:useLocalDpi xmlns:a14="http://schemas.microsoft.com/office/drawing/2010/main" val="0"/>
              </a:ext>
            </a:extLst>
          </a:blip>
          <a:srcRect r="48016" b="67895"/>
          <a:stretch/>
        </p:blipFill>
        <p:spPr>
          <a:xfrm>
            <a:off x="7058376" y="3956843"/>
            <a:ext cx="375940" cy="328403"/>
          </a:xfrm>
          <a:prstGeom prst="rect">
            <a:avLst/>
          </a:prstGeom>
        </p:spPr>
      </p:pic>
      <p:sp>
        <p:nvSpPr>
          <p:cNvPr id="67" name="四角形: 角を丸くする 66">
            <a:extLst>
              <a:ext uri="{FF2B5EF4-FFF2-40B4-BE49-F238E27FC236}">
                <a16:creationId xmlns:a16="http://schemas.microsoft.com/office/drawing/2014/main" id="{221E5262-2389-C4D7-9C24-CFF3EE35F667}"/>
              </a:ext>
            </a:extLst>
          </p:cNvPr>
          <p:cNvSpPr/>
          <p:nvPr/>
        </p:nvSpPr>
        <p:spPr>
          <a:xfrm>
            <a:off x="5129126" y="2880247"/>
            <a:ext cx="401973" cy="1428118"/>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支</a:t>
            </a:r>
            <a:endParaRPr kumimoji="1" lang="en-US" altLang="ja-JP" sz="1600" b="1">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援</a:t>
            </a:r>
            <a:endParaRPr kumimoji="1" lang="en-US" altLang="ja-JP" sz="1600" b="1">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例</a:t>
            </a:r>
          </a:p>
        </p:txBody>
      </p:sp>
      <p:sp>
        <p:nvSpPr>
          <p:cNvPr id="26" name="正方形/長方形 25">
            <a:extLst>
              <a:ext uri="{FF2B5EF4-FFF2-40B4-BE49-F238E27FC236}">
                <a16:creationId xmlns:a16="http://schemas.microsoft.com/office/drawing/2014/main" id="{D92E554F-8DB2-887E-4FD9-44F352D0EE84}"/>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スライド番号プレースホルダー 16">
            <a:extLst>
              <a:ext uri="{FF2B5EF4-FFF2-40B4-BE49-F238E27FC236}">
                <a16:creationId xmlns:a16="http://schemas.microsoft.com/office/drawing/2014/main" id="{4D2997A4-C12A-1504-C9D9-8D262EF8BD27}"/>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14</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7" name="四角形: 角を丸くする 6">
            <a:extLst>
              <a:ext uri="{FF2B5EF4-FFF2-40B4-BE49-F238E27FC236}">
                <a16:creationId xmlns:a16="http://schemas.microsoft.com/office/drawing/2014/main" id="{C1045E0E-2168-9EBC-55C5-AA8598AE64CD}"/>
              </a:ext>
            </a:extLst>
          </p:cNvPr>
          <p:cNvSpPr/>
          <p:nvPr/>
        </p:nvSpPr>
        <p:spPr>
          <a:xfrm>
            <a:off x="8051321" y="790319"/>
            <a:ext cx="1430447" cy="280657"/>
          </a:xfrm>
          <a:prstGeom prst="roundRect">
            <a:avLst/>
          </a:prstGeom>
          <a:solidFill>
            <a:schemeClr val="bg1">
              <a:lumMod val="8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a:solidFill>
                  <a:schemeClr val="bg1"/>
                </a:solidFill>
                <a:latin typeface="BIZ UDゴシック" panose="020B0400000000000000" pitchFamily="49" charset="-128"/>
                <a:ea typeface="BIZ UDゴシック" panose="020B0400000000000000" pitchFamily="49" charset="-128"/>
              </a:rPr>
              <a:t>外国人</a:t>
            </a:r>
            <a:r>
              <a:rPr kumimoji="1" lang="ja-JP" altLang="en-US">
                <a:solidFill>
                  <a:schemeClr val="bg1"/>
                </a:solidFill>
                <a:latin typeface="BIZ UDゴシック" panose="020B0400000000000000" pitchFamily="49" charset="-128"/>
                <a:ea typeface="BIZ UDゴシック" panose="020B0400000000000000" pitchFamily="49" charset="-128"/>
              </a:rPr>
              <a:t>向け</a:t>
            </a:r>
          </a:p>
        </p:txBody>
      </p:sp>
      <p:sp>
        <p:nvSpPr>
          <p:cNvPr id="27" name="四角形: 角を丸くする 26">
            <a:extLst>
              <a:ext uri="{FF2B5EF4-FFF2-40B4-BE49-F238E27FC236}">
                <a16:creationId xmlns:a16="http://schemas.microsoft.com/office/drawing/2014/main" id="{8E6AA5EF-FE9C-A86E-5B74-60DF718D27F3}"/>
              </a:ext>
            </a:extLst>
          </p:cNvPr>
          <p:cNvSpPr/>
          <p:nvPr/>
        </p:nvSpPr>
        <p:spPr>
          <a:xfrm>
            <a:off x="9565931"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定住者</a:t>
            </a:r>
          </a:p>
        </p:txBody>
      </p:sp>
      <p:sp>
        <p:nvSpPr>
          <p:cNvPr id="32" name="四角形: 角を丸くする 31">
            <a:extLst>
              <a:ext uri="{FF2B5EF4-FFF2-40B4-BE49-F238E27FC236}">
                <a16:creationId xmlns:a16="http://schemas.microsoft.com/office/drawing/2014/main" id="{78432DF6-8FFB-0B45-D3EF-A0BCC8F68078}"/>
              </a:ext>
            </a:extLst>
          </p:cNvPr>
          <p:cNvSpPr/>
          <p:nvPr/>
        </p:nvSpPr>
        <p:spPr>
          <a:xfrm>
            <a:off x="10645794"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tx1"/>
                </a:solidFill>
                <a:latin typeface="BIZ UDゴシック" panose="020B0400000000000000" pitchFamily="49" charset="-128"/>
                <a:ea typeface="BIZ UDゴシック" panose="020B0400000000000000" pitchFamily="49" charset="-128"/>
              </a:rPr>
              <a:t>特定技能</a:t>
            </a:r>
            <a:endParaRPr kumimoji="1" lang="ja-JP" altLang="en-US" sz="1600" spc="-300">
              <a:solidFill>
                <a:schemeClr val="tx1"/>
              </a:solidFill>
              <a:latin typeface="BIZ UDゴシック" panose="020B0400000000000000" pitchFamily="49" charset="-128"/>
              <a:ea typeface="BIZ UDゴシック" panose="020B0400000000000000" pitchFamily="49" charset="-128"/>
            </a:endParaRPr>
          </a:p>
        </p:txBody>
      </p:sp>
      <p:sp>
        <p:nvSpPr>
          <p:cNvPr id="33" name="四角形: 角を丸くする 32">
            <a:extLst>
              <a:ext uri="{FF2B5EF4-FFF2-40B4-BE49-F238E27FC236}">
                <a16:creationId xmlns:a16="http://schemas.microsoft.com/office/drawing/2014/main" id="{4660C478-19CC-B0E5-7351-1FEDA484B374}"/>
              </a:ext>
            </a:extLst>
          </p:cNvPr>
          <p:cNvSpPr/>
          <p:nvPr/>
        </p:nvSpPr>
        <p:spPr>
          <a:xfrm>
            <a:off x="10645794" y="805367"/>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技人国</a:t>
            </a:r>
          </a:p>
        </p:txBody>
      </p:sp>
      <p:sp>
        <p:nvSpPr>
          <p:cNvPr id="34" name="四角形: 角を丸くする 33">
            <a:extLst>
              <a:ext uri="{FF2B5EF4-FFF2-40B4-BE49-F238E27FC236}">
                <a16:creationId xmlns:a16="http://schemas.microsoft.com/office/drawing/2014/main" id="{9DEBC133-9783-85CE-6FE2-CA5C7DBDCE28}"/>
              </a:ext>
            </a:extLst>
          </p:cNvPr>
          <p:cNvSpPr/>
          <p:nvPr/>
        </p:nvSpPr>
        <p:spPr>
          <a:xfrm>
            <a:off x="9565931" y="794898"/>
            <a:ext cx="995700" cy="280657"/>
          </a:xfrm>
          <a:prstGeom prst="roundRect">
            <a:avLst/>
          </a:prstGeom>
          <a:solidFill>
            <a:schemeClr val="bg1">
              <a:lumMod val="85000"/>
            </a:schemeClr>
          </a:solidFill>
          <a:ln>
            <a:solidFill>
              <a:schemeClr val="bg1">
                <a:lumMod val="8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bg1"/>
                </a:solidFill>
                <a:latin typeface="BIZ UDゴシック" panose="020B0400000000000000" pitchFamily="49" charset="-128"/>
                <a:ea typeface="BIZ UDゴシック" panose="020B0400000000000000" pitchFamily="49" charset="-128"/>
              </a:rPr>
              <a:t>技能実習</a:t>
            </a:r>
            <a:endParaRPr kumimoji="1" lang="ja-JP" altLang="en-US" sz="1600" spc="-300">
              <a:solidFill>
                <a:schemeClr val="bg1"/>
              </a:solidFill>
              <a:latin typeface="BIZ UDゴシック" panose="020B0400000000000000" pitchFamily="49" charset="-128"/>
              <a:ea typeface="BIZ UDゴシック" panose="020B0400000000000000" pitchFamily="49" charset="-128"/>
            </a:endParaRPr>
          </a:p>
        </p:txBody>
      </p:sp>
      <p:sp>
        <p:nvSpPr>
          <p:cNvPr id="35" name="四角形: 角を丸くする 34">
            <a:extLst>
              <a:ext uri="{FF2B5EF4-FFF2-40B4-BE49-F238E27FC236}">
                <a16:creationId xmlns:a16="http://schemas.microsoft.com/office/drawing/2014/main" id="{ECCA9EBE-C549-11AC-8D84-5E46CCFA35E3}"/>
              </a:ext>
            </a:extLst>
          </p:cNvPr>
          <p:cNvSpPr/>
          <p:nvPr/>
        </p:nvSpPr>
        <p:spPr>
          <a:xfrm>
            <a:off x="8043684" y="473448"/>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a:solidFill>
                  <a:schemeClr val="tx1"/>
                </a:solidFill>
                <a:latin typeface="BIZ UDゴシック" panose="020B0400000000000000" pitchFamily="49" charset="-128"/>
                <a:ea typeface="BIZ UDゴシック" panose="020B0400000000000000" pitchFamily="49" charset="-128"/>
              </a:rPr>
              <a:t>企業向け</a:t>
            </a:r>
          </a:p>
        </p:txBody>
      </p:sp>
      <p:sp>
        <p:nvSpPr>
          <p:cNvPr id="16" name="正方形/長方形 15">
            <a:extLst>
              <a:ext uri="{FF2B5EF4-FFF2-40B4-BE49-F238E27FC236}">
                <a16:creationId xmlns:a16="http://schemas.microsoft.com/office/drawing/2014/main" id="{C1954E4F-9610-AAE4-E25A-870D5E1B7EF4}"/>
              </a:ext>
            </a:extLst>
          </p:cNvPr>
          <p:cNvSpPr/>
          <p:nvPr/>
        </p:nvSpPr>
        <p:spPr>
          <a:xfrm>
            <a:off x="1" y="-4619"/>
            <a:ext cx="662134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外国人材の確保支援（あいち外国人材受入サポートセンター）</a:t>
            </a:r>
          </a:p>
        </p:txBody>
      </p:sp>
      <p:sp>
        <p:nvSpPr>
          <p:cNvPr id="22" name="四角形: 角を丸くする 21">
            <a:extLst>
              <a:ext uri="{FF2B5EF4-FFF2-40B4-BE49-F238E27FC236}">
                <a16:creationId xmlns:a16="http://schemas.microsoft.com/office/drawing/2014/main" id="{AE97D098-648C-29BF-5285-0F8C0B4F5A2D}"/>
              </a:ext>
            </a:extLst>
          </p:cNvPr>
          <p:cNvSpPr/>
          <p:nvPr/>
        </p:nvSpPr>
        <p:spPr>
          <a:xfrm>
            <a:off x="9683373" y="2491832"/>
            <a:ext cx="1958121" cy="704162"/>
          </a:xfrm>
          <a:prstGeom prst="roundRect">
            <a:avLst>
              <a:gd name="adj" fmla="val 29208"/>
            </a:avLst>
          </a:prstGeom>
          <a:solidFill>
            <a:srgbClr val="FFFF00"/>
          </a:solidFill>
          <a:ln w="12700">
            <a:solidFill>
              <a:srgbClr val="002060"/>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dirty="0">
                <a:solidFill>
                  <a:schemeClr val="tx1"/>
                </a:solidFill>
                <a:latin typeface="BIZ UDPゴシック" panose="020B0400000000000000" pitchFamily="50" charset="-128"/>
                <a:ea typeface="BIZ UDPゴシック"/>
              </a:rPr>
              <a:t>７</a:t>
            </a:r>
            <a:r>
              <a:rPr kumimoji="1" lang="ja-JP" altLang="en-US" dirty="0">
                <a:solidFill>
                  <a:schemeClr val="tx1"/>
                </a:solidFill>
                <a:latin typeface="BIZ UDPゴシック" panose="020B0400000000000000" pitchFamily="50" charset="-128"/>
                <a:ea typeface="BIZ UDPゴシック"/>
              </a:rPr>
              <a:t>月以降に</a:t>
            </a:r>
            <a:endParaRPr kumimoji="1" lang="en-US" altLang="ja-JP" dirty="0">
              <a:solidFill>
                <a:schemeClr val="tx1"/>
              </a:solidFill>
              <a:latin typeface="BIZ UDPゴシック" panose="020B0400000000000000" pitchFamily="50" charset="-128"/>
              <a:ea typeface="BIZ UDPゴシック"/>
            </a:endParaRPr>
          </a:p>
          <a:p>
            <a:pPr algn="ctr"/>
            <a:r>
              <a:rPr kumimoji="1" lang="ja-JP" altLang="en-US" dirty="0">
                <a:solidFill>
                  <a:schemeClr val="tx1"/>
                </a:solidFill>
                <a:latin typeface="BIZ UDPゴシック" panose="020B0400000000000000" pitchFamily="50" charset="-128"/>
                <a:ea typeface="BIZ UDPゴシック"/>
              </a:rPr>
              <a:t>第２期募集予定</a:t>
            </a:r>
          </a:p>
        </p:txBody>
      </p:sp>
    </p:spTree>
    <p:extLst>
      <p:ext uri="{BB962C8B-B14F-4D97-AF65-F5344CB8AC3E}">
        <p14:creationId xmlns:p14="http://schemas.microsoft.com/office/powerpoint/2010/main" val="1918303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3" y="532412"/>
            <a:ext cx="6907762" cy="597888"/>
          </a:xfrm>
        </p:spPr>
        <p:txBody>
          <a:bodyPr>
            <a:noAutofit/>
          </a:bodyPr>
          <a:lstStyle/>
          <a:p>
            <a:pPr algn="l"/>
            <a:r>
              <a:rPr lang="ja-JP" altLang="en-US" sz="3600" b="1">
                <a:latin typeface="BIZ UDゴシック" panose="020B0400000000000000" pitchFamily="49" charset="-128"/>
                <a:ea typeface="BIZ UDゴシック" panose="020B0400000000000000" pitchFamily="49" charset="-128"/>
              </a:rPr>
              <a:t>④国内合同企業説明会の開催</a:t>
            </a:r>
            <a:endParaRPr kumimoji="1" lang="ja-JP" altLang="en-US" sz="3600" b="1">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830997"/>
          </a:xfrm>
          <a:prstGeom prst="rect">
            <a:avLst/>
          </a:prstGeom>
          <a:solidFill>
            <a:schemeClr val="bg1">
              <a:lumMod val="95000"/>
            </a:schemeClr>
          </a:solidFill>
        </p:spPr>
        <p:txBody>
          <a:bodyPr wrap="square" rtlCol="0">
            <a:spAutoFit/>
          </a:bodyPr>
          <a:lstStyle/>
          <a:p>
            <a:pPr marL="285750" indent="-285750">
              <a:buFont typeface="Arial" panose="020B0604020202020204" pitchFamily="34" charset="0"/>
              <a:buChar char="•"/>
            </a:pPr>
            <a:r>
              <a:rPr lang="ja-JP" altLang="en-US" sz="2400" dirty="0">
                <a:latin typeface="BIZ UDゴシック" panose="020B0400000000000000" pitchFamily="49" charset="-128"/>
                <a:ea typeface="BIZ UDゴシック" panose="020B0400000000000000" pitchFamily="49" charset="-128"/>
              </a:rPr>
              <a:t>県内企業と就職を希望する外国人を対象とした合同企業説明会を対面で開催</a:t>
            </a:r>
            <a:endParaRPr lang="en-US" altLang="ja-JP" sz="2400" dirty="0">
              <a:latin typeface="BIZ UDゴシック" panose="020B0400000000000000" pitchFamily="49" charset="-128"/>
              <a:ea typeface="BIZ UDゴシック" panose="020B0400000000000000" pitchFamily="49" charset="-128"/>
            </a:endParaRPr>
          </a:p>
          <a:p>
            <a:pPr marL="285750" indent="-285750">
              <a:buFont typeface="Arial" panose="020B0604020202020204" pitchFamily="34" charset="0"/>
              <a:buChar char="•"/>
            </a:pPr>
            <a:r>
              <a:rPr lang="ja-JP" altLang="en-US" sz="2400" dirty="0">
                <a:latin typeface="BIZ UDゴシック" panose="020B0400000000000000" pitchFamily="49" charset="-128"/>
                <a:ea typeface="BIZ UDゴシック" panose="020B0400000000000000" pitchFamily="49" charset="-128"/>
              </a:rPr>
              <a:t>外国人材向けの就職支援セミナーもあわせて開催</a:t>
            </a:r>
          </a:p>
        </p:txBody>
      </p:sp>
      <p:sp>
        <p:nvSpPr>
          <p:cNvPr id="14" name="正方形/長方形 13">
            <a:extLst>
              <a:ext uri="{FF2B5EF4-FFF2-40B4-BE49-F238E27FC236}">
                <a16:creationId xmlns:a16="http://schemas.microsoft.com/office/drawing/2014/main" id="{C66C0267-40EC-5BC1-C444-534F83723907}"/>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051BBA9-8866-B173-978C-466E8E180D19}"/>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grpSp>
        <p:nvGrpSpPr>
          <p:cNvPr id="7" name="グループ化 6">
            <a:extLst>
              <a:ext uri="{FF2B5EF4-FFF2-40B4-BE49-F238E27FC236}">
                <a16:creationId xmlns:a16="http://schemas.microsoft.com/office/drawing/2014/main" id="{261144A0-A63E-D095-358A-3D7A72942285}"/>
              </a:ext>
            </a:extLst>
          </p:cNvPr>
          <p:cNvGrpSpPr/>
          <p:nvPr/>
        </p:nvGrpSpPr>
        <p:grpSpPr>
          <a:xfrm>
            <a:off x="9539511" y="2943697"/>
            <a:ext cx="1899485" cy="3212045"/>
            <a:chOff x="10212248" y="2034792"/>
            <a:chExt cx="1573648" cy="2661052"/>
          </a:xfrm>
        </p:grpSpPr>
        <p:pic>
          <p:nvPicPr>
            <p:cNvPr id="28" name="図 27" descr="ダンサー, スポーツゲーム, 女性, 立つ が含まれている画像&#10;&#10;自動的に生成された説明">
              <a:extLst>
                <a:ext uri="{FF2B5EF4-FFF2-40B4-BE49-F238E27FC236}">
                  <a16:creationId xmlns:a16="http://schemas.microsoft.com/office/drawing/2014/main" id="{D47B9F37-6801-1A62-6C8B-50931AA19B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53" t="60592"/>
            <a:stretch/>
          </p:blipFill>
          <p:spPr>
            <a:xfrm>
              <a:off x="10508804" y="2758707"/>
              <a:ext cx="1277092" cy="1937137"/>
            </a:xfrm>
            <a:prstGeom prst="rect">
              <a:avLst/>
            </a:prstGeom>
          </p:spPr>
        </p:pic>
        <p:grpSp>
          <p:nvGrpSpPr>
            <p:cNvPr id="31" name="グループ化 30">
              <a:extLst>
                <a:ext uri="{FF2B5EF4-FFF2-40B4-BE49-F238E27FC236}">
                  <a16:creationId xmlns:a16="http://schemas.microsoft.com/office/drawing/2014/main" id="{BA9899EA-2A3E-BBA6-AD3C-78DD6B06A854}"/>
                </a:ext>
              </a:extLst>
            </p:cNvPr>
            <p:cNvGrpSpPr/>
            <p:nvPr/>
          </p:nvGrpSpPr>
          <p:grpSpPr>
            <a:xfrm>
              <a:off x="10212248" y="2034792"/>
              <a:ext cx="1409163" cy="863415"/>
              <a:chOff x="10241302" y="3702277"/>
              <a:chExt cx="1409163" cy="863415"/>
            </a:xfrm>
          </p:grpSpPr>
          <p:sp>
            <p:nvSpPr>
              <p:cNvPr id="29" name="吹き出し: 角を丸めた四角形 28">
                <a:extLst>
                  <a:ext uri="{FF2B5EF4-FFF2-40B4-BE49-F238E27FC236}">
                    <a16:creationId xmlns:a16="http://schemas.microsoft.com/office/drawing/2014/main" id="{C968971D-FBF5-2621-4410-8B8A22D0DE86}"/>
                  </a:ext>
                </a:extLst>
              </p:cNvPr>
              <p:cNvSpPr/>
              <p:nvPr/>
            </p:nvSpPr>
            <p:spPr>
              <a:xfrm>
                <a:off x="10508526" y="4100967"/>
                <a:ext cx="862823" cy="464725"/>
              </a:xfrm>
              <a:prstGeom prst="wedgeRoundRectCallout">
                <a:avLst>
                  <a:gd name="adj1" fmla="val -20833"/>
                  <a:gd name="adj2" fmla="val 78826"/>
                  <a:gd name="adj3" fmla="val 16667"/>
                </a:avLst>
              </a:prstGeom>
              <a:solidFill>
                <a:schemeClr val="bg1"/>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TextBox 89">
                <a:extLst>
                  <a:ext uri="{FF2B5EF4-FFF2-40B4-BE49-F238E27FC236}">
                    <a16:creationId xmlns:a16="http://schemas.microsoft.com/office/drawing/2014/main" id="{216435A9-0CA9-DBD7-8056-1DC82BE221E2}"/>
                  </a:ext>
                </a:extLst>
              </p:cNvPr>
              <p:cNvSpPr txBox="1"/>
              <p:nvPr/>
            </p:nvSpPr>
            <p:spPr>
              <a:xfrm>
                <a:off x="10241302" y="3702277"/>
                <a:ext cx="1409163" cy="765209"/>
              </a:xfrm>
              <a:prstGeom prst="rect">
                <a:avLst/>
              </a:prstGeom>
            </p:spPr>
            <p:txBody>
              <a:bodyPr wrap="square" lIns="0" tIns="0" rIns="0" bIns="0" rtlCol="0" anchor="t">
                <a:spAutoFit/>
              </a:bodyPr>
              <a:lstStyle/>
              <a:p>
                <a:pPr marL="0" lvl="0" indent="0" algn="ctr">
                  <a:lnSpc>
                    <a:spcPts val="7699"/>
                  </a:lnSpc>
                  <a:spcBef>
                    <a:spcPct val="0"/>
                  </a:spcBef>
                </a:pPr>
                <a:r>
                  <a:rPr lang="en-US" altLang="ja-JP" sz="1100" u="none" strike="noStrike">
                    <a:solidFill>
                      <a:srgbClr val="AAABAC"/>
                    </a:solidFill>
                    <a:latin typeface="源暎ラテミン"/>
                    <a:ea typeface="源暎ラテミン"/>
                    <a:cs typeface="源暎ラテミン"/>
                    <a:sym typeface="源暎ラテミン"/>
                  </a:rPr>
                  <a:t>JOBFAIR</a:t>
                </a:r>
                <a:endParaRPr lang="en-US" sz="800" u="none" strike="noStrike">
                  <a:solidFill>
                    <a:srgbClr val="AAABAC"/>
                  </a:solidFill>
                  <a:latin typeface="源暎ラテミン"/>
                  <a:ea typeface="源暎ラテミン"/>
                  <a:cs typeface="源暎ラテミン"/>
                  <a:sym typeface="源暎ラテミン"/>
                </a:endParaRPr>
              </a:p>
            </p:txBody>
          </p:sp>
        </p:grpSp>
      </p:grpSp>
      <p:sp>
        <p:nvSpPr>
          <p:cNvPr id="6" name="正方形/長方形 5">
            <a:extLst>
              <a:ext uri="{FF2B5EF4-FFF2-40B4-BE49-F238E27FC236}">
                <a16:creationId xmlns:a16="http://schemas.microsoft.com/office/drawing/2014/main" id="{B519D767-AEAB-3C0B-2E11-62E9BAB932DC}"/>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スライド番号プレースホルダー 16">
            <a:extLst>
              <a:ext uri="{FF2B5EF4-FFF2-40B4-BE49-F238E27FC236}">
                <a16:creationId xmlns:a16="http://schemas.microsoft.com/office/drawing/2014/main" id="{A9A6505F-269C-019A-1899-3AE66958C3D2}"/>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15</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15" name="四角形: 角を丸くする 14">
            <a:extLst>
              <a:ext uri="{FF2B5EF4-FFF2-40B4-BE49-F238E27FC236}">
                <a16:creationId xmlns:a16="http://schemas.microsoft.com/office/drawing/2014/main" id="{F124A6A3-DD0B-F525-C6E9-C279622C3A95}"/>
              </a:ext>
            </a:extLst>
          </p:cNvPr>
          <p:cNvSpPr/>
          <p:nvPr/>
        </p:nvSpPr>
        <p:spPr>
          <a:xfrm>
            <a:off x="9565931"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定住者</a:t>
            </a:r>
          </a:p>
        </p:txBody>
      </p:sp>
      <p:sp>
        <p:nvSpPr>
          <p:cNvPr id="24" name="四角形: 角を丸くする 23">
            <a:extLst>
              <a:ext uri="{FF2B5EF4-FFF2-40B4-BE49-F238E27FC236}">
                <a16:creationId xmlns:a16="http://schemas.microsoft.com/office/drawing/2014/main" id="{0CE03899-8C2F-4DAA-12D8-DF1FF53756A1}"/>
              </a:ext>
            </a:extLst>
          </p:cNvPr>
          <p:cNvSpPr/>
          <p:nvPr/>
        </p:nvSpPr>
        <p:spPr>
          <a:xfrm>
            <a:off x="10645794"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tx1"/>
                </a:solidFill>
                <a:latin typeface="BIZ UDゴシック" panose="020B0400000000000000" pitchFamily="49" charset="-128"/>
                <a:ea typeface="BIZ UDゴシック" panose="020B0400000000000000" pitchFamily="49" charset="-128"/>
              </a:rPr>
              <a:t>特定技能</a:t>
            </a:r>
            <a:endParaRPr kumimoji="1" lang="ja-JP" altLang="en-US" sz="1600" spc="-300">
              <a:solidFill>
                <a:schemeClr val="tx1"/>
              </a:solidFill>
              <a:latin typeface="BIZ UDゴシック" panose="020B0400000000000000" pitchFamily="49" charset="-128"/>
              <a:ea typeface="BIZ UDゴシック" panose="020B0400000000000000" pitchFamily="49" charset="-128"/>
            </a:endParaRPr>
          </a:p>
        </p:txBody>
      </p:sp>
      <p:sp>
        <p:nvSpPr>
          <p:cNvPr id="25" name="四角形: 角を丸くする 24">
            <a:extLst>
              <a:ext uri="{FF2B5EF4-FFF2-40B4-BE49-F238E27FC236}">
                <a16:creationId xmlns:a16="http://schemas.microsoft.com/office/drawing/2014/main" id="{12EC0628-47C8-E046-D2FF-992E24768A11}"/>
              </a:ext>
            </a:extLst>
          </p:cNvPr>
          <p:cNvSpPr/>
          <p:nvPr/>
        </p:nvSpPr>
        <p:spPr>
          <a:xfrm>
            <a:off x="10645794" y="805367"/>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技人国</a:t>
            </a:r>
          </a:p>
        </p:txBody>
      </p:sp>
      <p:sp>
        <p:nvSpPr>
          <p:cNvPr id="33" name="四角形: 角を丸くする 32">
            <a:extLst>
              <a:ext uri="{FF2B5EF4-FFF2-40B4-BE49-F238E27FC236}">
                <a16:creationId xmlns:a16="http://schemas.microsoft.com/office/drawing/2014/main" id="{2E7529A9-1A7B-D7FF-4681-FDDFE65D8B54}"/>
              </a:ext>
            </a:extLst>
          </p:cNvPr>
          <p:cNvSpPr/>
          <p:nvPr/>
        </p:nvSpPr>
        <p:spPr>
          <a:xfrm>
            <a:off x="9565931" y="790319"/>
            <a:ext cx="995700" cy="280657"/>
          </a:xfrm>
          <a:prstGeom prst="roundRect">
            <a:avLst/>
          </a:prstGeom>
          <a:solidFill>
            <a:schemeClr val="bg1">
              <a:lumMod val="8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dist"/>
            <a:r>
              <a:rPr kumimoji="1" lang="ja-JP" altLang="en-US" spc="-300">
                <a:solidFill>
                  <a:schemeClr val="bg1"/>
                </a:solidFill>
                <a:latin typeface="BIZ UDゴシック" panose="020B0400000000000000" pitchFamily="49" charset="-128"/>
                <a:ea typeface="BIZ UDゴシック" panose="020B0400000000000000" pitchFamily="49" charset="-128"/>
              </a:rPr>
              <a:t>技能実習</a:t>
            </a:r>
          </a:p>
        </p:txBody>
      </p:sp>
      <p:sp>
        <p:nvSpPr>
          <p:cNvPr id="34" name="四角形: 角を丸くする 33">
            <a:extLst>
              <a:ext uri="{FF2B5EF4-FFF2-40B4-BE49-F238E27FC236}">
                <a16:creationId xmlns:a16="http://schemas.microsoft.com/office/drawing/2014/main" id="{3243789E-5A43-62D2-E826-94ADFF3CE3ED}"/>
              </a:ext>
            </a:extLst>
          </p:cNvPr>
          <p:cNvSpPr/>
          <p:nvPr/>
        </p:nvSpPr>
        <p:spPr>
          <a:xfrm>
            <a:off x="8043684" y="473448"/>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a:solidFill>
                  <a:schemeClr val="tx1"/>
                </a:solidFill>
                <a:latin typeface="BIZ UDゴシック" panose="020B0400000000000000" pitchFamily="49" charset="-128"/>
                <a:ea typeface="BIZ UDゴシック" panose="020B0400000000000000" pitchFamily="49" charset="-128"/>
              </a:rPr>
              <a:t>企業向け</a:t>
            </a:r>
          </a:p>
        </p:txBody>
      </p:sp>
      <p:sp>
        <p:nvSpPr>
          <p:cNvPr id="40" name="四角形: 角を丸くする 39">
            <a:extLst>
              <a:ext uri="{FF2B5EF4-FFF2-40B4-BE49-F238E27FC236}">
                <a16:creationId xmlns:a16="http://schemas.microsoft.com/office/drawing/2014/main" id="{B742A3DC-6E03-2C1E-210F-CB56F284B148}"/>
              </a:ext>
            </a:extLst>
          </p:cNvPr>
          <p:cNvSpPr/>
          <p:nvPr/>
        </p:nvSpPr>
        <p:spPr>
          <a:xfrm>
            <a:off x="8043684" y="804787"/>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a:solidFill>
                  <a:schemeClr val="tx1"/>
                </a:solidFill>
                <a:latin typeface="BIZ UDゴシック" panose="020B0400000000000000" pitchFamily="49" charset="-128"/>
                <a:ea typeface="BIZ UDゴシック" panose="020B0400000000000000" pitchFamily="49" charset="-128"/>
              </a:rPr>
              <a:t>外国人</a:t>
            </a:r>
            <a:r>
              <a:rPr kumimoji="1" lang="ja-JP" altLang="en-US">
                <a:solidFill>
                  <a:schemeClr val="tx1"/>
                </a:solidFill>
                <a:latin typeface="BIZ UDゴシック" panose="020B0400000000000000" pitchFamily="49" charset="-128"/>
                <a:ea typeface="BIZ UDゴシック" panose="020B0400000000000000" pitchFamily="49" charset="-128"/>
              </a:rPr>
              <a:t>向け</a:t>
            </a:r>
          </a:p>
        </p:txBody>
      </p:sp>
      <p:sp>
        <p:nvSpPr>
          <p:cNvPr id="3" name="四角形: 角を丸くする 2">
            <a:extLst>
              <a:ext uri="{FF2B5EF4-FFF2-40B4-BE49-F238E27FC236}">
                <a16:creationId xmlns:a16="http://schemas.microsoft.com/office/drawing/2014/main" id="{DFD5BE45-C941-5409-5C94-63F31728CF7F}"/>
              </a:ext>
            </a:extLst>
          </p:cNvPr>
          <p:cNvSpPr/>
          <p:nvPr/>
        </p:nvSpPr>
        <p:spPr>
          <a:xfrm>
            <a:off x="548105" y="2512559"/>
            <a:ext cx="1541525" cy="645196"/>
          </a:xfrm>
          <a:prstGeom prst="roundRect">
            <a:avLst/>
          </a:prstGeom>
          <a:solidFill>
            <a:srgbClr val="FFFF00"/>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a:t>
            </a:r>
            <a:endParaRPr kumimoji="1" lang="ja-JP" altLang="en-US" dirty="0"/>
          </a:p>
        </p:txBody>
      </p:sp>
      <p:sp>
        <p:nvSpPr>
          <p:cNvPr id="9" name="テキスト ボックス 8">
            <a:extLst>
              <a:ext uri="{FF2B5EF4-FFF2-40B4-BE49-F238E27FC236}">
                <a16:creationId xmlns:a16="http://schemas.microsoft.com/office/drawing/2014/main" id="{B9B295FA-F26F-6BDD-2E33-AE3F82DEE11F}"/>
              </a:ext>
            </a:extLst>
          </p:cNvPr>
          <p:cNvSpPr txBox="1"/>
          <p:nvPr/>
        </p:nvSpPr>
        <p:spPr>
          <a:xfrm>
            <a:off x="555758" y="2571548"/>
            <a:ext cx="1541525" cy="523220"/>
          </a:xfrm>
          <a:prstGeom prst="rect">
            <a:avLst/>
          </a:prstGeom>
          <a:noFill/>
        </p:spPr>
        <p:txBody>
          <a:bodyPr wrap="square" rtlCol="0">
            <a:spAutoFit/>
          </a:bodyPr>
          <a:lstStyle/>
          <a:p>
            <a:pPr algn="ctr"/>
            <a:r>
              <a:rPr lang="ja-JP" altLang="en-US" sz="2800" b="1" dirty="0">
                <a:latin typeface="BIZ UDゴシック" panose="020B0400000000000000" pitchFamily="49" charset="-128"/>
                <a:ea typeface="BIZ UDゴシック" panose="020B0400000000000000" pitchFamily="49" charset="-128"/>
              </a:rPr>
              <a:t>準備中</a:t>
            </a:r>
            <a:endParaRPr lang="en-US" altLang="ja-JP" sz="2800" b="1" dirty="0">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CB6F867A-24D0-2232-121A-F04E5ABD84A2}"/>
              </a:ext>
            </a:extLst>
          </p:cNvPr>
          <p:cNvSpPr txBox="1"/>
          <p:nvPr/>
        </p:nvSpPr>
        <p:spPr>
          <a:xfrm>
            <a:off x="2127208" y="2496326"/>
            <a:ext cx="6669277" cy="707886"/>
          </a:xfrm>
          <a:prstGeom prst="rect">
            <a:avLst/>
          </a:prstGeom>
          <a:noFill/>
        </p:spPr>
        <p:txBody>
          <a:bodyPr wrap="square" rtlCol="0">
            <a:spAutoFit/>
          </a:bodyPr>
          <a:lstStyle/>
          <a:p>
            <a:r>
              <a:rPr lang="ja-JP" altLang="en-US" sz="2000" b="1" dirty="0">
                <a:latin typeface="BIZ UDゴシック" panose="020B0400000000000000" pitchFamily="49" charset="-128"/>
                <a:ea typeface="BIZ UDゴシック" panose="020B0400000000000000" pitchFamily="49" charset="-128"/>
              </a:rPr>
              <a:t>準備ができ次第、あいち外国人材受入サポートセンター</a:t>
            </a:r>
            <a:endParaRPr lang="en-US" altLang="ja-JP" sz="2000" b="1" dirty="0">
              <a:latin typeface="BIZ UDゴシック" panose="020B0400000000000000" pitchFamily="49" charset="-128"/>
              <a:ea typeface="BIZ UDゴシック" panose="020B0400000000000000" pitchFamily="49" charset="-128"/>
            </a:endParaRPr>
          </a:p>
          <a:p>
            <a:r>
              <a:rPr lang="ja-JP" altLang="en-US" sz="2000" b="1" dirty="0">
                <a:latin typeface="BIZ UDゴシック" panose="020B0400000000000000" pitchFamily="49" charset="-128"/>
                <a:ea typeface="BIZ UDゴシック" panose="020B0400000000000000" pitchFamily="49" charset="-128"/>
              </a:rPr>
              <a:t>ホームページでご案内します。</a:t>
            </a:r>
            <a:endParaRPr lang="en-US" altLang="ja-JP" sz="2000" b="1" dirty="0">
              <a:latin typeface="BIZ UDゴシック" panose="020B0400000000000000" pitchFamily="49" charset="-128"/>
              <a:ea typeface="BIZ UDゴシック" panose="020B0400000000000000" pitchFamily="49" charset="-128"/>
            </a:endParaRPr>
          </a:p>
        </p:txBody>
      </p:sp>
      <p:sp>
        <p:nvSpPr>
          <p:cNvPr id="17" name="四角形: 角を丸くする 16">
            <a:extLst>
              <a:ext uri="{FF2B5EF4-FFF2-40B4-BE49-F238E27FC236}">
                <a16:creationId xmlns:a16="http://schemas.microsoft.com/office/drawing/2014/main" id="{C4535CEA-66DA-6E77-D237-B5859BE2491E}"/>
              </a:ext>
            </a:extLst>
          </p:cNvPr>
          <p:cNvSpPr/>
          <p:nvPr/>
        </p:nvSpPr>
        <p:spPr>
          <a:xfrm>
            <a:off x="921665" y="3752921"/>
            <a:ext cx="7837242" cy="2452512"/>
          </a:xfrm>
          <a:prstGeom prst="roundRect">
            <a:avLst>
              <a:gd name="adj" fmla="val 12986"/>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Freeform 27">
            <a:extLst>
              <a:ext uri="{FF2B5EF4-FFF2-40B4-BE49-F238E27FC236}">
                <a16:creationId xmlns:a16="http://schemas.microsoft.com/office/drawing/2014/main" id="{8DF5E0EA-82E7-842E-1568-23DD2EE70E7B}"/>
              </a:ext>
            </a:extLst>
          </p:cNvPr>
          <p:cNvSpPr/>
          <p:nvPr/>
        </p:nvSpPr>
        <p:spPr>
          <a:xfrm>
            <a:off x="1106778" y="4424728"/>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実施規模</a:t>
            </a:r>
          </a:p>
        </p:txBody>
      </p:sp>
      <p:sp>
        <p:nvSpPr>
          <p:cNvPr id="26" name="Freeform 27">
            <a:extLst>
              <a:ext uri="{FF2B5EF4-FFF2-40B4-BE49-F238E27FC236}">
                <a16:creationId xmlns:a16="http://schemas.microsoft.com/office/drawing/2014/main" id="{B1FDFB7A-745F-E71B-30F5-B38CB397E5B4}"/>
              </a:ext>
            </a:extLst>
          </p:cNvPr>
          <p:cNvSpPr/>
          <p:nvPr/>
        </p:nvSpPr>
        <p:spPr>
          <a:xfrm>
            <a:off x="1106778" y="5517165"/>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内定者数</a:t>
            </a:r>
          </a:p>
        </p:txBody>
      </p:sp>
      <p:sp>
        <p:nvSpPr>
          <p:cNvPr id="32" name="正方形/長方形 31">
            <a:extLst>
              <a:ext uri="{FF2B5EF4-FFF2-40B4-BE49-F238E27FC236}">
                <a16:creationId xmlns:a16="http://schemas.microsoft.com/office/drawing/2014/main" id="{A0BAD211-7032-CCA1-533D-D7B4CB894E08}"/>
              </a:ext>
            </a:extLst>
          </p:cNvPr>
          <p:cNvSpPr/>
          <p:nvPr/>
        </p:nvSpPr>
        <p:spPr>
          <a:xfrm>
            <a:off x="2448280" y="4330971"/>
            <a:ext cx="3349495" cy="923330"/>
          </a:xfrm>
          <a:prstGeom prst="rect">
            <a:avLst/>
          </a:prstGeom>
          <a:noFill/>
          <a:ln>
            <a:noFill/>
          </a:ln>
        </p:spPr>
        <p:txBody>
          <a:bodyPr wrap="square" anchor="ctr">
            <a:spAutoFit/>
          </a:bodyPr>
          <a:lstStyle/>
          <a:p>
            <a:r>
              <a:rPr lang="en-US" altLang="ja-JP" dirty="0">
                <a:ln w="66675">
                  <a:noFill/>
                </a:ln>
                <a:solidFill>
                  <a:srgbClr val="000000"/>
                </a:solidFill>
                <a:latin typeface="BIZ UDPゴシック" panose="020B0400000000000000" pitchFamily="50" charset="-128"/>
                <a:ea typeface="BIZ UDPゴシック" panose="020B0400000000000000" pitchFamily="50" charset="-128"/>
              </a:rPr>
              <a:t>2</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回開催</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出展企業数：計</a:t>
            </a:r>
            <a:r>
              <a:rPr lang="en-US" altLang="ja-JP" dirty="0">
                <a:ln w="66675">
                  <a:noFill/>
                </a:ln>
                <a:solidFill>
                  <a:srgbClr val="000000"/>
                </a:solidFill>
                <a:latin typeface="BIZ UDPゴシック" panose="020B0400000000000000" pitchFamily="50" charset="-128"/>
                <a:ea typeface="BIZ UDPゴシック" panose="020B0400000000000000" pitchFamily="50" charset="-128"/>
              </a:rPr>
              <a:t>61</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社</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参加外国人数：計</a:t>
            </a:r>
            <a:r>
              <a:rPr lang="en-US" altLang="ja-JP" dirty="0">
                <a:ln w="66675">
                  <a:noFill/>
                </a:ln>
                <a:solidFill>
                  <a:srgbClr val="000000"/>
                </a:solidFill>
                <a:latin typeface="BIZ UDPゴシック" panose="020B0400000000000000" pitchFamily="50" charset="-128"/>
                <a:ea typeface="BIZ UDPゴシック" panose="020B0400000000000000" pitchFamily="50" charset="-128"/>
              </a:rPr>
              <a:t>678</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人</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p:txBody>
      </p:sp>
      <p:sp>
        <p:nvSpPr>
          <p:cNvPr id="35" name="正方形/長方形 34">
            <a:extLst>
              <a:ext uri="{FF2B5EF4-FFF2-40B4-BE49-F238E27FC236}">
                <a16:creationId xmlns:a16="http://schemas.microsoft.com/office/drawing/2014/main" id="{AD9E7C20-A89F-E4A2-D46B-996D1B21BEF1}"/>
              </a:ext>
            </a:extLst>
          </p:cNvPr>
          <p:cNvSpPr/>
          <p:nvPr/>
        </p:nvSpPr>
        <p:spPr>
          <a:xfrm>
            <a:off x="2448281" y="5534399"/>
            <a:ext cx="1067542" cy="369332"/>
          </a:xfrm>
          <a:prstGeom prst="rect">
            <a:avLst/>
          </a:prstGeom>
          <a:noFill/>
          <a:ln>
            <a:noFill/>
          </a:ln>
        </p:spPr>
        <p:txBody>
          <a:bodyPr wrap="square" anchor="ctr">
            <a:spAutoFit/>
          </a:bodyPr>
          <a:lstStyle/>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計</a:t>
            </a:r>
            <a:r>
              <a:rPr lang="en-US" altLang="ja-JP" dirty="0">
                <a:ln w="66675">
                  <a:noFill/>
                </a:ln>
                <a:solidFill>
                  <a:srgbClr val="000000"/>
                </a:solidFill>
                <a:latin typeface="BIZ UDPゴシック" panose="020B0400000000000000" pitchFamily="50" charset="-128"/>
                <a:ea typeface="BIZ UDPゴシック" panose="020B0400000000000000" pitchFamily="50" charset="-128"/>
              </a:rPr>
              <a:t>10</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人</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p:txBody>
      </p:sp>
      <p:pic>
        <p:nvPicPr>
          <p:cNvPr id="39" name="図 38" descr="空港のロビーにいる人たち&#10;&#10;AI 生成コンテンツは誤りを含む可能性があります。">
            <a:extLst>
              <a:ext uri="{FF2B5EF4-FFF2-40B4-BE49-F238E27FC236}">
                <a16:creationId xmlns:a16="http://schemas.microsoft.com/office/drawing/2014/main" id="{1A0DB015-567A-9C85-5872-D4175AA8075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5785188" y="4310958"/>
            <a:ext cx="2675068" cy="1783379"/>
          </a:xfrm>
          <a:prstGeom prst="rect">
            <a:avLst/>
          </a:prstGeom>
        </p:spPr>
      </p:pic>
      <p:sp>
        <p:nvSpPr>
          <p:cNvPr id="18" name="Freeform 27">
            <a:extLst>
              <a:ext uri="{FF2B5EF4-FFF2-40B4-BE49-F238E27FC236}">
                <a16:creationId xmlns:a16="http://schemas.microsoft.com/office/drawing/2014/main" id="{0E27B29F-F662-B622-AE8A-7A86478D98F3}"/>
              </a:ext>
            </a:extLst>
          </p:cNvPr>
          <p:cNvSpPr/>
          <p:nvPr/>
        </p:nvSpPr>
        <p:spPr>
          <a:xfrm>
            <a:off x="3847027" y="3571108"/>
            <a:ext cx="1401380"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42" name="Freeform 27">
            <a:extLst>
              <a:ext uri="{FF2B5EF4-FFF2-40B4-BE49-F238E27FC236}">
                <a16:creationId xmlns:a16="http://schemas.microsoft.com/office/drawing/2014/main" id="{11B3484E-3925-2A2B-8B2F-F80E490BE47E}"/>
              </a:ext>
            </a:extLst>
          </p:cNvPr>
          <p:cNvSpPr/>
          <p:nvPr/>
        </p:nvSpPr>
        <p:spPr>
          <a:xfrm>
            <a:off x="4896154" y="3571108"/>
            <a:ext cx="1401380"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20" name="テキスト ボックス 19">
            <a:extLst>
              <a:ext uri="{FF2B5EF4-FFF2-40B4-BE49-F238E27FC236}">
                <a16:creationId xmlns:a16="http://schemas.microsoft.com/office/drawing/2014/main" id="{4F73B0F9-639F-D6F8-9D42-281F9861618F}"/>
              </a:ext>
            </a:extLst>
          </p:cNvPr>
          <p:cNvSpPr txBox="1"/>
          <p:nvPr/>
        </p:nvSpPr>
        <p:spPr>
          <a:xfrm>
            <a:off x="3897131" y="3575800"/>
            <a:ext cx="2372675" cy="369332"/>
          </a:xfrm>
          <a:prstGeom prst="rect">
            <a:avLst/>
          </a:prstGeom>
          <a:noFill/>
        </p:spPr>
        <p:txBody>
          <a:bodyPr wrap="square" rtlCol="0">
            <a:spAutoFit/>
          </a:bodyPr>
          <a:lstStyle/>
          <a:p>
            <a:pPr algn="ctr"/>
            <a:r>
              <a:rPr lang="ja-JP" altLang="en-US" b="1" dirty="0">
                <a:solidFill>
                  <a:schemeClr val="bg1"/>
                </a:solidFill>
                <a:latin typeface="BIZ UDゴシック" panose="020B0400000000000000" pitchFamily="49" charset="-128"/>
                <a:ea typeface="BIZ UDゴシック" panose="020B0400000000000000" pitchFamily="49" charset="-128"/>
              </a:rPr>
              <a:t>昨年度の開催実績</a:t>
            </a:r>
            <a:endParaRPr lang="en-US" altLang="ja-JP" b="1" dirty="0">
              <a:solidFill>
                <a:schemeClr val="bg1"/>
              </a:solidFill>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AF2117DE-E962-F4D0-9654-372E01D2E9E4}"/>
              </a:ext>
            </a:extLst>
          </p:cNvPr>
          <p:cNvSpPr/>
          <p:nvPr/>
        </p:nvSpPr>
        <p:spPr>
          <a:xfrm>
            <a:off x="1" y="-4619"/>
            <a:ext cx="662134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外国人材の確保支援（あいち外国人材受入サポートセンター）</a:t>
            </a:r>
          </a:p>
        </p:txBody>
      </p:sp>
    </p:spTree>
    <p:extLst>
      <p:ext uri="{BB962C8B-B14F-4D97-AF65-F5344CB8AC3E}">
        <p14:creationId xmlns:p14="http://schemas.microsoft.com/office/powerpoint/2010/main" val="824809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7589838" cy="565150"/>
          </a:xfrm>
        </p:spPr>
        <p:txBody>
          <a:bodyPr>
            <a:noAutofit/>
          </a:bodyPr>
          <a:lstStyle/>
          <a:p>
            <a:pPr algn="l"/>
            <a:r>
              <a:rPr lang="ja-JP" altLang="en-US" sz="3600" b="1" spc="-150">
                <a:latin typeface="BIZ UDゴシック" panose="020B0400000000000000" pitchFamily="49" charset="-128"/>
                <a:ea typeface="BIZ UDゴシック" panose="020B0400000000000000" pitchFamily="49" charset="-128"/>
              </a:rPr>
              <a:t>⑤</a:t>
            </a:r>
            <a:r>
              <a:rPr kumimoji="1" lang="ja-JP" altLang="en-US" sz="3600" b="1" spc="-150">
                <a:latin typeface="BIZ UDゴシック" panose="020B0400000000000000" pitchFamily="49" charset="-128"/>
                <a:ea typeface="BIZ UDゴシック" panose="020B0400000000000000" pitchFamily="49" charset="-128"/>
              </a:rPr>
              <a:t>働く上で必要な</a:t>
            </a:r>
            <a:r>
              <a:rPr lang="ja-JP" altLang="en-US" sz="3600" b="1" spc="-150">
                <a:latin typeface="BIZ UDゴシック" panose="020B0400000000000000" pitchFamily="49" charset="-128"/>
                <a:ea typeface="BIZ UDゴシック" panose="020B0400000000000000" pitchFamily="49" charset="-128"/>
              </a:rPr>
              <a:t>日本語研修の実施</a:t>
            </a:r>
            <a:endParaRPr kumimoji="1" lang="ja-JP" altLang="en-US" sz="3600" b="1" spc="-150">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830997"/>
          </a:xfrm>
          <a:prstGeom prst="rect">
            <a:avLst/>
          </a:prstGeom>
          <a:solidFill>
            <a:schemeClr val="bg1">
              <a:lumMod val="95000"/>
            </a:schemeClr>
          </a:solidFill>
        </p:spPr>
        <p:txBody>
          <a:bodyPr wrap="square" rtlCol="0">
            <a:spAutoFit/>
          </a:bodyPr>
          <a:lstStyle/>
          <a:p>
            <a:r>
              <a:rPr lang="ja-JP" altLang="en-US" sz="2400">
                <a:latin typeface="BIZ UDゴシック" panose="020B0400000000000000" pitchFamily="49" charset="-128"/>
                <a:ea typeface="BIZ UDゴシック" panose="020B0400000000000000" pitchFamily="49" charset="-128"/>
              </a:rPr>
              <a:t>外国人材の定着を支援するため、日本語レベルに応じた働く上で必要な日本語研修を中小企業支援の一環として実施</a:t>
            </a:r>
            <a:endParaRPr lang="en-US" altLang="ja-JP" sz="2400">
              <a:latin typeface="BIZ UDゴシック" panose="020B0400000000000000" pitchFamily="49" charset="-128"/>
              <a:ea typeface="BIZ UDゴシック" panose="020B0400000000000000" pitchFamily="49" charset="-128"/>
            </a:endParaRPr>
          </a:p>
        </p:txBody>
      </p:sp>
      <p:sp>
        <p:nvSpPr>
          <p:cNvPr id="18" name="Freeform 27">
            <a:extLst>
              <a:ext uri="{FF2B5EF4-FFF2-40B4-BE49-F238E27FC236}">
                <a16:creationId xmlns:a16="http://schemas.microsoft.com/office/drawing/2014/main" id="{0E27B29F-F662-B622-AE8A-7A86478D98F3}"/>
              </a:ext>
            </a:extLst>
          </p:cNvPr>
          <p:cNvSpPr/>
          <p:nvPr/>
        </p:nvSpPr>
        <p:spPr>
          <a:xfrm>
            <a:off x="560735" y="2919767"/>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対　象</a:t>
            </a:r>
          </a:p>
        </p:txBody>
      </p:sp>
      <p:sp>
        <p:nvSpPr>
          <p:cNvPr id="10" name="Freeform 27">
            <a:extLst>
              <a:ext uri="{FF2B5EF4-FFF2-40B4-BE49-F238E27FC236}">
                <a16:creationId xmlns:a16="http://schemas.microsoft.com/office/drawing/2014/main" id="{A6F96803-4D39-FBF8-6EE8-9CD242E3EB8E}"/>
              </a:ext>
            </a:extLst>
          </p:cNvPr>
          <p:cNvSpPr/>
          <p:nvPr/>
        </p:nvSpPr>
        <p:spPr>
          <a:xfrm>
            <a:off x="560733" y="4929438"/>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定　員</a:t>
            </a:r>
          </a:p>
        </p:txBody>
      </p:sp>
      <p:sp>
        <p:nvSpPr>
          <p:cNvPr id="3" name="正方形/長方形 2">
            <a:extLst>
              <a:ext uri="{FF2B5EF4-FFF2-40B4-BE49-F238E27FC236}">
                <a16:creationId xmlns:a16="http://schemas.microsoft.com/office/drawing/2014/main" id="{B95FE2A8-E91B-078E-5128-F8166AF5A18F}"/>
              </a:ext>
            </a:extLst>
          </p:cNvPr>
          <p:cNvSpPr/>
          <p:nvPr/>
        </p:nvSpPr>
        <p:spPr>
          <a:xfrm>
            <a:off x="2080230" y="4956058"/>
            <a:ext cx="2576480" cy="369332"/>
          </a:xfrm>
          <a:prstGeom prst="rect">
            <a:avLst/>
          </a:prstGeom>
          <a:noFill/>
          <a:ln>
            <a:noFill/>
          </a:ln>
        </p:spPr>
        <p:txBody>
          <a:bodyPr wrap="square" anchor="ctr">
            <a:spAutoFit/>
          </a:bodyPr>
          <a:lstStyle/>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各コース</a:t>
            </a:r>
            <a:r>
              <a:rPr lang="en-US" altLang="ja-JP" dirty="0">
                <a:ln w="66675">
                  <a:noFill/>
                </a:ln>
                <a:solidFill>
                  <a:srgbClr val="000000"/>
                </a:solidFill>
                <a:latin typeface="BIZ UDPゴシック" panose="020B0400000000000000" pitchFamily="50" charset="-128"/>
                <a:ea typeface="BIZ UDPゴシック" panose="020B0400000000000000" pitchFamily="50" charset="-128"/>
              </a:rPr>
              <a:t>10</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人程度</a:t>
            </a:r>
          </a:p>
        </p:txBody>
      </p:sp>
      <p:sp>
        <p:nvSpPr>
          <p:cNvPr id="6" name="Freeform 27">
            <a:extLst>
              <a:ext uri="{FF2B5EF4-FFF2-40B4-BE49-F238E27FC236}">
                <a16:creationId xmlns:a16="http://schemas.microsoft.com/office/drawing/2014/main" id="{05235029-B129-DACB-ECBB-760280D3729E}"/>
              </a:ext>
            </a:extLst>
          </p:cNvPr>
          <p:cNvSpPr/>
          <p:nvPr/>
        </p:nvSpPr>
        <p:spPr>
          <a:xfrm>
            <a:off x="560733" y="3581594"/>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実施方法</a:t>
            </a:r>
          </a:p>
        </p:txBody>
      </p:sp>
      <p:sp>
        <p:nvSpPr>
          <p:cNvPr id="11" name="正方形/長方形 10">
            <a:extLst>
              <a:ext uri="{FF2B5EF4-FFF2-40B4-BE49-F238E27FC236}">
                <a16:creationId xmlns:a16="http://schemas.microsoft.com/office/drawing/2014/main" id="{595D35A9-D0B4-69C3-3B49-ABDD4B89DB14}"/>
              </a:ext>
            </a:extLst>
          </p:cNvPr>
          <p:cNvSpPr/>
          <p:nvPr/>
        </p:nvSpPr>
        <p:spPr>
          <a:xfrm>
            <a:off x="2012889" y="3581594"/>
            <a:ext cx="5493899" cy="369332"/>
          </a:xfrm>
          <a:prstGeom prst="rect">
            <a:avLst/>
          </a:prstGeom>
          <a:noFill/>
          <a:ln>
            <a:noFill/>
          </a:ln>
        </p:spPr>
        <p:txBody>
          <a:bodyPr wrap="square" anchor="ctr">
            <a:spAutoFit/>
          </a:bodyPr>
          <a:lstStyle/>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原則オンライン　全</a:t>
            </a:r>
            <a:r>
              <a:rPr lang="en-US" altLang="ja-JP" dirty="0">
                <a:ln w="66675">
                  <a:noFill/>
                </a:ln>
                <a:solidFill>
                  <a:srgbClr val="000000"/>
                </a:solidFill>
                <a:latin typeface="BIZ UDPゴシック" panose="020B0400000000000000" pitchFamily="50" charset="-128"/>
                <a:ea typeface="BIZ UDPゴシック" panose="020B0400000000000000" pitchFamily="50" charset="-128"/>
              </a:rPr>
              <a:t>15</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回</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p:txBody>
      </p:sp>
      <p:pic>
        <p:nvPicPr>
          <p:cNvPr id="16" name="図 15" descr="絵と文字の加工写真">
            <a:extLst>
              <a:ext uri="{FF2B5EF4-FFF2-40B4-BE49-F238E27FC236}">
                <a16:creationId xmlns:a16="http://schemas.microsoft.com/office/drawing/2014/main" id="{E8F3A266-56D7-028F-E83F-76DBD6BA08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8431" y="2727999"/>
            <a:ext cx="2983063" cy="2177016"/>
          </a:xfrm>
          <a:prstGeom prst="rect">
            <a:avLst/>
          </a:prstGeom>
        </p:spPr>
      </p:pic>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DD28332-C22B-4BE9-05CE-7E84C3E42A6F}"/>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16</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9" name="Freeform 27">
            <a:extLst>
              <a:ext uri="{FF2B5EF4-FFF2-40B4-BE49-F238E27FC236}">
                <a16:creationId xmlns:a16="http://schemas.microsoft.com/office/drawing/2014/main" id="{62C5BDA9-1DE2-27F2-FAA0-FEECC39A5AF8}"/>
              </a:ext>
            </a:extLst>
          </p:cNvPr>
          <p:cNvSpPr/>
          <p:nvPr/>
        </p:nvSpPr>
        <p:spPr>
          <a:xfrm>
            <a:off x="560733" y="5581379"/>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内　容</a:t>
            </a:r>
          </a:p>
        </p:txBody>
      </p:sp>
      <p:sp>
        <p:nvSpPr>
          <p:cNvPr id="17" name="テキスト ボックス 16">
            <a:extLst>
              <a:ext uri="{FF2B5EF4-FFF2-40B4-BE49-F238E27FC236}">
                <a16:creationId xmlns:a16="http://schemas.microsoft.com/office/drawing/2014/main" id="{FDA6618C-CCE8-DA30-11F7-E8BEBFE1A495}"/>
              </a:ext>
            </a:extLst>
          </p:cNvPr>
          <p:cNvSpPr txBox="1"/>
          <p:nvPr/>
        </p:nvSpPr>
        <p:spPr>
          <a:xfrm>
            <a:off x="2012890" y="2940714"/>
            <a:ext cx="6117534" cy="369332"/>
          </a:xfrm>
          <a:prstGeom prst="rect">
            <a:avLst/>
          </a:prstGeom>
          <a:noFill/>
        </p:spPr>
        <p:txBody>
          <a:bodyPr wrap="square">
            <a:spAutoFit/>
          </a:bodyPr>
          <a:lstStyle/>
          <a:p>
            <a:r>
              <a:rPr lang="ja-JP" altLang="en-US" b="0" i="0" dirty="0">
                <a:solidFill>
                  <a:srgbClr val="333333"/>
                </a:solidFill>
                <a:effectLst/>
                <a:latin typeface="BIZ UDPゴシック" panose="020B0400000000000000" pitchFamily="50" charset="-128"/>
                <a:ea typeface="BIZ UDPゴシック" panose="020B0400000000000000" pitchFamily="50" charset="-128"/>
              </a:rPr>
              <a:t>愛知県内に本社又は事業所がある中小企業等で働く外国人</a:t>
            </a:r>
            <a:endParaRPr lang="en-US" altLang="ja-JP" b="0" i="0" dirty="0">
              <a:solidFill>
                <a:srgbClr val="333333"/>
              </a:solidFill>
              <a:effectLst/>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E9AF72F9-9AE7-452B-3A95-AAB6AAB558F3}"/>
              </a:ext>
            </a:extLst>
          </p:cNvPr>
          <p:cNvSpPr txBox="1"/>
          <p:nvPr/>
        </p:nvSpPr>
        <p:spPr>
          <a:xfrm>
            <a:off x="2080230" y="3934522"/>
            <a:ext cx="6117534" cy="923330"/>
          </a:xfrm>
          <a:prstGeom prst="rect">
            <a:avLst/>
          </a:prstGeom>
          <a:noFill/>
        </p:spPr>
        <p:txBody>
          <a:bodyPr wrap="square">
            <a:spAutoFit/>
          </a:bodyPr>
          <a:lstStyle/>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・初級 　（</a:t>
            </a:r>
            <a:r>
              <a:rPr lang="en-US" altLang="ja-JP" dirty="0">
                <a:ln w="66675">
                  <a:noFill/>
                </a:ln>
                <a:solidFill>
                  <a:srgbClr val="000000"/>
                </a:solidFill>
                <a:latin typeface="BIZ UDPゴシック" panose="020B0400000000000000" pitchFamily="50" charset="-128"/>
                <a:ea typeface="BIZ UDPゴシック" panose="020B0400000000000000" pitchFamily="50" charset="-128"/>
              </a:rPr>
              <a:t>2026</a:t>
            </a:r>
            <a:r>
              <a:rPr lang="ja-JP" altLang="en-US" dirty="0">
                <a:ln w="66675">
                  <a:noFill/>
                </a:ln>
                <a:solidFill>
                  <a:srgbClr val="000000"/>
                </a:solidFill>
                <a:latin typeface="BIZ UDPゴシック" panose="020B0400000000000000" pitchFamily="50" charset="-128"/>
                <a:ea typeface="BIZ UDPゴシック" panose="020B0400000000000000" pitchFamily="50" charset="-128"/>
              </a:rPr>
              <a:t>年８月開講予定）　</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・準中級</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dirty="0">
                <a:ln w="66675">
                  <a:noFill/>
                </a:ln>
                <a:solidFill>
                  <a:srgbClr val="000000"/>
                </a:solidFill>
                <a:latin typeface="BIZ UDPゴシック" panose="020B0400000000000000" pitchFamily="50" charset="-128"/>
                <a:ea typeface="BIZ UDPゴシック" panose="020B0400000000000000" pitchFamily="50" charset="-128"/>
              </a:rPr>
              <a:t>・中級 　</a:t>
            </a:r>
            <a:endParaRPr lang="en-US" altLang="ja-JP" dirty="0">
              <a:ln w="66675">
                <a:noFill/>
              </a:ln>
              <a:solidFill>
                <a:srgbClr val="000000"/>
              </a:solidFill>
              <a:latin typeface="BIZ UDPゴシック" panose="020B0400000000000000" pitchFamily="50" charset="-128"/>
              <a:ea typeface="BIZ UDPゴシック" panose="020B0400000000000000" pitchFamily="50" charset="-128"/>
            </a:endParaRPr>
          </a:p>
        </p:txBody>
      </p:sp>
      <p:sp>
        <p:nvSpPr>
          <p:cNvPr id="29" name="正方形/長方形 28">
            <a:extLst>
              <a:ext uri="{FF2B5EF4-FFF2-40B4-BE49-F238E27FC236}">
                <a16:creationId xmlns:a16="http://schemas.microsoft.com/office/drawing/2014/main" id="{031195C1-60EB-2BA5-DA0F-29914AFE3F15}"/>
              </a:ext>
            </a:extLst>
          </p:cNvPr>
          <p:cNvSpPr/>
          <p:nvPr/>
        </p:nvSpPr>
        <p:spPr>
          <a:xfrm>
            <a:off x="2080230" y="5591008"/>
            <a:ext cx="7272492" cy="646331"/>
          </a:xfrm>
          <a:prstGeom prst="rect">
            <a:avLst/>
          </a:prstGeom>
          <a:noFill/>
          <a:ln>
            <a:noFill/>
          </a:ln>
        </p:spPr>
        <p:txBody>
          <a:bodyPr wrap="square" anchor="ctr">
            <a:spAutoFit/>
          </a:bodyPr>
          <a:lstStyle/>
          <a:p>
            <a:r>
              <a:rPr lang="ja-JP" altLang="en-US">
                <a:ln w="66675">
                  <a:noFill/>
                </a:ln>
                <a:solidFill>
                  <a:srgbClr val="000000"/>
                </a:solidFill>
                <a:latin typeface="BIZ UDPゴシック" panose="020B0400000000000000" pitchFamily="50" charset="-128"/>
                <a:ea typeface="BIZ UDPゴシック" panose="020B0400000000000000" pitchFamily="50" charset="-128"/>
              </a:rPr>
              <a:t>職場におけるコミュニケーションを円滑にするための日本語研修</a:t>
            </a:r>
            <a:endParaRPr lang="en-US" altLang="ja-JP">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a:ln w="66675">
                  <a:noFill/>
                </a:ln>
                <a:solidFill>
                  <a:srgbClr val="000000"/>
                </a:solidFill>
                <a:latin typeface="BIZ UDPゴシック" panose="020B0400000000000000" pitchFamily="50" charset="-128"/>
                <a:ea typeface="BIZ UDPゴシック" panose="020B0400000000000000" pitchFamily="50" charset="-128"/>
              </a:rPr>
              <a:t>（例：自己紹介、挨拶、職場での報告・連絡・相談 等）</a:t>
            </a:r>
          </a:p>
        </p:txBody>
      </p:sp>
      <p:sp>
        <p:nvSpPr>
          <p:cNvPr id="12" name="四角形: 角を丸くする 11">
            <a:extLst>
              <a:ext uri="{FF2B5EF4-FFF2-40B4-BE49-F238E27FC236}">
                <a16:creationId xmlns:a16="http://schemas.microsoft.com/office/drawing/2014/main" id="{15E1238E-9F35-E45F-50E6-7410B325F7A9}"/>
              </a:ext>
            </a:extLst>
          </p:cNvPr>
          <p:cNvSpPr/>
          <p:nvPr/>
        </p:nvSpPr>
        <p:spPr>
          <a:xfrm>
            <a:off x="8043684" y="473448"/>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a:solidFill>
                  <a:schemeClr val="tx1"/>
                </a:solidFill>
                <a:latin typeface="BIZ UDゴシック" panose="020B0400000000000000" pitchFamily="49" charset="-128"/>
                <a:ea typeface="BIZ UDゴシック" panose="020B0400000000000000" pitchFamily="49" charset="-128"/>
              </a:rPr>
              <a:t>企業向け</a:t>
            </a:r>
          </a:p>
        </p:txBody>
      </p:sp>
      <p:sp>
        <p:nvSpPr>
          <p:cNvPr id="13" name="四角形: 角を丸くする 12">
            <a:extLst>
              <a:ext uri="{FF2B5EF4-FFF2-40B4-BE49-F238E27FC236}">
                <a16:creationId xmlns:a16="http://schemas.microsoft.com/office/drawing/2014/main" id="{9AC4D1F0-7404-07D0-BA24-404868C60819}"/>
              </a:ext>
            </a:extLst>
          </p:cNvPr>
          <p:cNvSpPr/>
          <p:nvPr/>
        </p:nvSpPr>
        <p:spPr>
          <a:xfrm>
            <a:off x="9565931"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定住者</a:t>
            </a:r>
          </a:p>
        </p:txBody>
      </p:sp>
      <p:sp>
        <p:nvSpPr>
          <p:cNvPr id="15" name="四角形: 角を丸くする 14">
            <a:extLst>
              <a:ext uri="{FF2B5EF4-FFF2-40B4-BE49-F238E27FC236}">
                <a16:creationId xmlns:a16="http://schemas.microsoft.com/office/drawing/2014/main" id="{5315767E-2313-CF21-4ED5-8A8CE98112F9}"/>
              </a:ext>
            </a:extLst>
          </p:cNvPr>
          <p:cNvSpPr/>
          <p:nvPr/>
        </p:nvSpPr>
        <p:spPr>
          <a:xfrm>
            <a:off x="10645794" y="473448"/>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tx1"/>
                </a:solidFill>
                <a:latin typeface="BIZ UDゴシック" panose="020B0400000000000000" pitchFamily="49" charset="-128"/>
                <a:ea typeface="BIZ UDゴシック" panose="020B0400000000000000" pitchFamily="49" charset="-128"/>
              </a:rPr>
              <a:t>特定技能</a:t>
            </a:r>
            <a:endParaRPr kumimoji="1" lang="ja-JP" altLang="en-US" sz="1600" spc="-300">
              <a:solidFill>
                <a:schemeClr val="tx1"/>
              </a:solidFill>
              <a:latin typeface="BIZ UDゴシック" panose="020B0400000000000000" pitchFamily="49" charset="-128"/>
              <a:ea typeface="BIZ UDゴシック" panose="020B0400000000000000" pitchFamily="49" charset="-128"/>
            </a:endParaRPr>
          </a:p>
        </p:txBody>
      </p:sp>
      <p:sp>
        <p:nvSpPr>
          <p:cNvPr id="20" name="四角形: 角を丸くする 19">
            <a:extLst>
              <a:ext uri="{FF2B5EF4-FFF2-40B4-BE49-F238E27FC236}">
                <a16:creationId xmlns:a16="http://schemas.microsoft.com/office/drawing/2014/main" id="{7C865D40-1D1D-6A1B-FF09-2E5896BA357D}"/>
              </a:ext>
            </a:extLst>
          </p:cNvPr>
          <p:cNvSpPr/>
          <p:nvPr/>
        </p:nvSpPr>
        <p:spPr>
          <a:xfrm>
            <a:off x="10645794" y="805367"/>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技人国</a:t>
            </a:r>
          </a:p>
        </p:txBody>
      </p:sp>
      <p:sp>
        <p:nvSpPr>
          <p:cNvPr id="22" name="四角形: 角を丸くする 21">
            <a:extLst>
              <a:ext uri="{FF2B5EF4-FFF2-40B4-BE49-F238E27FC236}">
                <a16:creationId xmlns:a16="http://schemas.microsoft.com/office/drawing/2014/main" id="{FF4E0107-FAB3-CC1B-CE64-1E942FEE0B6C}"/>
              </a:ext>
            </a:extLst>
          </p:cNvPr>
          <p:cNvSpPr/>
          <p:nvPr/>
        </p:nvSpPr>
        <p:spPr>
          <a:xfrm>
            <a:off x="8043684" y="804787"/>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a:solidFill>
                  <a:schemeClr val="tx1"/>
                </a:solidFill>
                <a:latin typeface="BIZ UDゴシック" panose="020B0400000000000000" pitchFamily="49" charset="-128"/>
                <a:ea typeface="BIZ UDゴシック" panose="020B0400000000000000" pitchFamily="49" charset="-128"/>
              </a:rPr>
              <a:t>外国人</a:t>
            </a:r>
            <a:r>
              <a:rPr kumimoji="1" lang="ja-JP" altLang="en-US">
                <a:solidFill>
                  <a:schemeClr val="tx1"/>
                </a:solidFill>
                <a:latin typeface="BIZ UDゴシック" panose="020B0400000000000000" pitchFamily="49" charset="-128"/>
                <a:ea typeface="BIZ UDゴシック" panose="020B0400000000000000" pitchFamily="49" charset="-128"/>
              </a:rPr>
              <a:t>向け</a:t>
            </a:r>
          </a:p>
        </p:txBody>
      </p:sp>
      <p:sp>
        <p:nvSpPr>
          <p:cNvPr id="26" name="四角形: 角を丸くする 25">
            <a:extLst>
              <a:ext uri="{FF2B5EF4-FFF2-40B4-BE49-F238E27FC236}">
                <a16:creationId xmlns:a16="http://schemas.microsoft.com/office/drawing/2014/main" id="{0E48BD89-7A67-A669-88C1-A0172A16C24A}"/>
              </a:ext>
            </a:extLst>
          </p:cNvPr>
          <p:cNvSpPr/>
          <p:nvPr/>
        </p:nvSpPr>
        <p:spPr>
          <a:xfrm>
            <a:off x="9565931" y="790319"/>
            <a:ext cx="995700" cy="280657"/>
          </a:xfrm>
          <a:prstGeom prst="roundRect">
            <a:avLst/>
          </a:prstGeom>
          <a:solidFill>
            <a:schemeClr val="bg1">
              <a:lumMod val="8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dist"/>
            <a:r>
              <a:rPr kumimoji="1" lang="ja-JP" altLang="en-US" spc="-300">
                <a:solidFill>
                  <a:schemeClr val="bg1"/>
                </a:solidFill>
                <a:latin typeface="BIZ UDゴシック" panose="020B0400000000000000" pitchFamily="49" charset="-128"/>
                <a:ea typeface="BIZ UDゴシック" panose="020B0400000000000000" pitchFamily="49" charset="-128"/>
              </a:rPr>
              <a:t>技能実習</a:t>
            </a:r>
          </a:p>
        </p:txBody>
      </p:sp>
      <p:sp>
        <p:nvSpPr>
          <p:cNvPr id="4" name="正方形/長方形 3">
            <a:extLst>
              <a:ext uri="{FF2B5EF4-FFF2-40B4-BE49-F238E27FC236}">
                <a16:creationId xmlns:a16="http://schemas.microsoft.com/office/drawing/2014/main" id="{31FBB798-A889-F740-5BFB-E5AC5A76ECA2}"/>
              </a:ext>
            </a:extLst>
          </p:cNvPr>
          <p:cNvSpPr/>
          <p:nvPr/>
        </p:nvSpPr>
        <p:spPr>
          <a:xfrm>
            <a:off x="1" y="-4619"/>
            <a:ext cx="662134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外国人材の確保支援（あいち外国人材受入サポートセンター）</a:t>
            </a:r>
          </a:p>
        </p:txBody>
      </p:sp>
    </p:spTree>
    <p:extLst>
      <p:ext uri="{BB962C8B-B14F-4D97-AF65-F5344CB8AC3E}">
        <p14:creationId xmlns:p14="http://schemas.microsoft.com/office/powerpoint/2010/main" val="969518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7341331" cy="565150"/>
          </a:xfrm>
        </p:spPr>
        <p:txBody>
          <a:bodyPr>
            <a:noAutofit/>
          </a:bodyPr>
          <a:lstStyle/>
          <a:p>
            <a:pPr algn="l"/>
            <a:r>
              <a:rPr lang="ja-JP" altLang="en-US" sz="3200" b="1" spc="-300" dirty="0">
                <a:latin typeface="BIZ UDゴシック" panose="020B0400000000000000" pitchFamily="49" charset="-128"/>
                <a:ea typeface="BIZ UDゴシック" panose="020B0400000000000000" pitchFamily="49" charset="-128"/>
              </a:rPr>
              <a:t>海外人材を対象に「</a:t>
            </a:r>
            <a:r>
              <a:rPr lang="en-US" altLang="ja-JP" sz="3200" b="1" spc="-300" dirty="0">
                <a:latin typeface="BIZ UDゴシック" panose="020B0400000000000000" pitchFamily="49" charset="-128"/>
                <a:ea typeface="BIZ UDゴシック" panose="020B0400000000000000" pitchFamily="49" charset="-128"/>
              </a:rPr>
              <a:t>JOB FAIR AICHI</a:t>
            </a:r>
            <a:r>
              <a:rPr lang="ja-JP" altLang="en-US" sz="3200" b="1" spc="-300" dirty="0">
                <a:latin typeface="BIZ UDゴシック" panose="020B0400000000000000" pitchFamily="49" charset="-128"/>
                <a:ea typeface="BIZ UDゴシック" panose="020B0400000000000000" pitchFamily="49" charset="-128"/>
              </a:rPr>
              <a:t>」の開催</a:t>
            </a:r>
            <a:endParaRPr kumimoji="1" lang="ja-JP" altLang="en-US" sz="3200" b="1" spc="-300" dirty="0">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1200329"/>
          </a:xfrm>
          <a:prstGeom prst="rect">
            <a:avLst/>
          </a:prstGeom>
          <a:solidFill>
            <a:schemeClr val="bg1">
              <a:lumMod val="95000"/>
            </a:schemeClr>
          </a:solidFill>
        </p:spPr>
        <p:txBody>
          <a:bodyPr wrap="square" rtlCol="0">
            <a:spAutoFit/>
          </a:bodyPr>
          <a:lstStyle/>
          <a:p>
            <a:pPr marL="342900" indent="-342900">
              <a:buFont typeface="Arial" panose="020B0604020202020204" pitchFamily="34" charset="0"/>
              <a:buChar char="•"/>
            </a:pPr>
            <a:r>
              <a:rPr lang="ja-JP" altLang="en-US" sz="2400" dirty="0">
                <a:latin typeface="BIZ UDゴシック" panose="020B0400000000000000" pitchFamily="49" charset="-128"/>
                <a:ea typeface="BIZ UDゴシック" panose="020B0400000000000000" pitchFamily="49" charset="-128"/>
              </a:rPr>
              <a:t>県内企業とベトナム・インドネシア人材を対象としたオンライン合同企業</a:t>
            </a:r>
            <a:endParaRPr lang="en-US" altLang="ja-JP" sz="2400" dirty="0">
              <a:latin typeface="BIZ UDゴシック" panose="020B0400000000000000" pitchFamily="49" charset="-128"/>
              <a:ea typeface="BIZ UDゴシック" panose="020B0400000000000000" pitchFamily="49" charset="-128"/>
            </a:endParaRPr>
          </a:p>
          <a:p>
            <a:r>
              <a:rPr lang="en-US" altLang="ja-JP" sz="2400" dirty="0">
                <a:latin typeface="BIZ UDゴシック" panose="020B0400000000000000" pitchFamily="49" charset="-128"/>
                <a:ea typeface="BIZ UDゴシック" panose="020B0400000000000000" pitchFamily="49" charset="-128"/>
              </a:rPr>
              <a:t>  </a:t>
            </a:r>
            <a:r>
              <a:rPr lang="ja-JP" altLang="en-US" sz="2400" dirty="0">
                <a:latin typeface="BIZ UDゴシック" panose="020B0400000000000000" pitchFamily="49" charset="-128"/>
                <a:ea typeface="BIZ UDゴシック" panose="020B0400000000000000" pitchFamily="49" charset="-128"/>
              </a:rPr>
              <a:t>説明会を開催</a:t>
            </a:r>
            <a:endParaRPr lang="en-US" altLang="ja-JP" sz="2400" dirty="0">
              <a:latin typeface="BIZ UDゴシック" panose="020B0400000000000000" pitchFamily="49" charset="-128"/>
              <a:ea typeface="BIZ UDゴシック" panose="020B0400000000000000" pitchFamily="49" charset="-128"/>
            </a:endParaRPr>
          </a:p>
          <a:p>
            <a:pPr marL="342900" indent="-342900">
              <a:buFont typeface="Arial" panose="020B0604020202020204" pitchFamily="34" charset="0"/>
              <a:buChar char="•"/>
            </a:pPr>
            <a:r>
              <a:rPr lang="ja-JP" altLang="en-US" sz="2400" dirty="0">
                <a:latin typeface="BIZ UDゴシック" panose="020B0400000000000000" pitchFamily="49" charset="-128"/>
                <a:ea typeface="BIZ UDゴシック" panose="020B0400000000000000" pitchFamily="49" charset="-128"/>
              </a:rPr>
              <a:t>合同企業説明会参加企業において、採用前のインターンシップを実施</a:t>
            </a:r>
          </a:p>
        </p:txBody>
      </p:sp>
      <p:pic>
        <p:nvPicPr>
          <p:cNvPr id="3" name="図 2">
            <a:extLst>
              <a:ext uri="{FF2B5EF4-FFF2-40B4-BE49-F238E27FC236}">
                <a16:creationId xmlns:a16="http://schemas.microsoft.com/office/drawing/2014/main" id="{2388900A-1E9C-B35D-D972-35B3AD07F415}"/>
              </a:ext>
            </a:extLst>
          </p:cNvPr>
          <p:cNvPicPr>
            <a:picLocks noChangeAspect="1"/>
          </p:cNvPicPr>
          <p:nvPr/>
        </p:nvPicPr>
        <p:blipFill>
          <a:blip r:embed="rId3"/>
          <a:stretch>
            <a:fillRect/>
          </a:stretch>
        </p:blipFill>
        <p:spPr>
          <a:xfrm>
            <a:off x="1919647" y="3229145"/>
            <a:ext cx="588845" cy="396232"/>
          </a:xfrm>
          <a:prstGeom prst="rect">
            <a:avLst/>
          </a:prstGeom>
        </p:spPr>
      </p:pic>
      <p:pic>
        <p:nvPicPr>
          <p:cNvPr id="6" name="図 5">
            <a:extLst>
              <a:ext uri="{FF2B5EF4-FFF2-40B4-BE49-F238E27FC236}">
                <a16:creationId xmlns:a16="http://schemas.microsoft.com/office/drawing/2014/main" id="{6A5BE4E2-B770-4A18-AE66-C52F414BE4D1}"/>
              </a:ext>
            </a:extLst>
          </p:cNvPr>
          <p:cNvPicPr>
            <a:picLocks noChangeAspect="1"/>
          </p:cNvPicPr>
          <p:nvPr/>
        </p:nvPicPr>
        <p:blipFill>
          <a:blip r:embed="rId4"/>
          <a:stretch>
            <a:fillRect/>
          </a:stretch>
        </p:blipFill>
        <p:spPr>
          <a:xfrm>
            <a:off x="1919647" y="3942277"/>
            <a:ext cx="598465" cy="402706"/>
          </a:xfrm>
          <a:prstGeom prst="rect">
            <a:avLst/>
          </a:prstGeom>
        </p:spPr>
      </p:pic>
      <p:sp>
        <p:nvSpPr>
          <p:cNvPr id="11" name="Freeform 27">
            <a:extLst>
              <a:ext uri="{FF2B5EF4-FFF2-40B4-BE49-F238E27FC236}">
                <a16:creationId xmlns:a16="http://schemas.microsoft.com/office/drawing/2014/main" id="{29B07ECE-B9F4-4CF1-6ABA-B6002724FF06}"/>
              </a:ext>
            </a:extLst>
          </p:cNvPr>
          <p:cNvSpPr/>
          <p:nvPr/>
        </p:nvSpPr>
        <p:spPr>
          <a:xfrm>
            <a:off x="604098" y="3243010"/>
            <a:ext cx="126542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実施日</a:t>
            </a:r>
          </a:p>
        </p:txBody>
      </p:sp>
      <p:sp>
        <p:nvSpPr>
          <p:cNvPr id="14" name="正方形/長方形 13">
            <a:extLst>
              <a:ext uri="{FF2B5EF4-FFF2-40B4-BE49-F238E27FC236}">
                <a16:creationId xmlns:a16="http://schemas.microsoft.com/office/drawing/2014/main" id="{C382DB03-446B-C64D-193D-DE8270CECAC5}"/>
              </a:ext>
            </a:extLst>
          </p:cNvPr>
          <p:cNvSpPr/>
          <p:nvPr/>
        </p:nvSpPr>
        <p:spPr>
          <a:xfrm>
            <a:off x="2501672" y="3150867"/>
            <a:ext cx="4363674" cy="338554"/>
          </a:xfrm>
          <a:prstGeom prst="rect">
            <a:avLst/>
          </a:prstGeom>
          <a:noFill/>
          <a:ln>
            <a:noFill/>
          </a:ln>
        </p:spPr>
        <p:txBody>
          <a:bodyPr wrap="square" anchor="ctr">
            <a:spAutoFit/>
          </a:bodyPr>
          <a:lstStyle/>
          <a:p>
            <a:r>
              <a:rPr lang="ja-JP" altLang="en-US" sz="1600" spc="-150" dirty="0">
                <a:ln w="66675">
                  <a:noFill/>
                </a:ln>
                <a:solidFill>
                  <a:srgbClr val="000000"/>
                </a:solidFill>
                <a:latin typeface="BIZ UDPゴシック" panose="020B0400000000000000" pitchFamily="50" charset="-128"/>
                <a:ea typeface="BIZ UDPゴシック" panose="020B0400000000000000" pitchFamily="50" charset="-128"/>
              </a:rPr>
              <a:t>ベトナム：</a:t>
            </a:r>
            <a:r>
              <a:rPr lang="en-US" altLang="ja-JP" sz="1600" spc="-150" dirty="0">
                <a:ln w="66675">
                  <a:noFill/>
                </a:ln>
                <a:solidFill>
                  <a:srgbClr val="000000"/>
                </a:solidFill>
                <a:latin typeface="BIZ UDPゴシック" panose="020B0400000000000000" pitchFamily="50" charset="-128"/>
                <a:ea typeface="BIZ UDPゴシック" panose="020B0400000000000000" pitchFamily="50" charset="-128"/>
              </a:rPr>
              <a:t>2026</a:t>
            </a:r>
            <a:r>
              <a:rPr lang="ja-JP" altLang="en-US" sz="1600" spc="-150" dirty="0">
                <a:ln w="66675">
                  <a:noFill/>
                </a:ln>
                <a:solidFill>
                  <a:srgbClr val="000000"/>
                </a:solidFill>
                <a:latin typeface="BIZ UDPゴシック" panose="020B0400000000000000" pitchFamily="50" charset="-128"/>
                <a:ea typeface="BIZ UDPゴシック" panose="020B0400000000000000" pitchFamily="50" charset="-128"/>
              </a:rPr>
              <a:t>年</a:t>
            </a:r>
            <a:r>
              <a:rPr lang="en-US" altLang="ja-JP" sz="1600" spc="-150" dirty="0">
                <a:ln w="66675">
                  <a:noFill/>
                </a:ln>
                <a:solidFill>
                  <a:srgbClr val="000000"/>
                </a:solidFill>
                <a:latin typeface="BIZ UDPゴシック" panose="020B0400000000000000" pitchFamily="50" charset="-128"/>
                <a:ea typeface="BIZ UDPゴシック" panose="020B0400000000000000" pitchFamily="50" charset="-128"/>
              </a:rPr>
              <a:t>7</a:t>
            </a:r>
            <a:r>
              <a:rPr lang="ja-JP" altLang="en-US" sz="1600" spc="-150" dirty="0">
                <a:ln w="66675">
                  <a:noFill/>
                </a:ln>
                <a:solidFill>
                  <a:srgbClr val="000000"/>
                </a:solidFill>
                <a:latin typeface="BIZ UDPゴシック" panose="020B0400000000000000" pitchFamily="50" charset="-128"/>
                <a:ea typeface="BIZ UDPゴシック" panose="020B0400000000000000" pitchFamily="50" charset="-128"/>
              </a:rPr>
              <a:t>月</a:t>
            </a:r>
            <a:r>
              <a:rPr lang="en-US" altLang="ja-JP" sz="1600" spc="-150" dirty="0">
                <a:ln w="66675">
                  <a:noFill/>
                </a:ln>
                <a:solidFill>
                  <a:srgbClr val="000000"/>
                </a:solidFill>
                <a:latin typeface="BIZ UDPゴシック" panose="020B0400000000000000" pitchFamily="50" charset="-128"/>
                <a:ea typeface="BIZ UDPゴシック" panose="020B0400000000000000" pitchFamily="50" charset="-128"/>
              </a:rPr>
              <a:t>25</a:t>
            </a:r>
            <a:r>
              <a:rPr lang="ja-JP" altLang="en-US" sz="1600" spc="-150" dirty="0">
                <a:ln w="66675">
                  <a:noFill/>
                </a:ln>
                <a:solidFill>
                  <a:srgbClr val="000000"/>
                </a:solidFill>
                <a:latin typeface="BIZ UDPゴシック" panose="020B0400000000000000" pitchFamily="50" charset="-128"/>
                <a:ea typeface="BIZ UDPゴシック" panose="020B0400000000000000" pitchFamily="50" charset="-128"/>
              </a:rPr>
              <a:t>日（土）、</a:t>
            </a:r>
            <a:r>
              <a:rPr lang="en-US" altLang="ja-JP" sz="1600" spc="-150" dirty="0">
                <a:ln w="66675">
                  <a:noFill/>
                </a:ln>
                <a:solidFill>
                  <a:srgbClr val="000000"/>
                </a:solidFill>
                <a:latin typeface="BIZ UDPゴシック" panose="020B0400000000000000" pitchFamily="50" charset="-128"/>
                <a:ea typeface="BIZ UDPゴシック" panose="020B0400000000000000" pitchFamily="50" charset="-128"/>
              </a:rPr>
              <a:t>26</a:t>
            </a:r>
            <a:r>
              <a:rPr lang="ja-JP" altLang="en-US" sz="1600" spc="-150" dirty="0">
                <a:ln w="66675">
                  <a:noFill/>
                </a:ln>
                <a:solidFill>
                  <a:srgbClr val="000000"/>
                </a:solidFill>
                <a:latin typeface="BIZ UDPゴシック" panose="020B0400000000000000" pitchFamily="50" charset="-128"/>
                <a:ea typeface="BIZ UDPゴシック" panose="020B0400000000000000" pitchFamily="50" charset="-128"/>
              </a:rPr>
              <a:t>日（日）</a:t>
            </a:r>
          </a:p>
        </p:txBody>
      </p:sp>
      <p:sp>
        <p:nvSpPr>
          <p:cNvPr id="16" name="正方形/長方形 15">
            <a:extLst>
              <a:ext uri="{FF2B5EF4-FFF2-40B4-BE49-F238E27FC236}">
                <a16:creationId xmlns:a16="http://schemas.microsoft.com/office/drawing/2014/main" id="{8B111CFA-8715-ACE4-C176-C265E1537109}"/>
              </a:ext>
            </a:extLst>
          </p:cNvPr>
          <p:cNvSpPr/>
          <p:nvPr/>
        </p:nvSpPr>
        <p:spPr>
          <a:xfrm>
            <a:off x="2511260" y="3847722"/>
            <a:ext cx="4127664" cy="338554"/>
          </a:xfrm>
          <a:prstGeom prst="rect">
            <a:avLst/>
          </a:prstGeom>
          <a:noFill/>
          <a:ln>
            <a:noFill/>
          </a:ln>
        </p:spPr>
        <p:txBody>
          <a:bodyPr wrap="square" anchor="ctr">
            <a:spAutoFit/>
          </a:bodyPr>
          <a:lstStyle/>
          <a:p>
            <a:r>
              <a:rPr lang="ja-JP" altLang="en-US" sz="1600" spc="-300" dirty="0">
                <a:ln w="66675">
                  <a:noFill/>
                </a:ln>
                <a:solidFill>
                  <a:srgbClr val="000000"/>
                </a:solidFill>
                <a:latin typeface="BIZ UDPゴシック" panose="020B0400000000000000" pitchFamily="50" charset="-128"/>
                <a:ea typeface="BIZ UDPゴシック" panose="020B0400000000000000" pitchFamily="50" charset="-128"/>
              </a:rPr>
              <a:t>インドネシア：</a:t>
            </a:r>
            <a:r>
              <a:rPr lang="en-US" altLang="ja-JP" sz="1600" spc="-300" dirty="0">
                <a:ln w="66675">
                  <a:noFill/>
                </a:ln>
                <a:solidFill>
                  <a:srgbClr val="000000"/>
                </a:solidFill>
                <a:latin typeface="BIZ UDPゴシック" panose="020B0400000000000000" pitchFamily="50" charset="-128"/>
                <a:ea typeface="BIZ UDPゴシック" panose="020B0400000000000000" pitchFamily="50" charset="-128"/>
              </a:rPr>
              <a:t>2026</a:t>
            </a:r>
            <a:r>
              <a:rPr lang="ja-JP" altLang="en-US" sz="1600" spc="-300" dirty="0">
                <a:ln w="66675">
                  <a:noFill/>
                </a:ln>
                <a:solidFill>
                  <a:srgbClr val="000000"/>
                </a:solidFill>
                <a:latin typeface="BIZ UDPゴシック" panose="020B0400000000000000" pitchFamily="50" charset="-128"/>
                <a:ea typeface="BIZ UDPゴシック" panose="020B0400000000000000" pitchFamily="50" charset="-128"/>
              </a:rPr>
              <a:t>年</a:t>
            </a:r>
            <a:r>
              <a:rPr lang="en-US" altLang="ja-JP" sz="1600" spc="-300" dirty="0">
                <a:ln w="66675">
                  <a:noFill/>
                </a:ln>
                <a:solidFill>
                  <a:srgbClr val="000000"/>
                </a:solidFill>
                <a:latin typeface="BIZ UDPゴシック" panose="020B0400000000000000" pitchFamily="50" charset="-128"/>
                <a:ea typeface="BIZ UDPゴシック" panose="020B0400000000000000" pitchFamily="50" charset="-128"/>
              </a:rPr>
              <a:t>8</a:t>
            </a:r>
            <a:r>
              <a:rPr lang="ja-JP" altLang="en-US" sz="1600" spc="-300" dirty="0">
                <a:ln w="66675">
                  <a:noFill/>
                </a:ln>
                <a:solidFill>
                  <a:srgbClr val="000000"/>
                </a:solidFill>
                <a:latin typeface="BIZ UDPゴシック" panose="020B0400000000000000" pitchFamily="50" charset="-128"/>
                <a:ea typeface="BIZ UDPゴシック" panose="020B0400000000000000" pitchFamily="50" charset="-128"/>
              </a:rPr>
              <a:t>月</a:t>
            </a:r>
            <a:r>
              <a:rPr lang="en-US" altLang="ja-JP" sz="1600" spc="-300" dirty="0">
                <a:ln w="66675">
                  <a:noFill/>
                </a:ln>
                <a:solidFill>
                  <a:srgbClr val="000000"/>
                </a:solidFill>
                <a:latin typeface="BIZ UDPゴシック" panose="020B0400000000000000" pitchFamily="50" charset="-128"/>
                <a:ea typeface="BIZ UDPゴシック" panose="020B0400000000000000" pitchFamily="50" charset="-128"/>
              </a:rPr>
              <a:t>29</a:t>
            </a:r>
            <a:r>
              <a:rPr lang="ja-JP" altLang="en-US" sz="1600" spc="-300" dirty="0">
                <a:ln w="66675">
                  <a:noFill/>
                </a:ln>
                <a:solidFill>
                  <a:srgbClr val="000000"/>
                </a:solidFill>
                <a:latin typeface="BIZ UDPゴシック" panose="020B0400000000000000" pitchFamily="50" charset="-128"/>
                <a:ea typeface="BIZ UDPゴシック" panose="020B0400000000000000" pitchFamily="50" charset="-128"/>
              </a:rPr>
              <a:t>日（土）、</a:t>
            </a:r>
            <a:r>
              <a:rPr lang="en-US" altLang="ja-JP" sz="1600" spc="-300" dirty="0">
                <a:ln w="66675">
                  <a:noFill/>
                </a:ln>
                <a:solidFill>
                  <a:srgbClr val="000000"/>
                </a:solidFill>
                <a:latin typeface="BIZ UDPゴシック" panose="020B0400000000000000" pitchFamily="50" charset="-128"/>
                <a:ea typeface="BIZ UDPゴシック" panose="020B0400000000000000" pitchFamily="50" charset="-128"/>
              </a:rPr>
              <a:t>30</a:t>
            </a:r>
            <a:r>
              <a:rPr lang="ja-JP" altLang="en-US" sz="1600" spc="-300" dirty="0">
                <a:ln w="66675">
                  <a:noFill/>
                </a:ln>
                <a:solidFill>
                  <a:srgbClr val="000000"/>
                </a:solidFill>
                <a:latin typeface="BIZ UDPゴシック" panose="020B0400000000000000" pitchFamily="50" charset="-128"/>
                <a:ea typeface="BIZ UDPゴシック" panose="020B0400000000000000" pitchFamily="50" charset="-128"/>
              </a:rPr>
              <a:t>日（日）</a:t>
            </a:r>
          </a:p>
        </p:txBody>
      </p:sp>
      <p:sp>
        <p:nvSpPr>
          <p:cNvPr id="24" name="Freeform 27">
            <a:extLst>
              <a:ext uri="{FF2B5EF4-FFF2-40B4-BE49-F238E27FC236}">
                <a16:creationId xmlns:a16="http://schemas.microsoft.com/office/drawing/2014/main" id="{694A0A49-99B5-E6AE-001E-F21CEE1FE61D}"/>
              </a:ext>
            </a:extLst>
          </p:cNvPr>
          <p:cNvSpPr/>
          <p:nvPr/>
        </p:nvSpPr>
        <p:spPr>
          <a:xfrm>
            <a:off x="604098" y="4553618"/>
            <a:ext cx="126542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開催方法</a:t>
            </a:r>
          </a:p>
        </p:txBody>
      </p:sp>
      <p:sp>
        <p:nvSpPr>
          <p:cNvPr id="25" name="正方形/長方形 24">
            <a:extLst>
              <a:ext uri="{FF2B5EF4-FFF2-40B4-BE49-F238E27FC236}">
                <a16:creationId xmlns:a16="http://schemas.microsoft.com/office/drawing/2014/main" id="{09694522-20F3-08A9-CB0C-89EC3E779FAF}"/>
              </a:ext>
            </a:extLst>
          </p:cNvPr>
          <p:cNvSpPr/>
          <p:nvPr/>
        </p:nvSpPr>
        <p:spPr>
          <a:xfrm>
            <a:off x="2520155" y="4559405"/>
            <a:ext cx="1548143" cy="338554"/>
          </a:xfrm>
          <a:prstGeom prst="rect">
            <a:avLst/>
          </a:prstGeom>
          <a:noFill/>
          <a:ln>
            <a:noFill/>
          </a:ln>
        </p:spPr>
        <p:txBody>
          <a:bodyPr wrap="square" anchor="ctr">
            <a:spAutoFit/>
          </a:bodyPr>
          <a:lstStyle/>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オンライン</a:t>
            </a:r>
          </a:p>
        </p:txBody>
      </p:sp>
      <p:sp>
        <p:nvSpPr>
          <p:cNvPr id="26" name="Freeform 27">
            <a:extLst>
              <a:ext uri="{FF2B5EF4-FFF2-40B4-BE49-F238E27FC236}">
                <a16:creationId xmlns:a16="http://schemas.microsoft.com/office/drawing/2014/main" id="{A98E1C88-FEBF-CFF6-FD98-4CA3C11E834D}"/>
              </a:ext>
            </a:extLst>
          </p:cNvPr>
          <p:cNvSpPr/>
          <p:nvPr/>
        </p:nvSpPr>
        <p:spPr>
          <a:xfrm>
            <a:off x="604098" y="5126648"/>
            <a:ext cx="126542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出展企業数</a:t>
            </a:r>
          </a:p>
        </p:txBody>
      </p:sp>
      <p:sp>
        <p:nvSpPr>
          <p:cNvPr id="27" name="正方形/長方形 26">
            <a:extLst>
              <a:ext uri="{FF2B5EF4-FFF2-40B4-BE49-F238E27FC236}">
                <a16:creationId xmlns:a16="http://schemas.microsoft.com/office/drawing/2014/main" id="{221D59FE-6708-53B9-B001-74DA193A1557}"/>
              </a:ext>
            </a:extLst>
          </p:cNvPr>
          <p:cNvSpPr/>
          <p:nvPr/>
        </p:nvSpPr>
        <p:spPr>
          <a:xfrm>
            <a:off x="1972201" y="5113708"/>
            <a:ext cx="2138267" cy="338554"/>
          </a:xfrm>
          <a:prstGeom prst="rect">
            <a:avLst/>
          </a:prstGeom>
          <a:noFill/>
          <a:ln>
            <a:noFill/>
          </a:ln>
        </p:spPr>
        <p:txBody>
          <a:bodyPr wrap="square" anchor="ctr">
            <a:spAutoFit/>
          </a:bodyPr>
          <a:lstStyle/>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各</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18</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社、計</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36</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a:t>
            </a:r>
          </a:p>
        </p:txBody>
      </p:sp>
      <p:sp>
        <p:nvSpPr>
          <p:cNvPr id="31" name="Freeform 27">
            <a:extLst>
              <a:ext uri="{FF2B5EF4-FFF2-40B4-BE49-F238E27FC236}">
                <a16:creationId xmlns:a16="http://schemas.microsoft.com/office/drawing/2014/main" id="{A6EFA5C0-BE87-9056-ED17-58EF3A248E94}"/>
              </a:ext>
            </a:extLst>
          </p:cNvPr>
          <p:cNvSpPr/>
          <p:nvPr/>
        </p:nvSpPr>
        <p:spPr>
          <a:xfrm>
            <a:off x="604098" y="5659842"/>
            <a:ext cx="1265429"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sz="1600" dirty="0">
                <a:solidFill>
                  <a:schemeClr val="bg1"/>
                </a:solidFill>
                <a:latin typeface="BIZ UDゴシック" panose="020B0400000000000000" pitchFamily="49" charset="-128"/>
                <a:ea typeface="BIZ UDゴシック" panose="020B0400000000000000" pitchFamily="49" charset="-128"/>
              </a:rPr>
              <a:t>対象外国人</a:t>
            </a:r>
          </a:p>
        </p:txBody>
      </p:sp>
      <p:sp>
        <p:nvSpPr>
          <p:cNvPr id="32" name="正方形/長方形 31">
            <a:extLst>
              <a:ext uri="{FF2B5EF4-FFF2-40B4-BE49-F238E27FC236}">
                <a16:creationId xmlns:a16="http://schemas.microsoft.com/office/drawing/2014/main" id="{4F711B60-A77C-9F3C-170D-2B0752C6B490}"/>
              </a:ext>
            </a:extLst>
          </p:cNvPr>
          <p:cNvSpPr/>
          <p:nvPr/>
        </p:nvSpPr>
        <p:spPr>
          <a:xfrm>
            <a:off x="1947006" y="5552367"/>
            <a:ext cx="4607473" cy="584775"/>
          </a:xfrm>
          <a:prstGeom prst="rect">
            <a:avLst/>
          </a:prstGeom>
          <a:noFill/>
          <a:ln>
            <a:noFill/>
          </a:ln>
        </p:spPr>
        <p:txBody>
          <a:bodyPr wrap="square" anchor="ctr">
            <a:spAutoFit/>
          </a:bodyPr>
          <a:lstStyle/>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「技術・人文知識・国際業務」等の在留資格で</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入国が見込める海外在住の外国人</a:t>
            </a:r>
          </a:p>
        </p:txBody>
      </p:sp>
      <p:sp>
        <p:nvSpPr>
          <p:cNvPr id="33" name="四角形: 角を丸くする 32">
            <a:extLst>
              <a:ext uri="{FF2B5EF4-FFF2-40B4-BE49-F238E27FC236}">
                <a16:creationId xmlns:a16="http://schemas.microsoft.com/office/drawing/2014/main" id="{86BBF2C7-C9EB-1760-D9D8-A0C48F9F1A9D}"/>
              </a:ext>
            </a:extLst>
          </p:cNvPr>
          <p:cNvSpPr/>
          <p:nvPr/>
        </p:nvSpPr>
        <p:spPr>
          <a:xfrm>
            <a:off x="486988" y="2875033"/>
            <a:ext cx="5741636" cy="3418513"/>
          </a:xfrm>
          <a:prstGeom prst="roundRect">
            <a:avLst>
              <a:gd name="adj" fmla="val 8103"/>
            </a:avLst>
          </a:prstGeom>
          <a:noFill/>
          <a:ln w="1270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0E0705D2-43B2-3C92-37BC-654E24753209}"/>
              </a:ext>
            </a:extLst>
          </p:cNvPr>
          <p:cNvSpPr txBox="1"/>
          <p:nvPr/>
        </p:nvSpPr>
        <p:spPr>
          <a:xfrm>
            <a:off x="2449624" y="2684695"/>
            <a:ext cx="2023958" cy="3693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kumimoji="1" lang="en-US" altLang="ja-JP" dirty="0">
                <a:latin typeface="BIZ UDゴシック" panose="020B0400000000000000" pitchFamily="49" charset="-128"/>
                <a:ea typeface="BIZ UDゴシック" panose="020B0400000000000000" pitchFamily="49" charset="-128"/>
              </a:rPr>
              <a:t>J</a:t>
            </a:r>
            <a:r>
              <a:rPr lang="en-US" altLang="ja-JP" dirty="0">
                <a:latin typeface="BIZ UDゴシック" panose="020B0400000000000000" pitchFamily="49" charset="-128"/>
                <a:ea typeface="BIZ UDゴシック" panose="020B0400000000000000" pitchFamily="49" charset="-128"/>
              </a:rPr>
              <a:t>OB FAIR AICHI</a:t>
            </a:r>
            <a:endParaRPr kumimoji="1" lang="ja-JP" altLang="en-US" dirty="0">
              <a:latin typeface="BIZ UDゴシック" panose="020B0400000000000000" pitchFamily="49" charset="-128"/>
              <a:ea typeface="BIZ UDゴシック" panose="020B0400000000000000" pitchFamily="49" charset="-128"/>
            </a:endParaRPr>
          </a:p>
        </p:txBody>
      </p:sp>
      <p:sp>
        <p:nvSpPr>
          <p:cNvPr id="34" name="四角形: 角を丸くする 33">
            <a:extLst>
              <a:ext uri="{FF2B5EF4-FFF2-40B4-BE49-F238E27FC236}">
                <a16:creationId xmlns:a16="http://schemas.microsoft.com/office/drawing/2014/main" id="{F90159B9-DE2D-CB25-9B77-77AC02637E3F}"/>
              </a:ext>
            </a:extLst>
          </p:cNvPr>
          <p:cNvSpPr/>
          <p:nvPr/>
        </p:nvSpPr>
        <p:spPr>
          <a:xfrm>
            <a:off x="6436218" y="2875034"/>
            <a:ext cx="5205277" cy="2060757"/>
          </a:xfrm>
          <a:prstGeom prst="roundRect">
            <a:avLst>
              <a:gd name="adj" fmla="val 8103"/>
            </a:avLst>
          </a:prstGeom>
          <a:noFill/>
          <a:ln w="1270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8BBF44A1-D293-1F46-414F-EB3822F632F5}"/>
              </a:ext>
            </a:extLst>
          </p:cNvPr>
          <p:cNvSpPr txBox="1"/>
          <p:nvPr/>
        </p:nvSpPr>
        <p:spPr>
          <a:xfrm>
            <a:off x="7542890" y="2684695"/>
            <a:ext cx="2991931" cy="3693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kumimoji="1" lang="ja-JP" altLang="en-US" dirty="0">
                <a:latin typeface="BIZ UDゴシック" panose="020B0400000000000000" pitchFamily="49" charset="-128"/>
                <a:ea typeface="BIZ UDゴシック" panose="020B0400000000000000" pitchFamily="49" charset="-128"/>
              </a:rPr>
              <a:t>インターンシップ受入支援</a:t>
            </a:r>
          </a:p>
        </p:txBody>
      </p:sp>
      <p:sp>
        <p:nvSpPr>
          <p:cNvPr id="37" name="Freeform 27">
            <a:extLst>
              <a:ext uri="{FF2B5EF4-FFF2-40B4-BE49-F238E27FC236}">
                <a16:creationId xmlns:a16="http://schemas.microsoft.com/office/drawing/2014/main" id="{898B95C5-B18C-4041-EDA7-6C3498866E0B}"/>
              </a:ext>
            </a:extLst>
          </p:cNvPr>
          <p:cNvSpPr/>
          <p:nvPr/>
        </p:nvSpPr>
        <p:spPr>
          <a:xfrm>
            <a:off x="6719798" y="3229145"/>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人数</a:t>
            </a:r>
          </a:p>
        </p:txBody>
      </p:sp>
      <p:sp>
        <p:nvSpPr>
          <p:cNvPr id="38" name="正方形/長方形 37">
            <a:extLst>
              <a:ext uri="{FF2B5EF4-FFF2-40B4-BE49-F238E27FC236}">
                <a16:creationId xmlns:a16="http://schemas.microsoft.com/office/drawing/2014/main" id="{A23ED216-7A25-C0D0-6AE4-294EEF6828D3}"/>
              </a:ext>
            </a:extLst>
          </p:cNvPr>
          <p:cNvSpPr/>
          <p:nvPr/>
        </p:nvSpPr>
        <p:spPr>
          <a:xfrm>
            <a:off x="8231980" y="3244780"/>
            <a:ext cx="1548143" cy="338554"/>
          </a:xfrm>
          <a:prstGeom prst="rect">
            <a:avLst/>
          </a:prstGeom>
          <a:noFill/>
          <a:ln>
            <a:noFill/>
          </a:ln>
        </p:spPr>
        <p:txBody>
          <a:bodyPr wrap="square" anchor="ctr">
            <a:spAutoFit/>
          </a:bodyPr>
          <a:lstStyle/>
          <a:p>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4</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社、</a:t>
            </a:r>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4</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人</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p:txBody>
      </p:sp>
      <p:sp>
        <p:nvSpPr>
          <p:cNvPr id="39" name="Freeform 27">
            <a:extLst>
              <a:ext uri="{FF2B5EF4-FFF2-40B4-BE49-F238E27FC236}">
                <a16:creationId xmlns:a16="http://schemas.microsoft.com/office/drawing/2014/main" id="{15FF6A92-A064-F412-C252-C1CF9E5559DF}"/>
              </a:ext>
            </a:extLst>
          </p:cNvPr>
          <p:cNvSpPr/>
          <p:nvPr/>
        </p:nvSpPr>
        <p:spPr>
          <a:xfrm>
            <a:off x="6719798" y="3765045"/>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a:solidFill>
                  <a:schemeClr val="bg1"/>
                </a:solidFill>
                <a:latin typeface="BIZ UDゴシック" panose="020B0400000000000000" pitchFamily="49" charset="-128"/>
                <a:ea typeface="BIZ UDゴシック" panose="020B0400000000000000" pitchFamily="49" charset="-128"/>
              </a:rPr>
              <a:t>期間</a:t>
            </a:r>
          </a:p>
        </p:txBody>
      </p:sp>
      <p:sp>
        <p:nvSpPr>
          <p:cNvPr id="40" name="正方形/長方形 39">
            <a:extLst>
              <a:ext uri="{FF2B5EF4-FFF2-40B4-BE49-F238E27FC236}">
                <a16:creationId xmlns:a16="http://schemas.microsoft.com/office/drawing/2014/main" id="{43AF7904-0124-8F2F-1DEA-1B54AE55608E}"/>
              </a:ext>
            </a:extLst>
          </p:cNvPr>
          <p:cNvSpPr/>
          <p:nvPr/>
        </p:nvSpPr>
        <p:spPr>
          <a:xfrm>
            <a:off x="8231980" y="3780680"/>
            <a:ext cx="2238814" cy="338554"/>
          </a:xfrm>
          <a:prstGeom prst="rect">
            <a:avLst/>
          </a:prstGeom>
          <a:noFill/>
          <a:ln>
            <a:noFill/>
          </a:ln>
        </p:spPr>
        <p:txBody>
          <a:bodyPr wrap="square" anchor="ctr">
            <a:spAutoFit/>
          </a:bodyPr>
          <a:lstStyle/>
          <a:p>
            <a:r>
              <a:rPr lang="en-US" altLang="ja-JP" sz="1600" dirty="0">
                <a:ln w="66675">
                  <a:noFill/>
                </a:ln>
                <a:solidFill>
                  <a:srgbClr val="000000"/>
                </a:solidFill>
                <a:latin typeface="BIZ UDPゴシック" panose="020B0400000000000000" pitchFamily="50" charset="-128"/>
                <a:ea typeface="BIZ UDPゴシック" panose="020B0400000000000000" pitchFamily="50" charset="-128"/>
              </a:rPr>
              <a:t>1</a:t>
            </a:r>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か月を限度に実施</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p:txBody>
      </p:sp>
      <p:sp>
        <p:nvSpPr>
          <p:cNvPr id="41" name="Freeform 27">
            <a:extLst>
              <a:ext uri="{FF2B5EF4-FFF2-40B4-BE49-F238E27FC236}">
                <a16:creationId xmlns:a16="http://schemas.microsoft.com/office/drawing/2014/main" id="{A7F49C68-2A33-B4A5-EB6E-17B829EC7368}"/>
              </a:ext>
            </a:extLst>
          </p:cNvPr>
          <p:cNvSpPr/>
          <p:nvPr/>
        </p:nvSpPr>
        <p:spPr>
          <a:xfrm>
            <a:off x="6719798" y="4320284"/>
            <a:ext cx="1341503"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chemeClr val="tx2">
              <a:lumMod val="60000"/>
              <a:lumOff val="40000"/>
            </a:schemeClr>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費用負担</a:t>
            </a:r>
          </a:p>
        </p:txBody>
      </p:sp>
      <p:sp>
        <p:nvSpPr>
          <p:cNvPr id="42" name="正方形/長方形 41">
            <a:extLst>
              <a:ext uri="{FF2B5EF4-FFF2-40B4-BE49-F238E27FC236}">
                <a16:creationId xmlns:a16="http://schemas.microsoft.com/office/drawing/2014/main" id="{5E3E856A-FD9E-3BFA-9134-69DE2DE36E04}"/>
              </a:ext>
            </a:extLst>
          </p:cNvPr>
          <p:cNvSpPr/>
          <p:nvPr/>
        </p:nvSpPr>
        <p:spPr>
          <a:xfrm>
            <a:off x="8231980" y="4243095"/>
            <a:ext cx="3473032" cy="584775"/>
          </a:xfrm>
          <a:prstGeom prst="rect">
            <a:avLst/>
          </a:prstGeom>
          <a:noFill/>
          <a:ln>
            <a:noFill/>
          </a:ln>
        </p:spPr>
        <p:txBody>
          <a:bodyPr wrap="square" anchor="ctr">
            <a:spAutoFit/>
          </a:bodyPr>
          <a:lstStyle/>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インターンシップ中の経費（渡航費や</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a:p>
            <a:r>
              <a:rPr lang="ja-JP" altLang="en-US" sz="1600" dirty="0">
                <a:ln w="66675">
                  <a:noFill/>
                </a:ln>
                <a:solidFill>
                  <a:srgbClr val="000000"/>
                </a:solidFill>
                <a:latin typeface="BIZ UDPゴシック" panose="020B0400000000000000" pitchFamily="50" charset="-128"/>
                <a:ea typeface="BIZ UDPゴシック" panose="020B0400000000000000" pitchFamily="50" charset="-128"/>
              </a:rPr>
              <a:t>滞在費等）への支援もあり</a:t>
            </a:r>
            <a:endParaRPr lang="en-US" altLang="ja-JP" sz="1600" dirty="0">
              <a:ln w="66675">
                <a:noFill/>
              </a:ln>
              <a:solidFill>
                <a:srgbClr val="000000"/>
              </a:solidFill>
              <a:latin typeface="BIZ UDPゴシック" panose="020B0400000000000000" pitchFamily="50" charset="-128"/>
              <a:ea typeface="BIZ UDPゴシック" panose="020B0400000000000000" pitchFamily="50" charset="-128"/>
            </a:endParaRPr>
          </a:p>
        </p:txBody>
      </p:sp>
      <p:pic>
        <p:nvPicPr>
          <p:cNvPr id="43" name="グラフィックス 42" descr="飛行機 単色塗りつぶし">
            <a:extLst>
              <a:ext uri="{FF2B5EF4-FFF2-40B4-BE49-F238E27FC236}">
                <a16:creationId xmlns:a16="http://schemas.microsoft.com/office/drawing/2014/main" id="{DC8110C1-1EA6-17A2-F8B1-1ED3B496C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12268" y="3194539"/>
            <a:ext cx="1012143" cy="1012143"/>
          </a:xfrm>
          <a:prstGeom prst="rect">
            <a:avLst/>
          </a:prstGeom>
        </p:spPr>
      </p:pic>
      <p:pic>
        <p:nvPicPr>
          <p:cNvPr id="44" name="グラフィックス 43" descr="オンライン会議 単色塗りつぶし">
            <a:extLst>
              <a:ext uri="{FF2B5EF4-FFF2-40B4-BE49-F238E27FC236}">
                <a16:creationId xmlns:a16="http://schemas.microsoft.com/office/drawing/2014/main" id="{94FEAE39-FAB1-3C4E-841E-6F4643B070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99322" y="4447426"/>
            <a:ext cx="618790" cy="618790"/>
          </a:xfrm>
          <a:prstGeom prst="rect">
            <a:avLst/>
          </a:prstGeom>
        </p:spPr>
      </p:pic>
      <p:sp>
        <p:nvSpPr>
          <p:cNvPr id="46" name="正方形/長方形 45">
            <a:extLst>
              <a:ext uri="{FF2B5EF4-FFF2-40B4-BE49-F238E27FC236}">
                <a16:creationId xmlns:a16="http://schemas.microsoft.com/office/drawing/2014/main" id="{A8604F6C-10F8-E5E0-5C42-12A1737BDF5A}"/>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47" name="正方形/長方形 46">
            <a:extLst>
              <a:ext uri="{FF2B5EF4-FFF2-40B4-BE49-F238E27FC236}">
                <a16:creationId xmlns:a16="http://schemas.microsoft.com/office/drawing/2014/main" id="{A858E643-9159-C369-8F81-7325F0DDAE03}"/>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80BD78E6-6711-3A6E-C622-FB46CDE29320}"/>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スライド番号プレースホルダー 16">
            <a:extLst>
              <a:ext uri="{FF2B5EF4-FFF2-40B4-BE49-F238E27FC236}">
                <a16:creationId xmlns:a16="http://schemas.microsoft.com/office/drawing/2014/main" id="{E1937B4C-D43A-AA93-5156-0C62F582BF6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17</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12" name="四角形: 角を丸くする 11">
            <a:extLst>
              <a:ext uri="{FF2B5EF4-FFF2-40B4-BE49-F238E27FC236}">
                <a16:creationId xmlns:a16="http://schemas.microsoft.com/office/drawing/2014/main" id="{FC9436F7-E02B-096D-CB67-5451E9F51A28}"/>
              </a:ext>
            </a:extLst>
          </p:cNvPr>
          <p:cNvSpPr/>
          <p:nvPr/>
        </p:nvSpPr>
        <p:spPr>
          <a:xfrm>
            <a:off x="8043684" y="473448"/>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a:solidFill>
                  <a:schemeClr val="tx1"/>
                </a:solidFill>
                <a:latin typeface="BIZ UDゴシック" panose="020B0400000000000000" pitchFamily="49" charset="-128"/>
                <a:ea typeface="BIZ UDゴシック" panose="020B0400000000000000" pitchFamily="49" charset="-128"/>
              </a:rPr>
              <a:t>企業向け</a:t>
            </a:r>
          </a:p>
        </p:txBody>
      </p:sp>
      <p:sp>
        <p:nvSpPr>
          <p:cNvPr id="15" name="四角形: 角を丸くする 14">
            <a:extLst>
              <a:ext uri="{FF2B5EF4-FFF2-40B4-BE49-F238E27FC236}">
                <a16:creationId xmlns:a16="http://schemas.microsoft.com/office/drawing/2014/main" id="{08059B78-BF31-8F93-AD79-0D39E473DE82}"/>
              </a:ext>
            </a:extLst>
          </p:cNvPr>
          <p:cNvSpPr/>
          <p:nvPr/>
        </p:nvSpPr>
        <p:spPr>
          <a:xfrm>
            <a:off x="10645794" y="473448"/>
            <a:ext cx="995700" cy="280657"/>
          </a:xfrm>
          <a:prstGeom prst="roundRect">
            <a:avLst/>
          </a:prstGeom>
          <a:solidFill>
            <a:schemeClr val="bg1">
              <a:lumMod val="85000"/>
            </a:schemeClr>
          </a:solidFill>
          <a:ln>
            <a:solidFill>
              <a:schemeClr val="bg1">
                <a:lumMod val="8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600" spc="-300">
                <a:solidFill>
                  <a:schemeClr val="bg1"/>
                </a:solidFill>
                <a:latin typeface="BIZ UDゴシック" panose="020B0400000000000000" pitchFamily="49" charset="-128"/>
                <a:ea typeface="BIZ UDゴシック" panose="020B0400000000000000" pitchFamily="49" charset="-128"/>
              </a:rPr>
              <a:t>特定技能</a:t>
            </a:r>
            <a:endParaRPr kumimoji="1" lang="ja-JP" altLang="en-US" sz="1600" spc="-300">
              <a:solidFill>
                <a:schemeClr val="bg1"/>
              </a:solidFill>
              <a:latin typeface="BIZ UDゴシック" panose="020B0400000000000000" pitchFamily="49" charset="-128"/>
              <a:ea typeface="BIZ UDゴシック" panose="020B0400000000000000" pitchFamily="49" charset="-128"/>
            </a:endParaRPr>
          </a:p>
        </p:txBody>
      </p:sp>
      <p:sp>
        <p:nvSpPr>
          <p:cNvPr id="17" name="四角形: 角を丸くする 16">
            <a:extLst>
              <a:ext uri="{FF2B5EF4-FFF2-40B4-BE49-F238E27FC236}">
                <a16:creationId xmlns:a16="http://schemas.microsoft.com/office/drawing/2014/main" id="{EAF2F120-E3CF-C04C-3DCC-1A63CD768763}"/>
              </a:ext>
            </a:extLst>
          </p:cNvPr>
          <p:cNvSpPr/>
          <p:nvPr/>
        </p:nvSpPr>
        <p:spPr>
          <a:xfrm>
            <a:off x="10645794" y="805367"/>
            <a:ext cx="995700" cy="280657"/>
          </a:xfrm>
          <a:prstGeom prst="roundRect">
            <a:avLst/>
          </a:prstGeom>
          <a:solidFill>
            <a:schemeClr val="accent4">
              <a:lumMod val="20000"/>
              <a:lumOff val="80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tx1"/>
                </a:solidFill>
                <a:latin typeface="BIZ UDゴシック" panose="020B0400000000000000" pitchFamily="49" charset="-128"/>
                <a:ea typeface="BIZ UDゴシック" panose="020B0400000000000000" pitchFamily="49" charset="-128"/>
              </a:rPr>
              <a:t>技人国</a:t>
            </a:r>
          </a:p>
        </p:txBody>
      </p:sp>
      <p:sp>
        <p:nvSpPr>
          <p:cNvPr id="18" name="四角形: 角を丸くする 17">
            <a:extLst>
              <a:ext uri="{FF2B5EF4-FFF2-40B4-BE49-F238E27FC236}">
                <a16:creationId xmlns:a16="http://schemas.microsoft.com/office/drawing/2014/main" id="{91118B18-0F16-EE42-FAE2-A1F3098B659B}"/>
              </a:ext>
            </a:extLst>
          </p:cNvPr>
          <p:cNvSpPr/>
          <p:nvPr/>
        </p:nvSpPr>
        <p:spPr>
          <a:xfrm>
            <a:off x="8043684" y="804787"/>
            <a:ext cx="1430447" cy="280657"/>
          </a:xfrm>
          <a:prstGeom prst="roundRect">
            <a:avLst/>
          </a:prstGeom>
          <a:solidFill>
            <a:schemeClr val="accent2">
              <a:lumMod val="20000"/>
              <a:lumOff val="80000"/>
            </a:schemeClr>
          </a:solidFill>
          <a:ln>
            <a:solidFill>
              <a:srgbClr val="4472C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a:solidFill>
                  <a:schemeClr val="tx1"/>
                </a:solidFill>
                <a:latin typeface="BIZ UDゴシック" panose="020B0400000000000000" pitchFamily="49" charset="-128"/>
                <a:ea typeface="BIZ UDゴシック" panose="020B0400000000000000" pitchFamily="49" charset="-128"/>
              </a:rPr>
              <a:t>外国人</a:t>
            </a:r>
            <a:r>
              <a:rPr kumimoji="1" lang="ja-JP" altLang="en-US">
                <a:solidFill>
                  <a:schemeClr val="tx1"/>
                </a:solidFill>
                <a:latin typeface="BIZ UDゴシック" panose="020B0400000000000000" pitchFamily="49" charset="-128"/>
                <a:ea typeface="BIZ UDゴシック" panose="020B0400000000000000" pitchFamily="49" charset="-128"/>
              </a:rPr>
              <a:t>向け</a:t>
            </a:r>
          </a:p>
        </p:txBody>
      </p:sp>
      <p:sp>
        <p:nvSpPr>
          <p:cNvPr id="20" name="四角形: 角を丸くする 19">
            <a:extLst>
              <a:ext uri="{FF2B5EF4-FFF2-40B4-BE49-F238E27FC236}">
                <a16:creationId xmlns:a16="http://schemas.microsoft.com/office/drawing/2014/main" id="{B806C4C8-AE52-7369-7DC0-1643895DA41F}"/>
              </a:ext>
            </a:extLst>
          </p:cNvPr>
          <p:cNvSpPr/>
          <p:nvPr/>
        </p:nvSpPr>
        <p:spPr>
          <a:xfrm>
            <a:off x="9565931" y="790319"/>
            <a:ext cx="995700" cy="280657"/>
          </a:xfrm>
          <a:prstGeom prst="roundRect">
            <a:avLst/>
          </a:prstGeom>
          <a:solidFill>
            <a:schemeClr val="bg1">
              <a:lumMod val="8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dist"/>
            <a:r>
              <a:rPr kumimoji="1" lang="ja-JP" altLang="en-US" spc="-300">
                <a:solidFill>
                  <a:schemeClr val="bg1"/>
                </a:solidFill>
                <a:latin typeface="BIZ UDゴシック" panose="020B0400000000000000" pitchFamily="49" charset="-128"/>
                <a:ea typeface="BIZ UDゴシック" panose="020B0400000000000000" pitchFamily="49" charset="-128"/>
              </a:rPr>
              <a:t>技能実習</a:t>
            </a:r>
          </a:p>
        </p:txBody>
      </p:sp>
      <p:sp>
        <p:nvSpPr>
          <p:cNvPr id="21" name="四角形: 角を丸くする 20">
            <a:extLst>
              <a:ext uri="{FF2B5EF4-FFF2-40B4-BE49-F238E27FC236}">
                <a16:creationId xmlns:a16="http://schemas.microsoft.com/office/drawing/2014/main" id="{8B51F622-C69A-8646-0D79-7B36004D8AF7}"/>
              </a:ext>
            </a:extLst>
          </p:cNvPr>
          <p:cNvSpPr/>
          <p:nvPr/>
        </p:nvSpPr>
        <p:spPr>
          <a:xfrm>
            <a:off x="9565931" y="467917"/>
            <a:ext cx="995700" cy="280657"/>
          </a:xfrm>
          <a:prstGeom prst="roundRect">
            <a:avLst/>
          </a:prstGeom>
          <a:solidFill>
            <a:schemeClr val="bg1">
              <a:lumMod val="85000"/>
            </a:schemeClr>
          </a:solidFill>
          <a:ln>
            <a:solidFill>
              <a:schemeClr val="bg1">
                <a:lumMod val="8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600">
                <a:solidFill>
                  <a:schemeClr val="bg1"/>
                </a:solidFill>
                <a:latin typeface="BIZ UDゴシック" panose="020B0400000000000000" pitchFamily="49" charset="-128"/>
                <a:ea typeface="BIZ UDゴシック" panose="020B0400000000000000" pitchFamily="49" charset="-128"/>
              </a:rPr>
              <a:t>定住者</a:t>
            </a:r>
          </a:p>
        </p:txBody>
      </p:sp>
      <p:sp>
        <p:nvSpPr>
          <p:cNvPr id="7" name="正方形/長方形 6">
            <a:extLst>
              <a:ext uri="{FF2B5EF4-FFF2-40B4-BE49-F238E27FC236}">
                <a16:creationId xmlns:a16="http://schemas.microsoft.com/office/drawing/2014/main" id="{9964A44A-A4B1-689F-A721-F3B3A5187CEE}"/>
              </a:ext>
            </a:extLst>
          </p:cNvPr>
          <p:cNvSpPr/>
          <p:nvPr/>
        </p:nvSpPr>
        <p:spPr>
          <a:xfrm>
            <a:off x="0" y="0"/>
            <a:ext cx="4473582"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外国人材の確保支援（</a:t>
            </a:r>
            <a:r>
              <a:rPr kumimoji="1" lang="en-US" altLang="ja-JP" b="1" dirty="0">
                <a:latin typeface="BIZ UDゴシック" panose="020B0400000000000000" pitchFamily="49" charset="-128"/>
                <a:ea typeface="BIZ UDゴシック" panose="020B0400000000000000" pitchFamily="49" charset="-128"/>
              </a:rPr>
              <a:t>JOB FAIR AICHI</a:t>
            </a:r>
            <a:r>
              <a:rPr kumimoji="1" lang="ja-JP" altLang="en-US" b="1" dirty="0">
                <a:latin typeface="BIZ UDゴシック" panose="020B0400000000000000" pitchFamily="49" charset="-128"/>
                <a:ea typeface="BIZ UDゴシック" panose="020B0400000000000000" pitchFamily="49" charset="-128"/>
              </a:rPr>
              <a:t>）</a:t>
            </a:r>
          </a:p>
        </p:txBody>
      </p:sp>
      <p:sp>
        <p:nvSpPr>
          <p:cNvPr id="4" name="四角形: 角を丸くする 3">
            <a:extLst>
              <a:ext uri="{FF2B5EF4-FFF2-40B4-BE49-F238E27FC236}">
                <a16:creationId xmlns:a16="http://schemas.microsoft.com/office/drawing/2014/main" id="{05F4B434-F74A-5436-E495-5023DBE9E9E9}"/>
              </a:ext>
            </a:extLst>
          </p:cNvPr>
          <p:cNvSpPr/>
          <p:nvPr/>
        </p:nvSpPr>
        <p:spPr>
          <a:xfrm>
            <a:off x="2554160" y="4176071"/>
            <a:ext cx="3310930" cy="316767"/>
          </a:xfrm>
          <a:prstGeom prst="roundRect">
            <a:avLst>
              <a:gd name="adj" fmla="val 29208"/>
            </a:avLst>
          </a:prstGeom>
          <a:solidFill>
            <a:srgbClr val="FFFF00"/>
          </a:solidFill>
          <a:ln w="12700">
            <a:solidFill>
              <a:srgbClr val="002060"/>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ja-JP" sz="1400" dirty="0">
                <a:solidFill>
                  <a:schemeClr val="tx1"/>
                </a:solidFill>
                <a:latin typeface="BIZ UDPゴシック" panose="020B0400000000000000" pitchFamily="50" charset="-128"/>
                <a:ea typeface="BIZ UDPゴシック"/>
              </a:rPr>
              <a:t>7</a:t>
            </a:r>
            <a:r>
              <a:rPr lang="ja-JP" altLang="en-US" sz="1400" dirty="0">
                <a:solidFill>
                  <a:schemeClr val="tx1"/>
                </a:solidFill>
                <a:latin typeface="BIZ UDPゴシック" panose="020B0400000000000000" pitchFamily="50" charset="-128"/>
                <a:ea typeface="BIZ UDPゴシック"/>
              </a:rPr>
              <a:t>月</a:t>
            </a:r>
            <a:r>
              <a:rPr lang="en-US" altLang="ja-JP" sz="1400">
                <a:solidFill>
                  <a:schemeClr val="tx1"/>
                </a:solidFill>
                <a:latin typeface="BIZ UDPゴシック" panose="020B0400000000000000" pitchFamily="50" charset="-128"/>
                <a:ea typeface="BIZ UDPゴシック"/>
              </a:rPr>
              <a:t>10</a:t>
            </a:r>
            <a:r>
              <a:rPr lang="ja-JP" altLang="en-US" sz="1400">
                <a:solidFill>
                  <a:schemeClr val="tx1"/>
                </a:solidFill>
                <a:latin typeface="BIZ UDPゴシック" panose="020B0400000000000000" pitchFamily="50" charset="-128"/>
                <a:ea typeface="BIZ UDPゴシック"/>
              </a:rPr>
              <a:t>日</a:t>
            </a:r>
            <a:r>
              <a:rPr lang="ja-JP" altLang="en-US" sz="1400" dirty="0">
                <a:solidFill>
                  <a:schemeClr val="tx1"/>
                </a:solidFill>
                <a:latin typeface="BIZ UDPゴシック" panose="020B0400000000000000" pitchFamily="50" charset="-128"/>
                <a:ea typeface="BIZ UDPゴシック"/>
              </a:rPr>
              <a:t>まで出展企業募集中</a:t>
            </a:r>
            <a:endParaRPr kumimoji="1" lang="ja-JP" altLang="en-US" sz="1400" dirty="0">
              <a:solidFill>
                <a:schemeClr val="tx1"/>
              </a:solidFill>
              <a:latin typeface="BIZ UDPゴシック" panose="020B0400000000000000" pitchFamily="50" charset="-128"/>
              <a:ea typeface="BIZ UDPゴシック"/>
            </a:endParaRPr>
          </a:p>
        </p:txBody>
      </p:sp>
      <p:sp>
        <p:nvSpPr>
          <p:cNvPr id="8" name="四角形: 角を丸くする 7">
            <a:extLst>
              <a:ext uri="{FF2B5EF4-FFF2-40B4-BE49-F238E27FC236}">
                <a16:creationId xmlns:a16="http://schemas.microsoft.com/office/drawing/2014/main" id="{B6597FBB-1377-5160-68CA-DF4BFF72608B}"/>
              </a:ext>
            </a:extLst>
          </p:cNvPr>
          <p:cNvSpPr/>
          <p:nvPr/>
        </p:nvSpPr>
        <p:spPr>
          <a:xfrm>
            <a:off x="2573000" y="3475784"/>
            <a:ext cx="3310930" cy="316767"/>
          </a:xfrm>
          <a:prstGeom prst="roundRect">
            <a:avLst>
              <a:gd name="adj" fmla="val 29208"/>
            </a:avLst>
          </a:prstGeom>
          <a:solidFill>
            <a:schemeClr val="bg1">
              <a:lumMod val="95000"/>
            </a:schemeClr>
          </a:solidFill>
          <a:ln w="12700">
            <a:solidFill>
              <a:srgbClr val="002060"/>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ja-JP" altLang="en-US" sz="1400" dirty="0">
                <a:solidFill>
                  <a:schemeClr val="tx1"/>
                </a:solidFill>
                <a:latin typeface="BIZ UDPゴシック" panose="020B0400000000000000" pitchFamily="50" charset="-128"/>
                <a:ea typeface="BIZ UDPゴシック"/>
              </a:rPr>
              <a:t>出展企業募集〆切済み</a:t>
            </a:r>
          </a:p>
        </p:txBody>
      </p:sp>
      <p:sp>
        <p:nvSpPr>
          <p:cNvPr id="22" name="四角形: 角を丸くする 21">
            <a:extLst>
              <a:ext uri="{FF2B5EF4-FFF2-40B4-BE49-F238E27FC236}">
                <a16:creationId xmlns:a16="http://schemas.microsoft.com/office/drawing/2014/main" id="{9A3EA4FA-C1B5-3550-E7D2-3A2C74601BD4}"/>
              </a:ext>
            </a:extLst>
          </p:cNvPr>
          <p:cNvSpPr/>
          <p:nvPr/>
        </p:nvSpPr>
        <p:spPr>
          <a:xfrm>
            <a:off x="6436217" y="5107535"/>
            <a:ext cx="5205277" cy="1277017"/>
          </a:xfrm>
          <a:prstGeom prst="roundRect">
            <a:avLst>
              <a:gd name="adj" fmla="val 8103"/>
            </a:avLst>
          </a:prstGeom>
          <a:noFill/>
          <a:ln w="1270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0" name="グループ化 59">
            <a:extLst>
              <a:ext uri="{FF2B5EF4-FFF2-40B4-BE49-F238E27FC236}">
                <a16:creationId xmlns:a16="http://schemas.microsoft.com/office/drawing/2014/main" id="{1D43841B-E4B9-17EA-36E6-E70FF8C2780C}"/>
              </a:ext>
            </a:extLst>
          </p:cNvPr>
          <p:cNvGrpSpPr/>
          <p:nvPr/>
        </p:nvGrpSpPr>
        <p:grpSpPr>
          <a:xfrm>
            <a:off x="7283454" y="5738221"/>
            <a:ext cx="4318461" cy="646331"/>
            <a:chOff x="7283454" y="5738221"/>
            <a:chExt cx="4318461" cy="646331"/>
          </a:xfrm>
        </p:grpSpPr>
        <p:sp>
          <p:nvSpPr>
            <p:cNvPr id="35" name="正方形/長方形 34">
              <a:extLst>
                <a:ext uri="{FF2B5EF4-FFF2-40B4-BE49-F238E27FC236}">
                  <a16:creationId xmlns:a16="http://schemas.microsoft.com/office/drawing/2014/main" id="{B13C8DDE-D5EC-47C3-F6D2-50FB2F502C08}"/>
                </a:ext>
              </a:extLst>
            </p:cNvPr>
            <p:cNvSpPr/>
            <p:nvPr/>
          </p:nvSpPr>
          <p:spPr>
            <a:xfrm>
              <a:off x="7363489"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1DD35AA8-1798-65AD-0A67-A367D8A9F9FA}"/>
                </a:ext>
              </a:extLst>
            </p:cNvPr>
            <p:cNvSpPr/>
            <p:nvPr/>
          </p:nvSpPr>
          <p:spPr>
            <a:xfrm>
              <a:off x="7685817"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4DDB7CD5-D154-E7C7-0520-FFB6AC49FC00}"/>
                </a:ext>
              </a:extLst>
            </p:cNvPr>
            <p:cNvSpPr/>
            <p:nvPr/>
          </p:nvSpPr>
          <p:spPr>
            <a:xfrm>
              <a:off x="7992063"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873D6A86-78F6-B35A-FC48-08FD95704CA2}"/>
                </a:ext>
              </a:extLst>
            </p:cNvPr>
            <p:cNvSpPr/>
            <p:nvPr/>
          </p:nvSpPr>
          <p:spPr>
            <a:xfrm>
              <a:off x="8275920"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982B4F89-AD44-461F-67BB-B43C92DAF3A9}"/>
                </a:ext>
              </a:extLst>
            </p:cNvPr>
            <p:cNvSpPr/>
            <p:nvPr/>
          </p:nvSpPr>
          <p:spPr>
            <a:xfrm>
              <a:off x="8559943"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618EEB85-832D-B5A0-49A7-BED7FA0A9874}"/>
                </a:ext>
              </a:extLst>
            </p:cNvPr>
            <p:cNvSpPr/>
            <p:nvPr/>
          </p:nvSpPr>
          <p:spPr>
            <a:xfrm>
              <a:off x="8882271"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780E46A7-CE95-10C1-A19C-DA41268DD4EF}"/>
                </a:ext>
              </a:extLst>
            </p:cNvPr>
            <p:cNvSpPr/>
            <p:nvPr/>
          </p:nvSpPr>
          <p:spPr>
            <a:xfrm>
              <a:off x="9188517"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9793ECA5-2493-C208-0E9C-C98BE12BA200}"/>
                </a:ext>
              </a:extLst>
            </p:cNvPr>
            <p:cNvSpPr/>
            <p:nvPr/>
          </p:nvSpPr>
          <p:spPr>
            <a:xfrm>
              <a:off x="9472374"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00804C69-6010-AAD7-56BC-FF41E476D163}"/>
                </a:ext>
              </a:extLst>
            </p:cNvPr>
            <p:cNvSpPr/>
            <p:nvPr/>
          </p:nvSpPr>
          <p:spPr>
            <a:xfrm>
              <a:off x="9783694"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29E526FB-C338-0BB2-3749-A5D1FD57A59C}"/>
                </a:ext>
              </a:extLst>
            </p:cNvPr>
            <p:cNvSpPr/>
            <p:nvPr/>
          </p:nvSpPr>
          <p:spPr>
            <a:xfrm>
              <a:off x="10106022"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8A121C43-F7D0-81B4-2C38-F17DED216327}"/>
                </a:ext>
              </a:extLst>
            </p:cNvPr>
            <p:cNvSpPr/>
            <p:nvPr/>
          </p:nvSpPr>
          <p:spPr>
            <a:xfrm>
              <a:off x="10412268"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BBE3B137-9416-91B8-0A75-F6964C16151F}"/>
                </a:ext>
              </a:extLst>
            </p:cNvPr>
            <p:cNvSpPr/>
            <p:nvPr/>
          </p:nvSpPr>
          <p:spPr>
            <a:xfrm>
              <a:off x="10696125"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6449DA77-D3AC-E12A-F793-658C2655A577}"/>
                </a:ext>
              </a:extLst>
            </p:cNvPr>
            <p:cNvSpPr/>
            <p:nvPr/>
          </p:nvSpPr>
          <p:spPr>
            <a:xfrm>
              <a:off x="11000807"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F02A002D-8CA1-C177-BABC-77C050A654B9}"/>
                </a:ext>
              </a:extLst>
            </p:cNvPr>
            <p:cNvSpPr/>
            <p:nvPr/>
          </p:nvSpPr>
          <p:spPr>
            <a:xfrm>
              <a:off x="11284664" y="5806585"/>
              <a:ext cx="238332" cy="2632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28AA3809-8BCF-A4BB-3484-3E7F020213CD}"/>
                </a:ext>
              </a:extLst>
            </p:cNvPr>
            <p:cNvSpPr/>
            <p:nvPr/>
          </p:nvSpPr>
          <p:spPr>
            <a:xfrm>
              <a:off x="7283454" y="5738221"/>
              <a:ext cx="4318461" cy="646331"/>
            </a:xfrm>
            <a:prstGeom prst="rect">
              <a:avLst/>
            </a:prstGeom>
            <a:noFill/>
            <a:ln>
              <a:noFill/>
            </a:ln>
          </p:spPr>
          <p:txBody>
            <a:bodyPr wrap="square" anchor="ctr">
              <a:spAutoFit/>
            </a:bodyPr>
            <a:lstStyle/>
            <a:p>
              <a:pPr algn="dist"/>
              <a:r>
                <a:rPr lang="ja-JP" altLang="en-US" dirty="0">
                  <a:ln w="66675">
                    <a:noFill/>
                  </a:ln>
                  <a:latin typeface="BIZ UDPゴシック" panose="020B0400000000000000" pitchFamily="50" charset="-128"/>
                  <a:ea typeface="BIZ UDPゴシック" panose="020B0400000000000000" pitchFamily="50" charset="-128"/>
                </a:rPr>
                <a:t>海外在住外国人材採用セミナー</a:t>
              </a:r>
              <a:endParaRPr lang="en-US" altLang="ja-JP" dirty="0">
                <a:ln w="66675">
                  <a:noFill/>
                </a:ln>
                <a:latin typeface="BIZ UDPゴシック" panose="020B0400000000000000" pitchFamily="50" charset="-128"/>
                <a:ea typeface="BIZ UDPゴシック" panose="020B0400000000000000" pitchFamily="50" charset="-128"/>
              </a:endParaRPr>
            </a:p>
            <a:p>
              <a:r>
                <a:rPr lang="ja-JP" altLang="en-US" dirty="0">
                  <a:ln w="66675">
                    <a:noFill/>
                  </a:ln>
                  <a:solidFill>
                    <a:schemeClr val="accent1"/>
                  </a:solidFill>
                  <a:latin typeface="BIZ UDPゴシック" panose="020B0400000000000000" pitchFamily="50" charset="-128"/>
                  <a:ea typeface="BIZ UDPゴシック" panose="020B0400000000000000" pitchFamily="50" charset="-128"/>
                </a:rPr>
                <a:t>オンデマンド配信中</a:t>
              </a:r>
              <a:r>
                <a:rPr lang="en-US" altLang="ja-JP" dirty="0">
                  <a:ln w="66675">
                    <a:noFill/>
                  </a:ln>
                  <a:solidFill>
                    <a:schemeClr val="accent1"/>
                  </a:solidFill>
                  <a:latin typeface="BIZ UDPゴシック" panose="020B0400000000000000" pitchFamily="50" charset="-128"/>
                  <a:ea typeface="BIZ UDPゴシック" panose="020B0400000000000000" pitchFamily="50" charset="-128"/>
                </a:rPr>
                <a:t>!!</a:t>
              </a:r>
            </a:p>
          </p:txBody>
        </p:sp>
      </p:grpSp>
      <p:sp>
        <p:nvSpPr>
          <p:cNvPr id="29" name="正方形/長方形 28">
            <a:extLst>
              <a:ext uri="{FF2B5EF4-FFF2-40B4-BE49-F238E27FC236}">
                <a16:creationId xmlns:a16="http://schemas.microsoft.com/office/drawing/2014/main" id="{2A884E8A-B6B8-1F58-B79C-B18FD1256ECA}"/>
              </a:ext>
            </a:extLst>
          </p:cNvPr>
          <p:cNvSpPr/>
          <p:nvPr/>
        </p:nvSpPr>
        <p:spPr>
          <a:xfrm>
            <a:off x="7275106" y="5196935"/>
            <a:ext cx="4294496" cy="584775"/>
          </a:xfrm>
          <a:prstGeom prst="rect">
            <a:avLst/>
          </a:prstGeom>
          <a:noFill/>
          <a:ln>
            <a:noFill/>
          </a:ln>
        </p:spPr>
        <p:txBody>
          <a:bodyPr wrap="square" anchor="ctr">
            <a:spAutoFit/>
          </a:bodyPr>
          <a:lstStyle/>
          <a:p>
            <a:r>
              <a:rPr lang="ja-JP" altLang="en-US" sz="1600" dirty="0">
                <a:ln w="66675">
                  <a:noFill/>
                </a:ln>
                <a:solidFill>
                  <a:schemeClr val="accent4">
                    <a:lumMod val="75000"/>
                  </a:schemeClr>
                </a:solidFill>
                <a:latin typeface="BIZ UDPゴシック" panose="020B0400000000000000" pitchFamily="50" charset="-128"/>
                <a:ea typeface="BIZ UDPゴシック" panose="020B0400000000000000" pitchFamily="50" charset="-128"/>
              </a:rPr>
              <a:t>高度外国人材の市場動向や特徴がわかる</a:t>
            </a:r>
            <a:r>
              <a:rPr lang="en-US" altLang="ja-JP" sz="1600" dirty="0">
                <a:ln w="66675">
                  <a:noFill/>
                </a:ln>
                <a:solidFill>
                  <a:schemeClr val="accent4">
                    <a:lumMod val="75000"/>
                  </a:schemeClr>
                </a:solidFill>
                <a:latin typeface="BIZ UDPゴシック" panose="020B0400000000000000" pitchFamily="50" charset="-128"/>
                <a:ea typeface="BIZ UDPゴシック" panose="020B0400000000000000" pitchFamily="50" charset="-128"/>
              </a:rPr>
              <a:t>!</a:t>
            </a:r>
          </a:p>
          <a:p>
            <a:r>
              <a:rPr lang="en-US" altLang="ja-JP" sz="1600" dirty="0">
                <a:ln w="66675">
                  <a:noFill/>
                </a:ln>
                <a:solidFill>
                  <a:schemeClr val="accent4">
                    <a:lumMod val="75000"/>
                  </a:schemeClr>
                </a:solidFill>
                <a:latin typeface="BIZ UDPゴシック" panose="020B0400000000000000" pitchFamily="50" charset="-128"/>
                <a:ea typeface="BIZ UDPゴシック" panose="020B0400000000000000" pitchFamily="50" charset="-128"/>
              </a:rPr>
              <a:t>JOB FAIR AICHI </a:t>
            </a:r>
            <a:r>
              <a:rPr lang="ja-JP" altLang="en-US" sz="1600" dirty="0">
                <a:ln w="66675">
                  <a:noFill/>
                </a:ln>
                <a:solidFill>
                  <a:schemeClr val="accent4">
                    <a:lumMod val="75000"/>
                  </a:schemeClr>
                </a:solidFill>
                <a:latin typeface="BIZ UDPゴシック" panose="020B0400000000000000" pitchFamily="50" charset="-128"/>
                <a:ea typeface="BIZ UDPゴシック" panose="020B0400000000000000" pitchFamily="50" charset="-128"/>
              </a:rPr>
              <a:t>事業説明会</a:t>
            </a:r>
          </a:p>
        </p:txBody>
      </p:sp>
      <p:pic>
        <p:nvPicPr>
          <p:cNvPr id="10" name="Picture 2">
            <a:extLst>
              <a:ext uri="{FF2B5EF4-FFF2-40B4-BE49-F238E27FC236}">
                <a16:creationId xmlns:a16="http://schemas.microsoft.com/office/drawing/2014/main" id="{BDA9F11D-F355-3D40-F715-BD0CB39C0D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80787" y="5430376"/>
            <a:ext cx="702667" cy="702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341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C2CDF72-2B73-02E2-0B89-E8E275A0D82E}"/>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DC5740A-3EC8-61F2-2181-1840793C470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2" name="スライド番号プレースホルダー 16">
            <a:extLst>
              <a:ext uri="{FF2B5EF4-FFF2-40B4-BE49-F238E27FC236}">
                <a16:creationId xmlns:a16="http://schemas.microsoft.com/office/drawing/2014/main" id="{274FC4B7-7F4B-2918-DFD4-3D89A16C361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18</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8" name="タイトル 1">
            <a:extLst>
              <a:ext uri="{FF2B5EF4-FFF2-40B4-BE49-F238E27FC236}">
                <a16:creationId xmlns:a16="http://schemas.microsoft.com/office/drawing/2014/main" id="{3A1461A5-1480-A455-9603-4B811490FCA8}"/>
              </a:ext>
              <a:ext uri="{C183D7F6-B498-43B3-948B-1728B52AA6E4}">
                <adec:decorative xmlns:adec="http://schemas.microsoft.com/office/drawing/2017/decorative" val="0"/>
              </a:ext>
            </a:extLst>
          </p:cNvPr>
          <p:cNvSpPr txBox="1">
            <a:spLocks/>
          </p:cNvSpPr>
          <p:nvPr/>
        </p:nvSpPr>
        <p:spPr>
          <a:xfrm>
            <a:off x="354780" y="2691717"/>
            <a:ext cx="11150288" cy="7381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b="1" dirty="0">
                <a:latin typeface="BIZ UDゴシック" panose="020B0400000000000000" pitchFamily="49" charset="-128"/>
                <a:ea typeface="BIZ UDゴシック" panose="020B0400000000000000" pitchFamily="49" charset="-128"/>
              </a:rPr>
              <a:t>プロフェッショナル人材の活用支援</a:t>
            </a:r>
          </a:p>
        </p:txBody>
      </p:sp>
      <p:sp>
        <p:nvSpPr>
          <p:cNvPr id="2" name="正方形/長方形 1">
            <a:extLst>
              <a:ext uri="{FF2B5EF4-FFF2-40B4-BE49-F238E27FC236}">
                <a16:creationId xmlns:a16="http://schemas.microsoft.com/office/drawing/2014/main" id="{73CBAD03-B0CE-6B31-9308-876FE6EA4D1D}"/>
              </a:ext>
            </a:extLst>
          </p:cNvPr>
          <p:cNvSpPr/>
          <p:nvPr/>
        </p:nvSpPr>
        <p:spPr>
          <a:xfrm>
            <a:off x="0" y="-4619"/>
            <a:ext cx="367048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ja-JP" altLang="en-US" sz="1600" b="1" dirty="0">
                <a:latin typeface="BIZ UDゴシック" panose="020B0400000000000000" pitchFamily="49" charset="-128"/>
                <a:ea typeface="BIZ UDゴシック" panose="020B0400000000000000" pitchFamily="49" charset="-128"/>
              </a:rPr>
              <a:t>プロフェッショナル人材の活用支援</a:t>
            </a:r>
            <a:endParaRPr kumimoji="1" lang="ja-JP" altLang="en-US"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671290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2406872" y="347663"/>
            <a:ext cx="9785128" cy="738187"/>
          </a:xfrm>
        </p:spPr>
        <p:txBody>
          <a:bodyPr>
            <a:noAutofit/>
          </a:bodyPr>
          <a:lstStyle/>
          <a:p>
            <a:pPr algn="l"/>
            <a:r>
              <a:rPr kumimoji="1" lang="ja-JP" altLang="en-US" sz="4000" b="1" dirty="0">
                <a:latin typeface="BIZ UDゴシック" panose="020B0400000000000000" pitchFamily="49" charset="-128"/>
                <a:ea typeface="BIZ UDゴシック" panose="020B0400000000000000" pitchFamily="49" charset="-128"/>
              </a:rPr>
              <a:t>中小企業の人材確保支援施策</a:t>
            </a:r>
          </a:p>
        </p:txBody>
      </p:sp>
      <p:sp>
        <p:nvSpPr>
          <p:cNvPr id="3" name="正方形/長方形 2">
            <a:extLst>
              <a:ext uri="{FF2B5EF4-FFF2-40B4-BE49-F238E27FC236}">
                <a16:creationId xmlns:a16="http://schemas.microsoft.com/office/drawing/2014/main" id="{1C2CDF72-2B73-02E2-0B89-E8E275A0D82E}"/>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DC5740A-3EC8-61F2-2181-1840793C470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FA810D51-4628-9CA5-ECB0-66E1512811A1}"/>
              </a:ext>
            </a:extLst>
          </p:cNvPr>
          <p:cNvSpPr/>
          <p:nvPr/>
        </p:nvSpPr>
        <p:spPr>
          <a:xfrm>
            <a:off x="505092" y="1075136"/>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スライド番号プレースホルダー 16">
            <a:extLst>
              <a:ext uri="{FF2B5EF4-FFF2-40B4-BE49-F238E27FC236}">
                <a16:creationId xmlns:a16="http://schemas.microsoft.com/office/drawing/2014/main" id="{274FC4B7-7F4B-2918-DFD4-3D89A16C361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7" name="テキスト プレースホルダー 4">
            <a:extLst>
              <a:ext uri="{FF2B5EF4-FFF2-40B4-BE49-F238E27FC236}">
                <a16:creationId xmlns:a16="http://schemas.microsoft.com/office/drawing/2014/main" id="{53DBCF28-7DEE-C102-8E63-CE76C76CF149}"/>
              </a:ext>
            </a:extLst>
          </p:cNvPr>
          <p:cNvSpPr txBox="1">
            <a:spLocks/>
          </p:cNvSpPr>
          <p:nvPr/>
        </p:nvSpPr>
        <p:spPr>
          <a:xfrm>
            <a:off x="1387475" y="1392130"/>
            <a:ext cx="9417050" cy="421193"/>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kumimoji="1"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defRPr/>
            </a:pPr>
            <a:r>
              <a:rPr lang="ja-JP" altLang="en-US" dirty="0">
                <a:solidFill>
                  <a:sysClr val="windowText" lastClr="000000"/>
                </a:solidFill>
                <a:latin typeface="Arial"/>
                <a:ea typeface="ＭＳ Ｐゴシック"/>
              </a:rPr>
              <a:t>　</a:t>
            </a:r>
            <a:r>
              <a:rPr lang="ja-JP" altLang="en-US" sz="2400" dirty="0">
                <a:solidFill>
                  <a:sysClr val="windowText" lastClr="000000"/>
                </a:solidFill>
                <a:latin typeface="Arial"/>
                <a:ea typeface="ＭＳ Ｐゴシック"/>
              </a:rPr>
              <a:t>　</a:t>
            </a:r>
            <a:r>
              <a:rPr lang="ja-JP" altLang="en-US" sz="2400" dirty="0">
                <a:solidFill>
                  <a:sysClr val="windowText" lastClr="000000"/>
                </a:solidFill>
                <a:latin typeface="メイリオ" panose="020B0604030504040204" pitchFamily="50" charset="-128"/>
                <a:ea typeface="メイリオ" panose="020B0604030504040204" pitchFamily="50" charset="-128"/>
              </a:rPr>
              <a:t>県内の中小企業の人材確保、県内の求職者の就職支援を図る。</a:t>
            </a:r>
            <a:endParaRPr lang="ja-JP" altLang="en-US" dirty="0">
              <a:solidFill>
                <a:sysClr val="windowText" lastClr="000000"/>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ADEF5B71-5B0B-9420-2A8F-25E22091065A}"/>
              </a:ext>
            </a:extLst>
          </p:cNvPr>
          <p:cNvSpPr txBox="1"/>
          <p:nvPr/>
        </p:nvSpPr>
        <p:spPr>
          <a:xfrm>
            <a:off x="1851796" y="3284186"/>
            <a:ext cx="8097253" cy="2000548"/>
          </a:xfrm>
          <a:prstGeom prst="rect">
            <a:avLst/>
          </a:prstGeom>
          <a:noFill/>
          <a:ln w="38100">
            <a:noFill/>
          </a:ln>
        </p:spPr>
        <p:txBody>
          <a:bodyPr wrap="square" rtlCol="0" anchor="ctr">
            <a:spAutoFit/>
          </a:bodyPr>
          <a:lstStyle/>
          <a:p>
            <a:pPr marL="540000" indent="-285750">
              <a:buFont typeface="Arial" panose="020B0604020202020204" pitchFamily="34" charset="0"/>
              <a:buChar char="•"/>
            </a:pPr>
            <a:r>
              <a:rPr lang="ja-JP" altLang="en-US" sz="2800" dirty="0">
                <a:solidFill>
                  <a:prstClr val="black"/>
                </a:solidFill>
                <a:latin typeface="メイリオ" panose="020B0604030504040204" pitchFamily="50" charset="-128"/>
                <a:ea typeface="メイリオ" panose="020B0604030504040204" pitchFamily="50" charset="-128"/>
              </a:rPr>
              <a:t>中小企業人材確保奨学金返還支援補助金</a:t>
            </a:r>
            <a:endParaRPr lang="en-US" altLang="ja-JP" sz="2800" dirty="0">
              <a:solidFill>
                <a:prstClr val="black"/>
              </a:solidFill>
              <a:latin typeface="メイリオ" panose="020B0604030504040204" pitchFamily="50" charset="-128"/>
              <a:ea typeface="メイリオ" panose="020B0604030504040204" pitchFamily="50" charset="-128"/>
            </a:endParaRPr>
          </a:p>
          <a:p>
            <a:pPr marL="540000" indent="-285750">
              <a:buFont typeface="Arial" panose="020B0604020202020204" pitchFamily="34" charset="0"/>
              <a:buChar char="•"/>
            </a:pPr>
            <a:endParaRPr lang="en-US" altLang="ja-JP" sz="2000" dirty="0">
              <a:solidFill>
                <a:prstClr val="black"/>
              </a:solidFill>
              <a:latin typeface="メイリオ" panose="020B0604030504040204" pitchFamily="50" charset="-128"/>
              <a:ea typeface="メイリオ" panose="020B0604030504040204" pitchFamily="50" charset="-128"/>
            </a:endParaRPr>
          </a:p>
          <a:p>
            <a:pPr marL="540000" indent="-285750">
              <a:buFont typeface="Arial" panose="020B0604020202020204" pitchFamily="34" charset="0"/>
              <a:buChar char="•"/>
            </a:pPr>
            <a:r>
              <a:rPr lang="ja-JP" altLang="en-US" sz="2800" dirty="0">
                <a:solidFill>
                  <a:prstClr val="black"/>
                </a:solidFill>
                <a:latin typeface="メイリオ" panose="020B0604030504040204" pitchFamily="50" charset="-128"/>
                <a:ea typeface="メイリオ" panose="020B0604030504040204" pitchFamily="50" charset="-128"/>
              </a:rPr>
              <a:t>外国人材の確保支援</a:t>
            </a:r>
            <a:endParaRPr lang="en-US" altLang="ja-JP" sz="2800" dirty="0">
              <a:solidFill>
                <a:prstClr val="black"/>
              </a:solidFill>
              <a:latin typeface="メイリオ" panose="020B0604030504040204" pitchFamily="50" charset="-128"/>
              <a:ea typeface="メイリオ" panose="020B0604030504040204" pitchFamily="50" charset="-128"/>
            </a:endParaRPr>
          </a:p>
          <a:p>
            <a:pPr marL="540000" indent="-285750">
              <a:buFont typeface="Arial" panose="020B0604020202020204" pitchFamily="34" charset="0"/>
              <a:buChar char="•"/>
            </a:pPr>
            <a:endParaRPr lang="en-US" altLang="ja-JP" sz="2000" dirty="0">
              <a:solidFill>
                <a:prstClr val="black"/>
              </a:solidFill>
              <a:latin typeface="メイリオ" panose="020B0604030504040204" pitchFamily="50" charset="-128"/>
              <a:ea typeface="メイリオ" panose="020B0604030504040204" pitchFamily="50" charset="-128"/>
            </a:endParaRPr>
          </a:p>
          <a:p>
            <a:pPr marL="540000" indent="-285750">
              <a:buFont typeface="Arial" panose="020B0604020202020204" pitchFamily="34" charset="0"/>
              <a:buChar char="•"/>
            </a:pPr>
            <a:r>
              <a:rPr lang="ja-JP" altLang="en-US" sz="2800" dirty="0">
                <a:solidFill>
                  <a:prstClr val="black"/>
                </a:solidFill>
                <a:latin typeface="メイリオ" panose="020B0604030504040204" pitchFamily="50" charset="-128"/>
                <a:ea typeface="メイリオ" panose="020B0604030504040204" pitchFamily="50" charset="-128"/>
              </a:rPr>
              <a:t>プロフェッショナル人材の活用支援</a:t>
            </a:r>
            <a:endParaRPr lang="en-US" altLang="ja-JP" sz="2800" dirty="0">
              <a:solidFill>
                <a:prstClr val="black"/>
              </a:solidFill>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AB8B5E22-B608-54EE-19AD-724E57BB3B51}"/>
              </a:ext>
            </a:extLst>
          </p:cNvPr>
          <p:cNvSpPr/>
          <p:nvPr/>
        </p:nvSpPr>
        <p:spPr>
          <a:xfrm>
            <a:off x="1849743" y="2201232"/>
            <a:ext cx="2728553" cy="566599"/>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en-US" altLang="ja-JP" sz="500" dirty="0">
              <a:solidFill>
                <a:schemeClr val="tx1"/>
              </a:solidFill>
              <a:latin typeface="メイリオ" panose="020B0604030504040204" pitchFamily="50" charset="-128"/>
              <a:ea typeface="メイリオ" panose="020B0604030504040204" pitchFamily="50" charset="-128"/>
            </a:endParaRPr>
          </a:p>
          <a:p>
            <a:pPr algn="ctr">
              <a:spcBef>
                <a:spcPts val="600"/>
              </a:spcBef>
            </a:pPr>
            <a:r>
              <a:rPr lang="ja-JP" altLang="en-US" sz="2800" dirty="0">
                <a:solidFill>
                  <a:schemeClr val="tx1"/>
                </a:solidFill>
                <a:latin typeface="メイリオ" panose="020B0604030504040204" pitchFamily="50" charset="-128"/>
                <a:ea typeface="メイリオ" panose="020B0604030504040204" pitchFamily="50" charset="-128"/>
              </a:rPr>
              <a:t>主 な 取 組</a:t>
            </a:r>
          </a:p>
        </p:txBody>
      </p:sp>
      <p:sp>
        <p:nvSpPr>
          <p:cNvPr id="9" name="正方形/長方形 8">
            <a:extLst>
              <a:ext uri="{FF2B5EF4-FFF2-40B4-BE49-F238E27FC236}">
                <a16:creationId xmlns:a16="http://schemas.microsoft.com/office/drawing/2014/main" id="{35BF7601-09F4-9AB0-ECFC-EBB6D5D2FF73}"/>
              </a:ext>
            </a:extLst>
          </p:cNvPr>
          <p:cNvSpPr/>
          <p:nvPr/>
        </p:nvSpPr>
        <p:spPr>
          <a:xfrm>
            <a:off x="1849743" y="3212005"/>
            <a:ext cx="8378778" cy="213545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04012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11136402" cy="565150"/>
          </a:xfrm>
        </p:spPr>
        <p:txBody>
          <a:bodyPr>
            <a:noAutofit/>
          </a:bodyPr>
          <a:lstStyle/>
          <a:p>
            <a:pPr algn="l"/>
            <a:r>
              <a:rPr kumimoji="1" lang="ja-JP" altLang="en-US" sz="3600" b="1" spc="-150" dirty="0">
                <a:latin typeface="BIZ UDゴシック" panose="020B0400000000000000" pitchFamily="49" charset="-128"/>
                <a:ea typeface="BIZ UDゴシック" panose="020B0400000000000000" pitchFamily="49" charset="-128"/>
              </a:rPr>
              <a:t>プロフェッショナル人材戦略拠点設置・運営</a:t>
            </a:r>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707886"/>
          </a:xfrm>
          <a:prstGeom prst="rect">
            <a:avLst/>
          </a:prstGeom>
          <a:solidFill>
            <a:schemeClr val="bg1">
              <a:lumMod val="95000"/>
            </a:schemeClr>
          </a:solidFill>
        </p:spPr>
        <p:txBody>
          <a:bodyPr wrap="square" rtlCol="0">
            <a:spAutoFit/>
          </a:bodyPr>
          <a:lstStyle/>
          <a:p>
            <a:r>
              <a:rPr lang="ja-JP" altLang="en-US" sz="2000" dirty="0">
                <a:solidFill>
                  <a:prstClr val="black"/>
                </a:solidFill>
                <a:latin typeface="メイリオ" panose="020B0604030504040204" pitchFamily="50" charset="-128"/>
                <a:ea typeface="メイリオ" panose="020B0604030504040204" pitchFamily="50" charset="-128"/>
              </a:rPr>
              <a:t>スキルアップの促進や人手不足を背景に、兼業・副業を認める人事制度が拡大傾向にあり、多様な働き方を受け入れる姿勢が年々強まっている。</a:t>
            </a:r>
          </a:p>
        </p:txBody>
      </p:sp>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DD28332-C22B-4BE9-05CE-7E84C3E42A6F}"/>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19</a:t>
            </a:fld>
            <a:endParaRPr lang="ja-JP" altLang="en-US">
              <a:solidFill>
                <a:schemeClr val="bg1"/>
              </a:solidFill>
              <a:latin typeface="BIZ UDゴシック" panose="020B0400000000000000" pitchFamily="49" charset="-128"/>
              <a:ea typeface="BIZ UDゴシック" panose="020B0400000000000000" pitchFamily="49" charset="-128"/>
            </a:endParaRPr>
          </a:p>
        </p:txBody>
      </p:sp>
      <p:pic>
        <p:nvPicPr>
          <p:cNvPr id="3" name="図 2">
            <a:extLst>
              <a:ext uri="{FF2B5EF4-FFF2-40B4-BE49-F238E27FC236}">
                <a16:creationId xmlns:a16="http://schemas.microsoft.com/office/drawing/2014/main" id="{E0583F12-1B66-B49B-E915-61AC449FB3F7}"/>
              </a:ext>
            </a:extLst>
          </p:cNvPr>
          <p:cNvPicPr>
            <a:picLocks noChangeAspect="1"/>
          </p:cNvPicPr>
          <p:nvPr/>
        </p:nvPicPr>
        <p:blipFill>
          <a:blip r:embed="rId3"/>
          <a:stretch>
            <a:fillRect/>
          </a:stretch>
        </p:blipFill>
        <p:spPr>
          <a:xfrm>
            <a:off x="2091002" y="2549042"/>
            <a:ext cx="3208468" cy="3482826"/>
          </a:xfrm>
          <a:prstGeom prst="rect">
            <a:avLst/>
          </a:prstGeom>
        </p:spPr>
      </p:pic>
      <p:pic>
        <p:nvPicPr>
          <p:cNvPr id="6" name="図 5">
            <a:extLst>
              <a:ext uri="{FF2B5EF4-FFF2-40B4-BE49-F238E27FC236}">
                <a16:creationId xmlns:a16="http://schemas.microsoft.com/office/drawing/2014/main" id="{0D31FC6B-5E18-9CA3-3539-12643C4A1225}"/>
              </a:ext>
            </a:extLst>
          </p:cNvPr>
          <p:cNvPicPr>
            <a:picLocks noChangeAspect="1"/>
          </p:cNvPicPr>
          <p:nvPr/>
        </p:nvPicPr>
        <p:blipFill>
          <a:blip r:embed="rId4"/>
          <a:stretch>
            <a:fillRect/>
          </a:stretch>
        </p:blipFill>
        <p:spPr>
          <a:xfrm>
            <a:off x="6437254" y="2517767"/>
            <a:ext cx="3246573" cy="3528553"/>
          </a:xfrm>
          <a:prstGeom prst="rect">
            <a:avLst/>
          </a:prstGeom>
        </p:spPr>
      </p:pic>
      <p:pic>
        <p:nvPicPr>
          <p:cNvPr id="9" name="図 8">
            <a:extLst>
              <a:ext uri="{FF2B5EF4-FFF2-40B4-BE49-F238E27FC236}">
                <a16:creationId xmlns:a16="http://schemas.microsoft.com/office/drawing/2014/main" id="{FDCB7F8B-BECE-B906-0E23-5CCA6ACF9B58}"/>
              </a:ext>
            </a:extLst>
          </p:cNvPr>
          <p:cNvPicPr>
            <a:picLocks noChangeAspect="1"/>
          </p:cNvPicPr>
          <p:nvPr/>
        </p:nvPicPr>
        <p:blipFill>
          <a:blip r:embed="rId5"/>
          <a:stretch>
            <a:fillRect/>
          </a:stretch>
        </p:blipFill>
        <p:spPr>
          <a:xfrm>
            <a:off x="6734143" y="2193872"/>
            <a:ext cx="2695951" cy="323895"/>
          </a:xfrm>
          <a:prstGeom prst="rect">
            <a:avLst/>
          </a:prstGeom>
        </p:spPr>
      </p:pic>
      <p:pic>
        <p:nvPicPr>
          <p:cNvPr id="10" name="図 9">
            <a:extLst>
              <a:ext uri="{FF2B5EF4-FFF2-40B4-BE49-F238E27FC236}">
                <a16:creationId xmlns:a16="http://schemas.microsoft.com/office/drawing/2014/main" id="{DA1BAF37-0A39-B7DB-D61C-8194D6BF58D6}"/>
              </a:ext>
            </a:extLst>
          </p:cNvPr>
          <p:cNvPicPr>
            <a:picLocks noChangeAspect="1"/>
          </p:cNvPicPr>
          <p:nvPr/>
        </p:nvPicPr>
        <p:blipFill>
          <a:blip r:embed="rId6"/>
          <a:stretch>
            <a:fillRect/>
          </a:stretch>
        </p:blipFill>
        <p:spPr>
          <a:xfrm>
            <a:off x="2441574" y="2169437"/>
            <a:ext cx="2857899" cy="381053"/>
          </a:xfrm>
          <a:prstGeom prst="rect">
            <a:avLst/>
          </a:prstGeom>
        </p:spPr>
      </p:pic>
      <p:sp>
        <p:nvSpPr>
          <p:cNvPr id="11" name="テキスト ボックス 10">
            <a:extLst>
              <a:ext uri="{FF2B5EF4-FFF2-40B4-BE49-F238E27FC236}">
                <a16:creationId xmlns:a16="http://schemas.microsoft.com/office/drawing/2014/main" id="{952AD095-12DE-5901-3EF1-F0C04FE11B77}"/>
              </a:ext>
            </a:extLst>
          </p:cNvPr>
          <p:cNvSpPr txBox="1"/>
          <p:nvPr/>
        </p:nvSpPr>
        <p:spPr>
          <a:xfrm>
            <a:off x="3981646" y="6072913"/>
            <a:ext cx="4955458" cy="430887"/>
          </a:xfrm>
          <a:prstGeom prst="rect">
            <a:avLst/>
          </a:prstGeom>
          <a:noFill/>
        </p:spPr>
        <p:txBody>
          <a:bodyPr wrap="square">
            <a:spAutoFit/>
          </a:bodyPr>
          <a:lstStyle/>
          <a:p>
            <a:r>
              <a:rPr lang="ja-JP" altLang="en-US" sz="1100" dirty="0">
                <a:solidFill>
                  <a:srgbClr val="333333"/>
                </a:solidFill>
                <a:latin typeface="ＭＳ ゴシック" panose="020B0609070205080204" pitchFamily="49" charset="-128"/>
                <a:ea typeface="ＭＳ ゴシック" panose="020B0609070205080204" pitchFamily="49" charset="-128"/>
              </a:rPr>
              <a:t>出典：株式会社インディードリクルートパートナーズ</a:t>
            </a:r>
            <a:endParaRPr lang="en-US" altLang="ja-JP" sz="1100" dirty="0">
              <a:solidFill>
                <a:srgbClr val="333333"/>
              </a:solidFill>
              <a:latin typeface="ＭＳ ゴシック" panose="020B0609070205080204" pitchFamily="49" charset="-128"/>
              <a:ea typeface="ＭＳ ゴシック" panose="020B0609070205080204" pitchFamily="49" charset="-128"/>
            </a:endParaRPr>
          </a:p>
          <a:p>
            <a:r>
              <a:rPr lang="ja-JP" altLang="en-US" sz="1100" dirty="0">
                <a:solidFill>
                  <a:srgbClr val="333333"/>
                </a:solidFill>
                <a:latin typeface="ＭＳ ゴシック" panose="020B0609070205080204" pitchFamily="49" charset="-128"/>
                <a:ea typeface="ＭＳ ゴシック" panose="020B0609070205080204" pitchFamily="49" charset="-128"/>
              </a:rPr>
              <a:t>「兼業・副業に関する動向調査</a:t>
            </a:r>
            <a:r>
              <a:rPr lang="en-US" altLang="ja-JP" sz="1100" dirty="0">
                <a:solidFill>
                  <a:srgbClr val="333333"/>
                </a:solidFill>
                <a:latin typeface="ＭＳ ゴシック" panose="020B0609070205080204" pitchFamily="49" charset="-128"/>
                <a:ea typeface="ＭＳ ゴシック" panose="020B0609070205080204" pitchFamily="49" charset="-128"/>
              </a:rPr>
              <a:t>2024</a:t>
            </a:r>
            <a:r>
              <a:rPr lang="ja-JP" altLang="en-US" sz="1100" dirty="0">
                <a:solidFill>
                  <a:srgbClr val="333333"/>
                </a:solidFill>
                <a:latin typeface="ＭＳ ゴシック" panose="020B0609070205080204" pitchFamily="49" charset="-128"/>
                <a:ea typeface="ＭＳ ゴシック" panose="020B0609070205080204" pitchFamily="49" charset="-128"/>
              </a:rPr>
              <a:t>」（個人編・企業編）</a:t>
            </a:r>
            <a:endParaRPr lang="ja-JP" altLang="en-US" sz="1100" dirty="0">
              <a:latin typeface="ＭＳ ゴシック" panose="020B0609070205080204" pitchFamily="49" charset="-128"/>
              <a:ea typeface="ＭＳ ゴシック" panose="020B0609070205080204" pitchFamily="49" charset="-128"/>
            </a:endParaRPr>
          </a:p>
        </p:txBody>
      </p:sp>
      <p:sp>
        <p:nvSpPr>
          <p:cNvPr id="12" name="正方形/長方形 11">
            <a:extLst>
              <a:ext uri="{FF2B5EF4-FFF2-40B4-BE49-F238E27FC236}">
                <a16:creationId xmlns:a16="http://schemas.microsoft.com/office/drawing/2014/main" id="{E8135192-9FAE-0AC3-63E7-13703ECD20F7}"/>
              </a:ext>
            </a:extLst>
          </p:cNvPr>
          <p:cNvSpPr/>
          <p:nvPr/>
        </p:nvSpPr>
        <p:spPr>
          <a:xfrm>
            <a:off x="8821997" y="2549045"/>
            <a:ext cx="678425" cy="3435181"/>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3" name="正方形/長方形 12">
            <a:extLst>
              <a:ext uri="{FF2B5EF4-FFF2-40B4-BE49-F238E27FC236}">
                <a16:creationId xmlns:a16="http://schemas.microsoft.com/office/drawing/2014/main" id="{58AF45CF-9C08-8E9B-E331-A8238EADECF6}"/>
              </a:ext>
            </a:extLst>
          </p:cNvPr>
          <p:cNvSpPr/>
          <p:nvPr/>
        </p:nvSpPr>
        <p:spPr>
          <a:xfrm>
            <a:off x="4566457" y="2541299"/>
            <a:ext cx="678425" cy="3435181"/>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5" name="図 14">
            <a:extLst>
              <a:ext uri="{FF2B5EF4-FFF2-40B4-BE49-F238E27FC236}">
                <a16:creationId xmlns:a16="http://schemas.microsoft.com/office/drawing/2014/main" id="{2BC5187A-74FE-993B-FCD7-54582A17E3D9}"/>
              </a:ext>
            </a:extLst>
          </p:cNvPr>
          <p:cNvPicPr>
            <a:picLocks noChangeAspect="1"/>
          </p:cNvPicPr>
          <p:nvPr/>
        </p:nvPicPr>
        <p:blipFill>
          <a:blip r:embed="rId7"/>
          <a:stretch>
            <a:fillRect/>
          </a:stretch>
        </p:blipFill>
        <p:spPr>
          <a:xfrm>
            <a:off x="10572637" y="218496"/>
            <a:ext cx="1077324" cy="1061934"/>
          </a:xfrm>
          <a:prstGeom prst="rect">
            <a:avLst/>
          </a:prstGeom>
        </p:spPr>
      </p:pic>
      <p:sp>
        <p:nvSpPr>
          <p:cNvPr id="16" name="正方形/長方形 15">
            <a:extLst>
              <a:ext uri="{FF2B5EF4-FFF2-40B4-BE49-F238E27FC236}">
                <a16:creationId xmlns:a16="http://schemas.microsoft.com/office/drawing/2014/main" id="{73A5B822-CCE4-D45F-CAA3-562FAA2B4683}"/>
              </a:ext>
            </a:extLst>
          </p:cNvPr>
          <p:cNvSpPr/>
          <p:nvPr/>
        </p:nvSpPr>
        <p:spPr>
          <a:xfrm>
            <a:off x="0" y="-4619"/>
            <a:ext cx="367048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ja-JP" altLang="en-US" sz="1600" b="1" dirty="0">
                <a:latin typeface="BIZ UDゴシック" panose="020B0400000000000000" pitchFamily="49" charset="-128"/>
                <a:ea typeface="BIZ UDゴシック" panose="020B0400000000000000" pitchFamily="49" charset="-128"/>
              </a:rPr>
              <a:t>プロフェッショナル人材の活用支援</a:t>
            </a:r>
            <a:endParaRPr kumimoji="1" lang="ja-JP" altLang="en-US"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641244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11136402" cy="565150"/>
          </a:xfrm>
        </p:spPr>
        <p:txBody>
          <a:bodyPr>
            <a:noAutofit/>
          </a:bodyPr>
          <a:lstStyle/>
          <a:p>
            <a:pPr algn="l"/>
            <a:r>
              <a:rPr kumimoji="1" lang="ja-JP" altLang="en-US" sz="3600" b="1" spc="-150" dirty="0">
                <a:latin typeface="BIZ UDゴシック" panose="020B0400000000000000" pitchFamily="49" charset="-128"/>
                <a:ea typeface="BIZ UDゴシック" panose="020B0400000000000000" pitchFamily="49" charset="-128"/>
              </a:rPr>
              <a:t>プロフェッショナル人材戦略拠点設置・運営</a:t>
            </a:r>
          </a:p>
        </p:txBody>
      </p:sp>
      <p:sp>
        <p:nvSpPr>
          <p:cNvPr id="5" name="テキスト ボックス 4">
            <a:extLst>
              <a:ext uri="{FF2B5EF4-FFF2-40B4-BE49-F238E27FC236}">
                <a16:creationId xmlns:a16="http://schemas.microsoft.com/office/drawing/2014/main" id="{885ED080-435B-9D13-05CC-3C180346BEB1}"/>
              </a:ext>
            </a:extLst>
          </p:cNvPr>
          <p:cNvSpPr txBox="1"/>
          <p:nvPr/>
        </p:nvSpPr>
        <p:spPr>
          <a:xfrm>
            <a:off x="486986" y="1400877"/>
            <a:ext cx="11154508" cy="1015663"/>
          </a:xfrm>
          <a:prstGeom prst="rect">
            <a:avLst/>
          </a:prstGeom>
          <a:solidFill>
            <a:schemeClr val="bg1">
              <a:lumMod val="95000"/>
            </a:schemeClr>
          </a:solidFill>
        </p:spPr>
        <p:txBody>
          <a:bodyPr wrap="square" rtlCol="0">
            <a:spAutoFit/>
          </a:bodyPr>
          <a:lstStyle/>
          <a:p>
            <a:r>
              <a:rPr lang="ja-JP" altLang="en-US" sz="2000" dirty="0">
                <a:solidFill>
                  <a:prstClr val="black"/>
                </a:solidFill>
                <a:latin typeface="メイリオ" panose="020B0604030504040204" pitchFamily="50" charset="-128"/>
                <a:ea typeface="メイリオ" panose="020B0604030504040204" pitchFamily="50" charset="-128"/>
              </a:rPr>
              <a:t>拠点の人材戦略マネージャー等が、企業訪問等を通じて明確化した、</a:t>
            </a:r>
            <a:r>
              <a:rPr lang="ja-JP" altLang="en-US" sz="2000" b="1" dirty="0">
                <a:solidFill>
                  <a:srgbClr val="FF0000"/>
                </a:solidFill>
                <a:latin typeface="メイリオ" panose="020B0604030504040204" pitchFamily="50" charset="-128"/>
                <a:ea typeface="メイリオ" panose="020B0604030504040204" pitchFamily="50" charset="-128"/>
              </a:rPr>
              <a:t>自社のみでの対応が困難な経営課題に対して、その解決に資するプロ人材像を明確にしたうえで、適切な人材とのマッチングをサポート</a:t>
            </a:r>
            <a:r>
              <a:rPr lang="ja-JP" altLang="en-US" sz="2000" dirty="0">
                <a:solidFill>
                  <a:prstClr val="black"/>
                </a:solidFill>
                <a:latin typeface="メイリオ" panose="020B0604030504040204" pitchFamily="50" charset="-128"/>
                <a:ea typeface="メイリオ" panose="020B0604030504040204" pitchFamily="50" charset="-128"/>
              </a:rPr>
              <a:t>することにより、企業が持つ潜在成長力を喚起し、「攻めの経営」への転換を促進。</a:t>
            </a:r>
            <a:endParaRPr lang="en-US" altLang="ja-JP" sz="2000" dirty="0">
              <a:solidFill>
                <a:prstClr val="black"/>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0C6FEC9C-E9D8-872E-D410-6890F05C0B07}"/>
              </a:ext>
            </a:extLst>
          </p:cNvPr>
          <p:cNvSpPr/>
          <p:nvPr/>
        </p:nvSpPr>
        <p:spPr>
          <a:xfrm>
            <a:off x="0" y="-4619"/>
            <a:ext cx="367048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ja-JP" altLang="en-US" sz="1600" b="1" dirty="0">
                <a:latin typeface="BIZ UDゴシック" panose="020B0400000000000000" pitchFamily="49" charset="-128"/>
                <a:ea typeface="BIZ UDゴシック" panose="020B0400000000000000" pitchFamily="49" charset="-128"/>
              </a:rPr>
              <a:t>プロフェッショナル人材の活用支援</a:t>
            </a:r>
            <a:endParaRPr kumimoji="1" lang="ja-JP" altLang="en-US" b="1" dirty="0">
              <a:latin typeface="BIZ UDゴシック" panose="020B0400000000000000" pitchFamily="49" charset="-128"/>
              <a:ea typeface="BIZ UDゴシック" panose="020B0400000000000000" pitchFamily="49" charset="-128"/>
            </a:endParaRPr>
          </a:p>
        </p:txBody>
      </p:sp>
      <p:sp>
        <p:nvSpPr>
          <p:cNvPr id="8" name="正方形/長方形 7">
            <a:extLst>
              <a:ext uri="{FF2B5EF4-FFF2-40B4-BE49-F238E27FC236}">
                <a16:creationId xmlns:a16="http://schemas.microsoft.com/office/drawing/2014/main" id="{6DD28332-C22B-4BE9-05CE-7E84C3E42A6F}"/>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20</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7" name="四角形: 角を丸くする 6">
            <a:extLst>
              <a:ext uri="{FF2B5EF4-FFF2-40B4-BE49-F238E27FC236}">
                <a16:creationId xmlns:a16="http://schemas.microsoft.com/office/drawing/2014/main" id="{971B9154-14DC-F964-9EF6-BB6A3C87CF4C}"/>
              </a:ext>
            </a:extLst>
          </p:cNvPr>
          <p:cNvSpPr/>
          <p:nvPr/>
        </p:nvSpPr>
        <p:spPr>
          <a:xfrm>
            <a:off x="505092" y="2578004"/>
            <a:ext cx="11136402" cy="824559"/>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4" name="正方形/長方形 23">
            <a:extLst>
              <a:ext uri="{FF2B5EF4-FFF2-40B4-BE49-F238E27FC236}">
                <a16:creationId xmlns:a16="http://schemas.microsoft.com/office/drawing/2014/main" id="{808CE31A-00B8-A099-2279-55F31D022928}"/>
              </a:ext>
            </a:extLst>
          </p:cNvPr>
          <p:cNvSpPr/>
          <p:nvPr/>
        </p:nvSpPr>
        <p:spPr>
          <a:xfrm>
            <a:off x="535452" y="2707733"/>
            <a:ext cx="11106042" cy="876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dirty="0">
                <a:solidFill>
                  <a:srgbClr val="FF0000"/>
                </a:solidFill>
                <a:latin typeface="メイリオ" panose="020B0604030504040204" pitchFamily="50" charset="-128"/>
                <a:ea typeface="メイリオ" panose="020B0604030504040204" pitchFamily="50" charset="-128"/>
              </a:rPr>
              <a:t>プロ人材（プロフェッショナル人材）とは・・・・</a:t>
            </a:r>
            <a:endParaRPr lang="en-US" altLang="ja-JP" b="1" dirty="0">
              <a:solidFill>
                <a:srgbClr val="FF0000"/>
              </a:solidFill>
              <a:latin typeface="メイリオ" panose="020B0604030504040204" pitchFamily="50" charset="-128"/>
              <a:ea typeface="メイリオ" panose="020B0604030504040204" pitchFamily="50" charset="-128"/>
            </a:endParaRPr>
          </a:p>
          <a:p>
            <a:r>
              <a:rPr lang="ja-JP" altLang="en-US" sz="1600" b="1" dirty="0">
                <a:solidFill>
                  <a:srgbClr val="FF0000"/>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新たな商品・サービスの開発、その販売の開拓や、個々のサービスの生産性向上などの具体的な取組を通じて、企業の成長戦略を具現化していく人材</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b="1" dirty="0">
                <a:solidFill>
                  <a:srgbClr val="FF0000"/>
                </a:solidFill>
                <a:latin typeface="メイリオ" panose="020B0604030504040204" pitchFamily="50" charset="-128"/>
                <a:ea typeface="メイリオ" panose="020B0604030504040204" pitchFamily="50" charset="-128"/>
              </a:rPr>
              <a:t>　</a:t>
            </a:r>
          </a:p>
        </p:txBody>
      </p:sp>
      <p:sp>
        <p:nvSpPr>
          <p:cNvPr id="25" name="四角形: 角を丸くする 24">
            <a:extLst>
              <a:ext uri="{FF2B5EF4-FFF2-40B4-BE49-F238E27FC236}">
                <a16:creationId xmlns:a16="http://schemas.microsoft.com/office/drawing/2014/main" id="{45683929-4799-34E0-95E6-4C5948388C39}"/>
              </a:ext>
            </a:extLst>
          </p:cNvPr>
          <p:cNvSpPr/>
          <p:nvPr/>
        </p:nvSpPr>
        <p:spPr>
          <a:xfrm>
            <a:off x="550506" y="3584613"/>
            <a:ext cx="1293350" cy="2694928"/>
          </a:xfrm>
          <a:prstGeom prst="roundRect">
            <a:avLst>
              <a:gd name="adj" fmla="val 10998"/>
            </a:avLst>
          </a:prstGeom>
          <a:solidFill>
            <a:schemeClr val="accent1">
              <a:lumMod val="60000"/>
              <a:lumOff val="40000"/>
              <a:alpha val="50000"/>
            </a:schemeClr>
          </a:solidFill>
          <a:ln w="9525">
            <a:noFill/>
          </a:ln>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800" b="1" dirty="0">
                <a:solidFill>
                  <a:sysClr val="windowText" lastClr="000000"/>
                </a:solidFill>
                <a:latin typeface="+mn-ea"/>
              </a:rPr>
              <a:t>支援内容</a:t>
            </a:r>
          </a:p>
        </p:txBody>
      </p:sp>
      <p:sp>
        <p:nvSpPr>
          <p:cNvPr id="28" name="四角形: 角を丸くする 27">
            <a:extLst>
              <a:ext uri="{FF2B5EF4-FFF2-40B4-BE49-F238E27FC236}">
                <a16:creationId xmlns:a16="http://schemas.microsoft.com/office/drawing/2014/main" id="{A076D23F-A705-E567-8CD9-4E15E4DC4543}"/>
              </a:ext>
            </a:extLst>
          </p:cNvPr>
          <p:cNvSpPr/>
          <p:nvPr/>
        </p:nvSpPr>
        <p:spPr>
          <a:xfrm>
            <a:off x="1936020" y="3615041"/>
            <a:ext cx="2627969" cy="829172"/>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0070C0"/>
                </a:solidFill>
                <a:latin typeface="メイリオ" panose="020B0604030504040204" pitchFamily="50" charset="-128"/>
                <a:ea typeface="メイリオ" panose="020B0604030504040204" pitchFamily="50" charset="-128"/>
              </a:rPr>
              <a:t>攻めの経営に向けた</a:t>
            </a:r>
            <a:endParaRPr lang="en-US" altLang="ja-JP" b="1" dirty="0">
              <a:solidFill>
                <a:srgbClr val="0070C0"/>
              </a:solidFill>
              <a:latin typeface="メイリオ" panose="020B0604030504040204" pitchFamily="50" charset="-128"/>
              <a:ea typeface="メイリオ" panose="020B0604030504040204" pitchFamily="50" charset="-128"/>
            </a:endParaRPr>
          </a:p>
          <a:p>
            <a:pPr algn="ctr"/>
            <a:r>
              <a:rPr lang="ja-JP" altLang="en-US" b="1" dirty="0">
                <a:solidFill>
                  <a:srgbClr val="0070C0"/>
                </a:solidFill>
                <a:latin typeface="メイリオ" panose="020B0604030504040204" pitchFamily="50" charset="-128"/>
                <a:ea typeface="メイリオ" panose="020B0604030504040204" pitchFamily="50" charset="-128"/>
              </a:rPr>
              <a:t>課題解決支援</a:t>
            </a:r>
          </a:p>
        </p:txBody>
      </p:sp>
      <p:sp>
        <p:nvSpPr>
          <p:cNvPr id="30" name="四角形: 角を丸くする 29">
            <a:extLst>
              <a:ext uri="{FF2B5EF4-FFF2-40B4-BE49-F238E27FC236}">
                <a16:creationId xmlns:a16="http://schemas.microsoft.com/office/drawing/2014/main" id="{CE8D694C-E340-603A-9798-44CC4C382518}"/>
              </a:ext>
            </a:extLst>
          </p:cNvPr>
          <p:cNvSpPr/>
          <p:nvPr/>
        </p:nvSpPr>
        <p:spPr>
          <a:xfrm>
            <a:off x="1936018" y="4547640"/>
            <a:ext cx="2627969" cy="818685"/>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0070C0"/>
                </a:solidFill>
                <a:latin typeface="メイリオ" panose="020B0604030504040204" pitchFamily="50" charset="-128"/>
                <a:ea typeface="メイリオ" panose="020B0604030504040204" pitchFamily="50" charset="-128"/>
              </a:rPr>
              <a:t>民間人材会社を介した</a:t>
            </a:r>
            <a:endParaRPr lang="en-US" altLang="ja-JP" b="1" dirty="0">
              <a:solidFill>
                <a:srgbClr val="0070C0"/>
              </a:solidFill>
              <a:latin typeface="メイリオ" panose="020B0604030504040204" pitchFamily="50" charset="-128"/>
              <a:ea typeface="メイリオ" panose="020B0604030504040204" pitchFamily="50" charset="-128"/>
            </a:endParaRPr>
          </a:p>
          <a:p>
            <a:pPr algn="ctr"/>
            <a:r>
              <a:rPr lang="ja-JP" altLang="en-US" b="1" dirty="0">
                <a:solidFill>
                  <a:srgbClr val="0070C0"/>
                </a:solidFill>
                <a:latin typeface="メイリオ" panose="020B0604030504040204" pitchFamily="50" charset="-128"/>
                <a:ea typeface="メイリオ" panose="020B0604030504040204" pitchFamily="50" charset="-128"/>
              </a:rPr>
              <a:t>人材マッチング支援</a:t>
            </a:r>
          </a:p>
        </p:txBody>
      </p:sp>
      <p:sp>
        <p:nvSpPr>
          <p:cNvPr id="31" name="四角形: 角を丸くする 30">
            <a:extLst>
              <a:ext uri="{FF2B5EF4-FFF2-40B4-BE49-F238E27FC236}">
                <a16:creationId xmlns:a16="http://schemas.microsoft.com/office/drawing/2014/main" id="{51948BDA-16E7-5312-1335-010FFCB9F223}"/>
              </a:ext>
            </a:extLst>
          </p:cNvPr>
          <p:cNvSpPr/>
          <p:nvPr/>
        </p:nvSpPr>
        <p:spPr>
          <a:xfrm>
            <a:off x="1936019" y="5442519"/>
            <a:ext cx="2627969" cy="829172"/>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0070C0"/>
                </a:solidFill>
              </a:rPr>
              <a:t>大企業と連携した</a:t>
            </a:r>
            <a:endParaRPr lang="en-US" altLang="ja-JP" b="1" dirty="0">
              <a:solidFill>
                <a:srgbClr val="0070C0"/>
              </a:solidFill>
            </a:endParaRPr>
          </a:p>
          <a:p>
            <a:pPr algn="ctr"/>
            <a:r>
              <a:rPr lang="ja-JP" altLang="en-US" b="1" dirty="0">
                <a:solidFill>
                  <a:srgbClr val="0070C0"/>
                </a:solidFill>
              </a:rPr>
              <a:t>人材交流支援</a:t>
            </a:r>
          </a:p>
        </p:txBody>
      </p:sp>
      <p:sp>
        <p:nvSpPr>
          <p:cNvPr id="32" name="四角形: 角を丸くする 31">
            <a:extLst>
              <a:ext uri="{FF2B5EF4-FFF2-40B4-BE49-F238E27FC236}">
                <a16:creationId xmlns:a16="http://schemas.microsoft.com/office/drawing/2014/main" id="{87F34AD8-52B4-26F0-B699-BCAE410446B9}"/>
              </a:ext>
            </a:extLst>
          </p:cNvPr>
          <p:cNvSpPr/>
          <p:nvPr/>
        </p:nvSpPr>
        <p:spPr>
          <a:xfrm>
            <a:off x="4656146" y="3618337"/>
            <a:ext cx="6993815" cy="848971"/>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メイリオ" panose="020B0604030504040204" pitchFamily="50" charset="-128"/>
                <a:ea typeface="メイリオ" panose="020B0604030504040204" pitchFamily="50" charset="-128"/>
              </a:rPr>
              <a:t>経験豊富な企業経営者、金融機関出身者、中小企業診断士等が、企業訪問し、経営者との対話の中で、経営課題を明確化。今後の戦略や取り組むべき課題の優先順位及び必要な人材像の明確化を支援</a:t>
            </a:r>
          </a:p>
        </p:txBody>
      </p:sp>
      <p:sp>
        <p:nvSpPr>
          <p:cNvPr id="33" name="四角形: 角を丸くする 32">
            <a:extLst>
              <a:ext uri="{FF2B5EF4-FFF2-40B4-BE49-F238E27FC236}">
                <a16:creationId xmlns:a16="http://schemas.microsoft.com/office/drawing/2014/main" id="{DD924113-AC5C-0348-E642-41BD5804E5B3}"/>
              </a:ext>
            </a:extLst>
          </p:cNvPr>
          <p:cNvSpPr/>
          <p:nvPr/>
        </p:nvSpPr>
        <p:spPr>
          <a:xfrm>
            <a:off x="4647678" y="4547640"/>
            <a:ext cx="6993815" cy="818685"/>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メイリオ" panose="020B0604030504040204" pitchFamily="50" charset="-128"/>
                <a:ea typeface="メイリオ" panose="020B0604030504040204" pitchFamily="50" charset="-128"/>
              </a:rPr>
              <a:t>人材ビジネス事業者（有料職業紹介事業者）からの採用についての全般的な相談のほか、多数の登録人材ビジネス事業者の中から最適なマッチングを支援</a:t>
            </a:r>
          </a:p>
        </p:txBody>
      </p:sp>
      <p:sp>
        <p:nvSpPr>
          <p:cNvPr id="34" name="四角形: 角を丸くする 33">
            <a:extLst>
              <a:ext uri="{FF2B5EF4-FFF2-40B4-BE49-F238E27FC236}">
                <a16:creationId xmlns:a16="http://schemas.microsoft.com/office/drawing/2014/main" id="{675A2061-3D45-842D-8BD5-3E01C2435A30}"/>
              </a:ext>
            </a:extLst>
          </p:cNvPr>
          <p:cNvSpPr/>
          <p:nvPr/>
        </p:nvSpPr>
        <p:spPr>
          <a:xfrm>
            <a:off x="4647678" y="5449867"/>
            <a:ext cx="6993815" cy="825038"/>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メイリオ" panose="020B0604030504040204" pitchFamily="50" charset="-128"/>
                <a:ea typeface="メイリオ" panose="020B0604030504040204" pitchFamily="50" charset="-128"/>
              </a:rPr>
              <a:t>大企業において培った知識、経験やマネジメントスキル等を有する、中小企業への貢献の意思を持つプロ人材を、大企業との連携により人材交流（出向・研修等）支援</a:t>
            </a:r>
          </a:p>
        </p:txBody>
      </p:sp>
      <p:pic>
        <p:nvPicPr>
          <p:cNvPr id="35" name="図 34">
            <a:extLst>
              <a:ext uri="{FF2B5EF4-FFF2-40B4-BE49-F238E27FC236}">
                <a16:creationId xmlns:a16="http://schemas.microsoft.com/office/drawing/2014/main" id="{567BF356-B0B6-001F-BCF1-F74F4AD53070}"/>
              </a:ext>
            </a:extLst>
          </p:cNvPr>
          <p:cNvPicPr>
            <a:picLocks noChangeAspect="1"/>
          </p:cNvPicPr>
          <p:nvPr/>
        </p:nvPicPr>
        <p:blipFill>
          <a:blip r:embed="rId3"/>
          <a:stretch>
            <a:fillRect/>
          </a:stretch>
        </p:blipFill>
        <p:spPr>
          <a:xfrm>
            <a:off x="10572637" y="218496"/>
            <a:ext cx="1077324" cy="1061934"/>
          </a:xfrm>
          <a:prstGeom prst="rect">
            <a:avLst/>
          </a:prstGeom>
        </p:spPr>
      </p:pic>
    </p:spTree>
    <p:extLst>
      <p:ext uri="{BB962C8B-B14F-4D97-AF65-F5344CB8AC3E}">
        <p14:creationId xmlns:p14="http://schemas.microsoft.com/office/powerpoint/2010/main" val="307091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11136402" cy="565150"/>
          </a:xfrm>
        </p:spPr>
        <p:txBody>
          <a:bodyPr>
            <a:noAutofit/>
          </a:bodyPr>
          <a:lstStyle/>
          <a:p>
            <a:pPr algn="l"/>
            <a:r>
              <a:rPr kumimoji="1" lang="ja-JP" altLang="en-US" sz="3600" b="1" spc="-150" dirty="0">
                <a:latin typeface="BIZ UDゴシック" panose="020B0400000000000000" pitchFamily="49" charset="-128"/>
                <a:ea typeface="BIZ UDゴシック" panose="020B0400000000000000" pitchFamily="49" charset="-128"/>
              </a:rPr>
              <a:t>プロフェッショナル人材戦略拠点設置・運営</a:t>
            </a:r>
          </a:p>
        </p:txBody>
      </p:sp>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DD28332-C22B-4BE9-05CE-7E84C3E42A6F}"/>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21</a:t>
            </a:fld>
            <a:endParaRPr lang="ja-JP" altLang="en-US">
              <a:solidFill>
                <a:schemeClr val="bg1"/>
              </a:solidFill>
              <a:latin typeface="BIZ UDゴシック" panose="020B0400000000000000" pitchFamily="49" charset="-128"/>
              <a:ea typeface="BIZ UDゴシック" panose="020B0400000000000000" pitchFamily="49" charset="-128"/>
            </a:endParaRPr>
          </a:p>
        </p:txBody>
      </p:sp>
      <p:pic>
        <p:nvPicPr>
          <p:cNvPr id="7" name="図 6">
            <a:extLst>
              <a:ext uri="{FF2B5EF4-FFF2-40B4-BE49-F238E27FC236}">
                <a16:creationId xmlns:a16="http://schemas.microsoft.com/office/drawing/2014/main" id="{8F293B1D-9EDE-1594-25AF-0F33D6D77425}"/>
              </a:ext>
            </a:extLst>
          </p:cNvPr>
          <p:cNvPicPr>
            <a:picLocks noChangeAspect="1"/>
          </p:cNvPicPr>
          <p:nvPr/>
        </p:nvPicPr>
        <p:blipFill>
          <a:blip r:embed="rId3"/>
          <a:stretch>
            <a:fillRect/>
          </a:stretch>
        </p:blipFill>
        <p:spPr>
          <a:xfrm>
            <a:off x="10572637" y="218496"/>
            <a:ext cx="1077324" cy="1061934"/>
          </a:xfrm>
          <a:prstGeom prst="rect">
            <a:avLst/>
          </a:prstGeom>
        </p:spPr>
      </p:pic>
      <p:pic>
        <p:nvPicPr>
          <p:cNvPr id="15" name="図 14">
            <a:extLst>
              <a:ext uri="{FF2B5EF4-FFF2-40B4-BE49-F238E27FC236}">
                <a16:creationId xmlns:a16="http://schemas.microsoft.com/office/drawing/2014/main" id="{A9D58B3A-F261-BA9E-7446-48B6740FF1DB}"/>
              </a:ext>
            </a:extLst>
          </p:cNvPr>
          <p:cNvPicPr>
            <a:picLocks noChangeAspect="1"/>
          </p:cNvPicPr>
          <p:nvPr/>
        </p:nvPicPr>
        <p:blipFill rotWithShape="1">
          <a:blip r:embed="rId4"/>
          <a:srcRect l="4827" t="3440" r="5287" b="2546"/>
          <a:stretch/>
        </p:blipFill>
        <p:spPr>
          <a:xfrm>
            <a:off x="2439016" y="1374536"/>
            <a:ext cx="7268553" cy="5002927"/>
          </a:xfrm>
          <a:prstGeom prst="rect">
            <a:avLst/>
          </a:prstGeom>
        </p:spPr>
      </p:pic>
      <p:sp>
        <p:nvSpPr>
          <p:cNvPr id="16" name="正方形/長方形 15">
            <a:extLst>
              <a:ext uri="{FF2B5EF4-FFF2-40B4-BE49-F238E27FC236}">
                <a16:creationId xmlns:a16="http://schemas.microsoft.com/office/drawing/2014/main" id="{AE7CEC6A-3420-7BC0-E746-F87DBA8BA2A7}"/>
              </a:ext>
            </a:extLst>
          </p:cNvPr>
          <p:cNvSpPr/>
          <p:nvPr/>
        </p:nvSpPr>
        <p:spPr>
          <a:xfrm>
            <a:off x="0" y="-4619"/>
            <a:ext cx="367048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ja-JP" altLang="en-US" sz="1600" b="1" dirty="0">
                <a:latin typeface="BIZ UDゴシック" panose="020B0400000000000000" pitchFamily="49" charset="-128"/>
                <a:ea typeface="BIZ UDゴシック" panose="020B0400000000000000" pitchFamily="49" charset="-128"/>
              </a:rPr>
              <a:t>プロフェッショナル人材の活用支援</a:t>
            </a:r>
            <a:endParaRPr kumimoji="1" lang="ja-JP" altLang="en-US"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442040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11136402" cy="565150"/>
          </a:xfrm>
        </p:spPr>
        <p:txBody>
          <a:bodyPr>
            <a:noAutofit/>
          </a:bodyPr>
          <a:lstStyle/>
          <a:p>
            <a:pPr algn="l"/>
            <a:r>
              <a:rPr kumimoji="1" lang="ja-JP" altLang="en-US" sz="3600" b="1" spc="-150" dirty="0">
                <a:latin typeface="BIZ UDゴシック" panose="020B0400000000000000" pitchFamily="49" charset="-128"/>
                <a:ea typeface="BIZ UDゴシック" panose="020B0400000000000000" pitchFamily="49" charset="-128"/>
              </a:rPr>
              <a:t>プロフェッショナル人材戦略拠点設置・運営</a:t>
            </a:r>
          </a:p>
        </p:txBody>
      </p:sp>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DD28332-C22B-4BE9-05CE-7E84C3E42A6F}"/>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22</a:t>
            </a:fld>
            <a:endParaRPr lang="ja-JP" altLang="en-US">
              <a:solidFill>
                <a:schemeClr val="bg1"/>
              </a:solidFill>
              <a:latin typeface="BIZ UDゴシック" panose="020B0400000000000000" pitchFamily="49" charset="-128"/>
              <a:ea typeface="BIZ UDゴシック" panose="020B0400000000000000" pitchFamily="49" charset="-128"/>
            </a:endParaRPr>
          </a:p>
        </p:txBody>
      </p:sp>
      <p:pic>
        <p:nvPicPr>
          <p:cNvPr id="7" name="図 6">
            <a:extLst>
              <a:ext uri="{FF2B5EF4-FFF2-40B4-BE49-F238E27FC236}">
                <a16:creationId xmlns:a16="http://schemas.microsoft.com/office/drawing/2014/main" id="{8F293B1D-9EDE-1594-25AF-0F33D6D77425}"/>
              </a:ext>
            </a:extLst>
          </p:cNvPr>
          <p:cNvPicPr>
            <a:picLocks noChangeAspect="1"/>
          </p:cNvPicPr>
          <p:nvPr/>
        </p:nvPicPr>
        <p:blipFill>
          <a:blip r:embed="rId3"/>
          <a:stretch>
            <a:fillRect/>
          </a:stretch>
        </p:blipFill>
        <p:spPr>
          <a:xfrm>
            <a:off x="10572637" y="218496"/>
            <a:ext cx="1077324" cy="1061934"/>
          </a:xfrm>
          <a:prstGeom prst="rect">
            <a:avLst/>
          </a:prstGeom>
        </p:spPr>
      </p:pic>
      <p:sp>
        <p:nvSpPr>
          <p:cNvPr id="3" name="四角形: 角を丸くする 2">
            <a:extLst>
              <a:ext uri="{FF2B5EF4-FFF2-40B4-BE49-F238E27FC236}">
                <a16:creationId xmlns:a16="http://schemas.microsoft.com/office/drawing/2014/main" id="{741D2A1D-41ED-A2CF-5AF1-7771FFEF87A7}"/>
              </a:ext>
            </a:extLst>
          </p:cNvPr>
          <p:cNvSpPr/>
          <p:nvPr/>
        </p:nvSpPr>
        <p:spPr>
          <a:xfrm>
            <a:off x="591775" y="2114258"/>
            <a:ext cx="704769" cy="3612360"/>
          </a:xfrm>
          <a:prstGeom prst="roundRect">
            <a:avLst>
              <a:gd name="adj" fmla="val 10998"/>
            </a:avLst>
          </a:prstGeom>
          <a:solidFill>
            <a:schemeClr val="accent1">
              <a:lumMod val="60000"/>
              <a:lumOff val="40000"/>
              <a:alpha val="50000"/>
            </a:schemeClr>
          </a:solidFill>
          <a:ln w="9525">
            <a:noFill/>
          </a:ln>
        </p:spPr>
        <p:style>
          <a:lnRef idx="2">
            <a:schemeClr val="dk1"/>
          </a:lnRef>
          <a:fillRef idx="1">
            <a:schemeClr val="lt1"/>
          </a:fillRef>
          <a:effectRef idx="0">
            <a:schemeClr val="dk1"/>
          </a:effectRef>
          <a:fontRef idx="minor">
            <a:schemeClr val="dk1"/>
          </a:fontRef>
        </p:style>
        <p:txBody>
          <a:bodyPr rot="0" spcFirstLastPara="0" vert="eaVert" wrap="square" lIns="0" tIns="0" rIns="0" bIns="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800" b="1" dirty="0">
                <a:solidFill>
                  <a:schemeClr val="accent1">
                    <a:lumMod val="50000"/>
                  </a:schemeClr>
                </a:solidFill>
                <a:latin typeface="+mn-ea"/>
              </a:rPr>
              <a:t>地域中小企業</a:t>
            </a:r>
          </a:p>
        </p:txBody>
      </p:sp>
      <p:sp>
        <p:nvSpPr>
          <p:cNvPr id="5" name="四角形: 角を丸くする 4">
            <a:extLst>
              <a:ext uri="{FF2B5EF4-FFF2-40B4-BE49-F238E27FC236}">
                <a16:creationId xmlns:a16="http://schemas.microsoft.com/office/drawing/2014/main" id="{A4444901-27CB-5394-16B6-2C8591575FC6}"/>
              </a:ext>
            </a:extLst>
          </p:cNvPr>
          <p:cNvSpPr/>
          <p:nvPr/>
        </p:nvSpPr>
        <p:spPr>
          <a:xfrm>
            <a:off x="2461113" y="1485326"/>
            <a:ext cx="1209367" cy="284309"/>
          </a:xfrm>
          <a:prstGeom prst="roundRect">
            <a:avLst/>
          </a:prstGeom>
          <a:solidFill>
            <a:schemeClr val="accent5">
              <a:lumMod val="50000"/>
            </a:schemeClr>
          </a:solidFill>
          <a:ln>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bg1"/>
                </a:solidFill>
                <a:latin typeface="メイリオ" panose="020B0604030504040204" pitchFamily="50" charset="-128"/>
                <a:ea typeface="メイリオ" panose="020B0604030504040204" pitchFamily="50" charset="-128"/>
              </a:rPr>
              <a:t>経営課題</a:t>
            </a:r>
          </a:p>
        </p:txBody>
      </p:sp>
      <p:sp>
        <p:nvSpPr>
          <p:cNvPr id="6" name="四角形: 角を丸くする 5">
            <a:extLst>
              <a:ext uri="{FF2B5EF4-FFF2-40B4-BE49-F238E27FC236}">
                <a16:creationId xmlns:a16="http://schemas.microsoft.com/office/drawing/2014/main" id="{CD45C07D-15C5-27F7-888D-894C46AF341D}"/>
              </a:ext>
            </a:extLst>
          </p:cNvPr>
          <p:cNvSpPr/>
          <p:nvPr/>
        </p:nvSpPr>
        <p:spPr>
          <a:xfrm>
            <a:off x="5001822" y="1905035"/>
            <a:ext cx="3969474" cy="848971"/>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b="1">
                <a:solidFill>
                  <a:srgbClr val="0070C0"/>
                </a:solidFill>
                <a:latin typeface="メイリオ" panose="020B0604030504040204" pitchFamily="50" charset="-128"/>
                <a:ea typeface="メイリオ" panose="020B0604030504040204" pitchFamily="50" charset="-128"/>
              </a:rPr>
              <a:t>会社の経営ビジョンと合う人材を、フルタイムで採用。</a:t>
            </a:r>
          </a:p>
        </p:txBody>
      </p:sp>
      <p:sp>
        <p:nvSpPr>
          <p:cNvPr id="9" name="四角形: 角を丸くする 8">
            <a:extLst>
              <a:ext uri="{FF2B5EF4-FFF2-40B4-BE49-F238E27FC236}">
                <a16:creationId xmlns:a16="http://schemas.microsoft.com/office/drawing/2014/main" id="{82BE18C4-EEC8-3783-DB77-E70707049377}"/>
              </a:ext>
            </a:extLst>
          </p:cNvPr>
          <p:cNvSpPr/>
          <p:nvPr/>
        </p:nvSpPr>
        <p:spPr>
          <a:xfrm>
            <a:off x="4990648" y="4136304"/>
            <a:ext cx="3980651" cy="829172"/>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b="1" dirty="0">
                <a:solidFill>
                  <a:srgbClr val="0070C0"/>
                </a:solidFill>
                <a:latin typeface="メイリオ" panose="020B0604030504040204" pitchFamily="50" charset="-128"/>
                <a:ea typeface="メイリオ" panose="020B0604030504040204" pitchFamily="50" charset="-128"/>
              </a:rPr>
              <a:t>EC</a:t>
            </a:r>
            <a:r>
              <a:rPr lang="ja-JP" altLang="en-US" sz="1400" b="1" dirty="0">
                <a:solidFill>
                  <a:srgbClr val="0070C0"/>
                </a:solidFill>
                <a:latin typeface="メイリオ" panose="020B0604030504040204" pitchFamily="50" charset="-128"/>
                <a:ea typeface="メイリオ" panose="020B0604030504040204" pitchFamily="50" charset="-128"/>
              </a:rPr>
              <a:t>サイトの立ち上げをパッケージとして、</a:t>
            </a:r>
            <a:endParaRPr lang="en-US" altLang="ja-JP" sz="1400" b="1" dirty="0">
              <a:solidFill>
                <a:srgbClr val="0070C0"/>
              </a:solidFill>
              <a:latin typeface="メイリオ" panose="020B0604030504040204" pitchFamily="50" charset="-128"/>
              <a:ea typeface="メイリオ" panose="020B0604030504040204" pitchFamily="50" charset="-128"/>
            </a:endParaRPr>
          </a:p>
          <a:p>
            <a:r>
              <a:rPr lang="ja-JP" altLang="en-US" sz="1400" b="1" dirty="0">
                <a:solidFill>
                  <a:srgbClr val="0070C0"/>
                </a:solidFill>
                <a:latin typeface="メイリオ" panose="020B0604030504040204" pitchFamily="50" charset="-128"/>
                <a:ea typeface="メイリオ" panose="020B0604030504040204" pitchFamily="50" charset="-128"/>
              </a:rPr>
              <a:t>副業・兼業人材を活用。</a:t>
            </a:r>
            <a:endParaRPr lang="ja-JP" altLang="en-US" b="1" dirty="0">
              <a:solidFill>
                <a:srgbClr val="0070C0"/>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7460974D-8CCB-B6C8-DBD9-5D40B8F89B3C}"/>
              </a:ext>
            </a:extLst>
          </p:cNvPr>
          <p:cNvSpPr/>
          <p:nvPr/>
        </p:nvSpPr>
        <p:spPr>
          <a:xfrm>
            <a:off x="1898984" y="1867841"/>
            <a:ext cx="2455306" cy="848971"/>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メイリオ" panose="020B0604030504040204" pitchFamily="50" charset="-128"/>
                <a:ea typeface="メイリオ" panose="020B0604030504040204" pitchFamily="50" charset="-128"/>
              </a:rPr>
              <a:t>経営者の右腕として幅広い業務を支援してほしい（会社のマネジメント対応）</a:t>
            </a:r>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C790C2E8-6816-66F8-7F0A-F8CFB4B2DD3E}"/>
              </a:ext>
            </a:extLst>
          </p:cNvPr>
          <p:cNvSpPr/>
          <p:nvPr/>
        </p:nvSpPr>
        <p:spPr>
          <a:xfrm>
            <a:off x="1898984" y="2989068"/>
            <a:ext cx="2455306" cy="848971"/>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a:solidFill>
                  <a:schemeClr val="tx1"/>
                </a:solidFill>
                <a:latin typeface="メイリオ" panose="020B0604030504040204" pitchFamily="50" charset="-128"/>
                <a:ea typeface="メイリオ" panose="020B0604030504040204" pitchFamily="50" charset="-128"/>
              </a:rPr>
              <a:t>経営課題に対しアドバイスをもらいたい。</a:t>
            </a:r>
          </a:p>
        </p:txBody>
      </p:sp>
      <p:sp>
        <p:nvSpPr>
          <p:cNvPr id="12" name="四角形: 角を丸くする 11">
            <a:extLst>
              <a:ext uri="{FF2B5EF4-FFF2-40B4-BE49-F238E27FC236}">
                <a16:creationId xmlns:a16="http://schemas.microsoft.com/office/drawing/2014/main" id="{0274396A-13F7-70CB-B6C8-81330B10C4C4}"/>
              </a:ext>
            </a:extLst>
          </p:cNvPr>
          <p:cNvSpPr/>
          <p:nvPr/>
        </p:nvSpPr>
        <p:spPr>
          <a:xfrm>
            <a:off x="1877520" y="5060781"/>
            <a:ext cx="2541164" cy="1189939"/>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ja-JP" altLang="en-US" sz="1200" dirty="0">
                <a:solidFill>
                  <a:schemeClr val="tx1"/>
                </a:solidFill>
                <a:latin typeface="メイリオ" panose="020B0604030504040204" pitchFamily="50" charset="-128"/>
                <a:ea typeface="メイリオ" panose="020B0604030504040204" pitchFamily="50" charset="-128"/>
              </a:rPr>
              <a:t>プロジェクトベースで課題解決に向け支援してほしい。</a:t>
            </a:r>
          </a:p>
          <a:p>
            <a:r>
              <a:rPr lang="ja-JP" altLang="en-US" sz="1200" dirty="0">
                <a:solidFill>
                  <a:schemeClr val="tx1"/>
                </a:solidFill>
                <a:latin typeface="メイリオ"/>
                <a:ea typeface="メイリオ"/>
              </a:rPr>
              <a:t>例：人事評価制度の構築、営業戦略の立案・実施、新規事業の企画・実行</a:t>
            </a:r>
            <a:endParaRPr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3" name="矢印: 右 12">
            <a:extLst>
              <a:ext uri="{FF2B5EF4-FFF2-40B4-BE49-F238E27FC236}">
                <a16:creationId xmlns:a16="http://schemas.microsoft.com/office/drawing/2014/main" id="{D2D0F9EC-C5D5-47DE-8CC5-D30B0032C7D8}"/>
              </a:ext>
            </a:extLst>
          </p:cNvPr>
          <p:cNvSpPr/>
          <p:nvPr/>
        </p:nvSpPr>
        <p:spPr>
          <a:xfrm>
            <a:off x="4446998" y="2114260"/>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矢印: 右 15">
            <a:extLst>
              <a:ext uri="{FF2B5EF4-FFF2-40B4-BE49-F238E27FC236}">
                <a16:creationId xmlns:a16="http://schemas.microsoft.com/office/drawing/2014/main" id="{B02BFA96-EF02-0B5A-3ACD-7DFA839B5472}"/>
              </a:ext>
            </a:extLst>
          </p:cNvPr>
          <p:cNvSpPr/>
          <p:nvPr/>
        </p:nvSpPr>
        <p:spPr>
          <a:xfrm>
            <a:off x="4441411" y="3231774"/>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 name="四角形: 角を丸くする 16">
            <a:extLst>
              <a:ext uri="{FF2B5EF4-FFF2-40B4-BE49-F238E27FC236}">
                <a16:creationId xmlns:a16="http://schemas.microsoft.com/office/drawing/2014/main" id="{8713BEB7-7726-C693-AA4A-C62A1C633D7A}"/>
              </a:ext>
            </a:extLst>
          </p:cNvPr>
          <p:cNvSpPr/>
          <p:nvPr/>
        </p:nvSpPr>
        <p:spPr>
          <a:xfrm>
            <a:off x="4990648" y="3014201"/>
            <a:ext cx="3980651" cy="879128"/>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b="1">
                <a:solidFill>
                  <a:srgbClr val="0070C0"/>
                </a:solidFill>
                <a:latin typeface="メイリオ" panose="020B0604030504040204" pitchFamily="50" charset="-128"/>
                <a:ea typeface="メイリオ" panose="020B0604030504040204" pitchFamily="50" charset="-128"/>
              </a:rPr>
              <a:t>メンター型の経営顧問等として、週１，月数日程度で、副業・兼業人材を活用。</a:t>
            </a:r>
          </a:p>
        </p:txBody>
      </p:sp>
      <p:sp>
        <p:nvSpPr>
          <p:cNvPr id="18" name="四角形: 角を丸くする 17">
            <a:extLst>
              <a:ext uri="{FF2B5EF4-FFF2-40B4-BE49-F238E27FC236}">
                <a16:creationId xmlns:a16="http://schemas.microsoft.com/office/drawing/2014/main" id="{5FAD6136-B1AF-9F09-D008-DE3740672C25}"/>
              </a:ext>
            </a:extLst>
          </p:cNvPr>
          <p:cNvSpPr/>
          <p:nvPr/>
        </p:nvSpPr>
        <p:spPr>
          <a:xfrm>
            <a:off x="1898984" y="4083952"/>
            <a:ext cx="2455306" cy="848971"/>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メイリオ" panose="020B0604030504040204" pitchFamily="50" charset="-128"/>
                <a:ea typeface="メイリオ" panose="020B0604030504040204" pitchFamily="50" charset="-128"/>
              </a:rPr>
              <a:t>販路拡大のため</a:t>
            </a:r>
            <a:r>
              <a:rPr lang="en-US" altLang="ja-JP" sz="1400" dirty="0">
                <a:solidFill>
                  <a:schemeClr val="tx1"/>
                </a:solidFill>
                <a:latin typeface="メイリオ" panose="020B0604030504040204" pitchFamily="50" charset="-128"/>
                <a:ea typeface="メイリオ" panose="020B0604030504040204" pitchFamily="50" charset="-128"/>
              </a:rPr>
              <a:t>EC</a:t>
            </a:r>
            <a:r>
              <a:rPr lang="ja-JP" altLang="en-US" sz="1400" dirty="0">
                <a:solidFill>
                  <a:schemeClr val="tx1"/>
                </a:solidFill>
                <a:latin typeface="メイリオ" panose="020B0604030504040204" pitchFamily="50" charset="-128"/>
                <a:ea typeface="メイリオ" panose="020B0604030504040204" pitchFamily="50" charset="-128"/>
              </a:rPr>
              <a:t>サイトの立ち上げを支援してもらいたい。</a:t>
            </a:r>
          </a:p>
        </p:txBody>
      </p:sp>
      <p:sp>
        <p:nvSpPr>
          <p:cNvPr id="20" name="矢印: 右 19">
            <a:extLst>
              <a:ext uri="{FF2B5EF4-FFF2-40B4-BE49-F238E27FC236}">
                <a16:creationId xmlns:a16="http://schemas.microsoft.com/office/drawing/2014/main" id="{87E24613-2C19-19A5-91E6-CD62AFFDCBD3}"/>
              </a:ext>
            </a:extLst>
          </p:cNvPr>
          <p:cNvSpPr/>
          <p:nvPr/>
        </p:nvSpPr>
        <p:spPr>
          <a:xfrm>
            <a:off x="4441411" y="4343985"/>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矢印: 右 20">
            <a:extLst>
              <a:ext uri="{FF2B5EF4-FFF2-40B4-BE49-F238E27FC236}">
                <a16:creationId xmlns:a16="http://schemas.microsoft.com/office/drawing/2014/main" id="{4978BF5A-3BCE-DE12-A311-EC2795E62FF3}"/>
              </a:ext>
            </a:extLst>
          </p:cNvPr>
          <p:cNvSpPr/>
          <p:nvPr/>
        </p:nvSpPr>
        <p:spPr>
          <a:xfrm>
            <a:off x="4477448" y="5466929"/>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2" name="四角形: 角を丸くする 21">
            <a:extLst>
              <a:ext uri="{FF2B5EF4-FFF2-40B4-BE49-F238E27FC236}">
                <a16:creationId xmlns:a16="http://schemas.microsoft.com/office/drawing/2014/main" id="{1825E54E-8526-6FEF-B0A4-FC2CD01E3832}"/>
              </a:ext>
            </a:extLst>
          </p:cNvPr>
          <p:cNvSpPr/>
          <p:nvPr/>
        </p:nvSpPr>
        <p:spPr>
          <a:xfrm>
            <a:off x="4990647" y="5227948"/>
            <a:ext cx="3980650" cy="829172"/>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b="1">
                <a:solidFill>
                  <a:srgbClr val="0070C0"/>
                </a:solidFill>
                <a:latin typeface="メイリオ" panose="020B0604030504040204" pitchFamily="50" charset="-128"/>
                <a:ea typeface="メイリオ" panose="020B0604030504040204" pitchFamily="50" charset="-128"/>
              </a:rPr>
              <a:t>ゴールを明確化した案件について、業務を細分化し、業務毎に切り分けて副業・兼業人材を活用。</a:t>
            </a:r>
            <a:endParaRPr lang="ja-JP" altLang="en-US" b="1">
              <a:solidFill>
                <a:srgbClr val="0070C0"/>
              </a:solidFill>
              <a:latin typeface="メイリオ" panose="020B0604030504040204" pitchFamily="50" charset="-128"/>
              <a:ea typeface="メイリオ" panose="020B0604030504040204" pitchFamily="50" charset="-128"/>
            </a:endParaRPr>
          </a:p>
        </p:txBody>
      </p:sp>
      <p:sp>
        <p:nvSpPr>
          <p:cNvPr id="24" name="矢印: 右 23">
            <a:extLst>
              <a:ext uri="{FF2B5EF4-FFF2-40B4-BE49-F238E27FC236}">
                <a16:creationId xmlns:a16="http://schemas.microsoft.com/office/drawing/2014/main" id="{E0992D81-3CF7-B8D9-6520-30FECF6ACB14}"/>
              </a:ext>
            </a:extLst>
          </p:cNvPr>
          <p:cNvSpPr/>
          <p:nvPr/>
        </p:nvSpPr>
        <p:spPr>
          <a:xfrm rot="20551134">
            <a:off x="1366705" y="2254054"/>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5" name="矢印: 右 24">
            <a:extLst>
              <a:ext uri="{FF2B5EF4-FFF2-40B4-BE49-F238E27FC236}">
                <a16:creationId xmlns:a16="http://schemas.microsoft.com/office/drawing/2014/main" id="{CDB562CE-9768-65C5-5342-85CA1A4588DE}"/>
              </a:ext>
            </a:extLst>
          </p:cNvPr>
          <p:cNvSpPr/>
          <p:nvPr/>
        </p:nvSpPr>
        <p:spPr>
          <a:xfrm rot="1304599">
            <a:off x="1349748" y="5344826"/>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矢印: 右 25">
            <a:extLst>
              <a:ext uri="{FF2B5EF4-FFF2-40B4-BE49-F238E27FC236}">
                <a16:creationId xmlns:a16="http://schemas.microsoft.com/office/drawing/2014/main" id="{44F18FF7-68B5-2549-0C65-C7070231051A}"/>
              </a:ext>
            </a:extLst>
          </p:cNvPr>
          <p:cNvSpPr/>
          <p:nvPr/>
        </p:nvSpPr>
        <p:spPr>
          <a:xfrm>
            <a:off x="1370815" y="3197930"/>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7" name="矢印: 右 26">
            <a:extLst>
              <a:ext uri="{FF2B5EF4-FFF2-40B4-BE49-F238E27FC236}">
                <a16:creationId xmlns:a16="http://schemas.microsoft.com/office/drawing/2014/main" id="{3174BB0F-DEFB-13B5-34FD-7167D5B73526}"/>
              </a:ext>
            </a:extLst>
          </p:cNvPr>
          <p:cNvSpPr/>
          <p:nvPr/>
        </p:nvSpPr>
        <p:spPr>
          <a:xfrm>
            <a:off x="1363237" y="4343366"/>
            <a:ext cx="462116" cy="3838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8" name="図 27" descr="QR コード&#10;&#10;AI 生成コンテンツは誤りを含む可能性があります。">
            <a:extLst>
              <a:ext uri="{FF2B5EF4-FFF2-40B4-BE49-F238E27FC236}">
                <a16:creationId xmlns:a16="http://schemas.microsoft.com/office/drawing/2014/main" id="{29505CF0-2A0F-0CA9-2534-D34ADCCE39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6677" y="2679827"/>
            <a:ext cx="845605" cy="869998"/>
          </a:xfrm>
          <a:prstGeom prst="rect">
            <a:avLst/>
          </a:prstGeom>
        </p:spPr>
      </p:pic>
      <p:sp>
        <p:nvSpPr>
          <p:cNvPr id="29" name="Double Bracket 2">
            <a:extLst>
              <a:ext uri="{FF2B5EF4-FFF2-40B4-BE49-F238E27FC236}">
                <a16:creationId xmlns:a16="http://schemas.microsoft.com/office/drawing/2014/main" id="{EC0DCD9A-DCE7-6871-56FF-128246059569}"/>
              </a:ext>
            </a:extLst>
          </p:cNvPr>
          <p:cNvSpPr/>
          <p:nvPr/>
        </p:nvSpPr>
        <p:spPr>
          <a:xfrm>
            <a:off x="1940816" y="5541620"/>
            <a:ext cx="2416932" cy="603161"/>
          </a:xfrm>
          <a:prstGeom prst="bracketPair">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テキスト ボックス 29">
            <a:extLst>
              <a:ext uri="{FF2B5EF4-FFF2-40B4-BE49-F238E27FC236}">
                <a16:creationId xmlns:a16="http://schemas.microsoft.com/office/drawing/2014/main" id="{4F1996E3-E186-8290-5F38-CCCE4706CFA2}"/>
              </a:ext>
            </a:extLst>
          </p:cNvPr>
          <p:cNvSpPr txBox="1"/>
          <p:nvPr/>
        </p:nvSpPr>
        <p:spPr>
          <a:xfrm>
            <a:off x="9814245" y="3526139"/>
            <a:ext cx="1270467" cy="553998"/>
          </a:xfrm>
          <a:prstGeom prst="rect">
            <a:avLst/>
          </a:prstGeom>
          <a:noFill/>
        </p:spPr>
        <p:txBody>
          <a:bodyPr wrap="square" rtlCol="0">
            <a:spAutoFit/>
          </a:bodyPr>
          <a:lstStyle/>
          <a:p>
            <a:pPr algn="ctr"/>
            <a:r>
              <a:rPr lang="ja-JP" altLang="en-US" sz="1000" dirty="0">
                <a:latin typeface="メイリオ" panose="020B0604030504040204" pitchFamily="50" charset="-128"/>
                <a:ea typeface="メイリオ" panose="020B0604030504040204" pitchFamily="50" charset="-128"/>
              </a:rPr>
              <a:t>愛知県プロフェッショナル人材戦略拠点</a:t>
            </a:r>
            <a:r>
              <a:rPr lang="en-US" altLang="ja-JP" sz="1000" dirty="0">
                <a:latin typeface="メイリオ" panose="020B0604030504040204" pitchFamily="50" charset="-128"/>
                <a:ea typeface="メイリオ" panose="020B0604030504040204" pitchFamily="50" charset="-128"/>
              </a:rPr>
              <a:t>Web</a:t>
            </a:r>
            <a:r>
              <a:rPr lang="ja-JP" altLang="en-US" sz="1000" dirty="0">
                <a:latin typeface="メイリオ" panose="020B0604030504040204" pitchFamily="50" charset="-128"/>
                <a:ea typeface="メイリオ" panose="020B0604030504040204" pitchFamily="50" charset="-128"/>
              </a:rPr>
              <a:t>ページ</a:t>
            </a:r>
          </a:p>
        </p:txBody>
      </p:sp>
      <p:sp>
        <p:nvSpPr>
          <p:cNvPr id="31" name="正方形/長方形 30">
            <a:extLst>
              <a:ext uri="{FF2B5EF4-FFF2-40B4-BE49-F238E27FC236}">
                <a16:creationId xmlns:a16="http://schemas.microsoft.com/office/drawing/2014/main" id="{A55761B1-7630-7E3C-1C48-F802FB6C0ECA}"/>
              </a:ext>
            </a:extLst>
          </p:cNvPr>
          <p:cNvSpPr/>
          <p:nvPr/>
        </p:nvSpPr>
        <p:spPr>
          <a:xfrm>
            <a:off x="0" y="-4619"/>
            <a:ext cx="367048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ja-JP" altLang="en-US" sz="1600" b="1" dirty="0">
                <a:latin typeface="BIZ UDゴシック" panose="020B0400000000000000" pitchFamily="49" charset="-128"/>
                <a:ea typeface="BIZ UDゴシック" panose="020B0400000000000000" pitchFamily="49" charset="-128"/>
              </a:rPr>
              <a:t>プロフェッショナル人材の活用支援</a:t>
            </a:r>
            <a:endParaRPr kumimoji="1" lang="ja-JP" altLang="en-US" b="1"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CC3FF559-7ED9-6F15-F90F-305883184BD3}"/>
              </a:ext>
            </a:extLst>
          </p:cNvPr>
          <p:cNvSpPr/>
          <p:nvPr/>
        </p:nvSpPr>
        <p:spPr>
          <a:xfrm>
            <a:off x="9288380" y="2527789"/>
            <a:ext cx="2217820" cy="2361091"/>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33"/>
          </a:p>
        </p:txBody>
      </p:sp>
      <p:sp>
        <p:nvSpPr>
          <p:cNvPr id="15" name="正方形/長方形 14">
            <a:extLst>
              <a:ext uri="{FF2B5EF4-FFF2-40B4-BE49-F238E27FC236}">
                <a16:creationId xmlns:a16="http://schemas.microsoft.com/office/drawing/2014/main" id="{A8942C9E-63DA-270A-E7DF-16981324F2C8}"/>
              </a:ext>
            </a:extLst>
          </p:cNvPr>
          <p:cNvSpPr/>
          <p:nvPr/>
        </p:nvSpPr>
        <p:spPr>
          <a:xfrm>
            <a:off x="9277708" y="4042714"/>
            <a:ext cx="2632196" cy="646331"/>
          </a:xfrm>
          <a:prstGeom prst="rect">
            <a:avLst/>
          </a:prstGeom>
          <a:noFill/>
          <a:ln>
            <a:noFill/>
          </a:ln>
        </p:spPr>
        <p:txBody>
          <a:bodyPr wrap="square" anchor="ctr">
            <a:spAutoFit/>
          </a:bodyPr>
          <a:lstStyle/>
          <a:p>
            <a:r>
              <a:rPr lang="ja-JP" altLang="en-US" b="1" dirty="0">
                <a:solidFill>
                  <a:srgbClr val="7030A0"/>
                </a:solidFill>
                <a:latin typeface="BIZ UDゴシック" panose="020B0400000000000000" pitchFamily="49" charset="-128"/>
                <a:ea typeface="BIZ UDゴシック" panose="020B0400000000000000" pitchFamily="49" charset="-128"/>
              </a:rPr>
              <a:t>プロ人材活用事例も</a:t>
            </a:r>
            <a:endParaRPr lang="en-US" altLang="ja-JP" b="1" dirty="0">
              <a:solidFill>
                <a:srgbClr val="7030A0"/>
              </a:solidFill>
              <a:latin typeface="BIZ UDゴシック" panose="020B0400000000000000" pitchFamily="49" charset="-128"/>
              <a:ea typeface="BIZ UDゴシック" panose="020B0400000000000000" pitchFamily="49" charset="-128"/>
            </a:endParaRPr>
          </a:p>
          <a:p>
            <a:pPr algn="ctr"/>
            <a:r>
              <a:rPr lang="ja-JP" altLang="en-US" b="1" dirty="0">
                <a:solidFill>
                  <a:srgbClr val="7030A0"/>
                </a:solidFill>
                <a:latin typeface="BIZ UDゴシック" panose="020B0400000000000000" pitchFamily="49" charset="-128"/>
                <a:ea typeface="BIZ UDゴシック" panose="020B0400000000000000" pitchFamily="49" charset="-128"/>
              </a:rPr>
              <a:t>多数掲載！！</a:t>
            </a:r>
            <a:endParaRPr lang="en-US" altLang="ja-JP" b="1" dirty="0">
              <a:solidFill>
                <a:srgbClr val="7030A0"/>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651054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6A26C-EAC0-EEA0-BB71-2314C3B3B9A6}"/>
              </a:ext>
              <a:ext uri="{C183D7F6-B498-43B3-948B-1728B52AA6E4}">
                <adec:decorative xmlns:adec="http://schemas.microsoft.com/office/drawing/2017/decorative" val="0"/>
              </a:ext>
            </a:extLst>
          </p:cNvPr>
          <p:cNvSpPr>
            <a:spLocks noGrp="1"/>
          </p:cNvSpPr>
          <p:nvPr>
            <p:ph type="ctrTitle" idx="4294967295"/>
          </p:nvPr>
        </p:nvSpPr>
        <p:spPr>
          <a:xfrm>
            <a:off x="505092" y="565150"/>
            <a:ext cx="11136402" cy="565150"/>
          </a:xfrm>
        </p:spPr>
        <p:txBody>
          <a:bodyPr>
            <a:noAutofit/>
          </a:bodyPr>
          <a:lstStyle/>
          <a:p>
            <a:pPr algn="l"/>
            <a:r>
              <a:rPr kumimoji="1" lang="ja-JP" altLang="en-US" sz="3600" b="1" spc="-150" dirty="0">
                <a:latin typeface="BIZ UDゴシック" panose="020B0400000000000000" pitchFamily="49" charset="-128"/>
                <a:ea typeface="BIZ UDゴシック" panose="020B0400000000000000" pitchFamily="49" charset="-128"/>
              </a:rPr>
              <a:t>副業・兼業人材活用促進事業費補助金</a:t>
            </a:r>
          </a:p>
        </p:txBody>
      </p:sp>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DD28332-C22B-4BE9-05CE-7E84C3E42A6F}"/>
              </a:ext>
            </a:extLst>
          </p:cNvPr>
          <p:cNvSpPr/>
          <p:nvPr/>
        </p:nvSpPr>
        <p:spPr>
          <a:xfrm>
            <a:off x="505092" y="1130552"/>
            <a:ext cx="11252109" cy="108861"/>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23</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1639528C-43D7-4A01-B923-629FBCC3FD34}"/>
              </a:ext>
            </a:extLst>
          </p:cNvPr>
          <p:cNvSpPr/>
          <p:nvPr/>
        </p:nvSpPr>
        <p:spPr>
          <a:xfrm>
            <a:off x="0" y="-4619"/>
            <a:ext cx="367048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ja-JP" altLang="en-US" sz="1600" b="1" dirty="0">
                <a:latin typeface="BIZ UDゴシック" panose="020B0400000000000000" pitchFamily="49" charset="-128"/>
                <a:ea typeface="BIZ UDゴシック" panose="020B0400000000000000" pitchFamily="49" charset="-128"/>
              </a:rPr>
              <a:t>プロフェッショナル人材の活用支援</a:t>
            </a:r>
            <a:endParaRPr kumimoji="1" lang="ja-JP" altLang="en-US" b="1" dirty="0">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01051D3C-7192-12A8-B840-91F521CA4DD0}"/>
              </a:ext>
            </a:extLst>
          </p:cNvPr>
          <p:cNvSpPr txBox="1"/>
          <p:nvPr/>
        </p:nvSpPr>
        <p:spPr>
          <a:xfrm>
            <a:off x="486986" y="1400877"/>
            <a:ext cx="11154508" cy="830997"/>
          </a:xfrm>
          <a:prstGeom prst="rect">
            <a:avLst/>
          </a:prstGeom>
          <a:solidFill>
            <a:schemeClr val="bg1">
              <a:lumMod val="95000"/>
            </a:schemeClr>
          </a:solidFill>
        </p:spPr>
        <p:txBody>
          <a:bodyPr wrap="square" rtlCol="0">
            <a:spAutoFit/>
          </a:bodyPr>
          <a:lstStyle/>
          <a:p>
            <a:r>
              <a:rPr lang="ja-JP" altLang="en-US" sz="2400" dirty="0">
                <a:latin typeface="BIZ UDゴシック" panose="020B0400000000000000" pitchFamily="49" charset="-128"/>
                <a:ea typeface="BIZ UDゴシック" panose="020B0400000000000000" pitchFamily="49" charset="-128"/>
              </a:rPr>
              <a:t>プロフェッショナル人材戦略拠点を通じた初回副業・兼業人材の活用に係る</a:t>
            </a:r>
            <a:endParaRPr lang="en-US" altLang="ja-JP" sz="24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経費を補助</a:t>
            </a:r>
            <a:endParaRPr lang="en-US" altLang="ja-JP" sz="2400"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3EA52274-CC49-6E31-F548-5FFCB471E114}"/>
              </a:ext>
            </a:extLst>
          </p:cNvPr>
          <p:cNvSpPr/>
          <p:nvPr/>
        </p:nvSpPr>
        <p:spPr>
          <a:xfrm>
            <a:off x="2407167" y="2418100"/>
            <a:ext cx="9234327" cy="646331"/>
          </a:xfrm>
          <a:prstGeom prst="rect">
            <a:avLst/>
          </a:prstGeom>
          <a:noFill/>
          <a:ln>
            <a:noFill/>
          </a:ln>
        </p:spPr>
        <p:txBody>
          <a:bodyPr wrap="square" anchor="ctr">
            <a:spAutoFit/>
          </a:bodyPr>
          <a:lstStyle/>
          <a:p>
            <a:r>
              <a:rPr kumimoji="1" lang="ja-JP" altLang="en-US" dirty="0">
                <a:latin typeface="BIZ UDゴシック" panose="020B0400000000000000" pitchFamily="49" charset="-128"/>
                <a:ea typeface="BIZ UDゴシック" panose="020B0400000000000000" pitchFamily="49" charset="-128"/>
              </a:rPr>
              <a:t>「愛知県プロフェッショナル人材戦略拠点を通じた副業・</a:t>
            </a:r>
            <a:endParaRPr kumimoji="1" lang="en-US" altLang="ja-JP" dirty="0">
              <a:latin typeface="BIZ UDゴシック" panose="020B0400000000000000" pitchFamily="49" charset="-128"/>
              <a:ea typeface="BIZ UDゴシック" panose="020B0400000000000000" pitchFamily="49" charset="-128"/>
            </a:endParaRPr>
          </a:p>
          <a:p>
            <a:r>
              <a:rPr kumimoji="1" lang="ja-JP" altLang="en-US" dirty="0">
                <a:latin typeface="BIZ UDゴシック" panose="020B0400000000000000" pitchFamily="49" charset="-128"/>
                <a:ea typeface="BIZ UDゴシック" panose="020B0400000000000000" pitchFamily="49" charset="-128"/>
              </a:rPr>
              <a:t>兼業人材の活用」が初めての県内中小企業等</a:t>
            </a:r>
            <a:endParaRPr kumimoji="1" lang="en-US" altLang="ja-JP" dirty="0">
              <a:latin typeface="BIZ UDゴシック" panose="020B0400000000000000" pitchFamily="49" charset="-128"/>
              <a:ea typeface="BIZ UDゴシック" panose="020B0400000000000000" pitchFamily="49" charset="-128"/>
            </a:endParaRPr>
          </a:p>
        </p:txBody>
      </p:sp>
      <p:grpSp>
        <p:nvGrpSpPr>
          <p:cNvPr id="5" name="グループ化 4">
            <a:extLst>
              <a:ext uri="{FF2B5EF4-FFF2-40B4-BE49-F238E27FC236}">
                <a16:creationId xmlns:a16="http://schemas.microsoft.com/office/drawing/2014/main" id="{2DF373A6-52C4-9559-C8F5-2C5136813FF7}"/>
              </a:ext>
            </a:extLst>
          </p:cNvPr>
          <p:cNvGrpSpPr/>
          <p:nvPr/>
        </p:nvGrpSpPr>
        <p:grpSpPr>
          <a:xfrm>
            <a:off x="7240432" y="3666073"/>
            <a:ext cx="691571" cy="422667"/>
            <a:chOff x="543619" y="4845259"/>
            <a:chExt cx="762329" cy="465912"/>
          </a:xfrm>
        </p:grpSpPr>
        <p:sp>
          <p:nvSpPr>
            <p:cNvPr id="6" name="TextBox 18">
              <a:extLst>
                <a:ext uri="{FF2B5EF4-FFF2-40B4-BE49-F238E27FC236}">
                  <a16:creationId xmlns:a16="http://schemas.microsoft.com/office/drawing/2014/main" id="{7A15CD3D-21C3-C5A8-0566-74FF35D6A5FE}"/>
                </a:ext>
              </a:extLst>
            </p:cNvPr>
            <p:cNvSpPr txBox="1"/>
            <p:nvPr/>
          </p:nvSpPr>
          <p:spPr>
            <a:xfrm>
              <a:off x="558563" y="4845259"/>
              <a:ext cx="721621" cy="296081"/>
            </a:xfrm>
            <a:prstGeom prst="rect">
              <a:avLst/>
            </a:prstGeom>
          </p:spPr>
          <p:txBody>
            <a:bodyPr lIns="46085" tIns="46085" rIns="46085" bIns="46085" rtlCol="0" anchor="ctr"/>
            <a:lstStyle/>
            <a:p>
              <a:pPr algn="ctr">
                <a:lnSpc>
                  <a:spcPts val="1341"/>
                </a:lnSpc>
              </a:pPr>
              <a:endParaRPr sz="1633"/>
            </a:p>
          </p:txBody>
        </p:sp>
        <p:sp>
          <p:nvSpPr>
            <p:cNvPr id="7" name="正方形/長方形 6">
              <a:extLst>
                <a:ext uri="{FF2B5EF4-FFF2-40B4-BE49-F238E27FC236}">
                  <a16:creationId xmlns:a16="http://schemas.microsoft.com/office/drawing/2014/main" id="{04786549-04DC-4FA6-4796-3D52BAF84AB9}"/>
                </a:ext>
              </a:extLst>
            </p:cNvPr>
            <p:cNvSpPr/>
            <p:nvPr/>
          </p:nvSpPr>
          <p:spPr>
            <a:xfrm>
              <a:off x="543619" y="5040111"/>
              <a:ext cx="762329" cy="271060"/>
            </a:xfrm>
            <a:prstGeom prst="rect">
              <a:avLst/>
            </a:prstGeom>
            <a:noFill/>
            <a:ln>
              <a:noFill/>
            </a:ln>
          </p:spPr>
          <p:txBody>
            <a:bodyPr wrap="square" anchor="ctr">
              <a:spAutoFit/>
            </a:bodyPr>
            <a:lstStyle/>
            <a:p>
              <a:pPr algn="ctr"/>
              <a:r>
                <a:rPr lang="ja-JP" altLang="en-US" sz="998" b="1" dirty="0">
                  <a:ln w="66675">
                    <a:noFill/>
                  </a:ln>
                  <a:solidFill>
                    <a:schemeClr val="bg1"/>
                  </a:solidFill>
                  <a:latin typeface="BIZ UDPゴシック" panose="020B0400000000000000" pitchFamily="50" charset="-128"/>
                  <a:ea typeface="BIZ UDPゴシック" panose="020B0400000000000000" pitchFamily="50" charset="-128"/>
                </a:rPr>
                <a:t>補助率</a:t>
              </a:r>
            </a:p>
          </p:txBody>
        </p:sp>
      </p:grpSp>
      <p:sp>
        <p:nvSpPr>
          <p:cNvPr id="10" name="正方形/長方形 9">
            <a:extLst>
              <a:ext uri="{FF2B5EF4-FFF2-40B4-BE49-F238E27FC236}">
                <a16:creationId xmlns:a16="http://schemas.microsoft.com/office/drawing/2014/main" id="{081156FF-F889-B271-FBE9-2BE61A769E73}"/>
              </a:ext>
            </a:extLst>
          </p:cNvPr>
          <p:cNvSpPr/>
          <p:nvPr/>
        </p:nvSpPr>
        <p:spPr>
          <a:xfrm>
            <a:off x="8844682" y="2573649"/>
            <a:ext cx="2841019" cy="1790005"/>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33"/>
          </a:p>
        </p:txBody>
      </p:sp>
      <p:grpSp>
        <p:nvGrpSpPr>
          <p:cNvPr id="11" name="グループ化 10">
            <a:extLst>
              <a:ext uri="{FF2B5EF4-FFF2-40B4-BE49-F238E27FC236}">
                <a16:creationId xmlns:a16="http://schemas.microsoft.com/office/drawing/2014/main" id="{A04D7134-EFAA-5C75-81BA-652948396C87}"/>
              </a:ext>
            </a:extLst>
          </p:cNvPr>
          <p:cNvGrpSpPr/>
          <p:nvPr/>
        </p:nvGrpSpPr>
        <p:grpSpPr>
          <a:xfrm>
            <a:off x="9114178" y="2668708"/>
            <a:ext cx="1282707" cy="925533"/>
            <a:chOff x="5122655" y="4349402"/>
            <a:chExt cx="1282707" cy="925533"/>
          </a:xfrm>
        </p:grpSpPr>
        <p:sp>
          <p:nvSpPr>
            <p:cNvPr id="12" name="楕円 11">
              <a:extLst>
                <a:ext uri="{FF2B5EF4-FFF2-40B4-BE49-F238E27FC236}">
                  <a16:creationId xmlns:a16="http://schemas.microsoft.com/office/drawing/2014/main" id="{C4F4541B-9DB4-078F-8121-D116E84855D1}"/>
                </a:ext>
              </a:extLst>
            </p:cNvPr>
            <p:cNvSpPr/>
            <p:nvPr/>
          </p:nvSpPr>
          <p:spPr>
            <a:xfrm>
              <a:off x="5243036" y="4349402"/>
              <a:ext cx="964371" cy="925533"/>
            </a:xfrm>
            <a:prstGeom prst="ellipse">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33"/>
            </a:p>
          </p:txBody>
        </p:sp>
        <p:sp>
          <p:nvSpPr>
            <p:cNvPr id="13" name="テキスト ボックス 12">
              <a:extLst>
                <a:ext uri="{FF2B5EF4-FFF2-40B4-BE49-F238E27FC236}">
                  <a16:creationId xmlns:a16="http://schemas.microsoft.com/office/drawing/2014/main" id="{8D4B6566-A3A7-0D18-A887-CA2A54FD2420}"/>
                </a:ext>
              </a:extLst>
            </p:cNvPr>
            <p:cNvSpPr txBox="1"/>
            <p:nvPr/>
          </p:nvSpPr>
          <p:spPr>
            <a:xfrm>
              <a:off x="5122655" y="4551493"/>
              <a:ext cx="1282707" cy="594906"/>
            </a:xfrm>
            <a:prstGeom prst="rect">
              <a:avLst/>
            </a:prstGeom>
            <a:noFill/>
          </p:spPr>
          <p:txBody>
            <a:bodyPr wrap="square" rtlCol="0">
              <a:spAutoFit/>
            </a:bodyPr>
            <a:lstStyle/>
            <a:p>
              <a:pPr algn="ctr"/>
              <a:r>
                <a:rPr kumimoji="1" lang="ja-JP" altLang="en-US" sz="1633" b="1" dirty="0">
                  <a:solidFill>
                    <a:schemeClr val="bg1"/>
                  </a:solidFill>
                </a:rPr>
                <a:t>詳細は</a:t>
              </a:r>
              <a:endParaRPr kumimoji="1" lang="en-US" altLang="ja-JP" sz="1633" b="1" dirty="0">
                <a:solidFill>
                  <a:schemeClr val="bg1"/>
                </a:solidFill>
              </a:endParaRPr>
            </a:p>
            <a:p>
              <a:pPr algn="ctr"/>
              <a:r>
                <a:rPr kumimoji="1" lang="en-US" altLang="ja-JP" sz="1633" b="1" dirty="0">
                  <a:solidFill>
                    <a:schemeClr val="bg1"/>
                  </a:solidFill>
                </a:rPr>
                <a:t>Web</a:t>
              </a:r>
              <a:r>
                <a:rPr kumimoji="1" lang="ja-JP" altLang="en-US" sz="1633" b="1" dirty="0">
                  <a:solidFill>
                    <a:schemeClr val="bg1"/>
                  </a:solidFill>
                </a:rPr>
                <a:t>で</a:t>
              </a:r>
            </a:p>
          </p:txBody>
        </p:sp>
      </p:grpSp>
      <p:sp>
        <p:nvSpPr>
          <p:cNvPr id="35" name="正方形/長方形 34">
            <a:extLst>
              <a:ext uri="{FF2B5EF4-FFF2-40B4-BE49-F238E27FC236}">
                <a16:creationId xmlns:a16="http://schemas.microsoft.com/office/drawing/2014/main" id="{43A57FB0-E4EB-2E1A-1D8A-45876032711E}"/>
              </a:ext>
            </a:extLst>
          </p:cNvPr>
          <p:cNvSpPr/>
          <p:nvPr/>
        </p:nvSpPr>
        <p:spPr>
          <a:xfrm>
            <a:off x="2898687" y="3169879"/>
            <a:ext cx="5023500" cy="369332"/>
          </a:xfrm>
          <a:prstGeom prst="rect">
            <a:avLst/>
          </a:prstGeom>
          <a:noFill/>
          <a:ln>
            <a:noFill/>
          </a:ln>
        </p:spPr>
        <p:txBody>
          <a:bodyPr wrap="square" anchor="ctr">
            <a:spAutoFit/>
          </a:bodyPr>
          <a:lstStyle/>
          <a:p>
            <a:r>
              <a:rPr lang="ja-JP" altLang="en-US" dirty="0">
                <a:latin typeface="BIZ UDゴシック" panose="020B0400000000000000" pitchFamily="49" charset="-128"/>
                <a:ea typeface="BIZ UDゴシック" panose="020B0400000000000000" pitchFamily="49" charset="-128"/>
              </a:rPr>
              <a:t>副業・兼業プロ人材に支払う報酬</a:t>
            </a:r>
          </a:p>
        </p:txBody>
      </p:sp>
      <p:sp>
        <p:nvSpPr>
          <p:cNvPr id="36" name="正方形/長方形 35">
            <a:extLst>
              <a:ext uri="{FF2B5EF4-FFF2-40B4-BE49-F238E27FC236}">
                <a16:creationId xmlns:a16="http://schemas.microsoft.com/office/drawing/2014/main" id="{43CC2995-89B7-C607-5429-423660FA3575}"/>
              </a:ext>
            </a:extLst>
          </p:cNvPr>
          <p:cNvSpPr/>
          <p:nvPr/>
        </p:nvSpPr>
        <p:spPr>
          <a:xfrm>
            <a:off x="2911154" y="3642876"/>
            <a:ext cx="5547039" cy="369332"/>
          </a:xfrm>
          <a:prstGeom prst="rect">
            <a:avLst/>
          </a:prstGeom>
          <a:noFill/>
          <a:ln>
            <a:noFill/>
          </a:ln>
        </p:spPr>
        <p:txBody>
          <a:bodyPr wrap="square" anchor="ctr">
            <a:spAutoFit/>
          </a:bodyPr>
          <a:lstStyle/>
          <a:p>
            <a:r>
              <a:rPr lang="ja-JP" altLang="en-US" dirty="0">
                <a:latin typeface="BIZ UDゴシック" panose="020B0400000000000000" pitchFamily="49" charset="-128"/>
                <a:ea typeface="BIZ UDゴシック" panose="020B0400000000000000" pitchFamily="49" charset="-128"/>
              </a:rPr>
              <a:t>副業・兼業プロ人材の移動に伴う交通費・宿泊費</a:t>
            </a:r>
          </a:p>
        </p:txBody>
      </p:sp>
      <p:sp>
        <p:nvSpPr>
          <p:cNvPr id="37" name="正方形/長方形 36">
            <a:extLst>
              <a:ext uri="{FF2B5EF4-FFF2-40B4-BE49-F238E27FC236}">
                <a16:creationId xmlns:a16="http://schemas.microsoft.com/office/drawing/2014/main" id="{AEA47AE7-8419-CF15-95F3-280B2D125C91}"/>
              </a:ext>
            </a:extLst>
          </p:cNvPr>
          <p:cNvSpPr/>
          <p:nvPr/>
        </p:nvSpPr>
        <p:spPr>
          <a:xfrm>
            <a:off x="2911154" y="4403367"/>
            <a:ext cx="3004801" cy="369332"/>
          </a:xfrm>
          <a:prstGeom prst="rect">
            <a:avLst/>
          </a:prstGeom>
          <a:noFill/>
          <a:ln>
            <a:noFill/>
          </a:ln>
        </p:spPr>
        <p:txBody>
          <a:bodyPr wrap="square" anchor="ctr">
            <a:spAutoFit/>
          </a:bodyPr>
          <a:lstStyle/>
          <a:p>
            <a:r>
              <a:rPr lang="ja-JP" altLang="en-US" dirty="0">
                <a:latin typeface="BIZ UDゴシック" panose="020B0400000000000000" pitchFamily="49" charset="-128"/>
                <a:ea typeface="BIZ UDゴシック" panose="020B0400000000000000" pitchFamily="49" charset="-128"/>
              </a:rPr>
              <a:t>人材紹介手数料</a:t>
            </a:r>
          </a:p>
        </p:txBody>
      </p:sp>
      <p:sp>
        <p:nvSpPr>
          <p:cNvPr id="38" name="正方形/長方形 37">
            <a:extLst>
              <a:ext uri="{FF2B5EF4-FFF2-40B4-BE49-F238E27FC236}">
                <a16:creationId xmlns:a16="http://schemas.microsoft.com/office/drawing/2014/main" id="{5BC76B2A-E59C-E5A2-C2E5-3B2EA9BBBAC0}"/>
              </a:ext>
            </a:extLst>
          </p:cNvPr>
          <p:cNvSpPr/>
          <p:nvPr/>
        </p:nvSpPr>
        <p:spPr>
          <a:xfrm>
            <a:off x="2785572" y="3945555"/>
            <a:ext cx="6304542" cy="307777"/>
          </a:xfrm>
          <a:prstGeom prst="rect">
            <a:avLst/>
          </a:prstGeom>
          <a:noFill/>
          <a:ln>
            <a:noFill/>
          </a:ln>
        </p:spPr>
        <p:txBody>
          <a:bodyPr wrap="square" anchor="ctr">
            <a:spAutoFit/>
          </a:bodyPr>
          <a:lstStyle/>
          <a:p>
            <a:r>
              <a:rPr lang="ja-JP" altLang="en-US" sz="1400" dirty="0">
                <a:latin typeface="BIZ UDゴシック" panose="020B0400000000000000" pitchFamily="49" charset="-128"/>
                <a:ea typeface="BIZ UDゴシック" panose="020B0400000000000000" pitchFamily="49" charset="-128"/>
              </a:rPr>
              <a:t>（１回の往復移動に伴う交通費の実費負担額が１万円未満の場合を除く）</a:t>
            </a:r>
          </a:p>
        </p:txBody>
      </p:sp>
      <p:pic>
        <p:nvPicPr>
          <p:cNvPr id="39" name="図 38" descr="QR コード&#10;&#10;AI によって生成されたコンテンツは間違っている可能性があります。">
            <a:extLst>
              <a:ext uri="{FF2B5EF4-FFF2-40B4-BE49-F238E27FC236}">
                <a16:creationId xmlns:a16="http://schemas.microsoft.com/office/drawing/2014/main" id="{81628DB0-F19C-039B-FA13-92CB84E13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9164" y="2633746"/>
            <a:ext cx="945824" cy="945824"/>
          </a:xfrm>
          <a:prstGeom prst="rect">
            <a:avLst/>
          </a:prstGeom>
        </p:spPr>
      </p:pic>
      <p:grpSp>
        <p:nvGrpSpPr>
          <p:cNvPr id="40" name="グループ化 39">
            <a:extLst>
              <a:ext uri="{FF2B5EF4-FFF2-40B4-BE49-F238E27FC236}">
                <a16:creationId xmlns:a16="http://schemas.microsoft.com/office/drawing/2014/main" id="{531BDA7D-C21D-B0F8-B7D5-110491E1D78E}"/>
              </a:ext>
            </a:extLst>
          </p:cNvPr>
          <p:cNvGrpSpPr/>
          <p:nvPr/>
        </p:nvGrpSpPr>
        <p:grpSpPr>
          <a:xfrm>
            <a:off x="9157874" y="3700414"/>
            <a:ext cx="2429893" cy="391290"/>
            <a:chOff x="4060929" y="7078565"/>
            <a:chExt cx="2429893" cy="391290"/>
          </a:xfrm>
        </p:grpSpPr>
        <p:sp>
          <p:nvSpPr>
            <p:cNvPr id="41" name="四角形: 角を丸くする 40">
              <a:extLst>
                <a:ext uri="{FF2B5EF4-FFF2-40B4-BE49-F238E27FC236}">
                  <a16:creationId xmlns:a16="http://schemas.microsoft.com/office/drawing/2014/main" id="{B1B0E6AD-7DD2-CF71-3294-90898ADEF302}"/>
                </a:ext>
              </a:extLst>
            </p:cNvPr>
            <p:cNvSpPr/>
            <p:nvPr/>
          </p:nvSpPr>
          <p:spPr>
            <a:xfrm>
              <a:off x="4060929" y="7078565"/>
              <a:ext cx="2302999" cy="391290"/>
            </a:xfrm>
            <a:prstGeom prst="roundRect">
              <a:avLst/>
            </a:prstGeom>
            <a:solidFill>
              <a:schemeClr val="bg1"/>
            </a:solidFill>
            <a:ln>
              <a:solidFill>
                <a:schemeClr val="tx1"/>
              </a:solidFill>
            </a:ln>
            <a:effectLst>
              <a:outerShdw blurRad="50800" dist="50800" dir="5400000" algn="ctr" rotWithShape="0">
                <a:srgbClr val="000000">
                  <a:alpha val="6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42" name="TextBox 84">
              <a:extLst>
                <a:ext uri="{FF2B5EF4-FFF2-40B4-BE49-F238E27FC236}">
                  <a16:creationId xmlns:a16="http://schemas.microsoft.com/office/drawing/2014/main" id="{2DC53995-C947-D603-7C85-F649157EB1EE}"/>
                </a:ext>
              </a:extLst>
            </p:cNvPr>
            <p:cNvSpPr txBox="1"/>
            <p:nvPr/>
          </p:nvSpPr>
          <p:spPr>
            <a:xfrm>
              <a:off x="4459263" y="7155490"/>
              <a:ext cx="2031559" cy="213264"/>
            </a:xfrm>
            <a:prstGeom prst="rect">
              <a:avLst/>
            </a:prstGeom>
          </p:spPr>
          <p:txBody>
            <a:bodyPr wrap="square" lIns="0" tIns="0" rIns="0" bIns="0" rtlCol="0" anchor="t">
              <a:spAutoFit/>
            </a:bodyPr>
            <a:lstStyle/>
            <a:p>
              <a:pPr algn="l">
                <a:lnSpc>
                  <a:spcPts val="1888"/>
                </a:lnSpc>
              </a:pPr>
              <a:r>
                <a:rPr lang="ja-JP" altLang="en-US" sz="1100" b="1" spc="106" dirty="0">
                  <a:latin typeface="Meiryo UI" panose="020B0604030504040204" pitchFamily="50" charset="-128"/>
                  <a:ea typeface="Meiryo UI" panose="020B0604030504040204" pitchFamily="50" charset="-128"/>
                  <a:cs typeface="Noto Sans JP Bold"/>
                  <a:sym typeface="Noto Sans JP Bold"/>
                </a:rPr>
                <a:t>愛知県　副業・兼業　補助金</a:t>
              </a:r>
              <a:endParaRPr lang="en-US" sz="1100" b="1" spc="106" dirty="0">
                <a:latin typeface="Meiryo UI" panose="020B0604030504040204" pitchFamily="50" charset="-128"/>
                <a:ea typeface="Meiryo UI" panose="020B0604030504040204" pitchFamily="50" charset="-128"/>
                <a:cs typeface="Noto Sans JP Bold"/>
                <a:sym typeface="Noto Sans JP Bold"/>
              </a:endParaRPr>
            </a:p>
          </p:txBody>
        </p:sp>
        <p:pic>
          <p:nvPicPr>
            <p:cNvPr id="43" name="グラフィックス 42" descr="拡大鏡 単色塗りつぶし">
              <a:extLst>
                <a:ext uri="{FF2B5EF4-FFF2-40B4-BE49-F238E27FC236}">
                  <a16:creationId xmlns:a16="http://schemas.microsoft.com/office/drawing/2014/main" id="{F275B725-7EEF-23FE-29F4-113AB0D5183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93511" y="7131621"/>
              <a:ext cx="294493" cy="277675"/>
            </a:xfrm>
            <a:prstGeom prst="rect">
              <a:avLst/>
            </a:prstGeom>
          </p:spPr>
        </p:pic>
      </p:grpSp>
      <p:pic>
        <p:nvPicPr>
          <p:cNvPr id="44" name="グラフィックス 43" descr="路面電車 単色塗りつぶし">
            <a:extLst>
              <a:ext uri="{FF2B5EF4-FFF2-40B4-BE49-F238E27FC236}">
                <a16:creationId xmlns:a16="http://schemas.microsoft.com/office/drawing/2014/main" id="{AB3FEE70-5706-3C63-92BE-0313800D34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0530" y="3700619"/>
            <a:ext cx="523487" cy="523487"/>
          </a:xfrm>
          <a:prstGeom prst="rect">
            <a:avLst/>
          </a:prstGeom>
        </p:spPr>
      </p:pic>
      <p:pic>
        <p:nvPicPr>
          <p:cNvPr id="45" name="グラフィックス 44" descr="お金 枠線">
            <a:extLst>
              <a:ext uri="{FF2B5EF4-FFF2-40B4-BE49-F238E27FC236}">
                <a16:creationId xmlns:a16="http://schemas.microsoft.com/office/drawing/2014/main" id="{074A7D33-CC09-3F57-DDAA-24EAB74B78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24373" y="4341036"/>
            <a:ext cx="480195" cy="480195"/>
          </a:xfrm>
          <a:prstGeom prst="rect">
            <a:avLst/>
          </a:prstGeom>
        </p:spPr>
      </p:pic>
      <p:pic>
        <p:nvPicPr>
          <p:cNvPr id="46" name="グラフィックス 45" descr="契約 枠線">
            <a:extLst>
              <a:ext uri="{FF2B5EF4-FFF2-40B4-BE49-F238E27FC236}">
                <a16:creationId xmlns:a16="http://schemas.microsoft.com/office/drawing/2014/main" id="{7489979D-6E01-893F-02C6-D26C7CAAB18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466523" y="3195103"/>
            <a:ext cx="447582" cy="447582"/>
          </a:xfrm>
          <a:prstGeom prst="rect">
            <a:avLst/>
          </a:prstGeom>
        </p:spPr>
      </p:pic>
      <p:sp>
        <p:nvSpPr>
          <p:cNvPr id="47" name="Freeform 27">
            <a:extLst>
              <a:ext uri="{FF2B5EF4-FFF2-40B4-BE49-F238E27FC236}">
                <a16:creationId xmlns:a16="http://schemas.microsoft.com/office/drawing/2014/main" id="{485CC3A5-F9A3-8D3F-DA31-229DDB7A2815}"/>
              </a:ext>
            </a:extLst>
          </p:cNvPr>
          <p:cNvSpPr/>
          <p:nvPr/>
        </p:nvSpPr>
        <p:spPr>
          <a:xfrm>
            <a:off x="660319" y="2496157"/>
            <a:ext cx="1601688"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rgbClr val="0DA77F"/>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支援企業要件</a:t>
            </a:r>
          </a:p>
        </p:txBody>
      </p:sp>
      <p:sp>
        <p:nvSpPr>
          <p:cNvPr id="48" name="Freeform 27">
            <a:extLst>
              <a:ext uri="{FF2B5EF4-FFF2-40B4-BE49-F238E27FC236}">
                <a16:creationId xmlns:a16="http://schemas.microsoft.com/office/drawing/2014/main" id="{2C75CAA2-9F6D-8C06-8342-4D212026F986}"/>
              </a:ext>
            </a:extLst>
          </p:cNvPr>
          <p:cNvSpPr/>
          <p:nvPr/>
        </p:nvSpPr>
        <p:spPr>
          <a:xfrm>
            <a:off x="660319" y="3260512"/>
            <a:ext cx="1601688"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rgbClr val="0DA77F"/>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補助対象経費</a:t>
            </a:r>
          </a:p>
        </p:txBody>
      </p:sp>
      <p:sp>
        <p:nvSpPr>
          <p:cNvPr id="49" name="Freeform 27">
            <a:extLst>
              <a:ext uri="{FF2B5EF4-FFF2-40B4-BE49-F238E27FC236}">
                <a16:creationId xmlns:a16="http://schemas.microsoft.com/office/drawing/2014/main" id="{4D539823-6CF6-441F-ECDD-95AC6B9554F2}"/>
              </a:ext>
            </a:extLst>
          </p:cNvPr>
          <p:cNvSpPr/>
          <p:nvPr/>
        </p:nvSpPr>
        <p:spPr>
          <a:xfrm>
            <a:off x="660319" y="4999520"/>
            <a:ext cx="1601688"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rgbClr val="0DA77F"/>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補助限度額</a:t>
            </a:r>
          </a:p>
        </p:txBody>
      </p:sp>
      <p:sp>
        <p:nvSpPr>
          <p:cNvPr id="50" name="Freeform 27">
            <a:extLst>
              <a:ext uri="{FF2B5EF4-FFF2-40B4-BE49-F238E27FC236}">
                <a16:creationId xmlns:a16="http://schemas.microsoft.com/office/drawing/2014/main" id="{ED53561E-DD45-591C-297F-40EAB629EAD4}"/>
              </a:ext>
            </a:extLst>
          </p:cNvPr>
          <p:cNvSpPr/>
          <p:nvPr/>
        </p:nvSpPr>
        <p:spPr>
          <a:xfrm>
            <a:off x="660319" y="5706403"/>
            <a:ext cx="1601688" cy="382173"/>
          </a:xfrm>
          <a:custGeom>
            <a:avLst/>
            <a:gdLst/>
            <a:ahLst/>
            <a:cxnLst/>
            <a:rect l="l" t="t" r="r" b="b"/>
            <a:pathLst>
              <a:path w="252297" h="84467">
                <a:moveTo>
                  <a:pt x="42234" y="0"/>
                </a:moveTo>
                <a:lnTo>
                  <a:pt x="210063" y="0"/>
                </a:lnTo>
                <a:cubicBezTo>
                  <a:pt x="221264" y="0"/>
                  <a:pt x="232006" y="4450"/>
                  <a:pt x="239927" y="12370"/>
                </a:cubicBezTo>
                <a:cubicBezTo>
                  <a:pt x="247847" y="20290"/>
                  <a:pt x="252297" y="31033"/>
                  <a:pt x="252297" y="42234"/>
                </a:cubicBezTo>
                <a:lnTo>
                  <a:pt x="252297" y="42234"/>
                </a:lnTo>
                <a:cubicBezTo>
                  <a:pt x="252297" y="65559"/>
                  <a:pt x="233388" y="84467"/>
                  <a:pt x="210063" y="84467"/>
                </a:cubicBezTo>
                <a:lnTo>
                  <a:pt x="42234" y="84467"/>
                </a:lnTo>
                <a:cubicBezTo>
                  <a:pt x="31033" y="84467"/>
                  <a:pt x="20290" y="80018"/>
                  <a:pt x="12370" y="72097"/>
                </a:cubicBezTo>
                <a:cubicBezTo>
                  <a:pt x="4450" y="64177"/>
                  <a:pt x="0" y="53435"/>
                  <a:pt x="0" y="42234"/>
                </a:cubicBezTo>
                <a:lnTo>
                  <a:pt x="0" y="42234"/>
                </a:lnTo>
                <a:cubicBezTo>
                  <a:pt x="0" y="31033"/>
                  <a:pt x="4450" y="20290"/>
                  <a:pt x="12370" y="12370"/>
                </a:cubicBezTo>
                <a:cubicBezTo>
                  <a:pt x="20290" y="4450"/>
                  <a:pt x="31033" y="0"/>
                  <a:pt x="42234" y="0"/>
                </a:cubicBezTo>
                <a:close/>
              </a:path>
            </a:pathLst>
          </a:custGeom>
          <a:solidFill>
            <a:srgbClr val="0DA77F"/>
          </a:solidFill>
        </p:spPr>
        <p:txBody>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補助率</a:t>
            </a:r>
          </a:p>
        </p:txBody>
      </p:sp>
      <p:sp>
        <p:nvSpPr>
          <p:cNvPr id="51" name="正方形/長方形 50">
            <a:extLst>
              <a:ext uri="{FF2B5EF4-FFF2-40B4-BE49-F238E27FC236}">
                <a16:creationId xmlns:a16="http://schemas.microsoft.com/office/drawing/2014/main" id="{5A175E85-5E44-63FD-B135-BBB6B1E53394}"/>
              </a:ext>
            </a:extLst>
          </p:cNvPr>
          <p:cNvSpPr/>
          <p:nvPr/>
        </p:nvSpPr>
        <p:spPr>
          <a:xfrm>
            <a:off x="2424373" y="4948326"/>
            <a:ext cx="1601689" cy="523220"/>
          </a:xfrm>
          <a:prstGeom prst="rect">
            <a:avLst/>
          </a:prstGeom>
          <a:noFill/>
          <a:ln>
            <a:noFill/>
          </a:ln>
        </p:spPr>
        <p:txBody>
          <a:bodyPr wrap="square" anchor="ctr">
            <a:spAutoFit/>
          </a:bodyPr>
          <a:lstStyle/>
          <a:p>
            <a:r>
              <a:rPr lang="en-US" altLang="ja-JP" sz="2800" b="1" dirty="0">
                <a:latin typeface="BIZ UDゴシック" panose="020B0400000000000000" pitchFamily="49" charset="-128"/>
                <a:ea typeface="BIZ UDゴシック" panose="020B0400000000000000" pitchFamily="49" charset="-128"/>
              </a:rPr>
              <a:t>50</a:t>
            </a:r>
            <a:r>
              <a:rPr lang="ja-JP" altLang="en-US" sz="2800" b="1" dirty="0">
                <a:latin typeface="BIZ UDゴシック" panose="020B0400000000000000" pitchFamily="49" charset="-128"/>
                <a:ea typeface="BIZ UDゴシック" panose="020B0400000000000000" pitchFamily="49" charset="-128"/>
              </a:rPr>
              <a:t>万円</a:t>
            </a:r>
          </a:p>
        </p:txBody>
      </p:sp>
      <p:sp>
        <p:nvSpPr>
          <p:cNvPr id="52" name="正方形/長方形 51">
            <a:extLst>
              <a:ext uri="{FF2B5EF4-FFF2-40B4-BE49-F238E27FC236}">
                <a16:creationId xmlns:a16="http://schemas.microsoft.com/office/drawing/2014/main" id="{37EC0D8F-E754-DDF8-6C52-E13B3218865D}"/>
              </a:ext>
            </a:extLst>
          </p:cNvPr>
          <p:cNvSpPr/>
          <p:nvPr/>
        </p:nvSpPr>
        <p:spPr>
          <a:xfrm>
            <a:off x="2424373" y="5654330"/>
            <a:ext cx="1601689" cy="523220"/>
          </a:xfrm>
          <a:prstGeom prst="rect">
            <a:avLst/>
          </a:prstGeom>
          <a:noFill/>
          <a:ln>
            <a:noFill/>
          </a:ln>
        </p:spPr>
        <p:txBody>
          <a:bodyPr wrap="square" anchor="ctr">
            <a:spAutoFit/>
          </a:bodyPr>
          <a:lstStyle/>
          <a:p>
            <a:r>
              <a:rPr lang="en-US" altLang="ja-JP" sz="2800" b="1" dirty="0">
                <a:latin typeface="BIZ UDゴシック" panose="020B0400000000000000" pitchFamily="49" charset="-128"/>
                <a:ea typeface="BIZ UDゴシック" panose="020B0400000000000000" pitchFamily="49" charset="-128"/>
              </a:rPr>
              <a:t>8/10</a:t>
            </a:r>
            <a:endParaRPr lang="ja-JP" altLang="en-US" sz="2800" b="1" dirty="0">
              <a:latin typeface="BIZ UDゴシック" panose="020B0400000000000000" pitchFamily="49" charset="-128"/>
              <a:ea typeface="BIZ UDゴシック" panose="020B0400000000000000" pitchFamily="49" charset="-128"/>
            </a:endParaRPr>
          </a:p>
        </p:txBody>
      </p:sp>
      <p:sp>
        <p:nvSpPr>
          <p:cNvPr id="53" name="正方形/長方形 52">
            <a:extLst>
              <a:ext uri="{FF2B5EF4-FFF2-40B4-BE49-F238E27FC236}">
                <a16:creationId xmlns:a16="http://schemas.microsoft.com/office/drawing/2014/main" id="{1295AD53-F4ED-CED0-BAE3-B82A1C7A800F}"/>
              </a:ext>
            </a:extLst>
          </p:cNvPr>
          <p:cNvSpPr/>
          <p:nvPr/>
        </p:nvSpPr>
        <p:spPr>
          <a:xfrm>
            <a:off x="4102183" y="5143101"/>
            <a:ext cx="7659639" cy="923330"/>
          </a:xfrm>
          <a:prstGeom prst="rect">
            <a:avLst/>
          </a:prstGeom>
          <a:solidFill>
            <a:schemeClr val="accent5">
              <a:lumMod val="20000"/>
              <a:lumOff val="80000"/>
            </a:schemeClr>
          </a:solidFill>
          <a:ln>
            <a:solidFill>
              <a:schemeClr val="accent5">
                <a:lumMod val="40000"/>
                <a:lumOff val="60000"/>
              </a:schemeClr>
            </a:solidFill>
          </a:ln>
        </p:spPr>
        <p:style>
          <a:lnRef idx="2">
            <a:schemeClr val="accent4"/>
          </a:lnRef>
          <a:fillRef idx="1">
            <a:schemeClr val="lt1"/>
          </a:fillRef>
          <a:effectRef idx="0">
            <a:schemeClr val="accent4"/>
          </a:effectRef>
          <a:fontRef idx="minor">
            <a:schemeClr val="dk1"/>
          </a:fontRef>
        </p:style>
        <p:txBody>
          <a:bodyPr wrap="square" anchor="ctr">
            <a:spAutoFit/>
          </a:bodyPr>
          <a:lstStyle/>
          <a:p>
            <a:r>
              <a:rPr lang="ja-JP" altLang="en-US" dirty="0">
                <a:latin typeface="BIZ UDゴシック" panose="020B0400000000000000" pitchFamily="49" charset="-128"/>
                <a:ea typeface="BIZ UDゴシック" panose="020B0400000000000000" pitchFamily="49" charset="-128"/>
              </a:rPr>
              <a:t>・</a:t>
            </a:r>
            <a:r>
              <a:rPr lang="ja-JP" altLang="en-US" b="1" dirty="0">
                <a:solidFill>
                  <a:srgbClr val="FF0000"/>
                </a:solidFill>
                <a:latin typeface="BIZ UDゴシック" panose="020B0400000000000000" pitchFamily="49" charset="-128"/>
                <a:ea typeface="BIZ UDゴシック" panose="020B0400000000000000" pitchFamily="49" charset="-128"/>
              </a:rPr>
              <a:t>予算上限額に達した時点で〆切</a:t>
            </a:r>
            <a:r>
              <a:rPr lang="ja-JP" altLang="en-US" dirty="0">
                <a:latin typeface="BIZ UDゴシック" panose="020B0400000000000000" pitchFamily="49" charset="-128"/>
                <a:ea typeface="BIZ UDゴシック" panose="020B0400000000000000" pitchFamily="49" charset="-128"/>
              </a:rPr>
              <a:t>となります</a:t>
            </a:r>
          </a:p>
          <a:p>
            <a:r>
              <a:rPr lang="ja-JP" altLang="en-US" dirty="0">
                <a:latin typeface="BIZ UDゴシック" panose="020B0400000000000000" pitchFamily="49" charset="-128"/>
                <a:ea typeface="BIZ UDゴシック" panose="020B0400000000000000" pitchFamily="49" charset="-128"/>
              </a:rPr>
              <a:t>・</a:t>
            </a:r>
            <a:r>
              <a:rPr lang="ja-JP" altLang="en-US" b="1" dirty="0">
                <a:solidFill>
                  <a:srgbClr val="FF0000"/>
                </a:solidFill>
                <a:latin typeface="BIZ UDゴシック" panose="020B0400000000000000" pitchFamily="49" charset="-128"/>
                <a:ea typeface="BIZ UDゴシック" panose="020B0400000000000000" pitchFamily="49" charset="-128"/>
              </a:rPr>
              <a:t>愛知県プロフェッショナル人材戦略拠点を通じて、初めて副業・兼業</a:t>
            </a:r>
            <a:endParaRPr lang="en-US" altLang="ja-JP" b="1" dirty="0">
              <a:solidFill>
                <a:srgbClr val="FF0000"/>
              </a:solidFill>
              <a:latin typeface="BIZ UDゴシック" panose="020B0400000000000000" pitchFamily="49" charset="-128"/>
              <a:ea typeface="BIZ UDゴシック" panose="020B0400000000000000" pitchFamily="49" charset="-128"/>
            </a:endParaRPr>
          </a:p>
          <a:p>
            <a:r>
              <a:rPr lang="ja-JP" altLang="en-US" b="1" dirty="0">
                <a:solidFill>
                  <a:srgbClr val="FF0000"/>
                </a:solidFill>
                <a:latin typeface="BIZ UDゴシック" panose="020B0400000000000000" pitchFamily="49" charset="-128"/>
                <a:ea typeface="BIZ UDゴシック" panose="020B0400000000000000" pitchFamily="49" charset="-128"/>
              </a:rPr>
              <a:t>　人材を活用</a:t>
            </a:r>
            <a:r>
              <a:rPr lang="ja-JP" altLang="en-US" dirty="0">
                <a:latin typeface="BIZ UDゴシック" panose="020B0400000000000000" pitchFamily="49" charset="-128"/>
                <a:ea typeface="BIZ UDゴシック" panose="020B0400000000000000" pitchFamily="49" charset="-128"/>
              </a:rPr>
              <a:t>する場合に限り補助対象となります。</a:t>
            </a:r>
            <a:endParaRPr lang="en-US" altLang="ja-JP" b="1" dirty="0">
              <a:solidFill>
                <a:srgbClr val="FF0000"/>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401038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19E524A2-500C-EB6E-69BD-1C7F74109336}"/>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13E9891-3EAC-F583-119E-5EED78307F7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3" name="スライド番号プレースホルダー 16">
            <a:extLst>
              <a:ext uri="{FF2B5EF4-FFF2-40B4-BE49-F238E27FC236}">
                <a16:creationId xmlns:a16="http://schemas.microsoft.com/office/drawing/2014/main" id="{C97D1CE3-C54F-9D06-43DD-39CC0661167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24</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3" name="正方形/長方形 2">
            <a:extLst>
              <a:ext uri="{FF2B5EF4-FFF2-40B4-BE49-F238E27FC236}">
                <a16:creationId xmlns:a16="http://schemas.microsoft.com/office/drawing/2014/main" id="{00C92C8D-393D-6CE2-E790-7E1F811AC674}"/>
              </a:ext>
            </a:extLst>
          </p:cNvPr>
          <p:cNvSpPr/>
          <p:nvPr/>
        </p:nvSpPr>
        <p:spPr>
          <a:xfrm>
            <a:off x="1600200" y="2189947"/>
            <a:ext cx="8975558" cy="11093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ja-JP" sz="2800" dirty="0">
              <a:solidFill>
                <a:schemeClr val="tx1"/>
              </a:solidFill>
              <a:latin typeface="メイリオ" panose="020B0604030504040204" pitchFamily="50" charset="-128"/>
              <a:ea typeface="メイリオ" panose="020B0604030504040204" pitchFamily="50" charset="-128"/>
            </a:endParaRPr>
          </a:p>
          <a:p>
            <a:pPr algn="ctr"/>
            <a:r>
              <a:rPr lang="ja-JP" altLang="en-US" sz="4000" dirty="0">
                <a:solidFill>
                  <a:schemeClr val="tx1"/>
                </a:solidFill>
                <a:latin typeface="メイリオ" panose="020B0604030504040204" pitchFamily="50" charset="-128"/>
                <a:ea typeface="メイリオ" panose="020B0604030504040204" pitchFamily="50" charset="-128"/>
              </a:rPr>
              <a:t>ご清聴ありがとうございました。</a:t>
            </a:r>
            <a:endParaRPr lang="en-US" altLang="ja-JP" sz="40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5411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C2CDF72-2B73-02E2-0B89-E8E275A0D82E}"/>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DC5740A-3EC8-61F2-2181-1840793C470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2" name="スライド番号プレースホルダー 16">
            <a:extLst>
              <a:ext uri="{FF2B5EF4-FFF2-40B4-BE49-F238E27FC236}">
                <a16:creationId xmlns:a16="http://schemas.microsoft.com/office/drawing/2014/main" id="{274FC4B7-7F4B-2918-DFD4-3D89A16C361B}"/>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2</a:t>
            </a:fld>
            <a:endParaRPr lang="ja-JP" altLang="en-US">
              <a:solidFill>
                <a:schemeClr val="bg1"/>
              </a:solidFill>
              <a:latin typeface="BIZ UDゴシック" panose="020B0400000000000000" pitchFamily="49" charset="-128"/>
              <a:ea typeface="BIZ UDゴシック" panose="020B0400000000000000" pitchFamily="49" charset="-128"/>
            </a:endParaRPr>
          </a:p>
        </p:txBody>
      </p:sp>
      <p:sp>
        <p:nvSpPr>
          <p:cNvPr id="8" name="タイトル 1">
            <a:extLst>
              <a:ext uri="{FF2B5EF4-FFF2-40B4-BE49-F238E27FC236}">
                <a16:creationId xmlns:a16="http://schemas.microsoft.com/office/drawing/2014/main" id="{3A1461A5-1480-A455-9603-4B811490FCA8}"/>
              </a:ext>
              <a:ext uri="{C183D7F6-B498-43B3-948B-1728B52AA6E4}">
                <adec:decorative xmlns:adec="http://schemas.microsoft.com/office/drawing/2017/decorative" val="0"/>
              </a:ext>
            </a:extLst>
          </p:cNvPr>
          <p:cNvSpPr txBox="1">
            <a:spLocks/>
          </p:cNvSpPr>
          <p:nvPr/>
        </p:nvSpPr>
        <p:spPr>
          <a:xfrm>
            <a:off x="505092" y="2472677"/>
            <a:ext cx="11150288" cy="7381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b="1" dirty="0">
                <a:latin typeface="BIZ UDゴシック" panose="020B0400000000000000" pitchFamily="49" charset="-128"/>
                <a:ea typeface="BIZ UDゴシック" panose="020B0400000000000000" pitchFamily="49" charset="-128"/>
              </a:rPr>
              <a:t>中小企業人材確保奨学金返還支援事業補助金</a:t>
            </a:r>
          </a:p>
        </p:txBody>
      </p:sp>
      <p:sp>
        <p:nvSpPr>
          <p:cNvPr id="4" name="正方形/長方形 3">
            <a:extLst>
              <a:ext uri="{FF2B5EF4-FFF2-40B4-BE49-F238E27FC236}">
                <a16:creationId xmlns:a16="http://schemas.microsoft.com/office/drawing/2014/main" id="{F70D82D1-173F-73EC-475D-D7780863B62F}"/>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Tree>
    <p:extLst>
      <p:ext uri="{BB962C8B-B14F-4D97-AF65-F5344CB8AC3E}">
        <p14:creationId xmlns:p14="http://schemas.microsoft.com/office/powerpoint/2010/main" val="1999053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DD1AD-8254-1C26-C433-A89DDAC08615}"/>
            </a:ext>
          </a:extLst>
        </p:cNvPr>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BCECE39F-E83E-DDD4-71B0-E766CB6D03B4}"/>
              </a:ext>
            </a:extLst>
          </p:cNvPr>
          <p:cNvSpPr/>
          <p:nvPr/>
        </p:nvSpPr>
        <p:spPr>
          <a:xfrm>
            <a:off x="1976377" y="5191429"/>
            <a:ext cx="8349282" cy="9954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latin typeface="メイリオ" panose="020B0604030504040204" pitchFamily="50" charset="-128"/>
                <a:ea typeface="メイリオ" panose="020B0604030504040204" pitchFamily="50" charset="-128"/>
              </a:rPr>
              <a:t>多くの大学生は、就職後、長期間にわたって、月平均で１８，０００円の奨学金の返還を続けていくこととなります。</a:t>
            </a:r>
          </a:p>
        </p:txBody>
      </p:sp>
      <p:sp>
        <p:nvSpPr>
          <p:cNvPr id="21" name="正方形/長方形 20">
            <a:extLst>
              <a:ext uri="{FF2B5EF4-FFF2-40B4-BE49-F238E27FC236}">
                <a16:creationId xmlns:a16="http://schemas.microsoft.com/office/drawing/2014/main" id="{8FDF166C-BA10-8FCD-F462-DCD1345DF529}"/>
              </a:ext>
            </a:extLst>
          </p:cNvPr>
          <p:cNvSpPr/>
          <p:nvPr/>
        </p:nvSpPr>
        <p:spPr>
          <a:xfrm rot="1122163">
            <a:off x="2305513" y="4414372"/>
            <a:ext cx="810228" cy="67626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3200" dirty="0"/>
              <a:t>？</a:t>
            </a:r>
          </a:p>
        </p:txBody>
      </p:sp>
      <p:sp>
        <p:nvSpPr>
          <p:cNvPr id="2" name="テキスト ボックス 1">
            <a:extLst>
              <a:ext uri="{FF2B5EF4-FFF2-40B4-BE49-F238E27FC236}">
                <a16:creationId xmlns:a16="http://schemas.microsoft.com/office/drawing/2014/main" id="{38ECC0AE-F2FD-22A8-AC12-5CD9A768AE44}"/>
              </a:ext>
            </a:extLst>
          </p:cNvPr>
          <p:cNvSpPr txBox="1"/>
          <p:nvPr/>
        </p:nvSpPr>
        <p:spPr>
          <a:xfrm>
            <a:off x="1530443" y="1152550"/>
            <a:ext cx="9131110" cy="692497"/>
          </a:xfrm>
          <a:prstGeom prst="rect">
            <a:avLst/>
          </a:prstGeom>
          <a:solidFill>
            <a:schemeClr val="bg1">
              <a:lumMod val="95000"/>
            </a:schemeClr>
          </a:solidFill>
        </p:spPr>
        <p:txBody>
          <a:bodyPr wrap="square" rtlCol="0">
            <a:spAutoFit/>
          </a:bodyPr>
          <a:lstStyle/>
          <a:p>
            <a:pPr defTabSz="742950"/>
            <a:r>
              <a:rPr lang="ja-JP" altLang="en-US" sz="1950" b="1" dirty="0">
                <a:solidFill>
                  <a:prstClr val="black"/>
                </a:solidFill>
                <a:latin typeface="メイリオ" panose="020B0604030504040204" pitchFamily="50" charset="-128"/>
                <a:ea typeface="メイリオ" panose="020B0604030504040204" pitchFamily="50" charset="-128"/>
              </a:rPr>
              <a:t>独立行政法人日本学生支援機構の統計では、令和６年度に大学等の高等教育機関で教育を受けている学生の概ね３分の１が奨学金を利用しているとされています。</a:t>
            </a:r>
            <a:endParaRPr lang="en-US" altLang="ja-JP" sz="1950" b="1" dirty="0">
              <a:solidFill>
                <a:prstClr val="black"/>
              </a:solidFill>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D92D733E-12F2-C8FF-DAB8-4717035DF9B5}"/>
              </a:ext>
            </a:extLst>
          </p:cNvPr>
          <p:cNvSpPr/>
          <p:nvPr/>
        </p:nvSpPr>
        <p:spPr>
          <a:xfrm>
            <a:off x="1976377" y="2028343"/>
            <a:ext cx="8349282" cy="295676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ja-JP" altLang="en-US" sz="3600" b="1" u="sng" dirty="0">
                <a:latin typeface="メイリオ" panose="020B0604030504040204" pitchFamily="50" charset="-128"/>
                <a:ea typeface="メイリオ" panose="020B0604030504040204" pitchFamily="50" charset="-128"/>
              </a:rPr>
              <a:t>平均貸与総額・返還年数</a:t>
            </a:r>
            <a:endParaRPr lang="en-US" altLang="ja-JP" sz="3600" b="1" u="sng" dirty="0">
              <a:latin typeface="メイリオ" panose="020B0604030504040204" pitchFamily="50" charset="-128"/>
              <a:ea typeface="メイリオ" panose="020B0604030504040204" pitchFamily="50" charset="-128"/>
            </a:endParaRPr>
          </a:p>
          <a:p>
            <a:pPr algn="ctr"/>
            <a:endParaRPr lang="en-US" altLang="ja-JP" sz="3600" b="1" dirty="0">
              <a:latin typeface="メイリオ" panose="020B0604030504040204" pitchFamily="50" charset="-128"/>
              <a:ea typeface="メイリオ" panose="020B0604030504040204" pitchFamily="50" charset="-128"/>
            </a:endParaRPr>
          </a:p>
          <a:p>
            <a:r>
              <a:rPr lang="ja-JP" altLang="en-US" sz="3600" b="1" dirty="0">
                <a:latin typeface="メイリオ" panose="020B0604030504040204" pitchFamily="50" charset="-128"/>
                <a:ea typeface="メイリオ" panose="020B0604030504040204" pitchFamily="50" charset="-128"/>
              </a:rPr>
              <a:t>　大学（学部）生　　３２３万円</a:t>
            </a:r>
            <a:endParaRPr lang="en-US" altLang="ja-JP" sz="3600" b="1" dirty="0">
              <a:latin typeface="メイリオ" panose="020B0604030504040204" pitchFamily="50" charset="-128"/>
              <a:ea typeface="メイリオ" panose="020B0604030504040204" pitchFamily="50" charset="-128"/>
            </a:endParaRPr>
          </a:p>
          <a:p>
            <a:endParaRPr lang="en-US" altLang="ja-JP" sz="1200" b="1" dirty="0">
              <a:latin typeface="メイリオ" panose="020B0604030504040204" pitchFamily="50" charset="-128"/>
              <a:ea typeface="メイリオ" panose="020B0604030504040204" pitchFamily="50" charset="-128"/>
            </a:endParaRPr>
          </a:p>
          <a:p>
            <a:r>
              <a:rPr lang="ja-JP" altLang="en-US" sz="3600" b="1" dirty="0">
                <a:latin typeface="メイリオ" panose="020B0604030504040204" pitchFamily="50" charset="-128"/>
                <a:ea typeface="メイリオ" panose="020B0604030504040204" pitchFamily="50" charset="-128"/>
              </a:rPr>
              <a:t>　平均返還年数　　　　　１５年</a:t>
            </a:r>
            <a:endParaRPr lang="ja-JP" altLang="en-US" b="1"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9111353E-0EC8-6A50-B2B5-6D4F76161091}"/>
              </a:ext>
            </a:extLst>
          </p:cNvPr>
          <p:cNvSpPr txBox="1"/>
          <p:nvPr/>
        </p:nvSpPr>
        <p:spPr>
          <a:xfrm>
            <a:off x="1530443" y="671087"/>
            <a:ext cx="2342310" cy="39241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wrap="square" rtlCol="0">
            <a:spAutoFit/>
          </a:bodyPr>
          <a:lstStyle/>
          <a:p>
            <a:pPr defTabSz="742950"/>
            <a:r>
              <a:rPr lang="ja-JP" altLang="en-US" sz="1950" b="1" dirty="0">
                <a:solidFill>
                  <a:prstClr val="black"/>
                </a:solidFill>
                <a:latin typeface="メイリオ" panose="020B0604030504040204" pitchFamily="50" charset="-128"/>
                <a:ea typeface="メイリオ" panose="020B0604030504040204" pitchFamily="50" charset="-128"/>
              </a:rPr>
              <a:t>事業実施の背景①</a:t>
            </a:r>
            <a:endParaRPr lang="en-US" altLang="ja-JP" sz="1950" b="1" dirty="0">
              <a:solidFill>
                <a:prstClr val="black"/>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F3852DC5-6669-90D2-EF20-91213EA29C84}"/>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C72A0ED7-2C77-5CC8-F9DE-659D5453922C}"/>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5" name="スライド番号プレースホルダー 16">
            <a:extLst>
              <a:ext uri="{FF2B5EF4-FFF2-40B4-BE49-F238E27FC236}">
                <a16:creationId xmlns:a16="http://schemas.microsoft.com/office/drawing/2014/main" id="{FD676153-1042-68F9-EF76-C592553661D8}"/>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3</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9" name="正方形/長方形 18">
            <a:extLst>
              <a:ext uri="{FF2B5EF4-FFF2-40B4-BE49-F238E27FC236}">
                <a16:creationId xmlns:a16="http://schemas.microsoft.com/office/drawing/2014/main" id="{E31DB831-F3F3-9B2B-5E85-45BD47582FDE}"/>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Tree>
    <p:extLst>
      <p:ext uri="{BB962C8B-B14F-4D97-AF65-F5344CB8AC3E}">
        <p14:creationId xmlns:p14="http://schemas.microsoft.com/office/powerpoint/2010/main" val="1865131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FBBF1-51BB-24DC-3B02-2FB3F52E8A2A}"/>
            </a:ext>
          </a:extLst>
        </p:cNvPr>
        <p:cNvGrpSpPr/>
        <p:nvPr/>
      </p:nvGrpSpPr>
      <p:grpSpPr>
        <a:xfrm>
          <a:off x="0" y="0"/>
          <a:ext cx="0" cy="0"/>
          <a:chOff x="0" y="0"/>
          <a:chExt cx="0" cy="0"/>
        </a:xfrm>
      </p:grpSpPr>
      <p:graphicFrame>
        <p:nvGraphicFramePr>
          <p:cNvPr id="5" name="グラフ 4">
            <a:extLst>
              <a:ext uri="{FF2B5EF4-FFF2-40B4-BE49-F238E27FC236}">
                <a16:creationId xmlns:a16="http://schemas.microsoft.com/office/drawing/2014/main" id="{809CBD45-5A64-32CF-EB2B-F00CE0A2A7D3}"/>
              </a:ext>
            </a:extLst>
          </p:cNvPr>
          <p:cNvGraphicFramePr/>
          <p:nvPr>
            <p:extLst>
              <p:ext uri="{D42A27DB-BD31-4B8C-83A1-F6EECF244321}">
                <p14:modId xmlns:p14="http://schemas.microsoft.com/office/powerpoint/2010/main" val="2916419044"/>
              </p:ext>
            </p:extLst>
          </p:nvPr>
        </p:nvGraphicFramePr>
        <p:xfrm>
          <a:off x="1942688" y="2154663"/>
          <a:ext cx="8087014" cy="4103421"/>
        </p:xfrm>
        <a:graphic>
          <a:graphicData uri="http://schemas.openxmlformats.org/drawingml/2006/chart">
            <c:chart xmlns:c="http://schemas.openxmlformats.org/drawingml/2006/chart" xmlns:r="http://schemas.openxmlformats.org/officeDocument/2006/relationships" r:id="rId3"/>
          </a:graphicData>
        </a:graphic>
      </p:graphicFrame>
      <p:sp>
        <p:nvSpPr>
          <p:cNvPr id="2" name="テキスト ボックス 1">
            <a:extLst>
              <a:ext uri="{FF2B5EF4-FFF2-40B4-BE49-F238E27FC236}">
                <a16:creationId xmlns:a16="http://schemas.microsoft.com/office/drawing/2014/main" id="{A3C390BD-EFC1-2E58-DC06-A55339AF911A}"/>
              </a:ext>
            </a:extLst>
          </p:cNvPr>
          <p:cNvSpPr txBox="1"/>
          <p:nvPr/>
        </p:nvSpPr>
        <p:spPr>
          <a:xfrm>
            <a:off x="1337862" y="1052763"/>
            <a:ext cx="9296666" cy="992579"/>
          </a:xfrm>
          <a:prstGeom prst="rect">
            <a:avLst/>
          </a:prstGeom>
          <a:solidFill>
            <a:schemeClr val="bg1">
              <a:lumMod val="95000"/>
            </a:schemeClr>
          </a:solidFill>
        </p:spPr>
        <p:txBody>
          <a:bodyPr wrap="square" rtlCol="0">
            <a:spAutoFit/>
          </a:bodyPr>
          <a:lstStyle/>
          <a:p>
            <a:pPr defTabSz="742950"/>
            <a:r>
              <a:rPr lang="ja-JP" altLang="en-US" sz="1950" b="1" dirty="0">
                <a:solidFill>
                  <a:prstClr val="black"/>
                </a:solidFill>
                <a:latin typeface="メイリオ" panose="020B0604030504040204" pitchFamily="50" charset="-128"/>
                <a:ea typeface="メイリオ" panose="020B0604030504040204" pitchFamily="50" charset="-128"/>
              </a:rPr>
              <a:t>～従業員規模別　求人倍率の推移～</a:t>
            </a:r>
          </a:p>
          <a:p>
            <a:pPr defTabSz="742950"/>
            <a:r>
              <a:rPr lang="en-US" altLang="ja-JP" sz="1950" b="1" dirty="0">
                <a:solidFill>
                  <a:prstClr val="black"/>
                </a:solidFill>
                <a:latin typeface="メイリオ" panose="020B0604030504040204" pitchFamily="50" charset="-128"/>
                <a:ea typeface="メイリオ" panose="020B0604030504040204" pitchFamily="50" charset="-128"/>
              </a:rPr>
              <a:t>2026</a:t>
            </a:r>
            <a:r>
              <a:rPr lang="ja-JP" altLang="en-US" sz="1950" b="1" dirty="0">
                <a:solidFill>
                  <a:prstClr val="black"/>
                </a:solidFill>
                <a:latin typeface="メイリオ" panose="020B0604030504040204" pitchFamily="50" charset="-128"/>
                <a:ea typeface="メイリオ" panose="020B0604030504040204" pitchFamily="50" charset="-128"/>
              </a:rPr>
              <a:t>年</a:t>
            </a:r>
            <a:r>
              <a:rPr lang="en-US" altLang="ja-JP" sz="1950" b="1" dirty="0">
                <a:solidFill>
                  <a:prstClr val="black"/>
                </a:solidFill>
                <a:latin typeface="メイリオ" panose="020B0604030504040204" pitchFamily="50" charset="-128"/>
                <a:ea typeface="メイリオ" panose="020B0604030504040204" pitchFamily="50" charset="-128"/>
              </a:rPr>
              <a:t>3</a:t>
            </a:r>
            <a:r>
              <a:rPr lang="ja-JP" altLang="en-US" sz="1950" b="1" dirty="0">
                <a:solidFill>
                  <a:prstClr val="black"/>
                </a:solidFill>
                <a:latin typeface="メイリオ" panose="020B0604030504040204" pitchFamily="50" charset="-128"/>
                <a:ea typeface="メイリオ" panose="020B0604030504040204" pitchFamily="50" charset="-128"/>
              </a:rPr>
              <a:t>月卒業予定の大学生等を対象とした大卒求人倍率が、</a:t>
            </a:r>
            <a:r>
              <a:rPr lang="en-US" altLang="ja-JP" sz="1950" b="1" dirty="0">
                <a:solidFill>
                  <a:prstClr val="black"/>
                </a:solidFill>
                <a:latin typeface="メイリオ" panose="020B0604030504040204" pitchFamily="50" charset="-128"/>
                <a:ea typeface="メイリオ" panose="020B0604030504040204" pitchFamily="50" charset="-128"/>
              </a:rPr>
              <a:t>1.66</a:t>
            </a:r>
            <a:r>
              <a:rPr lang="ja-JP" altLang="en-US" sz="1950" b="1" dirty="0">
                <a:solidFill>
                  <a:prstClr val="black"/>
                </a:solidFill>
                <a:latin typeface="メイリオ" panose="020B0604030504040204" pitchFamily="50" charset="-128"/>
                <a:ea typeface="メイリオ" panose="020B0604030504040204" pitchFamily="50" charset="-128"/>
              </a:rPr>
              <a:t>倍である中、</a:t>
            </a:r>
            <a:endParaRPr lang="en-US" altLang="ja-JP" sz="1950" b="1" dirty="0">
              <a:solidFill>
                <a:prstClr val="black"/>
              </a:solidFill>
              <a:latin typeface="メイリオ" panose="020B0604030504040204" pitchFamily="50" charset="-128"/>
              <a:ea typeface="メイリオ" panose="020B0604030504040204" pitchFamily="50" charset="-128"/>
            </a:endParaRPr>
          </a:p>
          <a:p>
            <a:pPr defTabSz="742950"/>
            <a:r>
              <a:rPr lang="ja-JP" altLang="en-US" sz="1950" b="1" dirty="0">
                <a:solidFill>
                  <a:prstClr val="black"/>
                </a:solidFill>
                <a:latin typeface="メイリオ" panose="020B0604030504040204" pitchFamily="50" charset="-128"/>
                <a:ea typeface="メイリオ" panose="020B0604030504040204" pitchFamily="50" charset="-128"/>
              </a:rPr>
              <a:t>従業員</a:t>
            </a:r>
            <a:r>
              <a:rPr lang="en-US" altLang="ja-JP" sz="1950" b="1" dirty="0">
                <a:solidFill>
                  <a:prstClr val="black"/>
                </a:solidFill>
                <a:latin typeface="メイリオ" panose="020B0604030504040204" pitchFamily="50" charset="-128"/>
                <a:ea typeface="メイリオ" panose="020B0604030504040204" pitchFamily="50" charset="-128"/>
              </a:rPr>
              <a:t>300</a:t>
            </a:r>
            <a:r>
              <a:rPr lang="ja-JP" altLang="en-US" sz="1950" b="1" dirty="0">
                <a:solidFill>
                  <a:prstClr val="black"/>
                </a:solidFill>
                <a:latin typeface="メイリオ" panose="020B0604030504040204" pitchFamily="50" charset="-128"/>
                <a:ea typeface="メイリオ" panose="020B0604030504040204" pitchFamily="50" charset="-128"/>
              </a:rPr>
              <a:t>人未満の企業における大卒求人倍率は、</a:t>
            </a:r>
            <a:r>
              <a:rPr lang="en-US" altLang="ja-JP" sz="1950" b="1" dirty="0">
                <a:solidFill>
                  <a:prstClr val="black"/>
                </a:solidFill>
                <a:latin typeface="メイリオ" panose="020B0604030504040204" pitchFamily="50" charset="-128"/>
                <a:ea typeface="メイリオ" panose="020B0604030504040204" pitchFamily="50" charset="-128"/>
              </a:rPr>
              <a:t>8.98</a:t>
            </a:r>
            <a:r>
              <a:rPr lang="ja-JP" altLang="en-US" sz="1950" b="1" dirty="0">
                <a:solidFill>
                  <a:prstClr val="black"/>
                </a:solidFill>
                <a:latin typeface="メイリオ" panose="020B0604030504040204" pitchFamily="50" charset="-128"/>
                <a:ea typeface="メイリオ" panose="020B0604030504040204" pitchFamily="50" charset="-128"/>
              </a:rPr>
              <a:t>倍と、厳しい状況にある。</a:t>
            </a:r>
            <a:endParaRPr lang="en-US" altLang="ja-JP" sz="1950" b="1" dirty="0">
              <a:solidFill>
                <a:prstClr val="black"/>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31C60EDD-5FE3-D18A-7E90-2209054FC2FF}"/>
              </a:ext>
            </a:extLst>
          </p:cNvPr>
          <p:cNvSpPr txBox="1"/>
          <p:nvPr/>
        </p:nvSpPr>
        <p:spPr>
          <a:xfrm>
            <a:off x="1557472" y="601726"/>
            <a:ext cx="2342310" cy="39241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wrap="square" rtlCol="0">
            <a:spAutoFit/>
          </a:bodyPr>
          <a:lstStyle/>
          <a:p>
            <a:pPr defTabSz="742950"/>
            <a:r>
              <a:rPr lang="ja-JP" altLang="en-US" sz="1950" b="1" dirty="0">
                <a:solidFill>
                  <a:prstClr val="black"/>
                </a:solidFill>
                <a:latin typeface="メイリオ" panose="020B0604030504040204" pitchFamily="50" charset="-128"/>
                <a:ea typeface="メイリオ" panose="020B0604030504040204" pitchFamily="50" charset="-128"/>
              </a:rPr>
              <a:t>事業実施の背景②</a:t>
            </a:r>
            <a:endParaRPr lang="en-US" altLang="ja-JP" sz="1950" b="1" dirty="0">
              <a:solidFill>
                <a:prstClr val="black"/>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EA3D5433-7DEA-5EA3-E464-EA2A1C2134FA}"/>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C0722460-F82A-EE03-FC26-9A229F18104E}"/>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5" name="スライド番号プレースホルダー 16">
            <a:extLst>
              <a:ext uri="{FF2B5EF4-FFF2-40B4-BE49-F238E27FC236}">
                <a16:creationId xmlns:a16="http://schemas.microsoft.com/office/drawing/2014/main" id="{EC80DFA7-5CEA-E25F-0FE5-552A8B758F89}"/>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4</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6" name="正方形/長方形 15">
            <a:extLst>
              <a:ext uri="{FF2B5EF4-FFF2-40B4-BE49-F238E27FC236}">
                <a16:creationId xmlns:a16="http://schemas.microsoft.com/office/drawing/2014/main" id="{F092F2DA-01E8-BDAD-8809-A9E912A5CB2E}"/>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Tree>
    <p:extLst>
      <p:ext uri="{BB962C8B-B14F-4D97-AF65-F5344CB8AC3E}">
        <p14:creationId xmlns:p14="http://schemas.microsoft.com/office/powerpoint/2010/main" val="1349852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7DD41-F308-4250-97A1-F6482BFC8989}"/>
            </a:ext>
          </a:extLst>
        </p:cNvPr>
        <p:cNvGrpSpPr/>
        <p:nvPr/>
      </p:nvGrpSpPr>
      <p:grpSpPr>
        <a:xfrm>
          <a:off x="0" y="0"/>
          <a:ext cx="0" cy="0"/>
          <a:chOff x="0" y="0"/>
          <a:chExt cx="0" cy="0"/>
        </a:xfrm>
      </p:grpSpPr>
      <p:sp>
        <p:nvSpPr>
          <p:cNvPr id="78" name="四角形: 角を丸くする 77">
            <a:extLst>
              <a:ext uri="{FF2B5EF4-FFF2-40B4-BE49-F238E27FC236}">
                <a16:creationId xmlns:a16="http://schemas.microsoft.com/office/drawing/2014/main" id="{7D77FD22-2050-241E-A567-5A07F892104B}"/>
              </a:ext>
            </a:extLst>
          </p:cNvPr>
          <p:cNvSpPr/>
          <p:nvPr/>
        </p:nvSpPr>
        <p:spPr>
          <a:xfrm>
            <a:off x="1555486" y="2389372"/>
            <a:ext cx="8941815" cy="1138416"/>
          </a:xfrm>
          <a:prstGeom prst="roundRect">
            <a:avLst>
              <a:gd name="adj" fmla="val 8103"/>
            </a:avLst>
          </a:prstGeom>
          <a:noFill/>
          <a:ln w="4445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742950"/>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defTabSz="742950">
              <a:lnSpc>
                <a:spcPts val="1200"/>
              </a:lnSpc>
            </a:pPr>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defTabSz="742950"/>
            <a:r>
              <a:rPr lang="ja-JP" altLang="en-US" sz="1600" dirty="0">
                <a:solidFill>
                  <a:schemeClr val="tx1"/>
                </a:solidFill>
                <a:latin typeface="メイリオ" panose="020B0604030504040204" pitchFamily="50" charset="-128"/>
                <a:ea typeface="メイリオ" panose="020B0604030504040204" pitchFamily="50" charset="-128"/>
              </a:rPr>
              <a:t>県内に本社又は主たる事務所を有する従業員</a:t>
            </a:r>
            <a:r>
              <a:rPr lang="en-US" altLang="ja-JP" sz="1600" dirty="0">
                <a:solidFill>
                  <a:schemeClr val="tx1"/>
                </a:solidFill>
                <a:latin typeface="メイリオ" panose="020B0604030504040204" pitchFamily="50" charset="-128"/>
                <a:ea typeface="メイリオ" panose="020B0604030504040204" pitchFamily="50" charset="-128"/>
              </a:rPr>
              <a:t>300</a:t>
            </a:r>
            <a:r>
              <a:rPr lang="ja-JP" altLang="en-US" sz="1600" dirty="0">
                <a:solidFill>
                  <a:schemeClr val="tx1"/>
                </a:solidFill>
                <a:latin typeface="メイリオ" panose="020B0604030504040204" pitchFamily="50" charset="-128"/>
                <a:ea typeface="メイリオ" panose="020B0604030504040204" pitchFamily="50" charset="-128"/>
              </a:rPr>
              <a:t>人以下の中小企業等で、奨学金返還支援制度を整備のうえ、県に登録し、従業員への奨学金返還のための支援をしているもの</a:t>
            </a:r>
            <a:endParaRPr lang="en-US" altLang="ja-JP" sz="1600" dirty="0">
              <a:solidFill>
                <a:schemeClr val="tx1"/>
              </a:solidFill>
              <a:latin typeface="メイリオ" panose="020B0604030504040204" pitchFamily="50" charset="-128"/>
              <a:ea typeface="メイリオ" panose="020B0604030504040204" pitchFamily="50" charset="-128"/>
            </a:endParaRPr>
          </a:p>
          <a:p>
            <a:pPr defTabSz="742950"/>
            <a:endParaRPr lang="ja-JP" altLang="en-US" sz="1463" dirty="0">
              <a:solidFill>
                <a:schemeClr val="tx1"/>
              </a:solidFill>
              <a:latin typeface="ＭＳ 明朝" panose="02020609040205080304" pitchFamily="17" charset="-128"/>
              <a:ea typeface="ＭＳ 明朝" panose="02020609040205080304" pitchFamily="17" charset="-128"/>
            </a:endParaRPr>
          </a:p>
        </p:txBody>
      </p:sp>
      <p:sp>
        <p:nvSpPr>
          <p:cNvPr id="3" name="テキスト ボックス 2">
            <a:extLst>
              <a:ext uri="{FF2B5EF4-FFF2-40B4-BE49-F238E27FC236}">
                <a16:creationId xmlns:a16="http://schemas.microsoft.com/office/drawing/2014/main" id="{9D08616C-2114-E169-04CB-E9837A23A03C}"/>
              </a:ext>
            </a:extLst>
          </p:cNvPr>
          <p:cNvSpPr txBox="1"/>
          <p:nvPr/>
        </p:nvSpPr>
        <p:spPr>
          <a:xfrm>
            <a:off x="1555485" y="1607117"/>
            <a:ext cx="9131110" cy="692497"/>
          </a:xfrm>
          <a:prstGeom prst="rect">
            <a:avLst/>
          </a:prstGeom>
          <a:solidFill>
            <a:schemeClr val="bg1">
              <a:lumMod val="95000"/>
            </a:schemeClr>
          </a:solidFill>
        </p:spPr>
        <p:txBody>
          <a:bodyPr wrap="square" rtlCol="0">
            <a:spAutoFit/>
          </a:bodyPr>
          <a:lstStyle/>
          <a:p>
            <a:pPr defTabSz="742950"/>
            <a:r>
              <a:rPr lang="ja-JP" altLang="en-US" sz="1950" dirty="0">
                <a:solidFill>
                  <a:prstClr val="black"/>
                </a:solidFill>
                <a:latin typeface="メイリオ" panose="020B0604030504040204" pitchFamily="50" charset="-128"/>
                <a:ea typeface="メイリオ" panose="020B0604030504040204" pitchFamily="50" charset="-128"/>
              </a:rPr>
              <a:t>県内中小企業等の人材確保を図るため、新規雇用者の奨学金返還を支援する中小企業等に対し、その奨学金返還費用の一部を補助する。</a:t>
            </a:r>
            <a:endParaRPr lang="en-US" altLang="ja-JP" sz="1950" dirty="0">
              <a:solidFill>
                <a:prstClr val="black"/>
              </a:solidFill>
              <a:latin typeface="メイリオ" panose="020B0604030504040204" pitchFamily="50" charset="-128"/>
              <a:ea typeface="メイリオ" panose="020B0604030504040204" pitchFamily="50" charset="-128"/>
            </a:endParaRPr>
          </a:p>
        </p:txBody>
      </p:sp>
      <p:sp>
        <p:nvSpPr>
          <p:cNvPr id="15" name="スライド番号プレースホルダー 16">
            <a:extLst>
              <a:ext uri="{FF2B5EF4-FFF2-40B4-BE49-F238E27FC236}">
                <a16:creationId xmlns:a16="http://schemas.microsoft.com/office/drawing/2014/main" id="{9316CA33-3E6B-3539-BF27-35402120D208}"/>
              </a:ext>
            </a:extLst>
          </p:cNvPr>
          <p:cNvSpPr txBox="1">
            <a:spLocks/>
          </p:cNvSpPr>
          <p:nvPr/>
        </p:nvSpPr>
        <p:spPr>
          <a:xfrm>
            <a:off x="5859607" y="6007020"/>
            <a:ext cx="472786" cy="200904"/>
          </a:xfrm>
          <a:prstGeom prst="rect">
            <a:avLst/>
          </a:prstGeom>
        </p:spPr>
        <p:txBody>
          <a:bodyPr vert="horz" lIns="74295" tIns="37148" rIns="74295" bIns="37148"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defTabSz="742950"/>
            <a:fld id="{144D00E4-2427-4BFB-98D0-4859412BCA77}" type="slidenum">
              <a:rPr lang="ja-JP" altLang="en-US" sz="975">
                <a:solidFill>
                  <a:prstClr val="white"/>
                </a:solidFill>
                <a:latin typeface="BIZ UDゴシック" panose="020B0400000000000000" pitchFamily="49" charset="-128"/>
                <a:ea typeface="BIZ UDゴシック" panose="020B0400000000000000" pitchFamily="49" charset="-128"/>
              </a:rPr>
              <a:pPr algn="ctr" defTabSz="742950"/>
              <a:t>5</a:t>
            </a:fld>
            <a:endParaRPr lang="ja-JP" altLang="en-US" sz="975" dirty="0">
              <a:solidFill>
                <a:prstClr val="white"/>
              </a:solidFill>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5371CAF3-95B5-AA84-05CE-90747BEEA7FB}"/>
              </a:ext>
            </a:extLst>
          </p:cNvPr>
          <p:cNvSpPr txBox="1"/>
          <p:nvPr/>
        </p:nvSpPr>
        <p:spPr>
          <a:xfrm>
            <a:off x="1669493" y="2439612"/>
            <a:ext cx="1419936" cy="31745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742950"/>
            <a:r>
              <a:rPr lang="ja-JP" altLang="en-US" sz="1463" dirty="0">
                <a:solidFill>
                  <a:prstClr val="white"/>
                </a:solidFill>
                <a:latin typeface="メイリオ" panose="020B0604030504040204" pitchFamily="50" charset="-128"/>
                <a:ea typeface="メイリオ" panose="020B0604030504040204" pitchFamily="50" charset="-128"/>
              </a:rPr>
              <a:t>対象企業</a:t>
            </a:r>
          </a:p>
        </p:txBody>
      </p:sp>
      <p:grpSp>
        <p:nvGrpSpPr>
          <p:cNvPr id="10" name="グループ化 9">
            <a:extLst>
              <a:ext uri="{FF2B5EF4-FFF2-40B4-BE49-F238E27FC236}">
                <a16:creationId xmlns:a16="http://schemas.microsoft.com/office/drawing/2014/main" id="{4F55DB54-A3E3-A17B-F5CD-E31EE996EC27}"/>
              </a:ext>
            </a:extLst>
          </p:cNvPr>
          <p:cNvGrpSpPr/>
          <p:nvPr/>
        </p:nvGrpSpPr>
        <p:grpSpPr>
          <a:xfrm>
            <a:off x="1545378" y="3659538"/>
            <a:ext cx="4304122" cy="1081674"/>
            <a:chOff x="412485" y="3691226"/>
            <a:chExt cx="4391010" cy="1081674"/>
          </a:xfrm>
        </p:grpSpPr>
        <p:sp>
          <p:nvSpPr>
            <p:cNvPr id="23" name="四角形: 角を丸くする 22">
              <a:extLst>
                <a:ext uri="{FF2B5EF4-FFF2-40B4-BE49-F238E27FC236}">
                  <a16:creationId xmlns:a16="http://schemas.microsoft.com/office/drawing/2014/main" id="{A0CAED3D-53D2-8025-558B-643DCCEADE17}"/>
                </a:ext>
              </a:extLst>
            </p:cNvPr>
            <p:cNvSpPr/>
            <p:nvPr/>
          </p:nvSpPr>
          <p:spPr>
            <a:xfrm>
              <a:off x="412485" y="3691226"/>
              <a:ext cx="4391010" cy="1081674"/>
            </a:xfrm>
            <a:prstGeom prst="roundRect">
              <a:avLst>
                <a:gd name="adj" fmla="val 8103"/>
              </a:avLst>
            </a:prstGeom>
            <a:noFill/>
            <a:ln w="4445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742950"/>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defTabSz="742950"/>
              <a:r>
                <a:rPr lang="ja-JP" altLang="en-US" sz="1500" dirty="0">
                  <a:solidFill>
                    <a:schemeClr val="tx1"/>
                  </a:solidFill>
                  <a:latin typeface="メイリオ" panose="020B0604030504040204" pitchFamily="50" charset="-128"/>
                  <a:ea typeface="メイリオ" panose="020B0604030504040204" pitchFamily="50" charset="-128"/>
                </a:rPr>
                <a:t>登録企業に新たに雇用され、愛知県内事業所に正社員（試用期間を含む。）として勤務する方</a:t>
              </a:r>
              <a:endParaRPr lang="en-US" altLang="ja-JP" sz="1500" dirty="0">
                <a:solidFill>
                  <a:schemeClr val="tx1"/>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CDD739E6-C726-8ECD-9936-FE2ECE1AF443}"/>
                </a:ext>
              </a:extLst>
            </p:cNvPr>
            <p:cNvSpPr txBox="1"/>
            <p:nvPr/>
          </p:nvSpPr>
          <p:spPr>
            <a:xfrm>
              <a:off x="532638" y="3756736"/>
              <a:ext cx="1798047" cy="31745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742950"/>
              <a:r>
                <a:rPr lang="ja-JP" altLang="en-US" sz="1463" dirty="0">
                  <a:solidFill>
                    <a:prstClr val="white"/>
                  </a:solidFill>
                  <a:latin typeface="メイリオ" panose="020B0604030504040204" pitchFamily="50" charset="-128"/>
                  <a:ea typeface="メイリオ" panose="020B0604030504040204" pitchFamily="50" charset="-128"/>
                </a:rPr>
                <a:t>支援対象従業員</a:t>
              </a:r>
            </a:p>
          </p:txBody>
        </p:sp>
      </p:grpSp>
      <p:grpSp>
        <p:nvGrpSpPr>
          <p:cNvPr id="18" name="グループ化 17">
            <a:extLst>
              <a:ext uri="{FF2B5EF4-FFF2-40B4-BE49-F238E27FC236}">
                <a16:creationId xmlns:a16="http://schemas.microsoft.com/office/drawing/2014/main" id="{6BB44A42-6A76-9BBF-4F38-163A8A4BB2CF}"/>
              </a:ext>
            </a:extLst>
          </p:cNvPr>
          <p:cNvGrpSpPr/>
          <p:nvPr/>
        </p:nvGrpSpPr>
        <p:grpSpPr>
          <a:xfrm>
            <a:off x="1539687" y="4873596"/>
            <a:ext cx="4299948" cy="1417636"/>
            <a:chOff x="412485" y="3691226"/>
            <a:chExt cx="4391010" cy="1417637"/>
          </a:xfrm>
        </p:grpSpPr>
        <p:sp>
          <p:nvSpPr>
            <p:cNvPr id="19" name="四角形: 角を丸くする 18">
              <a:extLst>
                <a:ext uri="{FF2B5EF4-FFF2-40B4-BE49-F238E27FC236}">
                  <a16:creationId xmlns:a16="http://schemas.microsoft.com/office/drawing/2014/main" id="{CED161B9-664D-A211-F1A1-5D2EF76F610F}"/>
                </a:ext>
              </a:extLst>
            </p:cNvPr>
            <p:cNvSpPr/>
            <p:nvPr/>
          </p:nvSpPr>
          <p:spPr>
            <a:xfrm>
              <a:off x="412485" y="3691226"/>
              <a:ext cx="4391010" cy="1417637"/>
            </a:xfrm>
            <a:prstGeom prst="roundRect">
              <a:avLst>
                <a:gd name="adj" fmla="val 8103"/>
              </a:avLst>
            </a:prstGeom>
            <a:noFill/>
            <a:ln w="4445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742950"/>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defTabSz="742950"/>
              <a:r>
                <a:rPr lang="ja-JP" altLang="en-US" sz="1500" dirty="0">
                  <a:solidFill>
                    <a:schemeClr val="tx1"/>
                  </a:solidFill>
                  <a:latin typeface="メイリオ" panose="020B0604030504040204" pitchFamily="50" charset="-128"/>
                  <a:ea typeface="メイリオ" panose="020B0604030504040204" pitchFamily="50" charset="-128"/>
                </a:rPr>
                <a:t>日本学生支援機構の奨学金</a:t>
              </a:r>
              <a:endParaRPr lang="en-US" altLang="ja-JP" sz="1500" dirty="0">
                <a:solidFill>
                  <a:schemeClr val="tx1"/>
                </a:solidFill>
                <a:latin typeface="メイリオ" panose="020B0604030504040204" pitchFamily="50" charset="-128"/>
                <a:ea typeface="メイリオ" panose="020B0604030504040204" pitchFamily="50" charset="-128"/>
              </a:endParaRPr>
            </a:p>
            <a:p>
              <a:pPr defTabSz="742950"/>
              <a:r>
                <a:rPr lang="ja-JP" altLang="en-US" sz="1500" dirty="0">
                  <a:solidFill>
                    <a:schemeClr val="tx1"/>
                  </a:solidFill>
                  <a:latin typeface="メイリオ" panose="020B0604030504040204" pitchFamily="50" charset="-128"/>
                  <a:ea typeface="メイリオ" panose="020B0604030504040204" pitchFamily="50" charset="-128"/>
                </a:rPr>
                <a:t>地方公共団体・大学・企業等が貸与する奨学金</a:t>
              </a:r>
              <a:endParaRPr lang="en-US" altLang="ja-JP" sz="1500" dirty="0">
                <a:solidFill>
                  <a:schemeClr val="tx1"/>
                </a:solidFill>
                <a:latin typeface="メイリオ" panose="020B0604030504040204" pitchFamily="50" charset="-128"/>
                <a:ea typeface="メイリオ" panose="020B0604030504040204" pitchFamily="50" charset="-128"/>
              </a:endParaRPr>
            </a:p>
            <a:p>
              <a:pPr defTabSz="742950"/>
              <a:endParaRPr lang="en-US" altLang="ja-JP" sz="400" b="1" dirty="0">
                <a:solidFill>
                  <a:schemeClr val="tx1"/>
                </a:solidFill>
                <a:latin typeface="ＭＳ Ｐゴシック" panose="020B0600070205080204" pitchFamily="50" charset="-128"/>
                <a:ea typeface="ＭＳ Ｐゴシック" panose="020B0600070205080204" pitchFamily="50" charset="-128"/>
              </a:endParaRPr>
            </a:p>
            <a:p>
              <a:pPr defTabSz="742950"/>
              <a:r>
                <a:rPr lang="en-US" altLang="ja-JP" sz="1000" b="1" dirty="0">
                  <a:solidFill>
                    <a:schemeClr val="tx1"/>
                  </a:solidFill>
                  <a:latin typeface="メイリオ" panose="020B0604030504040204" pitchFamily="50" charset="-128"/>
                  <a:ea typeface="メイリオ" panose="020B0604030504040204" pitchFamily="50" charset="-128"/>
                </a:rPr>
                <a:t>※</a:t>
              </a:r>
              <a:r>
                <a:rPr lang="ja-JP" altLang="en-US" sz="1000" dirty="0">
                  <a:solidFill>
                    <a:schemeClr val="tx1"/>
                  </a:solidFill>
                  <a:latin typeface="メイリオ" panose="020B0604030504040204" pitchFamily="50" charset="-128"/>
                  <a:ea typeface="メイリオ" panose="020B0604030504040204" pitchFamily="50" charset="-128"/>
                </a:rPr>
                <a:t>特定の職種に就職した場合や、特定の地域に居住した場合など返還が免除されるものは除く。</a:t>
              </a:r>
              <a:endParaRPr lang="en-US" altLang="ja-JP" sz="1000" dirty="0">
                <a:solidFill>
                  <a:schemeClr val="tx1"/>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AFB5A272-A8AA-5C5A-B897-A47B147CF514}"/>
                </a:ext>
              </a:extLst>
            </p:cNvPr>
            <p:cNvSpPr txBox="1"/>
            <p:nvPr/>
          </p:nvSpPr>
          <p:spPr>
            <a:xfrm>
              <a:off x="532638" y="3756736"/>
              <a:ext cx="1798047" cy="31745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742950"/>
              <a:r>
                <a:rPr lang="ja-JP" altLang="en-US" sz="1463" dirty="0">
                  <a:solidFill>
                    <a:prstClr val="white"/>
                  </a:solidFill>
                  <a:latin typeface="BIZ UDゴシック" panose="020B0400000000000000" pitchFamily="49" charset="-128"/>
                  <a:ea typeface="BIZ UDゴシック" panose="020B0400000000000000" pitchFamily="49" charset="-128"/>
                </a:rPr>
                <a:t>対象となる奨学金</a:t>
              </a:r>
            </a:p>
          </p:txBody>
        </p:sp>
      </p:grpSp>
      <p:sp>
        <p:nvSpPr>
          <p:cNvPr id="21" name="四角形: 角を丸くする 20">
            <a:extLst>
              <a:ext uri="{FF2B5EF4-FFF2-40B4-BE49-F238E27FC236}">
                <a16:creationId xmlns:a16="http://schemas.microsoft.com/office/drawing/2014/main" id="{88C54AF6-9EF8-FC8C-63E4-965A7880127F}"/>
              </a:ext>
            </a:extLst>
          </p:cNvPr>
          <p:cNvSpPr/>
          <p:nvPr/>
        </p:nvSpPr>
        <p:spPr>
          <a:xfrm>
            <a:off x="5932973" y="3659538"/>
            <a:ext cx="4562243" cy="2631694"/>
          </a:xfrm>
          <a:prstGeom prst="roundRect">
            <a:avLst>
              <a:gd name="adj" fmla="val 7980"/>
            </a:avLst>
          </a:prstGeom>
          <a:solidFill>
            <a:schemeClr val="accent2">
              <a:lumMod val="20000"/>
              <a:lumOff val="80000"/>
            </a:schemeClr>
          </a:solidFill>
          <a:ln>
            <a:solidFill>
              <a:schemeClr val="accent2">
                <a:lumMod val="20000"/>
                <a:lumOff val="80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ja-JP" altLang="en-US" dirty="0"/>
          </a:p>
        </p:txBody>
      </p:sp>
      <p:sp>
        <p:nvSpPr>
          <p:cNvPr id="22" name="四角形: 角を丸くする 21">
            <a:extLst>
              <a:ext uri="{FF2B5EF4-FFF2-40B4-BE49-F238E27FC236}">
                <a16:creationId xmlns:a16="http://schemas.microsoft.com/office/drawing/2014/main" id="{6DBDDCB2-3520-F502-195D-286B82336203}"/>
              </a:ext>
            </a:extLst>
          </p:cNvPr>
          <p:cNvSpPr/>
          <p:nvPr/>
        </p:nvSpPr>
        <p:spPr>
          <a:xfrm>
            <a:off x="9901700" y="3950300"/>
            <a:ext cx="489494" cy="2055345"/>
          </a:xfrm>
          <a:prstGeom prst="roundRect">
            <a:avLst>
              <a:gd name="adj"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latin typeface="メイリオ" panose="020B0604030504040204" pitchFamily="50" charset="-128"/>
                <a:ea typeface="メイリオ" panose="020B0604030504040204" pitchFamily="50" charset="-128"/>
              </a:rPr>
              <a:t>愛知県</a:t>
            </a:r>
          </a:p>
        </p:txBody>
      </p:sp>
      <p:sp>
        <p:nvSpPr>
          <p:cNvPr id="25" name="四角形: 角を丸くする 24">
            <a:extLst>
              <a:ext uri="{FF2B5EF4-FFF2-40B4-BE49-F238E27FC236}">
                <a16:creationId xmlns:a16="http://schemas.microsoft.com/office/drawing/2014/main" id="{0995CF85-30DA-FC47-8DBC-A2DBAF4C681E}"/>
              </a:ext>
            </a:extLst>
          </p:cNvPr>
          <p:cNvSpPr/>
          <p:nvPr/>
        </p:nvSpPr>
        <p:spPr>
          <a:xfrm rot="16200000">
            <a:off x="6848401" y="4732336"/>
            <a:ext cx="392725" cy="1897528"/>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vert="eaVert" rtlCol="0" anchor="ctr"/>
          <a:lstStyle/>
          <a:p>
            <a:pPr algn="ctr">
              <a:spcBef>
                <a:spcPts val="600"/>
              </a:spcBef>
            </a:pPr>
            <a:r>
              <a:rPr lang="ja-JP" altLang="en-US" sz="1600" dirty="0">
                <a:latin typeface="メイリオ" panose="020B0604030504040204" pitchFamily="50" charset="-128"/>
                <a:ea typeface="メイリオ" panose="020B0604030504040204" pitchFamily="50" charset="-128"/>
              </a:rPr>
              <a:t>支援対象従業員</a:t>
            </a:r>
          </a:p>
        </p:txBody>
      </p:sp>
      <p:sp>
        <p:nvSpPr>
          <p:cNvPr id="26" name="四角形: 角を丸くする 25">
            <a:extLst>
              <a:ext uri="{FF2B5EF4-FFF2-40B4-BE49-F238E27FC236}">
                <a16:creationId xmlns:a16="http://schemas.microsoft.com/office/drawing/2014/main" id="{A04144A7-2087-5783-4A4D-5AC7E980555A}"/>
              </a:ext>
            </a:extLst>
          </p:cNvPr>
          <p:cNvSpPr/>
          <p:nvPr/>
        </p:nvSpPr>
        <p:spPr>
          <a:xfrm rot="16200000">
            <a:off x="6843960" y="3279564"/>
            <a:ext cx="392726" cy="1956492"/>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vert="eaVert" rtlCol="0" anchor="ctr"/>
          <a:lstStyle/>
          <a:p>
            <a:pPr algn="ctr">
              <a:spcBef>
                <a:spcPts val="600"/>
              </a:spcBef>
            </a:pPr>
            <a:r>
              <a:rPr lang="ja-JP" altLang="en-US" dirty="0">
                <a:latin typeface="メイリオ" panose="020B0604030504040204" pitchFamily="50" charset="-128"/>
                <a:ea typeface="メイリオ" panose="020B0604030504040204" pitchFamily="50" charset="-128"/>
              </a:rPr>
              <a:t>奨学金借入先</a:t>
            </a:r>
          </a:p>
        </p:txBody>
      </p:sp>
      <p:sp>
        <p:nvSpPr>
          <p:cNvPr id="27" name="四角形: 角を丸くする 26">
            <a:extLst>
              <a:ext uri="{FF2B5EF4-FFF2-40B4-BE49-F238E27FC236}">
                <a16:creationId xmlns:a16="http://schemas.microsoft.com/office/drawing/2014/main" id="{8973407D-F481-65AE-1B11-3E1480DA3F4D}"/>
              </a:ext>
            </a:extLst>
          </p:cNvPr>
          <p:cNvSpPr/>
          <p:nvPr/>
        </p:nvSpPr>
        <p:spPr>
          <a:xfrm>
            <a:off x="8732007" y="3939249"/>
            <a:ext cx="489494" cy="2055345"/>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dirty="0">
                <a:latin typeface="メイリオ" panose="020B0604030504040204" pitchFamily="50" charset="-128"/>
                <a:ea typeface="メイリオ" panose="020B0604030504040204" pitchFamily="50" charset="-128"/>
              </a:rPr>
              <a:t>登録企業</a:t>
            </a:r>
          </a:p>
        </p:txBody>
      </p:sp>
      <p:sp>
        <p:nvSpPr>
          <p:cNvPr id="28" name="正方形/長方形 27">
            <a:extLst>
              <a:ext uri="{FF2B5EF4-FFF2-40B4-BE49-F238E27FC236}">
                <a16:creationId xmlns:a16="http://schemas.microsoft.com/office/drawing/2014/main" id="{24F25ABA-DFAB-8034-4D6C-E232E2FEB089}"/>
              </a:ext>
            </a:extLst>
          </p:cNvPr>
          <p:cNvSpPr/>
          <p:nvPr/>
        </p:nvSpPr>
        <p:spPr>
          <a:xfrm>
            <a:off x="5579029" y="5344800"/>
            <a:ext cx="280579" cy="344443"/>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1050" b="1" dirty="0">
                <a:latin typeface="メイリオ" panose="020B0604030504040204" pitchFamily="50" charset="-128"/>
                <a:ea typeface="メイリオ" panose="020B0604030504040204" pitchFamily="50" charset="-128"/>
              </a:rPr>
              <a:t>※</a:t>
            </a:r>
            <a:endParaRPr lang="ja-JP" altLang="en-US" sz="1050" b="1" dirty="0">
              <a:latin typeface="メイリオ" panose="020B0604030504040204" pitchFamily="50" charset="-128"/>
              <a:ea typeface="メイリオ" panose="020B0604030504040204" pitchFamily="50" charset="-128"/>
            </a:endParaRPr>
          </a:p>
        </p:txBody>
      </p:sp>
      <p:sp>
        <p:nvSpPr>
          <p:cNvPr id="30" name="矢印: 左 29">
            <a:extLst>
              <a:ext uri="{FF2B5EF4-FFF2-40B4-BE49-F238E27FC236}">
                <a16:creationId xmlns:a16="http://schemas.microsoft.com/office/drawing/2014/main" id="{DC7E87F1-D377-92C1-9B3B-C4DAEC93DF10}"/>
              </a:ext>
            </a:extLst>
          </p:cNvPr>
          <p:cNvSpPr/>
          <p:nvPr/>
        </p:nvSpPr>
        <p:spPr>
          <a:xfrm>
            <a:off x="8067412" y="4119000"/>
            <a:ext cx="615753" cy="27761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1" name="矢印: 左 30">
            <a:extLst>
              <a:ext uri="{FF2B5EF4-FFF2-40B4-BE49-F238E27FC236}">
                <a16:creationId xmlns:a16="http://schemas.microsoft.com/office/drawing/2014/main" id="{CAF5135F-FDF2-04F1-140C-45A396ED1B24}"/>
              </a:ext>
            </a:extLst>
          </p:cNvPr>
          <p:cNvSpPr/>
          <p:nvPr/>
        </p:nvSpPr>
        <p:spPr>
          <a:xfrm rot="5400000">
            <a:off x="6795556" y="4685856"/>
            <a:ext cx="549631" cy="31400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4" name="正方形/長方形 63">
            <a:extLst>
              <a:ext uri="{FF2B5EF4-FFF2-40B4-BE49-F238E27FC236}">
                <a16:creationId xmlns:a16="http://schemas.microsoft.com/office/drawing/2014/main" id="{F0347820-CAF2-5BB2-F086-1DCE352D220E}"/>
              </a:ext>
            </a:extLst>
          </p:cNvPr>
          <p:cNvSpPr/>
          <p:nvPr/>
        </p:nvSpPr>
        <p:spPr>
          <a:xfrm>
            <a:off x="6667014" y="5137339"/>
            <a:ext cx="810227" cy="3393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返還</a:t>
            </a:r>
          </a:p>
        </p:txBody>
      </p:sp>
      <p:sp>
        <p:nvSpPr>
          <p:cNvPr id="65" name="矢印: 左 64">
            <a:extLst>
              <a:ext uri="{FF2B5EF4-FFF2-40B4-BE49-F238E27FC236}">
                <a16:creationId xmlns:a16="http://schemas.microsoft.com/office/drawing/2014/main" id="{B86C73BF-0D71-DB69-F8DB-B2178ECAB3D9}"/>
              </a:ext>
            </a:extLst>
          </p:cNvPr>
          <p:cNvSpPr/>
          <p:nvPr/>
        </p:nvSpPr>
        <p:spPr>
          <a:xfrm>
            <a:off x="8042890" y="5528474"/>
            <a:ext cx="615753" cy="27761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6" name="矢印: 左 65">
            <a:extLst>
              <a:ext uri="{FF2B5EF4-FFF2-40B4-BE49-F238E27FC236}">
                <a16:creationId xmlns:a16="http://schemas.microsoft.com/office/drawing/2014/main" id="{345CD3BB-4F40-6744-AB95-A98104960AD3}"/>
              </a:ext>
            </a:extLst>
          </p:cNvPr>
          <p:cNvSpPr/>
          <p:nvPr/>
        </p:nvSpPr>
        <p:spPr>
          <a:xfrm>
            <a:off x="9239279" y="4857565"/>
            <a:ext cx="615753" cy="27761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7" name="正方形/長方形 66">
            <a:extLst>
              <a:ext uri="{FF2B5EF4-FFF2-40B4-BE49-F238E27FC236}">
                <a16:creationId xmlns:a16="http://schemas.microsoft.com/office/drawing/2014/main" id="{95EC55FE-FF4C-AD2E-A36B-FA40EB9DA7EC}"/>
              </a:ext>
            </a:extLst>
          </p:cNvPr>
          <p:cNvSpPr/>
          <p:nvPr/>
        </p:nvSpPr>
        <p:spPr>
          <a:xfrm>
            <a:off x="7807652" y="4709389"/>
            <a:ext cx="971762" cy="6115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代理返還</a:t>
            </a:r>
            <a:endParaRPr lang="en-US" altLang="ja-JP" sz="14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endParaRPr>
          </a:p>
          <a:p>
            <a:pPr algn="ctr"/>
            <a:r>
              <a:rPr lang="ja-JP" altLang="en-US" sz="11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または</a:t>
            </a:r>
            <a:endParaRPr lang="en-US" altLang="ja-JP" sz="11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endParaRPr>
          </a:p>
          <a:p>
            <a:pPr algn="ctr"/>
            <a:r>
              <a:rPr lang="ja-JP" altLang="en-US" sz="14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手当等</a:t>
            </a:r>
          </a:p>
        </p:txBody>
      </p:sp>
      <p:sp>
        <p:nvSpPr>
          <p:cNvPr id="68" name="正方形/長方形 67">
            <a:extLst>
              <a:ext uri="{FF2B5EF4-FFF2-40B4-BE49-F238E27FC236}">
                <a16:creationId xmlns:a16="http://schemas.microsoft.com/office/drawing/2014/main" id="{9CC66DF2-40D0-73F1-5402-50B1642D0AEA}"/>
              </a:ext>
            </a:extLst>
          </p:cNvPr>
          <p:cNvSpPr/>
          <p:nvPr/>
        </p:nvSpPr>
        <p:spPr>
          <a:xfrm>
            <a:off x="9170971" y="4550806"/>
            <a:ext cx="810227" cy="3393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補助金</a:t>
            </a:r>
          </a:p>
        </p:txBody>
      </p:sp>
      <p:sp>
        <p:nvSpPr>
          <p:cNvPr id="12" name="正方形/長方形 11">
            <a:extLst>
              <a:ext uri="{FF2B5EF4-FFF2-40B4-BE49-F238E27FC236}">
                <a16:creationId xmlns:a16="http://schemas.microsoft.com/office/drawing/2014/main" id="{435BBF8D-55EE-E791-4F1B-5CAF32F54C2F}"/>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23F9AEB5-A3FE-B685-88BD-BEA09FC72C2A}"/>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スライド番号プレースホルダー 16">
            <a:extLst>
              <a:ext uri="{FF2B5EF4-FFF2-40B4-BE49-F238E27FC236}">
                <a16:creationId xmlns:a16="http://schemas.microsoft.com/office/drawing/2014/main" id="{DB285921-076A-3559-3351-6459035E9930}"/>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5</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6" name="タイトル 1">
            <a:extLst>
              <a:ext uri="{FF2B5EF4-FFF2-40B4-BE49-F238E27FC236}">
                <a16:creationId xmlns:a16="http://schemas.microsoft.com/office/drawing/2014/main" id="{77D082B9-4C1A-C2B3-087F-7278B563BCBD}"/>
              </a:ext>
              <a:ext uri="{C183D7F6-B498-43B3-948B-1728B52AA6E4}">
                <adec:decorative xmlns:adec="http://schemas.microsoft.com/office/drawing/2017/decorative" val="0"/>
              </a:ext>
            </a:extLst>
          </p:cNvPr>
          <p:cNvSpPr txBox="1">
            <a:spLocks/>
          </p:cNvSpPr>
          <p:nvPr/>
        </p:nvSpPr>
        <p:spPr>
          <a:xfrm>
            <a:off x="1372369" y="746333"/>
            <a:ext cx="8887023" cy="45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zh-TW" altLang="en-US" sz="3400" b="1" spc="-244" dirty="0">
                <a:latin typeface="メイリオ" panose="020B0604030504040204" pitchFamily="50" charset="-128"/>
                <a:ea typeface="メイリオ" panose="020B0604030504040204" pitchFamily="50" charset="-128"/>
              </a:rPr>
              <a:t>中小企業人材確保奨学金返還支援事業補助金</a:t>
            </a:r>
          </a:p>
        </p:txBody>
      </p:sp>
      <p:sp>
        <p:nvSpPr>
          <p:cNvPr id="72" name="正方形/長方形 71">
            <a:extLst>
              <a:ext uri="{FF2B5EF4-FFF2-40B4-BE49-F238E27FC236}">
                <a16:creationId xmlns:a16="http://schemas.microsoft.com/office/drawing/2014/main" id="{489D3992-89E9-6BFF-1BF0-F76CB020A478}"/>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
        <p:nvSpPr>
          <p:cNvPr id="73" name="正方形/長方形 72">
            <a:extLst>
              <a:ext uri="{FF2B5EF4-FFF2-40B4-BE49-F238E27FC236}">
                <a16:creationId xmlns:a16="http://schemas.microsoft.com/office/drawing/2014/main" id="{B91A17A6-B66B-9BCE-E7BA-8D9A71FB28D9}"/>
              </a:ext>
            </a:extLst>
          </p:cNvPr>
          <p:cNvSpPr/>
          <p:nvPr/>
        </p:nvSpPr>
        <p:spPr>
          <a:xfrm>
            <a:off x="1444317" y="1130552"/>
            <a:ext cx="9346410" cy="140475"/>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4" name="図 73">
            <a:extLst>
              <a:ext uri="{FF2B5EF4-FFF2-40B4-BE49-F238E27FC236}">
                <a16:creationId xmlns:a16="http://schemas.microsoft.com/office/drawing/2014/main" id="{B2B72956-12A1-2889-8E19-4F0E02A657EC}"/>
              </a:ext>
            </a:extLst>
          </p:cNvPr>
          <p:cNvPicPr>
            <a:picLocks noChangeAspect="1"/>
          </p:cNvPicPr>
          <p:nvPr/>
        </p:nvPicPr>
        <p:blipFill>
          <a:blip r:embed="rId3"/>
          <a:stretch>
            <a:fillRect/>
          </a:stretch>
        </p:blipFill>
        <p:spPr>
          <a:xfrm>
            <a:off x="9728058" y="469777"/>
            <a:ext cx="1062668" cy="1142129"/>
          </a:xfrm>
          <a:prstGeom prst="rect">
            <a:avLst/>
          </a:prstGeom>
        </p:spPr>
      </p:pic>
    </p:spTree>
    <p:extLst>
      <p:ext uri="{BB962C8B-B14F-4D97-AF65-F5344CB8AC3E}">
        <p14:creationId xmlns:p14="http://schemas.microsoft.com/office/powerpoint/2010/main" val="1820332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B81FE-7DD0-31F6-69B0-2814AA6DA4B0}"/>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1578F38-6633-D65C-909B-7332B51CE44E}"/>
              </a:ext>
            </a:extLst>
          </p:cNvPr>
          <p:cNvSpPr txBox="1"/>
          <p:nvPr/>
        </p:nvSpPr>
        <p:spPr>
          <a:xfrm>
            <a:off x="1555486" y="1407374"/>
            <a:ext cx="3473715" cy="392415"/>
          </a:xfrm>
          <a:prstGeom prst="rect">
            <a:avLst/>
          </a:prstGeom>
          <a:solidFill>
            <a:schemeClr val="bg1">
              <a:lumMod val="95000"/>
            </a:schemeClr>
          </a:solidFill>
        </p:spPr>
        <p:txBody>
          <a:bodyPr wrap="square" rtlCol="0">
            <a:spAutoFit/>
          </a:bodyPr>
          <a:lstStyle/>
          <a:p>
            <a:pPr defTabSz="742950"/>
            <a:r>
              <a:rPr lang="en-US" altLang="ja-JP" sz="1950" b="1" dirty="0">
                <a:solidFill>
                  <a:srgbClr val="FF0000"/>
                </a:solidFill>
                <a:latin typeface="メイリオ" panose="020B0604030504040204" pitchFamily="50" charset="-128"/>
                <a:ea typeface="メイリオ" panose="020B0604030504040204" pitchFamily="50" charset="-128"/>
              </a:rPr>
              <a:t>2026</a:t>
            </a:r>
            <a:r>
              <a:rPr lang="ja-JP" altLang="en-US" sz="1950" b="1" dirty="0">
                <a:solidFill>
                  <a:srgbClr val="FF0000"/>
                </a:solidFill>
                <a:latin typeface="メイリオ" panose="020B0604030504040204" pitchFamily="50" charset="-128"/>
                <a:ea typeface="メイリオ" panose="020B0604030504040204" pitchFamily="50" charset="-128"/>
              </a:rPr>
              <a:t>年度より見直しを実施</a:t>
            </a:r>
            <a:endParaRPr lang="en-US" altLang="ja-JP" sz="1950" b="1" dirty="0">
              <a:solidFill>
                <a:srgbClr val="FF0000"/>
              </a:solidFill>
              <a:latin typeface="メイリオ" panose="020B0604030504040204" pitchFamily="50" charset="-128"/>
              <a:ea typeface="メイリオ" panose="020B0604030504040204" pitchFamily="50" charset="-128"/>
            </a:endParaRPr>
          </a:p>
        </p:txBody>
      </p:sp>
      <p:sp>
        <p:nvSpPr>
          <p:cNvPr id="15" name="スライド番号プレースホルダー 16">
            <a:extLst>
              <a:ext uri="{FF2B5EF4-FFF2-40B4-BE49-F238E27FC236}">
                <a16:creationId xmlns:a16="http://schemas.microsoft.com/office/drawing/2014/main" id="{2B25276F-07BA-0B1A-F798-A23EB3168758}"/>
              </a:ext>
            </a:extLst>
          </p:cNvPr>
          <p:cNvSpPr txBox="1">
            <a:spLocks/>
          </p:cNvSpPr>
          <p:nvPr/>
        </p:nvSpPr>
        <p:spPr>
          <a:xfrm>
            <a:off x="5859607" y="5807277"/>
            <a:ext cx="472786" cy="200904"/>
          </a:xfrm>
          <a:prstGeom prst="rect">
            <a:avLst/>
          </a:prstGeom>
        </p:spPr>
        <p:txBody>
          <a:bodyPr vert="horz" lIns="74295" tIns="37148" rIns="74295" bIns="37148"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defTabSz="742950"/>
            <a:fld id="{144D00E4-2427-4BFB-98D0-4859412BCA77}" type="slidenum">
              <a:rPr lang="ja-JP" altLang="en-US" sz="975">
                <a:solidFill>
                  <a:prstClr val="white"/>
                </a:solidFill>
                <a:latin typeface="BIZ UDゴシック" panose="020B0400000000000000" pitchFamily="49" charset="-128"/>
                <a:ea typeface="BIZ UDゴシック" panose="020B0400000000000000" pitchFamily="49" charset="-128"/>
              </a:rPr>
              <a:pPr algn="ctr" defTabSz="742950"/>
              <a:t>6</a:t>
            </a:fld>
            <a:endParaRPr lang="ja-JP" altLang="en-US" sz="975" dirty="0">
              <a:solidFill>
                <a:prstClr val="white"/>
              </a:solidFill>
              <a:latin typeface="BIZ UDゴシック" panose="020B0400000000000000" pitchFamily="49" charset="-128"/>
              <a:ea typeface="BIZ UDゴシック" panose="020B0400000000000000" pitchFamily="49" charset="-128"/>
            </a:endParaRPr>
          </a:p>
        </p:txBody>
      </p:sp>
      <p:graphicFrame>
        <p:nvGraphicFramePr>
          <p:cNvPr id="14" name="表 13">
            <a:extLst>
              <a:ext uri="{FF2B5EF4-FFF2-40B4-BE49-F238E27FC236}">
                <a16:creationId xmlns:a16="http://schemas.microsoft.com/office/drawing/2014/main" id="{CEF7D1EF-A22B-9F10-52F4-27DC4ECFEE44}"/>
              </a:ext>
            </a:extLst>
          </p:cNvPr>
          <p:cNvGraphicFramePr>
            <a:graphicFrameLocks noGrp="1"/>
          </p:cNvGraphicFramePr>
          <p:nvPr>
            <p:extLst>
              <p:ext uri="{D42A27DB-BD31-4B8C-83A1-F6EECF244321}">
                <p14:modId xmlns:p14="http://schemas.microsoft.com/office/powerpoint/2010/main" val="3191981339"/>
              </p:ext>
            </p:extLst>
          </p:nvPr>
        </p:nvGraphicFramePr>
        <p:xfrm>
          <a:off x="1411941" y="1868136"/>
          <a:ext cx="9894234" cy="4405030"/>
        </p:xfrm>
        <a:graphic>
          <a:graphicData uri="http://schemas.openxmlformats.org/drawingml/2006/table">
            <a:tbl>
              <a:tblPr firstRow="1" bandRow="1">
                <a:tableStyleId>{5C22544A-7EE6-4342-B048-85BDC9FD1C3A}</a:tableStyleId>
              </a:tblPr>
              <a:tblGrid>
                <a:gridCol w="1586753">
                  <a:extLst>
                    <a:ext uri="{9D8B030D-6E8A-4147-A177-3AD203B41FA5}">
                      <a16:colId xmlns:a16="http://schemas.microsoft.com/office/drawing/2014/main" val="617349465"/>
                    </a:ext>
                  </a:extLst>
                </a:gridCol>
                <a:gridCol w="3149690">
                  <a:extLst>
                    <a:ext uri="{9D8B030D-6E8A-4147-A177-3AD203B41FA5}">
                      <a16:colId xmlns:a16="http://schemas.microsoft.com/office/drawing/2014/main" val="3898617211"/>
                    </a:ext>
                  </a:extLst>
                </a:gridCol>
                <a:gridCol w="5157791">
                  <a:extLst>
                    <a:ext uri="{9D8B030D-6E8A-4147-A177-3AD203B41FA5}">
                      <a16:colId xmlns:a16="http://schemas.microsoft.com/office/drawing/2014/main" val="4209518702"/>
                    </a:ext>
                  </a:extLst>
                </a:gridCol>
              </a:tblGrid>
              <a:tr h="567716">
                <a:tc>
                  <a:txBody>
                    <a:bodyPr/>
                    <a:lstStyle/>
                    <a:p>
                      <a:pPr algn="ctr"/>
                      <a:r>
                        <a:rPr kumimoji="1" lang="ja-JP" altLang="en-US" sz="1800" dirty="0">
                          <a:latin typeface="メイリオ" panose="020B0604030504040204" pitchFamily="50" charset="-128"/>
                          <a:ea typeface="メイリオ" panose="020B0604030504040204" pitchFamily="50" charset="-128"/>
                        </a:rPr>
                        <a:t>項　目</a:t>
                      </a:r>
                    </a:p>
                  </a:txBody>
                  <a:tcPr anchor="ctr">
                    <a:solidFill>
                      <a:schemeClr val="accent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変更前（～</a:t>
                      </a:r>
                      <a:r>
                        <a:rPr kumimoji="1" lang="en-US" altLang="ja-JP" sz="1800" dirty="0">
                          <a:latin typeface="メイリオ" panose="020B0604030504040204" pitchFamily="50" charset="-128"/>
                          <a:ea typeface="メイリオ" panose="020B0604030504040204" pitchFamily="50" charset="-128"/>
                        </a:rPr>
                        <a:t>2025</a:t>
                      </a:r>
                      <a:r>
                        <a:rPr kumimoji="1" lang="ja-JP" altLang="en-US" sz="1800" dirty="0">
                          <a:latin typeface="メイリオ" panose="020B0604030504040204" pitchFamily="50" charset="-128"/>
                          <a:ea typeface="メイリオ" panose="020B0604030504040204" pitchFamily="50" charset="-128"/>
                        </a:rPr>
                        <a:t>年度）</a:t>
                      </a:r>
                    </a:p>
                  </a:txBody>
                  <a:tcPr anchor="ctr">
                    <a:solidFill>
                      <a:schemeClr val="accent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変更後（</a:t>
                      </a:r>
                      <a:r>
                        <a:rPr kumimoji="1" lang="en-US" altLang="ja-JP" sz="1800" dirty="0">
                          <a:latin typeface="メイリオ" panose="020B0604030504040204" pitchFamily="50" charset="-128"/>
                          <a:ea typeface="メイリオ" panose="020B0604030504040204" pitchFamily="50" charset="-128"/>
                        </a:rPr>
                        <a:t>2026</a:t>
                      </a:r>
                      <a:r>
                        <a:rPr kumimoji="1" lang="ja-JP" altLang="en-US" sz="1800" dirty="0">
                          <a:latin typeface="メイリオ" panose="020B0604030504040204" pitchFamily="50" charset="-128"/>
                          <a:ea typeface="メイリオ" panose="020B0604030504040204" pitchFamily="50" charset="-128"/>
                        </a:rPr>
                        <a:t>年度～）</a:t>
                      </a:r>
                    </a:p>
                  </a:txBody>
                  <a:tcPr anchor="ctr">
                    <a:solidFill>
                      <a:schemeClr val="accent2"/>
                    </a:solidFill>
                  </a:tcPr>
                </a:tc>
                <a:extLst>
                  <a:ext uri="{0D108BD9-81ED-4DB2-BD59-A6C34878D82A}">
                    <a16:rowId xmlns:a16="http://schemas.microsoft.com/office/drawing/2014/main" val="1347209590"/>
                  </a:ext>
                </a:extLst>
              </a:tr>
              <a:tr h="897577">
                <a:tc>
                  <a:txBody>
                    <a:bodyPr/>
                    <a:lstStyle/>
                    <a:p>
                      <a:pPr algn="ctr"/>
                      <a:r>
                        <a:rPr kumimoji="1" lang="ja-JP" altLang="en-US" sz="1600" dirty="0">
                          <a:latin typeface="メイリオ" panose="020B0604030504040204" pitchFamily="50" charset="-128"/>
                          <a:ea typeface="メイリオ" panose="020B0604030504040204" pitchFamily="50" charset="-128"/>
                        </a:rPr>
                        <a:t>１人当たりの</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総補助額</a:t>
                      </a:r>
                    </a:p>
                  </a:txBody>
                  <a:tcPr anchor="ctr"/>
                </a:tc>
                <a:tc gridSpan="2">
                  <a:txBody>
                    <a:bodyPr/>
                    <a:lstStyle/>
                    <a:p>
                      <a:pPr algn="ctr"/>
                      <a:r>
                        <a:rPr kumimoji="1" lang="en-US" altLang="ja-JP" sz="1600" dirty="0">
                          <a:latin typeface="メイリオ" panose="020B0604030504040204" pitchFamily="50" charset="-128"/>
                          <a:ea typeface="メイリオ" panose="020B0604030504040204" pitchFamily="50" charset="-128"/>
                        </a:rPr>
                        <a:t>600</a:t>
                      </a:r>
                      <a:r>
                        <a:rPr kumimoji="1" lang="ja-JP" altLang="en-US" sz="1600" dirty="0">
                          <a:latin typeface="メイリオ" panose="020B0604030504040204" pitchFamily="50" charset="-128"/>
                          <a:ea typeface="メイリオ" panose="020B0604030504040204" pitchFamily="50" charset="-128"/>
                        </a:rPr>
                        <a:t>千円</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変更なし</a:t>
                      </a:r>
                      <a:r>
                        <a:rPr kumimoji="1" lang="en-US" altLang="ja-JP" sz="1600" dirty="0">
                          <a:latin typeface="メイリオ" panose="020B0604030504040204" pitchFamily="50" charset="-128"/>
                          <a:ea typeface="メイリオ" panose="020B0604030504040204" pitchFamily="50" charset="-128"/>
                        </a:rPr>
                        <a:t>】</a:t>
                      </a:r>
                      <a:endParaRPr kumimoji="1" lang="ja-JP" altLang="en-US" sz="1600"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86685442"/>
                  </a:ext>
                </a:extLst>
              </a:tr>
              <a:tr h="897577">
                <a:tc>
                  <a:txBody>
                    <a:bodyPr/>
                    <a:lstStyle/>
                    <a:p>
                      <a:pPr algn="ctr"/>
                      <a:r>
                        <a:rPr kumimoji="1" lang="ja-JP" altLang="en-US" sz="1600">
                          <a:latin typeface="メイリオ" panose="020B0604030504040204" pitchFamily="50" charset="-128"/>
                          <a:ea typeface="メイリオ" panose="020B0604030504040204" pitchFamily="50" charset="-128"/>
                        </a:rPr>
                        <a:t>補助率</a:t>
                      </a:r>
                      <a:endParaRPr kumimoji="1" lang="ja-JP" altLang="en-US" sz="1600" dirty="0">
                        <a:latin typeface="メイリオ" panose="020B0604030504040204" pitchFamily="50" charset="-128"/>
                        <a:ea typeface="メイリオ" panose="020B0604030504040204" pitchFamily="50" charset="-128"/>
                      </a:endParaRPr>
                    </a:p>
                  </a:txBody>
                  <a:tcPr anchor="ctr"/>
                </a:tc>
                <a:tc gridSpan="2">
                  <a:txBody>
                    <a:bodyPr/>
                    <a:lstStyle/>
                    <a:p>
                      <a:pPr algn="ctr"/>
                      <a:r>
                        <a:rPr kumimoji="1" lang="ja-JP" altLang="en-US" sz="1600" dirty="0">
                          <a:latin typeface="メイリオ" panose="020B0604030504040204" pitchFamily="50" charset="-128"/>
                          <a:ea typeface="メイリオ" panose="020B0604030504040204" pitchFamily="50" charset="-128"/>
                        </a:rPr>
                        <a:t>１／２以内</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変更なし</a:t>
                      </a:r>
                      <a:r>
                        <a:rPr kumimoji="1" lang="en-US" altLang="ja-JP" sz="1600" dirty="0">
                          <a:latin typeface="メイリオ" panose="020B0604030504040204" pitchFamily="50" charset="-128"/>
                          <a:ea typeface="メイリオ" panose="020B0604030504040204" pitchFamily="50" charset="-128"/>
                        </a:rPr>
                        <a:t>】</a:t>
                      </a:r>
                      <a:endParaRPr kumimoji="1" lang="ja-JP" altLang="en-US" sz="1600"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39184023"/>
                  </a:ext>
                </a:extLst>
              </a:tr>
              <a:tr h="897577">
                <a:tc>
                  <a:txBody>
                    <a:bodyPr/>
                    <a:lstStyle/>
                    <a:p>
                      <a:pPr algn="ctr"/>
                      <a:r>
                        <a:rPr kumimoji="1" lang="ja-JP" altLang="en-US" sz="1600">
                          <a:latin typeface="メイリオ" panose="020B0604030504040204" pitchFamily="50" charset="-128"/>
                          <a:ea typeface="メイリオ" panose="020B0604030504040204" pitchFamily="50" charset="-128"/>
                        </a:rPr>
                        <a:t>補助額</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600">
                          <a:latin typeface="メイリオ" panose="020B0604030504040204" pitchFamily="50" charset="-128"/>
                          <a:ea typeface="メイリオ" panose="020B0604030504040204" pitchFamily="50" charset="-128"/>
                        </a:rPr>
                        <a:t>上限</a:t>
                      </a:r>
                      <a:r>
                        <a:rPr kumimoji="1" lang="en-US" altLang="ja-JP" sz="1600">
                          <a:latin typeface="メイリオ" panose="020B0604030504040204" pitchFamily="50" charset="-128"/>
                          <a:ea typeface="メイリオ" panose="020B0604030504040204" pitchFamily="50" charset="-128"/>
                        </a:rPr>
                        <a:t>200</a:t>
                      </a:r>
                      <a:r>
                        <a:rPr kumimoji="1" lang="ja-JP" altLang="en-US" sz="1600">
                          <a:latin typeface="メイリオ" panose="020B0604030504040204" pitchFamily="50" charset="-128"/>
                          <a:ea typeface="メイリオ" panose="020B0604030504040204" pitchFamily="50" charset="-128"/>
                        </a:rPr>
                        <a:t>千円／年・人</a:t>
                      </a:r>
                      <a:endParaRPr kumimoji="1" lang="ja-JP" altLang="en-US" sz="1600" dirty="0">
                        <a:latin typeface="メイリオ" panose="020B0604030504040204" pitchFamily="50" charset="-128"/>
                        <a:ea typeface="メイリオ" panose="020B0604030504040204" pitchFamily="50" charset="-128"/>
                      </a:endParaRPr>
                    </a:p>
                  </a:txBody>
                  <a:tcPr anchor="ctr"/>
                </a:tc>
                <a:tc rowSpan="2">
                  <a:txBody>
                    <a:bodyPr/>
                    <a:lstStyle/>
                    <a:p>
                      <a:pPr algn="l"/>
                      <a:r>
                        <a:rPr kumimoji="1" lang="ja-JP" altLang="en-US" dirty="0">
                          <a:latin typeface="メイリオ" panose="020B0604030504040204" pitchFamily="50" charset="-128"/>
                          <a:ea typeface="メイリオ" panose="020B0604030504040204" pitchFamily="50" charset="-128"/>
                        </a:rPr>
                        <a:t>　　</a:t>
                      </a:r>
                      <a:r>
                        <a:rPr kumimoji="1" lang="ja-JP" altLang="en-US" sz="1600" dirty="0">
                          <a:latin typeface="メイリオ" panose="020B0604030504040204" pitchFamily="50" charset="-128"/>
                          <a:ea typeface="メイリオ" panose="020B0604030504040204" pitchFamily="50" charset="-128"/>
                        </a:rPr>
                        <a:t>以下の①、②から企業が選択</a:t>
                      </a:r>
                      <a:endParaRPr kumimoji="1" lang="en-US" altLang="ja-JP" sz="1600" dirty="0">
                        <a:latin typeface="メイリオ" panose="020B0604030504040204" pitchFamily="50" charset="-128"/>
                        <a:ea typeface="メイリオ" panose="020B0604030504040204" pitchFamily="50" charset="-128"/>
                      </a:endParaRPr>
                    </a:p>
                    <a:p>
                      <a:pPr algn="l"/>
                      <a:endParaRPr kumimoji="1" lang="en-US" altLang="ja-JP" sz="800" dirty="0">
                        <a:latin typeface="メイリオ" panose="020B0604030504040204" pitchFamily="50" charset="-128"/>
                        <a:ea typeface="メイリオ" panose="020B0604030504040204" pitchFamily="50" charset="-128"/>
                      </a:endParaRPr>
                    </a:p>
                    <a:p>
                      <a:pPr algn="l"/>
                      <a:r>
                        <a:rPr kumimoji="1" lang="ja-JP" altLang="en-US" dirty="0">
                          <a:latin typeface="メイリオ" panose="020B0604030504040204" pitchFamily="50" charset="-128"/>
                          <a:ea typeface="メイリオ" panose="020B0604030504040204" pitchFamily="50" charset="-128"/>
                        </a:rPr>
                        <a:t>　　</a:t>
                      </a:r>
                      <a:r>
                        <a:rPr kumimoji="1" lang="ja-JP" altLang="en-US" sz="1600" dirty="0">
                          <a:latin typeface="メイリオ" panose="020B0604030504040204" pitchFamily="50" charset="-128"/>
                          <a:ea typeface="メイリオ" panose="020B0604030504040204" pitchFamily="50" charset="-128"/>
                        </a:rPr>
                        <a:t>①補　 助　 額 ：</a:t>
                      </a:r>
                      <a:r>
                        <a:rPr kumimoji="1" lang="ja-JP" altLang="en-US" sz="1600" b="1" dirty="0">
                          <a:solidFill>
                            <a:srgbClr val="FF0000"/>
                          </a:solidFill>
                          <a:latin typeface="メイリオ" panose="020B0604030504040204" pitchFamily="50" charset="-128"/>
                          <a:ea typeface="メイリオ" panose="020B0604030504040204" pitchFamily="50" charset="-128"/>
                        </a:rPr>
                        <a:t>上限</a:t>
                      </a:r>
                      <a:r>
                        <a:rPr kumimoji="1" lang="en-US" altLang="ja-JP" sz="1600" b="1" dirty="0">
                          <a:solidFill>
                            <a:srgbClr val="FF0000"/>
                          </a:solidFill>
                          <a:latin typeface="メイリオ" panose="020B0604030504040204" pitchFamily="50" charset="-128"/>
                          <a:ea typeface="メイリオ" panose="020B0604030504040204" pitchFamily="50" charset="-128"/>
                        </a:rPr>
                        <a:t>200</a:t>
                      </a:r>
                      <a:r>
                        <a:rPr kumimoji="1" lang="ja-JP" altLang="en-US" sz="1600" b="1" dirty="0">
                          <a:solidFill>
                            <a:srgbClr val="FF0000"/>
                          </a:solidFill>
                          <a:latin typeface="メイリオ" panose="020B0604030504040204" pitchFamily="50" charset="-128"/>
                          <a:ea typeface="メイリオ" panose="020B0604030504040204" pitchFamily="50" charset="-128"/>
                        </a:rPr>
                        <a:t>千円／年・人</a:t>
                      </a:r>
                      <a:endParaRPr kumimoji="1" lang="en-US" altLang="ja-JP" sz="1600" b="1" dirty="0">
                        <a:solidFill>
                          <a:srgbClr val="FF0000"/>
                        </a:solidFill>
                        <a:latin typeface="メイリオ" panose="020B0604030504040204" pitchFamily="50" charset="-128"/>
                        <a:ea typeface="メイリオ" panose="020B0604030504040204" pitchFamily="50" charset="-128"/>
                      </a:endParaRPr>
                    </a:p>
                    <a:p>
                      <a:pPr algn="l"/>
                      <a:r>
                        <a:rPr kumimoji="1" lang="ja-JP" altLang="en-US" sz="1600" dirty="0">
                          <a:latin typeface="メイリオ" panose="020B0604030504040204" pitchFamily="50" charset="-128"/>
                          <a:ea typeface="メイリオ" panose="020B0604030504040204" pitchFamily="50" charset="-128"/>
                        </a:rPr>
                        <a:t>　　　補助対象期間：</a:t>
                      </a:r>
                      <a:r>
                        <a:rPr kumimoji="1" lang="ja-JP" altLang="en-US" sz="1600" b="1" dirty="0">
                          <a:solidFill>
                            <a:srgbClr val="FF0000"/>
                          </a:solidFill>
                          <a:latin typeface="メイリオ" panose="020B0604030504040204" pitchFamily="50" charset="-128"/>
                          <a:ea typeface="メイリオ" panose="020B0604030504040204" pitchFamily="50" charset="-128"/>
                        </a:rPr>
                        <a:t>支援開始から３年間</a:t>
                      </a:r>
                      <a:endParaRPr kumimoji="1" lang="en-US" altLang="ja-JP" sz="1600" b="1" dirty="0">
                        <a:solidFill>
                          <a:srgbClr val="FF0000"/>
                        </a:solidFill>
                        <a:latin typeface="メイリオ" panose="020B0604030504040204" pitchFamily="50" charset="-128"/>
                        <a:ea typeface="メイリオ" panose="020B0604030504040204" pitchFamily="50" charset="-128"/>
                      </a:endParaRPr>
                    </a:p>
                    <a:p>
                      <a:pPr algn="l"/>
                      <a:endParaRPr kumimoji="1" lang="en-US" altLang="ja-JP" sz="800" dirty="0">
                        <a:latin typeface="メイリオ" panose="020B0604030504040204" pitchFamily="50" charset="-128"/>
                        <a:ea typeface="メイリオ" panose="020B0604030504040204" pitchFamily="50" charset="-128"/>
                      </a:endParaRPr>
                    </a:p>
                    <a:p>
                      <a:pPr algn="l"/>
                      <a:r>
                        <a:rPr kumimoji="1" lang="ja-JP" altLang="en-US" dirty="0">
                          <a:latin typeface="メイリオ" panose="020B0604030504040204" pitchFamily="50" charset="-128"/>
                          <a:ea typeface="メイリオ" panose="020B0604030504040204" pitchFamily="50" charset="-128"/>
                        </a:rPr>
                        <a:t>　　</a:t>
                      </a:r>
                      <a:r>
                        <a:rPr kumimoji="1" lang="ja-JP" altLang="en-US" sz="1600" dirty="0">
                          <a:latin typeface="メイリオ" panose="020B0604030504040204" pitchFamily="50" charset="-128"/>
                          <a:ea typeface="メイリオ" panose="020B0604030504040204" pitchFamily="50" charset="-128"/>
                        </a:rPr>
                        <a:t>②補　 助　 額 ：</a:t>
                      </a:r>
                      <a:r>
                        <a:rPr kumimoji="1" lang="ja-JP" altLang="en-US" sz="1600" b="1" dirty="0">
                          <a:solidFill>
                            <a:srgbClr val="FF0000"/>
                          </a:solidFill>
                          <a:latin typeface="メイリオ" panose="020B0604030504040204" pitchFamily="50" charset="-128"/>
                          <a:ea typeface="メイリオ" panose="020B0604030504040204" pitchFamily="50" charset="-128"/>
                        </a:rPr>
                        <a:t>上限</a:t>
                      </a:r>
                      <a:r>
                        <a:rPr kumimoji="1" lang="en-US" altLang="ja-JP" sz="1600" b="1" dirty="0">
                          <a:solidFill>
                            <a:srgbClr val="FF0000"/>
                          </a:solidFill>
                          <a:latin typeface="メイリオ" panose="020B0604030504040204" pitchFamily="50" charset="-128"/>
                          <a:ea typeface="メイリオ" panose="020B0604030504040204" pitchFamily="50" charset="-128"/>
                        </a:rPr>
                        <a:t>100</a:t>
                      </a:r>
                      <a:r>
                        <a:rPr kumimoji="1" lang="ja-JP" altLang="en-US" sz="1600" b="1" dirty="0">
                          <a:solidFill>
                            <a:srgbClr val="FF0000"/>
                          </a:solidFill>
                          <a:latin typeface="メイリオ" panose="020B0604030504040204" pitchFamily="50" charset="-128"/>
                          <a:ea typeface="メイリオ" panose="020B0604030504040204" pitchFamily="50" charset="-128"/>
                        </a:rPr>
                        <a:t>千円／年・人</a:t>
                      </a:r>
                      <a:endParaRPr kumimoji="1" lang="en-US" altLang="ja-JP" sz="1600" b="1" dirty="0">
                        <a:solidFill>
                          <a:srgbClr val="FF0000"/>
                        </a:solidFill>
                        <a:latin typeface="メイリオ" panose="020B0604030504040204" pitchFamily="50" charset="-128"/>
                        <a:ea typeface="メイリオ" panose="020B0604030504040204" pitchFamily="50" charset="-128"/>
                      </a:endParaRPr>
                    </a:p>
                    <a:p>
                      <a:pPr algn="l"/>
                      <a:r>
                        <a:rPr kumimoji="1" lang="ja-JP" altLang="en-US" sz="1600" dirty="0">
                          <a:latin typeface="メイリオ" panose="020B0604030504040204" pitchFamily="50" charset="-128"/>
                          <a:ea typeface="メイリオ" panose="020B0604030504040204" pitchFamily="50" charset="-128"/>
                        </a:rPr>
                        <a:t>　　　補助対象期間：</a:t>
                      </a:r>
                      <a:r>
                        <a:rPr kumimoji="1" lang="ja-JP" altLang="en-US" sz="1600" b="1" dirty="0">
                          <a:solidFill>
                            <a:srgbClr val="FF0000"/>
                          </a:solidFill>
                          <a:latin typeface="メイリオ" panose="020B0604030504040204" pitchFamily="50" charset="-128"/>
                          <a:ea typeface="メイリオ" panose="020B0604030504040204" pitchFamily="50" charset="-128"/>
                        </a:rPr>
                        <a:t>支援開始から６年間</a:t>
                      </a:r>
                      <a:endParaRPr kumimoji="1" lang="en-US" altLang="ja-JP" sz="1600" b="1" dirty="0">
                        <a:solidFill>
                          <a:srgbClr val="FF0000"/>
                        </a:solidFill>
                        <a:latin typeface="メイリオ" panose="020B0604030504040204" pitchFamily="50" charset="-128"/>
                        <a:ea typeface="メイリオ" panose="020B0604030504040204" pitchFamily="50" charset="-128"/>
                      </a:endParaRPr>
                    </a:p>
                    <a:p>
                      <a:pPr algn="l"/>
                      <a:endParaRPr kumimoji="1" lang="en-US" altLang="ja-JP" sz="800" dirty="0">
                        <a:latin typeface="メイリオ" panose="020B0604030504040204" pitchFamily="50" charset="-128"/>
                        <a:ea typeface="メイリオ" panose="020B0604030504040204" pitchFamily="50" charset="-128"/>
                      </a:endParaRPr>
                    </a:p>
                    <a:p>
                      <a:pPr algn="l"/>
                      <a:r>
                        <a:rPr kumimoji="1" lang="ja-JP" altLang="en-US" dirty="0">
                          <a:latin typeface="メイリオ" panose="020B0604030504040204" pitchFamily="50" charset="-128"/>
                          <a:ea typeface="メイリオ" panose="020B0604030504040204" pitchFamily="50" charset="-128"/>
                        </a:rPr>
                        <a:t>　　</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補助対象期間：企業の支援開始月から起算</a:t>
                      </a:r>
                    </a:p>
                  </a:txBody>
                  <a:tcPr anchor="ctr"/>
                </a:tc>
                <a:extLst>
                  <a:ext uri="{0D108BD9-81ED-4DB2-BD59-A6C34878D82A}">
                    <a16:rowId xmlns:a16="http://schemas.microsoft.com/office/drawing/2014/main" val="1989325768"/>
                  </a:ext>
                </a:extLst>
              </a:tr>
              <a:tr h="961465">
                <a:tc>
                  <a:txBody>
                    <a:bodyPr/>
                    <a:lstStyle/>
                    <a:p>
                      <a:pPr algn="ctr"/>
                      <a:r>
                        <a:rPr kumimoji="1" lang="ja-JP" altLang="en-US" sz="1600">
                          <a:latin typeface="メイリオ" panose="020B0604030504040204" pitchFamily="50" charset="-128"/>
                          <a:ea typeface="メイリオ" panose="020B0604030504040204" pitchFamily="50" charset="-128"/>
                        </a:rPr>
                        <a:t>補助対象期間</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600" dirty="0">
                          <a:latin typeface="メイリオ" panose="020B0604030504040204" pitchFamily="50" charset="-128"/>
                          <a:ea typeface="メイリオ" panose="020B0604030504040204" pitchFamily="50" charset="-128"/>
                        </a:rPr>
                        <a:t>従業員を雇用した日の属する</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年度を含め「３会計年度」</a:t>
                      </a:r>
                    </a:p>
                  </a:txBody>
                  <a:tcPr anchor="ctr"/>
                </a:tc>
                <a:tc vMerge="1">
                  <a:txBody>
                    <a:bodyPr/>
                    <a:lstStyle/>
                    <a:p>
                      <a:pPr algn="ctr"/>
                      <a:endParaRPr kumimoji="1" lang="ja-JP" altLang="en-US" dirty="0"/>
                    </a:p>
                  </a:txBody>
                  <a:tcPr/>
                </a:tc>
                <a:extLst>
                  <a:ext uri="{0D108BD9-81ED-4DB2-BD59-A6C34878D82A}">
                    <a16:rowId xmlns:a16="http://schemas.microsoft.com/office/drawing/2014/main" val="1679681021"/>
                  </a:ext>
                </a:extLst>
              </a:tr>
            </a:tbl>
          </a:graphicData>
        </a:graphic>
      </p:graphicFrame>
      <p:sp>
        <p:nvSpPr>
          <p:cNvPr id="16" name="正方形/長方形 15">
            <a:extLst>
              <a:ext uri="{FF2B5EF4-FFF2-40B4-BE49-F238E27FC236}">
                <a16:creationId xmlns:a16="http://schemas.microsoft.com/office/drawing/2014/main" id="{B12072DA-081B-DBF9-2A76-E079E1C07F29}"/>
              </a:ext>
            </a:extLst>
          </p:cNvPr>
          <p:cNvSpPr/>
          <p:nvPr/>
        </p:nvSpPr>
        <p:spPr>
          <a:xfrm>
            <a:off x="6229351" y="4231779"/>
            <a:ext cx="4791074" cy="19956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 name="正方形/長方形 4">
            <a:extLst>
              <a:ext uri="{FF2B5EF4-FFF2-40B4-BE49-F238E27FC236}">
                <a16:creationId xmlns:a16="http://schemas.microsoft.com/office/drawing/2014/main" id="{D80AE047-9E41-4717-C59E-16FE6BC847DE}"/>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672EFFEF-78C2-6FAB-8FE0-50256D8C6CFE}"/>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2" name="スライド番号プレースホルダー 16">
            <a:extLst>
              <a:ext uri="{FF2B5EF4-FFF2-40B4-BE49-F238E27FC236}">
                <a16:creationId xmlns:a16="http://schemas.microsoft.com/office/drawing/2014/main" id="{083C0E76-8F56-9630-A543-719080D8F2CD}"/>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6</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3" name="タイトル 1">
            <a:extLst>
              <a:ext uri="{FF2B5EF4-FFF2-40B4-BE49-F238E27FC236}">
                <a16:creationId xmlns:a16="http://schemas.microsoft.com/office/drawing/2014/main" id="{ABC0E0E8-1B5A-6B19-641F-AE9129919CC4}"/>
              </a:ext>
              <a:ext uri="{C183D7F6-B498-43B3-948B-1728B52AA6E4}">
                <adec:decorative xmlns:adec="http://schemas.microsoft.com/office/drawing/2017/decorative" val="0"/>
              </a:ext>
            </a:extLst>
          </p:cNvPr>
          <p:cNvSpPr txBox="1">
            <a:spLocks/>
          </p:cNvSpPr>
          <p:nvPr/>
        </p:nvSpPr>
        <p:spPr>
          <a:xfrm>
            <a:off x="1372369" y="746333"/>
            <a:ext cx="8887023" cy="45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zh-TW" altLang="en-US" sz="3400" b="1" spc="-244" dirty="0">
                <a:latin typeface="メイリオ" panose="020B0604030504040204" pitchFamily="50" charset="-128"/>
                <a:ea typeface="メイリオ" panose="020B0604030504040204" pitchFamily="50" charset="-128"/>
              </a:rPr>
              <a:t>中小企業人材確保奨学金返還支援事業補助金</a:t>
            </a:r>
          </a:p>
        </p:txBody>
      </p:sp>
      <p:sp>
        <p:nvSpPr>
          <p:cNvPr id="17" name="正方形/長方形 16">
            <a:extLst>
              <a:ext uri="{FF2B5EF4-FFF2-40B4-BE49-F238E27FC236}">
                <a16:creationId xmlns:a16="http://schemas.microsoft.com/office/drawing/2014/main" id="{830F5117-8A7F-FDC8-C9A0-9CF0241CE7E4}"/>
              </a:ext>
            </a:extLst>
          </p:cNvPr>
          <p:cNvSpPr/>
          <p:nvPr/>
        </p:nvSpPr>
        <p:spPr>
          <a:xfrm>
            <a:off x="1444317" y="1130552"/>
            <a:ext cx="9346410" cy="140475"/>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52D1E695-8329-9EEB-5A56-CABCDC6575BB}"/>
              </a:ext>
            </a:extLst>
          </p:cNvPr>
          <p:cNvPicPr>
            <a:picLocks noChangeAspect="1"/>
          </p:cNvPicPr>
          <p:nvPr/>
        </p:nvPicPr>
        <p:blipFill>
          <a:blip r:embed="rId3"/>
          <a:stretch>
            <a:fillRect/>
          </a:stretch>
        </p:blipFill>
        <p:spPr>
          <a:xfrm>
            <a:off x="9728058" y="469777"/>
            <a:ext cx="1062668" cy="1142129"/>
          </a:xfrm>
          <a:prstGeom prst="rect">
            <a:avLst/>
          </a:prstGeom>
        </p:spPr>
      </p:pic>
      <p:sp>
        <p:nvSpPr>
          <p:cNvPr id="19" name="正方形/長方形 18">
            <a:extLst>
              <a:ext uri="{FF2B5EF4-FFF2-40B4-BE49-F238E27FC236}">
                <a16:creationId xmlns:a16="http://schemas.microsoft.com/office/drawing/2014/main" id="{C501A282-EC7E-7D08-6DED-8692EBA58A71}"/>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Tree>
    <p:extLst>
      <p:ext uri="{BB962C8B-B14F-4D97-AF65-F5344CB8AC3E}">
        <p14:creationId xmlns:p14="http://schemas.microsoft.com/office/powerpoint/2010/main" val="2725748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BA2BA-C7A4-29F2-4F02-D137CFA0E61C}"/>
            </a:ext>
          </a:extLst>
        </p:cNvPr>
        <p:cNvGrpSpPr/>
        <p:nvPr/>
      </p:nvGrpSpPr>
      <p:grpSpPr>
        <a:xfrm>
          <a:off x="0" y="0"/>
          <a:ext cx="0" cy="0"/>
          <a:chOff x="0" y="0"/>
          <a:chExt cx="0" cy="0"/>
        </a:xfrm>
      </p:grpSpPr>
      <p:sp>
        <p:nvSpPr>
          <p:cNvPr id="42" name="四角形: 角を丸くする 41">
            <a:extLst>
              <a:ext uri="{FF2B5EF4-FFF2-40B4-BE49-F238E27FC236}">
                <a16:creationId xmlns:a16="http://schemas.microsoft.com/office/drawing/2014/main" id="{6D890FD5-D314-FA60-016A-39F7BF2E00AE}"/>
              </a:ext>
            </a:extLst>
          </p:cNvPr>
          <p:cNvSpPr/>
          <p:nvPr/>
        </p:nvSpPr>
        <p:spPr>
          <a:xfrm>
            <a:off x="1555485" y="1611906"/>
            <a:ext cx="8957306" cy="2551291"/>
          </a:xfrm>
          <a:prstGeom prst="roundRect">
            <a:avLst>
              <a:gd name="adj" fmla="val 7980"/>
            </a:avLst>
          </a:prstGeom>
          <a:solidFill>
            <a:schemeClr val="accent2">
              <a:lumMod val="20000"/>
              <a:lumOff val="80000"/>
            </a:schemeClr>
          </a:solidFill>
          <a:ln>
            <a:solidFill>
              <a:schemeClr val="accent2">
                <a:lumMod val="20000"/>
                <a:lumOff val="80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ja-JP" altLang="en-US" dirty="0"/>
          </a:p>
        </p:txBody>
      </p:sp>
      <p:grpSp>
        <p:nvGrpSpPr>
          <p:cNvPr id="39" name="グループ化 38">
            <a:extLst>
              <a:ext uri="{FF2B5EF4-FFF2-40B4-BE49-F238E27FC236}">
                <a16:creationId xmlns:a16="http://schemas.microsoft.com/office/drawing/2014/main" id="{1FCEA048-07A3-5196-D0F9-FF96F0044DAF}"/>
              </a:ext>
            </a:extLst>
          </p:cNvPr>
          <p:cNvGrpSpPr/>
          <p:nvPr/>
        </p:nvGrpSpPr>
        <p:grpSpPr>
          <a:xfrm>
            <a:off x="1983088" y="2063951"/>
            <a:ext cx="8072693" cy="1979935"/>
            <a:chOff x="999869" y="2849616"/>
            <a:chExt cx="8072693" cy="1979935"/>
          </a:xfrm>
        </p:grpSpPr>
        <p:sp>
          <p:nvSpPr>
            <p:cNvPr id="19" name="正方形/長方形 18">
              <a:extLst>
                <a:ext uri="{FF2B5EF4-FFF2-40B4-BE49-F238E27FC236}">
                  <a16:creationId xmlns:a16="http://schemas.microsoft.com/office/drawing/2014/main" id="{C97BD304-2315-09FC-E0B1-67462157D79C}"/>
                </a:ext>
              </a:extLst>
            </p:cNvPr>
            <p:cNvSpPr/>
            <p:nvPr/>
          </p:nvSpPr>
          <p:spPr>
            <a:xfrm>
              <a:off x="999869" y="2849620"/>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メイリオ" panose="020B0604030504040204" pitchFamily="50" charset="-128"/>
                  <a:ea typeface="メイリオ" panose="020B0604030504040204" pitchFamily="50" charset="-128"/>
                </a:rPr>
                <a:t>奨学金返還支援</a:t>
              </a:r>
              <a:endParaRPr lang="en-US" altLang="ja-JP" dirty="0">
                <a:solidFill>
                  <a:schemeClr val="tx1"/>
                </a:solidFill>
                <a:latin typeface="メイリオ" panose="020B0604030504040204" pitchFamily="50" charset="-128"/>
                <a:ea typeface="メイリオ" panose="020B0604030504040204" pitchFamily="50" charset="-128"/>
              </a:endParaRPr>
            </a:p>
            <a:p>
              <a:pPr algn="ctr"/>
              <a:r>
                <a:rPr lang="ja-JP" altLang="en-US" dirty="0">
                  <a:solidFill>
                    <a:schemeClr val="tx1"/>
                  </a:solidFill>
                  <a:latin typeface="メイリオ" panose="020B0604030504040204" pitchFamily="50" charset="-128"/>
                  <a:ea typeface="メイリオ" panose="020B0604030504040204" pitchFamily="50" charset="-128"/>
                </a:rPr>
                <a:t>制度創設</a:t>
              </a:r>
            </a:p>
          </p:txBody>
        </p:sp>
        <p:sp>
          <p:nvSpPr>
            <p:cNvPr id="22" name="正方形/長方形 21">
              <a:extLst>
                <a:ext uri="{FF2B5EF4-FFF2-40B4-BE49-F238E27FC236}">
                  <a16:creationId xmlns:a16="http://schemas.microsoft.com/office/drawing/2014/main" id="{ABBFDEE2-F425-D505-5424-036B065ADBAE}"/>
                </a:ext>
              </a:extLst>
            </p:cNvPr>
            <p:cNvSpPr/>
            <p:nvPr/>
          </p:nvSpPr>
          <p:spPr>
            <a:xfrm>
              <a:off x="2224155" y="2849619"/>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2000" b="1" dirty="0">
                  <a:solidFill>
                    <a:srgbClr val="FF0000"/>
                  </a:solidFill>
                  <a:latin typeface="メイリオ" panose="020B0604030504040204" pitchFamily="50" charset="-128"/>
                  <a:ea typeface="メイリオ" panose="020B0604030504040204" pitchFamily="50" charset="-128"/>
                </a:rPr>
                <a:t>県に企業登録</a:t>
              </a:r>
            </a:p>
          </p:txBody>
        </p:sp>
        <p:sp>
          <p:nvSpPr>
            <p:cNvPr id="23" name="正方形/長方形 22">
              <a:extLst>
                <a:ext uri="{FF2B5EF4-FFF2-40B4-BE49-F238E27FC236}">
                  <a16:creationId xmlns:a16="http://schemas.microsoft.com/office/drawing/2014/main" id="{22CC901E-A377-69BF-ED15-C71323E9645F}"/>
                </a:ext>
              </a:extLst>
            </p:cNvPr>
            <p:cNvSpPr/>
            <p:nvPr/>
          </p:nvSpPr>
          <p:spPr>
            <a:xfrm>
              <a:off x="3454527" y="2849617"/>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メイリオ" panose="020B0604030504040204" pitchFamily="50" charset="-128"/>
                  <a:ea typeface="メイリオ" panose="020B0604030504040204" pitchFamily="50" charset="-128"/>
                </a:rPr>
                <a:t>新規雇用</a:t>
              </a:r>
            </a:p>
          </p:txBody>
        </p:sp>
        <p:sp>
          <p:nvSpPr>
            <p:cNvPr id="25" name="正方形/長方形 24">
              <a:extLst>
                <a:ext uri="{FF2B5EF4-FFF2-40B4-BE49-F238E27FC236}">
                  <a16:creationId xmlns:a16="http://schemas.microsoft.com/office/drawing/2014/main" id="{B5C77A39-2F4E-AE3C-217F-AB57EE7021C2}"/>
                </a:ext>
              </a:extLst>
            </p:cNvPr>
            <p:cNvSpPr/>
            <p:nvPr/>
          </p:nvSpPr>
          <p:spPr>
            <a:xfrm>
              <a:off x="4673841" y="2849617"/>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メイリオ" panose="020B0604030504040204" pitchFamily="50" charset="-128"/>
                  <a:ea typeface="メイリオ" panose="020B0604030504040204" pitchFamily="50" charset="-128"/>
                </a:rPr>
                <a:t>県に支援計画提出</a:t>
              </a:r>
            </a:p>
          </p:txBody>
        </p:sp>
        <p:sp>
          <p:nvSpPr>
            <p:cNvPr id="26" name="正方形/長方形 25">
              <a:extLst>
                <a:ext uri="{FF2B5EF4-FFF2-40B4-BE49-F238E27FC236}">
                  <a16:creationId xmlns:a16="http://schemas.microsoft.com/office/drawing/2014/main" id="{3EAFB357-90FD-A7DE-DF65-70A3EBA97A42}"/>
                </a:ext>
              </a:extLst>
            </p:cNvPr>
            <p:cNvSpPr/>
            <p:nvPr/>
          </p:nvSpPr>
          <p:spPr>
            <a:xfrm>
              <a:off x="5897012" y="2849616"/>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i="1" dirty="0">
                  <a:solidFill>
                    <a:schemeClr val="tx1"/>
                  </a:solidFill>
                  <a:latin typeface="メイリオ" panose="020B0604030504040204" pitchFamily="50" charset="-128"/>
                  <a:ea typeface="メイリオ" panose="020B0604030504040204" pitchFamily="50" charset="-128"/>
                </a:rPr>
                <a:t>支援実施</a:t>
              </a:r>
            </a:p>
          </p:txBody>
        </p:sp>
        <p:sp>
          <p:nvSpPr>
            <p:cNvPr id="27" name="正方形/長方形 26">
              <a:extLst>
                <a:ext uri="{FF2B5EF4-FFF2-40B4-BE49-F238E27FC236}">
                  <a16:creationId xmlns:a16="http://schemas.microsoft.com/office/drawing/2014/main" id="{B896B465-A83F-E02B-812B-C01651968169}"/>
                </a:ext>
              </a:extLst>
            </p:cNvPr>
            <p:cNvSpPr/>
            <p:nvPr/>
          </p:nvSpPr>
          <p:spPr>
            <a:xfrm>
              <a:off x="7120185" y="2849617"/>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メイリオ" panose="020B0604030504040204" pitchFamily="50" charset="-128"/>
                  <a:ea typeface="メイリオ" panose="020B0604030504040204" pitchFamily="50" charset="-128"/>
                </a:rPr>
                <a:t>補助金申請</a:t>
              </a:r>
            </a:p>
          </p:txBody>
        </p:sp>
        <p:sp>
          <p:nvSpPr>
            <p:cNvPr id="28" name="正方形/長方形 27">
              <a:extLst>
                <a:ext uri="{FF2B5EF4-FFF2-40B4-BE49-F238E27FC236}">
                  <a16:creationId xmlns:a16="http://schemas.microsoft.com/office/drawing/2014/main" id="{BA151ADF-2D0D-6588-6D9A-C02837FBAF19}"/>
                </a:ext>
              </a:extLst>
            </p:cNvPr>
            <p:cNvSpPr/>
            <p:nvPr/>
          </p:nvSpPr>
          <p:spPr>
            <a:xfrm>
              <a:off x="8343357" y="2849617"/>
              <a:ext cx="729205" cy="19799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メイリオ" panose="020B0604030504040204" pitchFamily="50" charset="-128"/>
                  <a:ea typeface="メイリオ" panose="020B0604030504040204" pitchFamily="50" charset="-128"/>
                </a:rPr>
                <a:t>補助金交付</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33" name="矢印: 右 32">
              <a:extLst>
                <a:ext uri="{FF2B5EF4-FFF2-40B4-BE49-F238E27FC236}">
                  <a16:creationId xmlns:a16="http://schemas.microsoft.com/office/drawing/2014/main" id="{59618464-9767-9345-02BD-769659D16676}"/>
                </a:ext>
              </a:extLst>
            </p:cNvPr>
            <p:cNvSpPr/>
            <p:nvPr/>
          </p:nvSpPr>
          <p:spPr>
            <a:xfrm>
              <a:off x="1778540" y="3633826"/>
              <a:ext cx="395036" cy="361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矢印: 右 33">
              <a:extLst>
                <a:ext uri="{FF2B5EF4-FFF2-40B4-BE49-F238E27FC236}">
                  <a16:creationId xmlns:a16="http://schemas.microsoft.com/office/drawing/2014/main" id="{D0CF0605-572E-ACF5-91C3-E56146537B8C}"/>
                </a:ext>
              </a:extLst>
            </p:cNvPr>
            <p:cNvSpPr/>
            <p:nvPr/>
          </p:nvSpPr>
          <p:spPr>
            <a:xfrm>
              <a:off x="3003382" y="3641260"/>
              <a:ext cx="395036" cy="361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矢印: 右 34">
              <a:extLst>
                <a:ext uri="{FF2B5EF4-FFF2-40B4-BE49-F238E27FC236}">
                  <a16:creationId xmlns:a16="http://schemas.microsoft.com/office/drawing/2014/main" id="{522083BF-DF7B-76F6-824E-2EA8E5318C21}"/>
                </a:ext>
              </a:extLst>
            </p:cNvPr>
            <p:cNvSpPr/>
            <p:nvPr/>
          </p:nvSpPr>
          <p:spPr>
            <a:xfrm>
              <a:off x="4233197" y="3616739"/>
              <a:ext cx="395036" cy="361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矢印: 右 35">
              <a:extLst>
                <a:ext uri="{FF2B5EF4-FFF2-40B4-BE49-F238E27FC236}">
                  <a16:creationId xmlns:a16="http://schemas.microsoft.com/office/drawing/2014/main" id="{22B1C9C0-44CE-6147-F15E-3E70A1C8BC6F}"/>
                </a:ext>
              </a:extLst>
            </p:cNvPr>
            <p:cNvSpPr/>
            <p:nvPr/>
          </p:nvSpPr>
          <p:spPr>
            <a:xfrm>
              <a:off x="5450928" y="3628402"/>
              <a:ext cx="395036" cy="361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矢印: 右 36">
              <a:extLst>
                <a:ext uri="{FF2B5EF4-FFF2-40B4-BE49-F238E27FC236}">
                  <a16:creationId xmlns:a16="http://schemas.microsoft.com/office/drawing/2014/main" id="{530634C1-CBAC-F6B6-DCDB-9E2C209D2C04}"/>
                </a:ext>
              </a:extLst>
            </p:cNvPr>
            <p:cNvSpPr/>
            <p:nvPr/>
          </p:nvSpPr>
          <p:spPr>
            <a:xfrm>
              <a:off x="6675683" y="3616739"/>
              <a:ext cx="395036" cy="361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矢印: 右 37">
              <a:extLst>
                <a:ext uri="{FF2B5EF4-FFF2-40B4-BE49-F238E27FC236}">
                  <a16:creationId xmlns:a16="http://schemas.microsoft.com/office/drawing/2014/main" id="{DF27D4E0-734E-BCB2-3B2D-1C7D4CCB5F5C}"/>
                </a:ext>
              </a:extLst>
            </p:cNvPr>
            <p:cNvSpPr/>
            <p:nvPr/>
          </p:nvSpPr>
          <p:spPr>
            <a:xfrm>
              <a:off x="7898855" y="3616739"/>
              <a:ext cx="395036" cy="361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43" name="四角形: 角を丸くする 42">
            <a:extLst>
              <a:ext uri="{FF2B5EF4-FFF2-40B4-BE49-F238E27FC236}">
                <a16:creationId xmlns:a16="http://schemas.microsoft.com/office/drawing/2014/main" id="{2B01B8C5-5924-E63A-44BC-46E4FB60D2BF}"/>
              </a:ext>
            </a:extLst>
          </p:cNvPr>
          <p:cNvSpPr/>
          <p:nvPr/>
        </p:nvSpPr>
        <p:spPr>
          <a:xfrm>
            <a:off x="1652288" y="1676691"/>
            <a:ext cx="1840173" cy="32549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en-US" altLang="ja-JP" sz="100" b="1" dirty="0">
              <a:latin typeface="メイリオ" panose="020B0604030504040204" pitchFamily="50" charset="-128"/>
              <a:ea typeface="メイリオ" panose="020B0604030504040204" pitchFamily="50" charset="-128"/>
            </a:endParaRPr>
          </a:p>
          <a:p>
            <a:pPr algn="ctr">
              <a:spcBef>
                <a:spcPts val="600"/>
              </a:spcBef>
            </a:pPr>
            <a:r>
              <a:rPr lang="ja-JP" altLang="en-US" b="1" dirty="0">
                <a:latin typeface="メイリオ" panose="020B0604030504040204" pitchFamily="50" charset="-128"/>
                <a:ea typeface="メイリオ" panose="020B0604030504040204" pitchFamily="50" charset="-128"/>
              </a:rPr>
              <a:t>支援スキーム</a:t>
            </a:r>
          </a:p>
        </p:txBody>
      </p:sp>
      <p:sp>
        <p:nvSpPr>
          <p:cNvPr id="45" name="テキスト ボックス 44">
            <a:extLst>
              <a:ext uri="{FF2B5EF4-FFF2-40B4-BE49-F238E27FC236}">
                <a16:creationId xmlns:a16="http://schemas.microsoft.com/office/drawing/2014/main" id="{E895ABCF-97A2-3123-2727-D511E4FAF08F}"/>
              </a:ext>
            </a:extLst>
          </p:cNvPr>
          <p:cNvSpPr txBox="1"/>
          <p:nvPr/>
        </p:nvSpPr>
        <p:spPr>
          <a:xfrm>
            <a:off x="1592554" y="4653505"/>
            <a:ext cx="4841593" cy="1477328"/>
          </a:xfrm>
          <a:prstGeom prst="rect">
            <a:avLst/>
          </a:prstGeom>
          <a:noFill/>
        </p:spPr>
        <p:txBody>
          <a:bodyPr wrap="square">
            <a:spAutoFit/>
          </a:bodyPr>
          <a:lstStyle/>
          <a:p>
            <a:r>
              <a:rPr lang="ja-JP" altLang="en-US" b="1" spc="-130" dirty="0">
                <a:latin typeface="メイリオ" panose="020B0604030504040204" pitchFamily="50" charset="-128"/>
                <a:ea typeface="メイリオ" panose="020B0604030504040204" pitchFamily="50" charset="-128"/>
              </a:rPr>
              <a:t>・「あいち奨学金返還支援ネット」、大学内　　　　</a:t>
            </a:r>
            <a:br>
              <a:rPr lang="en-US" altLang="ja-JP" b="1" spc="-130" dirty="0">
                <a:latin typeface="メイリオ" panose="020B0604030504040204" pitchFamily="50" charset="-128"/>
                <a:ea typeface="メイリオ" panose="020B0604030504040204" pitchFamily="50" charset="-128"/>
              </a:rPr>
            </a:br>
            <a:r>
              <a:rPr lang="ja-JP" altLang="en-US" b="1" spc="-130" dirty="0">
                <a:latin typeface="メイリオ" panose="020B0604030504040204" pitchFamily="50" charset="-128"/>
                <a:ea typeface="メイリオ" panose="020B0604030504040204" pitchFamily="50" charset="-128"/>
              </a:rPr>
              <a:t>　ポスター掲示等にて学生等の求職者に対し</a:t>
            </a:r>
            <a:r>
              <a:rPr lang="en-US" altLang="ja-JP" b="1" spc="-130" dirty="0">
                <a:latin typeface="メイリオ" panose="020B0604030504040204" pitchFamily="50" charset="-128"/>
                <a:ea typeface="メイリオ" panose="020B0604030504040204" pitchFamily="50" charset="-128"/>
              </a:rPr>
              <a:t>PR</a:t>
            </a:r>
            <a:r>
              <a:rPr lang="ja-JP" altLang="en-US" b="1" spc="-130" dirty="0">
                <a:latin typeface="メイリオ" panose="020B0604030504040204" pitchFamily="50" charset="-128"/>
                <a:ea typeface="メイリオ" panose="020B0604030504040204" pitchFamily="50" charset="-128"/>
              </a:rPr>
              <a:t>。</a:t>
            </a:r>
            <a:endParaRPr lang="en-US" altLang="ja-JP" b="1" spc="-130" dirty="0">
              <a:latin typeface="メイリオ" panose="020B0604030504040204" pitchFamily="50" charset="-128"/>
              <a:ea typeface="メイリオ" panose="020B0604030504040204" pitchFamily="50" charset="-128"/>
            </a:endParaRPr>
          </a:p>
          <a:p>
            <a:endParaRPr lang="en-US" altLang="ja-JP" b="1" spc="-130" dirty="0">
              <a:latin typeface="メイリオ" panose="020B0604030504040204" pitchFamily="50" charset="-128"/>
              <a:ea typeface="メイリオ" panose="020B0604030504040204" pitchFamily="50" charset="-128"/>
            </a:endParaRPr>
          </a:p>
          <a:p>
            <a:r>
              <a:rPr lang="ja-JP" altLang="en-US" b="1" spc="-130" dirty="0">
                <a:latin typeface="メイリオ" panose="020B0604030504040204" pitchFamily="50" charset="-128"/>
                <a:ea typeface="メイリオ" panose="020B0604030504040204" pitchFamily="50" charset="-128"/>
              </a:rPr>
              <a:t>・ 登録企業等には、合同説明会等にて活用いた</a:t>
            </a:r>
            <a:endParaRPr lang="en-US" altLang="ja-JP" b="1" spc="-130" dirty="0">
              <a:latin typeface="メイリオ" panose="020B0604030504040204" pitchFamily="50" charset="-128"/>
              <a:ea typeface="メイリオ" panose="020B0604030504040204" pitchFamily="50" charset="-128"/>
            </a:endParaRPr>
          </a:p>
          <a:p>
            <a:r>
              <a:rPr lang="ja-JP" altLang="en-US" b="1" spc="-130" dirty="0">
                <a:latin typeface="メイリオ" panose="020B0604030504040204" pitchFamily="50" charset="-128"/>
                <a:ea typeface="メイリオ" panose="020B0604030504040204" pitchFamily="50" charset="-128"/>
              </a:rPr>
              <a:t>　だけるよう、ロゴマーク付き</a:t>
            </a:r>
            <a:r>
              <a:rPr lang="en-US" altLang="ja-JP" b="1" spc="-130" dirty="0">
                <a:latin typeface="メイリオ" panose="020B0604030504040204" pitchFamily="50" charset="-128"/>
                <a:ea typeface="メイリオ" panose="020B0604030504040204" pitchFamily="50" charset="-128"/>
              </a:rPr>
              <a:t>PR</a:t>
            </a:r>
            <a:r>
              <a:rPr lang="ja-JP" altLang="en-US" b="1" spc="-130" dirty="0">
                <a:latin typeface="メイリオ" panose="020B0604030504040204" pitchFamily="50" charset="-128"/>
                <a:ea typeface="メイリオ" panose="020B0604030504040204" pitchFamily="50" charset="-128"/>
              </a:rPr>
              <a:t>グッズを配付。</a:t>
            </a:r>
            <a:endParaRPr lang="ja-JP" altLang="en-US" dirty="0"/>
          </a:p>
        </p:txBody>
      </p:sp>
      <p:pic>
        <p:nvPicPr>
          <p:cNvPr id="16" name="図 15">
            <a:extLst>
              <a:ext uri="{FF2B5EF4-FFF2-40B4-BE49-F238E27FC236}">
                <a16:creationId xmlns:a16="http://schemas.microsoft.com/office/drawing/2014/main" id="{D0DA4CB2-A4C0-2691-89B7-928A7C88B24B}"/>
              </a:ext>
            </a:extLst>
          </p:cNvPr>
          <p:cNvPicPr>
            <a:picLocks noChangeAspect="1"/>
          </p:cNvPicPr>
          <p:nvPr/>
        </p:nvPicPr>
        <p:blipFill>
          <a:blip r:embed="rId3"/>
          <a:stretch>
            <a:fillRect/>
          </a:stretch>
        </p:blipFill>
        <p:spPr>
          <a:xfrm>
            <a:off x="8566173" y="4243576"/>
            <a:ext cx="1021580" cy="2175652"/>
          </a:xfrm>
          <a:prstGeom prst="rect">
            <a:avLst/>
          </a:prstGeom>
        </p:spPr>
      </p:pic>
      <p:pic>
        <p:nvPicPr>
          <p:cNvPr id="20" name="図 19">
            <a:extLst>
              <a:ext uri="{FF2B5EF4-FFF2-40B4-BE49-F238E27FC236}">
                <a16:creationId xmlns:a16="http://schemas.microsoft.com/office/drawing/2014/main" id="{39E34DAE-FA29-BF0C-E70D-733F6BFCD265}"/>
              </a:ext>
            </a:extLst>
          </p:cNvPr>
          <p:cNvPicPr>
            <a:picLocks noChangeAspect="1"/>
          </p:cNvPicPr>
          <p:nvPr/>
        </p:nvPicPr>
        <p:blipFill>
          <a:blip r:embed="rId4"/>
          <a:stretch>
            <a:fillRect/>
          </a:stretch>
        </p:blipFill>
        <p:spPr>
          <a:xfrm>
            <a:off x="6791446" y="4288198"/>
            <a:ext cx="1498638" cy="2129933"/>
          </a:xfrm>
          <a:prstGeom prst="rect">
            <a:avLst/>
          </a:prstGeom>
        </p:spPr>
      </p:pic>
      <p:sp>
        <p:nvSpPr>
          <p:cNvPr id="10" name="正方形/長方形 9">
            <a:extLst>
              <a:ext uri="{FF2B5EF4-FFF2-40B4-BE49-F238E27FC236}">
                <a16:creationId xmlns:a16="http://schemas.microsoft.com/office/drawing/2014/main" id="{F3DE0910-A58C-18F7-39AF-7E7CB4860619}"/>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0F5A0240-7E7F-0439-7369-91C47720D2E7}"/>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3" name="スライド番号プレースホルダー 16">
            <a:extLst>
              <a:ext uri="{FF2B5EF4-FFF2-40B4-BE49-F238E27FC236}">
                <a16:creationId xmlns:a16="http://schemas.microsoft.com/office/drawing/2014/main" id="{C8513958-9F66-40A7-2D0E-B065FE80643D}"/>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7</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4" name="正方形/長方形 13">
            <a:extLst>
              <a:ext uri="{FF2B5EF4-FFF2-40B4-BE49-F238E27FC236}">
                <a16:creationId xmlns:a16="http://schemas.microsoft.com/office/drawing/2014/main" id="{839B0F98-6C86-799A-3E18-C2DEC44120D8}"/>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
        <p:nvSpPr>
          <p:cNvPr id="21" name="タイトル 1">
            <a:extLst>
              <a:ext uri="{FF2B5EF4-FFF2-40B4-BE49-F238E27FC236}">
                <a16:creationId xmlns:a16="http://schemas.microsoft.com/office/drawing/2014/main" id="{EF5844F8-13B6-88AB-2F24-AEE69E92BAC5}"/>
              </a:ext>
              <a:ext uri="{C183D7F6-B498-43B3-948B-1728B52AA6E4}">
                <adec:decorative xmlns:adec="http://schemas.microsoft.com/office/drawing/2017/decorative" val="0"/>
              </a:ext>
            </a:extLst>
          </p:cNvPr>
          <p:cNvSpPr txBox="1">
            <a:spLocks/>
          </p:cNvSpPr>
          <p:nvPr/>
        </p:nvSpPr>
        <p:spPr>
          <a:xfrm>
            <a:off x="1372369" y="746333"/>
            <a:ext cx="8887023" cy="45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zh-TW" altLang="en-US" sz="3400" b="1" spc="-244" dirty="0">
                <a:latin typeface="メイリオ" panose="020B0604030504040204" pitchFamily="50" charset="-128"/>
                <a:ea typeface="メイリオ" panose="020B0604030504040204" pitchFamily="50" charset="-128"/>
              </a:rPr>
              <a:t>中小企業人材確保奨学金返還支援事業補助金</a:t>
            </a:r>
          </a:p>
        </p:txBody>
      </p:sp>
      <p:sp>
        <p:nvSpPr>
          <p:cNvPr id="24" name="正方形/長方形 23">
            <a:extLst>
              <a:ext uri="{FF2B5EF4-FFF2-40B4-BE49-F238E27FC236}">
                <a16:creationId xmlns:a16="http://schemas.microsoft.com/office/drawing/2014/main" id="{7BBFBD9B-88C7-4A7F-12C4-0282AD2EDB4D}"/>
              </a:ext>
            </a:extLst>
          </p:cNvPr>
          <p:cNvSpPr/>
          <p:nvPr/>
        </p:nvSpPr>
        <p:spPr>
          <a:xfrm>
            <a:off x="1444317" y="1130552"/>
            <a:ext cx="9346410" cy="140475"/>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a:extLst>
              <a:ext uri="{FF2B5EF4-FFF2-40B4-BE49-F238E27FC236}">
                <a16:creationId xmlns:a16="http://schemas.microsoft.com/office/drawing/2014/main" id="{1C16F86C-0138-C89C-1958-7C6B0F698752}"/>
              </a:ext>
            </a:extLst>
          </p:cNvPr>
          <p:cNvPicPr>
            <a:picLocks noChangeAspect="1"/>
          </p:cNvPicPr>
          <p:nvPr/>
        </p:nvPicPr>
        <p:blipFill>
          <a:blip r:embed="rId5"/>
          <a:stretch>
            <a:fillRect/>
          </a:stretch>
        </p:blipFill>
        <p:spPr>
          <a:xfrm>
            <a:off x="9728058" y="469777"/>
            <a:ext cx="1062668" cy="1142129"/>
          </a:xfrm>
          <a:prstGeom prst="rect">
            <a:avLst/>
          </a:prstGeom>
        </p:spPr>
      </p:pic>
    </p:spTree>
    <p:extLst>
      <p:ext uri="{BB962C8B-B14F-4D97-AF65-F5344CB8AC3E}">
        <p14:creationId xmlns:p14="http://schemas.microsoft.com/office/powerpoint/2010/main" val="893033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59D11-B1F8-E87E-6793-E2DD849E125C}"/>
            </a:ext>
          </a:extLst>
        </p:cNvPr>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4E79D2F2-3AA2-9E82-15FF-7210D33768B6}"/>
              </a:ext>
            </a:extLst>
          </p:cNvPr>
          <p:cNvSpPr/>
          <p:nvPr/>
        </p:nvSpPr>
        <p:spPr>
          <a:xfrm>
            <a:off x="1555485" y="1611906"/>
            <a:ext cx="2908980" cy="379819"/>
          </a:xfrm>
          <a:prstGeom prst="round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latin typeface="メイリオ" panose="020B0604030504040204" pitchFamily="50" charset="-128"/>
                <a:ea typeface="メイリオ" panose="020B0604030504040204" pitchFamily="50" charset="-128"/>
              </a:rPr>
              <a:t>制度導入のメリット</a:t>
            </a:r>
          </a:p>
        </p:txBody>
      </p:sp>
      <p:sp>
        <p:nvSpPr>
          <p:cNvPr id="17" name="四角形: 角を丸くする 16">
            <a:extLst>
              <a:ext uri="{FF2B5EF4-FFF2-40B4-BE49-F238E27FC236}">
                <a16:creationId xmlns:a16="http://schemas.microsoft.com/office/drawing/2014/main" id="{3EFF9FC5-CE14-93C8-2D20-696A820D8300}"/>
              </a:ext>
            </a:extLst>
          </p:cNvPr>
          <p:cNvSpPr/>
          <p:nvPr/>
        </p:nvSpPr>
        <p:spPr>
          <a:xfrm>
            <a:off x="1555485" y="4193608"/>
            <a:ext cx="2918704" cy="379819"/>
          </a:xfrm>
          <a:prstGeom prst="round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300"/>
              </a:lnSpc>
            </a:pPr>
            <a:endParaRPr lang="en-US" altLang="ja-JP" dirty="0">
              <a:latin typeface="メイリオ" panose="020B0604030504040204" pitchFamily="50" charset="-128"/>
              <a:ea typeface="メイリオ" panose="020B0604030504040204" pitchFamily="50" charset="-128"/>
            </a:endParaRPr>
          </a:p>
          <a:p>
            <a:pPr algn="ctr">
              <a:spcBef>
                <a:spcPts val="600"/>
              </a:spcBef>
            </a:pPr>
            <a:r>
              <a:rPr lang="ja-JP" altLang="en-US" dirty="0">
                <a:latin typeface="メイリオ" panose="020B0604030504040204" pitchFamily="50" charset="-128"/>
                <a:ea typeface="メイリオ" panose="020B0604030504040204" pitchFamily="50" charset="-128"/>
              </a:rPr>
              <a:t>制度利用企業の声</a:t>
            </a:r>
          </a:p>
        </p:txBody>
      </p:sp>
      <p:pic>
        <p:nvPicPr>
          <p:cNvPr id="18" name="図 17" descr="QR コード&#10;&#10;自動的に生成された説明">
            <a:extLst>
              <a:ext uri="{FF2B5EF4-FFF2-40B4-BE49-F238E27FC236}">
                <a16:creationId xmlns:a16="http://schemas.microsoft.com/office/drawing/2014/main" id="{984D8838-308D-AB9A-A917-83F838851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8251" y="5147414"/>
            <a:ext cx="907989" cy="907989"/>
          </a:xfrm>
          <a:prstGeom prst="rect">
            <a:avLst/>
          </a:prstGeom>
        </p:spPr>
      </p:pic>
      <p:sp>
        <p:nvSpPr>
          <p:cNvPr id="20" name="正方形/長方形 19">
            <a:extLst>
              <a:ext uri="{FF2B5EF4-FFF2-40B4-BE49-F238E27FC236}">
                <a16:creationId xmlns:a16="http://schemas.microsoft.com/office/drawing/2014/main" id="{C7AE6D7E-FB57-8CD1-0E21-C97D869E6DE2}"/>
              </a:ext>
            </a:extLst>
          </p:cNvPr>
          <p:cNvSpPr/>
          <p:nvPr/>
        </p:nvSpPr>
        <p:spPr>
          <a:xfrm>
            <a:off x="9292708" y="6017333"/>
            <a:ext cx="1756293" cy="3692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900" dirty="0">
                <a:latin typeface="メイリオ" panose="020B0604030504040204" pitchFamily="50" charset="-128"/>
                <a:ea typeface="メイリオ" panose="020B0604030504040204" pitchFamily="50" charset="-128"/>
              </a:rPr>
              <a:t>あいち奨学金返還</a:t>
            </a:r>
            <a:endParaRPr lang="en-US" altLang="ja-JP" sz="900" dirty="0">
              <a:latin typeface="メイリオ" panose="020B0604030504040204" pitchFamily="50" charset="-128"/>
              <a:ea typeface="メイリオ" panose="020B0604030504040204" pitchFamily="50" charset="-128"/>
            </a:endParaRPr>
          </a:p>
          <a:p>
            <a:pPr algn="ctr"/>
            <a:r>
              <a:rPr lang="ja-JP" altLang="en-US" sz="900" dirty="0">
                <a:latin typeface="メイリオ" panose="020B0604030504040204" pitchFamily="50" charset="-128"/>
                <a:ea typeface="メイリオ" panose="020B0604030504040204" pitchFamily="50" charset="-128"/>
              </a:rPr>
              <a:t>支援ネット</a:t>
            </a:r>
          </a:p>
        </p:txBody>
      </p:sp>
      <p:sp>
        <p:nvSpPr>
          <p:cNvPr id="24" name="テキスト ボックス 23">
            <a:extLst>
              <a:ext uri="{FF2B5EF4-FFF2-40B4-BE49-F238E27FC236}">
                <a16:creationId xmlns:a16="http://schemas.microsoft.com/office/drawing/2014/main" id="{2C864090-E253-76AD-4E64-F9FD0346F66A}"/>
              </a:ext>
            </a:extLst>
          </p:cNvPr>
          <p:cNvSpPr txBox="1"/>
          <p:nvPr/>
        </p:nvSpPr>
        <p:spPr>
          <a:xfrm>
            <a:off x="1545761" y="2040632"/>
            <a:ext cx="8806750" cy="1477328"/>
          </a:xfrm>
          <a:prstGeom prst="rect">
            <a:avLst/>
          </a:prstGeom>
          <a:noFill/>
        </p:spPr>
        <p:txBody>
          <a:bodyPr wrap="square">
            <a:spAutoFit/>
          </a:bodyPr>
          <a:lstStyle/>
          <a:p>
            <a:r>
              <a:rPr lang="ja-JP" altLang="en-US" dirty="0">
                <a:latin typeface="メイリオ" panose="020B0604030504040204" pitchFamily="50" charset="-128"/>
                <a:ea typeface="メイリオ" panose="020B0604030504040204" pitchFamily="50" charset="-128"/>
              </a:rPr>
              <a:t>〇奨学金返還に対する支援を行うことは、これから働く大学生等にとって、経済的・心理的負担を軽減することに繋がることから、就職先選択における魅力の一つに成り得る。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また、年齢制限を設けていないため、中途採用者の雇用に際しても、就職先選択における魅力の一つと成り得る。</a:t>
            </a:r>
            <a:endParaRPr lang="en-US" altLang="ja-JP"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EE763A3F-22DC-1B78-DB1C-D013C0CED1A2}"/>
              </a:ext>
            </a:extLst>
          </p:cNvPr>
          <p:cNvSpPr txBox="1"/>
          <p:nvPr/>
        </p:nvSpPr>
        <p:spPr>
          <a:xfrm>
            <a:off x="1555485" y="3506394"/>
            <a:ext cx="8806750" cy="646331"/>
          </a:xfrm>
          <a:prstGeom prst="rect">
            <a:avLst/>
          </a:prstGeom>
          <a:noFill/>
        </p:spPr>
        <p:txBody>
          <a:bodyPr wrap="square">
            <a:spAutoFit/>
          </a:bodyPr>
          <a:lstStyle/>
          <a:p>
            <a:r>
              <a:rPr lang="ja-JP" altLang="en-US" dirty="0">
                <a:latin typeface="メイリオ" panose="020B0604030504040204" pitchFamily="50" charset="-128"/>
                <a:ea typeface="メイリオ" panose="020B0604030504040204" pitchFamily="50" charset="-128"/>
              </a:rPr>
              <a:t>〇経済的・心理的な負担の軽減は、企業への貢献意識、働くモチベーションを高め、企業への帰属意識の向上が図られ、定着に繋がることも考えられる。</a:t>
            </a:r>
            <a:endParaRPr lang="en-US" altLang="ja-JP"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18895365-5154-A467-A778-B9130A0F3751}"/>
              </a:ext>
            </a:extLst>
          </p:cNvPr>
          <p:cNvSpPr txBox="1"/>
          <p:nvPr/>
        </p:nvSpPr>
        <p:spPr>
          <a:xfrm>
            <a:off x="1545761" y="4614310"/>
            <a:ext cx="8806750" cy="923330"/>
          </a:xfrm>
          <a:prstGeom prst="rect">
            <a:avLst/>
          </a:prstGeom>
          <a:noFill/>
        </p:spPr>
        <p:txBody>
          <a:bodyPr wrap="square">
            <a:spAutoFit/>
          </a:bodyPr>
          <a:lstStyle/>
          <a:p>
            <a:r>
              <a:rPr lang="ja-JP" altLang="en-US" dirty="0">
                <a:latin typeface="メイリオ" panose="020B0604030504040204" pitchFamily="50" charset="-128"/>
                <a:ea typeface="メイリオ" panose="020B0604030504040204" pitchFamily="50" charset="-128"/>
              </a:rPr>
              <a:t>〇人材確保に課題があり導入したが、県からの補助があることでさらに積極的に若手採用に活かせることとなった。若手への経済的支援をする企業としてアピールしやすくなった。</a:t>
            </a:r>
            <a:endParaRPr lang="en-US" altLang="ja-JP"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189EE67F-0BB0-1C4C-C1A7-186C462864D2}"/>
              </a:ext>
            </a:extLst>
          </p:cNvPr>
          <p:cNvSpPr txBox="1"/>
          <p:nvPr/>
        </p:nvSpPr>
        <p:spPr>
          <a:xfrm>
            <a:off x="1545761" y="5527308"/>
            <a:ext cx="8012034" cy="646331"/>
          </a:xfrm>
          <a:prstGeom prst="rect">
            <a:avLst/>
          </a:prstGeom>
          <a:noFill/>
        </p:spPr>
        <p:txBody>
          <a:bodyPr wrap="square">
            <a:spAutoFit/>
          </a:bodyPr>
          <a:lstStyle/>
          <a:p>
            <a:r>
              <a:rPr lang="ja-JP" altLang="en-US" dirty="0">
                <a:latin typeface="メイリオ" panose="020B0604030504040204" pitchFamily="50" charset="-128"/>
                <a:ea typeface="メイリオ" panose="020B0604030504040204" pitchFamily="50" charset="-128"/>
              </a:rPr>
              <a:t>〇補助金が出ることを知って、企業の代理返還制度を知ったので今後も、該当社員が出た場合は、補助の有無なく対応していこうと思う。</a:t>
            </a:r>
            <a:endParaRPr lang="en-US" altLang="ja-JP" dirty="0">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FD926597-6C0E-0420-AFA5-36CD55A86E09}"/>
              </a:ext>
            </a:extLst>
          </p:cNvPr>
          <p:cNvSpPr/>
          <p:nvPr/>
        </p:nvSpPr>
        <p:spPr>
          <a:xfrm>
            <a:off x="0" y="6512586"/>
            <a:ext cx="12192000" cy="327842"/>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9B1A2F64-BE44-3C1E-4E5B-41FB07EE8667}"/>
              </a:ext>
            </a:extLst>
          </p:cNvPr>
          <p:cNvSpPr/>
          <p:nvPr/>
        </p:nvSpPr>
        <p:spPr>
          <a:xfrm>
            <a:off x="0" y="6610792"/>
            <a:ext cx="12192000" cy="247208"/>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スライド番号プレースホルダー 16">
            <a:extLst>
              <a:ext uri="{FF2B5EF4-FFF2-40B4-BE49-F238E27FC236}">
                <a16:creationId xmlns:a16="http://schemas.microsoft.com/office/drawing/2014/main" id="{F75E2E87-A8A8-10FC-BBFB-D677056CF058}"/>
              </a:ext>
            </a:extLst>
          </p:cNvPr>
          <p:cNvSpPr txBox="1">
            <a:spLocks/>
          </p:cNvSpPr>
          <p:nvPr/>
        </p:nvSpPr>
        <p:spPr>
          <a:xfrm>
            <a:off x="5805054" y="6601947"/>
            <a:ext cx="581891" cy="24726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44D00E4-2427-4BFB-98D0-4859412BCA77}" type="slidenum">
              <a:rPr lang="ja-JP" altLang="en-US" smtClean="0">
                <a:solidFill>
                  <a:schemeClr val="bg1"/>
                </a:solidFill>
                <a:latin typeface="BIZ UDゴシック" panose="020B0400000000000000" pitchFamily="49" charset="-128"/>
                <a:ea typeface="BIZ UDゴシック" panose="020B0400000000000000" pitchFamily="49" charset="-128"/>
              </a:rPr>
              <a:pPr algn="ctr"/>
              <a:t>8</a:t>
            </a:fld>
            <a:endParaRPr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FBBFF8C7-A64B-151E-85CB-36FDE92B6D1E}"/>
              </a:ext>
            </a:extLst>
          </p:cNvPr>
          <p:cNvSpPr/>
          <p:nvPr/>
        </p:nvSpPr>
        <p:spPr>
          <a:xfrm>
            <a:off x="1" y="-4619"/>
            <a:ext cx="5166950" cy="351843"/>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若年者（新卒者等を含む）の雇用・就労支援</a:t>
            </a:r>
          </a:p>
        </p:txBody>
      </p:sp>
      <p:sp>
        <p:nvSpPr>
          <p:cNvPr id="16" name="タイトル 1">
            <a:extLst>
              <a:ext uri="{FF2B5EF4-FFF2-40B4-BE49-F238E27FC236}">
                <a16:creationId xmlns:a16="http://schemas.microsoft.com/office/drawing/2014/main" id="{013C2264-5119-3DC7-5182-F399933D37C0}"/>
              </a:ext>
              <a:ext uri="{C183D7F6-B498-43B3-948B-1728B52AA6E4}">
                <adec:decorative xmlns:adec="http://schemas.microsoft.com/office/drawing/2017/decorative" val="0"/>
              </a:ext>
            </a:extLst>
          </p:cNvPr>
          <p:cNvSpPr txBox="1">
            <a:spLocks/>
          </p:cNvSpPr>
          <p:nvPr/>
        </p:nvSpPr>
        <p:spPr>
          <a:xfrm>
            <a:off x="1372369" y="746333"/>
            <a:ext cx="8887023" cy="45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zh-TW" altLang="en-US" sz="3400" b="1" spc="-244" dirty="0">
                <a:latin typeface="メイリオ" panose="020B0604030504040204" pitchFamily="50" charset="-128"/>
                <a:ea typeface="メイリオ" panose="020B0604030504040204" pitchFamily="50" charset="-128"/>
              </a:rPr>
              <a:t>中小企業人材確保奨学金返還支援事業補助金</a:t>
            </a:r>
          </a:p>
        </p:txBody>
      </p:sp>
      <p:sp>
        <p:nvSpPr>
          <p:cNvPr id="22" name="正方形/長方形 21">
            <a:extLst>
              <a:ext uri="{FF2B5EF4-FFF2-40B4-BE49-F238E27FC236}">
                <a16:creationId xmlns:a16="http://schemas.microsoft.com/office/drawing/2014/main" id="{6E87D253-2D48-9319-D66B-19A5F51507E9}"/>
              </a:ext>
            </a:extLst>
          </p:cNvPr>
          <p:cNvSpPr/>
          <p:nvPr/>
        </p:nvSpPr>
        <p:spPr>
          <a:xfrm>
            <a:off x="1444317" y="1130552"/>
            <a:ext cx="9346410" cy="140475"/>
          </a:xfrm>
          <a:prstGeom prst="rect">
            <a:avLst/>
          </a:prstGeom>
          <a:gradFill flip="none" rotWithShape="1">
            <a:gsLst>
              <a:gs pos="66000">
                <a:srgbClr val="9AE3FF"/>
              </a:gs>
              <a:gs pos="33000">
                <a:schemeClr val="accent2">
                  <a:lumMod val="60000"/>
                  <a:lumOff val="40000"/>
                </a:schemeClr>
              </a:gs>
              <a:gs pos="0">
                <a:schemeClr val="accent2"/>
              </a:gs>
              <a:gs pos="100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4C9B645B-77D6-7AB7-68C5-3705E7C5FBE8}"/>
              </a:ext>
            </a:extLst>
          </p:cNvPr>
          <p:cNvPicPr>
            <a:picLocks noChangeAspect="1"/>
          </p:cNvPicPr>
          <p:nvPr/>
        </p:nvPicPr>
        <p:blipFill>
          <a:blip r:embed="rId4"/>
          <a:stretch>
            <a:fillRect/>
          </a:stretch>
        </p:blipFill>
        <p:spPr>
          <a:xfrm>
            <a:off x="9728058" y="469777"/>
            <a:ext cx="1062668" cy="1142129"/>
          </a:xfrm>
          <a:prstGeom prst="rect">
            <a:avLst/>
          </a:prstGeom>
        </p:spPr>
      </p:pic>
    </p:spTree>
    <p:extLst>
      <p:ext uri="{BB962C8B-B14F-4D97-AF65-F5344CB8AC3E}">
        <p14:creationId xmlns:p14="http://schemas.microsoft.com/office/powerpoint/2010/main" val="4039691295"/>
      </p:ext>
    </p:extLst>
  </p:cSld>
  <p:clrMapOvr>
    <a:masterClrMapping/>
  </p:clrMapOvr>
</p:sld>
</file>

<file path=ppt/theme/theme1.xml><?xml version="1.0" encoding="utf-8"?>
<a:theme xmlns:a="http://schemas.openxmlformats.org/drawingml/2006/main" name="Office テーマ">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1252</TotalTime>
  <Words>5312</Words>
  <Application>Microsoft Office PowerPoint</Application>
  <PresentationFormat>ワイド画面</PresentationFormat>
  <Paragraphs>600</Paragraphs>
  <Slides>25</Slides>
  <Notes>25</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25</vt:i4>
      </vt:variant>
    </vt:vector>
  </HeadingPairs>
  <TitlesOfParts>
    <vt:vector size="38" baseType="lpstr">
      <vt:lpstr>BIZ UDPゴシック</vt:lpstr>
      <vt:lpstr>BIZ UDゴシック</vt:lpstr>
      <vt:lpstr>Meiryo UI</vt:lpstr>
      <vt:lpstr>ＭＳ Ｐゴシック</vt:lpstr>
      <vt:lpstr>ＭＳ ゴシック</vt:lpstr>
      <vt:lpstr>ＭＳ 明朝</vt:lpstr>
      <vt:lpstr>メイリオ</vt:lpstr>
      <vt:lpstr>源暎ラテミン</vt:lpstr>
      <vt:lpstr>游ゴシック</vt:lpstr>
      <vt:lpstr>游ゴシック Light</vt:lpstr>
      <vt:lpstr>游ゴシック 本文</vt:lpstr>
      <vt:lpstr>Arial</vt:lpstr>
      <vt:lpstr>Office テーマ</vt:lpstr>
      <vt:lpstr>中小企業の人材確保支援 について</vt:lpstr>
      <vt:lpstr>中小企業の人材確保支援施策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事業実施の背景</vt:lpstr>
      <vt:lpstr>あいち外国人材受入サポートセンターの設置・運営</vt:lpstr>
      <vt:lpstr>①相談窓口</vt:lpstr>
      <vt:lpstr>②企業向けセミナーの開催</vt:lpstr>
      <vt:lpstr>③専門家による伴走型支援の実施</vt:lpstr>
      <vt:lpstr>④国内合同企業説明会の開催</vt:lpstr>
      <vt:lpstr>⑤働く上で必要な日本語研修の実施</vt:lpstr>
      <vt:lpstr>海外人材を対象に「JOB FAIR AICHI」の開催</vt:lpstr>
      <vt:lpstr>PowerPoint プレゼンテーション</vt:lpstr>
      <vt:lpstr>プロフェッショナル人材戦略拠点設置・運営</vt:lpstr>
      <vt:lpstr>プロフェッショナル人材戦略拠点設置・運営</vt:lpstr>
      <vt:lpstr>プロフェッショナル人材戦略拠点設置・運営</vt:lpstr>
      <vt:lpstr>プロフェッショナル人材戦略拠点設置・運営</vt:lpstr>
      <vt:lpstr>副業・兼業人材活用促進事業費補助金</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杉浦　友也</dc:creator>
  <cp:lastModifiedBy>杉浦　友也</cp:lastModifiedBy>
  <cp:revision>191</cp:revision>
  <cp:lastPrinted>2026-06-15T09:10:55Z</cp:lastPrinted>
  <dcterms:created xsi:type="dcterms:W3CDTF">2025-05-19T01:28:00Z</dcterms:created>
  <dcterms:modified xsi:type="dcterms:W3CDTF">2026-06-15T09:13:17Z</dcterms:modified>
</cp:coreProperties>
</file>