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6336" r:id="rId5"/>
    <p:sldMasterId id="2147486404" r:id="rId6"/>
  </p:sldMasterIdLst>
  <p:notesMasterIdLst>
    <p:notesMasterId r:id="rId29"/>
  </p:notesMasterIdLst>
  <p:handoutMasterIdLst>
    <p:handoutMasterId r:id="rId30"/>
  </p:handoutMasterIdLst>
  <p:sldIdLst>
    <p:sldId id="1564" r:id="rId7"/>
    <p:sldId id="1775" r:id="rId8"/>
    <p:sldId id="1776" r:id="rId9"/>
    <p:sldId id="1945" r:id="rId10"/>
    <p:sldId id="2186" r:id="rId11"/>
    <p:sldId id="1899" r:id="rId12"/>
    <p:sldId id="1906" r:id="rId13"/>
    <p:sldId id="1946" r:id="rId14"/>
    <p:sldId id="1950" r:id="rId15"/>
    <p:sldId id="2063" r:id="rId16"/>
    <p:sldId id="2188" r:id="rId17"/>
    <p:sldId id="1924" r:id="rId18"/>
    <p:sldId id="2193" r:id="rId19"/>
    <p:sldId id="1778" r:id="rId20"/>
    <p:sldId id="257" r:id="rId21"/>
    <p:sldId id="1922" r:id="rId22"/>
    <p:sldId id="1955" r:id="rId23"/>
    <p:sldId id="2185" r:id="rId24"/>
    <p:sldId id="1957" r:id="rId25"/>
    <p:sldId id="2194" r:id="rId26"/>
    <p:sldId id="2195" r:id="rId27"/>
    <p:sldId id="1927" r:id="rId28"/>
  </p:sldIdLst>
  <p:sldSz cx="9906000" cy="6858000" type="A4"/>
  <p:notesSz cx="6797675" cy="9872663"/>
  <p:custDataLst>
    <p:tags r:id="rId31"/>
  </p:custDataLst>
  <p:defaultTextStyle>
    <a:defPPr>
      <a:defRPr lang="ja-JP"/>
    </a:defPPr>
    <a:lvl1pPr algn="l" rtl="0" fontAlgn="base">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062" algn="l" rtl="0" fontAlgn="base">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125" algn="l" rtl="0" fontAlgn="base">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187" algn="l" rtl="0" fontAlgn="base">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250" algn="l" rtl="0" fontAlgn="base">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5312" algn="l" defTabSz="914125" rtl="0" eaLnBrk="1" latinLnBrk="0" hangingPunct="1">
      <a:defRPr kumimoji="1" kern="1200">
        <a:solidFill>
          <a:schemeClr val="tx1"/>
        </a:solidFill>
        <a:latin typeface="Arial" pitchFamily="34" charset="0"/>
        <a:ea typeface="ＭＳ Ｐゴシック" pitchFamily="50" charset="-128"/>
        <a:cs typeface="+mn-cs"/>
      </a:defRPr>
    </a:lvl6pPr>
    <a:lvl7pPr marL="2742375" algn="l" defTabSz="914125" rtl="0" eaLnBrk="1" latinLnBrk="0" hangingPunct="1">
      <a:defRPr kumimoji="1" kern="1200">
        <a:solidFill>
          <a:schemeClr val="tx1"/>
        </a:solidFill>
        <a:latin typeface="Arial" pitchFamily="34" charset="0"/>
        <a:ea typeface="ＭＳ Ｐゴシック" pitchFamily="50" charset="-128"/>
        <a:cs typeface="+mn-cs"/>
      </a:defRPr>
    </a:lvl7pPr>
    <a:lvl8pPr marL="3199437" algn="l" defTabSz="914125" rtl="0" eaLnBrk="1" latinLnBrk="0" hangingPunct="1">
      <a:defRPr kumimoji="1" kern="1200">
        <a:solidFill>
          <a:schemeClr val="tx1"/>
        </a:solidFill>
        <a:latin typeface="Arial" pitchFamily="34" charset="0"/>
        <a:ea typeface="ＭＳ Ｐゴシック" pitchFamily="50" charset="-128"/>
        <a:cs typeface="+mn-cs"/>
      </a:defRPr>
    </a:lvl8pPr>
    <a:lvl9pPr marL="3656500" algn="l" defTabSz="914125" rtl="0" eaLnBrk="1" latinLnBrk="0" hangingPunct="1">
      <a:defRPr kumimoji="1" kern="1200">
        <a:solidFill>
          <a:schemeClr val="tx1"/>
        </a:solidFill>
        <a:latin typeface="Arial" pitchFamily="34" charset="0"/>
        <a:ea typeface="ＭＳ Ｐゴシック" pitchFamily="50" charset="-128"/>
        <a:cs typeface="+mn-cs"/>
      </a:defRPr>
    </a:lvl9pPr>
  </p:defaultTextStyle>
  <p:extLst>
    <p:ext uri="{EFAFB233-063F-42B5-8137-9DF3F51BA10A}">
      <p15:sldGuideLst xmlns:p15="http://schemas.microsoft.com/office/powerpoint/2012/main">
        <p15:guide id="1" orient="horz" pos="2132">
          <p15:clr>
            <a:srgbClr val="A4A3A4"/>
          </p15:clr>
        </p15:guide>
        <p15:guide id="2" pos="3120">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3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elework631" initials="T" lastIdx="1" clrIdx="0">
    <p:extLst>
      <p:ext uri="{19B8F6BF-5375-455C-9EA6-DF929625EA0E}">
        <p15:presenceInfo xmlns:p15="http://schemas.microsoft.com/office/powerpoint/2012/main" userId="S-1-5-21-1816642528-1123791018-3801033723-608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FFCC66"/>
    <a:srgbClr val="FFFFFF"/>
    <a:srgbClr val="FF9999"/>
    <a:srgbClr val="FFCCCC"/>
    <a:srgbClr val="99CCFF"/>
    <a:srgbClr val="CCECFF"/>
    <a:srgbClr val="CCFFFF"/>
    <a:srgbClr val="CCCCFF"/>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中間スタイル 1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739" autoAdjust="0"/>
    <p:restoredTop sz="91242" autoAdjust="0"/>
  </p:normalViewPr>
  <p:slideViewPr>
    <p:cSldViewPr>
      <p:cViewPr varScale="1">
        <p:scale>
          <a:sx n="82" d="100"/>
          <a:sy n="82" d="100"/>
        </p:scale>
        <p:origin x="1181" y="72"/>
      </p:cViewPr>
      <p:guideLst>
        <p:guide orient="horz" pos="2132"/>
        <p:guide pos="3120"/>
      </p:guideLst>
    </p:cSldViewPr>
  </p:slideViewPr>
  <p:outlineViewPr>
    <p:cViewPr>
      <p:scale>
        <a:sx n="33" d="100"/>
        <a:sy n="33" d="100"/>
      </p:scale>
      <p:origin x="30" y="2274"/>
    </p:cViewPr>
  </p:outlineViewPr>
  <p:notesTextViewPr>
    <p:cViewPr>
      <p:scale>
        <a:sx n="100" d="100"/>
        <a:sy n="100" d="100"/>
      </p:scale>
      <p:origin x="0" y="0"/>
    </p:cViewPr>
  </p:notesTextViewPr>
  <p:sorterViewPr>
    <p:cViewPr>
      <p:scale>
        <a:sx n="100" d="100"/>
        <a:sy n="100" d="100"/>
      </p:scale>
      <p:origin x="0" y="-3221"/>
    </p:cViewPr>
  </p:sorterViewPr>
  <p:notesViewPr>
    <p:cSldViewPr>
      <p:cViewPr varScale="1">
        <p:scale>
          <a:sx n="51" d="100"/>
          <a:sy n="51" d="100"/>
        </p:scale>
        <p:origin x="-2958" y="-90"/>
      </p:cViewPr>
      <p:guideLst>
        <p:guide orient="horz" pos="3110"/>
        <p:guide pos="2139"/>
      </p:guideLst>
    </p:cSldViewPr>
  </p:notesViewPr>
  <p:gridSpacing cx="45005" cy="45005"/>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commentAuthors" Target="commentAuthor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gs" Target="tags/tag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handoutMaster" Target="handoutMasters/handoutMaster1.xml"/><Relationship Id="rId35" Type="http://schemas.openxmlformats.org/officeDocument/2006/relationships/theme" Target="theme/theme1.xml"/><Relationship Id="rId8"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US" altLang="ja-JP">
                <a:solidFill>
                  <a:schemeClr val="tx1"/>
                </a:solidFill>
              </a:rPr>
              <a:t>【</a:t>
            </a:r>
            <a:r>
              <a:rPr lang="ja-JP" altLang="en-US">
                <a:solidFill>
                  <a:schemeClr val="tx1"/>
                </a:solidFill>
              </a:rPr>
              <a:t>育児休業取得率（男性）</a:t>
            </a:r>
            <a:r>
              <a:rPr lang="en-US" altLang="ja-JP">
                <a:solidFill>
                  <a:schemeClr val="tx1"/>
                </a:solidFill>
              </a:rPr>
              <a:t>】</a:t>
            </a:r>
            <a:endParaRPr lang="ja-JP" altLang="en-US">
              <a:solidFill>
                <a:schemeClr val="tx1"/>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ja-JP" altLang="en-US"/>
        </a:p>
      </c:txPr>
    </c:title>
    <c:autoTitleDeleted val="0"/>
    <c:plotArea>
      <c:layout>
        <c:manualLayout>
          <c:layoutTarget val="inner"/>
          <c:xMode val="edge"/>
          <c:yMode val="edge"/>
          <c:x val="5.8997594050743667E-2"/>
          <c:y val="0.1111112085919622"/>
          <c:w val="0.88690938281536014"/>
          <c:h val="0.80125808786436514"/>
        </c:manualLayout>
      </c:layout>
      <c:lineChart>
        <c:grouping val="standard"/>
        <c:varyColors val="0"/>
        <c:ser>
          <c:idx val="0"/>
          <c:order val="0"/>
          <c:tx>
            <c:strRef>
              <c:f>育児休業!$A$3</c:f>
              <c:strCache>
                <c:ptCount val="1"/>
                <c:pt idx="0">
                  <c:v>愛知県</c:v>
                </c:pt>
              </c:strCache>
            </c:strRef>
          </c:tx>
          <c:spPr>
            <a:ln w="28575" cap="rnd">
              <a:solidFill>
                <a:srgbClr val="F2700E"/>
              </a:solidFill>
              <a:round/>
            </a:ln>
            <a:effectLst/>
          </c:spPr>
          <c:marker>
            <c:symbol val="diamond"/>
            <c:size val="6"/>
            <c:spPr>
              <a:solidFill>
                <a:srgbClr val="F2700E"/>
              </a:solidFill>
              <a:ln w="9525">
                <a:solidFill>
                  <a:srgbClr val="F2700E"/>
                </a:solidFill>
              </a:ln>
              <a:effectLst/>
            </c:spPr>
          </c:marker>
          <c:dLbls>
            <c:dLbl>
              <c:idx val="0"/>
              <c:layout>
                <c:manualLayout>
                  <c:x val="-4.052178645242021E-2"/>
                  <c:y val="1.206393759879452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244-4768-9F34-F4C6BA87C87A}"/>
                </c:ext>
              </c:extLst>
            </c:dLbl>
            <c:dLbl>
              <c:idx val="1"/>
              <c:layout>
                <c:manualLayout>
                  <c:x val="-4.32300058770494E-2"/>
                  <c:y val="1.206393759879452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244-4768-9F34-F4C6BA87C87A}"/>
                </c:ext>
              </c:extLst>
            </c:dLbl>
            <c:dLbl>
              <c:idx val="2"/>
              <c:layout>
                <c:manualLayout>
                  <c:x val="-4.3230005877049373E-2"/>
                  <c:y val="8.311592383034673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244-4768-9F34-F4C6BA87C87A}"/>
                </c:ext>
              </c:extLst>
            </c:dLbl>
            <c:dLbl>
              <c:idx val="3"/>
              <c:layout>
                <c:manualLayout>
                  <c:x val="-4.32300058770494E-2"/>
                  <c:y val="1.206393759879452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244-4768-9F34-F4C6BA87C87A}"/>
                </c:ext>
              </c:extLst>
            </c:dLbl>
            <c:dLbl>
              <c:idx val="4"/>
              <c:layout>
                <c:manualLayout>
                  <c:x val="-4.3230005877049449E-2"/>
                  <c:y val="2.70733184618337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487-435D-9E86-FFA95A0B46EA}"/>
                </c:ext>
              </c:extLst>
            </c:dLbl>
            <c:dLbl>
              <c:idx val="5"/>
              <c:layout>
                <c:manualLayout>
                  <c:x val="-4.0521786452420258E-2"/>
                  <c:y val="2.70733184618337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244-4768-9F34-F4C6BA87C87A}"/>
                </c:ext>
              </c:extLst>
            </c:dLbl>
            <c:dLbl>
              <c:idx val="6"/>
              <c:layout>
                <c:manualLayout>
                  <c:x val="-4.5938225301678584E-2"/>
                  <c:y val="3.457800889335348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244-4768-9F34-F4C6BA87C87A}"/>
                </c:ext>
              </c:extLst>
            </c:dLbl>
            <c:dLbl>
              <c:idx val="7"/>
              <c:layout>
                <c:manualLayout>
                  <c:x val="-4.5938225301678681E-2"/>
                  <c:y val="3.082566367759363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244-4768-9F34-F4C6BA87C87A}"/>
                </c:ext>
              </c:extLst>
            </c:dLbl>
            <c:spPr>
              <a:noFill/>
              <a:ln>
                <a:noFill/>
              </a:ln>
              <a:effectLst/>
            </c:spPr>
            <c:txPr>
              <a:bodyPr rot="0" spcFirstLastPara="1" vertOverflow="overflow" horzOverflow="overflow"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ja-JP"/>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rgbClr val="F2700E"/>
                      </a:solidFill>
                      <a:round/>
                    </a:ln>
                    <a:effectLst/>
                  </c:spPr>
                </c15:leaderLines>
              </c:ext>
            </c:extLst>
          </c:dLbls>
          <c:cat>
            <c:numRef>
              <c:f>育児休業!$D$2:$P$2</c:f>
              <c:numCache>
                <c:formatCode>General</c:formatCode>
                <c:ptCount val="13"/>
                <c:pt idx="0">
                  <c:v>2013</c:v>
                </c:pt>
                <c:pt idx="1">
                  <c:v>2014</c:v>
                </c:pt>
                <c:pt idx="2">
                  <c:v>2015</c:v>
                </c:pt>
                <c:pt idx="3">
                  <c:v>2016</c:v>
                </c:pt>
                <c:pt idx="4">
                  <c:v>2017</c:v>
                </c:pt>
                <c:pt idx="5">
                  <c:v>2018</c:v>
                </c:pt>
                <c:pt idx="6">
                  <c:v>2019</c:v>
                </c:pt>
                <c:pt idx="7">
                  <c:v>2020</c:v>
                </c:pt>
                <c:pt idx="8">
                  <c:v>2021</c:v>
                </c:pt>
                <c:pt idx="9">
                  <c:v>2022</c:v>
                </c:pt>
                <c:pt idx="10">
                  <c:v>2023</c:v>
                </c:pt>
                <c:pt idx="11">
                  <c:v>2024</c:v>
                </c:pt>
                <c:pt idx="12">
                  <c:v>2025</c:v>
                </c:pt>
              </c:numCache>
            </c:numRef>
          </c:cat>
          <c:val>
            <c:numRef>
              <c:f>育児休業!$D$3:$P$3</c:f>
              <c:numCache>
                <c:formatCode>General</c:formatCode>
                <c:ptCount val="13"/>
                <c:pt idx="0">
                  <c:v>1.4</c:v>
                </c:pt>
                <c:pt idx="1">
                  <c:v>1.6</c:v>
                </c:pt>
                <c:pt idx="2">
                  <c:v>1.2</c:v>
                </c:pt>
                <c:pt idx="3">
                  <c:v>1.9</c:v>
                </c:pt>
                <c:pt idx="4">
                  <c:v>4.5999999999999996</c:v>
                </c:pt>
                <c:pt idx="5">
                  <c:v>4.5999999999999996</c:v>
                </c:pt>
                <c:pt idx="6" formatCode="0.0_ ">
                  <c:v>5</c:v>
                </c:pt>
                <c:pt idx="7" formatCode="0.0_ ">
                  <c:v>4.7</c:v>
                </c:pt>
                <c:pt idx="8" formatCode="0.0_ ">
                  <c:v>8.6</c:v>
                </c:pt>
                <c:pt idx="9" formatCode="0.0_ ">
                  <c:v>10.8</c:v>
                </c:pt>
                <c:pt idx="10" formatCode="0.0_ ">
                  <c:v>25.7</c:v>
                </c:pt>
                <c:pt idx="11" formatCode="0.0_ ">
                  <c:v>37.299999999999997</c:v>
                </c:pt>
                <c:pt idx="12" formatCode="0.0_ ">
                  <c:v>53.4</c:v>
                </c:pt>
              </c:numCache>
            </c:numRef>
          </c:val>
          <c:smooth val="0"/>
          <c:extLst>
            <c:ext xmlns:c16="http://schemas.microsoft.com/office/drawing/2014/chart" uri="{C3380CC4-5D6E-409C-BE32-E72D297353CC}">
              <c16:uniqueId val="{00000001-A487-435D-9E86-FFA95A0B46EA}"/>
            </c:ext>
          </c:extLst>
        </c:ser>
        <c:ser>
          <c:idx val="1"/>
          <c:order val="1"/>
          <c:tx>
            <c:strRef>
              <c:f>育児休業!$A$4</c:f>
              <c:strCache>
                <c:ptCount val="1"/>
                <c:pt idx="0">
                  <c:v>全国</c:v>
                </c:pt>
              </c:strCache>
            </c:strRef>
          </c:tx>
          <c:spPr>
            <a:ln w="28575" cap="rnd">
              <a:solidFill>
                <a:srgbClr val="0070C0"/>
              </a:solidFill>
              <a:round/>
            </a:ln>
            <a:effectLst/>
          </c:spPr>
          <c:marker>
            <c:symbol val="circle"/>
            <c:size val="6"/>
            <c:spPr>
              <a:solidFill>
                <a:srgbClr val="0070C0"/>
              </a:solidFill>
              <a:ln w="9525">
                <a:solidFill>
                  <a:srgbClr val="0070C0"/>
                </a:solidFill>
              </a:ln>
              <a:effectLst/>
            </c:spPr>
          </c:marker>
          <c:dLbls>
            <c:dLbl>
              <c:idx val="6"/>
              <c:layout>
                <c:manualLayout>
                  <c:x val="-6.1013709241222271E-2"/>
                  <c:y val="-3.83807657622944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487-435D-9E86-FFA95A0B46EA}"/>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育児休業!$D$2:$P$2</c:f>
              <c:numCache>
                <c:formatCode>General</c:formatCode>
                <c:ptCount val="13"/>
                <c:pt idx="0">
                  <c:v>2013</c:v>
                </c:pt>
                <c:pt idx="1">
                  <c:v>2014</c:v>
                </c:pt>
                <c:pt idx="2">
                  <c:v>2015</c:v>
                </c:pt>
                <c:pt idx="3">
                  <c:v>2016</c:v>
                </c:pt>
                <c:pt idx="4">
                  <c:v>2017</c:v>
                </c:pt>
                <c:pt idx="5">
                  <c:v>2018</c:v>
                </c:pt>
                <c:pt idx="6">
                  <c:v>2019</c:v>
                </c:pt>
                <c:pt idx="7">
                  <c:v>2020</c:v>
                </c:pt>
                <c:pt idx="8">
                  <c:v>2021</c:v>
                </c:pt>
                <c:pt idx="9">
                  <c:v>2022</c:v>
                </c:pt>
                <c:pt idx="10">
                  <c:v>2023</c:v>
                </c:pt>
                <c:pt idx="11">
                  <c:v>2024</c:v>
                </c:pt>
                <c:pt idx="12">
                  <c:v>2025</c:v>
                </c:pt>
              </c:numCache>
            </c:numRef>
          </c:cat>
          <c:val>
            <c:numRef>
              <c:f>育児休業!$D$4:$P$4</c:f>
              <c:numCache>
                <c:formatCode>0.00</c:formatCode>
                <c:ptCount val="13"/>
                <c:pt idx="0">
                  <c:v>2.0299999999999998</c:v>
                </c:pt>
                <c:pt idx="1">
                  <c:v>2.2999999999999998</c:v>
                </c:pt>
                <c:pt idx="2">
                  <c:v>2.65</c:v>
                </c:pt>
                <c:pt idx="3">
                  <c:v>3.16</c:v>
                </c:pt>
                <c:pt idx="4">
                  <c:v>5.14</c:v>
                </c:pt>
                <c:pt idx="5">
                  <c:v>6.16</c:v>
                </c:pt>
                <c:pt idx="6">
                  <c:v>7.48</c:v>
                </c:pt>
                <c:pt idx="7">
                  <c:v>12.65</c:v>
                </c:pt>
                <c:pt idx="8">
                  <c:v>13.97</c:v>
                </c:pt>
                <c:pt idx="9">
                  <c:v>17.13</c:v>
                </c:pt>
                <c:pt idx="10">
                  <c:v>30.1</c:v>
                </c:pt>
                <c:pt idx="11">
                  <c:v>40.5</c:v>
                </c:pt>
              </c:numCache>
            </c:numRef>
          </c:val>
          <c:smooth val="0"/>
          <c:extLst>
            <c:ext xmlns:c16="http://schemas.microsoft.com/office/drawing/2014/chart" uri="{C3380CC4-5D6E-409C-BE32-E72D297353CC}">
              <c16:uniqueId val="{00000003-A487-435D-9E86-FFA95A0B46EA}"/>
            </c:ext>
          </c:extLst>
        </c:ser>
        <c:dLbls>
          <c:dLblPos val="t"/>
          <c:showLegendKey val="0"/>
          <c:showVal val="1"/>
          <c:showCatName val="0"/>
          <c:showSerName val="0"/>
          <c:showPercent val="0"/>
          <c:showBubbleSize val="0"/>
        </c:dLbls>
        <c:marker val="1"/>
        <c:smooth val="0"/>
        <c:axId val="483410768"/>
        <c:axId val="483411752"/>
      </c:lineChart>
      <c:catAx>
        <c:axId val="483410768"/>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ja-JP" altLang="en-US" sz="800">
                    <a:solidFill>
                      <a:sysClr val="windowText" lastClr="000000"/>
                    </a:solidFill>
                  </a:rPr>
                  <a:t>（年</a:t>
                </a:r>
                <a:r>
                  <a:rPr lang="en-US" altLang="ja-JP" sz="800">
                    <a:solidFill>
                      <a:sysClr val="windowText" lastClr="000000"/>
                    </a:solidFill>
                  </a:rPr>
                  <a:t>)</a:t>
                </a:r>
              </a:p>
            </c:rich>
          </c:tx>
          <c:layout>
            <c:manualLayout>
              <c:xMode val="edge"/>
              <c:yMode val="edge"/>
              <c:x val="0.93701374301257989"/>
              <c:y val="0.92254627646215892"/>
            </c:manualLayout>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ja-JP"/>
            </a:p>
          </c:txPr>
        </c:title>
        <c:numFmt formatCode="General" sourceLinked="1"/>
        <c:majorTickMark val="in"/>
        <c:minorTickMark val="none"/>
        <c:tickLblPos val="nextTo"/>
        <c:spPr>
          <a:noFill/>
          <a:ln w="9525" cap="flat" cmpd="sng" algn="ctr">
            <a:solidFill>
              <a:sysClr val="windowText" lastClr="000000"/>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ja-JP"/>
          </a:p>
        </c:txPr>
        <c:crossAx val="483411752"/>
        <c:crosses val="autoZero"/>
        <c:auto val="1"/>
        <c:lblAlgn val="ctr"/>
        <c:lblOffset val="100"/>
        <c:noMultiLvlLbl val="0"/>
      </c:catAx>
      <c:valAx>
        <c:axId val="483411752"/>
        <c:scaling>
          <c:orientation val="minMax"/>
        </c:scaling>
        <c:delete val="0"/>
        <c:axPos val="l"/>
        <c:majorGridlines>
          <c:spPr>
            <a:ln w="9525" cap="flat" cmpd="sng" algn="ctr">
              <a:noFill/>
              <a:round/>
            </a:ln>
            <a:effectLst/>
          </c:spPr>
        </c:majorGridlines>
        <c:title>
          <c:tx>
            <c:rich>
              <a:bodyPr rot="0" spcFirstLastPara="1" vertOverflow="ellipsis" wrap="square" anchor="ctr" anchorCtr="1"/>
              <a:lstStyle/>
              <a:p>
                <a:pPr>
                  <a:defRPr sz="1000" b="0" i="0" u="none" strike="noStrike" kern="1200" baseline="0">
                    <a:solidFill>
                      <a:sysClr val="windowText" lastClr="000000"/>
                    </a:solidFill>
                    <a:latin typeface="+mn-lt"/>
                    <a:ea typeface="+mn-ea"/>
                    <a:cs typeface="+mn-cs"/>
                  </a:defRPr>
                </a:pPr>
                <a:r>
                  <a:rPr lang="en-US" altLang="ja-JP">
                    <a:solidFill>
                      <a:sysClr val="windowText" lastClr="000000"/>
                    </a:solidFill>
                  </a:rPr>
                  <a:t>(%)</a:t>
                </a:r>
              </a:p>
            </c:rich>
          </c:tx>
          <c:layout>
            <c:manualLayout>
              <c:xMode val="edge"/>
              <c:yMode val="edge"/>
              <c:x val="0"/>
              <c:y val="7.9104695246430599E-4"/>
            </c:manualLayout>
          </c:layout>
          <c:overlay val="0"/>
          <c:spPr>
            <a:noFill/>
            <a:ln>
              <a:noFill/>
            </a:ln>
            <a:effectLst/>
          </c:spPr>
          <c:txPr>
            <a:bodyPr rot="0" spcFirstLastPara="1" vertOverflow="ellipsis" wrap="square" anchor="ctr" anchorCtr="1"/>
            <a:lstStyle/>
            <a:p>
              <a:pPr>
                <a:defRPr sz="1000" b="0" i="0" u="none" strike="noStrike" kern="1200" baseline="0">
                  <a:solidFill>
                    <a:sysClr val="windowText" lastClr="000000"/>
                  </a:solidFill>
                  <a:latin typeface="+mn-lt"/>
                  <a:ea typeface="+mn-ea"/>
                  <a:cs typeface="+mn-cs"/>
                </a:defRPr>
              </a:pPr>
              <a:endParaRPr lang="ja-JP"/>
            </a:p>
          </c:txPr>
        </c:title>
        <c:numFmt formatCode="General" sourceLinked="1"/>
        <c:majorTickMark val="in"/>
        <c:minorTickMark val="none"/>
        <c:tickLblPos val="nextTo"/>
        <c:spPr>
          <a:noFill/>
          <a:ln>
            <a:solidFill>
              <a:sysClr val="windowText" lastClr="000000"/>
            </a:solid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ja-JP"/>
          </a:p>
        </c:txPr>
        <c:crossAx val="483410768"/>
        <c:crosses val="autoZero"/>
        <c:crossBetween val="between"/>
      </c:valAx>
      <c:spPr>
        <a:noFill/>
        <a:ln>
          <a:noFill/>
        </a:ln>
        <a:effectLst/>
      </c:spPr>
    </c:plotArea>
    <c:legend>
      <c:legendPos val="r"/>
      <c:legendEntry>
        <c:idx val="0"/>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ja-JP"/>
          </a:p>
        </c:txPr>
      </c:legendEntry>
      <c:legendEntry>
        <c:idx val="1"/>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ja-JP"/>
          </a:p>
        </c:txPr>
      </c:legendEntry>
      <c:layout>
        <c:manualLayout>
          <c:xMode val="edge"/>
          <c:yMode val="edge"/>
          <c:x val="0.11456865814621837"/>
          <c:y val="0.27691324312231408"/>
          <c:w val="0.39494922778569591"/>
          <c:h val="0.11471803234337069"/>
        </c:manualLayout>
      </c:layout>
      <c:overlay val="0"/>
      <c:spPr>
        <a:noFill/>
        <a:ln>
          <a:solidFill>
            <a:sysClr val="windowText" lastClr="000000"/>
          </a:solid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solidFill>
      <a:schemeClr val="bg1"/>
    </a:solidFill>
    <a:ln w="9525" cap="flat" cmpd="sng" algn="ctr">
      <a:noFill/>
      <a:round/>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4" y="5"/>
            <a:ext cx="2946135" cy="493554"/>
          </a:xfrm>
          <a:prstGeom prst="rect">
            <a:avLst/>
          </a:prstGeom>
        </p:spPr>
        <p:txBody>
          <a:bodyPr vert="horz" lIns="90996" tIns="45498" rIns="90996" bIns="45498" rtlCol="0"/>
          <a:lstStyle>
            <a:lvl1pPr algn="l">
              <a:defRPr sz="1200">
                <a:latin typeface="Arial" pitchFamily="34" charset="0"/>
                <a:ea typeface="ＭＳ Ｐゴシック" pitchFamily="50" charset="-128"/>
              </a:defRPr>
            </a:lvl1pPr>
          </a:lstStyle>
          <a:p>
            <a:pPr>
              <a:defRPr/>
            </a:pPr>
            <a:endParaRPr lang="ja-JP" altLang="en-US" dirty="0"/>
          </a:p>
        </p:txBody>
      </p:sp>
      <p:sp>
        <p:nvSpPr>
          <p:cNvPr id="3" name="日付プレースホルダ 2"/>
          <p:cNvSpPr>
            <a:spLocks noGrp="1"/>
          </p:cNvSpPr>
          <p:nvPr>
            <p:ph type="dt" sz="quarter" idx="1"/>
          </p:nvPr>
        </p:nvSpPr>
        <p:spPr>
          <a:xfrm>
            <a:off x="3849955" y="5"/>
            <a:ext cx="2946135" cy="493554"/>
          </a:xfrm>
          <a:prstGeom prst="rect">
            <a:avLst/>
          </a:prstGeom>
        </p:spPr>
        <p:txBody>
          <a:bodyPr vert="horz" lIns="90996" tIns="45498" rIns="90996" bIns="45498" rtlCol="0"/>
          <a:lstStyle>
            <a:lvl1pPr algn="r">
              <a:defRPr sz="1200">
                <a:latin typeface="Arial" pitchFamily="34" charset="0"/>
                <a:ea typeface="ＭＳ Ｐゴシック" pitchFamily="50" charset="-128"/>
              </a:defRPr>
            </a:lvl1pPr>
          </a:lstStyle>
          <a:p>
            <a:pPr>
              <a:defRPr/>
            </a:pPr>
            <a:fld id="{129C520F-EEA3-414E-A46F-90A7D90EC00E}" type="datetimeFigureOut">
              <a:rPr lang="ja-JP" altLang="en-US"/>
              <a:pPr>
                <a:defRPr/>
              </a:pPr>
              <a:t>2026/6/26</a:t>
            </a:fld>
            <a:endParaRPr lang="ja-JP" altLang="en-US" dirty="0"/>
          </a:p>
        </p:txBody>
      </p:sp>
      <p:sp>
        <p:nvSpPr>
          <p:cNvPr id="4" name="フッター プレースホルダ 3"/>
          <p:cNvSpPr>
            <a:spLocks noGrp="1"/>
          </p:cNvSpPr>
          <p:nvPr>
            <p:ph type="ftr" sz="quarter" idx="2"/>
          </p:nvPr>
        </p:nvSpPr>
        <p:spPr>
          <a:xfrm>
            <a:off x="4" y="9377539"/>
            <a:ext cx="2946135" cy="493554"/>
          </a:xfrm>
          <a:prstGeom prst="rect">
            <a:avLst/>
          </a:prstGeom>
        </p:spPr>
        <p:txBody>
          <a:bodyPr vert="horz" lIns="90996" tIns="45498" rIns="90996" bIns="45498" rtlCol="0" anchor="b"/>
          <a:lstStyle>
            <a:lvl1pPr algn="l">
              <a:defRPr sz="1200">
                <a:latin typeface="Arial" pitchFamily="34" charset="0"/>
                <a:ea typeface="ＭＳ Ｐゴシック" pitchFamily="50" charset="-128"/>
              </a:defRPr>
            </a:lvl1pPr>
          </a:lstStyle>
          <a:p>
            <a:pPr>
              <a:defRPr/>
            </a:pPr>
            <a:endParaRPr lang="ja-JP" altLang="en-US" dirty="0"/>
          </a:p>
        </p:txBody>
      </p:sp>
      <p:sp>
        <p:nvSpPr>
          <p:cNvPr id="5" name="スライド番号プレースホルダ 4"/>
          <p:cNvSpPr>
            <a:spLocks noGrp="1"/>
          </p:cNvSpPr>
          <p:nvPr>
            <p:ph type="sldNum" sz="quarter" idx="3"/>
          </p:nvPr>
        </p:nvSpPr>
        <p:spPr>
          <a:xfrm>
            <a:off x="3849955" y="9377539"/>
            <a:ext cx="2946135" cy="493554"/>
          </a:xfrm>
          <a:prstGeom prst="rect">
            <a:avLst/>
          </a:prstGeom>
        </p:spPr>
        <p:txBody>
          <a:bodyPr vert="horz" lIns="90996" tIns="45498" rIns="90996" bIns="45498" rtlCol="0" anchor="b"/>
          <a:lstStyle>
            <a:lvl1pPr algn="r">
              <a:defRPr sz="1200">
                <a:latin typeface="Arial" pitchFamily="34" charset="0"/>
                <a:ea typeface="ＭＳ Ｐゴシック" pitchFamily="50" charset="-128"/>
              </a:defRPr>
            </a:lvl1pPr>
          </a:lstStyle>
          <a:p>
            <a:pPr>
              <a:defRPr/>
            </a:pPr>
            <a:fld id="{E0AE9078-AD92-4BBA-998C-95B61F31638D}" type="slidenum">
              <a:rPr lang="ja-JP" altLang="en-US"/>
              <a:pPr>
                <a:defRPr/>
              </a:pPr>
              <a:t>‹#›</a:t>
            </a:fld>
            <a:endParaRPr lang="ja-JP" altLang="en-US" dirty="0"/>
          </a:p>
        </p:txBody>
      </p:sp>
    </p:spTree>
    <p:extLst>
      <p:ext uri="{BB962C8B-B14F-4D97-AF65-F5344CB8AC3E}">
        <p14:creationId xmlns:p14="http://schemas.microsoft.com/office/powerpoint/2010/main" val="140778698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4" y="5"/>
            <a:ext cx="2946135" cy="493554"/>
          </a:xfrm>
          <a:prstGeom prst="rect">
            <a:avLst/>
          </a:prstGeom>
          <a:noFill/>
          <a:ln w="9525">
            <a:noFill/>
            <a:miter lim="800000"/>
            <a:headEnd/>
            <a:tailEnd/>
          </a:ln>
          <a:effectLst/>
        </p:spPr>
        <p:txBody>
          <a:bodyPr vert="horz" wrap="square" lIns="90948" tIns="45474" rIns="90948" bIns="45474" numCol="1" anchor="t" anchorCtr="0" compatLnSpc="1">
            <a:prstTxWarp prst="textNoShape">
              <a:avLst/>
            </a:prstTxWarp>
          </a:bodyPr>
          <a:lstStyle>
            <a:lvl1pPr algn="l">
              <a:defRPr sz="1200">
                <a:latin typeface="Arial" charset="0"/>
                <a:ea typeface="ＭＳ Ｐゴシック" pitchFamily="50" charset="-128"/>
              </a:defRPr>
            </a:lvl1pPr>
          </a:lstStyle>
          <a:p>
            <a:pPr>
              <a:defRPr/>
            </a:pPr>
            <a:endParaRPr lang="en-US" altLang="ja-JP" dirty="0"/>
          </a:p>
        </p:txBody>
      </p:sp>
      <p:sp>
        <p:nvSpPr>
          <p:cNvPr id="15363" name="Rectangle 3"/>
          <p:cNvSpPr>
            <a:spLocks noGrp="1" noChangeArrowheads="1"/>
          </p:cNvSpPr>
          <p:nvPr>
            <p:ph type="dt" idx="1"/>
          </p:nvPr>
        </p:nvSpPr>
        <p:spPr bwMode="auto">
          <a:xfrm>
            <a:off x="3849955" y="5"/>
            <a:ext cx="2946135" cy="493554"/>
          </a:xfrm>
          <a:prstGeom prst="rect">
            <a:avLst/>
          </a:prstGeom>
          <a:noFill/>
          <a:ln w="9525">
            <a:noFill/>
            <a:miter lim="800000"/>
            <a:headEnd/>
            <a:tailEnd/>
          </a:ln>
          <a:effectLst/>
        </p:spPr>
        <p:txBody>
          <a:bodyPr vert="horz" wrap="square" lIns="90948" tIns="45474" rIns="90948" bIns="45474" numCol="1" anchor="t" anchorCtr="0" compatLnSpc="1">
            <a:prstTxWarp prst="textNoShape">
              <a:avLst/>
            </a:prstTxWarp>
          </a:bodyPr>
          <a:lstStyle>
            <a:lvl1pPr algn="r">
              <a:defRPr sz="1200">
                <a:latin typeface="Arial" charset="0"/>
                <a:ea typeface="ＭＳ Ｐゴシック" pitchFamily="50" charset="-128"/>
              </a:defRPr>
            </a:lvl1pPr>
          </a:lstStyle>
          <a:p>
            <a:pPr>
              <a:defRPr/>
            </a:pPr>
            <a:endParaRPr lang="en-US" altLang="ja-JP" dirty="0"/>
          </a:p>
        </p:txBody>
      </p:sp>
      <p:sp>
        <p:nvSpPr>
          <p:cNvPr id="48132" name="Rectangle 4"/>
          <p:cNvSpPr>
            <a:spLocks noGrp="1" noRot="1" noChangeAspect="1" noChangeArrowheads="1" noTextEdit="1"/>
          </p:cNvSpPr>
          <p:nvPr>
            <p:ph type="sldImg" idx="2"/>
          </p:nvPr>
        </p:nvSpPr>
        <p:spPr bwMode="auto">
          <a:xfrm>
            <a:off x="727075" y="741363"/>
            <a:ext cx="5343525" cy="3700462"/>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680246" y="4689557"/>
            <a:ext cx="5437187" cy="4441989"/>
          </a:xfrm>
          <a:prstGeom prst="rect">
            <a:avLst/>
          </a:prstGeom>
          <a:noFill/>
          <a:ln w="9525">
            <a:noFill/>
            <a:miter lim="800000"/>
            <a:headEnd/>
            <a:tailEnd/>
          </a:ln>
          <a:effectLst/>
        </p:spPr>
        <p:txBody>
          <a:bodyPr vert="horz" wrap="square" lIns="90948" tIns="45474" rIns="90948" bIns="45474"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15366" name="Rectangle 6"/>
          <p:cNvSpPr>
            <a:spLocks noGrp="1" noChangeArrowheads="1"/>
          </p:cNvSpPr>
          <p:nvPr>
            <p:ph type="ftr" sz="quarter" idx="4"/>
          </p:nvPr>
        </p:nvSpPr>
        <p:spPr bwMode="auto">
          <a:xfrm>
            <a:off x="4" y="9377539"/>
            <a:ext cx="2946135" cy="493554"/>
          </a:xfrm>
          <a:prstGeom prst="rect">
            <a:avLst/>
          </a:prstGeom>
          <a:noFill/>
          <a:ln w="9525">
            <a:noFill/>
            <a:miter lim="800000"/>
            <a:headEnd/>
            <a:tailEnd/>
          </a:ln>
          <a:effectLst/>
        </p:spPr>
        <p:txBody>
          <a:bodyPr vert="horz" wrap="square" lIns="90948" tIns="45474" rIns="90948" bIns="45474" numCol="1" anchor="b" anchorCtr="0" compatLnSpc="1">
            <a:prstTxWarp prst="textNoShape">
              <a:avLst/>
            </a:prstTxWarp>
          </a:bodyPr>
          <a:lstStyle>
            <a:lvl1pPr algn="l">
              <a:defRPr sz="1200">
                <a:latin typeface="Arial" charset="0"/>
                <a:ea typeface="ＭＳ Ｐゴシック" pitchFamily="50" charset="-128"/>
              </a:defRPr>
            </a:lvl1pPr>
          </a:lstStyle>
          <a:p>
            <a:pPr>
              <a:defRPr/>
            </a:pPr>
            <a:endParaRPr lang="en-US" altLang="ja-JP" dirty="0"/>
          </a:p>
        </p:txBody>
      </p:sp>
      <p:sp>
        <p:nvSpPr>
          <p:cNvPr id="15367" name="Rectangle 7"/>
          <p:cNvSpPr>
            <a:spLocks noGrp="1" noChangeArrowheads="1"/>
          </p:cNvSpPr>
          <p:nvPr>
            <p:ph type="sldNum" sz="quarter" idx="5"/>
          </p:nvPr>
        </p:nvSpPr>
        <p:spPr bwMode="auto">
          <a:xfrm>
            <a:off x="3849955" y="9377539"/>
            <a:ext cx="2946135" cy="493554"/>
          </a:xfrm>
          <a:prstGeom prst="rect">
            <a:avLst/>
          </a:prstGeom>
          <a:noFill/>
          <a:ln w="9525">
            <a:noFill/>
            <a:miter lim="800000"/>
            <a:headEnd/>
            <a:tailEnd/>
          </a:ln>
          <a:effectLst/>
        </p:spPr>
        <p:txBody>
          <a:bodyPr vert="horz" wrap="square" lIns="90948" tIns="45474" rIns="90948" bIns="45474" numCol="1" anchor="b" anchorCtr="0" compatLnSpc="1">
            <a:prstTxWarp prst="textNoShape">
              <a:avLst/>
            </a:prstTxWarp>
          </a:bodyPr>
          <a:lstStyle>
            <a:lvl1pPr algn="r">
              <a:defRPr sz="1200">
                <a:latin typeface="Arial" charset="0"/>
                <a:ea typeface="ＭＳ Ｐゴシック" pitchFamily="50" charset="-128"/>
              </a:defRPr>
            </a:lvl1pPr>
          </a:lstStyle>
          <a:p>
            <a:pPr>
              <a:defRPr/>
            </a:pPr>
            <a:fld id="{2C23D25C-5266-4A51-AB6E-2812111556CF}" type="slidenum">
              <a:rPr lang="en-US" altLang="ja-JP"/>
              <a:pPr>
                <a:defRPr/>
              </a:pPr>
              <a:t>‹#›</a:t>
            </a:fld>
            <a:endParaRPr lang="en-US" altLang="ja-JP" dirty="0"/>
          </a:p>
        </p:txBody>
      </p:sp>
    </p:spTree>
    <p:extLst>
      <p:ext uri="{BB962C8B-B14F-4D97-AF65-F5344CB8AC3E}">
        <p14:creationId xmlns:p14="http://schemas.microsoft.com/office/powerpoint/2010/main" val="283928390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062"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125"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187"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25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5312" algn="l" defTabSz="914125" rtl="0" eaLnBrk="1" latinLnBrk="0" hangingPunct="1">
      <a:defRPr kumimoji="1" sz="1200" kern="1200">
        <a:solidFill>
          <a:schemeClr val="tx1"/>
        </a:solidFill>
        <a:latin typeface="+mn-lt"/>
        <a:ea typeface="+mn-ea"/>
        <a:cs typeface="+mn-cs"/>
      </a:defRPr>
    </a:lvl6pPr>
    <a:lvl7pPr marL="2742375" algn="l" defTabSz="914125" rtl="0" eaLnBrk="1" latinLnBrk="0" hangingPunct="1">
      <a:defRPr kumimoji="1" sz="1200" kern="1200">
        <a:solidFill>
          <a:schemeClr val="tx1"/>
        </a:solidFill>
        <a:latin typeface="+mn-lt"/>
        <a:ea typeface="+mn-ea"/>
        <a:cs typeface="+mn-cs"/>
      </a:defRPr>
    </a:lvl7pPr>
    <a:lvl8pPr marL="3199437" algn="l" defTabSz="914125" rtl="0" eaLnBrk="1" latinLnBrk="0" hangingPunct="1">
      <a:defRPr kumimoji="1" sz="1200" kern="1200">
        <a:solidFill>
          <a:schemeClr val="tx1"/>
        </a:solidFill>
        <a:latin typeface="+mn-lt"/>
        <a:ea typeface="+mn-ea"/>
        <a:cs typeface="+mn-cs"/>
      </a:defRPr>
    </a:lvl8pPr>
    <a:lvl9pPr marL="3656500" algn="l" defTabSz="914125"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a:defRPr/>
            </a:pPr>
            <a:fld id="{2C23D25C-5266-4A51-AB6E-2812111556CF}" type="slidenum">
              <a:rPr lang="en-US" altLang="ja-JP" smtClean="0"/>
              <a:pPr>
                <a:defRPr/>
              </a:pPr>
              <a:t>0</a:t>
            </a:fld>
            <a:endParaRPr lang="en-US" altLang="ja-JP" dirty="0"/>
          </a:p>
        </p:txBody>
      </p:sp>
    </p:spTree>
    <p:extLst>
      <p:ext uri="{BB962C8B-B14F-4D97-AF65-F5344CB8AC3E}">
        <p14:creationId xmlns:p14="http://schemas.microsoft.com/office/powerpoint/2010/main" val="21939491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11" name="スライド番号プレースホルダー 10"/>
          <p:cNvSpPr>
            <a:spLocks noGrp="1"/>
          </p:cNvSpPr>
          <p:nvPr>
            <p:ph type="sldNum" sz="quarter" idx="10"/>
          </p:nvPr>
        </p:nvSpPr>
        <p:spPr/>
        <p:txBody>
          <a:bodyPr/>
          <a:lstStyle/>
          <a:p>
            <a:pPr defTabSz="910067" fontAlgn="auto">
              <a:spcBef>
                <a:spcPts val="0"/>
              </a:spcBef>
              <a:spcAft>
                <a:spcPts val="0"/>
              </a:spcAft>
              <a:defRPr/>
            </a:pPr>
            <a:fld id="{DDD0A0DF-0179-4ED3-9752-CF096E8D2F79}" type="slidenum">
              <a:rPr lang="ja-JP" altLang="en-US">
                <a:solidFill>
                  <a:prstClr val="black"/>
                </a:solidFill>
                <a:latin typeface="Calibri"/>
              </a:rPr>
              <a:pPr defTabSz="910067" fontAlgn="auto">
                <a:spcBef>
                  <a:spcPts val="0"/>
                </a:spcBef>
                <a:spcAft>
                  <a:spcPts val="0"/>
                </a:spcAft>
                <a:defRPr/>
              </a:pPr>
              <a:t>11</a:t>
            </a:fld>
            <a:endParaRPr lang="ja-JP" altLang="en-US">
              <a:solidFill>
                <a:prstClr val="black"/>
              </a:solidFill>
              <a:latin typeface="Calibri"/>
            </a:endParaRPr>
          </a:p>
        </p:txBody>
      </p:sp>
    </p:spTree>
    <p:extLst>
      <p:ext uri="{BB962C8B-B14F-4D97-AF65-F5344CB8AC3E}">
        <p14:creationId xmlns:p14="http://schemas.microsoft.com/office/powerpoint/2010/main" val="7870012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6B601-42C7-752C-A695-C8B5700718E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6D4C11D-D8CE-C891-6547-27722726211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828108D-136A-EFEA-79AD-0E7F748ED27B}"/>
              </a:ext>
            </a:extLst>
          </p:cNvPr>
          <p:cNvSpPr>
            <a:spLocks noGrp="1"/>
          </p:cNvSpPr>
          <p:nvPr>
            <p:ph type="body" idx="1"/>
          </p:nvPr>
        </p:nvSpPr>
        <p:spPr/>
        <p:txBody>
          <a:bodyPr/>
          <a:lstStyle/>
          <a:p>
            <a:endParaRPr kumimoji="1" lang="ja-JP" altLang="en-US"/>
          </a:p>
        </p:txBody>
      </p:sp>
      <p:sp>
        <p:nvSpPr>
          <p:cNvPr id="11" name="スライド番号プレースホルダー 10">
            <a:extLst>
              <a:ext uri="{FF2B5EF4-FFF2-40B4-BE49-F238E27FC236}">
                <a16:creationId xmlns:a16="http://schemas.microsoft.com/office/drawing/2014/main" id="{AD2D9910-14B7-3BD0-6FF8-620557DA5FDF}"/>
              </a:ext>
            </a:extLst>
          </p:cNvPr>
          <p:cNvSpPr>
            <a:spLocks noGrp="1"/>
          </p:cNvSpPr>
          <p:nvPr>
            <p:ph type="sldNum" sz="quarter" idx="10"/>
          </p:nvPr>
        </p:nvSpPr>
        <p:spPr/>
        <p:txBody>
          <a:bodyPr/>
          <a:lstStyle/>
          <a:p>
            <a:pPr defTabSz="910067" fontAlgn="auto">
              <a:spcBef>
                <a:spcPts val="0"/>
              </a:spcBef>
              <a:spcAft>
                <a:spcPts val="0"/>
              </a:spcAft>
              <a:defRPr/>
            </a:pPr>
            <a:fld id="{DDD0A0DF-0179-4ED3-9752-CF096E8D2F79}" type="slidenum">
              <a:rPr lang="ja-JP" altLang="en-US">
                <a:solidFill>
                  <a:prstClr val="black"/>
                </a:solidFill>
                <a:latin typeface="Calibri"/>
              </a:rPr>
              <a:pPr defTabSz="910067" fontAlgn="auto">
                <a:spcBef>
                  <a:spcPts val="0"/>
                </a:spcBef>
                <a:spcAft>
                  <a:spcPts val="0"/>
                </a:spcAft>
                <a:defRPr/>
              </a:pPr>
              <a:t>12</a:t>
            </a:fld>
            <a:endParaRPr lang="ja-JP" altLang="en-US">
              <a:solidFill>
                <a:prstClr val="black"/>
              </a:solidFill>
              <a:latin typeface="Calibri"/>
            </a:endParaRPr>
          </a:p>
        </p:txBody>
      </p:sp>
    </p:spTree>
    <p:extLst>
      <p:ext uri="{BB962C8B-B14F-4D97-AF65-F5344CB8AC3E}">
        <p14:creationId xmlns:p14="http://schemas.microsoft.com/office/powerpoint/2010/main" val="18200047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a:defRPr/>
            </a:pPr>
            <a:fld id="{2C23D25C-5266-4A51-AB6E-2812111556CF}" type="slidenum">
              <a:rPr lang="en-US" altLang="ja-JP" smtClean="0"/>
              <a:pPr>
                <a:defRPr/>
              </a:pPr>
              <a:t>13</a:t>
            </a:fld>
            <a:endParaRPr lang="en-US" altLang="ja-JP" dirty="0"/>
          </a:p>
        </p:txBody>
      </p:sp>
    </p:spTree>
    <p:extLst>
      <p:ext uri="{BB962C8B-B14F-4D97-AF65-F5344CB8AC3E}">
        <p14:creationId xmlns:p14="http://schemas.microsoft.com/office/powerpoint/2010/main" val="520045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a:defRPr/>
            </a:pPr>
            <a:fld id="{2C23D25C-5266-4A51-AB6E-2812111556CF}" type="slidenum">
              <a:rPr lang="en-US" altLang="ja-JP" smtClean="0"/>
              <a:pPr>
                <a:defRPr/>
              </a:pPr>
              <a:t>14</a:t>
            </a:fld>
            <a:endParaRPr lang="en-US" altLang="ja-JP" dirty="0"/>
          </a:p>
        </p:txBody>
      </p:sp>
    </p:spTree>
    <p:extLst>
      <p:ext uri="{BB962C8B-B14F-4D97-AF65-F5344CB8AC3E}">
        <p14:creationId xmlns:p14="http://schemas.microsoft.com/office/powerpoint/2010/main" val="41119374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defTabSz="910165">
              <a:defRPr/>
            </a:pPr>
            <a:fld id="{EB843745-172B-4DE1-9C3E-2A41D3A5A4B5}" type="slidenum">
              <a:rPr lang="ja-JP" altLang="en-US">
                <a:solidFill>
                  <a:prstClr val="black"/>
                </a:solidFill>
              </a:rPr>
              <a:pPr defTabSz="910165">
                <a:defRPr/>
              </a:pPr>
              <a:t>15</a:t>
            </a:fld>
            <a:endParaRPr lang="ja-JP" altLang="en-US" dirty="0">
              <a:solidFill>
                <a:prstClr val="black"/>
              </a:solidFill>
            </a:endParaRPr>
          </a:p>
        </p:txBody>
      </p:sp>
    </p:spTree>
    <p:extLst>
      <p:ext uri="{BB962C8B-B14F-4D97-AF65-F5344CB8AC3E}">
        <p14:creationId xmlns:p14="http://schemas.microsoft.com/office/powerpoint/2010/main" val="13265318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defTabSz="910165">
              <a:defRPr/>
            </a:pPr>
            <a:fld id="{EB843745-172B-4DE1-9C3E-2A41D3A5A4B5}" type="slidenum">
              <a:rPr lang="ja-JP" altLang="en-US">
                <a:solidFill>
                  <a:prstClr val="black"/>
                </a:solidFill>
              </a:rPr>
              <a:pPr defTabSz="910165">
                <a:defRPr/>
              </a:pPr>
              <a:t>16</a:t>
            </a:fld>
            <a:endParaRPr lang="ja-JP" altLang="en-US" dirty="0">
              <a:solidFill>
                <a:prstClr val="black"/>
              </a:solidFill>
            </a:endParaRPr>
          </a:p>
        </p:txBody>
      </p:sp>
    </p:spTree>
    <p:extLst>
      <p:ext uri="{BB962C8B-B14F-4D97-AF65-F5344CB8AC3E}">
        <p14:creationId xmlns:p14="http://schemas.microsoft.com/office/powerpoint/2010/main" val="2276367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2C23D25C-5266-4A51-AB6E-2812111556CF}" type="slidenum">
              <a:rPr lang="en-US" altLang="ja-JP" smtClean="0"/>
              <a:pPr>
                <a:defRPr/>
              </a:pPr>
              <a:t>17</a:t>
            </a:fld>
            <a:endParaRPr lang="en-US" altLang="ja-JP" dirty="0"/>
          </a:p>
        </p:txBody>
      </p:sp>
    </p:spTree>
    <p:extLst>
      <p:ext uri="{BB962C8B-B14F-4D97-AF65-F5344CB8AC3E}">
        <p14:creationId xmlns:p14="http://schemas.microsoft.com/office/powerpoint/2010/main" val="23228894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defTabSz="910165">
              <a:defRPr/>
            </a:pPr>
            <a:fld id="{EB843745-172B-4DE1-9C3E-2A41D3A5A4B5}" type="slidenum">
              <a:rPr lang="ja-JP" altLang="en-US">
                <a:solidFill>
                  <a:srgbClr val="000000"/>
                </a:solidFill>
              </a:rPr>
              <a:pPr defTabSz="910165">
                <a:defRPr/>
              </a:pPr>
              <a:t>18</a:t>
            </a:fld>
            <a:endParaRPr lang="ja-JP" altLang="en-US">
              <a:solidFill>
                <a:srgbClr val="000000"/>
              </a:solidFill>
            </a:endParaRPr>
          </a:p>
        </p:txBody>
      </p:sp>
    </p:spTree>
    <p:extLst>
      <p:ext uri="{BB962C8B-B14F-4D97-AF65-F5344CB8AC3E}">
        <p14:creationId xmlns:p14="http://schemas.microsoft.com/office/powerpoint/2010/main" val="37566060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Rot="1" noChangeAspect="1" noChangeArrowheads="1" noTextEdit="1"/>
          </p:cNvSpPr>
          <p:nvPr>
            <p:ph type="sldImg"/>
          </p:nvPr>
        </p:nvSpPr>
        <p:spPr>
          <a:xfrm>
            <a:off x="727075" y="741363"/>
            <a:ext cx="5343525" cy="3700462"/>
          </a:xfrm>
          <a:ln/>
        </p:spPr>
      </p:sp>
      <p:sp>
        <p:nvSpPr>
          <p:cNvPr id="205827" name="Rectangle 3"/>
          <p:cNvSpPr>
            <a:spLocks noGrp="1" noChangeArrowheads="1"/>
          </p:cNvSpPr>
          <p:nvPr>
            <p:ph type="body" idx="1"/>
          </p:nvPr>
        </p:nvSpPr>
        <p:spPr/>
        <p:txBody>
          <a:bodyPr/>
          <a:lstStyle/>
          <a:p>
            <a:endParaRPr lang="ja-JP" altLang="en-US">
              <a:latin typeface="Times New Roman" pitchFamily="18" charset="0"/>
              <a:ea typeface="ＭＳ Ｐ明朝" pitchFamily="18" charset="-128"/>
            </a:endParaRPr>
          </a:p>
        </p:txBody>
      </p:sp>
      <p:sp>
        <p:nvSpPr>
          <p:cNvPr id="8" name="スライド番号プレースホルダー 7"/>
          <p:cNvSpPr>
            <a:spLocks noGrp="1"/>
          </p:cNvSpPr>
          <p:nvPr>
            <p:ph type="sldNum" sz="quarter" idx="10"/>
          </p:nvPr>
        </p:nvSpPr>
        <p:spPr/>
        <p:txBody>
          <a:bodyPr/>
          <a:lstStyle/>
          <a:p>
            <a:pPr defTabSz="910165">
              <a:defRPr/>
            </a:pPr>
            <a:fld id="{DDD0A0DF-0179-4ED3-9752-CF096E8D2F79}" type="slidenum">
              <a:rPr lang="ja-JP" altLang="en-US">
                <a:solidFill>
                  <a:srgbClr val="000000"/>
                </a:solidFill>
              </a:rPr>
              <a:pPr defTabSz="910165">
                <a:defRPr/>
              </a:pPr>
              <a:t>21</a:t>
            </a:fld>
            <a:endParaRPr lang="ja-JP" altLang="en-US">
              <a:solidFill>
                <a:srgbClr val="000000"/>
              </a:solidFill>
            </a:endParaRPr>
          </a:p>
        </p:txBody>
      </p:sp>
    </p:spTree>
    <p:extLst>
      <p:ext uri="{BB962C8B-B14F-4D97-AF65-F5344CB8AC3E}">
        <p14:creationId xmlns:p14="http://schemas.microsoft.com/office/powerpoint/2010/main" val="32429124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a:defRPr/>
            </a:pPr>
            <a:fld id="{2C23D25C-5266-4A51-AB6E-2812111556CF}" type="slidenum">
              <a:rPr lang="en-US" altLang="ja-JP" smtClean="0"/>
              <a:pPr>
                <a:defRPr/>
              </a:pPr>
              <a:t>1</a:t>
            </a:fld>
            <a:endParaRPr lang="en-US" altLang="ja-JP" dirty="0"/>
          </a:p>
        </p:txBody>
      </p:sp>
    </p:spTree>
    <p:extLst>
      <p:ext uri="{BB962C8B-B14F-4D97-AF65-F5344CB8AC3E}">
        <p14:creationId xmlns:p14="http://schemas.microsoft.com/office/powerpoint/2010/main" val="3889539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a:defRPr/>
            </a:pPr>
            <a:fld id="{2C23D25C-5266-4A51-AB6E-2812111556CF}" type="slidenum">
              <a:rPr lang="en-US" altLang="ja-JP" smtClean="0"/>
              <a:pPr>
                <a:defRPr/>
              </a:pPr>
              <a:t>2</a:t>
            </a:fld>
            <a:endParaRPr lang="en-US" altLang="ja-JP" dirty="0"/>
          </a:p>
        </p:txBody>
      </p:sp>
    </p:spTree>
    <p:extLst>
      <p:ext uri="{BB962C8B-B14F-4D97-AF65-F5344CB8AC3E}">
        <p14:creationId xmlns:p14="http://schemas.microsoft.com/office/powerpoint/2010/main" val="1634650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11" name="スライド番号プレースホルダー 10"/>
          <p:cNvSpPr>
            <a:spLocks noGrp="1"/>
          </p:cNvSpPr>
          <p:nvPr>
            <p:ph type="sldNum" sz="quarter" idx="10"/>
          </p:nvPr>
        </p:nvSpPr>
        <p:spPr/>
        <p:txBody>
          <a:bodyPr/>
          <a:lstStyle/>
          <a:p>
            <a:fld id="{DDD0A0DF-0179-4ED3-9752-CF096E8D2F79}" type="slidenum">
              <a:rPr kumimoji="1" lang="ja-JP" altLang="en-US" smtClean="0"/>
              <a:t>3</a:t>
            </a:fld>
            <a:endParaRPr kumimoji="1" lang="ja-JP" altLang="en-US"/>
          </a:p>
        </p:txBody>
      </p:sp>
    </p:spTree>
    <p:extLst>
      <p:ext uri="{BB962C8B-B14F-4D97-AF65-F5344CB8AC3E}">
        <p14:creationId xmlns:p14="http://schemas.microsoft.com/office/powerpoint/2010/main" val="3280232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11" name="スライド番号プレースホルダー 10"/>
          <p:cNvSpPr>
            <a:spLocks noGrp="1"/>
          </p:cNvSpPr>
          <p:nvPr>
            <p:ph type="sldNum" sz="quarter" idx="10"/>
          </p:nvPr>
        </p:nvSpPr>
        <p:spPr/>
        <p:txBody>
          <a:bodyPr/>
          <a:lstStyle/>
          <a:p>
            <a:fld id="{DDD0A0DF-0179-4ED3-9752-CF096E8D2F79}" type="slidenum">
              <a:rPr kumimoji="1" lang="ja-JP" altLang="en-US" smtClean="0"/>
              <a:t>4</a:t>
            </a:fld>
            <a:endParaRPr kumimoji="1" lang="ja-JP" altLang="en-US"/>
          </a:p>
        </p:txBody>
      </p:sp>
    </p:spTree>
    <p:extLst>
      <p:ext uri="{BB962C8B-B14F-4D97-AF65-F5344CB8AC3E}">
        <p14:creationId xmlns:p14="http://schemas.microsoft.com/office/powerpoint/2010/main" val="3875805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11" name="スライド番号プレースホルダー 10"/>
          <p:cNvSpPr>
            <a:spLocks noGrp="1"/>
          </p:cNvSpPr>
          <p:nvPr>
            <p:ph type="sldNum" sz="quarter" idx="10"/>
          </p:nvPr>
        </p:nvSpPr>
        <p:spPr/>
        <p:txBody>
          <a:bodyPr/>
          <a:lstStyle/>
          <a:p>
            <a:fld id="{DDD0A0DF-0179-4ED3-9752-CF096E8D2F79}" type="slidenum">
              <a:rPr kumimoji="1" lang="ja-JP" altLang="en-US" smtClean="0"/>
              <a:t>5</a:t>
            </a:fld>
            <a:endParaRPr kumimoji="1" lang="ja-JP" altLang="en-US"/>
          </a:p>
        </p:txBody>
      </p:sp>
    </p:spTree>
    <p:extLst>
      <p:ext uri="{BB962C8B-B14F-4D97-AF65-F5344CB8AC3E}">
        <p14:creationId xmlns:p14="http://schemas.microsoft.com/office/powerpoint/2010/main" val="34336862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a:defRPr/>
            </a:pPr>
            <a:fld id="{2C23D25C-5266-4A51-AB6E-2812111556CF}" type="slidenum">
              <a:rPr lang="en-US" altLang="ja-JP" smtClean="0"/>
              <a:pPr>
                <a:defRPr/>
              </a:pPr>
              <a:t>6</a:t>
            </a:fld>
            <a:endParaRPr lang="en-US" altLang="ja-JP" dirty="0"/>
          </a:p>
        </p:txBody>
      </p:sp>
    </p:spTree>
    <p:extLst>
      <p:ext uri="{BB962C8B-B14F-4D97-AF65-F5344CB8AC3E}">
        <p14:creationId xmlns:p14="http://schemas.microsoft.com/office/powerpoint/2010/main" val="3061894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11" name="スライド番号プレースホルダー 10"/>
          <p:cNvSpPr>
            <a:spLocks noGrp="1"/>
          </p:cNvSpPr>
          <p:nvPr>
            <p:ph type="sldNum" sz="quarter" idx="10"/>
          </p:nvPr>
        </p:nvSpPr>
        <p:spPr/>
        <p:txBody>
          <a:bodyPr/>
          <a:lstStyle/>
          <a:p>
            <a:pPr defTabSz="909956" fontAlgn="auto">
              <a:spcBef>
                <a:spcPts val="0"/>
              </a:spcBef>
              <a:spcAft>
                <a:spcPts val="0"/>
              </a:spcAft>
              <a:defRPr/>
            </a:pPr>
            <a:fld id="{DDD0A0DF-0179-4ED3-9752-CF096E8D2F79}" type="slidenum">
              <a:rPr lang="ja-JP" altLang="en-US">
                <a:solidFill>
                  <a:prstClr val="black"/>
                </a:solidFill>
                <a:latin typeface="Calibri"/>
              </a:rPr>
              <a:pPr defTabSz="909956" fontAlgn="auto">
                <a:spcBef>
                  <a:spcPts val="0"/>
                </a:spcBef>
                <a:spcAft>
                  <a:spcPts val="0"/>
                </a:spcAft>
                <a:defRPr/>
              </a:pPr>
              <a:t>7</a:t>
            </a:fld>
            <a:endParaRPr lang="ja-JP" altLang="en-US">
              <a:solidFill>
                <a:prstClr val="black"/>
              </a:solidFill>
              <a:latin typeface="Calibri"/>
            </a:endParaRPr>
          </a:p>
        </p:txBody>
      </p:sp>
    </p:spTree>
    <p:extLst>
      <p:ext uri="{BB962C8B-B14F-4D97-AF65-F5344CB8AC3E}">
        <p14:creationId xmlns:p14="http://schemas.microsoft.com/office/powerpoint/2010/main" val="42301173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11" name="スライド番号プレースホルダー 10"/>
          <p:cNvSpPr>
            <a:spLocks noGrp="1"/>
          </p:cNvSpPr>
          <p:nvPr>
            <p:ph type="sldNum" sz="quarter" idx="10"/>
          </p:nvPr>
        </p:nvSpPr>
        <p:spPr/>
        <p:txBody>
          <a:bodyPr/>
          <a:lstStyle/>
          <a:p>
            <a:pPr defTabSz="910067" fontAlgn="auto">
              <a:spcBef>
                <a:spcPts val="0"/>
              </a:spcBef>
              <a:spcAft>
                <a:spcPts val="0"/>
              </a:spcAft>
              <a:defRPr/>
            </a:pPr>
            <a:fld id="{DDD0A0DF-0179-4ED3-9752-CF096E8D2F79}" type="slidenum">
              <a:rPr lang="ja-JP" altLang="en-US">
                <a:solidFill>
                  <a:prstClr val="black"/>
                </a:solidFill>
                <a:latin typeface="Calibri"/>
              </a:rPr>
              <a:pPr defTabSz="910067" fontAlgn="auto">
                <a:spcBef>
                  <a:spcPts val="0"/>
                </a:spcBef>
                <a:spcAft>
                  <a:spcPts val="0"/>
                </a:spcAft>
                <a:defRPr/>
              </a:pPr>
              <a:t>8</a:t>
            </a:fld>
            <a:endParaRPr lang="ja-JP" altLang="en-US">
              <a:solidFill>
                <a:prstClr val="black"/>
              </a:solidFill>
              <a:latin typeface="Calibri"/>
            </a:endParaRPr>
          </a:p>
        </p:txBody>
      </p:sp>
    </p:spTree>
    <p:extLst>
      <p:ext uri="{BB962C8B-B14F-4D97-AF65-F5344CB8AC3E}">
        <p14:creationId xmlns:p14="http://schemas.microsoft.com/office/powerpoint/2010/main" val="2654749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2316"/>
            <a:ext cx="84201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485903" y="3886200"/>
            <a:ext cx="6934200" cy="1752600"/>
          </a:xfrm>
        </p:spPr>
        <p:txBody>
          <a:bodyPr/>
          <a:lstStyle>
            <a:lvl1pPr marL="0" indent="0" algn="ctr">
              <a:buNone/>
              <a:defRPr>
                <a:solidFill>
                  <a:schemeClr val="tx1">
                    <a:tint val="75000"/>
                  </a:schemeClr>
                </a:solidFill>
              </a:defRPr>
            </a:lvl1pPr>
            <a:lvl2pPr marL="456237" indent="0" algn="ctr">
              <a:buNone/>
              <a:defRPr>
                <a:solidFill>
                  <a:schemeClr val="tx1">
                    <a:tint val="75000"/>
                  </a:schemeClr>
                </a:solidFill>
              </a:defRPr>
            </a:lvl2pPr>
            <a:lvl3pPr marL="912476" indent="0" algn="ctr">
              <a:buNone/>
              <a:defRPr>
                <a:solidFill>
                  <a:schemeClr val="tx1">
                    <a:tint val="75000"/>
                  </a:schemeClr>
                </a:solidFill>
              </a:defRPr>
            </a:lvl3pPr>
            <a:lvl4pPr marL="1368717" indent="0" algn="ctr">
              <a:buNone/>
              <a:defRPr>
                <a:solidFill>
                  <a:schemeClr val="tx1">
                    <a:tint val="75000"/>
                  </a:schemeClr>
                </a:solidFill>
              </a:defRPr>
            </a:lvl4pPr>
            <a:lvl5pPr marL="1824954" indent="0" algn="ctr">
              <a:buNone/>
              <a:defRPr>
                <a:solidFill>
                  <a:schemeClr val="tx1">
                    <a:tint val="75000"/>
                  </a:schemeClr>
                </a:solidFill>
              </a:defRPr>
            </a:lvl5pPr>
            <a:lvl6pPr marL="2281194" indent="0" algn="ctr">
              <a:buNone/>
              <a:defRPr>
                <a:solidFill>
                  <a:schemeClr val="tx1">
                    <a:tint val="75000"/>
                  </a:schemeClr>
                </a:solidFill>
              </a:defRPr>
            </a:lvl6pPr>
            <a:lvl7pPr marL="2737434" indent="0" algn="ctr">
              <a:buNone/>
              <a:defRPr>
                <a:solidFill>
                  <a:schemeClr val="tx1">
                    <a:tint val="75000"/>
                  </a:schemeClr>
                </a:solidFill>
              </a:defRPr>
            </a:lvl7pPr>
            <a:lvl8pPr marL="3193672" indent="0" algn="ctr">
              <a:buNone/>
              <a:defRPr>
                <a:solidFill>
                  <a:schemeClr val="tx1">
                    <a:tint val="75000"/>
                  </a:schemeClr>
                </a:solidFill>
              </a:defRPr>
            </a:lvl8pPr>
            <a:lvl9pPr marL="3649912"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endParaRPr lang="ja-JP" alt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dirty="0">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DB02525F-3D89-45E3-BA88-8C2428FA9C14}"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605376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ja-JP" alt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dirty="0">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5B7FE71B-FC1C-432F-BD1F-8D57B6BCD7F2}"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548617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53"/>
            <a:ext cx="222885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95308" y="274653"/>
            <a:ext cx="653415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ja-JP" alt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dirty="0">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1C4FD3-2662-4FC6-96B7-C20B1DE207E3}"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6897108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6"/>
            <a:ext cx="84201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913C3087-712E-4D57-BE3B-2C91DC43B966}" type="datetime3">
              <a:rPr kumimoji="1" lang="ja-JP" altLang="en-US" smtClean="0"/>
              <a:t>令和8年6月26日</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83F0ACC-BD82-4BB2-AD3D-88144A334190}" type="slidenum">
              <a:rPr kumimoji="1" lang="ja-JP" altLang="en-US" smtClean="0"/>
              <a:t>‹#›</a:t>
            </a:fld>
            <a:endParaRPr kumimoji="1" lang="ja-JP" altLang="en-US"/>
          </a:p>
        </p:txBody>
      </p:sp>
    </p:spTree>
    <p:extLst>
      <p:ext uri="{BB962C8B-B14F-4D97-AF65-F5344CB8AC3E}">
        <p14:creationId xmlns:p14="http://schemas.microsoft.com/office/powerpoint/2010/main" val="27105128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DE48583-5E58-480D-A4B8-4CEA98D1CFED}" type="datetime3">
              <a:rPr kumimoji="1" lang="ja-JP" altLang="en-US" smtClean="0"/>
              <a:t>令和8年6月26日</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83F0ACC-BD82-4BB2-AD3D-88144A334190}" type="slidenum">
              <a:rPr kumimoji="1" lang="ja-JP" altLang="en-US" smtClean="0"/>
              <a:t>‹#›</a:t>
            </a:fld>
            <a:endParaRPr kumimoji="1" lang="ja-JP" altLang="en-US"/>
          </a:p>
        </p:txBody>
      </p:sp>
    </p:spTree>
    <p:extLst>
      <p:ext uri="{BB962C8B-B14F-4D97-AF65-F5344CB8AC3E}">
        <p14:creationId xmlns:p14="http://schemas.microsoft.com/office/powerpoint/2010/main" val="23435270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01"/>
            <a:ext cx="84201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515528B-68F2-497B-B1E0-B3F641CB7A06}" type="datetime3">
              <a:rPr kumimoji="1" lang="ja-JP" altLang="en-US" smtClean="0"/>
              <a:t>令和8年6月26日</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83F0ACC-BD82-4BB2-AD3D-88144A334190}" type="slidenum">
              <a:rPr kumimoji="1" lang="ja-JP" altLang="en-US" smtClean="0"/>
              <a:t>‹#›</a:t>
            </a:fld>
            <a:endParaRPr kumimoji="1" lang="ja-JP" altLang="en-US"/>
          </a:p>
        </p:txBody>
      </p:sp>
    </p:spTree>
    <p:extLst>
      <p:ext uri="{BB962C8B-B14F-4D97-AF65-F5344CB8AC3E}">
        <p14:creationId xmlns:p14="http://schemas.microsoft.com/office/powerpoint/2010/main" val="24047871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D98819A-0D58-40B2-A903-5707CE20040C}" type="datetime3">
              <a:rPr kumimoji="1" lang="ja-JP" altLang="en-US" smtClean="0"/>
              <a:t>令和8年6月26日</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83F0ACC-BD82-4BB2-AD3D-88144A334190}" type="slidenum">
              <a:rPr kumimoji="1" lang="ja-JP" altLang="en-US" smtClean="0"/>
              <a:t>‹#›</a:t>
            </a:fld>
            <a:endParaRPr kumimoji="1" lang="ja-JP" altLang="en-US"/>
          </a:p>
        </p:txBody>
      </p:sp>
    </p:spTree>
    <p:extLst>
      <p:ext uri="{BB962C8B-B14F-4D97-AF65-F5344CB8AC3E}">
        <p14:creationId xmlns:p14="http://schemas.microsoft.com/office/powerpoint/2010/main" val="22819341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7DB412C6-F6CF-4AB7-B867-1DBC94DB6B3B}" type="datetime3">
              <a:rPr kumimoji="1" lang="ja-JP" altLang="en-US" smtClean="0"/>
              <a:t>令和8年6月26日</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783F0ACC-BD82-4BB2-AD3D-88144A334190}" type="slidenum">
              <a:rPr kumimoji="1" lang="ja-JP" altLang="en-US" smtClean="0"/>
              <a:t>‹#›</a:t>
            </a:fld>
            <a:endParaRPr kumimoji="1" lang="ja-JP" altLang="en-US"/>
          </a:p>
        </p:txBody>
      </p:sp>
    </p:spTree>
    <p:extLst>
      <p:ext uri="{BB962C8B-B14F-4D97-AF65-F5344CB8AC3E}">
        <p14:creationId xmlns:p14="http://schemas.microsoft.com/office/powerpoint/2010/main" val="21909288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BEA3A1C5-9645-4029-A213-BA8B561D43EB}" type="datetime3">
              <a:rPr kumimoji="1" lang="ja-JP" altLang="en-US" smtClean="0"/>
              <a:t>令和8年6月26日</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783F0ACC-BD82-4BB2-AD3D-88144A334190}" type="slidenum">
              <a:rPr kumimoji="1" lang="ja-JP" altLang="en-US" smtClean="0"/>
              <a:t>‹#›</a:t>
            </a:fld>
            <a:endParaRPr kumimoji="1" lang="ja-JP" altLang="en-US"/>
          </a:p>
        </p:txBody>
      </p:sp>
    </p:spTree>
    <p:extLst>
      <p:ext uri="{BB962C8B-B14F-4D97-AF65-F5344CB8AC3E}">
        <p14:creationId xmlns:p14="http://schemas.microsoft.com/office/powerpoint/2010/main" val="39680760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5EDA7E9E-54E6-4544-BE05-326C3C18CC2E}" type="datetime3">
              <a:rPr kumimoji="1" lang="ja-JP" altLang="en-US" smtClean="0"/>
              <a:t>令和8年6月26日</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783F0ACC-BD82-4BB2-AD3D-88144A334190}" type="slidenum">
              <a:rPr kumimoji="1" lang="ja-JP" altLang="en-US" smtClean="0"/>
              <a:t>‹#›</a:t>
            </a:fld>
            <a:endParaRPr kumimoji="1" lang="ja-JP" altLang="en-US"/>
          </a:p>
        </p:txBody>
      </p:sp>
    </p:spTree>
    <p:extLst>
      <p:ext uri="{BB962C8B-B14F-4D97-AF65-F5344CB8AC3E}">
        <p14:creationId xmlns:p14="http://schemas.microsoft.com/office/powerpoint/2010/main" val="29301485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556521F-E52B-4B3B-9E2F-6FC47D39F915}" type="datetime3">
              <a:rPr kumimoji="1" lang="ja-JP" altLang="en-US" smtClean="0"/>
              <a:t>令和8年6月26日</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83F0ACC-BD82-4BB2-AD3D-88144A334190}" type="slidenum">
              <a:rPr kumimoji="1" lang="ja-JP" altLang="en-US" smtClean="0"/>
              <a:t>‹#›</a:t>
            </a:fld>
            <a:endParaRPr kumimoji="1" lang="ja-JP" altLang="en-US"/>
          </a:p>
        </p:txBody>
      </p:sp>
    </p:spTree>
    <p:extLst>
      <p:ext uri="{BB962C8B-B14F-4D97-AF65-F5344CB8AC3E}">
        <p14:creationId xmlns:p14="http://schemas.microsoft.com/office/powerpoint/2010/main" val="3743327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ja-JP" alt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dirty="0">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A5A05A7F-8CE3-4109-9362-34BB9F9E23C9}"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3827440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3966EC6-CE49-4844-86BB-154241534E56}" type="datetime3">
              <a:rPr kumimoji="1" lang="ja-JP" altLang="en-US" smtClean="0"/>
              <a:t>令和8年6月26日</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83F0ACC-BD82-4BB2-AD3D-88144A334190}" type="slidenum">
              <a:rPr kumimoji="1" lang="ja-JP" altLang="en-US" smtClean="0"/>
              <a:t>‹#›</a:t>
            </a:fld>
            <a:endParaRPr kumimoji="1" lang="ja-JP" altLang="en-US"/>
          </a:p>
        </p:txBody>
      </p:sp>
    </p:spTree>
    <p:extLst>
      <p:ext uri="{BB962C8B-B14F-4D97-AF65-F5344CB8AC3E}">
        <p14:creationId xmlns:p14="http://schemas.microsoft.com/office/powerpoint/2010/main" val="17718007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6A965DF-19B1-43E7-94D3-25BDA2CFFB7A}" type="datetime3">
              <a:rPr kumimoji="1" lang="ja-JP" altLang="en-US" smtClean="0"/>
              <a:t>令和8年6月26日</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83F0ACC-BD82-4BB2-AD3D-88144A334190}" type="slidenum">
              <a:rPr kumimoji="1" lang="ja-JP" altLang="en-US" smtClean="0"/>
              <a:t>‹#›</a:t>
            </a:fld>
            <a:endParaRPr kumimoji="1" lang="ja-JP" altLang="en-US"/>
          </a:p>
        </p:txBody>
      </p:sp>
    </p:spTree>
    <p:extLst>
      <p:ext uri="{BB962C8B-B14F-4D97-AF65-F5344CB8AC3E}">
        <p14:creationId xmlns:p14="http://schemas.microsoft.com/office/powerpoint/2010/main" val="35178455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39"/>
            <a:ext cx="222885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95300" y="274639"/>
            <a:ext cx="652145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A0E8A14-179B-456B-B53C-D5E89F1ABE3A}" type="datetime3">
              <a:rPr kumimoji="1" lang="ja-JP" altLang="en-US" smtClean="0"/>
              <a:t>令和8年6月26日</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83F0ACC-BD82-4BB2-AD3D-88144A334190}" type="slidenum">
              <a:rPr kumimoji="1" lang="ja-JP" altLang="en-US" smtClean="0"/>
              <a:t>‹#›</a:t>
            </a:fld>
            <a:endParaRPr kumimoji="1" lang="ja-JP" altLang="en-US"/>
          </a:p>
        </p:txBody>
      </p:sp>
    </p:spTree>
    <p:extLst>
      <p:ext uri="{BB962C8B-B14F-4D97-AF65-F5344CB8AC3E}">
        <p14:creationId xmlns:p14="http://schemas.microsoft.com/office/powerpoint/2010/main" val="1249612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638" y="4408788"/>
            <a:ext cx="84201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82638" y="2906722"/>
            <a:ext cx="8420100" cy="1500187"/>
          </a:xfrm>
        </p:spPr>
        <p:txBody>
          <a:bodyPr anchor="b"/>
          <a:lstStyle>
            <a:lvl1pPr marL="0" indent="0">
              <a:buNone/>
              <a:defRPr sz="2000">
                <a:solidFill>
                  <a:schemeClr val="tx1">
                    <a:tint val="75000"/>
                  </a:schemeClr>
                </a:solidFill>
              </a:defRPr>
            </a:lvl1pPr>
            <a:lvl2pPr marL="456237" indent="0">
              <a:buNone/>
              <a:defRPr sz="1800">
                <a:solidFill>
                  <a:schemeClr val="tx1">
                    <a:tint val="75000"/>
                  </a:schemeClr>
                </a:solidFill>
              </a:defRPr>
            </a:lvl2pPr>
            <a:lvl3pPr marL="912476" indent="0">
              <a:buNone/>
              <a:defRPr sz="1600">
                <a:solidFill>
                  <a:schemeClr val="tx1">
                    <a:tint val="75000"/>
                  </a:schemeClr>
                </a:solidFill>
              </a:defRPr>
            </a:lvl3pPr>
            <a:lvl4pPr marL="1368717" indent="0">
              <a:buNone/>
              <a:defRPr sz="1400">
                <a:solidFill>
                  <a:schemeClr val="tx1">
                    <a:tint val="75000"/>
                  </a:schemeClr>
                </a:solidFill>
              </a:defRPr>
            </a:lvl4pPr>
            <a:lvl5pPr marL="1824954" indent="0">
              <a:buNone/>
              <a:defRPr sz="1400">
                <a:solidFill>
                  <a:schemeClr val="tx1">
                    <a:tint val="75000"/>
                  </a:schemeClr>
                </a:solidFill>
              </a:defRPr>
            </a:lvl5pPr>
            <a:lvl6pPr marL="2281194" indent="0">
              <a:buNone/>
              <a:defRPr sz="1400">
                <a:solidFill>
                  <a:schemeClr val="tx1">
                    <a:tint val="75000"/>
                  </a:schemeClr>
                </a:solidFill>
              </a:defRPr>
            </a:lvl6pPr>
            <a:lvl7pPr marL="2737434" indent="0">
              <a:buNone/>
              <a:defRPr sz="1400">
                <a:solidFill>
                  <a:schemeClr val="tx1">
                    <a:tint val="75000"/>
                  </a:schemeClr>
                </a:solidFill>
              </a:defRPr>
            </a:lvl7pPr>
            <a:lvl8pPr marL="3193672" indent="0">
              <a:buNone/>
              <a:defRPr sz="1400">
                <a:solidFill>
                  <a:schemeClr val="tx1">
                    <a:tint val="75000"/>
                  </a:schemeClr>
                </a:solidFill>
              </a:defRPr>
            </a:lvl8pPr>
            <a:lvl9pPr marL="3649912"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ja-JP" alt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dirty="0">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5B499932-C233-4E5A-865C-8671E046D2B1}"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65371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95316" y="1600214"/>
            <a:ext cx="43815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29222" y="1600214"/>
            <a:ext cx="43815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endParaRPr lang="ja-JP" alt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dirty="0">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F26EE212-84DB-4E17-858B-80994A65EB99}"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162341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95303" y="1535113"/>
            <a:ext cx="4376738" cy="639762"/>
          </a:xfrm>
        </p:spPr>
        <p:txBody>
          <a:bodyPr anchor="b"/>
          <a:lstStyle>
            <a:lvl1pPr marL="0" indent="0">
              <a:buNone/>
              <a:defRPr sz="2400" b="1"/>
            </a:lvl1pPr>
            <a:lvl2pPr marL="456237" indent="0">
              <a:buNone/>
              <a:defRPr sz="2000" b="1"/>
            </a:lvl2pPr>
            <a:lvl3pPr marL="912476" indent="0">
              <a:buNone/>
              <a:defRPr sz="1800" b="1"/>
            </a:lvl3pPr>
            <a:lvl4pPr marL="1368717" indent="0">
              <a:buNone/>
              <a:defRPr sz="1600" b="1"/>
            </a:lvl4pPr>
            <a:lvl5pPr marL="1824954" indent="0">
              <a:buNone/>
              <a:defRPr sz="1600" b="1"/>
            </a:lvl5pPr>
            <a:lvl6pPr marL="2281194" indent="0">
              <a:buNone/>
              <a:defRPr sz="1600" b="1"/>
            </a:lvl6pPr>
            <a:lvl7pPr marL="2737434" indent="0">
              <a:buNone/>
              <a:defRPr sz="1600" b="1"/>
            </a:lvl7pPr>
            <a:lvl8pPr marL="3193672" indent="0">
              <a:buNone/>
              <a:defRPr sz="1600" b="1"/>
            </a:lvl8pPr>
            <a:lvl9pPr marL="3649912"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95303" y="2174878"/>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032488" y="1535113"/>
            <a:ext cx="4378325" cy="639762"/>
          </a:xfrm>
        </p:spPr>
        <p:txBody>
          <a:bodyPr anchor="b"/>
          <a:lstStyle>
            <a:lvl1pPr marL="0" indent="0">
              <a:buNone/>
              <a:defRPr sz="2400" b="1"/>
            </a:lvl1pPr>
            <a:lvl2pPr marL="456237" indent="0">
              <a:buNone/>
              <a:defRPr sz="2000" b="1"/>
            </a:lvl2pPr>
            <a:lvl3pPr marL="912476" indent="0">
              <a:buNone/>
              <a:defRPr sz="1800" b="1"/>
            </a:lvl3pPr>
            <a:lvl4pPr marL="1368717" indent="0">
              <a:buNone/>
              <a:defRPr sz="1600" b="1"/>
            </a:lvl4pPr>
            <a:lvl5pPr marL="1824954" indent="0">
              <a:buNone/>
              <a:defRPr sz="1600" b="1"/>
            </a:lvl5pPr>
            <a:lvl6pPr marL="2281194" indent="0">
              <a:buNone/>
              <a:defRPr sz="1600" b="1"/>
            </a:lvl6pPr>
            <a:lvl7pPr marL="2737434" indent="0">
              <a:buNone/>
              <a:defRPr sz="1600" b="1"/>
            </a:lvl7pPr>
            <a:lvl8pPr marL="3193672" indent="0">
              <a:buNone/>
              <a:defRPr sz="1600" b="1"/>
            </a:lvl8pPr>
            <a:lvl9pPr marL="3649912"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032488" y="2174878"/>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endParaRPr lang="ja-JP" alt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dirty="0">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E0D46684-C629-496B-A7D9-3D57B7E256A6}"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747840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endParaRPr lang="ja-JP" alt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dirty="0">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7FC637C0-0949-48C3-AB32-024352324272}"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79413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ja-JP" alt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dirty="0">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F95793F0-1422-48A7-88C7-0432C15BFF5A}"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44188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138"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873509" y="273058"/>
            <a:ext cx="553720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95300" y="1435103"/>
            <a:ext cx="3259138" cy="4691063"/>
          </a:xfrm>
        </p:spPr>
        <p:txBody>
          <a:bodyPr/>
          <a:lstStyle>
            <a:lvl1pPr marL="0" indent="0">
              <a:buNone/>
              <a:defRPr sz="1400"/>
            </a:lvl1pPr>
            <a:lvl2pPr marL="456237" indent="0">
              <a:buNone/>
              <a:defRPr sz="1200"/>
            </a:lvl2pPr>
            <a:lvl3pPr marL="912476" indent="0">
              <a:buNone/>
              <a:defRPr sz="1000"/>
            </a:lvl3pPr>
            <a:lvl4pPr marL="1368717" indent="0">
              <a:buNone/>
              <a:defRPr sz="900"/>
            </a:lvl4pPr>
            <a:lvl5pPr marL="1824954" indent="0">
              <a:buNone/>
              <a:defRPr sz="900"/>
            </a:lvl5pPr>
            <a:lvl6pPr marL="2281194" indent="0">
              <a:buNone/>
              <a:defRPr sz="900"/>
            </a:lvl6pPr>
            <a:lvl7pPr marL="2737434" indent="0">
              <a:buNone/>
              <a:defRPr sz="900"/>
            </a:lvl7pPr>
            <a:lvl8pPr marL="3193672" indent="0">
              <a:buNone/>
              <a:defRPr sz="900"/>
            </a:lvl8pPr>
            <a:lvl9pPr marL="3649912"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ja-JP" alt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dirty="0">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31DDAFC5-3AA7-46C0-B8E0-C2D5714CD36F}"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885492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516" y="4800603"/>
            <a:ext cx="59436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941516" y="612775"/>
            <a:ext cx="5943600" cy="4114800"/>
          </a:xfrm>
        </p:spPr>
        <p:txBody>
          <a:bodyPr rtlCol="0">
            <a:normAutofit/>
          </a:bodyPr>
          <a:lstStyle>
            <a:lvl1pPr marL="0" indent="0">
              <a:buNone/>
              <a:defRPr sz="3200"/>
            </a:lvl1pPr>
            <a:lvl2pPr marL="456237" indent="0">
              <a:buNone/>
              <a:defRPr sz="2800"/>
            </a:lvl2pPr>
            <a:lvl3pPr marL="912476" indent="0">
              <a:buNone/>
              <a:defRPr sz="2400"/>
            </a:lvl3pPr>
            <a:lvl4pPr marL="1368717" indent="0">
              <a:buNone/>
              <a:defRPr sz="2000"/>
            </a:lvl4pPr>
            <a:lvl5pPr marL="1824954" indent="0">
              <a:buNone/>
              <a:defRPr sz="2000"/>
            </a:lvl5pPr>
            <a:lvl6pPr marL="2281194" indent="0">
              <a:buNone/>
              <a:defRPr sz="2000"/>
            </a:lvl6pPr>
            <a:lvl7pPr marL="2737434" indent="0">
              <a:buNone/>
              <a:defRPr sz="2000"/>
            </a:lvl7pPr>
            <a:lvl8pPr marL="3193672" indent="0">
              <a:buNone/>
              <a:defRPr sz="2000"/>
            </a:lvl8pPr>
            <a:lvl9pPr marL="3649912" indent="0">
              <a:buNone/>
              <a:defRPr sz="2000"/>
            </a:lvl9pPr>
          </a:lstStyle>
          <a:p>
            <a:pPr lvl="0"/>
            <a:endParaRPr lang="ja-JP" altLang="en-US" noProof="0" dirty="0"/>
          </a:p>
        </p:txBody>
      </p:sp>
      <p:sp>
        <p:nvSpPr>
          <p:cNvPr id="4" name="テキスト プレースホルダ 3"/>
          <p:cNvSpPr>
            <a:spLocks noGrp="1"/>
          </p:cNvSpPr>
          <p:nvPr>
            <p:ph type="body" sz="half" idx="2"/>
          </p:nvPr>
        </p:nvSpPr>
        <p:spPr>
          <a:xfrm>
            <a:off x="1941516" y="5367338"/>
            <a:ext cx="5943600" cy="804862"/>
          </a:xfrm>
        </p:spPr>
        <p:txBody>
          <a:bodyPr/>
          <a:lstStyle>
            <a:lvl1pPr marL="0" indent="0">
              <a:buNone/>
              <a:defRPr sz="1400"/>
            </a:lvl1pPr>
            <a:lvl2pPr marL="456237" indent="0">
              <a:buNone/>
              <a:defRPr sz="1200"/>
            </a:lvl2pPr>
            <a:lvl3pPr marL="912476" indent="0">
              <a:buNone/>
              <a:defRPr sz="1000"/>
            </a:lvl3pPr>
            <a:lvl4pPr marL="1368717" indent="0">
              <a:buNone/>
              <a:defRPr sz="900"/>
            </a:lvl4pPr>
            <a:lvl5pPr marL="1824954" indent="0">
              <a:buNone/>
              <a:defRPr sz="900"/>
            </a:lvl5pPr>
            <a:lvl6pPr marL="2281194" indent="0">
              <a:buNone/>
              <a:defRPr sz="900"/>
            </a:lvl6pPr>
            <a:lvl7pPr marL="2737434" indent="0">
              <a:buNone/>
              <a:defRPr sz="900"/>
            </a:lvl7pPr>
            <a:lvl8pPr marL="3193672" indent="0">
              <a:buNone/>
              <a:defRPr sz="900"/>
            </a:lvl8pPr>
            <a:lvl9pPr marL="3649912"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ja-JP" alt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dirty="0">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167DE737-F747-415D-83F0-C4F35064D925}"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879244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タイトル プレースホルダ 1"/>
          <p:cNvSpPr>
            <a:spLocks noGrp="1"/>
          </p:cNvSpPr>
          <p:nvPr>
            <p:ph type="title"/>
          </p:nvPr>
        </p:nvSpPr>
        <p:spPr bwMode="auto">
          <a:xfrm>
            <a:off x="495300" y="274638"/>
            <a:ext cx="8915400" cy="1143000"/>
          </a:xfrm>
          <a:prstGeom prst="rect">
            <a:avLst/>
          </a:prstGeom>
          <a:noFill/>
          <a:ln w="9525">
            <a:noFill/>
            <a:miter lim="800000"/>
            <a:headEnd/>
            <a:tailEnd/>
          </a:ln>
        </p:spPr>
        <p:txBody>
          <a:bodyPr vert="horz" wrap="square" lIns="91247" tIns="45621" rIns="91247" bIns="45621" numCol="1" anchor="ctr" anchorCtr="0" compatLnSpc="1">
            <a:prstTxWarp prst="textNoShape">
              <a:avLst/>
            </a:prstTxWarp>
          </a:bodyPr>
          <a:lstStyle/>
          <a:p>
            <a:pPr lvl="0"/>
            <a:r>
              <a:rPr lang="ja-JP" altLang="en-US"/>
              <a:t>マスタ タイトルの書式設定</a:t>
            </a:r>
          </a:p>
        </p:txBody>
      </p:sp>
      <p:sp>
        <p:nvSpPr>
          <p:cNvPr id="3075" name="テキスト プレースホルダ 2"/>
          <p:cNvSpPr>
            <a:spLocks noGrp="1"/>
          </p:cNvSpPr>
          <p:nvPr>
            <p:ph type="body" idx="1"/>
          </p:nvPr>
        </p:nvSpPr>
        <p:spPr bwMode="auto">
          <a:xfrm>
            <a:off x="495300" y="1600204"/>
            <a:ext cx="8915400" cy="4525963"/>
          </a:xfrm>
          <a:prstGeom prst="rect">
            <a:avLst/>
          </a:prstGeom>
          <a:noFill/>
          <a:ln w="9525">
            <a:noFill/>
            <a:miter lim="800000"/>
            <a:headEnd/>
            <a:tailEnd/>
          </a:ln>
        </p:spPr>
        <p:txBody>
          <a:bodyPr vert="horz" wrap="square" lIns="91247" tIns="45621" rIns="91247" bIns="45621"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95300" y="6358237"/>
            <a:ext cx="2311400" cy="365125"/>
          </a:xfrm>
          <a:prstGeom prst="rect">
            <a:avLst/>
          </a:prstGeom>
        </p:spPr>
        <p:txBody>
          <a:bodyPr vert="horz" lIns="91247" tIns="45621" rIns="91247" bIns="45621" rtlCol="0" anchor="ctr"/>
          <a:lstStyle>
            <a:lvl1pPr algn="l">
              <a:defRPr sz="1200">
                <a:solidFill>
                  <a:schemeClr val="tx1">
                    <a:tint val="75000"/>
                  </a:schemeClr>
                </a:solidFill>
                <a:latin typeface="Arial" charset="0"/>
                <a:ea typeface="ＭＳ Ｐゴシック" charset="-128"/>
              </a:defRPr>
            </a:lvl1pPr>
          </a:lstStyle>
          <a:p>
            <a:pPr>
              <a:defRPr/>
            </a:pPr>
            <a:endParaRPr lang="ja-JP" altLang="en-US" dirty="0">
              <a:solidFill>
                <a:prstClr val="black">
                  <a:tint val="75000"/>
                </a:prstClr>
              </a:solidFill>
            </a:endParaRPr>
          </a:p>
        </p:txBody>
      </p:sp>
      <p:sp>
        <p:nvSpPr>
          <p:cNvPr id="5" name="フッター プレースホルダ 4"/>
          <p:cNvSpPr>
            <a:spLocks noGrp="1"/>
          </p:cNvSpPr>
          <p:nvPr>
            <p:ph type="ftr" sz="quarter" idx="3"/>
          </p:nvPr>
        </p:nvSpPr>
        <p:spPr>
          <a:xfrm>
            <a:off x="3384553" y="6358237"/>
            <a:ext cx="3136900" cy="365125"/>
          </a:xfrm>
          <a:prstGeom prst="rect">
            <a:avLst/>
          </a:prstGeom>
        </p:spPr>
        <p:txBody>
          <a:bodyPr vert="horz" lIns="91247" tIns="45621" rIns="91247" bIns="45621" rtlCol="0" anchor="ctr"/>
          <a:lstStyle>
            <a:lvl1pPr algn="ctr">
              <a:defRPr sz="1200">
                <a:solidFill>
                  <a:schemeClr val="tx1">
                    <a:tint val="75000"/>
                  </a:schemeClr>
                </a:solidFill>
                <a:latin typeface="Arial" charset="0"/>
                <a:ea typeface="ＭＳ Ｐゴシック" charset="-128"/>
              </a:defRPr>
            </a:lvl1pPr>
          </a:lstStyle>
          <a:p>
            <a:pPr>
              <a:defRPr/>
            </a:pPr>
            <a:endParaRPr lang="ja-JP" altLang="en-US" dirty="0">
              <a:solidFill>
                <a:prstClr val="black">
                  <a:tint val="75000"/>
                </a:prstClr>
              </a:solidFill>
            </a:endParaRPr>
          </a:p>
        </p:txBody>
      </p:sp>
      <p:sp>
        <p:nvSpPr>
          <p:cNvPr id="6" name="スライド番号プレースホルダ 5"/>
          <p:cNvSpPr>
            <a:spLocks noGrp="1"/>
          </p:cNvSpPr>
          <p:nvPr>
            <p:ph type="sldNum" sz="quarter" idx="4"/>
          </p:nvPr>
        </p:nvSpPr>
        <p:spPr>
          <a:xfrm>
            <a:off x="7099300" y="6358237"/>
            <a:ext cx="2311400" cy="365125"/>
          </a:xfrm>
          <a:prstGeom prst="rect">
            <a:avLst/>
          </a:prstGeom>
        </p:spPr>
        <p:txBody>
          <a:bodyPr vert="horz" lIns="91247" tIns="45621" rIns="91247" bIns="45621" rtlCol="0" anchor="ctr"/>
          <a:lstStyle>
            <a:lvl1pPr algn="r">
              <a:defRPr sz="1200">
                <a:solidFill>
                  <a:schemeClr val="tx1">
                    <a:tint val="75000"/>
                  </a:schemeClr>
                </a:solidFill>
                <a:latin typeface="Arial" charset="0"/>
                <a:ea typeface="ＭＳ Ｐゴシック" charset="-128"/>
              </a:defRPr>
            </a:lvl1pPr>
          </a:lstStyle>
          <a:p>
            <a:pPr>
              <a:defRPr/>
            </a:pPr>
            <a:fld id="{17C4E106-E4D4-4543-B6B1-4D754DB78274}"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599175328"/>
      </p:ext>
    </p:extLst>
  </p:cSld>
  <p:clrMap bg1="lt1" tx1="dk1" bg2="lt2" tx2="dk2" accent1="accent1" accent2="accent2" accent3="accent3" accent4="accent4" accent5="accent5" accent6="accent6" hlink="hlink" folHlink="folHlink"/>
  <p:sldLayoutIdLst>
    <p:sldLayoutId id="2147486337" r:id="rId1"/>
    <p:sldLayoutId id="2147486338" r:id="rId2"/>
    <p:sldLayoutId id="2147486339" r:id="rId3"/>
    <p:sldLayoutId id="2147486340" r:id="rId4"/>
    <p:sldLayoutId id="2147486341" r:id="rId5"/>
    <p:sldLayoutId id="2147486342" r:id="rId6"/>
    <p:sldLayoutId id="2147486343" r:id="rId7"/>
    <p:sldLayoutId id="2147486344" r:id="rId8"/>
    <p:sldLayoutId id="2147486345" r:id="rId9"/>
    <p:sldLayoutId id="2147486346" r:id="rId10"/>
    <p:sldLayoutId id="2147486347" r:id="rId11"/>
  </p:sldLayoutIdLst>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6237" algn="ctr" rtl="0" fontAlgn="base">
        <a:spcBef>
          <a:spcPct val="0"/>
        </a:spcBef>
        <a:spcAft>
          <a:spcPct val="0"/>
        </a:spcAft>
        <a:defRPr kumimoji="1" sz="4400">
          <a:solidFill>
            <a:schemeClr val="tx1"/>
          </a:solidFill>
          <a:latin typeface="Calibri" pitchFamily="34" charset="0"/>
          <a:ea typeface="ＭＳ Ｐゴシック" charset="-128"/>
        </a:defRPr>
      </a:lvl6pPr>
      <a:lvl7pPr marL="912476" algn="ctr" rtl="0" fontAlgn="base">
        <a:spcBef>
          <a:spcPct val="0"/>
        </a:spcBef>
        <a:spcAft>
          <a:spcPct val="0"/>
        </a:spcAft>
        <a:defRPr kumimoji="1" sz="4400">
          <a:solidFill>
            <a:schemeClr val="tx1"/>
          </a:solidFill>
          <a:latin typeface="Calibri" pitchFamily="34" charset="0"/>
          <a:ea typeface="ＭＳ Ｐゴシック" charset="-128"/>
        </a:defRPr>
      </a:lvl7pPr>
      <a:lvl8pPr marL="1368717" algn="ctr" rtl="0" fontAlgn="base">
        <a:spcBef>
          <a:spcPct val="0"/>
        </a:spcBef>
        <a:spcAft>
          <a:spcPct val="0"/>
        </a:spcAft>
        <a:defRPr kumimoji="1" sz="4400">
          <a:solidFill>
            <a:schemeClr val="tx1"/>
          </a:solidFill>
          <a:latin typeface="Calibri" pitchFamily="34" charset="0"/>
          <a:ea typeface="ＭＳ Ｐゴシック" charset="-128"/>
        </a:defRPr>
      </a:lvl8pPr>
      <a:lvl9pPr marL="1824954"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180" indent="-342180"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1388" indent="-285150"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0598" indent="-228120"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6836" indent="-22812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3074" indent="-22812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09315" indent="-228120" algn="l" defTabSz="912476"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65553" indent="-228120" algn="l" defTabSz="912476"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1789" indent="-228120" algn="l" defTabSz="912476"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78030" indent="-228120" algn="l" defTabSz="912476"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2476" rtl="0" eaLnBrk="1" latinLnBrk="0" hangingPunct="1">
        <a:defRPr kumimoji="1" sz="1800" kern="1200">
          <a:solidFill>
            <a:schemeClr val="tx1"/>
          </a:solidFill>
          <a:latin typeface="+mn-lt"/>
          <a:ea typeface="+mn-ea"/>
          <a:cs typeface="+mn-cs"/>
        </a:defRPr>
      </a:lvl1pPr>
      <a:lvl2pPr marL="456237" algn="l" defTabSz="912476" rtl="0" eaLnBrk="1" latinLnBrk="0" hangingPunct="1">
        <a:defRPr kumimoji="1" sz="1800" kern="1200">
          <a:solidFill>
            <a:schemeClr val="tx1"/>
          </a:solidFill>
          <a:latin typeface="+mn-lt"/>
          <a:ea typeface="+mn-ea"/>
          <a:cs typeface="+mn-cs"/>
        </a:defRPr>
      </a:lvl2pPr>
      <a:lvl3pPr marL="912476" algn="l" defTabSz="912476" rtl="0" eaLnBrk="1" latinLnBrk="0" hangingPunct="1">
        <a:defRPr kumimoji="1" sz="1800" kern="1200">
          <a:solidFill>
            <a:schemeClr val="tx1"/>
          </a:solidFill>
          <a:latin typeface="+mn-lt"/>
          <a:ea typeface="+mn-ea"/>
          <a:cs typeface="+mn-cs"/>
        </a:defRPr>
      </a:lvl3pPr>
      <a:lvl4pPr marL="1368717" algn="l" defTabSz="912476" rtl="0" eaLnBrk="1" latinLnBrk="0" hangingPunct="1">
        <a:defRPr kumimoji="1" sz="1800" kern="1200">
          <a:solidFill>
            <a:schemeClr val="tx1"/>
          </a:solidFill>
          <a:latin typeface="+mn-lt"/>
          <a:ea typeface="+mn-ea"/>
          <a:cs typeface="+mn-cs"/>
        </a:defRPr>
      </a:lvl4pPr>
      <a:lvl5pPr marL="1824954" algn="l" defTabSz="912476" rtl="0" eaLnBrk="1" latinLnBrk="0" hangingPunct="1">
        <a:defRPr kumimoji="1" sz="1800" kern="1200">
          <a:solidFill>
            <a:schemeClr val="tx1"/>
          </a:solidFill>
          <a:latin typeface="+mn-lt"/>
          <a:ea typeface="+mn-ea"/>
          <a:cs typeface="+mn-cs"/>
        </a:defRPr>
      </a:lvl5pPr>
      <a:lvl6pPr marL="2281194" algn="l" defTabSz="912476" rtl="0" eaLnBrk="1" latinLnBrk="0" hangingPunct="1">
        <a:defRPr kumimoji="1" sz="1800" kern="1200">
          <a:solidFill>
            <a:schemeClr val="tx1"/>
          </a:solidFill>
          <a:latin typeface="+mn-lt"/>
          <a:ea typeface="+mn-ea"/>
          <a:cs typeface="+mn-cs"/>
        </a:defRPr>
      </a:lvl6pPr>
      <a:lvl7pPr marL="2737434" algn="l" defTabSz="912476" rtl="0" eaLnBrk="1" latinLnBrk="0" hangingPunct="1">
        <a:defRPr kumimoji="1" sz="1800" kern="1200">
          <a:solidFill>
            <a:schemeClr val="tx1"/>
          </a:solidFill>
          <a:latin typeface="+mn-lt"/>
          <a:ea typeface="+mn-ea"/>
          <a:cs typeface="+mn-cs"/>
        </a:defRPr>
      </a:lvl7pPr>
      <a:lvl8pPr marL="3193672" algn="l" defTabSz="912476" rtl="0" eaLnBrk="1" latinLnBrk="0" hangingPunct="1">
        <a:defRPr kumimoji="1" sz="1800" kern="1200">
          <a:solidFill>
            <a:schemeClr val="tx1"/>
          </a:solidFill>
          <a:latin typeface="+mn-lt"/>
          <a:ea typeface="+mn-ea"/>
          <a:cs typeface="+mn-cs"/>
        </a:defRPr>
      </a:lvl8pPr>
      <a:lvl9pPr marL="3649912" algn="l" defTabSz="912476"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DCA9B7-332E-40BB-9697-76D2C405D6DD}" type="datetime3">
              <a:rPr kumimoji="1" lang="ja-JP" altLang="en-US" smtClean="0"/>
              <a:t>令和8年6月26日</a:t>
            </a:fld>
            <a:endParaRPr kumimoji="1" lang="ja-JP" altLang="en-US"/>
          </a:p>
        </p:txBody>
      </p:sp>
      <p:sp>
        <p:nvSpPr>
          <p:cNvPr id="5" name="フッター プレースホルダー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3F0ACC-BD82-4BB2-AD3D-88144A334190}" type="slidenum">
              <a:rPr kumimoji="1" lang="ja-JP" altLang="en-US" smtClean="0"/>
              <a:t>‹#›</a:t>
            </a:fld>
            <a:endParaRPr kumimoji="1" lang="ja-JP" altLang="en-US"/>
          </a:p>
        </p:txBody>
      </p:sp>
    </p:spTree>
    <p:extLst>
      <p:ext uri="{BB962C8B-B14F-4D97-AF65-F5344CB8AC3E}">
        <p14:creationId xmlns:p14="http://schemas.microsoft.com/office/powerpoint/2010/main" val="214538487"/>
      </p:ext>
    </p:extLst>
  </p:cSld>
  <p:clrMap bg1="lt1" tx1="dk1" bg2="lt2" tx2="dk2" accent1="accent1" accent2="accent2" accent3="accent3" accent4="accent4" accent5="accent5" accent6="accent6" hlink="hlink" folHlink="folHlink"/>
  <p:sldLayoutIdLst>
    <p:sldLayoutId id="2147486405" r:id="rId1"/>
    <p:sldLayoutId id="2147486406" r:id="rId2"/>
    <p:sldLayoutId id="2147486407" r:id="rId3"/>
    <p:sldLayoutId id="2147486408" r:id="rId4"/>
    <p:sldLayoutId id="2147486409" r:id="rId5"/>
    <p:sldLayoutId id="2147486410" r:id="rId6"/>
    <p:sldLayoutId id="2147486411" r:id="rId7"/>
    <p:sldLayoutId id="2147486412" r:id="rId8"/>
    <p:sldLayoutId id="2147486413" r:id="rId9"/>
    <p:sldLayoutId id="2147486414" r:id="rId10"/>
    <p:sldLayoutId id="2147486415"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hyperlink" Target="https://aichi-meister.pref.aichi.jp/" TargetMode="External"/><Relationship Id="rId3" Type="http://schemas.openxmlformats.org/officeDocument/2006/relationships/hyperlink" Target="http://famifure.pref.aichi.jp/" TargetMode="External"/><Relationship Id="rId7" Type="http://schemas.openxmlformats.org/officeDocument/2006/relationships/hyperlink" Target="https://www.aichi-telework.pref.aichi.jp/" TargetMode="External"/><Relationship Id="rId12" Type="http://schemas.openxmlformats.org/officeDocument/2006/relationships/image" Target="../media/image19.emf"/><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famifure.pref.aichi.jp/" TargetMode="External"/><Relationship Id="rId11" Type="http://schemas.openxmlformats.org/officeDocument/2006/relationships/oleObject" Target="../embeddings/oleObject1.bin"/><Relationship Id="rId5" Type="http://schemas.openxmlformats.org/officeDocument/2006/relationships/image" Target="../media/image21.png"/><Relationship Id="rId10" Type="http://schemas.openxmlformats.org/officeDocument/2006/relationships/image" Target="../media/image18.jpeg"/><Relationship Id="rId4" Type="http://schemas.openxmlformats.org/officeDocument/2006/relationships/image" Target="../media/image20.jpeg"/><Relationship Id="rId9" Type="http://schemas.openxmlformats.org/officeDocument/2006/relationships/hyperlink" Target="https://no-customerharassment.pref.aichi.jp/"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00FF"/>
            </a:gs>
            <a:gs pos="14000">
              <a:srgbClr val="FF66FF"/>
            </a:gs>
            <a:gs pos="79000">
              <a:schemeClr val="bg1"/>
            </a:gs>
            <a:gs pos="100000">
              <a:srgbClr val="FFEBFA"/>
            </a:gs>
          </a:gsLst>
          <a:lin ang="2700000" scaled="1"/>
          <a:tileRect/>
        </a:gradFill>
        <a:effectLst/>
      </p:bgPr>
    </p:bg>
    <p:spTree>
      <p:nvGrpSpPr>
        <p:cNvPr id="1" name=""/>
        <p:cNvGrpSpPr/>
        <p:nvPr/>
      </p:nvGrpSpPr>
      <p:grpSpPr>
        <a:xfrm>
          <a:off x="0" y="0"/>
          <a:ext cx="0" cy="0"/>
          <a:chOff x="0" y="0"/>
          <a:chExt cx="0" cy="0"/>
        </a:xfrm>
      </p:grpSpPr>
      <p:sp>
        <p:nvSpPr>
          <p:cNvPr id="2" name="タイトル 1"/>
          <p:cNvSpPr>
            <a:spLocks noGrp="1"/>
          </p:cNvSpPr>
          <p:nvPr>
            <p:ph type="ctrTitle"/>
          </p:nvPr>
        </p:nvSpPr>
        <p:spPr>
          <a:xfrm>
            <a:off x="1" y="2492934"/>
            <a:ext cx="9906000" cy="1071081"/>
          </a:xfrm>
          <a:noFill/>
        </p:spPr>
        <p:txBody>
          <a:bodyPr>
            <a:noAutofit/>
          </a:bodyPr>
          <a:lstStyle/>
          <a:p>
            <a:pPr algn="ctr"/>
            <a:r>
              <a:rPr lang="ja-JP" altLang="en-US" sz="4000" dirty="0">
                <a:solidFill>
                  <a:schemeClr val="accent5"/>
                </a:solidFill>
              </a:rPr>
              <a:t>　</a:t>
            </a:r>
            <a:br>
              <a:rPr lang="en-US" altLang="ja-JP" sz="4000" dirty="0">
                <a:solidFill>
                  <a:schemeClr val="accent5"/>
                </a:solidFill>
              </a:rPr>
            </a:br>
            <a:r>
              <a:rPr lang="ja-JP" altLang="en-US" sz="4000" dirty="0">
                <a:solidFill>
                  <a:schemeClr val="accent5"/>
                </a:solidFill>
              </a:rPr>
              <a:t>ワーク・ライフ・バランスの推進支援について</a:t>
            </a:r>
            <a:br>
              <a:rPr lang="en-US" altLang="ja-JP" sz="4000" dirty="0">
                <a:solidFill>
                  <a:schemeClr val="accent5"/>
                </a:solidFill>
              </a:rPr>
            </a:br>
            <a:endParaRPr lang="ja-JP" altLang="en-US" sz="2800" dirty="0">
              <a:solidFill>
                <a:schemeClr val="accent5"/>
              </a:solidFill>
            </a:endParaRPr>
          </a:p>
        </p:txBody>
      </p:sp>
      <p:sp>
        <p:nvSpPr>
          <p:cNvPr id="7" name="サブタイトル 2"/>
          <p:cNvSpPr>
            <a:spLocks noGrp="1"/>
          </p:cNvSpPr>
          <p:nvPr>
            <p:ph type="subTitle" idx="1"/>
          </p:nvPr>
        </p:nvSpPr>
        <p:spPr>
          <a:xfrm>
            <a:off x="4370385" y="5589240"/>
            <a:ext cx="5535615" cy="954106"/>
          </a:xfrm>
        </p:spPr>
        <p:txBody>
          <a:bodyPr>
            <a:noAutofit/>
          </a:bodyPr>
          <a:lstStyle/>
          <a:p>
            <a:pPr algn="ctr"/>
            <a:r>
              <a:rPr kumimoji="1" lang="ja-JP" altLang="en-US" sz="2400" b="1" dirty="0">
                <a:solidFill>
                  <a:schemeClr val="tx1">
                    <a:lumMod val="75000"/>
                    <a:lumOff val="25000"/>
                  </a:schemeClr>
                </a:solidFill>
              </a:rPr>
              <a:t>愛知県労働局労働福祉課</a:t>
            </a:r>
            <a:endParaRPr kumimoji="1" lang="en-US" altLang="ja-JP" sz="2400" b="1" dirty="0">
              <a:solidFill>
                <a:schemeClr val="tx1">
                  <a:lumMod val="75000"/>
                  <a:lumOff val="25000"/>
                </a:schemeClr>
              </a:solidFill>
            </a:endParaRPr>
          </a:p>
          <a:p>
            <a:pPr algn="ctr"/>
            <a:r>
              <a:rPr lang="ja-JP" altLang="en-US" sz="2400" b="1" dirty="0">
                <a:solidFill>
                  <a:schemeClr val="tx1">
                    <a:lumMod val="75000"/>
                    <a:lumOff val="25000"/>
                  </a:schemeClr>
                </a:solidFill>
              </a:rPr>
              <a:t>仕事と生活の調和推進グループ</a:t>
            </a:r>
            <a:endParaRPr kumimoji="1" lang="ja-JP" altLang="en-US" sz="2400" b="1" dirty="0">
              <a:solidFill>
                <a:schemeClr val="tx1">
                  <a:lumMod val="75000"/>
                  <a:lumOff val="25000"/>
                </a:schemeClr>
              </a:solidFill>
            </a:endParaRPr>
          </a:p>
        </p:txBody>
      </p:sp>
      <p:sp>
        <p:nvSpPr>
          <p:cNvPr id="4" name="円/楕円 3"/>
          <p:cNvSpPr/>
          <p:nvPr/>
        </p:nvSpPr>
        <p:spPr>
          <a:xfrm>
            <a:off x="1364601" y="4869160"/>
            <a:ext cx="819091" cy="720080"/>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dirty="0">
              <a:solidFill>
                <a:prstClr val="white"/>
              </a:solidFill>
            </a:endParaRPr>
          </a:p>
        </p:txBody>
      </p:sp>
      <p:sp>
        <p:nvSpPr>
          <p:cNvPr id="5" name="円/楕円 4"/>
          <p:cNvSpPr/>
          <p:nvPr/>
        </p:nvSpPr>
        <p:spPr>
          <a:xfrm>
            <a:off x="584521" y="3356992"/>
            <a:ext cx="1482165" cy="1368152"/>
          </a:xfrm>
          <a:prstGeom prst="ellipse">
            <a:avLst/>
          </a:prstGeom>
          <a:solidFill>
            <a:srgbClr val="FF66CC">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dirty="0">
              <a:solidFill>
                <a:prstClr val="white"/>
              </a:solidFill>
            </a:endParaRPr>
          </a:p>
        </p:txBody>
      </p:sp>
      <p:sp>
        <p:nvSpPr>
          <p:cNvPr id="6" name="円/楕円 5"/>
          <p:cNvSpPr/>
          <p:nvPr/>
        </p:nvSpPr>
        <p:spPr>
          <a:xfrm>
            <a:off x="1792160" y="5769260"/>
            <a:ext cx="352528" cy="324036"/>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dirty="0">
              <a:solidFill>
                <a:prstClr val="white"/>
              </a:solidFill>
            </a:endParaRPr>
          </a:p>
        </p:txBody>
      </p:sp>
      <p:sp>
        <p:nvSpPr>
          <p:cNvPr id="8" name="サブタイトル 2"/>
          <p:cNvSpPr txBox="1">
            <a:spLocks/>
          </p:cNvSpPr>
          <p:nvPr/>
        </p:nvSpPr>
        <p:spPr bwMode="auto">
          <a:xfrm>
            <a:off x="5088014" y="323655"/>
            <a:ext cx="4365485" cy="585066"/>
          </a:xfrm>
          <a:prstGeom prst="rect">
            <a:avLst/>
          </a:prstGeom>
          <a:noFill/>
          <a:ln w="9525">
            <a:noFill/>
            <a:miter lim="800000"/>
            <a:headEnd/>
            <a:tailEnd/>
          </a:ln>
        </p:spPr>
        <p:txBody>
          <a:bodyPr vert="horz" wrap="square" lIns="91412" tIns="45705" rIns="91412" bIns="45705" numCol="1" anchor="t" anchorCtr="0" compatLnSpc="1">
            <a:prstTxWarp prst="textNoShape">
              <a:avLst/>
            </a:prstTxWarp>
            <a:noAutofit/>
          </a:bodyPr>
          <a:lstStyle>
            <a:lvl1pPr marL="0" indent="0" algn="ctr" rtl="0" eaLnBrk="0" fontAlgn="base" hangingPunct="0">
              <a:spcBef>
                <a:spcPct val="20000"/>
              </a:spcBef>
              <a:spcAft>
                <a:spcPct val="0"/>
              </a:spcAft>
              <a:buFont typeface="Arial" pitchFamily="34" charset="0"/>
              <a:buNone/>
              <a:defRPr kumimoji="1" sz="3200" kern="1200">
                <a:solidFill>
                  <a:schemeClr val="tx1">
                    <a:tint val="75000"/>
                  </a:schemeClr>
                </a:solidFill>
                <a:latin typeface="+mn-lt"/>
                <a:ea typeface="+mn-ea"/>
                <a:cs typeface="+mn-cs"/>
              </a:defRPr>
            </a:lvl1pPr>
            <a:lvl2pPr marL="457062" indent="0" algn="ctr" rtl="0" eaLnBrk="0" fontAlgn="base" hangingPunct="0">
              <a:spcBef>
                <a:spcPct val="20000"/>
              </a:spcBef>
              <a:spcAft>
                <a:spcPct val="0"/>
              </a:spcAft>
              <a:buFont typeface="Arial" pitchFamily="34" charset="0"/>
              <a:buNone/>
              <a:defRPr kumimoji="1" sz="2800" kern="1200">
                <a:solidFill>
                  <a:schemeClr val="tx1">
                    <a:tint val="75000"/>
                  </a:schemeClr>
                </a:solidFill>
                <a:latin typeface="+mn-lt"/>
                <a:ea typeface="+mn-ea"/>
                <a:cs typeface="+mn-cs"/>
              </a:defRPr>
            </a:lvl2pPr>
            <a:lvl3pPr marL="914125" indent="0" algn="ctr" rtl="0" eaLnBrk="0" fontAlgn="base" hangingPunct="0">
              <a:spcBef>
                <a:spcPct val="20000"/>
              </a:spcBef>
              <a:spcAft>
                <a:spcPct val="0"/>
              </a:spcAft>
              <a:buFont typeface="Arial" pitchFamily="34" charset="0"/>
              <a:buNone/>
              <a:defRPr kumimoji="1" sz="2400" kern="1200">
                <a:solidFill>
                  <a:schemeClr val="tx1">
                    <a:tint val="75000"/>
                  </a:schemeClr>
                </a:solidFill>
                <a:latin typeface="+mn-lt"/>
                <a:ea typeface="+mn-ea"/>
                <a:cs typeface="+mn-cs"/>
              </a:defRPr>
            </a:lvl3pPr>
            <a:lvl4pPr marL="1371187" indent="0" algn="ctr" rtl="0" eaLnBrk="0" fontAlgn="base" hangingPunct="0">
              <a:spcBef>
                <a:spcPct val="20000"/>
              </a:spcBef>
              <a:spcAft>
                <a:spcPct val="0"/>
              </a:spcAft>
              <a:buFont typeface="Arial" pitchFamily="34" charset="0"/>
              <a:buNone/>
              <a:defRPr kumimoji="1" sz="2000" kern="1200">
                <a:solidFill>
                  <a:schemeClr val="tx1">
                    <a:tint val="75000"/>
                  </a:schemeClr>
                </a:solidFill>
                <a:latin typeface="+mn-lt"/>
                <a:ea typeface="+mn-ea"/>
                <a:cs typeface="+mn-cs"/>
              </a:defRPr>
            </a:lvl4pPr>
            <a:lvl5pPr marL="1828250" indent="0" algn="ctr" rtl="0" eaLnBrk="0" fontAlgn="base" hangingPunct="0">
              <a:spcBef>
                <a:spcPct val="20000"/>
              </a:spcBef>
              <a:spcAft>
                <a:spcPct val="0"/>
              </a:spcAft>
              <a:buFont typeface="Arial" pitchFamily="34" charset="0"/>
              <a:buNone/>
              <a:defRPr kumimoji="1" sz="2000" kern="1200">
                <a:solidFill>
                  <a:schemeClr val="tx1">
                    <a:tint val="75000"/>
                  </a:schemeClr>
                </a:solidFill>
                <a:latin typeface="+mn-lt"/>
                <a:ea typeface="+mn-ea"/>
                <a:cs typeface="+mn-cs"/>
              </a:defRPr>
            </a:lvl5pPr>
            <a:lvl6pPr marL="2285312" indent="0" algn="ctr" defTabSz="914125"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2375" indent="0" algn="ctr" defTabSz="914125"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199437" indent="0" algn="ctr" defTabSz="914125"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6500" indent="0" algn="ctr" defTabSz="914125"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r>
              <a:rPr lang="ja-JP" altLang="en-US" sz="2000" b="1" dirty="0">
                <a:solidFill>
                  <a:schemeClr val="tx1">
                    <a:lumMod val="75000"/>
                    <a:lumOff val="25000"/>
                  </a:schemeClr>
                </a:solidFill>
              </a:rPr>
              <a:t>令和８年度</a:t>
            </a:r>
            <a:r>
              <a:rPr lang="ja-JP" altLang="ja-JP" sz="2000" b="1" dirty="0">
                <a:solidFill>
                  <a:schemeClr val="tx1">
                    <a:lumMod val="75000"/>
                    <a:lumOff val="25000"/>
                  </a:schemeClr>
                </a:solidFill>
              </a:rPr>
              <a:t>経営指導員等応用研修会</a:t>
            </a:r>
            <a:endParaRPr lang="en-US" altLang="ja-JP" sz="2000" b="1" dirty="0">
              <a:solidFill>
                <a:schemeClr val="tx1">
                  <a:lumMod val="75000"/>
                  <a:lumOff val="25000"/>
                </a:schemeClr>
              </a:solidFill>
            </a:endParaRPr>
          </a:p>
        </p:txBody>
      </p:sp>
    </p:spTree>
    <p:extLst>
      <p:ext uri="{BB962C8B-B14F-4D97-AF65-F5344CB8AC3E}">
        <p14:creationId xmlns:p14="http://schemas.microsoft.com/office/powerpoint/2010/main" val="16768364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46AFD15-56CD-3B4E-BB67-47AEF4FF49D6}"/>
              </a:ext>
            </a:extLst>
          </p:cNvPr>
          <p:cNvSpPr>
            <a:spLocks noGrp="1"/>
          </p:cNvSpPr>
          <p:nvPr>
            <p:ph type="title"/>
          </p:nvPr>
        </p:nvSpPr>
        <p:spPr>
          <a:xfrm>
            <a:off x="137464" y="790161"/>
            <a:ext cx="9273235" cy="1243684"/>
          </a:xfrm>
          <a:ln>
            <a:solidFill>
              <a:schemeClr val="tx1"/>
            </a:solidFill>
          </a:ln>
        </p:spPr>
        <p:txBody>
          <a:bodyPr>
            <a:noAutofit/>
          </a:bodyPr>
          <a:lstStyle/>
          <a:p>
            <a:pPr algn="l">
              <a:spcBef>
                <a:spcPts val="1800"/>
              </a:spcBef>
              <a:spcAft>
                <a:spcPts val="1800"/>
              </a:spcAft>
            </a:pPr>
            <a:r>
              <a:rPr kumimoji="1" lang="ja-JP" altLang="en-US" sz="2200" dirty="0">
                <a:latin typeface="メイリオ" panose="020B0604030504040204" pitchFamily="50" charset="-128"/>
                <a:ea typeface="メイリオ" panose="020B0604030504040204" pitchFamily="50" charset="-128"/>
              </a:rPr>
              <a:t>〇　</a:t>
            </a:r>
            <a:r>
              <a:rPr kumimoji="1" lang="ja-JP" altLang="en-US" sz="2200" b="1" u="sng" dirty="0">
                <a:latin typeface="メイリオ" panose="020B0604030504040204" pitchFamily="50" charset="-128"/>
                <a:ea typeface="メイリオ" panose="020B0604030504040204" pitchFamily="50" charset="-128"/>
              </a:rPr>
              <a:t>介護・看護が理由で離職する人は全国で約</a:t>
            </a:r>
            <a:r>
              <a:rPr kumimoji="1" lang="en-US" altLang="ja-JP" sz="2200" b="1" u="sng" dirty="0">
                <a:latin typeface="メイリオ" panose="020B0604030504040204" pitchFamily="50" charset="-128"/>
                <a:ea typeface="メイリオ" panose="020B0604030504040204" pitchFamily="50" charset="-128"/>
              </a:rPr>
              <a:t>10</a:t>
            </a:r>
            <a:r>
              <a:rPr kumimoji="1" lang="ja-JP" altLang="en-US" sz="2200" b="1" u="sng" dirty="0">
                <a:latin typeface="メイリオ" panose="020B0604030504040204" pitchFamily="50" charset="-128"/>
                <a:ea typeface="メイリオ" panose="020B0604030504040204" pitchFamily="50" charset="-128"/>
              </a:rPr>
              <a:t>万人</a:t>
            </a:r>
            <a:br>
              <a:rPr lang="en-US" altLang="ja-JP" sz="2200" b="1" u="sng" dirty="0">
                <a:latin typeface="メイリオ" panose="020B0604030504040204" pitchFamily="50" charset="-128"/>
                <a:ea typeface="メイリオ" panose="020B0604030504040204" pitchFamily="50" charset="-128"/>
              </a:rPr>
            </a:br>
            <a:r>
              <a:rPr lang="ja-JP" altLang="en-US" sz="2200" dirty="0">
                <a:latin typeface="メイリオ" panose="020B0604030504040204" pitchFamily="50" charset="-128"/>
                <a:ea typeface="メイリオ" panose="020B0604030504040204" pitchFamily="50" charset="-128"/>
              </a:rPr>
              <a:t>〇　ダブルケアラーのうち、子育てに負担を感じる人は約５割、介護に</a:t>
            </a:r>
            <a:br>
              <a:rPr lang="en-US" altLang="ja-JP" sz="2200" dirty="0">
                <a:latin typeface="メイリオ" panose="020B0604030504040204" pitchFamily="50" charset="-128"/>
                <a:ea typeface="メイリオ" panose="020B0604030504040204" pitchFamily="50" charset="-128"/>
              </a:rPr>
            </a:br>
            <a:r>
              <a:rPr lang="ja-JP" altLang="en-US" sz="2200" dirty="0">
                <a:latin typeface="メイリオ" panose="020B0604030504040204" pitchFamily="50" charset="-128"/>
                <a:ea typeface="メイリオ" panose="020B0604030504040204" pitchFamily="50" charset="-128"/>
              </a:rPr>
              <a:t>　負担を感じる人は約７割</a:t>
            </a:r>
            <a:endParaRPr kumimoji="1" lang="ja-JP" altLang="en-US" sz="2200" dirty="0">
              <a:latin typeface="メイリオ" panose="020B0604030504040204" pitchFamily="50" charset="-128"/>
              <a:ea typeface="メイリオ" panose="020B0604030504040204" pitchFamily="50" charset="-128"/>
            </a:endParaRPr>
          </a:p>
        </p:txBody>
      </p:sp>
      <p:sp>
        <p:nvSpPr>
          <p:cNvPr id="4" name="スライド番号プレースホルダー 3">
            <a:extLst>
              <a:ext uri="{FF2B5EF4-FFF2-40B4-BE49-F238E27FC236}">
                <a16:creationId xmlns:a16="http://schemas.microsoft.com/office/drawing/2014/main" id="{620BD353-C2B0-39A9-079F-09ED1555B99F}"/>
              </a:ext>
            </a:extLst>
          </p:cNvPr>
          <p:cNvSpPr>
            <a:spLocks noGrp="1"/>
          </p:cNvSpPr>
          <p:nvPr>
            <p:ph type="sldNum" sz="quarter" idx="12"/>
          </p:nvPr>
        </p:nvSpPr>
        <p:spPr/>
        <p:txBody>
          <a:bodyPr/>
          <a:lstStyle/>
          <a:p>
            <a:fld id="{783F0ACC-BD82-4BB2-AD3D-88144A334190}" type="slidenum">
              <a:rPr kumimoji="1" lang="ja-JP" altLang="en-US" smtClean="0"/>
              <a:t>9</a:t>
            </a:fld>
            <a:endParaRPr kumimoji="1" lang="ja-JP" altLang="en-US"/>
          </a:p>
        </p:txBody>
      </p:sp>
      <p:sp>
        <p:nvSpPr>
          <p:cNvPr id="7" name="テキスト ボックス 1">
            <a:extLst>
              <a:ext uri="{FF2B5EF4-FFF2-40B4-BE49-F238E27FC236}">
                <a16:creationId xmlns:a16="http://schemas.microsoft.com/office/drawing/2014/main" id="{CC25EDA8-3F5E-C3D4-A1E8-F1DB36D4A165}"/>
              </a:ext>
            </a:extLst>
          </p:cNvPr>
          <p:cNvSpPr txBox="1"/>
          <p:nvPr/>
        </p:nvSpPr>
        <p:spPr>
          <a:xfrm>
            <a:off x="0" y="114042"/>
            <a:ext cx="9906000" cy="540061"/>
          </a:xfrm>
          <a:prstGeom prst="rect">
            <a:avLst/>
          </a:prstGeom>
          <a:gradFill flip="none" rotWithShape="1">
            <a:gsLst>
              <a:gs pos="0">
                <a:srgbClr val="FF0066"/>
              </a:gs>
              <a:gs pos="72000">
                <a:srgbClr val="FF6699"/>
              </a:gs>
              <a:gs pos="100000">
                <a:srgbClr val="FF0066"/>
              </a:gs>
            </a:gsLst>
            <a:lin ang="0" scaled="1"/>
            <a:tileRect/>
          </a:gradFill>
          <a:ln w="6350">
            <a:noFill/>
          </a:ln>
          <a:effectLst>
            <a:outerShdw blurRad="50800" dist="50800" algn="ctr" rotWithShape="0">
              <a:srgbClr val="000000">
                <a:alpha val="43137"/>
              </a:srgbClr>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a:lnSpc>
                <a:spcPts val="3000"/>
              </a:lnSpc>
              <a:spcBef>
                <a:spcPts val="3000"/>
              </a:spcBef>
              <a:defRPr sz="2600" kern="100">
                <a:solidFill>
                  <a:prstClr val="white"/>
                </a:solidFill>
                <a:ea typeface="ＤＨＰ特太ゴシック体"/>
                <a:cs typeface="Times New Roman"/>
              </a:defRPr>
            </a:lvl1pPr>
          </a:lstStyle>
          <a:p>
            <a:pPr marL="0" marR="215900" lvl="0" indent="0" algn="ctr" defTabSz="914400" eaLnBrk="1" fontAlgn="auto" latinLnBrk="0" hangingPunct="1">
              <a:lnSpc>
                <a:spcPct val="100000"/>
              </a:lnSpc>
              <a:spcBef>
                <a:spcPts val="3000"/>
              </a:spcBef>
              <a:spcAft>
                <a:spcPts val="0"/>
              </a:spcAft>
              <a:buClrTx/>
              <a:buSzTx/>
              <a:buFontTx/>
              <a:buNone/>
              <a:tabLst/>
              <a:defRPr/>
            </a:pPr>
            <a:r>
              <a:rPr kumimoji="0" lang="ja-JP" altLang="en-US" sz="2800" b="0" i="0" u="none" strike="noStrike" kern="1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rPr>
              <a:t>育児・介護の両立（ダブルケア）の現状</a:t>
            </a:r>
          </a:p>
        </p:txBody>
      </p:sp>
      <p:sp>
        <p:nvSpPr>
          <p:cNvPr id="9" name="テキスト ボックス 8">
            <a:extLst>
              <a:ext uri="{FF2B5EF4-FFF2-40B4-BE49-F238E27FC236}">
                <a16:creationId xmlns:a16="http://schemas.microsoft.com/office/drawing/2014/main" id="{69C3A324-767A-A02E-2787-BDA84486FA72}"/>
              </a:ext>
            </a:extLst>
          </p:cNvPr>
          <p:cNvSpPr txBox="1"/>
          <p:nvPr/>
        </p:nvSpPr>
        <p:spPr>
          <a:xfrm>
            <a:off x="-231313" y="2123855"/>
            <a:ext cx="4959288" cy="340519"/>
          </a:xfrm>
          <a:prstGeom prst="roundRect">
            <a:avLst/>
          </a:prstGeom>
          <a:noFill/>
        </p:spPr>
        <p:txBody>
          <a:bodyPr wrap="square" rtlCol="0">
            <a:spAutoFit/>
          </a:bodyPr>
          <a:lstStyle/>
          <a:p>
            <a:pPr algn="ctr"/>
            <a:r>
              <a:rPr lang="ja-JP" altLang="en-US" sz="1400" b="1" spc="300" dirty="0">
                <a:latin typeface="MS Gothic" panose="020B0609070205080204" pitchFamily="49" charset="-128"/>
                <a:ea typeface="MS Gothic" panose="020B0609070205080204" pitchFamily="49" charset="-128"/>
                <a:cs typeface="Meiryo UI" panose="020B0604030504040204" pitchFamily="50" charset="-128"/>
              </a:rPr>
              <a:t>■</a:t>
            </a:r>
            <a:r>
              <a:rPr lang="ja-JP" altLang="en-US" sz="1400" b="1" dirty="0">
                <a:latin typeface="MS Gothic" panose="020B0609070205080204" pitchFamily="49" charset="-128"/>
                <a:ea typeface="MS Gothic" panose="020B0609070205080204" pitchFamily="49" charset="-128"/>
                <a:cs typeface="Meiryo UI" panose="020B0604030504040204" pitchFamily="50" charset="-128"/>
              </a:rPr>
              <a:t>　介護・看護を理由とする離職者数（全国）</a:t>
            </a:r>
            <a:endParaRPr lang="en-US" altLang="ja-JP" sz="1400" b="1" dirty="0">
              <a:latin typeface="MS Gothic" panose="020B0609070205080204" pitchFamily="49" charset="-128"/>
              <a:ea typeface="MS Gothic" panose="020B0609070205080204" pitchFamily="49"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7309CF13-D162-1331-336C-C44CFEA86291}"/>
              </a:ext>
            </a:extLst>
          </p:cNvPr>
          <p:cNvSpPr txBox="1"/>
          <p:nvPr/>
        </p:nvSpPr>
        <p:spPr>
          <a:xfrm>
            <a:off x="4044162" y="2112901"/>
            <a:ext cx="4959288" cy="340519"/>
          </a:xfrm>
          <a:prstGeom prst="roundRect">
            <a:avLst/>
          </a:prstGeom>
          <a:noFill/>
        </p:spPr>
        <p:txBody>
          <a:bodyPr wrap="square" rtlCol="0">
            <a:spAutoFit/>
          </a:bodyPr>
          <a:lstStyle/>
          <a:p>
            <a:pPr algn="ctr"/>
            <a:r>
              <a:rPr lang="ja-JP" altLang="en-US" sz="1400" b="1" spc="300" dirty="0">
                <a:latin typeface="MS Gothic" panose="020B0609070205080204" pitchFamily="49" charset="-128"/>
                <a:ea typeface="MS Gothic" panose="020B0609070205080204" pitchFamily="49" charset="-128"/>
                <a:cs typeface="Meiryo UI" panose="020B0604030504040204" pitchFamily="50" charset="-128"/>
              </a:rPr>
              <a:t>■</a:t>
            </a:r>
            <a:r>
              <a:rPr lang="ja-JP" altLang="en-US" sz="1400" b="1" dirty="0">
                <a:latin typeface="MS Gothic" panose="020B0609070205080204" pitchFamily="49" charset="-128"/>
                <a:ea typeface="MS Gothic" panose="020B0609070205080204" pitchFamily="49" charset="-128"/>
                <a:cs typeface="Meiryo UI" panose="020B0604030504040204" pitchFamily="50" charset="-128"/>
              </a:rPr>
              <a:t>　ダブルケアラーの子育てと介護の負担感（全国）</a:t>
            </a:r>
            <a:endParaRPr lang="en-US" altLang="ja-JP" sz="1400" b="1" dirty="0">
              <a:latin typeface="MS Gothic" panose="020B0609070205080204" pitchFamily="49" charset="-128"/>
              <a:ea typeface="MS Gothic" panose="020B0609070205080204" pitchFamily="49" charset="-128"/>
              <a:cs typeface="Meiryo UI" panose="020B0604030504040204" pitchFamily="50" charset="-128"/>
            </a:endParaRPr>
          </a:p>
        </p:txBody>
      </p:sp>
      <p:pic>
        <p:nvPicPr>
          <p:cNvPr id="6" name="図 5" descr="グラフ, 棒グラフ&#10;&#10;AI 生成コンテンツは誤りを含む可能性があります。">
            <a:extLst>
              <a:ext uri="{FF2B5EF4-FFF2-40B4-BE49-F238E27FC236}">
                <a16:creationId xmlns:a16="http://schemas.microsoft.com/office/drawing/2014/main" id="{C8B2430E-F686-F219-6A7C-E8473EB85A55}"/>
              </a:ext>
            </a:extLst>
          </p:cNvPr>
          <p:cNvPicPr>
            <a:picLocks noChangeAspect="1"/>
          </p:cNvPicPr>
          <p:nvPr/>
        </p:nvPicPr>
        <p:blipFill>
          <a:blip r:embed="rId2" cstate="print">
            <a:extLst>
              <a:ext uri="{28A0092B-C50C-407E-A947-70E740481C1C}">
                <a14:useLocalDpi xmlns:a14="http://schemas.microsoft.com/office/drawing/2010/main" val="0"/>
              </a:ext>
            </a:extLst>
          </a:blip>
          <a:srcRect t="9510"/>
          <a:stretch>
            <a:fillRect/>
          </a:stretch>
        </p:blipFill>
        <p:spPr>
          <a:xfrm>
            <a:off x="257771" y="2584052"/>
            <a:ext cx="3645015" cy="2912763"/>
          </a:xfrm>
          <a:prstGeom prst="rect">
            <a:avLst/>
          </a:prstGeom>
        </p:spPr>
      </p:pic>
      <p:pic>
        <p:nvPicPr>
          <p:cNvPr id="10" name="図 9" descr="タイムライン&#10;&#10;AI 生成コンテンツは誤りを含む可能性があります。">
            <a:extLst>
              <a:ext uri="{FF2B5EF4-FFF2-40B4-BE49-F238E27FC236}">
                <a16:creationId xmlns:a16="http://schemas.microsoft.com/office/drawing/2014/main" id="{74C265CB-A4F9-6EFB-6634-B0755A9A9DC5}"/>
              </a:ext>
            </a:extLst>
          </p:cNvPr>
          <p:cNvPicPr>
            <a:picLocks noChangeAspect="1"/>
          </p:cNvPicPr>
          <p:nvPr/>
        </p:nvPicPr>
        <p:blipFill>
          <a:blip r:embed="rId3">
            <a:extLst>
              <a:ext uri="{28A0092B-C50C-407E-A947-70E740481C1C}">
                <a14:useLocalDpi xmlns:a14="http://schemas.microsoft.com/office/drawing/2010/main" val="0"/>
              </a:ext>
            </a:extLst>
          </a:blip>
          <a:srcRect t="12218"/>
          <a:stretch>
            <a:fillRect/>
          </a:stretch>
        </p:blipFill>
        <p:spPr>
          <a:xfrm>
            <a:off x="4299362" y="2662142"/>
            <a:ext cx="5379163" cy="3155443"/>
          </a:xfrm>
          <a:prstGeom prst="rect">
            <a:avLst/>
          </a:prstGeom>
        </p:spPr>
      </p:pic>
      <p:sp>
        <p:nvSpPr>
          <p:cNvPr id="11" name="正方形/長方形 10">
            <a:extLst>
              <a:ext uri="{FF2B5EF4-FFF2-40B4-BE49-F238E27FC236}">
                <a16:creationId xmlns:a16="http://schemas.microsoft.com/office/drawing/2014/main" id="{A7227F16-9DC1-1485-E10F-340724655F85}"/>
              </a:ext>
            </a:extLst>
          </p:cNvPr>
          <p:cNvSpPr/>
          <p:nvPr/>
        </p:nvSpPr>
        <p:spPr>
          <a:xfrm>
            <a:off x="4578251" y="2933944"/>
            <a:ext cx="2340260" cy="49505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7D41BC20-59A6-BD5B-8724-01A5A1E381DA}"/>
              </a:ext>
            </a:extLst>
          </p:cNvPr>
          <p:cNvSpPr/>
          <p:nvPr/>
        </p:nvSpPr>
        <p:spPr>
          <a:xfrm>
            <a:off x="4578250" y="3727523"/>
            <a:ext cx="3285365" cy="49505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5139183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F10FC6B-5A7E-478B-94A7-B9F0ED60A92C}"/>
              </a:ext>
            </a:extLst>
          </p:cNvPr>
          <p:cNvSpPr>
            <a:spLocks noGrp="1"/>
          </p:cNvSpPr>
          <p:nvPr>
            <p:ph type="sldNum" sz="quarter" idx="12"/>
          </p:nvPr>
        </p:nvSpPr>
        <p:spPr/>
        <p:txBody>
          <a:bodyPr/>
          <a:lstStyle/>
          <a:p>
            <a:fld id="{783F0ACC-BD82-4BB2-AD3D-88144A334190}" type="slidenum">
              <a:rPr kumimoji="1" lang="ja-JP" altLang="en-US" smtClean="0"/>
              <a:t>10</a:t>
            </a:fld>
            <a:endParaRPr kumimoji="1" lang="ja-JP" altLang="en-US" dirty="0"/>
          </a:p>
        </p:txBody>
      </p:sp>
      <p:sp>
        <p:nvSpPr>
          <p:cNvPr id="5" name="テキスト ボックス 1">
            <a:extLst>
              <a:ext uri="{FF2B5EF4-FFF2-40B4-BE49-F238E27FC236}">
                <a16:creationId xmlns:a16="http://schemas.microsoft.com/office/drawing/2014/main" id="{993746D9-67CC-4955-A9B8-A05C9C7794E1}"/>
              </a:ext>
            </a:extLst>
          </p:cNvPr>
          <p:cNvSpPr txBox="1">
            <a:spLocks noGrp="1"/>
          </p:cNvSpPr>
          <p:nvPr>
            <p:ph type="title"/>
          </p:nvPr>
        </p:nvSpPr>
        <p:spPr>
          <a:xfrm>
            <a:off x="0" y="126361"/>
            <a:ext cx="9906000" cy="522767"/>
          </a:xfrm>
          <a:prstGeom prst="rect">
            <a:avLst/>
          </a:prstGeom>
          <a:gradFill flip="none" rotWithShape="1">
            <a:gsLst>
              <a:gs pos="0">
                <a:srgbClr val="FF0066"/>
              </a:gs>
              <a:gs pos="72000">
                <a:srgbClr val="FF6699"/>
              </a:gs>
              <a:gs pos="100000">
                <a:srgbClr val="FF0066"/>
              </a:gs>
            </a:gsLst>
            <a:lin ang="0" scaled="1"/>
            <a:tileRect/>
          </a:gradFill>
          <a:ln w="6350">
            <a:noFill/>
          </a:ln>
          <a:effectLst>
            <a:outerShdw blurRad="50800" dist="50800" algn="ctr" rotWithShape="0">
              <a:srgbClr val="000000">
                <a:alpha val="43137"/>
              </a:srgbClr>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a:lnSpc>
                <a:spcPts val="3000"/>
              </a:lnSpc>
              <a:spcBef>
                <a:spcPts val="3000"/>
              </a:spcBef>
              <a:defRPr sz="2600" kern="100">
                <a:solidFill>
                  <a:prstClr val="white"/>
                </a:solidFill>
                <a:ea typeface="ＤＨＰ特太ゴシック体"/>
                <a:cs typeface="Times New Roman"/>
              </a:defRPr>
            </a:lvl1pPr>
          </a:lstStyle>
          <a:p>
            <a:pPr marL="0" marR="215900" lvl="0" indent="0" algn="ctr" defTabSz="914400" eaLnBrk="1" fontAlgn="auto" latinLnBrk="0" hangingPunct="1">
              <a:lnSpc>
                <a:spcPct val="100000"/>
              </a:lnSpc>
              <a:spcBef>
                <a:spcPts val="3000"/>
              </a:spcBef>
              <a:spcAft>
                <a:spcPts val="0"/>
              </a:spcAft>
              <a:buClrTx/>
              <a:buSzTx/>
              <a:buFontTx/>
              <a:buNone/>
              <a:tabLst/>
              <a:defRPr/>
            </a:pPr>
            <a:r>
              <a:rPr kumimoji="0" lang="ja-JP" altLang="en-US" sz="2800" b="0" i="0" u="none" strike="noStrike" kern="1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rPr>
              <a:t>仕事と治療の両立の現状</a:t>
            </a:r>
          </a:p>
        </p:txBody>
      </p:sp>
      <p:sp>
        <p:nvSpPr>
          <p:cNvPr id="7" name="テキスト ボックス 6">
            <a:extLst>
              <a:ext uri="{FF2B5EF4-FFF2-40B4-BE49-F238E27FC236}">
                <a16:creationId xmlns:a16="http://schemas.microsoft.com/office/drawing/2014/main" id="{8F1345E2-3F51-43EE-97E0-0154514C186A}"/>
              </a:ext>
            </a:extLst>
          </p:cNvPr>
          <p:cNvSpPr txBox="1"/>
          <p:nvPr/>
        </p:nvSpPr>
        <p:spPr>
          <a:xfrm>
            <a:off x="587515" y="6275035"/>
            <a:ext cx="4230470" cy="215444"/>
          </a:xfrm>
          <a:prstGeom prst="rect">
            <a:avLst/>
          </a:prstGeom>
          <a:noFill/>
        </p:spPr>
        <p:txBody>
          <a:bodyPr wrap="square">
            <a:spAutoFit/>
          </a:bodyPr>
          <a:lstStyle/>
          <a:p>
            <a:r>
              <a:rPr lang="ja-JP" altLang="en-US" sz="800" i="0" u="none" strike="noStrike" baseline="0" dirty="0">
                <a:solidFill>
                  <a:srgbClr val="000000"/>
                </a:solidFill>
                <a:latin typeface="ＭＳ Ｐゴシック" panose="020B0600070205080204" pitchFamily="50" charset="-128"/>
                <a:ea typeface="ＭＳ Ｐゴシック" panose="020B0600070205080204" pitchFamily="50" charset="-128"/>
              </a:rPr>
              <a:t>資料：愛知労働局「</a:t>
            </a:r>
            <a:r>
              <a:rPr lang="ja-JP" altLang="en-US" sz="800" dirty="0"/>
              <a:t>令和７年 愛知の労働災害発生状況と定期健康診断有所見率の状況」</a:t>
            </a:r>
            <a:endParaRPr lang="en-US" altLang="ja-JP" sz="800" i="0" strike="noStrike" baseline="0" dirty="0">
              <a:solidFill>
                <a:srgbClr val="000000"/>
              </a:solidFill>
              <a:latin typeface="ＭＳ Ｐゴシック" panose="020B0600070205080204" pitchFamily="50" charset="-128"/>
              <a:ea typeface="ＭＳ Ｐゴシック" panose="020B0600070205080204" pitchFamily="50" charset="-128"/>
            </a:endParaRPr>
          </a:p>
        </p:txBody>
      </p:sp>
      <p:sp>
        <p:nvSpPr>
          <p:cNvPr id="8" name="テキスト ボックス 7">
            <a:extLst>
              <a:ext uri="{FF2B5EF4-FFF2-40B4-BE49-F238E27FC236}">
                <a16:creationId xmlns:a16="http://schemas.microsoft.com/office/drawing/2014/main" id="{C8A07C61-9457-47BB-965F-5795D9F040B7}"/>
              </a:ext>
            </a:extLst>
          </p:cNvPr>
          <p:cNvSpPr txBox="1"/>
          <p:nvPr/>
        </p:nvSpPr>
        <p:spPr>
          <a:xfrm>
            <a:off x="469754" y="2798930"/>
            <a:ext cx="4500500" cy="338554"/>
          </a:xfrm>
          <a:prstGeom prst="rect">
            <a:avLst/>
          </a:prstGeom>
          <a:noFill/>
        </p:spPr>
        <p:txBody>
          <a:bodyPr wrap="square">
            <a:spAutoFit/>
          </a:bodyPr>
          <a:lstStyle/>
          <a:p>
            <a:r>
              <a:rPr lang="ja-JP" altLang="en-US" sz="1600" i="0" u="none" strike="noStrike" baseline="0" dirty="0">
                <a:solidFill>
                  <a:srgbClr val="000000"/>
                </a:solidFill>
                <a:latin typeface="ＭＳ Ｐゴシック" panose="020B0600070205080204" pitchFamily="50" charset="-128"/>
                <a:ea typeface="ＭＳ Ｐゴシック" panose="020B0600070205080204" pitchFamily="50" charset="-128"/>
              </a:rPr>
              <a:t>■　定期健康診断</a:t>
            </a:r>
            <a:r>
              <a:rPr lang="ja-JP" altLang="en-US" sz="1600" dirty="0">
                <a:solidFill>
                  <a:srgbClr val="000000"/>
                </a:solidFill>
                <a:latin typeface="ＭＳ Ｐゴシック" panose="020B0600070205080204" pitchFamily="50" charset="-128"/>
              </a:rPr>
              <a:t>有所見率の推移（愛知県）</a:t>
            </a:r>
            <a:endParaRPr lang="en-US" altLang="ja-JP" sz="1600" i="0" strike="noStrike" baseline="0" dirty="0">
              <a:solidFill>
                <a:srgbClr val="000000"/>
              </a:solidFill>
              <a:latin typeface="ＭＳ Ｐゴシック" panose="020B0600070205080204" pitchFamily="50" charset="-128"/>
              <a:ea typeface="ＭＳ Ｐゴシック" panose="020B0600070205080204" pitchFamily="50" charset="-128"/>
            </a:endParaRPr>
          </a:p>
        </p:txBody>
      </p:sp>
      <p:sp>
        <p:nvSpPr>
          <p:cNvPr id="10" name="テキスト ボックス 9">
            <a:extLst>
              <a:ext uri="{FF2B5EF4-FFF2-40B4-BE49-F238E27FC236}">
                <a16:creationId xmlns:a16="http://schemas.microsoft.com/office/drawing/2014/main" id="{C48858EB-66B6-4347-A531-ACF59B49CA18}"/>
              </a:ext>
            </a:extLst>
          </p:cNvPr>
          <p:cNvSpPr txBox="1"/>
          <p:nvPr/>
        </p:nvSpPr>
        <p:spPr>
          <a:xfrm>
            <a:off x="5221704" y="2798930"/>
            <a:ext cx="4500500" cy="338554"/>
          </a:xfrm>
          <a:prstGeom prst="rect">
            <a:avLst/>
          </a:prstGeom>
          <a:noFill/>
        </p:spPr>
        <p:txBody>
          <a:bodyPr wrap="square">
            <a:spAutoFit/>
          </a:bodyPr>
          <a:lstStyle/>
          <a:p>
            <a:r>
              <a:rPr lang="ja-JP" altLang="en-US" sz="1600" i="0" u="none" strike="noStrike" baseline="0" dirty="0">
                <a:solidFill>
                  <a:srgbClr val="000000"/>
                </a:solidFill>
                <a:latin typeface="ＭＳ Ｐゴシック" panose="020B0600070205080204" pitchFamily="50" charset="-128"/>
                <a:ea typeface="ＭＳ Ｐゴシック" panose="020B0600070205080204" pitchFamily="50" charset="-128"/>
              </a:rPr>
              <a:t>■　仕事と不妊治療の両立状況（</a:t>
            </a:r>
            <a:r>
              <a:rPr lang="ja-JP" altLang="en-US" sz="1600" dirty="0">
                <a:solidFill>
                  <a:srgbClr val="000000"/>
                </a:solidFill>
                <a:latin typeface="ＭＳ Ｐゴシック" panose="020B0600070205080204" pitchFamily="50" charset="-128"/>
              </a:rPr>
              <a:t>国）</a:t>
            </a:r>
            <a:endParaRPr lang="en-US" altLang="ja-JP" sz="1600" i="0" strike="noStrike" baseline="0" dirty="0">
              <a:solidFill>
                <a:srgbClr val="000000"/>
              </a:solidFill>
              <a:latin typeface="ＭＳ Ｐゴシック" panose="020B0600070205080204" pitchFamily="50" charset="-128"/>
              <a:ea typeface="ＭＳ Ｐゴシック" panose="020B0600070205080204" pitchFamily="50" charset="-128"/>
            </a:endParaRPr>
          </a:p>
        </p:txBody>
      </p:sp>
      <p:sp>
        <p:nvSpPr>
          <p:cNvPr id="15" name="テキスト ボックス 14">
            <a:extLst>
              <a:ext uri="{FF2B5EF4-FFF2-40B4-BE49-F238E27FC236}">
                <a16:creationId xmlns:a16="http://schemas.microsoft.com/office/drawing/2014/main" id="{25F6159E-5759-4192-8E00-3EB35E711619}"/>
              </a:ext>
            </a:extLst>
          </p:cNvPr>
          <p:cNvSpPr txBox="1"/>
          <p:nvPr/>
        </p:nvSpPr>
        <p:spPr>
          <a:xfrm>
            <a:off x="5399396" y="5345072"/>
            <a:ext cx="4145116" cy="215444"/>
          </a:xfrm>
          <a:prstGeom prst="rect">
            <a:avLst/>
          </a:prstGeom>
          <a:noFill/>
        </p:spPr>
        <p:txBody>
          <a:bodyPr wrap="square">
            <a:spAutoFit/>
          </a:bodyPr>
          <a:lstStyle/>
          <a:p>
            <a:r>
              <a:rPr lang="ja-JP" altLang="en-US" sz="800" i="0" u="none" strike="noStrike" baseline="0" dirty="0">
                <a:solidFill>
                  <a:srgbClr val="000000"/>
                </a:solidFill>
                <a:latin typeface="ＭＳ Ｐゴシック" panose="020B0600070205080204" pitchFamily="50" charset="-128"/>
                <a:ea typeface="ＭＳ Ｐゴシック" panose="020B0600070205080204" pitchFamily="50" charset="-128"/>
              </a:rPr>
              <a:t>資料：</a:t>
            </a:r>
            <a:r>
              <a:rPr lang="ja-JP" altLang="en-US" sz="800" dirty="0"/>
              <a:t>厚生労働省「令和５年度 不妊治療と仕事の両立に係る諸問題についての総合的調査</a:t>
            </a:r>
            <a:endParaRPr lang="en-US" altLang="ja-JP" sz="800" i="0" strike="noStrike" baseline="0" dirty="0">
              <a:solidFill>
                <a:srgbClr val="000000"/>
              </a:solidFill>
              <a:latin typeface="ＭＳ Ｐゴシック" panose="020B0600070205080204" pitchFamily="50" charset="-128"/>
              <a:ea typeface="ＭＳ Ｐゴシック" panose="020B0600070205080204" pitchFamily="50" charset="-128"/>
            </a:endParaRPr>
          </a:p>
        </p:txBody>
      </p:sp>
      <p:sp>
        <p:nvSpPr>
          <p:cNvPr id="16" name="テキスト ボックス 15">
            <a:extLst>
              <a:ext uri="{FF2B5EF4-FFF2-40B4-BE49-F238E27FC236}">
                <a16:creationId xmlns:a16="http://schemas.microsoft.com/office/drawing/2014/main" id="{6F041BE3-B1F0-4762-B996-A9CA72120A7A}"/>
              </a:ext>
            </a:extLst>
          </p:cNvPr>
          <p:cNvSpPr txBox="1"/>
          <p:nvPr/>
        </p:nvSpPr>
        <p:spPr>
          <a:xfrm>
            <a:off x="302359" y="1035453"/>
            <a:ext cx="9138571" cy="1523494"/>
          </a:xfrm>
          <a:prstGeom prst="rect">
            <a:avLst/>
          </a:prstGeom>
          <a:noFill/>
          <a:ln>
            <a:solidFill>
              <a:schemeClr val="tx1"/>
            </a:solidFill>
          </a:ln>
        </p:spPr>
        <p:txBody>
          <a:bodyPr wrap="square" rtlCol="0">
            <a:spAutoFit/>
          </a:bodyPr>
          <a:lstStyle/>
          <a:p>
            <a:pPr lvl="0" fontAlgn="auto">
              <a:spcBef>
                <a:spcPts val="0"/>
              </a:spcBef>
              <a:spcAft>
                <a:spcPts val="0"/>
              </a:spcAft>
              <a:defRPr/>
            </a:pPr>
            <a:r>
              <a:rPr lang="ja-JP" altLang="en-US" sz="2200" dirty="0">
                <a:solidFill>
                  <a:prstClr val="black"/>
                </a:solidFill>
                <a:latin typeface="メイリオ" panose="020B0604030504040204" pitchFamily="50" charset="-128"/>
                <a:ea typeface="メイリオ" panose="020B0604030504040204" pitchFamily="50" charset="-128"/>
              </a:rPr>
              <a:t>〇　定期健康診断の有所見率について、</a:t>
            </a:r>
            <a:r>
              <a:rPr lang="ja-JP" altLang="en-US" sz="2200" b="1" u="sng" dirty="0">
                <a:solidFill>
                  <a:prstClr val="black"/>
                </a:solidFill>
                <a:latin typeface="メイリオ" panose="020B0604030504040204" pitchFamily="50" charset="-128"/>
                <a:ea typeface="メイリオ" panose="020B0604030504040204" pitchFamily="50" charset="-128"/>
              </a:rPr>
              <a:t>疾病のリスクを抱える労働者は</a:t>
            </a:r>
            <a:br>
              <a:rPr lang="en-US" altLang="ja-JP" sz="2200" b="1" u="sng" dirty="0">
                <a:solidFill>
                  <a:prstClr val="black"/>
                </a:solidFill>
                <a:latin typeface="メイリオ" panose="020B0604030504040204" pitchFamily="50" charset="-128"/>
                <a:ea typeface="メイリオ" panose="020B0604030504040204" pitchFamily="50" charset="-128"/>
              </a:rPr>
            </a:br>
            <a:r>
              <a:rPr lang="ja-JP" altLang="en-US" sz="2200" b="1" dirty="0">
                <a:solidFill>
                  <a:prstClr val="black"/>
                </a:solidFill>
                <a:latin typeface="メイリオ" panose="020B0604030504040204" pitchFamily="50" charset="-128"/>
                <a:ea typeface="メイリオ" panose="020B0604030504040204" pitchFamily="50" charset="-128"/>
              </a:rPr>
              <a:t>　</a:t>
            </a:r>
            <a:r>
              <a:rPr lang="ja-JP" altLang="en-US" sz="2200" b="1" u="sng" dirty="0">
                <a:solidFill>
                  <a:prstClr val="black"/>
                </a:solidFill>
                <a:latin typeface="メイリオ" panose="020B0604030504040204" pitchFamily="50" charset="-128"/>
                <a:ea typeface="メイリオ" panose="020B0604030504040204" pitchFamily="50" charset="-128"/>
              </a:rPr>
              <a:t>増加傾向にある</a:t>
            </a:r>
            <a:endParaRPr lang="en-US" altLang="ja-JP" sz="2200" dirty="0">
              <a:solidFill>
                <a:prstClr val="black"/>
              </a:solidFill>
              <a:latin typeface="メイリオ" panose="020B0604030504040204" pitchFamily="50" charset="-128"/>
              <a:ea typeface="メイリオ" panose="020B0604030504040204" pitchFamily="50" charset="-128"/>
            </a:endParaRPr>
          </a:p>
          <a:p>
            <a:pPr lvl="0" fontAlgn="auto">
              <a:spcBef>
                <a:spcPts val="600"/>
              </a:spcBef>
              <a:spcAft>
                <a:spcPts val="0"/>
              </a:spcAft>
              <a:defRPr/>
            </a:pPr>
            <a:r>
              <a:rPr lang="ja-JP" altLang="en-US" sz="2200" dirty="0">
                <a:solidFill>
                  <a:prstClr val="black"/>
                </a:solidFill>
                <a:latin typeface="メイリオ" panose="020B0604030504040204" pitchFamily="50" charset="-128"/>
                <a:ea typeface="メイリオ" panose="020B0604030504040204" pitchFamily="50" charset="-128"/>
              </a:rPr>
              <a:t>〇　近年、不妊治療を受ける人は増加傾向にあるが、</a:t>
            </a:r>
            <a:r>
              <a:rPr lang="ja-JP" altLang="en-US" sz="2200" b="1" u="sng" dirty="0">
                <a:solidFill>
                  <a:prstClr val="black"/>
                </a:solidFill>
                <a:latin typeface="メイリオ" panose="020B0604030504040204" pitchFamily="50" charset="-128"/>
                <a:ea typeface="メイリオ" panose="020B0604030504040204" pitchFamily="50" charset="-128"/>
              </a:rPr>
              <a:t>仕事との両立がで</a:t>
            </a:r>
            <a:br>
              <a:rPr lang="en-US" altLang="ja-JP" sz="2200" b="1" u="sng" dirty="0">
                <a:solidFill>
                  <a:prstClr val="black"/>
                </a:solidFill>
                <a:latin typeface="メイリオ" panose="020B0604030504040204" pitchFamily="50" charset="-128"/>
                <a:ea typeface="メイリオ" panose="020B0604030504040204" pitchFamily="50" charset="-128"/>
              </a:rPr>
            </a:br>
            <a:r>
              <a:rPr lang="ja-JP" altLang="en-US" sz="2200" b="1" dirty="0">
                <a:solidFill>
                  <a:prstClr val="black"/>
                </a:solidFill>
                <a:latin typeface="メイリオ" panose="020B0604030504040204" pitchFamily="50" charset="-128"/>
                <a:ea typeface="メイリオ" panose="020B0604030504040204" pitchFamily="50" charset="-128"/>
              </a:rPr>
              <a:t>　</a:t>
            </a:r>
            <a:r>
              <a:rPr lang="ja-JP" altLang="en-US" sz="2200" b="1" u="sng" dirty="0">
                <a:solidFill>
                  <a:prstClr val="black"/>
                </a:solidFill>
                <a:latin typeface="メイリオ" panose="020B0604030504040204" pitchFamily="50" charset="-128"/>
                <a:ea typeface="メイリオ" panose="020B0604030504040204" pitchFamily="50" charset="-128"/>
              </a:rPr>
              <a:t>きず離職や治療を断念した人は約３割</a:t>
            </a:r>
            <a:r>
              <a:rPr lang="ja-JP" altLang="en-US" sz="2200" dirty="0">
                <a:solidFill>
                  <a:prstClr val="black"/>
                </a:solidFill>
                <a:latin typeface="メイリオ" panose="020B0604030504040204" pitchFamily="50" charset="-128"/>
                <a:ea typeface="メイリオ" panose="020B0604030504040204" pitchFamily="50" charset="-128"/>
              </a:rPr>
              <a:t>となっている</a:t>
            </a:r>
            <a:endParaRPr lang="en-US" altLang="ja-JP" sz="2200" dirty="0">
              <a:solidFill>
                <a:prstClr val="black"/>
              </a:solidFill>
              <a:latin typeface="メイリオ" panose="020B0604030504040204" pitchFamily="50" charset="-128"/>
              <a:ea typeface="メイリオ" panose="020B0604030504040204" pitchFamily="50" charset="-128"/>
            </a:endParaRPr>
          </a:p>
        </p:txBody>
      </p:sp>
      <p:pic>
        <p:nvPicPr>
          <p:cNvPr id="17" name="図 16">
            <a:extLst>
              <a:ext uri="{FF2B5EF4-FFF2-40B4-BE49-F238E27FC236}">
                <a16:creationId xmlns:a16="http://schemas.microsoft.com/office/drawing/2014/main" id="{87E8D695-928E-FB58-B878-157021FD7FD2}"/>
              </a:ext>
            </a:extLst>
          </p:cNvPr>
          <p:cNvPicPr>
            <a:picLocks noChangeAspect="1"/>
          </p:cNvPicPr>
          <p:nvPr/>
        </p:nvPicPr>
        <p:blipFill>
          <a:blip r:embed="rId2"/>
          <a:stretch>
            <a:fillRect/>
          </a:stretch>
        </p:blipFill>
        <p:spPr>
          <a:xfrm>
            <a:off x="302359" y="3332571"/>
            <a:ext cx="4667895" cy="2876301"/>
          </a:xfrm>
          <a:prstGeom prst="rect">
            <a:avLst/>
          </a:prstGeom>
        </p:spPr>
      </p:pic>
      <p:sp>
        <p:nvSpPr>
          <p:cNvPr id="20" name="正方形/長方形 19">
            <a:extLst>
              <a:ext uri="{FF2B5EF4-FFF2-40B4-BE49-F238E27FC236}">
                <a16:creationId xmlns:a16="http://schemas.microsoft.com/office/drawing/2014/main" id="{9791C9E2-A557-C6B5-C1B0-DD422823007B}"/>
              </a:ext>
            </a:extLst>
          </p:cNvPr>
          <p:cNvSpPr/>
          <p:nvPr/>
        </p:nvSpPr>
        <p:spPr>
          <a:xfrm>
            <a:off x="7471954" y="4455192"/>
            <a:ext cx="435429" cy="253071"/>
          </a:xfrm>
          <a:prstGeom prst="rect">
            <a:avLst/>
          </a:prstGeom>
          <a:noFill/>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pic>
        <p:nvPicPr>
          <p:cNvPr id="22" name="図 21">
            <a:extLst>
              <a:ext uri="{FF2B5EF4-FFF2-40B4-BE49-F238E27FC236}">
                <a16:creationId xmlns:a16="http://schemas.microsoft.com/office/drawing/2014/main" id="{33B70AF7-CC0C-544D-6C80-B78B23C4DD07}"/>
              </a:ext>
            </a:extLst>
          </p:cNvPr>
          <p:cNvPicPr>
            <a:picLocks noChangeAspect="1"/>
          </p:cNvPicPr>
          <p:nvPr/>
        </p:nvPicPr>
        <p:blipFill>
          <a:blip r:embed="rId3"/>
          <a:stretch>
            <a:fillRect/>
          </a:stretch>
        </p:blipFill>
        <p:spPr>
          <a:xfrm>
            <a:off x="5182681" y="3307284"/>
            <a:ext cx="4586487" cy="1867988"/>
          </a:xfrm>
          <a:prstGeom prst="rect">
            <a:avLst/>
          </a:prstGeom>
        </p:spPr>
      </p:pic>
    </p:spTree>
    <p:extLst>
      <p:ext uri="{BB962C8B-B14F-4D97-AF65-F5344CB8AC3E}">
        <p14:creationId xmlns:p14="http://schemas.microsoft.com/office/powerpoint/2010/main" val="14191533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37490" y="960401"/>
            <a:ext cx="9631020" cy="1523494"/>
          </a:xfrm>
          <a:prstGeom prst="rect">
            <a:avLst/>
          </a:prstGeom>
          <a:noFill/>
          <a:ln>
            <a:solidFill>
              <a:schemeClr val="tx1"/>
            </a:solidFill>
          </a:ln>
        </p:spPr>
        <p:txBody>
          <a:bodyPr wrap="square" rtlCol="0">
            <a:spAutoFit/>
          </a:bodyPr>
          <a:lstStyle/>
          <a:p>
            <a:r>
              <a:rPr kumimoji="1" lang="ja-JP" altLang="en-US" sz="220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〇　週労働時間が</a:t>
            </a:r>
            <a:r>
              <a:rPr kumimoji="1" lang="en-US" altLang="ja-JP" sz="220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40</a:t>
            </a:r>
            <a:r>
              <a:rPr kumimoji="1" lang="ja-JP" altLang="en-US" sz="220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時間以上の雇用者のうち、週労働時間が</a:t>
            </a:r>
            <a:r>
              <a:rPr kumimoji="1" lang="en-US" altLang="ja-JP" sz="22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60</a:t>
            </a:r>
            <a:r>
              <a:rPr kumimoji="1" lang="ja-JP" altLang="en-US" sz="22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時間以上の</a:t>
            </a:r>
            <a:br>
              <a:rPr kumimoji="1" lang="en-US" altLang="ja-JP" sz="22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br>
            <a:r>
              <a:rPr kumimoji="1" lang="ja-JP" altLang="en-US" sz="2200" b="1" i="0"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a:t>
            </a:r>
            <a:r>
              <a:rPr kumimoji="1" lang="ja-JP" altLang="en-US" sz="22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雇用者の割合は減少傾向</a:t>
            </a:r>
            <a:r>
              <a:rPr kumimoji="1" lang="ja-JP" altLang="en-US" sz="220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にある</a:t>
            </a:r>
            <a:endParaRPr kumimoji="1" lang="en-US" altLang="ja-JP" sz="220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a:spcBef>
                <a:spcPts val="600"/>
              </a:spcBef>
            </a:pPr>
            <a:r>
              <a:rPr lang="ja-JP" altLang="en-US" sz="2200" dirty="0">
                <a:solidFill>
                  <a:prstClr val="black"/>
                </a:solidFill>
                <a:latin typeface="メイリオ" panose="020B0604030504040204" pitchFamily="50" charset="-128"/>
                <a:ea typeface="メイリオ" panose="020B0604030504040204" pitchFamily="50" charset="-128"/>
              </a:rPr>
              <a:t>〇　過労死等防止対策大綱では、令和</a:t>
            </a:r>
            <a:r>
              <a:rPr lang="en-US" altLang="ja-JP" sz="2200" dirty="0">
                <a:solidFill>
                  <a:prstClr val="black"/>
                </a:solidFill>
                <a:latin typeface="メイリオ" panose="020B0604030504040204" pitchFamily="50" charset="-128"/>
                <a:ea typeface="メイリオ" panose="020B0604030504040204" pitchFamily="50" charset="-128"/>
              </a:rPr>
              <a:t>10</a:t>
            </a:r>
            <a:r>
              <a:rPr lang="ja-JP" altLang="en-US" sz="2200" dirty="0">
                <a:solidFill>
                  <a:prstClr val="black"/>
                </a:solidFill>
                <a:latin typeface="メイリオ" panose="020B0604030504040204" pitchFamily="50" charset="-128"/>
                <a:ea typeface="メイリオ" panose="020B0604030504040204" pitchFamily="50" charset="-128"/>
              </a:rPr>
              <a:t>年までに週労働時間</a:t>
            </a:r>
            <a:r>
              <a:rPr lang="en-US" altLang="ja-JP" sz="2200" dirty="0">
                <a:solidFill>
                  <a:prstClr val="black"/>
                </a:solidFill>
                <a:latin typeface="メイリオ" panose="020B0604030504040204" pitchFamily="50" charset="-128"/>
                <a:ea typeface="メイリオ" panose="020B0604030504040204" pitchFamily="50" charset="-128"/>
              </a:rPr>
              <a:t>60</a:t>
            </a:r>
            <a:r>
              <a:rPr lang="ja-JP" altLang="en-US" sz="2200" dirty="0">
                <a:solidFill>
                  <a:prstClr val="black"/>
                </a:solidFill>
                <a:latin typeface="メイリオ" panose="020B0604030504040204" pitchFamily="50" charset="-128"/>
                <a:ea typeface="メイリオ" panose="020B0604030504040204" pitchFamily="50" charset="-128"/>
              </a:rPr>
              <a:t>時間以上の　</a:t>
            </a:r>
            <a:br>
              <a:rPr lang="en-US" altLang="ja-JP" sz="2200" dirty="0">
                <a:solidFill>
                  <a:prstClr val="black"/>
                </a:solidFill>
                <a:latin typeface="メイリオ" panose="020B0604030504040204" pitchFamily="50" charset="-128"/>
                <a:ea typeface="メイリオ" panose="020B0604030504040204" pitchFamily="50" charset="-128"/>
              </a:rPr>
            </a:br>
            <a:r>
              <a:rPr lang="ja-JP" altLang="en-US" sz="2200" dirty="0">
                <a:solidFill>
                  <a:prstClr val="black"/>
                </a:solidFill>
                <a:latin typeface="メイリオ" panose="020B0604030504040204" pitchFamily="50" charset="-128"/>
                <a:ea typeface="メイリオ" panose="020B0604030504040204" pitchFamily="50" charset="-128"/>
              </a:rPr>
              <a:t>　雇用者の割合を５％以下とすることを目標としている</a:t>
            </a:r>
          </a:p>
        </p:txBody>
      </p:sp>
      <p:sp>
        <p:nvSpPr>
          <p:cNvPr id="3" name="スライド番号プレースホルダー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08134E-1B1D-489D-887E-37522F9D5A48}" type="slidenum">
              <a:rPr kumimoji="1" lang="ja-JP" altLang="en-US" sz="1200" b="0" i="0" u="none" strike="noStrike" kern="1200" cap="none" spc="0" normalizeH="0" baseline="0" noProof="0">
                <a:ln>
                  <a:noFill/>
                </a:ln>
                <a:solidFill>
                  <a:prstClr val="black">
                    <a:tint val="75000"/>
                  </a:prstClr>
                </a:solidFill>
                <a:effectLst/>
                <a:uLnTx/>
                <a:uFillTx/>
                <a:latin typeface="Calibri"/>
                <a:ea typeface="ＭＳ Ｐゴシック"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1" lang="ja-JP" altLang="en-US" sz="1200" b="0" i="0" u="none" strike="noStrike" kern="1200" cap="none" spc="0" normalizeH="0" baseline="0" noProof="0">
              <a:ln>
                <a:noFill/>
              </a:ln>
              <a:solidFill>
                <a:prstClr val="black">
                  <a:tint val="75000"/>
                </a:prstClr>
              </a:solidFill>
              <a:effectLst/>
              <a:uLnTx/>
              <a:uFillTx/>
              <a:latin typeface="Calibri"/>
              <a:ea typeface="ＭＳ Ｐゴシック" pitchFamily="50" charset="-128"/>
              <a:cs typeface="+mn-cs"/>
            </a:endParaRPr>
          </a:p>
        </p:txBody>
      </p:sp>
      <p:sp>
        <p:nvSpPr>
          <p:cNvPr id="13" name="テキスト ボックス 1"/>
          <p:cNvSpPr txBox="1"/>
          <p:nvPr/>
        </p:nvSpPr>
        <p:spPr>
          <a:xfrm>
            <a:off x="-24832" y="75197"/>
            <a:ext cx="9906000" cy="653503"/>
          </a:xfrm>
          <a:prstGeom prst="rect">
            <a:avLst/>
          </a:prstGeom>
          <a:gradFill flip="none" rotWithShape="1">
            <a:gsLst>
              <a:gs pos="0">
                <a:srgbClr val="FF0066"/>
              </a:gs>
              <a:gs pos="72000">
                <a:srgbClr val="FF6699"/>
              </a:gs>
              <a:gs pos="100000">
                <a:srgbClr val="FF0066"/>
              </a:gs>
            </a:gsLst>
            <a:lin ang="0" scaled="1"/>
            <a:tileRect/>
          </a:gradFill>
          <a:ln w="6350">
            <a:noFill/>
          </a:ln>
          <a:effectLst>
            <a:outerShdw blurRad="50800" dist="50800" algn="ctr" rotWithShape="0">
              <a:srgbClr val="000000">
                <a:alpha val="43137"/>
              </a:srgbClr>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a:lnSpc>
                <a:spcPts val="3000"/>
              </a:lnSpc>
              <a:spcBef>
                <a:spcPts val="3000"/>
              </a:spcBef>
              <a:defRPr sz="2600" kern="100">
                <a:solidFill>
                  <a:prstClr val="white"/>
                </a:solidFill>
                <a:ea typeface="ＤＨＰ特太ゴシック体"/>
                <a:cs typeface="Times New Roman"/>
              </a:defRPr>
            </a:lvl1pPr>
          </a:lstStyle>
          <a:p>
            <a:pPr lvl="0" fontAlgn="auto">
              <a:spcAft>
                <a:spcPts val="0"/>
              </a:spcAft>
              <a:defRPr/>
            </a:pPr>
            <a:r>
              <a:rPr kumimoji="0" lang="ja-JP" altLang="en-US" sz="3200" dirty="0">
                <a:latin typeface="HG丸ｺﾞｼｯｸM-PRO" panose="020F0600000000000000" pitchFamily="50" charset="-128"/>
                <a:ea typeface="HG丸ｺﾞｼｯｸM-PRO" panose="020F0600000000000000" pitchFamily="50" charset="-128"/>
              </a:rPr>
              <a:t>長時間労働の現状</a:t>
            </a:r>
            <a:endParaRPr kumimoji="0" lang="en-US" altLang="ja-JP" sz="3200" dirty="0">
              <a:latin typeface="HG丸ｺﾞｼｯｸM-PRO" panose="020F0600000000000000" pitchFamily="50" charset="-128"/>
              <a:ea typeface="HG丸ｺﾞｼｯｸM-PRO" panose="020F0600000000000000" pitchFamily="50" charset="-128"/>
            </a:endParaRPr>
          </a:p>
        </p:txBody>
      </p:sp>
      <p:sp>
        <p:nvSpPr>
          <p:cNvPr id="18" name="テキスト ボックス 17">
            <a:extLst>
              <a:ext uri="{FF2B5EF4-FFF2-40B4-BE49-F238E27FC236}">
                <a16:creationId xmlns:a16="http://schemas.microsoft.com/office/drawing/2014/main" id="{0A8A894C-8B67-6279-7669-B9C20E5796AF}"/>
              </a:ext>
            </a:extLst>
          </p:cNvPr>
          <p:cNvSpPr txBox="1"/>
          <p:nvPr/>
        </p:nvSpPr>
        <p:spPr>
          <a:xfrm>
            <a:off x="5787489" y="6596709"/>
            <a:ext cx="2806951" cy="215444"/>
          </a:xfrm>
          <a:prstGeom prst="rect">
            <a:avLst/>
          </a:prstGeom>
          <a:noFill/>
        </p:spPr>
        <p:txBody>
          <a:bodyPr wrap="square">
            <a:spAutoFit/>
          </a:bodyPr>
          <a:lstStyle/>
          <a:p>
            <a:r>
              <a:rPr lang="ja-JP" altLang="en-US" sz="800" i="0" u="none" strike="noStrike" baseline="0" dirty="0">
                <a:solidFill>
                  <a:srgbClr val="000000"/>
                </a:solidFill>
                <a:latin typeface="ＭＳ Ｐゴシック" panose="020B0600070205080204" pitchFamily="50" charset="-128"/>
                <a:ea typeface="ＭＳ Ｐゴシック" panose="020B0600070205080204" pitchFamily="50" charset="-128"/>
              </a:rPr>
              <a:t>出典：厚生労働省「</a:t>
            </a:r>
            <a:r>
              <a:rPr lang="zh-TW" altLang="en-US" sz="800" i="0" dirty="0">
                <a:solidFill>
                  <a:srgbClr val="2E3136"/>
                </a:solidFill>
                <a:effectLst/>
                <a:latin typeface="ヒラギノ角ゴ Pro W3"/>
              </a:rPr>
              <a:t>令和</a:t>
            </a:r>
            <a:r>
              <a:rPr lang="en-US" altLang="ja-JP" sz="800" i="0" dirty="0">
                <a:solidFill>
                  <a:srgbClr val="2E3136"/>
                </a:solidFill>
                <a:effectLst/>
                <a:latin typeface="ヒラギノ角ゴ Pro W3"/>
              </a:rPr>
              <a:t>6</a:t>
            </a:r>
            <a:r>
              <a:rPr lang="zh-TW" altLang="en-US" sz="800" i="0" dirty="0">
                <a:solidFill>
                  <a:srgbClr val="2E3136"/>
                </a:solidFill>
                <a:effectLst/>
                <a:latin typeface="ヒラギノ角ゴ Pro W3"/>
              </a:rPr>
              <a:t>年版過労死等防止対策白書</a:t>
            </a:r>
            <a:r>
              <a:rPr lang="ja-JP" altLang="en-US" sz="800" i="0" dirty="0">
                <a:solidFill>
                  <a:srgbClr val="2E3136"/>
                </a:solidFill>
                <a:effectLst/>
                <a:latin typeface="ヒラギノ角ゴ Pro W3"/>
              </a:rPr>
              <a:t>」</a:t>
            </a:r>
            <a:endParaRPr lang="en-US" altLang="ja-JP" sz="800" i="0" strike="noStrike" baseline="0" dirty="0">
              <a:solidFill>
                <a:srgbClr val="000000"/>
              </a:solidFill>
              <a:latin typeface="ＭＳ Ｐゴシック" panose="020B0600070205080204" pitchFamily="50" charset="-128"/>
              <a:ea typeface="ＭＳ Ｐゴシック" panose="020B0600070205080204" pitchFamily="50" charset="-128"/>
            </a:endParaRPr>
          </a:p>
        </p:txBody>
      </p:sp>
      <p:sp>
        <p:nvSpPr>
          <p:cNvPr id="2" name="テキスト ボックス 1">
            <a:extLst>
              <a:ext uri="{FF2B5EF4-FFF2-40B4-BE49-F238E27FC236}">
                <a16:creationId xmlns:a16="http://schemas.microsoft.com/office/drawing/2014/main" id="{97680622-B77C-0D13-076B-FC3E4E325F05}"/>
              </a:ext>
            </a:extLst>
          </p:cNvPr>
          <p:cNvSpPr txBox="1"/>
          <p:nvPr/>
        </p:nvSpPr>
        <p:spPr>
          <a:xfrm>
            <a:off x="1737082" y="2572636"/>
            <a:ext cx="4431053" cy="340519"/>
          </a:xfrm>
          <a:prstGeom prst="roundRect">
            <a:avLst/>
          </a:prstGeom>
          <a:noFill/>
        </p:spPr>
        <p:txBody>
          <a:bodyPr wrap="square" rtlCol="0">
            <a:spAutoFit/>
          </a:bodyPr>
          <a:lstStyle/>
          <a:p>
            <a:r>
              <a:rPr lang="ja-JP" altLang="en-US" sz="1400" b="1" spc="277" dirty="0">
                <a:latin typeface="Arial"/>
              </a:rPr>
              <a:t>■　週労働時間</a:t>
            </a:r>
            <a:r>
              <a:rPr lang="en-US" altLang="ja-JP" sz="1400" b="1" spc="277" dirty="0">
                <a:latin typeface="Arial"/>
              </a:rPr>
              <a:t>60</a:t>
            </a:r>
            <a:r>
              <a:rPr lang="ja-JP" altLang="en-US" sz="1400" b="1" spc="277" dirty="0">
                <a:latin typeface="Arial"/>
              </a:rPr>
              <a:t>時間以上の雇用者の割合</a:t>
            </a:r>
          </a:p>
        </p:txBody>
      </p:sp>
      <p:pic>
        <p:nvPicPr>
          <p:cNvPr id="6" name="図 5">
            <a:extLst>
              <a:ext uri="{FF2B5EF4-FFF2-40B4-BE49-F238E27FC236}">
                <a16:creationId xmlns:a16="http://schemas.microsoft.com/office/drawing/2014/main" id="{D55E353F-80BC-D3CA-311E-2F68AAF1A0C6}"/>
              </a:ext>
            </a:extLst>
          </p:cNvPr>
          <p:cNvPicPr>
            <a:picLocks noChangeAspect="1"/>
          </p:cNvPicPr>
          <p:nvPr/>
        </p:nvPicPr>
        <p:blipFill>
          <a:blip r:embed="rId3"/>
          <a:stretch>
            <a:fillRect/>
          </a:stretch>
        </p:blipFill>
        <p:spPr>
          <a:xfrm>
            <a:off x="1667635" y="2933945"/>
            <a:ext cx="6570730" cy="3652553"/>
          </a:xfrm>
          <a:prstGeom prst="rect">
            <a:avLst/>
          </a:prstGeom>
        </p:spPr>
      </p:pic>
    </p:spTree>
    <p:extLst>
      <p:ext uri="{BB962C8B-B14F-4D97-AF65-F5344CB8AC3E}">
        <p14:creationId xmlns:p14="http://schemas.microsoft.com/office/powerpoint/2010/main" val="3148120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0A32E-9547-0E21-F33D-3277BF64511F}"/>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8C14F0E-B1A6-C6DE-7E7F-B19A382198F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08134E-1B1D-489D-887E-37522F9D5A48}" type="slidenum">
              <a:rPr kumimoji="1" lang="ja-JP" altLang="en-US" sz="1200" b="0" i="0" u="none" strike="noStrike" kern="1200" cap="none" spc="0" normalizeH="0" baseline="0" noProof="0">
                <a:ln>
                  <a:noFill/>
                </a:ln>
                <a:solidFill>
                  <a:prstClr val="black">
                    <a:tint val="75000"/>
                  </a:prstClr>
                </a:solidFill>
                <a:effectLst/>
                <a:uLnTx/>
                <a:uFillTx/>
                <a:latin typeface="Calibri"/>
                <a:ea typeface="ＭＳ Ｐゴシック"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1" lang="ja-JP" altLang="en-US" sz="1200" b="0" i="0" u="none" strike="noStrike" kern="1200" cap="none" spc="0" normalizeH="0" baseline="0" noProof="0" dirty="0">
              <a:ln>
                <a:noFill/>
              </a:ln>
              <a:solidFill>
                <a:prstClr val="black">
                  <a:tint val="75000"/>
                </a:prstClr>
              </a:solidFill>
              <a:effectLst/>
              <a:uLnTx/>
              <a:uFillTx/>
              <a:latin typeface="Calibri"/>
              <a:ea typeface="ＭＳ Ｐゴシック" pitchFamily="50" charset="-128"/>
              <a:cs typeface="+mn-cs"/>
            </a:endParaRPr>
          </a:p>
        </p:txBody>
      </p:sp>
      <p:sp>
        <p:nvSpPr>
          <p:cNvPr id="7" name="テキスト ボックス 6">
            <a:extLst>
              <a:ext uri="{FF2B5EF4-FFF2-40B4-BE49-F238E27FC236}">
                <a16:creationId xmlns:a16="http://schemas.microsoft.com/office/drawing/2014/main" id="{BE0D5766-A487-A914-6B8A-16673E3F66A2}"/>
              </a:ext>
            </a:extLst>
          </p:cNvPr>
          <p:cNvSpPr txBox="1"/>
          <p:nvPr/>
        </p:nvSpPr>
        <p:spPr>
          <a:xfrm>
            <a:off x="317485" y="764705"/>
            <a:ext cx="9271030" cy="1661993"/>
          </a:xfrm>
          <a:prstGeom prst="rect">
            <a:avLst/>
          </a:prstGeom>
          <a:noFill/>
          <a:ln>
            <a:solidFill>
              <a:schemeClr val="tx1"/>
            </a:solidFill>
          </a:ln>
        </p:spPr>
        <p:txBody>
          <a:bodyPr wrap="square" rtlCol="0">
            <a:spAutoFit/>
          </a:bodyPr>
          <a:lstStyle/>
          <a:p>
            <a:pPr lvl="0" fontAlgn="auto">
              <a:spcBef>
                <a:spcPts val="0"/>
              </a:spcBef>
              <a:spcAft>
                <a:spcPts val="0"/>
              </a:spcAft>
              <a:defRPr/>
            </a:pPr>
            <a:r>
              <a:rPr kumimoji="1" lang="ja-JP" altLang="en-US" sz="230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〇</a:t>
            </a:r>
            <a:r>
              <a:rPr lang="ja-JP" altLang="en-US" sz="2300" dirty="0">
                <a:solidFill>
                  <a:prstClr val="black"/>
                </a:solidFill>
                <a:latin typeface="メイリオ" panose="020B0604030504040204" pitchFamily="50" charset="-128"/>
                <a:ea typeface="メイリオ" panose="020B0604030504040204" pitchFamily="50" charset="-128"/>
              </a:rPr>
              <a:t>　過去３年間（</a:t>
            </a:r>
            <a:r>
              <a:rPr lang="en-US" altLang="ja-JP" sz="2300" dirty="0">
                <a:solidFill>
                  <a:prstClr val="black"/>
                </a:solidFill>
                <a:latin typeface="メイリオ" panose="020B0604030504040204" pitchFamily="50" charset="-128"/>
                <a:ea typeface="メイリオ" panose="020B0604030504040204" pitchFamily="50" charset="-128"/>
              </a:rPr>
              <a:t>2022-2024</a:t>
            </a:r>
            <a:r>
              <a:rPr lang="ja-JP" altLang="en-US" sz="2300" dirty="0">
                <a:solidFill>
                  <a:prstClr val="black"/>
                </a:solidFill>
                <a:latin typeface="メイリオ" panose="020B0604030504040204" pitchFamily="50" charset="-128"/>
                <a:ea typeface="メイリオ" panose="020B0604030504040204" pitchFamily="50" charset="-128"/>
              </a:rPr>
              <a:t>）に職場で</a:t>
            </a:r>
            <a:r>
              <a:rPr lang="ja-JP" altLang="en-US" sz="2300" b="1" u="sng" dirty="0">
                <a:solidFill>
                  <a:prstClr val="black"/>
                </a:solidFill>
                <a:latin typeface="メイリオ" panose="020B0604030504040204" pitchFamily="50" charset="-128"/>
                <a:ea typeface="メイリオ" panose="020B0604030504040204" pitchFamily="50" charset="-128"/>
              </a:rPr>
              <a:t>カスハラを経験したことが</a:t>
            </a:r>
            <a:br>
              <a:rPr lang="en-US" altLang="ja-JP" sz="2300" b="1" u="sng" dirty="0">
                <a:solidFill>
                  <a:prstClr val="black"/>
                </a:solidFill>
                <a:latin typeface="メイリオ" panose="020B0604030504040204" pitchFamily="50" charset="-128"/>
                <a:ea typeface="メイリオ" panose="020B0604030504040204" pitchFamily="50" charset="-128"/>
              </a:rPr>
            </a:br>
            <a:r>
              <a:rPr lang="ja-JP" altLang="en-US" sz="2300" b="1" dirty="0">
                <a:solidFill>
                  <a:prstClr val="black"/>
                </a:solidFill>
                <a:latin typeface="メイリオ" panose="020B0604030504040204" pitchFamily="50" charset="-128"/>
                <a:ea typeface="メイリオ" panose="020B0604030504040204" pitchFamily="50" charset="-128"/>
              </a:rPr>
              <a:t>　</a:t>
            </a:r>
            <a:r>
              <a:rPr lang="ja-JP" altLang="en-US" sz="2300" b="1" u="sng" dirty="0">
                <a:solidFill>
                  <a:prstClr val="black"/>
                </a:solidFill>
                <a:latin typeface="メイリオ" panose="020B0604030504040204" pitchFamily="50" charset="-128"/>
                <a:ea typeface="メイリオ" panose="020B0604030504040204" pitchFamily="50" charset="-128"/>
              </a:rPr>
              <a:t>あると回答した就業者は４割弱</a:t>
            </a:r>
            <a:r>
              <a:rPr lang="ja-JP" altLang="en-US" sz="2300" dirty="0">
                <a:solidFill>
                  <a:prstClr val="black"/>
                </a:solidFill>
                <a:latin typeface="メイリオ" panose="020B0604030504040204" pitchFamily="50" charset="-128"/>
                <a:ea typeface="メイリオ" panose="020B0604030504040204" pitchFamily="50" charset="-128"/>
              </a:rPr>
              <a:t>となっている</a:t>
            </a:r>
            <a:r>
              <a:rPr kumimoji="1" lang="ja-JP" altLang="en-US" sz="230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a:t>
            </a:r>
            <a:endParaRPr lang="en-US" altLang="ja-JP" sz="2300" dirty="0">
              <a:solidFill>
                <a:prstClr val="black"/>
              </a:solidFill>
              <a:latin typeface="メイリオ" panose="020B0604030504040204" pitchFamily="50" charset="-128"/>
              <a:ea typeface="メイリオ" panose="020B0604030504040204" pitchFamily="50" charset="-128"/>
            </a:endParaRPr>
          </a:p>
          <a:p>
            <a:pPr lvl="0" fontAlgn="auto">
              <a:spcBef>
                <a:spcPts val="1200"/>
              </a:spcBef>
              <a:spcAft>
                <a:spcPts val="0"/>
              </a:spcAft>
              <a:defRPr/>
            </a:pPr>
            <a:r>
              <a:rPr lang="ja-JP" altLang="en-US" sz="2300" dirty="0">
                <a:solidFill>
                  <a:prstClr val="black"/>
                </a:solidFill>
                <a:latin typeface="メイリオ" panose="020B0604030504040204" pitchFamily="50" charset="-128"/>
                <a:ea typeface="メイリオ" panose="020B0604030504040204" pitchFamily="50" charset="-128"/>
              </a:rPr>
              <a:t>〇　その一方で、</a:t>
            </a:r>
            <a:r>
              <a:rPr lang="ja-JP" altLang="en-US" sz="2300" b="1" u="sng" dirty="0">
                <a:solidFill>
                  <a:prstClr val="black"/>
                </a:solidFill>
                <a:latin typeface="メイリオ" panose="020B0604030504040204" pitchFamily="50" charset="-128"/>
                <a:ea typeface="メイリオ" panose="020B0604030504040204" pitchFamily="50" charset="-128"/>
              </a:rPr>
              <a:t>６割以上の事業者がカスハラに関して実施している</a:t>
            </a:r>
            <a:br>
              <a:rPr lang="en-US" altLang="ja-JP" sz="2300" b="1" u="sng" dirty="0">
                <a:solidFill>
                  <a:prstClr val="black"/>
                </a:solidFill>
                <a:latin typeface="メイリオ" panose="020B0604030504040204" pitchFamily="50" charset="-128"/>
                <a:ea typeface="メイリオ" panose="020B0604030504040204" pitchFamily="50" charset="-128"/>
              </a:rPr>
            </a:br>
            <a:r>
              <a:rPr lang="ja-JP" altLang="en-US" sz="2300" b="1" dirty="0">
                <a:solidFill>
                  <a:prstClr val="black"/>
                </a:solidFill>
                <a:latin typeface="メイリオ" panose="020B0604030504040204" pitchFamily="50" charset="-128"/>
                <a:ea typeface="メイリオ" panose="020B0604030504040204" pitchFamily="50" charset="-128"/>
              </a:rPr>
              <a:t>　</a:t>
            </a:r>
            <a:r>
              <a:rPr lang="ja-JP" altLang="en-US" sz="2300" b="1" u="sng" dirty="0">
                <a:solidFill>
                  <a:prstClr val="black"/>
                </a:solidFill>
                <a:latin typeface="メイリオ" panose="020B0604030504040204" pitchFamily="50" charset="-128"/>
                <a:ea typeface="メイリオ" panose="020B0604030504040204" pitchFamily="50" charset="-128"/>
              </a:rPr>
              <a:t>取組が「特にない」</a:t>
            </a:r>
            <a:r>
              <a:rPr lang="ja-JP" altLang="en-US" sz="2300" dirty="0">
                <a:solidFill>
                  <a:prstClr val="black"/>
                </a:solidFill>
                <a:latin typeface="メイリオ" panose="020B0604030504040204" pitchFamily="50" charset="-128"/>
                <a:ea typeface="メイリオ" panose="020B0604030504040204" pitchFamily="50" charset="-128"/>
              </a:rPr>
              <a:t>と回答している</a:t>
            </a:r>
            <a:endParaRPr lang="en-US" altLang="ja-JP" sz="2300" dirty="0">
              <a:solidFill>
                <a:prstClr val="black"/>
              </a:solidFill>
              <a:latin typeface="メイリオ" panose="020B0604030504040204" pitchFamily="50" charset="-128"/>
              <a:ea typeface="メイリオ" panose="020B0604030504040204" pitchFamily="50" charset="-128"/>
            </a:endParaRPr>
          </a:p>
        </p:txBody>
      </p:sp>
      <p:sp>
        <p:nvSpPr>
          <p:cNvPr id="9" name="テキスト ボックス 1">
            <a:extLst>
              <a:ext uri="{FF2B5EF4-FFF2-40B4-BE49-F238E27FC236}">
                <a16:creationId xmlns:a16="http://schemas.microsoft.com/office/drawing/2014/main" id="{693CA02A-A4AA-1A87-9897-002B7BFCC42A}"/>
              </a:ext>
            </a:extLst>
          </p:cNvPr>
          <p:cNvSpPr txBox="1"/>
          <p:nvPr/>
        </p:nvSpPr>
        <p:spPr>
          <a:xfrm>
            <a:off x="-9314" y="114043"/>
            <a:ext cx="9906000" cy="540061"/>
          </a:xfrm>
          <a:prstGeom prst="rect">
            <a:avLst/>
          </a:prstGeom>
          <a:gradFill flip="none" rotWithShape="1">
            <a:gsLst>
              <a:gs pos="0">
                <a:srgbClr val="FF0066"/>
              </a:gs>
              <a:gs pos="72000">
                <a:srgbClr val="FF6699"/>
              </a:gs>
              <a:gs pos="100000">
                <a:srgbClr val="FF0066"/>
              </a:gs>
            </a:gsLst>
            <a:lin ang="0" scaled="1"/>
            <a:tileRect/>
          </a:gradFill>
          <a:ln w="6350">
            <a:noFill/>
          </a:ln>
          <a:effectLst>
            <a:outerShdw blurRad="50800" dist="50800" algn="ctr" rotWithShape="0">
              <a:srgbClr val="000000">
                <a:alpha val="43137"/>
              </a:srgbClr>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a:lnSpc>
                <a:spcPts val="3000"/>
              </a:lnSpc>
              <a:spcBef>
                <a:spcPts val="3000"/>
              </a:spcBef>
              <a:defRPr sz="2600" kern="100">
                <a:solidFill>
                  <a:prstClr val="white"/>
                </a:solidFill>
                <a:ea typeface="ＤＨＰ特太ゴシック体"/>
                <a:cs typeface="Times New Roman"/>
              </a:defRPr>
            </a:lvl1pPr>
          </a:lstStyle>
          <a:p>
            <a:pPr marL="0" marR="215900" lvl="0" indent="0" algn="ctr" defTabSz="914400" rtl="0" eaLnBrk="1" fontAlgn="auto" latinLnBrk="0" hangingPunct="1">
              <a:lnSpc>
                <a:spcPct val="100000"/>
              </a:lnSpc>
              <a:spcBef>
                <a:spcPts val="3000"/>
              </a:spcBef>
              <a:spcAft>
                <a:spcPts val="0"/>
              </a:spcAft>
              <a:buClrTx/>
              <a:buSzTx/>
              <a:buFontTx/>
              <a:buNone/>
              <a:tabLst/>
              <a:defRPr/>
            </a:pPr>
            <a:r>
              <a:rPr kumimoji="0" lang="ja-JP" altLang="en-US" sz="3200" b="0" i="0" u="none" strike="noStrike" kern="1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rPr>
              <a:t>カスタマーハラスメントの現状</a:t>
            </a:r>
          </a:p>
        </p:txBody>
      </p:sp>
      <p:pic>
        <p:nvPicPr>
          <p:cNvPr id="3" name="図 2">
            <a:extLst>
              <a:ext uri="{FF2B5EF4-FFF2-40B4-BE49-F238E27FC236}">
                <a16:creationId xmlns:a16="http://schemas.microsoft.com/office/drawing/2014/main" id="{DC8BBC9E-8014-C769-1245-957F9059DAD3}"/>
              </a:ext>
            </a:extLst>
          </p:cNvPr>
          <p:cNvPicPr>
            <a:picLocks noChangeAspect="1"/>
          </p:cNvPicPr>
          <p:nvPr/>
        </p:nvPicPr>
        <p:blipFill>
          <a:blip r:embed="rId3"/>
          <a:stretch>
            <a:fillRect/>
          </a:stretch>
        </p:blipFill>
        <p:spPr>
          <a:xfrm>
            <a:off x="317485" y="2678405"/>
            <a:ext cx="3267531" cy="3029373"/>
          </a:xfrm>
          <a:prstGeom prst="rect">
            <a:avLst/>
          </a:prstGeom>
        </p:spPr>
      </p:pic>
      <p:pic>
        <p:nvPicPr>
          <p:cNvPr id="6" name="図 5">
            <a:extLst>
              <a:ext uri="{FF2B5EF4-FFF2-40B4-BE49-F238E27FC236}">
                <a16:creationId xmlns:a16="http://schemas.microsoft.com/office/drawing/2014/main" id="{AE13E09D-B268-DBE8-E1EE-68FDF5CC021D}"/>
              </a:ext>
            </a:extLst>
          </p:cNvPr>
          <p:cNvPicPr>
            <a:picLocks noChangeAspect="1"/>
          </p:cNvPicPr>
          <p:nvPr/>
        </p:nvPicPr>
        <p:blipFill>
          <a:blip r:embed="rId4"/>
          <a:stretch>
            <a:fillRect/>
          </a:stretch>
        </p:blipFill>
        <p:spPr>
          <a:xfrm>
            <a:off x="3737903" y="2659332"/>
            <a:ext cx="5844787" cy="3536760"/>
          </a:xfrm>
          <a:prstGeom prst="rect">
            <a:avLst/>
          </a:prstGeom>
        </p:spPr>
      </p:pic>
      <p:sp>
        <p:nvSpPr>
          <p:cNvPr id="8" name="テキスト ボックス 7">
            <a:extLst>
              <a:ext uri="{FF2B5EF4-FFF2-40B4-BE49-F238E27FC236}">
                <a16:creationId xmlns:a16="http://schemas.microsoft.com/office/drawing/2014/main" id="{B0B2C757-B358-120A-3E28-CB4D28B30A8B}"/>
              </a:ext>
            </a:extLst>
          </p:cNvPr>
          <p:cNvSpPr txBox="1"/>
          <p:nvPr/>
        </p:nvSpPr>
        <p:spPr>
          <a:xfrm>
            <a:off x="1667635" y="6305615"/>
            <a:ext cx="5535615" cy="246221"/>
          </a:xfrm>
          <a:prstGeom prst="rect">
            <a:avLst/>
          </a:prstGeom>
          <a:noFill/>
        </p:spPr>
        <p:txBody>
          <a:bodyPr wrap="square" rtlCol="0">
            <a:spAutoFit/>
          </a:bodyPr>
          <a:lstStyle/>
          <a:p>
            <a:pPr lvl="0" algn="r" fontAlgn="auto">
              <a:spcBef>
                <a:spcPts val="0"/>
              </a:spcBef>
              <a:spcAft>
                <a:spcPts val="0"/>
              </a:spcAft>
              <a:defRPr/>
            </a:pPr>
            <a:r>
              <a:rPr kumimoji="0" lang="ja-JP" altLang="en-US" sz="1000" b="0" i="0" u="none" strike="noStrike" kern="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rPr>
              <a:t>出典：愛知県「カスタマーハラスメントに関するアンケート調査</a:t>
            </a:r>
            <a:r>
              <a:rPr kumimoji="0" lang="ja-JP" altLang="en-US" sz="1000" kern="0" dirty="0">
                <a:solidFill>
                  <a:prstClr val="black"/>
                </a:solidFill>
                <a:latin typeface="ＭＳ 明朝" panose="02020609040205080304" pitchFamily="17" charset="-128"/>
                <a:ea typeface="ＭＳ 明朝" panose="02020609040205080304" pitchFamily="17" charset="-128"/>
              </a:rPr>
              <a:t>（</a:t>
            </a:r>
            <a:r>
              <a:rPr kumimoji="0" lang="en-US" altLang="ja-JP" sz="1000" kern="0" dirty="0">
                <a:solidFill>
                  <a:prstClr val="black"/>
                </a:solidFill>
                <a:latin typeface="ＭＳ 明朝" panose="02020609040205080304" pitchFamily="17" charset="-128"/>
                <a:ea typeface="ＭＳ 明朝" panose="02020609040205080304" pitchFamily="17" charset="-128"/>
              </a:rPr>
              <a:t>2024</a:t>
            </a:r>
            <a:r>
              <a:rPr kumimoji="0" lang="ja-JP" altLang="en-US" sz="1000" kern="0" dirty="0">
                <a:solidFill>
                  <a:prstClr val="black"/>
                </a:solidFill>
                <a:latin typeface="ＭＳ 明朝" panose="02020609040205080304" pitchFamily="17" charset="-128"/>
                <a:ea typeface="ＭＳ 明朝" panose="02020609040205080304" pitchFamily="17" charset="-128"/>
              </a:rPr>
              <a:t>年実施）」</a:t>
            </a:r>
            <a:endParaRPr kumimoji="0" lang="ja-JP" altLang="en-US" sz="1000" b="0" i="0" u="none" strike="noStrike" kern="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endParaRPr>
          </a:p>
        </p:txBody>
      </p:sp>
      <p:sp>
        <p:nvSpPr>
          <p:cNvPr id="10" name="正方形/長方形 9">
            <a:extLst>
              <a:ext uri="{FF2B5EF4-FFF2-40B4-BE49-F238E27FC236}">
                <a16:creationId xmlns:a16="http://schemas.microsoft.com/office/drawing/2014/main" id="{752899AA-C831-932E-60FC-768F07E32003}"/>
              </a:ext>
            </a:extLst>
          </p:cNvPr>
          <p:cNvSpPr/>
          <p:nvPr/>
        </p:nvSpPr>
        <p:spPr>
          <a:xfrm>
            <a:off x="2072679" y="4233116"/>
            <a:ext cx="585065" cy="411019"/>
          </a:xfrm>
          <a:prstGeom prst="rect">
            <a:avLst/>
          </a:prstGeom>
          <a:noFill/>
          <a:ln w="22225" cap="flat" cmpd="sng" algn="ctr">
            <a:solidFill>
              <a:srgbClr val="FF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12" name="正方形/長方形 11">
            <a:extLst>
              <a:ext uri="{FF2B5EF4-FFF2-40B4-BE49-F238E27FC236}">
                <a16:creationId xmlns:a16="http://schemas.microsoft.com/office/drawing/2014/main" id="{DF47620C-587F-9148-C1AF-316DA55D8330}"/>
              </a:ext>
            </a:extLst>
          </p:cNvPr>
          <p:cNvSpPr/>
          <p:nvPr/>
        </p:nvSpPr>
        <p:spPr>
          <a:xfrm>
            <a:off x="6367763" y="5790158"/>
            <a:ext cx="2635687" cy="204128"/>
          </a:xfrm>
          <a:prstGeom prst="rect">
            <a:avLst/>
          </a:prstGeom>
          <a:noFill/>
          <a:ln w="22225" cap="flat" cmpd="sng" algn="ctr">
            <a:solidFill>
              <a:srgbClr val="FF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Tree>
    <p:extLst>
      <p:ext uri="{BB962C8B-B14F-4D97-AF65-F5344CB8AC3E}">
        <p14:creationId xmlns:p14="http://schemas.microsoft.com/office/powerpoint/2010/main" val="662734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pPr>
              <a:defRPr/>
            </a:pPr>
            <a:fld id="{A5A05A7F-8CE3-4109-9362-34BB9F9E23C9}" type="slidenum">
              <a:rPr lang="ja-JP" altLang="en-US" smtClean="0">
                <a:solidFill>
                  <a:prstClr val="black">
                    <a:tint val="75000"/>
                  </a:prstClr>
                </a:solidFill>
              </a:rPr>
              <a:pPr>
                <a:defRPr/>
              </a:pPr>
              <a:t>13</a:t>
            </a:fld>
            <a:endParaRPr lang="ja-JP" altLang="en-US" dirty="0">
              <a:solidFill>
                <a:prstClr val="black">
                  <a:tint val="75000"/>
                </a:prstClr>
              </a:solidFill>
            </a:endParaRPr>
          </a:p>
        </p:txBody>
      </p:sp>
      <p:sp>
        <p:nvSpPr>
          <p:cNvPr id="17" name="Rectangle 15" descr="25%"/>
          <p:cNvSpPr>
            <a:spLocks noChangeArrowheads="1"/>
          </p:cNvSpPr>
          <p:nvPr/>
        </p:nvSpPr>
        <p:spPr bwMode="auto">
          <a:xfrm>
            <a:off x="1667635" y="2933945"/>
            <a:ext cx="6561892" cy="830954"/>
          </a:xfrm>
          <a:prstGeom prst="rect">
            <a:avLst/>
          </a:prstGeom>
          <a:pattFill prst="pct25">
            <a:fgClr>
              <a:srgbClr val="FF99CC"/>
            </a:fgClr>
            <a:bgClr>
              <a:srgbClr val="FFFFFF"/>
            </a:bgClr>
          </a:pattFill>
          <a:ln w="9525">
            <a:noFill/>
            <a:miter lim="800000"/>
            <a:headEnd/>
            <a:tailEnd/>
          </a:ln>
        </p:spPr>
        <p:txBody>
          <a:bodyPr wrap="square" lIns="91395" tIns="45699" rIns="91395" bIns="45699">
            <a:spAutoFit/>
          </a:bodyPr>
          <a:lstStyle/>
          <a:p>
            <a:r>
              <a:rPr lang="ja-JP" altLang="en-US" sz="7200" baseline="30000" dirty="0"/>
              <a:t>　  　</a:t>
            </a:r>
            <a:r>
              <a:rPr lang="ja-JP" altLang="en-US" sz="4400" baseline="30000" dirty="0">
                <a:ea typeface="HG丸ｺﾞｼｯｸM-PRO" panose="020F0600000000000000" pitchFamily="50" charset="-128"/>
              </a:rPr>
              <a:t>県の取組</a:t>
            </a:r>
            <a:endParaRPr lang="ja-JP" altLang="en-US" sz="4400" baseline="30000" dirty="0">
              <a:latin typeface="HG丸ｺﾞｼｯｸM-PRO" panose="020F0600000000000000" pitchFamily="50" charset="-128"/>
              <a:ea typeface="HG丸ｺﾞｼｯｸM-PRO" panose="020F0600000000000000" pitchFamily="50" charset="-128"/>
            </a:endParaRPr>
          </a:p>
        </p:txBody>
      </p:sp>
      <p:sp>
        <p:nvSpPr>
          <p:cNvPr id="20" name="額縁 19"/>
          <p:cNvSpPr/>
          <p:nvPr/>
        </p:nvSpPr>
        <p:spPr>
          <a:xfrm>
            <a:off x="2002951" y="3118427"/>
            <a:ext cx="315035" cy="315035"/>
          </a:xfrm>
          <a:prstGeom prst="bevel">
            <a:avLst/>
          </a:prstGeom>
          <a:ln>
            <a:solidFill>
              <a:srgbClr val="FFC000"/>
            </a:solidFill>
          </a:ln>
          <a:effectLst>
            <a:glow rad="101600">
              <a:schemeClr val="accent6">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0" anchor="t"/>
          <a:lstStyle/>
          <a:p>
            <a:pPr algn="ctr"/>
            <a:endParaRPr kumimoji="1" lang="ja-JP" altLang="en-US" sz="2000" b="1" spc="-150" dirty="0">
              <a:solidFill>
                <a:srgbClr val="26968B"/>
              </a:solidFill>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1061414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182470" y="1534996"/>
            <a:ext cx="9906000" cy="5044354"/>
          </a:xfrm>
        </p:spPr>
        <p:txBody>
          <a:bodyPr/>
          <a:lstStyle/>
          <a:p>
            <a:pPr marL="0" indent="0">
              <a:spcBef>
                <a:spcPts val="0"/>
              </a:spcBef>
              <a:buNone/>
            </a:pPr>
            <a:r>
              <a:rPr lang="ja-JP" altLang="en-US" sz="2400" dirty="0">
                <a:latin typeface="Meiryo UI" panose="020B0604030504040204" pitchFamily="50" charset="-128"/>
                <a:ea typeface="Meiryo UI" panose="020B0604030504040204" pitchFamily="50" charset="-128"/>
              </a:rPr>
              <a:t>　労働団体、経済団体、行政及び有識者で構成。</a:t>
            </a:r>
            <a:endParaRPr lang="en-US" altLang="ja-JP" sz="2400" dirty="0">
              <a:latin typeface="Meiryo UI" panose="020B0604030504040204" pitchFamily="50" charset="-128"/>
              <a:ea typeface="Meiryo UI" panose="020B0604030504040204" pitchFamily="50" charset="-128"/>
            </a:endParaRPr>
          </a:p>
          <a:p>
            <a:pPr marL="0" indent="0">
              <a:spcBef>
                <a:spcPts val="0"/>
              </a:spcBef>
              <a:buNone/>
            </a:pPr>
            <a:r>
              <a:rPr lang="ja-JP" altLang="en-US" sz="2400" dirty="0">
                <a:latin typeface="Meiryo UI" panose="020B0604030504040204" pitchFamily="50" charset="-128"/>
                <a:ea typeface="Meiryo UI" panose="020B0604030504040204" pitchFamily="50" charset="-128"/>
              </a:rPr>
              <a:t>　「あいちワーク・ライフ・バランス行動計画」の進捗状況の検討や、「あいちワーク・</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ライフ・バランス推進運動」の実施など一体となって取組を実施。　　</a:t>
            </a: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lnSpc>
                <a:spcPts val="2500"/>
              </a:lnSpc>
              <a:spcBef>
                <a:spcPts val="0"/>
              </a:spcBef>
              <a:buNone/>
            </a:pPr>
            <a:r>
              <a:rPr lang="ja-JP" altLang="en-US" sz="2400" dirty="0">
                <a:latin typeface="Meiryo UI" panose="020B0604030504040204" pitchFamily="50" charset="-128"/>
                <a:ea typeface="Meiryo UI" panose="020B0604030504040204" pitchFamily="50" charset="-128"/>
              </a:rPr>
              <a:t>　☆あいちワーク・ライフ・バランス行動計画</a:t>
            </a:r>
            <a:r>
              <a:rPr lang="en-US" altLang="ja-JP" sz="2400" dirty="0">
                <a:latin typeface="Meiryo UI" panose="020B0604030504040204" pitchFamily="50" charset="-128"/>
                <a:ea typeface="Meiryo UI" panose="020B0604030504040204" pitchFamily="50" charset="-128"/>
              </a:rPr>
              <a:t>2026-2030</a:t>
            </a:r>
            <a:r>
              <a:rPr lang="ja-JP" altLang="en-US" sz="2400" dirty="0">
                <a:latin typeface="Meiryo UI" panose="020B0604030504040204" pitchFamily="50" charset="-128"/>
                <a:ea typeface="Meiryo UI" panose="020B0604030504040204" pitchFamily="50" charset="-128"/>
              </a:rPr>
              <a:t>（</a:t>
            </a:r>
            <a:r>
              <a:rPr lang="en-US" altLang="ja-JP" sz="2400" dirty="0">
                <a:latin typeface="Meiryo UI" panose="020B0604030504040204" pitchFamily="50" charset="-128"/>
                <a:ea typeface="Meiryo UI" panose="020B0604030504040204" pitchFamily="50" charset="-128"/>
              </a:rPr>
              <a:t>2026</a:t>
            </a:r>
            <a:r>
              <a:rPr lang="ja-JP" altLang="en-US" sz="2400" dirty="0">
                <a:latin typeface="Meiryo UI" panose="020B0604030504040204" pitchFamily="50" charset="-128"/>
                <a:ea typeface="Meiryo UI" panose="020B0604030504040204" pitchFamily="50" charset="-128"/>
              </a:rPr>
              <a:t>年３月策定）</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1800" dirty="0">
                <a:latin typeface="Meiryo UI" panose="020B0604030504040204" pitchFamily="50" charset="-128"/>
                <a:ea typeface="Meiryo UI" panose="020B0604030504040204" pitchFamily="50" charset="-128"/>
              </a:rPr>
              <a:t>　　　 ワーク・ライフ・バランスの実現に向けて「３つの行動」に基づき取組を推進。</a:t>
            </a:r>
          </a:p>
          <a:p>
            <a:pPr marL="0" indent="0">
              <a:spcBef>
                <a:spcPts val="1200"/>
              </a:spcBef>
              <a:buNone/>
            </a:pPr>
            <a:r>
              <a:rPr lang="ja-JP" altLang="en-US" sz="1800" dirty="0">
                <a:latin typeface="Meiryo UI" panose="020B0604030504040204" pitchFamily="50" charset="-128"/>
                <a:ea typeface="Meiryo UI" panose="020B0604030504040204" pitchFamily="50" charset="-128"/>
              </a:rPr>
              <a:t>　　   </a:t>
            </a:r>
            <a:r>
              <a:rPr lang="ja-JP" altLang="en-US" sz="1800" u="sng" dirty="0">
                <a:latin typeface="Meiryo UI" panose="020B0604030504040204" pitchFamily="50" charset="-128"/>
                <a:ea typeface="Meiryo UI" panose="020B0604030504040204" pitchFamily="50" charset="-128"/>
              </a:rPr>
              <a:t>○行動１：誰もが生き生きと働ける環境をつくります</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・長時間労働の見直し（時間外勤務の削減、年休の取得促進、労働生産性の向上）</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・メンタルヘルス対策など従業員の健康の維持・向上</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・ハラスメント対策</a:t>
            </a:r>
            <a:endParaRPr lang="en-US" altLang="ja-JP" sz="1800" dirty="0">
              <a:latin typeface="Meiryo UI" panose="020B0604030504040204" pitchFamily="50" charset="-128"/>
              <a:ea typeface="Meiryo UI" panose="020B0604030504040204" pitchFamily="50" charset="-128"/>
            </a:endParaRPr>
          </a:p>
          <a:p>
            <a:pPr marL="0" indent="0">
              <a:buNone/>
            </a:pPr>
            <a:r>
              <a:rPr lang="ja-JP" altLang="en-US" sz="1800" dirty="0">
                <a:latin typeface="Meiryo UI" panose="020B0604030504040204" pitchFamily="50" charset="-128"/>
                <a:ea typeface="Meiryo UI" panose="020B0604030504040204" pitchFamily="50" charset="-128"/>
              </a:rPr>
              <a:t>       </a:t>
            </a:r>
            <a:r>
              <a:rPr lang="ja-JP" altLang="en-US" sz="1800" u="sng" dirty="0">
                <a:latin typeface="Meiryo UI" panose="020B0604030504040204" pitchFamily="50" charset="-128"/>
                <a:ea typeface="Meiryo UI" panose="020B0604030504040204" pitchFamily="50" charset="-128"/>
              </a:rPr>
              <a:t>○行動２：一人ひとりの多様な働き方を支援します</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・多様で柔軟な働き方の推進</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・両立支援（育児・介護・治療・不妊治療）　</a:t>
            </a:r>
          </a:p>
          <a:p>
            <a:pPr marL="0" indent="0">
              <a:spcBef>
                <a:spcPts val="600"/>
              </a:spcBef>
              <a:buNone/>
            </a:pPr>
            <a:r>
              <a:rPr lang="ja-JP" altLang="en-US" sz="1800" dirty="0">
                <a:latin typeface="Meiryo UI" panose="020B0604030504040204" pitchFamily="50" charset="-128"/>
                <a:ea typeface="Meiryo UI" panose="020B0604030504040204" pitchFamily="50" charset="-128"/>
              </a:rPr>
              <a:t>　　   </a:t>
            </a:r>
            <a:r>
              <a:rPr lang="ja-JP" altLang="en-US" sz="1800" u="sng" dirty="0">
                <a:latin typeface="Meiryo UI" panose="020B0604030504040204" pitchFamily="50" charset="-128"/>
                <a:ea typeface="Meiryo UI" panose="020B0604030504040204" pitchFamily="50" charset="-128"/>
              </a:rPr>
              <a:t>○行動３：ワーク・ライフ・バランスの実現に向かう気運を盛り上げます</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・社会全体の理解促進、企業の先進的な取組を評価・顕彰・周知</a:t>
            </a:r>
          </a:p>
          <a:p>
            <a:pPr marL="0" indent="0">
              <a:spcBef>
                <a:spcPts val="0"/>
              </a:spcBef>
              <a:buNone/>
            </a:pPr>
            <a:endParaRPr lang="en-US" altLang="ja-JP" sz="1800" dirty="0"/>
          </a:p>
          <a:p>
            <a:pPr marL="0" indent="0">
              <a:spcBef>
                <a:spcPts val="0"/>
              </a:spcBef>
              <a:buNone/>
            </a:pPr>
            <a:endParaRPr lang="en-US" altLang="ja-JP" sz="1800" dirty="0"/>
          </a:p>
          <a:p>
            <a:pPr marL="0" indent="0">
              <a:spcBef>
                <a:spcPts val="0"/>
              </a:spcBef>
              <a:buNone/>
            </a:pPr>
            <a:endParaRPr lang="ja-JP" altLang="en-US" sz="1800" dirty="0"/>
          </a:p>
        </p:txBody>
      </p:sp>
      <p:sp>
        <p:nvSpPr>
          <p:cNvPr id="4" name="テキスト ボックス 1">
            <a:extLst>
              <a:ext uri="{FF2B5EF4-FFF2-40B4-BE49-F238E27FC236}">
                <a16:creationId xmlns:a16="http://schemas.microsoft.com/office/drawing/2014/main" id="{01C6C775-F554-A3EC-44D0-D34E4EAFBDA3}"/>
              </a:ext>
            </a:extLst>
          </p:cNvPr>
          <p:cNvSpPr txBox="1"/>
          <p:nvPr/>
        </p:nvSpPr>
        <p:spPr>
          <a:xfrm>
            <a:off x="0" y="98630"/>
            <a:ext cx="9906000" cy="698410"/>
          </a:xfrm>
          <a:prstGeom prst="rect">
            <a:avLst/>
          </a:prstGeom>
          <a:gradFill flip="none" rotWithShape="1">
            <a:gsLst>
              <a:gs pos="0">
                <a:srgbClr val="FF0066"/>
              </a:gs>
              <a:gs pos="72000">
                <a:srgbClr val="FF6699"/>
              </a:gs>
              <a:gs pos="100000">
                <a:srgbClr val="FF0066"/>
              </a:gs>
            </a:gsLst>
            <a:lin ang="0" scaled="1"/>
            <a:tileRect/>
          </a:gradFill>
          <a:ln w="6350">
            <a:noFill/>
            <a:miter lim="800000"/>
            <a:headEnd/>
            <a:tailEnd/>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eaLnBrk="0" hangingPunct="0">
              <a:lnSpc>
                <a:spcPts val="3000"/>
              </a:lnSpc>
              <a:spcBef>
                <a:spcPts val="3000"/>
              </a:spcBef>
              <a:defRPr sz="2600" kern="100">
                <a:solidFill>
                  <a:prstClr val="white"/>
                </a:solidFill>
                <a:ea typeface="ＤＨＰ特太ゴシック体"/>
                <a:cs typeface="Times New Roman"/>
              </a:defRPr>
            </a:lvl1pPr>
            <a:lvl2pPr algn="ctr" eaLnBrk="0" hangingPunct="0">
              <a:defRPr sz="4400"/>
            </a:lvl2pPr>
            <a:lvl3pPr algn="ctr" eaLnBrk="0" hangingPunct="0">
              <a:defRPr sz="4400"/>
            </a:lvl3pPr>
            <a:lvl4pPr algn="ctr" eaLnBrk="0" hangingPunct="0">
              <a:defRPr sz="4400"/>
            </a:lvl4pPr>
            <a:lvl5pPr algn="ctr" eaLnBrk="0" hangingPunct="0">
              <a:defRPr sz="4400"/>
            </a:lvl5pPr>
            <a:lvl6pPr marL="456237" algn="ctr" fontAlgn="base">
              <a:spcBef>
                <a:spcPct val="0"/>
              </a:spcBef>
              <a:spcAft>
                <a:spcPct val="0"/>
              </a:spcAft>
              <a:defRPr sz="4400"/>
            </a:lvl6pPr>
            <a:lvl7pPr marL="912476" algn="ctr" fontAlgn="base">
              <a:spcBef>
                <a:spcPct val="0"/>
              </a:spcBef>
              <a:spcAft>
                <a:spcPct val="0"/>
              </a:spcAft>
              <a:defRPr sz="4400"/>
            </a:lvl7pPr>
            <a:lvl8pPr marL="1368717" algn="ctr" fontAlgn="base">
              <a:spcBef>
                <a:spcPct val="0"/>
              </a:spcBef>
              <a:spcAft>
                <a:spcPct val="0"/>
              </a:spcAft>
              <a:defRPr sz="4400"/>
            </a:lvl8pPr>
            <a:lvl9pPr marL="1824954" algn="ctr" fontAlgn="base">
              <a:spcBef>
                <a:spcPct val="0"/>
              </a:spcBef>
              <a:spcAft>
                <a:spcPct val="0"/>
              </a:spcAft>
              <a:defRPr sz="4400"/>
            </a:lvl9pPr>
          </a:lstStyle>
          <a:p>
            <a:pPr marL="0" marR="215900" lvl="0" indent="0" algn="ctr" defTabSz="914400" rtl="0" eaLnBrk="0" fontAlgn="base" latinLnBrk="0" hangingPunct="0">
              <a:lnSpc>
                <a:spcPts val="3000"/>
              </a:lnSpc>
              <a:spcBef>
                <a:spcPts val="3000"/>
              </a:spcBef>
              <a:spcAft>
                <a:spcPct val="0"/>
              </a:spcAft>
              <a:buClrTx/>
              <a:buSzTx/>
              <a:buFontTx/>
              <a:buNone/>
              <a:tabLst/>
              <a:defRPr/>
            </a:pPr>
            <a:r>
              <a:rPr kumimoji="1" lang="ja-JP" altLang="en-US" sz="3200" b="0" i="0" u="none" strike="noStrike" kern="1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rPr>
              <a:t>ワーク・ライフ・バランスの推進</a:t>
            </a:r>
          </a:p>
        </p:txBody>
      </p:sp>
      <p:sp>
        <p:nvSpPr>
          <p:cNvPr id="5" name="テキスト ボックス 4">
            <a:extLst>
              <a:ext uri="{FF2B5EF4-FFF2-40B4-BE49-F238E27FC236}">
                <a16:creationId xmlns:a16="http://schemas.microsoft.com/office/drawing/2014/main" id="{C90366D8-0FFC-C44D-E9A3-D754C82E94CD}"/>
              </a:ext>
            </a:extLst>
          </p:cNvPr>
          <p:cNvSpPr txBox="1"/>
          <p:nvPr/>
        </p:nvSpPr>
        <p:spPr>
          <a:xfrm>
            <a:off x="272479" y="848616"/>
            <a:ext cx="8820981" cy="600164"/>
          </a:xfrm>
          <a:prstGeom prst="rect">
            <a:avLst/>
          </a:prstGeom>
          <a:solidFill>
            <a:srgbClr val="2DC8FF"/>
          </a:solidFill>
          <a:ln>
            <a:solidFill>
              <a:schemeClr val="tx1"/>
            </a:solidFill>
          </a:ln>
        </p:spPr>
        <p:txBody>
          <a:bodyPr wrap="square" rtlCol="0">
            <a:spAutoFit/>
          </a:body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1" lang="ja-JP" altLang="en-US"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rPr>
              <a:t>あいちワーク・ライフ・バランス推進協議会</a:t>
            </a:r>
            <a:r>
              <a:rPr kumimoji="1" lang="ja-JP" altLang="en-US" sz="2000" dirty="0">
                <a:solidFill>
                  <a:schemeClr val="bg1"/>
                </a:solidFill>
                <a:latin typeface="Meiryo UI" panose="020B0604030504040204" pitchFamily="50" charset="-128"/>
                <a:ea typeface="Meiryo UI" panose="020B0604030504040204" pitchFamily="50" charset="-128"/>
              </a:rPr>
              <a:t>（平成</a:t>
            </a:r>
            <a:r>
              <a:rPr kumimoji="1" lang="en-US" altLang="ja-JP" sz="2000" dirty="0">
                <a:solidFill>
                  <a:schemeClr val="bg1"/>
                </a:solidFill>
                <a:latin typeface="Meiryo UI" panose="020B0604030504040204" pitchFamily="50" charset="-128"/>
                <a:ea typeface="Meiryo UI" panose="020B0604030504040204" pitchFamily="50" charset="-128"/>
              </a:rPr>
              <a:t>22</a:t>
            </a:r>
            <a:r>
              <a:rPr kumimoji="1" lang="ja-JP" altLang="en-US" sz="2000" dirty="0">
                <a:solidFill>
                  <a:schemeClr val="bg1"/>
                </a:solidFill>
                <a:latin typeface="Meiryo UI" panose="020B0604030504040204" pitchFamily="50" charset="-128"/>
                <a:ea typeface="Meiryo UI" panose="020B0604030504040204" pitchFamily="50" charset="-128"/>
              </a:rPr>
              <a:t>年</a:t>
            </a:r>
            <a:r>
              <a:rPr kumimoji="1" lang="en-US" altLang="ja-JP" sz="2000" dirty="0">
                <a:solidFill>
                  <a:schemeClr val="bg1"/>
                </a:solidFill>
                <a:latin typeface="Meiryo UI" panose="020B0604030504040204" pitchFamily="50" charset="-128"/>
                <a:ea typeface="Meiryo UI" panose="020B0604030504040204" pitchFamily="50" charset="-128"/>
              </a:rPr>
              <a:t>4</a:t>
            </a:r>
            <a:r>
              <a:rPr kumimoji="1" lang="ja-JP" altLang="en-US" sz="2000" dirty="0">
                <a:solidFill>
                  <a:schemeClr val="bg1"/>
                </a:solidFill>
                <a:latin typeface="Meiryo UI" panose="020B0604030504040204" pitchFamily="50" charset="-128"/>
                <a:ea typeface="Meiryo UI" panose="020B0604030504040204" pitchFamily="50" charset="-128"/>
              </a:rPr>
              <a:t>月設置）</a:t>
            </a:r>
            <a:endParaRPr kumimoji="1" lang="en-US" altLang="ja-JP" sz="2000" b="1" i="0" u="none" strike="noStrike" kern="1200" cap="none" spc="0" normalizeH="0" baseline="0" noProof="0" dirty="0">
              <a:ln>
                <a:noFill/>
              </a:ln>
              <a:solidFill>
                <a:schemeClr val="bg1"/>
              </a:solidFill>
              <a:effectLst/>
              <a:uLnTx/>
              <a:uFillTx/>
              <a:latin typeface="メイリオ" panose="020B0604030504040204" pitchFamily="50" charset="-128"/>
              <a:ea typeface="メイリオ" panose="020B0604030504040204" pitchFamily="50" charset="-128"/>
            </a:endParaRPr>
          </a:p>
        </p:txBody>
      </p:sp>
      <p:sp>
        <p:nvSpPr>
          <p:cNvPr id="6" name="スライド番号プレースホルダー 2">
            <a:extLst>
              <a:ext uri="{FF2B5EF4-FFF2-40B4-BE49-F238E27FC236}">
                <a16:creationId xmlns:a16="http://schemas.microsoft.com/office/drawing/2014/main" id="{A6301011-4B55-F9CE-0C70-27DD4981ECA3}"/>
              </a:ext>
            </a:extLst>
          </p:cNvPr>
          <p:cNvSpPr>
            <a:spLocks noGrp="1"/>
          </p:cNvSpPr>
          <p:nvPr>
            <p:ph type="sldNum" sz="quarter" idx="12"/>
          </p:nvPr>
        </p:nvSpPr>
        <p:spPr>
          <a:xfrm>
            <a:off x="7476888" y="6386238"/>
            <a:ext cx="2311400" cy="365125"/>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5A05A7F-8CE3-4109-9362-34BB9F9E23C9}" type="slidenum">
              <a:rPr kumimoji="1" lang="ja-JP" altLang="en-US" sz="1200" b="0" i="0" u="none" strike="noStrike" kern="1200" cap="none" spc="0" normalizeH="0" baseline="0" noProof="0" smtClean="0">
                <a:ln>
                  <a:noFill/>
                </a:ln>
                <a:solidFill>
                  <a:prstClr val="white">
                    <a:lumMod val="50000"/>
                  </a:prstClr>
                </a:solidFill>
                <a:effectLst/>
                <a:uLnTx/>
                <a:uFillTx/>
                <a:latin typeface="Arial"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1" lang="ja-JP" altLang="en-US" sz="1200" b="0" i="0" u="none" strike="noStrike" kern="1200" cap="none" spc="0" normalizeH="0" baseline="0" noProof="0" dirty="0">
              <a:ln>
                <a:noFill/>
              </a:ln>
              <a:solidFill>
                <a:prstClr val="white">
                  <a:lumMod val="50000"/>
                </a:prstClr>
              </a:solidFill>
              <a:effectLst/>
              <a:uLnTx/>
              <a:uFillTx/>
              <a:latin typeface="Arial" charset="0"/>
              <a:ea typeface="ＭＳ Ｐゴシック" charset="-128"/>
              <a:cs typeface="+mn-cs"/>
            </a:endParaRPr>
          </a:p>
        </p:txBody>
      </p:sp>
      <p:pic>
        <p:nvPicPr>
          <p:cNvPr id="10" name="図 9">
            <a:extLst>
              <a:ext uri="{FF2B5EF4-FFF2-40B4-BE49-F238E27FC236}">
                <a16:creationId xmlns:a16="http://schemas.microsoft.com/office/drawing/2014/main" id="{547968FB-23BB-1CBE-29B3-F20BF9907378}"/>
              </a:ext>
            </a:extLst>
          </p:cNvPr>
          <p:cNvPicPr>
            <a:picLocks noChangeAspect="1"/>
          </p:cNvPicPr>
          <p:nvPr/>
        </p:nvPicPr>
        <p:blipFill>
          <a:blip r:embed="rId3"/>
          <a:stretch>
            <a:fillRect/>
          </a:stretch>
        </p:blipFill>
        <p:spPr>
          <a:xfrm>
            <a:off x="7966900" y="4554125"/>
            <a:ext cx="1830411" cy="1575175"/>
          </a:xfrm>
          <a:prstGeom prst="rect">
            <a:avLst/>
          </a:prstGeom>
        </p:spPr>
      </p:pic>
    </p:spTree>
    <p:extLst>
      <p:ext uri="{BB962C8B-B14F-4D97-AF65-F5344CB8AC3E}">
        <p14:creationId xmlns:p14="http://schemas.microsoft.com/office/powerpoint/2010/main" val="4023675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コンテンツ プレースホルダー 2"/>
          <p:cNvSpPr txBox="1">
            <a:spLocks/>
          </p:cNvSpPr>
          <p:nvPr/>
        </p:nvSpPr>
        <p:spPr>
          <a:xfrm>
            <a:off x="532750" y="4734145"/>
            <a:ext cx="6631233" cy="1474078"/>
          </a:xfrm>
          <a:prstGeom prst="rect">
            <a:avLst/>
          </a:prstGeom>
          <a:ln>
            <a:no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1" lang="ja-JP" altLang="en-US" sz="1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endParaRPr kumimoji="1" lang="en-US" altLang="ja-JP"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endParaRPr kumimoji="1" lang="ja-JP" altLang="en-US" sz="1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endParaRPr kumimoji="1" lang="ja-JP"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3" name="テキスト ボックス 12"/>
          <p:cNvSpPr txBox="1"/>
          <p:nvPr/>
        </p:nvSpPr>
        <p:spPr>
          <a:xfrm>
            <a:off x="272479" y="1079220"/>
            <a:ext cx="6120681" cy="600164"/>
          </a:xfrm>
          <a:prstGeom prst="rect">
            <a:avLst/>
          </a:prstGeom>
          <a:solidFill>
            <a:srgbClr val="2DC8FF"/>
          </a:solidFill>
          <a:ln>
            <a:solidFill>
              <a:schemeClr val="tx1"/>
            </a:solidFill>
          </a:ln>
        </p:spPr>
        <p:txBody>
          <a:bodyPr wrap="square" rtlCol="0">
            <a:spAutoFit/>
          </a:body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1" lang="ja-JP" altLang="en-US"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rPr>
              <a:t>あいちワーク・ライフ・バランス推進運動</a:t>
            </a:r>
            <a:endParaRPr kumimoji="1" lang="en-US" altLang="ja-JP"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endParaRPr>
          </a:p>
        </p:txBody>
      </p:sp>
      <p:sp>
        <p:nvSpPr>
          <p:cNvPr id="14" name="コンテンツ プレースホルダー 2"/>
          <p:cNvSpPr txBox="1">
            <a:spLocks/>
          </p:cNvSpPr>
          <p:nvPr/>
        </p:nvSpPr>
        <p:spPr>
          <a:xfrm>
            <a:off x="249651" y="1673805"/>
            <a:ext cx="8895749" cy="4845353"/>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600" b="0" i="0" u="none" strike="noStrike" kern="1200" cap="none"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lang="ja-JP" altLang="en-US" sz="2000" dirty="0">
                <a:solidFill>
                  <a:prstClr val="black"/>
                </a:solidFill>
                <a:latin typeface="Meiryo UI" panose="020B0604030504040204" pitchFamily="50" charset="-128"/>
                <a:ea typeface="Meiryo UI" panose="020B0604030504040204" pitchFamily="50" charset="-128"/>
              </a:rPr>
              <a:t>年次有給休暇など休暇を取得しやすい職場環境づくりや</a:t>
            </a:r>
            <a:endParaRPr lang="en-US" altLang="ja-JP" sz="2000" dirty="0">
              <a:solidFill>
                <a:prstClr val="black"/>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2000" dirty="0">
                <a:solidFill>
                  <a:prstClr val="black"/>
                </a:solidFill>
                <a:latin typeface="Meiryo UI" panose="020B0604030504040204" pitchFamily="50" charset="-128"/>
                <a:ea typeface="Meiryo UI" panose="020B0604030504040204" pitchFamily="50" charset="-128"/>
              </a:rPr>
              <a:t>定時退社等</a:t>
            </a:r>
            <a:r>
              <a:rPr kumimoji="1" lang="ja-JP" altLang="en-US" sz="2000" b="0" i="0" u="none" strike="noStrike" kern="1200" cap="none"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の取組を呼びかけ、県内事業所等の賛同を募る。</a:t>
            </a:r>
            <a:endParaRPr kumimoji="1" lang="en-US" altLang="ja-JP" sz="2000" b="0" i="0" u="none" strike="noStrike" kern="1200" cap="none"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pPr>
            <a:r>
              <a:rPr kumimoji="1" lang="en-US" altLang="ja-JP" sz="2000" b="0" i="0" u="none" strike="noStrike" kern="1200" cap="none"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2000" b="0" i="0" u="none" strike="noStrike" kern="1200" cap="none"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対象</a:t>
            </a:r>
            <a:r>
              <a:rPr kumimoji="1" lang="en-US" altLang="ja-JP" sz="2000" b="0" i="0" u="none" strike="noStrike" kern="1200" cap="none"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2000" dirty="0">
                <a:solidFill>
                  <a:prstClr val="black"/>
                </a:solidFill>
                <a:latin typeface="Meiryo UI" panose="020B0604030504040204" pitchFamily="50" charset="-128"/>
                <a:ea typeface="Meiryo UI" panose="020B0604030504040204" pitchFamily="50" charset="-128"/>
              </a:rPr>
              <a:t>　県内の企業・団体・事業所</a:t>
            </a:r>
            <a:endParaRPr kumimoji="1" lang="en-US" altLang="ja-JP" sz="2000" b="0" i="0" u="none" strike="noStrike" kern="1200" cap="none"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US" altLang="ja-JP" sz="1800" dirty="0">
                <a:solidFill>
                  <a:prstClr val="black"/>
                </a:solidFill>
                <a:latin typeface="Meiryo UI" panose="020B0604030504040204" pitchFamily="50" charset="-128"/>
                <a:ea typeface="Meiryo UI" panose="020B0604030504040204" pitchFamily="50" charset="-128"/>
              </a:rPr>
              <a:t>【</a:t>
            </a:r>
            <a:r>
              <a:rPr kumimoji="1" lang="ja-JP" altLang="en-US" sz="1800" b="0" i="0" u="none" strike="noStrike" kern="1200" cap="none"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募集期間</a:t>
            </a:r>
            <a:r>
              <a:rPr kumimoji="1" lang="en-US" altLang="ja-JP" sz="1800" b="0" i="0" u="none" strike="noStrike" kern="1200" cap="none"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1800" dirty="0">
                <a:solidFill>
                  <a:prstClr val="black"/>
                </a:solidFill>
                <a:latin typeface="Meiryo UI" panose="020B0604030504040204" pitchFamily="50" charset="-128"/>
                <a:ea typeface="Meiryo UI" panose="020B0604030504040204" pitchFamily="50" charset="-128"/>
              </a:rPr>
              <a:t>　</a:t>
            </a:r>
            <a:r>
              <a:rPr kumimoji="1" lang="en-US" altLang="ja-JP" sz="1800" b="0" i="0" u="sng" strike="noStrike" kern="1200" cap="none" normalizeH="0" baseline="0" noProof="0" dirty="0">
                <a:ln>
                  <a:noFill/>
                </a:ln>
                <a:effectLst/>
                <a:uLnTx/>
                <a:uFillTx/>
                <a:latin typeface="Meiryo UI" panose="020B0604030504040204" pitchFamily="50" charset="-128"/>
                <a:ea typeface="Meiryo UI" panose="020B0604030504040204" pitchFamily="50" charset="-128"/>
              </a:rPr>
              <a:t>2026</a:t>
            </a:r>
            <a:r>
              <a:rPr kumimoji="1" lang="ja-JP" altLang="en-US" sz="1800" b="0" i="0" u="sng" strike="noStrike" kern="1200" cap="none" normalizeH="0" baseline="0" noProof="0" dirty="0">
                <a:ln>
                  <a:noFill/>
                </a:ln>
                <a:effectLst/>
                <a:uLnTx/>
                <a:uFillTx/>
                <a:latin typeface="Meiryo UI" panose="020B0604030504040204" pitchFamily="50" charset="-128"/>
                <a:ea typeface="Meiryo UI" panose="020B0604030504040204" pitchFamily="50" charset="-128"/>
              </a:rPr>
              <a:t>年７月</a:t>
            </a:r>
            <a:r>
              <a:rPr lang="ja-JP" altLang="en-US" sz="1800" u="sng" dirty="0">
                <a:latin typeface="Meiryo UI" panose="020B0604030504040204" pitchFamily="50" charset="-128"/>
                <a:ea typeface="Meiryo UI" panose="020B0604030504040204" pitchFamily="50" charset="-128"/>
              </a:rPr>
              <a:t>１</a:t>
            </a:r>
            <a:r>
              <a:rPr kumimoji="1" lang="ja-JP" altLang="en-US" sz="1800" b="0" i="0" u="sng" strike="noStrike" kern="1200" cap="none" normalizeH="0" baseline="0" noProof="0" dirty="0">
                <a:ln>
                  <a:noFill/>
                </a:ln>
                <a:effectLst/>
                <a:uLnTx/>
                <a:uFillTx/>
                <a:latin typeface="Meiryo UI" panose="020B0604030504040204" pitchFamily="50" charset="-128"/>
                <a:ea typeface="Meiryo UI" panose="020B0604030504040204" pitchFamily="50" charset="-128"/>
              </a:rPr>
              <a:t>日（水）から</a:t>
            </a:r>
            <a:r>
              <a:rPr kumimoji="1" lang="en-US" altLang="ja-JP" sz="1800" b="0" i="0" u="sng" strike="noStrike" kern="1200" cap="none" normalizeH="0" baseline="0" noProof="0" dirty="0">
                <a:ln>
                  <a:noFill/>
                </a:ln>
                <a:effectLst/>
                <a:uLnTx/>
                <a:uFillTx/>
                <a:latin typeface="Meiryo UI" panose="020B0604030504040204" pitchFamily="50" charset="-128"/>
                <a:ea typeface="Meiryo UI" panose="020B0604030504040204" pitchFamily="50" charset="-128"/>
              </a:rPr>
              <a:t>202</a:t>
            </a:r>
            <a:r>
              <a:rPr kumimoji="1" lang="en-US" altLang="ja-JP" sz="1800" b="0" i="0" u="sng" kern="1200" cap="none" normalizeH="0" baseline="0" noProof="0" dirty="0">
                <a:ln>
                  <a:noFill/>
                </a:ln>
                <a:effectLst/>
                <a:uLnTx/>
                <a:uFillTx/>
                <a:latin typeface="Meiryo UI" panose="020B0604030504040204" pitchFamily="50" charset="-128"/>
                <a:ea typeface="Meiryo UI" panose="020B0604030504040204" pitchFamily="50" charset="-128"/>
              </a:rPr>
              <a:t>6</a:t>
            </a:r>
            <a:r>
              <a:rPr kumimoji="1" lang="ja-JP" altLang="en-US" sz="1800" b="0" i="0" u="sng" strike="noStrike" kern="1200" cap="none" normalizeH="0" baseline="0" noProof="0" dirty="0">
                <a:ln>
                  <a:noFill/>
                </a:ln>
                <a:effectLst/>
                <a:uLnTx/>
                <a:uFillTx/>
                <a:latin typeface="Meiryo UI" panose="020B0604030504040204" pitchFamily="50" charset="-128"/>
                <a:ea typeface="Meiryo UI" panose="020B0604030504040204" pitchFamily="50" charset="-128"/>
              </a:rPr>
              <a:t>年</a:t>
            </a:r>
            <a:r>
              <a:rPr kumimoji="1" lang="en-US" altLang="ja-JP" sz="1800" b="0" i="0" u="sng" strike="noStrike" kern="1200" cap="none" normalizeH="0" baseline="0" noProof="0" dirty="0">
                <a:ln>
                  <a:noFill/>
                </a:ln>
                <a:effectLst/>
                <a:uLnTx/>
                <a:uFillTx/>
                <a:latin typeface="Meiryo UI" panose="020B0604030504040204" pitchFamily="50" charset="-128"/>
                <a:ea typeface="Meiryo UI" panose="020B0604030504040204" pitchFamily="50" charset="-128"/>
              </a:rPr>
              <a:t>11</a:t>
            </a:r>
            <a:r>
              <a:rPr kumimoji="1" lang="ja-JP" altLang="en-US" sz="1800" b="0" i="0" u="sng" strike="noStrike" kern="1200" cap="none" normalizeH="0" baseline="0" noProof="0" dirty="0">
                <a:ln>
                  <a:noFill/>
                </a:ln>
                <a:effectLst/>
                <a:uLnTx/>
                <a:uFillTx/>
                <a:latin typeface="Meiryo UI" panose="020B0604030504040204" pitchFamily="50" charset="-128"/>
                <a:ea typeface="Meiryo UI" panose="020B0604030504040204" pitchFamily="50" charset="-128"/>
              </a:rPr>
              <a:t>月</a:t>
            </a:r>
            <a:r>
              <a:rPr kumimoji="1" lang="en-US" altLang="ja-JP" sz="1800" b="0" i="0" u="sng" strike="noStrike" kern="1200" cap="none" normalizeH="0" baseline="0" noProof="0" dirty="0">
                <a:ln>
                  <a:noFill/>
                </a:ln>
                <a:effectLst/>
                <a:uLnTx/>
                <a:uFillTx/>
                <a:latin typeface="Meiryo UI" panose="020B0604030504040204" pitchFamily="50" charset="-128"/>
                <a:ea typeface="Meiryo UI" panose="020B0604030504040204" pitchFamily="50" charset="-128"/>
              </a:rPr>
              <a:t>30</a:t>
            </a:r>
            <a:r>
              <a:rPr kumimoji="1" lang="ja-JP" altLang="en-US" sz="1800" b="0" i="0" u="sng" strike="noStrike" kern="1200" cap="none" normalizeH="0" baseline="0" noProof="0" dirty="0">
                <a:ln>
                  <a:noFill/>
                </a:ln>
                <a:effectLst/>
                <a:uLnTx/>
                <a:uFillTx/>
                <a:latin typeface="Meiryo UI" panose="020B0604030504040204" pitchFamily="50" charset="-128"/>
                <a:ea typeface="Meiryo UI" panose="020B0604030504040204" pitchFamily="50" charset="-128"/>
              </a:rPr>
              <a:t>日（月）まで＜賛同事業所募集中＞</a:t>
            </a:r>
            <a:endParaRPr kumimoji="1" lang="ja-JP" altLang="en-US" sz="1800" b="0" i="0" u="sng" strike="noStrike" kern="1200" cap="none" normalizeH="0" baseline="0" noProof="0" dirty="0">
              <a:ln>
                <a:noFill/>
              </a:ln>
              <a:solidFill>
                <a:srgbClr val="0070C0"/>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US" altLang="ja-JP" sz="1800" dirty="0">
                <a:solidFill>
                  <a:prstClr val="black"/>
                </a:solidFill>
                <a:latin typeface="Meiryo UI" panose="020B0604030504040204" pitchFamily="50" charset="-128"/>
                <a:ea typeface="Meiryo UI" panose="020B0604030504040204" pitchFamily="50" charset="-128"/>
              </a:rPr>
              <a:t>【</a:t>
            </a:r>
            <a:r>
              <a:rPr lang="ja-JP" altLang="ja-JP" sz="18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賛同を募る８つの取組</a:t>
            </a:r>
            <a:r>
              <a:rPr lang="en-US" altLang="ja-JP" sz="18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8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取組は１つからでも参加できます</a:t>
            </a:r>
            <a:endParaRPr lang="en-US" altLang="ja-JP" sz="18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pPr>
            <a:r>
              <a:rPr lang="ja-JP" altLang="en-US" sz="1800" dirty="0">
                <a:solidFill>
                  <a:prstClr val="black"/>
                </a:solidFill>
                <a:latin typeface="Meiryo UI" panose="020B0604030504040204" pitchFamily="50" charset="-128"/>
                <a:ea typeface="Meiryo UI" panose="020B0604030504040204" pitchFamily="50" charset="-128"/>
              </a:rPr>
              <a:t>　Ａ：多様で柔軟な働き方の推進に取り組みます。</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1800" dirty="0">
                <a:solidFill>
                  <a:prstClr val="black"/>
                </a:solidFill>
                <a:latin typeface="Meiryo UI" panose="020B0604030504040204" pitchFamily="50" charset="-128"/>
                <a:ea typeface="Meiryo UI" panose="020B0604030504040204" pitchFamily="50" charset="-128"/>
              </a:rPr>
              <a:t>　Ｂ：年次有給休暇など、休暇・休息を取得しやすい職場環境づくりに取り組みます。</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1800" dirty="0">
                <a:solidFill>
                  <a:prstClr val="black"/>
                </a:solidFill>
                <a:latin typeface="Meiryo UI" panose="020B0604030504040204" pitchFamily="50" charset="-128"/>
                <a:ea typeface="Meiryo UI" panose="020B0604030504040204" pitchFamily="50" charset="-128"/>
              </a:rPr>
              <a:t>　Ｃ：時間外労働の削減に取り組みます。</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1800" dirty="0">
                <a:solidFill>
                  <a:prstClr val="black"/>
                </a:solidFill>
                <a:latin typeface="Meiryo UI" panose="020B0604030504040204" pitchFamily="50" charset="-128"/>
                <a:ea typeface="Meiryo UI" panose="020B0604030504040204" pitchFamily="50" charset="-128"/>
              </a:rPr>
              <a:t>　Ｄ：定時退社に取り組みます。（</a:t>
            </a:r>
            <a:r>
              <a:rPr lang="en-US" altLang="ja-JP" sz="1800" u="sng" dirty="0">
                <a:solidFill>
                  <a:prstClr val="black"/>
                </a:solidFill>
                <a:latin typeface="Meiryo UI" panose="020B0604030504040204" pitchFamily="50" charset="-128"/>
                <a:ea typeface="Meiryo UI" panose="020B0604030504040204" pitchFamily="50" charset="-128"/>
              </a:rPr>
              <a:t>11</a:t>
            </a:r>
            <a:r>
              <a:rPr lang="ja-JP" altLang="en-US" sz="1800" u="sng" dirty="0">
                <a:solidFill>
                  <a:prstClr val="black"/>
                </a:solidFill>
                <a:latin typeface="Meiryo UI" panose="020B0604030504040204" pitchFamily="50" charset="-128"/>
                <a:ea typeface="Meiryo UI" panose="020B0604030504040204" pitchFamily="50" charset="-128"/>
              </a:rPr>
              <a:t>月第３水曜日は県内一斉ノー残業デー</a:t>
            </a:r>
            <a:r>
              <a:rPr lang="ja-JP" altLang="en-US" sz="1800" dirty="0">
                <a:solidFill>
                  <a:prstClr val="black"/>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1800" dirty="0">
                <a:solidFill>
                  <a:prstClr val="black"/>
                </a:solidFill>
                <a:latin typeface="Meiryo UI" panose="020B0604030504040204" pitchFamily="50" charset="-128"/>
                <a:ea typeface="Meiryo UI" panose="020B0604030504040204" pitchFamily="50" charset="-128"/>
              </a:rPr>
              <a:t>　Ｅ：育児、介護、病気や不妊治療との両立支援や離職した人の復帰支援に取り組みます。</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1800" dirty="0">
                <a:solidFill>
                  <a:prstClr val="black"/>
                </a:solidFill>
                <a:latin typeface="Meiryo UI" panose="020B0604030504040204" pitchFamily="50" charset="-128"/>
                <a:ea typeface="Meiryo UI" panose="020B0604030504040204" pitchFamily="50" charset="-128"/>
              </a:rPr>
              <a:t>　Ｆ：男性の育児参画に向けた職場環境づくりに取り組みます。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1800" dirty="0">
                <a:solidFill>
                  <a:prstClr val="black"/>
                </a:solidFill>
                <a:latin typeface="Meiryo UI" panose="020B0604030504040204" pitchFamily="50" charset="-128"/>
                <a:ea typeface="Meiryo UI" panose="020B0604030504040204" pitchFamily="50" charset="-128"/>
              </a:rPr>
              <a:t>　Ｇ：メンタルヘルス対策に取り組みます。</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1800" dirty="0">
                <a:solidFill>
                  <a:prstClr val="black"/>
                </a:solidFill>
                <a:latin typeface="Meiryo UI" panose="020B0604030504040204" pitchFamily="50" charset="-128"/>
                <a:ea typeface="Meiryo UI" panose="020B0604030504040204" pitchFamily="50" charset="-128"/>
              </a:rPr>
              <a:t>　Ｈ：管理職や従業員の意識改革に取り組みます。</a:t>
            </a:r>
          </a:p>
          <a:p>
            <a:pPr>
              <a:lnSpc>
                <a:spcPct val="90000"/>
              </a:lnSpc>
              <a:spcBef>
                <a:spcPts val="1200"/>
              </a:spcBef>
              <a:buNone/>
              <a:defRPr/>
            </a:pPr>
            <a:r>
              <a:rPr kumimoji="1" lang="ja-JP" altLang="en-US" sz="1400" b="0" i="0" u="none" strike="noStrike" kern="1200" cap="none"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1" lang="en-US" altLang="ja-JP" sz="1400" b="0" i="0" u="none" strike="noStrike" kern="1200" cap="none"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2025</a:t>
            </a:r>
            <a:r>
              <a:rPr kumimoji="1" lang="ja-JP" altLang="en-US" sz="1400" b="0" i="0" u="none" strike="noStrike" kern="1200" cap="none"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年度実績）延べ　</a:t>
            </a:r>
            <a:r>
              <a:rPr kumimoji="1" lang="en-US" altLang="ja-JP" sz="1400" b="0" i="0" u="none" strike="noStrike" kern="1200" cap="none"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47,181</a:t>
            </a:r>
            <a:r>
              <a:rPr kumimoji="1" lang="ja-JP" altLang="en-US" sz="1400" b="0" i="0" u="none" strike="noStrike" kern="1200" cap="none"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事業所</a:t>
            </a:r>
            <a:endParaRPr kumimoji="1" lang="en-US" altLang="ja-JP" sz="1400" b="0" i="0" u="none" strike="sngStrike" kern="1200" cap="none"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 name="スライド番号プレースホルダー 2"/>
          <p:cNvSpPr>
            <a:spLocks noGrp="1"/>
          </p:cNvSpPr>
          <p:nvPr>
            <p:ph type="sldNum" sz="quarter" idx="12"/>
          </p:nvPr>
        </p:nvSpPr>
        <p:spPr>
          <a:xfrm>
            <a:off x="7476888" y="6386238"/>
            <a:ext cx="2311400" cy="365125"/>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5A05A7F-8CE3-4109-9362-34BB9F9E23C9}" type="slidenum">
              <a:rPr kumimoji="1" lang="ja-JP" altLang="en-US" sz="1200" b="0" i="0" u="none" strike="noStrike" kern="1200" cap="none" spc="0" normalizeH="0" baseline="0" noProof="0" smtClean="0">
                <a:ln>
                  <a:noFill/>
                </a:ln>
                <a:solidFill>
                  <a:prstClr val="white">
                    <a:lumMod val="50000"/>
                  </a:prstClr>
                </a:solidFill>
                <a:effectLst/>
                <a:uLnTx/>
                <a:uFillTx/>
                <a:latin typeface="Arial"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1" lang="ja-JP" altLang="en-US" sz="1200" b="0" i="0" u="none" strike="noStrike" kern="1200" cap="none" spc="0" normalizeH="0" baseline="0" noProof="0" dirty="0">
              <a:ln>
                <a:noFill/>
              </a:ln>
              <a:solidFill>
                <a:prstClr val="white">
                  <a:lumMod val="50000"/>
                </a:prstClr>
              </a:solidFill>
              <a:effectLst/>
              <a:uLnTx/>
              <a:uFillTx/>
              <a:latin typeface="Arial" charset="0"/>
              <a:ea typeface="ＭＳ Ｐゴシック" charset="-128"/>
              <a:cs typeface="+mn-cs"/>
            </a:endParaRPr>
          </a:p>
        </p:txBody>
      </p:sp>
      <p:sp>
        <p:nvSpPr>
          <p:cNvPr id="16" name="テキスト ボックス 1"/>
          <p:cNvSpPr txBox="1"/>
          <p:nvPr/>
        </p:nvSpPr>
        <p:spPr>
          <a:xfrm>
            <a:off x="0" y="130110"/>
            <a:ext cx="9906000" cy="849367"/>
          </a:xfrm>
          <a:prstGeom prst="rect">
            <a:avLst/>
          </a:prstGeom>
          <a:gradFill flip="none" rotWithShape="1">
            <a:gsLst>
              <a:gs pos="0">
                <a:srgbClr val="FF0066"/>
              </a:gs>
              <a:gs pos="72000">
                <a:srgbClr val="FF6699"/>
              </a:gs>
              <a:gs pos="100000">
                <a:srgbClr val="FF0066"/>
              </a:gs>
            </a:gsLst>
            <a:lin ang="0" scaled="1"/>
            <a:tileRect/>
          </a:gradFill>
          <a:ln w="6350">
            <a:noFill/>
            <a:miter lim="800000"/>
            <a:headEnd/>
            <a:tailEnd/>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eaLnBrk="0" hangingPunct="0">
              <a:lnSpc>
                <a:spcPts val="3000"/>
              </a:lnSpc>
              <a:spcBef>
                <a:spcPts val="3000"/>
              </a:spcBef>
              <a:defRPr sz="2600" kern="100">
                <a:solidFill>
                  <a:prstClr val="white"/>
                </a:solidFill>
                <a:ea typeface="ＤＨＰ特太ゴシック体"/>
                <a:cs typeface="Times New Roman"/>
              </a:defRPr>
            </a:lvl1pPr>
            <a:lvl2pPr algn="ctr" eaLnBrk="0" hangingPunct="0">
              <a:defRPr sz="4400"/>
            </a:lvl2pPr>
            <a:lvl3pPr algn="ctr" eaLnBrk="0" hangingPunct="0">
              <a:defRPr sz="4400"/>
            </a:lvl3pPr>
            <a:lvl4pPr algn="ctr" eaLnBrk="0" hangingPunct="0">
              <a:defRPr sz="4400"/>
            </a:lvl4pPr>
            <a:lvl5pPr algn="ctr" eaLnBrk="0" hangingPunct="0">
              <a:defRPr sz="4400"/>
            </a:lvl5pPr>
            <a:lvl6pPr marL="456237" algn="ctr" fontAlgn="base">
              <a:spcBef>
                <a:spcPct val="0"/>
              </a:spcBef>
              <a:spcAft>
                <a:spcPct val="0"/>
              </a:spcAft>
              <a:defRPr sz="4400"/>
            </a:lvl6pPr>
            <a:lvl7pPr marL="912476" algn="ctr" fontAlgn="base">
              <a:spcBef>
                <a:spcPct val="0"/>
              </a:spcBef>
              <a:spcAft>
                <a:spcPct val="0"/>
              </a:spcAft>
              <a:defRPr sz="4400"/>
            </a:lvl7pPr>
            <a:lvl8pPr marL="1368717" algn="ctr" fontAlgn="base">
              <a:spcBef>
                <a:spcPct val="0"/>
              </a:spcBef>
              <a:spcAft>
                <a:spcPct val="0"/>
              </a:spcAft>
              <a:defRPr sz="4400"/>
            </a:lvl8pPr>
            <a:lvl9pPr marL="1824954" algn="ctr" fontAlgn="base">
              <a:spcBef>
                <a:spcPct val="0"/>
              </a:spcBef>
              <a:spcAft>
                <a:spcPct val="0"/>
              </a:spcAft>
              <a:defRPr sz="4400"/>
            </a:lvl9pPr>
          </a:lstStyle>
          <a:p>
            <a:pPr marL="0" indent="0">
              <a:spcBef>
                <a:spcPts val="600"/>
              </a:spcBef>
              <a:buNone/>
            </a:pPr>
            <a:endParaRPr lang="en-US" altLang="ja-JP" sz="2400" dirty="0">
              <a:latin typeface="HG丸ｺﾞｼｯｸM-PRO" panose="020F0600000000000000" pitchFamily="50" charset="-128"/>
              <a:ea typeface="HG丸ｺﾞｼｯｸM-PRO" panose="020F0600000000000000" pitchFamily="50" charset="-128"/>
            </a:endParaRPr>
          </a:p>
          <a:p>
            <a:pPr>
              <a:spcBef>
                <a:spcPts val="0"/>
              </a:spcBef>
            </a:pPr>
            <a:r>
              <a:rPr lang="ja-JP" altLang="en-US" dirty="0">
                <a:latin typeface="HG丸ｺﾞｼｯｸM-PRO" panose="020F0600000000000000" pitchFamily="50" charset="-128"/>
                <a:ea typeface="HG丸ｺﾞｼｯｸM-PRO" panose="020F0600000000000000" pitchFamily="50" charset="-128"/>
              </a:rPr>
              <a:t>　ワーク・ライフ・バランスの実現に向かう</a:t>
            </a:r>
            <a:endParaRPr lang="en-US" altLang="ja-JP" dirty="0">
              <a:latin typeface="HG丸ｺﾞｼｯｸM-PRO" panose="020F0600000000000000" pitchFamily="50" charset="-128"/>
              <a:ea typeface="HG丸ｺﾞｼｯｸM-PRO" panose="020F0600000000000000" pitchFamily="50" charset="-128"/>
            </a:endParaRPr>
          </a:p>
          <a:p>
            <a:pPr>
              <a:spcBef>
                <a:spcPts val="0"/>
              </a:spcBef>
            </a:pPr>
            <a:r>
              <a:rPr lang="ja-JP" altLang="en-US" dirty="0">
                <a:latin typeface="HG丸ｺﾞｼｯｸM-PRO" panose="020F0600000000000000" pitchFamily="50" charset="-128"/>
                <a:ea typeface="HG丸ｺﾞｼｯｸM-PRO" panose="020F0600000000000000" pitchFamily="50" charset="-128"/>
              </a:rPr>
              <a:t>気運の醸成</a:t>
            </a:r>
          </a:p>
          <a:p>
            <a:pPr marL="0" indent="0">
              <a:spcBef>
                <a:spcPts val="0"/>
              </a:spcBef>
              <a:buNone/>
            </a:pPr>
            <a:endParaRPr lang="en-US" altLang="ja-JP" sz="2800" dirty="0">
              <a:latin typeface="HG丸ｺﾞｼｯｸM-PRO" panose="020F0600000000000000" pitchFamily="50" charset="-128"/>
              <a:ea typeface="HG丸ｺﾞｼｯｸM-PRO" panose="020F0600000000000000" pitchFamily="50" charset="-128"/>
            </a:endParaRPr>
          </a:p>
        </p:txBody>
      </p:sp>
      <p:pic>
        <p:nvPicPr>
          <p:cNvPr id="5" name="図 4" descr="テキスト&#10;&#10;AI 生成コンテンツは誤りを含む可能性があります。">
            <a:extLst>
              <a:ext uri="{FF2B5EF4-FFF2-40B4-BE49-F238E27FC236}">
                <a16:creationId xmlns:a16="http://schemas.microsoft.com/office/drawing/2014/main" id="{23609046-6E2A-F669-BBBD-0D082DEB69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8409" y="1223755"/>
            <a:ext cx="3005121" cy="907547"/>
          </a:xfrm>
          <a:prstGeom prst="rect">
            <a:avLst/>
          </a:prstGeom>
        </p:spPr>
      </p:pic>
    </p:spTree>
    <p:extLst>
      <p:ext uri="{BB962C8B-B14F-4D97-AF65-F5344CB8AC3E}">
        <p14:creationId xmlns:p14="http://schemas.microsoft.com/office/powerpoint/2010/main" val="2684344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コンテンツ プレースホルダー 2"/>
          <p:cNvSpPr txBox="1">
            <a:spLocks/>
          </p:cNvSpPr>
          <p:nvPr/>
        </p:nvSpPr>
        <p:spPr>
          <a:xfrm>
            <a:off x="402303" y="4785921"/>
            <a:ext cx="6631233" cy="1474078"/>
          </a:xfrm>
          <a:prstGeom prst="rect">
            <a:avLst/>
          </a:prstGeom>
          <a:ln>
            <a:no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1" lang="ja-JP" altLang="en-US" sz="1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endParaRPr kumimoji="1" lang="en-US" altLang="ja-JP" sz="14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endParaRPr kumimoji="1" lang="ja-JP" altLang="en-US" sz="1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endParaRPr kumimoji="1" lang="ja-JP"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3" name="スライド番号プレースホルダー 2"/>
          <p:cNvSpPr>
            <a:spLocks noGrp="1"/>
          </p:cNvSpPr>
          <p:nvPr>
            <p:ph type="sldNum" sz="quarter" idx="12"/>
          </p:nvPr>
        </p:nvSpPr>
        <p:spPr>
          <a:xfrm>
            <a:off x="7476888" y="6386238"/>
            <a:ext cx="2311400" cy="365125"/>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5A05A7F-8CE3-4109-9362-34BB9F9E23C9}" type="slidenum">
              <a:rPr kumimoji="1" lang="ja-JP" altLang="en-US" sz="1200" b="0" i="0" u="none" strike="noStrike" kern="1200" cap="none" spc="0" normalizeH="0" baseline="0" noProof="0" smtClean="0">
                <a:ln>
                  <a:noFill/>
                </a:ln>
                <a:solidFill>
                  <a:prstClr val="white">
                    <a:lumMod val="50000"/>
                  </a:prstClr>
                </a:solidFill>
                <a:effectLst/>
                <a:uLnTx/>
                <a:uFillTx/>
                <a:latin typeface="Arial"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1" lang="ja-JP" altLang="en-US" sz="1200" b="0" i="0" u="none" strike="noStrike" kern="1200" cap="none" spc="0" normalizeH="0" baseline="0" noProof="0" dirty="0">
              <a:ln>
                <a:noFill/>
              </a:ln>
              <a:solidFill>
                <a:prstClr val="white">
                  <a:lumMod val="50000"/>
                </a:prstClr>
              </a:solidFill>
              <a:effectLst/>
              <a:uLnTx/>
              <a:uFillTx/>
              <a:latin typeface="Arial" charset="0"/>
              <a:ea typeface="ＭＳ Ｐゴシック" charset="-128"/>
              <a:cs typeface="+mn-cs"/>
            </a:endParaRPr>
          </a:p>
        </p:txBody>
      </p:sp>
      <p:sp>
        <p:nvSpPr>
          <p:cNvPr id="10" name="コンテンツ プレースホルダー 2"/>
          <p:cNvSpPr txBox="1">
            <a:spLocks/>
          </p:cNvSpPr>
          <p:nvPr/>
        </p:nvSpPr>
        <p:spPr>
          <a:xfrm>
            <a:off x="278363" y="1611845"/>
            <a:ext cx="9025093" cy="4205294"/>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1" lang="ja-JP" altLang="en-US" sz="2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a:t>
            </a:r>
            <a:r>
              <a:rPr kumimoji="1" lang="ja-JP" altLang="en-US" sz="2200" b="0" i="0" u="none" strike="noStrike" kern="1200" cap="none"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従業員が仕事と生活の調和を図れるよう積極的に取り組んでいる</a:t>
            </a:r>
            <a:br>
              <a:rPr kumimoji="1" lang="en-US" altLang="ja-JP" sz="2200" b="0" i="0" u="none" strike="noStrike" kern="1200" cap="none" normalizeH="0" baseline="0" noProof="0" dirty="0">
                <a:ln>
                  <a:noFill/>
                </a:ln>
                <a:solidFill>
                  <a:prstClr val="black"/>
                </a:solidFill>
                <a:effectLst/>
                <a:uLnTx/>
                <a:uFillTx/>
                <a:latin typeface="Meiryo UI" panose="020B0604030504040204" pitchFamily="50" charset="-128"/>
                <a:ea typeface="Meiryo UI" panose="020B0604030504040204" pitchFamily="50" charset="-128"/>
              </a:rPr>
            </a:br>
            <a:r>
              <a:rPr kumimoji="1" lang="ja-JP" altLang="en-US" sz="2200" b="0" i="0" u="none" strike="noStrike" kern="1200" cap="none"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企業を「愛知県ファミリー・フレンドリー企業」として登録。</a:t>
            </a:r>
            <a:endParaRPr lang="en-US" altLang="ja-JP" sz="2200" dirty="0">
              <a:solidFill>
                <a:prstClr val="black"/>
              </a:solidFill>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1" lang="ja-JP" altLang="en-US"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1" lang="en-US" altLang="ja-JP"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202</a:t>
            </a:r>
            <a:r>
              <a:rPr lang="en-US" altLang="ja-JP" sz="2200" dirty="0">
                <a:solidFill>
                  <a:prstClr val="black"/>
                </a:solidFill>
                <a:latin typeface="Meiryo UI" panose="020B0604030504040204" pitchFamily="50" charset="-128"/>
                <a:ea typeface="Meiryo UI" panose="020B0604030504040204" pitchFamily="50" charset="-128"/>
              </a:rPr>
              <a:t>6</a:t>
            </a:r>
            <a:r>
              <a:rPr kumimoji="1" lang="ja-JP" altLang="en-US"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年</a:t>
            </a:r>
            <a:r>
              <a:rPr kumimoji="1" lang="en-US" altLang="ja-JP"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5</a:t>
            </a:r>
            <a:r>
              <a:rPr kumimoji="1" lang="ja-JP" altLang="en-US"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月末現在</a:t>
            </a:r>
            <a:r>
              <a:rPr lang="en-US" altLang="ja-JP" sz="2200" dirty="0">
                <a:solidFill>
                  <a:prstClr val="black"/>
                </a:solidFill>
                <a:latin typeface="Meiryo UI" panose="020B0604030504040204" pitchFamily="50" charset="-128"/>
                <a:ea typeface="Meiryo UI" panose="020B0604030504040204" pitchFamily="50" charset="-128"/>
              </a:rPr>
              <a:t>1,894</a:t>
            </a:r>
            <a:r>
              <a:rPr kumimoji="1" lang="ja-JP" altLang="en-US" sz="22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社</a:t>
            </a:r>
            <a:r>
              <a:rPr kumimoji="1" lang="ja-JP" altLang="en-US"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endParaRPr lang="en-US" altLang="ja-JP" sz="2200" dirty="0">
              <a:solidFill>
                <a:prstClr val="black"/>
              </a:solidFill>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endParaRPr lang="en-US" altLang="ja-JP" sz="2200" dirty="0">
              <a:solidFill>
                <a:prstClr val="black"/>
              </a:solidFill>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1" lang="ja-JP" altLang="en-US"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1" lang="en-US" altLang="ja-JP"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WEB</a:t>
            </a:r>
            <a:r>
              <a:rPr kumimoji="1" lang="ja-JP" altLang="en-US"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サイト「ファミフレネットあいち」の運営 </a:t>
            </a:r>
            <a:endParaRPr kumimoji="1" lang="en-US" altLang="ja-JP"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1" lang="en-US" altLang="ja-JP"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1" lang="ja-JP" altLang="en-US"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・ワーク・ライフ・バランス普及コンサルタントの派遣</a:t>
            </a:r>
            <a:endParaRPr kumimoji="1" lang="en-US" altLang="ja-JP"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1" lang="ja-JP" altLang="en-US"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・特に優れた取組を行っている企業を知事表彰</a:t>
            </a:r>
            <a:endParaRPr kumimoji="1" lang="en-US" altLang="ja-JP"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ja-JP" altLang="en-US" sz="2200" dirty="0">
                <a:solidFill>
                  <a:prstClr val="black"/>
                </a:solidFill>
                <a:latin typeface="Meiryo UI" panose="020B0604030504040204" pitchFamily="50" charset="-128"/>
                <a:ea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rPr>
              <a:t>　</a:t>
            </a:r>
            <a:endParaRPr lang="en-US" altLang="ja-JP" sz="1600" dirty="0">
              <a:solidFill>
                <a:prstClr val="black"/>
              </a:solidFill>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lang="en-US" altLang="ja-JP" sz="1600" dirty="0">
                <a:solidFill>
                  <a:prstClr val="black"/>
                </a:solidFill>
                <a:latin typeface="Meiryo UI" panose="020B0604030504040204" pitchFamily="50" charset="-128"/>
                <a:ea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2025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年度</a:t>
            </a:r>
            <a:r>
              <a:rPr lang="ja-JP" altLang="en-US" sz="1600" dirty="0">
                <a:solidFill>
                  <a:prstClr val="black"/>
                </a:solidFill>
                <a:latin typeface="Meiryo UI" panose="020B0604030504040204" pitchFamily="50" charset="-128"/>
                <a:ea typeface="Meiryo UI" panose="020B0604030504040204" pitchFamily="50" charset="-128"/>
              </a:rPr>
              <a:t>表彰企業の取組事例</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lvl="0" indent="0">
              <a:spcBef>
                <a:spcPts val="600"/>
              </a:spcBef>
              <a:buNone/>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rPr>
              <a:t>・業務負荷の可視化や</a:t>
            </a:r>
            <a:r>
              <a:rPr lang="en-US" altLang="ja-JP" sz="1600" dirty="0">
                <a:solidFill>
                  <a:prstClr val="black"/>
                </a:solidFill>
                <a:latin typeface="Meiryo UI" panose="020B0604030504040204" pitchFamily="50" charset="-128"/>
                <a:ea typeface="Meiryo UI" panose="020B0604030504040204" pitchFamily="50" charset="-128"/>
              </a:rPr>
              <a:t>LGBTQ</a:t>
            </a:r>
            <a:r>
              <a:rPr lang="ja-JP" altLang="en-US" sz="1600" dirty="0">
                <a:solidFill>
                  <a:prstClr val="black"/>
                </a:solidFill>
                <a:latin typeface="Meiryo UI" panose="020B0604030504040204" pitchFamily="50" charset="-128"/>
                <a:ea typeface="Meiryo UI" panose="020B0604030504040204" pitchFamily="50" charset="-128"/>
              </a:rPr>
              <a:t>向けの更衣室の設置</a:t>
            </a:r>
            <a:endParaRPr lang="en-US" altLang="ja-JP" sz="1600" dirty="0">
              <a:solidFill>
                <a:prstClr val="black"/>
              </a:solidFill>
              <a:latin typeface="Meiryo UI" panose="020B0604030504040204" pitchFamily="50" charset="-128"/>
              <a:ea typeface="Meiryo UI" panose="020B0604030504040204" pitchFamily="50" charset="-128"/>
            </a:endParaRPr>
          </a:p>
          <a:p>
            <a:pPr marL="0" lvl="0" indent="0">
              <a:spcBef>
                <a:spcPts val="600"/>
              </a:spcBef>
              <a:buNone/>
              <a:defRPr/>
            </a:pPr>
            <a:r>
              <a:rPr lang="ja-JP" altLang="en-US" sz="1600" dirty="0">
                <a:solidFill>
                  <a:prstClr val="black"/>
                </a:solidFill>
                <a:latin typeface="Meiryo UI" panose="020B0604030504040204" pitchFamily="50" charset="-128"/>
                <a:ea typeface="Meiryo UI" panose="020B0604030504040204" pitchFamily="50" charset="-128"/>
              </a:rPr>
              <a:t>　　　・従業員の趣味のための費用を一部負担</a:t>
            </a:r>
            <a:br>
              <a:rPr lang="en-US" altLang="ja-JP" sz="1600" dirty="0">
                <a:solidFill>
                  <a:prstClr val="black"/>
                </a:solidFill>
                <a:latin typeface="Meiryo UI" panose="020B0604030504040204" pitchFamily="50" charset="-128"/>
                <a:ea typeface="Meiryo UI" panose="020B0604030504040204" pitchFamily="50" charset="-128"/>
              </a:rPr>
            </a:b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・仕事と育児の両立について代表自ら全社員との１</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on</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１ミーティングを実施</a:t>
            </a:r>
            <a:r>
              <a:rPr kumimoji="1" lang="ja-JP" altLang="en-US" sz="2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a:t>
            </a:r>
            <a:endParaRPr kumimoji="1" lang="en-US" altLang="ja-JP" sz="2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1" name="テキスト ボックス 10"/>
          <p:cNvSpPr txBox="1"/>
          <p:nvPr/>
        </p:nvSpPr>
        <p:spPr>
          <a:xfrm>
            <a:off x="317485" y="1040861"/>
            <a:ext cx="6631233" cy="600164"/>
          </a:xfrm>
          <a:prstGeom prst="rect">
            <a:avLst/>
          </a:prstGeom>
          <a:solidFill>
            <a:srgbClr val="2DC8FF"/>
          </a:solidFill>
          <a:ln>
            <a:solidFill>
              <a:schemeClr val="tx1"/>
            </a:solidFill>
          </a:ln>
        </p:spPr>
        <p:txBody>
          <a:bodyPr wrap="square" rtlCol="0">
            <a:spAutoFit/>
          </a:body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1" lang="ja-JP" altLang="en-US"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rPr>
              <a:t>愛知県ファミリー・フレンドリー企業登録制度</a:t>
            </a:r>
          </a:p>
        </p:txBody>
      </p:sp>
      <p:pic>
        <p:nvPicPr>
          <p:cNvPr id="18" name="Picture 3" descr="E:\愛知県ファミリー・フレンドリー・マーク.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121016" y="1668210"/>
            <a:ext cx="1283687" cy="1184942"/>
          </a:xfrm>
          <a:prstGeom prst="rect">
            <a:avLst/>
          </a:prstGeom>
          <a:noFill/>
          <a:extLst>
            <a:ext uri="{909E8E84-426E-40DD-AFC4-6F175D3DCCD1}">
              <a14:hiddenFill xmlns:a14="http://schemas.microsoft.com/office/drawing/2010/main">
                <a:solidFill>
                  <a:srgbClr val="FFFFFF"/>
                </a:solidFill>
              </a14:hiddenFill>
            </a:ext>
          </a:extLst>
        </p:spPr>
      </p:pic>
      <p:sp>
        <p:nvSpPr>
          <p:cNvPr id="19" name="テキスト ボックス 18"/>
          <p:cNvSpPr txBox="1"/>
          <p:nvPr/>
        </p:nvSpPr>
        <p:spPr>
          <a:xfrm>
            <a:off x="7737433" y="2909516"/>
            <a:ext cx="2050855" cy="21544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Arial" pitchFamily="34" charset="0"/>
                <a:ea typeface="ＭＳ Ｐゴシック" pitchFamily="50" charset="-128"/>
                <a:cs typeface="+mn-cs"/>
              </a:rPr>
              <a:t>愛知県ファミリー・フレンドリー企業マーク</a:t>
            </a:r>
          </a:p>
        </p:txBody>
      </p:sp>
      <p:sp>
        <p:nvSpPr>
          <p:cNvPr id="16" name="テキスト ボックス 1"/>
          <p:cNvSpPr txBox="1"/>
          <p:nvPr/>
        </p:nvSpPr>
        <p:spPr>
          <a:xfrm>
            <a:off x="2450" y="89273"/>
            <a:ext cx="9906000" cy="761842"/>
          </a:xfrm>
          <a:prstGeom prst="rect">
            <a:avLst/>
          </a:prstGeom>
          <a:gradFill flip="none" rotWithShape="1">
            <a:gsLst>
              <a:gs pos="0">
                <a:srgbClr val="FF0066"/>
              </a:gs>
              <a:gs pos="72000">
                <a:srgbClr val="FF6699"/>
              </a:gs>
              <a:gs pos="100000">
                <a:srgbClr val="FF0066"/>
              </a:gs>
            </a:gsLst>
            <a:lin ang="0" scaled="1"/>
            <a:tileRect/>
          </a:gradFill>
          <a:ln w="6350">
            <a:noFill/>
            <a:miter lim="800000"/>
            <a:headEnd/>
            <a:tailEnd/>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eaLnBrk="0" hangingPunct="0">
              <a:lnSpc>
                <a:spcPts val="3000"/>
              </a:lnSpc>
              <a:spcBef>
                <a:spcPts val="3000"/>
              </a:spcBef>
              <a:defRPr sz="2600" kern="100">
                <a:solidFill>
                  <a:prstClr val="white"/>
                </a:solidFill>
                <a:ea typeface="ＤＨＰ特太ゴシック体"/>
                <a:cs typeface="Times New Roman"/>
              </a:defRPr>
            </a:lvl1pPr>
            <a:lvl2pPr algn="ctr" eaLnBrk="0" hangingPunct="0">
              <a:defRPr sz="4400"/>
            </a:lvl2pPr>
            <a:lvl3pPr algn="ctr" eaLnBrk="0" hangingPunct="0">
              <a:defRPr sz="4400"/>
            </a:lvl3pPr>
            <a:lvl4pPr algn="ctr" eaLnBrk="0" hangingPunct="0">
              <a:defRPr sz="4400"/>
            </a:lvl4pPr>
            <a:lvl5pPr algn="ctr" eaLnBrk="0" hangingPunct="0">
              <a:defRPr sz="4400"/>
            </a:lvl5pPr>
            <a:lvl6pPr marL="456237" algn="ctr" fontAlgn="base">
              <a:spcBef>
                <a:spcPct val="0"/>
              </a:spcBef>
              <a:spcAft>
                <a:spcPct val="0"/>
              </a:spcAft>
              <a:defRPr sz="4400"/>
            </a:lvl6pPr>
            <a:lvl7pPr marL="912476" algn="ctr" fontAlgn="base">
              <a:spcBef>
                <a:spcPct val="0"/>
              </a:spcBef>
              <a:spcAft>
                <a:spcPct val="0"/>
              </a:spcAft>
              <a:defRPr sz="4400"/>
            </a:lvl7pPr>
            <a:lvl8pPr marL="1368717" algn="ctr" fontAlgn="base">
              <a:spcBef>
                <a:spcPct val="0"/>
              </a:spcBef>
              <a:spcAft>
                <a:spcPct val="0"/>
              </a:spcAft>
              <a:defRPr sz="4400"/>
            </a:lvl8pPr>
            <a:lvl9pPr marL="1824954" algn="ctr" fontAlgn="base">
              <a:spcBef>
                <a:spcPct val="0"/>
              </a:spcBef>
              <a:spcAft>
                <a:spcPct val="0"/>
              </a:spcAft>
              <a:defRPr sz="4400"/>
            </a:lvl9pPr>
          </a:lstStyle>
          <a:p>
            <a:pPr marL="0" marR="215900" lvl="0" indent="0" defTabSz="914400" rtl="0" eaLnBrk="0" fontAlgn="base" latinLnBrk="0" hangingPunct="0">
              <a:lnSpc>
                <a:spcPts val="3000"/>
              </a:lnSpc>
              <a:spcBef>
                <a:spcPts val="3000"/>
              </a:spcBef>
              <a:spcAft>
                <a:spcPct val="0"/>
              </a:spcAft>
              <a:buClrTx/>
              <a:buSzTx/>
              <a:buFontTx/>
              <a:buNone/>
              <a:tabLst/>
              <a:defRPr/>
            </a:pPr>
            <a:r>
              <a:rPr kumimoji="1" lang="ja-JP" altLang="en-US" sz="3200" b="0" i="0" u="none" strike="noStrike" kern="1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rPr>
              <a:t>仕事と育児・介護・治療等との両立支援</a:t>
            </a:r>
            <a:r>
              <a:rPr lang="ja-JP" altLang="en-US" sz="3200" dirty="0">
                <a:latin typeface="HG丸ｺﾞｼｯｸM-PRO" panose="020F0600000000000000" pitchFamily="50" charset="-128"/>
                <a:ea typeface="HG丸ｺﾞｼｯｸM-PRO" panose="020F0600000000000000" pitchFamily="50" charset="-128"/>
              </a:rPr>
              <a:t>　　　　　　  　　　</a:t>
            </a:r>
            <a:endParaRPr kumimoji="1" lang="ja-JP" altLang="en-US" sz="3200" b="0" i="0" u="none" strike="noStrike" kern="1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endParaRPr>
          </a:p>
        </p:txBody>
      </p:sp>
      <p:sp>
        <p:nvSpPr>
          <p:cNvPr id="20" name="テキスト ボックス 22"/>
          <p:cNvSpPr txBox="1"/>
          <p:nvPr/>
        </p:nvSpPr>
        <p:spPr>
          <a:xfrm>
            <a:off x="6584919" y="5433434"/>
            <a:ext cx="3453646" cy="253916"/>
          </a:xfrm>
          <a:prstGeom prst="rect">
            <a:avLst/>
          </a:prstGeom>
          <a:noFill/>
        </p:spPr>
        <p:txBody>
          <a:bodyPr wrap="square">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2025</a:t>
            </a:r>
            <a:r>
              <a:rPr kumimoji="1" lang="ja-JP" altLang="en-US" sz="105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年度「愛知県ファミリー・フレンドリー企業」表彰式</a:t>
            </a:r>
            <a:endParaRPr kumimoji="1" lang="en-US" altLang="ja-JP" sz="105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pic>
        <p:nvPicPr>
          <p:cNvPr id="4" name="図 3" descr="人, 屋外, 建物, 民衆 が含まれている画像&#10;&#10;AI 生成コンテンツは誤りを含む可能性があります。">
            <a:extLst>
              <a:ext uri="{FF2B5EF4-FFF2-40B4-BE49-F238E27FC236}">
                <a16:creationId xmlns:a16="http://schemas.microsoft.com/office/drawing/2014/main" id="{7EB0452A-F2B8-B31D-2101-B4D49A26252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19360" y="3429000"/>
            <a:ext cx="2868928" cy="2004434"/>
          </a:xfrm>
          <a:prstGeom prst="rect">
            <a:avLst/>
          </a:prstGeom>
        </p:spPr>
      </p:pic>
      <p:pic>
        <p:nvPicPr>
          <p:cNvPr id="2" name="図 1">
            <a:extLst>
              <a:ext uri="{FF2B5EF4-FFF2-40B4-BE49-F238E27FC236}">
                <a16:creationId xmlns:a16="http://schemas.microsoft.com/office/drawing/2014/main" id="{9A0B79CD-5A05-EF87-E761-3A8D3F15A6B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45707" y="3248980"/>
            <a:ext cx="772406" cy="1183772"/>
          </a:xfrm>
          <a:prstGeom prst="rect">
            <a:avLst/>
          </a:prstGeom>
          <a:noFill/>
          <a:ln>
            <a:noFill/>
          </a:ln>
        </p:spPr>
      </p:pic>
    </p:spTree>
    <p:extLst>
      <p:ext uri="{BB962C8B-B14F-4D97-AF65-F5344CB8AC3E}">
        <p14:creationId xmlns:p14="http://schemas.microsoft.com/office/powerpoint/2010/main" val="13971679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5A60F3BC-5305-4279-7717-618667C0364E}"/>
              </a:ext>
            </a:extLst>
          </p:cNvPr>
          <p:cNvSpPr>
            <a:spLocks noGrp="1"/>
          </p:cNvSpPr>
          <p:nvPr>
            <p:ph type="sldNum" sz="quarter" idx="12"/>
          </p:nvPr>
        </p:nvSpPr>
        <p:spPr/>
        <p:txBody>
          <a:bodyPr/>
          <a:lstStyle/>
          <a:p>
            <a:pPr>
              <a:defRPr/>
            </a:pPr>
            <a:fld id="{A5A05A7F-8CE3-4109-9362-34BB9F9E23C9}" type="slidenum">
              <a:rPr lang="ja-JP" altLang="en-US" smtClean="0">
                <a:solidFill>
                  <a:schemeClr val="bg1"/>
                </a:solidFill>
              </a:rPr>
              <a:pPr>
                <a:defRPr/>
              </a:pPr>
              <a:t>17</a:t>
            </a:fld>
            <a:endParaRPr lang="ja-JP" altLang="en-US" dirty="0">
              <a:solidFill>
                <a:schemeClr val="bg1"/>
              </a:solidFill>
            </a:endParaRPr>
          </a:p>
        </p:txBody>
      </p:sp>
      <p:sp>
        <p:nvSpPr>
          <p:cNvPr id="5" name="字幕 2">
            <a:extLst>
              <a:ext uri="{FF2B5EF4-FFF2-40B4-BE49-F238E27FC236}">
                <a16:creationId xmlns:a16="http://schemas.microsoft.com/office/drawing/2014/main" id="{F82E6CE3-70EE-FFD9-D0E7-F2CE259375E8}"/>
              </a:ext>
            </a:extLst>
          </p:cNvPr>
          <p:cNvSpPr txBox="1">
            <a:spLocks/>
          </p:cNvSpPr>
          <p:nvPr/>
        </p:nvSpPr>
        <p:spPr>
          <a:xfrm>
            <a:off x="224334" y="1452210"/>
            <a:ext cx="9046154" cy="5524765"/>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a:lstStyle>
          <a:p>
            <a:pPr marL="0" indent="0">
              <a:lnSpc>
                <a:spcPts val="2000"/>
              </a:lnSpc>
              <a:spcBef>
                <a:spcPts val="600"/>
              </a:spcBef>
              <a:spcAft>
                <a:spcPts val="0"/>
              </a:spcAft>
              <a:buNone/>
            </a:pPr>
            <a:r>
              <a:rPr lang="ja-JP" altLang="en-US" sz="1800"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　中小企業男性育児休業取得促進奨励金</a:t>
            </a:r>
            <a:endParaRPr lang="en-US" altLang="ja-JP" sz="1800"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2000"/>
              </a:lnSpc>
              <a:spcBef>
                <a:spcPts val="0"/>
              </a:spcBef>
              <a:spcAft>
                <a:spcPts val="0"/>
              </a:spcAft>
              <a:buNone/>
            </a:pP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養育する子が２歳になるまでの間に、男性従業員が育児休業を</a:t>
            </a:r>
            <a:endParaRPr lang="en-US" altLang="ja-JP"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2000"/>
              </a:lnSpc>
              <a:spcBef>
                <a:spcPts val="0"/>
              </a:spcBef>
              <a:spcAft>
                <a:spcPts val="0"/>
              </a:spcAft>
              <a:buNone/>
            </a:pP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通算</a:t>
            </a:r>
            <a:r>
              <a:rPr lang="en-US" altLang="ja-JP"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14</a:t>
            </a: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日以上取得し、当該従業員が原職等に復帰した場合に支給。</a:t>
            </a:r>
          </a:p>
          <a:p>
            <a:pPr marL="0" indent="0">
              <a:lnSpc>
                <a:spcPts val="2000"/>
              </a:lnSpc>
              <a:spcBef>
                <a:spcPts val="400"/>
              </a:spcBef>
              <a:spcAft>
                <a:spcPts val="0"/>
              </a:spcAft>
              <a:buNone/>
            </a:pPr>
            <a:r>
              <a:rPr lang="ja-JP" altLang="en-US" sz="1600" b="1"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a:t>
            </a:r>
            <a:r>
              <a:rPr lang="en-US" altLang="ja-JP" sz="1600" b="1"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支給対象</a:t>
            </a:r>
            <a:r>
              <a:rPr lang="en-US" altLang="ja-JP"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endPar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2000"/>
              </a:lnSpc>
              <a:spcBef>
                <a:spcPts val="0"/>
              </a:spcBef>
              <a:spcAft>
                <a:spcPts val="0"/>
              </a:spcAft>
              <a:buNone/>
            </a:pP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以下の要件を満たす中小企業等</a:t>
            </a:r>
          </a:p>
          <a:p>
            <a:pPr marL="133200" indent="0">
              <a:lnSpc>
                <a:spcPts val="2000"/>
              </a:lnSpc>
              <a:spcBef>
                <a:spcPts val="0"/>
              </a:spcBef>
              <a:spcAft>
                <a:spcPts val="0"/>
              </a:spcAft>
              <a:buNone/>
            </a:pP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・常時雇用する従業員の数が</a:t>
            </a:r>
            <a:r>
              <a:rPr lang="en-US" altLang="ja-JP"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300</a:t>
            </a: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人以下</a:t>
            </a:r>
          </a:p>
          <a:p>
            <a:pPr marL="133200" indent="0">
              <a:lnSpc>
                <a:spcPts val="2000"/>
              </a:lnSpc>
              <a:spcBef>
                <a:spcPts val="0"/>
              </a:spcBef>
              <a:spcAft>
                <a:spcPts val="0"/>
              </a:spcAft>
              <a:buNone/>
            </a:pP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・県内に本社（会社以外の場合は主たる事務所）を有する法人又は個人事業主</a:t>
            </a:r>
          </a:p>
          <a:p>
            <a:pPr marL="0" indent="0">
              <a:lnSpc>
                <a:spcPts val="2000"/>
              </a:lnSpc>
              <a:spcBef>
                <a:spcPts val="400"/>
              </a:spcBef>
              <a:spcAft>
                <a:spcPts val="0"/>
              </a:spcAft>
              <a:buNone/>
            </a:pPr>
            <a:r>
              <a:rPr lang="en-US" altLang="ja-JP"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a:t>
            </a:r>
            <a:r>
              <a:rPr lang="en-US" altLang="ja-JP"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主な支給要件</a:t>
            </a:r>
            <a:r>
              <a:rPr lang="en-US" altLang="ja-JP"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endPar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2000"/>
              </a:lnSpc>
              <a:spcBef>
                <a:spcPts val="0"/>
              </a:spcBef>
              <a:spcAft>
                <a:spcPts val="0"/>
              </a:spcAft>
              <a:buNone/>
            </a:pP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a:t>
            </a:r>
            <a:r>
              <a:rPr lang="en-US" altLang="ja-JP"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2023</a:t>
            </a: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年４月１日以降に育児休業を開始し、通算</a:t>
            </a:r>
            <a:r>
              <a:rPr lang="en-US" altLang="ja-JP"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14</a:t>
            </a: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日以上取得して</a:t>
            </a:r>
            <a:endParaRPr lang="en-US" altLang="ja-JP"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2000"/>
              </a:lnSpc>
              <a:spcBef>
                <a:spcPts val="0"/>
              </a:spcBef>
              <a:spcAft>
                <a:spcPts val="0"/>
              </a:spcAft>
              <a:buNone/>
            </a:pP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原職等に復帰していること。</a:t>
            </a:r>
          </a:p>
          <a:p>
            <a:pPr marL="0" indent="0">
              <a:lnSpc>
                <a:spcPts val="2000"/>
              </a:lnSpc>
              <a:spcBef>
                <a:spcPts val="400"/>
              </a:spcBef>
              <a:spcAft>
                <a:spcPts val="0"/>
              </a:spcAft>
              <a:buNone/>
            </a:pPr>
            <a:r>
              <a:rPr lang="en-US" altLang="ja-JP"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a:t>
            </a:r>
            <a:r>
              <a:rPr lang="en-US" altLang="ja-JP"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支給額</a:t>
            </a:r>
            <a:r>
              <a:rPr lang="en-US" altLang="ja-JP"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１事業者につき１回限り</a:t>
            </a:r>
          </a:p>
          <a:p>
            <a:pPr marL="0" indent="0">
              <a:lnSpc>
                <a:spcPts val="2000"/>
              </a:lnSpc>
              <a:spcBef>
                <a:spcPts val="0"/>
              </a:spcBef>
              <a:spcAft>
                <a:spcPts val="0"/>
              </a:spcAft>
              <a:buNone/>
            </a:pP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通算</a:t>
            </a:r>
            <a:r>
              <a:rPr lang="en-US" altLang="ja-JP"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14 </a:t>
            </a: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日以上：</a:t>
            </a:r>
            <a:r>
              <a:rPr lang="en-US" altLang="ja-JP"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50 </a:t>
            </a: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万円、通算</a:t>
            </a:r>
            <a:r>
              <a:rPr lang="en-US" altLang="ja-JP"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28 </a:t>
            </a: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日以上：</a:t>
            </a:r>
            <a:r>
              <a:rPr lang="en-US" altLang="ja-JP"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100 </a:t>
            </a: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万円　</a:t>
            </a:r>
            <a:endParaRPr lang="en-US" altLang="ja-JP"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2000"/>
              </a:lnSpc>
              <a:spcAft>
                <a:spcPts val="0"/>
              </a:spcAft>
              <a:buNone/>
            </a:pPr>
            <a:r>
              <a:rPr lang="ja-JP" altLang="en-US" sz="1800"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 アドバイザーの派遣</a:t>
            </a:r>
          </a:p>
          <a:p>
            <a:pPr marL="0" indent="0" algn="just">
              <a:lnSpc>
                <a:spcPts val="2000"/>
              </a:lnSpc>
              <a:spcBef>
                <a:spcPts val="0"/>
              </a:spcBef>
              <a:spcAft>
                <a:spcPts val="0"/>
              </a:spcAft>
              <a:buNone/>
            </a:pP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１社あたり３回まで専門家を派遣し、個々の企業の実情に合わせた支援を実施。</a:t>
            </a:r>
          </a:p>
          <a:p>
            <a:pPr marL="0" indent="0" algn="just">
              <a:lnSpc>
                <a:spcPts val="2000"/>
              </a:lnSpc>
              <a:spcBef>
                <a:spcPts val="300"/>
              </a:spcBef>
              <a:spcAft>
                <a:spcPts val="0"/>
              </a:spcAft>
              <a:buNone/>
            </a:pP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dirty="0">
                <a:solidFill>
                  <a:schemeClr val="tx1"/>
                </a:solidFill>
                <a:latin typeface="Meiryo UI" panose="020B0604030504040204" pitchFamily="50" charset="-128"/>
                <a:ea typeface="Meiryo UI" panose="020B0604030504040204" pitchFamily="50" charset="-128"/>
              </a:rPr>
              <a:t>・ 派遣回数：</a:t>
            </a:r>
            <a:r>
              <a:rPr lang="en-US" altLang="ja-JP" sz="1600" dirty="0">
                <a:solidFill>
                  <a:schemeClr val="tx1"/>
                </a:solidFill>
                <a:latin typeface="Meiryo UI" panose="020B0604030504040204" pitchFamily="50" charset="-128"/>
                <a:ea typeface="Meiryo UI" panose="020B0604030504040204" pitchFamily="50" charset="-128"/>
              </a:rPr>
              <a:t>75</a:t>
            </a:r>
            <a:r>
              <a:rPr lang="ja-JP" altLang="en-US" sz="1600" dirty="0">
                <a:solidFill>
                  <a:schemeClr val="tx1"/>
                </a:solidFill>
                <a:latin typeface="Meiryo UI" panose="020B0604030504040204" pitchFamily="50" charset="-128"/>
                <a:ea typeface="Meiryo UI" panose="020B0604030504040204" pitchFamily="50" charset="-128"/>
              </a:rPr>
              <a:t>回［</a:t>
            </a:r>
            <a:r>
              <a:rPr lang="en-US" altLang="ja-JP" sz="1600" dirty="0">
                <a:solidFill>
                  <a:schemeClr val="tx1"/>
                </a:solidFill>
                <a:latin typeface="Meiryo UI" panose="020B0604030504040204" pitchFamily="50" charset="-128"/>
                <a:ea typeface="Meiryo UI" panose="020B0604030504040204" pitchFamily="50" charset="-128"/>
              </a:rPr>
              <a:t>25</a:t>
            </a:r>
            <a:r>
              <a:rPr lang="ja-JP" altLang="en-US" sz="1600" dirty="0">
                <a:solidFill>
                  <a:schemeClr val="tx1"/>
                </a:solidFill>
                <a:latin typeface="Meiryo UI" panose="020B0604030504040204" pitchFamily="50" charset="-128"/>
                <a:ea typeface="Meiryo UI" panose="020B0604030504040204" pitchFamily="50" charset="-128"/>
              </a:rPr>
              <a:t>社（１社あたり３回）］</a:t>
            </a:r>
            <a:r>
              <a:rPr lang="ja-JP" altLang="en-US" sz="1600" b="1" spc="-50" dirty="0">
                <a:solidFill>
                  <a:schemeClr val="tx1"/>
                </a:solidFill>
                <a:latin typeface="Meiryo UI" panose="020B0604030504040204" pitchFamily="50" charset="-128"/>
                <a:ea typeface="Meiryo UI" panose="020B0604030504040204" pitchFamily="50" charset="-128"/>
              </a:rPr>
              <a:t> </a:t>
            </a:r>
            <a:r>
              <a:rPr lang="ja-JP" altLang="en-US" sz="1600" u="sng" spc="-50" dirty="0">
                <a:solidFill>
                  <a:schemeClr val="tx1"/>
                </a:solidFill>
                <a:latin typeface="Meiryo UI" panose="020B0604030504040204" pitchFamily="50" charset="-128"/>
                <a:ea typeface="Meiryo UI" panose="020B0604030504040204" pitchFamily="50" charset="-128"/>
              </a:rPr>
              <a:t>＜派遣先企業募集中！＞</a:t>
            </a: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2000"/>
              </a:lnSpc>
              <a:spcAft>
                <a:spcPts val="0"/>
              </a:spcAft>
              <a:buNone/>
            </a:pPr>
            <a:r>
              <a:rPr lang="ja-JP" altLang="en-US" sz="1800"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 普及啓発セミナーの開催</a:t>
            </a:r>
            <a:endParaRPr lang="en-US" altLang="ja-JP" sz="1800"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2000"/>
              </a:lnSpc>
              <a:spcBef>
                <a:spcPts val="0"/>
              </a:spcBef>
              <a:spcAft>
                <a:spcPts val="0"/>
              </a:spcAft>
              <a:buNone/>
            </a:pPr>
            <a:r>
              <a:rPr lang="ja-JP" altLang="en-US" sz="18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育児・介護休業法の改正ポイント等について解説する講座とグループワークを</a:t>
            </a:r>
            <a:endParaRPr lang="en-US" altLang="ja-JP"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2000"/>
              </a:lnSpc>
              <a:spcBef>
                <a:spcPts val="0"/>
              </a:spcBef>
              <a:spcAft>
                <a:spcPts val="0"/>
              </a:spcAft>
              <a:buNone/>
            </a:pP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組み合わせたセミナーを開催。</a:t>
            </a:r>
            <a:r>
              <a:rPr lang="en-US" altLang="ja-JP"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２回開催予定</a:t>
            </a:r>
            <a:r>
              <a:rPr lang="en-US" altLang="ja-JP"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endParaRPr lang="ja-JP" altLang="en-US" sz="16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861EA89C-D4FA-8AFB-7A82-3160882E0E55}"/>
              </a:ext>
            </a:extLst>
          </p:cNvPr>
          <p:cNvSpPr txBox="1"/>
          <p:nvPr/>
        </p:nvSpPr>
        <p:spPr>
          <a:xfrm>
            <a:off x="0" y="67055"/>
            <a:ext cx="9906000" cy="672153"/>
          </a:xfrm>
          <a:prstGeom prst="rect">
            <a:avLst/>
          </a:prstGeom>
          <a:gradFill flip="none" rotWithShape="1">
            <a:gsLst>
              <a:gs pos="0">
                <a:srgbClr val="FF0066"/>
              </a:gs>
              <a:gs pos="72000">
                <a:srgbClr val="FF6699"/>
              </a:gs>
              <a:gs pos="100000">
                <a:srgbClr val="FF0066"/>
              </a:gs>
            </a:gsLst>
            <a:lin ang="0" scaled="1"/>
            <a:tileRect/>
          </a:gradFill>
          <a:ln w="6350">
            <a:noFill/>
            <a:miter lim="800000"/>
            <a:headEnd/>
            <a:tailEnd/>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eaLnBrk="0" hangingPunct="0">
              <a:lnSpc>
                <a:spcPts val="3000"/>
              </a:lnSpc>
              <a:spcBef>
                <a:spcPts val="3000"/>
              </a:spcBef>
              <a:defRPr sz="2600" kern="100">
                <a:solidFill>
                  <a:prstClr val="white"/>
                </a:solidFill>
                <a:ea typeface="ＤＨＰ特太ゴシック体"/>
                <a:cs typeface="Times New Roman"/>
              </a:defRPr>
            </a:lvl1pPr>
            <a:lvl2pPr algn="ctr" eaLnBrk="0" hangingPunct="0">
              <a:defRPr sz="4400"/>
            </a:lvl2pPr>
            <a:lvl3pPr algn="ctr" eaLnBrk="0" hangingPunct="0">
              <a:defRPr sz="4400"/>
            </a:lvl3pPr>
            <a:lvl4pPr algn="ctr" eaLnBrk="0" hangingPunct="0">
              <a:defRPr sz="4400"/>
            </a:lvl4pPr>
            <a:lvl5pPr algn="ctr" eaLnBrk="0" hangingPunct="0">
              <a:defRPr sz="4400"/>
            </a:lvl5pPr>
            <a:lvl6pPr marL="456237" algn="ctr" fontAlgn="base">
              <a:spcBef>
                <a:spcPct val="0"/>
              </a:spcBef>
              <a:spcAft>
                <a:spcPct val="0"/>
              </a:spcAft>
              <a:defRPr sz="4400"/>
            </a:lvl6pPr>
            <a:lvl7pPr marL="912476" algn="ctr" fontAlgn="base">
              <a:spcBef>
                <a:spcPct val="0"/>
              </a:spcBef>
              <a:spcAft>
                <a:spcPct val="0"/>
              </a:spcAft>
              <a:defRPr sz="4400"/>
            </a:lvl7pPr>
            <a:lvl8pPr marL="1368717" algn="ctr" fontAlgn="base">
              <a:spcBef>
                <a:spcPct val="0"/>
              </a:spcBef>
              <a:spcAft>
                <a:spcPct val="0"/>
              </a:spcAft>
              <a:defRPr sz="4400"/>
            </a:lvl8pPr>
            <a:lvl9pPr marL="1824954" algn="ctr" fontAlgn="base">
              <a:spcBef>
                <a:spcPct val="0"/>
              </a:spcBef>
              <a:spcAft>
                <a:spcPct val="0"/>
              </a:spcAft>
              <a:defRPr sz="4400"/>
            </a:lvl9pPr>
          </a:lstStyle>
          <a:p>
            <a:pPr lvl="0">
              <a:defRPr/>
            </a:pPr>
            <a:r>
              <a:rPr lang="ja-JP" altLang="en-US" sz="3200" dirty="0">
                <a:latin typeface="HG丸ｺﾞｼｯｸM-PRO" panose="020F0600000000000000" pitchFamily="50" charset="-128"/>
                <a:ea typeface="HG丸ｺﾞｼｯｸM-PRO" panose="020F0600000000000000" pitchFamily="50" charset="-128"/>
              </a:rPr>
              <a:t>仕事と育児・介護・治療等との両立支援</a:t>
            </a:r>
            <a:r>
              <a:rPr kumimoji="1" lang="ja-JP" altLang="en-US" sz="2800" b="0" i="0" u="none" strike="noStrike" kern="1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rPr>
              <a:t>　</a:t>
            </a:r>
          </a:p>
        </p:txBody>
      </p:sp>
      <p:sp>
        <p:nvSpPr>
          <p:cNvPr id="7" name="テキスト ボックス 6">
            <a:extLst>
              <a:ext uri="{FF2B5EF4-FFF2-40B4-BE49-F238E27FC236}">
                <a16:creationId xmlns:a16="http://schemas.microsoft.com/office/drawing/2014/main" id="{9A7BE07D-929E-9C6B-5C82-BFBABBA17F34}"/>
              </a:ext>
            </a:extLst>
          </p:cNvPr>
          <p:cNvSpPr txBox="1"/>
          <p:nvPr/>
        </p:nvSpPr>
        <p:spPr>
          <a:xfrm>
            <a:off x="227475" y="863715"/>
            <a:ext cx="3690410" cy="557845"/>
          </a:xfrm>
          <a:prstGeom prst="rect">
            <a:avLst/>
          </a:prstGeom>
          <a:solidFill>
            <a:srgbClr val="2DC8FF"/>
          </a:solidFill>
          <a:ln>
            <a:solidFill>
              <a:schemeClr val="tx1"/>
            </a:solidFill>
          </a:ln>
        </p:spPr>
        <p:txBody>
          <a:bodyPr wrap="square" rtlCol="0">
            <a:spAutoFit/>
          </a:body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1" lang="ja-JP" altLang="en-US" sz="2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rPr>
              <a:t>男性の育児休業取得促進</a:t>
            </a:r>
          </a:p>
        </p:txBody>
      </p:sp>
      <p:sp>
        <p:nvSpPr>
          <p:cNvPr id="3" name="スライド番号プレースホルダー 2">
            <a:extLst>
              <a:ext uri="{FF2B5EF4-FFF2-40B4-BE49-F238E27FC236}">
                <a16:creationId xmlns:a16="http://schemas.microsoft.com/office/drawing/2014/main" id="{BB9A6A93-A7FA-C983-F52A-14B67EF00A28}"/>
              </a:ext>
            </a:extLst>
          </p:cNvPr>
          <p:cNvSpPr txBox="1">
            <a:spLocks/>
          </p:cNvSpPr>
          <p:nvPr/>
        </p:nvSpPr>
        <p:spPr>
          <a:xfrm>
            <a:off x="7476888" y="6386238"/>
            <a:ext cx="2311400" cy="365125"/>
          </a:xfrm>
          <a:prstGeom prst="rect">
            <a:avLst/>
          </a:prstGeom>
        </p:spPr>
        <p:txBody>
          <a:bodyPr vert="horz" lIns="91247" tIns="45621" rIns="91247" bIns="45621" rtlCol="0" anchor="ctr"/>
          <a:lstStyle>
            <a:defPPr>
              <a:defRPr lang="ja-JP"/>
            </a:defPPr>
            <a:lvl1pPr algn="r" rtl="0" fontAlgn="base">
              <a:spcBef>
                <a:spcPct val="0"/>
              </a:spcBef>
              <a:spcAft>
                <a:spcPct val="0"/>
              </a:spcAft>
              <a:defRPr kumimoji="1" sz="1200" kern="1200">
                <a:solidFill>
                  <a:schemeClr val="tx1">
                    <a:tint val="75000"/>
                  </a:schemeClr>
                </a:solidFill>
                <a:latin typeface="Arial" charset="0"/>
                <a:ea typeface="ＭＳ Ｐゴシック" charset="-128"/>
                <a:cs typeface="+mn-cs"/>
              </a:defRPr>
            </a:lvl1pPr>
            <a:lvl2pPr marL="457062" algn="l" rtl="0" fontAlgn="base">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125" algn="l" rtl="0" fontAlgn="base">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187" algn="l" rtl="0" fontAlgn="base">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250" algn="l" rtl="0" fontAlgn="base">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5312" algn="l" defTabSz="914125" rtl="0" eaLnBrk="1" latinLnBrk="0" hangingPunct="1">
              <a:defRPr kumimoji="1" kern="1200">
                <a:solidFill>
                  <a:schemeClr val="tx1"/>
                </a:solidFill>
                <a:latin typeface="Arial" pitchFamily="34" charset="0"/>
                <a:ea typeface="ＭＳ Ｐゴシック" pitchFamily="50" charset="-128"/>
                <a:cs typeface="+mn-cs"/>
              </a:defRPr>
            </a:lvl6pPr>
            <a:lvl7pPr marL="2742375" algn="l" defTabSz="914125" rtl="0" eaLnBrk="1" latinLnBrk="0" hangingPunct="1">
              <a:defRPr kumimoji="1" kern="1200">
                <a:solidFill>
                  <a:schemeClr val="tx1"/>
                </a:solidFill>
                <a:latin typeface="Arial" pitchFamily="34" charset="0"/>
                <a:ea typeface="ＭＳ Ｐゴシック" pitchFamily="50" charset="-128"/>
                <a:cs typeface="+mn-cs"/>
              </a:defRPr>
            </a:lvl7pPr>
            <a:lvl8pPr marL="3199437" algn="l" defTabSz="914125" rtl="0" eaLnBrk="1" latinLnBrk="0" hangingPunct="1">
              <a:defRPr kumimoji="1" kern="1200">
                <a:solidFill>
                  <a:schemeClr val="tx1"/>
                </a:solidFill>
                <a:latin typeface="Arial" pitchFamily="34" charset="0"/>
                <a:ea typeface="ＭＳ Ｐゴシック" pitchFamily="50" charset="-128"/>
                <a:cs typeface="+mn-cs"/>
              </a:defRPr>
            </a:lvl8pPr>
            <a:lvl9pPr marL="3656500" algn="l" defTabSz="914125" rtl="0" eaLnBrk="1" latinLnBrk="0" hangingPunct="1">
              <a:defRPr kumimoji="1" kern="1200">
                <a:solidFill>
                  <a:schemeClr val="tx1"/>
                </a:solidFill>
                <a:latin typeface="Arial" pitchFamily="34" charset="0"/>
                <a:ea typeface="ＭＳ Ｐゴシック" pitchFamily="50" charset="-128"/>
                <a:cs typeface="+mn-cs"/>
              </a:defRPr>
            </a:lvl9pPr>
          </a:lstStyle>
          <a:p>
            <a:pPr>
              <a:defRPr/>
            </a:pPr>
            <a:fld id="{A5A05A7F-8CE3-4109-9362-34BB9F9E23C9}" type="slidenum">
              <a:rPr lang="ja-JP" altLang="en-US" smtClean="0">
                <a:solidFill>
                  <a:prstClr val="white">
                    <a:lumMod val="50000"/>
                  </a:prstClr>
                </a:solidFill>
              </a:rPr>
              <a:pPr>
                <a:defRPr/>
              </a:pPr>
              <a:t>17</a:t>
            </a:fld>
            <a:endParaRPr lang="ja-JP" altLang="en-US" dirty="0">
              <a:solidFill>
                <a:prstClr val="white">
                  <a:lumMod val="50000"/>
                </a:prstClr>
              </a:solidFill>
            </a:endParaRPr>
          </a:p>
        </p:txBody>
      </p:sp>
      <p:pic>
        <p:nvPicPr>
          <p:cNvPr id="8" name="図 7">
            <a:extLst>
              <a:ext uri="{FF2B5EF4-FFF2-40B4-BE49-F238E27FC236}">
                <a16:creationId xmlns:a16="http://schemas.microsoft.com/office/drawing/2014/main" id="{42878356-982B-435C-B353-B1D0F018014B}"/>
              </a:ext>
            </a:extLst>
          </p:cNvPr>
          <p:cNvPicPr>
            <a:picLocks noChangeAspect="1"/>
          </p:cNvPicPr>
          <p:nvPr/>
        </p:nvPicPr>
        <p:blipFill>
          <a:blip r:embed="rId3"/>
          <a:stretch>
            <a:fillRect/>
          </a:stretch>
        </p:blipFill>
        <p:spPr>
          <a:xfrm>
            <a:off x="6618185" y="1552769"/>
            <a:ext cx="2870296" cy="931126"/>
          </a:xfrm>
          <a:prstGeom prst="rect">
            <a:avLst/>
          </a:prstGeom>
        </p:spPr>
      </p:pic>
      <p:sp>
        <p:nvSpPr>
          <p:cNvPr id="15" name="テキスト ボックス 14">
            <a:extLst>
              <a:ext uri="{FF2B5EF4-FFF2-40B4-BE49-F238E27FC236}">
                <a16:creationId xmlns:a16="http://schemas.microsoft.com/office/drawing/2014/main" id="{0FA94D30-FE61-48B1-8F2A-AC123EB28A29}"/>
              </a:ext>
            </a:extLst>
          </p:cNvPr>
          <p:cNvSpPr txBox="1"/>
          <p:nvPr/>
        </p:nvSpPr>
        <p:spPr>
          <a:xfrm>
            <a:off x="8778425" y="5589240"/>
            <a:ext cx="184731" cy="369332"/>
          </a:xfrm>
          <a:prstGeom prst="rect">
            <a:avLst/>
          </a:prstGeom>
          <a:noFill/>
        </p:spPr>
        <p:txBody>
          <a:bodyPr wrap="none" rtlCol="0">
            <a:spAutoFit/>
          </a:bodyPr>
          <a:lstStyle/>
          <a:p>
            <a:endParaRPr kumimoji="1" lang="ja-JP" altLang="en-US" dirty="0"/>
          </a:p>
        </p:txBody>
      </p:sp>
      <p:pic>
        <p:nvPicPr>
          <p:cNvPr id="23" name="図 22">
            <a:extLst>
              <a:ext uri="{FF2B5EF4-FFF2-40B4-BE49-F238E27FC236}">
                <a16:creationId xmlns:a16="http://schemas.microsoft.com/office/drawing/2014/main" id="{A67996C7-7B69-4C4D-BFE3-4D65B4961B21}"/>
              </a:ext>
            </a:extLst>
          </p:cNvPr>
          <p:cNvPicPr>
            <a:picLocks noChangeAspect="1"/>
          </p:cNvPicPr>
          <p:nvPr/>
        </p:nvPicPr>
        <p:blipFill>
          <a:blip r:embed="rId4"/>
          <a:stretch>
            <a:fillRect/>
          </a:stretch>
        </p:blipFill>
        <p:spPr>
          <a:xfrm>
            <a:off x="7676971" y="3029831"/>
            <a:ext cx="1963883" cy="2739429"/>
          </a:xfrm>
          <a:prstGeom prst="rect">
            <a:avLst/>
          </a:prstGeom>
        </p:spPr>
      </p:pic>
    </p:spTree>
    <p:extLst>
      <p:ext uri="{BB962C8B-B14F-4D97-AF65-F5344CB8AC3E}">
        <p14:creationId xmlns:p14="http://schemas.microsoft.com/office/powerpoint/2010/main" val="40321749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a:xfrm>
            <a:off x="7463442" y="6033368"/>
            <a:ext cx="2311400" cy="365125"/>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5A05A7F-8CE3-4109-9362-34BB9F9E23C9}" type="slidenum">
              <a:rPr kumimoji="1" lang="ja-JP" altLang="en-US" sz="1200" b="0" i="0" u="none" strike="noStrike" kern="1200" cap="none" spc="0" normalizeH="0" baseline="0" noProof="0" smtClean="0">
                <a:ln>
                  <a:noFill/>
                </a:ln>
                <a:solidFill>
                  <a:prstClr val="black">
                    <a:tint val="75000"/>
                  </a:prstClr>
                </a:solidFill>
                <a:effectLst/>
                <a:uLnTx/>
                <a:uFillTx/>
                <a:latin typeface="Arial"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1" lang="ja-JP" altLang="en-US" sz="1200" b="0" i="0" u="none" strike="noStrike" kern="1200" cap="none" spc="0" normalizeH="0" baseline="0" noProof="0" dirty="0">
              <a:ln>
                <a:noFill/>
              </a:ln>
              <a:solidFill>
                <a:prstClr val="black">
                  <a:tint val="75000"/>
                </a:prstClr>
              </a:solidFill>
              <a:effectLst/>
              <a:uLnTx/>
              <a:uFillTx/>
              <a:latin typeface="Arial" charset="0"/>
              <a:ea typeface="ＭＳ Ｐゴシック" charset="-128"/>
              <a:cs typeface="+mn-cs"/>
            </a:endParaRPr>
          </a:p>
        </p:txBody>
      </p:sp>
      <p:sp>
        <p:nvSpPr>
          <p:cNvPr id="13" name="コンテンツ プレースホルダー 2"/>
          <p:cNvSpPr txBox="1">
            <a:spLocks/>
          </p:cNvSpPr>
          <p:nvPr/>
        </p:nvSpPr>
        <p:spPr>
          <a:xfrm>
            <a:off x="307798" y="818710"/>
            <a:ext cx="4510187" cy="554122"/>
          </a:xfrm>
          <a:prstGeom prst="rect">
            <a:avLst/>
          </a:prstGeom>
          <a:solidFill>
            <a:srgbClr val="2DC8FF"/>
          </a:solidFill>
          <a:ln>
            <a:solidFill>
              <a:schemeClr val="tx1"/>
            </a:solidFill>
          </a:ln>
        </p:spPr>
        <p:txBody>
          <a:bodyPr vert="horz" lIns="91440" tIns="45720" rIns="91440" bIns="45720" rtlCol="0" anchor="ctr" anchorCtr="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defTabSz="914400" rtl="0" eaLnBrk="1" fontAlgn="base" latinLnBrk="0" hangingPunct="1">
              <a:lnSpc>
                <a:spcPct val="150000"/>
              </a:lnSpc>
              <a:spcBef>
                <a:spcPct val="20000"/>
              </a:spcBef>
              <a:spcAft>
                <a:spcPct val="0"/>
              </a:spcAft>
              <a:buClrTx/>
              <a:buSzTx/>
              <a:buFont typeface="Arial" panose="020B0604020202020204" pitchFamily="34" charset="0"/>
              <a:buNone/>
              <a:tabLst/>
              <a:defRPr/>
            </a:pPr>
            <a:r>
              <a:rPr kumimoji="1" lang="ja-JP" altLang="en-US"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rPr>
              <a:t>仕事と育児・</a:t>
            </a:r>
            <a:r>
              <a:rPr lang="ja-JP" altLang="en-US" sz="2400" b="1" dirty="0">
                <a:solidFill>
                  <a:prstClr val="white"/>
                </a:solidFill>
                <a:latin typeface="メイリオ" panose="020B0604030504040204" pitchFamily="50" charset="-128"/>
                <a:ea typeface="メイリオ" panose="020B0604030504040204" pitchFamily="50" charset="-128"/>
              </a:rPr>
              <a:t>介護の両立支援</a:t>
            </a:r>
            <a:endParaRPr kumimoji="1" lang="ja-JP" altLang="en-US"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endParaRPr>
          </a:p>
        </p:txBody>
      </p:sp>
      <p:sp>
        <p:nvSpPr>
          <p:cNvPr id="14" name="コンテンツ プレースホルダー 2"/>
          <p:cNvSpPr txBox="1">
            <a:spLocks/>
          </p:cNvSpPr>
          <p:nvPr/>
        </p:nvSpPr>
        <p:spPr>
          <a:xfrm>
            <a:off x="309077" y="1502466"/>
            <a:ext cx="9465764" cy="873462"/>
          </a:xfrm>
          <a:prstGeom prst="rect">
            <a:avLst/>
          </a:prstGeom>
          <a:ln>
            <a:no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defTabSz="914400" rtl="0" eaLnBrk="1" fontAlgn="base" latinLnBrk="0" hangingPunct="1">
              <a:lnSpc>
                <a:spcPct val="100000"/>
              </a:lnSpc>
              <a:spcBef>
                <a:spcPts val="300"/>
              </a:spcBef>
              <a:spcAft>
                <a:spcPct val="0"/>
              </a:spcAft>
              <a:buClrTx/>
              <a:buSzTx/>
              <a:buFont typeface="Arial" panose="020B0604020202020204" pitchFamily="34" charset="0"/>
              <a:buNone/>
              <a:tabLst/>
              <a:defRPr/>
            </a:pPr>
            <a:r>
              <a:rPr kumimoji="1" lang="ja-JP" altLang="en-US" sz="1600" b="0" i="0" u="none" strike="noStrike" kern="1200" cap="none" normalizeH="0" baseline="0" noProof="0" dirty="0">
                <a:ln>
                  <a:noFill/>
                </a:ln>
                <a:solidFill>
                  <a:srgbClr val="FF0000"/>
                </a:solidFill>
                <a:effectLst/>
                <a:uLnTx/>
                <a:uFillTx/>
                <a:latin typeface="HGPｺﾞｼｯｸM" panose="020B0600000000000000" pitchFamily="50" charset="-128"/>
                <a:ea typeface="HGPｺﾞｼｯｸM" panose="020B0600000000000000" pitchFamily="50" charset="-128"/>
                <a:cs typeface="+mn-cs"/>
              </a:rPr>
              <a:t>　</a:t>
            </a:r>
            <a:r>
              <a:rPr lang="ja-JP" altLang="en-US" sz="2000" dirty="0">
                <a:solidFill>
                  <a:prstClr val="black"/>
                </a:solidFill>
                <a:latin typeface="Meiryo UI" panose="020B0604030504040204" pitchFamily="50" charset="-128"/>
                <a:ea typeface="Meiryo UI" panose="020B0604030504040204" pitchFamily="50" charset="-128"/>
              </a:rPr>
              <a:t>○育児</a:t>
            </a:r>
            <a:r>
              <a:rPr lang="ja-JP" altLang="en-US" sz="2000" dirty="0">
                <a:solidFill>
                  <a:prstClr val="black"/>
                </a:solidFill>
                <a:latin typeface="Meiryo UI" panose="020B0604030504040204" pitchFamily="50" charset="-128"/>
                <a:ea typeface="Meiryo UI" panose="020B0604030504040204" pitchFamily="50" charset="-128"/>
                <a:cs typeface="+mn-cs"/>
              </a:rPr>
              <a:t>と介護を同時に行う「ダブルケアラー」への理解を促進するためのシンポジウムを</a:t>
            </a:r>
            <a:r>
              <a:rPr kumimoji="1" lang="ja-JP" altLang="en-US" sz="2000" b="0" i="0" u="none" strike="noStrike" kern="1200" cap="none"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開催。</a:t>
            </a:r>
            <a:endParaRPr kumimoji="1" lang="en-US" altLang="ja-JP" sz="2000" b="0" i="0" u="none" strike="noStrike" kern="1200" cap="none"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defTabSz="914400" rtl="0" eaLnBrk="1" fontAlgn="base" latinLnBrk="0" hangingPunct="1">
              <a:lnSpc>
                <a:spcPct val="100000"/>
              </a:lnSpc>
              <a:spcBef>
                <a:spcPts val="300"/>
              </a:spcBef>
              <a:spcAft>
                <a:spcPct val="0"/>
              </a:spcAft>
              <a:buClrTx/>
              <a:buSzTx/>
              <a:buFont typeface="Arial" panose="020B0604020202020204" pitchFamily="34" charset="0"/>
              <a:buNone/>
              <a:tabLst/>
              <a:defRPr/>
            </a:pPr>
            <a:r>
              <a:rPr kumimoji="1" lang="ja-JP" altLang="en-US" sz="2000" b="0" i="0" u="none" strike="noStrike" kern="1200" cap="none"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lang="en-US" altLang="ja-JP" sz="2000" dirty="0">
                <a:solidFill>
                  <a:prstClr val="black"/>
                </a:solidFill>
                <a:latin typeface="Meiryo UI" panose="020B0604030504040204" pitchFamily="50" charset="-128"/>
                <a:ea typeface="Meiryo UI" panose="020B0604030504040204" pitchFamily="50" charset="-128"/>
              </a:rPr>
              <a:t>12</a:t>
            </a:r>
            <a:r>
              <a:rPr kumimoji="1" lang="ja-JP" altLang="en-US" sz="2000" b="0" i="0" u="none" strike="noStrike" kern="1200" cap="none"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月開催予定</a:t>
            </a:r>
            <a:endParaRPr kumimoji="1" lang="en-US" altLang="ja-JP" sz="2000" b="0" i="0" u="none" strike="noStrike" kern="1200" cap="none"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8" name="コンテンツ プレースホルダー 2">
            <a:extLst>
              <a:ext uri="{FF2B5EF4-FFF2-40B4-BE49-F238E27FC236}">
                <a16:creationId xmlns:a16="http://schemas.microsoft.com/office/drawing/2014/main" id="{60B86797-FC4C-4037-9AEF-B78428C3210A}"/>
              </a:ext>
            </a:extLst>
          </p:cNvPr>
          <p:cNvSpPr txBox="1">
            <a:spLocks/>
          </p:cNvSpPr>
          <p:nvPr/>
        </p:nvSpPr>
        <p:spPr>
          <a:xfrm>
            <a:off x="305350" y="2348880"/>
            <a:ext cx="3567530" cy="615486"/>
          </a:xfrm>
          <a:prstGeom prst="rect">
            <a:avLst/>
          </a:prstGeom>
          <a:solidFill>
            <a:srgbClr val="2DC8FF"/>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l" defTabSz="914400" rtl="0" eaLnBrk="1" fontAlgn="base" latinLnBrk="0" hangingPunct="1">
              <a:lnSpc>
                <a:spcPct val="150000"/>
              </a:lnSpc>
              <a:spcBef>
                <a:spcPct val="20000"/>
              </a:spcBef>
              <a:spcAft>
                <a:spcPct val="0"/>
              </a:spcAft>
              <a:buClrTx/>
              <a:buSzTx/>
              <a:buFont typeface="Arial" panose="020B0604020202020204" pitchFamily="34" charset="0"/>
              <a:buNone/>
              <a:tabLst/>
              <a:defRPr/>
            </a:pPr>
            <a:r>
              <a:rPr lang="ja-JP" altLang="en-US" sz="2400" b="1" dirty="0">
                <a:solidFill>
                  <a:prstClr val="white"/>
                </a:solidFill>
                <a:latin typeface="メイリオ" panose="020B0604030504040204" pitchFamily="50" charset="-128"/>
                <a:ea typeface="メイリオ" panose="020B0604030504040204" pitchFamily="50" charset="-128"/>
              </a:rPr>
              <a:t>仕事と治療の両立支援</a:t>
            </a:r>
            <a:endParaRPr kumimoji="1" lang="ja-JP" altLang="en-US"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endParaRPr>
          </a:p>
        </p:txBody>
      </p:sp>
      <p:sp>
        <p:nvSpPr>
          <p:cNvPr id="20" name="コンテンツ プレースホルダー 2">
            <a:extLst>
              <a:ext uri="{FF2B5EF4-FFF2-40B4-BE49-F238E27FC236}">
                <a16:creationId xmlns:a16="http://schemas.microsoft.com/office/drawing/2014/main" id="{758761EA-78E2-48FB-A9AC-1B73E2A089F3}"/>
              </a:ext>
            </a:extLst>
          </p:cNvPr>
          <p:cNvSpPr txBox="1">
            <a:spLocks/>
          </p:cNvSpPr>
          <p:nvPr/>
        </p:nvSpPr>
        <p:spPr>
          <a:xfrm>
            <a:off x="-173218" y="2992239"/>
            <a:ext cx="9948059" cy="1186042"/>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1" lang="ja-JP" altLang="en-US" sz="2000" b="0" i="0" u="none" strike="noStrike" kern="1200" cap="none" normalizeH="0" baseline="0" noProof="0" dirty="0">
                <a:ln>
                  <a:noFill/>
                </a:ln>
                <a:effectLst/>
                <a:uLnTx/>
                <a:uFillTx/>
                <a:latin typeface="Meiryo UI" panose="020B0604030504040204" pitchFamily="50" charset="-128"/>
                <a:ea typeface="Meiryo UI" panose="020B0604030504040204" pitchFamily="50" charset="-128"/>
              </a:rPr>
              <a:t>　　 　○仕事と治療の両立支援への理解と普及啓発を図るため、中小企業向けのセミナーと専門</a:t>
            </a:r>
            <a:br>
              <a:rPr kumimoji="1" lang="en-US" altLang="ja-JP" sz="2000" b="0" i="0" u="none" strike="noStrike" kern="1200" cap="none" normalizeH="0" baseline="0" noProof="0" dirty="0">
                <a:ln>
                  <a:noFill/>
                </a:ln>
                <a:effectLst/>
                <a:uLnTx/>
                <a:uFillTx/>
                <a:latin typeface="Meiryo UI" panose="020B0604030504040204" pitchFamily="50" charset="-128"/>
                <a:ea typeface="Meiryo UI" panose="020B0604030504040204" pitchFamily="50" charset="-128"/>
              </a:rPr>
            </a:br>
            <a:r>
              <a:rPr kumimoji="1" lang="ja-JP" altLang="en-US" sz="2000" b="0" i="0" u="none" strike="noStrike" kern="1200" cap="none" normalizeH="0" baseline="0" noProof="0" dirty="0">
                <a:ln>
                  <a:noFill/>
                </a:ln>
                <a:effectLst/>
                <a:uLnTx/>
                <a:uFillTx/>
                <a:latin typeface="Meiryo UI" panose="020B0604030504040204" pitchFamily="50" charset="-128"/>
                <a:ea typeface="Meiryo UI" panose="020B0604030504040204" pitchFamily="50" charset="-128"/>
              </a:rPr>
              <a:t>　　　　　家による個別相談を実施。</a:t>
            </a:r>
            <a:br>
              <a:rPr kumimoji="1" lang="en-US" altLang="ja-JP" sz="2000" b="0" i="0" u="none" strike="noStrike" kern="1200" cap="none" normalizeH="0" baseline="0" noProof="0" dirty="0">
                <a:ln>
                  <a:noFill/>
                </a:ln>
                <a:effectLst/>
                <a:uLnTx/>
                <a:uFillTx/>
                <a:latin typeface="Meiryo UI" panose="020B0604030504040204" pitchFamily="50" charset="-128"/>
                <a:ea typeface="Meiryo UI" panose="020B0604030504040204" pitchFamily="50" charset="-128"/>
              </a:rPr>
            </a:br>
            <a:r>
              <a:rPr kumimoji="1" lang="ja-JP" altLang="en-US" sz="2000" b="0" i="0" u="none" strike="noStrike" kern="1200" cap="none" normalizeH="0" baseline="0" noProof="0" dirty="0">
                <a:ln>
                  <a:noFill/>
                </a:ln>
                <a:effectLst/>
                <a:uLnTx/>
                <a:uFillTx/>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kumimoji="1" lang="ja-JP" altLang="en-US" sz="2000" b="0" i="0" u="none" strike="noStrike" kern="1200" cap="none"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lang="ja-JP" altLang="en-US" sz="2000" dirty="0">
                <a:solidFill>
                  <a:prstClr val="black"/>
                </a:solidFill>
                <a:latin typeface="Meiryo UI" panose="020B0604030504040204" pitchFamily="50" charset="-128"/>
                <a:ea typeface="Meiryo UI" panose="020B0604030504040204" pitchFamily="50" charset="-128"/>
              </a:rPr>
              <a:t>（セミナー）</a:t>
            </a:r>
            <a:r>
              <a:rPr kumimoji="1" lang="ja-JP" altLang="en-US" sz="2000" b="0" i="0" u="none" strike="noStrike" kern="1200" cap="none"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９月開催予定</a:t>
            </a:r>
            <a:r>
              <a:rPr lang="ja-JP" altLang="en-US" sz="2000" dirty="0">
                <a:solidFill>
                  <a:prstClr val="black"/>
                </a:solidFill>
                <a:latin typeface="Meiryo UI" panose="020B0604030504040204" pitchFamily="50" charset="-128"/>
                <a:ea typeface="Meiryo UI" panose="020B0604030504040204" pitchFamily="50" charset="-128"/>
              </a:rPr>
              <a:t>　　　・（個別相談）</a:t>
            </a:r>
            <a:r>
              <a:rPr lang="en-US" altLang="ja-JP" sz="2000" dirty="0">
                <a:solidFill>
                  <a:prstClr val="black"/>
                </a:solidFill>
                <a:latin typeface="Meiryo UI" panose="020B0604030504040204" pitchFamily="50" charset="-128"/>
                <a:ea typeface="Meiryo UI" panose="020B0604030504040204" pitchFamily="50" charset="-128"/>
              </a:rPr>
              <a:t>10</a:t>
            </a:r>
            <a:r>
              <a:rPr lang="ja-JP" altLang="en-US" sz="2000" dirty="0">
                <a:solidFill>
                  <a:prstClr val="black"/>
                </a:solidFill>
                <a:latin typeface="Meiryo UI" panose="020B0604030504040204" pitchFamily="50" charset="-128"/>
                <a:ea typeface="Meiryo UI" panose="020B0604030504040204" pitchFamily="50" charset="-128"/>
              </a:rPr>
              <a:t>社</a:t>
            </a:r>
            <a:r>
              <a:rPr kumimoji="1" lang="ja-JP" altLang="en-US" sz="2000" b="0" i="0" u="none" strike="noStrike" kern="1200" cap="none" normalizeH="0" baseline="0" noProof="0" dirty="0">
                <a:ln>
                  <a:noFill/>
                </a:ln>
                <a:effectLst/>
                <a:uLnTx/>
                <a:uFillTx/>
                <a:latin typeface="Meiryo UI" panose="020B0604030504040204" pitchFamily="50" charset="-128"/>
                <a:ea typeface="Meiryo UI" panose="020B0604030504040204" pitchFamily="50" charset="-128"/>
              </a:rPr>
              <a:t>　</a:t>
            </a:r>
            <a:endParaRPr kumimoji="1" lang="en-US" altLang="ja-JP" sz="2000" b="0" i="0" u="none" strike="noStrike" kern="1200" cap="none"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2" name="タイトル 10">
            <a:extLst>
              <a:ext uri="{FF2B5EF4-FFF2-40B4-BE49-F238E27FC236}">
                <a16:creationId xmlns:a16="http://schemas.microsoft.com/office/drawing/2014/main" id="{D1046D18-2CE3-ADA4-BA73-4F10CB077E81}"/>
              </a:ext>
            </a:extLst>
          </p:cNvPr>
          <p:cNvSpPr txBox="1">
            <a:spLocks noGrp="1"/>
          </p:cNvSpPr>
          <p:nvPr>
            <p:ph type="title"/>
          </p:nvPr>
        </p:nvSpPr>
        <p:spPr>
          <a:xfrm>
            <a:off x="0" y="41510"/>
            <a:ext cx="9906000" cy="687190"/>
          </a:xfrm>
          <a:prstGeom prst="rect">
            <a:avLst/>
          </a:prstGeom>
          <a:gradFill flip="none" rotWithShape="1">
            <a:gsLst>
              <a:gs pos="0">
                <a:srgbClr val="FF0066"/>
              </a:gs>
              <a:gs pos="72000">
                <a:srgbClr val="FF6699"/>
              </a:gs>
              <a:gs pos="100000">
                <a:srgbClr val="FF0066"/>
              </a:gs>
            </a:gsLst>
            <a:lin ang="0" scaled="1"/>
            <a:tileRect/>
          </a:gradFill>
          <a:ln w="6350">
            <a:noFill/>
            <a:miter lim="800000"/>
            <a:headEnd/>
            <a:tailEnd/>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eaLnBrk="0" hangingPunct="0">
              <a:lnSpc>
                <a:spcPts val="3000"/>
              </a:lnSpc>
              <a:spcBef>
                <a:spcPts val="3000"/>
              </a:spcBef>
              <a:defRPr sz="2600" kern="100">
                <a:solidFill>
                  <a:prstClr val="white"/>
                </a:solidFill>
                <a:ea typeface="ＤＨＰ特太ゴシック体"/>
                <a:cs typeface="Times New Roman"/>
              </a:defRPr>
            </a:lvl1pPr>
            <a:lvl2pPr algn="ctr" eaLnBrk="0" hangingPunct="0">
              <a:defRPr sz="4400"/>
            </a:lvl2pPr>
            <a:lvl3pPr algn="ctr" eaLnBrk="0" hangingPunct="0">
              <a:defRPr sz="4400"/>
            </a:lvl3pPr>
            <a:lvl4pPr algn="ctr" eaLnBrk="0" hangingPunct="0">
              <a:defRPr sz="4400"/>
            </a:lvl4pPr>
            <a:lvl5pPr algn="ctr" eaLnBrk="0" hangingPunct="0">
              <a:defRPr sz="4400"/>
            </a:lvl5pPr>
            <a:lvl6pPr marL="456237" algn="ctr" fontAlgn="base">
              <a:spcBef>
                <a:spcPct val="0"/>
              </a:spcBef>
              <a:spcAft>
                <a:spcPct val="0"/>
              </a:spcAft>
              <a:defRPr sz="4400"/>
            </a:lvl6pPr>
            <a:lvl7pPr marL="912476" algn="ctr" fontAlgn="base">
              <a:spcBef>
                <a:spcPct val="0"/>
              </a:spcBef>
              <a:spcAft>
                <a:spcPct val="0"/>
              </a:spcAft>
              <a:defRPr sz="4400"/>
            </a:lvl7pPr>
            <a:lvl8pPr marL="1368717" algn="ctr" fontAlgn="base">
              <a:spcBef>
                <a:spcPct val="0"/>
              </a:spcBef>
              <a:spcAft>
                <a:spcPct val="0"/>
              </a:spcAft>
              <a:defRPr sz="4400"/>
            </a:lvl8pPr>
            <a:lvl9pPr marL="1824954" algn="ctr" fontAlgn="base">
              <a:spcBef>
                <a:spcPct val="0"/>
              </a:spcBef>
              <a:spcAft>
                <a:spcPct val="0"/>
              </a:spcAft>
              <a:defRPr sz="4400"/>
            </a:lvl9pPr>
          </a:lstStyle>
          <a:p>
            <a:pPr lvl="0">
              <a:defRPr/>
            </a:pPr>
            <a:r>
              <a:rPr lang="ja-JP" altLang="en-US" sz="2800" dirty="0">
                <a:latin typeface="HG丸ｺﾞｼｯｸM-PRO" panose="020F0600000000000000" pitchFamily="50" charset="-128"/>
                <a:ea typeface="HG丸ｺﾞｼｯｸM-PRO" panose="020F0600000000000000" pitchFamily="50" charset="-128"/>
              </a:rPr>
              <a:t>仕事と育児・介護・治療等との両立支援</a:t>
            </a:r>
            <a:r>
              <a:rPr kumimoji="1" lang="ja-JP" altLang="en-US" b="0" i="0" u="none" strike="noStrike" kern="1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rPr>
              <a:t>　</a:t>
            </a:r>
          </a:p>
        </p:txBody>
      </p:sp>
      <p:sp>
        <p:nvSpPr>
          <p:cNvPr id="10" name="正方形/長方形 9">
            <a:extLst>
              <a:ext uri="{FF2B5EF4-FFF2-40B4-BE49-F238E27FC236}">
                <a16:creationId xmlns:a16="http://schemas.microsoft.com/office/drawing/2014/main" id="{EE7FC232-345A-4E2B-BB7D-F8BF5217B201}"/>
              </a:ext>
            </a:extLst>
          </p:cNvPr>
          <p:cNvSpPr/>
          <p:nvPr/>
        </p:nvSpPr>
        <p:spPr>
          <a:xfrm>
            <a:off x="-173218" y="4518468"/>
            <a:ext cx="9948059" cy="2262158"/>
          </a:xfrm>
          <a:prstGeom prst="rect">
            <a:avLst/>
          </a:prstGeom>
        </p:spPr>
        <p:txBody>
          <a:bodyPr wrap="square">
            <a:spAutoFit/>
          </a:bodyPr>
          <a:lstStyle/>
          <a:p>
            <a:pPr marL="0" lvl="0" indent="0" algn="just">
              <a:spcBef>
                <a:spcPts val="800"/>
              </a:spcBef>
              <a:buNone/>
              <a:defRPr/>
            </a:pPr>
            <a:r>
              <a:rPr lang="ja-JP" altLang="en-US" dirty="0">
                <a:latin typeface="Meiryo UI" panose="020B0604030504040204" pitchFamily="50" charset="-128"/>
                <a:ea typeface="Meiryo UI" panose="020B0604030504040204" pitchFamily="50" charset="-128"/>
              </a:rPr>
              <a:t>　　　　　　　　　　　　　   　　 </a:t>
            </a:r>
          </a:p>
          <a:p>
            <a:pPr marL="0" lvl="0" indent="0">
              <a:buNone/>
              <a:defRPr/>
            </a:pPr>
            <a:r>
              <a:rPr lang="ja-JP" altLang="en-US" sz="2000" dirty="0">
                <a:latin typeface="Meiryo UI" panose="020B0604030504040204" pitchFamily="50" charset="-128"/>
                <a:ea typeface="Meiryo UI" panose="020B0604030504040204" pitchFamily="50" charset="-128"/>
              </a:rPr>
              <a:t>　     ○仕事と不妊治療の両立に悩む労働者等を対象として、オンライン相談を実施。</a:t>
            </a:r>
            <a:endParaRPr lang="en-US" altLang="ja-JP" sz="2000" dirty="0">
              <a:latin typeface="Meiryo UI" panose="020B0604030504040204" pitchFamily="50" charset="-128"/>
              <a:ea typeface="Meiryo UI" panose="020B0604030504040204" pitchFamily="50" charset="-128"/>
            </a:endParaRPr>
          </a:p>
          <a:p>
            <a:pPr marL="0" lvl="0" indent="0">
              <a:buNone/>
              <a:defRPr/>
            </a:pP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30</a:t>
            </a:r>
            <a:r>
              <a:rPr lang="ja-JP" altLang="en-US" sz="2000" dirty="0">
                <a:latin typeface="Meiryo UI" panose="020B0604030504040204" pitchFamily="50" charset="-128"/>
                <a:ea typeface="Meiryo UI" panose="020B0604030504040204" pitchFamily="50" charset="-128"/>
              </a:rPr>
              <a:t>回</a:t>
            </a:r>
            <a:endParaRPr lang="en-US" altLang="ja-JP" sz="2000" dirty="0">
              <a:latin typeface="Meiryo UI" panose="020B0604030504040204" pitchFamily="50" charset="-128"/>
              <a:ea typeface="Meiryo UI" panose="020B0604030504040204" pitchFamily="50" charset="-128"/>
            </a:endParaRPr>
          </a:p>
          <a:p>
            <a:pPr marL="0" lvl="0" indent="0">
              <a:spcBef>
                <a:spcPts val="600"/>
              </a:spcBef>
              <a:buNone/>
              <a:defRPr/>
            </a:pP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【NEW】</a:t>
            </a:r>
            <a:r>
              <a:rPr lang="ja-JP" altLang="en-US" sz="2000" dirty="0">
                <a:latin typeface="Meiryo UI" panose="020B0604030504040204" pitchFamily="50" charset="-128"/>
                <a:ea typeface="Meiryo UI" panose="020B0604030504040204" pitchFamily="50" charset="-128"/>
              </a:rPr>
              <a:t>仕事と不妊治療の両立支援への理解と普及啓を図るため、中小企業向けの</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セミナーと専門家による個別相談を実施。</a:t>
            </a:r>
            <a:endParaRPr lang="en-US" altLang="ja-JP" sz="2000" dirty="0">
              <a:latin typeface="Meiryo UI" panose="020B0604030504040204" pitchFamily="50" charset="-128"/>
              <a:ea typeface="Meiryo UI" panose="020B0604030504040204" pitchFamily="50" charset="-128"/>
            </a:endParaRPr>
          </a:p>
          <a:p>
            <a:pPr marL="0" lvl="0" indent="0">
              <a:buNone/>
              <a:defRPr/>
            </a:pPr>
            <a:r>
              <a:rPr lang="ja-JP" altLang="en-US" sz="2000" dirty="0">
                <a:latin typeface="Meiryo UI" panose="020B0604030504040204" pitchFamily="50" charset="-128"/>
                <a:ea typeface="Meiryo UI" panose="020B0604030504040204" pitchFamily="50" charset="-128"/>
              </a:rPr>
              <a:t>　　　 　・（セミナー）</a:t>
            </a:r>
            <a:r>
              <a:rPr lang="en-US" altLang="ja-JP" sz="2000" dirty="0">
                <a:latin typeface="Meiryo UI" panose="020B0604030504040204" pitchFamily="50" charset="-128"/>
                <a:ea typeface="Meiryo UI" panose="020B0604030504040204" pitchFamily="50" charset="-128"/>
              </a:rPr>
              <a:t>11</a:t>
            </a:r>
            <a:r>
              <a:rPr lang="ja-JP" altLang="en-US" sz="2000" dirty="0">
                <a:latin typeface="Meiryo UI" panose="020B0604030504040204" pitchFamily="50" charset="-128"/>
                <a:ea typeface="Meiryo UI" panose="020B0604030504040204" pitchFamily="50" charset="-128"/>
              </a:rPr>
              <a:t>月開催予定　　 ・（個別相談）５社</a:t>
            </a:r>
            <a:endParaRPr lang="en-US" altLang="ja-JP" sz="2000" dirty="0">
              <a:latin typeface="Meiryo UI" panose="020B0604030504040204" pitchFamily="50" charset="-128"/>
              <a:ea typeface="Meiryo UI" panose="020B0604030504040204" pitchFamily="50" charset="-128"/>
            </a:endParaRPr>
          </a:p>
          <a:p>
            <a:pPr marL="0" lvl="0" indent="0" algn="just">
              <a:buNone/>
              <a:defRPr/>
            </a:pPr>
            <a:r>
              <a:rPr lang="ja-JP" altLang="en-US" dirty="0">
                <a:latin typeface="Meiryo UI" panose="020B0604030504040204" pitchFamily="50" charset="-128"/>
                <a:ea typeface="Meiryo UI" panose="020B0604030504040204" pitchFamily="50" charset="-128"/>
              </a:rPr>
              <a:t> </a:t>
            </a:r>
            <a:endParaRPr lang="en-US" altLang="ja-JP" dirty="0">
              <a:latin typeface="Meiryo UI" panose="020B0604030504040204" pitchFamily="50" charset="-128"/>
              <a:ea typeface="Meiryo UI" panose="020B0604030504040204" pitchFamily="50" charset="-128"/>
            </a:endParaRPr>
          </a:p>
        </p:txBody>
      </p:sp>
      <p:sp>
        <p:nvSpPr>
          <p:cNvPr id="16" name="コンテンツ プレースホルダー 2">
            <a:extLst>
              <a:ext uri="{FF2B5EF4-FFF2-40B4-BE49-F238E27FC236}">
                <a16:creationId xmlns:a16="http://schemas.microsoft.com/office/drawing/2014/main" id="{9ABA33CD-477B-4B10-9560-70C953050604}"/>
              </a:ext>
            </a:extLst>
          </p:cNvPr>
          <p:cNvSpPr txBox="1">
            <a:spLocks/>
          </p:cNvSpPr>
          <p:nvPr/>
        </p:nvSpPr>
        <p:spPr>
          <a:xfrm>
            <a:off x="305350" y="4149080"/>
            <a:ext cx="4105142" cy="606298"/>
          </a:xfrm>
          <a:prstGeom prst="rect">
            <a:avLst/>
          </a:prstGeom>
          <a:solidFill>
            <a:srgbClr val="2DC8FF"/>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l" defTabSz="914400" rtl="0" eaLnBrk="1" fontAlgn="base" latinLnBrk="0" hangingPunct="1">
              <a:lnSpc>
                <a:spcPct val="150000"/>
              </a:lnSpc>
              <a:spcBef>
                <a:spcPct val="20000"/>
              </a:spcBef>
              <a:spcAft>
                <a:spcPct val="0"/>
              </a:spcAft>
              <a:buClrTx/>
              <a:buSzTx/>
              <a:buFont typeface="Arial" panose="020B0604020202020204" pitchFamily="34" charset="0"/>
              <a:buNone/>
              <a:tabLst/>
              <a:defRPr/>
            </a:pPr>
            <a:r>
              <a:rPr lang="ja-JP" altLang="en-US" sz="2400" b="1" dirty="0">
                <a:solidFill>
                  <a:prstClr val="white"/>
                </a:solidFill>
                <a:latin typeface="メイリオ" panose="020B0604030504040204" pitchFamily="50" charset="-128"/>
                <a:ea typeface="メイリオ" panose="020B0604030504040204" pitchFamily="50" charset="-128"/>
              </a:rPr>
              <a:t>仕事と不妊治療の両立支援</a:t>
            </a:r>
            <a:endParaRPr kumimoji="1" lang="ja-JP" altLang="en-US"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850747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pPr>
              <a:defRPr/>
            </a:pPr>
            <a:fld id="{A5A05A7F-8CE3-4109-9362-34BB9F9E23C9}" type="slidenum">
              <a:rPr lang="ja-JP" altLang="en-US" smtClean="0">
                <a:solidFill>
                  <a:prstClr val="black">
                    <a:tint val="75000"/>
                  </a:prstClr>
                </a:solidFill>
              </a:rPr>
              <a:pPr>
                <a:defRPr/>
              </a:pPr>
              <a:t>1</a:t>
            </a:fld>
            <a:endParaRPr lang="ja-JP" altLang="en-US" dirty="0">
              <a:solidFill>
                <a:prstClr val="black">
                  <a:tint val="75000"/>
                </a:prstClr>
              </a:solidFill>
            </a:endParaRPr>
          </a:p>
        </p:txBody>
      </p:sp>
      <p:sp>
        <p:nvSpPr>
          <p:cNvPr id="17" name="Rectangle 15" descr="25%"/>
          <p:cNvSpPr>
            <a:spLocks noChangeArrowheads="1"/>
          </p:cNvSpPr>
          <p:nvPr/>
        </p:nvSpPr>
        <p:spPr bwMode="auto">
          <a:xfrm>
            <a:off x="1371493" y="3016691"/>
            <a:ext cx="7390233" cy="830954"/>
          </a:xfrm>
          <a:prstGeom prst="rect">
            <a:avLst/>
          </a:prstGeom>
          <a:pattFill prst="pct25">
            <a:fgClr>
              <a:srgbClr val="FF99CC"/>
            </a:fgClr>
            <a:bgClr>
              <a:srgbClr val="FFFFFF"/>
            </a:bgClr>
          </a:pattFill>
          <a:ln w="9525">
            <a:noFill/>
            <a:miter lim="800000"/>
            <a:headEnd/>
            <a:tailEnd/>
          </a:ln>
        </p:spPr>
        <p:txBody>
          <a:bodyPr wrap="square" lIns="91395" tIns="45699" rIns="91395" bIns="45699">
            <a:spAutoFit/>
          </a:bodyPr>
          <a:lstStyle/>
          <a:p>
            <a:r>
              <a:rPr lang="ja-JP" altLang="en-US" sz="7200" baseline="30000" dirty="0"/>
              <a:t>　   </a:t>
            </a:r>
            <a:r>
              <a:rPr lang="ja-JP" altLang="en-US" sz="3600" baseline="30000" dirty="0">
                <a:latin typeface="HG丸ｺﾞｼｯｸM-PRO" panose="020F0600000000000000" pitchFamily="50" charset="-128"/>
                <a:ea typeface="HG丸ｺﾞｼｯｸM-PRO" panose="020F0600000000000000" pitchFamily="50" charset="-128"/>
              </a:rPr>
              <a:t> ワーク・ライフ・バランスの現状（データ）</a:t>
            </a:r>
            <a:endParaRPr lang="ja-JP" altLang="en-US" sz="3200" baseline="30000" dirty="0">
              <a:latin typeface="HG丸ｺﾞｼｯｸM-PRO" panose="020F0600000000000000" pitchFamily="50" charset="-128"/>
              <a:ea typeface="HG丸ｺﾞｼｯｸM-PRO" panose="020F0600000000000000" pitchFamily="50" charset="-128"/>
            </a:endParaRPr>
          </a:p>
        </p:txBody>
      </p:sp>
      <p:sp>
        <p:nvSpPr>
          <p:cNvPr id="9" name="Rectangle 15" descr="25%"/>
          <p:cNvSpPr>
            <a:spLocks noChangeArrowheads="1"/>
          </p:cNvSpPr>
          <p:nvPr/>
        </p:nvSpPr>
        <p:spPr bwMode="auto">
          <a:xfrm>
            <a:off x="1371493" y="1239140"/>
            <a:ext cx="7390233" cy="830954"/>
          </a:xfrm>
          <a:prstGeom prst="rect">
            <a:avLst/>
          </a:prstGeom>
          <a:pattFill prst="pct25">
            <a:fgClr>
              <a:srgbClr val="FF99CC"/>
            </a:fgClr>
            <a:bgClr>
              <a:srgbClr val="FFFFFF"/>
            </a:bgClr>
          </a:pattFill>
          <a:ln w="9525">
            <a:noFill/>
            <a:miter lim="800000"/>
            <a:headEnd/>
            <a:tailEnd/>
          </a:ln>
        </p:spPr>
        <p:txBody>
          <a:bodyPr wrap="square" lIns="91395" tIns="45699" rIns="91395" bIns="45699">
            <a:spAutoFit/>
          </a:bodyPr>
          <a:lstStyle/>
          <a:p>
            <a:r>
              <a:rPr lang="ja-JP" altLang="en-US" sz="7200" baseline="30000" dirty="0"/>
              <a:t>　    </a:t>
            </a:r>
            <a:r>
              <a:rPr lang="ja-JP" altLang="en-US" sz="4000" baseline="30000" dirty="0">
                <a:latin typeface="HG丸ｺﾞｼｯｸM-PRO" panose="020F0600000000000000" pitchFamily="50" charset="-128"/>
                <a:ea typeface="HG丸ｺﾞｼｯｸM-PRO" panose="020F0600000000000000" pitchFamily="50" charset="-128"/>
              </a:rPr>
              <a:t>ワーク・ライフ・バランスって何？</a:t>
            </a:r>
          </a:p>
        </p:txBody>
      </p:sp>
      <p:sp>
        <p:nvSpPr>
          <p:cNvPr id="12" name="額縁 11"/>
          <p:cNvSpPr/>
          <p:nvPr/>
        </p:nvSpPr>
        <p:spPr>
          <a:xfrm>
            <a:off x="1716835" y="1493785"/>
            <a:ext cx="315035" cy="315035"/>
          </a:xfrm>
          <a:prstGeom prst="bevel">
            <a:avLst/>
          </a:prstGeom>
          <a:ln>
            <a:solidFill>
              <a:srgbClr val="FFC000"/>
            </a:solidFill>
          </a:ln>
          <a:effectLst>
            <a:glow rad="101600">
              <a:schemeClr val="accent6">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0" anchor="t"/>
          <a:lstStyle/>
          <a:p>
            <a:pPr algn="ctr"/>
            <a:endParaRPr kumimoji="1" lang="ja-JP" altLang="en-US" sz="2000" b="1" spc="-150" dirty="0">
              <a:solidFill>
                <a:srgbClr val="26968B"/>
              </a:solidFill>
              <a:latin typeface="メイリオ" pitchFamily="50" charset="-128"/>
              <a:ea typeface="メイリオ" pitchFamily="50" charset="-128"/>
              <a:cs typeface="メイリオ" pitchFamily="50" charset="-128"/>
            </a:endParaRPr>
          </a:p>
        </p:txBody>
      </p:sp>
      <p:sp>
        <p:nvSpPr>
          <p:cNvPr id="13" name="Rectangle 15" descr="25%"/>
          <p:cNvSpPr>
            <a:spLocks noChangeArrowheads="1"/>
          </p:cNvSpPr>
          <p:nvPr/>
        </p:nvSpPr>
        <p:spPr bwMode="auto">
          <a:xfrm>
            <a:off x="1372112" y="4787906"/>
            <a:ext cx="7390233" cy="830954"/>
          </a:xfrm>
          <a:prstGeom prst="rect">
            <a:avLst/>
          </a:prstGeom>
          <a:pattFill prst="pct25">
            <a:fgClr>
              <a:srgbClr val="FF99CC"/>
            </a:fgClr>
            <a:bgClr>
              <a:srgbClr val="FFFFFF"/>
            </a:bgClr>
          </a:pattFill>
          <a:ln w="9525">
            <a:noFill/>
            <a:miter lim="800000"/>
            <a:headEnd/>
            <a:tailEnd/>
          </a:ln>
        </p:spPr>
        <p:txBody>
          <a:bodyPr wrap="square" lIns="91395" tIns="45699" rIns="91395" bIns="45699">
            <a:spAutoFit/>
          </a:bodyPr>
          <a:lstStyle/>
          <a:p>
            <a:r>
              <a:rPr lang="ja-JP" altLang="en-US" sz="7200" baseline="30000" dirty="0"/>
              <a:t>　　 </a:t>
            </a:r>
            <a:r>
              <a:rPr lang="ja-JP" altLang="en-US" sz="4000" baseline="30000" dirty="0">
                <a:latin typeface="+mj-lt"/>
                <a:ea typeface="HG丸ｺﾞｼｯｸM-PRO" panose="020F0600000000000000" pitchFamily="50" charset="-128"/>
              </a:rPr>
              <a:t>愛知県の取組</a:t>
            </a:r>
            <a:endParaRPr lang="ja-JP" altLang="en-US" sz="4000" baseline="30000" dirty="0">
              <a:latin typeface="HG丸ｺﾞｼｯｸM-PRO" panose="020F0600000000000000" pitchFamily="50" charset="-128"/>
              <a:ea typeface="HG丸ｺﾞｼｯｸM-PRO" panose="020F0600000000000000" pitchFamily="50" charset="-128"/>
            </a:endParaRPr>
          </a:p>
        </p:txBody>
      </p:sp>
      <p:sp>
        <p:nvSpPr>
          <p:cNvPr id="14" name="額縁 13"/>
          <p:cNvSpPr/>
          <p:nvPr/>
        </p:nvSpPr>
        <p:spPr>
          <a:xfrm>
            <a:off x="1716835" y="5004175"/>
            <a:ext cx="315035" cy="315035"/>
          </a:xfrm>
          <a:prstGeom prst="bevel">
            <a:avLst/>
          </a:prstGeom>
          <a:ln>
            <a:solidFill>
              <a:srgbClr val="FFC000"/>
            </a:solidFill>
          </a:ln>
          <a:effectLst>
            <a:glow rad="101600">
              <a:schemeClr val="accent6">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0" anchor="t"/>
          <a:lstStyle/>
          <a:p>
            <a:pPr algn="ctr"/>
            <a:endParaRPr kumimoji="1" lang="ja-JP" altLang="en-US" sz="2000" b="1" spc="-150" dirty="0">
              <a:solidFill>
                <a:srgbClr val="26968B"/>
              </a:solidFill>
              <a:latin typeface="メイリオ" pitchFamily="50" charset="-128"/>
              <a:ea typeface="メイリオ" pitchFamily="50" charset="-128"/>
              <a:cs typeface="メイリオ" pitchFamily="50" charset="-128"/>
            </a:endParaRPr>
          </a:p>
        </p:txBody>
      </p:sp>
      <p:sp>
        <p:nvSpPr>
          <p:cNvPr id="3" name="額縁 19">
            <a:extLst>
              <a:ext uri="{FF2B5EF4-FFF2-40B4-BE49-F238E27FC236}">
                <a16:creationId xmlns:a16="http://schemas.microsoft.com/office/drawing/2014/main" id="{33987AAA-10F8-4130-52F2-2F64A78EAE0E}"/>
              </a:ext>
            </a:extLst>
          </p:cNvPr>
          <p:cNvSpPr/>
          <p:nvPr/>
        </p:nvSpPr>
        <p:spPr>
          <a:xfrm>
            <a:off x="1716834" y="3271482"/>
            <a:ext cx="315035" cy="315035"/>
          </a:xfrm>
          <a:prstGeom prst="bevel">
            <a:avLst/>
          </a:prstGeom>
          <a:ln>
            <a:solidFill>
              <a:srgbClr val="FFC000"/>
            </a:solidFill>
          </a:ln>
          <a:effectLst>
            <a:glow rad="101600">
              <a:schemeClr val="accent6">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0" anchor="t"/>
          <a:lstStyle/>
          <a:p>
            <a:pPr algn="ctr"/>
            <a:endParaRPr kumimoji="1" lang="ja-JP" altLang="en-US" sz="2000" b="1" spc="-150" dirty="0">
              <a:solidFill>
                <a:srgbClr val="26968B"/>
              </a:solidFill>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6098343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FE51F156-9F84-85A4-3DCF-11FB1B017FEA}"/>
              </a:ext>
            </a:extLst>
          </p:cNvPr>
          <p:cNvSpPr>
            <a:spLocks noGrp="1"/>
          </p:cNvSpPr>
          <p:nvPr>
            <p:ph type="sldNum" sz="quarter" idx="12"/>
          </p:nvPr>
        </p:nvSpPr>
        <p:spPr>
          <a:xfrm>
            <a:off x="7449827" y="6355543"/>
            <a:ext cx="2311400" cy="365125"/>
          </a:xfrm>
        </p:spPr>
        <p:txBody>
          <a:bodyPr/>
          <a:lstStyle/>
          <a:p>
            <a:pPr>
              <a:defRPr/>
            </a:pPr>
            <a:fld id="{A5A05A7F-8CE3-4109-9362-34BB9F9E23C9}" type="slidenum">
              <a:rPr lang="ja-JP" altLang="en-US" smtClean="0">
                <a:solidFill>
                  <a:prstClr val="black">
                    <a:tint val="75000"/>
                  </a:prstClr>
                </a:solidFill>
              </a:rPr>
              <a:pPr>
                <a:defRPr/>
              </a:pPr>
              <a:t>19</a:t>
            </a:fld>
            <a:endParaRPr lang="ja-JP" altLang="en-US" dirty="0">
              <a:solidFill>
                <a:prstClr val="black">
                  <a:tint val="75000"/>
                </a:prstClr>
              </a:solidFill>
            </a:endParaRPr>
          </a:p>
        </p:txBody>
      </p:sp>
      <p:sp>
        <p:nvSpPr>
          <p:cNvPr id="5" name="テキスト ボックス 1">
            <a:extLst>
              <a:ext uri="{FF2B5EF4-FFF2-40B4-BE49-F238E27FC236}">
                <a16:creationId xmlns:a16="http://schemas.microsoft.com/office/drawing/2014/main" id="{B6BEBC7A-DD77-6893-571A-CB2DC06A53CC}"/>
              </a:ext>
            </a:extLst>
          </p:cNvPr>
          <p:cNvSpPr txBox="1"/>
          <p:nvPr/>
        </p:nvSpPr>
        <p:spPr>
          <a:xfrm>
            <a:off x="2450" y="73253"/>
            <a:ext cx="9906000" cy="700454"/>
          </a:xfrm>
          <a:prstGeom prst="rect">
            <a:avLst/>
          </a:prstGeom>
          <a:gradFill flip="none" rotWithShape="1">
            <a:gsLst>
              <a:gs pos="0">
                <a:srgbClr val="FF0066"/>
              </a:gs>
              <a:gs pos="72000">
                <a:srgbClr val="FF6699"/>
              </a:gs>
              <a:gs pos="100000">
                <a:srgbClr val="FF0066"/>
              </a:gs>
            </a:gsLst>
            <a:lin ang="0" scaled="1"/>
            <a:tileRect/>
          </a:gradFill>
          <a:ln w="6350">
            <a:noFill/>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215900" lvl="0" indent="0" algn="ctr" defTabSz="914400" rtl="0" eaLnBrk="1" fontAlgn="base" latinLnBrk="0" hangingPunct="1">
              <a:lnSpc>
                <a:spcPts val="3000"/>
              </a:lnSpc>
              <a:spcBef>
                <a:spcPts val="3000"/>
              </a:spcBef>
              <a:spcAft>
                <a:spcPct val="0"/>
              </a:spcAft>
              <a:buClrTx/>
              <a:buSzTx/>
              <a:buFontTx/>
              <a:buNone/>
              <a:tabLst/>
              <a:defRPr/>
            </a:pPr>
            <a:r>
              <a:rPr kumimoji="1" lang="ja-JP" altLang="en-US" sz="2800" b="0" i="0" u="none" strike="noStrike" kern="100" cap="none" spc="0" normalizeH="0" baseline="0" noProof="0" dirty="0">
                <a:ln>
                  <a:noFill/>
                </a:ln>
                <a:solidFill>
                  <a:schemeClr val="bg1"/>
                </a:solidFill>
                <a:effectLst/>
                <a:uLnTx/>
                <a:uFillTx/>
                <a:latin typeface="HG丸ｺﾞｼｯｸM-PRO" panose="020F0600000000000000" pitchFamily="50" charset="-128"/>
                <a:ea typeface="HG丸ｺﾞｼｯｸM-PRO" panose="020F0600000000000000" pitchFamily="50" charset="-128"/>
                <a:cs typeface="Times New Roman"/>
              </a:rPr>
              <a:t>休暇を取得しやすい職場環境づくりの支援</a:t>
            </a:r>
            <a:endParaRPr kumimoji="1" lang="ja-JP" altLang="en-US" sz="2600" b="0" i="0" u="none" strike="noStrike" kern="100" cap="none" spc="0" normalizeH="0" baseline="0" noProof="0" dirty="0">
              <a:ln>
                <a:noFill/>
              </a:ln>
              <a:solidFill>
                <a:schemeClr val="bg1"/>
              </a:solidFill>
              <a:effectLst/>
              <a:uLnTx/>
              <a:uFillTx/>
              <a:latin typeface="HG丸ｺﾞｼｯｸM-PRO" panose="020F0600000000000000" pitchFamily="50" charset="-128"/>
              <a:ea typeface="HG丸ｺﾞｼｯｸM-PRO" panose="020F0600000000000000" pitchFamily="50" charset="-128"/>
              <a:cs typeface="Times New Roman"/>
            </a:endParaRPr>
          </a:p>
        </p:txBody>
      </p:sp>
      <p:sp>
        <p:nvSpPr>
          <p:cNvPr id="8" name="コンテンツ プレースホルダー 2">
            <a:extLst>
              <a:ext uri="{FF2B5EF4-FFF2-40B4-BE49-F238E27FC236}">
                <a16:creationId xmlns:a16="http://schemas.microsoft.com/office/drawing/2014/main" id="{75B9D8D2-F785-A99B-E18C-A8DD1FF2F0A1}"/>
              </a:ext>
            </a:extLst>
          </p:cNvPr>
          <p:cNvSpPr txBox="1">
            <a:spLocks/>
          </p:cNvSpPr>
          <p:nvPr/>
        </p:nvSpPr>
        <p:spPr>
          <a:xfrm>
            <a:off x="278363" y="1611844"/>
            <a:ext cx="9482864" cy="4877495"/>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1" lang="ja-JP" altLang="en-US" sz="2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a:t>
            </a:r>
            <a:r>
              <a:rPr kumimoji="1" lang="ja-JP" altLang="en-US" sz="24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年次有給休暇の取得及び多様な特別休暇の導入を積極的に</a:t>
            </a:r>
            <a:br>
              <a:rPr kumimoji="1" lang="en-US" altLang="ja-JP" sz="24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br>
            <a:r>
              <a:rPr kumimoji="1" lang="ja-JP" altLang="en-US" sz="24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推進している中小企業等を「愛知県休み方改革マイスター企業</a:t>
            </a:r>
            <a:br>
              <a:rPr kumimoji="1" lang="en-US" altLang="ja-JP" sz="24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br>
            <a:r>
              <a:rPr kumimoji="1" lang="ja-JP" altLang="en-US" sz="24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認定制度」としてゴールド、シルバー、ブロンズの３区分で認定</a:t>
            </a:r>
            <a:endParaRPr kumimoji="1" lang="en-US" altLang="ja-JP" sz="24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ja-JP" altLang="en-US" sz="2400" b="0" dirty="0">
                <a:solidFill>
                  <a:prstClr val="black"/>
                </a:solidFill>
                <a:latin typeface="Meiryo UI" panose="020B0604030504040204" pitchFamily="50" charset="-128"/>
                <a:ea typeface="Meiryo UI" panose="020B0604030504040204" pitchFamily="50" charset="-128"/>
              </a:rPr>
              <a:t>　　　　　　　　　　　　　　　　　　　　　</a:t>
            </a:r>
            <a:r>
              <a:rPr kumimoji="1" lang="ja-JP" altLang="en-US"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en-US" altLang="ja-JP"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202</a:t>
            </a:r>
            <a:r>
              <a:rPr lang="en-US" altLang="ja-JP" sz="2200" dirty="0">
                <a:solidFill>
                  <a:prstClr val="black"/>
                </a:solidFill>
                <a:latin typeface="Meiryo UI" panose="020B0604030504040204" pitchFamily="50" charset="-128"/>
                <a:ea typeface="Meiryo UI" panose="020B0604030504040204" pitchFamily="50" charset="-128"/>
              </a:rPr>
              <a:t>6</a:t>
            </a:r>
            <a:r>
              <a:rPr kumimoji="1" lang="ja-JP" altLang="en-US"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年</a:t>
            </a:r>
            <a:r>
              <a:rPr kumimoji="1" lang="en-US" altLang="ja-JP"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5</a:t>
            </a:r>
            <a:r>
              <a:rPr kumimoji="1" lang="ja-JP" altLang="en-US"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月末現在</a:t>
            </a:r>
            <a:r>
              <a:rPr kumimoji="1" lang="en-US" altLang="ja-JP"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701</a:t>
            </a:r>
            <a:r>
              <a:rPr kumimoji="1" lang="ja-JP" altLang="en-US" sz="22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社</a:t>
            </a:r>
            <a:r>
              <a:rPr kumimoji="1" lang="ja-JP" altLang="en-US"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endParaRPr lang="en-US" altLang="ja-JP" sz="2200" dirty="0">
              <a:solidFill>
                <a:prstClr val="black"/>
              </a:solidFill>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endParaRPr lang="en-US" altLang="ja-JP" sz="2200" dirty="0">
              <a:solidFill>
                <a:prstClr val="black"/>
              </a:solidFill>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1" lang="ja-JP" altLang="en-US"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1" lang="en-US" altLang="ja-JP"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WEB</a:t>
            </a:r>
            <a:r>
              <a:rPr kumimoji="1" lang="ja-JP" altLang="en-US"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サイト「</a:t>
            </a:r>
            <a:r>
              <a:rPr lang="ja-JP" altLang="en-US" sz="2200" dirty="0">
                <a:solidFill>
                  <a:prstClr val="black"/>
                </a:solidFill>
                <a:latin typeface="Meiryo UI" panose="020B0604030504040204" pitchFamily="50" charset="-128"/>
                <a:ea typeface="Meiryo UI" panose="020B0604030504040204" pitchFamily="50" charset="-128"/>
              </a:rPr>
              <a:t>あいち</a:t>
            </a:r>
            <a:r>
              <a:rPr lang="en-US" altLang="ja-JP" sz="2200" dirty="0">
                <a:solidFill>
                  <a:prstClr val="black"/>
                </a:solidFill>
                <a:latin typeface="Meiryo UI" panose="020B0604030504040204" pitchFamily="50" charset="-128"/>
                <a:ea typeface="Meiryo UI" panose="020B0604030504040204" pitchFamily="50" charset="-128"/>
              </a:rPr>
              <a:t>YOU</a:t>
            </a:r>
            <a:r>
              <a:rPr lang="ja-JP" altLang="en-US" sz="2200" dirty="0">
                <a:solidFill>
                  <a:prstClr val="black"/>
                </a:solidFill>
                <a:latin typeface="Meiryo UI" panose="020B0604030504040204" pitchFamily="50" charset="-128"/>
                <a:ea typeface="Meiryo UI" panose="020B0604030504040204" pitchFamily="50" charset="-128"/>
              </a:rPr>
              <a:t>休ナビ</a:t>
            </a:r>
            <a:r>
              <a:rPr kumimoji="1" lang="ja-JP" altLang="en-US"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」の運営 </a:t>
            </a:r>
            <a:endParaRPr kumimoji="1" lang="en-US" altLang="ja-JP"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1" lang="en-US" altLang="ja-JP"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1" lang="ja-JP" altLang="en-US"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lang="ja-JP" altLang="en-US" sz="2200" dirty="0">
                <a:solidFill>
                  <a:prstClr val="black"/>
                </a:solidFill>
                <a:latin typeface="Meiryo UI" panose="020B0604030504040204" pitchFamily="50" charset="-128"/>
                <a:ea typeface="Meiryo UI" panose="020B0604030504040204" pitchFamily="50" charset="-128"/>
              </a:rPr>
              <a:t>休み方改革シンポジウムの開催（</a:t>
            </a:r>
            <a:r>
              <a:rPr lang="en-US" altLang="ja-JP" sz="2200" dirty="0">
                <a:solidFill>
                  <a:prstClr val="black"/>
                </a:solidFill>
                <a:latin typeface="Meiryo UI" panose="020B0604030504040204" pitchFamily="50" charset="-128"/>
                <a:ea typeface="Meiryo UI" panose="020B0604030504040204" pitchFamily="50" charset="-128"/>
              </a:rPr>
              <a:t>11</a:t>
            </a:r>
            <a:r>
              <a:rPr lang="ja-JP" altLang="en-US" sz="2200" dirty="0">
                <a:solidFill>
                  <a:prstClr val="black"/>
                </a:solidFill>
                <a:latin typeface="Meiryo UI" panose="020B0604030504040204" pitchFamily="50" charset="-128"/>
                <a:ea typeface="Meiryo UI" panose="020B0604030504040204" pitchFamily="50" charset="-128"/>
              </a:rPr>
              <a:t>月開催予定）</a:t>
            </a:r>
            <a:endParaRPr kumimoji="1" lang="en-US" altLang="ja-JP"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1" lang="ja-JP" altLang="en-US"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1" lang="en-US" altLang="ja-JP"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「ゴールド認定企業」及び「あいちウィーク休暇」を導入した企業を知事表彰　 </a:t>
            </a:r>
            <a:endParaRPr kumimoji="1" lang="en-US" altLang="ja-JP"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ja-JP" altLang="en-US" sz="2200" dirty="0">
                <a:solidFill>
                  <a:prstClr val="black"/>
                </a:solidFill>
                <a:latin typeface="Meiryo UI" panose="020B0604030504040204" pitchFamily="50" charset="-128"/>
                <a:ea typeface="Meiryo UI" panose="020B0604030504040204" pitchFamily="50" charset="-128"/>
              </a:rPr>
              <a:t>　</a:t>
            </a:r>
            <a:endParaRPr lang="en-US" altLang="ja-JP" sz="2200" dirty="0">
              <a:solidFill>
                <a:prstClr val="black"/>
              </a:solidFill>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ts val="900"/>
              </a:lnSpc>
              <a:spcBef>
                <a:spcPct val="20000"/>
              </a:spcBef>
              <a:spcAft>
                <a:spcPct val="0"/>
              </a:spcAft>
              <a:buClrTx/>
              <a:buSzTx/>
              <a:buFont typeface="Arial" panose="020B0604020202020204" pitchFamily="34" charset="0"/>
              <a:buNone/>
              <a:tabLst/>
              <a:defRPr/>
            </a:pPr>
            <a:endParaRPr lang="en-US" altLang="ja-JP" sz="2200" dirty="0">
              <a:solidFill>
                <a:prstClr val="black"/>
              </a:solidFill>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US" altLang="ja-JP" sz="2200" dirty="0">
                <a:solidFill>
                  <a:prstClr val="black"/>
                </a:solidFill>
                <a:latin typeface="Meiryo UI" panose="020B0604030504040204" pitchFamily="50" charset="-128"/>
                <a:ea typeface="Meiryo UI" panose="020B0604030504040204" pitchFamily="50" charset="-128"/>
              </a:rPr>
              <a:t> </a:t>
            </a: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US" altLang="ja-JP" sz="2200" dirty="0">
                <a:solidFill>
                  <a:prstClr val="black"/>
                </a:solidFill>
                <a:latin typeface="Meiryo UI" panose="020B0604030504040204" pitchFamily="50" charset="-128"/>
                <a:ea typeface="Meiryo UI" panose="020B0604030504040204" pitchFamily="50" charset="-128"/>
              </a:rPr>
              <a:t> </a:t>
            </a:r>
            <a:r>
              <a:rPr lang="ja-JP" altLang="en-US" sz="2200" dirty="0">
                <a:solidFill>
                  <a:prstClr val="black"/>
                </a:solidFill>
                <a:latin typeface="Meiryo UI" panose="020B0604030504040204" pitchFamily="50" charset="-128"/>
                <a:ea typeface="Meiryo UI" panose="020B0604030504040204" pitchFamily="50" charset="-128"/>
              </a:rPr>
              <a:t> </a:t>
            </a:r>
            <a:r>
              <a:rPr kumimoji="1" lang="ja-JP" altLang="en-US"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・県内企業の制度導入促進を図るため、セミナー</a:t>
            </a:r>
            <a:r>
              <a:rPr lang="ja-JP" altLang="en-US" sz="2200" dirty="0">
                <a:solidFill>
                  <a:prstClr val="black"/>
                </a:solidFill>
                <a:latin typeface="Meiryo UI" panose="020B0604030504040204" pitchFamily="50" charset="-128"/>
                <a:ea typeface="Meiryo UI" panose="020B0604030504040204" pitchFamily="50" charset="-128"/>
              </a:rPr>
              <a:t>を</a:t>
            </a:r>
            <a:r>
              <a:rPr kumimoji="1" lang="ja-JP" altLang="en-US"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開催（４回開催予定）</a:t>
            </a:r>
            <a:endParaRPr kumimoji="1" lang="en-US" altLang="ja-JP"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endParaRPr kumimoji="1" lang="en-US" altLang="ja-JP"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endParaRPr kumimoji="1" lang="en-US" altLang="ja-JP"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ja-JP" altLang="en-US" sz="1600" dirty="0">
                <a:solidFill>
                  <a:prstClr val="black"/>
                </a:solidFill>
                <a:latin typeface="Meiryo UI" panose="020B0604030504040204" pitchFamily="50" charset="-128"/>
                <a:ea typeface="Meiryo UI" panose="020B0604030504040204" pitchFamily="50" charset="-128"/>
              </a:rPr>
              <a:t>　</a:t>
            </a:r>
            <a:endParaRPr lang="en-US" altLang="ja-JP" sz="1600" dirty="0">
              <a:solidFill>
                <a:prstClr val="black"/>
              </a:solidFill>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endParaRPr kumimoji="1" lang="en-US" altLang="ja-JP" sz="2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9" name="テキスト ボックス 8">
            <a:extLst>
              <a:ext uri="{FF2B5EF4-FFF2-40B4-BE49-F238E27FC236}">
                <a16:creationId xmlns:a16="http://schemas.microsoft.com/office/drawing/2014/main" id="{2453D667-8659-98BD-83B4-10D721FCD76A}"/>
              </a:ext>
            </a:extLst>
          </p:cNvPr>
          <p:cNvSpPr txBox="1"/>
          <p:nvPr/>
        </p:nvSpPr>
        <p:spPr>
          <a:xfrm>
            <a:off x="317485" y="983631"/>
            <a:ext cx="6345705" cy="600164"/>
          </a:xfrm>
          <a:prstGeom prst="rect">
            <a:avLst/>
          </a:prstGeom>
          <a:solidFill>
            <a:srgbClr val="2DC8FF"/>
          </a:solidFill>
          <a:ln>
            <a:solidFill>
              <a:schemeClr val="tx1"/>
            </a:solidFill>
          </a:ln>
        </p:spPr>
        <p:txBody>
          <a:bodyPr wrap="square" rtlCol="0">
            <a:spAutoFit/>
          </a:body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1" lang="ja-JP" altLang="en-US"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rPr>
              <a:t>愛知県</a:t>
            </a:r>
            <a:r>
              <a:rPr lang="ja-JP" altLang="en-US" sz="2400" b="1" dirty="0">
                <a:solidFill>
                  <a:prstClr val="white"/>
                </a:solidFill>
                <a:latin typeface="メイリオ" panose="020B0604030504040204" pitchFamily="50" charset="-128"/>
                <a:ea typeface="メイリオ" panose="020B0604030504040204" pitchFamily="50" charset="-128"/>
              </a:rPr>
              <a:t>休み方改革マイスター企業認定制度</a:t>
            </a:r>
            <a:endParaRPr kumimoji="1" lang="ja-JP" altLang="en-US"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endParaRPr>
          </a:p>
        </p:txBody>
      </p:sp>
      <p:pic>
        <p:nvPicPr>
          <p:cNvPr id="10" name="図 9" descr="図形 が含まれている画像&#10;&#10;自動的に生成された説明">
            <a:extLst>
              <a:ext uri="{FF2B5EF4-FFF2-40B4-BE49-F238E27FC236}">
                <a16:creationId xmlns:a16="http://schemas.microsoft.com/office/drawing/2014/main" id="{6844330A-96CF-6EDD-344E-7005686F790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3360" y="1223755"/>
            <a:ext cx="1567867" cy="1881179"/>
          </a:xfrm>
          <a:prstGeom prst="rect">
            <a:avLst/>
          </a:prstGeom>
        </p:spPr>
      </p:pic>
      <p:sp>
        <p:nvSpPr>
          <p:cNvPr id="6" name="テキスト ボックス 5">
            <a:extLst>
              <a:ext uri="{FF2B5EF4-FFF2-40B4-BE49-F238E27FC236}">
                <a16:creationId xmlns:a16="http://schemas.microsoft.com/office/drawing/2014/main" id="{E16652FB-5366-B203-BF2F-541279B3B1EF}"/>
              </a:ext>
            </a:extLst>
          </p:cNvPr>
          <p:cNvSpPr txBox="1"/>
          <p:nvPr/>
        </p:nvSpPr>
        <p:spPr>
          <a:xfrm>
            <a:off x="319615" y="5124091"/>
            <a:ext cx="6345705" cy="600164"/>
          </a:xfrm>
          <a:prstGeom prst="rect">
            <a:avLst/>
          </a:prstGeom>
          <a:solidFill>
            <a:srgbClr val="2DC8FF"/>
          </a:solidFill>
          <a:ln>
            <a:solidFill>
              <a:schemeClr val="tx1"/>
            </a:solidFill>
          </a:ln>
        </p:spPr>
        <p:txBody>
          <a:bodyPr wrap="square" rtlCol="0">
            <a:spAutoFit/>
          </a:body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1" lang="ja-JP" altLang="en-US"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rPr>
              <a:t>勤務間インターバル制度の普及促進</a:t>
            </a:r>
          </a:p>
        </p:txBody>
      </p:sp>
    </p:spTree>
    <p:extLst>
      <p:ext uri="{BB962C8B-B14F-4D97-AF65-F5344CB8AC3E}">
        <p14:creationId xmlns:p14="http://schemas.microsoft.com/office/powerpoint/2010/main" val="9464776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D98D4-724F-309D-B6DF-561DF37430D6}"/>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2A91A6B6-6F8B-DD0A-C2ED-149CB4B0BD04}"/>
              </a:ext>
            </a:extLst>
          </p:cNvPr>
          <p:cNvSpPr>
            <a:spLocks noGrp="1"/>
          </p:cNvSpPr>
          <p:nvPr>
            <p:ph type="sldNum" sz="quarter" idx="12"/>
          </p:nvPr>
        </p:nvSpPr>
        <p:spPr>
          <a:xfrm>
            <a:off x="7449827" y="6355543"/>
            <a:ext cx="2311400" cy="365125"/>
          </a:xfrm>
        </p:spPr>
        <p:txBody>
          <a:bodyPr/>
          <a:lstStyle/>
          <a:p>
            <a:pPr>
              <a:defRPr/>
            </a:pPr>
            <a:fld id="{A5A05A7F-8CE3-4109-9362-34BB9F9E23C9}" type="slidenum">
              <a:rPr lang="ja-JP" altLang="en-US" smtClean="0">
                <a:solidFill>
                  <a:prstClr val="black">
                    <a:tint val="75000"/>
                  </a:prstClr>
                </a:solidFill>
              </a:rPr>
              <a:pPr>
                <a:defRPr/>
              </a:pPr>
              <a:t>20</a:t>
            </a:fld>
            <a:endParaRPr lang="ja-JP" altLang="en-US" dirty="0">
              <a:solidFill>
                <a:prstClr val="black">
                  <a:tint val="75000"/>
                </a:prstClr>
              </a:solidFill>
            </a:endParaRPr>
          </a:p>
        </p:txBody>
      </p:sp>
      <p:sp>
        <p:nvSpPr>
          <p:cNvPr id="5" name="テキスト ボックス 1">
            <a:extLst>
              <a:ext uri="{FF2B5EF4-FFF2-40B4-BE49-F238E27FC236}">
                <a16:creationId xmlns:a16="http://schemas.microsoft.com/office/drawing/2014/main" id="{E8BD1275-E0B2-011F-E301-C3DCFD1A3390}"/>
              </a:ext>
            </a:extLst>
          </p:cNvPr>
          <p:cNvSpPr txBox="1"/>
          <p:nvPr/>
        </p:nvSpPr>
        <p:spPr>
          <a:xfrm>
            <a:off x="2450" y="73253"/>
            <a:ext cx="9906000" cy="700454"/>
          </a:xfrm>
          <a:prstGeom prst="rect">
            <a:avLst/>
          </a:prstGeom>
          <a:gradFill flip="none" rotWithShape="1">
            <a:gsLst>
              <a:gs pos="0">
                <a:srgbClr val="FF0066"/>
              </a:gs>
              <a:gs pos="72000">
                <a:srgbClr val="FF6699"/>
              </a:gs>
              <a:gs pos="100000">
                <a:srgbClr val="FF0066"/>
              </a:gs>
            </a:gsLst>
            <a:lin ang="0" scaled="1"/>
            <a:tileRect/>
          </a:gradFill>
          <a:ln w="6350">
            <a:noFill/>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215900" lvl="0" indent="0" algn="ctr" defTabSz="914400" rtl="0" eaLnBrk="1" fontAlgn="base" latinLnBrk="0" hangingPunct="1">
              <a:lnSpc>
                <a:spcPts val="3000"/>
              </a:lnSpc>
              <a:spcBef>
                <a:spcPts val="3000"/>
              </a:spcBef>
              <a:spcAft>
                <a:spcPct val="0"/>
              </a:spcAft>
              <a:buClrTx/>
              <a:buSzTx/>
              <a:buFontTx/>
              <a:buNone/>
              <a:tabLst/>
              <a:defRPr/>
            </a:pPr>
            <a:r>
              <a:rPr kumimoji="1" lang="ja-JP" altLang="en-US" sz="2600" b="0" i="0" u="none" strike="noStrike" kern="100" cap="none" spc="0" normalizeH="0" baseline="0" noProof="0" dirty="0">
                <a:ln>
                  <a:noFill/>
                </a:ln>
                <a:solidFill>
                  <a:schemeClr val="bg1"/>
                </a:solidFill>
                <a:effectLst/>
                <a:uLnTx/>
                <a:uFillTx/>
                <a:latin typeface="HG丸ｺﾞｼｯｸM-PRO" panose="020F0600000000000000" pitchFamily="50" charset="-128"/>
                <a:ea typeface="HG丸ｺﾞｼｯｸM-PRO" panose="020F0600000000000000" pitchFamily="50" charset="-128"/>
                <a:cs typeface="Times New Roman"/>
              </a:rPr>
              <a:t>安心して働ける職場環境づくりの支援</a:t>
            </a:r>
          </a:p>
        </p:txBody>
      </p:sp>
      <p:sp>
        <p:nvSpPr>
          <p:cNvPr id="3" name="コンテンツ プレースホルダー 2">
            <a:extLst>
              <a:ext uri="{FF2B5EF4-FFF2-40B4-BE49-F238E27FC236}">
                <a16:creationId xmlns:a16="http://schemas.microsoft.com/office/drawing/2014/main" id="{867CCD7C-1BE9-9FF7-E6B0-EDE8811AF22A}"/>
              </a:ext>
            </a:extLst>
          </p:cNvPr>
          <p:cNvSpPr txBox="1">
            <a:spLocks/>
          </p:cNvSpPr>
          <p:nvPr/>
        </p:nvSpPr>
        <p:spPr>
          <a:xfrm>
            <a:off x="260542" y="1583795"/>
            <a:ext cx="9482864" cy="4877495"/>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1" lang="ja-JP" altLang="en-US" sz="2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a:t>
            </a:r>
            <a:r>
              <a:rPr kumimoji="1" lang="ja-JP" altLang="en-US" sz="2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社会全体でカスハラ防止に取り組み、</a:t>
            </a:r>
            <a:r>
              <a:rPr lang="ja-JP" altLang="en-US" sz="2400" dirty="0">
                <a:solidFill>
                  <a:prstClr val="black"/>
                </a:solidFill>
                <a:latin typeface="Meiryo UI" panose="020B0604030504040204" pitchFamily="50" charset="-128"/>
                <a:ea typeface="Meiryo UI" panose="020B0604030504040204" pitchFamily="50" charset="-128"/>
              </a:rPr>
              <a:t>カスハラのない社会の実現を目指す。</a:t>
            </a:r>
            <a:endParaRPr kumimoji="1" lang="en-US" altLang="ja-JP" sz="2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ts val="600"/>
              </a:spcBef>
              <a:spcAft>
                <a:spcPct val="0"/>
              </a:spcAft>
              <a:buClrTx/>
              <a:buSzTx/>
              <a:buFont typeface="Arial" panose="020B0604020202020204" pitchFamily="34" charset="0"/>
              <a:buNone/>
              <a:tabLst/>
              <a:defRPr/>
            </a:pPr>
            <a:endParaRPr lang="en-US" altLang="ja-JP" sz="700" b="1"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1" fontAlgn="base" latinLnBrk="0" hangingPunct="1">
              <a:lnSpc>
                <a:spcPct val="100000"/>
              </a:lnSpc>
              <a:spcBef>
                <a:spcPts val="600"/>
              </a:spcBef>
              <a:spcAft>
                <a:spcPct val="0"/>
              </a:spcAft>
              <a:buClrTx/>
              <a:buSzTx/>
              <a:buFont typeface="Arial" panose="020B0604020202020204" pitchFamily="34" charset="0"/>
              <a:buNone/>
              <a:tabLst/>
              <a:defRPr/>
            </a:pPr>
            <a:r>
              <a:rPr lang="ja-JP" altLang="en-US" sz="1800" b="1"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　愛知県カスタマーハラスメント防止条例の概要</a:t>
            </a:r>
            <a:endParaRPr lang="en-US" altLang="ja-JP" sz="1800" b="1" dirty="0">
              <a:solidFill>
                <a:srgbClr val="002060"/>
              </a:solidFill>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1" fontAlgn="base" latinLnBrk="0" hangingPunct="1">
              <a:lnSpc>
                <a:spcPct val="100000"/>
              </a:lnSpc>
              <a:spcBef>
                <a:spcPts val="600"/>
              </a:spcBef>
              <a:spcAft>
                <a:spcPct val="0"/>
              </a:spcAft>
              <a:buClrTx/>
              <a:buSzTx/>
              <a:buFont typeface="Arial" panose="020B0604020202020204" pitchFamily="34" charset="0"/>
              <a:buNone/>
              <a:tabLst/>
              <a:defRPr/>
            </a:pPr>
            <a:r>
              <a:rPr lang="ja-JP" altLang="en-US" sz="1800" dirty="0">
                <a:latin typeface="Meiryo UI" panose="020B0604030504040204" pitchFamily="50" charset="-128"/>
                <a:ea typeface="Meiryo UI" panose="020B0604030504040204" pitchFamily="50" charset="-128"/>
                <a:cs typeface="Times New Roman" panose="02020603050405020304" pitchFamily="18" charset="0"/>
              </a:rPr>
              <a:t>　 ・内容：カスハラの禁止、カスハラ防止のための各主体（県、事業者、就業者、顧客等）の</a:t>
            </a:r>
            <a:endParaRPr lang="en-US" altLang="ja-JP" sz="1800" dirty="0">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1" fontAlgn="base" latinLnBrk="0" hangingPunct="1">
              <a:lnSpc>
                <a:spcPct val="100000"/>
              </a:lnSpc>
              <a:spcBef>
                <a:spcPts val="600"/>
              </a:spcBef>
              <a:spcAft>
                <a:spcPct val="0"/>
              </a:spcAft>
              <a:buClrTx/>
              <a:buSzTx/>
              <a:buFont typeface="Arial" panose="020B0604020202020204" pitchFamily="34" charset="0"/>
              <a:buNone/>
              <a:tabLst/>
              <a:defRPr/>
            </a:pPr>
            <a:r>
              <a:rPr lang="ja-JP" altLang="en-US" sz="1800" dirty="0">
                <a:latin typeface="Meiryo UI" panose="020B0604030504040204" pitchFamily="50" charset="-128"/>
                <a:ea typeface="Meiryo UI" panose="020B0604030504040204" pitchFamily="50" charset="-128"/>
                <a:cs typeface="Times New Roman" panose="02020603050405020304" pitchFamily="18" charset="0"/>
              </a:rPr>
              <a:t>　　　　　　 責務、県が実施する取組　等</a:t>
            </a:r>
            <a:endParaRPr lang="en-US" altLang="ja-JP" sz="1800" dirty="0">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1" fontAlgn="base" latinLnBrk="0" hangingPunct="1">
              <a:lnSpc>
                <a:spcPct val="100000"/>
              </a:lnSpc>
              <a:spcBef>
                <a:spcPts val="600"/>
              </a:spcBef>
              <a:spcAft>
                <a:spcPct val="0"/>
              </a:spcAft>
              <a:buClrTx/>
              <a:buSzTx/>
              <a:buFont typeface="Arial" panose="020B0604020202020204" pitchFamily="34" charset="0"/>
              <a:buNone/>
              <a:tabLst/>
              <a:defRPr/>
            </a:pPr>
            <a:r>
              <a:rPr lang="ja-JP" altLang="en-US" sz="1800" dirty="0">
                <a:latin typeface="Meiryo UI" panose="020B0604030504040204" pitchFamily="50" charset="-128"/>
                <a:ea typeface="Meiryo UI" panose="020B0604030504040204" pitchFamily="50" charset="-128"/>
                <a:cs typeface="Times New Roman" panose="02020603050405020304" pitchFamily="18" charset="0"/>
              </a:rPr>
              <a:t>　 ・施行日：</a:t>
            </a:r>
            <a:r>
              <a:rPr lang="en-US" altLang="ja-JP" sz="1800" dirty="0">
                <a:latin typeface="Meiryo UI" panose="020B0604030504040204" pitchFamily="50" charset="-128"/>
                <a:ea typeface="Meiryo UI" panose="020B0604030504040204" pitchFamily="50" charset="-128"/>
                <a:cs typeface="Times New Roman" panose="02020603050405020304" pitchFamily="18" charset="0"/>
              </a:rPr>
              <a:t>2025 </a:t>
            </a:r>
            <a:r>
              <a:rPr lang="ja-JP" altLang="en-US" sz="1800" dirty="0">
                <a:latin typeface="Meiryo UI" panose="020B0604030504040204" pitchFamily="50" charset="-128"/>
                <a:ea typeface="Meiryo UI" panose="020B0604030504040204" pitchFamily="50" charset="-128"/>
                <a:cs typeface="Times New Roman" panose="02020603050405020304" pitchFamily="18" charset="0"/>
              </a:rPr>
              <a:t>年 </a:t>
            </a:r>
            <a:r>
              <a:rPr lang="en-US" altLang="ja-JP" sz="1800" dirty="0">
                <a:latin typeface="Meiryo UI" panose="020B0604030504040204" pitchFamily="50" charset="-128"/>
                <a:ea typeface="Meiryo UI" panose="020B0604030504040204" pitchFamily="50" charset="-128"/>
                <a:cs typeface="Times New Roman" panose="02020603050405020304" pitchFamily="18" charset="0"/>
              </a:rPr>
              <a:t>10 </a:t>
            </a:r>
            <a:r>
              <a:rPr lang="ja-JP" altLang="en-US" sz="1800" dirty="0">
                <a:latin typeface="Meiryo UI" panose="020B0604030504040204" pitchFamily="50" charset="-128"/>
                <a:ea typeface="Meiryo UI" panose="020B0604030504040204" pitchFamily="50" charset="-128"/>
                <a:cs typeface="Times New Roman" panose="02020603050405020304" pitchFamily="18" charset="0"/>
              </a:rPr>
              <a:t>月１日</a:t>
            </a:r>
            <a:endParaRPr lang="en-US" altLang="ja-JP" sz="1800" dirty="0">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1" fontAlgn="base" latinLnBrk="0" hangingPunct="1">
              <a:lnSpc>
                <a:spcPct val="100000"/>
              </a:lnSpc>
              <a:spcBef>
                <a:spcPts val="600"/>
              </a:spcBef>
              <a:spcAft>
                <a:spcPct val="0"/>
              </a:spcAft>
              <a:buClrTx/>
              <a:buSzTx/>
              <a:buFont typeface="Arial" panose="020B0604020202020204" pitchFamily="34" charset="0"/>
              <a:buNone/>
              <a:tabLst/>
              <a:defRPr/>
            </a:pPr>
            <a:endParaRPr lang="ja-JP" altLang="en-US" sz="700" dirty="0">
              <a:latin typeface="Meiryo UI" panose="020B0604030504040204" pitchFamily="50" charset="-128"/>
              <a:ea typeface="Meiryo UI" panose="020B0604030504040204" pitchFamily="50" charset="-128"/>
              <a:cs typeface="Times New Roman" panose="02020603050405020304" pitchFamily="18" charset="0"/>
            </a:endParaRPr>
          </a:p>
          <a:p>
            <a:pPr marL="0" indent="0">
              <a:spcBef>
                <a:spcPts val="600"/>
              </a:spcBef>
              <a:buNone/>
              <a:defRPr/>
            </a:pPr>
            <a:r>
              <a:rPr lang="ja-JP" altLang="en-US" sz="1800" b="1" kern="100" dirty="0">
                <a:solidFill>
                  <a:srgbClr val="002060"/>
                </a:solidFill>
                <a:latin typeface="Meiryo UI" panose="020B0604030504040204" pitchFamily="50" charset="-128"/>
                <a:ea typeface="Meiryo UI" panose="020B0604030504040204" pitchFamily="50" charset="-128"/>
                <a:cs typeface="Times New Roman" panose="02020603050405020304" pitchFamily="18" charset="0"/>
              </a:rPr>
              <a:t>● 県が実施する取組</a:t>
            </a: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lang="ja-JP" altLang="en-US" sz="1800" dirty="0">
                <a:solidFill>
                  <a:prstClr val="black"/>
                </a:solidFill>
                <a:latin typeface="Meiryo UI" panose="020B0604030504040204" pitchFamily="50" charset="-128"/>
                <a:ea typeface="Meiryo UI" panose="020B0604030504040204" pitchFamily="50" charset="-128"/>
              </a:rPr>
              <a:t>・条例の内容を詳細に解説する「指針（ガイドライン）」や事業者・業界団体が</a:t>
            </a:r>
            <a:endParaRPr lang="en-US" altLang="ja-JP" sz="1800" dirty="0">
              <a:solidFill>
                <a:prstClr val="black"/>
              </a:solidFill>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ja-JP" altLang="en-US" sz="1800" dirty="0">
                <a:solidFill>
                  <a:prstClr val="black"/>
                </a:solidFill>
                <a:latin typeface="Meiryo UI" panose="020B0604030504040204" pitchFamily="50" charset="-128"/>
                <a:ea typeface="Meiryo UI" panose="020B0604030504040204" pitchFamily="50" charset="-128"/>
              </a:rPr>
              <a:t>　　取組を進める上で参考になる「各団体共通マニュアル」を作成</a:t>
            </a: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ja-JP" altLang="en-US" sz="1800" dirty="0">
                <a:solidFill>
                  <a:prstClr val="black"/>
                </a:solidFill>
                <a:latin typeface="Meiryo UI" panose="020B0604030504040204" pitchFamily="50" charset="-128"/>
                <a:ea typeface="Meiryo UI" panose="020B0604030504040204" pitchFamily="50" charset="-128"/>
              </a:rPr>
              <a:t>　 </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・相談窓口の設置やアドバイザー派遣</a:t>
            </a:r>
            <a:r>
              <a:rPr lang="ja-JP" altLang="en-US" sz="1800" dirty="0">
                <a:solidFill>
                  <a:prstClr val="black"/>
                </a:solidFill>
                <a:latin typeface="Meiryo UI" panose="020B0604030504040204" pitchFamily="50" charset="-128"/>
                <a:ea typeface="Meiryo UI" panose="020B0604030504040204" pitchFamily="50" charset="-128"/>
              </a:rPr>
              <a:t>、</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業界向けセミナーなどの</a:t>
            </a: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indent="0">
              <a:buNone/>
              <a:defRPr/>
            </a:pPr>
            <a:r>
              <a:rPr lang="en-US" altLang="ja-JP" sz="1800" dirty="0">
                <a:solidFill>
                  <a:prstClr val="black"/>
                </a:solidFill>
                <a:latin typeface="Meiryo UI" panose="020B0604030504040204" pitchFamily="50" charset="-128"/>
                <a:ea typeface="Meiryo UI" panose="020B0604030504040204" pitchFamily="50" charset="-128"/>
              </a:rPr>
              <a:t>     </a:t>
            </a:r>
            <a:r>
              <a:rPr lang="ja-JP" altLang="en-US" sz="1800" dirty="0">
                <a:solidFill>
                  <a:prstClr val="black"/>
                </a:solidFill>
                <a:latin typeface="Meiryo UI" panose="020B0604030504040204" pitchFamily="50" charset="-128"/>
                <a:ea typeface="Meiryo UI" panose="020B0604030504040204" pitchFamily="50" charset="-128"/>
              </a:rPr>
              <a:t>「事業者支援」を</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実施　</a:t>
            </a: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lvl="0" indent="0">
              <a:buNone/>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lang="ja-JP" altLang="en-US" sz="1800" dirty="0">
                <a:solidFill>
                  <a:prstClr val="black"/>
                </a:solidFill>
                <a:latin typeface="Meiryo UI" panose="020B0604030504040204" pitchFamily="50" charset="-128"/>
                <a:ea typeface="Meiryo UI" panose="020B0604030504040204" pitchFamily="50" charset="-128"/>
              </a:rPr>
              <a:t>ポスター等の配布、交通広告などにより、</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カスハラ防止</a:t>
            </a:r>
            <a:r>
              <a:rPr lang="ja-JP" altLang="en-US" sz="1800" dirty="0">
                <a:solidFill>
                  <a:prstClr val="black"/>
                </a:solidFill>
                <a:latin typeface="Meiryo UI" panose="020B0604030504040204" pitchFamily="50" charset="-128"/>
                <a:ea typeface="Meiryo UI" panose="020B0604030504040204" pitchFamily="50" charset="-128"/>
              </a:rPr>
              <a:t>の</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「周知・啓発」を実施</a:t>
            </a: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endParaRPr kumimoji="1" lang="en-US" altLang="ja-JP" sz="2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lang="ja-JP" altLang="en-US" sz="1600" dirty="0">
                <a:solidFill>
                  <a:prstClr val="black"/>
                </a:solidFill>
                <a:latin typeface="Meiryo UI" panose="020B0604030504040204" pitchFamily="50" charset="-128"/>
                <a:ea typeface="Meiryo UI" panose="020B0604030504040204" pitchFamily="50" charset="-128"/>
              </a:rPr>
              <a:t>　</a:t>
            </a:r>
            <a:endParaRPr lang="en-US" altLang="ja-JP" sz="1600" dirty="0">
              <a:solidFill>
                <a:prstClr val="black"/>
              </a:solidFill>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endParaRPr kumimoji="1" lang="en-US" altLang="ja-JP" sz="2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6" name="コンテンツ プレースホルダー 2">
            <a:extLst>
              <a:ext uri="{FF2B5EF4-FFF2-40B4-BE49-F238E27FC236}">
                <a16:creationId xmlns:a16="http://schemas.microsoft.com/office/drawing/2014/main" id="{B6451B97-46FC-9732-B7BF-9AD99CF2CC10}"/>
              </a:ext>
            </a:extLst>
          </p:cNvPr>
          <p:cNvSpPr txBox="1">
            <a:spLocks/>
          </p:cNvSpPr>
          <p:nvPr/>
        </p:nvSpPr>
        <p:spPr>
          <a:xfrm>
            <a:off x="307798" y="1031386"/>
            <a:ext cx="5005242" cy="484515"/>
          </a:xfrm>
          <a:prstGeom prst="rect">
            <a:avLst/>
          </a:prstGeom>
          <a:solidFill>
            <a:srgbClr val="2DC8FF"/>
          </a:solidFill>
          <a:ln>
            <a:solidFill>
              <a:schemeClr val="tx1"/>
            </a:solidFill>
          </a:ln>
        </p:spPr>
        <p:txBody>
          <a:bodyPr vert="horz" lIns="91440" tIns="45720" rIns="91440" bIns="45720" rtlCol="0" anchor="ctr" anchorCtr="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defTabSz="914400" rtl="0" eaLnBrk="1" fontAlgn="base" latinLnBrk="0" hangingPunct="1">
              <a:lnSpc>
                <a:spcPct val="150000"/>
              </a:lnSpc>
              <a:spcBef>
                <a:spcPct val="20000"/>
              </a:spcBef>
              <a:spcAft>
                <a:spcPct val="0"/>
              </a:spcAft>
              <a:buClrTx/>
              <a:buSzTx/>
              <a:buFont typeface="Arial" panose="020B0604020202020204" pitchFamily="34" charset="0"/>
              <a:buNone/>
              <a:tabLst/>
              <a:defRPr/>
            </a:pPr>
            <a:r>
              <a:rPr kumimoji="1" lang="ja-JP" altLang="en-US" sz="2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rPr>
              <a:t>カスタマーハラスメント防止対策</a:t>
            </a:r>
          </a:p>
        </p:txBody>
      </p:sp>
      <p:graphicFrame>
        <p:nvGraphicFramePr>
          <p:cNvPr id="7" name="オブジェクト 6">
            <a:extLst>
              <a:ext uri="{FF2B5EF4-FFF2-40B4-BE49-F238E27FC236}">
                <a16:creationId xmlns:a16="http://schemas.microsoft.com/office/drawing/2014/main" id="{A63A5B2E-FB53-DE41-4F9D-A7EEEAB72AA0}"/>
              </a:ext>
            </a:extLst>
          </p:cNvPr>
          <p:cNvGraphicFramePr>
            <a:graphicFrameLocks noChangeAspect="1"/>
          </p:cNvGraphicFramePr>
          <p:nvPr/>
        </p:nvGraphicFramePr>
        <p:xfrm>
          <a:off x="7697871" y="4288864"/>
          <a:ext cx="1815312" cy="1661635"/>
        </p:xfrm>
        <a:graphic>
          <a:graphicData uri="http://schemas.openxmlformats.org/presentationml/2006/ole">
            <mc:AlternateContent xmlns:mc="http://schemas.openxmlformats.org/markup-compatibility/2006">
              <mc:Choice xmlns:v="urn:schemas-microsoft-com:vml" Requires="v">
                <p:oleObj name="Acrobat Document" r:id="rId2" imgW="5400339" imgH="4943134" progId="Acrobat.Document.DC">
                  <p:embed/>
                </p:oleObj>
              </mc:Choice>
              <mc:Fallback>
                <p:oleObj name="Acrobat Document" r:id="rId2" imgW="5400339" imgH="4943134" progId="Acrobat.Document.DC">
                  <p:embed/>
                  <p:pic>
                    <p:nvPicPr>
                      <p:cNvPr id="7" name="オブジェクト 6">
                        <a:extLst>
                          <a:ext uri="{FF2B5EF4-FFF2-40B4-BE49-F238E27FC236}">
                            <a16:creationId xmlns:a16="http://schemas.microsoft.com/office/drawing/2014/main" id="{A63A5B2E-FB53-DE41-4F9D-A7EEEAB72AA0}"/>
                          </a:ext>
                        </a:extLst>
                      </p:cNvPr>
                      <p:cNvPicPr/>
                      <p:nvPr/>
                    </p:nvPicPr>
                    <p:blipFill>
                      <a:blip r:embed="rId3"/>
                      <a:stretch>
                        <a:fillRect/>
                      </a:stretch>
                    </p:blipFill>
                    <p:spPr>
                      <a:xfrm>
                        <a:off x="7697871" y="4288864"/>
                        <a:ext cx="1815312" cy="1661635"/>
                      </a:xfrm>
                      <a:prstGeom prst="rect">
                        <a:avLst/>
                      </a:prstGeom>
                    </p:spPr>
                  </p:pic>
                </p:oleObj>
              </mc:Fallback>
            </mc:AlternateContent>
          </a:graphicData>
        </a:graphic>
      </p:graphicFrame>
    </p:spTree>
    <p:extLst>
      <p:ext uri="{BB962C8B-B14F-4D97-AF65-F5344CB8AC3E}">
        <p14:creationId xmlns:p14="http://schemas.microsoft.com/office/powerpoint/2010/main" val="12321782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8" name="Text Box 6"/>
          <p:cNvSpPr txBox="1">
            <a:spLocks noChangeArrowheads="1"/>
          </p:cNvSpPr>
          <p:nvPr/>
        </p:nvSpPr>
        <p:spPr bwMode="auto">
          <a:xfrm>
            <a:off x="889080" y="2444021"/>
            <a:ext cx="820891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1" lang="ja-JP" altLang="en-US" sz="4800" b="0"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rPr>
              <a:t>ご清聴ありがとうございました</a:t>
            </a:r>
          </a:p>
        </p:txBody>
      </p:sp>
      <p:pic>
        <p:nvPicPr>
          <p:cNvPr id="4" name="Picture 20" descr="愛知県ファミリー・フレンドリー企業サイトへ">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7655" y="376184"/>
            <a:ext cx="1872208" cy="1931779"/>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381346" y="3248980"/>
            <a:ext cx="9144000" cy="307777"/>
          </a:xfrm>
          <a:prstGeom prst="rect">
            <a:avLst/>
          </a:prstGeom>
          <a:solidFill>
            <a:srgbClr val="00B0F0"/>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Arial" pitchFamily="34" charset="0"/>
                <a:ea typeface="ＭＳ Ｐゴシック" pitchFamily="50" charset="-128"/>
                <a:cs typeface="+mn-cs"/>
              </a:rPr>
              <a:t>　</a:t>
            </a:r>
            <a:endParaRPr kumimoji="1" lang="ja-JP" altLang="en-US" sz="1800" b="0" i="0" u="none" strike="noStrike" kern="1200" cap="none" spc="0" normalizeH="0" baseline="0" noProof="0" dirty="0">
              <a:ln>
                <a:noFill/>
              </a:ln>
              <a:solidFill>
                <a:prstClr val="white"/>
              </a:solidFill>
              <a:effectLst/>
              <a:uLnTx/>
              <a:uFillTx/>
              <a:latin typeface="Arial" pitchFamily="34" charset="0"/>
              <a:ea typeface="ＭＳ Ｐゴシック" pitchFamily="50" charset="-128"/>
              <a:cs typeface="+mn-cs"/>
            </a:endParaRPr>
          </a:p>
        </p:txBody>
      </p:sp>
      <p:pic>
        <p:nvPicPr>
          <p:cNvPr id="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78521" y="125048"/>
            <a:ext cx="1335652" cy="414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スライド番号プレースホルダー 3"/>
          <p:cNvSpPr>
            <a:spLocks noGrp="1"/>
          </p:cNvSpPr>
          <p:nvPr>
            <p:ph type="sldNum" sz="quarter" idx="12"/>
          </p:nvPr>
        </p:nvSpPr>
        <p:spPr>
          <a:xfrm>
            <a:off x="7317385" y="6279622"/>
            <a:ext cx="2133600" cy="365125"/>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908134E-1B1D-489D-887E-37522F9D5A48}" type="slidenum">
              <a:rPr kumimoji="1" lang="ja-JP" altLang="en-US" sz="1200" b="0" i="0" u="none" strike="noStrike" kern="1200" cap="none" spc="0" normalizeH="0" baseline="0" noProof="0" smtClean="0">
                <a:ln>
                  <a:noFill/>
                </a:ln>
                <a:solidFill>
                  <a:prstClr val="black">
                    <a:tint val="75000"/>
                  </a:prstClr>
                </a:solidFill>
                <a:effectLst/>
                <a:uLnTx/>
                <a:uFillTx/>
                <a:latin typeface="Arial"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1" lang="ja-JP" altLang="en-US" sz="1200" b="0" i="0" u="none" strike="noStrike" kern="1200" cap="none" spc="0" normalizeH="0" baseline="0" noProof="0" dirty="0">
              <a:ln>
                <a:noFill/>
              </a:ln>
              <a:solidFill>
                <a:prstClr val="black">
                  <a:tint val="75000"/>
                </a:prstClr>
              </a:solidFill>
              <a:effectLst/>
              <a:uLnTx/>
              <a:uFillTx/>
              <a:latin typeface="Arial" charset="0"/>
              <a:ea typeface="ＭＳ Ｐゴシック" charset="-128"/>
              <a:cs typeface="+mn-cs"/>
            </a:endParaRPr>
          </a:p>
        </p:txBody>
      </p:sp>
      <p:sp>
        <p:nvSpPr>
          <p:cNvPr id="8" name="Text Box 6"/>
          <p:cNvSpPr txBox="1">
            <a:spLocks noChangeArrowheads="1"/>
          </p:cNvSpPr>
          <p:nvPr/>
        </p:nvSpPr>
        <p:spPr bwMode="auto">
          <a:xfrm>
            <a:off x="848544" y="3507395"/>
            <a:ext cx="820891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1" lang="en-US" altLang="ja-JP" sz="2400" b="0"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rPr>
              <a:t>【</a:t>
            </a:r>
            <a:r>
              <a:rPr kumimoji="1" lang="ja-JP" altLang="en-US" sz="2400" b="0"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rPr>
              <a:t>お役立ち情報発信中</a:t>
            </a:r>
            <a:r>
              <a:rPr kumimoji="1" lang="en-US" altLang="ja-JP" sz="2400" b="0"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rPr>
              <a:t>】</a:t>
            </a:r>
            <a:endParaRPr kumimoji="1" lang="ja-JP" altLang="en-US" sz="2400" b="0"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endParaRPr>
          </a:p>
        </p:txBody>
      </p:sp>
      <p:sp>
        <p:nvSpPr>
          <p:cNvPr id="9" name="Text Box 6"/>
          <p:cNvSpPr txBox="1">
            <a:spLocks noChangeArrowheads="1"/>
          </p:cNvSpPr>
          <p:nvPr/>
        </p:nvSpPr>
        <p:spPr bwMode="auto">
          <a:xfrm>
            <a:off x="2844681" y="3969060"/>
            <a:ext cx="5270652" cy="312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rPr>
              <a:t>○ファミフレネットあいち</a:t>
            </a:r>
            <a:endParaRPr kumimoji="1" lang="en-US" altLang="ja-JP" b="1"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rPr>
              <a:t>　</a:t>
            </a:r>
            <a:r>
              <a:rPr kumimoji="1" lang="en-US" altLang="ja-JP" b="1"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hlinkClick r:id="rId6"/>
              </a:rPr>
              <a:t>https://famifure.pref.aichi.jp/</a:t>
            </a:r>
            <a:endParaRPr kumimoji="1" lang="en-US" altLang="ja-JP" b="1"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100" b="1"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rPr>
              <a:t>○あいちテレワークサポートセンター</a:t>
            </a:r>
            <a:endParaRPr kumimoji="1" lang="en-US" altLang="ja-JP" b="1"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rPr>
              <a:t>　</a:t>
            </a:r>
            <a:r>
              <a:rPr kumimoji="1" lang="en-US" altLang="ja-JP" b="1"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hlinkClick r:id="rId7"/>
              </a:rPr>
              <a:t>https://www.aichi-telework.pref.aichi.jp/</a:t>
            </a:r>
            <a:endParaRPr kumimoji="1" lang="en-US" altLang="ja-JP" b="1"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100" b="1"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rPr>
              <a:t>○あいち</a:t>
            </a:r>
            <a:r>
              <a:rPr kumimoji="1" lang="en-US" altLang="ja-JP" b="1"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rPr>
              <a:t>YOU</a:t>
            </a:r>
            <a:r>
              <a:rPr kumimoji="1" lang="ja-JP" altLang="en-US" b="1"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rPr>
              <a:t>休ナビ</a:t>
            </a:r>
            <a:endParaRPr kumimoji="1" lang="en-US" altLang="ja-JP" b="1"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b="1"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rPr>
              <a:t>　</a:t>
            </a:r>
            <a:r>
              <a:rPr kumimoji="1" lang="en-US" altLang="ja-JP" b="1"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hlinkClick r:id="rId8"/>
              </a:rPr>
              <a:t>https://aichi-meister.pref.aichi.jp/</a:t>
            </a:r>
            <a:endParaRPr kumimoji="1" lang="en-US" altLang="ja-JP" b="1"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endParaRPr>
          </a:p>
          <a:p>
            <a:pPr lvl="0">
              <a:defRPr/>
            </a:pPr>
            <a:endParaRPr lang="en-US" altLang="ja-JP" sz="1100" b="1" dirty="0">
              <a:solidFill>
                <a:prstClr val="black"/>
              </a:solidFill>
              <a:latin typeface="HGP創英角ｺﾞｼｯｸUB" panose="020B0900000000000000" pitchFamily="50" charset="-128"/>
              <a:ea typeface="HGP創英角ｺﾞｼｯｸUB" panose="020B0900000000000000" pitchFamily="50" charset="-128"/>
            </a:endParaRPr>
          </a:p>
          <a:p>
            <a:pPr lvl="0">
              <a:defRPr/>
            </a:pPr>
            <a:r>
              <a:rPr lang="ja-JP" altLang="en-US" b="1" dirty="0">
                <a:solidFill>
                  <a:prstClr val="black"/>
                </a:solidFill>
                <a:latin typeface="HGP創英角ｺﾞｼｯｸUB" panose="020B0900000000000000" pitchFamily="50" charset="-128"/>
                <a:ea typeface="HGP創英角ｺﾞｼｯｸUB" panose="020B0900000000000000" pitchFamily="50" charset="-128"/>
              </a:rPr>
              <a:t>○あいちカスハラ防止対策ナビ</a:t>
            </a:r>
            <a:endParaRPr lang="en-US" altLang="ja-JP" b="1" dirty="0">
              <a:solidFill>
                <a:prstClr val="black"/>
              </a:solidFill>
              <a:latin typeface="HGP創英角ｺﾞｼｯｸUB" panose="020B0900000000000000" pitchFamily="50" charset="-128"/>
              <a:ea typeface="HGP創英角ｺﾞｼｯｸUB" panose="020B0900000000000000" pitchFamily="50" charset="-128"/>
            </a:endParaRPr>
          </a:p>
          <a:p>
            <a:pPr lvl="0">
              <a:defRPr/>
            </a:pPr>
            <a:r>
              <a:rPr lang="ja-JP" altLang="en-US" b="1" dirty="0">
                <a:solidFill>
                  <a:prstClr val="black"/>
                </a:solidFill>
                <a:latin typeface="HGP創英角ｺﾞｼｯｸUB" panose="020B0900000000000000" pitchFamily="50" charset="-128"/>
                <a:ea typeface="HGP創英角ｺﾞｼｯｸUB" panose="020B0900000000000000" pitchFamily="50" charset="-128"/>
              </a:rPr>
              <a:t>　</a:t>
            </a:r>
            <a:r>
              <a:rPr lang="en-US" altLang="ja-JP" b="1" dirty="0">
                <a:solidFill>
                  <a:prstClr val="black"/>
                </a:solidFill>
                <a:latin typeface="HGP創英角ｺﾞｼｯｸUB" panose="020B0900000000000000" pitchFamily="50" charset="-128"/>
                <a:ea typeface="HGP創英角ｺﾞｼｯｸUB" panose="020B0900000000000000" pitchFamily="50" charset="-128"/>
                <a:hlinkClick r:id="rId9"/>
              </a:rPr>
              <a:t>https://no-customerharassment.pref.aichi.jp/</a:t>
            </a:r>
            <a:endParaRPr lang="en-US" altLang="ja-JP" b="1" dirty="0">
              <a:solidFill>
                <a:prstClr val="black"/>
              </a:solidFill>
              <a:latin typeface="HGP創英角ｺﾞｼｯｸUB" panose="020B0900000000000000" pitchFamily="50" charset="-128"/>
              <a:ea typeface="HGP創英角ｺﾞｼｯｸUB" panose="020B0900000000000000"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2000" b="1"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endParaRPr>
          </a:p>
        </p:txBody>
      </p:sp>
      <p:pic>
        <p:nvPicPr>
          <p:cNvPr id="10" name="図 9" descr="図形 が含まれている画像&#10;&#10;自動的に生成された説明">
            <a:extLst>
              <a:ext uri="{FF2B5EF4-FFF2-40B4-BE49-F238E27FC236}">
                <a16:creationId xmlns:a16="http://schemas.microsoft.com/office/drawing/2014/main" id="{409BBEB1-931C-3FFB-198B-750360491B41}"/>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906258" y="300416"/>
            <a:ext cx="1728192" cy="2073542"/>
          </a:xfrm>
          <a:prstGeom prst="rect">
            <a:avLst/>
          </a:prstGeom>
        </p:spPr>
      </p:pic>
      <p:graphicFrame>
        <p:nvGraphicFramePr>
          <p:cNvPr id="2" name="オブジェクト 1">
            <a:extLst>
              <a:ext uri="{FF2B5EF4-FFF2-40B4-BE49-F238E27FC236}">
                <a16:creationId xmlns:a16="http://schemas.microsoft.com/office/drawing/2014/main" id="{A7DB2234-1A14-EB03-EB12-853D20A4EBCE}"/>
              </a:ext>
            </a:extLst>
          </p:cNvPr>
          <p:cNvGraphicFramePr>
            <a:graphicFrameLocks noChangeAspect="1"/>
          </p:cNvGraphicFramePr>
          <p:nvPr>
            <p:extLst>
              <p:ext uri="{D42A27DB-BD31-4B8C-83A1-F6EECF244321}">
                <p14:modId xmlns:p14="http://schemas.microsoft.com/office/powerpoint/2010/main" val="3540140651"/>
              </p:ext>
            </p:extLst>
          </p:nvPr>
        </p:nvGraphicFramePr>
        <p:xfrm>
          <a:off x="5654052" y="312282"/>
          <a:ext cx="2265314" cy="2073542"/>
        </p:xfrm>
        <a:graphic>
          <a:graphicData uri="http://schemas.openxmlformats.org/presentationml/2006/ole">
            <mc:AlternateContent xmlns:mc="http://schemas.openxmlformats.org/markup-compatibility/2006">
              <mc:Choice xmlns:v="urn:schemas-microsoft-com:vml" Requires="v">
                <p:oleObj name="Acrobat Document" r:id="rId11" imgW="5400339" imgH="4943134" progId="Acrobat.Document.DC">
                  <p:embed/>
                </p:oleObj>
              </mc:Choice>
              <mc:Fallback>
                <p:oleObj name="Acrobat Document" r:id="rId11" imgW="5400339" imgH="4943134" progId="Acrobat.Document.DC">
                  <p:embed/>
                  <p:pic>
                    <p:nvPicPr>
                      <p:cNvPr id="7" name="オブジェクト 6">
                        <a:extLst>
                          <a:ext uri="{FF2B5EF4-FFF2-40B4-BE49-F238E27FC236}">
                            <a16:creationId xmlns:a16="http://schemas.microsoft.com/office/drawing/2014/main" id="{A63A5B2E-FB53-DE41-4F9D-A7EEEAB72AA0}"/>
                          </a:ext>
                        </a:extLst>
                      </p:cNvPr>
                      <p:cNvPicPr/>
                      <p:nvPr/>
                    </p:nvPicPr>
                    <p:blipFill>
                      <a:blip r:embed="rId12"/>
                      <a:stretch>
                        <a:fillRect/>
                      </a:stretch>
                    </p:blipFill>
                    <p:spPr>
                      <a:xfrm>
                        <a:off x="5654052" y="312282"/>
                        <a:ext cx="2265314" cy="2073542"/>
                      </a:xfrm>
                      <a:prstGeom prst="rect">
                        <a:avLst/>
                      </a:prstGeom>
                    </p:spPr>
                  </p:pic>
                </p:oleObj>
              </mc:Fallback>
            </mc:AlternateContent>
          </a:graphicData>
        </a:graphic>
      </p:graphicFrame>
    </p:spTree>
    <p:extLst>
      <p:ext uri="{BB962C8B-B14F-4D97-AF65-F5344CB8AC3E}">
        <p14:creationId xmlns:p14="http://schemas.microsoft.com/office/powerpoint/2010/main" val="223319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pPr>
              <a:defRPr/>
            </a:pPr>
            <a:fld id="{A5A05A7F-8CE3-4109-9362-34BB9F9E23C9}" type="slidenum">
              <a:rPr lang="ja-JP" altLang="en-US" smtClean="0">
                <a:solidFill>
                  <a:prstClr val="black">
                    <a:tint val="75000"/>
                  </a:prstClr>
                </a:solidFill>
              </a:rPr>
              <a:pPr>
                <a:defRPr/>
              </a:pPr>
              <a:t>2</a:t>
            </a:fld>
            <a:endParaRPr lang="ja-JP" altLang="en-US" dirty="0">
              <a:solidFill>
                <a:prstClr val="black">
                  <a:tint val="75000"/>
                </a:prstClr>
              </a:solidFill>
            </a:endParaRPr>
          </a:p>
        </p:txBody>
      </p:sp>
      <p:sp>
        <p:nvSpPr>
          <p:cNvPr id="5" name="Rectangle 15" descr="25%">
            <a:extLst>
              <a:ext uri="{FF2B5EF4-FFF2-40B4-BE49-F238E27FC236}">
                <a16:creationId xmlns:a16="http://schemas.microsoft.com/office/drawing/2014/main" id="{C7702A21-7AFD-4520-9089-57554C366E16}"/>
              </a:ext>
            </a:extLst>
          </p:cNvPr>
          <p:cNvSpPr>
            <a:spLocks noChangeArrowheads="1"/>
          </p:cNvSpPr>
          <p:nvPr/>
        </p:nvSpPr>
        <p:spPr bwMode="auto">
          <a:xfrm>
            <a:off x="1397605" y="2708920"/>
            <a:ext cx="7390233" cy="830954"/>
          </a:xfrm>
          <a:prstGeom prst="rect">
            <a:avLst/>
          </a:prstGeom>
          <a:pattFill prst="pct25">
            <a:fgClr>
              <a:srgbClr val="FF99CC"/>
            </a:fgClr>
            <a:bgClr>
              <a:srgbClr val="FFFFFF"/>
            </a:bgClr>
          </a:pattFill>
          <a:ln w="9525">
            <a:noFill/>
            <a:miter lim="800000"/>
            <a:headEnd/>
            <a:tailEnd/>
          </a:ln>
        </p:spPr>
        <p:txBody>
          <a:bodyPr wrap="square" lIns="91395" tIns="45699" rIns="91395" bIns="45699">
            <a:spAutoFit/>
          </a:bodyPr>
          <a:lstStyle/>
          <a:p>
            <a:r>
              <a:rPr lang="ja-JP" altLang="en-US" sz="7200" baseline="30000" dirty="0"/>
              <a:t>　    </a:t>
            </a:r>
            <a:r>
              <a:rPr lang="ja-JP" altLang="en-US" sz="4000" baseline="30000" dirty="0">
                <a:latin typeface="HG丸ｺﾞｼｯｸM-PRO" panose="020F0600000000000000" pitchFamily="50" charset="-128"/>
                <a:ea typeface="HG丸ｺﾞｼｯｸM-PRO" panose="020F0600000000000000" pitchFamily="50" charset="-128"/>
              </a:rPr>
              <a:t>ワーク・ライフ・バランスって何？</a:t>
            </a:r>
          </a:p>
        </p:txBody>
      </p:sp>
      <p:sp>
        <p:nvSpPr>
          <p:cNvPr id="12" name="額縁 11"/>
          <p:cNvSpPr/>
          <p:nvPr/>
        </p:nvSpPr>
        <p:spPr>
          <a:xfrm>
            <a:off x="1892660" y="2966879"/>
            <a:ext cx="315035" cy="315035"/>
          </a:xfrm>
          <a:prstGeom prst="bevel">
            <a:avLst/>
          </a:prstGeom>
          <a:ln>
            <a:solidFill>
              <a:srgbClr val="FFC000"/>
            </a:solidFill>
          </a:ln>
          <a:effectLst>
            <a:glow rad="101600">
              <a:schemeClr val="accent6">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0" anchor="t"/>
          <a:lstStyle/>
          <a:p>
            <a:pPr algn="ctr"/>
            <a:endParaRPr kumimoji="1" lang="ja-JP" altLang="en-US" sz="2000" b="1" spc="-150" dirty="0">
              <a:solidFill>
                <a:srgbClr val="26968B"/>
              </a:solidFill>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3650464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スライド番号プレースホルダー 7"/>
          <p:cNvSpPr>
            <a:spLocks noGrp="1"/>
          </p:cNvSpPr>
          <p:nvPr>
            <p:ph type="sldNum" sz="quarter" idx="12"/>
          </p:nvPr>
        </p:nvSpPr>
        <p:spPr/>
        <p:txBody>
          <a:bodyPr/>
          <a:lstStyle/>
          <a:p>
            <a:fld id="{4908134E-1B1D-489D-887E-37522F9D5A48}" type="slidenum">
              <a:rPr kumimoji="1" lang="ja-JP" altLang="en-US" smtClean="0"/>
              <a:t>3</a:t>
            </a:fld>
            <a:endParaRPr kumimoji="1" lang="ja-JP" altLang="en-US" dirty="0"/>
          </a:p>
        </p:txBody>
      </p:sp>
      <p:sp>
        <p:nvSpPr>
          <p:cNvPr id="13" name="テキスト ボックス 1"/>
          <p:cNvSpPr txBox="1"/>
          <p:nvPr/>
        </p:nvSpPr>
        <p:spPr>
          <a:xfrm>
            <a:off x="0" y="178183"/>
            <a:ext cx="9906000" cy="616405"/>
          </a:xfrm>
          <a:prstGeom prst="rect">
            <a:avLst/>
          </a:prstGeom>
          <a:gradFill flip="none" rotWithShape="1">
            <a:gsLst>
              <a:gs pos="0">
                <a:srgbClr val="FF0066"/>
              </a:gs>
              <a:gs pos="72000">
                <a:srgbClr val="FF6699"/>
              </a:gs>
              <a:gs pos="100000">
                <a:srgbClr val="FF0066"/>
              </a:gs>
            </a:gsLst>
            <a:lin ang="0" scaled="1"/>
            <a:tileRect/>
          </a:gradFill>
          <a:ln w="6350">
            <a:noFill/>
            <a:miter lim="800000"/>
            <a:headEnd/>
            <a:tailEnd/>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eaLnBrk="0" hangingPunct="0">
              <a:lnSpc>
                <a:spcPts val="3000"/>
              </a:lnSpc>
              <a:spcBef>
                <a:spcPts val="3000"/>
              </a:spcBef>
              <a:defRPr sz="2600" kern="100">
                <a:solidFill>
                  <a:prstClr val="white"/>
                </a:solidFill>
                <a:ea typeface="ＤＨＰ特太ゴシック体"/>
                <a:cs typeface="Times New Roman"/>
              </a:defRPr>
            </a:lvl1pPr>
            <a:lvl2pPr algn="ctr" eaLnBrk="0" hangingPunct="0">
              <a:defRPr sz="4400"/>
            </a:lvl2pPr>
            <a:lvl3pPr algn="ctr" eaLnBrk="0" hangingPunct="0">
              <a:defRPr sz="4400"/>
            </a:lvl3pPr>
            <a:lvl4pPr algn="ctr" eaLnBrk="0" hangingPunct="0">
              <a:defRPr sz="4400"/>
            </a:lvl4pPr>
            <a:lvl5pPr algn="ctr" eaLnBrk="0" hangingPunct="0">
              <a:defRPr sz="4400"/>
            </a:lvl5pPr>
            <a:lvl6pPr marL="456237" algn="ctr" fontAlgn="base">
              <a:spcBef>
                <a:spcPct val="0"/>
              </a:spcBef>
              <a:spcAft>
                <a:spcPct val="0"/>
              </a:spcAft>
              <a:defRPr sz="4400"/>
            </a:lvl6pPr>
            <a:lvl7pPr marL="912476" algn="ctr" fontAlgn="base">
              <a:spcBef>
                <a:spcPct val="0"/>
              </a:spcBef>
              <a:spcAft>
                <a:spcPct val="0"/>
              </a:spcAft>
              <a:defRPr sz="4400"/>
            </a:lvl7pPr>
            <a:lvl8pPr marL="1368717" algn="ctr" fontAlgn="base">
              <a:spcBef>
                <a:spcPct val="0"/>
              </a:spcBef>
              <a:spcAft>
                <a:spcPct val="0"/>
              </a:spcAft>
              <a:defRPr sz="4400"/>
            </a:lvl8pPr>
            <a:lvl9pPr marL="1824954" algn="ctr" fontAlgn="base">
              <a:spcBef>
                <a:spcPct val="0"/>
              </a:spcBef>
              <a:spcAft>
                <a:spcPct val="0"/>
              </a:spcAft>
              <a:defRPr sz="4400"/>
            </a:lvl9pPr>
          </a:lstStyle>
          <a:p>
            <a:pPr lvl="0">
              <a:spcBef>
                <a:spcPts val="0"/>
              </a:spcBef>
              <a:defRPr/>
            </a:pPr>
            <a:r>
              <a:rPr lang="ja-JP" altLang="en-US" sz="3600" dirty="0">
                <a:latin typeface="HG丸ｺﾞｼｯｸM-PRO" panose="020F0600000000000000" pitchFamily="50" charset="-128"/>
                <a:ea typeface="HG丸ｺﾞｼｯｸM-PRO" panose="020F0600000000000000" pitchFamily="50" charset="-128"/>
              </a:rPr>
              <a:t>ワーク・ライフ・バランスの定義</a:t>
            </a:r>
          </a:p>
        </p:txBody>
      </p:sp>
      <p:sp>
        <p:nvSpPr>
          <p:cNvPr id="12" name="テキスト ボックス 11"/>
          <p:cNvSpPr txBox="1"/>
          <p:nvPr/>
        </p:nvSpPr>
        <p:spPr>
          <a:xfrm>
            <a:off x="434633" y="2567480"/>
            <a:ext cx="9265284" cy="3406061"/>
          </a:xfrm>
          <a:prstGeom prst="rect">
            <a:avLst/>
          </a:prstGeom>
          <a:noFill/>
          <a:ln w="38100">
            <a:solidFill>
              <a:srgbClr val="92D050"/>
            </a:solidFill>
          </a:ln>
        </p:spPr>
        <p:txBody>
          <a:bodyPr wrap="square" rtlCol="0">
            <a:spAutoFit/>
          </a:bodyPr>
          <a:lstStyle/>
          <a:p>
            <a:pPr>
              <a:lnSpc>
                <a:spcPts val="1600"/>
              </a:lnSpc>
            </a:pPr>
            <a:endParaRPr lang="en-US" altLang="ja-JP" sz="3600" dirty="0">
              <a:latin typeface="HGP創英角ｺﾞｼｯｸUB" panose="020B0900000000000000" pitchFamily="50" charset="-128"/>
              <a:ea typeface="HGP創英角ｺﾞｼｯｸUB" panose="020B0900000000000000" pitchFamily="50" charset="-128"/>
            </a:endParaRPr>
          </a:p>
          <a:p>
            <a:pPr>
              <a:spcBef>
                <a:spcPts val="600"/>
              </a:spcBef>
            </a:pPr>
            <a:r>
              <a:rPr lang="ja-JP" altLang="en-US" sz="3200" dirty="0">
                <a:latin typeface="HGP創英角ｺﾞｼｯｸUB" panose="020B0900000000000000" pitchFamily="50" charset="-128"/>
                <a:ea typeface="HGP創英角ｺﾞｼｯｸUB" panose="020B0900000000000000" pitchFamily="50" charset="-128"/>
              </a:rPr>
              <a:t>○就労による経済的自立が可能な社会</a:t>
            </a:r>
            <a:endParaRPr lang="en-US" altLang="ja-JP" sz="3200" dirty="0">
              <a:latin typeface="HGP創英角ｺﾞｼｯｸUB" panose="020B0900000000000000" pitchFamily="50" charset="-128"/>
              <a:ea typeface="HGP創英角ｺﾞｼｯｸUB" panose="020B0900000000000000" pitchFamily="50" charset="-128"/>
            </a:endParaRPr>
          </a:p>
          <a:p>
            <a:pPr>
              <a:spcBef>
                <a:spcPts val="0"/>
              </a:spcBef>
            </a:pPr>
            <a:r>
              <a:rPr lang="ja-JP" altLang="en-US" sz="3200" dirty="0">
                <a:latin typeface="HGP創英角ｺﾞｼｯｸUB" panose="020B0900000000000000" pitchFamily="50" charset="-128"/>
                <a:ea typeface="HGP創英角ｺﾞｼｯｸUB" panose="020B0900000000000000" pitchFamily="50" charset="-128"/>
              </a:rPr>
              <a:t>　</a:t>
            </a:r>
            <a:endParaRPr lang="en-US" altLang="ja-JP" sz="2200" dirty="0">
              <a:solidFill>
                <a:srgbClr val="FF0000"/>
              </a:solidFill>
              <a:latin typeface="HGPｺﾞｼｯｸM" panose="020B0600000000000000" pitchFamily="50" charset="-128"/>
              <a:ea typeface="HGPｺﾞｼｯｸM" panose="020B0600000000000000" pitchFamily="50" charset="-128"/>
            </a:endParaRPr>
          </a:p>
          <a:p>
            <a:pPr>
              <a:spcBef>
                <a:spcPts val="600"/>
              </a:spcBef>
            </a:pPr>
            <a:r>
              <a:rPr lang="ja-JP" altLang="en-US" sz="3200" dirty="0">
                <a:latin typeface="HGP創英角ｺﾞｼｯｸUB" panose="020B0900000000000000" pitchFamily="50" charset="-128"/>
                <a:ea typeface="HGP創英角ｺﾞｼｯｸUB" panose="020B0900000000000000" pitchFamily="50" charset="-128"/>
              </a:rPr>
              <a:t>○健康で豊かな生活のための時間が確保できる社会</a:t>
            </a:r>
            <a:endParaRPr lang="en-US" altLang="ja-JP" sz="3200" dirty="0">
              <a:latin typeface="HGP創英角ｺﾞｼｯｸUB" panose="020B0900000000000000" pitchFamily="50" charset="-128"/>
              <a:ea typeface="HGP創英角ｺﾞｼｯｸUB" panose="020B0900000000000000" pitchFamily="50" charset="-128"/>
            </a:endParaRPr>
          </a:p>
          <a:p>
            <a:pPr>
              <a:spcBef>
                <a:spcPts val="0"/>
              </a:spcBef>
            </a:pPr>
            <a:endParaRPr lang="en-US" altLang="ja-JP" sz="3200" dirty="0">
              <a:latin typeface="HGP創英角ｺﾞｼｯｸUB" panose="020B0900000000000000" pitchFamily="50" charset="-128"/>
              <a:ea typeface="HGP創英角ｺﾞｼｯｸUB" panose="020B0900000000000000" pitchFamily="50" charset="-128"/>
            </a:endParaRPr>
          </a:p>
          <a:p>
            <a:pPr>
              <a:spcBef>
                <a:spcPts val="0"/>
              </a:spcBef>
            </a:pPr>
            <a:r>
              <a:rPr lang="ja-JP" altLang="en-US" sz="3200" dirty="0">
                <a:latin typeface="HGP創英角ｺﾞｼｯｸUB" panose="020B0900000000000000" pitchFamily="50" charset="-128"/>
                <a:ea typeface="HGP創英角ｺﾞｼｯｸUB" panose="020B0900000000000000" pitchFamily="50" charset="-128"/>
              </a:rPr>
              <a:t>○多様な働き方・生き方が選択できる社会</a:t>
            </a:r>
            <a:endParaRPr lang="en-US" altLang="ja-JP" sz="3200" dirty="0">
              <a:latin typeface="HGP創英角ｺﾞｼｯｸUB" panose="020B0900000000000000" pitchFamily="50" charset="-128"/>
              <a:ea typeface="HGP創英角ｺﾞｼｯｸUB" panose="020B0900000000000000" pitchFamily="50" charset="-128"/>
            </a:endParaRPr>
          </a:p>
          <a:p>
            <a:pPr>
              <a:spcBef>
                <a:spcPts val="0"/>
              </a:spcBef>
            </a:pPr>
            <a:r>
              <a:rPr lang="ja-JP" altLang="en-US" sz="3200" dirty="0">
                <a:latin typeface="HGP創英角ｺﾞｼｯｸUB" panose="020B0900000000000000" pitchFamily="50" charset="-128"/>
                <a:ea typeface="HGP創英角ｺﾞｼｯｸUB" panose="020B0900000000000000" pitchFamily="50" charset="-128"/>
              </a:rPr>
              <a:t>　</a:t>
            </a:r>
            <a:endParaRPr lang="ja-JP" altLang="en-US" sz="2000" dirty="0"/>
          </a:p>
        </p:txBody>
      </p:sp>
      <p:sp>
        <p:nvSpPr>
          <p:cNvPr id="14" name="テキスト ボックス 13"/>
          <p:cNvSpPr txBox="1"/>
          <p:nvPr/>
        </p:nvSpPr>
        <p:spPr>
          <a:xfrm>
            <a:off x="1769367" y="2238383"/>
            <a:ext cx="6582224" cy="584775"/>
          </a:xfrm>
          <a:prstGeom prst="rect">
            <a:avLst/>
          </a:prstGeom>
          <a:solidFill>
            <a:srgbClr val="92D050"/>
          </a:solidFill>
          <a:ln>
            <a:solidFill>
              <a:srgbClr val="92D050"/>
            </a:solidFill>
          </a:ln>
        </p:spPr>
        <p:txBody>
          <a:bodyPr wrap="square" rtlCol="0">
            <a:spAutoFit/>
          </a:bodyPr>
          <a:lstStyle/>
          <a:p>
            <a:pPr algn="ctr"/>
            <a:r>
              <a:rPr lang="ja-JP" altLang="en-US" sz="3200" dirty="0">
                <a:latin typeface="HGP創英角ｺﾞｼｯｸUB" panose="020B0900000000000000" pitchFamily="50" charset="-128"/>
                <a:ea typeface="HGP創英角ｺﾞｼｯｸUB" panose="020B0900000000000000" pitchFamily="50" charset="-128"/>
              </a:rPr>
              <a:t>憲章　「</a:t>
            </a:r>
            <a:r>
              <a:rPr lang="en-US" altLang="ja-JP" sz="3200" dirty="0">
                <a:latin typeface="HGP創英角ｺﾞｼｯｸUB" panose="020B0900000000000000" pitchFamily="50" charset="-128"/>
                <a:ea typeface="HGP創英角ｺﾞｼｯｸUB" panose="020B0900000000000000" pitchFamily="50" charset="-128"/>
              </a:rPr>
              <a:t>WLB</a:t>
            </a:r>
            <a:r>
              <a:rPr lang="ja-JP" altLang="en-US" sz="3200" dirty="0">
                <a:latin typeface="HGP創英角ｺﾞｼｯｸUB" panose="020B0900000000000000" pitchFamily="50" charset="-128"/>
                <a:ea typeface="HGP創英角ｺﾞｼｯｸUB" panose="020B0900000000000000" pitchFamily="50" charset="-128"/>
              </a:rPr>
              <a:t>が実現した社会の姿」</a:t>
            </a:r>
          </a:p>
        </p:txBody>
      </p:sp>
      <p:sp>
        <p:nvSpPr>
          <p:cNvPr id="15" name="テキスト ボックス 14"/>
          <p:cNvSpPr txBox="1"/>
          <p:nvPr/>
        </p:nvSpPr>
        <p:spPr>
          <a:xfrm>
            <a:off x="1130898" y="6040322"/>
            <a:ext cx="8622756" cy="646331"/>
          </a:xfrm>
          <a:prstGeom prst="rect">
            <a:avLst/>
          </a:prstGeom>
          <a:noFill/>
          <a:ln>
            <a:noFill/>
          </a:ln>
        </p:spPr>
        <p:txBody>
          <a:bodyPr wrap="square" rtlCol="0">
            <a:spAutoFit/>
          </a:bodyPr>
          <a:lstStyle/>
          <a:p>
            <a:r>
              <a:rPr lang="ja-JP" altLang="en-US" dirty="0">
                <a:latin typeface="ＭＳ ゴシック" panose="020B0609070205080204" pitchFamily="49" charset="-128"/>
                <a:ea typeface="ＭＳ ゴシック" panose="020B0609070205080204" pitchFamily="49" charset="-128"/>
              </a:rPr>
              <a:t>「仕事と生活の調和（ワークライフバランス）憲章」</a:t>
            </a:r>
            <a:r>
              <a:rPr lang="en-US" altLang="ja-JP" dirty="0">
                <a:latin typeface="ＭＳ ゴシック" panose="020B0609070205080204" pitchFamily="49" charset="-128"/>
                <a:ea typeface="ＭＳ ゴシック" panose="020B0609070205080204" pitchFamily="49" charset="-128"/>
              </a:rPr>
              <a:t>2007.12</a:t>
            </a:r>
            <a:r>
              <a:rPr lang="ja-JP" altLang="en-US" dirty="0">
                <a:latin typeface="ＭＳ ゴシック" panose="020B0609070205080204" pitchFamily="49" charset="-128"/>
                <a:ea typeface="ＭＳ ゴシック" panose="020B0609070205080204" pitchFamily="49" charset="-128"/>
              </a:rPr>
              <a:t>策定（</a:t>
            </a:r>
            <a:r>
              <a:rPr lang="en-US" altLang="ja-JP" dirty="0">
                <a:latin typeface="ＭＳ ゴシック" panose="020B0609070205080204" pitchFamily="49" charset="-128"/>
                <a:ea typeface="ＭＳ ゴシック" panose="020B0609070205080204" pitchFamily="49" charset="-128"/>
              </a:rPr>
              <a:t>2010.6</a:t>
            </a:r>
            <a:r>
              <a:rPr lang="ja-JP" altLang="en-US" dirty="0">
                <a:latin typeface="ＭＳ ゴシック" panose="020B0609070205080204" pitchFamily="49" charset="-128"/>
                <a:ea typeface="ＭＳ ゴシック" panose="020B0609070205080204" pitchFamily="49" charset="-128"/>
              </a:rPr>
              <a:t>改定）</a:t>
            </a:r>
            <a:endParaRPr lang="en-US" altLang="ja-JP" dirty="0">
              <a:latin typeface="ＭＳ ゴシック" panose="020B0609070205080204" pitchFamily="49" charset="-128"/>
              <a:ea typeface="ＭＳ ゴシック" panose="020B0609070205080204" pitchFamily="49" charset="-128"/>
            </a:endParaRPr>
          </a:p>
          <a:p>
            <a:r>
              <a:rPr lang="ja-JP" altLang="en-US" dirty="0">
                <a:latin typeface="HGP創英角ｺﾞｼｯｸUB" panose="020B0900000000000000" pitchFamily="50" charset="-128"/>
                <a:ea typeface="HGP創英角ｺﾞｼｯｸUB" panose="020B0900000000000000" pitchFamily="50" charset="-128"/>
              </a:rPr>
              <a:t>　</a:t>
            </a:r>
            <a:endParaRPr lang="ja-JP" altLang="en-US" dirty="0">
              <a:latin typeface="+mn-ea"/>
            </a:endParaRPr>
          </a:p>
        </p:txBody>
      </p:sp>
      <p:sp>
        <p:nvSpPr>
          <p:cNvPr id="2" name="テキスト ボックス 1">
            <a:extLst>
              <a:ext uri="{FF2B5EF4-FFF2-40B4-BE49-F238E27FC236}">
                <a16:creationId xmlns:a16="http://schemas.microsoft.com/office/drawing/2014/main" id="{F506D260-782D-C08C-B556-2461B4132F43}"/>
              </a:ext>
            </a:extLst>
          </p:cNvPr>
          <p:cNvSpPr txBox="1"/>
          <p:nvPr/>
        </p:nvSpPr>
        <p:spPr>
          <a:xfrm>
            <a:off x="602779" y="861369"/>
            <a:ext cx="8700442" cy="1077218"/>
          </a:xfrm>
          <a:prstGeom prst="rect">
            <a:avLst/>
          </a:prstGeom>
          <a:noFill/>
          <a:ln>
            <a:noFill/>
          </a:ln>
        </p:spPr>
        <p:txBody>
          <a:bodyPr wrap="square" rtlCol="0">
            <a:spAutoFit/>
          </a:bodyPr>
          <a:lstStyle/>
          <a:p>
            <a:r>
              <a:rPr lang="ja-JP" altLang="en-US" dirty="0">
                <a:latin typeface="HGP創英角ｺﾞｼｯｸUB" panose="020B0900000000000000" pitchFamily="50" charset="-128"/>
                <a:ea typeface="HGP創英角ｺﾞｼｯｸUB" panose="020B0900000000000000" pitchFamily="50" charset="-128"/>
              </a:rPr>
              <a:t>　</a:t>
            </a:r>
            <a:r>
              <a:rPr lang="ja-JP" altLang="en-US" sz="1600" dirty="0">
                <a:latin typeface="メイリオ" panose="020B0604030504040204" pitchFamily="50" charset="-128"/>
                <a:ea typeface="メイリオ" panose="020B0604030504040204" pitchFamily="50" charset="-128"/>
              </a:rPr>
              <a:t>　</a:t>
            </a:r>
            <a:r>
              <a:rPr lang="ja-JP" altLang="en-US" sz="3200" dirty="0">
                <a:latin typeface="メイリオ" panose="020B0604030504040204" pitchFamily="50" charset="-128"/>
                <a:ea typeface="メイリオ" panose="020B0604030504040204" pitchFamily="50" charset="-128"/>
              </a:rPr>
              <a:t>働く人の</a:t>
            </a:r>
            <a:r>
              <a:rPr lang="ja-JP" altLang="en-US" sz="3200" u="sng" dirty="0">
                <a:latin typeface="メイリオ" panose="020B0604030504040204" pitchFamily="50" charset="-128"/>
                <a:ea typeface="メイリオ" panose="020B0604030504040204" pitchFamily="50" charset="-128"/>
              </a:rPr>
              <a:t>「仕事」と「仕事以外の生活」との調和がとれ</a:t>
            </a:r>
            <a:r>
              <a:rPr lang="ja-JP" altLang="en-US" sz="3200" dirty="0">
                <a:latin typeface="メイリオ" panose="020B0604030504040204" pitchFamily="50" charset="-128"/>
                <a:ea typeface="メイリオ" panose="020B0604030504040204" pitchFamily="50" charset="-128"/>
              </a:rPr>
              <a:t>、その</a:t>
            </a:r>
            <a:r>
              <a:rPr lang="ja-JP" altLang="en-US" sz="3200" u="sng" dirty="0">
                <a:latin typeface="メイリオ" panose="020B0604030504040204" pitchFamily="50" charset="-128"/>
                <a:ea typeface="メイリオ" panose="020B0604030504040204" pitchFamily="50" charset="-128"/>
              </a:rPr>
              <a:t>両方が充実している状態</a:t>
            </a:r>
            <a:r>
              <a:rPr lang="ja-JP" altLang="en-US" sz="3200" dirty="0">
                <a:latin typeface="メイリオ" panose="020B0604030504040204" pitchFamily="50" charset="-128"/>
                <a:ea typeface="メイリオ" panose="020B0604030504040204" pitchFamily="50" charset="-128"/>
              </a:rPr>
              <a:t>。　</a:t>
            </a:r>
          </a:p>
        </p:txBody>
      </p:sp>
    </p:spTree>
    <p:extLst>
      <p:ext uri="{BB962C8B-B14F-4D97-AF65-F5344CB8AC3E}">
        <p14:creationId xmlns:p14="http://schemas.microsoft.com/office/powerpoint/2010/main" val="4054971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スライド番号プレースホルダー 7"/>
          <p:cNvSpPr>
            <a:spLocks noGrp="1"/>
          </p:cNvSpPr>
          <p:nvPr>
            <p:ph type="sldNum" sz="quarter" idx="12"/>
          </p:nvPr>
        </p:nvSpPr>
        <p:spPr/>
        <p:txBody>
          <a:bodyPr/>
          <a:lstStyle/>
          <a:p>
            <a:fld id="{4908134E-1B1D-489D-887E-37522F9D5A48}" type="slidenum">
              <a:rPr kumimoji="1" lang="ja-JP" altLang="en-US" smtClean="0"/>
              <a:t>4</a:t>
            </a:fld>
            <a:endParaRPr kumimoji="1" lang="ja-JP" altLang="en-US" dirty="0"/>
          </a:p>
        </p:txBody>
      </p:sp>
      <p:sp>
        <p:nvSpPr>
          <p:cNvPr id="13" name="テキスト ボックス 1"/>
          <p:cNvSpPr txBox="1"/>
          <p:nvPr/>
        </p:nvSpPr>
        <p:spPr>
          <a:xfrm>
            <a:off x="0" y="178183"/>
            <a:ext cx="9906000" cy="616405"/>
          </a:xfrm>
          <a:prstGeom prst="rect">
            <a:avLst/>
          </a:prstGeom>
          <a:gradFill flip="none" rotWithShape="1">
            <a:gsLst>
              <a:gs pos="0">
                <a:srgbClr val="FF0066"/>
              </a:gs>
              <a:gs pos="72000">
                <a:srgbClr val="FF6699"/>
              </a:gs>
              <a:gs pos="100000">
                <a:srgbClr val="FF0066"/>
              </a:gs>
            </a:gsLst>
            <a:lin ang="0" scaled="1"/>
            <a:tileRect/>
          </a:gradFill>
          <a:ln w="6350">
            <a:noFill/>
            <a:miter lim="800000"/>
            <a:headEnd/>
            <a:tailEnd/>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eaLnBrk="0" hangingPunct="0">
              <a:lnSpc>
                <a:spcPts val="3000"/>
              </a:lnSpc>
              <a:spcBef>
                <a:spcPts val="3000"/>
              </a:spcBef>
              <a:defRPr sz="2600" kern="100">
                <a:solidFill>
                  <a:prstClr val="white"/>
                </a:solidFill>
                <a:ea typeface="ＤＨＰ特太ゴシック体"/>
                <a:cs typeface="Times New Roman"/>
              </a:defRPr>
            </a:lvl1pPr>
            <a:lvl2pPr algn="ctr" eaLnBrk="0" hangingPunct="0">
              <a:defRPr sz="4400"/>
            </a:lvl2pPr>
            <a:lvl3pPr algn="ctr" eaLnBrk="0" hangingPunct="0">
              <a:defRPr sz="4400"/>
            </a:lvl3pPr>
            <a:lvl4pPr algn="ctr" eaLnBrk="0" hangingPunct="0">
              <a:defRPr sz="4400"/>
            </a:lvl4pPr>
            <a:lvl5pPr algn="ctr" eaLnBrk="0" hangingPunct="0">
              <a:defRPr sz="4400"/>
            </a:lvl5pPr>
            <a:lvl6pPr marL="456237" algn="ctr" fontAlgn="base">
              <a:spcBef>
                <a:spcPct val="0"/>
              </a:spcBef>
              <a:spcAft>
                <a:spcPct val="0"/>
              </a:spcAft>
              <a:defRPr sz="4400"/>
            </a:lvl6pPr>
            <a:lvl7pPr marL="912476" algn="ctr" fontAlgn="base">
              <a:spcBef>
                <a:spcPct val="0"/>
              </a:spcBef>
              <a:spcAft>
                <a:spcPct val="0"/>
              </a:spcAft>
              <a:defRPr sz="4400"/>
            </a:lvl7pPr>
            <a:lvl8pPr marL="1368717" algn="ctr" fontAlgn="base">
              <a:spcBef>
                <a:spcPct val="0"/>
              </a:spcBef>
              <a:spcAft>
                <a:spcPct val="0"/>
              </a:spcAft>
              <a:defRPr sz="4400"/>
            </a:lvl8pPr>
            <a:lvl9pPr marL="1824954" algn="ctr" fontAlgn="base">
              <a:spcBef>
                <a:spcPct val="0"/>
              </a:spcBef>
              <a:spcAft>
                <a:spcPct val="0"/>
              </a:spcAft>
              <a:defRPr sz="4400"/>
            </a:lvl9pPr>
          </a:lstStyle>
          <a:p>
            <a:pPr lvl="0">
              <a:spcBef>
                <a:spcPts val="0"/>
              </a:spcBef>
              <a:defRPr/>
            </a:pPr>
            <a:r>
              <a:rPr lang="ja-JP" altLang="en-US" sz="3600" dirty="0">
                <a:latin typeface="HG丸ｺﾞｼｯｸM-PRO" panose="020F0600000000000000" pitchFamily="50" charset="-128"/>
                <a:ea typeface="HG丸ｺﾞｼｯｸM-PRO" panose="020F0600000000000000" pitchFamily="50" charset="-128"/>
              </a:rPr>
              <a:t>ワーク・ライフ・バランスの定義</a:t>
            </a:r>
          </a:p>
        </p:txBody>
      </p:sp>
      <p:sp>
        <p:nvSpPr>
          <p:cNvPr id="12" name="テキスト ボックス 11"/>
          <p:cNvSpPr txBox="1"/>
          <p:nvPr/>
        </p:nvSpPr>
        <p:spPr>
          <a:xfrm>
            <a:off x="320357" y="1297329"/>
            <a:ext cx="9358167" cy="4549964"/>
          </a:xfrm>
          <a:prstGeom prst="rect">
            <a:avLst/>
          </a:prstGeom>
          <a:noFill/>
          <a:ln w="38100">
            <a:solidFill>
              <a:srgbClr val="92D050"/>
            </a:solidFill>
          </a:ln>
        </p:spPr>
        <p:txBody>
          <a:bodyPr wrap="square" rtlCol="0">
            <a:spAutoFit/>
          </a:bodyPr>
          <a:lstStyle/>
          <a:p>
            <a:pPr>
              <a:lnSpc>
                <a:spcPts val="1600"/>
              </a:lnSpc>
            </a:pPr>
            <a:endParaRPr lang="en-US" altLang="ja-JP" sz="3600" dirty="0">
              <a:latin typeface="HGP創英角ｺﾞｼｯｸUB" panose="020B0900000000000000" pitchFamily="50" charset="-128"/>
              <a:ea typeface="HGP創英角ｺﾞｼｯｸUB" panose="020B0900000000000000" pitchFamily="50" charset="-128"/>
            </a:endParaRPr>
          </a:p>
          <a:p>
            <a:pPr>
              <a:spcBef>
                <a:spcPts val="600"/>
              </a:spcBef>
            </a:pPr>
            <a:r>
              <a:rPr lang="ja-JP" altLang="en-US" sz="3200" dirty="0">
                <a:latin typeface="HGP創英角ｺﾞｼｯｸUB" panose="020B0900000000000000" pitchFamily="50" charset="-128"/>
                <a:ea typeface="HGP創英角ｺﾞｼｯｸUB" panose="020B0900000000000000" pitchFamily="50" charset="-128"/>
              </a:rPr>
              <a:t>○　企業・労働者</a:t>
            </a:r>
            <a:endParaRPr lang="en-US" altLang="ja-JP" sz="3200" dirty="0">
              <a:latin typeface="HGP創英角ｺﾞｼｯｸUB" panose="020B0900000000000000" pitchFamily="50" charset="-128"/>
              <a:ea typeface="HGP創英角ｺﾞｼｯｸUB" panose="020B0900000000000000" pitchFamily="50" charset="-128"/>
            </a:endParaRPr>
          </a:p>
          <a:p>
            <a:pPr>
              <a:lnSpc>
                <a:spcPts val="2800"/>
              </a:lnSpc>
              <a:spcBef>
                <a:spcPts val="0"/>
              </a:spcBef>
            </a:pPr>
            <a:r>
              <a:rPr lang="ja-JP" altLang="en-US" sz="3200" dirty="0">
                <a:latin typeface="HGP創英角ｺﾞｼｯｸUB" panose="020B0900000000000000" pitchFamily="50" charset="-128"/>
                <a:ea typeface="HGP創英角ｺﾞｼｯｸUB" panose="020B0900000000000000" pitchFamily="50" charset="-128"/>
              </a:rPr>
              <a:t>　 </a:t>
            </a:r>
            <a:r>
              <a:rPr lang="ja-JP" altLang="en-US" sz="2400" dirty="0">
                <a:latin typeface="HGPｺﾞｼｯｸM" panose="020B0600000000000000" pitchFamily="50" charset="-128"/>
                <a:ea typeface="HGPｺﾞｼｯｸM" panose="020B0600000000000000" pitchFamily="50" charset="-128"/>
              </a:rPr>
              <a:t>・　生産性の向上、職場の意識や職場風土の改革、働き方の改革への　　</a:t>
            </a:r>
            <a:endParaRPr lang="en-US" altLang="ja-JP" sz="2400" dirty="0">
              <a:latin typeface="HGPｺﾞｼｯｸM" panose="020B0600000000000000" pitchFamily="50" charset="-128"/>
              <a:ea typeface="HGPｺﾞｼｯｸM" panose="020B0600000000000000" pitchFamily="50" charset="-128"/>
            </a:endParaRPr>
          </a:p>
          <a:p>
            <a:pPr>
              <a:lnSpc>
                <a:spcPts val="2800"/>
              </a:lnSpc>
              <a:spcBef>
                <a:spcPts val="0"/>
              </a:spcBef>
            </a:pPr>
            <a:r>
              <a:rPr lang="ja-JP" altLang="en-US" sz="2400" dirty="0">
                <a:latin typeface="HGPｺﾞｼｯｸM" panose="020B0600000000000000" pitchFamily="50" charset="-128"/>
                <a:ea typeface="HGPｺﾞｼｯｸM" panose="020B0600000000000000" pitchFamily="50" charset="-128"/>
              </a:rPr>
              <a:t>　　  自主的な取組</a:t>
            </a:r>
            <a:endParaRPr lang="en-US" altLang="ja-JP" sz="2400" dirty="0">
              <a:latin typeface="HGPｺﾞｼｯｸM" panose="020B0600000000000000" pitchFamily="50" charset="-128"/>
              <a:ea typeface="HGPｺﾞｼｯｸM" panose="020B0600000000000000" pitchFamily="50" charset="-128"/>
            </a:endParaRPr>
          </a:p>
          <a:p>
            <a:pPr>
              <a:spcBef>
                <a:spcPts val="600"/>
              </a:spcBef>
            </a:pPr>
            <a:r>
              <a:rPr lang="ja-JP" altLang="en-US" sz="3200" dirty="0">
                <a:latin typeface="HGP創英角ｺﾞｼｯｸUB" panose="020B0900000000000000" pitchFamily="50" charset="-128"/>
                <a:ea typeface="HGP創英角ｺﾞｼｯｸUB" panose="020B0900000000000000" pitchFamily="50" charset="-128"/>
              </a:rPr>
              <a:t>○　国民</a:t>
            </a:r>
            <a:endParaRPr lang="en-US" altLang="ja-JP" sz="3200" dirty="0">
              <a:latin typeface="HGP創英角ｺﾞｼｯｸUB" panose="020B0900000000000000" pitchFamily="50" charset="-128"/>
              <a:ea typeface="HGP創英角ｺﾞｼｯｸUB" panose="020B0900000000000000" pitchFamily="50" charset="-128"/>
            </a:endParaRPr>
          </a:p>
          <a:p>
            <a:pPr>
              <a:spcBef>
                <a:spcPts val="0"/>
              </a:spcBef>
            </a:pPr>
            <a:r>
              <a:rPr lang="ja-JP" altLang="en-US" sz="2400" dirty="0">
                <a:solidFill>
                  <a:srgbClr val="FF0000"/>
                </a:solidFill>
                <a:latin typeface="HGPｺﾞｼｯｸM" panose="020B0600000000000000" pitchFamily="50" charset="-128"/>
                <a:ea typeface="HGPｺﾞｼｯｸM" panose="020B0600000000000000" pitchFamily="50" charset="-128"/>
              </a:rPr>
              <a:t>　　</a:t>
            </a:r>
            <a:r>
              <a:rPr lang="ja-JP" altLang="en-US" sz="2400" dirty="0">
                <a:latin typeface="HGPｺﾞｼｯｸM" panose="020B0600000000000000" pitchFamily="50" charset="-128"/>
                <a:ea typeface="HGPｺﾞｼｯｸM" panose="020B0600000000000000" pitchFamily="50" charset="-128"/>
              </a:rPr>
              <a:t>・　自らの仕事と生活の調和の在り方を考え、家庭や地域の中で積極</a:t>
            </a:r>
            <a:endParaRPr lang="en-US" altLang="ja-JP" sz="2400" dirty="0">
              <a:latin typeface="HGPｺﾞｼｯｸM" panose="020B0600000000000000" pitchFamily="50" charset="-128"/>
              <a:ea typeface="HGPｺﾞｼｯｸM" panose="020B0600000000000000" pitchFamily="50" charset="-128"/>
            </a:endParaRPr>
          </a:p>
          <a:p>
            <a:pPr>
              <a:spcBef>
                <a:spcPts val="0"/>
              </a:spcBef>
            </a:pPr>
            <a:r>
              <a:rPr lang="ja-JP" altLang="en-US" sz="2400" dirty="0">
                <a:latin typeface="HGPｺﾞｼｯｸM" panose="020B0600000000000000" pitchFamily="50" charset="-128"/>
                <a:ea typeface="HGPｺﾞｼｯｸM" panose="020B0600000000000000" pitchFamily="50" charset="-128"/>
              </a:rPr>
              <a:t>　　　的な役割を果たす</a:t>
            </a:r>
            <a:endParaRPr lang="en-US" altLang="ja-JP" sz="2400" dirty="0">
              <a:latin typeface="HGPｺﾞｼｯｸM" panose="020B0600000000000000" pitchFamily="50" charset="-128"/>
              <a:ea typeface="HGPｺﾞｼｯｸM" panose="020B0600000000000000" pitchFamily="50" charset="-128"/>
            </a:endParaRPr>
          </a:p>
          <a:p>
            <a:pPr>
              <a:spcBef>
                <a:spcPts val="0"/>
              </a:spcBef>
            </a:pPr>
            <a:r>
              <a:rPr lang="ja-JP" altLang="en-US" sz="2400" dirty="0">
                <a:latin typeface="HGPｺﾞｼｯｸM" panose="020B0600000000000000" pitchFamily="50" charset="-128"/>
                <a:ea typeface="HGPｺﾞｼｯｸM" panose="020B0600000000000000" pitchFamily="50" charset="-128"/>
              </a:rPr>
              <a:t>　　・  消費者として、サービスの背後にある働き方への配慮</a:t>
            </a:r>
            <a:endParaRPr lang="en-US" altLang="ja-JP" sz="2400" dirty="0">
              <a:latin typeface="HGPｺﾞｼｯｸM" panose="020B0600000000000000" pitchFamily="50" charset="-128"/>
              <a:ea typeface="HGPｺﾞｼｯｸM" panose="020B0600000000000000" pitchFamily="50" charset="-128"/>
            </a:endParaRPr>
          </a:p>
          <a:p>
            <a:pPr>
              <a:spcBef>
                <a:spcPts val="600"/>
              </a:spcBef>
            </a:pPr>
            <a:r>
              <a:rPr lang="ja-JP" altLang="en-US" sz="3200" dirty="0">
                <a:latin typeface="HGP創英角ｺﾞｼｯｸUB" panose="020B0900000000000000" pitchFamily="50" charset="-128"/>
                <a:ea typeface="HGP創英角ｺﾞｼｯｸUB" panose="020B0900000000000000" pitchFamily="50" charset="-128"/>
              </a:rPr>
              <a:t>○ 国・地方公共団体</a:t>
            </a:r>
            <a:endParaRPr lang="en-US" altLang="ja-JP" sz="3200" dirty="0">
              <a:latin typeface="HGP創英角ｺﾞｼｯｸUB" panose="020B0900000000000000" pitchFamily="50" charset="-128"/>
              <a:ea typeface="HGP創英角ｺﾞｼｯｸUB" panose="020B0900000000000000" pitchFamily="50" charset="-128"/>
            </a:endParaRPr>
          </a:p>
          <a:p>
            <a:pPr>
              <a:lnSpc>
                <a:spcPts val="2800"/>
              </a:lnSpc>
              <a:spcBef>
                <a:spcPts val="0"/>
              </a:spcBef>
            </a:pPr>
            <a:r>
              <a:rPr lang="ja-JP" altLang="en-US" sz="3200" dirty="0">
                <a:latin typeface="HGP創英角ｺﾞｼｯｸUB" panose="020B0900000000000000" pitchFamily="50" charset="-128"/>
                <a:ea typeface="HGP創英角ｺﾞｼｯｸUB" panose="020B0900000000000000" pitchFamily="50" charset="-128"/>
              </a:rPr>
              <a:t>　 </a:t>
            </a:r>
            <a:r>
              <a:rPr lang="ja-JP" altLang="en-US" sz="2400" dirty="0">
                <a:latin typeface="HGPｺﾞｼｯｸM" panose="020B0600000000000000" pitchFamily="50" charset="-128"/>
                <a:ea typeface="HGPｺﾞｼｯｸM" panose="020B0600000000000000" pitchFamily="50" charset="-128"/>
              </a:rPr>
              <a:t>・  気運の醸成、制度的枠組みの構築や環境整備などの促進・支援</a:t>
            </a:r>
            <a:endParaRPr lang="en-US" altLang="ja-JP" sz="2400" dirty="0">
              <a:latin typeface="HGPｺﾞｼｯｸM" panose="020B0600000000000000" pitchFamily="50" charset="-128"/>
              <a:ea typeface="HGPｺﾞｼｯｸM" panose="020B0600000000000000" pitchFamily="50" charset="-128"/>
            </a:endParaRPr>
          </a:p>
          <a:p>
            <a:pPr>
              <a:lnSpc>
                <a:spcPts val="2800"/>
              </a:lnSpc>
              <a:spcBef>
                <a:spcPts val="0"/>
              </a:spcBef>
            </a:pPr>
            <a:r>
              <a:rPr lang="en-US" altLang="ja-JP" sz="2400" dirty="0">
                <a:latin typeface="HGPｺﾞｼｯｸM" panose="020B0600000000000000" pitchFamily="50" charset="-128"/>
                <a:ea typeface="HGPｺﾞｼｯｸM" panose="020B0600000000000000" pitchFamily="50" charset="-128"/>
              </a:rPr>
              <a:t>    </a:t>
            </a:r>
            <a:r>
              <a:rPr lang="ja-JP" altLang="en-US" sz="2400" dirty="0">
                <a:latin typeface="HGPｺﾞｼｯｸM" panose="020B0600000000000000" pitchFamily="50" charset="-128"/>
                <a:ea typeface="HGPｺﾞｼｯｸM" panose="020B0600000000000000" pitchFamily="50" charset="-128"/>
              </a:rPr>
              <a:t>・  </a:t>
            </a:r>
            <a:r>
              <a:rPr lang="ja-JP" altLang="en-US" sz="2400" b="0" i="0" dirty="0">
                <a:effectLst/>
                <a:latin typeface="HGPｺﾞｼｯｸM" panose="020B0600000000000000" pitchFamily="50" charset="-128"/>
                <a:ea typeface="HGPｺﾞｼｯｸM" panose="020B0600000000000000" pitchFamily="50" charset="-128"/>
              </a:rPr>
              <a:t>地域の実情に応じた取組の推進</a:t>
            </a:r>
            <a:endParaRPr lang="ja-JP" altLang="en-US" sz="2400" dirty="0">
              <a:latin typeface="HGPｺﾞｼｯｸM" panose="020B0600000000000000" pitchFamily="50" charset="-128"/>
              <a:ea typeface="HGPｺﾞｼｯｸM" panose="020B0600000000000000" pitchFamily="50" charset="-128"/>
            </a:endParaRPr>
          </a:p>
        </p:txBody>
      </p:sp>
      <p:sp>
        <p:nvSpPr>
          <p:cNvPr id="14" name="テキスト ボックス 13"/>
          <p:cNvSpPr txBox="1"/>
          <p:nvPr/>
        </p:nvSpPr>
        <p:spPr>
          <a:xfrm>
            <a:off x="1661888" y="935535"/>
            <a:ext cx="6582224" cy="584775"/>
          </a:xfrm>
          <a:prstGeom prst="rect">
            <a:avLst/>
          </a:prstGeom>
          <a:solidFill>
            <a:srgbClr val="92D050"/>
          </a:solidFill>
          <a:ln>
            <a:solidFill>
              <a:srgbClr val="92D050"/>
            </a:solidFill>
          </a:ln>
        </p:spPr>
        <p:txBody>
          <a:bodyPr wrap="square" rtlCol="0">
            <a:spAutoFit/>
          </a:bodyPr>
          <a:lstStyle/>
          <a:p>
            <a:pPr algn="ctr"/>
            <a:r>
              <a:rPr lang="ja-JP" altLang="en-US" sz="3200" dirty="0">
                <a:latin typeface="HGP創英角ｺﾞｼｯｸUB" panose="020B0900000000000000" pitchFamily="50" charset="-128"/>
                <a:ea typeface="HGP創英角ｺﾞｼｯｸUB" panose="020B0900000000000000" pitchFamily="50" charset="-128"/>
              </a:rPr>
              <a:t>憲章　「関係者が果たすべき役割」</a:t>
            </a:r>
          </a:p>
        </p:txBody>
      </p:sp>
      <p:sp>
        <p:nvSpPr>
          <p:cNvPr id="15" name="テキスト ボックス 14"/>
          <p:cNvSpPr txBox="1"/>
          <p:nvPr/>
        </p:nvSpPr>
        <p:spPr>
          <a:xfrm>
            <a:off x="1487615" y="6042257"/>
            <a:ext cx="8622756" cy="615553"/>
          </a:xfrm>
          <a:prstGeom prst="rect">
            <a:avLst/>
          </a:prstGeom>
          <a:noFill/>
          <a:ln>
            <a:noFill/>
          </a:ln>
        </p:spPr>
        <p:txBody>
          <a:bodyPr wrap="square" rtlCol="0">
            <a:spAutoFit/>
          </a:bodyPr>
          <a:lstStyle/>
          <a:p>
            <a:r>
              <a:rPr lang="ja-JP" altLang="en-US" sz="1600" dirty="0">
                <a:latin typeface="ＭＳ ゴシック" panose="020B0609070205080204" pitchFamily="49" charset="-128"/>
                <a:ea typeface="ＭＳ ゴシック" panose="020B0609070205080204" pitchFamily="49" charset="-128"/>
              </a:rPr>
              <a:t>「仕事と生活の調和（ワークライフバランス）憲章」</a:t>
            </a:r>
            <a:r>
              <a:rPr lang="en-US" altLang="ja-JP" sz="1600" dirty="0">
                <a:latin typeface="ＭＳ ゴシック" panose="020B0609070205080204" pitchFamily="49" charset="-128"/>
                <a:ea typeface="ＭＳ ゴシック" panose="020B0609070205080204" pitchFamily="49" charset="-128"/>
              </a:rPr>
              <a:t>2007.12</a:t>
            </a:r>
            <a:r>
              <a:rPr lang="ja-JP" altLang="en-US" sz="1600" dirty="0">
                <a:latin typeface="ＭＳ ゴシック" panose="020B0609070205080204" pitchFamily="49" charset="-128"/>
                <a:ea typeface="ＭＳ ゴシック" panose="020B0609070205080204" pitchFamily="49" charset="-128"/>
              </a:rPr>
              <a:t>策定（</a:t>
            </a:r>
            <a:r>
              <a:rPr lang="en-US" altLang="ja-JP" sz="1600" dirty="0">
                <a:latin typeface="ＭＳ ゴシック" panose="020B0609070205080204" pitchFamily="49" charset="-128"/>
                <a:ea typeface="ＭＳ ゴシック" panose="020B0609070205080204" pitchFamily="49" charset="-128"/>
              </a:rPr>
              <a:t>2010.6</a:t>
            </a:r>
            <a:r>
              <a:rPr lang="ja-JP" altLang="en-US" sz="1600" dirty="0">
                <a:latin typeface="ＭＳ ゴシック" panose="020B0609070205080204" pitchFamily="49" charset="-128"/>
                <a:ea typeface="ＭＳ ゴシック" panose="020B0609070205080204" pitchFamily="49" charset="-128"/>
              </a:rPr>
              <a:t>改定）</a:t>
            </a:r>
            <a:endParaRPr lang="en-US" altLang="ja-JP" sz="1600" dirty="0">
              <a:latin typeface="ＭＳ ゴシック" panose="020B0609070205080204" pitchFamily="49" charset="-128"/>
              <a:ea typeface="ＭＳ ゴシック" panose="020B0609070205080204" pitchFamily="49" charset="-128"/>
            </a:endParaRPr>
          </a:p>
          <a:p>
            <a:r>
              <a:rPr lang="ja-JP" altLang="en-US" dirty="0">
                <a:latin typeface="HGP創英角ｺﾞｼｯｸUB" panose="020B0900000000000000" pitchFamily="50" charset="-128"/>
                <a:ea typeface="HGP創英角ｺﾞｼｯｸUB" panose="020B0900000000000000" pitchFamily="50" charset="-128"/>
              </a:rPr>
              <a:t>　</a:t>
            </a:r>
            <a:endParaRPr lang="ja-JP" altLang="en-US" dirty="0">
              <a:latin typeface="+mn-ea"/>
            </a:endParaRPr>
          </a:p>
        </p:txBody>
      </p:sp>
    </p:spTree>
    <p:extLst>
      <p:ext uri="{BB962C8B-B14F-4D97-AF65-F5344CB8AC3E}">
        <p14:creationId xmlns:p14="http://schemas.microsoft.com/office/powerpoint/2010/main" val="810766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スライド番号プレースホルダー 7"/>
          <p:cNvSpPr>
            <a:spLocks noGrp="1"/>
          </p:cNvSpPr>
          <p:nvPr>
            <p:ph type="sldNum" sz="quarter" idx="12"/>
          </p:nvPr>
        </p:nvSpPr>
        <p:spPr/>
        <p:txBody>
          <a:bodyPr/>
          <a:lstStyle/>
          <a:p>
            <a:fld id="{4908134E-1B1D-489D-887E-37522F9D5A48}" type="slidenum">
              <a:rPr kumimoji="1" lang="ja-JP" altLang="en-US" smtClean="0"/>
              <a:t>5</a:t>
            </a:fld>
            <a:endParaRPr kumimoji="1" lang="ja-JP" alt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0410" y="919772"/>
            <a:ext cx="7585128" cy="58792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テキスト ボックス 1"/>
          <p:cNvSpPr txBox="1"/>
          <p:nvPr/>
        </p:nvSpPr>
        <p:spPr>
          <a:xfrm>
            <a:off x="0" y="178183"/>
            <a:ext cx="9906000" cy="616405"/>
          </a:xfrm>
          <a:prstGeom prst="rect">
            <a:avLst/>
          </a:prstGeom>
          <a:gradFill flip="none" rotWithShape="1">
            <a:gsLst>
              <a:gs pos="0">
                <a:srgbClr val="FF0066"/>
              </a:gs>
              <a:gs pos="72000">
                <a:srgbClr val="FF6699"/>
              </a:gs>
              <a:gs pos="100000">
                <a:srgbClr val="FF0066"/>
              </a:gs>
            </a:gsLst>
            <a:lin ang="0" scaled="1"/>
            <a:tileRect/>
          </a:gradFill>
          <a:ln w="6350">
            <a:noFill/>
            <a:miter lim="800000"/>
            <a:headEnd/>
            <a:tailEnd/>
          </a:ln>
          <a:effectLst>
            <a:outerShdw blurRad="50800" dist="50800" algn="ctr" rotWithShape="0">
              <a:srgbClr val="000000">
                <a:alpha val="43137"/>
              </a:srgb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eaLnBrk="0" hangingPunct="0">
              <a:lnSpc>
                <a:spcPts val="3000"/>
              </a:lnSpc>
              <a:spcBef>
                <a:spcPts val="3000"/>
              </a:spcBef>
              <a:defRPr sz="2600" kern="100">
                <a:solidFill>
                  <a:prstClr val="white"/>
                </a:solidFill>
                <a:ea typeface="ＤＨＰ特太ゴシック体"/>
                <a:cs typeface="Times New Roman"/>
              </a:defRPr>
            </a:lvl1pPr>
            <a:lvl2pPr algn="ctr" eaLnBrk="0" hangingPunct="0">
              <a:defRPr sz="4400"/>
            </a:lvl2pPr>
            <a:lvl3pPr algn="ctr" eaLnBrk="0" hangingPunct="0">
              <a:defRPr sz="4400"/>
            </a:lvl3pPr>
            <a:lvl4pPr algn="ctr" eaLnBrk="0" hangingPunct="0">
              <a:defRPr sz="4400"/>
            </a:lvl4pPr>
            <a:lvl5pPr algn="ctr" eaLnBrk="0" hangingPunct="0">
              <a:defRPr sz="4400"/>
            </a:lvl5pPr>
            <a:lvl6pPr marL="456237" algn="ctr" fontAlgn="base">
              <a:spcBef>
                <a:spcPct val="0"/>
              </a:spcBef>
              <a:spcAft>
                <a:spcPct val="0"/>
              </a:spcAft>
              <a:defRPr sz="4400"/>
            </a:lvl6pPr>
            <a:lvl7pPr marL="912476" algn="ctr" fontAlgn="base">
              <a:spcBef>
                <a:spcPct val="0"/>
              </a:spcBef>
              <a:spcAft>
                <a:spcPct val="0"/>
              </a:spcAft>
              <a:defRPr sz="4400"/>
            </a:lvl7pPr>
            <a:lvl8pPr marL="1368717" algn="ctr" fontAlgn="base">
              <a:spcBef>
                <a:spcPct val="0"/>
              </a:spcBef>
              <a:spcAft>
                <a:spcPct val="0"/>
              </a:spcAft>
              <a:defRPr sz="4400"/>
            </a:lvl8pPr>
            <a:lvl9pPr marL="1824954" algn="ctr" fontAlgn="base">
              <a:spcBef>
                <a:spcPct val="0"/>
              </a:spcBef>
              <a:spcAft>
                <a:spcPct val="0"/>
              </a:spcAft>
              <a:defRPr sz="4400"/>
            </a:lvl9pPr>
          </a:lstStyle>
          <a:p>
            <a:pPr lvl="0">
              <a:spcBef>
                <a:spcPts val="0"/>
              </a:spcBef>
              <a:defRPr/>
            </a:pPr>
            <a:r>
              <a:rPr lang="ja-JP" altLang="en-US" sz="3600" dirty="0">
                <a:latin typeface="HG丸ｺﾞｼｯｸM-PRO" panose="020F0600000000000000" pitchFamily="50" charset="-128"/>
                <a:ea typeface="HG丸ｺﾞｼｯｸM-PRO" panose="020F0600000000000000" pitchFamily="50" charset="-128"/>
              </a:rPr>
              <a:t>ワーク・ライフ・バランスの効果</a:t>
            </a:r>
          </a:p>
        </p:txBody>
      </p:sp>
    </p:spTree>
    <p:extLst>
      <p:ext uri="{BB962C8B-B14F-4D97-AF65-F5344CB8AC3E}">
        <p14:creationId xmlns:p14="http://schemas.microsoft.com/office/powerpoint/2010/main" val="411881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5A05A7F-8CE3-4109-9362-34BB9F9E23C9}" type="slidenum">
              <a:rPr kumimoji="1" lang="ja-JP" altLang="en-US" sz="1200" b="0" i="0" u="none" strike="noStrike" kern="1200" cap="none" spc="0" normalizeH="0" baseline="0" noProof="0" smtClean="0">
                <a:ln>
                  <a:noFill/>
                </a:ln>
                <a:solidFill>
                  <a:prstClr val="black">
                    <a:tint val="75000"/>
                  </a:prstClr>
                </a:solidFill>
                <a:effectLst/>
                <a:uLnTx/>
                <a:uFillTx/>
                <a:latin typeface="Arial"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1" lang="ja-JP" altLang="en-US" sz="1200" b="0" i="0" u="none" strike="noStrike" kern="1200" cap="none" spc="0" normalizeH="0" baseline="0" noProof="0" dirty="0">
              <a:ln>
                <a:noFill/>
              </a:ln>
              <a:solidFill>
                <a:prstClr val="black">
                  <a:tint val="75000"/>
                </a:prstClr>
              </a:solidFill>
              <a:effectLst/>
              <a:uLnTx/>
              <a:uFillTx/>
              <a:latin typeface="Arial" charset="0"/>
              <a:ea typeface="ＭＳ Ｐゴシック" charset="-128"/>
              <a:cs typeface="+mn-cs"/>
            </a:endParaRPr>
          </a:p>
        </p:txBody>
      </p:sp>
      <p:sp>
        <p:nvSpPr>
          <p:cNvPr id="10" name="Rectangle 15" descr="25%"/>
          <p:cNvSpPr>
            <a:spLocks noChangeArrowheads="1"/>
          </p:cNvSpPr>
          <p:nvPr/>
        </p:nvSpPr>
        <p:spPr bwMode="auto">
          <a:xfrm>
            <a:off x="1397605" y="2815461"/>
            <a:ext cx="7650850" cy="830954"/>
          </a:xfrm>
          <a:prstGeom prst="rect">
            <a:avLst/>
          </a:prstGeom>
          <a:pattFill prst="pct25">
            <a:fgClr>
              <a:srgbClr val="FF99CC"/>
            </a:fgClr>
            <a:bgClr>
              <a:srgbClr val="FFFFFF"/>
            </a:bgClr>
          </a:pattFill>
          <a:ln w="9525">
            <a:noFill/>
            <a:miter lim="800000"/>
            <a:headEnd/>
            <a:tailEnd/>
          </a:ln>
        </p:spPr>
        <p:txBody>
          <a:bodyPr wrap="square" lIns="91395" tIns="45699" rIns="91395" bIns="45699">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200" b="0" i="0" u="none" strike="noStrike" kern="1200" cap="none" spc="0" normalizeH="0" baseline="30000" noProof="0" dirty="0">
                <a:ln>
                  <a:noFill/>
                </a:ln>
                <a:solidFill>
                  <a:prstClr val="black"/>
                </a:solidFill>
                <a:effectLst/>
                <a:uLnTx/>
                <a:uFillTx/>
                <a:latin typeface="Arial" pitchFamily="34" charset="0"/>
                <a:ea typeface="ＭＳ Ｐゴシック" pitchFamily="50" charset="-128"/>
                <a:cs typeface="+mn-cs"/>
              </a:rPr>
              <a:t>　　</a:t>
            </a:r>
            <a:r>
              <a:rPr lang="ja-JP" altLang="en-US" sz="4000" baseline="30000" dirty="0">
                <a:solidFill>
                  <a:prstClr val="black"/>
                </a:solidFill>
                <a:latin typeface="HG丸ｺﾞｼｯｸM-PRO" panose="020F0600000000000000" pitchFamily="50" charset="-128"/>
                <a:ea typeface="HG丸ｺﾞｼｯｸM-PRO" panose="020F0600000000000000" pitchFamily="50" charset="-128"/>
              </a:rPr>
              <a:t>　</a:t>
            </a:r>
            <a:r>
              <a:rPr lang="ja-JP" altLang="en-US" sz="3600" baseline="30000" dirty="0">
                <a:solidFill>
                  <a:prstClr val="black"/>
                </a:solidFill>
                <a:latin typeface="HG丸ｺﾞｼｯｸM-PRO" panose="020F0600000000000000" pitchFamily="50" charset="-128"/>
                <a:ea typeface="HG丸ｺﾞｼｯｸM-PRO" panose="020F0600000000000000" pitchFamily="50" charset="-128"/>
              </a:rPr>
              <a:t>ワーク・ライフ・バランスの現状（データ）</a:t>
            </a:r>
            <a:endParaRPr kumimoji="1" lang="ja-JP" altLang="en-US" sz="3600" b="0" i="0" u="none" strike="noStrike" kern="1200" cap="none" spc="600" normalizeH="0" baseline="3000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2" name="額縁 11"/>
          <p:cNvSpPr/>
          <p:nvPr/>
        </p:nvSpPr>
        <p:spPr>
          <a:xfrm>
            <a:off x="1847655" y="3073420"/>
            <a:ext cx="315035" cy="315035"/>
          </a:xfrm>
          <a:prstGeom prst="bevel">
            <a:avLst/>
          </a:prstGeom>
          <a:ln>
            <a:solidFill>
              <a:srgbClr val="FFC000"/>
            </a:solidFill>
          </a:ln>
          <a:effectLst>
            <a:glow rad="101600">
              <a:schemeClr val="accent6">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2000" b="1" i="0" u="none" strike="noStrike" kern="1200" cap="none" spc="-150" normalizeH="0" baseline="0" noProof="0" dirty="0">
              <a:ln>
                <a:noFill/>
              </a:ln>
              <a:solidFill>
                <a:srgbClr val="26968B"/>
              </a:solidFill>
              <a:effectLst/>
              <a:uLnTx/>
              <a:uFillTx/>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2751048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08134E-1B1D-489D-887E-37522F9D5A48}" type="slidenum">
              <a:rPr kumimoji="1" lang="ja-JP" altLang="en-US" sz="1200" b="0" i="0" u="none" strike="noStrike" kern="1200" cap="none" spc="0" normalizeH="0" baseline="0" noProof="0">
                <a:ln>
                  <a:noFill/>
                </a:ln>
                <a:solidFill>
                  <a:prstClr val="black">
                    <a:tint val="75000"/>
                  </a:prstClr>
                </a:solidFill>
                <a:effectLst/>
                <a:uLnTx/>
                <a:uFillTx/>
                <a:latin typeface="Calibri"/>
                <a:ea typeface="ＭＳ Ｐゴシック"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1" lang="ja-JP" altLang="en-US" sz="1200" b="0" i="0" u="none" strike="noStrike" kern="1200" cap="none" spc="0" normalizeH="0" baseline="0" noProof="0">
              <a:ln>
                <a:noFill/>
              </a:ln>
              <a:solidFill>
                <a:prstClr val="black">
                  <a:tint val="75000"/>
                </a:prstClr>
              </a:solidFill>
              <a:effectLst/>
              <a:uLnTx/>
              <a:uFillTx/>
              <a:latin typeface="Calibri"/>
              <a:ea typeface="ＭＳ Ｐゴシック" pitchFamily="50" charset="-128"/>
              <a:cs typeface="+mn-cs"/>
            </a:endParaRPr>
          </a:p>
        </p:txBody>
      </p:sp>
      <p:sp>
        <p:nvSpPr>
          <p:cNvPr id="7" name="テキスト ボックス 6"/>
          <p:cNvSpPr txBox="1"/>
          <p:nvPr/>
        </p:nvSpPr>
        <p:spPr>
          <a:xfrm>
            <a:off x="519852" y="777408"/>
            <a:ext cx="8890847" cy="1523494"/>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220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t>
            </a:r>
            <a:r>
              <a:rPr lang="ja-JP" altLang="en-US" sz="2200" dirty="0">
                <a:solidFill>
                  <a:prstClr val="black"/>
                </a:solidFill>
                <a:latin typeface="メイリオ" panose="020B0604030504040204" pitchFamily="50" charset="-128"/>
                <a:ea typeface="メイリオ" panose="020B0604030504040204" pitchFamily="50" charset="-128"/>
              </a:rPr>
              <a:t>　</a:t>
            </a:r>
            <a:r>
              <a:rPr kumimoji="1" lang="en-US" altLang="ja-JP" sz="220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1980</a:t>
            </a:r>
            <a:r>
              <a:rPr kumimoji="1" lang="ja-JP" altLang="en-US" sz="220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年以降、雇用者の共働き世帯は年々増加。</a:t>
            </a:r>
            <a:r>
              <a:rPr lang="en-US" altLang="ja-JP" sz="2200" dirty="0">
                <a:solidFill>
                  <a:prstClr val="black"/>
                </a:solidFill>
                <a:latin typeface="メイリオ" panose="020B0604030504040204" pitchFamily="50" charset="-128"/>
                <a:ea typeface="メイリオ" panose="020B0604030504040204" pitchFamily="50" charset="-128"/>
              </a:rPr>
              <a:t>1997</a:t>
            </a:r>
            <a:r>
              <a:rPr lang="ja-JP" altLang="en-US" sz="2200" dirty="0">
                <a:solidFill>
                  <a:prstClr val="black"/>
                </a:solidFill>
                <a:latin typeface="メイリオ" panose="020B0604030504040204" pitchFamily="50" charset="-128"/>
                <a:ea typeface="メイリオ" panose="020B0604030504040204" pitchFamily="50" charset="-128"/>
              </a:rPr>
              <a:t>年</a:t>
            </a:r>
            <a:r>
              <a:rPr kumimoji="1" lang="ja-JP" altLang="en-US" sz="2200" i="0" u="none" strike="noStrike" kern="1200" cap="none" spc="0" normalizeH="0" baseline="0" noProof="0" dirty="0" err="1">
                <a:ln>
                  <a:noFill/>
                </a:ln>
                <a:solidFill>
                  <a:prstClr val="black"/>
                </a:solidFill>
                <a:effectLst/>
                <a:uLnTx/>
                <a:uFillTx/>
                <a:latin typeface="メイリオ" panose="020B0604030504040204" pitchFamily="50" charset="-128"/>
                <a:ea typeface="メイリオ" panose="020B0604030504040204" pitchFamily="50" charset="-128"/>
              </a:rPr>
              <a:t>には</a:t>
            </a:r>
            <a:br>
              <a:rPr kumimoji="1" lang="en-US" altLang="ja-JP" sz="220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br>
            <a:r>
              <a:rPr kumimoji="1" lang="en-US" altLang="ja-JP" sz="220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a:t>
            </a:r>
            <a:r>
              <a:rPr kumimoji="1" lang="ja-JP" altLang="en-US" sz="220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共働き世帯数が男性雇用者と無業の妻から成る世帯数を上回る</a:t>
            </a:r>
            <a:endParaRPr kumimoji="1" lang="en-US" altLang="ja-JP" sz="220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600"/>
              </a:spcBef>
              <a:spcAft>
                <a:spcPts val="0"/>
              </a:spcAft>
              <a:buClrTx/>
              <a:buSzTx/>
              <a:buFontTx/>
              <a:buNone/>
              <a:tabLst/>
              <a:defRPr/>
            </a:pPr>
            <a:r>
              <a:rPr lang="en-US" altLang="ja-JP" sz="2200" dirty="0">
                <a:solidFill>
                  <a:prstClr val="black"/>
                </a:solidFill>
                <a:latin typeface="メイリオ" panose="020B0604030504040204" pitchFamily="50" charset="-128"/>
                <a:ea typeface="メイリオ" panose="020B0604030504040204" pitchFamily="50" charset="-128"/>
              </a:rPr>
              <a:t>    </a:t>
            </a:r>
            <a:r>
              <a:rPr lang="ja-JP" altLang="en-US" sz="2200" dirty="0">
                <a:solidFill>
                  <a:prstClr val="black"/>
                </a:solidFill>
                <a:latin typeface="メイリオ" panose="020B0604030504040204" pitchFamily="50" charset="-128"/>
                <a:ea typeface="メイリオ" panose="020B0604030504040204" pitchFamily="50" charset="-128"/>
              </a:rPr>
              <a:t>➡　</a:t>
            </a:r>
            <a:r>
              <a:rPr lang="ja-JP" altLang="en-US" sz="2200" b="1" u="sng" dirty="0">
                <a:solidFill>
                  <a:prstClr val="black"/>
                </a:solidFill>
                <a:latin typeface="メイリオ" panose="020B0604030504040204" pitchFamily="50" charset="-128"/>
                <a:ea typeface="メイリオ" panose="020B0604030504040204" pitchFamily="50" charset="-128"/>
              </a:rPr>
              <a:t>性別役割分担（男性は仕事、女性は家庭）を前提とした働き</a:t>
            </a:r>
            <a:r>
              <a:rPr lang="ja-JP" altLang="en-US" sz="2200" dirty="0">
                <a:solidFill>
                  <a:prstClr val="black"/>
                </a:solidFill>
                <a:latin typeface="メイリオ" panose="020B0604030504040204" pitchFamily="50" charset="-128"/>
                <a:ea typeface="メイリオ" panose="020B0604030504040204" pitchFamily="50" charset="-128"/>
              </a:rPr>
              <a:t>　　</a:t>
            </a:r>
            <a:endParaRPr lang="en-US" altLang="ja-JP" sz="2200" dirty="0">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2200" dirty="0">
                <a:solidFill>
                  <a:prstClr val="black"/>
                </a:solidFill>
                <a:latin typeface="メイリオ" panose="020B0604030504040204" pitchFamily="50" charset="-128"/>
                <a:ea typeface="メイリオ" panose="020B0604030504040204" pitchFamily="50" charset="-128"/>
              </a:rPr>
              <a:t>　　　</a:t>
            </a:r>
            <a:r>
              <a:rPr lang="ja-JP" altLang="en-US" sz="2200" b="1" u="sng" dirty="0">
                <a:solidFill>
                  <a:prstClr val="black"/>
                </a:solidFill>
                <a:latin typeface="メイリオ" panose="020B0604030504040204" pitchFamily="50" charset="-128"/>
                <a:ea typeface="メイリオ" panose="020B0604030504040204" pitchFamily="50" charset="-128"/>
              </a:rPr>
              <a:t>方を見直す必要がある</a:t>
            </a:r>
            <a:endParaRPr kumimoji="1" lang="ja-JP" altLang="en-US" sz="22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9" name="テキスト ボックス 1"/>
          <p:cNvSpPr txBox="1"/>
          <p:nvPr/>
        </p:nvSpPr>
        <p:spPr>
          <a:xfrm>
            <a:off x="-9314" y="114043"/>
            <a:ext cx="9906000" cy="540061"/>
          </a:xfrm>
          <a:prstGeom prst="rect">
            <a:avLst/>
          </a:prstGeom>
          <a:gradFill flip="none" rotWithShape="1">
            <a:gsLst>
              <a:gs pos="0">
                <a:srgbClr val="FF0066"/>
              </a:gs>
              <a:gs pos="72000">
                <a:srgbClr val="FF6699"/>
              </a:gs>
              <a:gs pos="100000">
                <a:srgbClr val="FF0066"/>
              </a:gs>
            </a:gsLst>
            <a:lin ang="0" scaled="1"/>
            <a:tileRect/>
          </a:gradFill>
          <a:ln w="6350">
            <a:noFill/>
          </a:ln>
          <a:effectLst>
            <a:outerShdw blurRad="50800" dist="50800" algn="ctr" rotWithShape="0">
              <a:srgbClr val="000000">
                <a:alpha val="43137"/>
              </a:srgbClr>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a:lnSpc>
                <a:spcPts val="3000"/>
              </a:lnSpc>
              <a:spcBef>
                <a:spcPts val="3000"/>
              </a:spcBef>
              <a:defRPr sz="2600" kern="100">
                <a:solidFill>
                  <a:prstClr val="white"/>
                </a:solidFill>
                <a:ea typeface="ＤＨＰ特太ゴシック体"/>
                <a:cs typeface="Times New Roman"/>
              </a:defRPr>
            </a:lvl1pPr>
          </a:lstStyle>
          <a:p>
            <a:pPr marL="0" marR="215900" lvl="0" indent="0" algn="ctr" defTabSz="914400" eaLnBrk="1" fontAlgn="auto" latinLnBrk="0" hangingPunct="1">
              <a:lnSpc>
                <a:spcPct val="100000"/>
              </a:lnSpc>
              <a:spcBef>
                <a:spcPts val="3000"/>
              </a:spcBef>
              <a:spcAft>
                <a:spcPts val="0"/>
              </a:spcAft>
              <a:buClrTx/>
              <a:buSzTx/>
              <a:buFontTx/>
              <a:buNone/>
              <a:tabLst/>
              <a:defRPr/>
            </a:pPr>
            <a:r>
              <a:rPr kumimoji="0" lang="ja-JP" altLang="en-US" sz="3600" dirty="0">
                <a:latin typeface="HG丸ｺﾞｼｯｸM-PRO" panose="020F0600000000000000" pitchFamily="50" charset="-128"/>
                <a:ea typeface="HG丸ｺﾞｼｯｸM-PRO" panose="020F0600000000000000" pitchFamily="50" charset="-128"/>
              </a:rPr>
              <a:t>共 働 き 世 帯 の 増 加</a:t>
            </a:r>
            <a:endParaRPr kumimoji="0" lang="ja-JP" altLang="en-US" sz="3600" b="0" i="0" u="none" strike="noStrike" kern="1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endParaRPr>
          </a:p>
        </p:txBody>
      </p:sp>
      <p:sp>
        <p:nvSpPr>
          <p:cNvPr id="12" name="Text Box 4934"/>
          <p:cNvSpPr txBox="1">
            <a:spLocks noChangeArrowheads="1"/>
          </p:cNvSpPr>
          <p:nvPr/>
        </p:nvSpPr>
        <p:spPr bwMode="auto">
          <a:xfrm>
            <a:off x="902549" y="6010079"/>
            <a:ext cx="8235915" cy="734695"/>
          </a:xfrm>
          <a:prstGeom prst="rect">
            <a:avLst/>
          </a:prstGeom>
          <a:noFill/>
          <a:ln>
            <a:noFill/>
          </a:ln>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ts val="1000"/>
              </a:lnSpc>
              <a:spcBef>
                <a:spcPts val="0"/>
              </a:spcBef>
              <a:spcAft>
                <a:spcPts val="0"/>
              </a:spcAft>
            </a:pPr>
            <a:r>
              <a:rPr lang="ja-JP" sz="1050" kern="100" dirty="0">
                <a:effectLst/>
                <a:latin typeface="Century" panose="02040604050505020304" pitchFamily="18" charset="0"/>
                <a:ea typeface="ＭＳ ゴシック" panose="020B0609070205080204" pitchFamily="49" charset="-128"/>
                <a:cs typeface="Times New Roman" panose="02020603050405020304" pitchFamily="18" charset="0"/>
              </a:rPr>
              <a:t>資料出所：</a:t>
            </a:r>
            <a:r>
              <a:rPr lang="zh-TW" altLang="en-US" sz="1050" dirty="0"/>
              <a:t>総務省統計局「労働力調査特別調査」、総務省統計局「労働力調査（詳細集計）」</a:t>
            </a:r>
            <a:endParaRPr lang="en-US" altLang="zh-TW" sz="1050" dirty="0"/>
          </a:p>
          <a:p>
            <a:pPr>
              <a:lnSpc>
                <a:spcPts val="1000"/>
              </a:lnSpc>
              <a:spcBef>
                <a:spcPts val="0"/>
              </a:spcBef>
              <a:spcAft>
                <a:spcPts val="0"/>
              </a:spcAft>
            </a:pPr>
            <a:r>
              <a:rPr lang="ja-JP" sz="105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注</a:t>
            </a:r>
            <a:r>
              <a:rPr lang="en-US" altLang="ja-JP" sz="1050" kern="100" dirty="0">
                <a:latin typeface="ＭＳ ゴシック" panose="020B0609070205080204" pitchFamily="49" charset="-128"/>
                <a:ea typeface="ＭＳ ゴシック" panose="020B0609070205080204" pitchFamily="49" charset="-128"/>
                <a:cs typeface="Times New Roman" panose="02020603050405020304" pitchFamily="18" charset="0"/>
              </a:rPr>
              <a:t> 1</a:t>
            </a:r>
            <a:r>
              <a:rPr lang="ja-JP" sz="105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：「男性雇用者と無業の妻からなる世帯」とは、夫が非農林業雇用者で、妻が非就業者</a:t>
            </a:r>
            <a:r>
              <a:rPr lang="en-US" sz="105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sz="105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完全失業者及び非労働力人口</a:t>
            </a:r>
            <a:r>
              <a:rPr lang="en-US" sz="105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sz="105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の世帯</a:t>
            </a:r>
            <a:endParaRPr lang="en-US" altLang="ja-JP" sz="105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nSpc>
                <a:spcPts val="1000"/>
              </a:lnSpc>
              <a:spcBef>
                <a:spcPts val="0"/>
              </a:spcBef>
              <a:spcAft>
                <a:spcPts val="0"/>
              </a:spcAft>
            </a:pPr>
            <a:r>
              <a:rPr lang="ja-JP" altLang="en-US" sz="1050" kern="1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lang="en-US" sz="105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2</a:t>
            </a:r>
            <a:r>
              <a:rPr lang="ja-JP" sz="105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：「雇用者の共働き世帯」とは、夫婦ともに非農林業雇用者の世帯</a:t>
            </a:r>
            <a:endParaRPr lang="en-US" altLang="ja-JP" sz="1050" kern="100" dirty="0">
              <a:latin typeface="ＭＳ ゴシック" panose="020B0609070205080204" pitchFamily="49" charset="-128"/>
              <a:ea typeface="ＭＳ ゴシック" panose="020B0609070205080204" pitchFamily="49" charset="-128"/>
              <a:cs typeface="Times New Roman" panose="02020603050405020304" pitchFamily="18" charset="0"/>
            </a:endParaRPr>
          </a:p>
          <a:p>
            <a:pPr>
              <a:lnSpc>
                <a:spcPts val="1000"/>
              </a:lnSpc>
              <a:spcBef>
                <a:spcPts val="0"/>
              </a:spcBef>
              <a:spcAft>
                <a:spcPts val="0"/>
              </a:spcAft>
            </a:pPr>
            <a:r>
              <a:rPr lang="en-US" sz="105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lang="ja-JP" altLang="en-US" sz="1050" kern="1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lang="en-US" sz="105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3</a:t>
            </a:r>
            <a:r>
              <a:rPr lang="ja-JP" sz="105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en-US" altLang="ja-JP" sz="1050" kern="100" dirty="0">
                <a:latin typeface="ＭＳ ゴシック" panose="020B0609070205080204" pitchFamily="49" charset="-128"/>
                <a:ea typeface="ＭＳ ゴシック" panose="020B0609070205080204" pitchFamily="49" charset="-128"/>
                <a:cs typeface="Times New Roman" panose="02020603050405020304" pitchFamily="18" charset="0"/>
              </a:rPr>
              <a:t>2010</a:t>
            </a:r>
            <a:r>
              <a:rPr lang="ja-JP" sz="105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年</a:t>
            </a:r>
            <a:r>
              <a:rPr lang="ja-JP" altLang="en-US" sz="105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en-US" altLang="ja-JP" sz="1050" kern="100" dirty="0">
                <a:latin typeface="ＭＳ ゴシック" panose="020B0609070205080204" pitchFamily="49" charset="-128"/>
                <a:ea typeface="ＭＳ ゴシック" panose="020B0609070205080204" pitchFamily="49" charset="-128"/>
                <a:cs typeface="Times New Roman" panose="02020603050405020304" pitchFamily="18" charset="0"/>
              </a:rPr>
              <a:t>2011</a:t>
            </a:r>
            <a:r>
              <a:rPr lang="ja-JP" altLang="en-US" sz="105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年</a:t>
            </a:r>
            <a:r>
              <a:rPr lang="ja-JP" sz="105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は、岩手県、宮城県及び福島県を除く全国の結果</a:t>
            </a:r>
          </a:p>
          <a:p>
            <a:pPr algn="just">
              <a:lnSpc>
                <a:spcPts val="1000"/>
              </a:lnSpc>
              <a:spcBef>
                <a:spcPts val="750"/>
              </a:spcBef>
              <a:spcAft>
                <a:spcPts val="0"/>
              </a:spcAft>
            </a:pPr>
            <a:r>
              <a:rPr lang="en-US" sz="1200" kern="100" dirty="0">
                <a:effectLst/>
                <a:latin typeface="ＭＳ ゴシック" panose="020B0609070205080204" pitchFamily="49" charset="-128"/>
                <a:ea typeface="ＭＳ 明朝" panose="02020609040205080304" pitchFamily="17" charset="-128"/>
                <a:cs typeface="Times New Roman" panose="02020603050405020304" pitchFamily="18" charset="0"/>
              </a:rPr>
              <a:t> </a:t>
            </a: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14" name="図 13">
            <a:extLst>
              <a:ext uri="{FF2B5EF4-FFF2-40B4-BE49-F238E27FC236}">
                <a16:creationId xmlns:a16="http://schemas.microsoft.com/office/drawing/2014/main" id="{FEDA8DD9-AAD7-311E-D8C0-DA1CB9F548E3}"/>
              </a:ext>
            </a:extLst>
          </p:cNvPr>
          <p:cNvPicPr>
            <a:picLocks noChangeAspect="1"/>
          </p:cNvPicPr>
          <p:nvPr/>
        </p:nvPicPr>
        <p:blipFill>
          <a:blip r:embed="rId3"/>
          <a:stretch>
            <a:fillRect/>
          </a:stretch>
        </p:blipFill>
        <p:spPr>
          <a:xfrm>
            <a:off x="1915162" y="2424206"/>
            <a:ext cx="5850650" cy="3475856"/>
          </a:xfrm>
          <a:prstGeom prst="rect">
            <a:avLst/>
          </a:prstGeom>
        </p:spPr>
      </p:pic>
    </p:spTree>
    <p:extLst>
      <p:ext uri="{BB962C8B-B14F-4D97-AF65-F5344CB8AC3E}">
        <p14:creationId xmlns:p14="http://schemas.microsoft.com/office/powerpoint/2010/main" val="1089282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08134E-1B1D-489D-887E-37522F9D5A48}" type="slidenum">
              <a:rPr kumimoji="1" lang="ja-JP" altLang="en-US" sz="1200" b="0" i="0" u="none" strike="noStrike" kern="1200" cap="none" spc="0" normalizeH="0" baseline="0" noProof="0">
                <a:ln>
                  <a:noFill/>
                </a:ln>
                <a:solidFill>
                  <a:prstClr val="black">
                    <a:tint val="75000"/>
                  </a:prstClr>
                </a:solidFill>
                <a:effectLst/>
                <a:uLnTx/>
                <a:uFillTx/>
                <a:latin typeface="Calibri"/>
                <a:ea typeface="ＭＳ Ｐゴシック"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1" lang="ja-JP" altLang="en-US" sz="1200" b="0" i="0" u="none" strike="noStrike" kern="1200" cap="none" spc="0" normalizeH="0" baseline="0" noProof="0">
              <a:ln>
                <a:noFill/>
              </a:ln>
              <a:solidFill>
                <a:prstClr val="black">
                  <a:tint val="75000"/>
                </a:prstClr>
              </a:solidFill>
              <a:effectLst/>
              <a:uLnTx/>
              <a:uFillTx/>
              <a:latin typeface="Calibri"/>
              <a:ea typeface="ＭＳ Ｐゴシック" pitchFamily="50" charset="-128"/>
              <a:cs typeface="+mn-cs"/>
            </a:endParaRPr>
          </a:p>
        </p:txBody>
      </p:sp>
      <p:sp>
        <p:nvSpPr>
          <p:cNvPr id="9" name="テキスト ボックス 1"/>
          <p:cNvSpPr txBox="1"/>
          <p:nvPr/>
        </p:nvSpPr>
        <p:spPr>
          <a:xfrm>
            <a:off x="-4776" y="91642"/>
            <a:ext cx="9906000" cy="652577"/>
          </a:xfrm>
          <a:prstGeom prst="rect">
            <a:avLst/>
          </a:prstGeom>
          <a:gradFill flip="none" rotWithShape="1">
            <a:gsLst>
              <a:gs pos="0">
                <a:srgbClr val="FF0066"/>
              </a:gs>
              <a:gs pos="72000">
                <a:srgbClr val="FF6699"/>
              </a:gs>
              <a:gs pos="100000">
                <a:srgbClr val="FF0066"/>
              </a:gs>
            </a:gsLst>
            <a:lin ang="0" scaled="1"/>
            <a:tileRect/>
          </a:gradFill>
          <a:ln w="6350">
            <a:noFill/>
          </a:ln>
          <a:effectLst>
            <a:outerShdw blurRad="50800" dist="50800" algn="ctr" rotWithShape="0">
              <a:srgbClr val="000000">
                <a:alpha val="43137"/>
              </a:srgbClr>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marR="215900" algn="ctr">
              <a:lnSpc>
                <a:spcPts val="3000"/>
              </a:lnSpc>
              <a:spcBef>
                <a:spcPts val="3000"/>
              </a:spcBef>
              <a:defRPr sz="2600" kern="100">
                <a:solidFill>
                  <a:prstClr val="white"/>
                </a:solidFill>
                <a:ea typeface="ＤＨＰ特太ゴシック体"/>
                <a:cs typeface="Times New Roman"/>
              </a:defRPr>
            </a:lvl1pPr>
          </a:lstStyle>
          <a:p>
            <a:pPr marL="0" marR="215900" lvl="0" indent="0" algn="ctr" defTabSz="914400" eaLnBrk="1" fontAlgn="auto" latinLnBrk="0" hangingPunct="1">
              <a:lnSpc>
                <a:spcPts val="3000"/>
              </a:lnSpc>
              <a:spcBef>
                <a:spcPts val="3000"/>
              </a:spcBef>
              <a:spcAft>
                <a:spcPts val="0"/>
              </a:spcAft>
              <a:buClrTx/>
              <a:buSzTx/>
              <a:buFontTx/>
              <a:buNone/>
              <a:tabLst/>
              <a:defRPr/>
            </a:pPr>
            <a:r>
              <a:rPr kumimoji="0" lang="ja-JP" altLang="en-US" sz="3200" noProof="0" dirty="0">
                <a:latin typeface="HG丸ｺﾞｼｯｸM-PRO" panose="020F0600000000000000" pitchFamily="50" charset="-128"/>
                <a:ea typeface="HG丸ｺﾞｼｯｸM-PRO" panose="020F0600000000000000" pitchFamily="50" charset="-128"/>
              </a:rPr>
              <a:t>仕事と育児の両立の現状</a:t>
            </a:r>
            <a:endParaRPr kumimoji="0" lang="en-US" altLang="ja-JP" sz="3200" noProof="0" dirty="0">
              <a:latin typeface="HG丸ｺﾞｼｯｸM-PRO" panose="020F0600000000000000" pitchFamily="50" charset="-128"/>
              <a:ea typeface="HG丸ｺﾞｼｯｸM-PRO" panose="020F0600000000000000" pitchFamily="50" charset="-128"/>
            </a:endParaRPr>
          </a:p>
        </p:txBody>
      </p:sp>
      <p:sp>
        <p:nvSpPr>
          <p:cNvPr id="6" name="テキスト ボックス 5">
            <a:extLst>
              <a:ext uri="{FF2B5EF4-FFF2-40B4-BE49-F238E27FC236}">
                <a16:creationId xmlns:a16="http://schemas.microsoft.com/office/drawing/2014/main" id="{6E601782-3FC4-FF67-D2D0-1FA69628E85D}"/>
              </a:ext>
            </a:extLst>
          </p:cNvPr>
          <p:cNvSpPr txBox="1"/>
          <p:nvPr/>
        </p:nvSpPr>
        <p:spPr>
          <a:xfrm>
            <a:off x="-11064" y="2245274"/>
            <a:ext cx="4959288" cy="340519"/>
          </a:xfrm>
          <a:prstGeom prst="roundRect">
            <a:avLst/>
          </a:prstGeom>
          <a:noFill/>
        </p:spPr>
        <p:txBody>
          <a:bodyPr wrap="square" rtlCol="0">
            <a:spAutoFit/>
          </a:bodyPr>
          <a:lstStyle/>
          <a:p>
            <a:pPr algn="ctr"/>
            <a:r>
              <a:rPr lang="ja-JP" altLang="en-US" sz="1200" b="1" spc="300" dirty="0">
                <a:latin typeface="MS Gothic" panose="020B0609070205080204" pitchFamily="49" charset="-128"/>
                <a:ea typeface="MS Gothic" panose="020B0609070205080204" pitchFamily="49" charset="-128"/>
                <a:cs typeface="Meiryo UI" panose="020B0604030504040204" pitchFamily="50" charset="-128"/>
              </a:rPr>
              <a:t>■</a:t>
            </a:r>
            <a:r>
              <a:rPr lang="ja-JP" altLang="en-US" sz="1200" b="1" dirty="0">
                <a:latin typeface="MS Gothic" panose="020B0609070205080204" pitchFamily="49" charset="-128"/>
                <a:ea typeface="MS Gothic" panose="020B0609070205080204" pitchFamily="49" charset="-128"/>
                <a:cs typeface="Meiryo UI" panose="020B0604030504040204" pitchFamily="50" charset="-128"/>
              </a:rPr>
              <a:t>　</a:t>
            </a:r>
            <a:r>
              <a:rPr lang="ja-JP" altLang="en-US" sz="1400" b="1" dirty="0">
                <a:latin typeface="MS Gothic" panose="020B0609070205080204" pitchFamily="49" charset="-128"/>
                <a:ea typeface="MS Gothic" panose="020B0609070205080204" pitchFamily="49" charset="-128"/>
                <a:cs typeface="Meiryo UI" panose="020B0604030504040204" pitchFamily="50" charset="-128"/>
              </a:rPr>
              <a:t>男性育児休業取得率の推移（全国・愛知県）</a:t>
            </a:r>
            <a:endParaRPr lang="en-US" altLang="ja-JP" sz="1200" b="1" dirty="0">
              <a:latin typeface="MS Gothic" panose="020B0609070205080204" pitchFamily="49" charset="-128"/>
              <a:ea typeface="MS Gothic" panose="020B0609070205080204" pitchFamily="49" charset="-128"/>
              <a:cs typeface="Meiryo UI" panose="020B0604030504040204" pitchFamily="50" charset="-128"/>
            </a:endParaRPr>
          </a:p>
        </p:txBody>
      </p:sp>
      <p:sp>
        <p:nvSpPr>
          <p:cNvPr id="11" name="テキスト ボックス 10">
            <a:extLst>
              <a:ext uri="{FF2B5EF4-FFF2-40B4-BE49-F238E27FC236}">
                <a16:creationId xmlns:a16="http://schemas.microsoft.com/office/drawing/2014/main" id="{B647ECF0-0777-801E-56EF-FDF71105431B}"/>
              </a:ext>
            </a:extLst>
          </p:cNvPr>
          <p:cNvSpPr txBox="1"/>
          <p:nvPr/>
        </p:nvSpPr>
        <p:spPr>
          <a:xfrm>
            <a:off x="4946304" y="2245274"/>
            <a:ext cx="4689427" cy="340519"/>
          </a:xfrm>
          <a:prstGeom prst="roundRect">
            <a:avLst/>
          </a:prstGeom>
          <a:noFill/>
        </p:spPr>
        <p:txBody>
          <a:bodyPr wrap="square" rtlCol="0">
            <a:spAutoFit/>
          </a:bodyPr>
          <a:lstStyle/>
          <a:p>
            <a:r>
              <a:rPr lang="ja-JP" altLang="en-US" sz="1400" b="1" dirty="0">
                <a:latin typeface="MS Gothic" panose="020B0609070205080204" pitchFamily="49" charset="-128"/>
                <a:ea typeface="MS Gothic" panose="020B0609070205080204" pitchFamily="49" charset="-128"/>
                <a:cs typeface="Meiryo UI" panose="020B0604030504040204" pitchFamily="50" charset="-128"/>
              </a:rPr>
              <a:t>■　男性従業員の育児休業取得期間（愛知県）</a:t>
            </a:r>
            <a:endParaRPr lang="en-US" altLang="ja-JP" sz="1400" b="1" dirty="0">
              <a:latin typeface="MS Gothic" panose="020B0609070205080204" pitchFamily="49" charset="-128"/>
              <a:ea typeface="MS Gothic" panose="020B0609070205080204" pitchFamily="49" charset="-128"/>
              <a:cs typeface="Meiryo UI" panose="020B0604030504040204" pitchFamily="50" charset="-128"/>
            </a:endParaRPr>
          </a:p>
        </p:txBody>
      </p:sp>
      <p:sp>
        <p:nvSpPr>
          <p:cNvPr id="13" name="テキスト ボックス 7">
            <a:extLst>
              <a:ext uri="{FF2B5EF4-FFF2-40B4-BE49-F238E27FC236}">
                <a16:creationId xmlns:a16="http://schemas.microsoft.com/office/drawing/2014/main" id="{CF8C8DFB-57DB-618C-62A3-4B88774A81B7}"/>
              </a:ext>
            </a:extLst>
          </p:cNvPr>
          <p:cNvSpPr txBox="1"/>
          <p:nvPr/>
        </p:nvSpPr>
        <p:spPr>
          <a:xfrm>
            <a:off x="388886" y="6169581"/>
            <a:ext cx="6129265" cy="369332"/>
          </a:xfrm>
          <a:prstGeom prst="rect">
            <a:avLst/>
          </a:prstGeom>
          <a:noFill/>
          <a:ln>
            <a:noFill/>
          </a:ln>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kumimoji="1" lang="ja-JP" altLang="en-US" sz="900" dirty="0">
                <a:latin typeface="ＭＳ Ｐゴシック" panose="020B0600070205080204" pitchFamily="50" charset="-128"/>
                <a:ea typeface="ＭＳ Ｐゴシック" panose="020B0600070205080204" pitchFamily="50" charset="-128"/>
              </a:rPr>
              <a:t>出典：愛知県「</a:t>
            </a:r>
            <a:r>
              <a:rPr kumimoji="1" lang="en-US" altLang="ja-JP" sz="900" dirty="0">
                <a:latin typeface="ＭＳ Ｐゴシック" panose="020B0600070205080204" pitchFamily="50" charset="-128"/>
                <a:ea typeface="ＭＳ Ｐゴシック" panose="020B0600070205080204" pitchFamily="50" charset="-128"/>
              </a:rPr>
              <a:t>2024</a:t>
            </a:r>
            <a:r>
              <a:rPr kumimoji="1" lang="ja-JP" altLang="en-US" sz="900" dirty="0">
                <a:latin typeface="ＭＳ Ｐゴシック" panose="020B0600070205080204" pitchFamily="50" charset="-128"/>
                <a:ea typeface="ＭＳ Ｐゴシック" panose="020B0600070205080204" pitchFamily="50" charset="-128"/>
              </a:rPr>
              <a:t>年労働条件・労働福祉実態調査」、</a:t>
            </a:r>
            <a:r>
              <a:rPr lang="ja-JP" altLang="en-US" sz="900" dirty="0">
                <a:latin typeface="ＭＳ Ｐゴシック" panose="020B0600070205080204" pitchFamily="50" charset="-128"/>
                <a:ea typeface="ＭＳ Ｐゴシック" panose="020B0600070205080204" pitchFamily="50" charset="-128"/>
              </a:rPr>
              <a:t>　厚生労働省「令和５年度　雇用均等基本調査」</a:t>
            </a:r>
            <a:endParaRPr lang="en-US" altLang="ja-JP" sz="900" dirty="0">
              <a:latin typeface="ＭＳ Ｐゴシック" panose="020B0600070205080204" pitchFamily="50" charset="-128"/>
              <a:ea typeface="ＭＳ Ｐゴシック" panose="020B0600070205080204" pitchFamily="50" charset="-128"/>
            </a:endParaRPr>
          </a:p>
          <a:p>
            <a:r>
              <a:rPr lang="ja-JP" altLang="en-US" sz="900" dirty="0">
                <a:latin typeface="ＭＳ Ｐゴシック" panose="020B0600070205080204" pitchFamily="50" charset="-128"/>
                <a:ea typeface="ＭＳ Ｐゴシック" panose="020B0600070205080204" pitchFamily="50" charset="-128"/>
              </a:rPr>
              <a:t>　　　　</a:t>
            </a:r>
            <a:r>
              <a:rPr lang="en-US" altLang="ja-JP" sz="900" dirty="0">
                <a:latin typeface="ＭＳ Ｐゴシック" panose="020B0600070205080204" pitchFamily="50" charset="-128"/>
                <a:ea typeface="ＭＳ Ｐゴシック" panose="020B0600070205080204" pitchFamily="50" charset="-128"/>
              </a:rPr>
              <a:t>※</a:t>
            </a:r>
            <a:r>
              <a:rPr lang="ja-JP" altLang="en-US" sz="900" dirty="0">
                <a:latin typeface="ＭＳ Ｐゴシック" panose="020B0600070205080204" pitchFamily="50" charset="-128"/>
                <a:ea typeface="ＭＳ Ｐゴシック" panose="020B0600070205080204" pitchFamily="50" charset="-128"/>
              </a:rPr>
              <a:t>調査年次、調査対象が異なるため、比較には注意が必要</a:t>
            </a:r>
            <a:endParaRPr lang="en-US" altLang="ja-JP" sz="900" dirty="0">
              <a:latin typeface="ＭＳ Ｐゴシック" panose="020B0600070205080204" pitchFamily="50" charset="-128"/>
              <a:ea typeface="ＭＳ Ｐゴシック" panose="020B0600070205080204" pitchFamily="50" charset="-128"/>
            </a:endParaRPr>
          </a:p>
        </p:txBody>
      </p:sp>
      <p:sp>
        <p:nvSpPr>
          <p:cNvPr id="14" name="テキスト ボックス 13">
            <a:extLst>
              <a:ext uri="{FF2B5EF4-FFF2-40B4-BE49-F238E27FC236}">
                <a16:creationId xmlns:a16="http://schemas.microsoft.com/office/drawing/2014/main" id="{0E15FB36-B221-B196-1463-EC43714FF84C}"/>
              </a:ext>
            </a:extLst>
          </p:cNvPr>
          <p:cNvSpPr txBox="1"/>
          <p:nvPr/>
        </p:nvSpPr>
        <p:spPr>
          <a:xfrm>
            <a:off x="388887" y="854850"/>
            <a:ext cx="9021814" cy="1154162"/>
          </a:xfrm>
          <a:prstGeom prst="rect">
            <a:avLst/>
          </a:prstGeom>
          <a:noFill/>
          <a:ln>
            <a:solidFill>
              <a:schemeClr val="tx1"/>
            </a:solidFill>
          </a:ln>
        </p:spPr>
        <p:txBody>
          <a:bodyPr wrap="square" rtlCol="0">
            <a:spAutoFit/>
          </a:bodyPr>
          <a:lstStyle/>
          <a:p>
            <a:pPr lvl="0" fontAlgn="auto">
              <a:spcBef>
                <a:spcPts val="0"/>
              </a:spcBef>
              <a:spcAft>
                <a:spcPts val="0"/>
              </a:spcAft>
              <a:defRPr/>
            </a:pPr>
            <a:r>
              <a:rPr lang="ja-JP" altLang="en-US" sz="2300" dirty="0">
                <a:solidFill>
                  <a:prstClr val="black"/>
                </a:solidFill>
                <a:latin typeface="メイリオ" panose="020B0604030504040204" pitchFamily="50" charset="-128"/>
                <a:ea typeface="メイリオ" panose="020B0604030504040204" pitchFamily="50" charset="-128"/>
              </a:rPr>
              <a:t>〇　男性の育児休業取得率は全国的に上昇傾向にあり、愛知県では</a:t>
            </a:r>
            <a:br>
              <a:rPr lang="en-US" altLang="ja-JP" sz="2300" dirty="0">
                <a:solidFill>
                  <a:prstClr val="black"/>
                </a:solidFill>
                <a:latin typeface="メイリオ" panose="020B0604030504040204" pitchFamily="50" charset="-128"/>
                <a:ea typeface="メイリオ" panose="020B0604030504040204" pitchFamily="50" charset="-128"/>
              </a:rPr>
            </a:br>
            <a:r>
              <a:rPr lang="ja-JP" altLang="en-US" sz="2300" dirty="0">
                <a:solidFill>
                  <a:prstClr val="black"/>
                </a:solidFill>
                <a:latin typeface="メイリオ" panose="020B0604030504040204" pitchFamily="50" charset="-128"/>
                <a:ea typeface="メイリオ" panose="020B0604030504040204" pitchFamily="50" charset="-128"/>
              </a:rPr>
              <a:t>　</a:t>
            </a:r>
            <a:r>
              <a:rPr lang="en-US" altLang="ja-JP" sz="2300" dirty="0">
                <a:solidFill>
                  <a:prstClr val="black"/>
                </a:solidFill>
                <a:latin typeface="メイリオ" panose="020B0604030504040204" pitchFamily="50" charset="-128"/>
                <a:ea typeface="メイリオ" panose="020B0604030504040204" pitchFamily="50" charset="-128"/>
              </a:rPr>
              <a:t>2025</a:t>
            </a:r>
            <a:r>
              <a:rPr lang="ja-JP" altLang="en-US" sz="2300" dirty="0">
                <a:solidFill>
                  <a:prstClr val="black"/>
                </a:solidFill>
                <a:latin typeface="メイリオ" panose="020B0604030504040204" pitchFamily="50" charset="-128"/>
                <a:ea typeface="メイリオ" panose="020B0604030504040204" pitchFamily="50" charset="-128"/>
              </a:rPr>
              <a:t>年に</a:t>
            </a:r>
            <a:r>
              <a:rPr lang="ja-JP" altLang="en-US" sz="2300" b="1" u="sng" dirty="0">
                <a:solidFill>
                  <a:prstClr val="black"/>
                </a:solidFill>
                <a:latin typeface="メイリオ" panose="020B0604030504040204" pitchFamily="50" charset="-128"/>
                <a:ea typeface="メイリオ" panose="020B0604030504040204" pitchFamily="50" charset="-128"/>
              </a:rPr>
              <a:t>初めて</a:t>
            </a:r>
            <a:r>
              <a:rPr lang="en-US" altLang="ja-JP" sz="2300" b="1" u="sng" dirty="0">
                <a:solidFill>
                  <a:prstClr val="black"/>
                </a:solidFill>
                <a:latin typeface="メイリオ" panose="020B0604030504040204" pitchFamily="50" charset="-128"/>
                <a:ea typeface="メイリオ" panose="020B0604030504040204" pitchFamily="50" charset="-128"/>
              </a:rPr>
              <a:t>50</a:t>
            </a:r>
            <a:r>
              <a:rPr lang="ja-JP" altLang="en-US" sz="2300" b="1" u="sng" dirty="0">
                <a:solidFill>
                  <a:prstClr val="black"/>
                </a:solidFill>
                <a:latin typeface="メイリオ" panose="020B0604030504040204" pitchFamily="50" charset="-128"/>
                <a:ea typeface="メイリオ" panose="020B0604030504040204" pitchFamily="50" charset="-128"/>
              </a:rPr>
              <a:t>％を超えた</a:t>
            </a:r>
            <a:endParaRPr lang="en-US" altLang="ja-JP" sz="2300" b="1" u="sng" dirty="0">
              <a:solidFill>
                <a:prstClr val="black"/>
              </a:solidFill>
              <a:latin typeface="メイリオ" panose="020B0604030504040204" pitchFamily="50" charset="-128"/>
              <a:ea typeface="メイリオ" panose="020B0604030504040204" pitchFamily="50" charset="-128"/>
            </a:endParaRPr>
          </a:p>
          <a:p>
            <a:pPr lvl="0" fontAlgn="auto">
              <a:spcBef>
                <a:spcPts val="0"/>
              </a:spcBef>
              <a:spcAft>
                <a:spcPts val="0"/>
              </a:spcAft>
              <a:defRPr/>
            </a:pPr>
            <a:r>
              <a:rPr lang="ja-JP" altLang="en-US" sz="2300" dirty="0">
                <a:latin typeface="メイリオ" panose="020B0604030504040204" pitchFamily="50" charset="-128"/>
                <a:ea typeface="メイリオ" panose="020B0604030504040204" pitchFamily="50" charset="-128"/>
              </a:rPr>
              <a:t>〇　一方で</a:t>
            </a:r>
            <a:r>
              <a:rPr lang="ja-JP" altLang="en-US" sz="2300" b="1" u="sng" dirty="0">
                <a:latin typeface="メイリオ" panose="020B0604030504040204" pitchFamily="50" charset="-128"/>
                <a:ea typeface="メイリオ" panose="020B0604030504040204" pitchFamily="50" charset="-128"/>
              </a:rPr>
              <a:t>従業員規模の小さい企業では、取得期間が短い</a:t>
            </a:r>
            <a:r>
              <a:rPr lang="ja-JP" altLang="en-US" sz="2300" dirty="0">
                <a:solidFill>
                  <a:prstClr val="black"/>
                </a:solidFill>
                <a:latin typeface="メイリオ" panose="020B0604030504040204" pitchFamily="50" charset="-128"/>
                <a:ea typeface="メイリオ" panose="020B0604030504040204" pitchFamily="50" charset="-128"/>
              </a:rPr>
              <a:t>傾向</a:t>
            </a:r>
            <a:endParaRPr lang="en-US" altLang="ja-JP" sz="2300" dirty="0">
              <a:solidFill>
                <a:prstClr val="black"/>
              </a:solidFill>
              <a:latin typeface="メイリオ" panose="020B0604030504040204" pitchFamily="50" charset="-128"/>
              <a:ea typeface="メイリオ" panose="020B0604030504040204" pitchFamily="50" charset="-128"/>
            </a:endParaRPr>
          </a:p>
        </p:txBody>
      </p:sp>
      <p:graphicFrame>
        <p:nvGraphicFramePr>
          <p:cNvPr id="10" name="グラフ 9">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3926784282"/>
              </p:ext>
            </p:extLst>
          </p:nvPr>
        </p:nvGraphicFramePr>
        <p:xfrm>
          <a:off x="263572" y="2729231"/>
          <a:ext cx="4689428" cy="3384550"/>
        </p:xfrm>
        <a:graphic>
          <a:graphicData uri="http://schemas.openxmlformats.org/drawingml/2006/chart">
            <c:chart xmlns:c="http://schemas.openxmlformats.org/drawingml/2006/chart" xmlns:r="http://schemas.openxmlformats.org/officeDocument/2006/relationships" r:id="rId3"/>
          </a:graphicData>
        </a:graphic>
      </p:graphicFrame>
      <p:pic>
        <p:nvPicPr>
          <p:cNvPr id="5" name="図 4">
            <a:extLst>
              <a:ext uri="{FF2B5EF4-FFF2-40B4-BE49-F238E27FC236}">
                <a16:creationId xmlns:a16="http://schemas.microsoft.com/office/drawing/2014/main" id="{B9D1AE04-6B61-2D28-814E-0297E8553E9A}"/>
              </a:ext>
            </a:extLst>
          </p:cNvPr>
          <p:cNvPicPr>
            <a:picLocks noChangeAspect="1"/>
          </p:cNvPicPr>
          <p:nvPr/>
        </p:nvPicPr>
        <p:blipFill>
          <a:blip r:embed="rId4"/>
          <a:stretch>
            <a:fillRect/>
          </a:stretch>
        </p:blipFill>
        <p:spPr>
          <a:xfrm>
            <a:off x="5035592" y="2643729"/>
            <a:ext cx="4812072" cy="2499969"/>
          </a:xfrm>
          <a:prstGeom prst="rect">
            <a:avLst/>
          </a:prstGeom>
        </p:spPr>
      </p:pic>
      <p:sp>
        <p:nvSpPr>
          <p:cNvPr id="12" name="正方形/長方形 11">
            <a:extLst>
              <a:ext uri="{FF2B5EF4-FFF2-40B4-BE49-F238E27FC236}">
                <a16:creationId xmlns:a16="http://schemas.microsoft.com/office/drawing/2014/main" id="{80B07726-9342-603B-140E-738997AEBFBB}"/>
              </a:ext>
            </a:extLst>
          </p:cNvPr>
          <p:cNvSpPr/>
          <p:nvPr/>
        </p:nvSpPr>
        <p:spPr>
          <a:xfrm>
            <a:off x="6663191" y="3428999"/>
            <a:ext cx="810090" cy="40504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3248345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G" val="52d8a9bc-f0e7-41de-9660-e3c3d5ce3956"/>
</p:tagLst>
</file>

<file path=ppt/theme/theme1.xml><?xml version="1.0" encoding="utf-8"?>
<a:theme xmlns:a="http://schemas.openxmlformats.org/drawingml/2006/main" name="9_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rgbClr val="FFC000"/>
          </a:solidFill>
        </a:ln>
        <a:effectLst>
          <a:glow rad="101600">
            <a:schemeClr val="accent6">
              <a:satMod val="175000"/>
              <a:alpha val="40000"/>
            </a:schemeClr>
          </a:glow>
        </a:effectLst>
      </a:spPr>
      <a:bodyPr rtlCol="0" anchor="t"/>
      <a:lstStyle>
        <a:defPPr algn="ctr">
          <a:defRPr sz="2000" b="1" spc="-150" dirty="0" smtClean="0">
            <a:solidFill>
              <a:srgbClr val="26968B"/>
            </a:solidFill>
            <a:latin typeface="メイリオ" pitchFamily="50" charset="-128"/>
            <a:ea typeface="メイリオ" pitchFamily="50" charset="-128"/>
            <a:cs typeface="メイリオ" pitchFamily="50" charset="-128"/>
          </a:defRPr>
        </a:defPPr>
      </a:lstStyle>
      <a:style>
        <a:lnRef idx="2">
          <a:schemeClr val="accent3"/>
        </a:lnRef>
        <a:fillRef idx="1">
          <a:schemeClr val="lt1"/>
        </a:fillRef>
        <a:effectRef idx="0">
          <a:schemeClr val="accent3"/>
        </a:effectRef>
        <a:fontRef idx="minor">
          <a:schemeClr val="dk1"/>
        </a:fontRef>
      </a:style>
    </a:sp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2DA299AC048A4B8EA9C1D19079C1A32200D2FA5E71A84F5C458A81B8202772AD15" ma:contentTypeVersion="11" ma:contentTypeDescription="" ma:contentTypeScope="" ma:versionID="54992638910fb2b6c7fe18d8968bebee">
  <xsd:schema xmlns:xsd="http://www.w3.org/2001/XMLSchema" xmlns:p="http://schemas.microsoft.com/office/2006/metadata/properties" xmlns:ns2="8B97BE19-CDDD-400E-817A-CFDD13F7EC12" xmlns:ns3="5914db14-294b-4120-afc0-404d19ea88b5" targetNamespace="http://schemas.microsoft.com/office/2006/metadata/properties" ma:root="true" ma:fieldsID="cd6e45ae942d1a532029b9e99eb86fa1" ns2:_="" ns3:_="">
    <xsd:import namespace="8B97BE19-CDDD-400E-817A-CFDD13F7EC12"/>
    <xsd:import namespace="5914db14-294b-4120-afc0-404d19ea88b5"/>
    <xsd:element name="properties">
      <xsd:complexType>
        <xsd:sequence>
          <xsd:element name="documentManagement">
            <xsd:complexType>
              <xsd:all>
                <xsd:element ref="ns2:ClassLarge" minOccurs="0"/>
                <xsd:element ref="ns2:ClassMedium" minOccurs="0"/>
                <xsd:element ref="ns2:ClassSmall" minOccurs="0"/>
                <xsd:element ref="ns2:GyoseiFile" minOccurs="0"/>
                <xsd:element ref="ns2:CreatedBy" minOccurs="0"/>
                <xsd:element ref="ns2:PreservationPeriod" minOccurs="0"/>
                <xsd:element ref="ns2:PreservationPeriodExpire" minOccurs="0"/>
                <xsd:element ref="ns2:CreatedDate" minOccurs="0"/>
                <xsd:element ref="ns2:FixationStatus" minOccurs="0"/>
                <xsd:element ref="ns2:EditorWithSpace" minOccurs="0"/>
                <xsd:element ref="ns3:DaibunruiID" minOccurs="0"/>
                <xsd:element ref="ns3:ChuubunruiID" minOccurs="0"/>
                <xsd:element ref="ns3:SyoubunruiID" minOccurs="0"/>
                <xsd:element ref="ns3:GyouseibunsyoID" minOccurs="0"/>
                <xsd:element ref="ns3:Renkei" minOccurs="0"/>
                <xsd:element ref="ns3:Flag01" minOccurs="0"/>
                <xsd:element ref="ns3:Yobi01" minOccurs="0"/>
                <xsd:element ref="ns3:Yobi02" minOccurs="0"/>
                <xsd:element ref="ns3:Yobi03" minOccurs="0"/>
              </xsd:all>
            </xsd:complexType>
          </xsd:element>
        </xsd:sequence>
      </xsd:complexType>
    </xsd:element>
  </xsd:schema>
  <xsd:schema xmlns:xsd="http://www.w3.org/2001/XMLSchema" xmlns:dms="http://schemas.microsoft.com/office/2006/documentManagement/types" targetNamespace="8B97BE19-CDDD-400E-817A-CFDD13F7EC12" elementFormDefault="qualified">
    <xsd:import namespace="http://schemas.microsoft.com/office/2006/documentManagement/types"/>
    <xsd:element name="ClassLarge" ma:index="8" nillable="true" ma:displayName="大分類" ma:hidden="true" ma:internalName="ClassLarge" ma:readOnly="true">
      <xsd:simpleType>
        <xsd:restriction base="dms:Unknown"/>
      </xsd:simpleType>
    </xsd:element>
    <xsd:element name="ClassMedium" ma:index="9" nillable="true" ma:displayName="中分類" ma:hidden="true" ma:internalName="ClassMedium" ma:readOnly="true">
      <xsd:simpleType>
        <xsd:restriction base="dms:Unknown"/>
      </xsd:simpleType>
    </xsd:element>
    <xsd:element name="ClassSmall" ma:index="10" nillable="true" ma:displayName="小分類" ma:hidden="true" ma:internalName="ClassSmall" ma:readOnly="true">
      <xsd:simpleType>
        <xsd:restriction base="dms:Unknown"/>
      </xsd:simpleType>
    </xsd:element>
    <xsd:element name="GyoseiFile" ma:index="11" nillable="true" ma:displayName="行政文書ファイル名" ma:hidden="true" ma:internalName="GyoseiFile" ma:readOnly="true">
      <xsd:simpleType>
        <xsd:restriction base="dms:Unknown"/>
      </xsd:simpleType>
    </xsd:element>
    <xsd:element name="CreatedBy" ma:index="12" nillable="true" ma:displayName="作成課/係・作成者" ma:hidden="true" ma:internalName="CreatedBy" ma:readOnly="true">
      <xsd:simpleType>
        <xsd:restriction base="dms:Unknown"/>
      </xsd:simpleType>
    </xsd:element>
    <xsd:element name="PreservationPeriod" ma:index="13" nillable="true" ma:displayName="保存期間" ma:hidden="true" ma:internalName="PreservationPeriod" ma:readOnly="true">
      <xsd:simpleType>
        <xsd:restriction base="dms:Unknown"/>
      </xsd:simpleType>
    </xsd:element>
    <xsd:element name="PreservationPeriodExpire" ma:index="14" nillable="true" ma:displayName="保存期間満了時期" ma:format="DateOnly" ma:hidden="true" ma:internalName="PreservationPeriodExpire" ma:readOnly="true">
      <xsd:simpleType>
        <xsd:restriction base="dms:Unknown"/>
      </xsd:simpleType>
    </xsd:element>
    <xsd:element name="CreatedDate" ma:index="15" nillable="true" ma:displayName="作成年月日" ma:hidden="true" ma:internalName="CreatedDate" ma:readOnly="true">
      <xsd:simpleType>
        <xsd:restriction base="dms:Unknown"/>
      </xsd:simpleType>
    </xsd:element>
    <xsd:element name="FixationStatus" ma:index="16" nillable="true" ma:displayName="確定状況" ma:hidden="true" ma:internalName="FixationStatus" ma:readOnly="true">
      <xsd:simpleType>
        <xsd:restriction base="dms:Unknown"/>
      </xsd:simpleType>
    </xsd:element>
    <xsd:element name="EditorWithSpace" ma:index="18" nillable="true" ma:displayName="更新者　　　　　　" ma:hidden="true" ma:internalName="EditorWithSpace" ma:readOnly="tru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dms="http://schemas.microsoft.com/office/2006/documentManagement/types" targetNamespace="5914db14-294b-4120-afc0-404d19ea88b5" elementFormDefault="qualified">
    <xsd:import namespace="http://schemas.microsoft.com/office/2006/documentManagement/types"/>
    <xsd:element name="DaibunruiID" ma:index="19" nillable="true" ma:displayName="大分類ID" ma:description="" ma:hidden="true" ma:internalName="DaibunruiID" ma:readOnly="true">
      <xsd:simpleType>
        <xsd:restriction base="dms:Text"/>
      </xsd:simpleType>
    </xsd:element>
    <xsd:element name="ChuubunruiID" ma:index="20" nillable="true" ma:displayName="中分類ID" ma:description="" ma:hidden="true" ma:internalName="ChuubunruiID" ma:readOnly="true">
      <xsd:simpleType>
        <xsd:restriction base="dms:Text"/>
      </xsd:simpleType>
    </xsd:element>
    <xsd:element name="SyoubunruiID" ma:index="21" nillable="true" ma:displayName="小分類ID" ma:description="" ma:hidden="true" ma:internalName="SyoubunruiID" ma:readOnly="true">
      <xsd:simpleType>
        <xsd:restriction base="dms:Text"/>
      </xsd:simpleType>
    </xsd:element>
    <xsd:element name="GyouseibunsyoID" ma:index="22" nillable="true" ma:displayName="行政文書ファイル名ID" ma:description="" ma:hidden="true" ma:internalName="GyouseibunsyoID" ma:readOnly="true">
      <xsd:simpleType>
        <xsd:restriction base="dms:Text"/>
      </xsd:simpleType>
    </xsd:element>
    <xsd:element name="Renkei" ma:index="23" nillable="true" ma:displayName="行政文書連携フラグ" ma:description="" ma:hidden="true" ma:internalName="Renkei" ma:readOnly="true">
      <xsd:simpleType>
        <xsd:restriction base="dms:Text"/>
      </xsd:simpleType>
    </xsd:element>
    <xsd:element name="Flag01" ma:index="24" nillable="true" ma:displayName="予備フラグ" ma:description="" ma:hidden="true" ma:internalName="Flag01" ma:readOnly="true">
      <xsd:simpleType>
        <xsd:restriction base="dms:Text"/>
      </xsd:simpleType>
    </xsd:element>
    <xsd:element name="Yobi01" ma:index="25" nillable="true" ma:displayName="予備列01" ma:description="" ma:hidden="true" ma:internalName="Yobi01" ma:readOnly="true">
      <xsd:simpleType>
        <xsd:restriction base="dms:Text"/>
      </xsd:simpleType>
    </xsd:element>
    <xsd:element name="Yobi02" ma:index="26" nillable="true" ma:displayName="予備列02" ma:description="" ma:hidden="true" ma:internalName="Yobi02" ma:readOnly="true">
      <xsd:simpleType>
        <xsd:restriction base="dms:Text"/>
      </xsd:simpleType>
    </xsd:element>
    <xsd:element name="Yobi03" ma:index="27" nillable="true" ma:displayName="予備列03" ma:description="" ma:hidden="true" ma:internalName="Yobi03"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ma:readOnly="true"/>
        <xsd:element ref="dc:title" minOccurs="0" maxOccurs="1" ma:index="17" ma:displayName="タイトル" ma:readOnly="tru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LongProperties xmlns="http://schemas.microsoft.com/office/2006/metadata/longProperties"/>
</file>

<file path=customXml/item3.xml><?xml version="1.0" encoding="utf-8"?>
<p:properties xmlns:p="http://schemas.microsoft.com/office/2006/metadata/properties" xmlns:xsi="http://www.w3.org/2001/XMLSchema-instance">
  <documentManagement>
    <Flag01 xmlns="5914db14-294b-4120-afc0-404d19ea88b5" xsi:nil="true"/>
    <SyoubunruiID xmlns="5914db14-294b-4120-afc0-404d19ea88b5" xsi:nil="true"/>
    <GyouseibunsyoID xmlns="5914db14-294b-4120-afc0-404d19ea88b5" xsi:nil="true"/>
    <Yobi03 xmlns="5914db14-294b-4120-afc0-404d19ea88b5" xsi:nil="true"/>
    <ChuubunruiID xmlns="5914db14-294b-4120-afc0-404d19ea88b5" xsi:nil="true"/>
    <Renkei xmlns="5914db14-294b-4120-afc0-404d19ea88b5" xsi:nil="true"/>
    <Yobi02 xmlns="5914db14-294b-4120-afc0-404d19ea88b5" xsi:nil="true"/>
    <DaibunruiID xmlns="5914db14-294b-4120-afc0-404d19ea88b5" xsi:nil="true"/>
    <Yobi01 xmlns="5914db14-294b-4120-afc0-404d19ea88b5" xsi:nil="true"/>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7C362E3-0440-4F8F-8E06-4E6A9B9EA9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B97BE19-CDDD-400E-817A-CFDD13F7EC12"/>
    <ds:schemaRef ds:uri="5914db14-294b-4120-afc0-404d19ea88b5"/>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E0389E70-0844-4AFE-BDE2-F5D79C5DCD3B}">
  <ds:schemaRefs>
    <ds:schemaRef ds:uri="http://schemas.microsoft.com/office/2006/metadata/longProperties"/>
  </ds:schemaRefs>
</ds:datastoreItem>
</file>

<file path=customXml/itemProps3.xml><?xml version="1.0" encoding="utf-8"?>
<ds:datastoreItem xmlns:ds="http://schemas.openxmlformats.org/officeDocument/2006/customXml" ds:itemID="{B0644B5C-9BE8-4AC9-A0C3-9F7B049B2E92}">
  <ds:schemaRefs>
    <ds:schemaRef ds:uri="http://schemas.microsoft.com/office/2006/metadata/properties"/>
    <ds:schemaRef ds:uri="http://schemas.microsoft.com/office/2006/documentManagement/types"/>
    <ds:schemaRef ds:uri="5914db14-294b-4120-afc0-404d19ea88b5"/>
    <ds:schemaRef ds:uri="http://purl.org/dc/elements/1.1/"/>
    <ds:schemaRef ds:uri="http://schemas.openxmlformats.org/package/2006/metadata/core-properties"/>
    <ds:schemaRef ds:uri="http://purl.org/dc/terms/"/>
    <ds:schemaRef ds:uri="8B97BE19-CDDD-400E-817A-CFDD13F7EC12"/>
    <ds:schemaRef ds:uri="http://www.w3.org/XML/1998/namespace"/>
    <ds:schemaRef ds:uri="http://purl.org/dc/dcmitype/"/>
  </ds:schemaRefs>
</ds:datastoreItem>
</file>

<file path=customXml/itemProps4.xml><?xml version="1.0" encoding="utf-8"?>
<ds:datastoreItem xmlns:ds="http://schemas.openxmlformats.org/officeDocument/2006/customXml" ds:itemID="{C07CBBE3-A18A-443E-877D-2A1CFD1F7C7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32155</TotalTime>
  <Words>2530</Words>
  <Application>Microsoft Office PowerPoint</Application>
  <PresentationFormat>A4 210 x 297 mm</PresentationFormat>
  <Paragraphs>245</Paragraphs>
  <Slides>22</Slides>
  <Notes>18</Notes>
  <HiddenSlides>0</HiddenSlides>
  <MMClips>0</MMClips>
  <ScaleCrop>false</ScaleCrop>
  <HeadingPairs>
    <vt:vector size="8" baseType="variant">
      <vt:variant>
        <vt:lpstr>使用されているフォント</vt:lpstr>
      </vt:variant>
      <vt:variant>
        <vt:i4>14</vt:i4>
      </vt:variant>
      <vt:variant>
        <vt:lpstr>テーマ</vt:lpstr>
      </vt:variant>
      <vt:variant>
        <vt:i4>2</vt:i4>
      </vt:variant>
      <vt:variant>
        <vt:lpstr>埋め込まれた OLE サーバー</vt:lpstr>
      </vt:variant>
      <vt:variant>
        <vt:i4>1</vt:i4>
      </vt:variant>
      <vt:variant>
        <vt:lpstr>スライド タイトル</vt:lpstr>
      </vt:variant>
      <vt:variant>
        <vt:i4>22</vt:i4>
      </vt:variant>
    </vt:vector>
  </HeadingPairs>
  <TitlesOfParts>
    <vt:vector size="39" baseType="lpstr">
      <vt:lpstr>HGPｺﾞｼｯｸM</vt:lpstr>
      <vt:lpstr>HGP創英角ｺﾞｼｯｸUB</vt:lpstr>
      <vt:lpstr>HG丸ｺﾞｼｯｸM-PRO</vt:lpstr>
      <vt:lpstr>Meiryo UI</vt:lpstr>
      <vt:lpstr>ＭＳ Ｐゴシック</vt:lpstr>
      <vt:lpstr>MS Gothic</vt:lpstr>
      <vt:lpstr>MS Gothic</vt:lpstr>
      <vt:lpstr>ＭＳ 明朝</vt:lpstr>
      <vt:lpstr>ヒラギノ角ゴ Pro W3</vt:lpstr>
      <vt:lpstr>メイリオ</vt:lpstr>
      <vt:lpstr>Arial</vt:lpstr>
      <vt:lpstr>Calibri</vt:lpstr>
      <vt:lpstr>Century</vt:lpstr>
      <vt:lpstr>Times New Roman</vt:lpstr>
      <vt:lpstr>9_デザインの設定</vt:lpstr>
      <vt:lpstr>Office ​​テーマ</vt:lpstr>
      <vt:lpstr>Acrobat Document</vt:lpstr>
      <vt:lpstr>　 ワーク・ライフ・バランスの推進支援について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〇　介護・看護が理由で離職する人は全国で約10万人 〇　ダブルケアラーのうち、子育てに負担を感じる人は約５割、介護に 　負担を感じる人は約７割</vt:lpstr>
      <vt:lpstr>仕事と治療の両立の現状</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仕事と育児・介護・治療等との両立支援　</vt:lpstr>
      <vt:lpstr>PowerPoint プレゼンテーション</vt:lpstr>
      <vt:lpstr>PowerPoint プレゼンテーション</vt:lpstr>
      <vt:lpstr>PowerPoint プレゼンテーション</vt:lpstr>
    </vt:vector>
  </TitlesOfParts>
  <Company>厚生労働省</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今後の雇用均等行政について</dc:title>
  <dc:creator>厚生労働省ネットワークシステム</dc:creator>
  <cp:lastModifiedBy>24-02 kenren</cp:lastModifiedBy>
  <cp:revision>2153</cp:revision>
  <cp:lastPrinted>2025-06-10T04:44:32Z</cp:lastPrinted>
  <dcterms:created xsi:type="dcterms:W3CDTF">2007-02-23T09:46:38Z</dcterms:created>
  <dcterms:modified xsi:type="dcterms:W3CDTF">2026-06-26T08:36:38Z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ibunrui">
    <vt:lpwstr/>
  </property>
  <property fmtid="{D5CDD505-2E9C-101B-9397-08002B2CF9AE}" pid="3" name="Syoubunrui">
    <vt:lpwstr/>
  </property>
  <property fmtid="{D5CDD505-2E9C-101B-9397-08002B2CF9AE}" pid="4" name="Sakuseibi">
    <vt:lpwstr/>
  </property>
  <property fmtid="{D5CDD505-2E9C-101B-9397-08002B2CF9AE}" pid="5" name="Hozonkikanmeisyou">
    <vt:lpwstr/>
  </property>
  <property fmtid="{D5CDD505-2E9C-101B-9397-08002B2CF9AE}" pid="6" name="Hozonkikanmanryoubi">
    <vt:lpwstr/>
  </property>
  <property fmtid="{D5CDD505-2E9C-101B-9397-08002B2CF9AE}" pid="7" name="Yobi01">
    <vt:lpwstr/>
  </property>
  <property fmtid="{D5CDD505-2E9C-101B-9397-08002B2CF9AE}" pid="8" name="Gyouseibunnsyo">
    <vt:lpwstr/>
  </property>
  <property fmtid="{D5CDD505-2E9C-101B-9397-08002B2CF9AE}" pid="9" name="ChuubunruiID">
    <vt:lpwstr/>
  </property>
  <property fmtid="{D5CDD505-2E9C-101B-9397-08002B2CF9AE}" pid="10" name="Yobi03">
    <vt:lpwstr/>
  </property>
  <property fmtid="{D5CDD505-2E9C-101B-9397-08002B2CF9AE}" pid="11" name="Flag01">
    <vt:lpwstr/>
  </property>
  <property fmtid="{D5CDD505-2E9C-101B-9397-08002B2CF9AE}" pid="12" name="Chuubunrui">
    <vt:lpwstr/>
  </property>
  <property fmtid="{D5CDD505-2E9C-101B-9397-08002B2CF9AE}" pid="13" name="Sakuseika">
    <vt:lpwstr/>
  </property>
  <property fmtid="{D5CDD505-2E9C-101B-9397-08002B2CF9AE}" pid="14" name="SyoubunruiID">
    <vt:lpwstr/>
  </property>
  <property fmtid="{D5CDD505-2E9C-101B-9397-08002B2CF9AE}" pid="15" name="Renkei">
    <vt:lpwstr/>
  </property>
  <property fmtid="{D5CDD505-2E9C-101B-9397-08002B2CF9AE}" pid="16" name="Kakuteisyori">
    <vt:lpwstr/>
  </property>
  <property fmtid="{D5CDD505-2E9C-101B-9397-08002B2CF9AE}" pid="17" name="DaibunruiID">
    <vt:lpwstr/>
  </property>
  <property fmtid="{D5CDD505-2E9C-101B-9397-08002B2CF9AE}" pid="18" name="GyouseibunsyoID">
    <vt:lpwstr/>
  </property>
  <property fmtid="{D5CDD505-2E9C-101B-9397-08002B2CF9AE}" pid="19" name="Yobi02">
    <vt:lpwstr/>
  </property>
  <property fmtid="{D5CDD505-2E9C-101B-9397-08002B2CF9AE}" pid="20" name="ContentTypeId">
    <vt:lpwstr>0x0101002DA299AC048A4B8EA9C1D19079C1A32200D2FA5E71A84F5C458A81B8202772AD15</vt:lpwstr>
  </property>
  <property fmtid="{D5CDD505-2E9C-101B-9397-08002B2CF9AE}" pid="21" name="ContentType">
    <vt:lpwstr>ドキュメント</vt:lpwstr>
  </property>
</Properties>
</file>