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8.xml" ContentType="application/vnd.openxmlformats-officedocument.drawingml.chart+xml"/>
  <Override PartName="/ppt/theme/themeOverride1.xml" ContentType="application/vnd.openxmlformats-officedocument.themeOverride+xml"/>
  <Override PartName="/ppt/charts/chart9.xml" ContentType="application/vnd.openxmlformats-officedocument.drawingml.chart+xml"/>
  <Override PartName="/ppt/theme/themeOverride2.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6193" r:id="rId5"/>
  </p:sldMasterIdLst>
  <p:notesMasterIdLst>
    <p:notesMasterId r:id="rId46"/>
  </p:notesMasterIdLst>
  <p:handoutMasterIdLst>
    <p:handoutMasterId r:id="rId47"/>
  </p:handoutMasterIdLst>
  <p:sldIdLst>
    <p:sldId id="1564" r:id="rId6"/>
    <p:sldId id="12444" r:id="rId7"/>
    <p:sldId id="1791" r:id="rId8"/>
    <p:sldId id="12450" r:id="rId9"/>
    <p:sldId id="1850" r:id="rId10"/>
    <p:sldId id="2187" r:id="rId11"/>
    <p:sldId id="12466" r:id="rId12"/>
    <p:sldId id="1906" r:id="rId13"/>
    <p:sldId id="1722" r:id="rId14"/>
    <p:sldId id="2816" r:id="rId15"/>
    <p:sldId id="2824" r:id="rId16"/>
    <p:sldId id="2807" r:id="rId17"/>
    <p:sldId id="2811" r:id="rId18"/>
    <p:sldId id="2809" r:id="rId19"/>
    <p:sldId id="2818" r:id="rId20"/>
    <p:sldId id="1835" r:id="rId21"/>
    <p:sldId id="1836" r:id="rId22"/>
    <p:sldId id="2848" r:id="rId23"/>
    <p:sldId id="1800" r:id="rId24"/>
    <p:sldId id="2852" r:id="rId25"/>
    <p:sldId id="12447" r:id="rId26"/>
    <p:sldId id="1865" r:id="rId27"/>
    <p:sldId id="2178" r:id="rId28"/>
    <p:sldId id="1866" r:id="rId29"/>
    <p:sldId id="1870" r:id="rId30"/>
    <p:sldId id="1868" r:id="rId31"/>
    <p:sldId id="2257" r:id="rId32"/>
    <p:sldId id="2309" r:id="rId33"/>
    <p:sldId id="2322" r:id="rId34"/>
    <p:sldId id="12451" r:id="rId35"/>
    <p:sldId id="12441" r:id="rId36"/>
    <p:sldId id="12452" r:id="rId37"/>
    <p:sldId id="256" r:id="rId38"/>
    <p:sldId id="258" r:id="rId39"/>
    <p:sldId id="1838" r:id="rId40"/>
    <p:sldId id="12446" r:id="rId41"/>
    <p:sldId id="12453" r:id="rId42"/>
    <p:sldId id="12454" r:id="rId43"/>
    <p:sldId id="12455" r:id="rId44"/>
    <p:sldId id="1871" r:id="rId45"/>
  </p:sldIdLst>
  <p:sldSz cx="9906000" cy="6858000" type="A4"/>
  <p:notesSz cx="6797675" cy="9872663"/>
  <p:custDataLst>
    <p:tags r:id="rId4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p15:clr>
            <a:srgbClr val="A4A3A4"/>
          </p15:clr>
        </p15:guide>
        <p15:guide id="2" pos="312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40" userDrawn="1">
          <p15:clr>
            <a:srgbClr val="A4A3A4"/>
          </p15:clr>
        </p15:guide>
        <p15:guide id="3" orient="horz" pos="311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66FF33"/>
    <a:srgbClr val="FF0066"/>
    <a:srgbClr val="FF6600"/>
    <a:srgbClr val="FF9999"/>
    <a:srgbClr val="0000FF"/>
    <a:srgbClr val="CCECFF"/>
    <a:srgbClr val="CCFFFF"/>
    <a:srgbClr val="00B05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テーマ スタイル 2 - アクセント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70788" autoAdjust="0"/>
  </p:normalViewPr>
  <p:slideViewPr>
    <p:cSldViewPr>
      <p:cViewPr varScale="1">
        <p:scale>
          <a:sx n="58" d="100"/>
          <a:sy n="58" d="100"/>
        </p:scale>
        <p:origin x="1433" y="41"/>
      </p:cViewPr>
      <p:guideLst>
        <p:guide orient="horz" pos="2132"/>
        <p:guide pos="3120"/>
      </p:guideLst>
    </p:cSldViewPr>
  </p:slideViewPr>
  <p:outlineViewPr>
    <p:cViewPr>
      <p:scale>
        <a:sx n="33" d="100"/>
        <a:sy n="33" d="100"/>
      </p:scale>
      <p:origin x="0" y="-3666"/>
    </p:cViewPr>
  </p:outlineViewPr>
  <p:notesTextViewPr>
    <p:cViewPr>
      <p:scale>
        <a:sx n="125" d="100"/>
        <a:sy n="125" d="100"/>
      </p:scale>
      <p:origin x="0" y="0"/>
    </p:cViewPr>
  </p:notesTextViewPr>
  <p:sorterViewPr>
    <p:cViewPr>
      <p:scale>
        <a:sx n="100" d="100"/>
        <a:sy n="100" d="100"/>
      </p:scale>
      <p:origin x="0" y="-4282"/>
    </p:cViewPr>
  </p:sorterViewPr>
  <p:notesViewPr>
    <p:cSldViewPr>
      <p:cViewPr varScale="1">
        <p:scale>
          <a:sx n="77" d="100"/>
          <a:sy n="77" d="100"/>
        </p:scale>
        <p:origin x="2824" y="68"/>
      </p:cViewPr>
      <p:guideLst>
        <p:guide orient="horz" pos="3109"/>
        <p:guide pos="2140"/>
        <p:guide orient="horz" pos="3110"/>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10.2.71.51\share\&#9733;&#22899;&#24615;&#12398;&#27963;&#36493;&#20419;&#36914;&#38306;&#36899;&#20107;&#26989;\47%20&#29702;&#24037;&#31995;&#20998;&#37326;&#22899;&#24615;&#24540;&#25588;&#20107;&#26989;\R8\01%20&#20107;&#26989;&#20840;&#33324;\01%20&#20107;&#26989;&#20840;&#33324;\03%20&#21843;&#30330;&#36039;&#26448;&#65288;&#32013;&#26399;&#65306;0715&#65289;\00%20&#30476;&#20869;&#23481;&#20462;&#27491;\P4%20&#24180;&#40802;&#21029;&#20154;&#21475;&#12398;&#25512;&#31227;\P4&#20154;&#21475;&#25512;&#31227;&#12464;&#12521;&#12501;&#12487;&#12540;&#1247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'図2 ４区分別人口の見通し (2)'!$C$2</c:f>
              <c:strCache>
                <c:ptCount val="1"/>
                <c:pt idx="0">
                  <c:v>0～14歳</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'図2 ４区分別人口の見通し (2)'!$A$3:$A$9</c:f>
              <c:numCache>
                <c:formatCode>General</c:formatCode>
                <c:ptCount val="7"/>
                <c:pt idx="0">
                  <c:v>2020</c:v>
                </c:pt>
                <c:pt idx="1">
                  <c:v>2025</c:v>
                </c:pt>
                <c:pt idx="2">
                  <c:v>2030</c:v>
                </c:pt>
                <c:pt idx="3">
                  <c:v>2035</c:v>
                </c:pt>
                <c:pt idx="4">
                  <c:v>2040</c:v>
                </c:pt>
                <c:pt idx="5">
                  <c:v>2045</c:v>
                </c:pt>
                <c:pt idx="6">
                  <c:v>2050</c:v>
                </c:pt>
              </c:numCache>
            </c:numRef>
          </c:cat>
          <c:val>
            <c:numRef>
              <c:f>'図2 ４区分別人口の見通し (2)'!$C$3:$C$9</c:f>
              <c:numCache>
                <c:formatCode>#,##0</c:formatCode>
                <c:ptCount val="7"/>
                <c:pt idx="0">
                  <c:v>980</c:v>
                </c:pt>
                <c:pt idx="1">
                  <c:v>896</c:v>
                </c:pt>
                <c:pt idx="2">
                  <c:v>826</c:v>
                </c:pt>
                <c:pt idx="3">
                  <c:v>793</c:v>
                </c:pt>
                <c:pt idx="4">
                  <c:v>784</c:v>
                </c:pt>
                <c:pt idx="5">
                  <c:v>762</c:v>
                </c:pt>
                <c:pt idx="6">
                  <c:v>722</c:v>
                </c:pt>
              </c:numCache>
            </c:numRef>
          </c:val>
          <c:extLst>
            <c:ext xmlns:c16="http://schemas.microsoft.com/office/drawing/2014/chart" uri="{C3380CC4-5D6E-409C-BE32-E72D297353CC}">
              <c16:uniqueId val="{00000000-C377-4EF7-AF7C-BC8E56366B48}"/>
            </c:ext>
          </c:extLst>
        </c:ser>
        <c:ser>
          <c:idx val="2"/>
          <c:order val="2"/>
          <c:tx>
            <c:strRef>
              <c:f>'図2 ４区分別人口の見通し (2)'!$D$2</c:f>
              <c:strCache>
                <c:ptCount val="1"/>
                <c:pt idx="0">
                  <c:v>15～64歳</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'図2 ４区分別人口の見通し (2)'!$A$3:$A$9</c:f>
              <c:numCache>
                <c:formatCode>General</c:formatCode>
                <c:ptCount val="7"/>
                <c:pt idx="0">
                  <c:v>2020</c:v>
                </c:pt>
                <c:pt idx="1">
                  <c:v>2025</c:v>
                </c:pt>
                <c:pt idx="2">
                  <c:v>2030</c:v>
                </c:pt>
                <c:pt idx="3">
                  <c:v>2035</c:v>
                </c:pt>
                <c:pt idx="4">
                  <c:v>2040</c:v>
                </c:pt>
                <c:pt idx="5">
                  <c:v>2045</c:v>
                </c:pt>
                <c:pt idx="6">
                  <c:v>2050</c:v>
                </c:pt>
              </c:numCache>
            </c:numRef>
          </c:cat>
          <c:val>
            <c:numRef>
              <c:f>'図2 ４区分別人口の見通し (2)'!$D$3:$D$9</c:f>
              <c:numCache>
                <c:formatCode>#,##0</c:formatCode>
                <c:ptCount val="7"/>
                <c:pt idx="0">
                  <c:v>4655</c:v>
                </c:pt>
                <c:pt idx="1">
                  <c:v>4609</c:v>
                </c:pt>
                <c:pt idx="2">
                  <c:v>4511</c:v>
                </c:pt>
                <c:pt idx="3">
                  <c:v>4315</c:v>
                </c:pt>
                <c:pt idx="4">
                  <c:v>4013</c:v>
                </c:pt>
                <c:pt idx="5">
                  <c:v>3806</c:v>
                </c:pt>
                <c:pt idx="6">
                  <c:v>3650</c:v>
                </c:pt>
              </c:numCache>
            </c:numRef>
          </c:val>
          <c:extLst>
            <c:ext xmlns:c16="http://schemas.microsoft.com/office/drawing/2014/chart" uri="{C3380CC4-5D6E-409C-BE32-E72D297353CC}">
              <c16:uniqueId val="{00000001-C377-4EF7-AF7C-BC8E56366B48}"/>
            </c:ext>
          </c:extLst>
        </c:ser>
        <c:ser>
          <c:idx val="3"/>
          <c:order val="3"/>
          <c:tx>
            <c:strRef>
              <c:f>'図2 ４区分別人口の見通し (2)'!$E$2</c:f>
              <c:strCache>
                <c:ptCount val="1"/>
                <c:pt idx="0">
                  <c:v>65～74歳</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'図2 ４区分別人口の見通し (2)'!$A$3:$A$9</c:f>
              <c:numCache>
                <c:formatCode>General</c:formatCode>
                <c:ptCount val="7"/>
                <c:pt idx="0">
                  <c:v>2020</c:v>
                </c:pt>
                <c:pt idx="1">
                  <c:v>2025</c:v>
                </c:pt>
                <c:pt idx="2">
                  <c:v>2030</c:v>
                </c:pt>
                <c:pt idx="3">
                  <c:v>2035</c:v>
                </c:pt>
                <c:pt idx="4">
                  <c:v>2040</c:v>
                </c:pt>
                <c:pt idx="5">
                  <c:v>2045</c:v>
                </c:pt>
                <c:pt idx="6">
                  <c:v>2050</c:v>
                </c:pt>
              </c:numCache>
            </c:numRef>
          </c:cat>
          <c:val>
            <c:numRef>
              <c:f>'図2 ４区分別人口の見通し (2)'!$E$3:$E$9</c:f>
              <c:numCache>
                <c:formatCode>#,##0</c:formatCode>
                <c:ptCount val="7"/>
                <c:pt idx="0">
                  <c:v>927</c:v>
                </c:pt>
                <c:pt idx="1">
                  <c:v>785</c:v>
                </c:pt>
                <c:pt idx="2">
                  <c:v>803</c:v>
                </c:pt>
                <c:pt idx="3">
                  <c:v>913</c:v>
                </c:pt>
                <c:pt idx="4">
                  <c:v>1042</c:v>
                </c:pt>
                <c:pt idx="5">
                  <c:v>1016</c:v>
                </c:pt>
                <c:pt idx="6">
                  <c:v>876</c:v>
                </c:pt>
              </c:numCache>
            </c:numRef>
          </c:val>
          <c:extLst>
            <c:ext xmlns:c16="http://schemas.microsoft.com/office/drawing/2014/chart" uri="{C3380CC4-5D6E-409C-BE32-E72D297353CC}">
              <c16:uniqueId val="{00000002-C377-4EF7-AF7C-BC8E56366B48}"/>
            </c:ext>
          </c:extLst>
        </c:ser>
        <c:ser>
          <c:idx val="4"/>
          <c:order val="4"/>
          <c:tx>
            <c:strRef>
              <c:f>'図2 ４区分別人口の見通し (2)'!$F$2</c:f>
              <c:strCache>
                <c:ptCount val="1"/>
                <c:pt idx="0">
                  <c:v>75歳以上</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'図2 ４区分別人口の見通し (2)'!$A$3:$A$9</c:f>
              <c:numCache>
                <c:formatCode>General</c:formatCode>
                <c:ptCount val="7"/>
                <c:pt idx="0">
                  <c:v>2020</c:v>
                </c:pt>
                <c:pt idx="1">
                  <c:v>2025</c:v>
                </c:pt>
                <c:pt idx="2">
                  <c:v>2030</c:v>
                </c:pt>
                <c:pt idx="3">
                  <c:v>2035</c:v>
                </c:pt>
                <c:pt idx="4">
                  <c:v>2040</c:v>
                </c:pt>
                <c:pt idx="5">
                  <c:v>2045</c:v>
                </c:pt>
                <c:pt idx="6">
                  <c:v>2050</c:v>
                </c:pt>
              </c:numCache>
            </c:numRef>
          </c:cat>
          <c:val>
            <c:numRef>
              <c:f>'図2 ４区分別人口の見通し (2)'!$F$3:$F$9</c:f>
              <c:numCache>
                <c:formatCode>#,##0</c:formatCode>
                <c:ptCount val="7"/>
                <c:pt idx="0">
                  <c:v>980</c:v>
                </c:pt>
                <c:pt idx="1">
                  <c:v>1163</c:v>
                </c:pt>
                <c:pt idx="2">
                  <c:v>1207</c:v>
                </c:pt>
                <c:pt idx="3">
                  <c:v>1190</c:v>
                </c:pt>
                <c:pt idx="4">
                  <c:v>1211</c:v>
                </c:pt>
                <c:pt idx="5">
                  <c:v>1286</c:v>
                </c:pt>
                <c:pt idx="6">
                  <c:v>1428</c:v>
                </c:pt>
              </c:numCache>
            </c:numRef>
          </c:val>
          <c:extLst>
            <c:ext xmlns:c16="http://schemas.microsoft.com/office/drawing/2014/chart" uri="{C3380CC4-5D6E-409C-BE32-E72D297353CC}">
              <c16:uniqueId val="{00000003-C377-4EF7-AF7C-BC8E56366B48}"/>
            </c:ext>
          </c:extLst>
        </c:ser>
        <c:dLbls>
          <c:showLegendKey val="0"/>
          <c:showVal val="1"/>
          <c:showCatName val="0"/>
          <c:showSerName val="0"/>
          <c:showPercent val="0"/>
          <c:showBubbleSize val="0"/>
        </c:dLbls>
        <c:gapWidth val="75"/>
        <c:overlap val="100"/>
        <c:serLines>
          <c:spPr>
            <a:ln w="9525" cap="flat" cmpd="sng" algn="ctr">
              <a:solidFill>
                <a:schemeClr val="tx1"/>
              </a:solidFill>
              <a:round/>
            </a:ln>
            <a:effectLst/>
          </c:spPr>
        </c:serLines>
        <c:axId val="160678272"/>
        <c:axId val="160679808"/>
        <c:extLst>
          <c:ext xmlns:c15="http://schemas.microsoft.com/office/drawing/2012/chart" uri="{02D57815-91ED-43cb-92C2-25804820EDAC}">
            <c15:filteredBarSeries>
              <c15:ser>
                <c:idx val="0"/>
                <c:order val="0"/>
                <c:tx>
                  <c:strRef>
                    <c:extLst>
                      <c:ext uri="{02D57815-91ED-43cb-92C2-25804820EDAC}">
                        <c15:formulaRef>
                          <c15:sqref>'図2 ４区分別人口の見通し (2)'!$B$2</c15:sqref>
                        </c15:formulaRef>
                      </c:ext>
                    </c:extLst>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'図2 ４区分別人口の見通し (2)'!$A$3:$A$9</c15:sqref>
                        </c15:formulaRef>
                      </c:ext>
                    </c:extLst>
                    <c:numCache>
                      <c:formatCode>General</c:formatCode>
                      <c:ptCount val="7"/>
                      <c:pt idx="0">
                        <c:v>2020</c:v>
                      </c:pt>
                      <c:pt idx="1">
                        <c:v>2025</c:v>
                      </c:pt>
                      <c:pt idx="2">
                        <c:v>2030</c:v>
                      </c:pt>
                      <c:pt idx="3">
                        <c:v>2035</c:v>
                      </c:pt>
                      <c:pt idx="4">
                        <c:v>2040</c:v>
                      </c:pt>
                      <c:pt idx="5">
                        <c:v>2045</c:v>
                      </c:pt>
                      <c:pt idx="6">
                        <c:v>2050</c:v>
                      </c:pt>
                    </c:numCache>
                  </c:numRef>
                </c:cat>
                <c:val>
                  <c:numRef>
                    <c:extLst>
                      <c:ext uri="{02D57815-91ED-43cb-92C2-25804820EDAC}">
                        <c15:formulaRef>
                          <c15:sqref>'図2 ４区分別人口の見通し (2)'!$B$3:$B$8</c15:sqref>
                        </c15:formulaRef>
                      </c:ext>
                    </c:extLst>
                    <c:numCache>
                      <c:formatCode>General</c:formatCode>
                      <c:ptCount val="6"/>
                    </c:numCache>
                  </c:numRef>
                </c:val>
                <c:extLst>
                  <c:ext xmlns:c16="http://schemas.microsoft.com/office/drawing/2014/chart" uri="{C3380CC4-5D6E-409C-BE32-E72D297353CC}">
                    <c16:uniqueId val="{00000004-C377-4EF7-AF7C-BC8E56366B48}"/>
                  </c:ext>
                </c:extLst>
              </c15:ser>
            </c15:filteredBarSeries>
          </c:ext>
        </c:extLst>
      </c:barChart>
      <c:catAx>
        <c:axId val="160678272"/>
        <c:scaling>
          <c:orientation val="minMax"/>
        </c:scaling>
        <c:delete val="0"/>
        <c:axPos val="b"/>
        <c:numFmt formatCode="General" sourceLinked="0"/>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crossAx val="160679808"/>
        <c:crosses val="autoZero"/>
        <c:auto val="1"/>
        <c:lblAlgn val="ctr"/>
        <c:lblOffset val="100"/>
        <c:noMultiLvlLbl val="0"/>
      </c:catAx>
      <c:valAx>
        <c:axId val="160679808"/>
        <c:scaling>
          <c:orientation val="minMax"/>
        </c:scaling>
        <c:delete val="0"/>
        <c:axPos val="l"/>
        <c:numFmt formatCode="#,##0"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60678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1243979427123"/>
          <c:y val="4.0047675748133317E-2"/>
          <c:w val="0.87042398339182359"/>
          <c:h val="0.84613587375076904"/>
        </c:manualLayout>
      </c:layout>
      <c:lineChart>
        <c:grouping val="standard"/>
        <c:varyColors val="0"/>
        <c:ser>
          <c:idx val="0"/>
          <c:order val="0"/>
          <c:tx>
            <c:strRef>
              <c:f>Sheet1!$B$1</c:f>
              <c:strCache>
                <c:ptCount val="1"/>
                <c:pt idx="0">
                  <c:v>就業希望者が就労した場合の有業率</c:v>
                </c:pt>
              </c:strCache>
            </c:strRef>
          </c:tx>
          <c:spPr>
            <a:ln w="25400">
              <a:solidFill>
                <a:srgbClr val="00B050"/>
              </a:solidFill>
            </a:ln>
          </c:spPr>
          <c:marker>
            <c:symbol val="diamond"/>
            <c:size val="8"/>
            <c:spPr>
              <a:solidFill>
                <a:srgbClr val="00B050"/>
              </a:solidFill>
              <a:ln>
                <a:solidFill>
                  <a:srgbClr val="00B050"/>
                </a:solidFill>
              </a:ln>
            </c:spPr>
          </c:marker>
          <c:dLbls>
            <c:spPr>
              <a:noFill/>
              <a:ln>
                <a:noFill/>
              </a:ln>
              <a:effectLst/>
            </c:spPr>
            <c:txPr>
              <a:bodyPr/>
              <a:lstStyle/>
              <a:p>
                <a:pPr>
                  <a:defRPr sz="1200">
                    <a:solidFill>
                      <a:schemeClr val="tx1"/>
                    </a:solidFill>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15～19歳</c:v>
                </c:pt>
                <c:pt idx="1">
                  <c:v>20～24</c:v>
                </c:pt>
                <c:pt idx="2">
                  <c:v>25～29</c:v>
                </c:pt>
                <c:pt idx="3">
                  <c:v>30～34</c:v>
                </c:pt>
                <c:pt idx="4">
                  <c:v>35～39</c:v>
                </c:pt>
                <c:pt idx="5">
                  <c:v>40～44</c:v>
                </c:pt>
                <c:pt idx="6">
                  <c:v>45～49</c:v>
                </c:pt>
                <c:pt idx="7">
                  <c:v>50～54</c:v>
                </c:pt>
                <c:pt idx="8">
                  <c:v>55～59</c:v>
                </c:pt>
                <c:pt idx="9">
                  <c:v>60～64</c:v>
                </c:pt>
                <c:pt idx="10">
                  <c:v>65～69</c:v>
                </c:pt>
                <c:pt idx="11">
                  <c:v>70～74</c:v>
                </c:pt>
                <c:pt idx="12">
                  <c:v>75歳以上</c:v>
                </c:pt>
              </c:strCache>
            </c:strRef>
          </c:cat>
          <c:val>
            <c:numRef>
              <c:f>Sheet1!$B$2:$B$14</c:f>
              <c:numCache>
                <c:formatCode>General</c:formatCode>
                <c:ptCount val="13"/>
                <c:pt idx="0">
                  <c:v>29.7</c:v>
                </c:pt>
                <c:pt idx="1">
                  <c:v>84.2</c:v>
                </c:pt>
                <c:pt idx="2">
                  <c:v>95.9</c:v>
                </c:pt>
                <c:pt idx="3">
                  <c:v>91.1</c:v>
                </c:pt>
                <c:pt idx="4">
                  <c:v>90.5</c:v>
                </c:pt>
                <c:pt idx="5">
                  <c:v>88</c:v>
                </c:pt>
                <c:pt idx="6" formatCode="0.0">
                  <c:v>89.5</c:v>
                </c:pt>
                <c:pt idx="7">
                  <c:v>86.7</c:v>
                </c:pt>
                <c:pt idx="8">
                  <c:v>80.599999999999994</c:v>
                </c:pt>
                <c:pt idx="9">
                  <c:v>70.099999999999994</c:v>
                </c:pt>
                <c:pt idx="10" formatCode="0.0">
                  <c:v>48.2</c:v>
                </c:pt>
                <c:pt idx="11" formatCode="0.0">
                  <c:v>30.1</c:v>
                </c:pt>
                <c:pt idx="12">
                  <c:v>10.8</c:v>
                </c:pt>
              </c:numCache>
            </c:numRef>
          </c:val>
          <c:smooth val="0"/>
          <c:extLst>
            <c:ext xmlns:c16="http://schemas.microsoft.com/office/drawing/2014/chart" uri="{C3380CC4-5D6E-409C-BE32-E72D297353CC}">
              <c16:uniqueId val="{00000000-E14B-4E77-AE73-5F30A0FFECDA}"/>
            </c:ext>
          </c:extLst>
        </c:ser>
        <c:ser>
          <c:idx val="1"/>
          <c:order val="1"/>
          <c:tx>
            <c:strRef>
              <c:f>Sheet1!$C$1</c:f>
              <c:strCache>
                <c:ptCount val="1"/>
                <c:pt idx="0">
                  <c:v>有業率</c:v>
                </c:pt>
              </c:strCache>
            </c:strRef>
          </c:tx>
          <c:spPr>
            <a:ln w="25400">
              <a:solidFill>
                <a:srgbClr val="FF0000"/>
              </a:solidFill>
            </a:ln>
          </c:spPr>
          <c:marker>
            <c:symbol val="square"/>
            <c:size val="8"/>
            <c:spPr>
              <a:solidFill>
                <a:srgbClr val="FF0000"/>
              </a:solidFill>
              <a:ln cap="sq">
                <a:solidFill>
                  <a:srgbClr val="FF0000"/>
                </a:solidFill>
                <a:miter lim="800000"/>
              </a:ln>
            </c:spPr>
          </c:marker>
          <c:dLbls>
            <c:dLbl>
              <c:idx val="3"/>
              <c:layout>
                <c:manualLayout>
                  <c:x val="-3.4146532738192487E-2"/>
                  <c:y val="4.57748219907463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4B-4E77-AE73-5F30A0FFECDA}"/>
                </c:ext>
              </c:extLst>
            </c:dLbl>
            <c:dLbl>
              <c:idx val="4"/>
              <c:layout>
                <c:manualLayout>
                  <c:x val="-2.8613378469930405E-2"/>
                  <c:y val="4.57748219907463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14B-4E77-AE73-5F30A0FFECDA}"/>
                </c:ext>
              </c:extLst>
            </c:dLbl>
            <c:dLbl>
              <c:idx val="7"/>
              <c:layout>
                <c:manualLayout>
                  <c:x val="-3.4146532738192591E-2"/>
                  <c:y val="-4.4362435049718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4B-4E77-AE73-5F30A0FFECDA}"/>
                </c:ext>
              </c:extLst>
            </c:dLbl>
            <c:dLbl>
              <c:idx val="8"/>
              <c:layout>
                <c:manualLayout>
                  <c:x val="-3.2763244171126957E-2"/>
                  <c:y val="-4.13578598150364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4B-4E77-AE73-5F30A0FFECDA}"/>
                </c:ext>
              </c:extLst>
            </c:dLbl>
            <c:dLbl>
              <c:idx val="9"/>
              <c:layout>
                <c:manualLayout>
                  <c:x val="-5.212928411004452E-2"/>
                  <c:y val="6.38022733988393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14B-4E77-AE73-5F30A0FFECDA}"/>
                </c:ext>
              </c:extLst>
            </c:dLbl>
            <c:dLbl>
              <c:idx val="10"/>
              <c:layout>
                <c:manualLayout>
                  <c:x val="-3.7141842627507618E-3"/>
                  <c:y val="-4.13578598150364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14B-4E77-AE73-5F30A0FFECDA}"/>
                </c:ext>
              </c:extLst>
            </c:dLbl>
            <c:spPr>
              <a:noFill/>
              <a:ln>
                <a:noFill/>
              </a:ln>
              <a:effectLst/>
            </c:spPr>
            <c:txPr>
              <a:bodyPr/>
              <a:lstStyle/>
              <a:p>
                <a:pPr>
                  <a:defRPr sz="1200">
                    <a:solidFill>
                      <a:schemeClr val="tx1"/>
                    </a:solidFill>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15～19歳</c:v>
                </c:pt>
                <c:pt idx="1">
                  <c:v>20～24</c:v>
                </c:pt>
                <c:pt idx="2">
                  <c:v>25～29</c:v>
                </c:pt>
                <c:pt idx="3">
                  <c:v>30～34</c:v>
                </c:pt>
                <c:pt idx="4">
                  <c:v>35～39</c:v>
                </c:pt>
                <c:pt idx="5">
                  <c:v>40～44</c:v>
                </c:pt>
                <c:pt idx="6">
                  <c:v>45～49</c:v>
                </c:pt>
                <c:pt idx="7">
                  <c:v>50～54</c:v>
                </c:pt>
                <c:pt idx="8">
                  <c:v>55～59</c:v>
                </c:pt>
                <c:pt idx="9">
                  <c:v>60～64</c:v>
                </c:pt>
                <c:pt idx="10">
                  <c:v>65～69</c:v>
                </c:pt>
                <c:pt idx="11">
                  <c:v>70～74</c:v>
                </c:pt>
                <c:pt idx="12">
                  <c:v>75歳以上</c:v>
                </c:pt>
              </c:strCache>
            </c:strRef>
          </c:cat>
          <c:val>
            <c:numRef>
              <c:f>Sheet1!$C$2:$C$14</c:f>
              <c:numCache>
                <c:formatCode>General</c:formatCode>
                <c:ptCount val="13"/>
                <c:pt idx="0">
                  <c:v>20</c:v>
                </c:pt>
                <c:pt idx="1">
                  <c:v>75.599999999999994</c:v>
                </c:pt>
                <c:pt idx="2">
                  <c:v>84.4</c:v>
                </c:pt>
                <c:pt idx="3">
                  <c:v>77.7</c:v>
                </c:pt>
                <c:pt idx="4">
                  <c:v>76.3</c:v>
                </c:pt>
                <c:pt idx="5">
                  <c:v>76.099999999999994</c:v>
                </c:pt>
                <c:pt idx="6">
                  <c:v>79.2</c:v>
                </c:pt>
                <c:pt idx="7">
                  <c:v>78</c:v>
                </c:pt>
                <c:pt idx="8">
                  <c:v>72.900000000000006</c:v>
                </c:pt>
                <c:pt idx="9">
                  <c:v>61.8</c:v>
                </c:pt>
                <c:pt idx="10" formatCode="0.0">
                  <c:v>41.1</c:v>
                </c:pt>
                <c:pt idx="11" formatCode="0.0">
                  <c:v>25</c:v>
                </c:pt>
                <c:pt idx="12">
                  <c:v>8.4</c:v>
                </c:pt>
              </c:numCache>
            </c:numRef>
          </c:val>
          <c:smooth val="0"/>
          <c:extLst>
            <c:ext xmlns:c16="http://schemas.microsoft.com/office/drawing/2014/chart" uri="{C3380CC4-5D6E-409C-BE32-E72D297353CC}">
              <c16:uniqueId val="{00000007-E14B-4E77-AE73-5F30A0FFECDA}"/>
            </c:ext>
          </c:extLst>
        </c:ser>
        <c:ser>
          <c:idx val="2"/>
          <c:order val="2"/>
          <c:tx>
            <c:strRef>
              <c:f>Sheet1!$D$1</c:f>
              <c:strCache>
                <c:ptCount val="1"/>
                <c:pt idx="0">
                  <c:v>（参考）全国有業率</c:v>
                </c:pt>
              </c:strCache>
            </c:strRef>
          </c:tx>
          <c:cat>
            <c:strRef>
              <c:f>Sheet1!$A$2:$A$14</c:f>
              <c:strCache>
                <c:ptCount val="13"/>
                <c:pt idx="0">
                  <c:v>15～19歳</c:v>
                </c:pt>
                <c:pt idx="1">
                  <c:v>20～24</c:v>
                </c:pt>
                <c:pt idx="2">
                  <c:v>25～29</c:v>
                </c:pt>
                <c:pt idx="3">
                  <c:v>30～34</c:v>
                </c:pt>
                <c:pt idx="4">
                  <c:v>35～39</c:v>
                </c:pt>
                <c:pt idx="5">
                  <c:v>40～44</c:v>
                </c:pt>
                <c:pt idx="6">
                  <c:v>45～49</c:v>
                </c:pt>
                <c:pt idx="7">
                  <c:v>50～54</c:v>
                </c:pt>
                <c:pt idx="8">
                  <c:v>55～59</c:v>
                </c:pt>
                <c:pt idx="9">
                  <c:v>60～64</c:v>
                </c:pt>
                <c:pt idx="10">
                  <c:v>65～69</c:v>
                </c:pt>
                <c:pt idx="11">
                  <c:v>70～74</c:v>
                </c:pt>
                <c:pt idx="12">
                  <c:v>75歳以上</c:v>
                </c:pt>
              </c:strCache>
            </c:strRef>
          </c:cat>
          <c:val>
            <c:numRef>
              <c:f>Sheet1!$D$2:$D$14</c:f>
              <c:numCache>
                <c:formatCode>General</c:formatCode>
                <c:ptCount val="13"/>
                <c:pt idx="0">
                  <c:v>19.600000000000001</c:v>
                </c:pt>
                <c:pt idx="1">
                  <c:v>71.5</c:v>
                </c:pt>
                <c:pt idx="2">
                  <c:v>85.1</c:v>
                </c:pt>
                <c:pt idx="3" formatCode="0.0">
                  <c:v>81</c:v>
                </c:pt>
                <c:pt idx="4">
                  <c:v>78.7</c:v>
                </c:pt>
                <c:pt idx="5">
                  <c:v>80.099999999999994</c:v>
                </c:pt>
                <c:pt idx="6">
                  <c:v>81.2</c:v>
                </c:pt>
                <c:pt idx="7">
                  <c:v>78.8</c:v>
                </c:pt>
                <c:pt idx="8">
                  <c:v>74.599999999999994</c:v>
                </c:pt>
                <c:pt idx="9">
                  <c:v>62.2</c:v>
                </c:pt>
                <c:pt idx="10">
                  <c:v>41.4</c:v>
                </c:pt>
                <c:pt idx="11">
                  <c:v>25.3</c:v>
                </c:pt>
                <c:pt idx="12">
                  <c:v>7.6</c:v>
                </c:pt>
              </c:numCache>
            </c:numRef>
          </c:val>
          <c:smooth val="0"/>
          <c:extLst>
            <c:ext xmlns:c16="http://schemas.microsoft.com/office/drawing/2014/chart" uri="{C3380CC4-5D6E-409C-BE32-E72D297353CC}">
              <c16:uniqueId val="{00000008-E14B-4E77-AE73-5F30A0FFECDA}"/>
            </c:ext>
          </c:extLst>
        </c:ser>
        <c:dLbls>
          <c:showLegendKey val="0"/>
          <c:showVal val="0"/>
          <c:showCatName val="0"/>
          <c:showSerName val="0"/>
          <c:showPercent val="0"/>
          <c:showBubbleSize val="0"/>
        </c:dLbls>
        <c:marker val="1"/>
        <c:smooth val="0"/>
        <c:axId val="198703744"/>
        <c:axId val="198783360"/>
      </c:lineChart>
      <c:catAx>
        <c:axId val="198703744"/>
        <c:scaling>
          <c:orientation val="minMax"/>
        </c:scaling>
        <c:delete val="0"/>
        <c:axPos val="b"/>
        <c:numFmt formatCode="General" sourceLinked="0"/>
        <c:majorTickMark val="out"/>
        <c:minorTickMark val="none"/>
        <c:tickLblPos val="nextTo"/>
        <c:txPr>
          <a:bodyPr/>
          <a:lstStyle/>
          <a:p>
            <a:pPr>
              <a:defRPr sz="1200"/>
            </a:pPr>
            <a:endParaRPr lang="ja-JP"/>
          </a:p>
        </c:txPr>
        <c:crossAx val="198783360"/>
        <c:crosses val="autoZero"/>
        <c:auto val="1"/>
        <c:lblAlgn val="ctr"/>
        <c:lblOffset val="100"/>
        <c:noMultiLvlLbl val="0"/>
      </c:catAx>
      <c:valAx>
        <c:axId val="198783360"/>
        <c:scaling>
          <c:orientation val="minMax"/>
        </c:scaling>
        <c:delete val="0"/>
        <c:axPos val="l"/>
        <c:majorGridlines/>
        <c:numFmt formatCode="General" sourceLinked="1"/>
        <c:majorTickMark val="out"/>
        <c:minorTickMark val="none"/>
        <c:tickLblPos val="nextTo"/>
        <c:crossAx val="198703744"/>
        <c:crosses val="autoZero"/>
        <c:crossBetween val="between"/>
        <c:majorUnit val="20"/>
      </c:valAx>
    </c:plotArea>
    <c:legend>
      <c:legendPos val="r"/>
      <c:layout>
        <c:manualLayout>
          <c:xMode val="edge"/>
          <c:yMode val="edge"/>
          <c:x val="0.18975952563004983"/>
          <c:y val="0.6191799582137405"/>
          <c:w val="0.30709006188854832"/>
          <c:h val="0.19943502865710214"/>
        </c:manualLayout>
      </c:layout>
      <c:overlay val="0"/>
      <c:txPr>
        <a:bodyPr/>
        <a:lstStyle/>
        <a:p>
          <a:pPr>
            <a:defRPr sz="1200">
              <a:latin typeface="游ゴシック" panose="020B0400000000000000" pitchFamily="50" charset="-128"/>
              <a:ea typeface="游ゴシック" panose="020B0400000000000000" pitchFamily="50" charset="-128"/>
            </a:defRPr>
          </a:pPr>
          <a:endParaRPr lang="ja-JP"/>
        </a:p>
      </c:txPr>
    </c:legend>
    <c:plotVisOnly val="1"/>
    <c:dispBlanksAs val="gap"/>
    <c:showDLblsOverMax val="0"/>
  </c:chart>
  <c:txPr>
    <a:bodyPr/>
    <a:lstStyle/>
    <a:p>
      <a:pPr>
        <a:defRPr sz="1800"/>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484077526739456E-2"/>
          <c:y val="1.8098550754659611E-2"/>
          <c:w val="0.92344744866535866"/>
          <c:h val="0.81190485007838631"/>
        </c:manualLayout>
      </c:layout>
      <c:lineChart>
        <c:grouping val="standard"/>
        <c:varyColors val="0"/>
        <c:ser>
          <c:idx val="0"/>
          <c:order val="0"/>
          <c:tx>
            <c:strRef>
              <c:f>Sheet1!$B$1</c:f>
              <c:strCache>
                <c:ptCount val="1"/>
                <c:pt idx="0">
                  <c:v>正規雇用率（愛知・男）</c:v>
                </c:pt>
              </c:strCache>
            </c:strRef>
          </c:tx>
          <c:spPr>
            <a:ln w="28575" cap="rnd">
              <a:solidFill>
                <a:schemeClr val="accent1"/>
              </a:solidFill>
              <a:round/>
            </a:ln>
            <a:effectLst/>
          </c:spPr>
          <c:marker>
            <c:symbol val="square"/>
            <c:size val="8"/>
            <c:spPr>
              <a:solidFill>
                <a:schemeClr val="accent1"/>
              </a:solidFill>
              <a:ln w="9525">
                <a:solidFill>
                  <a:schemeClr val="accent1"/>
                </a:solidFill>
              </a:ln>
              <a:effectLst/>
            </c:spPr>
          </c:marker>
          <c:dLbls>
            <c:delete val="1"/>
          </c:dLbls>
          <c:cat>
            <c:strRef>
              <c:f>Sheet1!$A$2:$A$14</c:f>
              <c:strCache>
                <c:ptCount val="13"/>
                <c:pt idx="0">
                  <c:v>　　15 ～ 19　歳</c:v>
                </c:pt>
                <c:pt idx="1">
                  <c:v>　　20 ～ 24</c:v>
                </c:pt>
                <c:pt idx="2">
                  <c:v>　　25 ～ 29</c:v>
                </c:pt>
                <c:pt idx="3">
                  <c:v>　　30 ～ 34</c:v>
                </c:pt>
                <c:pt idx="4">
                  <c:v>　　35 ～ 39</c:v>
                </c:pt>
                <c:pt idx="5">
                  <c:v>　　40 ～ 44</c:v>
                </c:pt>
                <c:pt idx="6">
                  <c:v>　　45 ～ 49</c:v>
                </c:pt>
                <c:pt idx="7">
                  <c:v>　　50 ～ 54</c:v>
                </c:pt>
                <c:pt idx="8">
                  <c:v>　　55 ～ 59</c:v>
                </c:pt>
                <c:pt idx="9">
                  <c:v>　　60 ～ 64</c:v>
                </c:pt>
                <c:pt idx="10">
                  <c:v>　　65 ～ 69</c:v>
                </c:pt>
                <c:pt idx="11">
                  <c:v>　　70 ～ 74</c:v>
                </c:pt>
                <c:pt idx="12">
                  <c:v>    75 歳 以 上</c:v>
                </c:pt>
              </c:strCache>
            </c:strRef>
          </c:cat>
          <c:val>
            <c:numRef>
              <c:f>Sheet1!$B$2:$B$14</c:f>
              <c:numCache>
                <c:formatCode>0.0</c:formatCode>
                <c:ptCount val="13"/>
                <c:pt idx="0">
                  <c:v>26</c:v>
                </c:pt>
                <c:pt idx="1">
                  <c:v>60.026472534745203</c:v>
                </c:pt>
                <c:pt idx="2">
                  <c:v>83.187134502923982</c:v>
                </c:pt>
                <c:pt idx="3">
                  <c:v>88.209817131857562</c:v>
                </c:pt>
                <c:pt idx="4">
                  <c:v>82.247191011235955</c:v>
                </c:pt>
                <c:pt idx="5">
                  <c:v>82.066358672826539</c:v>
                </c:pt>
                <c:pt idx="6">
                  <c:v>78.51182197496523</c:v>
                </c:pt>
                <c:pt idx="7">
                  <c:v>78.62433862433862</c:v>
                </c:pt>
                <c:pt idx="8">
                  <c:v>74.326750448833039</c:v>
                </c:pt>
                <c:pt idx="9">
                  <c:v>39.943342776203963</c:v>
                </c:pt>
                <c:pt idx="10">
                  <c:v>15.601659751037344</c:v>
                </c:pt>
                <c:pt idx="11">
                  <c:v>9.436008676789589</c:v>
                </c:pt>
                <c:pt idx="12">
                  <c:v>13.269493844049249</c:v>
                </c:pt>
              </c:numCache>
            </c:numRef>
          </c:val>
          <c:smooth val="0"/>
          <c:extLst>
            <c:ext xmlns:c16="http://schemas.microsoft.com/office/drawing/2014/chart" uri="{C3380CC4-5D6E-409C-BE32-E72D297353CC}">
              <c16:uniqueId val="{00000000-B0B4-4771-946A-15F1C5AE1C2A}"/>
            </c:ext>
          </c:extLst>
        </c:ser>
        <c:ser>
          <c:idx val="1"/>
          <c:order val="1"/>
          <c:tx>
            <c:strRef>
              <c:f>Sheet1!$C$1</c:f>
              <c:strCache>
                <c:ptCount val="1"/>
                <c:pt idx="0">
                  <c:v>正規雇用率（愛知・女）</c:v>
                </c:pt>
              </c:strCache>
            </c:strRef>
          </c:tx>
          <c:spPr>
            <a:ln w="28575" cap="rnd">
              <a:solidFill>
                <a:schemeClr val="accent2"/>
              </a:solidFill>
              <a:round/>
            </a:ln>
            <a:effectLst/>
          </c:spPr>
          <c:marker>
            <c:symbol val="circle"/>
            <c:size val="8"/>
            <c:spPr>
              <a:solidFill>
                <a:schemeClr val="accent2"/>
              </a:solidFill>
              <a:ln w="9525">
                <a:solidFill>
                  <a:schemeClr val="accent2"/>
                </a:solidFill>
              </a:ln>
              <a:effectLst/>
            </c:spPr>
          </c:marker>
          <c:dLbls>
            <c:delete val="1"/>
          </c:dLbls>
          <c:cat>
            <c:strRef>
              <c:f>Sheet1!$A$2:$A$14</c:f>
              <c:strCache>
                <c:ptCount val="13"/>
                <c:pt idx="0">
                  <c:v>　　15 ～ 19　歳</c:v>
                </c:pt>
                <c:pt idx="1">
                  <c:v>　　20 ～ 24</c:v>
                </c:pt>
                <c:pt idx="2">
                  <c:v>　　25 ～ 29</c:v>
                </c:pt>
                <c:pt idx="3">
                  <c:v>　　30 ～ 34</c:v>
                </c:pt>
                <c:pt idx="4">
                  <c:v>　　35 ～ 39</c:v>
                </c:pt>
                <c:pt idx="5">
                  <c:v>　　40 ～ 44</c:v>
                </c:pt>
                <c:pt idx="6">
                  <c:v>　　45 ～ 49</c:v>
                </c:pt>
                <c:pt idx="7">
                  <c:v>　　50 ～ 54</c:v>
                </c:pt>
                <c:pt idx="8">
                  <c:v>　　55 ～ 59</c:v>
                </c:pt>
                <c:pt idx="9">
                  <c:v>　　60 ～ 64</c:v>
                </c:pt>
                <c:pt idx="10">
                  <c:v>　　65 ～ 69</c:v>
                </c:pt>
                <c:pt idx="11">
                  <c:v>　　70 ～ 74</c:v>
                </c:pt>
                <c:pt idx="12">
                  <c:v>    75 歳 以 上</c:v>
                </c:pt>
              </c:strCache>
            </c:strRef>
          </c:cat>
          <c:val>
            <c:numRef>
              <c:f>Sheet1!$C$2:$C$14</c:f>
              <c:numCache>
                <c:formatCode>0.0</c:formatCode>
                <c:ptCount val="13"/>
                <c:pt idx="0">
                  <c:v>12.389380530973451</c:v>
                </c:pt>
                <c:pt idx="1">
                  <c:v>59.093982420554426</c:v>
                </c:pt>
                <c:pt idx="2">
                  <c:v>69.73451327433628</c:v>
                </c:pt>
                <c:pt idx="3">
                  <c:v>57.328990228013033</c:v>
                </c:pt>
                <c:pt idx="4">
                  <c:v>46.288473144236576</c:v>
                </c:pt>
                <c:pt idx="5">
                  <c:v>44.116006692693809</c:v>
                </c:pt>
                <c:pt idx="6">
                  <c:v>36.657801418439718</c:v>
                </c:pt>
                <c:pt idx="7">
                  <c:v>32.736229287953428</c:v>
                </c:pt>
                <c:pt idx="8">
                  <c:v>28.095794392523366</c:v>
                </c:pt>
                <c:pt idx="9">
                  <c:v>19.179163378058405</c:v>
                </c:pt>
                <c:pt idx="10">
                  <c:v>13.536585365853659</c:v>
                </c:pt>
                <c:pt idx="11">
                  <c:v>9.5744680851063837</c:v>
                </c:pt>
                <c:pt idx="12">
                  <c:v>15.717092337917485</c:v>
                </c:pt>
              </c:numCache>
            </c:numRef>
          </c:val>
          <c:smooth val="0"/>
          <c:extLst>
            <c:ext xmlns:c16="http://schemas.microsoft.com/office/drawing/2014/chart" uri="{C3380CC4-5D6E-409C-BE32-E72D297353CC}">
              <c16:uniqueId val="{00000001-B0B4-4771-946A-15F1C5AE1C2A}"/>
            </c:ext>
          </c:extLst>
        </c:ser>
        <c:ser>
          <c:idx val="2"/>
          <c:order val="2"/>
          <c:tx>
            <c:strRef>
              <c:f>Sheet1!$D$1</c:f>
              <c:strCache>
                <c:ptCount val="1"/>
                <c:pt idx="0">
                  <c:v>正規雇用率（全国・男）</c:v>
                </c:pt>
              </c:strCache>
            </c:strRef>
          </c:tx>
          <c:spPr>
            <a:ln w="28575" cap="rnd">
              <a:solidFill>
                <a:schemeClr val="accent3"/>
              </a:solidFill>
              <a:prstDash val="sysDash"/>
              <a:round/>
            </a:ln>
            <a:effectLst/>
          </c:spPr>
          <c:marker>
            <c:symbol val="square"/>
            <c:size val="8"/>
            <c:spPr>
              <a:solidFill>
                <a:schemeClr val="accent3"/>
              </a:solidFill>
              <a:ln w="9525">
                <a:solidFill>
                  <a:schemeClr val="accent3"/>
                </a:solidFill>
              </a:ln>
              <a:effectLst/>
            </c:spPr>
          </c:marker>
          <c:dLbls>
            <c:delete val="1"/>
          </c:dLbls>
          <c:cat>
            <c:strRef>
              <c:f>Sheet1!$A$2:$A$14</c:f>
              <c:strCache>
                <c:ptCount val="13"/>
                <c:pt idx="0">
                  <c:v>　　15 ～ 19　歳</c:v>
                </c:pt>
                <c:pt idx="1">
                  <c:v>　　20 ～ 24</c:v>
                </c:pt>
                <c:pt idx="2">
                  <c:v>　　25 ～ 29</c:v>
                </c:pt>
                <c:pt idx="3">
                  <c:v>　　30 ～ 34</c:v>
                </c:pt>
                <c:pt idx="4">
                  <c:v>　　35 ～ 39</c:v>
                </c:pt>
                <c:pt idx="5">
                  <c:v>　　40 ～ 44</c:v>
                </c:pt>
                <c:pt idx="6">
                  <c:v>　　45 ～ 49</c:v>
                </c:pt>
                <c:pt idx="7">
                  <c:v>　　50 ～ 54</c:v>
                </c:pt>
                <c:pt idx="8">
                  <c:v>　　55 ～ 59</c:v>
                </c:pt>
                <c:pt idx="9">
                  <c:v>　　60 ～ 64</c:v>
                </c:pt>
                <c:pt idx="10">
                  <c:v>　　65 ～ 69</c:v>
                </c:pt>
                <c:pt idx="11">
                  <c:v>　　70 ～ 74</c:v>
                </c:pt>
                <c:pt idx="12">
                  <c:v>    75 歳 以 上</c:v>
                </c:pt>
              </c:strCache>
            </c:strRef>
          </c:cat>
          <c:val>
            <c:numRef>
              <c:f>Sheet1!$D$2:$D$14</c:f>
              <c:numCache>
                <c:formatCode>0.0</c:formatCode>
                <c:ptCount val="13"/>
                <c:pt idx="0">
                  <c:v>25.637781994518239</c:v>
                </c:pt>
                <c:pt idx="1">
                  <c:v>58.621821934515431</c:v>
                </c:pt>
                <c:pt idx="2">
                  <c:v>81.494759124586025</c:v>
                </c:pt>
                <c:pt idx="3">
                  <c:v>83.027965284474448</c:v>
                </c:pt>
                <c:pt idx="4">
                  <c:v>80.988112052730699</c:v>
                </c:pt>
                <c:pt idx="5">
                  <c:v>78.550477307876903</c:v>
                </c:pt>
                <c:pt idx="6">
                  <c:v>77.35030308452815</c:v>
                </c:pt>
                <c:pt idx="7">
                  <c:v>75.250221284128827</c:v>
                </c:pt>
                <c:pt idx="8">
                  <c:v>71.48595474915291</c:v>
                </c:pt>
                <c:pt idx="9">
                  <c:v>41.68631303208906</c:v>
                </c:pt>
                <c:pt idx="10">
                  <c:v>19.586015736766811</c:v>
                </c:pt>
                <c:pt idx="11">
                  <c:v>12.430865059335231</c:v>
                </c:pt>
                <c:pt idx="12">
                  <c:v>8.4628149042087788</c:v>
                </c:pt>
              </c:numCache>
            </c:numRef>
          </c:val>
          <c:smooth val="0"/>
          <c:extLst>
            <c:ext xmlns:c16="http://schemas.microsoft.com/office/drawing/2014/chart" uri="{C3380CC4-5D6E-409C-BE32-E72D297353CC}">
              <c16:uniqueId val="{00000002-B0B4-4771-946A-15F1C5AE1C2A}"/>
            </c:ext>
          </c:extLst>
        </c:ser>
        <c:ser>
          <c:idx val="3"/>
          <c:order val="3"/>
          <c:tx>
            <c:strRef>
              <c:f>Sheet1!$E$1</c:f>
              <c:strCache>
                <c:ptCount val="1"/>
                <c:pt idx="0">
                  <c:v>正規雇用率（全国・女）</c:v>
                </c:pt>
              </c:strCache>
            </c:strRef>
          </c:tx>
          <c:spPr>
            <a:ln w="28575" cap="rnd">
              <a:solidFill>
                <a:schemeClr val="accent4"/>
              </a:solidFill>
              <a:prstDash val="sysDash"/>
              <a:round/>
            </a:ln>
            <a:effectLst/>
          </c:spPr>
          <c:marker>
            <c:symbol val="circle"/>
            <c:size val="8"/>
            <c:spPr>
              <a:solidFill>
                <a:schemeClr val="accent4"/>
              </a:solidFill>
              <a:ln w="9525">
                <a:solidFill>
                  <a:schemeClr val="accent4"/>
                </a:solidFill>
              </a:ln>
              <a:effectLst/>
            </c:spPr>
          </c:marker>
          <c:dLbls>
            <c:delete val="1"/>
          </c:dLbls>
          <c:cat>
            <c:strRef>
              <c:f>Sheet1!$A$2:$A$14</c:f>
              <c:strCache>
                <c:ptCount val="13"/>
                <c:pt idx="0">
                  <c:v>　　15 ～ 19　歳</c:v>
                </c:pt>
                <c:pt idx="1">
                  <c:v>　　20 ～ 24</c:v>
                </c:pt>
                <c:pt idx="2">
                  <c:v>　　25 ～ 29</c:v>
                </c:pt>
                <c:pt idx="3">
                  <c:v>　　30 ～ 34</c:v>
                </c:pt>
                <c:pt idx="4">
                  <c:v>　　35 ～ 39</c:v>
                </c:pt>
                <c:pt idx="5">
                  <c:v>　　40 ～ 44</c:v>
                </c:pt>
                <c:pt idx="6">
                  <c:v>　　45 ～ 49</c:v>
                </c:pt>
                <c:pt idx="7">
                  <c:v>　　50 ～ 54</c:v>
                </c:pt>
                <c:pt idx="8">
                  <c:v>　　55 ～ 59</c:v>
                </c:pt>
                <c:pt idx="9">
                  <c:v>　　60 ～ 64</c:v>
                </c:pt>
                <c:pt idx="10">
                  <c:v>　　65 ～ 69</c:v>
                </c:pt>
                <c:pt idx="11">
                  <c:v>　　70 ～ 74</c:v>
                </c:pt>
                <c:pt idx="12">
                  <c:v>    75 歳 以 上</c:v>
                </c:pt>
              </c:strCache>
            </c:strRef>
          </c:cat>
          <c:val>
            <c:numRef>
              <c:f>Sheet1!$E$2:$E$14</c:f>
              <c:numCache>
                <c:formatCode>0.0</c:formatCode>
                <c:ptCount val="13"/>
                <c:pt idx="0">
                  <c:v>13.898434516991218</c:v>
                </c:pt>
                <c:pt idx="1">
                  <c:v>58.162177198757483</c:v>
                </c:pt>
                <c:pt idx="2">
                  <c:v>71.408525485436897</c:v>
                </c:pt>
                <c:pt idx="3">
                  <c:v>61.015748031496067</c:v>
                </c:pt>
                <c:pt idx="4">
                  <c:v>50.97019475628565</c:v>
                </c:pt>
                <c:pt idx="5">
                  <c:v>45.838643894978333</c:v>
                </c:pt>
                <c:pt idx="6">
                  <c:v>42.616467610535473</c:v>
                </c:pt>
                <c:pt idx="7">
                  <c:v>39.046300819627639</c:v>
                </c:pt>
                <c:pt idx="8">
                  <c:v>36.817110026236257</c:v>
                </c:pt>
                <c:pt idx="9">
                  <c:v>21.404753761969904</c:v>
                </c:pt>
                <c:pt idx="10">
                  <c:v>11.869806959455238</c:v>
                </c:pt>
                <c:pt idx="11">
                  <c:v>10.922349547239364</c:v>
                </c:pt>
                <c:pt idx="12">
                  <c:v>11.90556115027414</c:v>
                </c:pt>
              </c:numCache>
            </c:numRef>
          </c:val>
          <c:smooth val="0"/>
          <c:extLst>
            <c:ext xmlns:c16="http://schemas.microsoft.com/office/drawing/2014/chart" uri="{C3380CC4-5D6E-409C-BE32-E72D297353CC}">
              <c16:uniqueId val="{00000003-B0B4-4771-946A-15F1C5AE1C2A}"/>
            </c:ext>
          </c:extLst>
        </c:ser>
        <c:dLbls>
          <c:dLblPos val="t"/>
          <c:showLegendKey val="0"/>
          <c:showVal val="1"/>
          <c:showCatName val="0"/>
          <c:showSerName val="0"/>
          <c:showPercent val="0"/>
          <c:showBubbleSize val="0"/>
        </c:dLbls>
        <c:marker val="1"/>
        <c:smooth val="0"/>
        <c:axId val="580859272"/>
        <c:axId val="580860256"/>
      </c:lineChart>
      <c:catAx>
        <c:axId val="580859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0860256"/>
        <c:crosses val="autoZero"/>
        <c:auto val="1"/>
        <c:lblAlgn val="ctr"/>
        <c:lblOffset val="100"/>
        <c:noMultiLvlLbl val="0"/>
      </c:catAx>
      <c:valAx>
        <c:axId val="580860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80859272"/>
        <c:crosses val="autoZero"/>
        <c:crossBetween val="between"/>
      </c:valAx>
      <c:spPr>
        <a:noFill/>
        <a:ln>
          <a:noFill/>
        </a:ln>
        <a:effectLst/>
      </c:spPr>
    </c:plotArea>
    <c:legend>
      <c:legendPos val="b"/>
      <c:layout>
        <c:manualLayout>
          <c:xMode val="edge"/>
          <c:yMode val="edge"/>
          <c:x val="0.23181891125452955"/>
          <c:y val="0.90836366003807167"/>
          <c:w val="0.5605906863322706"/>
          <c:h val="8.928739210561166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399768638230591E-2"/>
          <c:y val="0.13086215469935433"/>
          <c:w val="0.92269693345619552"/>
          <c:h val="0.70033251008643749"/>
        </c:manualLayout>
      </c:layout>
      <c:lineChart>
        <c:grouping val="standard"/>
        <c:varyColors val="0"/>
        <c:ser>
          <c:idx val="0"/>
          <c:order val="0"/>
          <c:tx>
            <c:strRef>
              <c:f>Sheet1!$B$1</c:f>
              <c:strCache>
                <c:ptCount val="1"/>
                <c:pt idx="0">
                  <c:v>男（愛知）</c:v>
                </c:pt>
              </c:strCache>
            </c:strRef>
          </c:tx>
          <c:spPr>
            <a:ln w="28575" cap="rnd">
              <a:solidFill>
                <a:schemeClr val="accent1"/>
              </a:solidFill>
              <a:round/>
            </a:ln>
            <a:effectLst/>
          </c:spPr>
          <c:marker>
            <c:symbol val="square"/>
            <c:size val="8"/>
            <c:spPr>
              <a:solidFill>
                <a:schemeClr val="accent1"/>
              </a:solidFill>
              <a:ln w="9525">
                <a:solidFill>
                  <a:schemeClr val="accent1"/>
                </a:solidFill>
              </a:ln>
              <a:effectLst/>
            </c:spPr>
          </c:marker>
          <c:cat>
            <c:strRef>
              <c:f>Sheet1!$A$2:$A$12</c:f>
              <c:strCache>
                <c:ptCount val="11"/>
                <c:pt idx="0">
                  <c:v>　　～１９歳</c:v>
                </c:pt>
                <c:pt idx="1">
                  <c:v>２０～２４歳</c:v>
                </c:pt>
                <c:pt idx="2">
                  <c:v>２５～２９歳</c:v>
                </c:pt>
                <c:pt idx="3">
                  <c:v>３０～３４歳</c:v>
                </c:pt>
                <c:pt idx="4">
                  <c:v>３５～３９歳</c:v>
                </c:pt>
                <c:pt idx="5">
                  <c:v>４０～４４歳</c:v>
                </c:pt>
                <c:pt idx="6">
                  <c:v>４５～４９歳</c:v>
                </c:pt>
                <c:pt idx="7">
                  <c:v>５０～５４歳</c:v>
                </c:pt>
                <c:pt idx="8">
                  <c:v>５５～５９歳</c:v>
                </c:pt>
                <c:pt idx="9">
                  <c:v>６０～６４歳</c:v>
                </c:pt>
                <c:pt idx="10">
                  <c:v>６５～６９歳</c:v>
                </c:pt>
              </c:strCache>
            </c:strRef>
          </c:cat>
          <c:val>
            <c:numRef>
              <c:f>Sheet1!$B$2:$B$12</c:f>
              <c:numCache>
                <c:formatCode>###0.0;" -"##0.0</c:formatCode>
                <c:ptCount val="11"/>
                <c:pt idx="0">
                  <c:v>218.4</c:v>
                </c:pt>
                <c:pt idx="1">
                  <c:v>250</c:v>
                </c:pt>
                <c:pt idx="2">
                  <c:v>285.60000000000002</c:v>
                </c:pt>
                <c:pt idx="3">
                  <c:v>316.60000000000002</c:v>
                </c:pt>
                <c:pt idx="4">
                  <c:v>363.7</c:v>
                </c:pt>
                <c:pt idx="5">
                  <c:v>399.9</c:v>
                </c:pt>
                <c:pt idx="6">
                  <c:v>417.5</c:v>
                </c:pt>
                <c:pt idx="7">
                  <c:v>439.5</c:v>
                </c:pt>
                <c:pt idx="8">
                  <c:v>452.4</c:v>
                </c:pt>
                <c:pt idx="9">
                  <c:v>333.8</c:v>
                </c:pt>
                <c:pt idx="10">
                  <c:v>301.7</c:v>
                </c:pt>
              </c:numCache>
            </c:numRef>
          </c:val>
          <c:smooth val="0"/>
          <c:extLst>
            <c:ext xmlns:c16="http://schemas.microsoft.com/office/drawing/2014/chart" uri="{C3380CC4-5D6E-409C-BE32-E72D297353CC}">
              <c16:uniqueId val="{00000000-9668-4B0C-8B2D-E360AD8D9760}"/>
            </c:ext>
          </c:extLst>
        </c:ser>
        <c:ser>
          <c:idx val="1"/>
          <c:order val="1"/>
          <c:tx>
            <c:strRef>
              <c:f>Sheet1!$C$1</c:f>
              <c:strCache>
                <c:ptCount val="1"/>
                <c:pt idx="0">
                  <c:v>女（愛知）</c:v>
                </c:pt>
              </c:strCache>
            </c:strRef>
          </c:tx>
          <c:spPr>
            <a:ln w="28575" cap="rnd">
              <a:solidFill>
                <a:schemeClr val="accent2"/>
              </a:solidFill>
              <a:round/>
            </a:ln>
            <a:effectLst/>
          </c:spPr>
          <c:marker>
            <c:symbol val="circle"/>
            <c:size val="8"/>
            <c:spPr>
              <a:solidFill>
                <a:schemeClr val="accent2"/>
              </a:solidFill>
              <a:ln w="9525">
                <a:solidFill>
                  <a:schemeClr val="accent2"/>
                </a:solidFill>
              </a:ln>
              <a:effectLst/>
            </c:spPr>
          </c:marker>
          <c:cat>
            <c:strRef>
              <c:f>Sheet1!$A$2:$A$12</c:f>
              <c:strCache>
                <c:ptCount val="11"/>
                <c:pt idx="0">
                  <c:v>　　～１９歳</c:v>
                </c:pt>
                <c:pt idx="1">
                  <c:v>２０～２４歳</c:v>
                </c:pt>
                <c:pt idx="2">
                  <c:v>２５～２９歳</c:v>
                </c:pt>
                <c:pt idx="3">
                  <c:v>３０～３４歳</c:v>
                </c:pt>
                <c:pt idx="4">
                  <c:v>３５～３９歳</c:v>
                </c:pt>
                <c:pt idx="5">
                  <c:v>４０～４４歳</c:v>
                </c:pt>
                <c:pt idx="6">
                  <c:v>４５～４９歳</c:v>
                </c:pt>
                <c:pt idx="7">
                  <c:v>５０～５４歳</c:v>
                </c:pt>
                <c:pt idx="8">
                  <c:v>５５～５９歳</c:v>
                </c:pt>
                <c:pt idx="9">
                  <c:v>６０～６４歳</c:v>
                </c:pt>
                <c:pt idx="10">
                  <c:v>６５～６９歳</c:v>
                </c:pt>
              </c:strCache>
            </c:strRef>
          </c:cat>
          <c:val>
            <c:numRef>
              <c:f>Sheet1!$C$2:$C$12</c:f>
              <c:numCache>
                <c:formatCode>###0.0;" -"##0.0</c:formatCode>
                <c:ptCount val="11"/>
                <c:pt idx="0">
                  <c:v>205.2</c:v>
                </c:pt>
                <c:pt idx="1">
                  <c:v>241.9</c:v>
                </c:pt>
                <c:pt idx="2">
                  <c:v>266.8</c:v>
                </c:pt>
                <c:pt idx="3">
                  <c:v>276.8</c:v>
                </c:pt>
                <c:pt idx="4">
                  <c:v>289.5</c:v>
                </c:pt>
                <c:pt idx="5">
                  <c:v>295.5</c:v>
                </c:pt>
                <c:pt idx="6">
                  <c:v>299.3</c:v>
                </c:pt>
                <c:pt idx="7">
                  <c:v>298.39999999999998</c:v>
                </c:pt>
                <c:pt idx="8">
                  <c:v>307.3</c:v>
                </c:pt>
                <c:pt idx="9">
                  <c:v>266.3</c:v>
                </c:pt>
                <c:pt idx="10">
                  <c:v>252.5</c:v>
                </c:pt>
              </c:numCache>
            </c:numRef>
          </c:val>
          <c:smooth val="0"/>
          <c:extLst>
            <c:ext xmlns:c16="http://schemas.microsoft.com/office/drawing/2014/chart" uri="{C3380CC4-5D6E-409C-BE32-E72D297353CC}">
              <c16:uniqueId val="{00000001-9668-4B0C-8B2D-E360AD8D9760}"/>
            </c:ext>
          </c:extLst>
        </c:ser>
        <c:ser>
          <c:idx val="2"/>
          <c:order val="2"/>
          <c:tx>
            <c:strRef>
              <c:f>Sheet1!$D$1</c:f>
              <c:strCache>
                <c:ptCount val="1"/>
                <c:pt idx="0">
                  <c:v>男（全国）</c:v>
                </c:pt>
              </c:strCache>
            </c:strRef>
          </c:tx>
          <c:spPr>
            <a:ln w="28575" cap="rnd">
              <a:solidFill>
                <a:schemeClr val="accent3"/>
              </a:solidFill>
              <a:prstDash val="sysDash"/>
              <a:round/>
            </a:ln>
            <a:effectLst/>
          </c:spPr>
          <c:marker>
            <c:symbol val="square"/>
            <c:size val="8"/>
            <c:spPr>
              <a:solidFill>
                <a:schemeClr val="accent3"/>
              </a:solidFill>
              <a:ln w="9525">
                <a:solidFill>
                  <a:schemeClr val="accent3"/>
                </a:solidFill>
              </a:ln>
              <a:effectLst/>
            </c:spPr>
          </c:marker>
          <c:cat>
            <c:strRef>
              <c:f>Sheet1!$A$2:$A$12</c:f>
              <c:strCache>
                <c:ptCount val="11"/>
                <c:pt idx="0">
                  <c:v>　　～１９歳</c:v>
                </c:pt>
                <c:pt idx="1">
                  <c:v>２０～２４歳</c:v>
                </c:pt>
                <c:pt idx="2">
                  <c:v>２５～２９歳</c:v>
                </c:pt>
                <c:pt idx="3">
                  <c:v>３０～３４歳</c:v>
                </c:pt>
                <c:pt idx="4">
                  <c:v>３５～３９歳</c:v>
                </c:pt>
                <c:pt idx="5">
                  <c:v>４０～４４歳</c:v>
                </c:pt>
                <c:pt idx="6">
                  <c:v>４５～４９歳</c:v>
                </c:pt>
                <c:pt idx="7">
                  <c:v>５０～５４歳</c:v>
                </c:pt>
                <c:pt idx="8">
                  <c:v>５５～５９歳</c:v>
                </c:pt>
                <c:pt idx="9">
                  <c:v>６０～６４歳</c:v>
                </c:pt>
                <c:pt idx="10">
                  <c:v>６５～６９歳</c:v>
                </c:pt>
              </c:strCache>
            </c:strRef>
          </c:cat>
          <c:val>
            <c:numRef>
              <c:f>Sheet1!$D$2:$D$12</c:f>
              <c:numCache>
                <c:formatCode>###0.0;" -"##0.0</c:formatCode>
                <c:ptCount val="11"/>
                <c:pt idx="0">
                  <c:v>212.5</c:v>
                </c:pt>
                <c:pt idx="1">
                  <c:v>245.7</c:v>
                </c:pt>
                <c:pt idx="2">
                  <c:v>288</c:v>
                </c:pt>
                <c:pt idx="3">
                  <c:v>330.4</c:v>
                </c:pt>
                <c:pt idx="4">
                  <c:v>366.2</c:v>
                </c:pt>
                <c:pt idx="5">
                  <c:v>398.2</c:v>
                </c:pt>
                <c:pt idx="6">
                  <c:v>420.7</c:v>
                </c:pt>
                <c:pt idx="7">
                  <c:v>437.5</c:v>
                </c:pt>
                <c:pt idx="8">
                  <c:v>445.6</c:v>
                </c:pt>
                <c:pt idx="9">
                  <c:v>358.5</c:v>
                </c:pt>
                <c:pt idx="10">
                  <c:v>304.3</c:v>
                </c:pt>
              </c:numCache>
            </c:numRef>
          </c:val>
          <c:smooth val="0"/>
          <c:extLst>
            <c:ext xmlns:c16="http://schemas.microsoft.com/office/drawing/2014/chart" uri="{C3380CC4-5D6E-409C-BE32-E72D297353CC}">
              <c16:uniqueId val="{00000002-9668-4B0C-8B2D-E360AD8D9760}"/>
            </c:ext>
          </c:extLst>
        </c:ser>
        <c:ser>
          <c:idx val="3"/>
          <c:order val="3"/>
          <c:tx>
            <c:strRef>
              <c:f>Sheet1!$E$1</c:f>
              <c:strCache>
                <c:ptCount val="1"/>
                <c:pt idx="0">
                  <c:v>女（全国）</c:v>
                </c:pt>
              </c:strCache>
            </c:strRef>
          </c:tx>
          <c:spPr>
            <a:ln w="28575" cap="rnd">
              <a:solidFill>
                <a:schemeClr val="accent4"/>
              </a:solidFill>
              <a:prstDash val="sysDash"/>
              <a:round/>
            </a:ln>
            <a:effectLst/>
          </c:spPr>
          <c:marker>
            <c:symbol val="circle"/>
            <c:size val="8"/>
            <c:spPr>
              <a:solidFill>
                <a:schemeClr val="accent4"/>
              </a:solidFill>
              <a:ln w="9525">
                <a:solidFill>
                  <a:schemeClr val="accent4"/>
                </a:solidFill>
              </a:ln>
              <a:effectLst/>
            </c:spPr>
          </c:marker>
          <c:cat>
            <c:strRef>
              <c:f>Sheet1!$A$2:$A$12</c:f>
              <c:strCache>
                <c:ptCount val="11"/>
                <c:pt idx="0">
                  <c:v>　　～１９歳</c:v>
                </c:pt>
                <c:pt idx="1">
                  <c:v>２０～２４歳</c:v>
                </c:pt>
                <c:pt idx="2">
                  <c:v>２５～２９歳</c:v>
                </c:pt>
                <c:pt idx="3">
                  <c:v>３０～３４歳</c:v>
                </c:pt>
                <c:pt idx="4">
                  <c:v>３５～３９歳</c:v>
                </c:pt>
                <c:pt idx="5">
                  <c:v>４０～４４歳</c:v>
                </c:pt>
                <c:pt idx="6">
                  <c:v>４５～４９歳</c:v>
                </c:pt>
                <c:pt idx="7">
                  <c:v>５０～５４歳</c:v>
                </c:pt>
                <c:pt idx="8">
                  <c:v>５５～５９歳</c:v>
                </c:pt>
                <c:pt idx="9">
                  <c:v>６０～６４歳</c:v>
                </c:pt>
                <c:pt idx="10">
                  <c:v>６５～６９歳</c:v>
                </c:pt>
              </c:strCache>
            </c:strRef>
          </c:cat>
          <c:val>
            <c:numRef>
              <c:f>Sheet1!$E$2:$E$12</c:f>
              <c:numCache>
                <c:formatCode>###0.0;" -"##0.0</c:formatCode>
                <c:ptCount val="11"/>
                <c:pt idx="0">
                  <c:v>201.4</c:v>
                </c:pt>
                <c:pt idx="1">
                  <c:v>239.6</c:v>
                </c:pt>
                <c:pt idx="2">
                  <c:v>268.8</c:v>
                </c:pt>
                <c:pt idx="3">
                  <c:v>283.2</c:v>
                </c:pt>
                <c:pt idx="4">
                  <c:v>292.39999999999998</c:v>
                </c:pt>
                <c:pt idx="5">
                  <c:v>303.60000000000002</c:v>
                </c:pt>
                <c:pt idx="6">
                  <c:v>305.7</c:v>
                </c:pt>
                <c:pt idx="7">
                  <c:v>305.39999999999998</c:v>
                </c:pt>
                <c:pt idx="8">
                  <c:v>305.7</c:v>
                </c:pt>
                <c:pt idx="9">
                  <c:v>270.8</c:v>
                </c:pt>
                <c:pt idx="10">
                  <c:v>240.7</c:v>
                </c:pt>
              </c:numCache>
            </c:numRef>
          </c:val>
          <c:smooth val="0"/>
          <c:extLst>
            <c:ext xmlns:c16="http://schemas.microsoft.com/office/drawing/2014/chart" uri="{C3380CC4-5D6E-409C-BE32-E72D297353CC}">
              <c16:uniqueId val="{00000003-9668-4B0C-8B2D-E360AD8D9760}"/>
            </c:ext>
          </c:extLst>
        </c:ser>
        <c:dLbls>
          <c:showLegendKey val="0"/>
          <c:showVal val="0"/>
          <c:showCatName val="0"/>
          <c:showSerName val="0"/>
          <c:showPercent val="0"/>
          <c:showBubbleSize val="0"/>
        </c:dLbls>
        <c:marker val="1"/>
        <c:smooth val="0"/>
        <c:axId val="372938800"/>
        <c:axId val="372939128"/>
      </c:lineChart>
      <c:catAx>
        <c:axId val="37293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ja-JP"/>
          </a:p>
        </c:txPr>
        <c:crossAx val="372939128"/>
        <c:crosses val="autoZero"/>
        <c:auto val="1"/>
        <c:lblAlgn val="ctr"/>
        <c:lblOffset val="100"/>
        <c:noMultiLvlLbl val="0"/>
      </c:catAx>
      <c:valAx>
        <c:axId val="372939128"/>
        <c:scaling>
          <c:orientation val="minMax"/>
          <c:max val="450"/>
          <c:min val="150"/>
        </c:scaling>
        <c:delete val="0"/>
        <c:axPos val="l"/>
        <c:majorGridlines>
          <c:spPr>
            <a:ln w="9525" cap="flat" cmpd="sng" algn="ctr">
              <a:solidFill>
                <a:schemeClr val="tx1">
                  <a:lumMod val="15000"/>
                  <a:lumOff val="85000"/>
                </a:schemeClr>
              </a:solidFill>
              <a:round/>
            </a:ln>
            <a:effectLst/>
          </c:spPr>
        </c:majorGridlines>
        <c:numFmt formatCode="###0.0;&quot; -&quot;##0.0" sourceLinked="1"/>
        <c:majorTickMark val="none"/>
        <c:minorTickMark val="none"/>
        <c:tickLblPos val="nextTo"/>
        <c:spPr>
          <a:noFill/>
          <a:ln>
            <a:noFill/>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ja-JP"/>
          </a:p>
        </c:txPr>
        <c:crossAx val="372938800"/>
        <c:crosses val="autoZero"/>
        <c:crossBetween val="between"/>
      </c:valAx>
      <c:spPr>
        <a:noFill/>
        <a:ln>
          <a:noFill/>
        </a:ln>
        <a:effectLst/>
      </c:spPr>
    </c:plotArea>
    <c:legend>
      <c:legendPos val="tr"/>
      <c:layout>
        <c:manualLayout>
          <c:xMode val="edge"/>
          <c:yMode val="edge"/>
          <c:x val="0.1101848913948987"/>
          <c:y val="0.10996537583843519"/>
          <c:w val="0.2537889864613761"/>
          <c:h val="0.19098952189236099"/>
        </c:manualLayout>
      </c:layout>
      <c:overlay val="0"/>
      <c:spPr>
        <a:noFill/>
        <a:ln>
          <a:noFill/>
        </a:ln>
        <a:effectLst/>
      </c:spPr>
      <c:txPr>
        <a:bodyPr rot="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772152888362201"/>
          <c:y val="0.18919811106858456"/>
          <c:w val="0.72472042646964696"/>
          <c:h val="0.70705128205128209"/>
        </c:manualLayout>
      </c:layout>
      <c:barChart>
        <c:barDir val="bar"/>
        <c:grouping val="percentStacked"/>
        <c:varyColors val="0"/>
        <c:ser>
          <c:idx val="0"/>
          <c:order val="0"/>
          <c:tx>
            <c:strRef>
              <c:f>'【入力済み】図19-1固定的性別役割分担意識'!$B$1</c:f>
              <c:strCache>
                <c:ptCount val="1"/>
                <c:pt idx="0">
                  <c:v>賛成</c:v>
                </c:pt>
              </c:strCache>
            </c:strRef>
          </c:tx>
          <c:spPr>
            <a:solidFill>
              <a:schemeClr val="accent1"/>
            </a:solidFill>
            <a:ln>
              <a:noFill/>
            </a:ln>
            <a:effectLst/>
          </c:spPr>
          <c:invertIfNegative val="0"/>
          <c:dPt>
            <c:idx val="1"/>
            <c:invertIfNegative val="0"/>
            <c:bubble3D val="0"/>
            <c:extLst>
              <c:ext xmlns:c16="http://schemas.microsoft.com/office/drawing/2014/chart" uri="{C3380CC4-5D6E-409C-BE32-E72D297353CC}">
                <c16:uniqueId val="{00000000-F80F-4C2A-BD9A-0000C613E8D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'【入力済み】図19-1固定的性別役割分担意識'!$A$2:$A$6</c:f>
              <c:strCache>
                <c:ptCount val="5"/>
                <c:pt idx="0">
                  <c:v>【参考】2024年
　　　　 全国調査</c:v>
                </c:pt>
                <c:pt idx="1">
                  <c:v>性別不詳</c:v>
                </c:pt>
                <c:pt idx="2">
                  <c:v>男性</c:v>
                </c:pt>
                <c:pt idx="3">
                  <c:v>女性</c:v>
                </c:pt>
                <c:pt idx="4">
                  <c:v>総数</c:v>
                </c:pt>
              </c:strCache>
            </c:strRef>
          </c:cat>
          <c:val>
            <c:numRef>
              <c:f>'【入力済み】図19-1固定的性別役割分担意識'!$B$2:$B$6</c:f>
              <c:numCache>
                <c:formatCode>0.0_);[Red]\(0.0\)</c:formatCode>
                <c:ptCount val="5"/>
                <c:pt idx="0">
                  <c:v>4.5</c:v>
                </c:pt>
                <c:pt idx="1">
                  <c:v>6.5</c:v>
                </c:pt>
                <c:pt idx="2">
                  <c:v>5.5</c:v>
                </c:pt>
                <c:pt idx="3">
                  <c:v>4.3</c:v>
                </c:pt>
                <c:pt idx="4">
                  <c:v>4.9000000000000004</c:v>
                </c:pt>
              </c:numCache>
            </c:numRef>
          </c:val>
          <c:extLst>
            <c:ext xmlns:c16="http://schemas.microsoft.com/office/drawing/2014/chart" uri="{C3380CC4-5D6E-409C-BE32-E72D297353CC}">
              <c16:uniqueId val="{00000001-F80F-4C2A-BD9A-0000C613E8DE}"/>
            </c:ext>
          </c:extLst>
        </c:ser>
        <c:ser>
          <c:idx val="1"/>
          <c:order val="1"/>
          <c:tx>
            <c:strRef>
              <c:f>'【入力済み】図19-1固定的性別役割分担意識'!$C$1</c:f>
              <c:strCache>
                <c:ptCount val="1"/>
                <c:pt idx="0">
                  <c:v>どちらかといえば賛成</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'【入力済み】図19-1固定的性別役割分担意識'!$A$2:$A$6</c:f>
              <c:strCache>
                <c:ptCount val="5"/>
                <c:pt idx="0">
                  <c:v>【参考】2024年
　　　　 全国調査</c:v>
                </c:pt>
                <c:pt idx="1">
                  <c:v>性別不詳</c:v>
                </c:pt>
                <c:pt idx="2">
                  <c:v>男性</c:v>
                </c:pt>
                <c:pt idx="3">
                  <c:v>女性</c:v>
                </c:pt>
                <c:pt idx="4">
                  <c:v>総数</c:v>
                </c:pt>
              </c:strCache>
            </c:strRef>
          </c:cat>
          <c:val>
            <c:numRef>
              <c:f>'【入力済み】図19-1固定的性別役割分担意識'!$C$2:$C$6</c:f>
              <c:numCache>
                <c:formatCode>0.0_);[Red]\(0.0\)</c:formatCode>
                <c:ptCount val="5"/>
                <c:pt idx="0">
                  <c:v>28.6</c:v>
                </c:pt>
                <c:pt idx="1">
                  <c:v>16.100000000000001</c:v>
                </c:pt>
                <c:pt idx="2">
                  <c:v>34.1</c:v>
                </c:pt>
                <c:pt idx="3">
                  <c:v>27.1</c:v>
                </c:pt>
                <c:pt idx="4">
                  <c:v>29.6</c:v>
                </c:pt>
              </c:numCache>
            </c:numRef>
          </c:val>
          <c:extLst>
            <c:ext xmlns:c16="http://schemas.microsoft.com/office/drawing/2014/chart" uri="{C3380CC4-5D6E-409C-BE32-E72D297353CC}">
              <c16:uniqueId val="{00000002-F80F-4C2A-BD9A-0000C613E8DE}"/>
            </c:ext>
          </c:extLst>
        </c:ser>
        <c:ser>
          <c:idx val="2"/>
          <c:order val="2"/>
          <c:tx>
            <c:strRef>
              <c:f>'【入力済み】図19-1固定的性別役割分担意識'!$D$1</c:f>
              <c:strCache>
                <c:ptCount val="1"/>
                <c:pt idx="0">
                  <c:v>どちらかといえば反対</c:v>
                </c:pt>
              </c:strCache>
            </c:strRef>
          </c:tx>
          <c:spPr>
            <a:solidFill>
              <a:schemeClr val="accent3"/>
            </a:solidFill>
            <a:ln>
              <a:noFill/>
            </a:ln>
            <a:effectLst/>
          </c:spPr>
          <c:invertIfNegative val="0"/>
          <c:dPt>
            <c:idx val="3"/>
            <c:invertIfNegative val="0"/>
            <c:bubble3D val="0"/>
            <c:spPr>
              <a:solidFill>
                <a:schemeClr val="accent3"/>
              </a:solidFill>
              <a:ln>
                <a:noFill/>
              </a:ln>
              <a:effectLst/>
            </c:spPr>
            <c:extLst>
              <c:ext xmlns:c16="http://schemas.microsoft.com/office/drawing/2014/chart" uri="{C3380CC4-5D6E-409C-BE32-E72D297353CC}">
                <c16:uniqueId val="{00000004-F80F-4C2A-BD9A-0000C613E8D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'【入力済み】図19-1固定的性別役割分担意識'!$A$2:$A$6</c:f>
              <c:strCache>
                <c:ptCount val="5"/>
                <c:pt idx="0">
                  <c:v>【参考】2024年
　　　　 全国調査</c:v>
                </c:pt>
                <c:pt idx="1">
                  <c:v>性別不詳</c:v>
                </c:pt>
                <c:pt idx="2">
                  <c:v>男性</c:v>
                </c:pt>
                <c:pt idx="3">
                  <c:v>女性</c:v>
                </c:pt>
                <c:pt idx="4">
                  <c:v>総数</c:v>
                </c:pt>
              </c:strCache>
            </c:strRef>
          </c:cat>
          <c:val>
            <c:numRef>
              <c:f>'【入力済み】図19-1固定的性別役割分担意識'!$D$2:$D$6</c:f>
              <c:numCache>
                <c:formatCode>0.0_);[Red]\(0.0\)</c:formatCode>
                <c:ptCount val="5"/>
                <c:pt idx="0">
                  <c:v>37.700000000000003</c:v>
                </c:pt>
                <c:pt idx="1">
                  <c:v>45.2</c:v>
                </c:pt>
                <c:pt idx="2">
                  <c:v>38</c:v>
                </c:pt>
                <c:pt idx="3">
                  <c:v>42</c:v>
                </c:pt>
                <c:pt idx="4">
                  <c:v>40.4</c:v>
                </c:pt>
              </c:numCache>
            </c:numRef>
          </c:val>
          <c:extLst>
            <c:ext xmlns:c16="http://schemas.microsoft.com/office/drawing/2014/chart" uri="{C3380CC4-5D6E-409C-BE32-E72D297353CC}">
              <c16:uniqueId val="{00000005-F80F-4C2A-BD9A-0000C613E8DE}"/>
            </c:ext>
          </c:extLst>
        </c:ser>
        <c:ser>
          <c:idx val="3"/>
          <c:order val="3"/>
          <c:tx>
            <c:strRef>
              <c:f>'【入力済み】図19-1固定的性別役割分担意識'!$E$1</c:f>
              <c:strCache>
                <c:ptCount val="1"/>
                <c:pt idx="0">
                  <c:v>反対</c:v>
                </c:pt>
              </c:strCache>
            </c:strRef>
          </c:tx>
          <c:spPr>
            <a:solidFill>
              <a:schemeClr val="accent4"/>
            </a:solidFill>
            <a:ln>
              <a:noFill/>
            </a:ln>
            <a:effectLst/>
          </c:spPr>
          <c:invertIfNegative val="0"/>
          <c:dPt>
            <c:idx val="3"/>
            <c:invertIfNegative val="0"/>
            <c:bubble3D val="0"/>
            <c:spPr>
              <a:solidFill>
                <a:schemeClr val="accent4"/>
              </a:solidFill>
              <a:ln>
                <a:noFill/>
              </a:ln>
              <a:effectLst/>
            </c:spPr>
            <c:extLst>
              <c:ext xmlns:c16="http://schemas.microsoft.com/office/drawing/2014/chart" uri="{C3380CC4-5D6E-409C-BE32-E72D297353CC}">
                <c16:uniqueId val="{00000007-F80F-4C2A-BD9A-0000C613E8D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'【入力済み】図19-1固定的性別役割分担意識'!$A$2:$A$6</c:f>
              <c:strCache>
                <c:ptCount val="5"/>
                <c:pt idx="0">
                  <c:v>【参考】2024年
　　　　 全国調査</c:v>
                </c:pt>
                <c:pt idx="1">
                  <c:v>性別不詳</c:v>
                </c:pt>
                <c:pt idx="2">
                  <c:v>男性</c:v>
                </c:pt>
                <c:pt idx="3">
                  <c:v>女性</c:v>
                </c:pt>
                <c:pt idx="4">
                  <c:v>総数</c:v>
                </c:pt>
              </c:strCache>
            </c:strRef>
          </c:cat>
          <c:val>
            <c:numRef>
              <c:f>'【入力済み】図19-1固定的性別役割分担意識'!$E$2:$E$6</c:f>
              <c:numCache>
                <c:formatCode>0.0_);[Red]\(0.0\)</c:formatCode>
                <c:ptCount val="5"/>
                <c:pt idx="0">
                  <c:v>27.1</c:v>
                </c:pt>
                <c:pt idx="1">
                  <c:v>22.6</c:v>
                </c:pt>
                <c:pt idx="2">
                  <c:v>20.8</c:v>
                </c:pt>
                <c:pt idx="3">
                  <c:v>25.6</c:v>
                </c:pt>
                <c:pt idx="4">
                  <c:v>23.5</c:v>
                </c:pt>
              </c:numCache>
            </c:numRef>
          </c:val>
          <c:extLst>
            <c:ext xmlns:c16="http://schemas.microsoft.com/office/drawing/2014/chart" uri="{C3380CC4-5D6E-409C-BE32-E72D297353CC}">
              <c16:uniqueId val="{00000008-F80F-4C2A-BD9A-0000C613E8DE}"/>
            </c:ext>
          </c:extLst>
        </c:ser>
        <c:ser>
          <c:idx val="4"/>
          <c:order val="4"/>
          <c:tx>
            <c:strRef>
              <c:f>'【入力済み】図19-1固定的性別役割分担意識'!$F$1</c:f>
              <c:strCache>
                <c:ptCount val="1"/>
                <c:pt idx="0">
                  <c:v>無回答</c:v>
                </c:pt>
              </c:strCache>
            </c:strRef>
          </c:tx>
          <c:spPr>
            <a:solidFill>
              <a:schemeClr val="accent5"/>
            </a:solidFill>
            <a:ln>
              <a:noFill/>
            </a:ln>
            <a:effectLst/>
          </c:spPr>
          <c:invertIfNegative val="0"/>
          <c:dPt>
            <c:idx val="3"/>
            <c:invertIfNegative val="0"/>
            <c:bubble3D val="0"/>
            <c:extLst>
              <c:ext xmlns:c16="http://schemas.microsoft.com/office/drawing/2014/chart" uri="{C3380CC4-5D6E-409C-BE32-E72D297353CC}">
                <c16:uniqueId val="{00000009-F80F-4C2A-BD9A-0000C613E8DE}"/>
              </c:ext>
            </c:extLst>
          </c:dPt>
          <c:dLbls>
            <c:dLbl>
              <c:idx val="0"/>
              <c:layout>
                <c:manualLayout>
                  <c:x val="2.388917398360793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80F-4C2A-BD9A-0000C613E8DE}"/>
                </c:ext>
              </c:extLst>
            </c:dLbl>
            <c:dLbl>
              <c:idx val="1"/>
              <c:layout>
                <c:manualLayout>
                  <c:x val="5.2257568089142357E-2"/>
                  <c:y val="8.9518423049116148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3.6423466175715923E-2"/>
                      <c:h val="8.6622857254292168E-2"/>
                    </c:manualLayout>
                  </c15:layout>
                </c:ext>
                <c:ext xmlns:c16="http://schemas.microsoft.com/office/drawing/2014/chart" uri="{C3380CC4-5D6E-409C-BE32-E72D297353CC}">
                  <c16:uniqueId val="{0000000B-F80F-4C2A-BD9A-0000C613E8DE}"/>
                </c:ext>
              </c:extLst>
            </c:dLbl>
            <c:dLbl>
              <c:idx val="2"/>
              <c:layout>
                <c:manualLayout>
                  <c:x val="2.5382247357583432E-2"/>
                  <c:y val="1.4919541380346461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3.3437319427764935E-2"/>
                      <c:h val="7.1703315873945614E-2"/>
                    </c:manualLayout>
                  </c15:layout>
                </c:ext>
                <c:ext xmlns:c16="http://schemas.microsoft.com/office/drawing/2014/chart" uri="{C3380CC4-5D6E-409C-BE32-E72D297353CC}">
                  <c16:uniqueId val="{0000000C-F80F-4C2A-BD9A-0000C613E8DE}"/>
                </c:ext>
              </c:extLst>
            </c:dLbl>
            <c:dLbl>
              <c:idx val="3"/>
              <c:layout>
                <c:manualLayout>
                  <c:x val="1.9409953861681338E-2"/>
                  <c:y val="8.951724828207887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80F-4C2A-BD9A-0000C613E8DE}"/>
                </c:ext>
              </c:extLst>
            </c:dLbl>
            <c:dLbl>
              <c:idx val="4"/>
              <c:layout>
                <c:manualLayout>
                  <c:x val="1.6423807113730347E-2"/>
                  <c:y val="8.951724828207942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80F-4C2A-BD9A-0000C613E8D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'【入力済み】図19-1固定的性別役割分担意識'!$A$2:$A$6</c:f>
              <c:strCache>
                <c:ptCount val="5"/>
                <c:pt idx="0">
                  <c:v>【参考】2024年
　　　　 全国調査</c:v>
                </c:pt>
                <c:pt idx="1">
                  <c:v>性別不詳</c:v>
                </c:pt>
                <c:pt idx="2">
                  <c:v>男性</c:v>
                </c:pt>
                <c:pt idx="3">
                  <c:v>女性</c:v>
                </c:pt>
                <c:pt idx="4">
                  <c:v>総数</c:v>
                </c:pt>
              </c:strCache>
            </c:strRef>
          </c:cat>
          <c:val>
            <c:numRef>
              <c:f>'【入力済み】図19-1固定的性別役割分担意識'!$F$2:$F$6</c:f>
              <c:numCache>
                <c:formatCode>0.0_);[Red]\(0.0\)</c:formatCode>
                <c:ptCount val="5"/>
                <c:pt idx="0">
                  <c:v>2.1</c:v>
                </c:pt>
                <c:pt idx="1">
                  <c:v>9.6999999999999993</c:v>
                </c:pt>
                <c:pt idx="2">
                  <c:v>1.6</c:v>
                </c:pt>
                <c:pt idx="3">
                  <c:v>1</c:v>
                </c:pt>
                <c:pt idx="4">
                  <c:v>1.6</c:v>
                </c:pt>
              </c:numCache>
            </c:numRef>
          </c:val>
          <c:extLst>
            <c:ext xmlns:c16="http://schemas.microsoft.com/office/drawing/2014/chart" uri="{C3380CC4-5D6E-409C-BE32-E72D297353CC}">
              <c16:uniqueId val="{0000000E-F80F-4C2A-BD9A-0000C613E8DE}"/>
            </c:ext>
          </c:extLst>
        </c:ser>
        <c:dLbls>
          <c:dLblPos val="ctr"/>
          <c:showLegendKey val="0"/>
          <c:showVal val="1"/>
          <c:showCatName val="0"/>
          <c:showSerName val="0"/>
          <c:showPercent val="0"/>
          <c:showBubbleSize val="0"/>
        </c:dLbls>
        <c:gapWidth val="150"/>
        <c:overlap val="100"/>
        <c:axId val="102106624"/>
        <c:axId val="102108160"/>
      </c:barChart>
      <c:catAx>
        <c:axId val="102106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02108160"/>
        <c:crosses val="autoZero"/>
        <c:auto val="1"/>
        <c:lblAlgn val="ctr"/>
        <c:lblOffset val="100"/>
        <c:tickLblSkip val="1"/>
        <c:tickMarkSkip val="1"/>
        <c:noMultiLvlLbl val="0"/>
      </c:catAx>
      <c:valAx>
        <c:axId val="1021081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02106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1400" dirty="0"/>
              <a:t>男性・正社員が利用した育児休業制度の</a:t>
            </a:r>
            <a:endParaRPr lang="en-US" altLang="ja-JP" sz="1400" dirty="0"/>
          </a:p>
          <a:p>
            <a:pPr>
              <a:defRPr/>
            </a:pPr>
            <a:r>
              <a:rPr lang="ja-JP" altLang="en-US" sz="1400" dirty="0"/>
              <a:t>利用状況及び利用希望</a:t>
            </a:r>
          </a:p>
        </c:rich>
      </c:tx>
      <c:layout>
        <c:manualLayout>
          <c:xMode val="edge"/>
          <c:yMode val="edge"/>
          <c:x val="0.11238602322425252"/>
          <c:y val="3.976882078419812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barChart>
        <c:barDir val="bar"/>
        <c:grouping val="percentStacked"/>
        <c:varyColors val="0"/>
        <c:ser>
          <c:idx val="0"/>
          <c:order val="0"/>
          <c:tx>
            <c:strRef>
              <c:f>Sheet1!$B$1</c:f>
              <c:strCache>
                <c:ptCount val="1"/>
                <c:pt idx="0">
                  <c:v>制度を利用した</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4E-4604-B5D2-76779032B318}"/>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Sheet1!$B$2</c:f>
              <c:numCache>
                <c:formatCode>General</c:formatCode>
                <c:ptCount val="1"/>
                <c:pt idx="0">
                  <c:v>21.8</c:v>
                </c:pt>
              </c:numCache>
            </c:numRef>
          </c:val>
          <c:extLst>
            <c:ext xmlns:c16="http://schemas.microsoft.com/office/drawing/2014/chart" uri="{C3380CC4-5D6E-409C-BE32-E72D297353CC}">
              <c16:uniqueId val="{00000000-E24E-4604-B5D2-76779032B318}"/>
            </c:ext>
          </c:extLst>
        </c:ser>
        <c:ser>
          <c:idx val="1"/>
          <c:order val="1"/>
          <c:tx>
            <c:strRef>
              <c:f>Sheet1!$C$1</c:f>
              <c:strCache>
                <c:ptCount val="1"/>
                <c:pt idx="0">
                  <c:v>制度を利用しなかったが、利用したかった</c:v>
                </c:pt>
              </c:strCache>
            </c:strRef>
          </c:tx>
          <c:spPr>
            <a:solidFill>
              <a:srgbClr val="A5A5A5"/>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Sheet1!$C$2</c:f>
              <c:numCache>
                <c:formatCode>General</c:formatCode>
                <c:ptCount val="1"/>
                <c:pt idx="0">
                  <c:v>22.4</c:v>
                </c:pt>
              </c:numCache>
            </c:numRef>
          </c:val>
          <c:extLst>
            <c:ext xmlns:c16="http://schemas.microsoft.com/office/drawing/2014/chart" uri="{C3380CC4-5D6E-409C-BE32-E72D297353CC}">
              <c16:uniqueId val="{00000001-E24E-4604-B5D2-76779032B318}"/>
            </c:ext>
          </c:extLst>
        </c:ser>
        <c:ser>
          <c:idx val="2"/>
          <c:order val="2"/>
          <c:tx>
            <c:strRef>
              <c:f>Sheet1!$D$1</c:f>
              <c:strCache>
                <c:ptCount val="1"/>
                <c:pt idx="0">
                  <c:v>制度を利用しておらず、利用したいとも思わなかった</c:v>
                </c:pt>
              </c:strCache>
            </c:strRef>
          </c:tx>
          <c:spPr>
            <a:solidFill>
              <a:srgbClr val="ED7D31"/>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Sheet1!$D$2</c:f>
              <c:numCache>
                <c:formatCode>0.0_ </c:formatCode>
                <c:ptCount val="1"/>
                <c:pt idx="0">
                  <c:v>28</c:v>
                </c:pt>
              </c:numCache>
            </c:numRef>
          </c:val>
          <c:extLst>
            <c:ext xmlns:c16="http://schemas.microsoft.com/office/drawing/2014/chart" uri="{C3380CC4-5D6E-409C-BE32-E72D297353CC}">
              <c16:uniqueId val="{00000002-E24E-4604-B5D2-76779032B318}"/>
            </c:ext>
          </c:extLst>
        </c:ser>
        <c:ser>
          <c:idx val="3"/>
          <c:order val="3"/>
          <c:tx>
            <c:strRef>
              <c:f>Sheet1!$E$1</c:f>
              <c:strCache>
                <c:ptCount val="1"/>
                <c:pt idx="0">
                  <c:v>制度がなかったが、利用したかった</c:v>
                </c:pt>
              </c:strCache>
            </c:strRef>
          </c:tx>
          <c:spPr>
            <a:solidFill>
              <a:schemeClr val="accent4"/>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Sheet1!$E$2</c:f>
              <c:numCache>
                <c:formatCode>General</c:formatCode>
                <c:ptCount val="1"/>
                <c:pt idx="0">
                  <c:v>7.5</c:v>
                </c:pt>
              </c:numCache>
            </c:numRef>
          </c:val>
          <c:extLst>
            <c:ext xmlns:c16="http://schemas.microsoft.com/office/drawing/2014/chart" uri="{C3380CC4-5D6E-409C-BE32-E72D297353CC}">
              <c16:uniqueId val="{00000004-E24E-4604-B5D2-76779032B318}"/>
            </c:ext>
          </c:extLst>
        </c:ser>
        <c:ser>
          <c:idx val="4"/>
          <c:order val="4"/>
          <c:tx>
            <c:strRef>
              <c:f>Sheet1!$F$1</c:f>
              <c:strCache>
                <c:ptCount val="1"/>
                <c:pt idx="0">
                  <c:v>制度がなかったが、利用したいと思わなかった</c:v>
                </c:pt>
              </c:strCache>
            </c:strRef>
          </c:tx>
          <c:spPr>
            <a:solidFill>
              <a:schemeClr val="accent5"/>
            </a:solidFill>
            <a:ln>
              <a:noFill/>
            </a:ln>
            <a:effectLst/>
          </c:spPr>
          <c:invertIfNegative val="0"/>
          <c:dLbls>
            <c:dLbl>
              <c:idx val="0"/>
              <c:layout>
                <c:manualLayout>
                  <c:x val="5.8287816056502312E-3"/>
                  <c:y val="-0.143223187729830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4E-4604-B5D2-76779032B31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Sheet1!$F$2</c:f>
              <c:numCache>
                <c:formatCode>General</c:formatCode>
                <c:ptCount val="1"/>
                <c:pt idx="0">
                  <c:v>4.9000000000000004</c:v>
                </c:pt>
              </c:numCache>
            </c:numRef>
          </c:val>
          <c:extLst>
            <c:ext xmlns:c16="http://schemas.microsoft.com/office/drawing/2014/chart" uri="{C3380CC4-5D6E-409C-BE32-E72D297353CC}">
              <c16:uniqueId val="{00000006-E24E-4604-B5D2-76779032B318}"/>
            </c:ext>
          </c:extLst>
        </c:ser>
        <c:ser>
          <c:idx val="5"/>
          <c:order val="5"/>
          <c:tx>
            <c:strRef>
              <c:f>Sheet1!$G$1</c:f>
              <c:strCache>
                <c:ptCount val="1"/>
                <c:pt idx="0">
                  <c:v>わからない</c:v>
                </c:pt>
              </c:strCache>
            </c:strRef>
          </c:tx>
          <c:spPr>
            <a:solidFill>
              <a:schemeClr val="accent6"/>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Sheet1!$G$2</c:f>
              <c:numCache>
                <c:formatCode>General</c:formatCode>
                <c:ptCount val="1"/>
                <c:pt idx="0">
                  <c:v>15.4</c:v>
                </c:pt>
              </c:numCache>
            </c:numRef>
          </c:val>
          <c:extLst>
            <c:ext xmlns:c16="http://schemas.microsoft.com/office/drawing/2014/chart" uri="{C3380CC4-5D6E-409C-BE32-E72D297353CC}">
              <c16:uniqueId val="{00000007-E24E-4604-B5D2-76779032B318}"/>
            </c:ext>
          </c:extLst>
        </c:ser>
        <c:dLbls>
          <c:showLegendKey val="0"/>
          <c:showVal val="0"/>
          <c:showCatName val="0"/>
          <c:showSerName val="0"/>
          <c:showPercent val="0"/>
          <c:showBubbleSize val="0"/>
        </c:dLbls>
        <c:gapWidth val="150"/>
        <c:overlap val="100"/>
        <c:axId val="594341240"/>
        <c:axId val="594342200"/>
      </c:barChart>
      <c:catAx>
        <c:axId val="594341240"/>
        <c:scaling>
          <c:orientation val="minMax"/>
        </c:scaling>
        <c:delete val="1"/>
        <c:axPos val="l"/>
        <c:numFmt formatCode="General" sourceLinked="1"/>
        <c:majorTickMark val="none"/>
        <c:minorTickMark val="none"/>
        <c:tickLblPos val="nextTo"/>
        <c:crossAx val="594342200"/>
        <c:crosses val="autoZero"/>
        <c:auto val="1"/>
        <c:lblAlgn val="ctr"/>
        <c:lblOffset val="100"/>
        <c:noMultiLvlLbl val="0"/>
      </c:catAx>
      <c:valAx>
        <c:axId val="5943422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94341240"/>
        <c:crosses val="autoZero"/>
        <c:crossBetween val="between"/>
      </c:valAx>
      <c:spPr>
        <a:noFill/>
        <a:ln>
          <a:noFill/>
        </a:ln>
        <a:effectLst/>
      </c:spPr>
    </c:plotArea>
    <c:legend>
      <c:legendPos val="b"/>
      <c:layout>
        <c:manualLayout>
          <c:xMode val="edge"/>
          <c:yMode val="edge"/>
          <c:x val="7.0959220099841985E-2"/>
          <c:y val="0.65333605126160244"/>
          <c:w val="0.91928353718005384"/>
          <c:h val="0.321110457434313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1400" dirty="0"/>
              <a:t>育児休業取得率</a:t>
            </a:r>
          </a:p>
        </c:rich>
      </c:tx>
      <c:layout>
        <c:manualLayout>
          <c:xMode val="edge"/>
          <c:yMode val="edge"/>
          <c:x val="0.41201578826836466"/>
          <c:y val="0.10458082995304294"/>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7.0255279595144979E-2"/>
          <c:y val="0.19257707884349345"/>
          <c:w val="0.87945404798984272"/>
          <c:h val="0.70769362515938794"/>
        </c:manualLayout>
      </c:layout>
      <c:lineChart>
        <c:grouping val="standard"/>
        <c:varyColors val="0"/>
        <c:ser>
          <c:idx val="0"/>
          <c:order val="0"/>
          <c:tx>
            <c:strRef>
              <c:f>Sheet1!$B$1</c:f>
              <c:strCache>
                <c:ptCount val="1"/>
                <c:pt idx="0">
                  <c:v>男性</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0096643130448502E-2"/>
                  <c:y val="-2.5470001752817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BDC-44CB-995F-5D4205C606B9}"/>
                </c:ext>
              </c:extLst>
            </c:dLbl>
            <c:dLbl>
              <c:idx val="1"/>
              <c:layout>
                <c:manualLayout>
                  <c:x val="-4.5325534260882004E-2"/>
                  <c:y val="-2.03760014022539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BDC-44CB-995F-5D4205C606B9}"/>
                </c:ext>
              </c:extLst>
            </c:dLbl>
            <c:dLbl>
              <c:idx val="2"/>
              <c:layout>
                <c:manualLayout>
                  <c:x val="-4.055442539131543E-2"/>
                  <c:y val="-2.5470001752817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BDC-44CB-995F-5D4205C606B9}"/>
                </c:ext>
              </c:extLst>
            </c:dLbl>
            <c:dLbl>
              <c:idx val="3"/>
              <c:layout>
                <c:manualLayout>
                  <c:x val="-3.8168870956532194E-2"/>
                  <c:y val="-3.31110022786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BDC-44CB-995F-5D4205C606B9}"/>
                </c:ext>
              </c:extLst>
            </c:dLbl>
            <c:dLbl>
              <c:idx val="4"/>
              <c:layout>
                <c:manualLayout>
                  <c:x val="-2.6241098782615883E-2"/>
                  <c:y val="-2.29230015775358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BDC-44CB-995F-5D4205C606B9}"/>
                </c:ext>
              </c:extLst>
            </c:dLbl>
            <c:dLbl>
              <c:idx val="5"/>
              <c:layout>
                <c:manualLayout>
                  <c:x val="-4.0554425391315457E-2"/>
                  <c:y val="-5.09400035056348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BDC-44CB-995F-5D4205C606B9}"/>
                </c:ext>
              </c:extLst>
            </c:dLbl>
            <c:dLbl>
              <c:idx val="6"/>
              <c:layout>
                <c:manualLayout>
                  <c:x val="-3.8168870956532236E-2"/>
                  <c:y val="-2.0376001402254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BDC-44CB-995F-5D4205C606B9}"/>
                </c:ext>
              </c:extLst>
            </c:dLbl>
            <c:dLbl>
              <c:idx val="7"/>
              <c:layout>
                <c:manualLayout>
                  <c:x val="-3.8168870956532194E-2"/>
                  <c:y val="-3.31110022786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BDC-44CB-995F-5D4205C606B9}"/>
                </c:ext>
              </c:extLst>
            </c:dLbl>
            <c:dLbl>
              <c:idx val="8"/>
              <c:layout>
                <c:manualLayout>
                  <c:x val="-3.8168870956532194E-2"/>
                  <c:y val="-2.8017001928099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BDC-44CB-995F-5D4205C606B9}"/>
                </c:ext>
              </c:extLst>
            </c:dLbl>
            <c:dLbl>
              <c:idx val="9"/>
              <c:layout>
                <c:manualLayout>
                  <c:x val="-3.3397762086965668E-2"/>
                  <c:y val="-4.8393003330353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BDC-44CB-995F-5D4205C606B9}"/>
                </c:ext>
              </c:extLst>
            </c:dLbl>
            <c:dLbl>
              <c:idx val="10"/>
              <c:layout>
                <c:manualLayout>
                  <c:x val="-2.8626653217399232E-2"/>
                  <c:y val="-2.54700017528175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BDC-44CB-995F-5D4205C606B9}"/>
                </c:ext>
              </c:extLst>
            </c:dLbl>
            <c:dLbl>
              <c:idx val="11"/>
              <c:layout>
                <c:manualLayout>
                  <c:x val="-2.385554434783262E-2"/>
                  <c:y val="-4.58460031550713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BDC-44CB-995F-5D4205C606B9}"/>
                </c:ext>
              </c:extLst>
            </c:dLbl>
            <c:dLbl>
              <c:idx val="12"/>
              <c:layout>
                <c:manualLayout>
                  <c:x val="-2.146989599358351E-2"/>
                  <c:y val="-3.8205002629226256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7.4310020643498606E-2"/>
                      <c:h val="0.10343367711819164"/>
                    </c:manualLayout>
                  </c15:layout>
                </c:ext>
                <c:ext xmlns:c16="http://schemas.microsoft.com/office/drawing/2014/chart" uri="{C3380CC4-5D6E-409C-BE32-E72D297353CC}">
                  <c16:uniqueId val="{0000001A-7BDC-44CB-995F-5D4205C606B9}"/>
                </c:ext>
              </c:extLst>
            </c:dLbl>
            <c:dLbl>
              <c:idx val="13"/>
              <c:layout>
                <c:manualLayout>
                  <c:x val="-2.3855544347832706E-2"/>
                  <c:y val="-3.8205002629226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7BDC-44CB-995F-5D4205C606B9}"/>
                </c:ext>
              </c:extLst>
            </c:dLbl>
            <c:dLbl>
              <c:idx val="14"/>
              <c:layout>
                <c:manualLayout>
                  <c:x val="-2.8626653217399319E-2"/>
                  <c:y val="-5.603400385619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7BDC-44CB-995F-5D4205C606B9}"/>
                </c:ext>
              </c:extLst>
            </c:dLbl>
            <c:dLbl>
              <c:idx val="15"/>
              <c:layout>
                <c:manualLayout>
                  <c:x val="-2.3855544347832797E-2"/>
                  <c:y val="-7.13160049078889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7BDC-44CB-995F-5D4205C606B9}"/>
                </c:ext>
              </c:extLst>
            </c:dLbl>
            <c:dLbl>
              <c:idx val="16"/>
              <c:layout>
                <c:manualLayout>
                  <c:x val="-3.3791521279860216E-2"/>
                  <c:y val="-3.56580024539443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7BDC-44CB-995F-5D4205C606B9}"/>
                </c:ext>
              </c:extLst>
            </c:dLbl>
            <c:dLbl>
              <c:idx val="17"/>
              <c:layout>
                <c:manualLayout>
                  <c:x val="-3.3057273492603199E-2"/>
                  <c:y val="-5.603400385619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BDC-44CB-995F-5D4205C606B9}"/>
                </c:ext>
              </c:extLst>
            </c:dLbl>
            <c:dLbl>
              <c:idx val="18"/>
              <c:layout>
                <c:manualLayout>
                  <c:x val="-4.7084549947543554E-2"/>
                  <c:y val="6.62220045573251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3A-446E-90E8-552EC2EA46AC}"/>
                </c:ext>
              </c:extLst>
            </c:dLbl>
            <c:dLbl>
              <c:idx val="19"/>
              <c:layout>
                <c:manualLayout>
                  <c:x val="-4.6821213538440792E-2"/>
                  <c:y val="-5.34870036809165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08D-4FA6-B051-2F3824ED236E}"/>
                </c:ext>
              </c:extLst>
            </c:dLbl>
            <c:dLbl>
              <c:idx val="20"/>
              <c:layout>
                <c:manualLayout>
                  <c:x val="-1.6350076167694706E-16"/>
                  <c:y val="5.85810040314799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A3-4731-AD23-8BE3ADBBCFC3}"/>
                </c:ext>
              </c:extLst>
            </c:dLbl>
            <c:dLbl>
              <c:idx val="21"/>
              <c:layout>
                <c:manualLayout>
                  <c:x val="-2.2295815970687729E-3"/>
                  <c:y val="-5.09400035056348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A0-4FB6-A741-3E06187CCFB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H8</c:v>
                </c:pt>
                <c:pt idx="1">
                  <c:v>H11</c:v>
                </c:pt>
                <c:pt idx="2">
                  <c:v>H14</c:v>
                </c:pt>
                <c:pt idx="3">
                  <c:v>H16</c:v>
                </c:pt>
                <c:pt idx="4">
                  <c:v>H17</c:v>
                </c:pt>
                <c:pt idx="5">
                  <c:v>H19</c:v>
                </c:pt>
                <c:pt idx="6">
                  <c:v>H20</c:v>
                </c:pt>
                <c:pt idx="7">
                  <c:v>H21</c:v>
                </c:pt>
                <c:pt idx="8">
                  <c:v>H22</c:v>
                </c:pt>
                <c:pt idx="9">
                  <c:v>H23</c:v>
                </c:pt>
                <c:pt idx="10">
                  <c:v>H24</c:v>
                </c:pt>
                <c:pt idx="11">
                  <c:v>H25</c:v>
                </c:pt>
                <c:pt idx="12">
                  <c:v>H26</c:v>
                </c:pt>
                <c:pt idx="13">
                  <c:v>H27</c:v>
                </c:pt>
                <c:pt idx="14">
                  <c:v>H28</c:v>
                </c:pt>
                <c:pt idx="15">
                  <c:v>H29</c:v>
                </c:pt>
                <c:pt idx="16">
                  <c:v>H30</c:v>
                </c:pt>
                <c:pt idx="17">
                  <c:v>R元</c:v>
                </c:pt>
                <c:pt idx="18">
                  <c:v>R2</c:v>
                </c:pt>
                <c:pt idx="19">
                  <c:v>R3</c:v>
                </c:pt>
                <c:pt idx="20">
                  <c:v>R4</c:v>
                </c:pt>
                <c:pt idx="21">
                  <c:v>R5</c:v>
                </c:pt>
              </c:strCache>
            </c:strRef>
          </c:cat>
          <c:val>
            <c:numRef>
              <c:f>Sheet1!$B$2:$B$23</c:f>
              <c:numCache>
                <c:formatCode>General</c:formatCode>
                <c:ptCount val="22"/>
                <c:pt idx="0">
                  <c:v>0.12</c:v>
                </c:pt>
                <c:pt idx="1">
                  <c:v>0.42</c:v>
                </c:pt>
                <c:pt idx="2">
                  <c:v>0.33</c:v>
                </c:pt>
                <c:pt idx="3">
                  <c:v>0.56000000000000005</c:v>
                </c:pt>
                <c:pt idx="4">
                  <c:v>0.5</c:v>
                </c:pt>
                <c:pt idx="5">
                  <c:v>1.56</c:v>
                </c:pt>
                <c:pt idx="6">
                  <c:v>1.23</c:v>
                </c:pt>
                <c:pt idx="7">
                  <c:v>1.72</c:v>
                </c:pt>
                <c:pt idx="8">
                  <c:v>1.38</c:v>
                </c:pt>
                <c:pt idx="9">
                  <c:v>2.63</c:v>
                </c:pt>
                <c:pt idx="10">
                  <c:v>1.89</c:v>
                </c:pt>
                <c:pt idx="11">
                  <c:v>2.0299999999999998</c:v>
                </c:pt>
                <c:pt idx="12">
                  <c:v>2.2999999999999998</c:v>
                </c:pt>
                <c:pt idx="13">
                  <c:v>2.65</c:v>
                </c:pt>
                <c:pt idx="14">
                  <c:v>3.16</c:v>
                </c:pt>
                <c:pt idx="15">
                  <c:v>5.14</c:v>
                </c:pt>
                <c:pt idx="16">
                  <c:v>6.16</c:v>
                </c:pt>
                <c:pt idx="17">
                  <c:v>7.48</c:v>
                </c:pt>
                <c:pt idx="18">
                  <c:v>12.65</c:v>
                </c:pt>
                <c:pt idx="19">
                  <c:v>13.97</c:v>
                </c:pt>
                <c:pt idx="20">
                  <c:v>17.13</c:v>
                </c:pt>
                <c:pt idx="21">
                  <c:v>30.1</c:v>
                </c:pt>
              </c:numCache>
            </c:numRef>
          </c:val>
          <c:smooth val="0"/>
          <c:extLst>
            <c:ext xmlns:c16="http://schemas.microsoft.com/office/drawing/2014/chart" uri="{C3380CC4-5D6E-409C-BE32-E72D297353CC}">
              <c16:uniqueId val="{00000000-7BDC-44CB-995F-5D4205C606B9}"/>
            </c:ext>
          </c:extLst>
        </c:ser>
        <c:ser>
          <c:idx val="1"/>
          <c:order val="1"/>
          <c:tx>
            <c:strRef>
              <c:f>Sheet1!$C$1</c:f>
              <c:strCache>
                <c:ptCount val="1"/>
                <c:pt idx="0">
                  <c:v>女性</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
              <c:layout>
                <c:manualLayout>
                  <c:x val="-4.5325534260881976E-2"/>
                  <c:y val="-2.2923001577535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DC-44CB-995F-5D4205C606B9}"/>
                </c:ext>
              </c:extLst>
            </c:dLbl>
            <c:dLbl>
              <c:idx val="5"/>
              <c:layout>
                <c:manualLayout>
                  <c:x val="-4.7711088695665239E-2"/>
                  <c:y val="-2.5470001752817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BDC-44CB-995F-5D4205C606B9}"/>
                </c:ext>
              </c:extLst>
            </c:dLbl>
            <c:dLbl>
              <c:idx val="7"/>
              <c:layout>
                <c:manualLayout>
                  <c:x val="-3.8168870956532194E-2"/>
                  <c:y val="3.8205002629226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BDC-44CB-995F-5D4205C606B9}"/>
                </c:ext>
              </c:extLst>
            </c:dLbl>
            <c:dLbl>
              <c:idx val="10"/>
              <c:layout>
                <c:manualLayout>
                  <c:x val="-2.3855544347833493E-3"/>
                  <c:y val="3.05640021033809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BDC-44CB-995F-5D4205C606B9}"/>
                </c:ext>
              </c:extLst>
            </c:dLbl>
            <c:dLbl>
              <c:idx val="13"/>
              <c:layout>
                <c:manualLayout>
                  <c:x val="-4.5325534260882067E-2"/>
                  <c:y val="1.5282001051690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BDC-44CB-995F-5D4205C606B9}"/>
                </c:ext>
              </c:extLst>
            </c:dLbl>
            <c:dLbl>
              <c:idx val="14"/>
              <c:layout>
                <c:manualLayout>
                  <c:x val="-2.6241098782615883E-2"/>
                  <c:y val="1.5282001051690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BDC-44CB-995F-5D4205C606B9}"/>
                </c:ext>
              </c:extLst>
            </c:dLbl>
            <c:dLbl>
              <c:idx val="15"/>
              <c:layout>
                <c:manualLayout>
                  <c:x val="-4.5325534260882157E-2"/>
                  <c:y val="-3.56580024539444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BDC-44CB-995F-5D4205C606B9}"/>
                </c:ext>
              </c:extLst>
            </c:dLbl>
            <c:dLbl>
              <c:idx val="16"/>
              <c:layout>
                <c:manualLayout>
                  <c:x val="-3.1012207652182405E-2"/>
                  <c:y val="3.31110022786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BDC-44CB-995F-5D4205C606B9}"/>
                </c:ext>
              </c:extLst>
            </c:dLbl>
            <c:dLbl>
              <c:idx val="17"/>
              <c:layout>
                <c:manualLayout>
                  <c:x val="-2.385554434783262E-2"/>
                  <c:y val="-3.31110022786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BDC-44CB-995F-5D4205C606B9}"/>
                </c:ext>
              </c:extLst>
            </c:dLbl>
            <c:dLbl>
              <c:idx val="18"/>
              <c:layout>
                <c:manualLayout>
                  <c:x val="-4.5118304759577371E-2"/>
                  <c:y val="6.1128004206761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3A-446E-90E8-552EC2EA46AC}"/>
                </c:ext>
              </c:extLst>
            </c:dLbl>
            <c:dLbl>
              <c:idx val="19"/>
              <c:layout>
                <c:manualLayout>
                  <c:x val="-2.6754979164823313E-2"/>
                  <c:y val="-5.3487003680916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08D-4FA6-B051-2F3824ED236E}"/>
                </c:ext>
              </c:extLst>
            </c:dLbl>
            <c:dLbl>
              <c:idx val="20"/>
              <c:layout>
                <c:manualLayout>
                  <c:x val="-8.9183263882744376E-3"/>
                  <c:y val="4.07520028045079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A3-4731-AD23-8BE3ADBBCFC3}"/>
                </c:ext>
              </c:extLst>
            </c:dLbl>
            <c:dLbl>
              <c:idx val="21"/>
              <c:layout>
                <c:manualLayout>
                  <c:x val="-1.9989281453645435E-2"/>
                  <c:y val="-2.8017001928099236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9.6214379464453575E-2"/>
                      <c:h val="7.2869675014810703E-2"/>
                    </c:manualLayout>
                  </c15:layout>
                </c:ext>
                <c:ext xmlns:c16="http://schemas.microsoft.com/office/drawing/2014/chart" uri="{C3380CC4-5D6E-409C-BE32-E72D297353CC}">
                  <c16:uniqueId val="{00000001-6CA0-4FB6-A741-3E06187CCFB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H8</c:v>
                </c:pt>
                <c:pt idx="1">
                  <c:v>H11</c:v>
                </c:pt>
                <c:pt idx="2">
                  <c:v>H14</c:v>
                </c:pt>
                <c:pt idx="3">
                  <c:v>H16</c:v>
                </c:pt>
                <c:pt idx="4">
                  <c:v>H17</c:v>
                </c:pt>
                <c:pt idx="5">
                  <c:v>H19</c:v>
                </c:pt>
                <c:pt idx="6">
                  <c:v>H20</c:v>
                </c:pt>
                <c:pt idx="7">
                  <c:v>H21</c:v>
                </c:pt>
                <c:pt idx="8">
                  <c:v>H22</c:v>
                </c:pt>
                <c:pt idx="9">
                  <c:v>H23</c:v>
                </c:pt>
                <c:pt idx="10">
                  <c:v>H24</c:v>
                </c:pt>
                <c:pt idx="11">
                  <c:v>H25</c:v>
                </c:pt>
                <c:pt idx="12">
                  <c:v>H26</c:v>
                </c:pt>
                <c:pt idx="13">
                  <c:v>H27</c:v>
                </c:pt>
                <c:pt idx="14">
                  <c:v>H28</c:v>
                </c:pt>
                <c:pt idx="15">
                  <c:v>H29</c:v>
                </c:pt>
                <c:pt idx="16">
                  <c:v>H30</c:v>
                </c:pt>
                <c:pt idx="17">
                  <c:v>R元</c:v>
                </c:pt>
                <c:pt idx="18">
                  <c:v>R2</c:v>
                </c:pt>
                <c:pt idx="19">
                  <c:v>R3</c:v>
                </c:pt>
                <c:pt idx="20">
                  <c:v>R4</c:v>
                </c:pt>
                <c:pt idx="21">
                  <c:v>R5</c:v>
                </c:pt>
              </c:strCache>
            </c:strRef>
          </c:cat>
          <c:val>
            <c:numRef>
              <c:f>Sheet1!$C$2:$C$23</c:f>
              <c:numCache>
                <c:formatCode>0.0_ </c:formatCode>
                <c:ptCount val="22"/>
                <c:pt idx="0">
                  <c:v>49.1</c:v>
                </c:pt>
                <c:pt idx="1">
                  <c:v>56.4</c:v>
                </c:pt>
                <c:pt idx="2">
                  <c:v>64</c:v>
                </c:pt>
                <c:pt idx="3">
                  <c:v>70.599999999999994</c:v>
                </c:pt>
                <c:pt idx="4">
                  <c:v>72.3</c:v>
                </c:pt>
                <c:pt idx="5">
                  <c:v>89.7</c:v>
                </c:pt>
                <c:pt idx="6">
                  <c:v>90.6</c:v>
                </c:pt>
                <c:pt idx="7">
                  <c:v>85.6</c:v>
                </c:pt>
                <c:pt idx="8">
                  <c:v>83.7</c:v>
                </c:pt>
                <c:pt idx="9">
                  <c:v>87.8</c:v>
                </c:pt>
                <c:pt idx="10">
                  <c:v>83.6</c:v>
                </c:pt>
                <c:pt idx="11">
                  <c:v>83</c:v>
                </c:pt>
                <c:pt idx="12">
                  <c:v>86.6</c:v>
                </c:pt>
                <c:pt idx="13">
                  <c:v>81.5</c:v>
                </c:pt>
                <c:pt idx="14">
                  <c:v>81.8</c:v>
                </c:pt>
                <c:pt idx="15">
                  <c:v>83.2</c:v>
                </c:pt>
                <c:pt idx="16">
                  <c:v>82.2</c:v>
                </c:pt>
                <c:pt idx="17">
                  <c:v>83</c:v>
                </c:pt>
                <c:pt idx="18">
                  <c:v>81.599999999999994</c:v>
                </c:pt>
                <c:pt idx="19">
                  <c:v>85.1</c:v>
                </c:pt>
                <c:pt idx="20">
                  <c:v>80.2</c:v>
                </c:pt>
                <c:pt idx="21">
                  <c:v>84.1</c:v>
                </c:pt>
              </c:numCache>
            </c:numRef>
          </c:val>
          <c:smooth val="0"/>
          <c:extLst>
            <c:ext xmlns:c16="http://schemas.microsoft.com/office/drawing/2014/chart" uri="{C3380CC4-5D6E-409C-BE32-E72D297353CC}">
              <c16:uniqueId val="{00000001-7BDC-44CB-995F-5D4205C606B9}"/>
            </c:ext>
          </c:extLst>
        </c:ser>
        <c:dLbls>
          <c:showLegendKey val="0"/>
          <c:showVal val="0"/>
          <c:showCatName val="0"/>
          <c:showSerName val="0"/>
          <c:showPercent val="0"/>
          <c:showBubbleSize val="0"/>
        </c:dLbls>
        <c:marker val="1"/>
        <c:smooth val="0"/>
        <c:axId val="618377096"/>
        <c:axId val="618372296"/>
      </c:lineChart>
      <c:catAx>
        <c:axId val="618377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618372296"/>
        <c:crosses val="autoZero"/>
        <c:auto val="1"/>
        <c:lblAlgn val="ctr"/>
        <c:lblOffset val="100"/>
        <c:noMultiLvlLbl val="0"/>
      </c:catAx>
      <c:valAx>
        <c:axId val="618372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618377096"/>
        <c:crosses val="autoZero"/>
        <c:crossBetween val="between"/>
      </c:valAx>
      <c:spPr>
        <a:noFill/>
        <a:ln>
          <a:noFill/>
        </a:ln>
        <a:effectLst/>
      </c:spPr>
    </c:plotArea>
    <c:legend>
      <c:legendPos val="b"/>
      <c:layout>
        <c:manualLayout>
          <c:xMode val="edge"/>
          <c:yMode val="edge"/>
          <c:x val="0.36778694265650125"/>
          <c:y val="0.94586140548684006"/>
          <c:w val="0.25554202149845623"/>
          <c:h val="5.41385945131599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7706507515096527"/>
          <c:y val="0.17540383222599534"/>
          <c:w val="0.38873189944950859"/>
          <c:h val="0.79926470847710873"/>
        </c:manualLayout>
      </c:layout>
      <c:barChart>
        <c:barDir val="bar"/>
        <c:grouping val="clustered"/>
        <c:varyColors val="0"/>
        <c:ser>
          <c:idx val="0"/>
          <c:order val="0"/>
          <c:tx>
            <c:strRef>
              <c:f>'Sheet1 (2)'!$J$29</c:f>
              <c:strCache>
                <c:ptCount val="1"/>
                <c:pt idx="0">
                  <c:v>女性管理職数
「増加」</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(2)'!$I$30:$I$32</c:f>
              <c:strCache>
                <c:ptCount val="3"/>
                <c:pt idx="0">
                  <c:v>過去3年間の「売上高」が
増加した企業の割合</c:v>
                </c:pt>
                <c:pt idx="1">
                  <c:v>過去3年間の「経常利益」が
増加した企業の割合</c:v>
                </c:pt>
                <c:pt idx="2">
                  <c:v>過去3年間の「生産性」が
向上した企業の割合</c:v>
                </c:pt>
              </c:strCache>
            </c:strRef>
          </c:cat>
          <c:val>
            <c:numRef>
              <c:f>'Sheet1 (2)'!$J$30:$J$32</c:f>
              <c:numCache>
                <c:formatCode>0.0_);[Red]\(0.0\)</c:formatCode>
                <c:ptCount val="3"/>
                <c:pt idx="0">
                  <c:v>62.4</c:v>
                </c:pt>
                <c:pt idx="1">
                  <c:v>47.3</c:v>
                </c:pt>
                <c:pt idx="2">
                  <c:v>37.1</c:v>
                </c:pt>
              </c:numCache>
            </c:numRef>
          </c:val>
          <c:extLst>
            <c:ext xmlns:c16="http://schemas.microsoft.com/office/drawing/2014/chart" uri="{C3380CC4-5D6E-409C-BE32-E72D297353CC}">
              <c16:uniqueId val="{00000000-D5D4-4D67-95E7-33C26BA565F7}"/>
            </c:ext>
          </c:extLst>
        </c:ser>
        <c:ser>
          <c:idx val="1"/>
          <c:order val="1"/>
          <c:tx>
            <c:strRef>
              <c:f>'Sheet1 (2)'!$K$29</c:f>
              <c:strCache>
                <c:ptCount val="1"/>
                <c:pt idx="0">
                  <c:v>女性管理職数
「変化なし」</c:v>
                </c:pt>
              </c:strCache>
            </c:strRef>
          </c:tx>
          <c:spPr>
            <a:solidFill>
              <a:schemeClr val="accent1">
                <a:lumMod val="40000"/>
                <a:lumOff val="60000"/>
              </a:schemeClr>
            </a:solidFill>
            <a:ln>
              <a:solidFill>
                <a:srgbClr val="4F81BD"/>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(2)'!$I$30:$I$32</c:f>
              <c:strCache>
                <c:ptCount val="3"/>
                <c:pt idx="0">
                  <c:v>過去3年間の「売上高」が
増加した企業の割合</c:v>
                </c:pt>
                <c:pt idx="1">
                  <c:v>過去3年間の「経常利益」が
増加した企業の割合</c:v>
                </c:pt>
                <c:pt idx="2">
                  <c:v>過去3年間の「生産性」が
向上した企業の割合</c:v>
                </c:pt>
              </c:strCache>
            </c:strRef>
          </c:cat>
          <c:val>
            <c:numRef>
              <c:f>'Sheet1 (2)'!$K$30:$K$32</c:f>
              <c:numCache>
                <c:formatCode>0.0_);[Red]\(0.0\)</c:formatCode>
                <c:ptCount val="3"/>
                <c:pt idx="0">
                  <c:v>49.9</c:v>
                </c:pt>
                <c:pt idx="1">
                  <c:v>44.2</c:v>
                </c:pt>
                <c:pt idx="2">
                  <c:v>33.799999999999997</c:v>
                </c:pt>
              </c:numCache>
            </c:numRef>
          </c:val>
          <c:extLst>
            <c:ext xmlns:c16="http://schemas.microsoft.com/office/drawing/2014/chart" uri="{C3380CC4-5D6E-409C-BE32-E72D297353CC}">
              <c16:uniqueId val="{00000001-D5D4-4D67-95E7-33C26BA565F7}"/>
            </c:ext>
          </c:extLst>
        </c:ser>
        <c:ser>
          <c:idx val="2"/>
          <c:order val="2"/>
          <c:tx>
            <c:strRef>
              <c:f>'Sheet1 (2)'!$L$29</c:f>
              <c:strCache>
                <c:ptCount val="1"/>
                <c:pt idx="0">
                  <c:v>女性管理職数
「減少」</c:v>
                </c:pt>
              </c:strCache>
            </c:strRef>
          </c:tx>
          <c:spPr>
            <a:noFill/>
            <a:ln>
              <a:solidFill>
                <a:srgbClr val="4F81BD"/>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(2)'!$I$30:$I$32</c:f>
              <c:strCache>
                <c:ptCount val="3"/>
                <c:pt idx="0">
                  <c:v>過去3年間の「売上高」が
増加した企業の割合</c:v>
                </c:pt>
                <c:pt idx="1">
                  <c:v>過去3年間の「経常利益」が
増加した企業の割合</c:v>
                </c:pt>
                <c:pt idx="2">
                  <c:v>過去3年間の「生産性」が
向上した企業の割合</c:v>
                </c:pt>
              </c:strCache>
            </c:strRef>
          </c:cat>
          <c:val>
            <c:numRef>
              <c:f>'Sheet1 (2)'!$L$30:$L$32</c:f>
              <c:numCache>
                <c:formatCode>0.0_);[Red]\(0.0\)</c:formatCode>
                <c:ptCount val="3"/>
                <c:pt idx="0">
                  <c:v>40.6</c:v>
                </c:pt>
                <c:pt idx="1">
                  <c:v>37.5</c:v>
                </c:pt>
                <c:pt idx="2">
                  <c:v>25</c:v>
                </c:pt>
              </c:numCache>
            </c:numRef>
          </c:val>
          <c:extLst>
            <c:ext xmlns:c16="http://schemas.microsoft.com/office/drawing/2014/chart" uri="{C3380CC4-5D6E-409C-BE32-E72D297353CC}">
              <c16:uniqueId val="{00000002-D5D4-4D67-95E7-33C26BA565F7}"/>
            </c:ext>
          </c:extLst>
        </c:ser>
        <c:dLbls>
          <c:showLegendKey val="0"/>
          <c:showVal val="0"/>
          <c:showCatName val="0"/>
          <c:showSerName val="0"/>
          <c:showPercent val="0"/>
          <c:showBubbleSize val="0"/>
        </c:dLbls>
        <c:gapWidth val="150"/>
        <c:axId val="100697984"/>
        <c:axId val="100699520"/>
      </c:barChart>
      <c:catAx>
        <c:axId val="100697984"/>
        <c:scaling>
          <c:orientation val="maxMin"/>
        </c:scaling>
        <c:delete val="0"/>
        <c:axPos val="l"/>
        <c:numFmt formatCode="General" sourceLinked="1"/>
        <c:majorTickMark val="none"/>
        <c:minorTickMark val="none"/>
        <c:tickLblPos val="nextTo"/>
        <c:spPr>
          <a:ln>
            <a:solidFill>
              <a:sysClr val="windowText" lastClr="000000"/>
            </a:solidFill>
          </a:ln>
        </c:spPr>
        <c:txPr>
          <a:bodyPr/>
          <a:lstStyle/>
          <a:p>
            <a:pPr>
              <a:defRPr b="1" i="0" baseline="0"/>
            </a:pPr>
            <a:endParaRPr lang="ja-JP"/>
          </a:p>
        </c:txPr>
        <c:crossAx val="100699520"/>
        <c:crosses val="autoZero"/>
        <c:auto val="0"/>
        <c:lblAlgn val="ctr"/>
        <c:lblOffset val="100"/>
        <c:noMultiLvlLbl val="0"/>
      </c:catAx>
      <c:valAx>
        <c:axId val="100699520"/>
        <c:scaling>
          <c:orientation val="minMax"/>
          <c:max val="80"/>
        </c:scaling>
        <c:delete val="1"/>
        <c:axPos val="t"/>
        <c:numFmt formatCode="General" sourceLinked="0"/>
        <c:majorTickMark val="none"/>
        <c:minorTickMark val="none"/>
        <c:tickLblPos val="nextTo"/>
        <c:crossAx val="100697984"/>
        <c:crosses val="autoZero"/>
        <c:crossBetween val="between"/>
        <c:majorUnit val="20"/>
      </c:valAx>
      <c:spPr>
        <a:noFill/>
        <a:ln>
          <a:solidFill>
            <a:sysClr val="windowText" lastClr="000000"/>
          </a:solidFill>
        </a:ln>
      </c:spPr>
    </c:plotArea>
    <c:legend>
      <c:legendPos val="t"/>
      <c:legendEntry>
        <c:idx val="0"/>
        <c:txPr>
          <a:bodyPr/>
          <a:lstStyle/>
          <a:p>
            <a:pPr>
              <a:lnSpc>
                <a:spcPts val="1300"/>
              </a:lnSpc>
              <a:defRPr sz="1300" spc="-100" baseline="0"/>
            </a:pPr>
            <a:endParaRPr lang="ja-JP"/>
          </a:p>
        </c:txPr>
      </c:legendEntry>
      <c:layout>
        <c:manualLayout>
          <c:xMode val="edge"/>
          <c:yMode val="edge"/>
          <c:x val="0.49872426297338152"/>
          <c:y val="6.4132292633980043E-2"/>
          <c:w val="0.49506678622321976"/>
          <c:h val="9.2563320723202447E-2"/>
        </c:manualLayout>
      </c:layout>
      <c:overlay val="0"/>
      <c:spPr>
        <a:ln>
          <a:noFill/>
        </a:ln>
      </c:spPr>
      <c:txPr>
        <a:bodyPr/>
        <a:lstStyle/>
        <a:p>
          <a:pPr>
            <a:lnSpc>
              <a:spcPts val="1300"/>
            </a:lnSpc>
            <a:defRPr sz="1300" spc="-100" baseline="0"/>
          </a:pPr>
          <a:endParaRPr lang="ja-JP"/>
        </a:p>
      </c:txPr>
    </c:legend>
    <c:plotVisOnly val="1"/>
    <c:dispBlanksAs val="gap"/>
    <c:showDLblsOverMax val="0"/>
  </c:chart>
  <c:spPr>
    <a:noFill/>
    <a:ln>
      <a:noFill/>
    </a:ln>
  </c:spPr>
  <c:txPr>
    <a:bodyPr/>
    <a:lstStyle/>
    <a:p>
      <a:pPr>
        <a:defRPr sz="1300" baseline="0"/>
      </a:pPr>
      <a:endParaRPr lang="ja-JP"/>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681321422036684"/>
          <c:y val="8.4089917486532106E-2"/>
          <c:w val="0.70272017333217551"/>
          <c:h val="0.8843560230423122"/>
        </c:manualLayout>
      </c:layout>
      <c:barChart>
        <c:barDir val="bar"/>
        <c:grouping val="clustered"/>
        <c:varyColors val="0"/>
        <c:ser>
          <c:idx val="0"/>
          <c:order val="0"/>
          <c:tx>
            <c:strRef>
              <c:f>'Sheet1 (2)'!$J$27</c:f>
              <c:strCache>
                <c:ptCount val="1"/>
                <c:pt idx="0">
                  <c:v>女性管理職数が増加</c:v>
                </c:pt>
              </c:strCache>
            </c:strRef>
          </c:tx>
          <c:invertIfNegative val="0"/>
          <c:dLbls>
            <c:spPr>
              <a:noFill/>
              <a:ln>
                <a:noFill/>
              </a:ln>
              <a:effectLst/>
            </c:spPr>
            <c:txPr>
              <a:bodyPr/>
              <a:lstStyle/>
              <a:p>
                <a:pPr>
                  <a:defRPr sz="13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 (2)'!$I$28:$I$30</c:f>
              <c:numCache>
                <c:formatCode>General</c:formatCode>
                <c:ptCount val="3"/>
              </c:numCache>
            </c:numRef>
          </c:cat>
          <c:val>
            <c:numRef>
              <c:f>'Sheet1 (2)'!$J$28:$J$30</c:f>
              <c:numCache>
                <c:formatCode>0.0_);[Red]\(0.0\)</c:formatCode>
                <c:ptCount val="3"/>
                <c:pt idx="0">
                  <c:v>72.099999999999994</c:v>
                </c:pt>
                <c:pt idx="1">
                  <c:v>54.1</c:v>
                </c:pt>
                <c:pt idx="2">
                  <c:v>57.4</c:v>
                </c:pt>
              </c:numCache>
            </c:numRef>
          </c:val>
          <c:extLst>
            <c:ext xmlns:c16="http://schemas.microsoft.com/office/drawing/2014/chart" uri="{C3380CC4-5D6E-409C-BE32-E72D297353CC}">
              <c16:uniqueId val="{00000000-719C-4FC0-AC8D-1D802B05BB70}"/>
            </c:ext>
          </c:extLst>
        </c:ser>
        <c:ser>
          <c:idx val="1"/>
          <c:order val="1"/>
          <c:tx>
            <c:strRef>
              <c:f>'Sheet1 (2)'!$K$27</c:f>
              <c:strCache>
                <c:ptCount val="1"/>
                <c:pt idx="0">
                  <c:v>女性管理職数変化なし</c:v>
                </c:pt>
              </c:strCache>
            </c:strRef>
          </c:tx>
          <c:spPr>
            <a:solidFill>
              <a:schemeClr val="accent1">
                <a:lumMod val="40000"/>
                <a:lumOff val="60000"/>
              </a:schemeClr>
            </a:solidFill>
            <a:ln>
              <a:solidFill>
                <a:srgbClr val="4F81BD"/>
              </a:solidFill>
            </a:ln>
          </c:spPr>
          <c:invertIfNegative val="0"/>
          <c:dLbls>
            <c:spPr>
              <a:noFill/>
              <a:ln>
                <a:noFill/>
              </a:ln>
              <a:effectLst/>
            </c:spPr>
            <c:txPr>
              <a:bodyPr/>
              <a:lstStyle/>
              <a:p>
                <a:pPr>
                  <a:defRPr sz="13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 (2)'!$I$28:$I$30</c:f>
              <c:numCache>
                <c:formatCode>General</c:formatCode>
                <c:ptCount val="3"/>
              </c:numCache>
            </c:numRef>
          </c:cat>
          <c:val>
            <c:numRef>
              <c:f>'Sheet1 (2)'!$K$28:$K$30</c:f>
              <c:numCache>
                <c:formatCode>0.0_);[Red]\(0.0\)</c:formatCode>
                <c:ptCount val="3"/>
                <c:pt idx="0">
                  <c:v>54.1</c:v>
                </c:pt>
                <c:pt idx="1">
                  <c:v>45.9</c:v>
                </c:pt>
                <c:pt idx="2">
                  <c:v>44.7</c:v>
                </c:pt>
              </c:numCache>
            </c:numRef>
          </c:val>
          <c:extLst>
            <c:ext xmlns:c16="http://schemas.microsoft.com/office/drawing/2014/chart" uri="{C3380CC4-5D6E-409C-BE32-E72D297353CC}">
              <c16:uniqueId val="{00000001-719C-4FC0-AC8D-1D802B05BB70}"/>
            </c:ext>
          </c:extLst>
        </c:ser>
        <c:ser>
          <c:idx val="2"/>
          <c:order val="2"/>
          <c:tx>
            <c:strRef>
              <c:f>'Sheet1 (2)'!$L$27</c:f>
              <c:strCache>
                <c:ptCount val="1"/>
                <c:pt idx="0">
                  <c:v>女性管理職数が減少</c:v>
                </c:pt>
              </c:strCache>
            </c:strRef>
          </c:tx>
          <c:spPr>
            <a:noFill/>
            <a:ln>
              <a:solidFill>
                <a:srgbClr val="4F81BD"/>
              </a:solidFill>
            </a:ln>
          </c:spPr>
          <c:invertIfNegative val="0"/>
          <c:dLbls>
            <c:spPr>
              <a:noFill/>
              <a:ln>
                <a:noFill/>
              </a:ln>
              <a:effectLst/>
            </c:spPr>
            <c:txPr>
              <a:bodyPr/>
              <a:lstStyle/>
              <a:p>
                <a:pPr>
                  <a:defRPr sz="13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 (2)'!$I$28:$I$30</c:f>
              <c:numCache>
                <c:formatCode>General</c:formatCode>
                <c:ptCount val="3"/>
              </c:numCache>
            </c:numRef>
          </c:cat>
          <c:val>
            <c:numRef>
              <c:f>'Sheet1 (2)'!$L$28:$L$30</c:f>
              <c:numCache>
                <c:formatCode>0.0_);[Red]\(0.0\)</c:formatCode>
                <c:ptCount val="3"/>
                <c:pt idx="0">
                  <c:v>33.299999999999997</c:v>
                </c:pt>
                <c:pt idx="1">
                  <c:v>16.7</c:v>
                </c:pt>
                <c:pt idx="2">
                  <c:v>16.7</c:v>
                </c:pt>
              </c:numCache>
            </c:numRef>
          </c:val>
          <c:extLst>
            <c:ext xmlns:c16="http://schemas.microsoft.com/office/drawing/2014/chart" uri="{C3380CC4-5D6E-409C-BE32-E72D297353CC}">
              <c16:uniqueId val="{00000002-719C-4FC0-AC8D-1D802B05BB70}"/>
            </c:ext>
          </c:extLst>
        </c:ser>
        <c:dLbls>
          <c:showLegendKey val="0"/>
          <c:showVal val="0"/>
          <c:showCatName val="0"/>
          <c:showSerName val="0"/>
          <c:showPercent val="0"/>
          <c:showBubbleSize val="0"/>
        </c:dLbls>
        <c:gapWidth val="150"/>
        <c:axId val="49976448"/>
        <c:axId val="49977984"/>
      </c:barChart>
      <c:catAx>
        <c:axId val="49976448"/>
        <c:scaling>
          <c:orientation val="maxMin"/>
        </c:scaling>
        <c:delete val="0"/>
        <c:axPos val="l"/>
        <c:numFmt formatCode="General" sourceLinked="1"/>
        <c:majorTickMark val="none"/>
        <c:minorTickMark val="none"/>
        <c:tickLblPos val="nextTo"/>
        <c:spPr>
          <a:ln>
            <a:solidFill>
              <a:sysClr val="windowText" lastClr="000000"/>
            </a:solidFill>
          </a:ln>
        </c:spPr>
        <c:txPr>
          <a:bodyPr/>
          <a:lstStyle/>
          <a:p>
            <a:pPr>
              <a:defRPr sz="1200"/>
            </a:pPr>
            <a:endParaRPr lang="ja-JP"/>
          </a:p>
        </c:txPr>
        <c:crossAx val="49977984"/>
        <c:crosses val="autoZero"/>
        <c:auto val="1"/>
        <c:lblAlgn val="ctr"/>
        <c:lblOffset val="100"/>
        <c:noMultiLvlLbl val="0"/>
      </c:catAx>
      <c:valAx>
        <c:axId val="49977984"/>
        <c:scaling>
          <c:orientation val="minMax"/>
          <c:max val="80"/>
        </c:scaling>
        <c:delete val="1"/>
        <c:axPos val="t"/>
        <c:numFmt formatCode="General" sourceLinked="0"/>
        <c:majorTickMark val="none"/>
        <c:minorTickMark val="none"/>
        <c:tickLblPos val="nextTo"/>
        <c:crossAx val="49976448"/>
        <c:crosses val="autoZero"/>
        <c:crossBetween val="between"/>
        <c:majorUnit val="20"/>
      </c:valAx>
      <c:spPr>
        <a:noFill/>
        <a:ln>
          <a:solidFill>
            <a:sysClr val="windowText" lastClr="000000"/>
          </a:solidFill>
        </a:ln>
      </c:spPr>
    </c:plotArea>
    <c:plotVisOnly val="1"/>
    <c:dispBlanksAs val="gap"/>
    <c:showDLblsOverMax val="0"/>
  </c:chart>
  <c:spPr>
    <a:noFill/>
    <a:ln>
      <a:noFill/>
    </a:ln>
  </c:spPr>
  <c:txPr>
    <a:bodyPr/>
    <a:lstStyle/>
    <a:p>
      <a:pPr>
        <a:defRPr sz="900"/>
      </a:pPr>
      <a:endParaRPr lang="ja-JP"/>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0.03871</cdr:y>
    </cdr:from>
    <cdr:to>
      <cdr:x>0.12255</cdr:x>
      <cdr:y>0.10839</cdr:y>
    </cdr:to>
    <cdr:sp macro="" textlink="">
      <cdr:nvSpPr>
        <cdr:cNvPr id="2" name="テキスト ボックス 1"/>
        <cdr:cNvSpPr txBox="1"/>
      </cdr:nvSpPr>
      <cdr:spPr>
        <a:xfrm xmlns:a="http://schemas.openxmlformats.org/drawingml/2006/main">
          <a:off x="-452501" y="225025"/>
          <a:ext cx="1125124" cy="4050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100" dirty="0"/>
            <a:t>（千円</a:t>
          </a:r>
          <a:r>
            <a:rPr lang="en-US" altLang="ja-JP" sz="1100" dirty="0"/>
            <a:t>/</a:t>
          </a:r>
          <a:r>
            <a:rPr lang="ja-JP" altLang="en-US" sz="1100" dirty="0"/>
            <a:t>月額）</a:t>
          </a:r>
        </a:p>
      </cdr:txBody>
    </cdr:sp>
  </cdr:relSizeAnchor>
  <cdr:relSizeAnchor xmlns:cdr="http://schemas.openxmlformats.org/drawingml/2006/chartDrawing">
    <cdr:from>
      <cdr:x>0.34328</cdr:x>
      <cdr:y>0.55135</cdr:y>
    </cdr:from>
    <cdr:to>
      <cdr:x>0.69228</cdr:x>
      <cdr:y>0.7062</cdr:y>
    </cdr:to>
    <cdr:sp macro="" textlink="">
      <cdr:nvSpPr>
        <cdr:cNvPr id="6" name="角丸四角形吹き出し 5"/>
        <cdr:cNvSpPr/>
      </cdr:nvSpPr>
      <cdr:spPr>
        <a:xfrm xmlns:a="http://schemas.openxmlformats.org/drawingml/2006/main">
          <a:off x="2703629" y="3001033"/>
          <a:ext cx="2748671" cy="842858"/>
        </a:xfrm>
        <a:prstGeom xmlns:a="http://schemas.openxmlformats.org/drawingml/2006/main" prst="wedgeRoundRectCallout">
          <a:avLst>
            <a:gd name="adj1" fmla="val 46034"/>
            <a:gd name="adj2" fmla="val -111886"/>
            <a:gd name="adj3" fmla="val 16667"/>
          </a:avLst>
        </a:prstGeom>
        <a:solidFill xmlns:a="http://schemas.openxmlformats.org/drawingml/2006/main">
          <a:schemeClr val="bg1"/>
        </a:solidFill>
        <a:ln xmlns:a="http://schemas.openxmlformats.org/drawingml/2006/main" w="127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dirty="0"/>
        </a:p>
      </cdr:txBody>
    </cdr:sp>
  </cdr:relSizeAnchor>
  <cdr:relSizeAnchor xmlns:cdr="http://schemas.openxmlformats.org/drawingml/2006/chartDrawing">
    <cdr:from>
      <cdr:x>0.34328</cdr:x>
      <cdr:y>0.56859</cdr:y>
    </cdr:from>
    <cdr:to>
      <cdr:x>0.69714</cdr:x>
      <cdr:y>0.73892</cdr:y>
    </cdr:to>
    <cdr:sp macro="" textlink="">
      <cdr:nvSpPr>
        <cdr:cNvPr id="7" name="テキスト ボックス 6"/>
        <cdr:cNvSpPr txBox="1"/>
      </cdr:nvSpPr>
      <cdr:spPr>
        <a:xfrm xmlns:a="http://schemas.openxmlformats.org/drawingml/2006/main">
          <a:off x="2703630" y="3094871"/>
          <a:ext cx="2786981" cy="9271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600" dirty="0"/>
            <a:t>全国に比べて、愛知県は男女の賃金格差がやや大きい</a:t>
          </a:r>
        </a:p>
      </cdr:txBody>
    </cdr:sp>
  </cdr:relSizeAnchor>
</c:userShapes>
</file>

<file path=ppt/drawings/drawing2.xml><?xml version="1.0" encoding="utf-8"?>
<c:userShapes xmlns:c="http://schemas.openxmlformats.org/drawingml/2006/chart">
  <cdr:relSizeAnchor xmlns:cdr="http://schemas.openxmlformats.org/drawingml/2006/chartDrawing">
    <cdr:from>
      <cdr:x>0.28162</cdr:x>
      <cdr:y>0.11096</cdr:y>
    </cdr:from>
    <cdr:to>
      <cdr:x>0.40772</cdr:x>
      <cdr:y>0.20712</cdr:y>
    </cdr:to>
    <cdr:sp macro="" textlink="">
      <cdr:nvSpPr>
        <cdr:cNvPr id="328705" name="Rectangle 1"/>
        <cdr:cNvSpPr>
          <a:spLocks xmlns:a="http://schemas.openxmlformats.org/drawingml/2006/main" noChangeArrowheads="1"/>
        </cdr:cNvSpPr>
      </cdr:nvSpPr>
      <cdr:spPr bwMode="auto">
        <a:xfrm xmlns:a="http://schemas.openxmlformats.org/drawingml/2006/main">
          <a:off x="1918449" y="377955"/>
          <a:ext cx="859029" cy="32753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lnSpc>
              <a:spcPts val="1100"/>
            </a:lnSpc>
            <a:defRPr sz="1000"/>
          </a:pPr>
          <a:r>
            <a:rPr lang="ja-JP" altLang="en-US" sz="900" b="0" i="0" u="none" strike="noStrike" baseline="0" dirty="0">
              <a:solidFill>
                <a:srgbClr val="000000"/>
              </a:solidFill>
              <a:latin typeface="ＭＳ 明朝"/>
              <a:ea typeface="ＭＳ 明朝"/>
            </a:rPr>
            <a:t>どちらかと</a:t>
          </a:r>
        </a:p>
        <a:p xmlns:a="http://schemas.openxmlformats.org/drawingml/2006/main">
          <a:pPr algn="l" rtl="0">
            <a:lnSpc>
              <a:spcPts val="1000"/>
            </a:lnSpc>
            <a:defRPr sz="1000"/>
          </a:pPr>
          <a:r>
            <a:rPr lang="ja-JP" altLang="en-US" sz="900" b="0" i="0" u="none" strike="noStrike" baseline="0" dirty="0">
              <a:solidFill>
                <a:srgbClr val="000000"/>
              </a:solidFill>
              <a:latin typeface="ＭＳ 明朝"/>
              <a:ea typeface="ＭＳ 明朝"/>
            </a:rPr>
            <a:t>いえば賛成</a:t>
          </a:r>
          <a:endParaRPr lang="ja-JP" altLang="en-US" dirty="0"/>
        </a:p>
      </cdr:txBody>
    </cdr:sp>
  </cdr:relSizeAnchor>
  <cdr:relSizeAnchor xmlns:cdr="http://schemas.openxmlformats.org/drawingml/2006/chartDrawing">
    <cdr:from>
      <cdr:x>0.20057</cdr:x>
      <cdr:y>0.12817</cdr:y>
    </cdr:from>
    <cdr:to>
      <cdr:x>0.26068</cdr:x>
      <cdr:y>0.20422</cdr:y>
    </cdr:to>
    <cdr:sp macro="" textlink="">
      <cdr:nvSpPr>
        <cdr:cNvPr id="328706" name="Rectangle 2"/>
        <cdr:cNvSpPr>
          <a:spLocks xmlns:a="http://schemas.openxmlformats.org/drawingml/2006/main" noChangeArrowheads="1"/>
        </cdr:cNvSpPr>
      </cdr:nvSpPr>
      <cdr:spPr bwMode="auto">
        <a:xfrm xmlns:a="http://schemas.openxmlformats.org/drawingml/2006/main">
          <a:off x="1366361" y="436560"/>
          <a:ext cx="409486" cy="25903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dirty="0">
              <a:solidFill>
                <a:srgbClr val="000000"/>
              </a:solidFill>
              <a:latin typeface="ＭＳ 明朝"/>
              <a:ea typeface="ＭＳ 明朝"/>
            </a:rPr>
            <a:t>賛成</a:t>
          </a:r>
          <a:endParaRPr lang="ja-JP" altLang="en-US" dirty="0"/>
        </a:p>
      </cdr:txBody>
    </cdr:sp>
  </cdr:relSizeAnchor>
  <cdr:relSizeAnchor xmlns:cdr="http://schemas.openxmlformats.org/drawingml/2006/chartDrawing">
    <cdr:from>
      <cdr:x>0.52381</cdr:x>
      <cdr:y>0.10526</cdr:y>
    </cdr:from>
    <cdr:to>
      <cdr:x>0.66931</cdr:x>
      <cdr:y>0.20211</cdr:y>
    </cdr:to>
    <cdr:sp macro="" textlink="">
      <cdr:nvSpPr>
        <cdr:cNvPr id="328707" name="Rectangle 3"/>
        <cdr:cNvSpPr>
          <a:spLocks xmlns:a="http://schemas.openxmlformats.org/drawingml/2006/main" noChangeArrowheads="1"/>
        </cdr:cNvSpPr>
      </cdr:nvSpPr>
      <cdr:spPr bwMode="auto">
        <a:xfrm xmlns:a="http://schemas.openxmlformats.org/drawingml/2006/main">
          <a:off x="4455495" y="447994"/>
          <a:ext cx="1237615" cy="41220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lnSpc>
              <a:spcPts val="1100"/>
            </a:lnSpc>
            <a:defRPr sz="1000"/>
          </a:pPr>
          <a:r>
            <a:rPr lang="ja-JP" altLang="en-US" sz="900" b="0" i="0" u="none" strike="noStrike" baseline="0" dirty="0">
              <a:solidFill>
                <a:srgbClr val="000000"/>
              </a:solidFill>
              <a:latin typeface="ＭＳ 明朝"/>
              <a:ea typeface="ＭＳ 明朝"/>
            </a:rPr>
            <a:t>どちらかと</a:t>
          </a:r>
        </a:p>
        <a:p xmlns:a="http://schemas.openxmlformats.org/drawingml/2006/main">
          <a:pPr algn="l" rtl="0">
            <a:lnSpc>
              <a:spcPts val="1000"/>
            </a:lnSpc>
            <a:defRPr sz="1000"/>
          </a:pPr>
          <a:r>
            <a:rPr lang="ja-JP" altLang="en-US" sz="900" b="0" i="0" u="none" strike="noStrike" baseline="0" dirty="0">
              <a:solidFill>
                <a:srgbClr val="000000"/>
              </a:solidFill>
              <a:latin typeface="ＭＳ 明朝"/>
              <a:ea typeface="ＭＳ 明朝"/>
            </a:rPr>
            <a:t>いえば反対</a:t>
          </a:r>
          <a:endParaRPr lang="ja-JP" altLang="en-US" dirty="0"/>
        </a:p>
      </cdr:txBody>
    </cdr:sp>
  </cdr:relSizeAnchor>
  <cdr:relSizeAnchor xmlns:cdr="http://schemas.openxmlformats.org/drawingml/2006/chartDrawing">
    <cdr:from>
      <cdr:x>0.77575</cdr:x>
      <cdr:y>0.12246</cdr:y>
    </cdr:from>
    <cdr:to>
      <cdr:x>0.84936</cdr:x>
      <cdr:y>0.19972</cdr:y>
    </cdr:to>
    <cdr:sp macro="" textlink="">
      <cdr:nvSpPr>
        <cdr:cNvPr id="328708" name="Rectangle 4"/>
        <cdr:cNvSpPr>
          <a:spLocks xmlns:a="http://schemas.openxmlformats.org/drawingml/2006/main" noChangeArrowheads="1"/>
        </cdr:cNvSpPr>
      </cdr:nvSpPr>
      <cdr:spPr bwMode="auto">
        <a:xfrm xmlns:a="http://schemas.openxmlformats.org/drawingml/2006/main">
          <a:off x="6598503" y="521191"/>
          <a:ext cx="626123" cy="32883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dirty="0">
              <a:solidFill>
                <a:srgbClr val="000000"/>
              </a:solidFill>
              <a:latin typeface="ＭＳ 明朝"/>
              <a:ea typeface="ＭＳ 明朝"/>
            </a:rPr>
            <a:t>反対</a:t>
          </a:r>
          <a:endParaRPr lang="ja-JP" altLang="en-US" dirty="0"/>
        </a:p>
      </cdr:txBody>
    </cdr:sp>
  </cdr:relSizeAnchor>
  <cdr:relSizeAnchor xmlns:cdr="http://schemas.openxmlformats.org/drawingml/2006/chartDrawing">
    <cdr:from>
      <cdr:x>0.83462</cdr:x>
      <cdr:y>0.09937</cdr:y>
    </cdr:from>
    <cdr:to>
      <cdr:x>0.98071</cdr:x>
      <cdr:y>0.20271</cdr:y>
    </cdr:to>
    <cdr:sp macro="" textlink="">
      <cdr:nvSpPr>
        <cdr:cNvPr id="328709" name="Rectangle 5"/>
        <cdr:cNvSpPr>
          <a:spLocks xmlns:a="http://schemas.openxmlformats.org/drawingml/2006/main" noChangeArrowheads="1"/>
        </cdr:cNvSpPr>
      </cdr:nvSpPr>
      <cdr:spPr bwMode="auto">
        <a:xfrm xmlns:a="http://schemas.openxmlformats.org/drawingml/2006/main">
          <a:off x="5685670" y="338478"/>
          <a:ext cx="995206" cy="35199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vertOverflow="clip" wrap="square" lIns="27432" tIns="18288" rIns="27432" bIns="0" anchor="t" upright="1"/>
        <a:lstStyle xmlns:a="http://schemas.openxmlformats.org/drawingml/2006/main"/>
        <a:p xmlns:a="http://schemas.openxmlformats.org/drawingml/2006/main">
          <a:pPr algn="ctr" rtl="0">
            <a:lnSpc>
              <a:spcPts val="1100"/>
            </a:lnSpc>
            <a:defRPr sz="1000"/>
          </a:pPr>
          <a:endParaRPr lang="ja-JP" altLang="en-US" sz="900" b="0" i="0" u="none" strike="noStrike" baseline="0" dirty="0">
            <a:solidFill>
              <a:srgbClr val="000000"/>
            </a:solidFill>
            <a:latin typeface="ＭＳ 明朝"/>
            <a:ea typeface="ＭＳ 明朝"/>
          </a:endParaRPr>
        </a:p>
        <a:p xmlns:a="http://schemas.openxmlformats.org/drawingml/2006/main">
          <a:pPr algn="ctr" rtl="0">
            <a:lnSpc>
              <a:spcPts val="1000"/>
            </a:lnSpc>
            <a:defRPr sz="1000"/>
          </a:pPr>
          <a:r>
            <a:rPr lang="ja-JP" altLang="en-US" sz="900" b="0" i="0" u="none" strike="noStrike" baseline="0" dirty="0">
              <a:solidFill>
                <a:srgbClr val="000000"/>
              </a:solidFill>
              <a:latin typeface="ＭＳ 明朝"/>
              <a:ea typeface="ＭＳ 明朝"/>
            </a:rPr>
            <a:t>無回答</a:t>
          </a:r>
          <a:endParaRPr lang="ja-JP" altLang="en-US" dirty="0"/>
        </a:p>
      </cdr:txBody>
    </cdr:sp>
  </cdr:relSizeAnchor>
  <cdr:relSizeAnchor xmlns:cdr="http://schemas.openxmlformats.org/drawingml/2006/chartDrawing">
    <cdr:from>
      <cdr:x>0.20097</cdr:x>
      <cdr:y>0.04916</cdr:y>
    </cdr:from>
    <cdr:to>
      <cdr:x>0.41708</cdr:x>
      <cdr:y>0.09378</cdr:y>
    </cdr:to>
    <cdr:sp macro="" textlink="">
      <cdr:nvSpPr>
        <cdr:cNvPr id="328710" name="AutoShape 6"/>
        <cdr:cNvSpPr>
          <a:spLocks xmlns:a="http://schemas.openxmlformats.org/drawingml/2006/main"/>
        </cdr:cNvSpPr>
      </cdr:nvSpPr>
      <cdr:spPr bwMode="auto">
        <a:xfrm xmlns:a="http://schemas.openxmlformats.org/drawingml/2006/main" rot="5400000">
          <a:off x="2533586" y="-614949"/>
          <a:ext cx="189905" cy="1838249"/>
        </a:xfrm>
        <a:prstGeom xmlns:a="http://schemas.openxmlformats.org/drawingml/2006/main" prst="leftBrace">
          <a:avLst>
            <a:gd name="adj1" fmla="val 87272"/>
            <a:gd name="adj2" fmla="val 50000"/>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0.45494</cdr:x>
      <cdr:y>0.04139</cdr:y>
    </cdr:from>
    <cdr:to>
      <cdr:x>0.8888</cdr:x>
      <cdr:y>0.14432</cdr:y>
    </cdr:to>
    <cdr:sp macro="" textlink="">
      <cdr:nvSpPr>
        <cdr:cNvPr id="328711" name="AutoShape 7"/>
        <cdr:cNvSpPr>
          <a:spLocks xmlns:a="http://schemas.openxmlformats.org/drawingml/2006/main"/>
        </cdr:cNvSpPr>
      </cdr:nvSpPr>
      <cdr:spPr bwMode="auto">
        <a:xfrm xmlns:a="http://schemas.openxmlformats.org/drawingml/2006/main" rot="5400000">
          <a:off x="5495806" y="-1449990"/>
          <a:ext cx="438105" cy="3690409"/>
        </a:xfrm>
        <a:prstGeom xmlns:a="http://schemas.openxmlformats.org/drawingml/2006/main" prst="leftBrace">
          <a:avLst>
            <a:gd name="adj1" fmla="val 66295"/>
            <a:gd name="adj2" fmla="val 50000"/>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0.28102</cdr:x>
      <cdr:y>0.03901</cdr:y>
    </cdr:from>
    <cdr:to>
      <cdr:x>0.3434</cdr:x>
      <cdr:y>0.1085</cdr:y>
    </cdr:to>
    <cdr:sp macro="" textlink="">
      <cdr:nvSpPr>
        <cdr:cNvPr id="328712" name="Rectangle 8"/>
        <cdr:cNvSpPr>
          <a:spLocks xmlns:a="http://schemas.openxmlformats.org/drawingml/2006/main" noChangeArrowheads="1"/>
        </cdr:cNvSpPr>
      </cdr:nvSpPr>
      <cdr:spPr bwMode="auto">
        <a:xfrm xmlns:a="http://schemas.openxmlformats.org/drawingml/2006/main">
          <a:off x="1914400" y="132874"/>
          <a:ext cx="424950" cy="236692"/>
        </a:xfrm>
        <a:prstGeom xmlns:a="http://schemas.openxmlformats.org/drawingml/2006/main" prst="rect">
          <a:avLst/>
        </a:prstGeom>
        <a:solidFill xmlns:a="http://schemas.openxmlformats.org/drawingml/2006/main">
          <a:srgbClr val="FFFFFF"/>
        </a:solidFill>
        <a:ln xmlns:a="http://schemas.openxmlformats.org/drawingml/2006/main" w="9525" algn="ctr">
          <a:noFill/>
          <a:miter lim="800000"/>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ctr" rtl="0">
            <a:defRPr sz="1000"/>
          </a:pPr>
          <a:r>
            <a:rPr lang="ja-JP" altLang="en-US" sz="1200" b="0" i="0" u="none" strike="noStrike" baseline="0" dirty="0">
              <a:solidFill>
                <a:srgbClr val="000000"/>
              </a:solidFill>
              <a:latin typeface="ＭＳ ゴシック" panose="020B0609070205080204" pitchFamily="49" charset="-128"/>
              <a:ea typeface="ＭＳ ゴシック" panose="020B0609070205080204" pitchFamily="49" charset="-128"/>
            </a:rPr>
            <a:t>賛成</a:t>
          </a:r>
          <a:endParaRPr lang="ja-JP" altLang="en-US" sz="1200" dirty="0">
            <a:latin typeface="ＭＳ ゴシック" panose="020B0609070205080204" pitchFamily="49" charset="-128"/>
            <a:ea typeface="ＭＳ ゴシック" panose="020B0609070205080204" pitchFamily="49" charset="-128"/>
          </a:endParaRPr>
        </a:p>
      </cdr:txBody>
    </cdr:sp>
  </cdr:relSizeAnchor>
  <cdr:relSizeAnchor xmlns:cdr="http://schemas.openxmlformats.org/drawingml/2006/chartDrawing">
    <cdr:from>
      <cdr:x>0.64851</cdr:x>
      <cdr:y>0.02882</cdr:y>
    </cdr:from>
    <cdr:to>
      <cdr:x>0.70612</cdr:x>
      <cdr:y>0.1267</cdr:y>
    </cdr:to>
    <cdr:sp macro="" textlink="">
      <cdr:nvSpPr>
        <cdr:cNvPr id="328713" name="Rectangle 9"/>
        <cdr:cNvSpPr>
          <a:spLocks xmlns:a="http://schemas.openxmlformats.org/drawingml/2006/main" noChangeArrowheads="1"/>
        </cdr:cNvSpPr>
      </cdr:nvSpPr>
      <cdr:spPr bwMode="auto">
        <a:xfrm xmlns:a="http://schemas.openxmlformats.org/drawingml/2006/main">
          <a:off x="5895655" y="138838"/>
          <a:ext cx="523733" cy="471493"/>
        </a:xfrm>
        <a:prstGeom xmlns:a="http://schemas.openxmlformats.org/drawingml/2006/main" prst="rect">
          <a:avLst/>
        </a:prstGeom>
        <a:solidFill xmlns:a="http://schemas.openxmlformats.org/drawingml/2006/main">
          <a:srgbClr val="FFFFFF"/>
        </a:solidFill>
        <a:ln xmlns:a="http://schemas.openxmlformats.org/drawingml/2006/main" w="9525" algn="ctr">
          <a:noFill/>
          <a:miter lim="800000"/>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ctr" anchorCtr="0" upright="1"/>
        <a:lstStyle xmlns:a="http://schemas.openxmlformats.org/drawingml/2006/main"/>
        <a:p xmlns:a="http://schemas.openxmlformats.org/drawingml/2006/main">
          <a:pPr algn="ctr" rtl="0">
            <a:defRPr sz="1000"/>
          </a:pPr>
          <a:r>
            <a:rPr lang="ja-JP" altLang="en-US" sz="1200" b="0" i="0" u="none" strike="noStrike" baseline="0" dirty="0">
              <a:solidFill>
                <a:srgbClr val="000000"/>
              </a:solidFill>
              <a:latin typeface="ＭＳ ゴシック" panose="020B0609070205080204" pitchFamily="49" charset="-128"/>
              <a:ea typeface="ＭＳ ゴシック" panose="020B0609070205080204" pitchFamily="49" charset="-128"/>
            </a:rPr>
            <a:t>反対</a:t>
          </a:r>
          <a:endParaRPr lang="ja-JP" altLang="en-US" sz="1200" dirty="0">
            <a:latin typeface="ＭＳ ゴシック" panose="020B0609070205080204" pitchFamily="49" charset="-128"/>
            <a:ea typeface="ＭＳ ゴシック" panose="020B0609070205080204" pitchFamily="49" charset="-128"/>
          </a:endParaRPr>
        </a:p>
      </cdr:txBody>
    </cdr:sp>
  </cdr:relSizeAnchor>
  <cdr:relSizeAnchor xmlns:cdr="http://schemas.openxmlformats.org/drawingml/2006/chartDrawing">
    <cdr:from>
      <cdr:x>0.22188</cdr:x>
      <cdr:y>0.18865</cdr:y>
    </cdr:from>
    <cdr:to>
      <cdr:x>0.22188</cdr:x>
      <cdr:y>0.27972</cdr:y>
    </cdr:to>
    <cdr:sp macro="" textlink="">
      <cdr:nvSpPr>
        <cdr:cNvPr id="328714" name="Line 10"/>
        <cdr:cNvSpPr>
          <a:spLocks xmlns:a="http://schemas.openxmlformats.org/drawingml/2006/main" noChangeShapeType="1"/>
        </cdr:cNvSpPr>
      </cdr:nvSpPr>
      <cdr:spPr bwMode="auto">
        <a:xfrm xmlns:a="http://schemas.openxmlformats.org/drawingml/2006/main" flipV="1">
          <a:off x="1511531" y="642568"/>
          <a:ext cx="0" cy="310197"/>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0.57134</cdr:x>
      <cdr:y>0.18985</cdr:y>
    </cdr:from>
    <cdr:to>
      <cdr:x>0.57191</cdr:x>
      <cdr:y>0.22892</cdr:y>
    </cdr:to>
    <cdr:sp macro="" textlink="">
      <cdr:nvSpPr>
        <cdr:cNvPr id="328716" name="Line 12"/>
        <cdr:cNvSpPr>
          <a:spLocks xmlns:a="http://schemas.openxmlformats.org/drawingml/2006/main" noChangeShapeType="1"/>
        </cdr:cNvSpPr>
      </cdr:nvSpPr>
      <cdr:spPr bwMode="auto">
        <a:xfrm xmlns:a="http://schemas.openxmlformats.org/drawingml/2006/main" flipV="1">
          <a:off x="4859764" y="808033"/>
          <a:ext cx="4871" cy="166275"/>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0.80943</cdr:x>
      <cdr:y>0.18245</cdr:y>
    </cdr:from>
    <cdr:to>
      <cdr:x>0.80952</cdr:x>
      <cdr:y>0.22892</cdr:y>
    </cdr:to>
    <cdr:sp macro="" textlink="">
      <cdr:nvSpPr>
        <cdr:cNvPr id="328718" name="Line 14"/>
        <cdr:cNvSpPr>
          <a:spLocks xmlns:a="http://schemas.openxmlformats.org/drawingml/2006/main" noChangeShapeType="1"/>
        </cdr:cNvSpPr>
      </cdr:nvSpPr>
      <cdr:spPr bwMode="auto">
        <a:xfrm xmlns:a="http://schemas.openxmlformats.org/drawingml/2006/main" flipH="1">
          <a:off x="6884989" y="776537"/>
          <a:ext cx="744" cy="197771"/>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0.31828</cdr:x>
      <cdr:y>0.20073</cdr:y>
    </cdr:from>
    <cdr:to>
      <cdr:x>0.32266</cdr:x>
      <cdr:y>0.23949</cdr:y>
    </cdr:to>
    <cdr:sp macro="" textlink="">
      <cdr:nvSpPr>
        <cdr:cNvPr id="16" name="Line 12"/>
        <cdr:cNvSpPr>
          <a:spLocks xmlns:a="http://schemas.openxmlformats.org/drawingml/2006/main" noChangeShapeType="1"/>
        </cdr:cNvSpPr>
      </cdr:nvSpPr>
      <cdr:spPr bwMode="auto">
        <a:xfrm xmlns:a="http://schemas.openxmlformats.org/drawingml/2006/main" flipH="1" flipV="1">
          <a:off x="2707272" y="854340"/>
          <a:ext cx="37257" cy="164973"/>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0.90467</cdr:x>
      <cdr:y>0.17401</cdr:y>
    </cdr:from>
    <cdr:to>
      <cdr:x>0.91848</cdr:x>
      <cdr:y>0.23949</cdr:y>
    </cdr:to>
    <cdr:sp macro="" textlink="">
      <cdr:nvSpPr>
        <cdr:cNvPr id="17" name="Line 12"/>
        <cdr:cNvSpPr>
          <a:spLocks xmlns:a="http://schemas.openxmlformats.org/drawingml/2006/main" noChangeShapeType="1"/>
        </cdr:cNvSpPr>
      </cdr:nvSpPr>
      <cdr:spPr bwMode="auto">
        <a:xfrm xmlns:a="http://schemas.openxmlformats.org/drawingml/2006/main" flipV="1">
          <a:off x="7695079" y="740615"/>
          <a:ext cx="117461" cy="278698"/>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3" y="2"/>
            <a:ext cx="2946135" cy="493555"/>
          </a:xfrm>
          <a:prstGeom prst="rect">
            <a:avLst/>
          </a:prstGeom>
        </p:spPr>
        <p:txBody>
          <a:bodyPr vert="horz" lIns="91019" tIns="45510" rIns="91019" bIns="45510" rtlCol="0"/>
          <a:lstStyle>
            <a:lvl1pPr algn="l">
              <a:defRPr sz="1200">
                <a:latin typeface="Arial" pitchFamily="34" charset="0"/>
                <a:ea typeface="ＭＳ Ｐゴシック" pitchFamily="50" charset="-128"/>
              </a:defRPr>
            </a:lvl1pPr>
          </a:lstStyle>
          <a:p>
            <a:pPr>
              <a:defRPr/>
            </a:pPr>
            <a:endParaRPr lang="ja-JP" altLang="en-US" dirty="0"/>
          </a:p>
        </p:txBody>
      </p:sp>
      <p:sp>
        <p:nvSpPr>
          <p:cNvPr id="3" name="日付プレースホルダ 2"/>
          <p:cNvSpPr>
            <a:spLocks noGrp="1"/>
          </p:cNvSpPr>
          <p:nvPr>
            <p:ph type="dt" sz="quarter" idx="1"/>
          </p:nvPr>
        </p:nvSpPr>
        <p:spPr>
          <a:xfrm>
            <a:off x="3849957" y="2"/>
            <a:ext cx="2946135" cy="493555"/>
          </a:xfrm>
          <a:prstGeom prst="rect">
            <a:avLst/>
          </a:prstGeom>
        </p:spPr>
        <p:txBody>
          <a:bodyPr vert="horz" lIns="91019" tIns="45510" rIns="91019" bIns="45510" rtlCol="0"/>
          <a:lstStyle>
            <a:lvl1pPr algn="r">
              <a:defRPr sz="1200">
                <a:latin typeface="Arial" pitchFamily="34" charset="0"/>
                <a:ea typeface="ＭＳ Ｐゴシック" pitchFamily="50" charset="-128"/>
              </a:defRPr>
            </a:lvl1pPr>
          </a:lstStyle>
          <a:p>
            <a:pPr>
              <a:defRPr/>
            </a:pPr>
            <a:fld id="{129C520F-EEA3-414E-A46F-90A7D90EC00E}" type="datetimeFigureOut">
              <a:rPr lang="ja-JP" altLang="en-US"/>
              <a:pPr>
                <a:defRPr/>
              </a:pPr>
              <a:t>2026/6/15</a:t>
            </a:fld>
            <a:endParaRPr lang="ja-JP" altLang="en-US" dirty="0"/>
          </a:p>
        </p:txBody>
      </p:sp>
      <p:sp>
        <p:nvSpPr>
          <p:cNvPr id="4" name="フッター プレースホルダ 3"/>
          <p:cNvSpPr>
            <a:spLocks noGrp="1"/>
          </p:cNvSpPr>
          <p:nvPr>
            <p:ph type="ftr" sz="quarter" idx="2"/>
          </p:nvPr>
        </p:nvSpPr>
        <p:spPr>
          <a:xfrm>
            <a:off x="3" y="9377534"/>
            <a:ext cx="2946135" cy="493554"/>
          </a:xfrm>
          <a:prstGeom prst="rect">
            <a:avLst/>
          </a:prstGeom>
        </p:spPr>
        <p:txBody>
          <a:bodyPr vert="horz" lIns="91019" tIns="45510" rIns="91019" bIns="45510" rtlCol="0" anchor="b"/>
          <a:lstStyle>
            <a:lvl1pPr algn="l">
              <a:defRPr sz="1200">
                <a:latin typeface="Arial" pitchFamily="34" charset="0"/>
                <a:ea typeface="ＭＳ Ｐゴシック" pitchFamily="50" charset="-128"/>
              </a:defRPr>
            </a:lvl1pPr>
          </a:lstStyle>
          <a:p>
            <a:pPr>
              <a:defRPr/>
            </a:pPr>
            <a:endParaRPr lang="ja-JP" altLang="en-US" dirty="0"/>
          </a:p>
        </p:txBody>
      </p:sp>
      <p:sp>
        <p:nvSpPr>
          <p:cNvPr id="5" name="スライド番号プレースホルダ 4"/>
          <p:cNvSpPr>
            <a:spLocks noGrp="1"/>
          </p:cNvSpPr>
          <p:nvPr>
            <p:ph type="sldNum" sz="quarter" idx="3"/>
          </p:nvPr>
        </p:nvSpPr>
        <p:spPr>
          <a:xfrm>
            <a:off x="3849957" y="9377534"/>
            <a:ext cx="2946135" cy="493554"/>
          </a:xfrm>
          <a:prstGeom prst="rect">
            <a:avLst/>
          </a:prstGeom>
        </p:spPr>
        <p:txBody>
          <a:bodyPr vert="horz" lIns="91019" tIns="45510" rIns="91019" bIns="45510" rtlCol="0" anchor="b"/>
          <a:lstStyle>
            <a:lvl1pPr algn="r">
              <a:defRPr sz="1200">
                <a:latin typeface="Arial" pitchFamily="34" charset="0"/>
                <a:ea typeface="ＭＳ Ｐゴシック" pitchFamily="50" charset="-128"/>
              </a:defRPr>
            </a:lvl1pPr>
          </a:lstStyle>
          <a:p>
            <a:pPr>
              <a:defRPr/>
            </a:pPr>
            <a:fld id="{E0AE9078-AD92-4BBA-998C-95B61F31638D}" type="slidenum">
              <a:rPr lang="ja-JP" altLang="en-US"/>
              <a:pPr>
                <a:defRPr/>
              </a:pPr>
              <a:t>‹#›</a:t>
            </a:fld>
            <a:endParaRPr lang="ja-JP" altLang="en-US" dirty="0"/>
          </a:p>
        </p:txBody>
      </p:sp>
    </p:spTree>
    <p:extLst>
      <p:ext uri="{BB962C8B-B14F-4D97-AF65-F5344CB8AC3E}">
        <p14:creationId xmlns:p14="http://schemas.microsoft.com/office/powerpoint/2010/main" val="14077869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3" y="2"/>
            <a:ext cx="2946135" cy="493555"/>
          </a:xfrm>
          <a:prstGeom prst="rect">
            <a:avLst/>
          </a:prstGeom>
          <a:noFill/>
          <a:ln w="9525">
            <a:noFill/>
            <a:miter lim="800000"/>
            <a:headEnd/>
            <a:tailEnd/>
          </a:ln>
          <a:effectLst/>
        </p:spPr>
        <p:txBody>
          <a:bodyPr vert="horz" wrap="square" lIns="90972" tIns="45486" rIns="90972" bIns="45486" numCol="1" anchor="t" anchorCtr="0" compatLnSpc="1">
            <a:prstTxWarp prst="textNoShape">
              <a:avLst/>
            </a:prstTxWarp>
          </a:bodyPr>
          <a:lstStyle>
            <a:lvl1pPr algn="l">
              <a:defRPr sz="1200">
                <a:latin typeface="Arial" charset="0"/>
                <a:ea typeface="ＭＳ Ｐゴシック" pitchFamily="50" charset="-128"/>
              </a:defRPr>
            </a:lvl1pPr>
          </a:lstStyle>
          <a:p>
            <a:pPr>
              <a:defRPr/>
            </a:pPr>
            <a:endParaRPr lang="en-US" altLang="ja-JP" dirty="0"/>
          </a:p>
        </p:txBody>
      </p:sp>
      <p:sp>
        <p:nvSpPr>
          <p:cNvPr id="15363" name="Rectangle 3"/>
          <p:cNvSpPr>
            <a:spLocks noGrp="1" noChangeArrowheads="1"/>
          </p:cNvSpPr>
          <p:nvPr>
            <p:ph type="dt" idx="1"/>
          </p:nvPr>
        </p:nvSpPr>
        <p:spPr bwMode="auto">
          <a:xfrm>
            <a:off x="3849957" y="2"/>
            <a:ext cx="2946135" cy="493555"/>
          </a:xfrm>
          <a:prstGeom prst="rect">
            <a:avLst/>
          </a:prstGeom>
          <a:noFill/>
          <a:ln w="9525">
            <a:noFill/>
            <a:miter lim="800000"/>
            <a:headEnd/>
            <a:tailEnd/>
          </a:ln>
          <a:effectLst/>
        </p:spPr>
        <p:txBody>
          <a:bodyPr vert="horz" wrap="square" lIns="90972" tIns="45486" rIns="90972" bIns="45486"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dirty="0"/>
          </a:p>
        </p:txBody>
      </p:sp>
      <p:sp>
        <p:nvSpPr>
          <p:cNvPr id="48132" name="Rectangle 4"/>
          <p:cNvSpPr>
            <a:spLocks noGrp="1" noRot="1" noChangeAspect="1" noChangeArrowheads="1" noTextEdit="1"/>
          </p:cNvSpPr>
          <p:nvPr>
            <p:ph type="sldImg" idx="2"/>
          </p:nvPr>
        </p:nvSpPr>
        <p:spPr bwMode="auto">
          <a:xfrm>
            <a:off x="725488" y="741363"/>
            <a:ext cx="5346700" cy="3700462"/>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0247" y="4689557"/>
            <a:ext cx="5437187" cy="4441989"/>
          </a:xfrm>
          <a:prstGeom prst="rect">
            <a:avLst/>
          </a:prstGeom>
          <a:noFill/>
          <a:ln w="9525">
            <a:noFill/>
            <a:miter lim="800000"/>
            <a:headEnd/>
            <a:tailEnd/>
          </a:ln>
          <a:effectLst/>
        </p:spPr>
        <p:txBody>
          <a:bodyPr vert="horz" wrap="square" lIns="90972" tIns="45486" rIns="90972" bIns="45486"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5366" name="Rectangle 6"/>
          <p:cNvSpPr>
            <a:spLocks noGrp="1" noChangeArrowheads="1"/>
          </p:cNvSpPr>
          <p:nvPr>
            <p:ph type="ftr" sz="quarter" idx="4"/>
          </p:nvPr>
        </p:nvSpPr>
        <p:spPr bwMode="auto">
          <a:xfrm>
            <a:off x="3" y="9377534"/>
            <a:ext cx="2946135" cy="493554"/>
          </a:xfrm>
          <a:prstGeom prst="rect">
            <a:avLst/>
          </a:prstGeom>
          <a:noFill/>
          <a:ln w="9525">
            <a:noFill/>
            <a:miter lim="800000"/>
            <a:headEnd/>
            <a:tailEnd/>
          </a:ln>
          <a:effectLst/>
        </p:spPr>
        <p:txBody>
          <a:bodyPr vert="horz" wrap="square" lIns="90972" tIns="45486" rIns="90972" bIns="45486" numCol="1" anchor="b" anchorCtr="0" compatLnSpc="1">
            <a:prstTxWarp prst="textNoShape">
              <a:avLst/>
            </a:prstTxWarp>
          </a:bodyPr>
          <a:lstStyle>
            <a:lvl1pPr algn="l">
              <a:defRPr sz="1200">
                <a:latin typeface="Arial" charset="0"/>
                <a:ea typeface="ＭＳ Ｐゴシック" pitchFamily="50" charset="-128"/>
              </a:defRPr>
            </a:lvl1pPr>
          </a:lstStyle>
          <a:p>
            <a:pPr>
              <a:defRPr/>
            </a:pPr>
            <a:endParaRPr lang="en-US" altLang="ja-JP" dirty="0"/>
          </a:p>
        </p:txBody>
      </p:sp>
      <p:sp>
        <p:nvSpPr>
          <p:cNvPr id="15367" name="Rectangle 7"/>
          <p:cNvSpPr>
            <a:spLocks noGrp="1" noChangeArrowheads="1"/>
          </p:cNvSpPr>
          <p:nvPr>
            <p:ph type="sldNum" sz="quarter" idx="5"/>
          </p:nvPr>
        </p:nvSpPr>
        <p:spPr bwMode="auto">
          <a:xfrm>
            <a:off x="3849957" y="9377534"/>
            <a:ext cx="2946135" cy="493554"/>
          </a:xfrm>
          <a:prstGeom prst="rect">
            <a:avLst/>
          </a:prstGeom>
          <a:noFill/>
          <a:ln w="9525">
            <a:noFill/>
            <a:miter lim="800000"/>
            <a:headEnd/>
            <a:tailEnd/>
          </a:ln>
          <a:effectLst/>
        </p:spPr>
        <p:txBody>
          <a:bodyPr vert="horz" wrap="square" lIns="90972" tIns="45486" rIns="90972" bIns="45486"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2C23D25C-5266-4A51-AB6E-2812111556CF}" type="slidenum">
              <a:rPr lang="en-US" altLang="ja-JP"/>
              <a:pPr>
                <a:defRPr/>
              </a:pPr>
              <a:t>‹#›</a:t>
            </a:fld>
            <a:endParaRPr lang="en-US" altLang="ja-JP" dirty="0"/>
          </a:p>
        </p:txBody>
      </p:sp>
    </p:spTree>
    <p:extLst>
      <p:ext uri="{BB962C8B-B14F-4D97-AF65-F5344CB8AC3E}">
        <p14:creationId xmlns:p14="http://schemas.microsoft.com/office/powerpoint/2010/main" val="283928390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062"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1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18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25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312" algn="l" defTabSz="914125" rtl="0" eaLnBrk="1" latinLnBrk="0" hangingPunct="1">
      <a:defRPr kumimoji="1" sz="1200" kern="1200">
        <a:solidFill>
          <a:schemeClr val="tx1"/>
        </a:solidFill>
        <a:latin typeface="+mn-lt"/>
        <a:ea typeface="+mn-ea"/>
        <a:cs typeface="+mn-cs"/>
      </a:defRPr>
    </a:lvl6pPr>
    <a:lvl7pPr marL="2742375" algn="l" defTabSz="914125" rtl="0" eaLnBrk="1" latinLnBrk="0" hangingPunct="1">
      <a:defRPr kumimoji="1" sz="1200" kern="1200">
        <a:solidFill>
          <a:schemeClr val="tx1"/>
        </a:solidFill>
        <a:latin typeface="+mn-lt"/>
        <a:ea typeface="+mn-ea"/>
        <a:cs typeface="+mn-cs"/>
      </a:defRPr>
    </a:lvl7pPr>
    <a:lvl8pPr marL="3199437" algn="l" defTabSz="914125" rtl="0" eaLnBrk="1" latinLnBrk="0" hangingPunct="1">
      <a:defRPr kumimoji="1" sz="1200" kern="1200">
        <a:solidFill>
          <a:schemeClr val="tx1"/>
        </a:solidFill>
        <a:latin typeface="+mn-lt"/>
        <a:ea typeface="+mn-ea"/>
        <a:cs typeface="+mn-cs"/>
      </a:defRPr>
    </a:lvl8pPr>
    <a:lvl9pPr marL="3656500" algn="l" defTabSz="914125"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愛</a:t>
            </a:r>
            <a:r>
              <a:rPr lang="ja-JP" altLang="ja-JP" dirty="0"/>
              <a:t>知県　県民文化局　男女共同参画推進課の</a:t>
            </a:r>
            <a:r>
              <a:rPr lang="ja-JP" altLang="en-US" dirty="0"/>
              <a:t>中野</a:t>
            </a:r>
            <a:r>
              <a:rPr lang="ja-JP" altLang="ja-JP" dirty="0"/>
              <a:t>と申します。</a:t>
            </a:r>
            <a:endParaRPr lang="en-US" altLang="ja-JP" dirty="0"/>
          </a:p>
          <a:p>
            <a:r>
              <a:rPr lang="ja-JP" altLang="en-US" dirty="0"/>
              <a:t>　私からは</a:t>
            </a:r>
            <a:r>
              <a:rPr lang="ja-JP" altLang="ja-JP" dirty="0"/>
              <a:t>、　</a:t>
            </a:r>
            <a:r>
              <a:rPr lang="ja-JP" altLang="en-US" dirty="0"/>
              <a:t>「女性が元気に働き続けられる愛知の実現に向けて」、本県が取り組んでいる女性の活躍促進施策について御説明させていただきます。</a:t>
            </a:r>
            <a:endParaRPr lang="en-US" altLang="ja-JP" dirty="0"/>
          </a:p>
          <a:p>
            <a:r>
              <a:rPr lang="ja-JP" altLang="en-US" dirty="0"/>
              <a:t>　</a:t>
            </a:r>
            <a:r>
              <a:rPr kumimoji="1" lang="ja-JP" altLang="en-US" dirty="0"/>
              <a:t>　</a:t>
            </a:r>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0</a:t>
            </a:fld>
            <a:endParaRPr lang="en-US" altLang="ja-JP" dirty="0"/>
          </a:p>
        </p:txBody>
      </p:sp>
    </p:spTree>
    <p:extLst>
      <p:ext uri="{BB962C8B-B14F-4D97-AF65-F5344CB8AC3E}">
        <p14:creationId xmlns:p14="http://schemas.microsoft.com/office/powerpoint/2010/main" val="4060298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経営の側面から見て、なぜ女性活躍が必要とされているのかについてお話しさせていただきます。</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9</a:t>
            </a:fld>
            <a:endParaRPr lang="en-US" altLang="ja-JP" dirty="0"/>
          </a:p>
        </p:txBody>
      </p:sp>
    </p:spTree>
    <p:extLst>
      <p:ext uri="{BB962C8B-B14F-4D97-AF65-F5344CB8AC3E}">
        <p14:creationId xmlns:p14="http://schemas.microsoft.com/office/powerpoint/2010/main" val="1881232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2955D-0F21-699B-B081-605A3C9A70B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24DED2-02D7-B979-8783-678D5FF9D41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2D473D-84BA-3BE9-4EA0-84DF95D9476F}"/>
              </a:ext>
            </a:extLst>
          </p:cNvPr>
          <p:cNvSpPr>
            <a:spLocks noGrp="1"/>
          </p:cNvSpPr>
          <p:nvPr>
            <p:ph type="body" idx="1"/>
          </p:nvPr>
        </p:nvSpPr>
        <p:spPr/>
        <p:txBody>
          <a:bodyPr/>
          <a:lstStyle/>
          <a:p>
            <a:pPr marL="175477" indent="-175477"/>
            <a:r>
              <a:rPr lang="ja-JP" altLang="en-US" sz="1200" dirty="0">
                <a:solidFill>
                  <a:prstClr val="black"/>
                </a:solidFill>
                <a:latin typeface="ＭＳ Ｐゴシック"/>
              </a:rPr>
              <a:t>１点目は、女性活躍は投資判断で重視される要素であることです。</a:t>
            </a:r>
            <a:endParaRPr lang="en-US" altLang="ja-JP" sz="1200" dirty="0">
              <a:solidFill>
                <a:prstClr val="black"/>
              </a:solidFill>
              <a:latin typeface="ＭＳ Ｐゴシック"/>
            </a:endParaRPr>
          </a:p>
          <a:p>
            <a:pPr marL="175477" indent="-175477"/>
            <a:r>
              <a:rPr lang="ja-JP" altLang="en-US" sz="1200" dirty="0">
                <a:solidFill>
                  <a:prstClr val="black"/>
                </a:solidFill>
                <a:latin typeface="ＭＳ Ｐゴシック"/>
              </a:rPr>
              <a:t>投資判断において、半数以上の投資家が女性活躍情報を活用しており、</a:t>
            </a:r>
            <a:endParaRPr lang="en-US" altLang="ja-JP" sz="1200" dirty="0">
              <a:solidFill>
                <a:prstClr val="black"/>
              </a:solidFill>
              <a:latin typeface="ＭＳ Ｐゴシック"/>
            </a:endParaRPr>
          </a:p>
          <a:p>
            <a:pPr marL="175477" indent="-175477"/>
            <a:r>
              <a:rPr lang="ja-JP" altLang="en-US" sz="1200" dirty="0">
                <a:solidFill>
                  <a:prstClr val="black"/>
                </a:solidFill>
                <a:latin typeface="ＭＳ Ｐゴシック"/>
              </a:rPr>
              <a:t>多くの機関投資家が女性活躍の推進が長期的に企業の成長につながっていくと考えています。</a:t>
            </a:r>
          </a:p>
        </p:txBody>
      </p:sp>
      <p:sp>
        <p:nvSpPr>
          <p:cNvPr id="4" name="スライド番号プレースホルダー 3">
            <a:extLst>
              <a:ext uri="{FF2B5EF4-FFF2-40B4-BE49-F238E27FC236}">
                <a16:creationId xmlns:a16="http://schemas.microsoft.com/office/drawing/2014/main" id="{6BF66B8B-5E7D-7DD4-0330-3EE442AA69A5}"/>
              </a:ext>
            </a:extLst>
          </p:cNvPr>
          <p:cNvSpPr>
            <a:spLocks noGrp="1"/>
          </p:cNvSpPr>
          <p:nvPr>
            <p:ph type="sldNum" sz="quarter" idx="5"/>
          </p:nvPr>
        </p:nvSpPr>
        <p:spPr/>
        <p:txBody>
          <a:bodyPr/>
          <a:lstStyle/>
          <a:p>
            <a:pPr defTabSz="910156">
              <a:defRPr/>
            </a:pPr>
            <a:fld id="{F5FF3707-3FCC-4E7B-B4B8-677ED48EA7C2}" type="slidenum">
              <a:rPr kumimoji="1" lang="ja-JP" altLang="en-US">
                <a:solidFill>
                  <a:prstClr val="black"/>
                </a:solidFill>
                <a:latin typeface="游ゴシック" panose="020F0502020204030204"/>
                <a:ea typeface="游ゴシック" panose="020B0400000000000000" pitchFamily="50" charset="-128"/>
              </a:rPr>
              <a:pPr defTabSz="910156">
                <a:defRPr/>
              </a:pPr>
              <a:t>10</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17634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00F9E-F8F5-35CA-F992-B5FE90ADE5F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4C5A03-DDDF-E597-5227-E2D8B09E0B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4F84F38-6F7B-D385-3B96-31693BA7AE6A}"/>
              </a:ext>
            </a:extLst>
          </p:cNvPr>
          <p:cNvSpPr>
            <a:spLocks noGrp="1"/>
          </p:cNvSpPr>
          <p:nvPr>
            <p:ph type="body" idx="1"/>
          </p:nvPr>
        </p:nvSpPr>
        <p:spPr/>
        <p:txBody>
          <a:bodyPr/>
          <a:lstStyle/>
          <a:p>
            <a:r>
              <a:rPr lang="ja-JP" altLang="en-US" sz="1200" dirty="0">
                <a:solidFill>
                  <a:prstClr val="black"/>
                </a:solidFill>
                <a:latin typeface="メイリオ" panose="020B0604030504040204" pitchFamily="50" charset="-128"/>
                <a:ea typeface="メイリオ" panose="020B0604030504040204" pitchFamily="50" charset="-128"/>
              </a:rPr>
              <a:t>２点目は業績の向上です。</a:t>
            </a:r>
            <a:endParaRPr lang="en-US" altLang="ja-JP" sz="1200" dirty="0">
              <a:solidFill>
                <a:prstClr val="black"/>
              </a:solidFill>
              <a:latin typeface="メイリオ" panose="020B0604030504040204" pitchFamily="50" charset="-128"/>
              <a:ea typeface="メイリオ" panose="020B0604030504040204" pitchFamily="50" charset="-128"/>
            </a:endParaRPr>
          </a:p>
          <a:p>
            <a:r>
              <a:rPr lang="ja-JP" altLang="en-US" sz="1200" dirty="0">
                <a:solidFill>
                  <a:prstClr val="black"/>
                </a:solidFill>
                <a:latin typeface="メイリオ" panose="020B0604030504040204" pitchFamily="50" charset="-128"/>
                <a:ea typeface="メイリオ" panose="020B0604030504040204" pitchFamily="50" charset="-128"/>
              </a:rPr>
              <a:t>経済産業省及び東京証券取引所が選定する、女性活躍推進に優れた上場企業の銘柄である「なでしこ銘柄」は、売上高営業利益率や配当利回りがプライム市場の平均を上回っています。</a:t>
            </a:r>
            <a:endParaRPr kumimoji="1" lang="ja-JP" altLang="en-US" dirty="0"/>
          </a:p>
        </p:txBody>
      </p:sp>
      <p:sp>
        <p:nvSpPr>
          <p:cNvPr id="4" name="スライド番号プレースホルダー 3">
            <a:extLst>
              <a:ext uri="{FF2B5EF4-FFF2-40B4-BE49-F238E27FC236}">
                <a16:creationId xmlns:a16="http://schemas.microsoft.com/office/drawing/2014/main" id="{D3D0A7A4-DAE6-5162-F549-334ACDFF851B}"/>
              </a:ext>
            </a:extLst>
          </p:cNvPr>
          <p:cNvSpPr>
            <a:spLocks noGrp="1"/>
          </p:cNvSpPr>
          <p:nvPr>
            <p:ph type="sldNum" sz="quarter" idx="5"/>
          </p:nvPr>
        </p:nvSpPr>
        <p:spPr/>
        <p:txBody>
          <a:bodyPr/>
          <a:lstStyle/>
          <a:p>
            <a:pPr defTabSz="914252">
              <a:defRPr/>
            </a:pPr>
            <a:fld id="{F5FF3707-3FCC-4E7B-B4B8-677ED48EA7C2}" type="slidenum">
              <a:rPr kumimoji="1" lang="ja-JP" altLang="en-US">
                <a:solidFill>
                  <a:prstClr val="black"/>
                </a:solidFill>
                <a:latin typeface="游ゴシック" panose="020F0502020204030204"/>
                <a:ea typeface="游ゴシック" panose="020B0400000000000000" pitchFamily="50" charset="-128"/>
              </a:rPr>
              <a:pPr defTabSz="914252">
                <a:defRPr/>
              </a:pPr>
              <a:t>11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52972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75CD7-4DD6-AE31-A803-EF495A8313E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EC9EFC-ED76-F38B-053B-98BD08D9AFA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7772E15-3474-C5D4-5093-1682125E374B}"/>
              </a:ext>
            </a:extLst>
          </p:cNvPr>
          <p:cNvSpPr>
            <a:spLocks noGrp="1"/>
          </p:cNvSpPr>
          <p:nvPr>
            <p:ph type="body" idx="1"/>
          </p:nvPr>
        </p:nvSpPr>
        <p:spPr/>
        <p:txBody>
          <a:bodyPr/>
          <a:lstStyle/>
          <a:p>
            <a:r>
              <a:rPr kumimoji="1" lang="ja-JP" altLang="en-US" dirty="0"/>
              <a:t>３点目は国内での株価指数の高さです。</a:t>
            </a:r>
            <a:endParaRPr kumimoji="1" lang="en-US" altLang="ja-JP" dirty="0"/>
          </a:p>
          <a:p>
            <a:pPr marL="175477" indent="-175477"/>
            <a:r>
              <a:rPr lang="ja-JP" altLang="en-US" sz="1200" dirty="0">
                <a:solidFill>
                  <a:prstClr val="black"/>
                </a:solidFill>
                <a:latin typeface="ＭＳ Ｐゴシック"/>
              </a:rPr>
              <a:t>平成</a:t>
            </a:r>
            <a:r>
              <a:rPr lang="en-US" altLang="ja-JP" sz="1200" dirty="0">
                <a:solidFill>
                  <a:prstClr val="black"/>
                </a:solidFill>
                <a:latin typeface="ＭＳ Ｐゴシック"/>
              </a:rPr>
              <a:t>29</a:t>
            </a:r>
            <a:r>
              <a:rPr lang="ja-JP" altLang="en-US" sz="1200" dirty="0">
                <a:solidFill>
                  <a:prstClr val="black"/>
                </a:solidFill>
                <a:latin typeface="ＭＳ Ｐゴシック"/>
              </a:rPr>
              <a:t>年頃から「なでしこ銘柄」選定企業の方が株価指数が高い傾向がみられ、コロナウイルス感染拡大の影響を受けた後も「なでしこ銘柄」選定企業の回復力がうかがえます。</a:t>
            </a:r>
            <a:endParaRPr lang="en-US" altLang="ja-JP" sz="1200" dirty="0">
              <a:solidFill>
                <a:prstClr val="black"/>
              </a:solidFill>
              <a:latin typeface="ＭＳ Ｐゴシック"/>
            </a:endParaRPr>
          </a:p>
        </p:txBody>
      </p:sp>
      <p:sp>
        <p:nvSpPr>
          <p:cNvPr id="4" name="スライド番号プレースホルダー 3">
            <a:extLst>
              <a:ext uri="{FF2B5EF4-FFF2-40B4-BE49-F238E27FC236}">
                <a16:creationId xmlns:a16="http://schemas.microsoft.com/office/drawing/2014/main" id="{7B7F4A29-AC3A-267B-DD08-24FDB9953DE4}"/>
              </a:ext>
            </a:extLst>
          </p:cNvPr>
          <p:cNvSpPr>
            <a:spLocks noGrp="1"/>
          </p:cNvSpPr>
          <p:nvPr>
            <p:ph type="sldNum" sz="quarter" idx="5"/>
          </p:nvPr>
        </p:nvSpPr>
        <p:spPr/>
        <p:txBody>
          <a:bodyPr/>
          <a:lstStyle/>
          <a:p>
            <a:pPr defTabSz="914252">
              <a:defRPr/>
            </a:pPr>
            <a:fld id="{F5FF3707-3FCC-4E7B-B4B8-677ED48EA7C2}" type="slidenum">
              <a:rPr kumimoji="1" lang="ja-JP" altLang="en-US">
                <a:solidFill>
                  <a:prstClr val="black"/>
                </a:solidFill>
                <a:latin typeface="游ゴシック" panose="020F0502020204030204"/>
                <a:ea typeface="游ゴシック" panose="020B0400000000000000" pitchFamily="50" charset="-128"/>
              </a:rPr>
              <a:pPr defTabSz="914252">
                <a:defRPr/>
              </a:pPr>
              <a:t>12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400011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08BDD-BB27-81DE-30A1-29EA17CD3C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2F2A622-8758-8026-9042-62F8E031461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C82551-F75D-51C0-28BC-305A4CD6AE24}"/>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４点目は海外での株価指数の高さです。</a:t>
            </a:r>
            <a:endParaRPr kumimoji="1" lang="en-US" altLang="ja-JP" dirty="0"/>
          </a:p>
          <a:p>
            <a:r>
              <a:rPr lang="ja-JP" altLang="en-US" sz="1200" dirty="0">
                <a:solidFill>
                  <a:prstClr val="black"/>
                </a:solidFill>
                <a:latin typeface="ＭＳ Ｐゴシック"/>
              </a:rPr>
              <a:t>経営幹部における女性の割合が高い企業では、株価パフォーマンスが高いというデータがあります。</a:t>
            </a:r>
            <a:endParaRPr kumimoji="1" lang="ja-JP" altLang="en-US" dirty="0"/>
          </a:p>
        </p:txBody>
      </p:sp>
      <p:sp>
        <p:nvSpPr>
          <p:cNvPr id="4" name="スライド番号プレースホルダー 3">
            <a:extLst>
              <a:ext uri="{FF2B5EF4-FFF2-40B4-BE49-F238E27FC236}">
                <a16:creationId xmlns:a16="http://schemas.microsoft.com/office/drawing/2014/main" id="{65FBB54E-9AC3-C9E0-AA02-4039568BE027}"/>
              </a:ext>
            </a:extLst>
          </p:cNvPr>
          <p:cNvSpPr>
            <a:spLocks noGrp="1"/>
          </p:cNvSpPr>
          <p:nvPr>
            <p:ph type="sldNum" sz="quarter" idx="5"/>
          </p:nvPr>
        </p:nvSpPr>
        <p:spPr/>
        <p:txBody>
          <a:bodyPr/>
          <a:lstStyle/>
          <a:p>
            <a:pPr defTabSz="914252">
              <a:defRPr/>
            </a:pPr>
            <a:fld id="{F5FF3707-3FCC-4E7B-B4B8-677ED48EA7C2}" type="slidenum">
              <a:rPr kumimoji="1" lang="ja-JP" altLang="en-US">
                <a:solidFill>
                  <a:prstClr val="black"/>
                </a:solidFill>
                <a:latin typeface="游ゴシック" panose="020F0502020204030204"/>
                <a:ea typeface="游ゴシック" panose="020B0400000000000000" pitchFamily="50" charset="-128"/>
              </a:rPr>
              <a:pPr defTabSz="914252">
                <a:defRPr/>
              </a:pPr>
              <a:t>13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184416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女性活躍に取り組むことはたくさんのメリットを生む一方で、逆に取り組まないことはリスクになります。</a:t>
            </a:r>
            <a:endParaRPr kumimoji="1" lang="en-US" altLang="ja-JP" dirty="0"/>
          </a:p>
          <a:p>
            <a:pPr>
              <a:buNone/>
            </a:pPr>
            <a:r>
              <a:rPr lang="ja-JP" altLang="en-US" sz="1600" b="1" kern="100" dirty="0">
                <a:effectLst/>
                <a:latin typeface="游ゴシック" panose="020B0400000000000000" pitchFamily="50" charset="-128"/>
                <a:ea typeface="游ゴシック" panose="020B0400000000000000" pitchFamily="50" charset="-128"/>
                <a:cs typeface="Courier New" panose="02070309020205020404" pitchFamily="49" charset="0"/>
              </a:rPr>
              <a:t>不祥事を起こす組織の特徴の１つとして、</a:t>
            </a:r>
            <a:r>
              <a:rPr lang="ja-JP" altLang="en-US" sz="1600" b="1" kern="100" dirty="0">
                <a:latin typeface="游ゴシック" panose="020B0400000000000000" pitchFamily="50" charset="-128"/>
                <a:ea typeface="游ゴシック" panose="020B0400000000000000" pitchFamily="50" charset="-128"/>
                <a:cs typeface="Courier New" panose="02070309020205020404" pitchFamily="49" charset="0"/>
              </a:rPr>
              <a:t>「同質性」が高いことがあげられます。</a:t>
            </a:r>
            <a:endParaRPr lang="en-US" altLang="ja-JP" sz="1600" b="1"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en-US" sz="1600" b="1" kern="100" dirty="0">
                <a:latin typeface="游ゴシック" panose="020B0400000000000000" pitchFamily="50" charset="-128"/>
                <a:ea typeface="游ゴシック" panose="020B0400000000000000" pitchFamily="50" charset="-128"/>
                <a:cs typeface="Courier New" panose="02070309020205020404" pitchFamily="49" charset="0"/>
              </a:rPr>
              <a:t>その同質性の高さからグループシンク、</a:t>
            </a:r>
            <a:r>
              <a:rPr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個人の総和よりもレベルの低い意思決定をしてしまうこと、が組織内で起きているということです。</a:t>
            </a:r>
            <a:endParaRPr lang="en-US" altLang="ja-JP"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kumimoji="1"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つまり、性別に偏りがある組織は同質性が高く、不祥事のリスクが高いと言えます。</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14</a:t>
            </a:fld>
            <a:endParaRPr lang="en-US" altLang="ja-JP" dirty="0"/>
          </a:p>
        </p:txBody>
      </p:sp>
    </p:spTree>
    <p:extLst>
      <p:ext uri="{BB962C8B-B14F-4D97-AF65-F5344CB8AC3E}">
        <p14:creationId xmlns:p14="http://schemas.microsoft.com/office/powerpoint/2010/main" val="3082773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続きまして</a:t>
            </a:r>
            <a:r>
              <a:rPr lang="ja-JP" altLang="ja-JP" dirty="0"/>
              <a:t>、</a:t>
            </a:r>
            <a:r>
              <a:rPr lang="en-US" altLang="ja-JP" dirty="0"/>
              <a:t>2024</a:t>
            </a:r>
            <a:r>
              <a:rPr lang="ja-JP" altLang="ja-JP" dirty="0"/>
              <a:t>年度</a:t>
            </a:r>
            <a:r>
              <a:rPr lang="ja-JP" altLang="en-US" dirty="0"/>
              <a:t>に愛知県が行った調査</a:t>
            </a:r>
            <a:r>
              <a:rPr lang="ja-JP" altLang="ja-JP" dirty="0"/>
              <a:t>結果によるもので</a:t>
            </a:r>
            <a:r>
              <a:rPr lang="ja-JP" altLang="en-US" dirty="0"/>
              <a:t>すが</a:t>
            </a:r>
            <a:r>
              <a:rPr lang="ja-JP" altLang="ja-JP" dirty="0"/>
              <a:t>、</a:t>
            </a:r>
            <a:r>
              <a:rPr lang="ja-JP" altLang="en-US" dirty="0"/>
              <a:t>この５年間で女性管理職数が増加した企業のうち、過去３年間の「売上高」「生産性」が増加したと回答した企業の割合は、女性管理職数が「変化なし」「減少」の場合より高くなっており、女性管理職が増加するほど業績が向上する傾向が見られます。</a:t>
            </a:r>
            <a:endParaRPr lang="en-US" altLang="ja-JP"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15</a:t>
            </a:fld>
            <a:endParaRPr lang="en-US" altLang="ja-JP" dirty="0"/>
          </a:p>
        </p:txBody>
      </p:sp>
    </p:spTree>
    <p:extLst>
      <p:ext uri="{BB962C8B-B14F-4D97-AF65-F5344CB8AC3E}">
        <p14:creationId xmlns:p14="http://schemas.microsoft.com/office/powerpoint/2010/main" val="374621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a:t>
            </a:r>
            <a:r>
              <a:rPr lang="ja-JP" altLang="ja-JP" dirty="0"/>
              <a:t>こちらも、同じ調査で、　女性の活躍推進に取り組んだことによるメリットをお尋ねしたものですが、</a:t>
            </a:r>
            <a:endParaRPr lang="en-US" altLang="ja-JP" dirty="0"/>
          </a:p>
          <a:p>
            <a:r>
              <a:rPr lang="ja-JP" altLang="ja-JP" dirty="0"/>
              <a:t>多くの企業において、「女性のモチベーションが向上した」、　「仕事の効率化や業務の改善が進んだ」、「</a:t>
            </a:r>
            <a:r>
              <a:rPr lang="ja-JP" altLang="en-US" dirty="0"/>
              <a:t>仕事と家庭の両立がしやすくなった</a:t>
            </a:r>
            <a:r>
              <a:rPr lang="ja-JP" altLang="ja-JP" dirty="0"/>
              <a:t>」といった</a:t>
            </a:r>
            <a:r>
              <a:rPr lang="ja-JP" altLang="en-US" dirty="0"/>
              <a:t>利点があるとのことです</a:t>
            </a:r>
            <a:r>
              <a:rPr lang="ja-JP" altLang="ja-JP" dirty="0"/>
              <a:t>。</a:t>
            </a:r>
            <a:endParaRPr lang="en-US" altLang="ja-JP" dirty="0"/>
          </a:p>
          <a:p>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　</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16</a:t>
            </a:fld>
            <a:endParaRPr lang="en-US" altLang="ja-JP" dirty="0"/>
          </a:p>
        </p:txBody>
      </p:sp>
    </p:spTree>
    <p:extLst>
      <p:ext uri="{BB962C8B-B14F-4D97-AF65-F5344CB8AC3E}">
        <p14:creationId xmlns:p14="http://schemas.microsoft.com/office/powerpoint/2010/main" val="2247416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5488" y="741363"/>
            <a:ext cx="5346700" cy="3700462"/>
          </a:xfrm>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こちらは女性の活躍を巡る状況について、愛知県、全国のデータを一覧にしたものです。①以外のデータ全てについて、本県は全国を下回っており、女性の活躍に関して課題を多く持っていると考えることが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pPr defTabSz="909523">
              <a:defRPr/>
            </a:pPr>
            <a:fld id="{EB843745-172B-4DE1-9C3E-2A41D3A5A4B5}" type="slidenum">
              <a:rPr lang="ja-JP" altLang="en-US">
                <a:solidFill>
                  <a:srgbClr val="000000"/>
                </a:solidFill>
              </a:rPr>
              <a:pPr defTabSz="909523">
                <a:defRPr/>
              </a:pPr>
              <a:t>17</a:t>
            </a:fld>
            <a:endParaRPr lang="ja-JP" altLang="en-US">
              <a:solidFill>
                <a:srgbClr val="000000"/>
              </a:solidFill>
            </a:endParaRPr>
          </a:p>
        </p:txBody>
      </p:sp>
    </p:spTree>
    <p:extLst>
      <p:ext uri="{BB962C8B-B14F-4D97-AF65-F5344CB8AC3E}">
        <p14:creationId xmlns:p14="http://schemas.microsoft.com/office/powerpoint/2010/main" val="1917064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　</a:t>
            </a:r>
            <a:r>
              <a:rPr kumimoji="1" lang="ja-JP" altLang="en-US" dirty="0"/>
              <a:t>ここまでは、人口減少時代において、女性が重要な労働力の担い手となること、また、多様性を取り入れ、女性活躍に取り組むことが、優秀な人材確保や業績アップにつながり、社会的に高く評価され、企業を強くする好循環になることを御確認いただきました。</a:t>
            </a:r>
            <a:endParaRPr kumimoji="1" lang="en-US" altLang="ja-JP" dirty="0"/>
          </a:p>
          <a:p>
            <a:endParaRPr lang="en-US" altLang="ja-JP" dirty="0"/>
          </a:p>
          <a:p>
            <a:r>
              <a:rPr lang="ja-JP" altLang="ja-JP" dirty="0"/>
              <a:t>続きまして、愛知県の取組について御説明いたします。</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18</a:t>
            </a:fld>
            <a:endParaRPr lang="en-US" altLang="ja-JP" dirty="0"/>
          </a:p>
        </p:txBody>
      </p:sp>
    </p:spTree>
    <p:extLst>
      <p:ext uri="{BB962C8B-B14F-4D97-AF65-F5344CB8AC3E}">
        <p14:creationId xmlns:p14="http://schemas.microsoft.com/office/powerpoint/2010/main" val="154182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本日はまず、</a:t>
            </a:r>
            <a:r>
              <a:rPr lang="en-US" altLang="ja-JP" dirty="0"/>
              <a:t>【</a:t>
            </a:r>
            <a:r>
              <a:rPr lang="ja-JP" altLang="en-US" dirty="0"/>
              <a:t>女性の活躍を巡る状況</a:t>
            </a:r>
            <a:r>
              <a:rPr lang="en-US" altLang="ja-JP" dirty="0"/>
              <a:t>】</a:t>
            </a:r>
            <a:r>
              <a:rPr lang="ja-JP" altLang="en-US" dirty="0"/>
              <a:t>としまして、「今なぜ女性活躍が必要なのか」、「女性活躍に取り組む</a:t>
            </a:r>
            <a:r>
              <a:rPr lang="ja-JP" altLang="ja-JP" dirty="0"/>
              <a:t>メリット</a:t>
            </a:r>
            <a:r>
              <a:rPr lang="ja-JP" altLang="en-US" dirty="0"/>
              <a:t>」についてご説明し、その後、</a:t>
            </a:r>
            <a:r>
              <a:rPr lang="ja-JP" altLang="ja-JP" dirty="0"/>
              <a:t>本県が取り組んでいる</a:t>
            </a:r>
            <a:r>
              <a:rPr lang="ja-JP" altLang="en-US" dirty="0"/>
              <a:t>施策の中から、とりわけ３つの制度の御紹介をしたいと思っております。どうぞよろしくお願いいたします。</a:t>
            </a:r>
            <a:r>
              <a:rPr kumimoji="1" lang="ja-JP" altLang="en-US" dirty="0"/>
              <a:t>　</a:t>
            </a:r>
            <a:endParaRPr kumimoji="1" lang="en-US" altLang="ja-JP" dirty="0"/>
          </a:p>
          <a:p>
            <a:r>
              <a:rPr lang="ja-JP" altLang="en-US" dirty="0"/>
              <a:t>　</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1</a:t>
            </a:fld>
            <a:endParaRPr lang="en-US" altLang="ja-JP" dirty="0"/>
          </a:p>
        </p:txBody>
      </p:sp>
    </p:spTree>
    <p:extLst>
      <p:ext uri="{BB962C8B-B14F-4D97-AF65-F5344CB8AC3E}">
        <p14:creationId xmlns:p14="http://schemas.microsoft.com/office/powerpoint/2010/main" val="237807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94345" y="4695564"/>
            <a:ext cx="5677900" cy="4447672"/>
          </a:xfrm>
        </p:spPr>
        <p:txBody>
          <a:bodyPr/>
          <a:lstStyle/>
          <a:p>
            <a:r>
              <a:rPr kumimoji="1" lang="ja-JP" altLang="en-US" dirty="0"/>
              <a:t>県では、「女性が元気に働き続けられる愛知」の実現に向けて、働く場における女性の「定着」と「活躍」の場の拡大を図るため、全庁を挙げて「あいち女性の活躍促進プロジェクト」を推進しています。</a:t>
            </a:r>
            <a:endParaRPr kumimoji="1" lang="en-US" altLang="ja-JP" dirty="0"/>
          </a:p>
        </p:txBody>
      </p:sp>
      <p:sp>
        <p:nvSpPr>
          <p:cNvPr id="4" name="スライド番号プレースホルダー 3"/>
          <p:cNvSpPr>
            <a:spLocks noGrp="1"/>
          </p:cNvSpPr>
          <p:nvPr>
            <p:ph type="sldNum" sz="quarter" idx="10"/>
          </p:nvPr>
        </p:nvSpPr>
        <p:spPr/>
        <p:txBody>
          <a:bodyPr/>
          <a:lstStyle/>
          <a:p>
            <a:pPr defTabSz="914290">
              <a:defRPr/>
            </a:pPr>
            <a:fld id="{2C23D25C-5266-4A51-AB6E-2812111556CF}" type="slidenum">
              <a:rPr lang="en-US" altLang="ja-JP">
                <a:solidFill>
                  <a:srgbClr val="000000"/>
                </a:solidFill>
              </a:rPr>
              <a:pPr defTabSz="914290">
                <a:defRPr/>
              </a:pPr>
              <a:t>19</a:t>
            </a:fld>
            <a:endParaRPr lang="en-US" altLang="ja-JP" dirty="0">
              <a:solidFill>
                <a:srgbClr val="000000"/>
              </a:solidFill>
            </a:endParaRPr>
          </a:p>
        </p:txBody>
      </p:sp>
    </p:spTree>
    <p:extLst>
      <p:ext uri="{BB962C8B-B14F-4D97-AF65-F5344CB8AC3E}">
        <p14:creationId xmlns:p14="http://schemas.microsoft.com/office/powerpoint/2010/main" val="1861505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93372" y="4664067"/>
            <a:ext cx="5579607" cy="4417836"/>
          </a:xfrm>
        </p:spPr>
        <p:txBody>
          <a:bodyPr/>
          <a:lstStyle/>
          <a:p>
            <a:r>
              <a:rPr lang="ja-JP" altLang="en-US" dirty="0"/>
              <a:t>　冒頭に、３つの制度をご紹介したい旨申し上げましたが、</a:t>
            </a:r>
            <a:endParaRPr lang="en-US" altLang="ja-JP" dirty="0"/>
          </a:p>
          <a:p>
            <a:r>
              <a:rPr lang="ja-JP" altLang="en-US" dirty="0"/>
              <a:t>　県では、今から御説明をします３つの制度を根幹に据えて、女性活躍の促進に取り組んでおります。</a:t>
            </a:r>
            <a:endParaRPr lang="en-US" altLang="ja-JP" dirty="0"/>
          </a:p>
          <a:p>
            <a:endParaRPr lang="en-US" altLang="ja-JP" dirty="0"/>
          </a:p>
          <a:p>
            <a:r>
              <a:rPr lang="ja-JP" altLang="en-US" dirty="0"/>
              <a:t>　まず一つ目が、</a:t>
            </a:r>
            <a:r>
              <a:rPr lang="ja-JP" altLang="ja-JP" dirty="0"/>
              <a:t>「女性の活躍促進宣言」です。</a:t>
            </a:r>
          </a:p>
          <a:p>
            <a:r>
              <a:rPr lang="ja-JP" altLang="en-US" dirty="0"/>
              <a:t>　</a:t>
            </a:r>
            <a:r>
              <a:rPr lang="ja-JP" altLang="ja-JP" dirty="0"/>
              <a:t>女性の活躍に向けてこんなことをやっています、これからやりますといった「組織トップからのメッセージ」や「今後の取組内容」など、企業の実情に応じた「宣言」を、県にご提出いただくものです。</a:t>
            </a:r>
          </a:p>
          <a:p>
            <a:r>
              <a:rPr lang="ja-JP" altLang="en-US" dirty="0"/>
              <a:t>　</a:t>
            </a:r>
            <a:r>
              <a:rPr lang="ja-JP" altLang="ja-JP" dirty="0"/>
              <a:t>宣言企業名は、県の「女性の活躍促進応援サイト」に掲載し、企業名をＰＲ</a:t>
            </a:r>
            <a:r>
              <a:rPr lang="ja-JP" altLang="en-US" dirty="0"/>
              <a:t>しております</a:t>
            </a:r>
            <a:r>
              <a:rPr lang="ja-JP" altLang="ja-JP" dirty="0"/>
              <a:t>。</a:t>
            </a:r>
            <a:endParaRPr lang="en-US" altLang="ja-JP"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20</a:t>
            </a:fld>
            <a:endParaRPr lang="en-US" altLang="ja-JP" dirty="0"/>
          </a:p>
        </p:txBody>
      </p:sp>
    </p:spTree>
    <p:extLst>
      <p:ext uri="{BB962C8B-B14F-4D97-AF65-F5344CB8AC3E}">
        <p14:creationId xmlns:p14="http://schemas.microsoft.com/office/powerpoint/2010/main" val="743938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２つ目の制度が、</a:t>
            </a:r>
            <a:r>
              <a:rPr lang="ja-JP" altLang="ja-JP" dirty="0"/>
              <a:t>「あいち女性輝きカンパニー」</a:t>
            </a:r>
            <a:r>
              <a:rPr lang="ja-JP" altLang="en-US" dirty="0"/>
              <a:t>の</a:t>
            </a:r>
            <a:r>
              <a:rPr lang="ja-JP" altLang="ja-JP" dirty="0"/>
              <a:t>認証</a:t>
            </a:r>
            <a:r>
              <a:rPr lang="ja-JP" altLang="en-US" dirty="0"/>
              <a:t>です</a:t>
            </a:r>
            <a:r>
              <a:rPr lang="ja-JP" altLang="ja-JP" dirty="0"/>
              <a:t>。</a:t>
            </a:r>
            <a:r>
              <a:rPr lang="ja-JP" altLang="en-US" dirty="0"/>
              <a:t>こちらは、「宣言」の次のステップとなります。</a:t>
            </a:r>
            <a:endParaRPr lang="ja-JP" altLang="ja-JP" dirty="0"/>
          </a:p>
          <a:p>
            <a:r>
              <a:rPr lang="ja-JP" altLang="en-US" dirty="0"/>
              <a:t>　</a:t>
            </a:r>
            <a:r>
              <a:rPr lang="ja-JP" altLang="ja-JP" dirty="0"/>
              <a:t>女性活躍に向けたトップの意識表明や、募集・採用拡大、</a:t>
            </a:r>
            <a:r>
              <a:rPr lang="ja-JP" altLang="en-US" dirty="0"/>
              <a:t>　</a:t>
            </a:r>
            <a:r>
              <a:rPr lang="ja-JP" altLang="ja-JP" dirty="0"/>
              <a:t>育成・登用、</a:t>
            </a:r>
            <a:r>
              <a:rPr lang="ja-JP" altLang="en-US" dirty="0"/>
              <a:t>　</a:t>
            </a:r>
            <a:r>
              <a:rPr lang="ja-JP" altLang="ja-JP" dirty="0"/>
              <a:t>仕事と家庭の両立支援等</a:t>
            </a:r>
            <a:r>
              <a:rPr lang="ja-JP" altLang="en-US" dirty="0"/>
              <a:t>　</a:t>
            </a:r>
            <a:r>
              <a:rPr lang="ja-JP" altLang="ja-JP" dirty="0"/>
              <a:t>に取り組んでいただくことで、認証が受けられます。</a:t>
            </a:r>
            <a:endParaRPr lang="en-US" altLang="ja-JP" dirty="0"/>
          </a:p>
          <a:p>
            <a:endParaRPr lang="ja-JP" altLang="ja-JP" dirty="0"/>
          </a:p>
          <a:p>
            <a:r>
              <a:rPr lang="ja-JP" altLang="en-US" dirty="0"/>
              <a:t>　認証</a:t>
            </a:r>
            <a:r>
              <a:rPr lang="ja-JP" altLang="ja-JP" dirty="0"/>
              <a:t>を受けますと、ロゴマークを、商品や広告、名刺等に御使用いただくことができます</a:t>
            </a:r>
            <a:r>
              <a:rPr lang="ja-JP" altLang="en-US" dirty="0"/>
              <a:t>。</a:t>
            </a:r>
            <a:endParaRPr lang="en-US" altLang="ja-JP" dirty="0"/>
          </a:p>
          <a:p>
            <a:r>
              <a:rPr lang="ja-JP" altLang="ja-JP" dirty="0"/>
              <a:t>女性活躍に積極的に取り組んでいる企業であることを、このロゴマークの活用などにより、社内外に発信していただき、企業のイメージアップを図っていただけます。</a:t>
            </a:r>
          </a:p>
          <a:p>
            <a:r>
              <a:rPr lang="ja-JP" altLang="en-US" dirty="0"/>
              <a:t>　</a:t>
            </a:r>
            <a:r>
              <a:rPr lang="ja-JP" altLang="ja-JP" dirty="0"/>
              <a:t>また、県の公契約における加点評価の対象になります。</a:t>
            </a:r>
            <a:r>
              <a:rPr lang="ja-JP" altLang="en-US" dirty="0"/>
              <a:t>　　　　</a:t>
            </a:r>
            <a:endParaRPr lang="ja-JP" altLang="ja-JP" dirty="0"/>
          </a:p>
          <a:p>
            <a:r>
              <a:rPr lang="ja-JP" altLang="ja-JP" dirty="0"/>
              <a:t>　</a:t>
            </a:r>
            <a:endParaRPr kumimoji="1" lang="ja-JP" altLang="en-US" dirty="0"/>
          </a:p>
        </p:txBody>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21</a:t>
            </a:fld>
            <a:endParaRPr kumimoji="1" lang="ja-JP" altLang="en-US"/>
          </a:p>
        </p:txBody>
      </p:sp>
    </p:spTree>
    <p:extLst>
      <p:ext uri="{BB962C8B-B14F-4D97-AF65-F5344CB8AC3E}">
        <p14:creationId xmlns:p14="http://schemas.microsoft.com/office/powerpoint/2010/main" val="2323979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あいち女性輝きカンパニーの認証を受けるには、こちらの項目のうち、</a:t>
            </a:r>
            <a:r>
              <a:rPr kumimoji="1" lang="en-US" altLang="ja-JP" dirty="0"/>
              <a:t>A</a:t>
            </a:r>
            <a:r>
              <a:rPr kumimoji="1" lang="ja-JP" altLang="en-US" dirty="0"/>
              <a:t>で２項目、</a:t>
            </a:r>
            <a:r>
              <a:rPr kumimoji="1" lang="en-US" altLang="ja-JP" dirty="0"/>
              <a:t>B</a:t>
            </a:r>
            <a:r>
              <a:rPr kumimoji="1" lang="ja-JP" altLang="en-US" dirty="0"/>
              <a:t>で３項目、</a:t>
            </a:r>
            <a:r>
              <a:rPr kumimoji="1" lang="en-US" altLang="ja-JP" dirty="0"/>
              <a:t>C</a:t>
            </a:r>
            <a:r>
              <a:rPr kumimoji="1" lang="ja-JP" altLang="en-US" dirty="0"/>
              <a:t>で２項目の取組を実施していると申請が可能です。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22</a:t>
            </a:fld>
            <a:endParaRPr kumimoji="1" lang="ja-JP" altLang="en-US"/>
          </a:p>
        </p:txBody>
      </p:sp>
    </p:spTree>
    <p:extLst>
      <p:ext uri="{BB962C8B-B14F-4D97-AF65-F5344CB8AC3E}">
        <p14:creationId xmlns:p14="http://schemas.microsoft.com/office/powerpoint/2010/main" val="1568481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３つ目の制度は、この</a:t>
            </a:r>
            <a:r>
              <a:rPr lang="ja-JP" altLang="ja-JP" dirty="0"/>
              <a:t>「あいち女性輝きカンパニー」</a:t>
            </a:r>
            <a:r>
              <a:rPr lang="ja-JP" altLang="en-US" dirty="0"/>
              <a:t>の</a:t>
            </a:r>
            <a:r>
              <a:rPr lang="ja-JP" altLang="ja-JP" dirty="0"/>
              <a:t>認証の中から、特に優れた取組を行っている企業</a:t>
            </a:r>
            <a:r>
              <a:rPr lang="ja-JP" altLang="en-US" dirty="0"/>
              <a:t>に対する</a:t>
            </a:r>
            <a:r>
              <a:rPr lang="ja-JP" altLang="ja-JP" dirty="0"/>
              <a:t>優良企業表彰</a:t>
            </a:r>
            <a:r>
              <a:rPr lang="ja-JP" altLang="en-US" dirty="0"/>
              <a:t>です</a:t>
            </a:r>
            <a:r>
              <a:rPr lang="ja-JP" altLang="ja-JP" dirty="0"/>
              <a:t>。</a:t>
            </a:r>
            <a:endParaRPr lang="en-US" altLang="ja-JP" dirty="0"/>
          </a:p>
          <a:p>
            <a:r>
              <a:rPr lang="ja-JP" altLang="en-US" dirty="0"/>
              <a:t>　</a:t>
            </a:r>
            <a:r>
              <a:rPr lang="ja-JP" altLang="ja-JP" dirty="0"/>
              <a:t>例年</a:t>
            </a:r>
            <a:r>
              <a:rPr lang="en-US" altLang="ja-JP" dirty="0"/>
              <a:t>11</a:t>
            </a:r>
            <a:r>
              <a:rPr lang="ja-JP" altLang="ja-JP" dirty="0"/>
              <a:t>月頃に開催</a:t>
            </a:r>
            <a:r>
              <a:rPr lang="ja-JP" altLang="en-US" dirty="0"/>
              <a:t>する</a:t>
            </a:r>
            <a:r>
              <a:rPr lang="ja-JP" altLang="ja-JP" dirty="0"/>
              <a:t>「あいち女性の活躍促進サミット」において、表彰式を執り行い、取組内容等をご発表いただ</a:t>
            </a:r>
            <a:r>
              <a:rPr lang="ja-JP" altLang="en-US" dirty="0"/>
              <a:t>き、</a:t>
            </a:r>
            <a:r>
              <a:rPr lang="ja-JP" altLang="ja-JP" dirty="0"/>
              <a:t>県としても、広くＰＲをさせていただいております。</a:t>
            </a:r>
            <a:endParaRPr lang="en-US" altLang="ja-JP" dirty="0"/>
          </a:p>
          <a:p>
            <a:r>
              <a:rPr lang="ja-JP" altLang="en-US" dirty="0">
                <a:solidFill>
                  <a:srgbClr val="FF0000"/>
                </a:solidFill>
              </a:rPr>
              <a:t>　なお、</a:t>
            </a:r>
            <a:r>
              <a:rPr lang="en-US" altLang="ja-JP" dirty="0">
                <a:solidFill>
                  <a:srgbClr val="FF0000"/>
                </a:solidFill>
              </a:rPr>
              <a:t>2024</a:t>
            </a:r>
            <a:r>
              <a:rPr lang="ja-JP" altLang="en-US" dirty="0">
                <a:solidFill>
                  <a:srgbClr val="FF0000"/>
                </a:solidFill>
              </a:rPr>
              <a:t>年度から、「</a:t>
            </a:r>
            <a:r>
              <a:rPr lang="en-US" altLang="ja-JP" dirty="0">
                <a:solidFill>
                  <a:srgbClr val="FF0000"/>
                </a:solidFill>
              </a:rPr>
              <a:t>300</a:t>
            </a:r>
            <a:r>
              <a:rPr lang="ja-JP" altLang="en-US" dirty="0">
                <a:solidFill>
                  <a:srgbClr val="FF0000"/>
                </a:solidFill>
              </a:rPr>
              <a:t>人以下の部」を、「建設業の部」「製造業の部」「その他業種の部」の３部門に細分化し、本県の中小企業で比較的高い割合を占める建設業と製造業において、取組の裾野を一層広げてまいりたいと考えております。</a:t>
            </a:r>
            <a:endParaRPr lang="en-US" altLang="ja-JP" dirty="0">
              <a:solidFill>
                <a:srgbClr val="FF0000"/>
              </a:solidFill>
            </a:endParaRPr>
          </a:p>
          <a:p>
            <a:endParaRPr lang="en-US" altLang="ja-JP" dirty="0"/>
          </a:p>
          <a:p>
            <a:endParaRPr lang="en-US" altLang="ja-JP" dirty="0"/>
          </a:p>
        </p:txBody>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23</a:t>
            </a:fld>
            <a:endParaRPr kumimoji="1" lang="ja-JP" altLang="en-US"/>
          </a:p>
        </p:txBody>
      </p:sp>
    </p:spTree>
    <p:extLst>
      <p:ext uri="{BB962C8B-B14F-4D97-AF65-F5344CB8AC3E}">
        <p14:creationId xmlns:p14="http://schemas.microsoft.com/office/powerpoint/2010/main" val="1059704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こちらは歴代の表彰企業一覧になります。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solidFill>
                  <a:srgbClr val="FF0000"/>
                </a:solidFill>
              </a:rPr>
              <a:t>ここまでが、特に覚えていただきたい３つの制度の御紹介でした。</a:t>
            </a:r>
            <a:endParaRPr lang="en-US" altLang="ja-JP" dirty="0">
              <a:solidFill>
                <a:srgbClr val="FF0000"/>
              </a:solidFill>
            </a:endParaRP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24</a:t>
            </a:fld>
            <a:endParaRPr lang="en-US" altLang="ja-JP" dirty="0"/>
          </a:p>
        </p:txBody>
      </p:sp>
    </p:spTree>
    <p:extLst>
      <p:ext uri="{BB962C8B-B14F-4D97-AF65-F5344CB8AC3E}">
        <p14:creationId xmlns:p14="http://schemas.microsoft.com/office/powerpoint/2010/main" val="2408553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25</a:t>
            </a:fld>
            <a:endParaRPr kumimoji="1" lang="ja-JP" altLang="en-US"/>
          </a:p>
        </p:txBody>
      </p:sp>
      <p:sp>
        <p:nvSpPr>
          <p:cNvPr id="6" name="ノート プレースホルダー 5">
            <a:extLst>
              <a:ext uri="{FF2B5EF4-FFF2-40B4-BE49-F238E27FC236}">
                <a16:creationId xmlns:a16="http://schemas.microsoft.com/office/drawing/2014/main" id="{7E1C34A3-6C2B-5358-58F1-40AB816071D5}"/>
              </a:ext>
            </a:extLst>
          </p:cNvPr>
          <p:cNvSpPr>
            <a:spLocks noGrp="1"/>
          </p:cNvSpPr>
          <p:nvPr>
            <p:ph type="body" sz="quarter" idx="3"/>
          </p:nvPr>
        </p:nvSpPr>
        <p:spPr/>
        <p:txBody>
          <a:bodyPr/>
          <a:lstStyle/>
          <a:p>
            <a:r>
              <a:rPr lang="ja-JP" altLang="en-US" dirty="0"/>
              <a:t>その他の県の事業としましては、「あいち女性輝きカンパニー」の認証を受けた企業・団体のうち、手を挙げていただいた方に、プロモーションリーダーとなっていただき、カンパニー認証などの働き掛けや県の事業へのご協力をいただく、</a:t>
            </a:r>
            <a:r>
              <a:rPr lang="en-US" altLang="ja-JP" dirty="0"/>
              <a:t>【</a:t>
            </a:r>
            <a:r>
              <a:rPr lang="ja-JP" altLang="en-US" dirty="0"/>
              <a:t>女性の活躍プロモーション事業</a:t>
            </a:r>
            <a:r>
              <a:rPr lang="en-US" altLang="ja-JP" dirty="0"/>
              <a:t>】</a:t>
            </a:r>
            <a:r>
              <a:rPr lang="ja-JP" altLang="en-US" dirty="0"/>
              <a:t>や</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ja-JP" dirty="0"/>
              <a:t>取組は始めたいけれど、何から手をつけていいのか分からないといった場合等</a:t>
            </a:r>
            <a:r>
              <a:rPr lang="ja-JP" altLang="en-US" dirty="0"/>
              <a:t>に</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ja-JP" dirty="0"/>
              <a:t>社会保険労務士やキャリアコンサルタント等の専門家を、ご相談内容に応じて、無料で派遣</a:t>
            </a:r>
            <a:r>
              <a:rPr lang="ja-JP" altLang="en-US" dirty="0"/>
              <a:t>する</a:t>
            </a:r>
            <a:r>
              <a:rPr lang="en-US" altLang="ja-JP" dirty="0"/>
              <a:t>【</a:t>
            </a:r>
            <a:r>
              <a:rPr lang="ja-JP" altLang="ja-JP" dirty="0"/>
              <a:t>コーディネーターによる企業の取組支援</a:t>
            </a:r>
            <a:r>
              <a:rPr lang="en-US" altLang="ja-JP" dirty="0"/>
              <a:t>】</a:t>
            </a:r>
            <a:r>
              <a:rPr lang="ja-JP" altLang="en-US" dirty="0"/>
              <a:t>がございます。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p:txBody>
      </p:sp>
    </p:spTree>
    <p:extLst>
      <p:ext uri="{BB962C8B-B14F-4D97-AF65-F5344CB8AC3E}">
        <p14:creationId xmlns:p14="http://schemas.microsoft.com/office/powerpoint/2010/main" val="3671398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また、「あいち女性の活躍促進応援サイト」では、カンパニー認証企業の女性活躍や両立支援の状況といった情報の掲載や、企業検索機能があり、</a:t>
            </a:r>
            <a:endParaRPr lang="en-US" altLang="ja-JP" dirty="0"/>
          </a:p>
          <a:p>
            <a:r>
              <a:rPr lang="ja-JP" altLang="en-US" dirty="0"/>
              <a:t>認証企業になることで、女性が活躍している企業であることを広く</a:t>
            </a:r>
            <a:r>
              <a:rPr lang="en-US" altLang="ja-JP" dirty="0"/>
              <a:t>PR</a:t>
            </a:r>
            <a:r>
              <a:rPr lang="ja-JP" altLang="en-US" dirty="0"/>
              <a:t>することができます。</a:t>
            </a:r>
            <a:endParaRPr lang="en-US" altLang="ja-JP" dirty="0"/>
          </a:p>
          <a:p>
            <a:r>
              <a:rPr lang="ja-JP" altLang="en-US" dirty="0"/>
              <a:t>　</a:t>
            </a:r>
            <a:r>
              <a:rPr lang="ja-JP" altLang="ja-JP" dirty="0"/>
              <a:t>ぜひご申請</a:t>
            </a:r>
            <a:r>
              <a:rPr lang="ja-JP" altLang="en-US" dirty="0"/>
              <a:t>いただくよう働きかけをお願いいたします</a:t>
            </a:r>
            <a:r>
              <a:rPr lang="ja-JP" altLang="ja-JP" dirty="0"/>
              <a:t>。</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pPr defTabSz="874913">
              <a:defRPr/>
            </a:pPr>
            <a:fld id="{EB843745-172B-4DE1-9C3E-2A41D3A5A4B5}" type="slidenum">
              <a:rPr lang="ja-JP" altLang="en-US">
                <a:solidFill>
                  <a:srgbClr val="000000"/>
                </a:solidFill>
              </a:rPr>
              <a:pPr defTabSz="874913">
                <a:defRPr/>
              </a:pPr>
              <a:t>26</a:t>
            </a:fld>
            <a:endParaRPr lang="ja-JP" altLang="en-US">
              <a:solidFill>
                <a:srgbClr val="000000"/>
              </a:solidFill>
            </a:endParaRPr>
          </a:p>
        </p:txBody>
      </p:sp>
    </p:spTree>
    <p:extLst>
      <p:ext uri="{BB962C8B-B14F-4D97-AF65-F5344CB8AC3E}">
        <p14:creationId xmlns:p14="http://schemas.microsoft.com/office/powerpoint/2010/main" val="2311577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290" eaLnBrk="1" hangingPunct="1">
              <a:spcBef>
                <a:spcPts val="0"/>
              </a:spcBef>
              <a:defRPr/>
            </a:pPr>
            <a:endParaRPr lang="en-US" altLang="ja-JP" dirty="0">
              <a:solidFill>
                <a:prstClr val="black"/>
              </a:solidFill>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pPr defTabSz="878850">
              <a:defRPr/>
            </a:pPr>
            <a:fld id="{EB843745-172B-4DE1-9C3E-2A41D3A5A4B5}" type="slidenum">
              <a:rPr lang="ja-JP" altLang="en-US">
                <a:solidFill>
                  <a:srgbClr val="000000"/>
                </a:solidFill>
              </a:rPr>
              <a:pPr defTabSz="878850">
                <a:defRPr/>
              </a:pPr>
              <a:t>27</a:t>
            </a:fld>
            <a:endParaRPr lang="ja-JP" altLang="en-US">
              <a:solidFill>
                <a:srgbClr val="000000"/>
              </a:solidFill>
            </a:endParaRPr>
          </a:p>
        </p:txBody>
      </p:sp>
    </p:spTree>
    <p:extLst>
      <p:ext uri="{BB962C8B-B14F-4D97-AF65-F5344CB8AC3E}">
        <p14:creationId xmlns:p14="http://schemas.microsoft.com/office/powerpoint/2010/main" val="15450103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Arial" charset="0"/>
                <a:ea typeface="ＭＳ Ｐ明朝" pitchFamily="18" charset="-128"/>
                <a:cs typeface="+mn-cs"/>
              </a:rPr>
              <a:t>本県の働く場における女性活躍を促進するためには、県内で企業の</a:t>
            </a:r>
            <a:r>
              <a:rPr kumimoji="1" lang="en-US" altLang="ja-JP" sz="1200" kern="1200" dirty="0">
                <a:solidFill>
                  <a:schemeClr val="tx1"/>
                </a:solidFill>
                <a:effectLst/>
                <a:latin typeface="Arial" charset="0"/>
                <a:ea typeface="ＭＳ Ｐ明朝" pitchFamily="18" charset="-128"/>
                <a:cs typeface="+mn-cs"/>
              </a:rPr>
              <a:t>99.7</a:t>
            </a:r>
            <a:r>
              <a:rPr kumimoji="1" lang="ja-JP" altLang="ja-JP" sz="1200" kern="1200" dirty="0">
                <a:solidFill>
                  <a:schemeClr val="tx1"/>
                </a:solidFill>
                <a:effectLst/>
                <a:latin typeface="Arial" charset="0"/>
                <a:ea typeface="ＭＳ Ｐ明朝" pitchFamily="18" charset="-128"/>
                <a:cs typeface="+mn-cs"/>
              </a:rPr>
              <a:t>％を占める中小企業への働きかけを継続的に行っていく必要があります。</a:t>
            </a:r>
            <a:endParaRPr kumimoji="1" lang="en-US" altLang="ja-JP" sz="1200" kern="1200" dirty="0">
              <a:solidFill>
                <a:schemeClr val="tx1"/>
              </a:solidFill>
              <a:effectLst/>
              <a:latin typeface="Arial" charset="0"/>
              <a:ea typeface="ＭＳ Ｐ明朝" pitchFamily="18" charset="-128"/>
              <a:cs typeface="+mn-cs"/>
            </a:endParaRPr>
          </a:p>
          <a:p>
            <a:r>
              <a:rPr kumimoji="1" lang="en-US" altLang="ja-JP" sz="1200" kern="1200" dirty="0">
                <a:solidFill>
                  <a:schemeClr val="tx1"/>
                </a:solidFill>
                <a:effectLst/>
                <a:latin typeface="Arial" charset="0"/>
                <a:ea typeface="ＭＳ Ｐ明朝" pitchFamily="18" charset="-128"/>
                <a:cs typeface="+mn-cs"/>
              </a:rPr>
              <a:t>2023</a:t>
            </a:r>
            <a:r>
              <a:rPr kumimoji="1" lang="ja-JP" altLang="en-US" sz="1200" kern="1200" dirty="0">
                <a:solidFill>
                  <a:schemeClr val="tx1"/>
                </a:solidFill>
                <a:effectLst/>
                <a:latin typeface="Arial" charset="0"/>
                <a:ea typeface="ＭＳ Ｐ明朝" pitchFamily="18" charset="-128"/>
                <a:cs typeface="+mn-cs"/>
              </a:rPr>
              <a:t>～</a:t>
            </a:r>
            <a:r>
              <a:rPr kumimoji="1" lang="en-US" altLang="ja-JP" sz="1200" kern="1200" dirty="0">
                <a:solidFill>
                  <a:schemeClr val="tx1"/>
                </a:solidFill>
                <a:effectLst/>
                <a:latin typeface="Arial" charset="0"/>
                <a:ea typeface="ＭＳ Ｐ明朝" pitchFamily="18" charset="-128"/>
                <a:cs typeface="+mn-cs"/>
              </a:rPr>
              <a:t>2025</a:t>
            </a:r>
            <a:r>
              <a:rPr kumimoji="1" lang="ja-JP" altLang="en-US" sz="1200" kern="1200" dirty="0">
                <a:solidFill>
                  <a:schemeClr val="tx1"/>
                </a:solidFill>
                <a:effectLst/>
                <a:latin typeface="Arial" charset="0"/>
                <a:ea typeface="ＭＳ Ｐ明朝" pitchFamily="18" charset="-128"/>
                <a:cs typeface="+mn-cs"/>
              </a:rPr>
              <a:t>年度は</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地元市町村と経済団体等が連携して、意見交換会、冊子の作成、セミナーの開催など、中小企業への女性活躍促進に向けた働きかけを行う事業を実施しました。</a:t>
            </a:r>
            <a:endPar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r>
              <a:rPr kumimoji="1" lang="ja-JP" altLang="ja-JP" sz="1200" kern="1200" dirty="0">
                <a:solidFill>
                  <a:schemeClr val="tx1"/>
                </a:solidFill>
                <a:effectLst/>
                <a:latin typeface="Arial" charset="0"/>
                <a:ea typeface="ＭＳ Ｐ明朝" pitchFamily="18" charset="-128"/>
                <a:cs typeface="+mn-cs"/>
              </a:rPr>
              <a:t>また現在、カンパニーの認証更新率は</a:t>
            </a:r>
            <a:r>
              <a:rPr kumimoji="1" lang="en-US" altLang="ja-JP" sz="1200" kern="1200" dirty="0">
                <a:solidFill>
                  <a:schemeClr val="tx1"/>
                </a:solidFill>
                <a:effectLst/>
                <a:latin typeface="Arial" charset="0"/>
                <a:ea typeface="ＭＳ Ｐ明朝" pitchFamily="18" charset="-128"/>
                <a:cs typeface="+mn-cs"/>
              </a:rPr>
              <a:t>87.5</a:t>
            </a:r>
            <a:r>
              <a:rPr kumimoji="1" lang="ja-JP" altLang="ja-JP" sz="1200" kern="1200" dirty="0">
                <a:solidFill>
                  <a:schemeClr val="tx1"/>
                </a:solidFill>
                <a:effectLst/>
                <a:latin typeface="Arial" charset="0"/>
                <a:ea typeface="ＭＳ Ｐ明朝" pitchFamily="18" charset="-128"/>
                <a:cs typeface="+mn-cs"/>
              </a:rPr>
              <a:t>％となっており、カンパニーが女性活躍の取組を継続していくためには、認証後のフォローアップを行っていく必要があります。</a:t>
            </a:r>
          </a:p>
          <a:p>
            <a:r>
              <a:rPr kumimoji="1" lang="ja-JP" altLang="ja-JP" sz="1200" kern="1200" dirty="0">
                <a:solidFill>
                  <a:schemeClr val="tx1"/>
                </a:solidFill>
                <a:effectLst/>
                <a:latin typeface="Arial" charset="0"/>
                <a:ea typeface="ＭＳ Ｐ明朝" pitchFamily="18" charset="-128"/>
                <a:cs typeface="+mn-cs"/>
              </a:rPr>
              <a:t>○　そこで、あいち女性の活躍プロモーションリーダーのうち、地域の実情や企業の業況を把握し、業務を通じて企業のコンサルタント的な役割を担う金融機関を連携の相手方として、中小企業における女性活躍を促進してまいります。</a:t>
            </a:r>
          </a:p>
          <a:p>
            <a:r>
              <a:rPr kumimoji="1" lang="ja-JP" altLang="ja-JP" sz="1200" kern="1200" dirty="0">
                <a:solidFill>
                  <a:schemeClr val="tx1"/>
                </a:solidFill>
                <a:effectLst/>
                <a:latin typeface="Arial" charset="0"/>
                <a:ea typeface="ＭＳ Ｐ明朝" pitchFamily="18" charset="-128"/>
                <a:cs typeface="+mn-cs"/>
              </a:rPr>
              <a:t>〇　具体的には、女性活躍に関する制度や施策、取引先企業への効果的な働きかけ方についての行員研修、金融機関の取引先企業の経営者等を対象としたカンパニー認証取得や女性活躍に向けた具体的な取組を促すセミナー、そして、カンパニーの経営者や人事担当者、金融機関をメンバーとした異業種交流会を開催し、カンパニー認証企業の増加を図るとともに、カンパニーの女性活躍の取組をフォローアップしてまいります。</a:t>
            </a:r>
          </a:p>
        </p:txBody>
      </p:sp>
      <p:sp>
        <p:nvSpPr>
          <p:cNvPr id="4" name="スライド番号プレースホルダー 3"/>
          <p:cNvSpPr>
            <a:spLocks noGrp="1"/>
          </p:cNvSpPr>
          <p:nvPr>
            <p:ph type="sldNum" sz="quarter" idx="10"/>
          </p:nvPr>
        </p:nvSpPr>
        <p:spPr/>
        <p:txBody>
          <a:bodyPr/>
          <a:lstStyle/>
          <a:p>
            <a:pPr defTabSz="878768"/>
            <a:fld id="{EB843745-172B-4DE1-9C3E-2A41D3A5A4B5}" type="slidenum">
              <a:rPr lang="ja-JP" altLang="en-US">
                <a:solidFill>
                  <a:srgbClr val="000000"/>
                </a:solidFill>
              </a:rPr>
              <a:pPr defTabSz="878768"/>
              <a:t>28</a:t>
            </a:fld>
            <a:endParaRPr lang="ja-JP" altLang="en-US">
              <a:solidFill>
                <a:srgbClr val="000000"/>
              </a:solidFill>
            </a:endParaRPr>
          </a:p>
        </p:txBody>
      </p:sp>
      <p:sp>
        <p:nvSpPr>
          <p:cNvPr id="6" name="ノート プレースホルダー 2">
            <a:extLst>
              <a:ext uri="{FF2B5EF4-FFF2-40B4-BE49-F238E27FC236}">
                <a16:creationId xmlns:a16="http://schemas.microsoft.com/office/drawing/2014/main" id="{3CBDD023-8A5E-5621-4D57-DB5A1EDFBE88}"/>
              </a:ext>
            </a:extLst>
          </p:cNvPr>
          <p:cNvSpPr txBox="1">
            <a:spLocks/>
          </p:cNvSpPr>
          <p:nvPr/>
        </p:nvSpPr>
        <p:spPr bwMode="auto">
          <a:xfrm>
            <a:off x="693370" y="4664065"/>
            <a:ext cx="5542021" cy="4417836"/>
          </a:xfrm>
          <a:prstGeom prst="rect">
            <a:avLst/>
          </a:prstGeom>
          <a:noFill/>
          <a:ln w="9525">
            <a:noFill/>
            <a:miter lim="800000"/>
            <a:headEnd/>
            <a:tailEnd/>
          </a:ln>
          <a:effectLst/>
        </p:spPr>
        <p:txBody>
          <a:bodyPr vert="horz" wrap="square" lIns="91328" tIns="45665" rIns="91328" bIns="45665"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062"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1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18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25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312" algn="l" defTabSz="914125" rtl="0" eaLnBrk="1" latinLnBrk="0" hangingPunct="1">
              <a:defRPr kumimoji="1" sz="1200" kern="1200">
                <a:solidFill>
                  <a:schemeClr val="tx1"/>
                </a:solidFill>
                <a:latin typeface="+mn-lt"/>
                <a:ea typeface="+mn-ea"/>
                <a:cs typeface="+mn-cs"/>
              </a:defRPr>
            </a:lvl6pPr>
            <a:lvl7pPr marL="2742375" algn="l" defTabSz="914125" rtl="0" eaLnBrk="1" latinLnBrk="0" hangingPunct="1">
              <a:defRPr kumimoji="1" sz="1200" kern="1200">
                <a:solidFill>
                  <a:schemeClr val="tx1"/>
                </a:solidFill>
                <a:latin typeface="+mn-lt"/>
                <a:ea typeface="+mn-ea"/>
                <a:cs typeface="+mn-cs"/>
              </a:defRPr>
            </a:lvl7pPr>
            <a:lvl8pPr marL="3199437" algn="l" defTabSz="914125" rtl="0" eaLnBrk="1" latinLnBrk="0" hangingPunct="1">
              <a:defRPr kumimoji="1" sz="1200" kern="1200">
                <a:solidFill>
                  <a:schemeClr val="tx1"/>
                </a:solidFill>
                <a:latin typeface="+mn-lt"/>
                <a:ea typeface="+mn-ea"/>
                <a:cs typeface="+mn-cs"/>
              </a:defRPr>
            </a:lvl8pPr>
            <a:lvl9pPr marL="3656500" algn="l" defTabSz="914125" rtl="0" eaLnBrk="1" latinLnBrk="0" hangingPunct="1">
              <a:defRPr kumimoji="1" sz="1200" kern="1200">
                <a:solidFill>
                  <a:schemeClr val="tx1"/>
                </a:solidFill>
                <a:latin typeface="+mn-lt"/>
                <a:ea typeface="+mn-ea"/>
                <a:cs typeface="+mn-cs"/>
              </a:defRPr>
            </a:lvl9pPr>
          </a:lstStyle>
          <a:p>
            <a:r>
              <a:rPr lang="en-US" altLang="ja-JP"/>
              <a:t>【</a:t>
            </a:r>
            <a:r>
              <a:rPr lang="ja-JP" altLang="en-US"/>
              <a:t>中小企業における女性活躍推進</a:t>
            </a:r>
            <a:r>
              <a:rPr lang="en-US" altLang="ja-JP"/>
              <a:t>】</a:t>
            </a:r>
          </a:p>
          <a:p>
            <a:r>
              <a:rPr lang="ja-JP" altLang="en-US"/>
              <a:t>県内各地域における女性活躍の気運の醸成と女性活躍に取り組む中小企業の裾野拡大を図るため、市町村、経済団体等と連携して、意見交換会を開催し、その結果をもとに冊子の作成、セミナーの開催など、中小企業への女性活躍促進に向けた働きかけを行う事業を実施している。</a:t>
            </a:r>
            <a:endParaRPr lang="en-US" altLang="ja-JP"/>
          </a:p>
          <a:p>
            <a:endParaRPr lang="en-US" altLang="ja-JP"/>
          </a:p>
          <a:p>
            <a:r>
              <a:rPr lang="ja-JP" altLang="en-US"/>
              <a:t>また、地域での意見交換などを通して、</a:t>
            </a:r>
            <a:r>
              <a:rPr lang="en-US" altLang="ja-JP">
                <a:latin typeface="ＭＳ 明朝" panose="02020609040205080304" pitchFamily="17" charset="-128"/>
                <a:ea typeface="ＭＳ 明朝" panose="02020609040205080304" pitchFamily="17" charset="-128"/>
              </a:rPr>
              <a:t>2024</a:t>
            </a:r>
            <a:r>
              <a:rPr lang="ja-JP" altLang="en-US">
                <a:latin typeface="ＭＳ 明朝" panose="02020609040205080304" pitchFamily="17" charset="-128"/>
                <a:ea typeface="ＭＳ 明朝" panose="02020609040205080304" pitchFamily="17" charset="-128"/>
              </a:rPr>
              <a:t>年</a:t>
            </a:r>
            <a:r>
              <a:rPr lang="ja-JP" altLang="en-US"/>
              <a:t>度は、写真のとおり女性の採用に特化した冊子を作成した。今年度は県内２地域（蒲郡市、愛西市）で行う予定。</a:t>
            </a:r>
            <a:endParaRPr lang="en-US" altLang="ja-JP"/>
          </a:p>
          <a:p>
            <a:r>
              <a:rPr lang="ja-JP" altLang="en-US"/>
              <a:t>オンライン併用のハイブリッド形式で開催するので、興味があればぜひご参加いただきたい。</a:t>
            </a:r>
            <a:endParaRPr lang="en-US" altLang="ja-JP"/>
          </a:p>
          <a:p>
            <a:endParaRPr lang="en-US" altLang="ja-JP"/>
          </a:p>
          <a:p>
            <a:endParaRPr lang="ja-JP" altLang="en-US" dirty="0"/>
          </a:p>
        </p:txBody>
      </p:sp>
    </p:spTree>
    <p:extLst>
      <p:ext uri="{BB962C8B-B14F-4D97-AF65-F5344CB8AC3E}">
        <p14:creationId xmlns:p14="http://schemas.microsoft.com/office/powerpoint/2010/main" val="985942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それでは、始めに、「女性の活躍を巡る状況」を見ていただきます。</a:t>
            </a:r>
            <a:endParaRPr lang="en-US" altLang="ja-JP" dirty="0"/>
          </a:p>
          <a:p>
            <a:r>
              <a:rPr lang="ja-JP" altLang="en-US" dirty="0"/>
              <a:t>　</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2</a:t>
            </a:fld>
            <a:endParaRPr lang="en-US" altLang="ja-JP" dirty="0"/>
          </a:p>
        </p:txBody>
      </p:sp>
    </p:spTree>
    <p:extLst>
      <p:ext uri="{BB962C8B-B14F-4D97-AF65-F5344CB8AC3E}">
        <p14:creationId xmlns:p14="http://schemas.microsoft.com/office/powerpoint/2010/main" val="17449023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pPr defTabSz="909760">
              <a:defRPr/>
            </a:pPr>
            <a:fld id="{EB843745-172B-4DE1-9C3E-2A41D3A5A4B5}" type="slidenum">
              <a:rPr lang="ja-JP" altLang="en-US">
                <a:solidFill>
                  <a:srgbClr val="000000"/>
                </a:solidFill>
              </a:rPr>
              <a:pPr defTabSz="909760">
                <a:defRPr/>
              </a:pPr>
              <a:t>29</a:t>
            </a:fld>
            <a:endParaRPr lang="ja-JP" altLang="en-US">
              <a:solidFill>
                <a:srgbClr val="000000"/>
              </a:solidFill>
            </a:endParaRPr>
          </a:p>
        </p:txBody>
      </p:sp>
      <p:sp>
        <p:nvSpPr>
          <p:cNvPr id="5" name="ノート プレースホルダー 2">
            <a:extLst>
              <a:ext uri="{FF2B5EF4-FFF2-40B4-BE49-F238E27FC236}">
                <a16:creationId xmlns:a16="http://schemas.microsoft.com/office/drawing/2014/main" id="{B73B13DC-A5CE-3DC5-4156-AB895B892E63}"/>
              </a:ext>
            </a:extLst>
          </p:cNvPr>
          <p:cNvSpPr txBox="1">
            <a:spLocks/>
          </p:cNvSpPr>
          <p:nvPr/>
        </p:nvSpPr>
        <p:spPr bwMode="auto">
          <a:xfrm>
            <a:off x="693370" y="4664065"/>
            <a:ext cx="5542021" cy="4417836"/>
          </a:xfrm>
          <a:prstGeom prst="rect">
            <a:avLst/>
          </a:prstGeom>
          <a:noFill/>
          <a:ln w="9525">
            <a:noFill/>
            <a:miter lim="800000"/>
            <a:headEnd/>
            <a:tailEnd/>
          </a:ln>
          <a:effectLst/>
        </p:spPr>
        <p:txBody>
          <a:bodyPr vert="horz" wrap="square" lIns="91328" tIns="45665" rIns="91328" bIns="45665"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062"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1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18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25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312" algn="l" defTabSz="914125" rtl="0" eaLnBrk="1" latinLnBrk="0" hangingPunct="1">
              <a:defRPr kumimoji="1" sz="1200" kern="1200">
                <a:solidFill>
                  <a:schemeClr val="tx1"/>
                </a:solidFill>
                <a:latin typeface="+mn-lt"/>
                <a:ea typeface="+mn-ea"/>
                <a:cs typeface="+mn-cs"/>
              </a:defRPr>
            </a:lvl6pPr>
            <a:lvl7pPr marL="2742375" algn="l" defTabSz="914125" rtl="0" eaLnBrk="1" latinLnBrk="0" hangingPunct="1">
              <a:defRPr kumimoji="1" sz="1200" kern="1200">
                <a:solidFill>
                  <a:schemeClr val="tx1"/>
                </a:solidFill>
                <a:latin typeface="+mn-lt"/>
                <a:ea typeface="+mn-ea"/>
                <a:cs typeface="+mn-cs"/>
              </a:defRPr>
            </a:lvl7pPr>
            <a:lvl8pPr marL="3199437" algn="l" defTabSz="914125" rtl="0" eaLnBrk="1" latinLnBrk="0" hangingPunct="1">
              <a:defRPr kumimoji="1" sz="1200" kern="1200">
                <a:solidFill>
                  <a:schemeClr val="tx1"/>
                </a:solidFill>
                <a:latin typeface="+mn-lt"/>
                <a:ea typeface="+mn-ea"/>
                <a:cs typeface="+mn-cs"/>
              </a:defRPr>
            </a:lvl8pPr>
            <a:lvl9pPr marL="3656500" algn="l" defTabSz="914125" rtl="0" eaLnBrk="1" latinLnBrk="0" hangingPunct="1">
              <a:defRPr kumimoji="1" sz="1200" kern="1200">
                <a:solidFill>
                  <a:schemeClr val="tx1"/>
                </a:solidFill>
                <a:latin typeface="+mn-lt"/>
                <a:ea typeface="+mn-ea"/>
                <a:cs typeface="+mn-cs"/>
              </a:defRPr>
            </a:lvl9pPr>
          </a:lstStyle>
          <a:p>
            <a:r>
              <a:rPr lang="en-US" altLang="ja-JP" dirty="0">
                <a:latin typeface="ＭＳ Ｐ明朝" panose="02020600040205080304" pitchFamily="18" charset="-128"/>
              </a:rPr>
              <a:t>【</a:t>
            </a:r>
            <a:r>
              <a:rPr lang="ja-JP" altLang="en-US" dirty="0">
                <a:latin typeface="ＭＳ Ｐ明朝" panose="02020600040205080304" pitchFamily="18" charset="-128"/>
              </a:rPr>
              <a:t>女性管理職養成セミナー、女性リーダー講演会</a:t>
            </a:r>
            <a:r>
              <a:rPr lang="en-US" altLang="ja-JP" dirty="0">
                <a:latin typeface="ＭＳ Ｐ明朝" panose="02020600040205080304" pitchFamily="18" charset="-128"/>
              </a:rPr>
              <a:t>】</a:t>
            </a:r>
          </a:p>
          <a:p>
            <a:r>
              <a:rPr lang="ja-JP" altLang="en-US" dirty="0">
                <a:latin typeface="ＭＳ Ｐ明朝" panose="02020600040205080304" pitchFamily="18" charset="-128"/>
              </a:rPr>
              <a:t>企業から推薦を受けた女性中堅社員等を対象に、管理職として必要なビジネスセンスやコミュニケーションスキルを学ぶセミナーを開催している。セミナーは対面とオンラインで計４コースあり、各コース４日間の日程で開催している。</a:t>
            </a:r>
            <a:endParaRPr lang="en-US" altLang="ja-JP" dirty="0">
              <a:latin typeface="ＭＳ Ｐ明朝" panose="02020600040205080304" pitchFamily="18" charset="-128"/>
            </a:endParaRPr>
          </a:p>
          <a:p>
            <a:r>
              <a:rPr lang="ja-JP" altLang="en-US" dirty="0">
                <a:latin typeface="ＭＳ Ｐ明朝" panose="02020600040205080304" pitchFamily="18" charset="-128"/>
              </a:rPr>
              <a:t>また、セミナーとは別に女性管理職を対象として、女性の経営者や役員を講師に招いて行う「女性リーダー講演会」も年１回開催している。</a:t>
            </a:r>
            <a:endParaRPr lang="en-US" altLang="ja-JP" dirty="0">
              <a:latin typeface="ＭＳ Ｐ明朝" panose="02020600040205080304" pitchFamily="18" charset="-128"/>
            </a:endParaRPr>
          </a:p>
          <a:p>
            <a:endParaRPr lang="en-US" altLang="ja-JP" dirty="0">
              <a:latin typeface="ＭＳ Ｐ明朝" panose="02020600040205080304" pitchFamily="18" charset="-128"/>
            </a:endParaRPr>
          </a:p>
          <a:p>
            <a:r>
              <a:rPr lang="en-US" altLang="ja-JP" dirty="0">
                <a:latin typeface="ＭＳ Ｐ明朝" panose="02020600040205080304" pitchFamily="18" charset="-128"/>
              </a:rPr>
              <a:t>【</a:t>
            </a:r>
            <a:r>
              <a:rPr lang="ja-JP" altLang="en-US" dirty="0">
                <a:latin typeface="ＭＳ Ｐ明朝" panose="02020600040205080304" pitchFamily="18" charset="-128"/>
              </a:rPr>
              <a:t>女性活躍のための環境支援セミナー</a:t>
            </a:r>
            <a:r>
              <a:rPr lang="en-US" altLang="ja-JP" dirty="0">
                <a:latin typeface="ＭＳ Ｐ明朝" panose="02020600040205080304" pitchFamily="18" charset="-128"/>
              </a:rPr>
              <a:t>】</a:t>
            </a:r>
          </a:p>
          <a:p>
            <a:r>
              <a:rPr lang="ja-JP" altLang="en-US" dirty="0">
                <a:latin typeface="ＭＳ Ｐ明朝" panose="02020600040205080304" pitchFamily="18" charset="-128"/>
              </a:rPr>
              <a:t>女性が働きやすい職場環境づくりには、管理職、特に男性管理職や人事担当者の意識を変えることも重要であり、管理職や人事担当者等を対象に、女性が活躍しやすい職場環境整備や、職場や家庭における性別役割分担の解消を目的としたセミナーを年４回開催している。　</a:t>
            </a:r>
          </a:p>
          <a:p>
            <a:endParaRPr lang="ja-JP" altLang="en-US" dirty="0">
              <a:latin typeface="ＭＳ Ｐ明朝" panose="02020600040205080304" pitchFamily="18" charset="-128"/>
            </a:endParaRPr>
          </a:p>
          <a:p>
            <a:r>
              <a:rPr lang="en-US" altLang="ja-JP" dirty="0">
                <a:latin typeface="ＭＳ Ｐ明朝" panose="02020600040205080304" pitchFamily="18" charset="-128"/>
              </a:rPr>
              <a:t>【</a:t>
            </a:r>
            <a:r>
              <a:rPr lang="ja-JP" altLang="en-US" dirty="0">
                <a:latin typeface="ＭＳ Ｐ明朝" panose="02020600040205080304" pitchFamily="18" charset="-128"/>
              </a:rPr>
              <a:t>キャリアプラン早期育成による進路・職業選択支援</a:t>
            </a:r>
            <a:r>
              <a:rPr lang="en-US" altLang="ja-JP" dirty="0">
                <a:latin typeface="ＭＳ Ｐ明朝" panose="02020600040205080304" pitchFamily="18" charset="-128"/>
              </a:rPr>
              <a:t>】</a:t>
            </a:r>
            <a:endParaRPr lang="ja-JP" altLang="en-US" dirty="0">
              <a:latin typeface="ＭＳ Ｐ明朝" panose="02020600040205080304" pitchFamily="18" charset="-128"/>
            </a:endParaRPr>
          </a:p>
          <a:p>
            <a:r>
              <a:rPr lang="ja-JP" altLang="en-US" dirty="0">
                <a:latin typeface="ＭＳ Ｐ明朝" panose="02020600040205080304" pitchFamily="18" charset="-128"/>
              </a:rPr>
              <a:t>就職前の早い段階から、夫は外で働き、妻は家庭を守るべきなど固定的な性別役割分担意識にとらわれることなく、様々な仕事への興味・関心を持ち、理系分野を含めた幅広い進路・職業を選択することや、育児期にどのように仕事を両立するのか等について考えてもらうことが重要であるため、中学、高校等において、出前講座を実施している。</a:t>
            </a:r>
          </a:p>
        </p:txBody>
      </p:sp>
      <p:sp>
        <p:nvSpPr>
          <p:cNvPr id="3" name="ノート プレースホルダー 2">
            <a:extLst>
              <a:ext uri="{FF2B5EF4-FFF2-40B4-BE49-F238E27FC236}">
                <a16:creationId xmlns:a16="http://schemas.microsoft.com/office/drawing/2014/main" id="{F3E828C8-4FCB-CE2B-D7F3-680A2718D504}"/>
              </a:ext>
            </a:extLst>
          </p:cNvPr>
          <p:cNvSpPr>
            <a:spLocks noGrp="1"/>
          </p:cNvSpPr>
          <p:nvPr>
            <p:ph type="body" idx="1"/>
          </p:nvPr>
        </p:nvSpPr>
        <p:spPr/>
        <p:txBody>
          <a:bodyPr/>
          <a:lstStyle/>
          <a:p>
            <a:r>
              <a:rPr lang="ja-JP" altLang="en-US" dirty="0">
                <a:latin typeface="ＭＳ Ｐ明朝" panose="02020600040205080304" pitchFamily="18" charset="-128"/>
              </a:rPr>
              <a:t>　次に、女性のキャリア形成・職域拡大・進路選択の支援です。</a:t>
            </a:r>
            <a:endParaRPr lang="en-US" altLang="ja-JP" dirty="0">
              <a:latin typeface="ＭＳ Ｐ明朝" panose="02020600040205080304" pitchFamily="18" charset="-128"/>
            </a:endParaRPr>
          </a:p>
          <a:p>
            <a:r>
              <a:rPr lang="ja-JP" altLang="en-US" dirty="0">
                <a:latin typeface="ＭＳ Ｐ明朝" panose="02020600040205080304" pitchFamily="18" charset="-128"/>
              </a:rPr>
              <a:t>　あいち男女共同参画財団と連携して、女性リーダー育成のための事業を実施しています。</a:t>
            </a:r>
            <a:endParaRPr lang="en-US" altLang="ja-JP" dirty="0">
              <a:latin typeface="ＭＳ Ｐ明朝" panose="02020600040205080304" pitchFamily="18" charset="-128"/>
            </a:endParaRPr>
          </a:p>
          <a:p>
            <a:endParaRPr lang="en-US" altLang="ja-JP" dirty="0">
              <a:latin typeface="ＭＳ Ｐ明朝" panose="02020600040205080304" pitchFamily="18" charset="-128"/>
            </a:endParaRPr>
          </a:p>
          <a:p>
            <a:r>
              <a:rPr lang="ja-JP" altLang="en-US" dirty="0">
                <a:latin typeface="ＭＳ Ｐ明朝" panose="02020600040205080304" pitchFamily="18" charset="-128"/>
              </a:rPr>
              <a:t>　　また、理工系分野女性応援事業では、　</a:t>
            </a:r>
            <a:r>
              <a:rPr lang="ja-JP" altLang="en-US" sz="1200" b="0" i="0" dirty="0">
                <a:solidFill>
                  <a:srgbClr val="1C1C1C"/>
                </a:solidFill>
                <a:effectLst/>
                <a:latin typeface="HGPｺﾞｼｯｸM" panose="020B0600000000000000" pitchFamily="50" charset="-128"/>
                <a:ea typeface="HGPｺﾞｼｯｸM" panose="020B0600000000000000" pitchFamily="50" charset="-128"/>
              </a:rPr>
              <a:t>理工系分野の女性比率が低い現状を踏まえ、仕事内容や働き方を知る機会を提供し、性別役割意識を払拭して女子生徒の理工系進路を促進。公益財団法人山田進太郎</a:t>
            </a:r>
            <a:r>
              <a:rPr lang="en-US" altLang="ja-JP" sz="1200" b="0" i="0" dirty="0">
                <a:solidFill>
                  <a:srgbClr val="1C1C1C"/>
                </a:solidFill>
                <a:effectLst/>
                <a:latin typeface="HGPｺﾞｼｯｸM" panose="020B0600000000000000" pitchFamily="50" charset="-128"/>
                <a:ea typeface="HGPｺﾞｼｯｸM" panose="020B0600000000000000" pitchFamily="50" charset="-128"/>
              </a:rPr>
              <a:t>D&amp;I</a:t>
            </a:r>
            <a:r>
              <a:rPr lang="ja-JP" altLang="en-US" sz="1200" b="0" i="0" dirty="0">
                <a:solidFill>
                  <a:srgbClr val="1C1C1C"/>
                </a:solidFill>
                <a:effectLst/>
                <a:latin typeface="HGPｺﾞｼｯｸM" panose="020B0600000000000000" pitchFamily="50" charset="-128"/>
                <a:ea typeface="HGPｺﾞｼｯｸM" panose="020B0600000000000000" pitchFamily="50" charset="-128"/>
              </a:rPr>
              <a:t>財団の「</a:t>
            </a:r>
            <a:r>
              <a:rPr lang="en-US" altLang="ja-JP" sz="1200" b="0" i="0" dirty="0">
                <a:solidFill>
                  <a:srgbClr val="1C1C1C"/>
                </a:solidFill>
                <a:effectLst/>
                <a:latin typeface="HGPｺﾞｼｯｸM" panose="020B0600000000000000" pitchFamily="50" charset="-128"/>
                <a:ea typeface="HGPｺﾞｼｯｸM" panose="020B0600000000000000" pitchFamily="50" charset="-128"/>
              </a:rPr>
              <a:t>Girls Meet STEM</a:t>
            </a:r>
            <a:r>
              <a:rPr lang="ja-JP" altLang="en-US" sz="1200" b="0" i="0" dirty="0">
                <a:solidFill>
                  <a:srgbClr val="1C1C1C"/>
                </a:solidFill>
                <a:effectLst/>
                <a:latin typeface="HGPｺﾞｼｯｸM" panose="020B0600000000000000" pitchFamily="50" charset="-128"/>
                <a:ea typeface="HGPｺﾞｼｯｸM" panose="020B0600000000000000" pitchFamily="50" charset="-128"/>
              </a:rPr>
              <a:t>」と連携し、オフィスツアーや出前講座を実施します。</a:t>
            </a:r>
            <a:endParaRPr lang="ja-JP" altLang="en-US" sz="1200" dirty="0">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3133088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次に、女性の起業等の支援です。</a:t>
            </a:r>
            <a:endParaRPr kumimoji="1" lang="en-US" altLang="ja-JP" dirty="0"/>
          </a:p>
          <a:p>
            <a:r>
              <a:rPr kumimoji="1" lang="ja-JP" altLang="en-US" dirty="0"/>
              <a:t>〇県では、女性の本県への定着や女性の活躍を通じた産業の振興を推進するため、あいち・ウーマノミクス推進事業を実施しています。</a:t>
            </a:r>
            <a:endParaRPr kumimoji="1" lang="en-US" altLang="ja-JP" dirty="0"/>
          </a:p>
          <a:p>
            <a:endParaRPr kumimoji="1" lang="en-US" altLang="ja-JP" dirty="0"/>
          </a:p>
          <a:p>
            <a:r>
              <a:rPr kumimoji="1" lang="ja-JP" altLang="en-US" dirty="0">
                <a:latin typeface="ＭＳ Ｐ明朝" panose="02020600040205080304" pitchFamily="18" charset="-128"/>
                <a:ea typeface="ＭＳ Ｐ明朝" panose="02020600040205080304" pitchFamily="18" charset="-128"/>
              </a:rPr>
              <a:t>〇「創業プラザあいち」では、創業予定者向けに、専門家による個別相談やインターネットが利用できる個別ブース、創業仲間と交流する場などを無料で提供することにより、創業に関する情報の共有、創業を目指す人同士のコミュニティ形成を促しています。</a:t>
            </a:r>
            <a:endParaRPr kumimoji="1" lang="en-US" altLang="ja-JP" dirty="0">
              <a:latin typeface="ＭＳ Ｐ明朝" panose="02020600040205080304" pitchFamily="18" charset="-128"/>
              <a:ea typeface="ＭＳ Ｐ明朝" panose="02020600040205080304" pitchFamily="18" charset="-128"/>
            </a:endParaRPr>
          </a:p>
          <a:p>
            <a:endParaRPr kumimoji="1" lang="en-US" altLang="ja-JP" dirty="0">
              <a:latin typeface="ＭＳ Ｐ明朝" panose="02020600040205080304" pitchFamily="18" charset="-128"/>
              <a:ea typeface="ＭＳ Ｐ明朝" panose="02020600040205080304" pitchFamily="18" charset="-128"/>
            </a:endParaRPr>
          </a:p>
          <a:p>
            <a:r>
              <a:rPr kumimoji="1" lang="ja-JP" altLang="en-US" dirty="0">
                <a:latin typeface="ＭＳ Ｐ明朝" panose="02020600040205080304" pitchFamily="18" charset="-128"/>
                <a:ea typeface="ＭＳ Ｐ明朝" panose="02020600040205080304" pitchFamily="18" charset="-128"/>
              </a:rPr>
              <a:t>○このプラザで実施している「あいち創業ゼミ」では、創業に必要な知識・ノウハウを体系的に学ぶセミナーも開催し、創業の仕方が分からない方やビジネスアイデアを形にできない方に向けて、創業への第一歩を後押しする取り組みを行っています。参加者の半数が女性であり、しっかりと女性に活用されております。</a:t>
            </a:r>
            <a:endParaRPr kumimoji="1" lang="en-US" altLang="ja-JP" dirty="0">
              <a:latin typeface="ＭＳ Ｐ明朝" panose="02020600040205080304" pitchFamily="18" charset="-128"/>
              <a:ea typeface="ＭＳ Ｐ明朝" panose="02020600040205080304" pitchFamily="18" charset="-128"/>
            </a:endParaRPr>
          </a:p>
          <a:p>
            <a:endParaRPr kumimoji="1" lang="en-US" altLang="ja-JP" dirty="0">
              <a:latin typeface="ＭＳ Ｐ明朝" panose="02020600040205080304" pitchFamily="18" charset="-128"/>
              <a:ea typeface="ＭＳ Ｐ明朝" panose="02020600040205080304" pitchFamily="18" charset="-128"/>
            </a:endParaRPr>
          </a:p>
          <a:p>
            <a:r>
              <a:rPr kumimoji="1" lang="ja-JP" altLang="en-US" dirty="0">
                <a:latin typeface="ＭＳ Ｐ明朝" panose="02020600040205080304" pitchFamily="18" charset="-128"/>
                <a:ea typeface="ＭＳ Ｐ明朝" panose="02020600040205080304" pitchFamily="18" charset="-128"/>
              </a:rPr>
              <a:t>○さらに、愛知県ではこれらの取り組みと合わせて、起業を目指す女性や女性起業家の方を対象とした「女性起業家セミナー」も開催しております。ここでは、起業や事業運営をテーマとした講演やパネルディスカッション及び交流会などを行い、女性起業家のネットワーク醸成を図っています。</a:t>
            </a:r>
            <a:endParaRPr kumimoji="1" lang="en-US" altLang="ja-JP" dirty="0">
              <a:latin typeface="ＭＳ Ｐ明朝" panose="02020600040205080304" pitchFamily="18" charset="-128"/>
              <a:ea typeface="ＭＳ Ｐ明朝" panose="02020600040205080304" pitchFamily="18" charset="-128"/>
            </a:endParaRPr>
          </a:p>
          <a:p>
            <a:endParaRPr kumimoji="1" lang="ja-JP" altLang="en-US" dirty="0"/>
          </a:p>
        </p:txBody>
      </p:sp>
    </p:spTree>
    <p:extLst>
      <p:ext uri="{BB962C8B-B14F-4D97-AF65-F5344CB8AC3E}">
        <p14:creationId xmlns:p14="http://schemas.microsoft.com/office/powerpoint/2010/main" val="419607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kern="100" dirty="0">
                <a:latin typeface="HGPｺﾞｼｯｸM" panose="020B0600000000000000" pitchFamily="50" charset="-128"/>
                <a:ea typeface="HGPｺﾞｼｯｸM" panose="020B0600000000000000" pitchFamily="50" charset="-128"/>
                <a:cs typeface="Times New Roman" panose="02020603050405020304" pitchFamily="18" charset="0"/>
              </a:rPr>
              <a:t>日本最大のスタートアップ支援拠点として、フランスの「</a:t>
            </a:r>
            <a:r>
              <a:rPr lang="en-US" altLang="ja-JP" sz="1200" kern="100" dirty="0">
                <a:latin typeface="HGPｺﾞｼｯｸM" panose="020B0600000000000000" pitchFamily="50" charset="-128"/>
                <a:ea typeface="HGPｺﾞｼｯｸM" panose="020B0600000000000000" pitchFamily="50" charset="-128"/>
                <a:cs typeface="Times New Roman" panose="02020603050405020304" pitchFamily="18" charset="0"/>
              </a:rPr>
              <a:t>STATION</a:t>
            </a:r>
            <a:r>
              <a:rPr lang="ja-JP" altLang="en-US" sz="1200"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en-US" altLang="ja-JP" sz="1200" kern="100" dirty="0">
                <a:latin typeface="HGPｺﾞｼｯｸM" panose="020B0600000000000000" pitchFamily="50" charset="-128"/>
                <a:ea typeface="HGPｺﾞｼｯｸM" panose="020B0600000000000000" pitchFamily="50" charset="-128"/>
                <a:cs typeface="Times New Roman" panose="02020603050405020304" pitchFamily="18" charset="0"/>
              </a:rPr>
              <a:t>F</a:t>
            </a:r>
            <a:r>
              <a:rPr lang="ja-JP" altLang="en-US" sz="1200" kern="100" dirty="0">
                <a:latin typeface="HGPｺﾞｼｯｸM" panose="020B0600000000000000" pitchFamily="50" charset="-128"/>
                <a:ea typeface="HGPｺﾞｼｯｸM" panose="020B0600000000000000" pitchFamily="50" charset="-128"/>
                <a:cs typeface="Times New Roman" panose="02020603050405020304" pitchFamily="18" charset="0"/>
              </a:rPr>
              <a:t>」を</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モデル</a:t>
            </a:r>
            <a:r>
              <a:rPr lang="ja-JP" altLang="en-US" sz="1200" kern="100" dirty="0">
                <a:latin typeface="HGPｺﾞｼｯｸM" panose="020B0600000000000000" pitchFamily="50" charset="-128"/>
                <a:ea typeface="HGPｺﾞｼｯｸM" panose="020B0600000000000000" pitchFamily="50" charset="-128"/>
                <a:cs typeface="Times New Roman" panose="02020603050405020304" pitchFamily="18" charset="0"/>
              </a:rPr>
              <a:t>にダイバーシティを推進</a:t>
            </a:r>
            <a:endParaRPr lang="en-US" altLang="ja-JP" sz="12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endParaRPr kumimoji="1" lang="en-US" altLang="ja-JP" dirty="0">
              <a:latin typeface="ＭＳ Ｐ明朝" panose="02020600040205080304" pitchFamily="18" charset="-128"/>
              <a:ea typeface="ＭＳ Ｐ明朝" panose="02020600040205080304" pitchFamily="18" charset="-128"/>
            </a:endParaRPr>
          </a:p>
          <a:p>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女性起業家の創出・成長支援等、</a:t>
            </a:r>
            <a:r>
              <a:rPr lang="ja-JP" altLang="en-US" sz="1200" kern="100" dirty="0">
                <a:latin typeface="HGPｺﾞｼｯｸM" panose="020B0600000000000000" pitchFamily="50" charset="-128"/>
                <a:ea typeface="HGPｺﾞｼｯｸM" panose="020B0600000000000000" pitchFamily="50" charset="-128"/>
                <a:cs typeface="Times New Roman" panose="02020603050405020304" pitchFamily="18" charset="0"/>
              </a:rPr>
              <a:t>現在のスタートアップ・エコシステムに不足する人材を３テーマ選定し、参入を促進</a:t>
            </a:r>
            <a:endParaRPr kumimoji="1" lang="en-US" altLang="ja-JP" dirty="0">
              <a:latin typeface="ＭＳ Ｐ明朝" panose="02020600040205080304" pitchFamily="18" charset="-128"/>
              <a:ea typeface="ＭＳ Ｐ明朝" panose="02020600040205080304" pitchFamily="18" charset="-128"/>
            </a:endParaRPr>
          </a:p>
          <a:p>
            <a:endParaRPr kumimoji="1" lang="en-US" altLang="ja-JP"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4196579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〇こちらは、東三河県庁が実施している、フェムテック産業推進事業です。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フェムテック商品開発に係る相談を随時受け付けるサポートデスクが設置されており、セミナーも開催予定ですので、ご興味のある事業者さんにぜひご案内ください。</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32</a:t>
            </a:fld>
            <a:endParaRPr lang="en-US" altLang="ja-JP" dirty="0"/>
          </a:p>
        </p:txBody>
      </p:sp>
    </p:spTree>
    <p:extLst>
      <p:ext uri="{BB962C8B-B14F-4D97-AF65-F5344CB8AC3E}">
        <p14:creationId xmlns:p14="http://schemas.microsoft.com/office/powerpoint/2010/main" val="3686733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34963" y="160338"/>
            <a:ext cx="6269037" cy="43402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BBAD8E-C885-43B5-BB75-CCC26ED9839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74674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最後に、</a:t>
            </a:r>
            <a:r>
              <a:rPr lang="ja-JP" altLang="ja-JP" dirty="0"/>
              <a:t>女性活躍に積極的に取り組む企業</a:t>
            </a:r>
            <a:r>
              <a:rPr lang="ja-JP" altLang="en-US" dirty="0"/>
              <a:t>の取組内容を、簡単に</a:t>
            </a:r>
            <a:r>
              <a:rPr kumimoji="1" lang="ja-JP" altLang="en-US" dirty="0"/>
              <a:t>御説明させていただきます。</a:t>
            </a:r>
            <a:endParaRPr kumimoji="1" lang="en-US" altLang="ja-JP" dirty="0"/>
          </a:p>
          <a:p>
            <a:r>
              <a:rPr kumimoji="1" lang="ja-JP" altLang="en-US" dirty="0"/>
              <a:t>　①と②は、スライド</a:t>
            </a:r>
            <a:r>
              <a:rPr kumimoji="1" lang="en-US" altLang="ja-JP" dirty="0"/>
              <a:t>25</a:t>
            </a:r>
            <a:r>
              <a:rPr kumimoji="1" lang="ja-JP" altLang="en-US" dirty="0"/>
              <a:t>でご紹介しました冊子に掲載されている企業の取組、</a:t>
            </a:r>
            <a:endParaRPr kumimoji="1" lang="en-US" altLang="ja-JP" dirty="0"/>
          </a:p>
          <a:p>
            <a:r>
              <a:rPr kumimoji="1" lang="ja-JP" altLang="en-US" dirty="0"/>
              <a:t>　③と④は、昨年度あいち女性輝きカンパニーの優良企業表彰を受賞された企業の取組です。</a:t>
            </a:r>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34</a:t>
            </a:fld>
            <a:endParaRPr lang="en-US" altLang="ja-JP" dirty="0"/>
          </a:p>
        </p:txBody>
      </p:sp>
    </p:spTree>
    <p:extLst>
      <p:ext uri="{BB962C8B-B14F-4D97-AF65-F5344CB8AC3E}">
        <p14:creationId xmlns:p14="http://schemas.microsoft.com/office/powerpoint/2010/main" val="12146773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１社目はジャパンティッシュエンジニアリング様です。</a:t>
            </a:r>
            <a:endParaRPr kumimoji="1" lang="en-US" altLang="ja-JP" dirty="0"/>
          </a:p>
          <a:p>
            <a:pPr fontAlgn="t"/>
            <a:r>
              <a:rPr kumimoji="1" lang="ja-JP" altLang="en-US" sz="1200" b="0" i="0" kern="1200" dirty="0">
                <a:solidFill>
                  <a:schemeClr val="tx1"/>
                </a:solidFill>
                <a:effectLst/>
                <a:latin typeface="Arial" charset="0"/>
                <a:ea typeface="ＭＳ Ｐ明朝" pitchFamily="18" charset="-128"/>
                <a:cs typeface="+mn-cs"/>
              </a:rPr>
              <a:t>再生医療を扱う先端企業で、</a:t>
            </a:r>
            <a:r>
              <a:rPr kumimoji="1" lang="ja-JP" altLang="en-US" sz="1200" b="1" i="0" kern="1200" dirty="0">
                <a:solidFill>
                  <a:schemeClr val="tx1"/>
                </a:solidFill>
                <a:effectLst/>
                <a:latin typeface="Arial" charset="0"/>
                <a:ea typeface="ＭＳ Ｐ明朝" pitchFamily="18" charset="-128"/>
                <a:cs typeface="+mn-cs"/>
              </a:rPr>
              <a:t>人材流出を防ぐことが重要課題でした。</a:t>
            </a:r>
            <a:endParaRPr kumimoji="1" lang="ja-JP" altLang="en-US" sz="1200" b="0" i="0" kern="1200" dirty="0">
              <a:solidFill>
                <a:schemeClr val="tx1"/>
              </a:solidFill>
              <a:effectLst/>
              <a:latin typeface="Arial" charset="0"/>
              <a:ea typeface="ＭＳ Ｐ明朝" pitchFamily="18" charset="-128"/>
              <a:cs typeface="+mn-cs"/>
            </a:endParaRPr>
          </a:p>
          <a:p>
            <a:pPr marL="0" marR="0" lvl="0" indent="0" algn="l" defTabSz="914400" rtl="0" eaLnBrk="0" fontAlgn="t" latinLnBrk="0" hangingPunct="0">
              <a:lnSpc>
                <a:spcPct val="100000"/>
              </a:lnSpc>
              <a:spcBef>
                <a:spcPct val="30000"/>
              </a:spcBef>
              <a:spcAft>
                <a:spcPct val="0"/>
              </a:spcAft>
              <a:buClrTx/>
              <a:buSzTx/>
              <a:buFontTx/>
              <a:buNone/>
              <a:tabLst/>
              <a:defRPr/>
            </a:pPr>
            <a:r>
              <a:rPr kumimoji="1" lang="ja-JP" altLang="en-US" sz="1200" b="0" i="0" kern="1200" dirty="0">
                <a:solidFill>
                  <a:schemeClr val="tx1"/>
                </a:solidFill>
                <a:effectLst/>
                <a:latin typeface="Arial" charset="0"/>
                <a:ea typeface="ＭＳ Ｐ明朝" pitchFamily="18" charset="-128"/>
                <a:cs typeface="+mn-cs"/>
              </a:rPr>
              <a:t>産休・育休前に</a:t>
            </a:r>
            <a:r>
              <a:rPr kumimoji="1" lang="ja-JP" altLang="en-US" sz="1200" b="1" i="0" kern="1200" dirty="0">
                <a:solidFill>
                  <a:schemeClr val="tx1"/>
                </a:solidFill>
                <a:effectLst/>
                <a:latin typeface="Arial" charset="0"/>
                <a:ea typeface="ＭＳ Ｐ明朝" pitchFamily="18" charset="-128"/>
                <a:cs typeface="+mn-cs"/>
              </a:rPr>
              <a:t>制度説明＋賃金シミュレーション</a:t>
            </a:r>
            <a:r>
              <a:rPr kumimoji="1" lang="ja-JP" altLang="en-US" sz="1200" b="0" i="0" kern="1200" dirty="0">
                <a:solidFill>
                  <a:schemeClr val="tx1"/>
                </a:solidFill>
                <a:effectLst/>
                <a:latin typeface="Arial" charset="0"/>
                <a:ea typeface="ＭＳ Ｐ明朝" pitchFamily="18" charset="-128"/>
                <a:cs typeface="+mn-cs"/>
              </a:rPr>
              <a:t>するなどの</a:t>
            </a:r>
            <a:r>
              <a:rPr kumimoji="1" lang="ja-JP" altLang="en-US" sz="1200" b="1" i="0" kern="1200" dirty="0">
                <a:solidFill>
                  <a:schemeClr val="tx1"/>
                </a:solidFill>
                <a:effectLst/>
                <a:latin typeface="Arial" charset="0"/>
                <a:ea typeface="ＭＳ Ｐ明朝" pitchFamily="18" charset="-128"/>
                <a:cs typeface="+mn-cs"/>
              </a:rPr>
              <a:t>出産・育児を支える制度、</a:t>
            </a:r>
            <a:r>
              <a:rPr kumimoji="1" lang="ja-JP" altLang="en-US" sz="1200" b="0" i="0" kern="1200" dirty="0">
                <a:solidFill>
                  <a:schemeClr val="tx1"/>
                </a:solidFill>
                <a:effectLst/>
                <a:latin typeface="Arial" charset="0"/>
                <a:ea typeface="ＭＳ Ｐ明朝" pitchFamily="18" charset="-128"/>
                <a:cs typeface="+mn-cs"/>
              </a:rPr>
              <a:t>業務の</a:t>
            </a:r>
            <a:r>
              <a:rPr kumimoji="1" lang="ja-JP" altLang="en-US" sz="1200" b="1" i="0" kern="1200" dirty="0">
                <a:solidFill>
                  <a:schemeClr val="tx1"/>
                </a:solidFill>
                <a:effectLst/>
                <a:latin typeface="Arial" charset="0"/>
                <a:ea typeface="ＭＳ Ｐ明朝" pitchFamily="18" charset="-128"/>
                <a:cs typeface="+mn-cs"/>
              </a:rPr>
              <a:t>複数人体制化やリモート勤務などの働き続けられる環境整備、メンターによる成長を支える仕組みの３つとともに、</a:t>
            </a:r>
          </a:p>
          <a:p>
            <a:pPr fontAlgn="t"/>
            <a:r>
              <a:rPr kumimoji="1" lang="ja-JP" altLang="en-US" sz="1200" b="0" i="0" kern="1200" dirty="0">
                <a:solidFill>
                  <a:schemeClr val="tx1"/>
                </a:solidFill>
                <a:effectLst/>
                <a:latin typeface="Arial" charset="0"/>
                <a:ea typeface="ＭＳ Ｐ明朝" pitchFamily="18" charset="-128"/>
                <a:cs typeface="+mn-cs"/>
              </a:rPr>
              <a:t>年齢・性別問わず挑戦できる文化などの組織風土によって</a:t>
            </a:r>
          </a:p>
          <a:p>
            <a:pPr fontAlgn="t"/>
            <a:r>
              <a:rPr kumimoji="1" lang="ja-JP" altLang="en-US" sz="1200" b="0" i="0" kern="1200" dirty="0">
                <a:solidFill>
                  <a:schemeClr val="tx1"/>
                </a:solidFill>
                <a:effectLst/>
                <a:latin typeface="Arial" charset="0"/>
                <a:ea typeface="ＭＳ Ｐ明朝" pitchFamily="18" charset="-128"/>
                <a:cs typeface="+mn-cs"/>
              </a:rPr>
              <a:t>女性が多く活躍する組織になり、長期的な人材定着と専門性の蓄積やキャリア形成とライフイベントの両立を実現しました。</a:t>
            </a:r>
          </a:p>
        </p:txBody>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35</a:t>
            </a:fld>
            <a:endParaRPr kumimoji="1" lang="ja-JP" altLang="en-US"/>
          </a:p>
        </p:txBody>
      </p:sp>
    </p:spTree>
    <p:extLst>
      <p:ext uri="{BB962C8B-B14F-4D97-AF65-F5344CB8AC3E}">
        <p14:creationId xmlns:p14="http://schemas.microsoft.com/office/powerpoint/2010/main" val="4162546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304D-679F-A047-9FDB-0ECAE2187DC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008EA2D-4A89-078C-8514-3863547B939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047EBE6-C3B0-35CE-FE57-B0C4DC58403C}"/>
              </a:ext>
            </a:extLst>
          </p:cNvPr>
          <p:cNvSpPr>
            <a:spLocks noGrp="1"/>
          </p:cNvSpPr>
          <p:nvPr>
            <p:ph type="body" idx="1"/>
          </p:nvPr>
        </p:nvSpPr>
        <p:spPr/>
        <p:txBody>
          <a:bodyPr/>
          <a:lstStyle/>
          <a:p>
            <a:r>
              <a:rPr kumimoji="1" lang="ja-JP" altLang="en-US" dirty="0"/>
              <a:t>２社目は朝日工業様です。</a:t>
            </a:r>
            <a:endParaRPr kumimoji="1" lang="en-US" altLang="ja-JP" dirty="0"/>
          </a:p>
          <a:p>
            <a:pPr fontAlgn="t"/>
            <a:r>
              <a:rPr kumimoji="1" lang="ja-JP" altLang="en-US" sz="1200" b="0" i="0" kern="1200" dirty="0">
                <a:solidFill>
                  <a:schemeClr val="tx1"/>
                </a:solidFill>
                <a:effectLst/>
                <a:latin typeface="Arial" charset="0"/>
                <a:ea typeface="ＭＳ Ｐ明朝" pitchFamily="18" charset="-128"/>
                <a:cs typeface="+mn-cs"/>
              </a:rPr>
              <a:t>当初は女性が社長と工場長１名の少数でしたが、業務経験の拡大により「女性もできる」という認識が浸透し、女性を積極的に採用するようになりました。</a:t>
            </a:r>
          </a:p>
          <a:p>
            <a:pPr fontAlgn="t"/>
            <a:r>
              <a:rPr kumimoji="1" lang="ja-JP" altLang="en-US" sz="1200" b="1" i="0" kern="1200" dirty="0">
                <a:solidFill>
                  <a:schemeClr val="tx1"/>
                </a:solidFill>
                <a:effectLst/>
                <a:latin typeface="Arial" charset="0"/>
                <a:ea typeface="ＭＳ Ｐ明朝" pitchFamily="18" charset="-128"/>
                <a:cs typeface="+mn-cs"/>
              </a:rPr>
              <a:t>女性が働きやすいよう、</a:t>
            </a:r>
            <a:r>
              <a:rPr kumimoji="1" lang="en-US" altLang="ja-JP" sz="1200" b="0" i="0" kern="1200" dirty="0">
                <a:solidFill>
                  <a:schemeClr val="tx1"/>
                </a:solidFill>
                <a:effectLst/>
                <a:latin typeface="Arial" charset="0"/>
                <a:ea typeface="ＭＳ Ｐ明朝" pitchFamily="18" charset="-128"/>
                <a:cs typeface="+mn-cs"/>
              </a:rPr>
              <a:t>1</a:t>
            </a:r>
            <a:r>
              <a:rPr kumimoji="1" lang="ja-JP" altLang="en-US" sz="1200" b="0" i="0" kern="1200" dirty="0">
                <a:solidFill>
                  <a:schemeClr val="tx1"/>
                </a:solidFill>
                <a:effectLst/>
                <a:latin typeface="Arial" charset="0"/>
                <a:ea typeface="ＭＳ Ｐ明朝" pitchFamily="18" charset="-128"/>
                <a:cs typeface="+mn-cs"/>
              </a:rPr>
              <a:t>時間単位の有給取得など</a:t>
            </a:r>
            <a:r>
              <a:rPr kumimoji="1" lang="ja-JP" altLang="en-US" sz="1200" b="1" i="0" kern="1200" dirty="0">
                <a:solidFill>
                  <a:schemeClr val="tx1"/>
                </a:solidFill>
                <a:effectLst/>
                <a:latin typeface="Arial" charset="0"/>
                <a:ea typeface="ＭＳ Ｐ明朝" pitchFamily="18" charset="-128"/>
                <a:cs typeface="+mn-cs"/>
              </a:rPr>
              <a:t>柔軟な働き方を導入、</a:t>
            </a:r>
            <a:r>
              <a:rPr kumimoji="1" lang="ja-JP" altLang="en-US" sz="1200" b="0" i="0" kern="1200" dirty="0">
                <a:solidFill>
                  <a:schemeClr val="tx1"/>
                </a:solidFill>
                <a:effectLst/>
                <a:latin typeface="Arial" charset="0"/>
                <a:ea typeface="ＭＳ Ｐ明朝" pitchFamily="18" charset="-128"/>
                <a:cs typeface="+mn-cs"/>
              </a:rPr>
              <a:t>デザイン性のある制服に変更、コミュニケーションを重視して日常的な対話で信頼関係を構築するなど取り組みました。</a:t>
            </a:r>
          </a:p>
          <a:p>
            <a:pPr fontAlgn="t"/>
            <a:r>
              <a:rPr kumimoji="1" lang="ja-JP" altLang="en-US" sz="1200" b="0" i="0" kern="1200" dirty="0">
                <a:solidFill>
                  <a:schemeClr val="tx1"/>
                </a:solidFill>
                <a:effectLst/>
                <a:latin typeface="Arial" charset="0"/>
                <a:ea typeface="ＭＳ Ｐ明朝" pitchFamily="18" charset="-128"/>
                <a:cs typeface="+mn-cs"/>
              </a:rPr>
              <a:t>また、「分からないことは相談する」文化や個性を尊重し全員が役割を持つといった組織風土もあり、</a:t>
            </a:r>
          </a:p>
          <a:p>
            <a:pPr fontAlgn="t"/>
            <a:r>
              <a:rPr kumimoji="1" lang="ja-JP" altLang="en-US" sz="1200" b="0" i="0" kern="1200" dirty="0">
                <a:solidFill>
                  <a:schemeClr val="tx1"/>
                </a:solidFill>
                <a:effectLst/>
                <a:latin typeface="Arial" charset="0"/>
                <a:ea typeface="ＭＳ Ｐ明朝" pitchFamily="18" charset="-128"/>
                <a:cs typeface="+mn-cs"/>
              </a:rPr>
              <a:t>女性社員の増加と活躍拡大や社内コミュニケーションの活性化、働きやすい職場環境の実現がされました。</a:t>
            </a:r>
          </a:p>
        </p:txBody>
      </p:sp>
      <p:sp>
        <p:nvSpPr>
          <p:cNvPr id="4" name="スライド番号プレースホルダー 3">
            <a:extLst>
              <a:ext uri="{FF2B5EF4-FFF2-40B4-BE49-F238E27FC236}">
                <a16:creationId xmlns:a16="http://schemas.microsoft.com/office/drawing/2014/main" id="{6027A1AA-C777-99FA-82B5-33CD3B49C9FD}"/>
              </a:ext>
            </a:extLst>
          </p:cNvPr>
          <p:cNvSpPr>
            <a:spLocks noGrp="1"/>
          </p:cNvSpPr>
          <p:nvPr>
            <p:ph type="sldNum" sz="quarter" idx="10"/>
          </p:nvPr>
        </p:nvSpPr>
        <p:spPr/>
        <p:txBody>
          <a:bodyPr/>
          <a:lstStyle/>
          <a:p>
            <a:fld id="{EB843745-172B-4DE1-9C3E-2A41D3A5A4B5}" type="slidenum">
              <a:rPr kumimoji="1" lang="ja-JP" altLang="en-US" smtClean="0"/>
              <a:t>36</a:t>
            </a:fld>
            <a:endParaRPr kumimoji="1" lang="ja-JP" altLang="en-US"/>
          </a:p>
        </p:txBody>
      </p:sp>
    </p:spTree>
    <p:extLst>
      <p:ext uri="{BB962C8B-B14F-4D97-AF65-F5344CB8AC3E}">
        <p14:creationId xmlns:p14="http://schemas.microsoft.com/office/powerpoint/2010/main" val="34012211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8E9D1-E57E-C287-9D1E-A2779C53C33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6B903B-ACD5-0A0D-C785-78C21D8D454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282032-D289-CA2A-3D1C-334030A07A1E}"/>
              </a:ext>
            </a:extLst>
          </p:cNvPr>
          <p:cNvSpPr>
            <a:spLocks noGrp="1"/>
          </p:cNvSpPr>
          <p:nvPr>
            <p:ph type="body" idx="1"/>
          </p:nvPr>
        </p:nvSpPr>
        <p:spPr/>
        <p:txBody>
          <a:bodyPr/>
          <a:lstStyle/>
          <a:p>
            <a:r>
              <a:rPr kumimoji="1" lang="ja-JP" altLang="en-US" dirty="0"/>
              <a:t>３社目はヘルスケアシステムズ様です。</a:t>
            </a:r>
            <a:endParaRPr kumimoji="1" lang="en-US" altLang="ja-JP" dirty="0"/>
          </a:p>
          <a:p>
            <a:pPr fontAlgn="t"/>
            <a:r>
              <a:rPr kumimoji="1" lang="ja-JP" altLang="en-US" sz="1200" b="0" i="0" kern="1200" dirty="0">
                <a:solidFill>
                  <a:schemeClr val="tx1"/>
                </a:solidFill>
                <a:effectLst/>
                <a:latin typeface="Arial" charset="0"/>
                <a:ea typeface="ＭＳ Ｐ明朝" pitchFamily="18" charset="-128"/>
                <a:cs typeface="+mn-cs"/>
              </a:rPr>
              <a:t>社員が長期にわたって活躍できる環境を整えるため、フレックスタイムやリモートワークの導入、パートから正社員、管理職へとキャリアアップ可能な雇用形態、</a:t>
            </a:r>
            <a:endParaRPr kumimoji="1" lang="en-US" altLang="ja-JP" sz="1200" b="0" i="0" kern="1200" dirty="0">
              <a:solidFill>
                <a:schemeClr val="tx1"/>
              </a:solidFill>
              <a:effectLst/>
              <a:latin typeface="Arial" charset="0"/>
              <a:ea typeface="ＭＳ Ｐ明朝" pitchFamily="18" charset="-128"/>
              <a:cs typeface="+mn-cs"/>
            </a:endParaRPr>
          </a:p>
          <a:p>
            <a:pPr fontAlgn="t"/>
            <a:r>
              <a:rPr kumimoji="1" lang="ja-JP" altLang="en-US" sz="1200" b="0" i="0" kern="1200" dirty="0">
                <a:solidFill>
                  <a:schemeClr val="tx1"/>
                </a:solidFill>
                <a:effectLst/>
                <a:latin typeface="Arial" charset="0"/>
                <a:ea typeface="ＭＳ Ｐ明朝" pitchFamily="18" charset="-128"/>
                <a:cs typeface="+mn-cs"/>
              </a:rPr>
              <a:t>ライフステージごとに仕事と家庭の両立をサポートするといった取組を実施しました。</a:t>
            </a:r>
            <a:endParaRPr kumimoji="1" lang="en-US" altLang="ja-JP" sz="1200" b="0" i="0" kern="1200" dirty="0">
              <a:solidFill>
                <a:schemeClr val="tx1"/>
              </a:solidFill>
              <a:effectLst/>
              <a:latin typeface="Arial" charset="0"/>
              <a:ea typeface="ＭＳ Ｐ明朝" pitchFamily="18" charset="-128"/>
              <a:cs typeface="+mn-cs"/>
            </a:endParaRPr>
          </a:p>
          <a:p>
            <a:pPr fontAlgn="t"/>
            <a:r>
              <a:rPr kumimoji="1" lang="ja-JP" altLang="en-US" sz="1200" b="0" i="0" kern="1200" dirty="0">
                <a:solidFill>
                  <a:schemeClr val="tx1"/>
                </a:solidFill>
                <a:effectLst/>
                <a:latin typeface="Arial" charset="0"/>
                <a:ea typeface="ＭＳ Ｐ明朝" pitchFamily="18" charset="-128"/>
                <a:cs typeface="+mn-cs"/>
              </a:rPr>
              <a:t>また、社員が積極的に学べるよう研修などの機会を創出し、一人ひとりが活躍して性別問わず仕事と家庭を両立する組織風土もあり、</a:t>
            </a:r>
            <a:endParaRPr kumimoji="1" lang="en-US" altLang="ja-JP" sz="1200" b="0" i="0" kern="1200" dirty="0">
              <a:solidFill>
                <a:schemeClr val="tx1"/>
              </a:solidFill>
              <a:effectLst/>
              <a:latin typeface="Arial" charset="0"/>
              <a:ea typeface="ＭＳ Ｐ明朝" pitchFamily="18" charset="-128"/>
              <a:cs typeface="+mn-cs"/>
            </a:endParaRPr>
          </a:p>
          <a:p>
            <a:pPr algn="just"/>
            <a:r>
              <a:rPr lang="ja-JP" altLang="en-US" sz="1200" dirty="0"/>
              <a:t>女性管理職比率</a:t>
            </a:r>
            <a:r>
              <a:rPr lang="en-US" altLang="ja-JP" sz="1200" dirty="0"/>
              <a:t>50</a:t>
            </a:r>
            <a:r>
              <a:rPr lang="ja-JP" altLang="en-US" sz="1200" dirty="0"/>
              <a:t>％、年次有給休暇取得率</a:t>
            </a:r>
            <a:r>
              <a:rPr lang="en-US" altLang="ja-JP" sz="1200" dirty="0"/>
              <a:t>89</a:t>
            </a:r>
            <a:r>
              <a:rPr lang="ja-JP" altLang="en-US" sz="1200" dirty="0"/>
              <a:t>％、男性の育児休業取得率</a:t>
            </a:r>
            <a:r>
              <a:rPr lang="en-US" altLang="ja-JP" sz="1200" dirty="0"/>
              <a:t>75</a:t>
            </a:r>
            <a:r>
              <a:rPr lang="ja-JP" altLang="en-US" sz="1200" dirty="0"/>
              <a:t>％</a:t>
            </a:r>
            <a:r>
              <a:rPr kumimoji="1" lang="ja-JP" altLang="en-US" sz="1200" b="0" i="0" kern="1200" dirty="0">
                <a:solidFill>
                  <a:schemeClr val="tx1"/>
                </a:solidFill>
                <a:effectLst/>
                <a:latin typeface="Arial" charset="0"/>
                <a:ea typeface="ＭＳ Ｐ明朝" pitchFamily="18" charset="-128"/>
                <a:cs typeface="+mn-cs"/>
              </a:rPr>
              <a:t>といった成果につながりました。</a:t>
            </a:r>
            <a:endParaRPr kumimoji="1" lang="en-US" altLang="ja-JP" sz="1200" b="0" i="0" kern="1200" dirty="0">
              <a:solidFill>
                <a:schemeClr val="tx1"/>
              </a:solidFill>
              <a:effectLst/>
              <a:latin typeface="Arial" charset="0"/>
              <a:ea typeface="ＭＳ Ｐ明朝" pitchFamily="18" charset="-128"/>
              <a:cs typeface="+mn-cs"/>
            </a:endParaRPr>
          </a:p>
          <a:p>
            <a:pPr algn="just"/>
            <a:endParaRPr kumimoji="1" lang="en-US" altLang="ja-JP" sz="1200" b="0" i="0" kern="1200" dirty="0">
              <a:solidFill>
                <a:schemeClr val="tx1"/>
              </a:solidFill>
              <a:effectLst/>
              <a:latin typeface="Arial" charset="0"/>
              <a:ea typeface="ＭＳ Ｐ明朝" pitchFamily="18" charset="-128"/>
              <a:cs typeface="+mn-cs"/>
            </a:endParaRPr>
          </a:p>
          <a:p>
            <a:pPr algn="just"/>
            <a:endParaRPr lang="en-US" altLang="ja-JP" sz="1200" dirty="0"/>
          </a:p>
        </p:txBody>
      </p:sp>
      <p:sp>
        <p:nvSpPr>
          <p:cNvPr id="4" name="スライド番号プレースホルダー 3">
            <a:extLst>
              <a:ext uri="{FF2B5EF4-FFF2-40B4-BE49-F238E27FC236}">
                <a16:creationId xmlns:a16="http://schemas.microsoft.com/office/drawing/2014/main" id="{BC821F0B-07B8-0636-78A0-90E51C80E3F1}"/>
              </a:ext>
            </a:extLst>
          </p:cNvPr>
          <p:cNvSpPr>
            <a:spLocks noGrp="1"/>
          </p:cNvSpPr>
          <p:nvPr>
            <p:ph type="sldNum" sz="quarter" idx="10"/>
          </p:nvPr>
        </p:nvSpPr>
        <p:spPr/>
        <p:txBody>
          <a:bodyPr/>
          <a:lstStyle/>
          <a:p>
            <a:fld id="{EB843745-172B-4DE1-9C3E-2A41D3A5A4B5}" type="slidenum">
              <a:rPr kumimoji="1" lang="ja-JP" altLang="en-US" smtClean="0"/>
              <a:t>37</a:t>
            </a:fld>
            <a:endParaRPr kumimoji="1" lang="ja-JP" altLang="en-US"/>
          </a:p>
        </p:txBody>
      </p:sp>
    </p:spTree>
    <p:extLst>
      <p:ext uri="{BB962C8B-B14F-4D97-AF65-F5344CB8AC3E}">
        <p14:creationId xmlns:p14="http://schemas.microsoft.com/office/powerpoint/2010/main" val="21967041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83FE-1FF5-3D04-AD69-3AC523263B8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A2428E7-FC54-7829-9E57-C0C4F673A04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0A7C29-A7A2-940F-1CB7-7618097A33C8}"/>
              </a:ext>
            </a:extLst>
          </p:cNvPr>
          <p:cNvSpPr>
            <a:spLocks noGrp="1"/>
          </p:cNvSpPr>
          <p:nvPr>
            <p:ph type="body" idx="1"/>
          </p:nvPr>
        </p:nvSpPr>
        <p:spPr/>
        <p:txBody>
          <a:bodyPr/>
          <a:lstStyle/>
          <a:p>
            <a:r>
              <a:rPr kumimoji="1" lang="ja-JP" altLang="en-US" dirty="0"/>
              <a:t>４社目は丸天産業様です。</a:t>
            </a:r>
            <a:endParaRPr kumimoji="1" lang="en-US" altLang="ja-JP" dirty="0"/>
          </a:p>
          <a:p>
            <a:r>
              <a:rPr kumimoji="1" lang="ja-JP" altLang="en-US" sz="1200" b="0" i="0" kern="1200" dirty="0">
                <a:solidFill>
                  <a:schemeClr val="tx1"/>
                </a:solidFill>
                <a:effectLst/>
                <a:latin typeface="Arial" charset="0"/>
                <a:ea typeface="ＭＳ Ｐ明朝" pitchFamily="18" charset="-128"/>
                <a:cs typeface="+mn-cs"/>
              </a:rPr>
              <a:t>働く環境について考える組織がなく、残業の量や有給取得率への意識も低いという課題を解決するため </a:t>
            </a:r>
            <a:endParaRPr kumimoji="1" lang="en-US" altLang="ja-JP" sz="1200" b="0" i="0" kern="1200" dirty="0">
              <a:solidFill>
                <a:schemeClr val="tx1"/>
              </a:solidFill>
              <a:effectLst/>
              <a:latin typeface="Arial" charset="0"/>
              <a:ea typeface="ＭＳ Ｐ明朝" pitchFamily="18" charset="-128"/>
              <a:cs typeface="+mn-cs"/>
            </a:endParaRPr>
          </a:p>
          <a:p>
            <a:r>
              <a:rPr kumimoji="1" lang="ja-JP" altLang="en-US" sz="1200" b="1" i="0" u="none" strike="noStrike" kern="1200" baseline="0" dirty="0">
                <a:solidFill>
                  <a:schemeClr val="tx1"/>
                </a:solidFill>
                <a:latin typeface="Arial" charset="0"/>
                <a:ea typeface="ＭＳ Ｐ明朝" pitchFamily="18" charset="-128"/>
                <a:cs typeface="+mn-cs"/>
              </a:rPr>
              <a:t>“人”を中心とした改革</a:t>
            </a:r>
            <a:r>
              <a:rPr kumimoji="1" lang="ja-JP" altLang="en-US" sz="1200" b="0" i="0" u="none" strike="noStrike" kern="1200" baseline="0" dirty="0">
                <a:solidFill>
                  <a:schemeClr val="tx1"/>
                </a:solidFill>
                <a:latin typeface="Arial" charset="0"/>
                <a:ea typeface="ＭＳ Ｐ明朝" pitchFamily="18" charset="-128"/>
                <a:cs typeface="+mn-cs"/>
              </a:rPr>
              <a:t>に取り組む未来企画室を設立、子連れ出社や時差勤務などの柔軟な働き方の導入、フリーアドレス制、</a:t>
            </a:r>
            <a:r>
              <a:rPr kumimoji="1" lang="ja-JP" altLang="en-US" sz="1200" b="1" i="0" u="none" strike="noStrike" kern="1200" baseline="0" dirty="0">
                <a:solidFill>
                  <a:schemeClr val="tx1"/>
                </a:solidFill>
                <a:latin typeface="Arial" charset="0"/>
                <a:ea typeface="ＭＳ Ｐ明朝" pitchFamily="18" charset="-128"/>
                <a:cs typeface="+mn-cs"/>
              </a:rPr>
              <a:t>昇降デスク・和室などの</a:t>
            </a:r>
            <a:endParaRPr kumimoji="1" lang="en-US" altLang="ja-JP" sz="1200" b="1" i="0" u="none" strike="noStrike" kern="1200" baseline="0" dirty="0">
              <a:solidFill>
                <a:schemeClr val="tx1"/>
              </a:solidFill>
              <a:latin typeface="Arial" charset="0"/>
              <a:ea typeface="ＭＳ Ｐ明朝" pitchFamily="18" charset="-128"/>
              <a:cs typeface="+mn-cs"/>
            </a:endParaRPr>
          </a:p>
          <a:p>
            <a:r>
              <a:rPr kumimoji="1" lang="ja-JP" altLang="en-US" sz="1200" b="0" i="0" kern="1200" dirty="0">
                <a:solidFill>
                  <a:schemeClr val="tx1"/>
                </a:solidFill>
                <a:effectLst/>
                <a:latin typeface="Arial" charset="0"/>
                <a:ea typeface="ＭＳ Ｐ明朝" pitchFamily="18" charset="-128"/>
                <a:cs typeface="+mn-cs"/>
              </a:rPr>
              <a:t>働きやすい空間づくりにも力を入れました。</a:t>
            </a:r>
            <a:endParaRPr kumimoji="1" lang="en-US" altLang="ja-JP" sz="1200" b="0" i="0" kern="1200" dirty="0">
              <a:solidFill>
                <a:schemeClr val="tx1"/>
              </a:solidFill>
              <a:effectLst/>
              <a:latin typeface="Arial" charset="0"/>
              <a:ea typeface="ＭＳ Ｐ明朝" pitchFamily="18" charset="-128"/>
              <a:cs typeface="+mn-cs"/>
            </a:endParaRPr>
          </a:p>
          <a:p>
            <a:r>
              <a:rPr kumimoji="1" lang="ja-JP" altLang="en-US" sz="1200" b="0" i="0" kern="1200" dirty="0">
                <a:solidFill>
                  <a:schemeClr val="tx1"/>
                </a:solidFill>
                <a:effectLst/>
                <a:latin typeface="Arial" charset="0"/>
                <a:ea typeface="ＭＳ Ｐ明朝" pitchFamily="18" charset="-128"/>
                <a:cs typeface="+mn-cs"/>
              </a:rPr>
              <a:t>また、人を大切にし、互いを尊重しあう組織風土もあり、</a:t>
            </a:r>
            <a:r>
              <a:rPr lang="ja-JP" altLang="en-US" sz="1200" dirty="0"/>
              <a:t>女性管理職比率</a:t>
            </a:r>
            <a:r>
              <a:rPr lang="en-US" altLang="ja-JP" sz="1200" dirty="0"/>
              <a:t>40</a:t>
            </a:r>
            <a:r>
              <a:rPr lang="ja-JP" altLang="en-US" sz="1200" dirty="0"/>
              <a:t>％、採用の募集人数が</a:t>
            </a:r>
            <a:r>
              <a:rPr lang="en-US" altLang="ja-JP" sz="1200" dirty="0"/>
              <a:t>10</a:t>
            </a:r>
            <a:r>
              <a:rPr lang="ja-JP" altLang="en-US" sz="1200" dirty="0"/>
              <a:t>倍以上</a:t>
            </a:r>
            <a:r>
              <a:rPr lang="en-US" altLang="ja-JP" sz="1200" dirty="0"/>
              <a:t>(40→400</a:t>
            </a:r>
            <a:r>
              <a:rPr lang="ja-JP" altLang="en-US" sz="1200" dirty="0"/>
              <a:t>名）に増加、</a:t>
            </a:r>
            <a:endParaRPr lang="en-US" altLang="ja-JP" sz="1200" dirty="0"/>
          </a:p>
          <a:p>
            <a:r>
              <a:rPr lang="ja-JP" altLang="en-US" sz="1200" dirty="0"/>
              <a:t>残業時間は</a:t>
            </a:r>
            <a:r>
              <a:rPr lang="en-US" altLang="ja-JP" sz="1200" dirty="0"/>
              <a:t>10</a:t>
            </a:r>
            <a:r>
              <a:rPr lang="ja-JP" altLang="en-US" sz="1200" dirty="0"/>
              <a:t>％減少、有給取得率は増加</a:t>
            </a:r>
            <a:r>
              <a:rPr kumimoji="1" lang="ja-JP" altLang="en-US" sz="1200" b="0" i="0" kern="1200" dirty="0">
                <a:solidFill>
                  <a:schemeClr val="tx1"/>
                </a:solidFill>
                <a:effectLst/>
                <a:latin typeface="Arial" charset="0"/>
                <a:ea typeface="ＭＳ Ｐ明朝" pitchFamily="18" charset="-128"/>
                <a:cs typeface="+mn-cs"/>
              </a:rPr>
              <a:t>といった成果につながりました。</a:t>
            </a:r>
            <a:endParaRPr lang="en-US" altLang="ja-JP" sz="1200" dirty="0"/>
          </a:p>
        </p:txBody>
      </p:sp>
      <p:sp>
        <p:nvSpPr>
          <p:cNvPr id="4" name="スライド番号プレースホルダー 3">
            <a:extLst>
              <a:ext uri="{FF2B5EF4-FFF2-40B4-BE49-F238E27FC236}">
                <a16:creationId xmlns:a16="http://schemas.microsoft.com/office/drawing/2014/main" id="{D8B0D3BE-0F36-14AC-A478-43B6DE687131}"/>
              </a:ext>
            </a:extLst>
          </p:cNvPr>
          <p:cNvSpPr>
            <a:spLocks noGrp="1"/>
          </p:cNvSpPr>
          <p:nvPr>
            <p:ph type="sldNum" sz="quarter" idx="10"/>
          </p:nvPr>
        </p:nvSpPr>
        <p:spPr/>
        <p:txBody>
          <a:bodyPr/>
          <a:lstStyle/>
          <a:p>
            <a:fld id="{EB843745-172B-4DE1-9C3E-2A41D3A5A4B5}" type="slidenum">
              <a:rPr kumimoji="1" lang="ja-JP" altLang="en-US" smtClean="0"/>
              <a:t>38</a:t>
            </a:fld>
            <a:endParaRPr kumimoji="1" lang="ja-JP" altLang="en-US"/>
          </a:p>
        </p:txBody>
      </p:sp>
    </p:spTree>
    <p:extLst>
      <p:ext uri="{BB962C8B-B14F-4D97-AF65-F5344CB8AC3E}">
        <p14:creationId xmlns:p14="http://schemas.microsoft.com/office/powerpoint/2010/main" val="77324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240F5-8667-7B42-5411-B06C5915532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20B5AB9-FAEA-022C-46D4-94ADF72FAD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EE262C-F0CA-259A-6DE4-4E896E4FDB91}"/>
              </a:ext>
            </a:extLst>
          </p:cNvPr>
          <p:cNvSpPr>
            <a:spLocks noGrp="1"/>
          </p:cNvSpPr>
          <p:nvPr>
            <p:ph type="body" idx="1"/>
          </p:nvPr>
        </p:nvSpPr>
        <p:spPr/>
        <p:txBody>
          <a:bodyPr/>
          <a:lstStyle/>
          <a:p>
            <a:r>
              <a:rPr lang="ja-JP" altLang="en-US" dirty="0"/>
              <a:t>　こちらは、</a:t>
            </a:r>
            <a:r>
              <a:rPr lang="ja-JP" altLang="ja-JP" dirty="0"/>
              <a:t>愛知県</a:t>
            </a:r>
            <a:r>
              <a:rPr lang="ja-JP" altLang="en-US" dirty="0"/>
              <a:t>の人口の</a:t>
            </a:r>
            <a:r>
              <a:rPr lang="ja-JP" altLang="ja-JP" dirty="0"/>
              <a:t>推移です。</a:t>
            </a:r>
          </a:p>
          <a:p>
            <a:r>
              <a:rPr lang="ja-JP" altLang="en-US" dirty="0"/>
              <a:t>　</a:t>
            </a:r>
            <a:r>
              <a:rPr lang="ja-JP" altLang="ja-JP" dirty="0"/>
              <a:t>人口減少</a:t>
            </a:r>
            <a:r>
              <a:rPr lang="ja-JP" altLang="en-US" dirty="0"/>
              <a:t>や、</a:t>
            </a:r>
            <a:r>
              <a:rPr lang="ja-JP" altLang="ja-JP" dirty="0"/>
              <a:t>少子高齢化の進行もあり、</a:t>
            </a:r>
            <a:r>
              <a:rPr lang="ja-JP" altLang="en-US" dirty="0"/>
              <a:t>グラフのグレーの部分にあたります、</a:t>
            </a:r>
            <a:r>
              <a:rPr lang="ja-JP" altLang="ja-JP" dirty="0"/>
              <a:t>労働力の中心となる「生産年齢人口</a:t>
            </a:r>
            <a:r>
              <a:rPr lang="ja-JP" altLang="en-US" dirty="0"/>
              <a:t>」</a:t>
            </a:r>
            <a:r>
              <a:rPr lang="ja-JP" altLang="ja-JP" dirty="0"/>
              <a:t>は、年々減少することが見込まれ</a:t>
            </a:r>
            <a:r>
              <a:rPr lang="ja-JP" altLang="en-US" dirty="0"/>
              <a:t>ており、</a:t>
            </a:r>
            <a:r>
              <a:rPr lang="ja-JP" altLang="ja-JP" dirty="0"/>
              <a:t>将来的に、人材不足の深刻化が予測されるところです。</a:t>
            </a:r>
            <a:r>
              <a:rPr lang="ja-JP" altLang="en-US" dirty="0"/>
              <a:t>（グラフ変更）</a:t>
            </a:r>
            <a:endParaRPr lang="ja-JP" altLang="ja-JP" dirty="0"/>
          </a:p>
        </p:txBody>
      </p:sp>
      <p:sp>
        <p:nvSpPr>
          <p:cNvPr id="4" name="スライド番号プレースホルダー 3">
            <a:extLst>
              <a:ext uri="{FF2B5EF4-FFF2-40B4-BE49-F238E27FC236}">
                <a16:creationId xmlns:a16="http://schemas.microsoft.com/office/drawing/2014/main" id="{A3FD07FE-01AD-6598-D926-5D7A2D20F5E3}"/>
              </a:ext>
            </a:extLst>
          </p:cNvPr>
          <p:cNvSpPr>
            <a:spLocks noGrp="1"/>
          </p:cNvSpPr>
          <p:nvPr>
            <p:ph type="sldNum" sz="quarter" idx="10"/>
          </p:nvPr>
        </p:nvSpPr>
        <p:spPr/>
        <p:txBody>
          <a:bodyPr/>
          <a:lstStyle/>
          <a:p>
            <a:pPr>
              <a:defRPr/>
            </a:pPr>
            <a:fld id="{2C23D25C-5266-4A51-AB6E-2812111556CF}" type="slidenum">
              <a:rPr lang="en-US" altLang="ja-JP" smtClean="0"/>
              <a:pPr>
                <a:defRPr/>
              </a:pPr>
              <a:t>3</a:t>
            </a:fld>
            <a:endParaRPr lang="en-US" altLang="ja-JP" dirty="0"/>
          </a:p>
        </p:txBody>
      </p:sp>
    </p:spTree>
    <p:extLst>
      <p:ext uri="{BB962C8B-B14F-4D97-AF65-F5344CB8AC3E}">
        <p14:creationId xmlns:p14="http://schemas.microsoft.com/office/powerpoint/2010/main" val="24689912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sz="1400" dirty="0">
              <a:latin typeface="ＭＳ 明朝" panose="02020609040205080304" pitchFamily="17" charset="-128"/>
              <a:ea typeface="ＭＳ 明朝" panose="02020609040205080304" pitchFamily="17" charset="-128"/>
            </a:endParaRPr>
          </a:p>
          <a:p>
            <a:r>
              <a:rPr lang="ja-JP" altLang="en-US" dirty="0">
                <a:latin typeface="ＭＳ 明朝" panose="02020609040205080304" pitchFamily="17" charset="-128"/>
                <a:ea typeface="ＭＳ 明朝" panose="02020609040205080304" pitchFamily="17" charset="-128"/>
              </a:rPr>
              <a:t>　最後になりますが、経営指導にあたっておられる皆様から、企業の皆様に対して、</a:t>
            </a:r>
            <a:endParaRPr lang="en-US" altLang="ja-JP" dirty="0">
              <a:latin typeface="ＭＳ 明朝" panose="02020609040205080304" pitchFamily="17" charset="-128"/>
              <a:ea typeface="ＭＳ 明朝" panose="02020609040205080304" pitchFamily="17" charset="-128"/>
            </a:endParaRPr>
          </a:p>
          <a:p>
            <a:r>
              <a:rPr lang="ja-JP" altLang="en-US" dirty="0">
                <a:latin typeface="ＭＳ 明朝" panose="02020609040205080304" pitchFamily="17" charset="-128"/>
                <a:ea typeface="ＭＳ 明朝" panose="02020609040205080304" pitchFamily="17" charset="-128"/>
              </a:rPr>
              <a:t>ぜひ女性活躍に向けて取り組んでいただくよう、働きかけていただくことをお願いいたしまして、</a:t>
            </a:r>
            <a:r>
              <a:rPr kumimoji="1" lang="ja-JP" altLang="en-US" dirty="0">
                <a:latin typeface="ＭＳ 明朝" panose="02020609040205080304" pitchFamily="17" charset="-128"/>
                <a:ea typeface="ＭＳ 明朝" panose="02020609040205080304" pitchFamily="17" charset="-128"/>
              </a:rPr>
              <a:t>私からの説明を終わります。</a:t>
            </a:r>
            <a:endParaRPr kumimoji="1" lang="en-US" altLang="ja-JP" dirty="0">
              <a:latin typeface="ＭＳ 明朝" panose="02020609040205080304" pitchFamily="17" charset="-128"/>
              <a:ea typeface="ＭＳ 明朝" panose="02020609040205080304" pitchFamily="17" charset="-128"/>
            </a:endParaRPr>
          </a:p>
          <a:p>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ご清聴ありがとうございました。</a:t>
            </a:r>
            <a:endParaRPr kumimoji="1" lang="en-US" altLang="ja-JP" dirty="0">
              <a:latin typeface="ＭＳ 明朝" panose="02020609040205080304" pitchFamily="17" charset="-128"/>
              <a:ea typeface="ＭＳ 明朝" panose="02020609040205080304" pitchFamily="17" charset="-128"/>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EB843745-172B-4DE1-9C3E-2A41D3A5A4B5}" type="slidenum">
              <a:rPr kumimoji="1" lang="ja-JP" altLang="en-US" smtClean="0"/>
              <a:t>39</a:t>
            </a:fld>
            <a:endParaRPr kumimoji="1" lang="ja-JP" altLang="en-US"/>
          </a:p>
        </p:txBody>
      </p:sp>
    </p:spTree>
    <p:extLst>
      <p:ext uri="{BB962C8B-B14F-4D97-AF65-F5344CB8AC3E}">
        <p14:creationId xmlns:p14="http://schemas.microsoft.com/office/powerpoint/2010/main" val="1949386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a:t>
            </a:r>
            <a:r>
              <a:rPr lang="ja-JP" altLang="ja-JP" dirty="0"/>
              <a:t>一方で、愛知県内の女性の就業希望者、働きたいけれど働けていない女性は、</a:t>
            </a:r>
            <a:r>
              <a:rPr lang="ja-JP" altLang="en-US" dirty="0"/>
              <a:t>緑の線と赤の線の差の合計で</a:t>
            </a:r>
            <a:r>
              <a:rPr lang="en-US" altLang="ja-JP" dirty="0"/>
              <a:t>27</a:t>
            </a:r>
            <a:r>
              <a:rPr lang="ja-JP" altLang="ja-JP" dirty="0"/>
              <a:t>万人</a:t>
            </a:r>
            <a:r>
              <a:rPr lang="ja-JP" altLang="en-US" dirty="0"/>
              <a:t>いらっしゃいます。</a:t>
            </a:r>
            <a:endParaRPr lang="en-US" altLang="ja-JP" dirty="0"/>
          </a:p>
          <a:p>
            <a:r>
              <a:rPr lang="ja-JP" altLang="en-US" dirty="0"/>
              <a:t>働くことを希望する</a:t>
            </a:r>
            <a:r>
              <a:rPr lang="ja-JP" altLang="ja-JP" dirty="0"/>
              <a:t>女性</a:t>
            </a:r>
            <a:r>
              <a:rPr lang="ja-JP" altLang="en-US" dirty="0"/>
              <a:t>が、その希望に応じた働き方を実現できるよう、県としても施策を進めているところです</a:t>
            </a:r>
            <a:r>
              <a:rPr lang="ja-JP" altLang="ja-JP" dirty="0"/>
              <a:t>。</a:t>
            </a:r>
          </a:p>
          <a:p>
            <a:endParaRPr lang="en-US" altLang="ja-JP" dirty="0"/>
          </a:p>
          <a:p>
            <a:r>
              <a:rPr lang="ja-JP" altLang="ja-JP" dirty="0"/>
              <a:t>　 また、女性の年齢階級別有業率では、</a:t>
            </a:r>
            <a:r>
              <a:rPr lang="ja-JP" altLang="en-US" dirty="0"/>
              <a:t>出産・子育て期などに当たる</a:t>
            </a:r>
            <a:r>
              <a:rPr lang="en-US" altLang="ja-JP" dirty="0"/>
              <a:t>30</a:t>
            </a:r>
            <a:r>
              <a:rPr lang="ja-JP" altLang="ja-JP" dirty="0"/>
              <a:t>歳代を谷と</a:t>
            </a:r>
            <a:r>
              <a:rPr lang="ja-JP" altLang="en-US" dirty="0"/>
              <a:t>した</a:t>
            </a:r>
            <a:r>
              <a:rPr lang="ja-JP" altLang="ja-JP" dirty="0"/>
              <a:t>、いわゆる「Ｍ字カーブ」を描いておりま</a:t>
            </a:r>
            <a:r>
              <a:rPr lang="ja-JP" altLang="en-US" dirty="0"/>
              <a:t>す。</a:t>
            </a:r>
            <a:endParaRPr lang="en-US" altLang="ja-JP" dirty="0"/>
          </a:p>
          <a:p>
            <a:r>
              <a:rPr lang="ja-JP" altLang="en-US" dirty="0"/>
              <a:t>　以前に比べると、</a:t>
            </a:r>
            <a:r>
              <a:rPr lang="en-US" altLang="ja-JP" dirty="0"/>
              <a:t>M</a:t>
            </a:r>
            <a:r>
              <a:rPr lang="ja-JP" altLang="en-US" dirty="0"/>
              <a:t>字が台形に近づいてはおりますが、</a:t>
            </a:r>
            <a:r>
              <a:rPr lang="ja-JP" altLang="ja-JP" dirty="0"/>
              <a:t>愛知県は、全国と比較して、Ｍ字の底が深くなっていることが分かります。</a:t>
            </a:r>
            <a:endParaRPr lang="en-US" altLang="ja-JP" dirty="0"/>
          </a:p>
        </p:txBody>
      </p:sp>
      <p:sp>
        <p:nvSpPr>
          <p:cNvPr id="4" name="スライド番号プレースホルダー 3"/>
          <p:cNvSpPr>
            <a:spLocks noGrp="1"/>
          </p:cNvSpPr>
          <p:nvPr>
            <p:ph type="sldNum" sz="quarter" idx="10"/>
          </p:nvPr>
        </p:nvSpPr>
        <p:spPr/>
        <p:txBody>
          <a:bodyPr/>
          <a:lstStyle/>
          <a:p>
            <a:pPr>
              <a:defRPr/>
            </a:pPr>
            <a:fld id="{2C23D25C-5266-4A51-AB6E-2812111556CF}" type="slidenum">
              <a:rPr lang="en-US" altLang="ja-JP" smtClean="0"/>
              <a:pPr>
                <a:defRPr/>
              </a:pPr>
              <a:t>4</a:t>
            </a:fld>
            <a:endParaRPr lang="en-US" altLang="ja-JP" dirty="0"/>
          </a:p>
        </p:txBody>
      </p:sp>
    </p:spTree>
    <p:extLst>
      <p:ext uri="{BB962C8B-B14F-4D97-AF65-F5344CB8AC3E}">
        <p14:creationId xmlns:p14="http://schemas.microsoft.com/office/powerpoint/2010/main" val="849471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こちらのグラフは正規雇用率の年齢別分布です。</a:t>
            </a:r>
            <a:endParaRPr kumimoji="1" lang="en-US" altLang="ja-JP" dirty="0"/>
          </a:p>
          <a:p>
            <a:r>
              <a:rPr kumimoji="1" lang="ja-JP" altLang="en-US" dirty="0"/>
              <a:t>男性はほぼ台形ですが、女性は</a:t>
            </a:r>
            <a:r>
              <a:rPr kumimoji="1" lang="en-US" altLang="ja-JP" dirty="0"/>
              <a:t>20</a:t>
            </a:r>
            <a:r>
              <a:rPr kumimoji="1" lang="ja-JP" altLang="en-US" dirty="0"/>
              <a:t>代後半をピークに、その後は右肩下がりで低下しています。折れ線の形がアルファベットの「</a:t>
            </a:r>
            <a:r>
              <a:rPr kumimoji="1" lang="en-US" altLang="ja-JP" dirty="0"/>
              <a:t>L</a:t>
            </a:r>
            <a:r>
              <a:rPr lang="ja-JP" altLang="en-US" dirty="0"/>
              <a:t>」を寝かせたように見えることから、「</a:t>
            </a:r>
            <a:r>
              <a:rPr lang="en-US" altLang="ja-JP" dirty="0"/>
              <a:t>L</a:t>
            </a:r>
            <a:r>
              <a:rPr lang="ja-JP" altLang="en-US" dirty="0"/>
              <a:t>字カーブ」と呼ばれています。</a:t>
            </a:r>
            <a:endParaRPr lang="en-US" altLang="ja-JP" dirty="0"/>
          </a:p>
          <a:p>
            <a:endParaRPr kumimoji="1" lang="en-US" altLang="ja-JP" dirty="0"/>
          </a:p>
          <a:p>
            <a:r>
              <a:rPr lang="ja-JP" altLang="en-US" dirty="0"/>
              <a:t>前のスライドでお話ししました「</a:t>
            </a:r>
            <a:r>
              <a:rPr lang="en-US" altLang="ja-JP" dirty="0"/>
              <a:t>M</a:t>
            </a:r>
            <a:r>
              <a:rPr lang="ja-JP" altLang="en-US" dirty="0"/>
              <a:t>字カーブの解消」から、家庭の事情等で仕事をやめて専業主婦などになる女性が減ったことが分かりますが、正規職員ではなく、パートやアルバイトで働く方が多く、男女の働き方、家庭などにおける役割に差があることが分かります。</a:t>
            </a:r>
            <a:endParaRPr lang="en-US" altLang="ja-JP"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5</a:t>
            </a:fld>
            <a:endParaRPr lang="en-US" altLang="ja-JP" dirty="0"/>
          </a:p>
        </p:txBody>
      </p:sp>
    </p:spTree>
    <p:extLst>
      <p:ext uri="{BB962C8B-B14F-4D97-AF65-F5344CB8AC3E}">
        <p14:creationId xmlns:p14="http://schemas.microsoft.com/office/powerpoint/2010/main" val="2075295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こちらは男女の賃金格差を示すグラフです。</a:t>
            </a:r>
            <a:endParaRPr kumimoji="1" lang="en-US" altLang="ja-JP" dirty="0"/>
          </a:p>
          <a:p>
            <a:r>
              <a:rPr lang="ja-JP" altLang="en-US" dirty="0"/>
              <a:t>この男女の差は、女性の正規職員の割合が低いこと、また、管理職や役員になる女性が少ないことに起因していると考えられます。</a:t>
            </a:r>
            <a:endParaRPr lang="en-US" altLang="ja-JP" dirty="0"/>
          </a:p>
          <a:p>
            <a:r>
              <a:rPr kumimoji="1" lang="ja-JP" altLang="en-US" dirty="0"/>
              <a:t>愛知県は、全国に比べてこの男女の賃金格差が大きくなっています。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pPr defTabSz="910047">
              <a:defRPr/>
            </a:pPr>
            <a:fld id="{2C23D25C-5266-4A51-AB6E-2812111556CF}" type="slidenum">
              <a:rPr lang="en-US" altLang="ja-JP">
                <a:solidFill>
                  <a:srgbClr val="000000"/>
                </a:solidFill>
              </a:rPr>
              <a:pPr defTabSz="910047">
                <a:defRPr/>
              </a:pPr>
              <a:t>6</a:t>
            </a:fld>
            <a:endParaRPr lang="en-US" altLang="ja-JP">
              <a:solidFill>
                <a:srgbClr val="000000"/>
              </a:solidFill>
            </a:endParaRPr>
          </a:p>
        </p:txBody>
      </p:sp>
    </p:spTree>
    <p:extLst>
      <p:ext uri="{BB962C8B-B14F-4D97-AF65-F5344CB8AC3E}">
        <p14:creationId xmlns:p14="http://schemas.microsoft.com/office/powerpoint/2010/main" val="64934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愛知県において、「夫は外で働き、妻は家庭を守るべき」という考え方に「反対」と考える人の割合は、</a:t>
            </a:r>
            <a:r>
              <a:rPr lang="ja-JP" altLang="en-US" dirty="0">
                <a:latin typeface="Arial" panose="020B0604020202020204" pitchFamily="34" charset="0"/>
              </a:rPr>
              <a:t>全国と比べるとやや低くなっています。</a:t>
            </a:r>
            <a:endParaRPr lang="en-US" altLang="ja-JP" dirty="0">
              <a:latin typeface="Arial" panose="020B0604020202020204" pitchFamily="34" charset="0"/>
            </a:endParaRPr>
          </a:p>
          <a:p>
            <a:r>
              <a:rPr lang="ja-JP" altLang="en-US" dirty="0">
                <a:latin typeface="Arial" panose="020B0604020202020204" pitchFamily="34" charset="0"/>
              </a:rPr>
              <a:t>過去の調査では全国との差がもう少し大きかったのですが、今回は差が縮まりました。</a:t>
            </a:r>
            <a:endParaRPr lang="ja-JP" altLang="ja-JP" dirty="0">
              <a:latin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7</a:t>
            </a:fld>
            <a:endParaRPr lang="en-US" altLang="ja-JP" dirty="0"/>
          </a:p>
        </p:txBody>
      </p:sp>
    </p:spTree>
    <p:extLst>
      <p:ext uri="{BB962C8B-B14F-4D97-AF65-F5344CB8AC3E}">
        <p14:creationId xmlns:p14="http://schemas.microsoft.com/office/powerpoint/2010/main" val="1102978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スライド イメージ プレースホルダー 1"/>
          <p:cNvSpPr>
            <a:spLocks noGrp="1" noRot="1" noChangeAspect="1" noTextEdit="1"/>
          </p:cNvSpPr>
          <p:nvPr>
            <p:ph type="sldImg"/>
          </p:nvPr>
        </p:nvSpPr>
        <p:spPr>
          <a:ln/>
        </p:spPr>
      </p:sp>
      <p:sp>
        <p:nvSpPr>
          <p:cNvPr id="144387" name="ノート プレースホルダー 2"/>
          <p:cNvSpPr>
            <a:spLocks noGrp="1"/>
          </p:cNvSpPr>
          <p:nvPr>
            <p:ph type="body" idx="1"/>
          </p:nvPr>
        </p:nvSpPr>
        <p:spPr>
          <a:noFill/>
        </p:spPr>
        <p:txBody>
          <a:bodyPr/>
          <a:lstStyle/>
          <a:p>
            <a:r>
              <a:rPr lang="ja-JP" altLang="en-US" dirty="0"/>
              <a:t>男性育休の取得促進については、別途テーマが設定されておりますので、今回は説明を割愛させていただきます。</a:t>
            </a:r>
            <a:endParaRPr lang="en-US" altLang="ja-JP" dirty="0"/>
          </a:p>
        </p:txBody>
      </p:sp>
    </p:spTree>
    <p:extLst>
      <p:ext uri="{BB962C8B-B14F-4D97-AF65-F5344CB8AC3E}">
        <p14:creationId xmlns:p14="http://schemas.microsoft.com/office/powerpoint/2010/main" val="291936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DB02525F-3D89-45E3-BA88-8C2428FA9C14}" type="slidenum">
              <a:rPr lang="ja-JP" altLang="en-US" smtClean="0"/>
              <a:pPr>
                <a:defRPr/>
              </a:pPr>
              <a:t>‹#›</a:t>
            </a:fld>
            <a:endParaRPr lang="ja-JP" altLang="en-US" dirty="0"/>
          </a:p>
        </p:txBody>
      </p:sp>
    </p:spTree>
    <p:extLst>
      <p:ext uri="{BB962C8B-B14F-4D97-AF65-F5344CB8AC3E}">
        <p14:creationId xmlns:p14="http://schemas.microsoft.com/office/powerpoint/2010/main" val="3173826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61F238A8-EBEB-420E-8572-FF79242299EB}" type="slidenum">
              <a:rPr lang="ja-JP" altLang="en-US" smtClean="0"/>
              <a:t>‹#›</a:t>
            </a:fld>
            <a:endParaRPr lang="ja-JP" altLang="en-US" dirty="0"/>
          </a:p>
        </p:txBody>
      </p:sp>
    </p:spTree>
    <p:extLst>
      <p:ext uri="{BB962C8B-B14F-4D97-AF65-F5344CB8AC3E}">
        <p14:creationId xmlns:p14="http://schemas.microsoft.com/office/powerpoint/2010/main" val="51970454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61F238A8-EBEB-420E-8572-FF79242299EB}" type="slidenum">
              <a:rPr lang="ja-JP" altLang="en-US" smtClean="0"/>
              <a:t>‹#›</a:t>
            </a:fld>
            <a:endParaRPr lang="ja-JP" altLang="en-US" dirty="0"/>
          </a:p>
        </p:txBody>
      </p:sp>
    </p:spTree>
    <p:extLst>
      <p:ext uri="{BB962C8B-B14F-4D97-AF65-F5344CB8AC3E}">
        <p14:creationId xmlns:p14="http://schemas.microsoft.com/office/powerpoint/2010/main" val="424090327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ロゴ無し-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6"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3029"/>
            <a:ext cx="9907200"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32308" tIns="301463" rIns="301463" bIns="120585"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675" b="1" spc="251">
              <a:solidFill>
                <a:schemeClr val="bg1"/>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6019801" y="2"/>
            <a:ext cx="3896710"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32308" tIns="301463" rIns="301463" bIns="120585"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675" b="1" spc="251">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9906000" cy="827999"/>
          </a:xfrm>
        </p:spPr>
        <p:txBody>
          <a:bodyPr/>
          <a:lstStyle/>
          <a:p>
            <a:r>
              <a:rPr lang="ja-JP" altLang="en-US"/>
              <a:t>マスター タイトルの書式設定</a:t>
            </a:r>
            <a:endParaRPr lang="en-US"/>
          </a:p>
        </p:txBody>
      </p:sp>
      <p:sp>
        <p:nvSpPr>
          <p:cNvPr id="9"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7306040" y="427036"/>
            <a:ext cx="2228850" cy="365125"/>
          </a:xfrm>
        </p:spPr>
        <p:txBody>
          <a:bodyPr/>
          <a:lstStyle/>
          <a:p>
            <a:fld id="{BB818AAF-3B5C-4E00-911C-5D5B8CF6F24F}" type="datetime1">
              <a:rPr lang="en-US" altLang="ja-JP" smtClean="0"/>
              <a:t>6/15/2026</a:t>
            </a:fld>
            <a:endParaRPr lang="en-US"/>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9219634" y="6569454"/>
            <a:ext cx="630513" cy="278421"/>
          </a:xfrm>
          <a:prstGeom prst="rect">
            <a:avLst/>
          </a:prstGeom>
        </p:spPr>
        <p:txBody>
          <a:bodyPr vert="horz" lIns="0" tIns="0" rIns="0" bIns="0" rtlCol="0" anchor="t"/>
          <a:lstStyle>
            <a:lvl1pPr algn="r">
              <a:defRPr sz="1108" b="0">
                <a:solidFill>
                  <a:schemeClr val="tx1"/>
                </a:solidFill>
                <a:latin typeface="+mn-ea"/>
                <a:ea typeface="+mn-ea"/>
                <a:cs typeface="Arial" panose="020B0604020202020204" pitchFamily="34" charset="0"/>
              </a:defRPr>
            </a:lvl1pPr>
          </a:lstStyle>
          <a:p>
            <a:fld id="{48F63A3B-78C7-47BE-AE5E-E10140E04643}" type="slidenum">
              <a:rPr lang="en-US" smtClean="0"/>
              <a:pPr/>
              <a:t>‹#›</a:t>
            </a:fld>
            <a:endParaRPr lang="en-US"/>
          </a:p>
        </p:txBody>
      </p:sp>
      <p:sp>
        <p:nvSpPr>
          <p:cNvPr id="12"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0"/>
            <a:ext cx="9907200" cy="475478"/>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200" kern="900" spc="64" smtClean="0">
                <a:solidFill>
                  <a:schemeClr val="tx1"/>
                </a:solidFill>
              </a:defRPr>
            </a:lvl1pPr>
            <a:lvl2pPr>
              <a:defRPr lang="ja-JP" altLang="en-US" sz="1662" smtClean="0">
                <a:solidFill>
                  <a:schemeClr val="tx1"/>
                </a:solidFill>
                <a:latin typeface="+mn-lt"/>
                <a:ea typeface="+mn-ea"/>
              </a:defRPr>
            </a:lvl2pPr>
            <a:lvl3pPr>
              <a:defRPr lang="ja-JP" altLang="en-US" sz="1662" smtClean="0">
                <a:solidFill>
                  <a:schemeClr val="tx1"/>
                </a:solidFill>
                <a:latin typeface="+mn-lt"/>
                <a:ea typeface="+mn-ea"/>
              </a:defRPr>
            </a:lvl3pPr>
            <a:lvl4pPr>
              <a:defRPr lang="ja-JP" altLang="en-US" sz="1662" smtClean="0">
                <a:solidFill>
                  <a:schemeClr val="tx1"/>
                </a:solidFill>
                <a:latin typeface="+mn-lt"/>
                <a:ea typeface="+mn-ea"/>
              </a:defRPr>
            </a:lvl4pPr>
            <a:lvl5pPr>
              <a:defRPr lang="ja-JP" altLang="en-US" sz="1662">
                <a:solidFill>
                  <a:schemeClr val="tx1"/>
                </a:solidFill>
                <a:latin typeface="+mn-lt"/>
                <a:ea typeface="+mn-ea"/>
              </a:defRPr>
            </a:lvl5pPr>
          </a:lstStyle>
          <a:p>
            <a:pPr marL="0" lvl="0" defTabSz="422041">
              <a:spcAft>
                <a:spcPts val="923"/>
              </a:spcAft>
            </a:pPr>
            <a:r>
              <a:rPr kumimoji="1" lang="ja-JP" altLang="en-US"/>
              <a:t>マスター テキストの書式設定</a:t>
            </a:r>
          </a:p>
        </p:txBody>
      </p:sp>
    </p:spTree>
    <p:extLst>
      <p:ext uri="{BB962C8B-B14F-4D97-AF65-F5344CB8AC3E}">
        <p14:creationId xmlns:p14="http://schemas.microsoft.com/office/powerpoint/2010/main" val="2251898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A5A05A7F-8CE3-4109-9362-34BB9F9E23C9}" type="slidenum">
              <a:rPr lang="ja-JP" altLang="en-US" smtClean="0"/>
              <a:pPr>
                <a:defRPr/>
              </a:pPr>
              <a:t>‹#›</a:t>
            </a:fld>
            <a:endParaRPr lang="ja-JP" altLang="en-US" dirty="0"/>
          </a:p>
        </p:txBody>
      </p:sp>
    </p:spTree>
    <p:extLst>
      <p:ext uri="{BB962C8B-B14F-4D97-AF65-F5344CB8AC3E}">
        <p14:creationId xmlns:p14="http://schemas.microsoft.com/office/powerpoint/2010/main" val="4800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5B499932-C233-4E5A-865C-8671E046D2B1}" type="slidenum">
              <a:rPr lang="ja-JP" altLang="en-US" smtClean="0"/>
              <a:pPr>
                <a:defRPr/>
              </a:pPr>
              <a:t>‹#›</a:t>
            </a:fld>
            <a:endParaRPr lang="ja-JP" altLang="en-US" dirty="0"/>
          </a:p>
        </p:txBody>
      </p:sp>
    </p:spTree>
    <p:extLst>
      <p:ext uri="{BB962C8B-B14F-4D97-AF65-F5344CB8AC3E}">
        <p14:creationId xmlns:p14="http://schemas.microsoft.com/office/powerpoint/2010/main" val="3657551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F26EE212-84DB-4E17-858B-80994A65EB99}" type="slidenum">
              <a:rPr lang="ja-JP" altLang="en-US" smtClean="0"/>
              <a:pPr>
                <a:defRPr/>
              </a:pPr>
              <a:t>‹#›</a:t>
            </a:fld>
            <a:endParaRPr lang="ja-JP" altLang="en-US" dirty="0"/>
          </a:p>
        </p:txBody>
      </p:sp>
    </p:spTree>
    <p:extLst>
      <p:ext uri="{BB962C8B-B14F-4D97-AF65-F5344CB8AC3E}">
        <p14:creationId xmlns:p14="http://schemas.microsoft.com/office/powerpoint/2010/main" val="415536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ja-JP" altLang="en-US" dirty="0"/>
          </a:p>
        </p:txBody>
      </p:sp>
      <p:sp>
        <p:nvSpPr>
          <p:cNvPr id="8" name="フッター プレースホルダー 7"/>
          <p:cNvSpPr>
            <a:spLocks noGrp="1"/>
          </p:cNvSpPr>
          <p:nvPr>
            <p:ph type="ftr" sz="quarter" idx="11"/>
          </p:nvPr>
        </p:nvSpPr>
        <p:spPr/>
        <p:txBody>
          <a:bodyPr/>
          <a:lstStyle/>
          <a:p>
            <a:pPr>
              <a:defRPr/>
            </a:pPr>
            <a:endParaRPr lang="ja-JP" altLang="en-US" dirty="0"/>
          </a:p>
        </p:txBody>
      </p:sp>
      <p:sp>
        <p:nvSpPr>
          <p:cNvPr id="9" name="スライド番号プレースホルダー 8"/>
          <p:cNvSpPr>
            <a:spLocks noGrp="1"/>
          </p:cNvSpPr>
          <p:nvPr>
            <p:ph type="sldNum" sz="quarter" idx="12"/>
          </p:nvPr>
        </p:nvSpPr>
        <p:spPr/>
        <p:txBody>
          <a:bodyPr/>
          <a:lstStyle/>
          <a:p>
            <a:pPr>
              <a:defRPr/>
            </a:pPr>
            <a:fld id="{E0D46684-C629-496B-A7D9-3D57B7E256A6}" type="slidenum">
              <a:rPr lang="ja-JP" altLang="en-US" smtClean="0"/>
              <a:pPr>
                <a:defRPr/>
              </a:pPr>
              <a:t>‹#›</a:t>
            </a:fld>
            <a:endParaRPr lang="ja-JP" altLang="en-US" dirty="0"/>
          </a:p>
        </p:txBody>
      </p:sp>
    </p:spTree>
    <p:extLst>
      <p:ext uri="{BB962C8B-B14F-4D97-AF65-F5344CB8AC3E}">
        <p14:creationId xmlns:p14="http://schemas.microsoft.com/office/powerpoint/2010/main" val="2053630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ja-JP" altLang="en-US" dirty="0"/>
          </a:p>
        </p:txBody>
      </p:sp>
      <p:sp>
        <p:nvSpPr>
          <p:cNvPr id="4" name="フッター プレースホルダー 3"/>
          <p:cNvSpPr>
            <a:spLocks noGrp="1"/>
          </p:cNvSpPr>
          <p:nvPr>
            <p:ph type="ftr" sz="quarter" idx="11"/>
          </p:nvPr>
        </p:nvSpPr>
        <p:spPr/>
        <p:txBody>
          <a:bodyPr/>
          <a:lstStyle/>
          <a:p>
            <a:pPr>
              <a:defRPr/>
            </a:pPr>
            <a:endParaRPr lang="ja-JP" altLang="en-US" dirty="0"/>
          </a:p>
        </p:txBody>
      </p:sp>
      <p:sp>
        <p:nvSpPr>
          <p:cNvPr id="5" name="スライド番号プレースホルダー 4"/>
          <p:cNvSpPr>
            <a:spLocks noGrp="1"/>
          </p:cNvSpPr>
          <p:nvPr>
            <p:ph type="sldNum" sz="quarter" idx="12"/>
          </p:nvPr>
        </p:nvSpPr>
        <p:spPr/>
        <p:txBody>
          <a:bodyPr/>
          <a:lstStyle/>
          <a:p>
            <a:pPr>
              <a:defRPr/>
            </a:pPr>
            <a:fld id="{7FC637C0-0949-48C3-AB32-024352324272}" type="slidenum">
              <a:rPr lang="ja-JP" altLang="en-US" smtClean="0"/>
              <a:pPr>
                <a:defRPr/>
              </a:pPr>
              <a:t>‹#›</a:t>
            </a:fld>
            <a:endParaRPr lang="ja-JP" altLang="en-US" dirty="0"/>
          </a:p>
        </p:txBody>
      </p:sp>
    </p:spTree>
    <p:extLst>
      <p:ext uri="{BB962C8B-B14F-4D97-AF65-F5344CB8AC3E}">
        <p14:creationId xmlns:p14="http://schemas.microsoft.com/office/powerpoint/2010/main" val="3100105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ja-JP" altLang="en-US" dirty="0"/>
          </a:p>
        </p:txBody>
      </p:sp>
      <p:sp>
        <p:nvSpPr>
          <p:cNvPr id="3" name="フッター プレースホルダー 2"/>
          <p:cNvSpPr>
            <a:spLocks noGrp="1"/>
          </p:cNvSpPr>
          <p:nvPr>
            <p:ph type="ftr" sz="quarter" idx="11"/>
          </p:nvPr>
        </p:nvSpPr>
        <p:spPr/>
        <p:txBody>
          <a:bodyPr/>
          <a:lstStyle/>
          <a:p>
            <a:pPr>
              <a:defRPr/>
            </a:pPr>
            <a:endParaRPr lang="ja-JP" altLang="en-US" dirty="0"/>
          </a:p>
        </p:txBody>
      </p:sp>
      <p:sp>
        <p:nvSpPr>
          <p:cNvPr id="4" name="スライド番号プレースホルダー 3"/>
          <p:cNvSpPr>
            <a:spLocks noGrp="1"/>
          </p:cNvSpPr>
          <p:nvPr>
            <p:ph type="sldNum" sz="quarter" idx="12"/>
          </p:nvPr>
        </p:nvSpPr>
        <p:spPr/>
        <p:txBody>
          <a:bodyPr/>
          <a:lstStyle/>
          <a:p>
            <a:pPr>
              <a:defRPr/>
            </a:pPr>
            <a:fld id="{F95793F0-1422-48A7-88C7-0432C15BFF5A}" type="slidenum">
              <a:rPr lang="ja-JP" altLang="en-US" smtClean="0"/>
              <a:pPr>
                <a:defRPr/>
              </a:pPr>
              <a:t>‹#›</a:t>
            </a:fld>
            <a:endParaRPr lang="ja-JP" altLang="en-US" dirty="0"/>
          </a:p>
        </p:txBody>
      </p:sp>
    </p:spTree>
    <p:extLst>
      <p:ext uri="{BB962C8B-B14F-4D97-AF65-F5344CB8AC3E}">
        <p14:creationId xmlns:p14="http://schemas.microsoft.com/office/powerpoint/2010/main" val="3804387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61F238A8-EBEB-420E-8572-FF79242299EB}" type="slidenum">
              <a:rPr lang="ja-JP" altLang="en-US" smtClean="0"/>
              <a:t>‹#›</a:t>
            </a:fld>
            <a:endParaRPr lang="ja-JP" altLang="en-US" dirty="0"/>
          </a:p>
        </p:txBody>
      </p:sp>
    </p:spTree>
    <p:extLst>
      <p:ext uri="{BB962C8B-B14F-4D97-AF65-F5344CB8AC3E}">
        <p14:creationId xmlns:p14="http://schemas.microsoft.com/office/powerpoint/2010/main" val="327252935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167DE737-F747-415D-83F0-C4F35064D925}" type="slidenum">
              <a:rPr lang="ja-JP" altLang="en-US" smtClean="0"/>
              <a:pPr>
                <a:defRPr/>
              </a:pPr>
              <a:t>‹#›</a:t>
            </a:fld>
            <a:endParaRPr lang="ja-JP" altLang="en-US" dirty="0"/>
          </a:p>
        </p:txBody>
      </p:sp>
    </p:spTree>
    <p:extLst>
      <p:ext uri="{BB962C8B-B14F-4D97-AF65-F5344CB8AC3E}">
        <p14:creationId xmlns:p14="http://schemas.microsoft.com/office/powerpoint/2010/main" val="2270328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pPr>
              <a:defRPr/>
            </a:pPr>
            <a:endParaRPr lang="ja-JP" altLang="en-US" dirty="0"/>
          </a:p>
        </p:txBody>
      </p:sp>
      <p:sp>
        <p:nvSpPr>
          <p:cNvPr id="5" name="フッター プレースホルダー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pPr>
              <a:defRPr/>
            </a:pPr>
            <a:endParaRPr lang="ja-JP" altLang="en-US" dirty="0"/>
          </a:p>
        </p:txBody>
      </p:sp>
      <p:sp>
        <p:nvSpPr>
          <p:cNvPr id="6" name="スライド番号プレースホルダー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pPr>
              <a:defRPr/>
            </a:pPr>
            <a:fld id="{61F238A8-EBEB-420E-8572-FF79242299EB}" type="slidenum">
              <a:rPr lang="ja-JP" altLang="en-US" smtClean="0"/>
              <a:t>‹#›</a:t>
            </a:fld>
            <a:endParaRPr lang="ja-JP" altLang="en-US" dirty="0"/>
          </a:p>
        </p:txBody>
      </p:sp>
    </p:spTree>
    <p:extLst>
      <p:ext uri="{BB962C8B-B14F-4D97-AF65-F5344CB8AC3E}">
        <p14:creationId xmlns:p14="http://schemas.microsoft.com/office/powerpoint/2010/main" val="2835422082"/>
      </p:ext>
    </p:extLst>
  </p:cSld>
  <p:clrMap bg1="lt1" tx1="dk1" bg2="lt2" tx2="dk2" accent1="accent1" accent2="accent2" accent3="accent3" accent4="accent4" accent5="accent5" accent6="accent6" hlink="hlink" folHlink="folHlink"/>
  <p:sldLayoutIdLst>
    <p:sldLayoutId id="2147486194" r:id="rId1"/>
    <p:sldLayoutId id="2147486195" r:id="rId2"/>
    <p:sldLayoutId id="2147486196" r:id="rId3"/>
    <p:sldLayoutId id="2147486197" r:id="rId4"/>
    <p:sldLayoutId id="2147486198" r:id="rId5"/>
    <p:sldLayoutId id="2147486199" r:id="rId6"/>
    <p:sldLayoutId id="2147486200" r:id="rId7"/>
    <p:sldLayoutId id="2147486201" r:id="rId8"/>
    <p:sldLayoutId id="2147486202" r:id="rId9"/>
    <p:sldLayoutId id="2147486203" r:id="rId10"/>
    <p:sldLayoutId id="2147486204" r:id="rId11"/>
    <p:sldLayoutId id="2147486205" r:id="rId12"/>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chart" Target="../charts/chart9.xml"/><Relationship Id="rId4" Type="http://schemas.openxmlformats.org/officeDocument/2006/relationships/chart" Target="../charts/chart8.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jpeg"/><Relationship Id="rId2" Type="http://schemas.openxmlformats.org/officeDocument/2006/relationships/notesSlide" Target="../notesSlides/notesSlide34.xml"/><Relationship Id="rId16"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jpe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emf"/><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5.emf"/><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14000">
              <a:schemeClr val="accent6">
                <a:lumMod val="60000"/>
                <a:lumOff val="40000"/>
              </a:schemeClr>
            </a:gs>
            <a:gs pos="79000">
              <a:schemeClr val="bg1"/>
            </a:gs>
            <a:gs pos="100000">
              <a:srgbClr val="FFEBFA"/>
            </a:gs>
          </a:gsLst>
          <a:lin ang="2700000" scaled="1"/>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48094" y="1293656"/>
            <a:ext cx="9906000" cy="1826701"/>
          </a:xfrm>
          <a:noFill/>
        </p:spPr>
        <p:txBody>
          <a:bodyPr>
            <a:noAutofit/>
          </a:bodyPr>
          <a:lstStyle/>
          <a:p>
            <a:r>
              <a:rPr lang="ja-JP" altLang="en-US" sz="3400" b="1" dirty="0">
                <a:solidFill>
                  <a:srgbClr val="002060"/>
                </a:solidFill>
                <a:latin typeface="ＭＳ ゴシック" panose="020B0609070205080204" pitchFamily="49" charset="-128"/>
                <a:ea typeface="ＭＳ ゴシック" panose="020B0609070205080204" pitchFamily="49" charset="-128"/>
              </a:rPr>
              <a:t>愛知県の女性の活躍促進施策について</a:t>
            </a:r>
            <a:br>
              <a:rPr lang="en-US" altLang="ja-JP" sz="3600" b="1" dirty="0">
                <a:solidFill>
                  <a:srgbClr val="002060"/>
                </a:solidFill>
                <a:latin typeface="ＭＳ ゴシック" panose="020B0609070205080204" pitchFamily="49" charset="-128"/>
                <a:ea typeface="ＭＳ ゴシック" panose="020B0609070205080204" pitchFamily="49" charset="-128"/>
              </a:rPr>
            </a:br>
            <a:r>
              <a:rPr lang="ja-JP" altLang="en-US" sz="2000" b="1" dirty="0">
                <a:solidFill>
                  <a:srgbClr val="002060"/>
                </a:solidFill>
                <a:latin typeface="ＭＳ ゴシック" panose="020B0609070205080204" pitchFamily="49" charset="-128"/>
                <a:ea typeface="ＭＳ ゴシック" panose="020B0609070205080204" pitchFamily="49" charset="-128"/>
              </a:rPr>
              <a:t>－女性が元気に働き続けられる愛知の実現に向けて－</a:t>
            </a:r>
          </a:p>
        </p:txBody>
      </p:sp>
      <p:sp>
        <p:nvSpPr>
          <p:cNvPr id="9" name="サブタイトル 2"/>
          <p:cNvSpPr>
            <a:spLocks noGrp="1"/>
          </p:cNvSpPr>
          <p:nvPr>
            <p:ph type="subTitle" idx="1"/>
          </p:nvPr>
        </p:nvSpPr>
        <p:spPr>
          <a:xfrm>
            <a:off x="2946721" y="4146293"/>
            <a:ext cx="6480720" cy="1098122"/>
          </a:xfrm>
        </p:spPr>
        <p:txBody>
          <a:bodyPr>
            <a:noAutofit/>
          </a:bodyPr>
          <a:lstStyle/>
          <a:p>
            <a:pPr algn="l"/>
            <a:r>
              <a:rPr kumimoji="1" lang="ja-JP" altLang="en-US" sz="2800" b="1" dirty="0">
                <a:solidFill>
                  <a:srgbClr val="FF3399"/>
                </a:solidFill>
              </a:rPr>
              <a:t>　　　</a:t>
            </a:r>
            <a:r>
              <a:rPr kumimoji="1" lang="ja-JP" altLang="en-US" sz="2800" b="1" dirty="0">
                <a:solidFill>
                  <a:srgbClr val="002060"/>
                </a:solidFill>
              </a:rPr>
              <a:t>愛知県</a:t>
            </a:r>
            <a:endParaRPr kumimoji="1" lang="en-US" altLang="ja-JP" sz="2800" b="1" dirty="0">
              <a:solidFill>
                <a:srgbClr val="002060"/>
              </a:solidFill>
            </a:endParaRPr>
          </a:p>
          <a:p>
            <a:pPr algn="ctr"/>
            <a:r>
              <a:rPr kumimoji="1" lang="ja-JP" altLang="en-US" sz="2800" b="1" dirty="0">
                <a:solidFill>
                  <a:srgbClr val="002060"/>
                </a:solidFill>
              </a:rPr>
              <a:t>　　　県民文化局男女共同参画推進課</a:t>
            </a:r>
          </a:p>
        </p:txBody>
      </p:sp>
      <p:sp>
        <p:nvSpPr>
          <p:cNvPr id="4" name="円/楕円 3"/>
          <p:cNvSpPr/>
          <p:nvPr/>
        </p:nvSpPr>
        <p:spPr>
          <a:xfrm>
            <a:off x="1639193" y="4866426"/>
            <a:ext cx="819091" cy="72008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5" name="円/楕円 4"/>
          <p:cNvSpPr/>
          <p:nvPr/>
        </p:nvSpPr>
        <p:spPr>
          <a:xfrm>
            <a:off x="436705" y="3750678"/>
            <a:ext cx="1482165" cy="1368152"/>
          </a:xfrm>
          <a:prstGeom prst="ellipse">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6" name="円/楕円 5"/>
          <p:cNvSpPr/>
          <p:nvPr/>
        </p:nvSpPr>
        <p:spPr>
          <a:xfrm>
            <a:off x="2458284" y="5424488"/>
            <a:ext cx="352528" cy="32403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8" name="サブタイトル 2"/>
          <p:cNvSpPr txBox="1">
            <a:spLocks/>
          </p:cNvSpPr>
          <p:nvPr/>
        </p:nvSpPr>
        <p:spPr bwMode="auto">
          <a:xfrm>
            <a:off x="6098218" y="458670"/>
            <a:ext cx="3329223" cy="834986"/>
          </a:xfrm>
          <a:prstGeom prst="rect">
            <a:avLst/>
          </a:prstGeom>
          <a:noFill/>
          <a:ln w="9525">
            <a:noFill/>
            <a:miter lim="800000"/>
            <a:headEnd/>
            <a:tailEnd/>
          </a:ln>
        </p:spPr>
        <p:txBody>
          <a:bodyPr vert="horz" wrap="square" lIns="91412" tIns="45705" rIns="91412" bIns="45705" numCol="1" anchor="t" anchorCtr="0" compatLnSpc="1">
            <a:prstTxWarp prst="textNoShape">
              <a:avLst/>
            </a:prstTxWarp>
            <a:noAutofit/>
          </a:bodyPr>
          <a:lstStyle>
            <a:lvl1pPr marL="0" indent="0" algn="ctr" rtl="0" eaLnBrk="0" fontAlgn="base" hangingPunct="0">
              <a:spcBef>
                <a:spcPct val="20000"/>
              </a:spcBef>
              <a:spcAft>
                <a:spcPct val="0"/>
              </a:spcAft>
              <a:buFont typeface="Arial" pitchFamily="34" charset="0"/>
              <a:buNone/>
              <a:defRPr kumimoji="1" sz="3200" kern="1200">
                <a:solidFill>
                  <a:schemeClr val="tx1">
                    <a:tint val="75000"/>
                  </a:schemeClr>
                </a:solidFill>
                <a:latin typeface="+mn-lt"/>
                <a:ea typeface="+mn-ea"/>
                <a:cs typeface="+mn-cs"/>
              </a:defRPr>
            </a:lvl1pPr>
            <a:lvl2pPr marL="457062" indent="0" algn="ctr" rtl="0" eaLnBrk="0" fontAlgn="base" hangingPunct="0">
              <a:spcBef>
                <a:spcPct val="20000"/>
              </a:spcBef>
              <a:spcAft>
                <a:spcPct val="0"/>
              </a:spcAft>
              <a:buFont typeface="Arial" pitchFamily="34" charset="0"/>
              <a:buNone/>
              <a:defRPr kumimoji="1" sz="2800" kern="1200">
                <a:solidFill>
                  <a:schemeClr val="tx1">
                    <a:tint val="75000"/>
                  </a:schemeClr>
                </a:solidFill>
                <a:latin typeface="+mn-lt"/>
                <a:ea typeface="+mn-ea"/>
                <a:cs typeface="+mn-cs"/>
              </a:defRPr>
            </a:lvl2pPr>
            <a:lvl3pPr marL="914125" indent="0" algn="ctr" rtl="0" eaLnBrk="0" fontAlgn="base" hangingPunct="0">
              <a:spcBef>
                <a:spcPct val="20000"/>
              </a:spcBef>
              <a:spcAft>
                <a:spcPct val="0"/>
              </a:spcAft>
              <a:buFont typeface="Arial" pitchFamily="34" charset="0"/>
              <a:buNone/>
              <a:defRPr kumimoji="1" sz="2400" kern="1200">
                <a:solidFill>
                  <a:schemeClr val="tx1">
                    <a:tint val="75000"/>
                  </a:schemeClr>
                </a:solidFill>
                <a:latin typeface="+mn-lt"/>
                <a:ea typeface="+mn-ea"/>
                <a:cs typeface="+mn-cs"/>
              </a:defRPr>
            </a:lvl3pPr>
            <a:lvl4pPr marL="1371187" indent="0" algn="ctr" rtl="0" eaLnBrk="0" fontAlgn="base" hangingPunct="0">
              <a:spcBef>
                <a:spcPct val="20000"/>
              </a:spcBef>
              <a:spcAft>
                <a:spcPct val="0"/>
              </a:spcAft>
              <a:buFont typeface="Arial" pitchFamily="34" charset="0"/>
              <a:buNone/>
              <a:defRPr kumimoji="1" sz="2000" kern="1200">
                <a:solidFill>
                  <a:schemeClr val="tx1">
                    <a:tint val="75000"/>
                  </a:schemeClr>
                </a:solidFill>
                <a:latin typeface="+mn-lt"/>
                <a:ea typeface="+mn-ea"/>
                <a:cs typeface="+mn-cs"/>
              </a:defRPr>
            </a:lvl4pPr>
            <a:lvl5pPr marL="1828250" indent="0" algn="ctr" rtl="0" eaLnBrk="0" fontAlgn="base" hangingPunct="0">
              <a:spcBef>
                <a:spcPct val="20000"/>
              </a:spcBef>
              <a:spcAft>
                <a:spcPct val="0"/>
              </a:spcAft>
              <a:buFont typeface="Arial" pitchFamily="34" charset="0"/>
              <a:buNone/>
              <a:defRPr kumimoji="1" sz="2000" kern="1200">
                <a:solidFill>
                  <a:schemeClr val="tx1">
                    <a:tint val="75000"/>
                  </a:schemeClr>
                </a:solidFill>
                <a:latin typeface="+mn-lt"/>
                <a:ea typeface="+mn-ea"/>
                <a:cs typeface="+mn-cs"/>
              </a:defRPr>
            </a:lvl5pPr>
            <a:lvl6pPr marL="2285312"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2375"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199437"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6500"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l">
              <a:spcBef>
                <a:spcPts val="0"/>
              </a:spcBef>
            </a:pPr>
            <a:r>
              <a:rPr lang="en-US" altLang="ja-JP" sz="2000" b="1" dirty="0">
                <a:solidFill>
                  <a:srgbClr val="002060"/>
                </a:solidFill>
                <a:latin typeface="+mj-ea"/>
                <a:ea typeface="+mj-ea"/>
              </a:rPr>
              <a:t>R</a:t>
            </a:r>
            <a:r>
              <a:rPr lang="ja-JP" altLang="en-US" sz="2000" b="1" dirty="0">
                <a:solidFill>
                  <a:srgbClr val="002060"/>
                </a:solidFill>
                <a:latin typeface="+mj-ea"/>
                <a:ea typeface="+mj-ea"/>
              </a:rPr>
              <a:t>８年度</a:t>
            </a:r>
            <a:endParaRPr lang="en-US" altLang="ja-JP" sz="2000" b="1" dirty="0">
              <a:solidFill>
                <a:srgbClr val="002060"/>
              </a:solidFill>
              <a:latin typeface="+mj-ea"/>
              <a:ea typeface="+mj-ea"/>
            </a:endParaRPr>
          </a:p>
          <a:p>
            <a:pPr algn="l">
              <a:spcBef>
                <a:spcPts val="0"/>
              </a:spcBef>
            </a:pPr>
            <a:r>
              <a:rPr lang="ja-JP" altLang="en-US" sz="2000" b="1" dirty="0">
                <a:solidFill>
                  <a:srgbClr val="002060"/>
                </a:solidFill>
                <a:latin typeface="+mj-ea"/>
                <a:ea typeface="+mj-ea"/>
              </a:rPr>
              <a:t>経営指導員等応用研修会</a:t>
            </a:r>
            <a:endParaRPr lang="en-US" altLang="ja-JP" sz="2000" b="1" dirty="0">
              <a:solidFill>
                <a:srgbClr val="002060"/>
              </a:solidFill>
              <a:latin typeface="+mj-ea"/>
              <a:ea typeface="+mj-ea"/>
            </a:endParaRPr>
          </a:p>
        </p:txBody>
      </p:sp>
      <p:pic>
        <p:nvPicPr>
          <p:cNvPr id="10" name="Picture 2" descr="\\10.1.13.63\danjo-kyodo\0-000　ＰＴ\25\1204ロゴマーク決定及びＰＴ関係課室送付\ロゴ.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5735" y1="12717" x2="35735" y2="12717"/>
                        <a14:backgroundMark x1="5187" y1="15607" x2="5187" y2="15607"/>
                        <a14:backgroundMark x1="90778" y1="12717" x2="90778" y2="12717"/>
                      </a14:backgroundRemoval>
                    </a14:imgEffect>
                  </a14:imgLayer>
                </a14:imgProps>
              </a:ext>
              <a:ext uri="{28A0092B-C50C-407E-A947-70E740481C1C}">
                <a14:useLocalDpi xmlns:a14="http://schemas.microsoft.com/office/drawing/2010/main"/>
              </a:ext>
            </a:extLst>
          </a:blip>
          <a:srcRect/>
          <a:stretch>
            <a:fillRect/>
          </a:stretch>
        </p:blipFill>
        <p:spPr bwMode="auto">
          <a:xfrm>
            <a:off x="6917790" y="5226466"/>
            <a:ext cx="2509651" cy="1251210"/>
          </a:xfrm>
          <a:prstGeom prst="rect">
            <a:avLst/>
          </a:prstGeom>
          <a:noFill/>
          <a:ln>
            <a:noFill/>
          </a:ln>
        </p:spPr>
      </p:pic>
    </p:spTree>
    <p:extLst>
      <p:ext uri="{BB962C8B-B14F-4D97-AF65-F5344CB8AC3E}">
        <p14:creationId xmlns:p14="http://schemas.microsoft.com/office/powerpoint/2010/main" val="1676836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55BE38-9A60-F075-E256-541BDDA3BC50}"/>
              </a:ext>
            </a:extLst>
          </p:cNvPr>
          <p:cNvSpPr>
            <a:spLocks noGrp="1"/>
          </p:cNvSpPr>
          <p:nvPr>
            <p:ph type="title"/>
          </p:nvPr>
        </p:nvSpPr>
        <p:spPr>
          <a:xfrm>
            <a:off x="992560" y="1958833"/>
            <a:ext cx="8147663" cy="3960439"/>
          </a:xfrm>
        </p:spPr>
        <p:txBody>
          <a:bodyPr>
            <a:normAutofit/>
          </a:bodyPr>
          <a:lstStyle/>
          <a:p>
            <a:r>
              <a:rPr kumimoji="1" lang="ja-JP" altLang="en-US" sz="2400" dirty="0"/>
              <a:t>〇企業、組織の成長には、生産性向上と人材確保が不可欠</a:t>
            </a:r>
            <a:br>
              <a:rPr kumimoji="1" lang="en-US" altLang="ja-JP" sz="2400" dirty="0"/>
            </a:br>
            <a:r>
              <a:rPr kumimoji="1" lang="ja-JP" altLang="en-US" sz="2400" dirty="0"/>
              <a:t>　 ⇒</a:t>
            </a:r>
            <a:r>
              <a:rPr lang="ja-JP" altLang="en-US" sz="2400" dirty="0"/>
              <a:t> ①</a:t>
            </a:r>
            <a:r>
              <a:rPr kumimoji="1" lang="ja-JP" altLang="en-US" sz="2400" dirty="0"/>
              <a:t>多様性によるイノベーション</a:t>
            </a:r>
            <a:br>
              <a:rPr kumimoji="1" lang="en-US" altLang="ja-JP" sz="2400" dirty="0"/>
            </a:br>
            <a:r>
              <a:rPr kumimoji="1" lang="ja-JP" altLang="en-US" sz="2400" dirty="0"/>
              <a:t>　　  ②魅力ある職場づくり</a:t>
            </a:r>
            <a:br>
              <a:rPr kumimoji="1" lang="en-US" altLang="ja-JP" sz="2400" dirty="0"/>
            </a:br>
            <a:r>
              <a:rPr kumimoji="1" lang="ja-JP" altLang="en-US" sz="2400" dirty="0"/>
              <a:t>　　　女性含め多様な人材が活躍できる環境整備が重要</a:t>
            </a:r>
            <a:br>
              <a:rPr kumimoji="1" lang="en-US" altLang="ja-JP" sz="2400" dirty="0"/>
            </a:br>
            <a:br>
              <a:rPr kumimoji="1" lang="en-US" altLang="ja-JP" sz="2400" dirty="0"/>
            </a:br>
            <a:r>
              <a:rPr kumimoji="1" lang="ja-JP" altLang="en-US" sz="2400" dirty="0"/>
              <a:t>〇企業が女性活躍に取り組むメリット（</a:t>
            </a:r>
            <a:r>
              <a:rPr kumimoji="1" lang="en-US" altLang="ja-JP" sz="2400" dirty="0"/>
              <a:t>p10</a:t>
            </a:r>
            <a:r>
              <a:rPr kumimoji="1" lang="ja-JP" altLang="en-US" sz="2400" dirty="0"/>
              <a:t>～</a:t>
            </a:r>
            <a:r>
              <a:rPr kumimoji="1" lang="en-US" altLang="ja-JP" sz="2400" dirty="0"/>
              <a:t>13</a:t>
            </a:r>
            <a:r>
              <a:rPr kumimoji="1" lang="ja-JP" altLang="en-US" sz="2400" dirty="0"/>
              <a:t>）</a:t>
            </a:r>
            <a:br>
              <a:rPr kumimoji="1" lang="en-US" altLang="ja-JP" sz="2400" dirty="0"/>
            </a:br>
            <a:r>
              <a:rPr kumimoji="1" lang="ja-JP" altLang="en-US" sz="2400" dirty="0"/>
              <a:t>　 ⇒ 投資家が重視、業績向上、株価指数が高い</a:t>
            </a:r>
            <a:br>
              <a:rPr kumimoji="1" lang="en-US" altLang="ja-JP" sz="2400" dirty="0"/>
            </a:br>
            <a:br>
              <a:rPr kumimoji="1" lang="en-US" altLang="ja-JP" sz="2400" dirty="0"/>
            </a:br>
            <a:r>
              <a:rPr kumimoji="1" lang="ja-JP" altLang="en-US" sz="2400" dirty="0"/>
              <a:t>〇取り組まない場合のリスク</a:t>
            </a:r>
            <a:r>
              <a:rPr lang="ja-JP" altLang="en-US" sz="2400" dirty="0"/>
              <a:t>（</a:t>
            </a:r>
            <a:r>
              <a:rPr lang="en-US" altLang="ja-JP" sz="2400" dirty="0"/>
              <a:t>p14</a:t>
            </a:r>
            <a:r>
              <a:rPr lang="ja-JP" altLang="en-US" sz="2400" dirty="0"/>
              <a:t>）</a:t>
            </a:r>
            <a:br>
              <a:rPr kumimoji="1" lang="en-US" altLang="ja-JP" sz="2400" dirty="0"/>
            </a:br>
            <a:r>
              <a:rPr kumimoji="1" lang="ja-JP" altLang="en-US" sz="2400" dirty="0"/>
              <a:t>　 ⇒ 同質性のリスク</a:t>
            </a:r>
            <a:br>
              <a:rPr kumimoji="1" lang="en-US" altLang="ja-JP" sz="2400" dirty="0"/>
            </a:br>
            <a:r>
              <a:rPr kumimoji="1" lang="ja-JP" altLang="en-US" sz="2400" dirty="0"/>
              <a:t>　　</a:t>
            </a:r>
          </a:p>
        </p:txBody>
      </p:sp>
      <p:sp>
        <p:nvSpPr>
          <p:cNvPr id="4" name="スライド番号プレースホルダー 3">
            <a:extLst>
              <a:ext uri="{FF2B5EF4-FFF2-40B4-BE49-F238E27FC236}">
                <a16:creationId xmlns:a16="http://schemas.microsoft.com/office/drawing/2014/main" id="{3933DA42-3430-FF35-C5D6-F4B24981A80B}"/>
              </a:ext>
            </a:extLst>
          </p:cNvPr>
          <p:cNvSpPr>
            <a:spLocks noGrp="1"/>
          </p:cNvSpPr>
          <p:nvPr>
            <p:ph type="sldNum" sz="quarter" idx="12"/>
          </p:nvPr>
        </p:nvSpPr>
        <p:spPr/>
        <p:txBody>
          <a:bodyPr/>
          <a:lstStyle/>
          <a:p>
            <a:pPr>
              <a:defRPr/>
            </a:pPr>
            <a:fld id="{A5A05A7F-8CE3-4109-9362-34BB9F9E23C9}" type="slidenum">
              <a:rPr lang="ja-JP" altLang="en-US" smtClean="0"/>
              <a:pPr>
                <a:defRPr/>
              </a:pPr>
              <a:t>9</a:t>
            </a:fld>
            <a:endParaRPr lang="ja-JP" altLang="en-US" dirty="0"/>
          </a:p>
        </p:txBody>
      </p:sp>
      <p:sp>
        <p:nvSpPr>
          <p:cNvPr id="5" name="コンテンツ プレースホルダー 4">
            <a:extLst>
              <a:ext uri="{FF2B5EF4-FFF2-40B4-BE49-F238E27FC236}">
                <a16:creationId xmlns:a16="http://schemas.microsoft.com/office/drawing/2014/main" id="{8424DA72-5C89-B436-1AD7-83BA846E498F}"/>
              </a:ext>
            </a:extLst>
          </p:cNvPr>
          <p:cNvSpPr>
            <a:spLocks noGrp="1"/>
          </p:cNvSpPr>
          <p:nvPr>
            <p:ph idx="1"/>
          </p:nvPr>
        </p:nvSpPr>
        <p:spPr>
          <a:xfrm>
            <a:off x="686666" y="575393"/>
            <a:ext cx="8543925" cy="1015135"/>
          </a:xfrm>
          <a:prstGeom prst="rect">
            <a:avLst/>
          </a:prstGeom>
          <a:solidFill>
            <a:srgbClr val="FFD961"/>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kumimoji="1" lang="ja-JP" altLang="en-US" sz="3600" dirty="0">
                <a:solidFill>
                  <a:schemeClr val="tx1"/>
                </a:solidFill>
              </a:rPr>
              <a:t>なぜ女性活躍か</a:t>
            </a:r>
          </a:p>
        </p:txBody>
      </p:sp>
      <p:sp>
        <p:nvSpPr>
          <p:cNvPr id="3" name="正方形/長方形 2">
            <a:extLst>
              <a:ext uri="{FF2B5EF4-FFF2-40B4-BE49-F238E27FC236}">
                <a16:creationId xmlns:a16="http://schemas.microsoft.com/office/drawing/2014/main" id="{1BADF8AB-42FA-2B13-C82A-C656F0BFED37}"/>
              </a:ext>
            </a:extLst>
          </p:cNvPr>
          <p:cNvSpPr/>
          <p:nvPr/>
        </p:nvSpPr>
        <p:spPr>
          <a:xfrm>
            <a:off x="765777" y="1853825"/>
            <a:ext cx="8327683" cy="40504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0070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02A0A-438B-1D55-148B-9579EBE5AF26}"/>
            </a:ext>
          </a:extLst>
        </p:cNvPr>
        <p:cNvGrpSpPr/>
        <p:nvPr/>
      </p:nvGrpSpPr>
      <p:grpSpPr>
        <a:xfrm>
          <a:off x="0" y="0"/>
          <a:ext cx="0" cy="0"/>
          <a:chOff x="0" y="0"/>
          <a:chExt cx="0" cy="0"/>
        </a:xfrm>
      </p:grpSpPr>
      <p:sp>
        <p:nvSpPr>
          <p:cNvPr id="25" name="テキスト プレースホルダー 3">
            <a:extLst>
              <a:ext uri="{FF2B5EF4-FFF2-40B4-BE49-F238E27FC236}">
                <a16:creationId xmlns:a16="http://schemas.microsoft.com/office/drawing/2014/main" id="{DA356A03-3567-0498-B558-E1D0C78C5B57}"/>
              </a:ext>
            </a:extLst>
          </p:cNvPr>
          <p:cNvSpPr txBox="1">
            <a:spLocks/>
          </p:cNvSpPr>
          <p:nvPr/>
        </p:nvSpPr>
        <p:spPr bwMode="white">
          <a:xfrm>
            <a:off x="-30000" y="481311"/>
            <a:ext cx="9936000" cy="402775"/>
          </a:xfrm>
          <a:prstGeom prst="rect">
            <a:avLst/>
          </a:prstGeom>
          <a:solidFill>
            <a:schemeClr val="bg1"/>
          </a:solidFill>
          <a:ln w="25400" cap="flat" cmpd="sng" algn="ctr">
            <a:noFill/>
            <a:prstDash val="solid"/>
          </a:ln>
          <a:effectLst/>
        </p:spPr>
        <p:txBody>
          <a:bodyPr vert="horz" wrap="square" lIns="360000" tIns="108000" rIns="360000" bIns="108000" rtlCol="0" anchor="t">
            <a:spAutoFit/>
          </a:bodyPr>
          <a:lstStyle>
            <a:lvl1pPr marL="0" indent="0" algn="l" defTabSz="844083" rtl="0" eaLnBrk="1" latinLnBrk="0" hangingPunct="1">
              <a:lnSpc>
                <a:spcPct val="130000"/>
              </a:lnSpc>
              <a:spcBef>
                <a:spcPts val="923"/>
              </a:spcBef>
              <a:spcAft>
                <a:spcPts val="738"/>
              </a:spcAft>
              <a:buClr>
                <a:schemeClr val="tx2"/>
              </a:buClr>
              <a:buFont typeface="Arial" panose="020B0604020202020204" pitchFamily="34" charset="0"/>
              <a:buNone/>
              <a:defRPr kumimoji="1" lang="ja-JP" altLang="en-US" sz="1200" b="0" i="0" kern="900" spc="64" smtClean="0">
                <a:solidFill>
                  <a:schemeClr val="tx1"/>
                </a:solidFill>
                <a:latin typeface="+mn-lt"/>
                <a:ea typeface="+mn-ea"/>
                <a:cs typeface="+mn-cs"/>
              </a:defRPr>
            </a:lvl1pPr>
            <a:lvl2pPr marL="329720"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2pPr>
            <a:lvl3pPr marL="578842"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3pPr>
            <a:lvl4pPr marL="745900"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4pPr>
            <a:lvl5pPr marL="908561"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9pPr>
          </a:lstStyle>
          <a:p>
            <a:pPr marL="177800" marR="0" lvl="0" indent="-177800" algn="l" defTabSz="844083" rtl="0" eaLnBrk="1" fontAlgn="auto" latinLnBrk="0" hangingPunct="1">
              <a:lnSpc>
                <a:spcPct val="100000"/>
              </a:lnSpc>
              <a:spcBef>
                <a:spcPts val="0"/>
              </a:spcBef>
              <a:spcAft>
                <a:spcPts val="600"/>
              </a:spcAft>
              <a:buClr>
                <a:srgbClr val="103185"/>
              </a:buClr>
              <a:buSzTx/>
              <a:buFont typeface="Arial" panose="020B0604020202020204" pitchFamily="34" charset="0"/>
              <a:buNone/>
              <a:tabLst/>
              <a:defRPr/>
            </a:pPr>
            <a:endParaRPr kumimoji="1" lang="en-US" altLang="ja-JP" sz="1200" b="0" i="0" u="none" strike="noStrike" kern="900" cap="none" spc="64" normalizeH="0" baseline="0" noProof="0" dirty="0">
              <a:ln>
                <a:noFill/>
              </a:ln>
              <a:solidFill>
                <a:srgbClr val="000000"/>
              </a:solidFill>
              <a:effectLst/>
              <a:uLnTx/>
              <a:uFillTx/>
              <a:latin typeface="Segoe UI"/>
              <a:ea typeface="メイリオ"/>
              <a:cs typeface="+mn-cs"/>
            </a:endParaRPr>
          </a:p>
        </p:txBody>
      </p:sp>
      <p:sp>
        <p:nvSpPr>
          <p:cNvPr id="4" name="テキスト ボックス 3">
            <a:extLst>
              <a:ext uri="{FF2B5EF4-FFF2-40B4-BE49-F238E27FC236}">
                <a16:creationId xmlns:a16="http://schemas.microsoft.com/office/drawing/2014/main" id="{EB37402C-E4B8-B791-DEB7-03045832EE48}"/>
              </a:ext>
            </a:extLst>
          </p:cNvPr>
          <p:cNvSpPr txBox="1"/>
          <p:nvPr/>
        </p:nvSpPr>
        <p:spPr>
          <a:xfrm>
            <a:off x="214421" y="6134235"/>
            <a:ext cx="919407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（備考）１．内閣府男女共同参画協「ジェンダー投資に関する調査研究」報告書（</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2021</a:t>
            </a:r>
            <a:r>
              <a:rPr lang="ja-JP" altLang="en-US" sz="1000" dirty="0">
                <a:solidFill>
                  <a:prstClr val="black"/>
                </a:solidFill>
                <a:latin typeface="メイリオ" panose="020B0604030504040204" pitchFamily="50" charset="-128"/>
                <a:ea typeface="メイリオ" panose="020B0604030504040204" pitchFamily="50" charset="-128"/>
              </a:rPr>
              <a:t>年）より作成。</a:t>
            </a: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２．調査対象は、日本版スチュワートシップ・コードに賛同する国内に拠点を持つ機関投資家等。</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スライド番号プレースホルダー 7">
            <a:extLst>
              <a:ext uri="{FF2B5EF4-FFF2-40B4-BE49-F238E27FC236}">
                <a16:creationId xmlns:a16="http://schemas.microsoft.com/office/drawing/2014/main" id="{D74FCCC2-DF1D-B81D-E8BA-0905A0B9599A}"/>
              </a:ext>
            </a:extLst>
          </p:cNvPr>
          <p:cNvSpPr txBox="1">
            <a:spLocks/>
          </p:cNvSpPr>
          <p:nvPr/>
        </p:nvSpPr>
        <p:spPr>
          <a:xfrm>
            <a:off x="7608295" y="6273164"/>
            <a:ext cx="2228850" cy="28125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414772" rtl="0" eaLnBrk="1" fontAlgn="auto" latinLnBrk="0" hangingPunct="1">
              <a:lnSpc>
                <a:spcPct val="100000"/>
              </a:lnSpc>
              <a:spcBef>
                <a:spcPts val="0"/>
              </a:spcBef>
              <a:spcAft>
                <a:spcPts val="0"/>
              </a:spcAft>
              <a:buClrTx/>
              <a:buSzTx/>
              <a:buFontTx/>
              <a:buNone/>
              <a:tabLst/>
              <a:defRPr/>
            </a:pPr>
            <a:fld id="{667556AC-A5DC-4DE2-9B91-0D60802583C6}" type="slidenum">
              <a:rPr kumimoji="1" lang="ja-JP" altLang="en-US" sz="1000" b="0" i="0" u="none" strike="noStrike" kern="1200" cap="none" spc="0" normalizeH="0" baseline="0" noProof="0" smtClean="0">
                <a:ln>
                  <a:noFill/>
                </a:ln>
                <a:solidFill>
                  <a:prstClr val="black"/>
                </a:solidFill>
                <a:effectLst/>
                <a:uLnTx/>
                <a:uFillTx/>
                <a:ea typeface="HGS創英角ﾎﾟｯﾌﾟ体" panose="040B0A00000000000000" pitchFamily="50" charset="-128"/>
              </a:rPr>
              <a:pPr marL="0" marR="0" lvl="0" indent="0" algn="r" defTabSz="414772" rtl="0" eaLnBrk="1" fontAlgn="auto" latinLnBrk="0" hangingPunct="1">
                <a:lnSpc>
                  <a:spcPct val="100000"/>
                </a:lnSpc>
                <a:spcBef>
                  <a:spcPts val="0"/>
                </a:spcBef>
                <a:spcAft>
                  <a:spcPts val="0"/>
                </a:spcAft>
                <a:buClrTx/>
                <a:buSzTx/>
                <a:buFontTx/>
                <a:buNone/>
                <a:tabLst/>
                <a:defRPr/>
              </a:pPr>
              <a:t>10</a:t>
            </a:fld>
            <a:endParaRPr kumimoji="1" lang="ja-JP" altLang="en-US" sz="1000" b="0" i="0" u="none" strike="noStrike" kern="1200" cap="none" spc="0" normalizeH="0" baseline="0" noProof="0" dirty="0">
              <a:ln>
                <a:noFill/>
              </a:ln>
              <a:solidFill>
                <a:prstClr val="black"/>
              </a:solidFill>
              <a:effectLst/>
              <a:uLnTx/>
              <a:uFillTx/>
              <a:ea typeface="HGS創英角ﾎﾟｯﾌﾟ体" panose="040B0A00000000000000" pitchFamily="50" charset="-128"/>
            </a:endParaRPr>
          </a:p>
        </p:txBody>
      </p:sp>
      <p:sp>
        <p:nvSpPr>
          <p:cNvPr id="2" name="テキスト ボックス 1">
            <a:extLst>
              <a:ext uri="{FF2B5EF4-FFF2-40B4-BE49-F238E27FC236}">
                <a16:creationId xmlns:a16="http://schemas.microsoft.com/office/drawing/2014/main" id="{88AAA7A0-6F01-4319-C704-087745D7E087}"/>
              </a:ext>
            </a:extLst>
          </p:cNvPr>
          <p:cNvSpPr txBox="1"/>
          <p:nvPr/>
        </p:nvSpPr>
        <p:spPr>
          <a:xfrm>
            <a:off x="-8967" y="7042"/>
            <a:ext cx="9906000" cy="545779"/>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spcBef>
                <a:spcPts val="600"/>
              </a:spcBef>
            </a:pPr>
            <a:r>
              <a:rPr lang="ja-JP" altLang="en-US" sz="2400" dirty="0">
                <a:latin typeface="Calibri"/>
              </a:rPr>
              <a:t>企業が女性活躍に取り組むことのメリット①（投資判断で重視）</a:t>
            </a:r>
            <a:endParaRPr lang="en-US" altLang="ja-JP" sz="2400" dirty="0">
              <a:latin typeface="Calibri"/>
            </a:endParaRPr>
          </a:p>
        </p:txBody>
      </p:sp>
      <p:sp>
        <p:nvSpPr>
          <p:cNvPr id="3" name="テキスト ボックス 2">
            <a:extLst>
              <a:ext uri="{FF2B5EF4-FFF2-40B4-BE49-F238E27FC236}">
                <a16:creationId xmlns:a16="http://schemas.microsoft.com/office/drawing/2014/main" id="{E504E7D7-179F-1264-5E1D-3DDE011CBE60}"/>
              </a:ext>
            </a:extLst>
          </p:cNvPr>
          <p:cNvSpPr txBox="1"/>
          <p:nvPr/>
        </p:nvSpPr>
        <p:spPr>
          <a:xfrm>
            <a:off x="5201212" y="6430204"/>
            <a:ext cx="4405633" cy="261610"/>
          </a:xfrm>
          <a:prstGeom prst="rect">
            <a:avLst/>
          </a:prstGeom>
          <a:noFill/>
        </p:spPr>
        <p:txBody>
          <a:bodyPr wrap="square" rtlCol="0">
            <a:spAutoFit/>
          </a:bodyPr>
          <a:lstStyle/>
          <a:p>
            <a:r>
              <a:rPr kumimoji="1" lang="ja-JP" altLang="en-US" sz="1100" dirty="0">
                <a:latin typeface="ＭＳ 明朝" panose="02020609040205080304" pitchFamily="17" charset="-128"/>
                <a:ea typeface="ＭＳ 明朝" panose="02020609040205080304" pitchFamily="17" charset="-128"/>
              </a:rPr>
              <a:t>出典：内閣府男女共同参画局「女性活躍に関する基礎データ」</a:t>
            </a:r>
            <a:endParaRPr kumimoji="1" lang="en-US" altLang="ja-JP" sz="1100" dirty="0">
              <a:latin typeface="ＭＳ 明朝" panose="02020609040205080304" pitchFamily="17" charset="-128"/>
              <a:ea typeface="ＭＳ 明朝" panose="02020609040205080304" pitchFamily="17" charset="-128"/>
            </a:endParaRPr>
          </a:p>
        </p:txBody>
      </p:sp>
      <p:pic>
        <p:nvPicPr>
          <p:cNvPr id="6" name="図 5">
            <a:extLst>
              <a:ext uri="{FF2B5EF4-FFF2-40B4-BE49-F238E27FC236}">
                <a16:creationId xmlns:a16="http://schemas.microsoft.com/office/drawing/2014/main" id="{004A610D-012E-32A8-4427-8AC350F3219B}"/>
              </a:ext>
            </a:extLst>
          </p:cNvPr>
          <p:cNvPicPr>
            <a:picLocks noChangeAspect="1"/>
          </p:cNvPicPr>
          <p:nvPr/>
        </p:nvPicPr>
        <p:blipFill>
          <a:blip r:embed="rId3"/>
          <a:stretch>
            <a:fillRect/>
          </a:stretch>
        </p:blipFill>
        <p:spPr>
          <a:xfrm>
            <a:off x="92460" y="1583795"/>
            <a:ext cx="9631069" cy="4545505"/>
          </a:xfrm>
          <a:prstGeom prst="rect">
            <a:avLst/>
          </a:prstGeom>
        </p:spPr>
      </p:pic>
      <p:sp>
        <p:nvSpPr>
          <p:cNvPr id="7" name="コンテンツ プレースホルダー 2">
            <a:extLst>
              <a:ext uri="{FF2B5EF4-FFF2-40B4-BE49-F238E27FC236}">
                <a16:creationId xmlns:a16="http://schemas.microsoft.com/office/drawing/2014/main" id="{C4948D0A-23F9-C953-D477-2BCB2648C8B8}"/>
              </a:ext>
            </a:extLst>
          </p:cNvPr>
          <p:cNvSpPr>
            <a:spLocks noGrp="1"/>
          </p:cNvSpPr>
          <p:nvPr/>
        </p:nvSpPr>
        <p:spPr bwMode="auto">
          <a:xfrm>
            <a:off x="229677" y="593684"/>
            <a:ext cx="9586066" cy="1080121"/>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r>
              <a:rPr lang="ja-JP" altLang="en-US" sz="1500" dirty="0">
                <a:solidFill>
                  <a:prstClr val="black"/>
                </a:solidFill>
                <a:latin typeface="ＭＳ Ｐゴシック"/>
              </a:rPr>
              <a:t>○投資判断において、半数以上の投資家が女性活躍情報を活用している。</a:t>
            </a:r>
            <a:endParaRPr lang="en-US" altLang="ja-JP" sz="1500" dirty="0">
              <a:solidFill>
                <a:prstClr val="black"/>
              </a:solidFill>
              <a:latin typeface="ＭＳ Ｐゴシック"/>
            </a:endParaRPr>
          </a:p>
          <a:p>
            <a:pPr marL="175477" indent="-175477"/>
            <a:r>
              <a:rPr lang="ja-JP" altLang="en-US" sz="1500" dirty="0">
                <a:solidFill>
                  <a:prstClr val="black"/>
                </a:solidFill>
                <a:latin typeface="ＭＳ Ｐゴシック"/>
              </a:rPr>
              <a:t>○投資判断に女性活躍情報を活用する機関投資家のうち、約９割が、活用する理由として「企業の業績に影響があるため」と回答。多くの機関投資家が、女性活躍の推進が長期的に企業の成長につながっていくと考えている。　</a:t>
            </a:r>
          </a:p>
        </p:txBody>
      </p:sp>
    </p:spTree>
    <p:extLst>
      <p:ext uri="{BB962C8B-B14F-4D97-AF65-F5344CB8AC3E}">
        <p14:creationId xmlns:p14="http://schemas.microsoft.com/office/powerpoint/2010/main" val="251279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28E5F-3037-6FC3-AA64-6852D5167034}"/>
            </a:ext>
          </a:extLst>
        </p:cNvPr>
        <p:cNvGrpSpPr/>
        <p:nvPr/>
      </p:nvGrpSpPr>
      <p:grpSpPr>
        <a:xfrm>
          <a:off x="0" y="0"/>
          <a:ext cx="0" cy="0"/>
          <a:chOff x="0" y="0"/>
          <a:chExt cx="0" cy="0"/>
        </a:xfrm>
      </p:grpSpPr>
      <p:pic>
        <p:nvPicPr>
          <p:cNvPr id="10" name="図 9">
            <a:extLst>
              <a:ext uri="{FF2B5EF4-FFF2-40B4-BE49-F238E27FC236}">
                <a16:creationId xmlns:a16="http://schemas.microsoft.com/office/drawing/2014/main" id="{BBB18187-2423-46E2-2DB0-5BD9A2C72E0E}"/>
              </a:ext>
            </a:extLst>
          </p:cNvPr>
          <p:cNvPicPr>
            <a:picLocks noChangeAspect="1"/>
          </p:cNvPicPr>
          <p:nvPr/>
        </p:nvPicPr>
        <p:blipFill>
          <a:blip r:embed="rId3"/>
          <a:stretch>
            <a:fillRect/>
          </a:stretch>
        </p:blipFill>
        <p:spPr>
          <a:xfrm>
            <a:off x="722531" y="2835345"/>
            <a:ext cx="8460940" cy="3113935"/>
          </a:xfrm>
          <a:prstGeom prst="rect">
            <a:avLst/>
          </a:prstGeom>
        </p:spPr>
      </p:pic>
      <p:sp>
        <p:nvSpPr>
          <p:cNvPr id="25" name="テキスト プレースホルダー 3">
            <a:extLst>
              <a:ext uri="{FF2B5EF4-FFF2-40B4-BE49-F238E27FC236}">
                <a16:creationId xmlns:a16="http://schemas.microsoft.com/office/drawing/2014/main" id="{AD85A4F6-9DEA-DDBA-ED16-B046C30D6A70}"/>
              </a:ext>
            </a:extLst>
          </p:cNvPr>
          <p:cNvSpPr txBox="1">
            <a:spLocks/>
          </p:cNvSpPr>
          <p:nvPr/>
        </p:nvSpPr>
        <p:spPr bwMode="white">
          <a:xfrm>
            <a:off x="-30000" y="481311"/>
            <a:ext cx="9936000" cy="402775"/>
          </a:xfrm>
          <a:prstGeom prst="rect">
            <a:avLst/>
          </a:prstGeom>
          <a:solidFill>
            <a:schemeClr val="bg1"/>
          </a:solidFill>
          <a:ln w="25400" cap="flat" cmpd="sng" algn="ctr">
            <a:noFill/>
            <a:prstDash val="solid"/>
          </a:ln>
          <a:effectLst/>
        </p:spPr>
        <p:txBody>
          <a:bodyPr vert="horz" wrap="square" lIns="360000" tIns="108000" rIns="360000" bIns="108000" rtlCol="0" anchor="t">
            <a:spAutoFit/>
          </a:bodyPr>
          <a:lstStyle>
            <a:lvl1pPr marL="0" indent="0" algn="l" defTabSz="844083" rtl="0" eaLnBrk="1" latinLnBrk="0" hangingPunct="1">
              <a:lnSpc>
                <a:spcPct val="130000"/>
              </a:lnSpc>
              <a:spcBef>
                <a:spcPts val="923"/>
              </a:spcBef>
              <a:spcAft>
                <a:spcPts val="738"/>
              </a:spcAft>
              <a:buClr>
                <a:schemeClr val="tx2"/>
              </a:buClr>
              <a:buFont typeface="Arial" panose="020B0604020202020204" pitchFamily="34" charset="0"/>
              <a:buNone/>
              <a:defRPr kumimoji="1" lang="ja-JP" altLang="en-US" sz="1200" b="0" i="0" kern="900" spc="64" smtClean="0">
                <a:solidFill>
                  <a:schemeClr val="tx1"/>
                </a:solidFill>
                <a:latin typeface="+mn-lt"/>
                <a:ea typeface="+mn-ea"/>
                <a:cs typeface="+mn-cs"/>
              </a:defRPr>
            </a:lvl1pPr>
            <a:lvl2pPr marL="329720"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2pPr>
            <a:lvl3pPr marL="578842"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3pPr>
            <a:lvl4pPr marL="745900"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4pPr>
            <a:lvl5pPr marL="908561"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9pPr>
          </a:lstStyle>
          <a:p>
            <a:pPr marL="177800" marR="0" lvl="0" indent="-177800" algn="l" defTabSz="844083" rtl="0" eaLnBrk="1" fontAlgn="auto" latinLnBrk="0" hangingPunct="1">
              <a:lnSpc>
                <a:spcPct val="100000"/>
              </a:lnSpc>
              <a:spcBef>
                <a:spcPts val="0"/>
              </a:spcBef>
              <a:spcAft>
                <a:spcPts val="600"/>
              </a:spcAft>
              <a:buClr>
                <a:srgbClr val="103185"/>
              </a:buClr>
              <a:buSzTx/>
              <a:buFont typeface="Arial" panose="020B0604020202020204" pitchFamily="34" charset="0"/>
              <a:buNone/>
              <a:tabLst/>
              <a:defRPr/>
            </a:pPr>
            <a:endParaRPr kumimoji="1" lang="en-US" altLang="ja-JP" sz="1200" b="0" i="0" u="none" strike="noStrike" kern="900" cap="none" spc="64" normalizeH="0" baseline="0" noProof="0" dirty="0">
              <a:ln>
                <a:noFill/>
              </a:ln>
              <a:solidFill>
                <a:srgbClr val="000000"/>
              </a:solidFill>
              <a:effectLst/>
              <a:uLnTx/>
              <a:uFillTx/>
              <a:latin typeface="Segoe UI"/>
              <a:ea typeface="メイリオ"/>
              <a:cs typeface="+mn-cs"/>
            </a:endParaRPr>
          </a:p>
        </p:txBody>
      </p:sp>
      <p:sp>
        <p:nvSpPr>
          <p:cNvPr id="4" name="テキスト ボックス 3">
            <a:extLst>
              <a:ext uri="{FF2B5EF4-FFF2-40B4-BE49-F238E27FC236}">
                <a16:creationId xmlns:a16="http://schemas.microsoft.com/office/drawing/2014/main" id="{C83C6DCE-2C30-62B6-3F35-3BDE14DF5908}"/>
              </a:ext>
            </a:extLst>
          </p:cNvPr>
          <p:cNvSpPr txBox="1"/>
          <p:nvPr/>
        </p:nvSpPr>
        <p:spPr>
          <a:xfrm>
            <a:off x="358568" y="5621492"/>
            <a:ext cx="907280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注</a:t>
            </a:r>
            <a:r>
              <a:rPr lang="en-US" altLang="ja-JP" sz="1000" dirty="0">
                <a:solidFill>
                  <a:prstClr val="black"/>
                </a:solidFill>
                <a:latin typeface="メイリオ" panose="020B0604030504040204" pitchFamily="50" charset="-128"/>
                <a:ea typeface="メイリオ" panose="020B0604030504040204" pitchFamily="50" charset="-128"/>
              </a:rPr>
              <a:t>1</a:t>
            </a:r>
            <a:r>
              <a:rPr lang="ja-JP" altLang="en-US" sz="1000" dirty="0">
                <a:solidFill>
                  <a:prstClr val="black"/>
                </a:solidFill>
                <a:latin typeface="メイリオ" panose="020B0604030504040204" pitchFamily="50" charset="-128"/>
                <a:ea typeface="メイリオ" panose="020B0604030504040204" pitchFamily="50" charset="-128"/>
              </a:rPr>
              <a:t>）「なでしこ銘柄」：経済産業省及び東京証券取引所が選定する、女性活躍推進に優れた上場企業の銘柄</a:t>
            </a: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注</a:t>
            </a:r>
            <a:r>
              <a:rPr lang="en-US" altLang="ja-JP" sz="1000" dirty="0">
                <a:solidFill>
                  <a:prstClr val="black"/>
                </a:solidFill>
                <a:latin typeface="メイリオ" panose="020B0604030504040204" pitchFamily="50" charset="-128"/>
                <a:ea typeface="メイリオ" panose="020B0604030504040204" pitchFamily="50" charset="-128"/>
              </a:rPr>
              <a:t>2</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）「なでしこ銘柄」平均は、経済情報プラットフォーム「</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SPEEDA</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」より該当指標に関して</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月にかけて）の</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通期データを抽出し、作成</a:t>
            </a:r>
            <a:r>
              <a:rPr lang="ja-JP" altLang="en-US" sz="1000" dirty="0">
                <a:solidFill>
                  <a:prstClr val="black"/>
                </a:solidFill>
                <a:latin typeface="メイリオ" panose="020B0604030504040204" pitchFamily="50" charset="-128"/>
                <a:ea typeface="メイリオ" panose="020B0604030504040204" pitchFamily="50" charset="-128"/>
              </a:rPr>
              <a:t>。</a:t>
            </a: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プライム市場の該当するデータは、東京証券取引所が公表している「</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月期～</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月期）決算短信 集計</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連結</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プライ</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ム</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」及び「株式平均利回り」より</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2023</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年度通期での「単純平均利回り」の平均値を算出し使用。</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スライド番号プレースホルダー 7">
            <a:extLst>
              <a:ext uri="{FF2B5EF4-FFF2-40B4-BE49-F238E27FC236}">
                <a16:creationId xmlns:a16="http://schemas.microsoft.com/office/drawing/2014/main" id="{D843F1C6-4174-F0B6-C47C-0B0CA4931463}"/>
              </a:ext>
            </a:extLst>
          </p:cNvPr>
          <p:cNvSpPr txBox="1">
            <a:spLocks/>
          </p:cNvSpPr>
          <p:nvPr/>
        </p:nvSpPr>
        <p:spPr>
          <a:xfrm>
            <a:off x="7608295" y="6523121"/>
            <a:ext cx="2228850" cy="28125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414772" rtl="0" eaLnBrk="1" fontAlgn="auto" latinLnBrk="0" hangingPunct="1">
              <a:lnSpc>
                <a:spcPct val="100000"/>
              </a:lnSpc>
              <a:spcBef>
                <a:spcPts val="0"/>
              </a:spcBef>
              <a:spcAft>
                <a:spcPts val="0"/>
              </a:spcAft>
              <a:buClrTx/>
              <a:buSzTx/>
              <a:buFontTx/>
              <a:buNone/>
              <a:tabLst/>
              <a:defRPr/>
            </a:pPr>
            <a:fld id="{667556AC-A5DC-4DE2-9B91-0D60802583C6}" type="slidenum">
              <a:rPr kumimoji="1" lang="ja-JP" altLang="en-US" sz="1000" b="0" i="0" u="none" strike="noStrike" kern="1200" cap="none" spc="0" normalizeH="0" baseline="0" noProof="0" smtClean="0">
                <a:ln>
                  <a:noFill/>
                </a:ln>
                <a:solidFill>
                  <a:prstClr val="black"/>
                </a:solidFill>
                <a:effectLst/>
                <a:uLnTx/>
                <a:uFillTx/>
                <a:ea typeface="HGS創英角ﾎﾟｯﾌﾟ体" panose="040B0A00000000000000" pitchFamily="50" charset="-128"/>
              </a:rPr>
              <a:pPr marL="0" marR="0" lvl="0" indent="0" algn="r" defTabSz="414772" rtl="0" eaLnBrk="1" fontAlgn="auto" latinLnBrk="0" hangingPunct="1">
                <a:lnSpc>
                  <a:spcPct val="100000"/>
                </a:lnSpc>
                <a:spcBef>
                  <a:spcPts val="0"/>
                </a:spcBef>
                <a:spcAft>
                  <a:spcPts val="0"/>
                </a:spcAft>
                <a:buClrTx/>
                <a:buSzTx/>
                <a:buFontTx/>
                <a:buNone/>
                <a:tabLst/>
                <a:defRPr/>
              </a:pPr>
              <a:t>11</a:t>
            </a:fld>
            <a:endParaRPr kumimoji="1" lang="ja-JP" altLang="en-US" sz="1000" b="0" i="0" u="none" strike="noStrike" kern="1200" cap="none" spc="0" normalizeH="0" baseline="0" noProof="0" dirty="0">
              <a:ln>
                <a:noFill/>
              </a:ln>
              <a:solidFill>
                <a:prstClr val="black"/>
              </a:solidFill>
              <a:effectLst/>
              <a:uLnTx/>
              <a:uFillTx/>
              <a:ea typeface="HGS創英角ﾎﾟｯﾌﾟ体" panose="040B0A00000000000000" pitchFamily="50" charset="-128"/>
            </a:endParaRPr>
          </a:p>
        </p:txBody>
      </p:sp>
      <p:sp>
        <p:nvSpPr>
          <p:cNvPr id="2" name="テキスト ボックス 1">
            <a:extLst>
              <a:ext uri="{FF2B5EF4-FFF2-40B4-BE49-F238E27FC236}">
                <a16:creationId xmlns:a16="http://schemas.microsoft.com/office/drawing/2014/main" id="{C4BF8A9C-35DC-CA1C-D822-9DED4F23BA7D}"/>
              </a:ext>
            </a:extLst>
          </p:cNvPr>
          <p:cNvSpPr txBox="1"/>
          <p:nvPr/>
        </p:nvSpPr>
        <p:spPr>
          <a:xfrm>
            <a:off x="-8967" y="7042"/>
            <a:ext cx="9906000" cy="545779"/>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spcBef>
                <a:spcPts val="600"/>
              </a:spcBef>
            </a:pPr>
            <a:r>
              <a:rPr lang="ja-JP" altLang="en-US" sz="2400" dirty="0">
                <a:latin typeface="Calibri"/>
              </a:rPr>
              <a:t>企業が女性活躍に取り組むことのメリット②（業績の向上）</a:t>
            </a:r>
            <a:endParaRPr lang="en-US" altLang="ja-JP" sz="2400" dirty="0">
              <a:latin typeface="Calibri"/>
            </a:endParaRPr>
          </a:p>
        </p:txBody>
      </p:sp>
      <p:sp>
        <p:nvSpPr>
          <p:cNvPr id="3" name="テキスト ボックス 2">
            <a:extLst>
              <a:ext uri="{FF2B5EF4-FFF2-40B4-BE49-F238E27FC236}">
                <a16:creationId xmlns:a16="http://schemas.microsoft.com/office/drawing/2014/main" id="{CD21F8A3-2716-FC68-DABC-FD4D38D3672A}"/>
              </a:ext>
            </a:extLst>
          </p:cNvPr>
          <p:cNvSpPr txBox="1"/>
          <p:nvPr/>
        </p:nvSpPr>
        <p:spPr>
          <a:xfrm>
            <a:off x="5514820" y="6542765"/>
            <a:ext cx="4405633" cy="261610"/>
          </a:xfrm>
          <a:prstGeom prst="rect">
            <a:avLst/>
          </a:prstGeom>
          <a:noFill/>
        </p:spPr>
        <p:txBody>
          <a:bodyPr wrap="square" rtlCol="0">
            <a:spAutoFit/>
          </a:bodyPr>
          <a:lstStyle/>
          <a:p>
            <a:r>
              <a:rPr kumimoji="1" lang="ja-JP" altLang="en-US" sz="1100" dirty="0">
                <a:latin typeface="ＭＳ 明朝" panose="02020609040205080304" pitchFamily="17" charset="-128"/>
                <a:ea typeface="ＭＳ 明朝" panose="02020609040205080304" pitchFamily="17" charset="-128"/>
              </a:rPr>
              <a:t>出典：経済産業省「令和６年度「なでしこ銘柄」レポート」</a:t>
            </a:r>
            <a:endParaRPr kumimoji="1" lang="en-US" altLang="ja-JP" sz="1100" dirty="0">
              <a:latin typeface="ＭＳ 明朝" panose="02020609040205080304" pitchFamily="17" charset="-128"/>
              <a:ea typeface="ＭＳ 明朝" panose="02020609040205080304" pitchFamily="17" charset="-128"/>
            </a:endParaRPr>
          </a:p>
        </p:txBody>
      </p:sp>
      <p:sp>
        <p:nvSpPr>
          <p:cNvPr id="7" name="コンテンツ プレースホルダー 2">
            <a:extLst>
              <a:ext uri="{FF2B5EF4-FFF2-40B4-BE49-F238E27FC236}">
                <a16:creationId xmlns:a16="http://schemas.microsoft.com/office/drawing/2014/main" id="{3D2BE69F-6C74-F44D-4466-367D2ABD50BD}"/>
              </a:ext>
            </a:extLst>
          </p:cNvPr>
          <p:cNvSpPr>
            <a:spLocks noGrp="1"/>
          </p:cNvSpPr>
          <p:nvPr/>
        </p:nvSpPr>
        <p:spPr bwMode="auto">
          <a:xfrm>
            <a:off x="677525" y="615265"/>
            <a:ext cx="8685966" cy="1958640"/>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r>
              <a:rPr lang="ja-JP" altLang="en-US" sz="1800" dirty="0">
                <a:solidFill>
                  <a:prstClr val="black"/>
                </a:solidFill>
                <a:latin typeface="ＭＳ Ｐゴシック"/>
              </a:rPr>
              <a:t>　</a:t>
            </a:r>
            <a:r>
              <a:rPr lang="ja-JP" altLang="en-US" sz="1600" dirty="0">
                <a:solidFill>
                  <a:prstClr val="black"/>
                </a:solidFill>
                <a:latin typeface="ＭＳ Ｐゴシック"/>
              </a:rPr>
              <a:t>令和６年度「なでしこ銘柄」</a:t>
            </a:r>
            <a:r>
              <a:rPr lang="ja-JP" altLang="en-US" sz="1200" dirty="0">
                <a:solidFill>
                  <a:prstClr val="black"/>
                </a:solidFill>
                <a:latin typeface="ＭＳ Ｐゴシック"/>
              </a:rPr>
              <a:t>（注</a:t>
            </a:r>
            <a:r>
              <a:rPr lang="en-US" altLang="ja-JP" sz="1200" dirty="0">
                <a:solidFill>
                  <a:prstClr val="black"/>
                </a:solidFill>
                <a:latin typeface="ＭＳ Ｐゴシック"/>
              </a:rPr>
              <a:t>1</a:t>
            </a:r>
            <a:r>
              <a:rPr lang="ja-JP" altLang="en-US" sz="1200" dirty="0">
                <a:solidFill>
                  <a:prstClr val="black"/>
                </a:solidFill>
                <a:latin typeface="ＭＳ Ｐゴシック"/>
              </a:rPr>
              <a:t>）</a:t>
            </a:r>
            <a:r>
              <a:rPr lang="ja-JP" altLang="en-US" sz="1600" dirty="0">
                <a:solidFill>
                  <a:prstClr val="black"/>
                </a:solidFill>
                <a:latin typeface="ＭＳ Ｐゴシック"/>
              </a:rPr>
              <a:t>選定企業</a:t>
            </a:r>
            <a:r>
              <a:rPr lang="en-US" altLang="ja-JP" sz="1600" dirty="0">
                <a:solidFill>
                  <a:prstClr val="black"/>
                </a:solidFill>
                <a:latin typeface="ＭＳ Ｐゴシック"/>
              </a:rPr>
              <a:t>23</a:t>
            </a:r>
            <a:r>
              <a:rPr lang="ja-JP" altLang="en-US" sz="1600" dirty="0">
                <a:solidFill>
                  <a:prstClr val="black"/>
                </a:solidFill>
                <a:latin typeface="ＭＳ Ｐゴシック"/>
              </a:rPr>
              <a:t>社群の売上高営業利益率と配当利回りを東証プライム銘柄の平均値と比較したもの</a:t>
            </a:r>
            <a:r>
              <a:rPr lang="ja-JP" altLang="en-US" sz="1200" dirty="0">
                <a:solidFill>
                  <a:prstClr val="black"/>
                </a:solidFill>
                <a:latin typeface="ＭＳ Ｐゴシック"/>
              </a:rPr>
              <a:t>（注</a:t>
            </a:r>
            <a:r>
              <a:rPr lang="en-US" altLang="ja-JP" sz="1200" dirty="0">
                <a:solidFill>
                  <a:prstClr val="black"/>
                </a:solidFill>
                <a:latin typeface="ＭＳ Ｐゴシック"/>
              </a:rPr>
              <a:t>2</a:t>
            </a:r>
            <a:r>
              <a:rPr lang="ja-JP" altLang="en-US" sz="1200" dirty="0">
                <a:solidFill>
                  <a:prstClr val="black"/>
                </a:solidFill>
                <a:latin typeface="ＭＳ Ｐゴシック"/>
              </a:rPr>
              <a:t>）</a:t>
            </a:r>
            <a:endParaRPr lang="en-US" altLang="ja-JP" sz="1200" dirty="0">
              <a:solidFill>
                <a:prstClr val="black"/>
              </a:solidFill>
              <a:latin typeface="ＭＳ Ｐゴシック"/>
            </a:endParaRPr>
          </a:p>
          <a:p>
            <a:pPr marL="175477" indent="-175477"/>
            <a:r>
              <a:rPr lang="ja-JP" altLang="en-US" sz="1200" dirty="0">
                <a:solidFill>
                  <a:prstClr val="black"/>
                </a:solidFill>
                <a:latin typeface="ＭＳ Ｐゴシック"/>
              </a:rPr>
              <a:t>　</a:t>
            </a:r>
            <a:endParaRPr lang="en-US" altLang="ja-JP" sz="1200" dirty="0">
              <a:solidFill>
                <a:prstClr val="black"/>
              </a:solidFill>
              <a:latin typeface="ＭＳ Ｐゴシック"/>
            </a:endParaRPr>
          </a:p>
          <a:p>
            <a:pPr marL="175477" indent="-175477"/>
            <a:r>
              <a:rPr lang="ja-JP" altLang="en-US" sz="1800" dirty="0">
                <a:solidFill>
                  <a:prstClr val="black"/>
                </a:solidFill>
                <a:latin typeface="ＭＳ Ｐゴシック"/>
              </a:rPr>
              <a:t>　</a:t>
            </a:r>
            <a:r>
              <a:rPr lang="ja-JP" altLang="en-US" sz="1600" dirty="0">
                <a:solidFill>
                  <a:prstClr val="black"/>
                </a:solidFill>
                <a:latin typeface="ＭＳ Ｐゴシック"/>
              </a:rPr>
              <a:t>〇令和５年度通期の売上高営業利益率（営業マージン）は「なでしこ銘柄」選定企業の</a:t>
            </a:r>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　　平均値がプライム市場の平均値を</a:t>
            </a:r>
            <a:r>
              <a:rPr lang="en-US" altLang="ja-JP" sz="1600" dirty="0">
                <a:solidFill>
                  <a:prstClr val="black"/>
                </a:solidFill>
                <a:latin typeface="ＭＳ Ｐゴシック"/>
              </a:rPr>
              <a:t>3.7</a:t>
            </a:r>
            <a:r>
              <a:rPr lang="ja-JP" altLang="en-US" sz="1600" dirty="0">
                <a:solidFill>
                  <a:prstClr val="black"/>
                </a:solidFill>
                <a:latin typeface="ＭＳ Ｐゴシック"/>
              </a:rPr>
              <a:t>％ポイント上回っている。</a:t>
            </a:r>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　〇令和５年度通期の配当利回りについても、「なでしこ銘柄」選定企業の平均値はプライム市場の平均値と比較して１％ポイント上回る結果となっている。</a:t>
            </a:r>
            <a:endParaRPr lang="en-US" altLang="ja-JP" sz="1600" dirty="0">
              <a:solidFill>
                <a:prstClr val="black"/>
              </a:solidFill>
              <a:latin typeface="ＭＳ Ｐゴシック"/>
            </a:endParaRPr>
          </a:p>
          <a:p>
            <a:pPr marL="175477" indent="-175477"/>
            <a:r>
              <a:rPr lang="ja-JP" altLang="en-US" sz="1800" dirty="0">
                <a:solidFill>
                  <a:prstClr val="black"/>
                </a:solidFill>
                <a:latin typeface="ＭＳ Ｐゴシック"/>
              </a:rPr>
              <a:t>　　</a:t>
            </a:r>
            <a:endParaRPr lang="en-US" altLang="ja-JP" sz="1800" dirty="0">
              <a:solidFill>
                <a:prstClr val="black"/>
              </a:solidFill>
              <a:latin typeface="ＭＳ Ｐゴシック"/>
            </a:endParaRPr>
          </a:p>
          <a:p>
            <a:pPr marL="175477" indent="-175477"/>
            <a:endParaRPr lang="ja-JP" altLang="en-US" sz="1800" dirty="0">
              <a:solidFill>
                <a:prstClr val="black"/>
              </a:solidFill>
              <a:latin typeface="ＭＳ Ｐゴシック"/>
            </a:endParaRPr>
          </a:p>
        </p:txBody>
      </p:sp>
    </p:spTree>
    <p:extLst>
      <p:ext uri="{BB962C8B-B14F-4D97-AF65-F5344CB8AC3E}">
        <p14:creationId xmlns:p14="http://schemas.microsoft.com/office/powerpoint/2010/main" val="1241931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D39DC-C85A-C78B-C47F-304F2F1FBE1C}"/>
            </a:ext>
          </a:extLst>
        </p:cNvPr>
        <p:cNvGrpSpPr/>
        <p:nvPr/>
      </p:nvGrpSpPr>
      <p:grpSpPr>
        <a:xfrm>
          <a:off x="0" y="0"/>
          <a:ext cx="0" cy="0"/>
          <a:chOff x="0" y="0"/>
          <a:chExt cx="0" cy="0"/>
        </a:xfrm>
      </p:grpSpPr>
      <p:sp>
        <p:nvSpPr>
          <p:cNvPr id="25" name="テキスト プレースホルダー 3">
            <a:extLst>
              <a:ext uri="{FF2B5EF4-FFF2-40B4-BE49-F238E27FC236}">
                <a16:creationId xmlns:a16="http://schemas.microsoft.com/office/drawing/2014/main" id="{204A604B-1826-0EC8-3A61-A2EFB2C966BF}"/>
              </a:ext>
            </a:extLst>
          </p:cNvPr>
          <p:cNvSpPr txBox="1">
            <a:spLocks/>
          </p:cNvSpPr>
          <p:nvPr/>
        </p:nvSpPr>
        <p:spPr bwMode="white">
          <a:xfrm>
            <a:off x="-30000" y="481311"/>
            <a:ext cx="9936000" cy="402775"/>
          </a:xfrm>
          <a:prstGeom prst="rect">
            <a:avLst/>
          </a:prstGeom>
          <a:solidFill>
            <a:schemeClr val="bg1"/>
          </a:solidFill>
          <a:ln w="25400" cap="flat" cmpd="sng" algn="ctr">
            <a:noFill/>
            <a:prstDash val="solid"/>
          </a:ln>
          <a:effectLst/>
        </p:spPr>
        <p:txBody>
          <a:bodyPr vert="horz" wrap="square" lIns="360000" tIns="108000" rIns="360000" bIns="108000" rtlCol="0" anchor="t">
            <a:spAutoFit/>
          </a:bodyPr>
          <a:lstStyle>
            <a:lvl1pPr marL="0" indent="0" algn="l" defTabSz="844083" rtl="0" eaLnBrk="1" latinLnBrk="0" hangingPunct="1">
              <a:lnSpc>
                <a:spcPct val="130000"/>
              </a:lnSpc>
              <a:spcBef>
                <a:spcPts val="923"/>
              </a:spcBef>
              <a:spcAft>
                <a:spcPts val="738"/>
              </a:spcAft>
              <a:buClr>
                <a:schemeClr val="tx2"/>
              </a:buClr>
              <a:buFont typeface="Arial" panose="020B0604020202020204" pitchFamily="34" charset="0"/>
              <a:buNone/>
              <a:defRPr kumimoji="1" lang="ja-JP" altLang="en-US" sz="1200" b="0" i="0" kern="900" spc="64" smtClean="0">
                <a:solidFill>
                  <a:schemeClr val="tx1"/>
                </a:solidFill>
                <a:latin typeface="+mn-lt"/>
                <a:ea typeface="+mn-ea"/>
                <a:cs typeface="+mn-cs"/>
              </a:defRPr>
            </a:lvl1pPr>
            <a:lvl2pPr marL="329720"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2pPr>
            <a:lvl3pPr marL="578842"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3pPr>
            <a:lvl4pPr marL="745900"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4pPr>
            <a:lvl5pPr marL="908561"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9pPr>
          </a:lstStyle>
          <a:p>
            <a:pPr marL="177800" marR="0" lvl="0" indent="-177800" algn="l" defTabSz="844083" rtl="0" eaLnBrk="1" fontAlgn="auto" latinLnBrk="0" hangingPunct="1">
              <a:lnSpc>
                <a:spcPct val="100000"/>
              </a:lnSpc>
              <a:spcBef>
                <a:spcPts val="0"/>
              </a:spcBef>
              <a:spcAft>
                <a:spcPts val="600"/>
              </a:spcAft>
              <a:buClr>
                <a:srgbClr val="103185"/>
              </a:buClr>
              <a:buSzTx/>
              <a:buFont typeface="Arial" panose="020B0604020202020204" pitchFamily="34" charset="0"/>
              <a:buNone/>
              <a:tabLst/>
              <a:defRPr/>
            </a:pPr>
            <a:endParaRPr kumimoji="1" lang="en-US" altLang="ja-JP" sz="1200" b="0" i="0" u="none" strike="noStrike" kern="900" cap="none" spc="64" normalizeH="0" baseline="0" noProof="0" dirty="0">
              <a:ln>
                <a:noFill/>
              </a:ln>
              <a:solidFill>
                <a:srgbClr val="000000"/>
              </a:solidFill>
              <a:effectLst/>
              <a:uLnTx/>
              <a:uFillTx/>
              <a:latin typeface="Segoe UI"/>
              <a:ea typeface="メイリオ"/>
              <a:cs typeface="+mn-cs"/>
            </a:endParaRPr>
          </a:p>
        </p:txBody>
      </p:sp>
      <p:sp>
        <p:nvSpPr>
          <p:cNvPr id="4" name="テキスト ボックス 3">
            <a:extLst>
              <a:ext uri="{FF2B5EF4-FFF2-40B4-BE49-F238E27FC236}">
                <a16:creationId xmlns:a16="http://schemas.microsoft.com/office/drawing/2014/main" id="{83840EFD-C402-2F17-8BE0-0F814553D929}"/>
              </a:ext>
            </a:extLst>
          </p:cNvPr>
          <p:cNvSpPr txBox="1"/>
          <p:nvPr/>
        </p:nvSpPr>
        <p:spPr>
          <a:xfrm>
            <a:off x="664811" y="6226296"/>
            <a:ext cx="907280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（備考）（</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）経済情報プラットフォーム「</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SPEEDA</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」より銘柄別の月次の株価終値及び</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TOPIX</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の月次の株価指数を抽出し、作成。</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スライド番号プレースホルダー 7">
            <a:extLst>
              <a:ext uri="{FF2B5EF4-FFF2-40B4-BE49-F238E27FC236}">
                <a16:creationId xmlns:a16="http://schemas.microsoft.com/office/drawing/2014/main" id="{821C39A8-4BE3-FD0C-8704-A9BF7256BD26}"/>
              </a:ext>
            </a:extLst>
          </p:cNvPr>
          <p:cNvSpPr txBox="1">
            <a:spLocks/>
          </p:cNvSpPr>
          <p:nvPr/>
        </p:nvSpPr>
        <p:spPr>
          <a:xfrm>
            <a:off x="7608295" y="6523121"/>
            <a:ext cx="2228850" cy="28125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414772" rtl="0" eaLnBrk="1" fontAlgn="auto" latinLnBrk="0" hangingPunct="1">
              <a:lnSpc>
                <a:spcPct val="100000"/>
              </a:lnSpc>
              <a:spcBef>
                <a:spcPts val="0"/>
              </a:spcBef>
              <a:spcAft>
                <a:spcPts val="0"/>
              </a:spcAft>
              <a:buClrTx/>
              <a:buSzTx/>
              <a:buFontTx/>
              <a:buNone/>
              <a:tabLst/>
              <a:defRPr/>
            </a:pPr>
            <a:fld id="{667556AC-A5DC-4DE2-9B91-0D60802583C6}" type="slidenum">
              <a:rPr kumimoji="1" lang="ja-JP" altLang="en-US" sz="1000" b="0" i="0" u="none" strike="noStrike" kern="1200" cap="none" spc="0" normalizeH="0" baseline="0" noProof="0" smtClean="0">
                <a:ln>
                  <a:noFill/>
                </a:ln>
                <a:solidFill>
                  <a:prstClr val="black"/>
                </a:solidFill>
                <a:effectLst/>
                <a:uLnTx/>
                <a:uFillTx/>
                <a:ea typeface="HGS創英角ﾎﾟｯﾌﾟ体" panose="040B0A00000000000000" pitchFamily="50" charset="-128"/>
              </a:rPr>
              <a:pPr marL="0" marR="0" lvl="0" indent="0" algn="r" defTabSz="414772" rtl="0" eaLnBrk="1" fontAlgn="auto" latinLnBrk="0" hangingPunct="1">
                <a:lnSpc>
                  <a:spcPct val="100000"/>
                </a:lnSpc>
                <a:spcBef>
                  <a:spcPts val="0"/>
                </a:spcBef>
                <a:spcAft>
                  <a:spcPts val="0"/>
                </a:spcAft>
                <a:buClrTx/>
                <a:buSzTx/>
                <a:buFontTx/>
                <a:buNone/>
                <a:tabLst/>
                <a:defRPr/>
              </a:pPr>
              <a:t>12</a:t>
            </a:fld>
            <a:endParaRPr kumimoji="1" lang="ja-JP" altLang="en-US" sz="1000" b="0" i="0" u="none" strike="noStrike" kern="1200" cap="none" spc="0" normalizeH="0" baseline="0" noProof="0" dirty="0">
              <a:ln>
                <a:noFill/>
              </a:ln>
              <a:solidFill>
                <a:prstClr val="black"/>
              </a:solidFill>
              <a:effectLst/>
              <a:uLnTx/>
              <a:uFillTx/>
              <a:ea typeface="HGS創英角ﾎﾟｯﾌﾟ体" panose="040B0A00000000000000" pitchFamily="50" charset="-128"/>
            </a:endParaRPr>
          </a:p>
        </p:txBody>
      </p:sp>
      <p:sp>
        <p:nvSpPr>
          <p:cNvPr id="2" name="テキスト ボックス 1">
            <a:extLst>
              <a:ext uri="{FF2B5EF4-FFF2-40B4-BE49-F238E27FC236}">
                <a16:creationId xmlns:a16="http://schemas.microsoft.com/office/drawing/2014/main" id="{2E28DABC-9413-174D-4425-C644A034228E}"/>
              </a:ext>
            </a:extLst>
          </p:cNvPr>
          <p:cNvSpPr txBox="1"/>
          <p:nvPr/>
        </p:nvSpPr>
        <p:spPr>
          <a:xfrm>
            <a:off x="-8967" y="7042"/>
            <a:ext cx="9906000" cy="545779"/>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spcBef>
                <a:spcPts val="600"/>
              </a:spcBef>
            </a:pPr>
            <a:r>
              <a:rPr lang="ja-JP" altLang="en-US" sz="2400" dirty="0">
                <a:latin typeface="Calibri"/>
              </a:rPr>
              <a:t>企業が女性活躍に取り組むことのメリット③（株価指数（国内））</a:t>
            </a:r>
            <a:endParaRPr lang="en-US" altLang="ja-JP" sz="2400" dirty="0">
              <a:latin typeface="Calibri"/>
            </a:endParaRPr>
          </a:p>
        </p:txBody>
      </p:sp>
      <p:sp>
        <p:nvSpPr>
          <p:cNvPr id="3" name="テキスト ボックス 2">
            <a:extLst>
              <a:ext uri="{FF2B5EF4-FFF2-40B4-BE49-F238E27FC236}">
                <a16:creationId xmlns:a16="http://schemas.microsoft.com/office/drawing/2014/main" id="{18457258-748E-4C04-0DB4-791F82826995}"/>
              </a:ext>
            </a:extLst>
          </p:cNvPr>
          <p:cNvSpPr txBox="1"/>
          <p:nvPr/>
        </p:nvSpPr>
        <p:spPr>
          <a:xfrm>
            <a:off x="5201212" y="6430204"/>
            <a:ext cx="4405633" cy="261610"/>
          </a:xfrm>
          <a:prstGeom prst="rect">
            <a:avLst/>
          </a:prstGeom>
          <a:noFill/>
        </p:spPr>
        <p:txBody>
          <a:bodyPr wrap="square" rtlCol="0">
            <a:spAutoFit/>
          </a:bodyPr>
          <a:lstStyle/>
          <a:p>
            <a:r>
              <a:rPr kumimoji="1" lang="ja-JP" altLang="en-US" sz="1100" dirty="0">
                <a:latin typeface="ＭＳ 明朝" panose="02020609040205080304" pitchFamily="17" charset="-128"/>
                <a:ea typeface="ＭＳ 明朝" panose="02020609040205080304" pitchFamily="17" charset="-128"/>
              </a:rPr>
              <a:t>出典：経済産業省「令和６年度「なでしこ銘柄」レポート」</a:t>
            </a:r>
            <a:endParaRPr kumimoji="1" lang="en-US" altLang="ja-JP" sz="1100" dirty="0">
              <a:latin typeface="ＭＳ 明朝" panose="02020609040205080304" pitchFamily="17" charset="-128"/>
              <a:ea typeface="ＭＳ 明朝" panose="02020609040205080304" pitchFamily="17" charset="-128"/>
            </a:endParaRPr>
          </a:p>
        </p:txBody>
      </p:sp>
      <p:sp>
        <p:nvSpPr>
          <p:cNvPr id="7" name="コンテンツ プレースホルダー 2">
            <a:extLst>
              <a:ext uri="{FF2B5EF4-FFF2-40B4-BE49-F238E27FC236}">
                <a16:creationId xmlns:a16="http://schemas.microsoft.com/office/drawing/2014/main" id="{3C8D29C2-BA61-3913-9AA8-087579CD79F1}"/>
              </a:ext>
            </a:extLst>
          </p:cNvPr>
          <p:cNvSpPr>
            <a:spLocks noGrp="1"/>
          </p:cNvSpPr>
          <p:nvPr/>
        </p:nvSpPr>
        <p:spPr bwMode="auto">
          <a:xfrm>
            <a:off x="497505" y="631704"/>
            <a:ext cx="8910990" cy="1865982"/>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r>
              <a:rPr lang="ja-JP" altLang="en-US" sz="1600" dirty="0">
                <a:solidFill>
                  <a:prstClr val="black"/>
                </a:solidFill>
                <a:latin typeface="ＭＳ Ｐゴシック"/>
              </a:rPr>
              <a:t>令和６年度「なでしこ銘柄」選定企業</a:t>
            </a:r>
            <a:r>
              <a:rPr lang="en-US" altLang="ja-JP" sz="1600" dirty="0">
                <a:solidFill>
                  <a:prstClr val="black"/>
                </a:solidFill>
                <a:latin typeface="ＭＳ Ｐゴシック"/>
              </a:rPr>
              <a:t>23</a:t>
            </a:r>
            <a:r>
              <a:rPr lang="ja-JP" altLang="en-US" sz="1600" dirty="0">
                <a:solidFill>
                  <a:prstClr val="black"/>
                </a:solidFill>
                <a:latin typeface="ＭＳ Ｐゴシック"/>
              </a:rPr>
              <a:t>社群における株価指数平均と</a:t>
            </a:r>
            <a:r>
              <a:rPr lang="en-US" altLang="ja-JP" sz="1600" dirty="0">
                <a:solidFill>
                  <a:prstClr val="black"/>
                </a:solidFill>
                <a:latin typeface="ＭＳ Ｐゴシック"/>
              </a:rPr>
              <a:t>TOPIX</a:t>
            </a:r>
            <a:r>
              <a:rPr lang="ja-JP" altLang="en-US" sz="1600" dirty="0">
                <a:solidFill>
                  <a:prstClr val="black"/>
                </a:solidFill>
                <a:latin typeface="ＭＳ Ｐゴシック"/>
              </a:rPr>
              <a:t>の比較（</a:t>
            </a:r>
            <a:r>
              <a:rPr lang="en-US" altLang="ja-JP" sz="1600" dirty="0">
                <a:solidFill>
                  <a:prstClr val="black"/>
                </a:solidFill>
                <a:latin typeface="ＭＳ Ｐゴシック"/>
              </a:rPr>
              <a:t>※</a:t>
            </a:r>
            <a:r>
              <a:rPr lang="ja-JP" altLang="en-US" sz="1600" dirty="0">
                <a:solidFill>
                  <a:prstClr val="black"/>
                </a:solidFill>
                <a:latin typeface="ＭＳ Ｐゴシック"/>
              </a:rPr>
              <a:t>）</a:t>
            </a:r>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（令和６年度「なでしこ銘柄」の選定企業</a:t>
            </a:r>
            <a:r>
              <a:rPr lang="en-US" altLang="ja-JP" sz="1600" dirty="0">
                <a:solidFill>
                  <a:prstClr val="black"/>
                </a:solidFill>
                <a:latin typeface="ＭＳ Ｐゴシック"/>
              </a:rPr>
              <a:t>23</a:t>
            </a:r>
            <a:r>
              <a:rPr lang="ja-JP" altLang="en-US" sz="1600" dirty="0">
                <a:solidFill>
                  <a:prstClr val="black"/>
                </a:solidFill>
                <a:latin typeface="ＭＳ Ｐゴシック"/>
              </a:rPr>
              <a:t>社について、平成</a:t>
            </a:r>
            <a:r>
              <a:rPr lang="en-US" altLang="ja-JP" sz="1600" dirty="0">
                <a:solidFill>
                  <a:prstClr val="black"/>
                </a:solidFill>
                <a:latin typeface="ＭＳ Ｐゴシック"/>
              </a:rPr>
              <a:t>27</a:t>
            </a:r>
            <a:r>
              <a:rPr lang="ja-JP" altLang="en-US" sz="1600" dirty="0">
                <a:solidFill>
                  <a:prstClr val="black"/>
                </a:solidFill>
                <a:latin typeface="ＭＳ Ｐゴシック"/>
              </a:rPr>
              <a:t>年</a:t>
            </a:r>
            <a:r>
              <a:rPr lang="en-US" altLang="ja-JP" sz="1600" dirty="0">
                <a:solidFill>
                  <a:prstClr val="black"/>
                </a:solidFill>
                <a:latin typeface="ＭＳ Ｐゴシック"/>
              </a:rPr>
              <a:t>2</a:t>
            </a:r>
            <a:r>
              <a:rPr lang="ja-JP" altLang="en-US" sz="1600" dirty="0">
                <a:solidFill>
                  <a:prstClr val="black"/>
                </a:solidFill>
                <a:latin typeface="ＭＳ Ｐゴシック"/>
              </a:rPr>
              <a:t>月から令和</a:t>
            </a:r>
            <a:r>
              <a:rPr lang="en-US" altLang="ja-JP" sz="1600" dirty="0">
                <a:solidFill>
                  <a:prstClr val="black"/>
                </a:solidFill>
                <a:latin typeface="ＭＳ Ｐゴシック"/>
              </a:rPr>
              <a:t>7</a:t>
            </a:r>
            <a:r>
              <a:rPr lang="ja-JP" altLang="en-US" sz="1600" dirty="0">
                <a:solidFill>
                  <a:prstClr val="black"/>
                </a:solidFill>
                <a:latin typeface="ＭＳ Ｐゴシック"/>
              </a:rPr>
              <a:t>年</a:t>
            </a:r>
            <a:r>
              <a:rPr lang="en-US" altLang="ja-JP" sz="1600" dirty="0">
                <a:solidFill>
                  <a:prstClr val="black"/>
                </a:solidFill>
                <a:latin typeface="ＭＳ Ｐゴシック"/>
              </a:rPr>
              <a:t>2</a:t>
            </a:r>
            <a:r>
              <a:rPr lang="ja-JP" altLang="en-US" sz="1600" dirty="0">
                <a:solidFill>
                  <a:prstClr val="black"/>
                </a:solidFill>
                <a:latin typeface="ＭＳ Ｐゴシック"/>
              </a:rPr>
              <a:t>月までの</a:t>
            </a:r>
            <a:r>
              <a:rPr lang="en-US" altLang="ja-JP" sz="1600" dirty="0">
                <a:solidFill>
                  <a:prstClr val="black"/>
                </a:solidFill>
                <a:latin typeface="ＭＳ Ｐゴシック"/>
              </a:rPr>
              <a:t>10</a:t>
            </a:r>
            <a:r>
              <a:rPr lang="ja-JP" altLang="en-US" sz="1600" dirty="0">
                <a:solidFill>
                  <a:prstClr val="black"/>
                </a:solidFill>
                <a:latin typeface="ＭＳ Ｐゴシック"/>
              </a:rPr>
              <a:t>年間を対象とし、月次の終値（調整後）に基づいて試算。平成</a:t>
            </a:r>
            <a:r>
              <a:rPr lang="en-US" altLang="ja-JP" sz="1600" dirty="0">
                <a:solidFill>
                  <a:prstClr val="black"/>
                </a:solidFill>
                <a:latin typeface="ＭＳ Ｐゴシック"/>
              </a:rPr>
              <a:t>27</a:t>
            </a:r>
            <a:r>
              <a:rPr lang="ja-JP" altLang="en-US" sz="1600" dirty="0">
                <a:solidFill>
                  <a:prstClr val="black"/>
                </a:solidFill>
                <a:latin typeface="ＭＳ Ｐゴシック"/>
              </a:rPr>
              <a:t>年</a:t>
            </a:r>
            <a:r>
              <a:rPr lang="en-US" altLang="ja-JP" sz="1600" dirty="0">
                <a:solidFill>
                  <a:prstClr val="black"/>
                </a:solidFill>
                <a:latin typeface="ＭＳ Ｐゴシック"/>
              </a:rPr>
              <a:t>2</a:t>
            </a:r>
            <a:r>
              <a:rPr lang="ja-JP" altLang="en-US" sz="1600" dirty="0">
                <a:solidFill>
                  <a:prstClr val="black"/>
                </a:solidFill>
                <a:latin typeface="ＭＳ Ｐゴシック"/>
              </a:rPr>
              <a:t>月の終値（調整後）を</a:t>
            </a:r>
            <a:r>
              <a:rPr lang="en-US" altLang="ja-JP" sz="1600" dirty="0">
                <a:solidFill>
                  <a:prstClr val="black"/>
                </a:solidFill>
                <a:latin typeface="ＭＳ Ｐゴシック"/>
              </a:rPr>
              <a:t>100</a:t>
            </a:r>
            <a:r>
              <a:rPr lang="ja-JP" altLang="en-US" sz="1600" dirty="0">
                <a:solidFill>
                  <a:prstClr val="black"/>
                </a:solidFill>
                <a:latin typeface="ＭＳ Ｐゴシック"/>
              </a:rPr>
              <a:t>としたときの推移を</a:t>
            </a:r>
            <a:r>
              <a:rPr lang="en-US" altLang="ja-JP" sz="1600" dirty="0">
                <a:solidFill>
                  <a:prstClr val="black"/>
                </a:solidFill>
                <a:latin typeface="ＭＳ Ｐゴシック"/>
              </a:rPr>
              <a:t>TOPIX</a:t>
            </a:r>
            <a:r>
              <a:rPr lang="ja-JP" altLang="en-US" sz="1600" dirty="0">
                <a:solidFill>
                  <a:prstClr val="black"/>
                </a:solidFill>
                <a:latin typeface="ＭＳ Ｐゴシック"/>
              </a:rPr>
              <a:t>と比較。）</a:t>
            </a:r>
            <a:endParaRPr lang="en-US" altLang="ja-JP" sz="1600" dirty="0">
              <a:solidFill>
                <a:prstClr val="black"/>
              </a:solidFill>
              <a:latin typeface="ＭＳ Ｐゴシック"/>
            </a:endParaRPr>
          </a:p>
          <a:p>
            <a:pPr marL="175477" indent="-175477"/>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　〇平成</a:t>
            </a:r>
            <a:r>
              <a:rPr lang="en-US" altLang="ja-JP" sz="1600" dirty="0">
                <a:solidFill>
                  <a:prstClr val="black"/>
                </a:solidFill>
                <a:latin typeface="ＭＳ Ｐゴシック"/>
              </a:rPr>
              <a:t>29</a:t>
            </a:r>
            <a:r>
              <a:rPr lang="ja-JP" altLang="en-US" sz="1600" dirty="0">
                <a:solidFill>
                  <a:prstClr val="black"/>
                </a:solidFill>
                <a:latin typeface="ＭＳ Ｐゴシック"/>
              </a:rPr>
              <a:t>年頃から「なでしこ銘柄」選定企業の方が株価指数が高い傾向がみられ、コロナ</a:t>
            </a:r>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　　ウイルス感染拡大の影響を受けた後も「なでしこ銘柄」選定企業の回復力がうかがえる。</a:t>
            </a:r>
            <a:endParaRPr lang="en-US" altLang="ja-JP" sz="1600" dirty="0">
              <a:solidFill>
                <a:prstClr val="black"/>
              </a:solidFill>
              <a:latin typeface="ＭＳ Ｐゴシック"/>
            </a:endParaRPr>
          </a:p>
          <a:p>
            <a:pPr marL="175477" indent="-175477"/>
            <a:r>
              <a:rPr lang="ja-JP" altLang="en-US" sz="1600" dirty="0">
                <a:solidFill>
                  <a:prstClr val="black"/>
                </a:solidFill>
                <a:latin typeface="ＭＳ Ｐゴシック"/>
              </a:rPr>
              <a:t>　　</a:t>
            </a:r>
            <a:endParaRPr lang="en-US" altLang="ja-JP" sz="1600" dirty="0">
              <a:solidFill>
                <a:prstClr val="black"/>
              </a:solidFill>
              <a:latin typeface="ＭＳ Ｐゴシック"/>
            </a:endParaRPr>
          </a:p>
          <a:p>
            <a:pPr marL="175477" indent="-175477"/>
            <a:endParaRPr lang="ja-JP" altLang="en-US" sz="1600" dirty="0">
              <a:solidFill>
                <a:prstClr val="black"/>
              </a:solidFill>
              <a:latin typeface="ＭＳ Ｐゴシック"/>
            </a:endParaRPr>
          </a:p>
        </p:txBody>
      </p:sp>
      <p:pic>
        <p:nvPicPr>
          <p:cNvPr id="6" name="図 5">
            <a:extLst>
              <a:ext uri="{FF2B5EF4-FFF2-40B4-BE49-F238E27FC236}">
                <a16:creationId xmlns:a16="http://schemas.microsoft.com/office/drawing/2014/main" id="{9BB520AB-6ABB-9D83-B5B1-8F105CA4B7C0}"/>
              </a:ext>
            </a:extLst>
          </p:cNvPr>
          <p:cNvPicPr>
            <a:picLocks noChangeAspect="1"/>
          </p:cNvPicPr>
          <p:nvPr/>
        </p:nvPicPr>
        <p:blipFill>
          <a:blip r:embed="rId3"/>
          <a:stretch>
            <a:fillRect/>
          </a:stretch>
        </p:blipFill>
        <p:spPr>
          <a:xfrm>
            <a:off x="1266433" y="2573903"/>
            <a:ext cx="7421982" cy="3672485"/>
          </a:xfrm>
          <a:prstGeom prst="rect">
            <a:avLst/>
          </a:prstGeom>
        </p:spPr>
      </p:pic>
    </p:spTree>
    <p:extLst>
      <p:ext uri="{BB962C8B-B14F-4D97-AF65-F5344CB8AC3E}">
        <p14:creationId xmlns:p14="http://schemas.microsoft.com/office/powerpoint/2010/main" val="383787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AF9CE-E7EA-70FA-688C-3F18AC969C64}"/>
            </a:ext>
          </a:extLst>
        </p:cNvPr>
        <p:cNvGrpSpPr/>
        <p:nvPr/>
      </p:nvGrpSpPr>
      <p:grpSpPr>
        <a:xfrm>
          <a:off x="0" y="0"/>
          <a:ext cx="0" cy="0"/>
          <a:chOff x="0" y="0"/>
          <a:chExt cx="0" cy="0"/>
        </a:xfrm>
      </p:grpSpPr>
      <p:sp>
        <p:nvSpPr>
          <p:cNvPr id="25" name="テキスト プレースホルダー 3">
            <a:extLst>
              <a:ext uri="{FF2B5EF4-FFF2-40B4-BE49-F238E27FC236}">
                <a16:creationId xmlns:a16="http://schemas.microsoft.com/office/drawing/2014/main" id="{0CF41B5F-F4F2-E838-4CD9-C4B2C60C63D6}"/>
              </a:ext>
            </a:extLst>
          </p:cNvPr>
          <p:cNvSpPr txBox="1">
            <a:spLocks/>
          </p:cNvSpPr>
          <p:nvPr/>
        </p:nvSpPr>
        <p:spPr bwMode="white">
          <a:xfrm>
            <a:off x="-30000" y="481311"/>
            <a:ext cx="9936000" cy="402775"/>
          </a:xfrm>
          <a:prstGeom prst="rect">
            <a:avLst/>
          </a:prstGeom>
          <a:solidFill>
            <a:schemeClr val="bg1"/>
          </a:solidFill>
          <a:ln w="25400" cap="flat" cmpd="sng" algn="ctr">
            <a:noFill/>
            <a:prstDash val="solid"/>
          </a:ln>
          <a:effectLst/>
        </p:spPr>
        <p:txBody>
          <a:bodyPr vert="horz" wrap="square" lIns="360000" tIns="108000" rIns="360000" bIns="108000" rtlCol="0" anchor="t">
            <a:spAutoFit/>
          </a:bodyPr>
          <a:lstStyle>
            <a:lvl1pPr marL="0" indent="0" algn="l" defTabSz="844083" rtl="0" eaLnBrk="1" latinLnBrk="0" hangingPunct="1">
              <a:lnSpc>
                <a:spcPct val="130000"/>
              </a:lnSpc>
              <a:spcBef>
                <a:spcPts val="923"/>
              </a:spcBef>
              <a:spcAft>
                <a:spcPts val="738"/>
              </a:spcAft>
              <a:buClr>
                <a:schemeClr val="tx2"/>
              </a:buClr>
              <a:buFont typeface="Arial" panose="020B0604020202020204" pitchFamily="34" charset="0"/>
              <a:buNone/>
              <a:defRPr kumimoji="1" lang="ja-JP" altLang="en-US" sz="1200" b="0" i="0" kern="900" spc="64" smtClean="0">
                <a:solidFill>
                  <a:schemeClr val="tx1"/>
                </a:solidFill>
                <a:latin typeface="+mn-lt"/>
                <a:ea typeface="+mn-ea"/>
                <a:cs typeface="+mn-cs"/>
              </a:defRPr>
            </a:lvl1pPr>
            <a:lvl2pPr marL="329720"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2pPr>
            <a:lvl3pPr marL="578842"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3pPr>
            <a:lvl4pPr marL="745900" indent="-167058"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smtClean="0">
                <a:solidFill>
                  <a:schemeClr val="tx1"/>
                </a:solidFill>
                <a:latin typeface="+mn-lt"/>
                <a:ea typeface="+mn-ea"/>
                <a:cs typeface="+mn-cs"/>
              </a:defRPr>
            </a:lvl4pPr>
            <a:lvl5pPr marL="908561" indent="-162662" algn="l" defTabSz="844083" rtl="0" eaLnBrk="1" latinLnBrk="0" hangingPunct="1">
              <a:lnSpc>
                <a:spcPct val="130000"/>
              </a:lnSpc>
              <a:spcBef>
                <a:spcPts val="462"/>
              </a:spcBef>
              <a:spcAft>
                <a:spcPts val="738"/>
              </a:spcAft>
              <a:buClr>
                <a:schemeClr val="tx2"/>
              </a:buClr>
              <a:buFont typeface="Arial" panose="020B0604020202020204" pitchFamily="34" charset="0"/>
              <a:buChar char="•"/>
              <a:defRPr kumimoji="1" lang="ja-JP" altLang="en-US" sz="1662" b="0" i="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kumimoji="1" sz="1662" kern="1200">
                <a:solidFill>
                  <a:schemeClr val="lt1"/>
                </a:solidFill>
                <a:latin typeface="+mn-lt"/>
                <a:ea typeface="+mn-ea"/>
                <a:cs typeface="+mn-cs"/>
              </a:defRPr>
            </a:lvl9pPr>
          </a:lstStyle>
          <a:p>
            <a:pPr marL="177800" marR="0" lvl="0" indent="-177800" algn="l" defTabSz="844083" rtl="0" eaLnBrk="1" fontAlgn="auto" latinLnBrk="0" hangingPunct="1">
              <a:lnSpc>
                <a:spcPct val="100000"/>
              </a:lnSpc>
              <a:spcBef>
                <a:spcPts val="0"/>
              </a:spcBef>
              <a:spcAft>
                <a:spcPts val="600"/>
              </a:spcAft>
              <a:buClr>
                <a:srgbClr val="103185"/>
              </a:buClr>
              <a:buSzTx/>
              <a:buFont typeface="Arial" panose="020B0604020202020204" pitchFamily="34" charset="0"/>
              <a:buNone/>
              <a:tabLst/>
              <a:defRPr/>
            </a:pPr>
            <a:endParaRPr kumimoji="1" lang="en-US" altLang="ja-JP" sz="1200" b="0" i="0" u="none" strike="noStrike" kern="900" cap="none" spc="64" normalizeH="0" baseline="0" noProof="0" dirty="0">
              <a:ln>
                <a:noFill/>
              </a:ln>
              <a:solidFill>
                <a:srgbClr val="000000"/>
              </a:solidFill>
              <a:effectLst/>
              <a:uLnTx/>
              <a:uFillTx/>
              <a:latin typeface="Segoe UI"/>
              <a:ea typeface="メイリオ"/>
              <a:cs typeface="+mn-cs"/>
            </a:endParaRPr>
          </a:p>
        </p:txBody>
      </p:sp>
      <p:sp>
        <p:nvSpPr>
          <p:cNvPr id="4" name="テキスト ボックス 3">
            <a:extLst>
              <a:ext uri="{FF2B5EF4-FFF2-40B4-BE49-F238E27FC236}">
                <a16:creationId xmlns:a16="http://schemas.microsoft.com/office/drawing/2014/main" id="{F453ABC3-3348-6027-86F8-369398E92391}"/>
              </a:ext>
            </a:extLst>
          </p:cNvPr>
          <p:cNvSpPr txBox="1"/>
          <p:nvPr/>
        </p:nvSpPr>
        <p:spPr>
          <a:xfrm>
            <a:off x="229677" y="6173906"/>
            <a:ext cx="919407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（備考）１．</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Credit Suisse  Research Institute </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The CS Gender 3000 in 2019: The changing face of companies”</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2019</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年）より作成</a:t>
            </a:r>
            <a:r>
              <a:rPr lang="ja-JP" altLang="en-US" sz="1000" dirty="0">
                <a:solidFill>
                  <a:prstClr val="black"/>
                </a:solidFill>
                <a:latin typeface="メイリオ" panose="020B0604030504040204" pitchFamily="50" charset="-128"/>
                <a:ea typeface="メイリオ" panose="020B0604030504040204" pitchFamily="50" charset="-128"/>
              </a:rPr>
              <a:t>。</a:t>
            </a: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２．調査対象は、</a:t>
            </a:r>
            <a:r>
              <a:rPr lang="en-US" altLang="ja-JP" sz="1000" dirty="0">
                <a:solidFill>
                  <a:prstClr val="black"/>
                </a:solidFill>
                <a:latin typeface="メイリオ" panose="020B0604030504040204" pitchFamily="50" charset="-128"/>
                <a:ea typeface="メイリオ" panose="020B0604030504040204" pitchFamily="50" charset="-128"/>
              </a:rPr>
              <a:t>56</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カ国の企業約</a:t>
            </a:r>
            <a:r>
              <a:rPr lang="en-US" altLang="ja-JP" sz="1000" dirty="0">
                <a:solidFill>
                  <a:prstClr val="black"/>
                </a:solidFill>
                <a:latin typeface="メイリオ" panose="020B0604030504040204" pitchFamily="50" charset="-128"/>
                <a:ea typeface="メイリオ" panose="020B0604030504040204" pitchFamily="50" charset="-128"/>
              </a:rPr>
              <a:t>3,000</a:t>
            </a:r>
            <a:r>
              <a:rPr lang="ja-JP" altLang="en-US" sz="1000" dirty="0">
                <a:solidFill>
                  <a:prstClr val="black"/>
                </a:solidFill>
                <a:latin typeface="メイリオ" panose="020B0604030504040204" pitchFamily="50" charset="-128"/>
                <a:ea typeface="メイリオ" panose="020B0604030504040204" pitchFamily="50" charset="-128"/>
              </a:rPr>
              <a:t>社</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スライド番号プレースホルダー 7">
            <a:extLst>
              <a:ext uri="{FF2B5EF4-FFF2-40B4-BE49-F238E27FC236}">
                <a16:creationId xmlns:a16="http://schemas.microsoft.com/office/drawing/2014/main" id="{97B914A6-2916-5FFC-03CF-44515FDCC295}"/>
              </a:ext>
            </a:extLst>
          </p:cNvPr>
          <p:cNvSpPr txBox="1">
            <a:spLocks/>
          </p:cNvSpPr>
          <p:nvPr/>
        </p:nvSpPr>
        <p:spPr>
          <a:xfrm>
            <a:off x="7629695" y="6568126"/>
            <a:ext cx="2228850" cy="28125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414772" rtl="0" eaLnBrk="1" fontAlgn="auto" latinLnBrk="0" hangingPunct="1">
              <a:lnSpc>
                <a:spcPct val="100000"/>
              </a:lnSpc>
              <a:spcBef>
                <a:spcPts val="0"/>
              </a:spcBef>
              <a:spcAft>
                <a:spcPts val="0"/>
              </a:spcAft>
              <a:buClrTx/>
              <a:buSzTx/>
              <a:buFontTx/>
              <a:buNone/>
              <a:tabLst/>
              <a:defRPr/>
            </a:pPr>
            <a:fld id="{667556AC-A5DC-4DE2-9B91-0D60802583C6}" type="slidenum">
              <a:rPr kumimoji="1" lang="ja-JP" altLang="en-US" sz="1000" b="0" i="0" u="none" strike="noStrike" kern="1200" cap="none" spc="0" normalizeH="0" baseline="0" noProof="0" smtClean="0">
                <a:ln>
                  <a:noFill/>
                </a:ln>
                <a:solidFill>
                  <a:prstClr val="black"/>
                </a:solidFill>
                <a:effectLst/>
                <a:uLnTx/>
                <a:uFillTx/>
                <a:ea typeface="HGS創英角ﾎﾟｯﾌﾟ体" panose="040B0A00000000000000" pitchFamily="50" charset="-128"/>
              </a:rPr>
              <a:pPr marL="0" marR="0" lvl="0" indent="0" algn="r" defTabSz="414772" rtl="0" eaLnBrk="1" fontAlgn="auto" latinLnBrk="0" hangingPunct="1">
                <a:lnSpc>
                  <a:spcPct val="100000"/>
                </a:lnSpc>
                <a:spcBef>
                  <a:spcPts val="0"/>
                </a:spcBef>
                <a:spcAft>
                  <a:spcPts val="0"/>
                </a:spcAft>
                <a:buClrTx/>
                <a:buSzTx/>
                <a:buFontTx/>
                <a:buNone/>
                <a:tabLst/>
                <a:defRPr/>
              </a:pPr>
              <a:t>13</a:t>
            </a:fld>
            <a:endParaRPr kumimoji="1" lang="ja-JP" altLang="en-US" sz="1000" b="0" i="0" u="none" strike="noStrike" kern="1200" cap="none" spc="0" normalizeH="0" baseline="0" noProof="0" dirty="0">
              <a:ln>
                <a:noFill/>
              </a:ln>
              <a:solidFill>
                <a:prstClr val="black"/>
              </a:solidFill>
              <a:effectLst/>
              <a:uLnTx/>
              <a:uFillTx/>
              <a:ea typeface="HGS創英角ﾎﾟｯﾌﾟ体" panose="040B0A00000000000000" pitchFamily="50" charset="-128"/>
            </a:endParaRPr>
          </a:p>
        </p:txBody>
      </p:sp>
      <p:sp>
        <p:nvSpPr>
          <p:cNvPr id="2" name="テキスト ボックス 1">
            <a:extLst>
              <a:ext uri="{FF2B5EF4-FFF2-40B4-BE49-F238E27FC236}">
                <a16:creationId xmlns:a16="http://schemas.microsoft.com/office/drawing/2014/main" id="{0052F574-9F65-58D9-6ABA-D6A3409D4C6B}"/>
              </a:ext>
            </a:extLst>
          </p:cNvPr>
          <p:cNvSpPr txBox="1"/>
          <p:nvPr/>
        </p:nvSpPr>
        <p:spPr>
          <a:xfrm>
            <a:off x="-8967" y="7042"/>
            <a:ext cx="9906000" cy="545779"/>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spcBef>
                <a:spcPts val="600"/>
              </a:spcBef>
            </a:pPr>
            <a:r>
              <a:rPr lang="ja-JP" altLang="en-US" sz="2400" dirty="0">
                <a:latin typeface="Calibri"/>
              </a:rPr>
              <a:t>企業が女性活躍に取り組むことのメリット④（株価指数（海外））</a:t>
            </a:r>
            <a:endParaRPr lang="en-US" altLang="ja-JP" sz="2400" dirty="0">
              <a:latin typeface="Calibri"/>
            </a:endParaRPr>
          </a:p>
        </p:txBody>
      </p:sp>
      <p:sp>
        <p:nvSpPr>
          <p:cNvPr id="3" name="テキスト ボックス 2">
            <a:extLst>
              <a:ext uri="{FF2B5EF4-FFF2-40B4-BE49-F238E27FC236}">
                <a16:creationId xmlns:a16="http://schemas.microsoft.com/office/drawing/2014/main" id="{02C2F5E1-4EDA-C5A9-83CE-F537E273459D}"/>
              </a:ext>
            </a:extLst>
          </p:cNvPr>
          <p:cNvSpPr txBox="1"/>
          <p:nvPr/>
        </p:nvSpPr>
        <p:spPr>
          <a:xfrm>
            <a:off x="5201212" y="6430204"/>
            <a:ext cx="4405633" cy="261610"/>
          </a:xfrm>
          <a:prstGeom prst="rect">
            <a:avLst/>
          </a:prstGeom>
          <a:noFill/>
        </p:spPr>
        <p:txBody>
          <a:bodyPr wrap="square" rtlCol="0">
            <a:spAutoFit/>
          </a:bodyPr>
          <a:lstStyle/>
          <a:p>
            <a:r>
              <a:rPr kumimoji="1" lang="ja-JP" altLang="en-US" sz="1100" dirty="0">
                <a:latin typeface="ＭＳ 明朝" panose="02020609040205080304" pitchFamily="17" charset="-128"/>
                <a:ea typeface="ＭＳ 明朝" panose="02020609040205080304" pitchFamily="17" charset="-128"/>
              </a:rPr>
              <a:t>出典：内閣府男女共同参画局「女性活躍に関する基礎データ」</a:t>
            </a:r>
            <a:endParaRPr kumimoji="1" lang="en-US" altLang="ja-JP" sz="1100" dirty="0">
              <a:latin typeface="ＭＳ 明朝" panose="02020609040205080304" pitchFamily="17" charset="-128"/>
              <a:ea typeface="ＭＳ 明朝" panose="02020609040205080304" pitchFamily="17" charset="-128"/>
            </a:endParaRPr>
          </a:p>
        </p:txBody>
      </p:sp>
      <p:sp>
        <p:nvSpPr>
          <p:cNvPr id="7" name="コンテンツ プレースホルダー 2">
            <a:extLst>
              <a:ext uri="{FF2B5EF4-FFF2-40B4-BE49-F238E27FC236}">
                <a16:creationId xmlns:a16="http://schemas.microsoft.com/office/drawing/2014/main" id="{5676D2A8-731B-FC39-462B-2FB2465FE275}"/>
              </a:ext>
            </a:extLst>
          </p:cNvPr>
          <p:cNvSpPr>
            <a:spLocks noGrp="1"/>
          </p:cNvSpPr>
          <p:nvPr/>
        </p:nvSpPr>
        <p:spPr bwMode="auto">
          <a:xfrm>
            <a:off x="229677" y="631704"/>
            <a:ext cx="9586066" cy="545779"/>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r>
              <a:rPr lang="ja-JP" altLang="en-US" sz="1800" dirty="0">
                <a:solidFill>
                  <a:prstClr val="black"/>
                </a:solidFill>
                <a:latin typeface="ＭＳ Ｐゴシック"/>
              </a:rPr>
              <a:t>経営幹部における女性の割合が高い企業では、株価パフォーマンスが高い。</a:t>
            </a:r>
          </a:p>
        </p:txBody>
      </p:sp>
      <p:pic>
        <p:nvPicPr>
          <p:cNvPr id="8" name="図 7">
            <a:extLst>
              <a:ext uri="{FF2B5EF4-FFF2-40B4-BE49-F238E27FC236}">
                <a16:creationId xmlns:a16="http://schemas.microsoft.com/office/drawing/2014/main" id="{E63B9B6E-73A9-E1A7-E6AB-6BA17E26A3F2}"/>
              </a:ext>
            </a:extLst>
          </p:cNvPr>
          <p:cNvPicPr>
            <a:picLocks noChangeAspect="1"/>
          </p:cNvPicPr>
          <p:nvPr/>
        </p:nvPicPr>
        <p:blipFill>
          <a:blip r:embed="rId3"/>
          <a:stretch>
            <a:fillRect/>
          </a:stretch>
        </p:blipFill>
        <p:spPr>
          <a:xfrm>
            <a:off x="365826" y="1320766"/>
            <a:ext cx="9377430" cy="4661135"/>
          </a:xfrm>
          <a:prstGeom prst="rect">
            <a:avLst/>
          </a:prstGeom>
        </p:spPr>
      </p:pic>
    </p:spTree>
    <p:extLst>
      <p:ext uri="{BB962C8B-B14F-4D97-AF65-F5344CB8AC3E}">
        <p14:creationId xmlns:p14="http://schemas.microsoft.com/office/powerpoint/2010/main" val="743775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1C3EDF5-226C-0AD0-C617-EBFE235E2757}"/>
              </a:ext>
            </a:extLst>
          </p:cNvPr>
          <p:cNvSpPr>
            <a:spLocks noGrp="1"/>
          </p:cNvSpPr>
          <p:nvPr>
            <p:ph type="sldNum" sz="quarter" idx="12"/>
          </p:nvPr>
        </p:nvSpPr>
        <p:spPr/>
        <p:txBody>
          <a:bodyPr/>
          <a:lstStyle/>
          <a:p>
            <a:pPr>
              <a:defRPr/>
            </a:pPr>
            <a:fld id="{F95793F0-1422-48A7-88C7-0432C15BFF5A}" type="slidenum">
              <a:rPr lang="ja-JP" altLang="en-US" smtClean="0"/>
              <a:pPr>
                <a:defRPr/>
              </a:pPr>
              <a:t>14</a:t>
            </a:fld>
            <a:endParaRPr lang="ja-JP" altLang="en-US" dirty="0"/>
          </a:p>
        </p:txBody>
      </p:sp>
      <p:sp>
        <p:nvSpPr>
          <p:cNvPr id="3" name="テキスト ボックス 2">
            <a:extLst>
              <a:ext uri="{FF2B5EF4-FFF2-40B4-BE49-F238E27FC236}">
                <a16:creationId xmlns:a16="http://schemas.microsoft.com/office/drawing/2014/main" id="{EDF5A250-9E0D-6578-1CCF-A4D935B74A36}"/>
              </a:ext>
            </a:extLst>
          </p:cNvPr>
          <p:cNvSpPr txBox="1"/>
          <p:nvPr/>
        </p:nvSpPr>
        <p:spPr>
          <a:xfrm>
            <a:off x="-8967" y="7042"/>
            <a:ext cx="9906000" cy="545779"/>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spcBef>
                <a:spcPts val="600"/>
              </a:spcBef>
            </a:pPr>
            <a:r>
              <a:rPr lang="ja-JP" altLang="en-US" sz="2800" dirty="0">
                <a:latin typeface="Calibri"/>
              </a:rPr>
              <a:t>同質性のリスク</a:t>
            </a:r>
            <a:endParaRPr lang="en-US" altLang="ja-JP" sz="2800" dirty="0">
              <a:latin typeface="Calibri"/>
            </a:endParaRPr>
          </a:p>
        </p:txBody>
      </p:sp>
      <p:sp>
        <p:nvSpPr>
          <p:cNvPr id="4" name="コンテンツ プレースホルダー 2">
            <a:extLst>
              <a:ext uri="{FF2B5EF4-FFF2-40B4-BE49-F238E27FC236}">
                <a16:creationId xmlns:a16="http://schemas.microsoft.com/office/drawing/2014/main" id="{0C6B6150-428E-B5B4-E4E4-79ECCFBA2D2F}"/>
              </a:ext>
            </a:extLst>
          </p:cNvPr>
          <p:cNvSpPr>
            <a:spLocks noGrp="1"/>
          </p:cNvSpPr>
          <p:nvPr/>
        </p:nvSpPr>
        <p:spPr bwMode="auto">
          <a:xfrm>
            <a:off x="229677" y="631703"/>
            <a:ext cx="9181018" cy="5587607"/>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endParaRPr lang="ja-JP" altLang="en-US" sz="1800" dirty="0">
              <a:solidFill>
                <a:prstClr val="black"/>
              </a:solidFill>
              <a:latin typeface="ＭＳ Ｐゴシック"/>
            </a:endParaRPr>
          </a:p>
        </p:txBody>
      </p:sp>
      <p:sp>
        <p:nvSpPr>
          <p:cNvPr id="5" name="テキスト ボックス 4">
            <a:extLst>
              <a:ext uri="{FF2B5EF4-FFF2-40B4-BE49-F238E27FC236}">
                <a16:creationId xmlns:a16="http://schemas.microsoft.com/office/drawing/2014/main" id="{62760530-73E0-077F-E06C-C7178874D915}"/>
              </a:ext>
            </a:extLst>
          </p:cNvPr>
          <p:cNvSpPr txBox="1"/>
          <p:nvPr/>
        </p:nvSpPr>
        <p:spPr>
          <a:xfrm>
            <a:off x="490912" y="1043735"/>
            <a:ext cx="8827573" cy="5016758"/>
          </a:xfrm>
          <a:prstGeom prst="rect">
            <a:avLst/>
          </a:prstGeom>
          <a:noFill/>
        </p:spPr>
        <p:txBody>
          <a:bodyPr wrap="square">
            <a:spAutoFit/>
          </a:bodyPr>
          <a:lstStyle/>
          <a:p>
            <a:pPr>
              <a:buNone/>
            </a:pPr>
            <a:r>
              <a:rPr lang="ja-JP" altLang="en-US" sz="2400" b="1" kern="100" dirty="0">
                <a:effectLst/>
                <a:latin typeface="游ゴシック" panose="020B0400000000000000" pitchFamily="50" charset="-128"/>
                <a:ea typeface="游ゴシック" panose="020B0400000000000000" pitchFamily="50" charset="-128"/>
                <a:cs typeface="Courier New" panose="02070309020205020404" pitchFamily="49" charset="0"/>
              </a:rPr>
              <a:t>不祥事を起こす組織の特徴</a:t>
            </a:r>
            <a:endParaRPr lang="en-US" altLang="ja-JP" sz="2400" b="1"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en-US" sz="2400" b="1" kern="100" dirty="0">
                <a:latin typeface="游ゴシック" panose="020B0400000000000000" pitchFamily="50" charset="-128"/>
                <a:ea typeface="游ゴシック" panose="020B0400000000000000" pitchFamily="50" charset="-128"/>
                <a:cs typeface="Courier New" panose="02070309020205020404" pitchFamily="49" charset="0"/>
              </a:rPr>
              <a:t>「同質性」→グループシンク</a:t>
            </a:r>
            <a:r>
              <a:rPr lang="en-US" altLang="ja-JP" sz="2400" b="1" kern="100" dirty="0">
                <a:latin typeface="游ゴシック" panose="020B0400000000000000" pitchFamily="50" charset="-128"/>
                <a:ea typeface="游ゴシック" panose="020B0400000000000000" pitchFamily="50" charset="-128"/>
                <a:cs typeface="Courier New" panose="02070309020205020404" pitchFamily="49" charset="0"/>
              </a:rPr>
              <a:t>(group think </a:t>
            </a:r>
            <a:r>
              <a:rPr lang="ja-JP" altLang="en-US" sz="2400" b="1" kern="100" dirty="0">
                <a:latin typeface="游ゴシック" panose="020B0400000000000000" pitchFamily="50" charset="-128"/>
                <a:ea typeface="游ゴシック" panose="020B0400000000000000" pitchFamily="50" charset="-128"/>
                <a:cs typeface="Courier New" panose="02070309020205020404" pitchFamily="49" charset="0"/>
              </a:rPr>
              <a:t>集団浅慮</a:t>
            </a:r>
            <a:r>
              <a:rPr lang="en-US" altLang="ja-JP" sz="2400" b="1" kern="100" dirty="0">
                <a:latin typeface="游ゴシック" panose="020B0400000000000000" pitchFamily="50" charset="-128"/>
                <a:ea typeface="游ゴシック" panose="020B0400000000000000" pitchFamily="50" charset="-128"/>
                <a:cs typeface="Courier New" panose="02070309020205020404" pitchFamily="49" charset="0"/>
              </a:rPr>
              <a:t>)</a:t>
            </a:r>
            <a:r>
              <a:rPr lang="ja-JP" altLang="en-US" sz="2400" b="1" kern="100" dirty="0">
                <a:latin typeface="游ゴシック" panose="020B0400000000000000" pitchFamily="50" charset="-128"/>
                <a:ea typeface="游ゴシック" panose="020B0400000000000000" pitchFamily="50" charset="-128"/>
                <a:cs typeface="Courier New" panose="02070309020205020404" pitchFamily="49" charset="0"/>
              </a:rPr>
              <a:t>が起きる</a:t>
            </a:r>
            <a:endParaRPr lang="en-US" altLang="ja-JP" sz="2400" b="1"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2400" kern="100" dirty="0">
                <a:effectLst/>
                <a:latin typeface="游ゴシック" panose="020B0400000000000000" pitchFamily="50" charset="-128"/>
                <a:ea typeface="游ゴシック" panose="020B0400000000000000" pitchFamily="50" charset="-128"/>
                <a:cs typeface="Courier New" panose="02070309020205020404" pitchFamily="49" charset="0"/>
              </a:rPr>
              <a:t>　　　　</a:t>
            </a:r>
          </a:p>
          <a:p>
            <a:pPr>
              <a:buNone/>
            </a:pPr>
            <a:r>
              <a:rPr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個人の総和よりもレベルの低い意思決定をしてしまうことを意味し、</a:t>
            </a:r>
            <a:endParaRPr lang="en-US" altLang="ja-JP"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社会心理学者のジャニスが提唱（</a:t>
            </a:r>
            <a:r>
              <a:rPr lang="en-US" altLang="ja-JP" kern="100" dirty="0">
                <a:latin typeface="游ゴシック" panose="020B0400000000000000" pitchFamily="50" charset="-128"/>
                <a:ea typeface="游ゴシック" panose="020B0400000000000000" pitchFamily="50" charset="-128"/>
                <a:cs typeface="Courier New" panose="02070309020205020404" pitchFamily="49" charset="0"/>
              </a:rPr>
              <a:t>1972</a:t>
            </a:r>
            <a:r>
              <a:rPr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）して以来、様々な研究や</a:t>
            </a:r>
            <a:endParaRPr lang="en-US" altLang="ja-JP"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en-US" kern="100" dirty="0">
                <a:latin typeface="游ゴシック" panose="020B0400000000000000" pitchFamily="50" charset="-128"/>
                <a:ea typeface="游ゴシック" panose="020B0400000000000000" pitchFamily="50" charset="-128"/>
                <a:cs typeface="Courier New" panose="02070309020205020404" pitchFamily="49" charset="0"/>
              </a:rPr>
              <a:t>防止策が論文になっている。</a:t>
            </a:r>
            <a:endParaRPr lang="en-US" altLang="ja-JP" kern="100" dirty="0">
              <a:latin typeface="游ゴシック" panose="020B0400000000000000" pitchFamily="50" charset="-128"/>
              <a:ea typeface="游ゴシック" panose="020B0400000000000000" pitchFamily="50" charset="-128"/>
              <a:cs typeface="Courier New" panose="02070309020205020404" pitchFamily="49" charset="0"/>
            </a:endParaRPr>
          </a:p>
          <a:p>
            <a:pPr>
              <a:buNone/>
            </a:pPr>
            <a:endPar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１）集団</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の実力の</a:t>
            </a: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過大評価</a:t>
            </a: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２）</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不都合な悪い情報を入れない</a:t>
            </a:r>
            <a:endPar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３）</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内部からの批判や異議を許さない</a:t>
            </a:r>
            <a:endParaRPr lang="en-US"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４）</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他の集団をきちんと評価しない</a:t>
            </a:r>
            <a:endPar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５）</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疑問を持たないように「自己検閲」が働く</a:t>
            </a:r>
            <a:endPar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６）全員</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一致</a:t>
            </a: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の幻想を持つ</a:t>
            </a: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７）</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逸脱する人を許さず</a:t>
            </a: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合意するように働きかける</a:t>
            </a:r>
            <a:endParaRPr lang="en-US"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rPr>
              <a:t>　８）</a:t>
            </a:r>
            <a:r>
              <a:rPr lang="ja-JP" altLang="en-US" sz="1800" kern="100" dirty="0">
                <a:effectLst/>
                <a:latin typeface="游ゴシック" panose="020B0400000000000000" pitchFamily="50" charset="-128"/>
                <a:ea typeface="游ゴシック" panose="020B0400000000000000" pitchFamily="50" charset="-128"/>
                <a:cs typeface="Courier New" panose="02070309020205020404" pitchFamily="49" charset="0"/>
              </a:rPr>
              <a:t>集団内の規範を重視する</a:t>
            </a:r>
            <a:endParaRPr lang="en-US"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endParaRPr lang="en-US" altLang="ja-JP" sz="18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buNone/>
            </a:pPr>
            <a:r>
              <a:rPr lang="ja-JP" altLang="en-US" sz="1400" kern="100" dirty="0">
                <a:latin typeface="游ゴシック" panose="020B0400000000000000" pitchFamily="50" charset="-128"/>
                <a:ea typeface="游ゴシック" panose="020B0400000000000000" pitchFamily="50" charset="-128"/>
                <a:cs typeface="Courier New" panose="02070309020205020404" pitchFamily="49" charset="0"/>
              </a:rPr>
              <a:t>　　　　　　　　　　　　　　　　　　　　　</a:t>
            </a:r>
            <a:r>
              <a:rPr lang="ja-JP" altLang="en-US" sz="1200" kern="100" dirty="0">
                <a:latin typeface="游ゴシック" panose="020B0400000000000000" pitchFamily="50" charset="-128"/>
                <a:ea typeface="游ゴシック" panose="020B0400000000000000" pitchFamily="50" charset="-128"/>
                <a:cs typeface="Courier New" panose="02070309020205020404" pitchFamily="49" charset="0"/>
              </a:rPr>
              <a:t>出典：白河桃子「同質な組織のリスクから考えるダイバーシティ経営」</a:t>
            </a:r>
            <a:endParaRPr lang="en-US" altLang="ja-JP" sz="14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p:txBody>
      </p:sp>
    </p:spTree>
    <p:extLst>
      <p:ext uri="{BB962C8B-B14F-4D97-AF65-F5344CB8AC3E}">
        <p14:creationId xmlns:p14="http://schemas.microsoft.com/office/powerpoint/2010/main" val="1537059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1"/>
          <p:cNvSpPr txBox="1"/>
          <p:nvPr/>
        </p:nvSpPr>
        <p:spPr>
          <a:xfrm>
            <a:off x="0" y="40019"/>
            <a:ext cx="9906000" cy="585065"/>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800" kern="100">
                <a:solidFill>
                  <a:prstClr val="white"/>
                </a:solidFill>
                <a:ea typeface="ＤＨＰ特太ゴシック体"/>
                <a:cs typeface="Times New Roman"/>
              </a:defRPr>
            </a:lvl1pPr>
          </a:lstStyle>
          <a:p>
            <a:r>
              <a:rPr lang="ja-JP" altLang="en-US" sz="2600" dirty="0"/>
              <a:t>この５年間の女性管理職数の変化と過去３年間の業績の関係</a:t>
            </a:r>
          </a:p>
        </p:txBody>
      </p:sp>
      <p:sp>
        <p:nvSpPr>
          <p:cNvPr id="6" name="スライド番号プレースホルダ 4"/>
          <p:cNvSpPr>
            <a:spLocks noGrp="1"/>
          </p:cNvSpPr>
          <p:nvPr>
            <p:ph type="sldNum" sz="quarter" idx="12"/>
          </p:nvPr>
        </p:nvSpPr>
        <p:spPr>
          <a:xfrm>
            <a:off x="7383270" y="6416939"/>
            <a:ext cx="2311400" cy="365125"/>
          </a:xfrm>
        </p:spPr>
        <p:txBody>
          <a:bodyPr/>
          <a:lstStyle/>
          <a:p>
            <a:pPr>
              <a:defRPr/>
            </a:pPr>
            <a:fld id="{A5A05A7F-8CE3-4109-9362-34BB9F9E23C9}" type="slidenum">
              <a:rPr lang="ja-JP" altLang="en-US">
                <a:solidFill>
                  <a:prstClr val="black"/>
                </a:solidFill>
                <a:latin typeface="Arial" pitchFamily="34" charset="0"/>
                <a:cs typeface="Arial" pitchFamily="34" charset="0"/>
              </a:rPr>
              <a:pPr>
                <a:defRPr/>
              </a:pPr>
              <a:t>15</a:t>
            </a:fld>
            <a:endParaRPr lang="ja-JP" altLang="en-US" dirty="0">
              <a:solidFill>
                <a:prstClr val="black"/>
              </a:solidFill>
              <a:latin typeface="Arial" pitchFamily="34" charset="0"/>
              <a:cs typeface="Arial" pitchFamily="34" charset="0"/>
            </a:endParaRPr>
          </a:p>
        </p:txBody>
      </p:sp>
      <p:sp>
        <p:nvSpPr>
          <p:cNvPr id="8" name="Text Box 4" descr="50%"/>
          <p:cNvSpPr txBox="1">
            <a:spLocks noChangeArrowheads="1"/>
          </p:cNvSpPr>
          <p:nvPr/>
        </p:nvSpPr>
        <p:spPr bwMode="auto">
          <a:xfrm>
            <a:off x="902550" y="758639"/>
            <a:ext cx="8100900" cy="317254"/>
          </a:xfrm>
          <a:prstGeom prst="rect">
            <a:avLst/>
          </a:prstGeom>
          <a:blipFill dpi="0" rotWithShape="0">
            <a:blip r:embed="rId3" cstate="print"/>
            <a:srcRect/>
            <a:tile tx="0" ty="0" sx="100000" sy="100000" flip="none" algn="tl"/>
          </a:blipFill>
          <a:ln w="9525">
            <a:noFill/>
            <a:miter lim="800000"/>
            <a:headEnd/>
            <a:tailEnd/>
          </a:ln>
        </p:spPr>
        <p:txBody>
          <a:bodyPr wrap="square" lIns="91423" tIns="17996" rIns="91423" bIns="17996" anchor="ctr" anchorCtr="0">
            <a:spAutoFit/>
          </a:bodyPr>
          <a:lstStyle/>
          <a:p>
            <a:pPr marL="195263" indent="-195263">
              <a:lnSpc>
                <a:spcPts val="2400"/>
              </a:lnSpc>
              <a:spcBef>
                <a:spcPct val="10000"/>
              </a:spcBef>
            </a:pPr>
            <a:r>
              <a:rPr lang="ja-JP" altLang="en-US" spc="-30" dirty="0"/>
              <a:t>　○　女性管理職数が増加している企業ほど業績が向上する傾向が見られる</a:t>
            </a:r>
            <a:endParaRPr lang="en-US" altLang="ja-JP" spc="-30" dirty="0"/>
          </a:p>
        </p:txBody>
      </p:sp>
      <p:graphicFrame>
        <p:nvGraphicFramePr>
          <p:cNvPr id="9" name="グラフ 8"/>
          <p:cNvGraphicFramePr>
            <a:graphicFrameLocks/>
          </p:cNvGraphicFramePr>
          <p:nvPr>
            <p:extLst>
              <p:ext uri="{D42A27DB-BD31-4B8C-83A1-F6EECF244321}">
                <p14:modId xmlns:p14="http://schemas.microsoft.com/office/powerpoint/2010/main" val="2341182388"/>
              </p:ext>
            </p:extLst>
          </p:nvPr>
        </p:nvGraphicFramePr>
        <p:xfrm>
          <a:off x="-378224" y="1124733"/>
          <a:ext cx="7968335" cy="51344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グラフ 9"/>
          <p:cNvGraphicFramePr>
            <a:graphicFrameLocks/>
          </p:cNvGraphicFramePr>
          <p:nvPr/>
        </p:nvGraphicFramePr>
        <p:xfrm>
          <a:off x="5061711" y="1631742"/>
          <a:ext cx="4410491" cy="4627487"/>
        </p:xfrm>
        <a:graphic>
          <a:graphicData uri="http://schemas.openxmlformats.org/drawingml/2006/chart">
            <c:chart xmlns:c="http://schemas.openxmlformats.org/drawingml/2006/chart" xmlns:r="http://schemas.openxmlformats.org/officeDocument/2006/relationships" r:id="rId5"/>
          </a:graphicData>
        </a:graphic>
      </p:graphicFrame>
      <p:sp>
        <p:nvSpPr>
          <p:cNvPr id="2" name="テキスト ボックス 1"/>
          <p:cNvSpPr txBox="1"/>
          <p:nvPr/>
        </p:nvSpPr>
        <p:spPr>
          <a:xfrm>
            <a:off x="4682970" y="5712613"/>
            <a:ext cx="1845205" cy="307777"/>
          </a:xfrm>
          <a:prstGeom prst="rect">
            <a:avLst/>
          </a:prstGeom>
          <a:noFill/>
        </p:spPr>
        <p:txBody>
          <a:bodyPr wrap="square" rtlCol="0">
            <a:spAutoFit/>
          </a:bodyPr>
          <a:lstStyle/>
          <a:p>
            <a:r>
              <a:rPr kumimoji="1" lang="en-US" altLang="ja-JP" sz="1400" dirty="0"/>
              <a:t>【</a:t>
            </a:r>
            <a:r>
              <a:rPr kumimoji="1" lang="ja-JP" altLang="en-US" sz="1400" dirty="0"/>
              <a:t>全業種</a:t>
            </a:r>
            <a:r>
              <a:rPr kumimoji="1" lang="en-US" altLang="ja-JP" sz="1400" dirty="0"/>
              <a:t>】</a:t>
            </a:r>
            <a:endParaRPr kumimoji="1" lang="ja-JP" altLang="en-US" sz="1400" dirty="0"/>
          </a:p>
        </p:txBody>
      </p:sp>
      <p:sp>
        <p:nvSpPr>
          <p:cNvPr id="3" name="テキスト ボックス 2"/>
          <p:cNvSpPr txBox="1"/>
          <p:nvPr/>
        </p:nvSpPr>
        <p:spPr>
          <a:xfrm>
            <a:off x="7955291" y="5712613"/>
            <a:ext cx="1620180" cy="307777"/>
          </a:xfrm>
          <a:prstGeom prst="rect">
            <a:avLst/>
          </a:prstGeom>
          <a:noFill/>
        </p:spPr>
        <p:txBody>
          <a:bodyPr wrap="square" rtlCol="0">
            <a:spAutoFit/>
          </a:bodyPr>
          <a:lstStyle/>
          <a:p>
            <a:r>
              <a:rPr kumimoji="1" lang="en-US" altLang="ja-JP" sz="1400" dirty="0"/>
              <a:t>【</a:t>
            </a:r>
            <a:r>
              <a:rPr kumimoji="1" lang="ja-JP" altLang="en-US" sz="1400" dirty="0"/>
              <a:t>製造業</a:t>
            </a:r>
            <a:r>
              <a:rPr kumimoji="1" lang="en-US" altLang="ja-JP" sz="1400" dirty="0"/>
              <a:t>】</a:t>
            </a:r>
            <a:endParaRPr kumimoji="1" lang="ja-JP" altLang="en-US" sz="1400" dirty="0"/>
          </a:p>
        </p:txBody>
      </p:sp>
      <p:sp>
        <p:nvSpPr>
          <p:cNvPr id="11" name="正方形/長方形 10"/>
          <p:cNvSpPr/>
          <p:nvPr/>
        </p:nvSpPr>
        <p:spPr>
          <a:xfrm>
            <a:off x="5605572" y="6510403"/>
            <a:ext cx="3976492" cy="36195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ctr"/>
          <a:lstStyle/>
          <a:p>
            <a:pPr>
              <a:defRPr/>
            </a:pPr>
            <a:r>
              <a:rPr lang="ja-JP" altLang="en-US" sz="1050" dirty="0">
                <a:solidFill>
                  <a:srgbClr val="000000"/>
                </a:solidFill>
                <a:latin typeface="HGPｺﾞｼｯｸM" panose="020B0600000000000000" pitchFamily="50" charset="-128"/>
                <a:ea typeface="HGPｺﾞｼｯｸM" panose="020B0600000000000000" pitchFamily="50" charset="-128"/>
              </a:rPr>
              <a:t>資料</a:t>
            </a:r>
            <a:r>
              <a:rPr lang="ja-JP" altLang="en-US" sz="1050" b="1"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愛知県</a:t>
            </a:r>
            <a:r>
              <a:rPr lang="en-US" altLang="ja-JP" sz="1050"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企業経営と女性活躍に関するアンケート</a:t>
            </a:r>
            <a:r>
              <a:rPr lang="en-US" altLang="ja-JP" sz="1050"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a:t>
            </a:r>
            <a:r>
              <a:rPr lang="en-US" altLang="ja-JP" sz="1050" dirty="0">
                <a:solidFill>
                  <a:srgbClr val="000000"/>
                </a:solidFill>
                <a:latin typeface="HGPｺﾞｼｯｸM" panose="020B0600000000000000" pitchFamily="50" charset="-128"/>
                <a:ea typeface="HGPｺﾞｼｯｸM" panose="020B0600000000000000" pitchFamily="50" charset="-128"/>
              </a:rPr>
              <a:t>202</a:t>
            </a:r>
            <a:r>
              <a:rPr lang="ja-JP" altLang="en-US" sz="1050" dirty="0">
                <a:solidFill>
                  <a:srgbClr val="000000"/>
                </a:solidFill>
                <a:latin typeface="HGPｺﾞｼｯｸM" panose="020B0600000000000000" pitchFamily="50" charset="-128"/>
                <a:ea typeface="HGPｺﾞｼｯｸM" panose="020B0600000000000000" pitchFamily="50" charset="-128"/>
              </a:rPr>
              <a:t>４年）</a:t>
            </a:r>
          </a:p>
        </p:txBody>
      </p:sp>
      <p:sp>
        <p:nvSpPr>
          <p:cNvPr id="4" name="テキスト ボックス 3"/>
          <p:cNvSpPr txBox="1"/>
          <p:nvPr/>
        </p:nvSpPr>
        <p:spPr>
          <a:xfrm>
            <a:off x="8422657" y="1652095"/>
            <a:ext cx="990110" cy="369332"/>
          </a:xfrm>
          <a:prstGeom prst="rect">
            <a:avLst/>
          </a:prstGeom>
          <a:noFill/>
        </p:spPr>
        <p:txBody>
          <a:bodyPr wrap="square" rtlCol="0">
            <a:spAutoFit/>
          </a:bodyPr>
          <a:lstStyle/>
          <a:p>
            <a:r>
              <a:rPr kumimoji="1" lang="ja-JP" altLang="en-US" dirty="0"/>
              <a:t>（％）</a:t>
            </a:r>
          </a:p>
        </p:txBody>
      </p:sp>
      <p:pic>
        <p:nvPicPr>
          <p:cNvPr id="12" name="図 11">
            <a:extLst>
              <a:ext uri="{FF2B5EF4-FFF2-40B4-BE49-F238E27FC236}">
                <a16:creationId xmlns:a16="http://schemas.microsoft.com/office/drawing/2014/main" id="{CFF1CF1C-2FA3-8417-7906-194EE05D1A66}"/>
              </a:ext>
            </a:extLst>
          </p:cNvPr>
          <p:cNvPicPr>
            <a:picLocks noChangeAspect="1"/>
          </p:cNvPicPr>
          <p:nvPr/>
        </p:nvPicPr>
        <p:blipFill>
          <a:blip r:embed="rId6"/>
          <a:stretch>
            <a:fillRect/>
          </a:stretch>
        </p:blipFill>
        <p:spPr>
          <a:xfrm>
            <a:off x="509638" y="1110941"/>
            <a:ext cx="8599487" cy="5509579"/>
          </a:xfrm>
          <a:prstGeom prst="rect">
            <a:avLst/>
          </a:prstGeom>
        </p:spPr>
      </p:pic>
    </p:spTree>
    <p:extLst>
      <p:ext uri="{BB962C8B-B14F-4D97-AF65-F5344CB8AC3E}">
        <p14:creationId xmlns:p14="http://schemas.microsoft.com/office/powerpoint/2010/main" val="160020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7563290" y="6392461"/>
            <a:ext cx="2228850" cy="365125"/>
          </a:xfrm>
        </p:spPr>
        <p:txBody>
          <a:bodyPr/>
          <a:lstStyle/>
          <a:p>
            <a:pPr>
              <a:defRPr/>
            </a:pPr>
            <a:fld id="{A5A05A7F-8CE3-4109-9362-34BB9F9E23C9}" type="slidenum">
              <a:rPr lang="ja-JP" altLang="en-US" smtClean="0">
                <a:solidFill>
                  <a:prstClr val="black">
                    <a:tint val="75000"/>
                  </a:prstClr>
                </a:solidFill>
              </a:rPr>
              <a:pPr>
                <a:defRPr/>
              </a:pPr>
              <a:t>16</a:t>
            </a:fld>
            <a:endParaRPr lang="ja-JP" altLang="en-US" dirty="0">
              <a:solidFill>
                <a:prstClr val="black">
                  <a:tint val="75000"/>
                </a:prstClr>
              </a:solidFill>
            </a:endParaRPr>
          </a:p>
        </p:txBody>
      </p:sp>
      <p:sp>
        <p:nvSpPr>
          <p:cNvPr id="10" name="テキスト ボックス 1"/>
          <p:cNvSpPr txBox="1"/>
          <p:nvPr/>
        </p:nvSpPr>
        <p:spPr>
          <a:xfrm>
            <a:off x="0" y="143636"/>
            <a:ext cx="9906000" cy="540061"/>
          </a:xfrm>
          <a:prstGeom prst="rect">
            <a:avLst/>
          </a:prstGeom>
          <a:solidFill>
            <a:srgbClr val="99CC0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r>
              <a:rPr lang="ja-JP" altLang="en-US" dirty="0"/>
              <a:t>女性の活躍推進に取り組んだことによるメリット</a:t>
            </a:r>
          </a:p>
        </p:txBody>
      </p:sp>
      <p:pic>
        <p:nvPicPr>
          <p:cNvPr id="18" name="図 17">
            <a:extLst>
              <a:ext uri="{FF2B5EF4-FFF2-40B4-BE49-F238E27FC236}">
                <a16:creationId xmlns:a16="http://schemas.microsoft.com/office/drawing/2014/main" id="{937D0DDC-35C0-30CE-5F3F-1BB42E4F8EDD}"/>
              </a:ext>
            </a:extLst>
          </p:cNvPr>
          <p:cNvPicPr>
            <a:picLocks noChangeAspect="1"/>
          </p:cNvPicPr>
          <p:nvPr/>
        </p:nvPicPr>
        <p:blipFill>
          <a:blip r:embed="rId3"/>
          <a:stretch>
            <a:fillRect/>
          </a:stretch>
        </p:blipFill>
        <p:spPr>
          <a:xfrm>
            <a:off x="1304709" y="1045754"/>
            <a:ext cx="7501586" cy="5365719"/>
          </a:xfrm>
          <a:prstGeom prst="rect">
            <a:avLst/>
          </a:prstGeom>
        </p:spPr>
      </p:pic>
      <p:sp>
        <p:nvSpPr>
          <p:cNvPr id="3" name="テキスト ボックス 2"/>
          <p:cNvSpPr txBox="1"/>
          <p:nvPr/>
        </p:nvSpPr>
        <p:spPr>
          <a:xfrm>
            <a:off x="2702750" y="960569"/>
            <a:ext cx="5072531" cy="338554"/>
          </a:xfrm>
          <a:prstGeom prst="rect">
            <a:avLst/>
          </a:prstGeom>
          <a:noFill/>
        </p:spPr>
        <p:txBody>
          <a:bodyPr wrap="square" rtlCol="0">
            <a:spAutoFit/>
          </a:bodyPr>
          <a:lstStyle/>
          <a:p>
            <a:r>
              <a:rPr kumimoji="1" lang="ja-JP" altLang="en-US" sz="1600" dirty="0"/>
              <a:t>女性の活躍推進に取り組んだことによるメリット</a:t>
            </a:r>
          </a:p>
        </p:txBody>
      </p:sp>
      <p:sp>
        <p:nvSpPr>
          <p:cNvPr id="19" name="正方形/長方形 18">
            <a:extLst>
              <a:ext uri="{FF2B5EF4-FFF2-40B4-BE49-F238E27FC236}">
                <a16:creationId xmlns:a16="http://schemas.microsoft.com/office/drawing/2014/main" id="{8AB53513-0AF6-BB38-9071-9C7453A612E9}"/>
              </a:ext>
            </a:extLst>
          </p:cNvPr>
          <p:cNvSpPr/>
          <p:nvPr/>
        </p:nvSpPr>
        <p:spPr>
          <a:xfrm>
            <a:off x="5575044" y="6521105"/>
            <a:ext cx="3976492" cy="15640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ctr"/>
          <a:lstStyle/>
          <a:p>
            <a:pPr>
              <a:defRPr/>
            </a:pPr>
            <a:r>
              <a:rPr lang="ja-JP" altLang="en-US" sz="1050" dirty="0">
                <a:solidFill>
                  <a:srgbClr val="000000"/>
                </a:solidFill>
                <a:latin typeface="HGPｺﾞｼｯｸM" panose="020B0600000000000000" pitchFamily="50" charset="-128"/>
                <a:ea typeface="HGPｺﾞｼｯｸM" panose="020B0600000000000000" pitchFamily="50" charset="-128"/>
              </a:rPr>
              <a:t>資料</a:t>
            </a:r>
            <a:r>
              <a:rPr lang="ja-JP" altLang="en-US" sz="1050" b="1"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愛知県</a:t>
            </a:r>
            <a:r>
              <a:rPr lang="en-US" altLang="ja-JP" sz="1050"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企業経営と女性活躍に関するアンケート</a:t>
            </a:r>
            <a:r>
              <a:rPr lang="en-US" altLang="ja-JP" sz="1050" dirty="0">
                <a:solidFill>
                  <a:srgbClr val="000000"/>
                </a:solidFill>
                <a:latin typeface="HGPｺﾞｼｯｸM" panose="020B0600000000000000" pitchFamily="50" charset="-128"/>
                <a:ea typeface="HGPｺﾞｼｯｸM" panose="020B0600000000000000" pitchFamily="50" charset="-128"/>
              </a:rPr>
              <a:t>』</a:t>
            </a:r>
            <a:r>
              <a:rPr lang="ja-JP" altLang="en-US" sz="1050" dirty="0">
                <a:solidFill>
                  <a:srgbClr val="000000"/>
                </a:solidFill>
                <a:latin typeface="HGPｺﾞｼｯｸM" panose="020B0600000000000000" pitchFamily="50" charset="-128"/>
                <a:ea typeface="HGPｺﾞｼｯｸM" panose="020B0600000000000000" pitchFamily="50" charset="-128"/>
              </a:rPr>
              <a:t>（</a:t>
            </a:r>
            <a:r>
              <a:rPr lang="en-US" altLang="ja-JP" sz="1050" dirty="0">
                <a:solidFill>
                  <a:srgbClr val="000000"/>
                </a:solidFill>
                <a:latin typeface="HGPｺﾞｼｯｸM" panose="020B0600000000000000" pitchFamily="50" charset="-128"/>
                <a:ea typeface="HGPｺﾞｼｯｸM" panose="020B0600000000000000" pitchFamily="50" charset="-128"/>
              </a:rPr>
              <a:t>2024</a:t>
            </a:r>
            <a:r>
              <a:rPr lang="ja-JP" altLang="en-US" sz="1050" dirty="0">
                <a:solidFill>
                  <a:srgbClr val="000000"/>
                </a:solidFill>
                <a:latin typeface="HGPｺﾞｼｯｸM" panose="020B0600000000000000" pitchFamily="50" charset="-128"/>
                <a:ea typeface="HGPｺﾞｼｯｸM" panose="020B0600000000000000" pitchFamily="50" charset="-128"/>
              </a:rPr>
              <a:t>年）</a:t>
            </a:r>
          </a:p>
        </p:txBody>
      </p:sp>
      <p:sp>
        <p:nvSpPr>
          <p:cNvPr id="2" name="テキスト ボックス 1"/>
          <p:cNvSpPr txBox="1"/>
          <p:nvPr/>
        </p:nvSpPr>
        <p:spPr>
          <a:xfrm>
            <a:off x="3831192" y="1322626"/>
            <a:ext cx="5490610" cy="246221"/>
          </a:xfrm>
          <a:prstGeom prst="rect">
            <a:avLst/>
          </a:prstGeom>
          <a:noFill/>
        </p:spPr>
        <p:txBody>
          <a:bodyPr wrap="square" rtlCol="0">
            <a:spAutoFit/>
          </a:bodyPr>
          <a:lstStyle/>
          <a:p>
            <a:r>
              <a:rPr kumimoji="1" lang="ja-JP" altLang="en-US" sz="1000" dirty="0"/>
              <a:t>（女性の活躍推進について、具体的</a:t>
            </a:r>
            <a:r>
              <a:rPr lang="ja-JP" altLang="en-US" sz="1000" dirty="0"/>
              <a:t>な取組を「行っている」と回答した企業</a:t>
            </a:r>
            <a:r>
              <a:rPr lang="en-US" altLang="ja-JP" sz="1000" dirty="0"/>
              <a:t>1177</a:t>
            </a:r>
            <a:r>
              <a:rPr lang="ja-JP" altLang="en-US" sz="1000" dirty="0"/>
              <a:t>社</a:t>
            </a:r>
            <a:r>
              <a:rPr kumimoji="1" lang="ja-JP" altLang="en-US" sz="1000" dirty="0"/>
              <a:t>から）</a:t>
            </a:r>
          </a:p>
        </p:txBody>
      </p:sp>
    </p:spTree>
    <p:extLst>
      <p:ext uri="{BB962C8B-B14F-4D97-AF65-F5344CB8AC3E}">
        <p14:creationId xmlns:p14="http://schemas.microsoft.com/office/powerpoint/2010/main" val="3074662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 2"/>
          <p:cNvSpPr>
            <a:spLocks noGrp="1"/>
          </p:cNvSpPr>
          <p:nvPr>
            <p:ph idx="4294967295"/>
          </p:nvPr>
        </p:nvSpPr>
        <p:spPr>
          <a:xfrm>
            <a:off x="273352" y="5281102"/>
            <a:ext cx="9069964" cy="1124306"/>
          </a:xfrm>
        </p:spPr>
        <p:txBody>
          <a:bodyPr>
            <a:noAutofit/>
          </a:bodyPr>
          <a:lstStyle/>
          <a:p>
            <a:pPr marL="0" indent="0" algn="just">
              <a:lnSpc>
                <a:spcPts val="1200"/>
              </a:lnSpc>
              <a:spcBef>
                <a:spcPts val="0"/>
              </a:spcBef>
              <a:buNone/>
              <a:defRPr/>
            </a:pPr>
            <a:r>
              <a:rPr lang="ja-JP" altLang="ja-JP" sz="1050" kern="100" dirty="0">
                <a:latin typeface="ＭＳ 明朝" panose="02020609040205080304" pitchFamily="17" charset="-128"/>
                <a:ea typeface="ＭＳ 明朝" panose="02020609040205080304" pitchFamily="17" charset="-128"/>
                <a:cs typeface="Times New Roman"/>
              </a:rPr>
              <a:t>資料：</a:t>
            </a:r>
            <a:r>
              <a:rPr lang="ja-JP" altLang="en-US" sz="1050" kern="100" dirty="0">
                <a:latin typeface="ＭＳ 明朝" panose="02020609040205080304" pitchFamily="17" charset="-128"/>
                <a:ea typeface="ＭＳ 明朝" panose="02020609040205080304" pitchFamily="17" charset="-128"/>
                <a:cs typeface="Times New Roman"/>
              </a:rPr>
              <a:t>　①、②総務省</a:t>
            </a:r>
            <a:r>
              <a:rPr lang="ja-JP" altLang="ja-JP" sz="1050" kern="100" dirty="0">
                <a:latin typeface="ＭＳ 明朝" panose="02020609040205080304" pitchFamily="17" charset="-128"/>
                <a:ea typeface="ＭＳ 明朝" panose="02020609040205080304" pitchFamily="17" charset="-128"/>
                <a:cs typeface="Times New Roman"/>
              </a:rPr>
              <a:t>「</a:t>
            </a:r>
            <a:r>
              <a:rPr lang="ja-JP" altLang="en-US" sz="1050" kern="100" dirty="0">
                <a:latin typeface="ＭＳ 明朝" panose="02020609040205080304" pitchFamily="17" charset="-128"/>
                <a:ea typeface="ＭＳ 明朝" panose="02020609040205080304" pitchFamily="17" charset="-128"/>
                <a:cs typeface="Times New Roman"/>
              </a:rPr>
              <a:t>就業構造基本調査」</a:t>
            </a:r>
            <a:r>
              <a:rPr lang="ja-JP" altLang="ja-JP" sz="1050" kern="100" dirty="0">
                <a:latin typeface="ＭＳ 明朝" panose="02020609040205080304" pitchFamily="17" charset="-128"/>
                <a:ea typeface="ＭＳ 明朝" panose="02020609040205080304" pitchFamily="17" charset="-128"/>
                <a:cs typeface="Times New Roman"/>
              </a:rPr>
              <a:t>（</a:t>
            </a:r>
            <a:r>
              <a:rPr lang="en-US" altLang="ja-JP" sz="1050" kern="100" dirty="0">
                <a:latin typeface="ＭＳ 明朝" panose="02020609040205080304" pitchFamily="17" charset="-128"/>
                <a:ea typeface="ＭＳ 明朝" panose="02020609040205080304" pitchFamily="17" charset="-128"/>
                <a:cs typeface="Times New Roman"/>
              </a:rPr>
              <a:t>2012</a:t>
            </a:r>
            <a:r>
              <a:rPr lang="ja-JP" altLang="ja-JP" sz="1050" kern="100" dirty="0">
                <a:latin typeface="ＭＳ 明朝" panose="02020609040205080304" pitchFamily="17" charset="-128"/>
                <a:ea typeface="ＭＳ 明朝" panose="02020609040205080304" pitchFamily="17" charset="-128"/>
                <a:cs typeface="Times New Roman"/>
              </a:rPr>
              <a:t>年</a:t>
            </a:r>
            <a:r>
              <a:rPr lang="ja-JP" altLang="en-US" sz="1050" kern="100" dirty="0">
                <a:latin typeface="ＭＳ 明朝" panose="02020609040205080304" pitchFamily="17" charset="-128"/>
                <a:ea typeface="ＭＳ 明朝" panose="02020609040205080304" pitchFamily="17" charset="-128"/>
                <a:cs typeface="Times New Roman"/>
              </a:rPr>
              <a:t>、</a:t>
            </a:r>
            <a:r>
              <a:rPr lang="en-US" altLang="ja-JP" sz="1050" kern="100" dirty="0">
                <a:latin typeface="ＭＳ 明朝" panose="02020609040205080304" pitchFamily="17" charset="-128"/>
                <a:ea typeface="ＭＳ 明朝" panose="02020609040205080304" pitchFamily="17" charset="-128"/>
                <a:cs typeface="Times New Roman"/>
              </a:rPr>
              <a:t>2022</a:t>
            </a:r>
            <a:r>
              <a:rPr lang="ja-JP" altLang="en-US" sz="1050" kern="100" dirty="0">
                <a:latin typeface="ＭＳ 明朝" panose="02020609040205080304" pitchFamily="17" charset="-128"/>
                <a:ea typeface="ＭＳ 明朝" panose="02020609040205080304" pitchFamily="17" charset="-128"/>
                <a:cs typeface="Times New Roman"/>
              </a:rPr>
              <a:t>年</a:t>
            </a:r>
            <a:r>
              <a:rPr lang="ja-JP" altLang="ja-JP" sz="1050" kern="100" dirty="0">
                <a:latin typeface="ＭＳ 明朝" panose="02020609040205080304" pitchFamily="17" charset="-128"/>
                <a:ea typeface="ＭＳ 明朝" panose="02020609040205080304" pitchFamily="17" charset="-128"/>
                <a:cs typeface="Times New Roman"/>
              </a:rPr>
              <a:t>）</a:t>
            </a:r>
            <a:endParaRPr lang="en-US" altLang="ja-JP" sz="1050" kern="100" dirty="0">
              <a:latin typeface="ＭＳ 明朝" panose="02020609040205080304" pitchFamily="17" charset="-128"/>
              <a:ea typeface="ＭＳ 明朝" panose="02020609040205080304" pitchFamily="17" charset="-128"/>
              <a:cs typeface="Times New Roman"/>
            </a:endParaRPr>
          </a:p>
          <a:p>
            <a:pPr marL="0" indent="0" algn="just">
              <a:lnSpc>
                <a:spcPts val="1200"/>
              </a:lnSpc>
              <a:spcBef>
                <a:spcPts val="0"/>
              </a:spcBef>
              <a:buNone/>
              <a:defRPr/>
            </a:pPr>
            <a:r>
              <a:rPr lang="ja-JP" altLang="en-US" sz="1050" kern="100" dirty="0">
                <a:latin typeface="ＭＳ 明朝" panose="02020609040205080304" pitchFamily="17" charset="-128"/>
                <a:ea typeface="ＭＳ 明朝" panose="02020609040205080304" pitchFamily="17" charset="-128"/>
                <a:cs typeface="Times New Roman"/>
              </a:rPr>
              <a:t>　　　　③</a:t>
            </a:r>
            <a:r>
              <a:rPr lang="ja-JP" altLang="en-US" sz="1050" dirty="0">
                <a:latin typeface="ＭＳ 明朝" panose="02020609040205080304" pitchFamily="17" charset="-128"/>
                <a:ea typeface="ＭＳ 明朝" panose="02020609040205080304" pitchFamily="17" charset="-128"/>
              </a:rPr>
              <a:t>内閣府「女性役員情報サイト」（</a:t>
            </a:r>
            <a:r>
              <a:rPr lang="en-US" altLang="ja-JP" sz="1050" dirty="0">
                <a:latin typeface="ＭＳ 明朝" panose="02020609040205080304" pitchFamily="17" charset="-128"/>
                <a:ea typeface="ＭＳ 明朝" panose="02020609040205080304" pitchFamily="17" charset="-128"/>
              </a:rPr>
              <a:t>2024</a:t>
            </a:r>
            <a:r>
              <a:rPr lang="ja-JP" altLang="en-US" sz="1050" dirty="0">
                <a:latin typeface="ＭＳ 明朝" panose="02020609040205080304" pitchFamily="17" charset="-128"/>
                <a:ea typeface="ＭＳ 明朝" panose="02020609040205080304" pitchFamily="17" charset="-128"/>
              </a:rPr>
              <a:t>年</a:t>
            </a:r>
            <a:r>
              <a:rPr lang="en-US" altLang="ja-JP" sz="1050" dirty="0">
                <a:latin typeface="ＭＳ 明朝" panose="02020609040205080304" pitchFamily="17" charset="-128"/>
                <a:ea typeface="ＭＳ 明朝" panose="02020609040205080304" pitchFamily="17" charset="-128"/>
              </a:rPr>
              <a:t>7</a:t>
            </a:r>
            <a:r>
              <a:rPr lang="ja-JP" altLang="en-US" sz="1050" dirty="0">
                <a:latin typeface="ＭＳ 明朝" panose="02020609040205080304" pitchFamily="17" charset="-128"/>
                <a:ea typeface="ＭＳ 明朝" panose="02020609040205080304" pitchFamily="17" charset="-128"/>
              </a:rPr>
              <a:t>月末時点）</a:t>
            </a:r>
            <a:r>
              <a:rPr lang="ja-JP" altLang="en-US" sz="1050" kern="100" dirty="0">
                <a:latin typeface="ＭＳ 明朝" panose="02020609040205080304" pitchFamily="17" charset="-128"/>
                <a:ea typeface="ＭＳ 明朝" panose="02020609040205080304" pitchFamily="17" charset="-128"/>
                <a:cs typeface="Times New Roman"/>
              </a:rPr>
              <a:t> 、項目は</a:t>
            </a:r>
            <a:r>
              <a:rPr lang="en-US" altLang="ja-JP" sz="1050" kern="100" dirty="0">
                <a:latin typeface="ＭＳ 明朝" panose="02020609040205080304" pitchFamily="17" charset="-128"/>
                <a:ea typeface="ＭＳ 明朝" panose="02020609040205080304" pitchFamily="17" charset="-128"/>
                <a:cs typeface="Times New Roman"/>
              </a:rPr>
              <a:t>2022</a:t>
            </a:r>
            <a:r>
              <a:rPr lang="ja-JP" altLang="en-US" sz="1050" kern="100" dirty="0">
                <a:latin typeface="ＭＳ 明朝" panose="02020609040205080304" pitchFamily="17" charset="-128"/>
                <a:ea typeface="ＭＳ 明朝" panose="02020609040205080304" pitchFamily="17" charset="-128"/>
                <a:cs typeface="Times New Roman"/>
              </a:rPr>
              <a:t>年度から追加</a:t>
            </a:r>
            <a:endParaRPr lang="en-US" altLang="ja-JP" sz="1050" kern="100" dirty="0">
              <a:latin typeface="ＭＳ 明朝" panose="02020609040205080304" pitchFamily="17" charset="-128"/>
              <a:ea typeface="ＭＳ 明朝" panose="02020609040205080304" pitchFamily="17" charset="-128"/>
              <a:cs typeface="Times New Roman"/>
            </a:endParaRPr>
          </a:p>
          <a:p>
            <a:pPr marL="0" indent="0" algn="just">
              <a:lnSpc>
                <a:spcPts val="1200"/>
              </a:lnSpc>
              <a:spcBef>
                <a:spcPts val="0"/>
              </a:spcBef>
              <a:buNone/>
              <a:defRPr/>
            </a:pPr>
            <a:r>
              <a:rPr lang="ja-JP" altLang="en-US" sz="1050" kern="100" dirty="0">
                <a:latin typeface="ＭＳ 明朝" panose="02020609040205080304" pitchFamily="17" charset="-128"/>
                <a:ea typeface="ＭＳ 明朝" panose="02020609040205080304" pitchFamily="17" charset="-128"/>
                <a:cs typeface="Times New Roman"/>
              </a:rPr>
              <a:t>　　　　④厚生労働省</a:t>
            </a:r>
            <a:r>
              <a:rPr lang="ja-JP" altLang="ja-JP" sz="1050" kern="100" dirty="0">
                <a:latin typeface="ＭＳ 明朝" panose="02020609040205080304" pitchFamily="17" charset="-128"/>
                <a:ea typeface="ＭＳ 明朝" panose="02020609040205080304" pitchFamily="17" charset="-128"/>
                <a:cs typeface="Times New Roman"/>
              </a:rPr>
              <a:t>「</a:t>
            </a:r>
            <a:r>
              <a:rPr lang="ja-JP" altLang="en-US" sz="1050" kern="100" dirty="0">
                <a:latin typeface="ＭＳ 明朝" panose="02020609040205080304" pitchFamily="17" charset="-128"/>
                <a:ea typeface="ＭＳ 明朝" panose="02020609040205080304" pitchFamily="17" charset="-128"/>
                <a:cs typeface="Times New Roman"/>
              </a:rPr>
              <a:t>賃金構造基本統計調査」</a:t>
            </a:r>
            <a:r>
              <a:rPr lang="ja-JP" altLang="ja-JP" sz="1050" kern="100" dirty="0">
                <a:latin typeface="ＭＳ 明朝" panose="02020609040205080304" pitchFamily="17" charset="-128"/>
                <a:ea typeface="ＭＳ 明朝" panose="02020609040205080304" pitchFamily="17" charset="-128"/>
                <a:cs typeface="Times New Roman"/>
              </a:rPr>
              <a:t>（</a:t>
            </a:r>
            <a:r>
              <a:rPr lang="en-US" altLang="ja-JP" sz="1050" kern="100" dirty="0">
                <a:latin typeface="ＭＳ 明朝" panose="02020609040205080304" pitchFamily="17" charset="-128"/>
                <a:ea typeface="ＭＳ 明朝" panose="02020609040205080304" pitchFamily="17" charset="-128"/>
                <a:cs typeface="Times New Roman"/>
              </a:rPr>
              <a:t>2020</a:t>
            </a:r>
            <a:r>
              <a:rPr lang="ja-JP" altLang="ja-JP" sz="1050" kern="100" dirty="0">
                <a:latin typeface="ＭＳ 明朝" panose="02020609040205080304" pitchFamily="17" charset="-128"/>
                <a:ea typeface="ＭＳ 明朝" panose="02020609040205080304" pitchFamily="17" charset="-128"/>
                <a:cs typeface="Times New Roman"/>
              </a:rPr>
              <a:t>年</a:t>
            </a:r>
            <a:r>
              <a:rPr lang="ja-JP" altLang="en-US" sz="1050" kern="100" dirty="0">
                <a:latin typeface="ＭＳ 明朝" panose="02020609040205080304" pitchFamily="17" charset="-128"/>
                <a:ea typeface="ＭＳ 明朝" panose="02020609040205080304" pitchFamily="17" charset="-128"/>
                <a:cs typeface="Times New Roman"/>
              </a:rPr>
              <a:t>、</a:t>
            </a:r>
            <a:r>
              <a:rPr lang="en-US" altLang="ja-JP" sz="1050" kern="100" dirty="0">
                <a:latin typeface="ＭＳ 明朝" panose="02020609040205080304" pitchFamily="17" charset="-128"/>
                <a:ea typeface="ＭＳ 明朝" panose="02020609040205080304" pitchFamily="17" charset="-128"/>
                <a:cs typeface="Times New Roman"/>
              </a:rPr>
              <a:t>2025</a:t>
            </a:r>
            <a:r>
              <a:rPr lang="ja-JP" altLang="en-US" sz="1050" kern="100" dirty="0">
                <a:latin typeface="ＭＳ 明朝" panose="02020609040205080304" pitchFamily="17" charset="-128"/>
                <a:ea typeface="ＭＳ 明朝" panose="02020609040205080304" pitchFamily="17" charset="-128"/>
                <a:cs typeface="Times New Roman"/>
              </a:rPr>
              <a:t>年</a:t>
            </a:r>
            <a:r>
              <a:rPr lang="ja-JP" altLang="ja-JP" sz="1050" kern="100" dirty="0">
                <a:latin typeface="ＭＳ 明朝" panose="02020609040205080304" pitchFamily="17" charset="-128"/>
                <a:ea typeface="ＭＳ 明朝" panose="02020609040205080304" pitchFamily="17" charset="-128"/>
                <a:cs typeface="Times New Roman"/>
              </a:rPr>
              <a:t>）</a:t>
            </a:r>
            <a:endParaRPr lang="en-US" altLang="ja-JP" sz="1050" kern="100" dirty="0">
              <a:latin typeface="ＭＳ 明朝" panose="02020609040205080304" pitchFamily="17" charset="-128"/>
              <a:ea typeface="ＭＳ 明朝" panose="02020609040205080304" pitchFamily="17" charset="-128"/>
              <a:cs typeface="Times New Roman"/>
            </a:endParaRPr>
          </a:p>
          <a:p>
            <a:pPr marL="0" indent="0" algn="just">
              <a:lnSpc>
                <a:spcPts val="1200"/>
              </a:lnSpc>
              <a:spcBef>
                <a:spcPts val="0"/>
              </a:spcBef>
              <a:buNone/>
              <a:defRPr/>
            </a:pPr>
            <a:r>
              <a:rPr lang="ja-JP" altLang="en-US" sz="1050" kern="100" dirty="0">
                <a:latin typeface="ＭＳ 明朝" panose="02020609040205080304" pitchFamily="17" charset="-128"/>
                <a:ea typeface="ＭＳ 明朝" panose="02020609040205080304" pitchFamily="17" charset="-128"/>
                <a:cs typeface="Times New Roman"/>
              </a:rPr>
              <a:t>　　　　⑤、⑥厚生労働省「賃金構造基本統計調査」（</a:t>
            </a:r>
            <a:r>
              <a:rPr lang="en-US" altLang="ja-JP" sz="1050" kern="100" dirty="0">
                <a:latin typeface="ＭＳ 明朝" panose="02020609040205080304" pitchFamily="17" charset="-128"/>
                <a:ea typeface="ＭＳ 明朝" panose="02020609040205080304" pitchFamily="17" charset="-128"/>
                <a:cs typeface="Times New Roman"/>
              </a:rPr>
              <a:t>2015</a:t>
            </a:r>
            <a:r>
              <a:rPr lang="ja-JP" altLang="en-US" sz="1050" kern="100" dirty="0">
                <a:latin typeface="ＭＳ 明朝" panose="02020609040205080304" pitchFamily="17" charset="-128"/>
                <a:ea typeface="ＭＳ 明朝" panose="02020609040205080304" pitchFamily="17" charset="-128"/>
                <a:cs typeface="Times New Roman"/>
              </a:rPr>
              <a:t>年、</a:t>
            </a:r>
            <a:r>
              <a:rPr lang="en-US" altLang="ja-JP" sz="1050" kern="100" dirty="0">
                <a:latin typeface="ＭＳ 明朝" panose="02020609040205080304" pitchFamily="17" charset="-128"/>
                <a:ea typeface="ＭＳ 明朝" panose="02020609040205080304" pitchFamily="17" charset="-128"/>
                <a:cs typeface="Times New Roman"/>
              </a:rPr>
              <a:t>2025</a:t>
            </a:r>
            <a:r>
              <a:rPr lang="ja-JP" altLang="en-US" sz="1050" kern="100" dirty="0">
                <a:latin typeface="ＭＳ 明朝" panose="02020609040205080304" pitchFamily="17" charset="-128"/>
                <a:ea typeface="ＭＳ 明朝" panose="02020609040205080304" pitchFamily="17" charset="-128"/>
                <a:cs typeface="Times New Roman"/>
              </a:rPr>
              <a:t>年）</a:t>
            </a:r>
            <a:endParaRPr lang="en-US" altLang="ja-JP" sz="1050" kern="100" dirty="0">
              <a:latin typeface="ＭＳ 明朝" panose="02020609040205080304" pitchFamily="17" charset="-128"/>
              <a:ea typeface="ＭＳ 明朝" panose="02020609040205080304" pitchFamily="17" charset="-128"/>
              <a:cs typeface="Times New Roman"/>
            </a:endParaRPr>
          </a:p>
          <a:p>
            <a:pPr marL="0" indent="0" algn="just">
              <a:lnSpc>
                <a:spcPts val="1200"/>
              </a:lnSpc>
              <a:spcBef>
                <a:spcPts val="0"/>
              </a:spcBef>
              <a:buNone/>
              <a:defRPr/>
            </a:pPr>
            <a:r>
              <a:rPr lang="ja-JP" altLang="en-US" sz="1050" kern="100" dirty="0">
                <a:latin typeface="ＭＳ 明朝" panose="02020609040205080304" pitchFamily="17" charset="-128"/>
                <a:ea typeface="ＭＳ 明朝" panose="02020609040205080304" pitchFamily="17" charset="-128"/>
                <a:cs typeface="Times New Roman"/>
              </a:rPr>
              <a:t>　　　　⑦</a:t>
            </a:r>
            <a:r>
              <a:rPr lang="ja-JP" altLang="en-US" sz="1050" dirty="0">
                <a:solidFill>
                  <a:prstClr val="black"/>
                </a:solidFill>
                <a:latin typeface="ＭＳ 明朝" panose="02020609040205080304" pitchFamily="17" charset="-128"/>
                <a:ea typeface="ＭＳ 明朝" panose="02020609040205080304" pitchFamily="17" charset="-128"/>
              </a:rPr>
              <a:t> 愛知県「</a:t>
            </a:r>
            <a:r>
              <a:rPr lang="en-US" altLang="ja-JP" sz="1050" dirty="0">
                <a:solidFill>
                  <a:prstClr val="black"/>
                </a:solidFill>
                <a:latin typeface="ＭＳ 明朝" panose="02020609040205080304" pitchFamily="17" charset="-128"/>
                <a:ea typeface="ＭＳ 明朝" panose="02020609040205080304" pitchFamily="17" charset="-128"/>
              </a:rPr>
              <a:t>2014</a:t>
            </a:r>
            <a:r>
              <a:rPr lang="ja-JP" altLang="en-US" sz="1050" dirty="0">
                <a:solidFill>
                  <a:prstClr val="black"/>
                </a:solidFill>
                <a:latin typeface="ＭＳ 明朝" panose="02020609040205080304" pitchFamily="17" charset="-128"/>
                <a:ea typeface="ＭＳ 明朝" panose="02020609040205080304" pitchFamily="17" charset="-128"/>
              </a:rPr>
              <a:t>年度第３回県政世論調査」、「男女共同参画に関する意識調査」</a:t>
            </a:r>
            <a:r>
              <a:rPr lang="en-US" altLang="ja-JP" sz="1050" dirty="0">
                <a:solidFill>
                  <a:prstClr val="black"/>
                </a:solidFill>
                <a:latin typeface="ＭＳ 明朝" panose="02020609040205080304" pitchFamily="17" charset="-128"/>
                <a:ea typeface="ＭＳ 明朝" panose="02020609040205080304" pitchFamily="17" charset="-128"/>
              </a:rPr>
              <a:t>(2024</a:t>
            </a:r>
            <a:r>
              <a:rPr lang="ja-JP" altLang="en-US" sz="1050" dirty="0">
                <a:solidFill>
                  <a:prstClr val="black"/>
                </a:solidFill>
                <a:latin typeface="ＭＳ 明朝" panose="02020609040205080304" pitchFamily="17" charset="-128"/>
                <a:ea typeface="ＭＳ 明朝" panose="02020609040205080304" pitchFamily="17" charset="-128"/>
              </a:rPr>
              <a:t>年</a:t>
            </a:r>
            <a:r>
              <a:rPr lang="en-US" altLang="ja-JP" sz="1050" dirty="0">
                <a:solidFill>
                  <a:prstClr val="black"/>
                </a:solidFill>
                <a:latin typeface="ＭＳ 明朝" panose="02020609040205080304" pitchFamily="17" charset="-128"/>
                <a:ea typeface="ＭＳ 明朝" panose="02020609040205080304" pitchFamily="17" charset="-128"/>
              </a:rPr>
              <a:t>)</a:t>
            </a:r>
            <a:r>
              <a:rPr lang="ja-JP" altLang="en-US" sz="1050" dirty="0">
                <a:solidFill>
                  <a:prstClr val="black"/>
                </a:solidFill>
                <a:latin typeface="ＭＳ 明朝" panose="02020609040205080304" pitchFamily="17" charset="-128"/>
                <a:ea typeface="ＭＳ 明朝" panose="02020609040205080304" pitchFamily="17" charset="-128"/>
              </a:rPr>
              <a:t>を用いて愛知県作成</a:t>
            </a:r>
            <a:endParaRPr lang="en-US" altLang="ja-JP" sz="1050" dirty="0">
              <a:solidFill>
                <a:prstClr val="black"/>
              </a:solidFill>
              <a:latin typeface="ＭＳ 明朝" panose="02020609040205080304" pitchFamily="17" charset="-128"/>
              <a:ea typeface="ＭＳ 明朝" panose="02020609040205080304" pitchFamily="17" charset="-128"/>
            </a:endParaRPr>
          </a:p>
          <a:p>
            <a:pPr marL="0" indent="0" algn="just">
              <a:lnSpc>
                <a:spcPts val="1200"/>
              </a:lnSpc>
              <a:spcBef>
                <a:spcPts val="0"/>
              </a:spcBef>
              <a:buNone/>
              <a:defRPr/>
            </a:pPr>
            <a:r>
              <a:rPr lang="ja-JP" altLang="en-US" sz="1050" dirty="0">
                <a:solidFill>
                  <a:prstClr val="black"/>
                </a:solidFill>
                <a:latin typeface="ＭＳ 明朝" panose="02020609040205080304" pitchFamily="17" charset="-128"/>
                <a:ea typeface="ＭＳ 明朝" panose="02020609040205080304" pitchFamily="17" charset="-128"/>
              </a:rPr>
              <a:t>　　　　　 全国　内閣府「女性の活躍推進に関する世論調査」</a:t>
            </a:r>
            <a:r>
              <a:rPr lang="en-US" altLang="ja-JP" sz="1050" dirty="0">
                <a:solidFill>
                  <a:prstClr val="black"/>
                </a:solidFill>
                <a:latin typeface="ＭＳ 明朝" panose="02020609040205080304" pitchFamily="17" charset="-128"/>
                <a:ea typeface="ＭＳ 明朝" panose="02020609040205080304" pitchFamily="17" charset="-128"/>
              </a:rPr>
              <a:t>(2014</a:t>
            </a:r>
            <a:r>
              <a:rPr lang="ja-JP" altLang="en-US" sz="1050" dirty="0">
                <a:solidFill>
                  <a:prstClr val="black"/>
                </a:solidFill>
                <a:latin typeface="ＭＳ 明朝" panose="02020609040205080304" pitchFamily="17" charset="-128"/>
                <a:ea typeface="ＭＳ 明朝" panose="02020609040205080304" pitchFamily="17" charset="-128"/>
              </a:rPr>
              <a:t>年</a:t>
            </a:r>
            <a:r>
              <a:rPr lang="en-US" altLang="ja-JP" sz="1050" dirty="0">
                <a:solidFill>
                  <a:prstClr val="black"/>
                </a:solidFill>
                <a:latin typeface="ＭＳ 明朝" panose="02020609040205080304" pitchFamily="17" charset="-128"/>
                <a:ea typeface="ＭＳ 明朝" panose="02020609040205080304" pitchFamily="17" charset="-128"/>
              </a:rPr>
              <a:t>)</a:t>
            </a:r>
            <a:r>
              <a:rPr lang="ja-JP" altLang="en-US" sz="1050" dirty="0">
                <a:solidFill>
                  <a:prstClr val="black"/>
                </a:solidFill>
                <a:latin typeface="ＭＳ 明朝" panose="02020609040205080304" pitchFamily="17" charset="-128"/>
                <a:ea typeface="ＭＳ 明朝" panose="02020609040205080304" pitchFamily="17" charset="-128"/>
              </a:rPr>
              <a:t>、「男女共同参画社会に関する世論調査」</a:t>
            </a:r>
            <a:r>
              <a:rPr lang="en-US" altLang="ja-JP" sz="1050" dirty="0">
                <a:solidFill>
                  <a:prstClr val="black"/>
                </a:solidFill>
                <a:latin typeface="ＭＳ 明朝" panose="02020609040205080304" pitchFamily="17" charset="-128"/>
                <a:ea typeface="ＭＳ 明朝" panose="02020609040205080304" pitchFamily="17" charset="-128"/>
              </a:rPr>
              <a:t>(2024</a:t>
            </a:r>
            <a:r>
              <a:rPr lang="ja-JP" altLang="en-US" sz="1050" dirty="0">
                <a:solidFill>
                  <a:prstClr val="black"/>
                </a:solidFill>
                <a:latin typeface="ＭＳ 明朝" panose="02020609040205080304" pitchFamily="17" charset="-128"/>
                <a:ea typeface="ＭＳ 明朝" panose="02020609040205080304" pitchFamily="17" charset="-128"/>
              </a:rPr>
              <a:t>年</a:t>
            </a:r>
            <a:r>
              <a:rPr lang="en-US" altLang="ja-JP" sz="1050" dirty="0">
                <a:solidFill>
                  <a:prstClr val="black"/>
                </a:solidFill>
                <a:latin typeface="ＭＳ 明朝" panose="02020609040205080304" pitchFamily="17" charset="-128"/>
                <a:ea typeface="ＭＳ 明朝" panose="02020609040205080304" pitchFamily="17" charset="-128"/>
              </a:rPr>
              <a:t>)</a:t>
            </a:r>
            <a:r>
              <a:rPr lang="ja-JP" altLang="en-US" sz="1050" dirty="0">
                <a:solidFill>
                  <a:prstClr val="black"/>
                </a:solidFill>
                <a:latin typeface="ＭＳ 明朝" panose="02020609040205080304" pitchFamily="17" charset="-128"/>
                <a:ea typeface="ＭＳ 明朝" panose="02020609040205080304" pitchFamily="17" charset="-128"/>
              </a:rPr>
              <a:t>を用いて愛知県作成</a:t>
            </a:r>
          </a:p>
          <a:p>
            <a:pPr marL="0" indent="0" algn="just">
              <a:lnSpc>
                <a:spcPts val="1200"/>
              </a:lnSpc>
              <a:spcBef>
                <a:spcPts val="0"/>
              </a:spcBef>
              <a:buNone/>
              <a:defRPr/>
            </a:pPr>
            <a:r>
              <a:rPr lang="ja-JP" altLang="en-US" sz="1050" dirty="0">
                <a:solidFill>
                  <a:prstClr val="black"/>
                </a:solidFill>
                <a:latin typeface="ＭＳ 明朝" panose="02020609040205080304" pitchFamily="17" charset="-128"/>
                <a:ea typeface="ＭＳ 明朝" panose="02020609040205080304" pitchFamily="17" charset="-128"/>
              </a:rPr>
              <a:t>　　　　　</a:t>
            </a:r>
          </a:p>
        </p:txBody>
      </p:sp>
      <p:graphicFrame>
        <p:nvGraphicFramePr>
          <p:cNvPr id="8" name="表 7"/>
          <p:cNvGraphicFramePr>
            <a:graphicFrameLocks noGrp="1"/>
          </p:cNvGraphicFramePr>
          <p:nvPr/>
        </p:nvGraphicFramePr>
        <p:xfrm>
          <a:off x="273352" y="674572"/>
          <a:ext cx="9473783" cy="4351948"/>
        </p:xfrm>
        <a:graphic>
          <a:graphicData uri="http://schemas.openxmlformats.org/drawingml/2006/table">
            <a:tbl>
              <a:tblPr firstRow="1" bandRow="1">
                <a:tableStyleId>{7DF18680-E054-41AD-8BC1-D1AEF772440D}</a:tableStyleId>
              </a:tblPr>
              <a:tblGrid>
                <a:gridCol w="5470513">
                  <a:extLst>
                    <a:ext uri="{9D8B030D-6E8A-4147-A177-3AD203B41FA5}">
                      <a16:colId xmlns:a16="http://schemas.microsoft.com/office/drawing/2014/main" val="20000"/>
                    </a:ext>
                  </a:extLst>
                </a:gridCol>
                <a:gridCol w="1000932">
                  <a:extLst>
                    <a:ext uri="{9D8B030D-6E8A-4147-A177-3AD203B41FA5}">
                      <a16:colId xmlns:a16="http://schemas.microsoft.com/office/drawing/2014/main" val="20001"/>
                    </a:ext>
                  </a:extLst>
                </a:gridCol>
                <a:gridCol w="1022941">
                  <a:extLst>
                    <a:ext uri="{9D8B030D-6E8A-4147-A177-3AD203B41FA5}">
                      <a16:colId xmlns:a16="http://schemas.microsoft.com/office/drawing/2014/main" val="3458688128"/>
                    </a:ext>
                  </a:extLst>
                </a:gridCol>
                <a:gridCol w="978466">
                  <a:extLst>
                    <a:ext uri="{9D8B030D-6E8A-4147-A177-3AD203B41FA5}">
                      <a16:colId xmlns:a16="http://schemas.microsoft.com/office/drawing/2014/main" val="2524924244"/>
                    </a:ext>
                  </a:extLst>
                </a:gridCol>
                <a:gridCol w="1000931">
                  <a:extLst>
                    <a:ext uri="{9D8B030D-6E8A-4147-A177-3AD203B41FA5}">
                      <a16:colId xmlns:a16="http://schemas.microsoft.com/office/drawing/2014/main" val="3721862131"/>
                    </a:ext>
                  </a:extLst>
                </a:gridCol>
              </a:tblGrid>
              <a:tr h="0">
                <a:tc>
                  <a:txBody>
                    <a:bodyPr/>
                    <a:lstStyle>
                      <a:lvl1pPr marL="0" algn="l" defTabSz="914400" rtl="0" eaLnBrk="1" latinLnBrk="0" hangingPunct="1">
                        <a:defRPr kumimoji="1" sz="1800" b="1" kern="1200">
                          <a:solidFill>
                            <a:schemeClr val="lt1"/>
                          </a:solidFill>
                          <a:latin typeface="Calibri"/>
                          <a:ea typeface=""/>
                          <a:cs typeface=""/>
                        </a:defRPr>
                      </a:lvl1pPr>
                      <a:lvl2pPr marL="457200" algn="l" defTabSz="914400" rtl="0" eaLnBrk="1" latinLnBrk="0" hangingPunct="1">
                        <a:defRPr kumimoji="1" sz="1800" b="1" kern="1200">
                          <a:solidFill>
                            <a:schemeClr val="lt1"/>
                          </a:solidFill>
                          <a:latin typeface="Calibri"/>
                          <a:ea typeface=""/>
                          <a:cs typeface=""/>
                        </a:defRPr>
                      </a:lvl2pPr>
                      <a:lvl3pPr marL="914400" algn="l" defTabSz="914400" rtl="0" eaLnBrk="1" latinLnBrk="0" hangingPunct="1">
                        <a:defRPr kumimoji="1" sz="1800" b="1" kern="1200">
                          <a:solidFill>
                            <a:schemeClr val="lt1"/>
                          </a:solidFill>
                          <a:latin typeface="Calibri"/>
                          <a:ea typeface=""/>
                          <a:cs typeface=""/>
                        </a:defRPr>
                      </a:lvl3pPr>
                      <a:lvl4pPr marL="1371600" algn="l" defTabSz="914400" rtl="0" eaLnBrk="1" latinLnBrk="0" hangingPunct="1">
                        <a:defRPr kumimoji="1" sz="1800" b="1" kern="1200">
                          <a:solidFill>
                            <a:schemeClr val="lt1"/>
                          </a:solidFill>
                          <a:latin typeface="Calibri"/>
                          <a:ea typeface=""/>
                          <a:cs typeface=""/>
                        </a:defRPr>
                      </a:lvl4pPr>
                      <a:lvl5pPr marL="1828800" algn="l" defTabSz="914400" rtl="0" eaLnBrk="1" latinLnBrk="0" hangingPunct="1">
                        <a:defRPr kumimoji="1" sz="1800" b="1" kern="1200">
                          <a:solidFill>
                            <a:schemeClr val="lt1"/>
                          </a:solidFill>
                          <a:latin typeface="Calibri"/>
                          <a:ea typeface=""/>
                          <a:cs typeface=""/>
                        </a:defRPr>
                      </a:lvl5pPr>
                      <a:lvl6pPr marL="2286000" algn="l" defTabSz="914400" rtl="0" eaLnBrk="1" latinLnBrk="0" hangingPunct="1">
                        <a:defRPr kumimoji="1" sz="1800" b="1" kern="1200">
                          <a:solidFill>
                            <a:schemeClr val="lt1"/>
                          </a:solidFill>
                          <a:latin typeface="Calibri"/>
                          <a:ea typeface=""/>
                          <a:cs typeface=""/>
                        </a:defRPr>
                      </a:lvl6pPr>
                      <a:lvl7pPr marL="2743200" algn="l" defTabSz="914400" rtl="0" eaLnBrk="1" latinLnBrk="0" hangingPunct="1">
                        <a:defRPr kumimoji="1" sz="1800" b="1" kern="1200">
                          <a:solidFill>
                            <a:schemeClr val="lt1"/>
                          </a:solidFill>
                          <a:latin typeface="Calibri"/>
                          <a:ea typeface=""/>
                          <a:cs typeface=""/>
                        </a:defRPr>
                      </a:lvl7pPr>
                      <a:lvl8pPr marL="3200400" algn="l" defTabSz="914400" rtl="0" eaLnBrk="1" latinLnBrk="0" hangingPunct="1">
                        <a:defRPr kumimoji="1" sz="1800" b="1" kern="1200">
                          <a:solidFill>
                            <a:schemeClr val="lt1"/>
                          </a:solidFill>
                          <a:latin typeface="Calibri"/>
                          <a:ea typeface=""/>
                          <a:cs typeface=""/>
                        </a:defRPr>
                      </a:lvl8pPr>
                      <a:lvl9pPr marL="3657600" algn="l" defTabSz="914400" rtl="0" eaLnBrk="1" latinLnBrk="0" hangingPunct="1">
                        <a:defRPr kumimoji="1" sz="1800" b="1" kern="1200">
                          <a:solidFill>
                            <a:schemeClr val="lt1"/>
                          </a:solidFill>
                          <a:latin typeface="Calibri"/>
                          <a:ea typeface=""/>
                          <a:cs typeface=""/>
                        </a:defRPr>
                      </a:lvl9pPr>
                    </a:lstStyle>
                    <a:p>
                      <a:pPr algn="ctr"/>
                      <a:r>
                        <a:rPr kumimoji="1" lang="ja-JP" altLang="en-US" sz="1800" dirty="0"/>
                        <a:t>　項　　目</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b="1" kern="1200">
                          <a:solidFill>
                            <a:schemeClr val="lt1"/>
                          </a:solidFill>
                          <a:latin typeface="Calibri"/>
                          <a:ea typeface=""/>
                          <a:cs typeface=""/>
                        </a:defRPr>
                      </a:lvl1pPr>
                      <a:lvl2pPr marL="457200" algn="l" defTabSz="914400" rtl="0" eaLnBrk="1" latinLnBrk="0" hangingPunct="1">
                        <a:defRPr kumimoji="1" sz="1800" b="1" kern="1200">
                          <a:solidFill>
                            <a:schemeClr val="lt1"/>
                          </a:solidFill>
                          <a:latin typeface="Calibri"/>
                          <a:ea typeface=""/>
                          <a:cs typeface=""/>
                        </a:defRPr>
                      </a:lvl2pPr>
                      <a:lvl3pPr marL="914400" algn="l" defTabSz="914400" rtl="0" eaLnBrk="1" latinLnBrk="0" hangingPunct="1">
                        <a:defRPr kumimoji="1" sz="1800" b="1" kern="1200">
                          <a:solidFill>
                            <a:schemeClr val="lt1"/>
                          </a:solidFill>
                          <a:latin typeface="Calibri"/>
                          <a:ea typeface=""/>
                          <a:cs typeface=""/>
                        </a:defRPr>
                      </a:lvl3pPr>
                      <a:lvl4pPr marL="1371600" algn="l" defTabSz="914400" rtl="0" eaLnBrk="1" latinLnBrk="0" hangingPunct="1">
                        <a:defRPr kumimoji="1" sz="1800" b="1" kern="1200">
                          <a:solidFill>
                            <a:schemeClr val="lt1"/>
                          </a:solidFill>
                          <a:latin typeface="Calibri"/>
                          <a:ea typeface=""/>
                          <a:cs typeface=""/>
                        </a:defRPr>
                      </a:lvl4pPr>
                      <a:lvl5pPr marL="1828800" algn="l" defTabSz="914400" rtl="0" eaLnBrk="1" latinLnBrk="0" hangingPunct="1">
                        <a:defRPr kumimoji="1" sz="1800" b="1" kern="1200">
                          <a:solidFill>
                            <a:schemeClr val="lt1"/>
                          </a:solidFill>
                          <a:latin typeface="Calibri"/>
                          <a:ea typeface=""/>
                          <a:cs typeface=""/>
                        </a:defRPr>
                      </a:lvl5pPr>
                      <a:lvl6pPr marL="2286000" algn="l" defTabSz="914400" rtl="0" eaLnBrk="1" latinLnBrk="0" hangingPunct="1">
                        <a:defRPr kumimoji="1" sz="1800" b="1" kern="1200">
                          <a:solidFill>
                            <a:schemeClr val="lt1"/>
                          </a:solidFill>
                          <a:latin typeface="Calibri"/>
                          <a:ea typeface=""/>
                          <a:cs typeface=""/>
                        </a:defRPr>
                      </a:lvl6pPr>
                      <a:lvl7pPr marL="2743200" algn="l" defTabSz="914400" rtl="0" eaLnBrk="1" latinLnBrk="0" hangingPunct="1">
                        <a:defRPr kumimoji="1" sz="1800" b="1" kern="1200">
                          <a:solidFill>
                            <a:schemeClr val="lt1"/>
                          </a:solidFill>
                          <a:latin typeface="Calibri"/>
                          <a:ea typeface=""/>
                          <a:cs typeface=""/>
                        </a:defRPr>
                      </a:lvl7pPr>
                      <a:lvl8pPr marL="3200400" algn="l" defTabSz="914400" rtl="0" eaLnBrk="1" latinLnBrk="0" hangingPunct="1">
                        <a:defRPr kumimoji="1" sz="1800" b="1" kern="1200">
                          <a:solidFill>
                            <a:schemeClr val="lt1"/>
                          </a:solidFill>
                          <a:latin typeface="Calibri"/>
                          <a:ea typeface=""/>
                          <a:cs typeface=""/>
                        </a:defRPr>
                      </a:lvl8pPr>
                      <a:lvl9pPr marL="3657600" algn="l" defTabSz="914400" rtl="0" eaLnBrk="1" latinLnBrk="0" hangingPunct="1">
                        <a:defRPr kumimoji="1" sz="1800" b="1" kern="1200">
                          <a:solidFill>
                            <a:schemeClr val="lt1"/>
                          </a:solidFill>
                          <a:latin typeface="Calibri"/>
                          <a:ea typeface=""/>
                          <a:cs typeface=""/>
                        </a:defRPr>
                      </a:lvl9pPr>
                    </a:lstStyle>
                    <a:p>
                      <a:pPr algn="ctr"/>
                      <a:r>
                        <a:rPr kumimoji="1" lang="ja-JP" altLang="en-US" sz="1600" dirty="0"/>
                        <a:t>愛知</a:t>
                      </a:r>
                      <a:endParaRPr kumimoji="1" lang="en-US" altLang="ja-JP" sz="1600" dirty="0"/>
                    </a:p>
                    <a:p>
                      <a:pPr algn="ctr"/>
                      <a:r>
                        <a:rPr kumimoji="1" lang="en-US" altLang="ja-JP" sz="1200" dirty="0"/>
                        <a:t>(10</a:t>
                      </a:r>
                      <a:r>
                        <a:rPr kumimoji="1" lang="ja-JP" altLang="en-US" sz="1200" dirty="0"/>
                        <a:t>年前</a:t>
                      </a:r>
                      <a:r>
                        <a:rPr kumimoji="1" lang="en-US" altLang="ja-JP" sz="1200" dirty="0"/>
                        <a:t>)</a:t>
                      </a:r>
                      <a:endParaRPr kumimoji="1" lang="ja-JP" altLang="en-US" sz="1200" dirty="0"/>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600" dirty="0"/>
                        <a:t>全国</a:t>
                      </a:r>
                      <a:endParaRPr kumimoji="1" lang="en-US" altLang="ja-JP" sz="1600" dirty="0"/>
                    </a:p>
                    <a:p>
                      <a:pPr algn="ctr"/>
                      <a:r>
                        <a:rPr kumimoji="1" lang="en-US" altLang="ja-JP" sz="1200" dirty="0"/>
                        <a:t>(10</a:t>
                      </a:r>
                      <a:r>
                        <a:rPr kumimoji="1" lang="ja-JP" altLang="en-US" sz="1200" dirty="0"/>
                        <a:t>年前</a:t>
                      </a:r>
                      <a:r>
                        <a:rPr kumimoji="1" lang="en-US" altLang="ja-JP" sz="1200" dirty="0"/>
                        <a:t>)</a:t>
                      </a:r>
                      <a:endParaRPr kumimoji="1" lang="ja-JP" altLang="en-US" sz="1200" dirty="0"/>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600" dirty="0"/>
                        <a:t>愛知県</a:t>
                      </a:r>
                      <a:endParaRPr kumimoji="1" lang="en-US" altLang="ja-JP" sz="1600" dirty="0"/>
                    </a:p>
                    <a:p>
                      <a:pPr algn="ctr"/>
                      <a:r>
                        <a:rPr kumimoji="1" lang="en-US" altLang="ja-JP" sz="1600" dirty="0"/>
                        <a:t>(</a:t>
                      </a:r>
                      <a:r>
                        <a:rPr kumimoji="1" lang="ja-JP" altLang="en-US" sz="1600" dirty="0"/>
                        <a:t>現在</a:t>
                      </a:r>
                      <a:r>
                        <a:rPr kumimoji="1" lang="en-US" altLang="ja-JP" sz="1600" dirty="0"/>
                        <a:t>)</a:t>
                      </a:r>
                      <a:endParaRPr kumimoji="1" lang="ja-JP" altLang="en-US" sz="1600" dirty="0"/>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600" dirty="0"/>
                        <a:t>全国</a:t>
                      </a:r>
                      <a:endParaRPr kumimoji="1" lang="en-US" altLang="ja-JP" sz="1600" dirty="0"/>
                    </a:p>
                    <a:p>
                      <a:pPr algn="ctr"/>
                      <a:r>
                        <a:rPr kumimoji="1" lang="en-US" altLang="ja-JP" sz="1600" dirty="0"/>
                        <a:t>(</a:t>
                      </a:r>
                      <a:r>
                        <a:rPr kumimoji="1" lang="ja-JP" altLang="en-US" sz="1600" dirty="0"/>
                        <a:t>現在</a:t>
                      </a:r>
                      <a:r>
                        <a:rPr kumimoji="1" lang="en-US" altLang="ja-JP" sz="1600" dirty="0"/>
                        <a:t>)</a:t>
                      </a:r>
                      <a:endParaRPr kumimoji="1" lang="ja-JP" altLang="en-US" sz="1600" dirty="0"/>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562484">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r>
                        <a:rPr kumimoji="1" lang="ja-JP" altLang="en-US" sz="1800" dirty="0"/>
                        <a:t>①女性の有業率</a:t>
                      </a:r>
                      <a:r>
                        <a:rPr kumimoji="1" lang="ja-JP" altLang="en-US" sz="1400" dirty="0"/>
                        <a:t>（</a:t>
                      </a:r>
                      <a:r>
                        <a:rPr kumimoji="1" lang="en-US" altLang="ja-JP" sz="1400" kern="1200" dirty="0">
                          <a:effectLst/>
                        </a:rPr>
                        <a:t>15</a:t>
                      </a:r>
                      <a:r>
                        <a:rPr kumimoji="1" lang="ja-JP" altLang="ja-JP" sz="1400" kern="1200" dirty="0">
                          <a:effectLst/>
                        </a:rPr>
                        <a:t>歳以上人口に占める</a:t>
                      </a:r>
                      <a:r>
                        <a:rPr kumimoji="1" lang="ja-JP" altLang="en-US" sz="1400" kern="1200" dirty="0">
                          <a:effectLst/>
                        </a:rPr>
                        <a:t>有業者数）</a:t>
                      </a:r>
                      <a:endParaRPr kumimoji="1" lang="en-US" altLang="ja-JP" sz="1400" dirty="0">
                        <a:latin typeface="ＭＳ ゴシック" panose="020B0609070205080204" pitchFamily="49" charset="-128"/>
                        <a:ea typeface="ＭＳ ゴシック" panose="020B0609070205080204" pitchFamily="49"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dirty="0">
                          <a:latin typeface="BIZ UDPゴシック" panose="020B0400000000000000" pitchFamily="50" charset="-128"/>
                          <a:ea typeface="BIZ UDPゴシック" panose="020B0400000000000000" pitchFamily="50" charset="-128"/>
                        </a:rPr>
                        <a:t>５０</a:t>
                      </a:r>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７％</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dirty="0">
                          <a:latin typeface="BIZ UDPゴシック" panose="020B0400000000000000" pitchFamily="50" charset="-128"/>
                          <a:ea typeface="BIZ UDPゴシック" panose="020B0400000000000000" pitchFamily="50" charset="-128"/>
                        </a:rPr>
                        <a:t>４８</a:t>
                      </a:r>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２％</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a:latin typeface="BIZ UDPゴシック" panose="020B0400000000000000" pitchFamily="50" charset="-128"/>
                          <a:ea typeface="BIZ UDPゴシック" panose="020B0400000000000000" pitchFamily="50" charset="-128"/>
                        </a:rPr>
                        <a:t>５４</a:t>
                      </a:r>
                      <a:r>
                        <a:rPr kumimoji="1" lang="en-US" altLang="ja-JP" sz="1200" b="1">
                          <a:latin typeface="BIZ UDPゴシック" panose="020B0400000000000000" pitchFamily="50" charset="-128"/>
                          <a:ea typeface="BIZ UDPゴシック" panose="020B0400000000000000" pitchFamily="50" charset="-128"/>
                        </a:rPr>
                        <a:t>.</a:t>
                      </a:r>
                      <a:r>
                        <a:rPr kumimoji="1" lang="ja-JP" altLang="en-US" sz="1200" b="1">
                          <a:latin typeface="BIZ UDPゴシック" panose="020B0400000000000000" pitchFamily="50" charset="-128"/>
                          <a:ea typeface="BIZ UDPゴシック" panose="020B0400000000000000" pitchFamily="50" charset="-128"/>
                        </a:rPr>
                        <a:t>５％</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a:latin typeface="BIZ UDPゴシック" panose="020B0400000000000000" pitchFamily="50" charset="-128"/>
                          <a:ea typeface="BIZ UDPゴシック" panose="020B0400000000000000" pitchFamily="50" charset="-128"/>
                        </a:rPr>
                        <a:t>５３</a:t>
                      </a:r>
                      <a:r>
                        <a:rPr kumimoji="1" lang="en-US" altLang="ja-JP" sz="1200" b="1">
                          <a:latin typeface="BIZ UDPゴシック" panose="020B0400000000000000" pitchFamily="50" charset="-128"/>
                          <a:ea typeface="BIZ UDPゴシック" panose="020B0400000000000000" pitchFamily="50" charset="-128"/>
                        </a:rPr>
                        <a:t>.</a:t>
                      </a:r>
                      <a:r>
                        <a:rPr kumimoji="1" lang="ja-JP" altLang="en-US" sz="1200" b="1">
                          <a:latin typeface="BIZ UDPゴシック" panose="020B0400000000000000" pitchFamily="50" charset="-128"/>
                          <a:ea typeface="BIZ UDPゴシック" panose="020B0400000000000000" pitchFamily="50" charset="-128"/>
                        </a:rPr>
                        <a:t>２％</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1"/>
                  </a:ext>
                </a:extLst>
              </a:tr>
              <a:tr h="548640">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②女性の正規職員・従業員割合</a:t>
                      </a:r>
                      <a:endParaRPr kumimoji="1" lang="en-US" altLang="ja-JP" sz="18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a:t>
                      </a:r>
                      <a:r>
                        <a:rPr kumimoji="1" lang="en-US" altLang="ja-JP" sz="1400" dirty="0"/>
                        <a:t>15</a:t>
                      </a:r>
                      <a:r>
                        <a:rPr kumimoji="1" lang="ja-JP" altLang="en-US" sz="1400" dirty="0"/>
                        <a:t>歳以上の有業者に占める正規の職員・従業員数）</a:t>
                      </a:r>
                      <a:endParaRPr kumimoji="1" lang="en-US" altLang="ja-JP" sz="1800" dirty="0"/>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３６．１％</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３７．２％</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３９．４％</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４１．９％</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3"/>
                  </a:ext>
                </a:extLst>
              </a:tr>
              <a:tr h="4467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dk1"/>
                          </a:solidFill>
                          <a:latin typeface="Calibri"/>
                          <a:ea typeface=""/>
                          <a:cs typeface=""/>
                        </a:rPr>
                        <a:t>③上場企業の女性役員比率</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dk1"/>
                          </a:solidFill>
                          <a:latin typeface="BIZ UDPゴシック" panose="020B0400000000000000" pitchFamily="50" charset="-128"/>
                          <a:ea typeface="BIZ UDPゴシック" panose="020B0400000000000000" pitchFamily="50" charset="-128"/>
                        </a:rPr>
                        <a:t>-</a:t>
                      </a:r>
                      <a:endParaRPr kumimoji="1" lang="ja-JP" altLang="en-US" sz="1200" b="1" kern="1200" dirty="0">
                        <a:solidFill>
                          <a:schemeClr val="dk1"/>
                        </a:solidFill>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dk1"/>
                          </a:solidFill>
                          <a:latin typeface="BIZ UDPゴシック" panose="020B0400000000000000" pitchFamily="50" charset="-128"/>
                          <a:ea typeface="BIZ UDPゴシック" panose="020B0400000000000000" pitchFamily="50" charset="-128"/>
                          <a:cs typeface="+mn-cs"/>
                        </a:rPr>
                        <a:t>-</a:t>
                      </a:r>
                      <a:endParaRPr kumimoji="1" lang="ja-JP" altLang="en-US" sz="1200" b="1" kern="1200" dirty="0">
                        <a:solidFill>
                          <a:schemeClr val="dk1"/>
                        </a:solidFill>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kern="1200">
                          <a:solidFill>
                            <a:schemeClr val="dk1"/>
                          </a:solidFill>
                          <a:latin typeface="BIZ UDPゴシック" panose="020B0400000000000000" pitchFamily="50" charset="-128"/>
                          <a:ea typeface="BIZ UDPゴシック" panose="020B0400000000000000" pitchFamily="50" charset="-128"/>
                        </a:rPr>
                        <a:t>１１</a:t>
                      </a:r>
                      <a:r>
                        <a:rPr kumimoji="1" lang="en-US" altLang="ja-JP" sz="1200" b="1" kern="1200">
                          <a:solidFill>
                            <a:schemeClr val="dk1"/>
                          </a:solidFill>
                          <a:latin typeface="BIZ UDPゴシック" panose="020B0400000000000000" pitchFamily="50" charset="-128"/>
                          <a:ea typeface="BIZ UDPゴシック" panose="020B0400000000000000" pitchFamily="50" charset="-128"/>
                        </a:rPr>
                        <a:t>.</a:t>
                      </a:r>
                      <a:r>
                        <a:rPr kumimoji="1" lang="ja-JP" altLang="en-US" sz="1200" b="1" kern="1200">
                          <a:solidFill>
                            <a:schemeClr val="dk1"/>
                          </a:solidFill>
                          <a:latin typeface="BIZ UDPゴシック" panose="020B0400000000000000" pitchFamily="50" charset="-128"/>
                          <a:ea typeface="BIZ UDPゴシック" panose="020B0400000000000000" pitchFamily="50" charset="-128"/>
                        </a:rPr>
                        <a:t>９％</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kern="1200">
                          <a:solidFill>
                            <a:schemeClr val="dk1"/>
                          </a:solidFill>
                          <a:latin typeface="BIZ UDPゴシック" panose="020B0400000000000000" pitchFamily="50" charset="-128"/>
                          <a:ea typeface="BIZ UDPゴシック" panose="020B0400000000000000" pitchFamily="50" charset="-128"/>
                        </a:rPr>
                        <a:t>１２</a:t>
                      </a:r>
                      <a:r>
                        <a:rPr kumimoji="1" lang="en-US" altLang="ja-JP" sz="1200" b="1" kern="1200">
                          <a:solidFill>
                            <a:schemeClr val="dk1"/>
                          </a:solidFill>
                          <a:latin typeface="BIZ UDPゴシック" panose="020B0400000000000000" pitchFamily="50" charset="-128"/>
                          <a:ea typeface="BIZ UDPゴシック" panose="020B0400000000000000" pitchFamily="50" charset="-128"/>
                        </a:rPr>
                        <a:t>.</a:t>
                      </a:r>
                      <a:r>
                        <a:rPr kumimoji="1" lang="ja-JP" altLang="en-US" sz="1200" b="1" kern="1200">
                          <a:solidFill>
                            <a:schemeClr val="dk1"/>
                          </a:solidFill>
                          <a:latin typeface="BIZ UDPゴシック" panose="020B0400000000000000" pitchFamily="50" charset="-128"/>
                          <a:ea typeface="BIZ UDPゴシック" panose="020B0400000000000000" pitchFamily="50" charset="-128"/>
                        </a:rPr>
                        <a:t>５％</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124592626"/>
                  </a:ext>
                </a:extLst>
              </a:tr>
              <a:tr h="446738">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④管理的職業従事者に占める女性の割合</a:t>
                      </a:r>
                      <a:endParaRPr kumimoji="1" lang="en-US" altLang="ja-JP" sz="1400" b="1" dirty="0">
                        <a:solidFill>
                          <a:srgbClr val="FF0000"/>
                        </a:solidFill>
                        <a:latin typeface="ＭＳ ゴシック" panose="020B0609070205080204" pitchFamily="49" charset="-128"/>
                        <a:ea typeface="ＭＳ ゴシック" panose="020B0609070205080204" pitchFamily="49"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dirty="0">
                          <a:latin typeface="BIZ UDPゴシック" panose="020B0400000000000000" pitchFamily="50" charset="-128"/>
                          <a:ea typeface="BIZ UDPゴシック" panose="020B0400000000000000" pitchFamily="50" charset="-128"/>
                        </a:rPr>
                        <a:t>5</a:t>
                      </a:r>
                      <a:r>
                        <a:rPr kumimoji="1" lang="ja-JP" altLang="en-US" sz="1200" b="1" dirty="0">
                          <a:latin typeface="BIZ UDPゴシック" panose="020B0400000000000000" pitchFamily="50" charset="-128"/>
                          <a:ea typeface="BIZ UDPゴシック" panose="020B0400000000000000" pitchFamily="50" charset="-128"/>
                        </a:rPr>
                        <a:t>年前</a:t>
                      </a:r>
                      <a:endParaRPr kumimoji="1" lang="en-US" altLang="ja-JP" sz="1200" b="1" dirty="0">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６．２％</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en-US" altLang="ja-JP" sz="1200" b="1" dirty="0">
                          <a:latin typeface="BIZ UDPゴシック" panose="020B0400000000000000" pitchFamily="50" charset="-128"/>
                          <a:ea typeface="BIZ UDPゴシック" panose="020B0400000000000000" pitchFamily="50" charset="-128"/>
                        </a:rPr>
                        <a:t>5</a:t>
                      </a:r>
                      <a:r>
                        <a:rPr kumimoji="1" lang="ja-JP" altLang="en-US" sz="1200" b="1" dirty="0">
                          <a:latin typeface="BIZ UDPゴシック" panose="020B0400000000000000" pitchFamily="50" charset="-128"/>
                          <a:ea typeface="BIZ UDPゴシック" panose="020B0400000000000000" pitchFamily="50" charset="-128"/>
                        </a:rPr>
                        <a:t>年前</a:t>
                      </a:r>
                      <a:endParaRPr kumimoji="1" lang="en-US" altLang="ja-JP" sz="1200" b="1" dirty="0">
                        <a:latin typeface="BIZ UDPゴシック" panose="020B0400000000000000" pitchFamily="50" charset="-128"/>
                        <a:ea typeface="BIZ UDPゴシック" panose="020B0400000000000000" pitchFamily="50" charset="-128"/>
                      </a:endParaRPr>
                    </a:p>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８．８％</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７．９％</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１１．４％</a:t>
                      </a:r>
                      <a:endParaRPr kumimoji="1" lang="en-US" altLang="ja-JP" sz="1200" b="1" dirty="0">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4"/>
                  </a:ext>
                </a:extLst>
              </a:tr>
              <a:tr h="499132">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⑤女性の勤続年数</a:t>
                      </a:r>
                      <a:endParaRPr kumimoji="1" lang="ja-JP" altLang="en-US" sz="1800" dirty="0">
                        <a:latin typeface="ＭＳ ゴシック" panose="020B0609070205080204" pitchFamily="49" charset="-128"/>
                        <a:ea typeface="ＭＳ ゴシック" panose="020B0609070205080204" pitchFamily="49"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kern="1200" dirty="0">
                          <a:solidFill>
                            <a:schemeClr val="tx1"/>
                          </a:solidFill>
                          <a:latin typeface="BIZ UDPゴシック" panose="020B0400000000000000" pitchFamily="50" charset="-128"/>
                          <a:ea typeface="BIZ UDPゴシック" panose="020B0400000000000000" pitchFamily="50" charset="-128"/>
                        </a:rPr>
                        <a:t>９</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２年</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９</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４年</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
                        </a:rPr>
                        <a:t>９</a:t>
                      </a:r>
                      <a:r>
                        <a:rPr kumimoji="1" lang="en-US" altLang="ja-JP" sz="1200" b="1" kern="1200" dirty="0">
                          <a:solidFill>
                            <a:schemeClr val="tx1"/>
                          </a:solidFill>
                          <a:latin typeface="BIZ UDPゴシック" panose="020B0400000000000000" pitchFamily="50" charset="-128"/>
                          <a:ea typeface="BIZ UDPゴシック" panose="020B0400000000000000" pitchFamily="50" charset="-128"/>
                          <a:cs typeface=""/>
                        </a:rPr>
                        <a:t>.</a:t>
                      </a: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
                        </a:rPr>
                        <a:t>９</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年</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mn-cs"/>
                        </a:rPr>
                        <a:t>１０</a:t>
                      </a:r>
                      <a:r>
                        <a:rPr kumimoji="1" lang="en-US" altLang="ja-JP" sz="1200" b="1" kern="1200" dirty="0">
                          <a:solidFill>
                            <a:schemeClr val="tx1"/>
                          </a:solidFill>
                          <a:latin typeface="BIZ UDPゴシック" panose="020B0400000000000000" pitchFamily="50" charset="-128"/>
                          <a:ea typeface="BIZ UDPゴシック" panose="020B0400000000000000" pitchFamily="50" charset="-128"/>
                          <a:cs typeface="+mn-cs"/>
                        </a:rPr>
                        <a:t>.</a:t>
                      </a: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mn-cs"/>
                        </a:rPr>
                        <a:t>４</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年</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5"/>
                  </a:ext>
                </a:extLst>
              </a:tr>
              <a:tr h="495078">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⑥男女の平均賃金格差</a:t>
                      </a:r>
                      <a:endParaRPr kumimoji="1" lang="en-US" altLang="ja-JP" sz="18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　</a:t>
                      </a:r>
                      <a:r>
                        <a:rPr kumimoji="1" lang="ja-JP" altLang="en-US" sz="1200" dirty="0"/>
                        <a:t>（男性</a:t>
                      </a:r>
                      <a:r>
                        <a:rPr kumimoji="1" lang="en-US" altLang="ja-JP" sz="1200" dirty="0"/>
                        <a:t>100</a:t>
                      </a:r>
                      <a:r>
                        <a:rPr kumimoji="1" lang="ja-JP" altLang="en-US" sz="1200" dirty="0"/>
                        <a:t>とした場合、所定内給与、短時間労働者は除く）</a:t>
                      </a:r>
                      <a:endParaRPr kumimoji="1" lang="ja-JP" altLang="en-US" sz="1200" dirty="0">
                        <a:latin typeface="ＭＳ ゴシック" panose="020B0609070205080204" pitchFamily="49" charset="-128"/>
                        <a:ea typeface="ＭＳ ゴシック" panose="020B0609070205080204" pitchFamily="49"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a:solidFill>
                            <a:schemeClr val="tx1"/>
                          </a:solidFill>
                          <a:latin typeface="BIZ UDPゴシック" panose="020B0400000000000000" pitchFamily="50" charset="-128"/>
                          <a:ea typeface="BIZ UDPゴシック" panose="020B0400000000000000" pitchFamily="50" charset="-128"/>
                        </a:rPr>
                        <a:t>７１</a:t>
                      </a:r>
                      <a:r>
                        <a:rPr kumimoji="1" lang="en-US" altLang="ja-JP" sz="1200" b="1">
                          <a:solidFill>
                            <a:schemeClr val="tx1"/>
                          </a:solidFill>
                          <a:latin typeface="BIZ UDPゴシック" panose="020B0400000000000000" pitchFamily="50" charset="-128"/>
                          <a:ea typeface="BIZ UDPゴシック" panose="020B0400000000000000" pitchFamily="50" charset="-128"/>
                        </a:rPr>
                        <a:t>.</a:t>
                      </a:r>
                      <a:r>
                        <a:rPr kumimoji="1" lang="ja-JP" altLang="en-US" sz="1200" b="1">
                          <a:solidFill>
                            <a:schemeClr val="tx1"/>
                          </a:solidFill>
                          <a:latin typeface="BIZ UDPゴシック" panose="020B0400000000000000" pitchFamily="50" charset="-128"/>
                          <a:ea typeface="BIZ UDPゴシック" panose="020B0400000000000000" pitchFamily="50" charset="-128"/>
                        </a:rPr>
                        <a:t>９％</a:t>
                      </a:r>
                      <a:endParaRPr kumimoji="1" lang="en-US" altLang="ja-JP" sz="1200" b="1">
                        <a:solidFill>
                          <a:schemeClr val="tx1"/>
                        </a:solidFill>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７２</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２％</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algn="ct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
                        </a:rPr>
                        <a:t>７６</a:t>
                      </a:r>
                      <a:r>
                        <a:rPr kumimoji="1" lang="en-US" altLang="ja-JP" sz="1200" b="1" kern="1200" dirty="0">
                          <a:solidFill>
                            <a:schemeClr val="tx1"/>
                          </a:solidFill>
                          <a:latin typeface="BIZ UDPゴシック" panose="020B0400000000000000" pitchFamily="50" charset="-128"/>
                          <a:ea typeface="BIZ UDPゴシック" panose="020B0400000000000000" pitchFamily="50" charset="-128"/>
                          <a:cs typeface=""/>
                        </a:rPr>
                        <a:t>.</a:t>
                      </a: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
                        </a:rPr>
                        <a:t>０</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mn-cs"/>
                        </a:rPr>
                        <a:t>７６</a:t>
                      </a:r>
                      <a:r>
                        <a:rPr kumimoji="1" lang="en-US" altLang="ja-JP" sz="1200" b="1" kern="1200" dirty="0">
                          <a:solidFill>
                            <a:schemeClr val="tx1"/>
                          </a:solidFill>
                          <a:latin typeface="BIZ UDPゴシック" panose="020B0400000000000000" pitchFamily="50" charset="-128"/>
                          <a:ea typeface="BIZ UDPゴシック" panose="020B0400000000000000" pitchFamily="50" charset="-128"/>
                          <a:cs typeface="+mn-cs"/>
                        </a:rPr>
                        <a:t>.</a:t>
                      </a:r>
                      <a:r>
                        <a:rPr kumimoji="1" lang="ja-JP" altLang="en-US" sz="1200" b="1" kern="1200" dirty="0">
                          <a:solidFill>
                            <a:schemeClr val="tx1"/>
                          </a:solidFill>
                          <a:latin typeface="BIZ UDPゴシック" panose="020B0400000000000000" pitchFamily="50" charset="-128"/>
                          <a:ea typeface="BIZ UDPゴシック" panose="020B0400000000000000" pitchFamily="50" charset="-128"/>
                          <a:cs typeface="+mn-cs"/>
                        </a:rPr>
                        <a:t>６</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6"/>
                  </a:ext>
                </a:extLst>
              </a:tr>
              <a:tr h="648986">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⑦固定的性別役割分担意識に反対の割合</a:t>
                      </a:r>
                      <a:endParaRPr kumimoji="1" lang="en-US" altLang="ja-JP" sz="18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　（「夫は外で働き、妻は家庭を守るべき」に反対の割合）</a:t>
                      </a:r>
                      <a:endParaRPr kumimoji="1" lang="ja-JP" altLang="en-US" sz="1400" dirty="0">
                        <a:latin typeface="ＭＳ ゴシック" panose="020B0609070205080204" pitchFamily="49" charset="-128"/>
                        <a:ea typeface="ＭＳ ゴシック" panose="020B0609070205080204" pitchFamily="49"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a:latin typeface="BIZ UDPゴシック" panose="020B0400000000000000" pitchFamily="50" charset="-128"/>
                          <a:ea typeface="BIZ UDPゴシック" panose="020B0400000000000000" pitchFamily="50" charset="-128"/>
                        </a:rPr>
                        <a:t>４１</a:t>
                      </a:r>
                      <a:r>
                        <a:rPr kumimoji="1" lang="en-US" altLang="ja-JP" sz="1200" b="1">
                          <a:latin typeface="BIZ UDPゴシック" panose="020B0400000000000000" pitchFamily="50" charset="-128"/>
                          <a:ea typeface="BIZ UDPゴシック" panose="020B0400000000000000" pitchFamily="50" charset="-128"/>
                        </a:rPr>
                        <a:t>.</a:t>
                      </a:r>
                      <a:r>
                        <a:rPr kumimoji="1" lang="ja-JP" altLang="en-US" sz="1200" b="1">
                          <a:latin typeface="BIZ UDPゴシック" panose="020B0400000000000000" pitchFamily="50" charset="-128"/>
                          <a:ea typeface="BIZ UDPゴシック" panose="020B0400000000000000" pitchFamily="50" charset="-128"/>
                        </a:rPr>
                        <a:t>０％</a:t>
                      </a:r>
                      <a:endParaRPr kumimoji="1" lang="en-US" altLang="ja-JP" sz="1200" b="1">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a:latin typeface="BIZ UDPゴシック" panose="020B0400000000000000" pitchFamily="50" charset="-128"/>
                          <a:ea typeface="BIZ UDPゴシック" panose="020B0400000000000000" pitchFamily="50" charset="-128"/>
                        </a:rPr>
                        <a:t>４９</a:t>
                      </a:r>
                      <a:r>
                        <a:rPr kumimoji="1" lang="en-US" altLang="ja-JP" sz="1200" b="1">
                          <a:latin typeface="BIZ UDPゴシック" panose="020B0400000000000000" pitchFamily="50" charset="-128"/>
                          <a:ea typeface="BIZ UDPゴシック" panose="020B0400000000000000" pitchFamily="50" charset="-128"/>
                        </a:rPr>
                        <a:t>.</a:t>
                      </a:r>
                      <a:r>
                        <a:rPr kumimoji="1" lang="ja-JP" altLang="en-US" sz="1200" b="1">
                          <a:latin typeface="BIZ UDPゴシック" panose="020B0400000000000000" pitchFamily="50" charset="-128"/>
                          <a:ea typeface="BIZ UDPゴシック" panose="020B0400000000000000" pitchFamily="50" charset="-128"/>
                        </a:rPr>
                        <a:t>４％</a:t>
                      </a:r>
                      <a:endParaRPr kumimoji="1" lang="en-US" altLang="ja-JP" sz="1200" b="1">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a:ea typeface=""/>
                          <a:cs typeface=""/>
                        </a:defRPr>
                      </a:lvl1pPr>
                      <a:lvl2pPr marL="457200" algn="l" defTabSz="914400" rtl="0" eaLnBrk="1" latinLnBrk="0" hangingPunct="1">
                        <a:defRPr kumimoji="1" sz="1800" kern="1200">
                          <a:solidFill>
                            <a:schemeClr val="dk1"/>
                          </a:solidFill>
                          <a:latin typeface="Calibri"/>
                          <a:ea typeface=""/>
                          <a:cs typeface=""/>
                        </a:defRPr>
                      </a:lvl2pPr>
                      <a:lvl3pPr marL="914400" algn="l" defTabSz="914400" rtl="0" eaLnBrk="1" latinLnBrk="0" hangingPunct="1">
                        <a:defRPr kumimoji="1" sz="1800" kern="1200">
                          <a:solidFill>
                            <a:schemeClr val="dk1"/>
                          </a:solidFill>
                          <a:latin typeface="Calibri"/>
                          <a:ea typeface=""/>
                          <a:cs typeface=""/>
                        </a:defRPr>
                      </a:lvl3pPr>
                      <a:lvl4pPr marL="1371600" algn="l" defTabSz="914400" rtl="0" eaLnBrk="1" latinLnBrk="0" hangingPunct="1">
                        <a:defRPr kumimoji="1" sz="1800" kern="1200">
                          <a:solidFill>
                            <a:schemeClr val="dk1"/>
                          </a:solidFill>
                          <a:latin typeface="Calibri"/>
                          <a:ea typeface=""/>
                          <a:cs typeface=""/>
                        </a:defRPr>
                      </a:lvl4pPr>
                      <a:lvl5pPr marL="1828800" algn="l" defTabSz="914400" rtl="0" eaLnBrk="1" latinLnBrk="0" hangingPunct="1">
                        <a:defRPr kumimoji="1" sz="1800" kern="1200">
                          <a:solidFill>
                            <a:schemeClr val="dk1"/>
                          </a:solidFill>
                          <a:latin typeface="Calibri"/>
                          <a:ea typeface=""/>
                          <a:cs typeface=""/>
                        </a:defRPr>
                      </a:lvl5pPr>
                      <a:lvl6pPr marL="2286000" algn="l" defTabSz="914400" rtl="0" eaLnBrk="1" latinLnBrk="0" hangingPunct="1">
                        <a:defRPr kumimoji="1" sz="1800" kern="1200">
                          <a:solidFill>
                            <a:schemeClr val="dk1"/>
                          </a:solidFill>
                          <a:latin typeface="Calibri"/>
                          <a:ea typeface=""/>
                          <a:cs typeface=""/>
                        </a:defRPr>
                      </a:lvl6pPr>
                      <a:lvl7pPr marL="2743200" algn="l" defTabSz="914400" rtl="0" eaLnBrk="1" latinLnBrk="0" hangingPunct="1">
                        <a:defRPr kumimoji="1" sz="1800" kern="1200">
                          <a:solidFill>
                            <a:schemeClr val="dk1"/>
                          </a:solidFill>
                          <a:latin typeface="Calibri"/>
                          <a:ea typeface=""/>
                          <a:cs typeface=""/>
                        </a:defRPr>
                      </a:lvl7pPr>
                      <a:lvl8pPr marL="3200400" algn="l" defTabSz="914400" rtl="0" eaLnBrk="1" latinLnBrk="0" hangingPunct="1">
                        <a:defRPr kumimoji="1" sz="1800" kern="1200">
                          <a:solidFill>
                            <a:schemeClr val="dk1"/>
                          </a:solidFill>
                          <a:latin typeface="Calibri"/>
                          <a:ea typeface=""/>
                          <a:cs typeface=""/>
                        </a:defRPr>
                      </a:lvl8pPr>
                      <a:lvl9pPr marL="3657600" algn="l" defTabSz="914400" rtl="0" eaLnBrk="1" latinLnBrk="0" hangingPunct="1">
                        <a:defRPr kumimoji="1" sz="1800" kern="1200">
                          <a:solidFill>
                            <a:schemeClr val="dk1"/>
                          </a:solidFill>
                          <a:latin typeface="Calibri"/>
                          <a:ea typeface=""/>
                          <a:cs typeface=""/>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dk1"/>
                          </a:solidFill>
                          <a:latin typeface="BIZ UDPゴシック" panose="020B0400000000000000" pitchFamily="50" charset="-128"/>
                          <a:ea typeface="BIZ UDPゴシック" panose="020B0400000000000000" pitchFamily="50" charset="-128"/>
                          <a:cs typeface=""/>
                        </a:rPr>
                        <a:t>６５</a:t>
                      </a:r>
                      <a:r>
                        <a:rPr kumimoji="1" lang="en-US" altLang="ja-JP" sz="1200" b="1" kern="1200" dirty="0">
                          <a:solidFill>
                            <a:schemeClr val="dk1"/>
                          </a:solidFill>
                          <a:latin typeface="BIZ UDPゴシック" panose="020B0400000000000000" pitchFamily="50" charset="-128"/>
                          <a:ea typeface="BIZ UDPゴシック" panose="020B0400000000000000" pitchFamily="50" charset="-128"/>
                          <a:cs typeface=""/>
                        </a:rPr>
                        <a:t>.</a:t>
                      </a:r>
                      <a:r>
                        <a:rPr kumimoji="1" lang="ja-JP" altLang="en-US" sz="1200" b="1" kern="1200" dirty="0">
                          <a:solidFill>
                            <a:schemeClr val="dk1"/>
                          </a:solidFill>
                          <a:latin typeface="BIZ UDPゴシック" panose="020B0400000000000000" pitchFamily="50" charset="-128"/>
                          <a:ea typeface="BIZ UDPゴシック" panose="020B0400000000000000" pitchFamily="50" charset="-128"/>
                          <a:cs typeface=""/>
                        </a:rPr>
                        <a:t>０</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kumimoji="1" lang="ja-JP" altLang="en-US" sz="1200" b="1" kern="1200" dirty="0">
                          <a:solidFill>
                            <a:schemeClr val="dk1"/>
                          </a:solidFill>
                          <a:latin typeface="BIZ UDPゴシック" panose="020B0400000000000000" pitchFamily="50" charset="-128"/>
                          <a:ea typeface="BIZ UDPゴシック" panose="020B0400000000000000" pitchFamily="50" charset="-128"/>
                          <a:cs typeface="+mn-cs"/>
                        </a:rPr>
                        <a:t>６６</a:t>
                      </a:r>
                      <a:r>
                        <a:rPr kumimoji="1" lang="en-US" altLang="ja-JP" sz="1200" b="1" kern="1200" dirty="0">
                          <a:solidFill>
                            <a:schemeClr val="dk1"/>
                          </a:solidFill>
                          <a:latin typeface="BIZ UDPゴシック" panose="020B0400000000000000" pitchFamily="50" charset="-128"/>
                          <a:ea typeface="BIZ UDPゴシック" panose="020B0400000000000000" pitchFamily="50" charset="-128"/>
                          <a:cs typeface="+mn-cs"/>
                        </a:rPr>
                        <a:t>.</a:t>
                      </a:r>
                      <a:r>
                        <a:rPr kumimoji="1" lang="ja-JP" altLang="en-US" sz="1200" b="1" kern="1200" dirty="0">
                          <a:solidFill>
                            <a:schemeClr val="dk1"/>
                          </a:solidFill>
                          <a:latin typeface="BIZ UDPゴシック" panose="020B0400000000000000" pitchFamily="50" charset="-128"/>
                          <a:ea typeface="BIZ UDPゴシック" panose="020B0400000000000000" pitchFamily="50" charset="-128"/>
                          <a:cs typeface="+mn-cs"/>
                        </a:rPr>
                        <a:t>２</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txBody>
                  <a:tcPr marL="107310" marR="107310" marT="45726" marB="45726"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0" name="テキスト ボックス 1"/>
          <p:cNvSpPr txBox="1"/>
          <p:nvPr/>
        </p:nvSpPr>
        <p:spPr>
          <a:xfrm>
            <a:off x="0" y="8620"/>
            <a:ext cx="9906000" cy="540061"/>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600" b="0" i="0" u="none" strike="noStrike" kern="100" cap="none" spc="0" normalizeH="0" baseline="0" noProof="0">
                <a:ln>
                  <a:noFill/>
                </a:ln>
                <a:solidFill>
                  <a:prstClr val="white"/>
                </a:solidFill>
                <a:effectLst/>
                <a:uLnTx/>
                <a:uFillTx/>
                <a:latin typeface="Calibri"/>
                <a:cs typeface="Times New Roman"/>
              </a:rPr>
              <a:t>愛知の女性活躍をめぐる状況</a:t>
            </a:r>
          </a:p>
        </p:txBody>
      </p:sp>
      <p:sp>
        <p:nvSpPr>
          <p:cNvPr id="2" name="正方形/長方形 1">
            <a:extLst>
              <a:ext uri="{FF2B5EF4-FFF2-40B4-BE49-F238E27FC236}">
                <a16:creationId xmlns:a16="http://schemas.microsoft.com/office/drawing/2014/main" id="{BEA892D2-60A6-4DF5-A1FC-9D8611FE9026}"/>
              </a:ext>
            </a:extLst>
          </p:cNvPr>
          <p:cNvSpPr/>
          <p:nvPr/>
        </p:nvSpPr>
        <p:spPr>
          <a:xfrm>
            <a:off x="5718084" y="674572"/>
            <a:ext cx="1012383" cy="43824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3" name="正方形/長方形 2">
            <a:extLst>
              <a:ext uri="{FF2B5EF4-FFF2-40B4-BE49-F238E27FC236}">
                <a16:creationId xmlns:a16="http://schemas.microsoft.com/office/drawing/2014/main" id="{AADB5B91-3341-9799-44BD-CC3F2BA86A37}"/>
              </a:ext>
            </a:extLst>
          </p:cNvPr>
          <p:cNvSpPr/>
          <p:nvPr/>
        </p:nvSpPr>
        <p:spPr>
          <a:xfrm>
            <a:off x="7743310" y="674571"/>
            <a:ext cx="990110" cy="43824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4" name="スライド番号プレースホルダー 3">
            <a:extLst>
              <a:ext uri="{FF2B5EF4-FFF2-40B4-BE49-F238E27FC236}">
                <a16:creationId xmlns:a16="http://schemas.microsoft.com/office/drawing/2014/main" id="{9D576D32-8627-844E-5522-F377F73A0BD8}"/>
              </a:ext>
            </a:extLst>
          </p:cNvPr>
          <p:cNvSpPr>
            <a:spLocks noGrp="1"/>
          </p:cNvSpPr>
          <p:nvPr>
            <p:ph type="sldNum" sz="quarter" idx="12"/>
          </p:nvPr>
        </p:nvSpPr>
        <p:spPr>
          <a:xfrm>
            <a:off x="7518285" y="6405407"/>
            <a:ext cx="222885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000" i="0" u="none" strike="noStrike" kern="1200" cap="none" spc="0" normalizeH="0" baseline="0" noProof="0" smtClean="0">
                <a:ln>
                  <a:noFill/>
                </a:ln>
                <a:solidFill>
                  <a:prstClr val="black"/>
                </a:solidFill>
                <a:effectLst/>
                <a:uLnTx/>
                <a:uFillTx/>
                <a:latin typeface="游ゴシック" panose="020B0400000000000000" pitchFamily="50" charset="-128"/>
                <a:ea typeface="游ゴシック" panose="020B0400000000000000" pitchFamily="50" charset="-128"/>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1" lang="ja-JP" altLang="en-US" sz="100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36278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18</a:t>
            </a:fld>
            <a:endParaRPr lang="ja-JP" altLang="en-US" dirty="0">
              <a:solidFill>
                <a:prstClr val="black">
                  <a:tint val="75000"/>
                </a:prstClr>
              </a:solidFill>
            </a:endParaRPr>
          </a:p>
        </p:txBody>
      </p:sp>
      <p:sp>
        <p:nvSpPr>
          <p:cNvPr id="2" name="Rectangle 15" descr="25%">
            <a:extLst>
              <a:ext uri="{FF2B5EF4-FFF2-40B4-BE49-F238E27FC236}">
                <a16:creationId xmlns:a16="http://schemas.microsoft.com/office/drawing/2014/main" id="{A4DB805B-B8FC-5DAC-8838-B8B610076F3F}"/>
              </a:ext>
            </a:extLst>
          </p:cNvPr>
          <p:cNvSpPr>
            <a:spLocks noChangeArrowheads="1"/>
          </p:cNvSpPr>
          <p:nvPr/>
        </p:nvSpPr>
        <p:spPr bwMode="auto">
          <a:xfrm>
            <a:off x="1622630" y="2618910"/>
            <a:ext cx="7065786" cy="987087"/>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愛知県の取組</a:t>
            </a:r>
          </a:p>
        </p:txBody>
      </p:sp>
      <p:sp>
        <p:nvSpPr>
          <p:cNvPr id="3" name="額縁 4">
            <a:extLst>
              <a:ext uri="{FF2B5EF4-FFF2-40B4-BE49-F238E27FC236}">
                <a16:creationId xmlns:a16="http://schemas.microsoft.com/office/drawing/2014/main" id="{A294000E-AE78-0088-C659-95580F15AEAB}"/>
              </a:ext>
            </a:extLst>
          </p:cNvPr>
          <p:cNvSpPr/>
          <p:nvPr/>
        </p:nvSpPr>
        <p:spPr>
          <a:xfrm>
            <a:off x="2251350" y="2947396"/>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40285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5" descr="25%">
            <a:extLst>
              <a:ext uri="{FF2B5EF4-FFF2-40B4-BE49-F238E27FC236}">
                <a16:creationId xmlns:a16="http://schemas.microsoft.com/office/drawing/2014/main" id="{7404DBBD-8022-A44A-F473-F9A493D96420}"/>
              </a:ext>
            </a:extLst>
          </p:cNvPr>
          <p:cNvSpPr>
            <a:spLocks noChangeArrowheads="1"/>
          </p:cNvSpPr>
          <p:nvPr/>
        </p:nvSpPr>
        <p:spPr bwMode="auto">
          <a:xfrm>
            <a:off x="1532619" y="2134922"/>
            <a:ext cx="7065786" cy="987087"/>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愛知県の取組</a:t>
            </a:r>
          </a:p>
        </p:txBody>
      </p:sp>
      <p:sp>
        <p:nvSpPr>
          <p:cNvPr id="4" name="スライド番号プレースホルダー 3"/>
          <p:cNvSpPr>
            <a:spLocks noGrp="1"/>
          </p:cNvSpPr>
          <p:nvPr>
            <p:ph type="sldNum" sz="quarter" idx="12"/>
          </p:nvPr>
        </p:nvSpPr>
        <p:spPr>
          <a:xfrm>
            <a:off x="9093460" y="6475450"/>
            <a:ext cx="722530" cy="365125"/>
          </a:xfrm>
        </p:spPr>
        <p:txBody>
          <a:bodyPr/>
          <a:lstStyle/>
          <a:p>
            <a:pPr>
              <a:defRPr/>
            </a:pPr>
            <a:fld id="{A5A05A7F-8CE3-4109-9362-34BB9F9E23C9}" type="slidenum">
              <a:rPr lang="ja-JP" altLang="en-US" smtClean="0">
                <a:solidFill>
                  <a:prstClr val="black">
                    <a:tint val="75000"/>
                  </a:prstClr>
                </a:solidFill>
              </a:rPr>
              <a:pPr>
                <a:defRPr/>
              </a:pPr>
              <a:t>1</a:t>
            </a:fld>
            <a:endParaRPr lang="ja-JP" altLang="en-US" dirty="0">
              <a:solidFill>
                <a:prstClr val="black">
                  <a:tint val="75000"/>
                </a:prstClr>
              </a:solidFill>
            </a:endParaRPr>
          </a:p>
        </p:txBody>
      </p:sp>
      <p:sp>
        <p:nvSpPr>
          <p:cNvPr id="9" name="Rectangle 15" descr="25%"/>
          <p:cNvSpPr>
            <a:spLocks noChangeArrowheads="1"/>
          </p:cNvSpPr>
          <p:nvPr/>
        </p:nvSpPr>
        <p:spPr bwMode="auto">
          <a:xfrm>
            <a:off x="1532619" y="856478"/>
            <a:ext cx="7065786" cy="987087"/>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女性の活躍を巡る状況</a:t>
            </a:r>
          </a:p>
        </p:txBody>
      </p:sp>
      <p:sp>
        <p:nvSpPr>
          <p:cNvPr id="11" name="額縁 10"/>
          <p:cNvSpPr/>
          <p:nvPr/>
        </p:nvSpPr>
        <p:spPr>
          <a:xfrm>
            <a:off x="2162690" y="1099239"/>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3" name="額縁 4">
            <a:extLst>
              <a:ext uri="{FF2B5EF4-FFF2-40B4-BE49-F238E27FC236}">
                <a16:creationId xmlns:a16="http://schemas.microsoft.com/office/drawing/2014/main" id="{52B050E7-2152-08A8-D4E6-B3D58E7CAA07}"/>
              </a:ext>
            </a:extLst>
          </p:cNvPr>
          <p:cNvSpPr/>
          <p:nvPr/>
        </p:nvSpPr>
        <p:spPr>
          <a:xfrm>
            <a:off x="2161339" y="2463408"/>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6" name="テキスト ボックス 5">
            <a:extLst>
              <a:ext uri="{FF2B5EF4-FFF2-40B4-BE49-F238E27FC236}">
                <a16:creationId xmlns:a16="http://schemas.microsoft.com/office/drawing/2014/main" id="{47BB5EF7-50B1-446A-F982-705B99AB7220}"/>
              </a:ext>
            </a:extLst>
          </p:cNvPr>
          <p:cNvSpPr txBox="1"/>
          <p:nvPr/>
        </p:nvSpPr>
        <p:spPr>
          <a:xfrm>
            <a:off x="2930386" y="3226051"/>
            <a:ext cx="4953000" cy="369332"/>
          </a:xfrm>
          <a:prstGeom prst="rect">
            <a:avLst/>
          </a:prstGeom>
          <a:noFill/>
        </p:spPr>
        <p:txBody>
          <a:bodyPr wrap="square">
            <a:spAutoFit/>
          </a:bodyPr>
          <a:lstStyle/>
          <a:p>
            <a:r>
              <a:rPr lang="ja-JP" altLang="en-US" b="1" dirty="0"/>
              <a:t>・</a:t>
            </a:r>
            <a:r>
              <a:rPr lang="ja-JP" altLang="en-US" sz="1800" b="1" dirty="0"/>
              <a:t>女性の活躍促進宣言</a:t>
            </a:r>
            <a:endParaRPr lang="ja-JP" altLang="en-US" sz="1200" dirty="0"/>
          </a:p>
        </p:txBody>
      </p:sp>
      <p:sp>
        <p:nvSpPr>
          <p:cNvPr id="8" name="テキスト ボックス 7">
            <a:extLst>
              <a:ext uri="{FF2B5EF4-FFF2-40B4-BE49-F238E27FC236}">
                <a16:creationId xmlns:a16="http://schemas.microsoft.com/office/drawing/2014/main" id="{86C86E19-843A-9A13-9191-A1D902588CE2}"/>
              </a:ext>
            </a:extLst>
          </p:cNvPr>
          <p:cNvSpPr txBox="1"/>
          <p:nvPr/>
        </p:nvSpPr>
        <p:spPr>
          <a:xfrm>
            <a:off x="2930386" y="3796918"/>
            <a:ext cx="4953000" cy="369332"/>
          </a:xfrm>
          <a:prstGeom prst="rect">
            <a:avLst/>
          </a:prstGeom>
          <a:noFill/>
        </p:spPr>
        <p:txBody>
          <a:bodyPr wrap="square">
            <a:spAutoFit/>
          </a:bodyPr>
          <a:lstStyle/>
          <a:p>
            <a:r>
              <a:rPr lang="ja-JP" altLang="en-US" sz="1800" b="1" dirty="0"/>
              <a:t>・あいち女性輝きカンパニーの認証 </a:t>
            </a:r>
            <a:r>
              <a:rPr lang="ja-JP" altLang="ja-JP" sz="1200" b="1" dirty="0"/>
              <a:t>　</a:t>
            </a:r>
            <a:endParaRPr lang="ja-JP" altLang="en-US" sz="1200" dirty="0"/>
          </a:p>
        </p:txBody>
      </p:sp>
      <p:sp>
        <p:nvSpPr>
          <p:cNvPr id="12" name="テキスト ボックス 11">
            <a:extLst>
              <a:ext uri="{FF2B5EF4-FFF2-40B4-BE49-F238E27FC236}">
                <a16:creationId xmlns:a16="http://schemas.microsoft.com/office/drawing/2014/main" id="{D5447F47-594B-1246-3883-7EB6FB757444}"/>
              </a:ext>
            </a:extLst>
          </p:cNvPr>
          <p:cNvSpPr txBox="1"/>
          <p:nvPr/>
        </p:nvSpPr>
        <p:spPr>
          <a:xfrm>
            <a:off x="2930386" y="4366491"/>
            <a:ext cx="5490610" cy="369332"/>
          </a:xfrm>
          <a:prstGeom prst="rect">
            <a:avLst/>
          </a:prstGeom>
          <a:noFill/>
        </p:spPr>
        <p:txBody>
          <a:bodyPr wrap="square">
            <a:spAutoFit/>
          </a:bodyPr>
          <a:lstStyle/>
          <a:p>
            <a:r>
              <a:rPr lang="ja-JP" altLang="en-US" sz="1800" b="1" dirty="0"/>
              <a:t>・あいち女性の活躍促進サミットでの優良企業表彰</a:t>
            </a:r>
          </a:p>
        </p:txBody>
      </p:sp>
      <p:sp>
        <p:nvSpPr>
          <p:cNvPr id="16" name="Rectangle 15" descr="25%">
            <a:extLst>
              <a:ext uri="{FF2B5EF4-FFF2-40B4-BE49-F238E27FC236}">
                <a16:creationId xmlns:a16="http://schemas.microsoft.com/office/drawing/2014/main" id="{7AEA9052-0358-3B3F-5DDA-D03CE0F00FF7}"/>
              </a:ext>
            </a:extLst>
          </p:cNvPr>
          <p:cNvSpPr>
            <a:spLocks noChangeArrowheads="1"/>
          </p:cNvSpPr>
          <p:nvPr/>
        </p:nvSpPr>
        <p:spPr bwMode="auto">
          <a:xfrm>
            <a:off x="1532620" y="4917188"/>
            <a:ext cx="7065786" cy="987087"/>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先進企業の取組紹介</a:t>
            </a:r>
          </a:p>
        </p:txBody>
      </p:sp>
      <p:sp>
        <p:nvSpPr>
          <p:cNvPr id="14" name="額縁 4">
            <a:extLst>
              <a:ext uri="{FF2B5EF4-FFF2-40B4-BE49-F238E27FC236}">
                <a16:creationId xmlns:a16="http://schemas.microsoft.com/office/drawing/2014/main" id="{0690278D-4310-D2EC-5BC1-A7C472BED982}"/>
              </a:ext>
            </a:extLst>
          </p:cNvPr>
          <p:cNvSpPr/>
          <p:nvPr/>
        </p:nvSpPr>
        <p:spPr>
          <a:xfrm>
            <a:off x="2161338" y="5253213"/>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17" name="角丸四角形 5">
            <a:extLst>
              <a:ext uri="{FF2B5EF4-FFF2-40B4-BE49-F238E27FC236}">
                <a16:creationId xmlns:a16="http://schemas.microsoft.com/office/drawing/2014/main" id="{70E4919F-E082-CF3D-20CE-3572C4E57D26}"/>
              </a:ext>
            </a:extLst>
          </p:cNvPr>
          <p:cNvSpPr/>
          <p:nvPr/>
        </p:nvSpPr>
        <p:spPr>
          <a:xfrm>
            <a:off x="7065624" y="5098029"/>
            <a:ext cx="1307756" cy="5850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参考資料</a:t>
            </a:r>
          </a:p>
        </p:txBody>
      </p:sp>
    </p:spTree>
    <p:extLst>
      <p:ext uri="{BB962C8B-B14F-4D97-AF65-F5344CB8AC3E}">
        <p14:creationId xmlns:p14="http://schemas.microsoft.com/office/powerpoint/2010/main" val="4210128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p:cNvSpPr txBox="1">
            <a:spLocks/>
          </p:cNvSpPr>
          <p:nvPr/>
        </p:nvSpPr>
        <p:spPr>
          <a:xfrm>
            <a:off x="363386" y="771787"/>
            <a:ext cx="6259104" cy="1393468"/>
          </a:xfrm>
          <a:prstGeom prst="rect">
            <a:avLst/>
          </a:prstGeom>
          <a:ln w="19050">
            <a:solidFill>
              <a:schemeClr val="tx1"/>
            </a:solidFill>
          </a:ln>
        </p:spPr>
        <p:txBody>
          <a:bodyPr vert="horz" lIns="91440" tIns="45720" rIns="91440" bIns="45720" rtlCol="0" anchor="ctr">
            <a:no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ct val="150000"/>
              </a:lnSpc>
              <a:spcBef>
                <a:spcPts val="0"/>
              </a:spcBef>
              <a:spcAft>
                <a:spcPts val="0"/>
              </a:spcAft>
              <a:buClrTx/>
              <a:buSzPct val="160000"/>
              <a:buFont typeface="Wingdings" pitchFamily="2" charset="2"/>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1" lang="ja-JP" altLang="en-US" sz="1600" b="0"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女性が元気に働き続けられる愛知</a:t>
            </a: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」の実現に向け、県庁内に部局横断的なプロジェクトチームを設置（</a:t>
            </a:r>
            <a:r>
              <a:rPr kumimoji="1"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2013</a:t>
            </a: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年９月～）し、全庁を挙げて女性の活躍促進プロジェクト事業を実施している。（</a:t>
            </a:r>
            <a:r>
              <a:rPr kumimoji="1" lang="en-US" altLang="ja-JP" sz="1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2026</a:t>
            </a:r>
            <a:r>
              <a:rPr kumimoji="1" lang="ja-JP" altLang="en-US" sz="1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年度 </a:t>
            </a:r>
            <a:r>
              <a:rPr kumimoji="1" lang="en-US" altLang="ja-JP" sz="1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54</a:t>
            </a:r>
            <a:r>
              <a:rPr kumimoji="1" lang="ja-JP" altLang="en-US" sz="1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事業</a:t>
            </a: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pic>
        <p:nvPicPr>
          <p:cNvPr id="26" name="図 25"/>
          <p:cNvPicPr/>
          <p:nvPr/>
        </p:nvPicPr>
        <p:blipFill>
          <a:blip r:embed="rId3" cstate="email">
            <a:extLst>
              <a:ext uri="{28A0092B-C50C-407E-A947-70E740481C1C}">
                <a14:useLocalDpi xmlns:a14="http://schemas.microsoft.com/office/drawing/2010/main"/>
              </a:ext>
            </a:extLst>
          </a:blip>
          <a:stretch>
            <a:fillRect/>
          </a:stretch>
        </p:blipFill>
        <p:spPr>
          <a:xfrm>
            <a:off x="6856895" y="731437"/>
            <a:ext cx="2712720" cy="1356360"/>
          </a:xfrm>
          <a:prstGeom prst="rect">
            <a:avLst/>
          </a:prstGeom>
        </p:spPr>
      </p:pic>
      <p:sp>
        <p:nvSpPr>
          <p:cNvPr id="27" name="テキスト ボックス 2"/>
          <p:cNvSpPr txBox="1"/>
          <p:nvPr/>
        </p:nvSpPr>
        <p:spPr>
          <a:xfrm>
            <a:off x="6831658" y="2176944"/>
            <a:ext cx="2994660" cy="3200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1" lang="ja-JP" altLang="en-US" sz="1000" b="0" i="0" u="none" strike="noStrike" kern="100" cap="none" spc="0" normalizeH="0" baseline="0" noProof="0" dirty="0">
                <a:ln>
                  <a:noFill/>
                </a:ln>
                <a:solidFill>
                  <a:prstClr val="black"/>
                </a:solidFill>
                <a:effectLst/>
                <a:uLnTx/>
                <a:uFillTx/>
                <a:latin typeface="Calibri"/>
                <a:ea typeface="ＭＳ ゴシック"/>
                <a:cs typeface="Times New Roman"/>
              </a:rPr>
              <a:t>あいち女性の活躍促進プロジェクトロゴマーク</a:t>
            </a:r>
            <a:endParaRPr kumimoji="1" lang="ja-JP" altLang="en-US" sz="1050" b="0" i="0" u="none" strike="noStrike" kern="100" cap="none" spc="0" normalizeH="0" baseline="0" noProof="0" dirty="0">
              <a:ln>
                <a:noFill/>
              </a:ln>
              <a:solidFill>
                <a:prstClr val="black"/>
              </a:solidFill>
              <a:effectLst/>
              <a:uLnTx/>
              <a:uFillTx/>
              <a:latin typeface="Calibri"/>
              <a:ea typeface="ＭＳ 明朝"/>
              <a:cs typeface="Times New Roman"/>
            </a:endParaRPr>
          </a:p>
        </p:txBody>
      </p:sp>
      <p:sp>
        <p:nvSpPr>
          <p:cNvPr id="28" name="コンテンツ プレースホルダー 2"/>
          <p:cNvSpPr txBox="1">
            <a:spLocks/>
          </p:cNvSpPr>
          <p:nvPr/>
        </p:nvSpPr>
        <p:spPr>
          <a:xfrm>
            <a:off x="373108" y="3338991"/>
            <a:ext cx="9260412" cy="2747222"/>
          </a:xfrm>
          <a:prstGeom prst="rect">
            <a:avLst/>
          </a:prstGeom>
          <a:ln>
            <a:noFill/>
          </a:ln>
        </p:spPr>
        <p:txBody>
          <a:bodyPr vert="horz" lIns="91440" tIns="45720" rIns="91440" bIns="45720" rtlCol="0" anchor="ctr">
            <a:no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ct val="150000"/>
              </a:lnSpc>
              <a:spcBef>
                <a:spcPct val="20000"/>
              </a:spcBef>
              <a:spcAft>
                <a:spcPts val="600"/>
              </a:spcAft>
              <a:buClrTx/>
              <a:buSzPct val="160000"/>
              <a:buFont typeface="Wingdings" pitchFamily="2" charset="2"/>
              <a:buNone/>
              <a:tabLst/>
              <a:defRPr/>
            </a:pPr>
            <a:r>
              <a:rPr kumimoji="1" lang="ja-JP" altLang="en-US" sz="14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endParaRPr kumimoji="1" lang="en-US" altLang="ja-JP" sz="14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13" name="テキスト ボックス 1"/>
          <p:cNvSpPr txBox="1"/>
          <p:nvPr/>
        </p:nvSpPr>
        <p:spPr>
          <a:xfrm>
            <a:off x="-27444" y="22649"/>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600" b="0" i="0" u="none" strike="noStrike" kern="100" cap="none" spc="0" normalizeH="0" baseline="0" noProof="0" dirty="0">
                <a:ln>
                  <a:noFill/>
                </a:ln>
                <a:solidFill>
                  <a:prstClr val="white"/>
                </a:solidFill>
                <a:effectLst/>
                <a:uLnTx/>
                <a:uFillTx/>
                <a:latin typeface="Calibri"/>
                <a:ea typeface="ＤＨＰ特太ゴシック体"/>
                <a:cs typeface="Times New Roman"/>
              </a:rPr>
              <a:t>あいち女性の活躍促進プロジェクト</a:t>
            </a:r>
          </a:p>
        </p:txBody>
      </p:sp>
      <p:grpSp>
        <p:nvGrpSpPr>
          <p:cNvPr id="37" name="グループ化 36">
            <a:extLst>
              <a:ext uri="{FF2B5EF4-FFF2-40B4-BE49-F238E27FC236}">
                <a16:creationId xmlns:a16="http://schemas.microsoft.com/office/drawing/2014/main" id="{904BC204-C54F-D4F3-8535-281877ACAA4A}"/>
              </a:ext>
            </a:extLst>
          </p:cNvPr>
          <p:cNvGrpSpPr/>
          <p:nvPr/>
        </p:nvGrpSpPr>
        <p:grpSpPr>
          <a:xfrm>
            <a:off x="587515" y="2499632"/>
            <a:ext cx="9514241" cy="4319037"/>
            <a:chOff x="469685" y="766098"/>
            <a:chExt cx="9514241" cy="4319037"/>
          </a:xfrm>
        </p:grpSpPr>
        <p:sp>
          <p:nvSpPr>
            <p:cNvPr id="38" name="Text Box 6" descr="50%">
              <a:extLst>
                <a:ext uri="{FF2B5EF4-FFF2-40B4-BE49-F238E27FC236}">
                  <a16:creationId xmlns:a16="http://schemas.microsoft.com/office/drawing/2014/main" id="{B950D7BF-3AC4-1A6E-7630-40BD47765F28}"/>
                </a:ext>
              </a:extLst>
            </p:cNvPr>
            <p:cNvSpPr txBox="1">
              <a:spLocks noChangeArrowheads="1"/>
            </p:cNvSpPr>
            <p:nvPr/>
          </p:nvSpPr>
          <p:spPr bwMode="auto">
            <a:xfrm>
              <a:off x="469685" y="766098"/>
              <a:ext cx="3465386"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女性の活躍に向けた気運の醸成</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39" name="Text Box 6" descr="50%">
              <a:extLst>
                <a:ext uri="{FF2B5EF4-FFF2-40B4-BE49-F238E27FC236}">
                  <a16:creationId xmlns:a16="http://schemas.microsoft.com/office/drawing/2014/main" id="{BE4B41D7-D147-5FCC-6230-60D42AD0B9DD}"/>
                </a:ext>
              </a:extLst>
            </p:cNvPr>
            <p:cNvSpPr txBox="1">
              <a:spLocks noChangeArrowheads="1"/>
            </p:cNvSpPr>
            <p:nvPr/>
          </p:nvSpPr>
          <p:spPr bwMode="auto">
            <a:xfrm>
              <a:off x="4807726" y="770538"/>
              <a:ext cx="3101391"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保育サービスの一層の充実</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0" name="Text Box 6" descr="50%">
              <a:extLst>
                <a:ext uri="{FF2B5EF4-FFF2-40B4-BE49-F238E27FC236}">
                  <a16:creationId xmlns:a16="http://schemas.microsoft.com/office/drawing/2014/main" id="{36E75904-C517-A14F-6677-48E93AC6C37B}"/>
                </a:ext>
              </a:extLst>
            </p:cNvPr>
            <p:cNvSpPr txBox="1">
              <a:spLocks noChangeArrowheads="1"/>
            </p:cNvSpPr>
            <p:nvPr/>
          </p:nvSpPr>
          <p:spPr bwMode="auto">
            <a:xfrm>
              <a:off x="469685" y="3659703"/>
              <a:ext cx="3491977"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ワーク･ライフ･バランスの推進</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1" name="Text Box 6" descr="50%">
              <a:extLst>
                <a:ext uri="{FF2B5EF4-FFF2-40B4-BE49-F238E27FC236}">
                  <a16:creationId xmlns:a16="http://schemas.microsoft.com/office/drawing/2014/main" id="{4A7C1A6C-A007-202E-DCB3-E4E6FE57DAB5}"/>
                </a:ext>
              </a:extLst>
            </p:cNvPr>
            <p:cNvSpPr txBox="1">
              <a:spLocks noChangeArrowheads="1"/>
            </p:cNvSpPr>
            <p:nvPr/>
          </p:nvSpPr>
          <p:spPr bwMode="auto">
            <a:xfrm>
              <a:off x="4825861" y="1534669"/>
              <a:ext cx="3339237"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女性の再就職及び起業の支援</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2" name="Text Box 6" descr="50%">
              <a:extLst>
                <a:ext uri="{FF2B5EF4-FFF2-40B4-BE49-F238E27FC236}">
                  <a16:creationId xmlns:a16="http://schemas.microsoft.com/office/drawing/2014/main" id="{65E1B3EB-CC26-58F5-63A6-C5F4A8E4A4CB}"/>
                </a:ext>
              </a:extLst>
            </p:cNvPr>
            <p:cNvSpPr txBox="1">
              <a:spLocks noChangeArrowheads="1"/>
            </p:cNvSpPr>
            <p:nvPr/>
          </p:nvSpPr>
          <p:spPr bwMode="auto">
            <a:xfrm>
              <a:off x="4835170" y="2412349"/>
              <a:ext cx="3667468"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女性の人材育成強化及び職域の拡大</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3" name="Text Box 6" descr="50%">
              <a:extLst>
                <a:ext uri="{FF2B5EF4-FFF2-40B4-BE49-F238E27FC236}">
                  <a16:creationId xmlns:a16="http://schemas.microsoft.com/office/drawing/2014/main" id="{201939D4-E656-5470-FDB8-A6A4A604B670}"/>
                </a:ext>
              </a:extLst>
            </p:cNvPr>
            <p:cNvSpPr txBox="1">
              <a:spLocks noChangeArrowheads="1"/>
            </p:cNvSpPr>
            <p:nvPr/>
          </p:nvSpPr>
          <p:spPr bwMode="auto">
            <a:xfrm>
              <a:off x="4835170" y="3313383"/>
              <a:ext cx="3960440" cy="277464"/>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女性のキャリア形成のための環境整備</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4" name="Text Box 6" descr="50%">
              <a:extLst>
                <a:ext uri="{FF2B5EF4-FFF2-40B4-BE49-F238E27FC236}">
                  <a16:creationId xmlns:a16="http://schemas.microsoft.com/office/drawing/2014/main" id="{CD71A950-5292-789D-3EEA-2C6D3AB3979C}"/>
                </a:ext>
              </a:extLst>
            </p:cNvPr>
            <p:cNvSpPr txBox="1">
              <a:spLocks noChangeArrowheads="1"/>
            </p:cNvSpPr>
            <p:nvPr/>
          </p:nvSpPr>
          <p:spPr bwMode="auto">
            <a:xfrm>
              <a:off x="4851226" y="4006772"/>
              <a:ext cx="1887839" cy="268022"/>
            </a:xfrm>
            <a:prstGeom prst="rect">
              <a:avLst/>
            </a:prstGeom>
            <a:solidFill>
              <a:srgbClr val="FF3838"/>
            </a:solidFill>
            <a:ln w="9525">
              <a:noFill/>
              <a:miter lim="800000"/>
              <a:headEnd/>
              <a:tailEnd/>
            </a:ln>
          </p:spPr>
          <p:txBody>
            <a:bodyPr wrap="square" lIns="17990" tIns="10795" rIns="17990" bIns="10795"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進路選択の支援</a:t>
              </a:r>
              <a:endParaRPr kumimoji="1" lang="en-US" altLang="ja-JP" sz="1600" b="1"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p:txBody>
        </p:sp>
        <p:sp>
          <p:nvSpPr>
            <p:cNvPr id="45" name="コンテンツ プレースホルダー 2">
              <a:extLst>
                <a:ext uri="{FF2B5EF4-FFF2-40B4-BE49-F238E27FC236}">
                  <a16:creationId xmlns:a16="http://schemas.microsoft.com/office/drawing/2014/main" id="{29314A27-5CD1-9EAD-E183-098EAE433F18}"/>
                </a:ext>
              </a:extLst>
            </p:cNvPr>
            <p:cNvSpPr txBox="1">
              <a:spLocks/>
            </p:cNvSpPr>
            <p:nvPr/>
          </p:nvSpPr>
          <p:spPr>
            <a:xfrm>
              <a:off x="4768752" y="1000475"/>
              <a:ext cx="3530085" cy="601300"/>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・病児・病後児保育の整備費・運営費補助</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・放課後児童クラブの整備費・運営費補助</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6" name="コンテンツ プレースホルダー 2">
              <a:extLst>
                <a:ext uri="{FF2B5EF4-FFF2-40B4-BE49-F238E27FC236}">
                  <a16:creationId xmlns:a16="http://schemas.microsoft.com/office/drawing/2014/main" id="{EFD6FF9D-A4AB-7F65-CF12-672DB9F81F06}"/>
                </a:ext>
              </a:extLst>
            </p:cNvPr>
            <p:cNvSpPr txBox="1">
              <a:spLocks/>
            </p:cNvSpPr>
            <p:nvPr/>
          </p:nvSpPr>
          <p:spPr>
            <a:xfrm>
              <a:off x="517329" y="3846958"/>
              <a:ext cx="3295990" cy="1117529"/>
            </a:xfrm>
            <a:prstGeom prst="rect">
              <a:avLst/>
            </a:prstGeom>
            <a:ln>
              <a:noFill/>
            </a:ln>
          </p:spPr>
          <p:txBody>
            <a:bodyPr vert="horz" lIns="91440" tIns="45720" rIns="91440" bIns="45720" rtlCol="0" anchor="ctr">
              <a:no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・男性の育児参画促進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・仕事と生活の両立支援の促進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・男性育児休業の取得促進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・テレワーク導入・定着支援</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・働き方改革の支援</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7" name="コンテンツ プレースホルダー 2">
              <a:extLst>
                <a:ext uri="{FF2B5EF4-FFF2-40B4-BE49-F238E27FC236}">
                  <a16:creationId xmlns:a16="http://schemas.microsoft.com/office/drawing/2014/main" id="{F380E20E-BE58-BBFB-A7EF-D654E9C5A59F}"/>
                </a:ext>
              </a:extLst>
            </p:cNvPr>
            <p:cNvSpPr txBox="1">
              <a:spLocks/>
            </p:cNvSpPr>
            <p:nvPr/>
          </p:nvSpPr>
          <p:spPr>
            <a:xfrm>
              <a:off x="4776801" y="1802691"/>
              <a:ext cx="5207125" cy="668001"/>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・出産、子育て等で離職した女性の再就職支援</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・看護職員の再就職支援（ナースセンターのサテライト展開）</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・女性起業家の創出・促進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8" name="コンテンツ プレースホルダー 2">
              <a:extLst>
                <a:ext uri="{FF2B5EF4-FFF2-40B4-BE49-F238E27FC236}">
                  <a16:creationId xmlns:a16="http://schemas.microsoft.com/office/drawing/2014/main" id="{2725674C-099E-5014-3D08-DF2BD83B7850}"/>
                </a:ext>
              </a:extLst>
            </p:cNvPr>
            <p:cNvSpPr txBox="1">
              <a:spLocks/>
            </p:cNvSpPr>
            <p:nvPr/>
          </p:nvSpPr>
          <p:spPr>
            <a:xfrm>
              <a:off x="4789025" y="2422507"/>
              <a:ext cx="5152680" cy="1101068"/>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・女性管理職養成セミナー等の開催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・市町村女性職員を対象とした、女性の活躍に係る意識啓発セミナーの開催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・女性農業者の政策や方針決定の場への参画支援</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9" name="コンテンツ プレースホルダー 2">
              <a:extLst>
                <a:ext uri="{FF2B5EF4-FFF2-40B4-BE49-F238E27FC236}">
                  <a16:creationId xmlns:a16="http://schemas.microsoft.com/office/drawing/2014/main" id="{BCF27C3F-E8E5-2E4F-90BB-6FFAED5D9A7E}"/>
                </a:ext>
              </a:extLst>
            </p:cNvPr>
            <p:cNvSpPr txBox="1">
              <a:spLocks/>
            </p:cNvSpPr>
            <p:nvPr/>
          </p:nvSpPr>
          <p:spPr>
            <a:xfrm>
              <a:off x="4767791" y="3448526"/>
              <a:ext cx="5108470" cy="748382"/>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・女性活躍のための環境支援セミナーの開催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・県庁における職員の意識改革</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0" name="コンテンツ プレースホルダー 2">
              <a:extLst>
                <a:ext uri="{FF2B5EF4-FFF2-40B4-BE49-F238E27FC236}">
                  <a16:creationId xmlns:a16="http://schemas.microsoft.com/office/drawing/2014/main" id="{AA9C30A1-0F0B-04C0-6888-75BCC7A25CC5}"/>
                </a:ext>
              </a:extLst>
            </p:cNvPr>
            <p:cNvSpPr txBox="1">
              <a:spLocks/>
            </p:cNvSpPr>
            <p:nvPr/>
          </p:nvSpPr>
          <p:spPr>
            <a:xfrm>
              <a:off x="4777359" y="4257604"/>
              <a:ext cx="3892074" cy="827531"/>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・理工系分野の女性応援（新規）</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・女子大学生への女性活躍推進企業の</a:t>
              </a:r>
              <a:r>
                <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PR</a:t>
              </a: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・男女共同参画を推進する高校生の育成</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・キャリア教育の推進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sp>
        <p:nvSpPr>
          <p:cNvPr id="51" name="コンテンツ プレースホルダー 2">
            <a:extLst>
              <a:ext uri="{FF2B5EF4-FFF2-40B4-BE49-F238E27FC236}">
                <a16:creationId xmlns:a16="http://schemas.microsoft.com/office/drawing/2014/main" id="{E966C971-6643-802C-AAB2-E5DA76BF4FD5}"/>
              </a:ext>
            </a:extLst>
          </p:cNvPr>
          <p:cNvSpPr txBox="1">
            <a:spLocks/>
          </p:cNvSpPr>
          <p:nvPr/>
        </p:nvSpPr>
        <p:spPr>
          <a:xfrm>
            <a:off x="635159" y="2838587"/>
            <a:ext cx="3629945" cy="2503520"/>
          </a:xfrm>
          <a:prstGeom prst="rect">
            <a:avLst/>
          </a:prstGeom>
          <a:ln>
            <a:noFill/>
          </a:ln>
        </p:spPr>
        <p:txBody>
          <a:bodyPr vert="horz" lIns="91440" tIns="45720" rIns="91440" bIns="45720" rtlCol="0" anchor="ctr">
            <a:no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・次期男女共同参画プランの周知・啓発（新規）</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・あいち女性の活躍促進会議の開催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・あいち女性の活躍促進サミットの開催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・「女性の活躍促進宣言」の募集</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あいち女性輝きカンパニー</a:t>
            </a:r>
            <a:r>
              <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の認証</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・コーディネーターによる企業の取組支援</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・女性の活躍プロモーションリーダーと連携</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した中小企業の取組促進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・あいち女性輝きカンパニーの認証取得促進（新規）</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・女性の活躍企業の魅力発信</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・あいち国際女性映画祭の開催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・愛知の住みやすさの発信</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・あいち･ウーマノミクス研究会の開催</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・東三河地域におけるフェムテック産業の推進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base" latinLnBrk="0" hangingPunct="1">
              <a:lnSpc>
                <a:spcPts val="1300"/>
              </a:lnSpc>
              <a:spcBef>
                <a:spcPts val="0"/>
              </a:spcBef>
              <a:spcAft>
                <a:spcPts val="0"/>
              </a:spcAft>
              <a:buClrTx/>
              <a:buSzPct val="160000"/>
              <a:buFont typeface="Wingdings"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・首都圏等からのＵＩＪターン促進</a:t>
            </a:r>
            <a:endPar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 name="スライド番号プレースホルダー 1">
            <a:extLst>
              <a:ext uri="{FF2B5EF4-FFF2-40B4-BE49-F238E27FC236}">
                <a16:creationId xmlns:a16="http://schemas.microsoft.com/office/drawing/2014/main" id="{BFF1AA3A-7E0D-458A-37D8-528902892379}"/>
              </a:ext>
            </a:extLst>
          </p:cNvPr>
          <p:cNvSpPr>
            <a:spLocks noGrp="1"/>
          </p:cNvSpPr>
          <p:nvPr>
            <p:ph type="sldNum" sz="quarter" idx="12"/>
          </p:nvPr>
        </p:nvSpPr>
        <p:spPr>
          <a:xfrm>
            <a:off x="9316281" y="6482976"/>
            <a:ext cx="587269" cy="365125"/>
          </a:xfrm>
        </p:spPr>
        <p:txBody>
          <a:bodyPr/>
          <a:lstStyle/>
          <a:p>
            <a:fld id="{C4CC17EB-06DE-4DDF-974E-408DE1A5E8EF}" type="slidenum">
              <a:rPr lang="ja-JP" altLang="en-US" sz="900" smtClean="0">
                <a:solidFill>
                  <a:schemeClr val="tx1"/>
                </a:solidFill>
                <a:latin typeface="ＭＳ Ｐ明朝" panose="02020600040205080304" pitchFamily="18" charset="-128"/>
                <a:ea typeface="ＭＳ Ｐ明朝" panose="02020600040205080304" pitchFamily="18" charset="-128"/>
              </a:rPr>
              <a:pPr/>
              <a:t>19</a:t>
            </a:fld>
            <a:endParaRPr lang="ja-JP" altLang="en-US" sz="900" dirty="0">
              <a:solidFill>
                <a:schemeClr val="tx1"/>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091140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579350849"/>
              </p:ext>
            </p:extLst>
          </p:nvPr>
        </p:nvGraphicFramePr>
        <p:xfrm>
          <a:off x="4803655" y="1033605"/>
          <a:ext cx="5077792" cy="2112159"/>
        </p:xfrm>
        <a:graphic>
          <a:graphicData uri="http://schemas.openxmlformats.org/drawingml/2006/table">
            <a:tbl>
              <a:tblPr firstRow="1" firstCol="1" bandRow="1"/>
              <a:tblGrid>
                <a:gridCol w="172988">
                  <a:extLst>
                    <a:ext uri="{9D8B030D-6E8A-4147-A177-3AD203B41FA5}">
                      <a16:colId xmlns:a16="http://schemas.microsoft.com/office/drawing/2014/main" val="3563346584"/>
                    </a:ext>
                  </a:extLst>
                </a:gridCol>
                <a:gridCol w="4904804">
                  <a:extLst>
                    <a:ext uri="{9D8B030D-6E8A-4147-A177-3AD203B41FA5}">
                      <a16:colId xmlns:a16="http://schemas.microsoft.com/office/drawing/2014/main" val="2910276980"/>
                    </a:ext>
                  </a:extLst>
                </a:gridCol>
              </a:tblGrid>
              <a:tr h="294789">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endParaRPr lang="en-US" altLang="ja-JP" sz="1400" b="0" kern="100" dirty="0">
                        <a:solidFill>
                          <a:schemeClr val="tx1"/>
                        </a:solidFill>
                        <a:effectLst/>
                        <a:latin typeface="HGPｺﾞｼｯｸM" panose="020B0600000000000000" pitchFamily="50" charset="-128"/>
                        <a:ea typeface="HGPｺﾞｼｯｸM" panose="020B0600000000000000" pitchFamily="50"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777621812"/>
                  </a:ext>
                </a:extLst>
              </a:tr>
              <a:tr h="1449270">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kern="1200">
                          <a:solidFill>
                            <a:schemeClr val="dk1"/>
                          </a:solidFill>
                          <a:latin typeface="Calibri" panose="020F0502020204030204"/>
                        </a:defRPr>
                      </a:lvl1pPr>
                      <a:lvl2pPr marL="457062" algn="l" defTabSz="914125" rtl="0" eaLnBrk="1" latinLnBrk="0" hangingPunct="1">
                        <a:defRPr kumimoji="1" sz="1800" kern="1200">
                          <a:solidFill>
                            <a:schemeClr val="dk1"/>
                          </a:solidFill>
                          <a:latin typeface="Calibri" panose="020F0502020204030204"/>
                        </a:defRPr>
                      </a:lvl2pPr>
                      <a:lvl3pPr marL="914125" algn="l" defTabSz="914125" rtl="0" eaLnBrk="1" latinLnBrk="0" hangingPunct="1">
                        <a:defRPr kumimoji="1" sz="1800" kern="1200">
                          <a:solidFill>
                            <a:schemeClr val="dk1"/>
                          </a:solidFill>
                          <a:latin typeface="Calibri" panose="020F0502020204030204"/>
                        </a:defRPr>
                      </a:lvl3pPr>
                      <a:lvl4pPr marL="1371187" algn="l" defTabSz="914125" rtl="0" eaLnBrk="1" latinLnBrk="0" hangingPunct="1">
                        <a:defRPr kumimoji="1" sz="1800" kern="1200">
                          <a:solidFill>
                            <a:schemeClr val="dk1"/>
                          </a:solidFill>
                          <a:latin typeface="Calibri" panose="020F0502020204030204"/>
                        </a:defRPr>
                      </a:lvl4pPr>
                      <a:lvl5pPr marL="1828250" algn="l" defTabSz="914125" rtl="0" eaLnBrk="1" latinLnBrk="0" hangingPunct="1">
                        <a:defRPr kumimoji="1" sz="1800" kern="1200">
                          <a:solidFill>
                            <a:schemeClr val="dk1"/>
                          </a:solidFill>
                          <a:latin typeface="Calibri" panose="020F0502020204030204"/>
                        </a:defRPr>
                      </a:lvl5pPr>
                      <a:lvl6pPr marL="2285312" algn="l" defTabSz="914125" rtl="0" eaLnBrk="1" latinLnBrk="0" hangingPunct="1">
                        <a:defRPr kumimoji="1" sz="1800" kern="1200">
                          <a:solidFill>
                            <a:schemeClr val="dk1"/>
                          </a:solidFill>
                          <a:latin typeface="Calibri" panose="020F0502020204030204"/>
                        </a:defRPr>
                      </a:lvl6pPr>
                      <a:lvl7pPr marL="2742375" algn="l" defTabSz="914125" rtl="0" eaLnBrk="1" latinLnBrk="0" hangingPunct="1">
                        <a:defRPr kumimoji="1" sz="1800" kern="1200">
                          <a:solidFill>
                            <a:schemeClr val="dk1"/>
                          </a:solidFill>
                          <a:latin typeface="Calibri" panose="020F0502020204030204"/>
                        </a:defRPr>
                      </a:lvl7pPr>
                      <a:lvl8pPr marL="3199437" algn="l" defTabSz="914125" rtl="0" eaLnBrk="1" latinLnBrk="0" hangingPunct="1">
                        <a:defRPr kumimoji="1" sz="1800" kern="1200">
                          <a:solidFill>
                            <a:schemeClr val="dk1"/>
                          </a:solidFill>
                          <a:latin typeface="Calibri" panose="020F0502020204030204"/>
                        </a:defRPr>
                      </a:lvl8pPr>
                      <a:lvl9pPr marL="3656500" algn="l" defTabSz="914125" rtl="0" eaLnBrk="1" latinLnBrk="0" hangingPunct="1">
                        <a:defRPr kumimoji="1" sz="1800" kern="1200">
                          <a:solidFill>
                            <a:schemeClr val="dk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r>
                        <a:rPr lang="ja-JP" altLang="ja-JP" sz="1800" b="1" kern="100" dirty="0">
                          <a:solidFill>
                            <a:srgbClr val="FF3838"/>
                          </a:solidFill>
                          <a:effectLst/>
                          <a:latin typeface="ＤＦ特太ゴシック体" panose="020B0509000000000000" pitchFamily="49" charset="-128"/>
                          <a:ea typeface="ＤＦ特太ゴシック体" panose="020B0509000000000000" pitchFamily="49" charset="-128"/>
                        </a:rPr>
                        <a:t>応募方法</a:t>
                      </a:r>
                      <a:endParaRPr lang="en-US" altLang="ja-JP" sz="1800" b="1" kern="100" dirty="0">
                        <a:solidFill>
                          <a:srgbClr val="FF3838"/>
                        </a:solidFill>
                        <a:effectLst/>
                        <a:latin typeface="ＤＦ特太ゴシック体" panose="020B0509000000000000" pitchFamily="49" charset="-128"/>
                        <a:ea typeface="ＤＦ特太ゴシック体" panose="020B0509000000000000" pitchFamily="49" charset="-128"/>
                      </a:endParaRPr>
                    </a:p>
                    <a:p>
                      <a:pPr algn="just">
                        <a:lnSpc>
                          <a:spcPct val="150000"/>
                        </a:lnSpc>
                        <a:spcAft>
                          <a:spcPts val="0"/>
                        </a:spcAft>
                      </a:pPr>
                      <a:r>
                        <a:rPr lang="ja-JP" sz="1600" b="0" kern="100" dirty="0">
                          <a:effectLst/>
                          <a:latin typeface="HGPｺﾞｼｯｸM" panose="020B0600000000000000" pitchFamily="50" charset="-128"/>
                          <a:ea typeface="HGPｺﾞｼｯｸM" panose="020B0600000000000000" pitchFamily="50" charset="-128"/>
                        </a:rPr>
                        <a:t>宣言様式に、女性の活躍促進に向けた「組織トップからのメッセージ」や「今後の取組内容」など、企業の実情に応じて自由に記載いただき、</a:t>
                      </a:r>
                      <a:r>
                        <a:rPr lang="ja-JP" altLang="en-US" sz="1600" b="0" kern="100" dirty="0">
                          <a:effectLst/>
                          <a:latin typeface="HGPｺﾞｼｯｸM" panose="020B0600000000000000" pitchFamily="50" charset="-128"/>
                          <a:ea typeface="HGPｺﾞｼｯｸM" panose="020B0600000000000000" pitchFamily="50" charset="-128"/>
                        </a:rPr>
                        <a:t>愛知県</a:t>
                      </a:r>
                      <a:r>
                        <a:rPr lang="ja-JP" sz="1600" b="0" kern="100" dirty="0">
                          <a:effectLst/>
                          <a:latin typeface="HGPｺﾞｼｯｸM" panose="020B0600000000000000" pitchFamily="50" charset="-128"/>
                          <a:ea typeface="HGPｺﾞｼｯｸM" panose="020B0600000000000000" pitchFamily="50" charset="-128"/>
                        </a:rPr>
                        <a:t>男女共同参画推進課に提出してください</a:t>
                      </a:r>
                      <a:r>
                        <a:rPr lang="ja-JP" altLang="en-US" sz="1600" b="0" kern="100" dirty="0">
                          <a:effectLst/>
                          <a:latin typeface="HGPｺﾞｼｯｸM" panose="020B0600000000000000" pitchFamily="50" charset="-128"/>
                          <a:ea typeface="HGPｺﾞｼｯｸM" panose="020B0600000000000000" pitchFamily="50" charset="-128"/>
                        </a:rPr>
                        <a:t>。</a:t>
                      </a:r>
                      <a:endParaRPr lang="ja-JP" sz="1400" b="0" kern="100" dirty="0">
                        <a:effectLst/>
                        <a:latin typeface="HGPｺﾞｼｯｸM" panose="020B0600000000000000" pitchFamily="50" charset="-128"/>
                        <a:ea typeface="HGPｺﾞｼｯｸM" panose="020B0600000000000000" pitchFamily="50"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884489192"/>
                  </a:ext>
                </a:extLst>
              </a:tr>
            </a:tbl>
          </a:graphicData>
        </a:graphic>
      </p:graphicFrame>
      <p:sp>
        <p:nvSpPr>
          <p:cNvPr id="9" name="Rectangle 2"/>
          <p:cNvSpPr>
            <a:spLocks noChangeArrowheads="1"/>
          </p:cNvSpPr>
          <p:nvPr/>
        </p:nvSpPr>
        <p:spPr bwMode="auto">
          <a:xfrm>
            <a:off x="135016" y="892930"/>
            <a:ext cx="10128574" cy="510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lnSpc>
                <a:spcPct val="150000"/>
              </a:lnSpc>
            </a:pPr>
            <a:r>
              <a:rPr kumimoji="0" lang="ja-JP" altLang="ja-JP" sz="2000" dirty="0">
                <a:solidFill>
                  <a:prstClr val="black"/>
                </a:solidFill>
                <a:latin typeface="HGPｺﾞｼｯｸM" panose="020B0600000000000000" pitchFamily="50" charset="-128"/>
                <a:ea typeface="HGPｺﾞｼｯｸM" panose="020B0600000000000000" pitchFamily="50" charset="-128"/>
                <a:cs typeface="Times New Roman" panose="02020603050405020304" pitchFamily="18" charset="0"/>
              </a:rPr>
              <a:t>女性の活躍促進に向けた取組を表明する「宣言」を県内の企業等から募集し</a:t>
            </a:r>
            <a:r>
              <a:rPr kumimoji="0" lang="ja-JP" altLang="en-US" sz="2000" dirty="0">
                <a:solidFill>
                  <a:prstClr val="black"/>
                </a:solidFill>
                <a:latin typeface="HGPｺﾞｼｯｸM" panose="020B0600000000000000" pitchFamily="50" charset="-128"/>
                <a:ea typeface="HGPｺﾞｼｯｸM" panose="020B0600000000000000" pitchFamily="50" charset="-128"/>
                <a:cs typeface="Times New Roman" panose="02020603050405020304" pitchFamily="18" charset="0"/>
              </a:rPr>
              <a:t>てい</a:t>
            </a:r>
            <a:r>
              <a:rPr kumimoji="0" lang="ja-JP" altLang="ja-JP" sz="2000" dirty="0">
                <a:solidFill>
                  <a:prstClr val="black"/>
                </a:solidFill>
                <a:latin typeface="HGPｺﾞｼｯｸM" panose="020B0600000000000000" pitchFamily="50" charset="-128"/>
                <a:ea typeface="HGPｺﾞｼｯｸM" panose="020B0600000000000000" pitchFamily="50" charset="-128"/>
                <a:cs typeface="Times New Roman" panose="02020603050405020304" pitchFamily="18" charset="0"/>
              </a:rPr>
              <a:t>ます。</a:t>
            </a:r>
            <a:endParaRPr kumimoji="0" lang="ja-JP" altLang="ja-JP" sz="1200" dirty="0">
              <a:solidFill>
                <a:prstClr val="black"/>
              </a:solidFill>
              <a:latin typeface="HGPｺﾞｼｯｸM" panose="020B0600000000000000" pitchFamily="50" charset="-128"/>
              <a:ea typeface="HGPｺﾞｼｯｸM" panose="020B0600000000000000"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1650587806"/>
              </p:ext>
            </p:extLst>
          </p:nvPr>
        </p:nvGraphicFramePr>
        <p:xfrm>
          <a:off x="143076" y="1403775"/>
          <a:ext cx="4454354" cy="1010837"/>
        </p:xfrm>
        <a:graphic>
          <a:graphicData uri="http://schemas.openxmlformats.org/drawingml/2006/table">
            <a:tbl>
              <a:tblPr firstRow="1" firstCol="1" bandRow="1"/>
              <a:tblGrid>
                <a:gridCol w="172974">
                  <a:extLst>
                    <a:ext uri="{9D8B030D-6E8A-4147-A177-3AD203B41FA5}">
                      <a16:colId xmlns:a16="http://schemas.microsoft.com/office/drawing/2014/main" val="3563346584"/>
                    </a:ext>
                  </a:extLst>
                </a:gridCol>
                <a:gridCol w="4281380">
                  <a:extLst>
                    <a:ext uri="{9D8B030D-6E8A-4147-A177-3AD203B41FA5}">
                      <a16:colId xmlns:a16="http://schemas.microsoft.com/office/drawing/2014/main" val="2910276980"/>
                    </a:ext>
                  </a:extLst>
                </a:gridCol>
              </a:tblGrid>
              <a:tr h="654180">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r>
                        <a:rPr lang="ja-JP" altLang="en-US" sz="1800" dirty="0">
                          <a:solidFill>
                            <a:srgbClr val="FF3838"/>
                          </a:solidFill>
                          <a:effectLst/>
                          <a:latin typeface="ＤＦ特太ゴシック体" panose="020B0509000000000000" pitchFamily="49" charset="-128"/>
                          <a:ea typeface="ＤＦ特太ゴシック体" panose="020B0509000000000000" pitchFamily="49" charset="-128"/>
                        </a:rPr>
                        <a:t>対　象</a:t>
                      </a:r>
                      <a:r>
                        <a:rPr lang="ja-JP" altLang="ja-JP" sz="1800" b="1" kern="100" dirty="0">
                          <a:solidFill>
                            <a:srgbClr val="FF6699"/>
                          </a:solidFill>
                          <a:effectLst/>
                          <a:latin typeface="HGPｺﾞｼｯｸM" panose="020B0600000000000000" pitchFamily="50" charset="-128"/>
                          <a:ea typeface="HGPｺﾞｼｯｸM" panose="020B0600000000000000" pitchFamily="50" charset="-128"/>
                        </a:rPr>
                        <a:t>　</a:t>
                      </a:r>
                      <a:endParaRPr lang="ja-JP" altLang="ja-JP" sz="1400" b="1" kern="100" dirty="0">
                        <a:solidFill>
                          <a:srgbClr val="FF6699"/>
                        </a:solidFill>
                        <a:effectLst/>
                        <a:latin typeface="HGPｺﾞｼｯｸM" panose="020B0600000000000000" pitchFamily="50" charset="-128"/>
                        <a:ea typeface="HGPｺﾞｼｯｸM" panose="020B0600000000000000" pitchFamily="50" charset="-128"/>
                        <a:cs typeface="Times New Roman" panose="02020603050405020304" pitchFamily="18" charset="0"/>
                      </a:endParaRPr>
                    </a:p>
                    <a:p>
                      <a:pPr algn="just">
                        <a:lnSpc>
                          <a:spcPct val="150000"/>
                        </a:lnSpc>
                        <a:spcAft>
                          <a:spcPts val="0"/>
                        </a:spcAft>
                      </a:pPr>
                      <a:r>
                        <a:rPr lang="ja-JP" sz="1600" b="0" kern="100" dirty="0">
                          <a:solidFill>
                            <a:schemeClr val="tx1"/>
                          </a:solidFill>
                          <a:effectLst/>
                          <a:latin typeface="HGPｺﾞｼｯｸM" panose="020B0600000000000000" pitchFamily="50" charset="-128"/>
                          <a:ea typeface="HGPｺﾞｼｯｸM" panose="020B0600000000000000" pitchFamily="50" charset="-128"/>
                        </a:rPr>
                        <a:t>愛知県内に事業所がある企業・事業者・団体</a:t>
                      </a:r>
                      <a:endParaRPr lang="en-US" altLang="ja-JP" sz="1600" b="0" kern="100" dirty="0">
                        <a:solidFill>
                          <a:schemeClr val="tx1"/>
                        </a:solidFill>
                        <a:effectLst/>
                        <a:latin typeface="HGPｺﾞｼｯｸM" panose="020B0600000000000000" pitchFamily="50" charset="-128"/>
                        <a:ea typeface="HGPｺﾞｼｯｸM" panose="020B0600000000000000" pitchFamily="50"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777621812"/>
                  </a:ext>
                </a:extLst>
              </a:tr>
              <a:tr h="290747">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kern="1200">
                          <a:solidFill>
                            <a:schemeClr val="dk1"/>
                          </a:solidFill>
                          <a:latin typeface="Calibri" panose="020F0502020204030204"/>
                        </a:defRPr>
                      </a:lvl1pPr>
                      <a:lvl2pPr marL="457062" algn="l" defTabSz="914125" rtl="0" eaLnBrk="1" latinLnBrk="0" hangingPunct="1">
                        <a:defRPr kumimoji="1" sz="1800" kern="1200">
                          <a:solidFill>
                            <a:schemeClr val="dk1"/>
                          </a:solidFill>
                          <a:latin typeface="Calibri" panose="020F0502020204030204"/>
                        </a:defRPr>
                      </a:lvl2pPr>
                      <a:lvl3pPr marL="914125" algn="l" defTabSz="914125" rtl="0" eaLnBrk="1" latinLnBrk="0" hangingPunct="1">
                        <a:defRPr kumimoji="1" sz="1800" kern="1200">
                          <a:solidFill>
                            <a:schemeClr val="dk1"/>
                          </a:solidFill>
                          <a:latin typeface="Calibri" panose="020F0502020204030204"/>
                        </a:defRPr>
                      </a:lvl3pPr>
                      <a:lvl4pPr marL="1371187" algn="l" defTabSz="914125" rtl="0" eaLnBrk="1" latinLnBrk="0" hangingPunct="1">
                        <a:defRPr kumimoji="1" sz="1800" kern="1200">
                          <a:solidFill>
                            <a:schemeClr val="dk1"/>
                          </a:solidFill>
                          <a:latin typeface="Calibri" panose="020F0502020204030204"/>
                        </a:defRPr>
                      </a:lvl4pPr>
                      <a:lvl5pPr marL="1828250" algn="l" defTabSz="914125" rtl="0" eaLnBrk="1" latinLnBrk="0" hangingPunct="1">
                        <a:defRPr kumimoji="1" sz="1800" kern="1200">
                          <a:solidFill>
                            <a:schemeClr val="dk1"/>
                          </a:solidFill>
                          <a:latin typeface="Calibri" panose="020F0502020204030204"/>
                        </a:defRPr>
                      </a:lvl5pPr>
                      <a:lvl6pPr marL="2285312" algn="l" defTabSz="914125" rtl="0" eaLnBrk="1" latinLnBrk="0" hangingPunct="1">
                        <a:defRPr kumimoji="1" sz="1800" kern="1200">
                          <a:solidFill>
                            <a:schemeClr val="dk1"/>
                          </a:solidFill>
                          <a:latin typeface="Calibri" panose="020F0502020204030204"/>
                        </a:defRPr>
                      </a:lvl6pPr>
                      <a:lvl7pPr marL="2742375" algn="l" defTabSz="914125" rtl="0" eaLnBrk="1" latinLnBrk="0" hangingPunct="1">
                        <a:defRPr kumimoji="1" sz="1800" kern="1200">
                          <a:solidFill>
                            <a:schemeClr val="dk1"/>
                          </a:solidFill>
                          <a:latin typeface="Calibri" panose="020F0502020204030204"/>
                        </a:defRPr>
                      </a:lvl7pPr>
                      <a:lvl8pPr marL="3199437" algn="l" defTabSz="914125" rtl="0" eaLnBrk="1" latinLnBrk="0" hangingPunct="1">
                        <a:defRPr kumimoji="1" sz="1800" kern="1200">
                          <a:solidFill>
                            <a:schemeClr val="dk1"/>
                          </a:solidFill>
                          <a:latin typeface="Calibri" panose="020F0502020204030204"/>
                        </a:defRPr>
                      </a:lvl8pPr>
                      <a:lvl9pPr marL="3656500" algn="l" defTabSz="914125" rtl="0" eaLnBrk="1" latinLnBrk="0" hangingPunct="1">
                        <a:defRPr kumimoji="1" sz="1800" kern="1200">
                          <a:solidFill>
                            <a:schemeClr val="dk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endParaRPr lang="ja-JP" sz="1400" b="0" kern="100" dirty="0">
                        <a:effectLst/>
                        <a:latin typeface="HGPｺﾞｼｯｸM" panose="020B0600000000000000" pitchFamily="50" charset="-128"/>
                        <a:ea typeface="HGPｺﾞｼｯｸM" panose="020B0600000000000000" pitchFamily="50"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884489192"/>
                  </a:ext>
                </a:extLst>
              </a:tr>
            </a:tbl>
          </a:graphicData>
        </a:graphic>
      </p:graphicFrame>
      <p:graphicFrame>
        <p:nvGraphicFramePr>
          <p:cNvPr id="11" name="表 10"/>
          <p:cNvGraphicFramePr>
            <a:graphicFrameLocks noGrp="1"/>
          </p:cNvGraphicFramePr>
          <p:nvPr/>
        </p:nvGraphicFramePr>
        <p:xfrm>
          <a:off x="143075" y="2147568"/>
          <a:ext cx="4801176" cy="3570842"/>
        </p:xfrm>
        <a:graphic>
          <a:graphicData uri="http://schemas.openxmlformats.org/drawingml/2006/table">
            <a:tbl>
              <a:tblPr firstRow="1" firstCol="1" bandRow="1"/>
              <a:tblGrid>
                <a:gridCol w="186442">
                  <a:extLst>
                    <a:ext uri="{9D8B030D-6E8A-4147-A177-3AD203B41FA5}">
                      <a16:colId xmlns:a16="http://schemas.microsoft.com/office/drawing/2014/main" val="3563346584"/>
                    </a:ext>
                  </a:extLst>
                </a:gridCol>
                <a:gridCol w="4614734">
                  <a:extLst>
                    <a:ext uri="{9D8B030D-6E8A-4147-A177-3AD203B41FA5}">
                      <a16:colId xmlns:a16="http://schemas.microsoft.com/office/drawing/2014/main" val="2910276980"/>
                    </a:ext>
                  </a:extLst>
                </a:gridCol>
              </a:tblGrid>
              <a:tr h="2347270">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r>
                        <a:rPr lang="ja-JP" altLang="en-US" sz="1800" dirty="0">
                          <a:solidFill>
                            <a:srgbClr val="FF3838"/>
                          </a:solidFill>
                          <a:effectLst/>
                          <a:latin typeface="ＤＦ特太ゴシック体" panose="020B0509000000000000" pitchFamily="49" charset="-128"/>
                          <a:ea typeface="ＤＦ特太ゴシック体" panose="020B0509000000000000" pitchFamily="49" charset="-128"/>
                        </a:rPr>
                        <a:t>メリット</a:t>
                      </a:r>
                      <a:r>
                        <a:rPr lang="ja-JP" altLang="ja-JP" sz="1800" b="1" kern="100" dirty="0">
                          <a:solidFill>
                            <a:srgbClr val="FF6699"/>
                          </a:solidFill>
                          <a:effectLst/>
                          <a:latin typeface="HGPｺﾞｼｯｸM" panose="020B0600000000000000" pitchFamily="50" charset="-128"/>
                          <a:ea typeface="HGPｺﾞｼｯｸM" panose="020B0600000000000000" pitchFamily="50" charset="-128"/>
                        </a:rPr>
                        <a:t>　</a:t>
                      </a:r>
                      <a:endParaRPr lang="ja-JP" altLang="ja-JP" sz="1400" b="1" kern="100" dirty="0">
                        <a:solidFill>
                          <a:srgbClr val="FF6699"/>
                        </a:solidFill>
                        <a:effectLst/>
                        <a:latin typeface="HGPｺﾞｼｯｸM" panose="020B0600000000000000" pitchFamily="50" charset="-128"/>
                        <a:ea typeface="HGPｺﾞｼｯｸM" panose="020B0600000000000000" pitchFamily="50" charset="-128"/>
                        <a:cs typeface="Times New Roman" panose="02020603050405020304" pitchFamily="18" charset="0"/>
                      </a:endParaRPr>
                    </a:p>
                    <a:p>
                      <a:pPr algn="just">
                        <a:lnSpc>
                          <a:spcPct val="150000"/>
                        </a:lnSpc>
                        <a:spcAft>
                          <a:spcPts val="0"/>
                        </a:spcAft>
                      </a:pPr>
                      <a:r>
                        <a:rPr lang="ja-JP" altLang="en-US" sz="1600" b="0" kern="100" dirty="0">
                          <a:solidFill>
                            <a:schemeClr val="tx1"/>
                          </a:solidFill>
                          <a:effectLst/>
                          <a:latin typeface="+mn-ea"/>
                          <a:ea typeface="+mn-ea"/>
                        </a:rPr>
                        <a:t>・</a:t>
                      </a: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県の</a:t>
                      </a:r>
                      <a:r>
                        <a:rPr lang="en-US" altLang="ja-JP" sz="1600" b="0" kern="100" dirty="0">
                          <a:solidFill>
                            <a:schemeClr val="tx1"/>
                          </a:solidFill>
                          <a:effectLst/>
                          <a:latin typeface="HGPｺﾞｼｯｸM" panose="020B0600000000000000" pitchFamily="50" charset="-128"/>
                          <a:ea typeface="HGPｺﾞｼｯｸM" panose="020B0600000000000000" pitchFamily="50" charset="-128"/>
                        </a:rPr>
                        <a:t>Web</a:t>
                      </a: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ページに宣言企業等を掲載</a:t>
                      </a:r>
                      <a:endParaRPr lang="en-US" altLang="ja-JP" sz="1600" b="0" kern="100" dirty="0">
                        <a:solidFill>
                          <a:schemeClr val="tx1"/>
                        </a:solidFill>
                        <a:effectLst/>
                        <a:latin typeface="HGPｺﾞｼｯｸM" panose="020B0600000000000000" pitchFamily="50" charset="-128"/>
                        <a:ea typeface="HGPｺﾞｼｯｸM" panose="020B0600000000000000" pitchFamily="50" charset="-128"/>
                      </a:endParaRPr>
                    </a:p>
                    <a:p>
                      <a:pPr algn="just">
                        <a:lnSpc>
                          <a:spcPct val="150000"/>
                        </a:lnSpc>
                        <a:spcAft>
                          <a:spcPts val="0"/>
                        </a:spcAft>
                      </a:pPr>
                      <a:r>
                        <a:rPr lang="ja-JP" altLang="en-US" sz="1600" b="0" kern="100" dirty="0">
                          <a:solidFill>
                            <a:schemeClr val="tx1"/>
                          </a:solidFill>
                          <a:effectLst/>
                          <a:latin typeface="+mn-ea"/>
                          <a:ea typeface="+mn-ea"/>
                        </a:rPr>
                        <a:t>・</a:t>
                      </a: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愛知県の公契約に係る入札等において、社会的価値を有する企業として評価</a:t>
                      </a:r>
                    </a:p>
                    <a:p>
                      <a:pPr algn="just">
                        <a:lnSpc>
                          <a:spcPct val="150000"/>
                        </a:lnSpc>
                        <a:spcAft>
                          <a:spcPts val="0"/>
                        </a:spcAft>
                      </a:pPr>
                      <a:r>
                        <a:rPr lang="ja-JP" altLang="en-US" sz="1600" b="0" kern="100" dirty="0">
                          <a:solidFill>
                            <a:schemeClr val="tx1"/>
                          </a:solidFill>
                          <a:effectLst/>
                          <a:latin typeface="+mn-ea"/>
                          <a:ea typeface="+mn-ea"/>
                        </a:rPr>
                        <a:t>・</a:t>
                      </a: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就職説明会、県内大学の就職窓口、県関係施設　</a:t>
                      </a:r>
                      <a:endParaRPr lang="en-US" altLang="ja-JP" sz="1600" b="0" kern="100" dirty="0">
                        <a:solidFill>
                          <a:schemeClr val="tx1"/>
                        </a:solidFill>
                        <a:effectLst/>
                        <a:latin typeface="HGPｺﾞｼｯｸM" panose="020B0600000000000000" pitchFamily="50" charset="-128"/>
                        <a:ea typeface="HGPｺﾞｼｯｸM" panose="020B0600000000000000" pitchFamily="50" charset="-128"/>
                      </a:endParaRPr>
                    </a:p>
                    <a:p>
                      <a:pPr algn="just">
                        <a:lnSpc>
                          <a:spcPct val="150000"/>
                        </a:lnSpc>
                        <a:spcAft>
                          <a:spcPts val="0"/>
                        </a:spcAft>
                      </a:pP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　等で宣言企業等の名簿を配布</a:t>
                      </a:r>
                    </a:p>
                    <a:p>
                      <a:pPr algn="just">
                        <a:lnSpc>
                          <a:spcPct val="150000"/>
                        </a:lnSpc>
                        <a:spcAft>
                          <a:spcPts val="0"/>
                        </a:spcAft>
                      </a:pPr>
                      <a:r>
                        <a:rPr lang="ja-JP" altLang="en-US" sz="1600" b="0" kern="100" dirty="0">
                          <a:solidFill>
                            <a:schemeClr val="tx1"/>
                          </a:solidFill>
                          <a:effectLst/>
                          <a:latin typeface="+mn-ea"/>
                          <a:ea typeface="+mn-ea"/>
                        </a:rPr>
                        <a:t>・</a:t>
                      </a:r>
                      <a:r>
                        <a:rPr lang="ja-JP" altLang="en-US" sz="1600" b="0" kern="100" dirty="0">
                          <a:solidFill>
                            <a:schemeClr val="tx1"/>
                          </a:solidFill>
                          <a:effectLst/>
                          <a:latin typeface="HGPｺﾞｼｯｸM" panose="020B0600000000000000" pitchFamily="50" charset="-128"/>
                          <a:ea typeface="HGPｺﾞｼｯｸM" panose="020B0600000000000000" pitchFamily="50" charset="-128"/>
                        </a:rPr>
                        <a:t>県等が実施する「女性の活躍」に関する各種セミナー、講演会等の情報を提供</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777621812"/>
                  </a:ext>
                </a:extLst>
              </a:tr>
              <a:tr h="656192">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kern="1200">
                          <a:solidFill>
                            <a:schemeClr val="dk1"/>
                          </a:solidFill>
                          <a:latin typeface="Calibri" panose="020F0502020204030204"/>
                        </a:defRPr>
                      </a:lvl1pPr>
                      <a:lvl2pPr marL="457062" algn="l" defTabSz="914125" rtl="0" eaLnBrk="1" latinLnBrk="0" hangingPunct="1">
                        <a:defRPr kumimoji="1" sz="1800" kern="1200">
                          <a:solidFill>
                            <a:schemeClr val="dk1"/>
                          </a:solidFill>
                          <a:latin typeface="Calibri" panose="020F0502020204030204"/>
                        </a:defRPr>
                      </a:lvl2pPr>
                      <a:lvl3pPr marL="914125" algn="l" defTabSz="914125" rtl="0" eaLnBrk="1" latinLnBrk="0" hangingPunct="1">
                        <a:defRPr kumimoji="1" sz="1800" kern="1200">
                          <a:solidFill>
                            <a:schemeClr val="dk1"/>
                          </a:solidFill>
                          <a:latin typeface="Calibri" panose="020F0502020204030204"/>
                        </a:defRPr>
                      </a:lvl3pPr>
                      <a:lvl4pPr marL="1371187" algn="l" defTabSz="914125" rtl="0" eaLnBrk="1" latinLnBrk="0" hangingPunct="1">
                        <a:defRPr kumimoji="1" sz="1800" kern="1200">
                          <a:solidFill>
                            <a:schemeClr val="dk1"/>
                          </a:solidFill>
                          <a:latin typeface="Calibri" panose="020F0502020204030204"/>
                        </a:defRPr>
                      </a:lvl4pPr>
                      <a:lvl5pPr marL="1828250" algn="l" defTabSz="914125" rtl="0" eaLnBrk="1" latinLnBrk="0" hangingPunct="1">
                        <a:defRPr kumimoji="1" sz="1800" kern="1200">
                          <a:solidFill>
                            <a:schemeClr val="dk1"/>
                          </a:solidFill>
                          <a:latin typeface="Calibri" panose="020F0502020204030204"/>
                        </a:defRPr>
                      </a:lvl5pPr>
                      <a:lvl6pPr marL="2285312" algn="l" defTabSz="914125" rtl="0" eaLnBrk="1" latinLnBrk="0" hangingPunct="1">
                        <a:defRPr kumimoji="1" sz="1800" kern="1200">
                          <a:solidFill>
                            <a:schemeClr val="dk1"/>
                          </a:solidFill>
                          <a:latin typeface="Calibri" panose="020F0502020204030204"/>
                        </a:defRPr>
                      </a:lvl6pPr>
                      <a:lvl7pPr marL="2742375" algn="l" defTabSz="914125" rtl="0" eaLnBrk="1" latinLnBrk="0" hangingPunct="1">
                        <a:defRPr kumimoji="1" sz="1800" kern="1200">
                          <a:solidFill>
                            <a:schemeClr val="dk1"/>
                          </a:solidFill>
                          <a:latin typeface="Calibri" panose="020F0502020204030204"/>
                        </a:defRPr>
                      </a:lvl7pPr>
                      <a:lvl8pPr marL="3199437" algn="l" defTabSz="914125" rtl="0" eaLnBrk="1" latinLnBrk="0" hangingPunct="1">
                        <a:defRPr kumimoji="1" sz="1800" kern="1200">
                          <a:solidFill>
                            <a:schemeClr val="dk1"/>
                          </a:solidFill>
                          <a:latin typeface="Calibri" panose="020F0502020204030204"/>
                        </a:defRPr>
                      </a:lvl8pPr>
                      <a:lvl9pPr marL="3656500" algn="l" defTabSz="914125" rtl="0" eaLnBrk="1" latinLnBrk="0" hangingPunct="1">
                        <a:defRPr kumimoji="1" sz="1800" kern="1200">
                          <a:solidFill>
                            <a:schemeClr val="dk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endParaRPr lang="ja-JP" sz="1400" b="0" kern="100" dirty="0">
                        <a:effectLst/>
                        <a:latin typeface="HGPｺﾞｼｯｸM" panose="020B0600000000000000" pitchFamily="50" charset="-128"/>
                        <a:ea typeface="HGPｺﾞｼｯｸM" panose="020B0600000000000000" pitchFamily="50"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884489192"/>
                  </a:ext>
                </a:extLst>
              </a:tr>
            </a:tbl>
          </a:graphicData>
        </a:graphic>
      </p:graphicFrame>
      <p:grpSp>
        <p:nvGrpSpPr>
          <p:cNvPr id="12" name="グループ化 11"/>
          <p:cNvGrpSpPr/>
          <p:nvPr/>
        </p:nvGrpSpPr>
        <p:grpSpPr>
          <a:xfrm>
            <a:off x="3291750" y="6309726"/>
            <a:ext cx="3151604" cy="404639"/>
            <a:chOff x="0" y="-10919"/>
            <a:chExt cx="3347643" cy="343024"/>
          </a:xfrm>
        </p:grpSpPr>
        <p:grpSp>
          <p:nvGrpSpPr>
            <p:cNvPr id="13" name="グループ化 12"/>
            <p:cNvGrpSpPr/>
            <p:nvPr/>
          </p:nvGrpSpPr>
          <p:grpSpPr>
            <a:xfrm>
              <a:off x="0" y="0"/>
              <a:ext cx="227964" cy="332105"/>
              <a:chOff x="0" y="0"/>
              <a:chExt cx="1234440" cy="1789961"/>
            </a:xfrm>
          </p:grpSpPr>
          <p:sp>
            <p:nvSpPr>
              <p:cNvPr id="16" name="角丸四角形 15"/>
              <p:cNvSpPr/>
              <p:nvPr/>
            </p:nvSpPr>
            <p:spPr>
              <a:xfrm rot="1766244">
                <a:off x="154379" y="665018"/>
                <a:ext cx="268582" cy="1124943"/>
              </a:xfrm>
              <a:prstGeom prst="roundRect">
                <a:avLst>
                  <a:gd name="adj" fmla="val 26777"/>
                </a:avLst>
              </a:prstGeom>
              <a:solidFill>
                <a:sysClr val="window" lastClr="FFFFFF">
                  <a:lumMod val="50000"/>
                </a:sys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 name="円/楕円 186"/>
              <p:cNvSpPr/>
              <p:nvPr/>
            </p:nvSpPr>
            <p:spPr>
              <a:xfrm>
                <a:off x="0" y="0"/>
                <a:ext cx="1234440" cy="1234440"/>
              </a:xfrm>
              <a:prstGeom prst="ellipse">
                <a:avLst/>
              </a:prstGeom>
              <a:solidFill>
                <a:srgbClr val="FF0066"/>
              </a:solidFill>
              <a:ln w="12700" cap="flat" cmpd="sng" algn="ctr">
                <a:solidFill>
                  <a:sysClr val="window" lastClr="FFFFFF">
                    <a:lumMod val="6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 name="円/楕円 187"/>
              <p:cNvSpPr/>
              <p:nvPr/>
            </p:nvSpPr>
            <p:spPr>
              <a:xfrm>
                <a:off x="83127" y="83127"/>
                <a:ext cx="1056310" cy="1056310"/>
              </a:xfrm>
              <a:prstGeom prst="ellipse">
                <a:avLst/>
              </a:prstGeom>
              <a:gradFill>
                <a:gsLst>
                  <a:gs pos="0">
                    <a:srgbClr val="8971E1">
                      <a:lumMod val="20000"/>
                      <a:lumOff val="80000"/>
                    </a:srgbClr>
                  </a:gs>
                  <a:gs pos="73000">
                    <a:srgbClr val="8971E1">
                      <a:lumMod val="60000"/>
                      <a:lumOff val="40000"/>
                    </a:srgbClr>
                  </a:gs>
                  <a:gs pos="100000">
                    <a:srgbClr val="E32D91">
                      <a:tint val="23500"/>
                      <a:satMod val="160000"/>
                    </a:srgbClr>
                  </a:gs>
                </a:gsLst>
                <a:lin ang="5400000" scaled="0"/>
              </a:gradFill>
              <a:ln w="12700" cap="flat" cmpd="sng" algn="ctr">
                <a:solidFill>
                  <a:sysClr val="window" lastClr="FFFFFF">
                    <a:lumMod val="50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円/楕円 188"/>
              <p:cNvSpPr/>
              <p:nvPr/>
            </p:nvSpPr>
            <p:spPr>
              <a:xfrm>
                <a:off x="380010" y="296883"/>
                <a:ext cx="118753" cy="95003"/>
              </a:xfrm>
              <a:prstGeom prst="ellipse">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4" name="正方形/長方形 13"/>
            <p:cNvSpPr/>
            <p:nvPr/>
          </p:nvSpPr>
          <p:spPr>
            <a:xfrm>
              <a:off x="261854" y="-10919"/>
              <a:ext cx="2527859" cy="290316"/>
            </a:xfrm>
            <a:prstGeom prst="rect">
              <a:avLst/>
            </a:prstGeom>
            <a:solidFill>
              <a:sysClr val="window" lastClr="FFFFFF"/>
            </a:solidFill>
            <a:ln w="9525" cap="flat" cmpd="sng" algn="ctr">
              <a:solidFill>
                <a:sysClr val="window" lastClr="FFFFFF">
                  <a:lumMod val="65000"/>
                </a:sysClr>
              </a:solidFill>
              <a:prstDash val="solid"/>
              <a:miter lim="800000"/>
            </a:ln>
            <a:effectLst/>
          </p:spPr>
          <p:txBody>
            <a:bodyPr rot="0" spcFirstLastPara="0" vert="horz" wrap="square" lIns="1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あいち女性の活躍促進応援サイト</a:t>
              </a:r>
            </a:p>
          </p:txBody>
        </p:sp>
        <p:sp>
          <p:nvSpPr>
            <p:cNvPr id="15" name="正方形/長方形 14"/>
            <p:cNvSpPr/>
            <p:nvPr/>
          </p:nvSpPr>
          <p:spPr>
            <a:xfrm>
              <a:off x="2807258" y="0"/>
              <a:ext cx="540385" cy="282009"/>
            </a:xfrm>
            <a:prstGeom prst="rect">
              <a:avLst/>
            </a:prstGeom>
            <a:gradFill flip="none" rotWithShape="1">
              <a:gsLst>
                <a:gs pos="0">
                  <a:sysClr val="window" lastClr="FFFFFF">
                    <a:lumMod val="95000"/>
                  </a:sysClr>
                </a:gs>
                <a:gs pos="100000">
                  <a:sysClr val="window" lastClr="FFFFFF">
                    <a:lumMod val="85000"/>
                  </a:sysClr>
                </a:gs>
              </a:gsLst>
              <a:lin ang="5400000" scaled="1"/>
              <a:tileRect/>
            </a:gradFill>
            <a:ln w="9525" cap="flat" cmpd="sng" algn="ctr">
              <a:solidFill>
                <a:sysClr val="window" lastClr="FFFFFF">
                  <a:lumMod val="75000"/>
                </a:sys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100" cap="none" spc="0" normalizeH="0" baseline="0" noProof="0" dirty="0">
                  <a:ln>
                    <a:noFill/>
                  </a:ln>
                  <a:solidFill>
                    <a:prstClr val="black"/>
                  </a:solidFill>
                  <a:effectLst/>
                  <a:uLnTx/>
                  <a:uFillTx/>
                  <a:latin typeface="Calibri" panose="020F0502020204030204"/>
                  <a:ea typeface="ＤＦ平成ゴシック体W5" panose="020B0509000000000000" pitchFamily="49" charset="-128"/>
                  <a:cs typeface="Times New Roman" panose="02020603050405020304" pitchFamily="18" charset="0"/>
                </a:rPr>
                <a:t>検索</a:t>
              </a:r>
              <a:endParaRPr kumimoji="0" lang="ja-JP" altLang="en-US" sz="1050" b="0" i="0" u="none" strike="noStrike" kern="100" cap="none" spc="0" normalizeH="0" baseline="0" noProof="0" dirty="0">
                <a:ln>
                  <a:noFill/>
                </a:ln>
                <a:solidFill>
                  <a:prstClr val="black"/>
                </a:solidFill>
                <a:effectLst/>
                <a:uLnTx/>
                <a:uFillTx/>
                <a:latin typeface="Calibri" panose="020F0502020204030204"/>
                <a:ea typeface="ＭＳ 明朝" panose="02020609040205080304" pitchFamily="17" charset="-128"/>
                <a:cs typeface="Times New Roman" panose="02020603050405020304" pitchFamily="18" charset="0"/>
              </a:endParaRPr>
            </a:p>
          </p:txBody>
        </p:sp>
      </p:grpSp>
      <p:sp>
        <p:nvSpPr>
          <p:cNvPr id="21" name="テキスト ボックス 1"/>
          <p:cNvSpPr txBox="1"/>
          <p:nvPr/>
        </p:nvSpPr>
        <p:spPr>
          <a:xfrm>
            <a:off x="0" y="8620"/>
            <a:ext cx="9906000" cy="468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r>
              <a:rPr lang="ja-JP" altLang="en-US" dirty="0"/>
              <a:t>女性の活躍に向けた企業の取組促進　①　</a:t>
            </a:r>
          </a:p>
        </p:txBody>
      </p:sp>
      <p:pic>
        <p:nvPicPr>
          <p:cNvPr id="6" name="図 5">
            <a:extLst>
              <a:ext uri="{FF2B5EF4-FFF2-40B4-BE49-F238E27FC236}">
                <a16:creationId xmlns:a16="http://schemas.microsoft.com/office/drawing/2014/main" id="{8D507943-6A22-AA76-5321-6C2CE5717E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54402" y="3145764"/>
            <a:ext cx="4629905" cy="2443476"/>
          </a:xfrm>
          <a:prstGeom prst="rect">
            <a:avLst/>
          </a:prstGeom>
        </p:spPr>
      </p:pic>
      <p:sp>
        <p:nvSpPr>
          <p:cNvPr id="22" name="テキスト ボックス 21">
            <a:extLst>
              <a:ext uri="{FF2B5EF4-FFF2-40B4-BE49-F238E27FC236}">
                <a16:creationId xmlns:a16="http://schemas.microsoft.com/office/drawing/2014/main" id="{1924E731-1405-1867-9329-65F3C9184C02}"/>
              </a:ext>
            </a:extLst>
          </p:cNvPr>
          <p:cNvSpPr txBox="1"/>
          <p:nvPr/>
        </p:nvSpPr>
        <p:spPr>
          <a:xfrm>
            <a:off x="5054403" y="5501939"/>
            <a:ext cx="4894152" cy="646331"/>
          </a:xfrm>
          <a:prstGeom prst="rect">
            <a:avLst/>
          </a:prstGeom>
          <a:noFill/>
          <a:ln w="57150">
            <a:solidFill>
              <a:srgbClr val="FF0000"/>
            </a:solidFill>
          </a:ln>
        </p:spPr>
        <p:txBody>
          <a:bodyPr wrap="square" rtlCol="0">
            <a:spAutoFit/>
          </a:bodyPr>
          <a:lstStyle/>
          <a:p>
            <a:r>
              <a:rPr kumimoji="1" lang="ja-JP" altLang="en-US" dirty="0"/>
              <a:t>宣言様式は、愛知県の</a:t>
            </a:r>
            <a:r>
              <a:rPr kumimoji="1" lang="en-US" altLang="ja-JP" dirty="0"/>
              <a:t>Web</a:t>
            </a:r>
            <a:r>
              <a:rPr kumimoji="1" lang="ja-JP" altLang="en-US" dirty="0"/>
              <a:t>ページ「あいち女性の活躍促進応援サイト」に掲載しています。</a:t>
            </a:r>
          </a:p>
        </p:txBody>
      </p:sp>
      <p:graphicFrame>
        <p:nvGraphicFramePr>
          <p:cNvPr id="2" name="表 1">
            <a:extLst>
              <a:ext uri="{FF2B5EF4-FFF2-40B4-BE49-F238E27FC236}">
                <a16:creationId xmlns:a16="http://schemas.microsoft.com/office/drawing/2014/main" id="{3B3EADB5-0A7D-21D1-E856-9EE18B40B634}"/>
              </a:ext>
            </a:extLst>
          </p:cNvPr>
          <p:cNvGraphicFramePr>
            <a:graphicFrameLocks noGrp="1"/>
          </p:cNvGraphicFramePr>
          <p:nvPr>
            <p:extLst>
              <p:ext uri="{D42A27DB-BD31-4B8C-83A1-F6EECF244321}">
                <p14:modId xmlns:p14="http://schemas.microsoft.com/office/powerpoint/2010/main" val="3599188860"/>
              </p:ext>
            </p:extLst>
          </p:nvPr>
        </p:nvGraphicFramePr>
        <p:xfrm>
          <a:off x="239652" y="5413646"/>
          <a:ext cx="4454354" cy="1010222"/>
        </p:xfrm>
        <a:graphic>
          <a:graphicData uri="http://schemas.openxmlformats.org/drawingml/2006/table">
            <a:tbl>
              <a:tblPr firstRow="1" firstCol="1" bandRow="1"/>
              <a:tblGrid>
                <a:gridCol w="172974">
                  <a:extLst>
                    <a:ext uri="{9D8B030D-6E8A-4147-A177-3AD203B41FA5}">
                      <a16:colId xmlns:a16="http://schemas.microsoft.com/office/drawing/2014/main" val="3563346584"/>
                    </a:ext>
                  </a:extLst>
                </a:gridCol>
                <a:gridCol w="4281380">
                  <a:extLst>
                    <a:ext uri="{9D8B030D-6E8A-4147-A177-3AD203B41FA5}">
                      <a16:colId xmlns:a16="http://schemas.microsoft.com/office/drawing/2014/main" val="2910276980"/>
                    </a:ext>
                  </a:extLst>
                </a:gridCol>
              </a:tblGrid>
              <a:tr h="654180">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r>
                        <a:rPr lang="ja-JP" altLang="en-US" sz="1800" dirty="0">
                          <a:solidFill>
                            <a:srgbClr val="FF3838"/>
                          </a:solidFill>
                          <a:effectLst/>
                          <a:latin typeface="ＤＦ特太ゴシック体" panose="020B0509000000000000" pitchFamily="49" charset="-128"/>
                          <a:ea typeface="ＤＦ特太ゴシック体" panose="020B0509000000000000" pitchFamily="49" charset="-128"/>
                        </a:rPr>
                        <a:t>宣言企業数</a:t>
                      </a:r>
                      <a:r>
                        <a:rPr lang="ja-JP" altLang="ja-JP" sz="1800" b="1" kern="100" dirty="0">
                          <a:solidFill>
                            <a:srgbClr val="FF6699"/>
                          </a:solidFill>
                          <a:effectLst/>
                          <a:latin typeface="HGPｺﾞｼｯｸM" panose="020B0600000000000000" pitchFamily="50" charset="-128"/>
                          <a:ea typeface="HGPｺﾞｼｯｸM" panose="020B0600000000000000" pitchFamily="50" charset="-128"/>
                        </a:rPr>
                        <a:t>　</a:t>
                      </a:r>
                      <a:endParaRPr lang="ja-JP" altLang="ja-JP" sz="1400" b="1" kern="100" dirty="0">
                        <a:solidFill>
                          <a:srgbClr val="FF6699"/>
                        </a:solidFill>
                        <a:effectLst/>
                        <a:latin typeface="HGPｺﾞｼｯｸM" panose="020B0600000000000000" pitchFamily="50" charset="-128"/>
                        <a:ea typeface="HGPｺﾞｼｯｸM" panose="020B0600000000000000" pitchFamily="50" charset="-128"/>
                        <a:cs typeface="Times New Roman" panose="02020603050405020304" pitchFamily="18" charset="0"/>
                      </a:endParaRPr>
                    </a:p>
                    <a:p>
                      <a:pPr algn="just">
                        <a:lnSpc>
                          <a:spcPct val="150000"/>
                        </a:lnSpc>
                        <a:spcAft>
                          <a:spcPts val="0"/>
                        </a:spcAft>
                      </a:pPr>
                      <a:r>
                        <a:rPr lang="en-US" altLang="ja-JP" sz="1600" b="0" u="none" kern="100" dirty="0">
                          <a:solidFill>
                            <a:schemeClr val="tx1"/>
                          </a:solidFill>
                          <a:effectLst/>
                          <a:latin typeface="HGPｺﾞｼｯｸM"/>
                          <a:ea typeface="HGPｺﾞｼｯｸM"/>
                        </a:rPr>
                        <a:t>3,518</a:t>
                      </a:r>
                      <a:r>
                        <a:rPr lang="ja-JP" altLang="en-US" sz="1600" b="0" u="none" kern="100" dirty="0">
                          <a:solidFill>
                            <a:schemeClr val="tx1"/>
                          </a:solidFill>
                          <a:effectLst/>
                          <a:latin typeface="HGPｺﾞｼｯｸM"/>
                          <a:ea typeface="HGPｺﾞｼｯｸM"/>
                        </a:rPr>
                        <a:t>社（</a:t>
                      </a:r>
                      <a:r>
                        <a:rPr lang="en-US" altLang="ja-JP" sz="1600" b="0" u="none" kern="100" dirty="0">
                          <a:solidFill>
                            <a:schemeClr val="tx1"/>
                          </a:solidFill>
                          <a:effectLst/>
                          <a:latin typeface="HGPｺﾞｼｯｸM"/>
                          <a:ea typeface="HGPｺﾞｼｯｸM"/>
                        </a:rPr>
                        <a:t>2026</a:t>
                      </a:r>
                      <a:r>
                        <a:rPr lang="ja-JP" altLang="en-US" sz="1600" b="0" u="none" kern="100" dirty="0">
                          <a:solidFill>
                            <a:schemeClr val="tx1"/>
                          </a:solidFill>
                          <a:effectLst/>
                          <a:latin typeface="HGPｺﾞｼｯｸM"/>
                          <a:ea typeface="HGPｺﾞｼｯｸM"/>
                        </a:rPr>
                        <a:t>年６月</a:t>
                      </a:r>
                      <a:r>
                        <a:rPr lang="en-US" altLang="ja-JP" sz="1600" b="0" u="none" kern="100" dirty="0">
                          <a:solidFill>
                            <a:schemeClr val="tx1"/>
                          </a:solidFill>
                          <a:effectLst/>
                          <a:latin typeface="HGPｺﾞｼｯｸM"/>
                          <a:ea typeface="HGPｺﾞｼｯｸM"/>
                        </a:rPr>
                        <a:t>1</a:t>
                      </a:r>
                      <a:r>
                        <a:rPr lang="ja-JP" altLang="en-US" sz="1600" b="0" u="none" kern="100" dirty="0">
                          <a:solidFill>
                            <a:schemeClr val="tx1"/>
                          </a:solidFill>
                          <a:effectLst/>
                          <a:latin typeface="HGPｺﾞｼｯｸM"/>
                          <a:ea typeface="HGPｺﾞｼｯｸM"/>
                        </a:rPr>
                        <a:t>日時点）</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777621812"/>
                  </a:ext>
                </a:extLst>
              </a:tr>
              <a:tr h="244302">
                <a:tc>
                  <a:txBody>
                    <a:bodyPr/>
                    <a:lstStyle>
                      <a:lvl1pPr marL="0" algn="l" defTabSz="914125" rtl="0" eaLnBrk="1" latinLnBrk="0" hangingPunct="1">
                        <a:defRPr kumimoji="1" sz="1800" b="1" kern="1200">
                          <a:solidFill>
                            <a:schemeClr val="lt1"/>
                          </a:solidFill>
                          <a:latin typeface="Calibri" panose="020F0502020204030204"/>
                        </a:defRPr>
                      </a:lvl1pPr>
                      <a:lvl2pPr marL="457062" algn="l" defTabSz="914125" rtl="0" eaLnBrk="1" latinLnBrk="0" hangingPunct="1">
                        <a:defRPr kumimoji="1" sz="1800" b="1" kern="1200">
                          <a:solidFill>
                            <a:schemeClr val="lt1"/>
                          </a:solidFill>
                          <a:latin typeface="Calibri" panose="020F0502020204030204"/>
                        </a:defRPr>
                      </a:lvl2pPr>
                      <a:lvl3pPr marL="914125" algn="l" defTabSz="914125" rtl="0" eaLnBrk="1" latinLnBrk="0" hangingPunct="1">
                        <a:defRPr kumimoji="1" sz="1800" b="1" kern="1200">
                          <a:solidFill>
                            <a:schemeClr val="lt1"/>
                          </a:solidFill>
                          <a:latin typeface="Calibri" panose="020F0502020204030204"/>
                        </a:defRPr>
                      </a:lvl3pPr>
                      <a:lvl4pPr marL="1371187" algn="l" defTabSz="914125" rtl="0" eaLnBrk="1" latinLnBrk="0" hangingPunct="1">
                        <a:defRPr kumimoji="1" sz="1800" b="1" kern="1200">
                          <a:solidFill>
                            <a:schemeClr val="lt1"/>
                          </a:solidFill>
                          <a:latin typeface="Calibri" panose="020F0502020204030204"/>
                        </a:defRPr>
                      </a:lvl4pPr>
                      <a:lvl5pPr marL="1828250" algn="l" defTabSz="914125" rtl="0" eaLnBrk="1" latinLnBrk="0" hangingPunct="1">
                        <a:defRPr kumimoji="1" sz="1800" b="1" kern="1200">
                          <a:solidFill>
                            <a:schemeClr val="lt1"/>
                          </a:solidFill>
                          <a:latin typeface="Calibri" panose="020F0502020204030204"/>
                        </a:defRPr>
                      </a:lvl5pPr>
                      <a:lvl6pPr marL="2285312" algn="l" defTabSz="914125" rtl="0" eaLnBrk="1" latinLnBrk="0" hangingPunct="1">
                        <a:defRPr kumimoji="1" sz="1800" b="1" kern="1200">
                          <a:solidFill>
                            <a:schemeClr val="lt1"/>
                          </a:solidFill>
                          <a:latin typeface="Calibri" panose="020F0502020204030204"/>
                        </a:defRPr>
                      </a:lvl6pPr>
                      <a:lvl7pPr marL="2742375" algn="l" defTabSz="914125" rtl="0" eaLnBrk="1" latinLnBrk="0" hangingPunct="1">
                        <a:defRPr kumimoji="1" sz="1800" b="1" kern="1200">
                          <a:solidFill>
                            <a:schemeClr val="lt1"/>
                          </a:solidFill>
                          <a:latin typeface="Calibri" panose="020F0502020204030204"/>
                        </a:defRPr>
                      </a:lvl7pPr>
                      <a:lvl8pPr marL="3199437" algn="l" defTabSz="914125" rtl="0" eaLnBrk="1" latinLnBrk="0" hangingPunct="1">
                        <a:defRPr kumimoji="1" sz="1800" b="1" kern="1200">
                          <a:solidFill>
                            <a:schemeClr val="lt1"/>
                          </a:solidFill>
                          <a:latin typeface="Calibri" panose="020F0502020204030204"/>
                        </a:defRPr>
                      </a:lvl8pPr>
                      <a:lvl9pPr marL="3656500" algn="l" defTabSz="914125" rtl="0" eaLnBrk="1" latinLnBrk="0" hangingPunct="1">
                        <a:defRPr kumimoji="1" sz="1800" b="1" kern="1200">
                          <a:solidFill>
                            <a:schemeClr val="lt1"/>
                          </a:solidFill>
                          <a:latin typeface="Calibri" panose="020F0502020204030204"/>
                        </a:defRPr>
                      </a:lvl9pPr>
                    </a:lstStyle>
                    <a:p>
                      <a:pPr algn="ctr">
                        <a:lnSpc>
                          <a:spcPct val="150000"/>
                        </a:lnSpc>
                        <a:spcAft>
                          <a:spcPts val="0"/>
                        </a:spcAft>
                      </a:pPr>
                      <a:endParaRPr lang="ja-JP" sz="1400" b="0" kern="100" dirty="0">
                        <a:solidFill>
                          <a:srgbClr val="FF6699"/>
                        </a:solidFill>
                        <a:effectLst/>
                        <a:latin typeface="ＤＦ特太ゴシック体" panose="020B0509000000000000" pitchFamily="49" charset="-128"/>
                        <a:ea typeface="ＤＦ特太ゴシック体" panose="020B0509000000000000" pitchFamily="49" charset="-128"/>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125" rtl="0" eaLnBrk="1" latinLnBrk="0" hangingPunct="1">
                        <a:defRPr kumimoji="1" sz="1800" kern="1200">
                          <a:solidFill>
                            <a:schemeClr val="dk1"/>
                          </a:solidFill>
                          <a:latin typeface="Calibri" panose="020F0502020204030204"/>
                        </a:defRPr>
                      </a:lvl1pPr>
                      <a:lvl2pPr marL="457062" algn="l" defTabSz="914125" rtl="0" eaLnBrk="1" latinLnBrk="0" hangingPunct="1">
                        <a:defRPr kumimoji="1" sz="1800" kern="1200">
                          <a:solidFill>
                            <a:schemeClr val="dk1"/>
                          </a:solidFill>
                          <a:latin typeface="Calibri" panose="020F0502020204030204"/>
                        </a:defRPr>
                      </a:lvl2pPr>
                      <a:lvl3pPr marL="914125" algn="l" defTabSz="914125" rtl="0" eaLnBrk="1" latinLnBrk="0" hangingPunct="1">
                        <a:defRPr kumimoji="1" sz="1800" kern="1200">
                          <a:solidFill>
                            <a:schemeClr val="dk1"/>
                          </a:solidFill>
                          <a:latin typeface="Calibri" panose="020F0502020204030204"/>
                        </a:defRPr>
                      </a:lvl3pPr>
                      <a:lvl4pPr marL="1371187" algn="l" defTabSz="914125" rtl="0" eaLnBrk="1" latinLnBrk="0" hangingPunct="1">
                        <a:defRPr kumimoji="1" sz="1800" kern="1200">
                          <a:solidFill>
                            <a:schemeClr val="dk1"/>
                          </a:solidFill>
                          <a:latin typeface="Calibri" panose="020F0502020204030204"/>
                        </a:defRPr>
                      </a:lvl4pPr>
                      <a:lvl5pPr marL="1828250" algn="l" defTabSz="914125" rtl="0" eaLnBrk="1" latinLnBrk="0" hangingPunct="1">
                        <a:defRPr kumimoji="1" sz="1800" kern="1200">
                          <a:solidFill>
                            <a:schemeClr val="dk1"/>
                          </a:solidFill>
                          <a:latin typeface="Calibri" panose="020F0502020204030204"/>
                        </a:defRPr>
                      </a:lvl5pPr>
                      <a:lvl6pPr marL="2285312" algn="l" defTabSz="914125" rtl="0" eaLnBrk="1" latinLnBrk="0" hangingPunct="1">
                        <a:defRPr kumimoji="1" sz="1800" kern="1200">
                          <a:solidFill>
                            <a:schemeClr val="dk1"/>
                          </a:solidFill>
                          <a:latin typeface="Calibri" panose="020F0502020204030204"/>
                        </a:defRPr>
                      </a:lvl6pPr>
                      <a:lvl7pPr marL="2742375" algn="l" defTabSz="914125" rtl="0" eaLnBrk="1" latinLnBrk="0" hangingPunct="1">
                        <a:defRPr kumimoji="1" sz="1800" kern="1200">
                          <a:solidFill>
                            <a:schemeClr val="dk1"/>
                          </a:solidFill>
                          <a:latin typeface="Calibri" panose="020F0502020204030204"/>
                        </a:defRPr>
                      </a:lvl7pPr>
                      <a:lvl8pPr marL="3199437" algn="l" defTabSz="914125" rtl="0" eaLnBrk="1" latinLnBrk="0" hangingPunct="1">
                        <a:defRPr kumimoji="1" sz="1800" kern="1200">
                          <a:solidFill>
                            <a:schemeClr val="dk1"/>
                          </a:solidFill>
                          <a:latin typeface="Calibri" panose="020F0502020204030204"/>
                        </a:defRPr>
                      </a:lvl8pPr>
                      <a:lvl9pPr marL="3656500" algn="l" defTabSz="914125" rtl="0" eaLnBrk="1" latinLnBrk="0" hangingPunct="1">
                        <a:defRPr kumimoji="1" sz="1800" kern="1200">
                          <a:solidFill>
                            <a:schemeClr val="dk1"/>
                          </a:solidFill>
                          <a:latin typeface="Calibri" panose="020F0502020204030204"/>
                        </a:defRPr>
                      </a:lvl9pPr>
                    </a:lstStyle>
                    <a:p>
                      <a:pPr marL="0" marR="0" lvl="0" indent="0" algn="just" defTabSz="912476" rtl="0" eaLnBrk="1" fontAlgn="auto" latinLnBrk="0" hangingPunct="1">
                        <a:lnSpc>
                          <a:spcPct val="150000"/>
                        </a:lnSpc>
                        <a:spcBef>
                          <a:spcPts val="0"/>
                        </a:spcBef>
                        <a:spcAft>
                          <a:spcPts val="0"/>
                        </a:spcAft>
                        <a:buClrTx/>
                        <a:buSzTx/>
                        <a:buFontTx/>
                        <a:buNone/>
                        <a:tabLst/>
                        <a:defRPr/>
                      </a:pPr>
                      <a:endParaRPr lang="ja-JP" sz="1400" b="0" kern="100" dirty="0">
                        <a:effectLst/>
                        <a:latin typeface="HGPｺﾞｼｯｸM" panose="020B0600000000000000" pitchFamily="50" charset="-128"/>
                        <a:ea typeface="HGPｺﾞｼｯｸM" panose="020B0600000000000000" pitchFamily="50"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884489192"/>
                  </a:ext>
                </a:extLst>
              </a:tr>
            </a:tbl>
          </a:graphicData>
        </a:graphic>
      </p:graphicFrame>
      <p:sp>
        <p:nvSpPr>
          <p:cNvPr id="5" name="スライド番号プレースホルダー 1">
            <a:extLst>
              <a:ext uri="{FF2B5EF4-FFF2-40B4-BE49-F238E27FC236}">
                <a16:creationId xmlns:a16="http://schemas.microsoft.com/office/drawing/2014/main" id="{EB3EDF92-CE86-FF8A-6FC9-84BACEECB2E1}"/>
              </a:ext>
            </a:extLst>
          </p:cNvPr>
          <p:cNvSpPr>
            <a:spLocks noGrp="1"/>
          </p:cNvSpPr>
          <p:nvPr>
            <p:ph type="sldNum" sz="quarter" idx="12"/>
          </p:nvPr>
        </p:nvSpPr>
        <p:spPr>
          <a:xfrm>
            <a:off x="9316281" y="6482976"/>
            <a:ext cx="587269" cy="365125"/>
          </a:xfrm>
        </p:spPr>
        <p:txBody>
          <a:bodyPr/>
          <a:lstStyle/>
          <a:p>
            <a:fld id="{C4CC17EB-06DE-4DDF-974E-408DE1A5E8EF}" type="slidenum">
              <a:rPr lang="ja-JP" altLang="en-US" sz="900" smtClean="0">
                <a:solidFill>
                  <a:schemeClr val="tx1"/>
                </a:solidFill>
                <a:latin typeface="ＭＳ Ｐゴシック" panose="020B0600070205080204" pitchFamily="50" charset="-128"/>
                <a:ea typeface="ＭＳ Ｐゴシック" panose="020B0600070205080204" pitchFamily="50" charset="-128"/>
              </a:rPr>
              <a:pPr/>
              <a:t>20</a:t>
            </a:fld>
            <a:endParaRPr lang="ja-JP" altLang="en-US" sz="900" dirty="0">
              <a:solidFill>
                <a:schemeClr val="tx1"/>
              </a:solidFill>
              <a:latin typeface="ＭＳ Ｐゴシック" panose="020B0600070205080204" pitchFamily="50" charset="-128"/>
              <a:ea typeface="ＭＳ Ｐゴシック" panose="020B0600070205080204" pitchFamily="50" charset="-128"/>
            </a:endParaRPr>
          </a:p>
        </p:txBody>
      </p:sp>
      <p:sp>
        <p:nvSpPr>
          <p:cNvPr id="7" name="テキスト ボックス 6">
            <a:extLst>
              <a:ext uri="{FF2B5EF4-FFF2-40B4-BE49-F238E27FC236}">
                <a16:creationId xmlns:a16="http://schemas.microsoft.com/office/drawing/2014/main" id="{BF080523-BB5F-2C62-C10D-B5E06AE77F43}"/>
              </a:ext>
            </a:extLst>
          </p:cNvPr>
          <p:cNvSpPr txBox="1"/>
          <p:nvPr/>
        </p:nvSpPr>
        <p:spPr>
          <a:xfrm>
            <a:off x="241325" y="537065"/>
            <a:ext cx="3272346" cy="461665"/>
          </a:xfrm>
          <a:prstGeom prst="rect">
            <a:avLst/>
          </a:prstGeom>
          <a:solidFill>
            <a:srgbClr val="2DC8FF"/>
          </a:solidFill>
          <a:ln>
            <a:solidFill>
              <a:schemeClr val="tx1"/>
            </a:solidFill>
          </a:ln>
        </p:spPr>
        <p:txBody>
          <a:bodyPr wrap="square" rtlCol="0">
            <a:spAutoFit/>
          </a:bodyPr>
          <a:lstStyle/>
          <a:p>
            <a:r>
              <a:rPr lang="ja-JP" altLang="en-US" sz="2400" b="1" dirty="0">
                <a:solidFill>
                  <a:schemeClr val="bg1"/>
                </a:solidFill>
              </a:rPr>
              <a:t>女性の活躍促進宣言</a:t>
            </a:r>
            <a:endParaRPr lang="ja-JP" altLang="en-US" sz="1600" dirty="0">
              <a:solidFill>
                <a:prstClr val="white"/>
              </a:solidFill>
            </a:endParaRPr>
          </a:p>
        </p:txBody>
      </p:sp>
    </p:spTree>
    <p:extLst>
      <p:ext uri="{BB962C8B-B14F-4D97-AF65-F5344CB8AC3E}">
        <p14:creationId xmlns:p14="http://schemas.microsoft.com/office/powerpoint/2010/main" val="1829461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760" y="1163784"/>
            <a:ext cx="8931175" cy="381236"/>
          </a:xfrm>
          <a:ln>
            <a:noFill/>
          </a:ln>
        </p:spPr>
        <p:txBody>
          <a:bodyPr anchor="t" anchorCtr="0">
            <a:normAutofit/>
          </a:bodyPr>
          <a:lstStyle/>
          <a:p>
            <a:pPr marL="0" indent="0">
              <a:buNone/>
            </a:pPr>
            <a:r>
              <a:rPr lang="ja-JP" altLang="en-US" sz="1800" dirty="0"/>
              <a:t>　</a:t>
            </a:r>
            <a:r>
              <a:rPr lang="ja-JP" altLang="ja-JP" sz="1800" dirty="0">
                <a:latin typeface="HGPｺﾞｼｯｸM" panose="020B0600000000000000" pitchFamily="50" charset="-128"/>
                <a:ea typeface="HGPｺﾞｼｯｸM" panose="020B0600000000000000" pitchFamily="50" charset="-128"/>
              </a:rPr>
              <a:t>女性の活躍に向けた取組を積極的に実施</a:t>
            </a:r>
            <a:r>
              <a:rPr lang="ja-JP" altLang="en-US" sz="1800" dirty="0">
                <a:latin typeface="HGPｺﾞｼｯｸM" panose="020B0600000000000000" pitchFamily="50" charset="-128"/>
                <a:ea typeface="HGPｺﾞｼｯｸM" panose="020B0600000000000000" pitchFamily="50" charset="-128"/>
              </a:rPr>
              <a:t>している</a:t>
            </a:r>
            <a:r>
              <a:rPr lang="ja-JP" altLang="ja-JP" sz="1800" dirty="0">
                <a:latin typeface="HGPｺﾞｼｯｸM" panose="020B0600000000000000" pitchFamily="50" charset="-128"/>
                <a:ea typeface="HGPｺﾞｼｯｸM" panose="020B0600000000000000" pitchFamily="50" charset="-128"/>
              </a:rPr>
              <a:t>企業等を</a:t>
            </a:r>
            <a:r>
              <a:rPr lang="ja-JP" altLang="en-US" sz="1800" dirty="0">
                <a:latin typeface="HGPｺﾞｼｯｸM" panose="020B0600000000000000" pitchFamily="50" charset="-128"/>
                <a:ea typeface="HGPｺﾞｼｯｸM" panose="020B0600000000000000" pitchFamily="50" charset="-128"/>
              </a:rPr>
              <a:t>知事が</a:t>
            </a:r>
            <a:r>
              <a:rPr lang="ja-JP" altLang="ja-JP" sz="1800" dirty="0">
                <a:latin typeface="HGPｺﾞｼｯｸM" panose="020B0600000000000000" pitchFamily="50" charset="-128"/>
                <a:ea typeface="HGPｺﾞｼｯｸM" panose="020B0600000000000000" pitchFamily="50" charset="-128"/>
              </a:rPr>
              <a:t>認証する制度を創設</a:t>
            </a:r>
          </a:p>
          <a:p>
            <a:pPr marL="0" indent="0">
              <a:buNone/>
            </a:pPr>
            <a:endParaRPr lang="en-US" altLang="ja-JP" sz="1800" dirty="0"/>
          </a:p>
        </p:txBody>
      </p:sp>
      <p:sp>
        <p:nvSpPr>
          <p:cNvPr id="5" name="スライド番号プレースホルダー 4"/>
          <p:cNvSpPr>
            <a:spLocks noGrp="1"/>
          </p:cNvSpPr>
          <p:nvPr>
            <p:ph type="sldNum" sz="quarter" idx="12"/>
          </p:nvPr>
        </p:nvSpPr>
        <p:spPr>
          <a:xfrm>
            <a:off x="7583224" y="6492875"/>
            <a:ext cx="2311400" cy="365125"/>
          </a:xfrm>
        </p:spPr>
        <p:txBody>
          <a:bodyPr/>
          <a:lstStyle/>
          <a:p>
            <a:pPr>
              <a:defRPr/>
            </a:pPr>
            <a:fld id="{A5A05A7F-8CE3-4109-9362-34BB9F9E23C9}" type="slidenum">
              <a:rPr lang="ja-JP" altLang="en-US" smtClean="0"/>
              <a:pPr>
                <a:defRPr/>
              </a:pPr>
              <a:t>21</a:t>
            </a:fld>
            <a:endParaRPr lang="ja-JP" altLang="en-US" dirty="0"/>
          </a:p>
        </p:txBody>
      </p:sp>
      <p:sp>
        <p:nvSpPr>
          <p:cNvPr id="10" name="コンテンツ プレースホルダー 2"/>
          <p:cNvSpPr txBox="1">
            <a:spLocks/>
          </p:cNvSpPr>
          <p:nvPr/>
        </p:nvSpPr>
        <p:spPr>
          <a:xfrm>
            <a:off x="389760" y="1638850"/>
            <a:ext cx="8646062" cy="5219150"/>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indent="0">
              <a:lnSpc>
                <a:spcPts val="1000"/>
              </a:lnSpc>
              <a:buNone/>
            </a:pP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対象：</a:t>
            </a:r>
            <a:r>
              <a:rPr lang="ja-JP" altLang="en-US" sz="1600" dirty="0">
                <a:solidFill>
                  <a:prstClr val="black"/>
                </a:solidFill>
                <a:effectLst/>
                <a:latin typeface="HGPｺﾞｼｯｸM" panose="020B0600000000000000" pitchFamily="50" charset="-128"/>
                <a:ea typeface="HGPｺﾞｼｯｸM" panose="020B0600000000000000" pitchFamily="50" charset="-128"/>
              </a:rPr>
              <a:t>愛知県内に本社または事業所を置く企業・団体等（国・地方公共団体を除く）</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spcBef>
                <a:spcPts val="1000"/>
              </a:spcBef>
              <a:buNone/>
            </a:pP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認証基準：</a:t>
            </a:r>
            <a:r>
              <a:rPr lang="ja-JP" altLang="en-US" sz="1600" dirty="0">
                <a:effectLst/>
                <a:latin typeface="+mn-ea"/>
              </a:rPr>
              <a:t>・</a:t>
            </a:r>
            <a:r>
              <a:rPr lang="ja-JP" altLang="en-US" sz="1600" dirty="0">
                <a:solidFill>
                  <a:prstClr val="black"/>
                </a:solidFill>
                <a:effectLst/>
                <a:latin typeface="HGPｺﾞｼｯｸM" panose="020B0600000000000000" pitchFamily="50" charset="-128"/>
                <a:ea typeface="HGPｺﾞｼｯｸM" panose="020B0600000000000000" pitchFamily="50" charset="-128"/>
              </a:rPr>
              <a:t>「女性の活躍促進宣言」の提出</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「女性の活躍企業確認シート」に掲げる取組項目のうち、所定の項目数</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の取組の実施</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労働関係法令の遵守</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 </a:t>
            </a:r>
            <a:r>
              <a:rPr lang="ja-JP" altLang="en-US" sz="1600" dirty="0">
                <a:solidFill>
                  <a:prstClr val="black"/>
                </a:solidFill>
                <a:effectLst/>
                <a:latin typeface="HGPｺﾞｼｯｸM" panose="020B0600000000000000" pitchFamily="50" charset="-128"/>
                <a:ea typeface="HGPｺﾞｼｯｸM" panose="020B0600000000000000" pitchFamily="50" charset="-128"/>
              </a:rPr>
              <a:t>「女性活躍推進法」で定める、一般事業主行動計画の策定・届出・情報</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公表（策定義務のない企業等は不要）</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暴力団又は暴力団員と密接な関係を有しないこと</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spcBef>
                <a:spcPts val="1000"/>
              </a:spcBef>
              <a:buNone/>
            </a:pP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申請方法：</a:t>
            </a:r>
            <a:r>
              <a:rPr lang="ja-JP" altLang="en-US" sz="1600" dirty="0">
                <a:solidFill>
                  <a:prstClr val="black"/>
                </a:solidFill>
                <a:effectLst/>
                <a:latin typeface="HGPｺﾞｼｯｸM" panose="020B0600000000000000" pitchFamily="50" charset="-128"/>
                <a:ea typeface="HGPｺﾞｼｯｸM" panose="020B0600000000000000" pitchFamily="50" charset="-128"/>
              </a:rPr>
              <a:t>認証申請書に必要事項を記載し、添付資料を添えて申請してください。</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認証申請書の様式及び記入例を「あいち女性の活躍促進応援サイト」に掲載しています。</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spcBef>
                <a:spcPts val="1000"/>
              </a:spcBef>
              <a:buNone/>
            </a:pP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メリット：</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企業のイメージアップ・</a:t>
            </a:r>
            <a:r>
              <a:rPr lang="en-US" altLang="ja-JP" sz="1600" dirty="0">
                <a:solidFill>
                  <a:prstClr val="black"/>
                </a:solidFill>
                <a:effectLst/>
                <a:latin typeface="HGPｺﾞｼｯｸM" panose="020B0600000000000000" pitchFamily="50" charset="-128"/>
                <a:ea typeface="HGPｺﾞｼｯｸM" panose="020B0600000000000000" pitchFamily="50" charset="-128"/>
              </a:rPr>
              <a:t>PR</a:t>
            </a: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（認証書を交付、認証ロゴマークを自社の商品や広告・名刺・会社案内などに使用可）</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愛知県の公契約に係る入札等において、社会的価値を有する企業として評価</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協賛金融機関における認証企業を対象とした融資の金利優遇</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認証企業を県が</a:t>
            </a:r>
            <a:r>
              <a:rPr lang="en-US" altLang="ja-JP" sz="1600" dirty="0">
                <a:solidFill>
                  <a:prstClr val="black"/>
                </a:solidFill>
                <a:effectLst/>
                <a:latin typeface="HGPｺﾞｼｯｸM" panose="020B0600000000000000" pitchFamily="50" charset="-128"/>
                <a:ea typeface="HGPｺﾞｼｯｸM" panose="020B0600000000000000" pitchFamily="50" charset="-128"/>
              </a:rPr>
              <a:t>PR</a:t>
            </a: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県が行う各種セミナーなど女性の活躍に関する情報の提供</a:t>
            </a:r>
          </a:p>
          <a:p>
            <a:pPr marL="0" indent="0">
              <a:lnSpc>
                <a:spcPts val="1000"/>
              </a:lnSpc>
              <a:buNone/>
            </a:pPr>
            <a:r>
              <a:rPr lang="ja-JP" altLang="en-US" sz="1600" dirty="0">
                <a:solidFill>
                  <a:prstClr val="black"/>
                </a:solidFill>
                <a:effectLst/>
                <a:latin typeface="HGPｺﾞｼｯｸM" panose="020B0600000000000000" pitchFamily="50" charset="-128"/>
                <a:ea typeface="HGPｺﾞｼｯｸM" panose="020B0600000000000000" pitchFamily="50" charset="-128"/>
              </a:rPr>
              <a:t>　　　　　　　</a:t>
            </a:r>
            <a:r>
              <a:rPr lang="ja-JP" altLang="en-US" sz="1600" dirty="0">
                <a:effectLst/>
                <a:latin typeface="+mn-ea"/>
              </a:rPr>
              <a:t>  ・</a:t>
            </a:r>
            <a:r>
              <a:rPr lang="ja-JP" altLang="en-US" sz="1600" dirty="0">
                <a:solidFill>
                  <a:prstClr val="black"/>
                </a:solidFill>
                <a:effectLst/>
                <a:latin typeface="HGPｺﾞｼｯｸM" panose="020B0600000000000000" pitchFamily="50" charset="-128"/>
                <a:ea typeface="HGPｺﾞｼｯｸM" panose="020B0600000000000000" pitchFamily="50" charset="-128"/>
              </a:rPr>
              <a:t> 「ウィルあいち」利用料の優遇</a:t>
            </a:r>
            <a:endParaRPr lang="en-US" altLang="ja-JP" sz="1600" dirty="0">
              <a:solidFill>
                <a:prstClr val="black"/>
              </a:solidFill>
              <a:effectLst/>
              <a:latin typeface="HGPｺﾞｼｯｸM" panose="020B0600000000000000" pitchFamily="50" charset="-128"/>
              <a:ea typeface="HGPｺﾞｼｯｸM" panose="020B0600000000000000" pitchFamily="50" charset="-128"/>
            </a:endParaRPr>
          </a:p>
          <a:p>
            <a:pPr marL="0" indent="0">
              <a:lnSpc>
                <a:spcPts val="1000"/>
              </a:lnSpc>
              <a:spcBef>
                <a:spcPts val="1000"/>
              </a:spcBef>
              <a:buNone/>
            </a:pP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有効期間： </a:t>
            </a:r>
            <a:r>
              <a:rPr lang="ja-JP" altLang="en-US" sz="1600" dirty="0">
                <a:solidFill>
                  <a:prstClr val="black"/>
                </a:solidFill>
                <a:effectLst/>
                <a:latin typeface="HGPｺﾞｼｯｸM" panose="020B0600000000000000" pitchFamily="50" charset="-128"/>
                <a:ea typeface="HGPｺﾞｼｯｸM" panose="020B0600000000000000" pitchFamily="50" charset="-128"/>
              </a:rPr>
              <a:t>５年間　　　　　　　　　</a:t>
            </a:r>
            <a:r>
              <a:rPr lang="ja-JP" altLang="en-US" sz="1600" dirty="0">
                <a:solidFill>
                  <a:srgbClr val="FF3838"/>
                </a:solidFill>
                <a:effectLst/>
                <a:latin typeface="ＤＦ特太ゴシック体" panose="020B0509000000000000" pitchFamily="49" charset="-128"/>
                <a:ea typeface="ＤＦ特太ゴシック体" panose="020B0509000000000000" pitchFamily="49" charset="-128"/>
              </a:rPr>
              <a:t>認証企業数　： </a:t>
            </a:r>
            <a:r>
              <a:rPr lang="en-US" altLang="ja-JP" sz="1600" dirty="0">
                <a:effectLst/>
                <a:latin typeface="ＤＦ特太ゴシック体" panose="020B0509000000000000" pitchFamily="49" charset="-128"/>
                <a:ea typeface="ＤＦ特太ゴシック体" panose="020B0509000000000000" pitchFamily="49" charset="-128"/>
              </a:rPr>
              <a:t>2,112</a:t>
            </a:r>
            <a:r>
              <a:rPr lang="ja-JP" altLang="en-US" sz="1600" dirty="0">
                <a:effectLst/>
                <a:latin typeface="HGPｺﾞｼｯｸM" panose="020B0600000000000000" pitchFamily="50" charset="-128"/>
                <a:ea typeface="HGPｺﾞｼｯｸM" panose="020B0600000000000000" pitchFamily="50" charset="-128"/>
              </a:rPr>
              <a:t>社</a:t>
            </a:r>
            <a:r>
              <a:rPr lang="ja-JP" altLang="en-US" sz="1600" kern="100" dirty="0">
                <a:effectLst/>
                <a:latin typeface="HGPｺﾞｼｯｸM" panose="020B0600000000000000" pitchFamily="50" charset="-128"/>
                <a:ea typeface="HGPｺﾞｼｯｸM" panose="020B0600000000000000" pitchFamily="50" charset="-128"/>
              </a:rPr>
              <a:t>（</a:t>
            </a:r>
            <a:r>
              <a:rPr lang="en-US" altLang="ja-JP" sz="1600" kern="100" dirty="0">
                <a:effectLst/>
                <a:latin typeface="HGPｺﾞｼｯｸM" panose="020B0600000000000000" pitchFamily="50" charset="-128"/>
                <a:ea typeface="HGPｺﾞｼｯｸM" panose="020B0600000000000000" pitchFamily="50" charset="-128"/>
              </a:rPr>
              <a:t>202</a:t>
            </a:r>
            <a:r>
              <a:rPr lang="ja-JP" altLang="en-US" sz="1600" kern="100" dirty="0">
                <a:effectLst/>
                <a:latin typeface="HGPｺﾞｼｯｸM" panose="020B0600000000000000" pitchFamily="50" charset="-128"/>
                <a:ea typeface="HGPｺﾞｼｯｸM" panose="020B0600000000000000" pitchFamily="50" charset="-128"/>
              </a:rPr>
              <a:t>６年</a:t>
            </a:r>
            <a:r>
              <a:rPr lang="en-US" altLang="ja-JP" sz="1600" kern="100" dirty="0">
                <a:effectLst/>
                <a:latin typeface="HGPｺﾞｼｯｸM" panose="020B0600000000000000" pitchFamily="50" charset="-128"/>
                <a:ea typeface="HGPｺﾞｼｯｸM" panose="020B0600000000000000" pitchFamily="50" charset="-128"/>
              </a:rPr>
              <a:t>6</a:t>
            </a:r>
            <a:r>
              <a:rPr lang="ja-JP" altLang="en-US" sz="1600" kern="100" dirty="0">
                <a:effectLst/>
                <a:latin typeface="HGPｺﾞｼｯｸM" panose="020B0600000000000000" pitchFamily="50" charset="-128"/>
                <a:ea typeface="HGPｺﾞｼｯｸM" panose="020B0600000000000000" pitchFamily="50" charset="-128"/>
              </a:rPr>
              <a:t>月</a:t>
            </a:r>
            <a:r>
              <a:rPr lang="en-US" altLang="ja-JP" sz="1600" kern="100" dirty="0">
                <a:effectLst/>
                <a:latin typeface="HGPｺﾞｼｯｸM" panose="020B0600000000000000" pitchFamily="50" charset="-128"/>
                <a:ea typeface="HGPｺﾞｼｯｸM" panose="020B0600000000000000" pitchFamily="50" charset="-128"/>
              </a:rPr>
              <a:t>1</a:t>
            </a:r>
            <a:r>
              <a:rPr lang="ja-JP" altLang="en-US" sz="1600" kern="100" dirty="0">
                <a:effectLst/>
                <a:latin typeface="HGPｺﾞｼｯｸM" panose="020B0600000000000000" pitchFamily="50" charset="-128"/>
                <a:ea typeface="HGPｺﾞｼｯｸM" panose="020B0600000000000000" pitchFamily="50" charset="-128"/>
              </a:rPr>
              <a:t>日時点）</a:t>
            </a:r>
            <a:endParaRPr lang="en-US" altLang="ja-JP" sz="1600" kern="100" dirty="0">
              <a:effectLst/>
              <a:latin typeface="HGPｺﾞｼｯｸM" panose="020B0600000000000000" pitchFamily="50" charset="-128"/>
              <a:ea typeface="HGPｺﾞｼｯｸM" panose="020B0600000000000000" pitchFamily="50" charset="-128"/>
              <a:cs typeface="Times New Roman" panose="02020603050405020304" pitchFamily="18" charset="0"/>
            </a:endParaRPr>
          </a:p>
          <a:p>
            <a:pPr marL="0" indent="0">
              <a:lnSpc>
                <a:spcPts val="1000"/>
              </a:lnSpc>
              <a:buNone/>
            </a:pPr>
            <a:endParaRPr lang="en-US" altLang="ja-JP" sz="1600" dirty="0">
              <a:effectLst/>
              <a:latin typeface="HGPｺﾞｼｯｸM" panose="020B0600000000000000" pitchFamily="50" charset="-128"/>
              <a:ea typeface="HGPｺﾞｼｯｸM" panose="020B0600000000000000" pitchFamily="50" charset="-128"/>
            </a:endParaRPr>
          </a:p>
        </p:txBody>
      </p:sp>
      <p:pic>
        <p:nvPicPr>
          <p:cNvPr id="6" name="図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5360" y="1832426"/>
            <a:ext cx="1867128" cy="1774183"/>
          </a:xfrm>
          <a:prstGeom prst="rect">
            <a:avLst/>
          </a:prstGeom>
        </p:spPr>
      </p:pic>
      <p:sp>
        <p:nvSpPr>
          <p:cNvPr id="11" name="スライド番号プレースホルダ 4"/>
          <p:cNvSpPr txBox="1">
            <a:spLocks/>
          </p:cNvSpPr>
          <p:nvPr/>
        </p:nvSpPr>
        <p:spPr>
          <a:xfrm>
            <a:off x="8823430" y="5730713"/>
            <a:ext cx="497505" cy="365125"/>
          </a:xfrm>
          <a:prstGeom prst="rect">
            <a:avLst/>
          </a:prstGeom>
          <a:noFill/>
          <a:ln w="9525">
            <a:noFill/>
            <a:miter lim="800000"/>
            <a:headEnd/>
            <a:tailEnd/>
          </a:ln>
          <a:effectLst/>
        </p:spPr>
        <p:txBody>
          <a:bodyPr vert="horz" wrap="square" lIns="91423" tIns="45712" rIns="91423" bIns="45712" numCol="1" anchor="t" anchorCtr="0" compatLnSpc="1">
            <a:prstTxWarp prst="textNoShape">
              <a:avLst/>
            </a:prstTxWarp>
          </a:bodyPr>
          <a:lstStyle>
            <a:defPPr>
              <a:defRPr lang="ja-JP"/>
            </a:defPPr>
            <a:lvl1pPr algn="r">
              <a:defRPr sz="1400" i="0">
                <a:latin typeface="Arial" charset="0"/>
              </a:defRPr>
            </a:lvl1pPr>
          </a:lstStyle>
          <a:p>
            <a:endParaRPr lang="ja-JP" altLang="en-US" dirty="0"/>
          </a:p>
        </p:txBody>
      </p:sp>
      <p:sp>
        <p:nvSpPr>
          <p:cNvPr id="17" name="テキスト ボックス 22"/>
          <p:cNvSpPr txBox="1"/>
          <p:nvPr/>
        </p:nvSpPr>
        <p:spPr>
          <a:xfrm>
            <a:off x="6951534" y="3546758"/>
            <a:ext cx="2916825" cy="253916"/>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defRPr/>
            </a:pPr>
            <a:r>
              <a:rPr lang="ja-JP" altLang="en-US" sz="1050" dirty="0">
                <a:latin typeface="+mj-ea"/>
                <a:ea typeface="+mj-ea"/>
              </a:rPr>
              <a:t>あいち女性輝きカンパニー認証ロゴマーク</a:t>
            </a:r>
            <a:endParaRPr lang="en-US" altLang="ja-JP" sz="1050" dirty="0">
              <a:latin typeface="+mj-ea"/>
              <a:ea typeface="+mj-ea"/>
            </a:endParaRPr>
          </a:p>
        </p:txBody>
      </p:sp>
      <p:sp>
        <p:nvSpPr>
          <p:cNvPr id="12" name="テキスト ボックス 1"/>
          <p:cNvSpPr txBox="1"/>
          <p:nvPr/>
        </p:nvSpPr>
        <p:spPr>
          <a:xfrm>
            <a:off x="0" y="35489"/>
            <a:ext cx="9906000" cy="540061"/>
          </a:xfrm>
          <a:prstGeom prst="rect">
            <a:avLst/>
          </a:prstGeom>
          <a:solidFill>
            <a:srgbClr val="99CC0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r>
              <a:rPr lang="ja-JP" altLang="en-US" dirty="0"/>
              <a:t>女性の活躍に向けた企業の取組促進　②　</a:t>
            </a:r>
          </a:p>
        </p:txBody>
      </p:sp>
      <p:sp>
        <p:nvSpPr>
          <p:cNvPr id="13" name="テキスト ボックス 12"/>
          <p:cNvSpPr txBox="1"/>
          <p:nvPr/>
        </p:nvSpPr>
        <p:spPr>
          <a:xfrm>
            <a:off x="227475" y="645534"/>
            <a:ext cx="5445605" cy="461665"/>
          </a:xfrm>
          <a:prstGeom prst="rect">
            <a:avLst/>
          </a:prstGeom>
          <a:solidFill>
            <a:srgbClr val="2DC8FF"/>
          </a:solidFill>
          <a:ln>
            <a:solidFill>
              <a:schemeClr val="tx1"/>
            </a:solidFill>
          </a:ln>
        </p:spPr>
        <p:txBody>
          <a:bodyPr wrap="square" rtlCol="0">
            <a:spAutoFit/>
          </a:bodyPr>
          <a:lstStyle/>
          <a:p>
            <a:r>
              <a:rPr lang="ja-JP" altLang="en-US" sz="2400" b="1" dirty="0">
                <a:solidFill>
                  <a:schemeClr val="bg1"/>
                </a:solidFill>
              </a:rPr>
              <a:t>あいち女性輝きカンパニーの認証 </a:t>
            </a:r>
            <a:r>
              <a:rPr lang="ja-JP" altLang="ja-JP" sz="1600" b="1" dirty="0"/>
              <a:t>　</a:t>
            </a:r>
            <a:endParaRPr lang="ja-JP" altLang="en-US" sz="1600" dirty="0">
              <a:solidFill>
                <a:prstClr val="white"/>
              </a:solidFill>
            </a:endParaRPr>
          </a:p>
        </p:txBody>
      </p:sp>
    </p:spTree>
    <p:extLst>
      <p:ext uri="{BB962C8B-B14F-4D97-AF65-F5344CB8AC3E}">
        <p14:creationId xmlns:p14="http://schemas.microsoft.com/office/powerpoint/2010/main" val="3890410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0" y="593685"/>
            <a:ext cx="3941386" cy="381236"/>
          </a:xfrm>
          <a:ln>
            <a:noFill/>
          </a:ln>
        </p:spPr>
        <p:txBody>
          <a:bodyPr anchor="t" anchorCtr="0">
            <a:normAutofit fontScale="92500"/>
          </a:bodyPr>
          <a:lstStyle/>
          <a:p>
            <a:pPr marL="0" indent="0">
              <a:buNone/>
            </a:pPr>
            <a:r>
              <a:rPr lang="ja-JP" altLang="en-US" sz="1800" dirty="0">
                <a:solidFill>
                  <a:schemeClr val="tx2">
                    <a:lumMod val="60000"/>
                    <a:lumOff val="40000"/>
                  </a:schemeClr>
                </a:solidFill>
                <a:latin typeface="ＤＦ特太ゴシック体" panose="020B0509000000000000" pitchFamily="49" charset="-128"/>
                <a:ea typeface="ＤＦ特太ゴシック体" panose="020B0509000000000000" pitchFamily="49" charset="-128"/>
              </a:rPr>
              <a:t>■</a:t>
            </a:r>
            <a:r>
              <a:rPr lang="ja-JP" altLang="ja-JP" sz="1800" dirty="0">
                <a:latin typeface="HGPｺﾞｼｯｸM" panose="020B0600000000000000" pitchFamily="50" charset="-128"/>
                <a:ea typeface="HGPｺﾞｼｯｸM" panose="020B0600000000000000" pitchFamily="50" charset="-128"/>
              </a:rPr>
              <a:t>女性の活躍</a:t>
            </a:r>
            <a:r>
              <a:rPr lang="ja-JP" altLang="en-US" sz="1800" dirty="0">
                <a:latin typeface="HGPｺﾞｼｯｸM" panose="020B0600000000000000" pitchFamily="50" charset="-128"/>
                <a:ea typeface="HGPｺﾞｼｯｸM" panose="020B0600000000000000" pitchFamily="50" charset="-128"/>
              </a:rPr>
              <a:t>企業確認シートの取組項目</a:t>
            </a:r>
            <a:endParaRPr lang="en-US" altLang="ja-JP" sz="1800" dirty="0"/>
          </a:p>
        </p:txBody>
      </p:sp>
      <p:sp>
        <p:nvSpPr>
          <p:cNvPr id="5" name="スライド番号プレースホルダー 4"/>
          <p:cNvSpPr>
            <a:spLocks noGrp="1"/>
          </p:cNvSpPr>
          <p:nvPr>
            <p:ph type="sldNum" sz="quarter" idx="12"/>
          </p:nvPr>
        </p:nvSpPr>
        <p:spPr>
          <a:xfrm>
            <a:off x="7621682" y="6581836"/>
            <a:ext cx="2311400" cy="365125"/>
          </a:xfrm>
        </p:spPr>
        <p:txBody>
          <a:bodyPr/>
          <a:lstStyle/>
          <a:p>
            <a:pPr>
              <a:defRPr/>
            </a:pPr>
            <a:fld id="{A5A05A7F-8CE3-4109-9362-34BB9F9E23C9}" type="slidenum">
              <a:rPr lang="ja-JP" altLang="en-US" smtClean="0"/>
              <a:pPr>
                <a:defRPr/>
              </a:pPr>
              <a:t>22</a:t>
            </a:fld>
            <a:endParaRPr lang="ja-JP" altLang="en-US" dirty="0"/>
          </a:p>
        </p:txBody>
      </p:sp>
      <p:sp>
        <p:nvSpPr>
          <p:cNvPr id="11" name="スライド番号プレースホルダ 4"/>
          <p:cNvSpPr txBox="1">
            <a:spLocks/>
          </p:cNvSpPr>
          <p:nvPr/>
        </p:nvSpPr>
        <p:spPr>
          <a:xfrm>
            <a:off x="8823430" y="5730713"/>
            <a:ext cx="497505" cy="365125"/>
          </a:xfrm>
          <a:prstGeom prst="rect">
            <a:avLst/>
          </a:prstGeom>
          <a:noFill/>
          <a:ln w="9525">
            <a:noFill/>
            <a:miter lim="800000"/>
            <a:headEnd/>
            <a:tailEnd/>
          </a:ln>
          <a:effectLst/>
        </p:spPr>
        <p:txBody>
          <a:bodyPr vert="horz" wrap="square" lIns="91423" tIns="45712" rIns="91423" bIns="45712" numCol="1" anchor="t" anchorCtr="0" compatLnSpc="1">
            <a:prstTxWarp prst="textNoShape">
              <a:avLst/>
            </a:prstTxWarp>
          </a:bodyPr>
          <a:lstStyle>
            <a:defPPr>
              <a:defRPr lang="ja-JP"/>
            </a:defPPr>
            <a:lvl1pPr algn="r">
              <a:defRPr sz="1400" i="0">
                <a:latin typeface="Arial" charset="0"/>
              </a:defRPr>
            </a:lvl1pPr>
          </a:lstStyle>
          <a:p>
            <a:endParaRPr lang="ja-JP" altLang="en-US" dirty="0"/>
          </a:p>
        </p:txBody>
      </p:sp>
      <p:sp>
        <p:nvSpPr>
          <p:cNvPr id="15" name="テキスト ボックス 1"/>
          <p:cNvSpPr txBox="1"/>
          <p:nvPr/>
        </p:nvSpPr>
        <p:spPr>
          <a:xfrm>
            <a:off x="0" y="8620"/>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r>
              <a:rPr lang="ja-JP" altLang="en-US" dirty="0"/>
              <a:t>あいち女性輝きカンパニーの認証</a:t>
            </a:r>
          </a:p>
        </p:txBody>
      </p:sp>
      <p:sp>
        <p:nvSpPr>
          <p:cNvPr id="9" name="コンテンツ プレースホルダー 2"/>
          <p:cNvSpPr txBox="1">
            <a:spLocks/>
          </p:cNvSpPr>
          <p:nvPr/>
        </p:nvSpPr>
        <p:spPr bwMode="auto">
          <a:xfrm>
            <a:off x="3687503" y="593685"/>
            <a:ext cx="5811002" cy="381236"/>
          </a:xfrm>
          <a:prstGeom prst="rect">
            <a:avLst/>
          </a:prstGeom>
          <a:noFill/>
          <a:ln w="9525">
            <a:noFill/>
            <a:miter lim="800000"/>
            <a:headEnd/>
            <a:tailEnd/>
          </a:ln>
        </p:spPr>
        <p:txBody>
          <a:bodyPr vert="horz" wrap="square" lIns="91247" tIns="45621" rIns="91247" bIns="45621" numCol="1" anchor="t" anchorCtr="0" compatLnSpc="1">
            <a:prstTxWarp prst="textNoShape">
              <a:avLst/>
            </a:prstTxWarp>
            <a:noAutofit/>
          </a:bodyPr>
          <a:lstStyle>
            <a:lvl1pPr marL="342180" indent="-34218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1388" indent="-2851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0598" indent="-22812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6836" indent="-22812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3074" indent="-22812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09315"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5553"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1789"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78030"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300" dirty="0"/>
              <a:t>　</a:t>
            </a:r>
            <a:r>
              <a:rPr lang="en-US" altLang="ja-JP" sz="1300" dirty="0"/>
              <a:t>※ </a:t>
            </a:r>
            <a:r>
              <a:rPr lang="ja-JP" altLang="en-US" sz="1300" dirty="0">
                <a:latin typeface="HGPｺﾞｼｯｸM" panose="020B0600000000000000" pitchFamily="50" charset="-128"/>
                <a:ea typeface="HGPｺﾞｼｯｸM" panose="020B0600000000000000" pitchFamily="50" charset="-128"/>
              </a:rPr>
              <a:t>「Ａ」で２項目、「Ｂ」で３項目、「Ｃ」で２項目の取組を実施していると申請可能</a:t>
            </a:r>
            <a:endParaRPr lang="en-US" altLang="ja-JP" sz="1300" dirty="0"/>
          </a:p>
        </p:txBody>
      </p:sp>
      <p:sp>
        <p:nvSpPr>
          <p:cNvPr id="2" name="正方形/長方形 1"/>
          <p:cNvSpPr/>
          <p:nvPr/>
        </p:nvSpPr>
        <p:spPr>
          <a:xfrm>
            <a:off x="536767" y="960983"/>
            <a:ext cx="3236784" cy="307777"/>
          </a:xfrm>
          <a:prstGeom prst="rect">
            <a:avLst/>
          </a:prstGeom>
        </p:spPr>
        <p:txBody>
          <a:bodyPr wrap="none">
            <a:spAutoFit/>
          </a:bodyPr>
          <a:lstStyle/>
          <a:p>
            <a:pPr>
              <a:spcAft>
                <a:spcPts val="0"/>
              </a:spcAft>
            </a:pPr>
            <a:r>
              <a:rPr lang="ja-JP" altLang="ja-JP" sz="1400" kern="100" dirty="0">
                <a:solidFill>
                  <a:schemeClr val="tx2">
                    <a:lumMod val="60000"/>
                    <a:lumOff val="40000"/>
                  </a:schemeClr>
                </a:solidFill>
                <a:latin typeface="游明朝" panose="02020400000000000000" pitchFamily="18" charset="-128"/>
                <a:ea typeface="ＤＦ特太ゴシック体" panose="020B0509000000000000" pitchFamily="49" charset="-128"/>
                <a:cs typeface="Times New Roman" panose="02020603050405020304" pitchFamily="18" charset="0"/>
              </a:rPr>
              <a:t>トップの意識表明及び推進体制の整備</a:t>
            </a:r>
            <a:endParaRPr lang="ja-JP" altLang="ja-JP" sz="1100" kern="100" dirty="0">
              <a:solidFill>
                <a:schemeClr val="tx2">
                  <a:lumMod val="60000"/>
                  <a:lumOff val="40000"/>
                </a:schemeClr>
              </a:solidFill>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正方形/長方形 3"/>
          <p:cNvSpPr/>
          <p:nvPr/>
        </p:nvSpPr>
        <p:spPr>
          <a:xfrm>
            <a:off x="213249" y="908720"/>
            <a:ext cx="389850" cy="338554"/>
          </a:xfrm>
          <a:prstGeom prst="rect">
            <a:avLst/>
          </a:prstGeom>
          <a:ln>
            <a:solidFill>
              <a:schemeClr val="tx1"/>
            </a:solidFill>
          </a:ln>
        </p:spPr>
        <p:txBody>
          <a:bodyPr wrap="none">
            <a:spAutoFit/>
          </a:bodyPr>
          <a:lstStyle/>
          <a:p>
            <a:r>
              <a:rPr lang="ja-JP" altLang="ja-JP" sz="1600" b="1" kern="100" dirty="0">
                <a:latin typeface="ＤＦ特太ゴシック体" panose="020B0509000000000000" pitchFamily="49" charset="-128"/>
                <a:ea typeface="ＤＦ特太ゴシック体" panose="020B0509000000000000" pitchFamily="49" charset="-128"/>
                <a:cs typeface="Times New Roman" panose="02020603050405020304" pitchFamily="18" charset="0"/>
              </a:rPr>
              <a:t>Ａ</a:t>
            </a:r>
            <a:endParaRPr lang="ja-JP" altLang="en-US" sz="1600" b="1" dirty="0">
              <a:latin typeface="ＤＦ特太ゴシック体" panose="020B0509000000000000" pitchFamily="49" charset="-128"/>
              <a:ea typeface="ＤＦ特太ゴシック体" panose="020B0509000000000000" pitchFamily="49"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2522935838"/>
              </p:ext>
            </p:extLst>
          </p:nvPr>
        </p:nvGraphicFramePr>
        <p:xfrm>
          <a:off x="214386" y="1274655"/>
          <a:ext cx="4828623" cy="2388918"/>
        </p:xfrm>
        <a:graphic>
          <a:graphicData uri="http://schemas.openxmlformats.org/drawingml/2006/table">
            <a:tbl>
              <a:tblPr firstRow="1" firstCol="1" bandRow="1"/>
              <a:tblGrid>
                <a:gridCol w="246701">
                  <a:extLst>
                    <a:ext uri="{9D8B030D-6E8A-4147-A177-3AD203B41FA5}">
                      <a16:colId xmlns:a16="http://schemas.microsoft.com/office/drawing/2014/main" val="802640869"/>
                    </a:ext>
                  </a:extLst>
                </a:gridCol>
                <a:gridCol w="4581922">
                  <a:extLst>
                    <a:ext uri="{9D8B030D-6E8A-4147-A177-3AD203B41FA5}">
                      <a16:colId xmlns:a16="http://schemas.microsoft.com/office/drawing/2014/main" val="1883940535"/>
                    </a:ext>
                  </a:extLst>
                </a:gridCol>
              </a:tblGrid>
              <a:tr h="216000">
                <a:tc gridSpan="2">
                  <a:txBody>
                    <a:bodyPr/>
                    <a:lstStyle/>
                    <a:p>
                      <a:pPr algn="ctr">
                        <a:lnSpc>
                          <a:spcPts val="1100"/>
                        </a:lnSpc>
                        <a:spcAft>
                          <a:spcPts val="0"/>
                        </a:spcAft>
                      </a:pPr>
                      <a:r>
                        <a:rPr lang="ja-JP" sz="1100" kern="100" dirty="0">
                          <a:effectLst/>
                          <a:latin typeface="游明朝" panose="02020400000000000000" pitchFamily="18" charset="-128"/>
                          <a:ea typeface="ＭＳ ゴシック" panose="020B0609070205080204" pitchFamily="49" charset="-128"/>
                          <a:cs typeface="Times New Roman" panose="02020603050405020304" pitchFamily="18" charset="0"/>
                        </a:rPr>
                        <a:t>取組内容</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3925455821"/>
                  </a:ext>
                </a:extLst>
              </a:tr>
              <a:tr h="288000">
                <a:tc>
                  <a:txBody>
                    <a:bodyPr/>
                    <a:lstStyle/>
                    <a:p>
                      <a:pPr algn="just">
                        <a:lnSpc>
                          <a:spcPts val="1100"/>
                        </a:lnSpc>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１</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女性の活躍促進に向けた組織トップの考えが宣言され、管理職をはじめ労働者に有効な周知がなされている。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3494766"/>
                  </a:ext>
                </a:extLst>
              </a:tr>
              <a:tr h="173466">
                <a:tc>
                  <a:txBody>
                    <a:bodyPr/>
                    <a:lstStyle/>
                    <a:p>
                      <a:pPr algn="just">
                        <a:lnSpc>
                          <a:spcPts val="1100"/>
                        </a:lnSpc>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２</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女性の活躍に関する計画を策定し、自社Ｗｅｂページ等で公表している。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2115411"/>
                  </a:ext>
                </a:extLst>
              </a:tr>
              <a:tr h="288000">
                <a:tc>
                  <a:txBody>
                    <a:bodyPr/>
                    <a:lstStyle/>
                    <a:p>
                      <a:pPr algn="just">
                        <a:lnSpc>
                          <a:spcPts val="1100"/>
                        </a:lnSpc>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３</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女性活躍に関するアンケート調査等を実施し、自社の現状把握や課題分析を行っている。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756351"/>
                  </a:ext>
                </a:extLst>
              </a:tr>
              <a:tr h="424908">
                <a:tc>
                  <a:txBody>
                    <a:bodyPr/>
                    <a:lstStyle/>
                    <a:p>
                      <a:pPr algn="just">
                        <a:lnSpc>
                          <a:spcPts val="1100"/>
                        </a:lnSpc>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４</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女性の活躍を含めたダイバーシティに関する担当部署やプロジェクトチームの設置など推進体制を整備しているか、又は女性の活躍に取り組む責任者を選任している。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503264"/>
                  </a:ext>
                </a:extLst>
              </a:tr>
              <a:tr h="432000">
                <a:tc>
                  <a:txBody>
                    <a:bodyPr/>
                    <a:lstStyle/>
                    <a:p>
                      <a:pPr algn="just">
                        <a:lnSpc>
                          <a:spcPts val="1100"/>
                        </a:lnSpc>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５</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過去５年以内に管理職の意識改革を図るため、女性の採用・職域拡大や管理職登用等女性の活躍の必要性の理解を促す管理職向けの研修などの取組を行っている。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304051"/>
                  </a:ext>
                </a:extLst>
              </a:tr>
              <a:tr h="566544">
                <a:tc>
                  <a:txBody>
                    <a:bodyPr/>
                    <a:lstStyle/>
                    <a:p>
                      <a:pPr algn="just">
                        <a:lnSpc>
                          <a:spcPts val="1100"/>
                        </a:lnSpc>
                        <a:spcAft>
                          <a:spcPts val="0"/>
                        </a:spcAft>
                      </a:pPr>
                      <a:r>
                        <a:rPr lang="ja-JP" altLang="en-US" sz="1000" kern="100" dirty="0">
                          <a:effectLst/>
                          <a:latin typeface="游明朝" panose="02020400000000000000" pitchFamily="18" charset="-128"/>
                          <a:ea typeface="游明朝" panose="02020400000000000000" pitchFamily="18" charset="-128"/>
                          <a:cs typeface="Times New Roman" panose="02020603050405020304" pitchFamily="18" charset="0"/>
                        </a:rPr>
                        <a:t>６</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100"/>
                        </a:lnSpc>
                        <a:spcAft>
                          <a:spcPts val="0"/>
                        </a:spcAft>
                      </a:pPr>
                      <a:r>
                        <a:rPr kumimoji="1" lang="ja-JP" altLang="en-US"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rPr>
                        <a:t>男女間賃金格差の主な要因である男女間の管理職比率や勤続年数による違いなど、女性活躍推進法に基づく情報公表項目よりもさらに詳細な情報を算出した上で、女性活躍推進法に基づく情報公表項目である男女の賃金の差異を算出、公表している。</a:t>
                      </a:r>
                      <a:endParaRPr kumimoji="1" lang="ja-JP"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4063045"/>
                  </a:ext>
                </a:extLst>
              </a:tr>
            </a:tbl>
          </a:graphicData>
        </a:graphic>
      </p:graphicFrame>
      <p:sp>
        <p:nvSpPr>
          <p:cNvPr id="14" name="正方形/長方形 13"/>
          <p:cNvSpPr/>
          <p:nvPr/>
        </p:nvSpPr>
        <p:spPr>
          <a:xfrm>
            <a:off x="623423" y="3697674"/>
            <a:ext cx="3955249" cy="451406"/>
          </a:xfrm>
          <a:prstGeom prst="rect">
            <a:avLst/>
          </a:prstGeom>
        </p:spPr>
        <p:txBody>
          <a:bodyPr wrap="square">
            <a:spAutoFit/>
          </a:bodyPr>
          <a:lstStyle/>
          <a:p>
            <a:pPr algn="just">
              <a:lnSpc>
                <a:spcPts val="1400"/>
              </a:lnSpc>
              <a:spcAft>
                <a:spcPts val="0"/>
              </a:spcAft>
            </a:pPr>
            <a:r>
              <a:rPr lang="ja-JP" altLang="ja-JP" sz="1400" kern="100" dirty="0">
                <a:solidFill>
                  <a:schemeClr val="tx2">
                    <a:lumMod val="60000"/>
                    <a:lumOff val="40000"/>
                  </a:schemeClr>
                </a:solidFill>
                <a:latin typeface="游明朝" panose="02020400000000000000" pitchFamily="18" charset="-128"/>
                <a:ea typeface="ＤＦ特太ゴシック体" panose="020B0509000000000000" pitchFamily="49" charset="-128"/>
                <a:cs typeface="Times New Roman" panose="02020603050405020304" pitchFamily="18" charset="0"/>
              </a:rPr>
              <a:t>仕事と家庭の両立支援、働きやすい職場環境づくり、働きながら子育てができる</a:t>
            </a:r>
            <a:r>
              <a:rPr lang="ja-JP" altLang="ja-JP" sz="1400" dirty="0">
                <a:solidFill>
                  <a:schemeClr val="tx2">
                    <a:lumMod val="60000"/>
                    <a:lumOff val="40000"/>
                  </a:schemeClr>
                </a:solidFill>
                <a:ea typeface="ＤＦ特太ゴシック体" panose="020B0509000000000000" pitchFamily="49" charset="-128"/>
                <a:cs typeface="Times New Roman" panose="02020603050405020304" pitchFamily="18" charset="0"/>
              </a:rPr>
              <a:t>環境づくり </a:t>
            </a:r>
            <a:endParaRPr lang="ja-JP" altLang="en-US" sz="1400" dirty="0">
              <a:solidFill>
                <a:schemeClr val="tx2">
                  <a:lumMod val="60000"/>
                  <a:lumOff val="40000"/>
                </a:schemeClr>
              </a:solidFill>
            </a:endParaRPr>
          </a:p>
        </p:txBody>
      </p:sp>
      <p:sp>
        <p:nvSpPr>
          <p:cNvPr id="18" name="正方形/長方形 17"/>
          <p:cNvSpPr/>
          <p:nvPr/>
        </p:nvSpPr>
        <p:spPr>
          <a:xfrm>
            <a:off x="213249" y="3744035"/>
            <a:ext cx="415498" cy="338554"/>
          </a:xfrm>
          <a:prstGeom prst="rect">
            <a:avLst/>
          </a:prstGeom>
          <a:ln>
            <a:solidFill>
              <a:schemeClr val="tx1"/>
            </a:solidFill>
          </a:ln>
        </p:spPr>
        <p:txBody>
          <a:bodyPr wrap="square">
            <a:spAutoFit/>
          </a:bodyPr>
          <a:lstStyle/>
          <a:p>
            <a:r>
              <a:rPr lang="ja-JP" altLang="en-US" sz="1600" b="1" dirty="0">
                <a:latin typeface="ＤＦ特太ゴシック体" panose="020B0509000000000000" pitchFamily="49" charset="-128"/>
                <a:ea typeface="ＤＦ特太ゴシック体" panose="020B0509000000000000" pitchFamily="49" charset="-128"/>
              </a:rPr>
              <a:t>Ｃ</a:t>
            </a:r>
          </a:p>
        </p:txBody>
      </p:sp>
      <p:sp>
        <p:nvSpPr>
          <p:cNvPr id="16" name="正方形/長方形 15"/>
          <p:cNvSpPr/>
          <p:nvPr/>
        </p:nvSpPr>
        <p:spPr>
          <a:xfrm>
            <a:off x="5437968" y="1148747"/>
            <a:ext cx="4495114" cy="297517"/>
          </a:xfrm>
          <a:prstGeom prst="rect">
            <a:avLst/>
          </a:prstGeom>
        </p:spPr>
        <p:txBody>
          <a:bodyPr wrap="square">
            <a:spAutoFit/>
          </a:bodyPr>
          <a:lstStyle/>
          <a:p>
            <a:pPr>
              <a:lnSpc>
                <a:spcPts val="1600"/>
              </a:lnSpc>
              <a:spcAft>
                <a:spcPts val="0"/>
              </a:spcAft>
            </a:pPr>
            <a:r>
              <a:rPr lang="ja-JP" altLang="ja-JP" sz="1400" kern="100" dirty="0">
                <a:solidFill>
                  <a:schemeClr val="tx2">
                    <a:lumMod val="60000"/>
                    <a:lumOff val="40000"/>
                  </a:schemeClr>
                </a:solidFill>
                <a:latin typeface="游明朝" panose="02020400000000000000" pitchFamily="18" charset="-128"/>
                <a:ea typeface="ＤＦ特太ゴシック体" panose="020B0509000000000000" pitchFamily="49" charset="-128"/>
                <a:cs typeface="Times New Roman" panose="02020603050405020304" pitchFamily="18" charset="0"/>
              </a:rPr>
              <a:t>募集・採用拡大、職域拡大、登用、</a:t>
            </a:r>
            <a:r>
              <a:rPr lang="ja-JP" altLang="ja-JP" sz="1400" dirty="0">
                <a:solidFill>
                  <a:schemeClr val="tx2">
                    <a:lumMod val="60000"/>
                    <a:lumOff val="40000"/>
                  </a:schemeClr>
                </a:solidFill>
                <a:ea typeface="ＤＦ特太ゴシック体" panose="020B0509000000000000" pitchFamily="49" charset="-128"/>
                <a:cs typeface="Times New Roman" panose="02020603050405020304" pitchFamily="18" charset="0"/>
              </a:rPr>
              <a:t>育成（能力向上）</a:t>
            </a:r>
            <a:endParaRPr lang="ja-JP" altLang="en-US" sz="1400" dirty="0">
              <a:solidFill>
                <a:schemeClr val="tx2">
                  <a:lumMod val="60000"/>
                  <a:lumOff val="40000"/>
                </a:schemeClr>
              </a:solidFill>
            </a:endParaRPr>
          </a:p>
        </p:txBody>
      </p:sp>
      <p:sp>
        <p:nvSpPr>
          <p:cNvPr id="19" name="正方形/長方形 18"/>
          <p:cNvSpPr/>
          <p:nvPr/>
        </p:nvSpPr>
        <p:spPr>
          <a:xfrm>
            <a:off x="5093738" y="1128980"/>
            <a:ext cx="389850" cy="338554"/>
          </a:xfrm>
          <a:prstGeom prst="rect">
            <a:avLst/>
          </a:prstGeom>
          <a:ln>
            <a:solidFill>
              <a:schemeClr val="tx1"/>
            </a:solidFill>
          </a:ln>
        </p:spPr>
        <p:txBody>
          <a:bodyPr wrap="none">
            <a:spAutoFit/>
          </a:bodyPr>
          <a:lstStyle/>
          <a:p>
            <a:r>
              <a:rPr lang="ja-JP" altLang="en-US" sz="1600" b="1" dirty="0">
                <a:latin typeface="ＤＦ特太ゴシック体" panose="020B0509000000000000" pitchFamily="49" charset="-128"/>
                <a:ea typeface="ＤＦ特太ゴシック体" panose="020B0509000000000000" pitchFamily="49" charset="-128"/>
              </a:rPr>
              <a:t>Ｂ</a:t>
            </a:r>
          </a:p>
        </p:txBody>
      </p:sp>
      <p:graphicFrame>
        <p:nvGraphicFramePr>
          <p:cNvPr id="22" name="表 21"/>
          <p:cNvGraphicFramePr>
            <a:graphicFrameLocks noGrp="1"/>
          </p:cNvGraphicFramePr>
          <p:nvPr/>
        </p:nvGraphicFramePr>
        <p:xfrm>
          <a:off x="5093738" y="1518190"/>
          <a:ext cx="4685054" cy="5193809"/>
        </p:xfrm>
        <a:graphic>
          <a:graphicData uri="http://schemas.openxmlformats.org/drawingml/2006/table">
            <a:tbl>
              <a:tblPr firstRow="1" firstCol="1" bandRow="1"/>
              <a:tblGrid>
                <a:gridCol w="363276">
                  <a:extLst>
                    <a:ext uri="{9D8B030D-6E8A-4147-A177-3AD203B41FA5}">
                      <a16:colId xmlns:a16="http://schemas.microsoft.com/office/drawing/2014/main" val="2863481733"/>
                    </a:ext>
                  </a:extLst>
                </a:gridCol>
                <a:gridCol w="4321778">
                  <a:extLst>
                    <a:ext uri="{9D8B030D-6E8A-4147-A177-3AD203B41FA5}">
                      <a16:colId xmlns:a16="http://schemas.microsoft.com/office/drawing/2014/main" val="2961918493"/>
                    </a:ext>
                  </a:extLst>
                </a:gridCol>
              </a:tblGrid>
              <a:tr h="216000">
                <a:tc gridSpan="2">
                  <a:txBody>
                    <a:bodyPr/>
                    <a:lstStyle/>
                    <a:p>
                      <a:pPr algn="ctr">
                        <a:spcAft>
                          <a:spcPts val="0"/>
                        </a:spcAft>
                      </a:pPr>
                      <a:r>
                        <a:rPr lang="ja-JP" sz="1100" kern="100" dirty="0">
                          <a:effectLst/>
                          <a:latin typeface="游明朝" panose="02020400000000000000" pitchFamily="18" charset="-128"/>
                          <a:ea typeface="ＭＳ ゴシック" panose="020B0609070205080204" pitchFamily="49" charset="-128"/>
                          <a:cs typeface="Times New Roman" panose="02020603050405020304" pitchFamily="18" charset="0"/>
                        </a:rPr>
                        <a:t>取組内容</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2557612516"/>
                  </a:ext>
                </a:extLst>
              </a:tr>
              <a:tr h="430062">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１</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募集資料・求人広告・会社案内・Ｗｅｂページ等の中で、女性の活躍を伝えるなど、女性の応募を増やす取組を行っている。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84555816"/>
                  </a:ext>
                </a:extLst>
              </a:tr>
              <a:tr h="269622">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２</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alt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常時雇用する</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女性正規労働者数が過去５年間で５％以上増加している。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83618972"/>
                  </a:ext>
                </a:extLst>
              </a:tr>
              <a:tr h="39600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３</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個人の能力に応じて非正規雇用から正規雇用になる制度があるか、又は過去５年以内に女性の事例がある（派遣労働者の雇入れ含む）。</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14496844"/>
                  </a:ext>
                </a:extLst>
              </a:tr>
              <a:tr h="418116">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４</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育児や介護のために退職した正規労働者の、正規労働者への再雇用制度があるか、又は過去５年以内に事例がある。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7387432"/>
                  </a:ext>
                </a:extLst>
              </a:tr>
              <a:tr h="331683">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５</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女性が少ない職域に女性を配置するための取組を行っているか、又は女性がいない職域がない。</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5721692"/>
                  </a:ext>
                </a:extLst>
              </a:tr>
              <a:tr h="573415">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６</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女性にとって使いやすい器具、設備等の導入（例：トイレや休憩室の整備、荷物を運搬する際の補助的な器具の装備等（＊いずれかひとつでもよい））や作業方法、作業工程の見直しを行っている。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83779355"/>
                  </a:ext>
                </a:extLst>
              </a:tr>
              <a:tr h="345111">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７</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自己申告制度、社内公募制度等によって、配置希望を反映できる制度がある。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20137252"/>
                  </a:ext>
                </a:extLst>
              </a:tr>
              <a:tr h="37896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８</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女性管理職の登用目標を設定している。又は過去５年以内に女性管理職登用に向けた取組を行っている。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62029296"/>
                  </a:ext>
                </a:extLst>
              </a:tr>
              <a:tr h="332502">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９</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過去５年以内に社内報や研修を通じて女性のロールモデルの紹介をしている。又はメンター制度がある。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10647856"/>
                  </a:ext>
                </a:extLst>
              </a:tr>
              <a:tr h="357720">
                <a:tc>
                  <a:txBody>
                    <a:bodyPr/>
                    <a:lstStyle/>
                    <a:p>
                      <a:pPr algn="ctr">
                        <a:spcAft>
                          <a:spcPts val="0"/>
                        </a:spcAft>
                      </a:pPr>
                      <a:r>
                        <a:rPr lang="en-US" altLang="ja-JP" sz="900" kern="100" dirty="0">
                          <a:effectLst/>
                          <a:latin typeface="ＭＳ ゴシック" panose="020B0609070205080204" pitchFamily="49" charset="-128"/>
                          <a:ea typeface="游明朝" panose="02020400000000000000" pitchFamily="18" charset="-128"/>
                          <a:cs typeface="Times New Roman" panose="02020603050405020304" pitchFamily="18" charset="0"/>
                        </a:rPr>
                        <a:t>10</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過去５年以内に女性の登用に向けて、女性自身のやる気や能力が向上するような研修などの取組を行っている。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87771308"/>
                  </a:ext>
                </a:extLst>
              </a:tr>
              <a:tr h="256843">
                <a:tc>
                  <a:txBody>
                    <a:bodyPr/>
                    <a:lstStyle/>
                    <a:p>
                      <a:pPr algn="ctr">
                        <a:spcAft>
                          <a:spcPts val="0"/>
                        </a:spcAft>
                      </a:pPr>
                      <a:r>
                        <a:rPr lang="en-US" sz="900" kern="100" dirty="0">
                          <a:effectLst/>
                          <a:latin typeface="ＭＳ ゴシック" panose="020B0609070205080204" pitchFamily="49" charset="-128"/>
                          <a:ea typeface="游明朝" panose="02020400000000000000" pitchFamily="18" charset="-128"/>
                          <a:cs typeface="Times New Roman" panose="02020603050405020304" pitchFamily="18" charset="0"/>
                        </a:rPr>
                        <a:t>11</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女性管理職が、過去５年間で５％以上増加している。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87563839"/>
                  </a:ext>
                </a:extLst>
              </a:tr>
              <a:tr h="247549">
                <a:tc>
                  <a:txBody>
                    <a:bodyPr/>
                    <a:lstStyle/>
                    <a:p>
                      <a:pPr algn="ctr">
                        <a:spcAft>
                          <a:spcPts val="0"/>
                        </a:spcAft>
                      </a:pPr>
                      <a:r>
                        <a:rPr lang="en-US" sz="900" kern="100" dirty="0">
                          <a:effectLst/>
                          <a:latin typeface="ＭＳ ゴシック" panose="020B0609070205080204" pitchFamily="49" charset="-128"/>
                          <a:ea typeface="游明朝" panose="02020400000000000000" pitchFamily="18" charset="-128"/>
                          <a:cs typeface="Times New Roman" panose="02020603050405020304" pitchFamily="18" charset="0"/>
                        </a:rPr>
                        <a:t>12</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女性の役員が一人以上いる（申請日現在）。</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16911360"/>
                  </a:ext>
                </a:extLst>
              </a:tr>
              <a:tr h="349756">
                <a:tc>
                  <a:txBody>
                    <a:bodyPr/>
                    <a:lstStyle/>
                    <a:p>
                      <a:pPr algn="ctr">
                        <a:spcAft>
                          <a:spcPts val="0"/>
                        </a:spcAft>
                      </a:pPr>
                      <a:r>
                        <a:rPr lang="en-US" sz="900" kern="100" dirty="0">
                          <a:effectLst/>
                          <a:latin typeface="ＭＳ ゴシック" panose="020B0609070205080204" pitchFamily="49" charset="-128"/>
                          <a:ea typeface="游明朝" panose="02020400000000000000" pitchFamily="18" charset="-128"/>
                          <a:cs typeface="Times New Roman" panose="02020603050405020304" pitchFamily="18" charset="0"/>
                        </a:rPr>
                        <a:t>13</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常時雇用する正規労働者のうち、女性の割合が、過去５年間、継続して</a:t>
                      </a:r>
                      <a:r>
                        <a:rPr 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40</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％以上である。</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39035697"/>
                  </a:ext>
                </a:extLst>
              </a:tr>
              <a:tr h="290470">
                <a:tc>
                  <a:txBody>
                    <a:bodyPr/>
                    <a:lstStyle/>
                    <a:p>
                      <a:pPr algn="ctr">
                        <a:spcAft>
                          <a:spcPts val="0"/>
                        </a:spcAft>
                      </a:pP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14</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kumimoji="1" lang="ja-JP" altLang="en-US"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rPr>
                        <a:t>女性管理職の割合が、過去５年間、継続して</a:t>
                      </a:r>
                      <a:r>
                        <a:rPr kumimoji="1" lang="en-US" altLang="ja-JP"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rPr>
                        <a:t>40</a:t>
                      </a:r>
                      <a:r>
                        <a:rPr kumimoji="1" lang="ja-JP" altLang="en-US"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rPr>
                        <a:t>％以上である。</a:t>
                      </a:r>
                      <a:endParaRPr kumimoji="1" lang="ja-JP" sz="1000" kern="100" dirty="0">
                        <a:solidFill>
                          <a:schemeClr val="tx1"/>
                        </a:solidFill>
                        <a:effectLst/>
                        <a:latin typeface="游明朝" panose="02020400000000000000" pitchFamily="18" charset="-128"/>
                        <a:ea typeface="ＭＳ ゴシック" panose="020B0609070205080204" pitchFamily="49" charset="-128"/>
                        <a:cs typeface="Times New Roman" panose="02020603050405020304" pitchFamily="18" charset="0"/>
                      </a:endParaRPr>
                    </a:p>
                  </a:txBody>
                  <a:tcPr marL="65868" marR="658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08408350"/>
                  </a:ext>
                </a:extLst>
              </a:tr>
            </a:tbl>
          </a:graphicData>
        </a:graphic>
      </p:graphicFrame>
      <p:graphicFrame>
        <p:nvGraphicFramePr>
          <p:cNvPr id="25" name="表 24"/>
          <p:cNvGraphicFramePr>
            <a:graphicFrameLocks noGrp="1"/>
          </p:cNvGraphicFramePr>
          <p:nvPr>
            <p:extLst>
              <p:ext uri="{D42A27DB-BD31-4B8C-83A1-F6EECF244321}">
                <p14:modId xmlns:p14="http://schemas.microsoft.com/office/powerpoint/2010/main" val="4037479931"/>
              </p:ext>
            </p:extLst>
          </p:nvPr>
        </p:nvGraphicFramePr>
        <p:xfrm>
          <a:off x="213248" y="4109599"/>
          <a:ext cx="4829761" cy="2694776"/>
        </p:xfrm>
        <a:graphic>
          <a:graphicData uri="http://schemas.openxmlformats.org/drawingml/2006/table">
            <a:tbl>
              <a:tblPr firstRow="1" firstCol="1" bandRow="1"/>
              <a:tblGrid>
                <a:gridCol w="241964">
                  <a:extLst>
                    <a:ext uri="{9D8B030D-6E8A-4147-A177-3AD203B41FA5}">
                      <a16:colId xmlns:a16="http://schemas.microsoft.com/office/drawing/2014/main" val="2475914884"/>
                    </a:ext>
                  </a:extLst>
                </a:gridCol>
                <a:gridCol w="4587797">
                  <a:extLst>
                    <a:ext uri="{9D8B030D-6E8A-4147-A177-3AD203B41FA5}">
                      <a16:colId xmlns:a16="http://schemas.microsoft.com/office/drawing/2014/main" val="813038056"/>
                    </a:ext>
                  </a:extLst>
                </a:gridCol>
              </a:tblGrid>
              <a:tr h="216000">
                <a:tc gridSpan="2">
                  <a:txBody>
                    <a:bodyPr/>
                    <a:lstStyle/>
                    <a:p>
                      <a:pPr algn="ctr">
                        <a:lnSpc>
                          <a:spcPts val="1600"/>
                        </a:lnSpc>
                        <a:spcAft>
                          <a:spcPts val="0"/>
                        </a:spcAft>
                      </a:pPr>
                      <a:r>
                        <a:rPr lang="ja-JP" sz="1100" kern="100" dirty="0">
                          <a:effectLst/>
                          <a:latin typeface="游明朝" panose="02020400000000000000" pitchFamily="18" charset="-128"/>
                          <a:ea typeface="ＭＳ ゴシック" panose="020B0609070205080204" pitchFamily="49" charset="-128"/>
                          <a:cs typeface="Times New Roman" panose="02020603050405020304" pitchFamily="18" charset="0"/>
                        </a:rPr>
                        <a:t>取組内容</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3256583184"/>
                  </a:ext>
                </a:extLst>
              </a:tr>
              <a:tr h="316336">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１</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育児・介護休業法で定めた基準を上回る育児・介護休業制度、育児・介護短時間勤務制度や子の看護</a:t>
                      </a:r>
                      <a:r>
                        <a:rPr lang="ja-JP" alt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等</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休暇制度・介護休暇制度のいずれかを導入している。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165406"/>
                  </a:ext>
                </a:extLst>
              </a:tr>
              <a:tr h="15240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２</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育児や介護に関する</a:t>
                      </a:r>
                      <a:r>
                        <a:rPr lang="ja-JP" alt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休業後の復帰に当たっての支援を行っている</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45032"/>
                  </a:ext>
                </a:extLst>
              </a:tr>
              <a:tr h="158168">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３</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有給休暇取得日数を増やす取組や、残業時間を減らす取組を行っている。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1972952"/>
                  </a:ext>
                </a:extLst>
              </a:tr>
              <a:tr h="45720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４</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alt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男性の家事・育児参画を進めるため、育児・介護休業法を上回った取組（育児休業を取得しやすい雇用環境整備等）や男性社員の家庭生活への主体的な関わりの推奨を行っている。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3279004"/>
                  </a:ext>
                </a:extLst>
              </a:tr>
              <a:tr h="43200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５</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ワーク・ライフ・バランスに配慮した柔軟な働き方（</a:t>
                      </a:r>
                      <a:r>
                        <a:rPr lang="ja-JP" sz="1000" kern="100">
                          <a:effectLst/>
                          <a:latin typeface="游明朝" panose="02020400000000000000" pitchFamily="18" charset="-128"/>
                          <a:ea typeface="ＭＳ ゴシック" panose="020B0609070205080204" pitchFamily="49" charset="-128"/>
                          <a:cs typeface="Times New Roman" panose="02020603050405020304" pitchFamily="18" charset="0"/>
                        </a:rPr>
                        <a:t>フレックスタイム、</a:t>
                      </a:r>
                      <a:r>
                        <a:rPr lang="ja-JP" altLang="en-US" sz="1000" kern="100">
                          <a:effectLst/>
                          <a:latin typeface="游明朝" panose="02020400000000000000" pitchFamily="18" charset="-128"/>
                          <a:ea typeface="ＭＳ ゴシック" panose="020B0609070205080204" pitchFamily="49" charset="-128"/>
                          <a:cs typeface="Times New Roman" panose="02020603050405020304" pitchFamily="18" charset="0"/>
                        </a:rPr>
                        <a:t>時差出勤、</a:t>
                      </a:r>
                      <a:r>
                        <a:rPr lang="ja-JP" sz="1000" kern="100">
                          <a:effectLst/>
                          <a:latin typeface="游明朝" panose="02020400000000000000" pitchFamily="18" charset="-128"/>
                          <a:ea typeface="ＭＳ ゴシック" panose="020B0609070205080204" pitchFamily="49" charset="-128"/>
                          <a:cs typeface="Times New Roman" panose="02020603050405020304" pitchFamily="18" charset="0"/>
                        </a:rPr>
                        <a:t>テレワーク</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、在宅勤務等）に対応する制度があるか、又は過去５年以内に事例がある。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7697044"/>
                  </a:ext>
                </a:extLst>
              </a:tr>
              <a:tr h="316336">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６</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セクシュアルハラスメント等の相談窓口を社内で明示するとともに、女性相談者を配置する等、相談しやすいよう工夫している。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3536498"/>
                  </a:ext>
                </a:extLst>
              </a:tr>
              <a:tr h="316336">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７</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労働者の育児・介護の支援（事業所内保育所の設置、保育・介護・家事支援サービス利用に対する手当の支給等）を行っている。</a:t>
                      </a:r>
                      <a:endParaRPr 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525657"/>
                  </a:ext>
                </a:extLst>
              </a:tr>
              <a:tr h="288000">
                <a:tc>
                  <a:txBody>
                    <a:bodyPr/>
                    <a:lstStyle/>
                    <a:p>
                      <a:pPr algn="ctr">
                        <a:spcAft>
                          <a:spcPts val="0"/>
                        </a:spcAft>
                      </a:pPr>
                      <a:r>
                        <a:rPr lang="ja-JP" sz="900" kern="100" dirty="0">
                          <a:effectLst/>
                          <a:latin typeface="游明朝" panose="02020400000000000000" pitchFamily="18" charset="-128"/>
                          <a:ea typeface="ＭＳ ゴシック" panose="020B0609070205080204" pitchFamily="49" charset="-128"/>
                          <a:cs typeface="Times New Roman" panose="02020603050405020304" pitchFamily="18" charset="0"/>
                        </a:rPr>
                        <a:t>８</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愛知県ファミリー・フレンドリー企業に登録をしている</a:t>
                      </a:r>
                      <a:r>
                        <a:rPr lang="ja-JP" alt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a:t>
                      </a:r>
                      <a:r>
                        <a:rPr 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a:t>
                      </a:r>
                      <a:r>
                        <a:rPr lang="ja-JP"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申請日現在、有効期間である</a:t>
                      </a:r>
                      <a:r>
                        <a:rPr lang="en-US" sz="1000" kern="100" dirty="0">
                          <a:effectLst/>
                          <a:latin typeface="游明朝" panose="02020400000000000000" pitchFamily="18" charset="-128"/>
                          <a:ea typeface="ＭＳ ゴシック" panose="020B0609070205080204" pitchFamily="49" charset="-128"/>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8105481"/>
                  </a:ext>
                </a:extLst>
              </a:tr>
            </a:tbl>
          </a:graphicData>
        </a:graphic>
      </p:graphicFrame>
    </p:spTree>
    <p:extLst>
      <p:ext uri="{BB962C8B-B14F-4D97-AF65-F5344CB8AC3E}">
        <p14:creationId xmlns:p14="http://schemas.microsoft.com/office/powerpoint/2010/main" val="2106393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スライド番号プレースホルダ 4"/>
          <p:cNvSpPr txBox="1">
            <a:spLocks/>
          </p:cNvSpPr>
          <p:nvPr/>
        </p:nvSpPr>
        <p:spPr>
          <a:xfrm>
            <a:off x="8823430" y="5730713"/>
            <a:ext cx="497505" cy="365125"/>
          </a:xfrm>
          <a:prstGeom prst="rect">
            <a:avLst/>
          </a:prstGeom>
          <a:noFill/>
          <a:ln w="9525">
            <a:noFill/>
            <a:miter lim="800000"/>
            <a:headEnd/>
            <a:tailEnd/>
          </a:ln>
          <a:effectLst/>
        </p:spPr>
        <p:txBody>
          <a:bodyPr vert="horz" wrap="square" lIns="91423" tIns="45712" rIns="91423" bIns="45712" numCol="1" anchor="t" anchorCtr="0" compatLnSpc="1">
            <a:prstTxWarp prst="textNoShape">
              <a:avLst/>
            </a:prstTxWarp>
          </a:bodyPr>
          <a:lstStyle>
            <a:defPPr>
              <a:defRPr lang="ja-JP"/>
            </a:defPPr>
            <a:lvl1pPr algn="r">
              <a:defRPr sz="1400" i="0">
                <a:latin typeface="Arial" charset="0"/>
              </a:defRPr>
            </a:lvl1pPr>
          </a:lstStyle>
          <a:p>
            <a:endParaRPr lang="ja-JP" altLang="en-US" dirty="0"/>
          </a:p>
        </p:txBody>
      </p:sp>
      <p:sp>
        <p:nvSpPr>
          <p:cNvPr id="5" name="スライド番号プレースホルダー 4"/>
          <p:cNvSpPr>
            <a:spLocks noGrp="1"/>
          </p:cNvSpPr>
          <p:nvPr>
            <p:ph type="sldNum" sz="quarter" idx="12"/>
          </p:nvPr>
        </p:nvSpPr>
        <p:spPr>
          <a:xfrm>
            <a:off x="7467392" y="6485164"/>
            <a:ext cx="2311400" cy="365125"/>
          </a:xfrm>
        </p:spPr>
        <p:txBody>
          <a:bodyPr/>
          <a:lstStyle/>
          <a:p>
            <a:pPr>
              <a:defRPr/>
            </a:pPr>
            <a:fld id="{A5A05A7F-8CE3-4109-9362-34BB9F9E23C9}" type="slidenum">
              <a:rPr lang="ja-JP" altLang="en-US" smtClean="0"/>
              <a:pPr>
                <a:defRPr/>
              </a:pPr>
              <a:t>23</a:t>
            </a:fld>
            <a:endParaRPr lang="ja-JP" altLang="en-US" dirty="0"/>
          </a:p>
        </p:txBody>
      </p:sp>
      <p:sp>
        <p:nvSpPr>
          <p:cNvPr id="13" name="テキスト ボックス 12"/>
          <p:cNvSpPr txBox="1"/>
          <p:nvPr/>
        </p:nvSpPr>
        <p:spPr>
          <a:xfrm>
            <a:off x="362490" y="844580"/>
            <a:ext cx="7571705" cy="461665"/>
          </a:xfrm>
          <a:prstGeom prst="rect">
            <a:avLst/>
          </a:prstGeom>
          <a:solidFill>
            <a:srgbClr val="2DC8FF"/>
          </a:solidFill>
          <a:ln>
            <a:solidFill>
              <a:schemeClr val="tx1"/>
            </a:solidFill>
          </a:ln>
        </p:spPr>
        <p:txBody>
          <a:bodyPr wrap="square" rtlCol="0">
            <a:spAutoFit/>
          </a:bodyPr>
          <a:lstStyle/>
          <a:p>
            <a:r>
              <a:rPr lang="ja-JP" altLang="en-US" sz="2400" b="1" dirty="0">
                <a:solidFill>
                  <a:prstClr val="white"/>
                </a:solidFill>
              </a:rPr>
              <a:t>あいち女性の活躍促進サミットでの優良企業表彰</a:t>
            </a:r>
          </a:p>
        </p:txBody>
      </p:sp>
      <p:sp>
        <p:nvSpPr>
          <p:cNvPr id="19" name="テキスト ボックス 22"/>
          <p:cNvSpPr txBox="1"/>
          <p:nvPr/>
        </p:nvSpPr>
        <p:spPr>
          <a:xfrm>
            <a:off x="4782426" y="6151147"/>
            <a:ext cx="3431631" cy="253916"/>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defRPr/>
            </a:pPr>
            <a:r>
              <a:rPr lang="en-US" altLang="ja-JP" sz="1050" dirty="0">
                <a:ea typeface="ＭＳ Ｐゴシック" pitchFamily="50" charset="-128"/>
              </a:rPr>
              <a:t>2025</a:t>
            </a:r>
            <a:r>
              <a:rPr lang="ja-JP" altLang="en-US" sz="1050" dirty="0">
                <a:ea typeface="ＭＳ Ｐゴシック" pitchFamily="50" charset="-128"/>
              </a:rPr>
              <a:t>年度「</a:t>
            </a:r>
            <a:r>
              <a:rPr lang="ja-JP" altLang="en-US" sz="1050" dirty="0">
                <a:solidFill>
                  <a:srgbClr val="000000"/>
                </a:solidFill>
                <a:ea typeface="ＭＳ Ｐゴシック" pitchFamily="50" charset="-128"/>
              </a:rPr>
              <a:t>あいち女性輝きカンパニー」優良企業表彰</a:t>
            </a:r>
            <a:endParaRPr lang="en-US" altLang="ja-JP" sz="1050" dirty="0">
              <a:solidFill>
                <a:srgbClr val="000000"/>
              </a:solidFill>
              <a:ea typeface="ＭＳ Ｐゴシック" pitchFamily="50" charset="-128"/>
            </a:endParaRPr>
          </a:p>
        </p:txBody>
      </p:sp>
      <p:sp>
        <p:nvSpPr>
          <p:cNvPr id="16" name="コンテンツ プレースホルダー 2"/>
          <p:cNvSpPr txBox="1">
            <a:spLocks/>
          </p:cNvSpPr>
          <p:nvPr/>
        </p:nvSpPr>
        <p:spPr>
          <a:xfrm>
            <a:off x="362490" y="844580"/>
            <a:ext cx="9093461" cy="3645311"/>
          </a:xfrm>
          <a:prstGeom prst="rect">
            <a:avLst/>
          </a:prstGeom>
          <a:ln>
            <a:noFill/>
          </a:ln>
        </p:spPr>
        <p:txBody>
          <a:bodyPr vert="horz" lIns="91440" tIns="45720" rIns="91440" bIns="45720" rtlCol="0" anchor="ctr">
            <a:normAutofit/>
          </a:bodyPr>
          <a:lstStyle>
            <a:lvl1pPr marL="365760" indent="-365760" algn="l" defTabSz="914400" rtl="0" eaLnBrk="1" latinLnBrk="0" hangingPunct="1">
              <a:spcBef>
                <a:spcPct val="20000"/>
              </a:spcBef>
              <a:spcAft>
                <a:spcPts val="600"/>
              </a:spcAft>
              <a:buSzPct val="160000"/>
              <a:buFont typeface="Wingdings" pitchFamily="2" charset="2"/>
              <a:buChar char=""/>
              <a:defRPr kumimoji="1"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kumimoji="1"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kumimoji="1"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kumimoji="1"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kumimoji="1" sz="16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0" indent="0">
              <a:spcBef>
                <a:spcPts val="0"/>
              </a:spcBef>
              <a:spcAft>
                <a:spcPts val="0"/>
              </a:spcAft>
              <a:buNone/>
            </a:pPr>
            <a:r>
              <a:rPr lang="ja-JP" altLang="en-US" sz="1700" dirty="0">
                <a:solidFill>
                  <a:prstClr val="black"/>
                </a:solidFill>
                <a:effectLst/>
              </a:rPr>
              <a:t>　</a:t>
            </a:r>
            <a:r>
              <a:rPr lang="ja-JP" altLang="en-US" sz="2000" dirty="0">
                <a:solidFill>
                  <a:prstClr val="black"/>
                </a:solidFill>
                <a:effectLst/>
                <a:latin typeface="HGPｺﾞｼｯｸM" panose="020B0600000000000000" pitchFamily="50" charset="-128"/>
                <a:ea typeface="HGPｺﾞｼｯｸM" panose="020B0600000000000000" pitchFamily="50" charset="-128"/>
              </a:rPr>
              <a:t>あいち女性の活躍促進会議の構成団体と連携し、企業トップの更なる意識改革を図るため、引き続きサミットを開催。</a:t>
            </a:r>
            <a:endParaRPr lang="en-US" altLang="ja-JP" sz="2000" dirty="0">
              <a:solidFill>
                <a:prstClr val="black"/>
              </a:solidFill>
              <a:effectLst/>
              <a:latin typeface="HGPｺﾞｼｯｸM" panose="020B0600000000000000" pitchFamily="50" charset="-128"/>
              <a:ea typeface="HGPｺﾞｼｯｸM" panose="020B0600000000000000" pitchFamily="50" charset="-128"/>
            </a:endParaRPr>
          </a:p>
          <a:p>
            <a:pPr marL="0" indent="0">
              <a:spcBef>
                <a:spcPts val="0"/>
              </a:spcBef>
              <a:spcAft>
                <a:spcPts val="0"/>
              </a:spcAft>
              <a:buNone/>
            </a:pPr>
            <a:r>
              <a:rPr lang="ja-JP" altLang="en-US" sz="2000" dirty="0">
                <a:effectLst/>
                <a:latin typeface="HGPｺﾞｼｯｸM" panose="020B0600000000000000" pitchFamily="50" charset="-128"/>
                <a:ea typeface="HGPｺﾞｼｯｸM" panose="020B0600000000000000" pitchFamily="50" charset="-128"/>
              </a:rPr>
              <a:t>　</a:t>
            </a:r>
            <a:r>
              <a:rPr lang="ja-JP" altLang="en-US" sz="1600" dirty="0">
                <a:effectLst/>
                <a:latin typeface="HGPｺﾞｼｯｸM" panose="020B0600000000000000" pitchFamily="50" charset="-128"/>
                <a:ea typeface="HGPｺﾞｼｯｸM" panose="020B0600000000000000" pitchFamily="50" charset="-128"/>
              </a:rPr>
              <a:t>（</a:t>
            </a:r>
            <a:r>
              <a:rPr lang="en-US" altLang="ja-JP" sz="1600" dirty="0">
                <a:effectLst/>
                <a:latin typeface="HGPｺﾞｼｯｸM" panose="020B0600000000000000" pitchFamily="50" charset="-128"/>
                <a:ea typeface="HGPｺﾞｼｯｸM" panose="020B0600000000000000" pitchFamily="50" charset="-128"/>
              </a:rPr>
              <a:t>2025</a:t>
            </a:r>
            <a:r>
              <a:rPr lang="ja-JP" altLang="en-US" sz="1600" dirty="0">
                <a:effectLst/>
                <a:latin typeface="HGPｺﾞｼｯｸM" panose="020B0600000000000000" pitchFamily="50" charset="-128"/>
                <a:ea typeface="HGPｺﾞｼｯｸM" panose="020B0600000000000000" pitchFamily="50" charset="-128"/>
              </a:rPr>
              <a:t>年度実績）　会場参加</a:t>
            </a:r>
            <a:r>
              <a:rPr lang="en-US" altLang="ja-JP" sz="1600" dirty="0">
                <a:effectLst/>
                <a:latin typeface="HGPｺﾞｼｯｸM" panose="020B0600000000000000" pitchFamily="50" charset="-128"/>
                <a:ea typeface="HGPｺﾞｼｯｸM" panose="020B0600000000000000" pitchFamily="50" charset="-128"/>
              </a:rPr>
              <a:t>121</a:t>
            </a:r>
            <a:r>
              <a:rPr lang="ja-JP" altLang="en-US" sz="1600" dirty="0">
                <a:effectLst/>
                <a:latin typeface="HGPｺﾞｼｯｸM" panose="020B0600000000000000" pitchFamily="50" charset="-128"/>
                <a:ea typeface="HGPｺﾞｼｯｸM" panose="020B0600000000000000" pitchFamily="50" charset="-128"/>
              </a:rPr>
              <a:t>名、オンライン参加</a:t>
            </a:r>
            <a:r>
              <a:rPr lang="en-US" altLang="ja-JP" sz="1600" dirty="0">
                <a:effectLst/>
                <a:latin typeface="HGPｺﾞｼｯｸM" panose="020B0600000000000000" pitchFamily="50" charset="-128"/>
                <a:ea typeface="HGPｺﾞｼｯｸM" panose="020B0600000000000000" pitchFamily="50" charset="-128"/>
              </a:rPr>
              <a:t>191</a:t>
            </a:r>
            <a:r>
              <a:rPr lang="ja-JP" altLang="en-US" sz="1600" dirty="0">
                <a:effectLst/>
                <a:latin typeface="HGPｺﾞｼｯｸM" panose="020B0600000000000000" pitchFamily="50" charset="-128"/>
                <a:ea typeface="HGPｺﾞｼｯｸM" panose="020B0600000000000000" pitchFamily="50" charset="-128"/>
              </a:rPr>
              <a:t>名　計</a:t>
            </a:r>
            <a:r>
              <a:rPr lang="en-US" altLang="ja-JP" sz="1600" dirty="0">
                <a:effectLst/>
                <a:latin typeface="HGPｺﾞｼｯｸM" panose="020B0600000000000000" pitchFamily="50" charset="-128"/>
                <a:ea typeface="HGPｺﾞｼｯｸM" panose="020B0600000000000000" pitchFamily="50" charset="-128"/>
              </a:rPr>
              <a:t>312</a:t>
            </a:r>
            <a:r>
              <a:rPr lang="ja-JP" altLang="en-US" sz="1600" dirty="0">
                <a:effectLst/>
                <a:latin typeface="HGPｺﾞｼｯｸM" panose="020B0600000000000000" pitchFamily="50" charset="-128"/>
                <a:ea typeface="HGPｺﾞｼｯｸM" panose="020B0600000000000000" pitchFamily="50" charset="-128"/>
              </a:rPr>
              <a:t>名</a:t>
            </a:r>
            <a:endParaRPr lang="en-US" altLang="ja-JP" sz="1600" dirty="0">
              <a:effectLst/>
              <a:latin typeface="HGPｺﾞｼｯｸM" panose="020B0600000000000000" pitchFamily="50" charset="-128"/>
              <a:ea typeface="HGPｺﾞｼｯｸM" panose="020B0600000000000000" pitchFamily="50" charset="-128"/>
            </a:endParaRPr>
          </a:p>
          <a:p>
            <a:pPr marL="0" indent="0">
              <a:spcBef>
                <a:spcPts val="600"/>
              </a:spcBef>
              <a:spcAft>
                <a:spcPts val="0"/>
              </a:spcAft>
              <a:buNone/>
            </a:pPr>
            <a:r>
              <a:rPr lang="ja-JP" altLang="en-US" sz="2000" dirty="0">
                <a:effectLst/>
                <a:latin typeface="HGPｺﾞｼｯｸM" panose="020B0600000000000000" pitchFamily="50" charset="-128"/>
                <a:ea typeface="HGPｺﾞｼｯｸM" panose="020B0600000000000000" pitchFamily="50" charset="-128"/>
              </a:rPr>
              <a:t>　併せて、女性の活躍促進に優れた取組を行っている企業の表彰を実施。　</a:t>
            </a:r>
            <a:endParaRPr lang="en-US" altLang="ja-JP" sz="2000" dirty="0">
              <a:effectLst/>
              <a:latin typeface="HGPｺﾞｼｯｸM" panose="020B0600000000000000" pitchFamily="50" charset="-128"/>
              <a:ea typeface="HGPｺﾞｼｯｸM" panose="020B0600000000000000" pitchFamily="50" charset="-128"/>
            </a:endParaRPr>
          </a:p>
          <a:p>
            <a:pPr marL="0" indent="0">
              <a:spcBef>
                <a:spcPts val="600"/>
              </a:spcBef>
              <a:spcAft>
                <a:spcPts val="0"/>
              </a:spcAft>
              <a:buNone/>
            </a:pPr>
            <a:r>
              <a:rPr lang="ja-JP" altLang="en-US" sz="1600" dirty="0">
                <a:effectLst/>
                <a:latin typeface="HGPｺﾞｼｯｸM" panose="020B0600000000000000" pitchFamily="50" charset="-128"/>
                <a:ea typeface="HGPｺﾞｼｯｸM" panose="020B0600000000000000" pitchFamily="50" charset="-128"/>
              </a:rPr>
              <a:t>　（</a:t>
            </a:r>
            <a:r>
              <a:rPr lang="en-US" altLang="ja-JP" sz="1600" dirty="0">
                <a:effectLst/>
                <a:latin typeface="HGPｺﾞｼｯｸM" panose="020B0600000000000000" pitchFamily="50" charset="-128"/>
                <a:ea typeface="HGPｺﾞｼｯｸM" panose="020B0600000000000000" pitchFamily="50" charset="-128"/>
              </a:rPr>
              <a:t>2025</a:t>
            </a:r>
            <a:r>
              <a:rPr lang="ja-JP" altLang="en-US" sz="1600" dirty="0">
                <a:effectLst/>
                <a:latin typeface="HGPｺﾞｼｯｸM" panose="020B0600000000000000" pitchFamily="50" charset="-128"/>
                <a:ea typeface="HGPｺﾞｼｯｸM" panose="020B0600000000000000" pitchFamily="50" charset="-128"/>
              </a:rPr>
              <a:t>年度実績：優秀賞</a:t>
            </a:r>
            <a:r>
              <a:rPr lang="en-US" altLang="ja-JP" sz="1600" dirty="0">
                <a:effectLst/>
                <a:latin typeface="HGPｺﾞｼｯｸM" panose="020B0600000000000000" pitchFamily="50" charset="-128"/>
                <a:ea typeface="HGPｺﾞｼｯｸM" panose="020B0600000000000000" pitchFamily="50" charset="-128"/>
              </a:rPr>
              <a:t>301</a:t>
            </a:r>
            <a:r>
              <a:rPr lang="ja-JP" altLang="en-US" sz="1600" dirty="0">
                <a:effectLst/>
                <a:latin typeface="HGPｺﾞｼｯｸM" panose="020B0600000000000000" pitchFamily="50" charset="-128"/>
                <a:ea typeface="HGPｺﾞｼｯｸM" panose="020B0600000000000000" pitchFamily="50" charset="-128"/>
              </a:rPr>
              <a:t>人以上の部</a:t>
            </a:r>
            <a:r>
              <a:rPr lang="en-US" altLang="ja-JP" sz="1600" dirty="0">
                <a:effectLst/>
                <a:latin typeface="HGPｺﾞｼｯｸM" panose="020B0600000000000000" pitchFamily="50" charset="-128"/>
                <a:ea typeface="HGPｺﾞｼｯｸM" panose="020B0600000000000000" pitchFamily="50" charset="-128"/>
              </a:rPr>
              <a:t>2</a:t>
            </a:r>
            <a:r>
              <a:rPr lang="ja-JP" altLang="en-US" sz="1600" dirty="0">
                <a:effectLst/>
                <a:latin typeface="HGPｺﾞｼｯｸM" panose="020B0600000000000000" pitchFamily="50" charset="-128"/>
                <a:ea typeface="HGPｺﾞｼｯｸM" panose="020B0600000000000000" pitchFamily="50" charset="-128"/>
              </a:rPr>
              <a:t>社、優秀賞</a:t>
            </a:r>
            <a:r>
              <a:rPr lang="en-US" altLang="ja-JP" sz="1600" dirty="0">
                <a:effectLst/>
                <a:latin typeface="HGPｺﾞｼｯｸM" panose="020B0600000000000000" pitchFamily="50" charset="-128"/>
                <a:ea typeface="HGPｺﾞｼｯｸM" panose="020B0600000000000000" pitchFamily="50" charset="-128"/>
              </a:rPr>
              <a:t>300</a:t>
            </a:r>
            <a:r>
              <a:rPr lang="ja-JP" altLang="en-US" sz="1600" dirty="0">
                <a:effectLst/>
                <a:latin typeface="HGPｺﾞｼｯｸM" panose="020B0600000000000000" pitchFamily="50" charset="-128"/>
                <a:ea typeface="HGPｺﾞｼｯｸM" panose="020B0600000000000000" pitchFamily="50" charset="-128"/>
              </a:rPr>
              <a:t>人以下の部</a:t>
            </a:r>
            <a:r>
              <a:rPr lang="en-US" altLang="ja-JP" sz="1600" dirty="0">
                <a:effectLst/>
                <a:latin typeface="HGPｺﾞｼｯｸM" panose="020B0600000000000000" pitchFamily="50" charset="-128"/>
                <a:ea typeface="HGPｺﾞｼｯｸM" panose="020B0600000000000000" pitchFamily="50" charset="-128"/>
              </a:rPr>
              <a:t>3</a:t>
            </a:r>
            <a:r>
              <a:rPr lang="ja-JP" altLang="en-US" sz="1600" dirty="0">
                <a:effectLst/>
                <a:latin typeface="HGPｺﾞｼｯｸM" panose="020B0600000000000000" pitchFamily="50" charset="-128"/>
                <a:ea typeface="HGPｺﾞｼｯｸM" panose="020B0600000000000000" pitchFamily="50" charset="-128"/>
              </a:rPr>
              <a:t>社、奨励賞</a:t>
            </a:r>
            <a:r>
              <a:rPr lang="en-US" altLang="ja-JP" sz="1600" dirty="0">
                <a:effectLst/>
                <a:latin typeface="HGPｺﾞｼｯｸM" panose="020B0600000000000000" pitchFamily="50" charset="-128"/>
                <a:ea typeface="HGPｺﾞｼｯｸM" panose="020B0600000000000000" pitchFamily="50" charset="-128"/>
              </a:rPr>
              <a:t>1</a:t>
            </a:r>
            <a:r>
              <a:rPr lang="ja-JP" altLang="en-US" sz="1600" dirty="0">
                <a:effectLst/>
                <a:latin typeface="HGPｺﾞｼｯｸM" panose="020B0600000000000000" pitchFamily="50" charset="-128"/>
                <a:ea typeface="HGPｺﾞｼｯｸM" panose="020B0600000000000000" pitchFamily="50" charset="-128"/>
              </a:rPr>
              <a:t>社）</a:t>
            </a:r>
            <a:endParaRPr lang="en-US" altLang="ja-JP" sz="1600" dirty="0">
              <a:effectLst/>
              <a:latin typeface="HGPｺﾞｼｯｸM" panose="020B0600000000000000" pitchFamily="50" charset="-128"/>
              <a:ea typeface="HGPｺﾞｼｯｸM" panose="020B0600000000000000" pitchFamily="50" charset="-128"/>
            </a:endParaRPr>
          </a:p>
          <a:p>
            <a:pPr marL="0" indent="0">
              <a:spcBef>
                <a:spcPts val="600"/>
              </a:spcBef>
              <a:spcAft>
                <a:spcPts val="0"/>
              </a:spcAft>
              <a:buNone/>
            </a:pPr>
            <a:endParaRPr lang="en-US" altLang="ja-JP" sz="2000" dirty="0">
              <a:effectLst/>
              <a:latin typeface="HGPｺﾞｼｯｸM" panose="020B0600000000000000" pitchFamily="50" charset="-128"/>
              <a:ea typeface="HGPｺﾞｼｯｸM" panose="020B0600000000000000" pitchFamily="50" charset="-128"/>
            </a:endParaRPr>
          </a:p>
          <a:p>
            <a:pPr marL="0" indent="0">
              <a:spcBef>
                <a:spcPts val="600"/>
              </a:spcBef>
              <a:spcAft>
                <a:spcPts val="0"/>
              </a:spcAft>
              <a:buNone/>
            </a:pPr>
            <a:r>
              <a:rPr lang="ja-JP" altLang="en-US" sz="2000" dirty="0">
                <a:effectLst/>
                <a:latin typeface="HGPｺﾞｼｯｸM" panose="020B0600000000000000" pitchFamily="50" charset="-128"/>
                <a:ea typeface="HGPｺﾞｼｯｸM" panose="020B0600000000000000" pitchFamily="50" charset="-128"/>
              </a:rPr>
              <a:t>　</a:t>
            </a:r>
            <a:r>
              <a:rPr lang="en-US" altLang="ja-JP" sz="2000" dirty="0">
                <a:effectLst/>
                <a:latin typeface="HGPｺﾞｼｯｸM" panose="020B0600000000000000" pitchFamily="50" charset="-128"/>
                <a:ea typeface="HGPｺﾞｼｯｸM" panose="020B0600000000000000" pitchFamily="50" charset="-128"/>
              </a:rPr>
              <a:t>※2024</a:t>
            </a:r>
            <a:r>
              <a:rPr lang="ja-JP" altLang="en-US" sz="2000" dirty="0">
                <a:effectLst/>
                <a:latin typeface="HGPｺﾞｼｯｸM" panose="020B0600000000000000" pitchFamily="50" charset="-128"/>
                <a:ea typeface="HGPｺﾞｼｯｸM" panose="020B0600000000000000" pitchFamily="50" charset="-128"/>
              </a:rPr>
              <a:t>年度から、</a:t>
            </a:r>
            <a:r>
              <a:rPr lang="en-US" altLang="ja-JP" sz="2000" dirty="0">
                <a:effectLst/>
                <a:latin typeface="HGPｺﾞｼｯｸM" panose="020B0600000000000000" pitchFamily="50" charset="-128"/>
                <a:ea typeface="HGPｺﾞｼｯｸM" panose="020B0600000000000000" pitchFamily="50" charset="-128"/>
              </a:rPr>
              <a:t>300</a:t>
            </a:r>
            <a:r>
              <a:rPr lang="ja-JP" altLang="en-US" sz="2000" dirty="0">
                <a:effectLst/>
                <a:latin typeface="HGPｺﾞｼｯｸM" panose="020B0600000000000000" pitchFamily="50" charset="-128"/>
                <a:ea typeface="HGPｺﾞｼｯｸM" panose="020B0600000000000000" pitchFamily="50" charset="-128"/>
              </a:rPr>
              <a:t>人以下の部に「建設業の部」「製造業の部」を新設。</a:t>
            </a:r>
            <a:endParaRPr lang="en-US" altLang="ja-JP" sz="2000" dirty="0">
              <a:effectLst/>
              <a:latin typeface="HGPｺﾞｼｯｸM" panose="020B0600000000000000" pitchFamily="50" charset="-128"/>
              <a:ea typeface="HGPｺﾞｼｯｸM" panose="020B0600000000000000" pitchFamily="50" charset="-128"/>
            </a:endParaRPr>
          </a:p>
        </p:txBody>
      </p:sp>
      <p:sp>
        <p:nvSpPr>
          <p:cNvPr id="21" name="テキスト ボックス 1"/>
          <p:cNvSpPr txBox="1"/>
          <p:nvPr/>
        </p:nvSpPr>
        <p:spPr>
          <a:xfrm>
            <a:off x="0" y="91027"/>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600" kern="100" dirty="0">
                <a:solidFill>
                  <a:prstClr val="white"/>
                </a:solidFill>
                <a:ea typeface="ＤＨＰ特太ゴシック体"/>
                <a:cs typeface="Times New Roman"/>
              </a:rPr>
              <a:t>女性の活躍に向けた企業の取組促進　③　　</a:t>
            </a:r>
          </a:p>
        </p:txBody>
      </p:sp>
      <p:pic>
        <p:nvPicPr>
          <p:cNvPr id="2" name="図 1">
            <a:extLst>
              <a:ext uri="{FF2B5EF4-FFF2-40B4-BE49-F238E27FC236}">
                <a16:creationId xmlns:a16="http://schemas.microsoft.com/office/drawing/2014/main" id="{539F8205-E5BF-D26C-6EFA-C4DC8D5CDE40}"/>
              </a:ext>
            </a:extLst>
          </p:cNvPr>
          <p:cNvPicPr>
            <a:picLocks noChangeAspect="1"/>
          </p:cNvPicPr>
          <p:nvPr/>
        </p:nvPicPr>
        <p:blipFill>
          <a:blip r:embed="rId3"/>
          <a:stretch>
            <a:fillRect/>
          </a:stretch>
        </p:blipFill>
        <p:spPr>
          <a:xfrm>
            <a:off x="947554" y="4017166"/>
            <a:ext cx="3977793" cy="2652194"/>
          </a:xfrm>
          <a:prstGeom prst="rect">
            <a:avLst/>
          </a:prstGeom>
        </p:spPr>
      </p:pic>
    </p:spTree>
    <p:extLst>
      <p:ext uri="{BB962C8B-B14F-4D97-AF65-F5344CB8AC3E}">
        <p14:creationId xmlns:p14="http://schemas.microsoft.com/office/powerpoint/2010/main" val="2650595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7592150" y="6484159"/>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894" b="0" i="0" u="none" strike="noStrike" kern="1200" cap="none" spc="0" normalizeH="0" baseline="0" noProof="0" smtClean="0">
                <a:ln>
                  <a:noFill/>
                </a:ln>
                <a:solidFill>
                  <a:schemeClr val="tx1"/>
                </a:solidFill>
                <a:effectLst/>
                <a:uLnTx/>
                <a:uFillTx/>
                <a:latin typeface="Arial"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1" lang="ja-JP" altLang="en-US" sz="894" b="0" i="0" u="none" strike="noStrike" kern="1200" cap="none" spc="0" normalizeH="0" baseline="0" noProof="0" dirty="0">
              <a:ln>
                <a:noFill/>
              </a:ln>
              <a:solidFill>
                <a:schemeClr val="tx1"/>
              </a:solidFill>
              <a:effectLst/>
              <a:uLnTx/>
              <a:uFillTx/>
              <a:latin typeface="Arial" pitchFamily="34" charset="0"/>
              <a:ea typeface="ＭＳ Ｐゴシック" pitchFamily="50" charset="-128"/>
              <a:cs typeface="+mn-cs"/>
            </a:endParaRPr>
          </a:p>
        </p:txBody>
      </p:sp>
      <p:sp>
        <p:nvSpPr>
          <p:cNvPr id="6" name="テキスト ボックス 1"/>
          <p:cNvSpPr txBox="1">
            <a:spLocks noGrp="1"/>
          </p:cNvSpPr>
          <p:nvPr>
            <p:ph type="title"/>
          </p:nvPr>
        </p:nvSpPr>
        <p:spPr>
          <a:xfrm>
            <a:off x="0" y="-12703"/>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600" kern="100" dirty="0">
                <a:solidFill>
                  <a:prstClr val="white"/>
                </a:solidFill>
                <a:ea typeface="ＤＨＰ特太ゴシック体"/>
                <a:cs typeface="Times New Roman"/>
              </a:rPr>
              <a:t>「あいち女性輝きカンパニー」優良企業表彰実績</a:t>
            </a: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06437865"/>
              </p:ext>
            </p:extLst>
          </p:nvPr>
        </p:nvGraphicFramePr>
        <p:xfrm>
          <a:off x="182470" y="455297"/>
          <a:ext cx="9406045" cy="6326698"/>
        </p:xfrm>
        <a:graphic>
          <a:graphicData uri="http://schemas.openxmlformats.org/drawingml/2006/table">
            <a:tbl>
              <a:tblPr firstCol="1" bandRow="1">
                <a:tableStyleId>{93296810-A885-4BE3-A3E7-6D5BEEA58F35}</a:tableStyleId>
              </a:tblPr>
              <a:tblGrid>
                <a:gridCol w="709891">
                  <a:extLst>
                    <a:ext uri="{9D8B030D-6E8A-4147-A177-3AD203B41FA5}">
                      <a16:colId xmlns:a16="http://schemas.microsoft.com/office/drawing/2014/main" val="2112512447"/>
                    </a:ext>
                  </a:extLst>
                </a:gridCol>
                <a:gridCol w="4170604">
                  <a:extLst>
                    <a:ext uri="{9D8B030D-6E8A-4147-A177-3AD203B41FA5}">
                      <a16:colId xmlns:a16="http://schemas.microsoft.com/office/drawing/2014/main" val="431350411"/>
                    </a:ext>
                  </a:extLst>
                </a:gridCol>
                <a:gridCol w="2218407">
                  <a:extLst>
                    <a:ext uri="{9D8B030D-6E8A-4147-A177-3AD203B41FA5}">
                      <a16:colId xmlns:a16="http://schemas.microsoft.com/office/drawing/2014/main" val="2692770652"/>
                    </a:ext>
                  </a:extLst>
                </a:gridCol>
                <a:gridCol w="2307143">
                  <a:extLst>
                    <a:ext uri="{9D8B030D-6E8A-4147-A177-3AD203B41FA5}">
                      <a16:colId xmlns:a16="http://schemas.microsoft.com/office/drawing/2014/main" val="346636463"/>
                    </a:ext>
                  </a:extLst>
                </a:gridCol>
              </a:tblGrid>
              <a:tr h="83576">
                <a:tc rowSpan="2">
                  <a:txBody>
                    <a:bodyPr/>
                    <a:lstStyle/>
                    <a:p>
                      <a:pPr algn="ctr">
                        <a:lnSpc>
                          <a:spcPts val="1700"/>
                        </a:lnSpc>
                        <a:spcAft>
                          <a:spcPts val="0"/>
                        </a:spcAft>
                      </a:pPr>
                      <a:r>
                        <a:rPr lang="ja-JP" sz="1400" kern="100" spc="115" dirty="0">
                          <a:effectLst/>
                        </a:rPr>
                        <a:t>年度</a:t>
                      </a:r>
                      <a:endParaRPr lang="ja-JP" sz="14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gridSpan="3">
                  <a:txBody>
                    <a:bodyPr/>
                    <a:lstStyle/>
                    <a:p>
                      <a:pPr algn="ctr">
                        <a:lnSpc>
                          <a:spcPts val="1700"/>
                        </a:lnSpc>
                        <a:spcAft>
                          <a:spcPts val="0"/>
                        </a:spcAft>
                      </a:pPr>
                      <a:r>
                        <a:rPr lang="ja-JP" sz="1050" kern="100" spc="115" dirty="0">
                          <a:effectLst/>
                        </a:rPr>
                        <a:t>　表彰企業（５０音順）</a:t>
                      </a:r>
                      <a:r>
                        <a:rPr lang="en-US" altLang="ja-JP" sz="1050" kern="100" spc="115" dirty="0">
                          <a:effectLst/>
                        </a:rPr>
                        <a:t>※</a:t>
                      </a:r>
                      <a:r>
                        <a:rPr lang="ja-JP" altLang="en-US" sz="1050" kern="100" spc="115" dirty="0">
                          <a:effectLst/>
                        </a:rPr>
                        <a:t>企業名は表彰当時のもの</a:t>
                      </a:r>
                      <a:endParaRPr lang="ja-JP" sz="105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solidFill>
                      <a:srgbClr val="F79646"/>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74888349"/>
                  </a:ext>
                </a:extLst>
              </a:tr>
              <a:tr h="74048">
                <a:tc vMerge="1">
                  <a:txBody>
                    <a:bodyPr/>
                    <a:lstStyle/>
                    <a:p>
                      <a:endParaRPr kumimoji="1" lang="ja-JP" altLang="en-US"/>
                    </a:p>
                  </a:txBody>
                  <a:tcPr/>
                </a:tc>
                <a:tc>
                  <a:txBody>
                    <a:bodyPr/>
                    <a:lstStyle/>
                    <a:p>
                      <a:pPr indent="254000" algn="ctr">
                        <a:lnSpc>
                          <a:spcPts val="1250"/>
                        </a:lnSpc>
                        <a:spcAft>
                          <a:spcPts val="0"/>
                        </a:spcAft>
                      </a:pPr>
                      <a:r>
                        <a:rPr lang="ja-JP" altLang="en-US" sz="1050" kern="100" spc="115" dirty="0">
                          <a:solidFill>
                            <a:schemeClr val="tx1"/>
                          </a:solidFill>
                          <a:effectLst/>
                        </a:rPr>
                        <a:t>優良企業賞　</a:t>
                      </a:r>
                      <a:r>
                        <a:rPr lang="en-US" altLang="ja-JP" sz="1050" kern="100" spc="115" dirty="0">
                          <a:solidFill>
                            <a:schemeClr val="tx1"/>
                          </a:solidFill>
                          <a:effectLst/>
                        </a:rPr>
                        <a:t>301</a:t>
                      </a:r>
                      <a:r>
                        <a:rPr lang="ja-JP" sz="1050" kern="100" spc="115" dirty="0">
                          <a:solidFill>
                            <a:schemeClr val="tx1"/>
                          </a:solidFill>
                          <a:effectLst/>
                        </a:rPr>
                        <a:t>人以上の部</a:t>
                      </a:r>
                      <a:endParaRPr lang="ja-JP" sz="105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solidFill>
                      <a:srgbClr val="FFFF66"/>
                    </a:solidFill>
                  </a:tcPr>
                </a:tc>
                <a:tc>
                  <a:txBody>
                    <a:bodyPr/>
                    <a:lstStyle/>
                    <a:p>
                      <a:pPr algn="ctr">
                        <a:lnSpc>
                          <a:spcPts val="1700"/>
                        </a:lnSpc>
                        <a:spcAft>
                          <a:spcPts val="0"/>
                        </a:spcAft>
                      </a:pPr>
                      <a:r>
                        <a:rPr lang="ja-JP" altLang="en-US" sz="1050" kern="100" spc="115" dirty="0">
                          <a:solidFill>
                            <a:schemeClr val="tx1"/>
                          </a:solidFill>
                          <a:effectLst/>
                        </a:rPr>
                        <a:t>優良企業賞　</a:t>
                      </a:r>
                      <a:r>
                        <a:rPr lang="en-US" altLang="ja-JP" sz="1050" kern="100" spc="115" dirty="0">
                          <a:solidFill>
                            <a:schemeClr val="tx1"/>
                          </a:solidFill>
                          <a:effectLst/>
                        </a:rPr>
                        <a:t>300</a:t>
                      </a:r>
                      <a:r>
                        <a:rPr lang="ja-JP" sz="1050" kern="100" spc="115" dirty="0">
                          <a:solidFill>
                            <a:schemeClr val="tx1"/>
                          </a:solidFill>
                          <a:effectLst/>
                        </a:rPr>
                        <a:t>人以下の部</a:t>
                      </a:r>
                      <a:endParaRPr lang="ja-JP" sz="105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solidFill>
                      <a:srgbClr val="FFFF66"/>
                    </a:solidFill>
                  </a:tcPr>
                </a:tc>
                <a:tc>
                  <a:txBody>
                    <a:bodyPr/>
                    <a:lstStyle/>
                    <a:p>
                      <a:pPr algn="ctr">
                        <a:lnSpc>
                          <a:spcPts val="1700"/>
                        </a:lnSpc>
                        <a:spcAft>
                          <a:spcPts val="0"/>
                        </a:spcAft>
                      </a:pPr>
                      <a:endParaRPr lang="ja-JP" sz="105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solidFill>
                      <a:srgbClr val="FFFF66"/>
                    </a:solidFill>
                  </a:tcPr>
                </a:tc>
                <a:extLst>
                  <a:ext uri="{0D108BD9-81ED-4DB2-BD59-A6C34878D82A}">
                    <a16:rowId xmlns:a16="http://schemas.microsoft.com/office/drawing/2014/main" val="2862166259"/>
                  </a:ext>
                </a:extLst>
              </a:tr>
              <a:tr h="307487">
                <a:tc>
                  <a:txBody>
                    <a:bodyPr/>
                    <a:lstStyle/>
                    <a:p>
                      <a:pPr algn="ctr">
                        <a:lnSpc>
                          <a:spcPts val="1400"/>
                        </a:lnSpc>
                        <a:spcAft>
                          <a:spcPts val="0"/>
                        </a:spcAft>
                      </a:pPr>
                      <a:r>
                        <a:rPr lang="en-US" altLang="ja-JP" sz="1800" kern="100" spc="115" dirty="0">
                          <a:effectLst/>
                        </a:rPr>
                        <a:t>2016</a:t>
                      </a:r>
                      <a:endParaRPr 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just">
                        <a:lnSpc>
                          <a:spcPct val="100000"/>
                        </a:lnSpc>
                        <a:spcBef>
                          <a:spcPts val="1200"/>
                        </a:spcBef>
                        <a:spcAft>
                          <a:spcPts val="0"/>
                        </a:spcAft>
                      </a:pPr>
                      <a:r>
                        <a:rPr lang="ja-JP" sz="900" kern="100" spc="115" dirty="0">
                          <a:effectLst/>
                        </a:rPr>
                        <a:t>・中部電力株式会社</a:t>
                      </a:r>
                    </a:p>
                    <a:p>
                      <a:pPr algn="just">
                        <a:lnSpc>
                          <a:spcPct val="100000"/>
                        </a:lnSpc>
                        <a:spcAft>
                          <a:spcPts val="0"/>
                        </a:spcAft>
                      </a:pPr>
                      <a:r>
                        <a:rPr lang="ja-JP" sz="900" kern="100" spc="115" dirty="0">
                          <a:effectLst/>
                        </a:rPr>
                        <a:t>・東海東京証券株式会社</a:t>
                      </a:r>
                    </a:p>
                    <a:p>
                      <a:pPr algn="just">
                        <a:lnSpc>
                          <a:spcPct val="100000"/>
                        </a:lnSpc>
                        <a:spcAft>
                          <a:spcPts val="0"/>
                        </a:spcAft>
                      </a:pPr>
                      <a:r>
                        <a:rPr lang="ja-JP" sz="900" kern="100" spc="115" dirty="0">
                          <a:effectLst/>
                        </a:rPr>
                        <a:t>・</a:t>
                      </a:r>
                      <a:r>
                        <a:rPr lang="ja-JP" altLang="en-US" sz="900" kern="100" spc="115" dirty="0">
                          <a:effectLst/>
                        </a:rPr>
                        <a:t>ﾄﾖﾀ</a:t>
                      </a:r>
                      <a:r>
                        <a:rPr lang="ja-JP" sz="900" kern="100" spc="115" dirty="0">
                          <a:effectLst/>
                        </a:rPr>
                        <a:t>自動車株式会社</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just">
                        <a:lnSpc>
                          <a:spcPts val="1400"/>
                        </a:lnSpc>
                        <a:spcAft>
                          <a:spcPts val="0"/>
                        </a:spcAft>
                      </a:pPr>
                      <a:r>
                        <a:rPr lang="en-US" sz="900" kern="100" spc="115" dirty="0">
                          <a:effectLst/>
                        </a:rPr>
                        <a:t> </a:t>
                      </a:r>
                      <a:endParaRPr lang="ja-JP" sz="900" kern="100" spc="115" dirty="0">
                        <a:effectLst/>
                      </a:endParaRPr>
                    </a:p>
                    <a:p>
                      <a:pPr algn="just">
                        <a:lnSpc>
                          <a:spcPts val="1400"/>
                        </a:lnSpc>
                        <a:spcAft>
                          <a:spcPts val="0"/>
                        </a:spcAft>
                      </a:pPr>
                      <a:r>
                        <a:rPr lang="ja-JP" sz="900" kern="100" spc="115" dirty="0">
                          <a:effectLst/>
                        </a:rPr>
                        <a:t>・株式会社</a:t>
                      </a:r>
                      <a:r>
                        <a:rPr lang="ja-JP" altLang="en-US" sz="900" kern="100" spc="115" dirty="0">
                          <a:effectLst/>
                        </a:rPr>
                        <a:t>ｶﾉｰｸｽ</a:t>
                      </a:r>
                      <a:endParaRPr lang="ja-JP" sz="900" kern="100" spc="115" dirty="0">
                        <a:effectLst/>
                      </a:endParaRPr>
                    </a:p>
                    <a:p>
                      <a:pPr indent="762000" algn="just">
                        <a:lnSpc>
                          <a:spcPts val="1400"/>
                        </a:lnSpc>
                        <a:spcAft>
                          <a:spcPts val="0"/>
                        </a:spcAft>
                      </a:pPr>
                      <a:r>
                        <a:rPr lang="ja-JP" sz="900" kern="100" spc="115" dirty="0">
                          <a:effectLst/>
                        </a:rPr>
                        <a:t>　　　　　　</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just">
                        <a:lnSpc>
                          <a:spcPts val="1400"/>
                        </a:lnSpc>
                        <a:spcAft>
                          <a:spcPts val="0"/>
                        </a:spcAft>
                      </a:pPr>
                      <a:endParaRPr lang="ja-JP" sz="900" kern="100" spc="115" dirty="0">
                        <a:effectLst/>
                      </a:endParaRPr>
                    </a:p>
                    <a:p>
                      <a:pPr indent="762000" algn="just">
                        <a:lnSpc>
                          <a:spcPts val="1400"/>
                        </a:lnSpc>
                        <a:spcAft>
                          <a:spcPts val="0"/>
                        </a:spcAft>
                      </a:pPr>
                      <a:r>
                        <a:rPr lang="ja-JP" sz="900" kern="100" spc="115" dirty="0">
                          <a:effectLst/>
                        </a:rPr>
                        <a:t>　　　　　　</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extLst>
                  <a:ext uri="{0D108BD9-81ED-4DB2-BD59-A6C34878D82A}">
                    <a16:rowId xmlns:a16="http://schemas.microsoft.com/office/drawing/2014/main" val="488332621"/>
                  </a:ext>
                </a:extLst>
              </a:tr>
              <a:tr h="320964">
                <a:tc>
                  <a:txBody>
                    <a:bodyPr/>
                    <a:lstStyle/>
                    <a:p>
                      <a:pPr algn="ctr">
                        <a:lnSpc>
                          <a:spcPts val="1400"/>
                        </a:lnSpc>
                        <a:spcAft>
                          <a:spcPts val="0"/>
                        </a:spcAft>
                      </a:pPr>
                      <a:r>
                        <a:rPr lang="en-US" altLang="ja-JP" sz="1800" kern="100" spc="115" dirty="0">
                          <a:effectLst/>
                        </a:rPr>
                        <a:t>2017</a:t>
                      </a:r>
                      <a:endParaRPr 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just">
                        <a:lnSpc>
                          <a:spcPct val="100000"/>
                        </a:lnSpc>
                        <a:spcAft>
                          <a:spcPts val="0"/>
                        </a:spcAft>
                      </a:pPr>
                      <a:r>
                        <a:rPr lang="ja-JP" sz="900" kern="100" spc="115" dirty="0">
                          <a:effectLst/>
                        </a:rPr>
                        <a:t>・損害保険</a:t>
                      </a:r>
                      <a:r>
                        <a:rPr lang="ja-JP" altLang="en-US" sz="900" kern="100" spc="115" dirty="0">
                          <a:effectLst/>
                        </a:rPr>
                        <a:t>ｼﾞｬﾊﾟﾝ</a:t>
                      </a:r>
                      <a:r>
                        <a:rPr lang="ja-JP" sz="900" kern="100" spc="115" dirty="0">
                          <a:effectLst/>
                        </a:rPr>
                        <a:t>日本興亜株式会社</a:t>
                      </a:r>
                      <a:r>
                        <a:rPr lang="en-US" altLang="ja-JP" sz="900" kern="100" spc="115" baseline="0" dirty="0">
                          <a:effectLst/>
                        </a:rPr>
                        <a:t> </a:t>
                      </a:r>
                      <a:r>
                        <a:rPr lang="ja-JP" sz="900" kern="100" spc="115" dirty="0">
                          <a:effectLst/>
                        </a:rPr>
                        <a:t>中部本部</a:t>
                      </a:r>
                    </a:p>
                    <a:p>
                      <a:pPr algn="l">
                        <a:lnSpc>
                          <a:spcPct val="100000"/>
                        </a:lnSpc>
                        <a:spcAft>
                          <a:spcPts val="0"/>
                        </a:spcAft>
                      </a:pPr>
                      <a:r>
                        <a:rPr lang="ja-JP" sz="900" kern="100" spc="115" dirty="0">
                          <a:effectLst/>
                        </a:rPr>
                        <a:t>・株式会社</a:t>
                      </a:r>
                      <a:r>
                        <a:rPr lang="ja-JP" altLang="en-US" sz="900" kern="100" spc="115" dirty="0">
                          <a:effectLst/>
                        </a:rPr>
                        <a:t>ﾃﾞﾝｿｰ</a:t>
                      </a:r>
                      <a:endParaRPr lang="ja-JP" sz="900" kern="100" spc="115" dirty="0">
                        <a:effectLst/>
                      </a:endParaRPr>
                    </a:p>
                    <a:p>
                      <a:pPr marL="977900" indent="-961390" algn="l">
                        <a:lnSpc>
                          <a:spcPct val="100000"/>
                        </a:lnSpc>
                        <a:spcAft>
                          <a:spcPts val="0"/>
                        </a:spcAft>
                      </a:pPr>
                      <a:r>
                        <a:rPr lang="ja-JP" sz="900" kern="100" spc="115" dirty="0">
                          <a:effectLst/>
                        </a:rPr>
                        <a:t>・日本特殊陶業株式会社</a:t>
                      </a:r>
                    </a:p>
                    <a:p>
                      <a:pPr algn="l">
                        <a:lnSpc>
                          <a:spcPct val="100000"/>
                        </a:lnSpc>
                        <a:spcAft>
                          <a:spcPts val="0"/>
                        </a:spcAft>
                      </a:pPr>
                      <a:r>
                        <a:rPr lang="ja-JP" sz="900" kern="100" spc="115" dirty="0">
                          <a:effectLst/>
                        </a:rPr>
                        <a:t>・日本</a:t>
                      </a:r>
                      <a:r>
                        <a:rPr lang="ja-JP" altLang="en-US" sz="900" kern="100" spc="115" dirty="0">
                          <a:effectLst/>
                        </a:rPr>
                        <a:t>ｶﾞｲｼ</a:t>
                      </a:r>
                      <a:r>
                        <a:rPr lang="ja-JP" sz="900" kern="100" spc="115" dirty="0">
                          <a:effectLst/>
                        </a:rPr>
                        <a:t>株式会社</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marL="127000" indent="-127000" algn="l">
                        <a:lnSpc>
                          <a:spcPts val="1400"/>
                        </a:lnSpc>
                        <a:spcAft>
                          <a:spcPts val="0"/>
                        </a:spcAft>
                      </a:pPr>
                      <a:endParaRPr lang="en-US" altLang="ja-JP" sz="900" kern="100" spc="115" dirty="0">
                        <a:effectLst/>
                      </a:endParaRPr>
                    </a:p>
                    <a:p>
                      <a:pPr marL="127000" indent="-127000" algn="l">
                        <a:lnSpc>
                          <a:spcPts val="1400"/>
                        </a:lnSpc>
                        <a:spcAft>
                          <a:spcPts val="0"/>
                        </a:spcAft>
                      </a:pPr>
                      <a:r>
                        <a:rPr lang="ja-JP" altLang="en-US" sz="900" kern="100" spc="115" dirty="0">
                          <a:effectLst/>
                        </a:rPr>
                        <a:t>・ﾏｲｺﾐｭﾆｹｰｼｮﾝ</a:t>
                      </a:r>
                      <a:r>
                        <a:rPr lang="ja-JP" sz="900" kern="100" spc="115" dirty="0">
                          <a:effectLst/>
                        </a:rPr>
                        <a:t>株式会社</a:t>
                      </a:r>
                    </a:p>
                    <a:p>
                      <a:pPr algn="just">
                        <a:lnSpc>
                          <a:spcPts val="1400"/>
                        </a:lnSpc>
                        <a:spcAft>
                          <a:spcPts val="0"/>
                        </a:spcAft>
                      </a:pPr>
                      <a:r>
                        <a:rPr lang="en-US" sz="900" kern="100" spc="115" dirty="0">
                          <a:effectLst/>
                        </a:rPr>
                        <a:t> </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marL="127000" indent="-127000" algn="l">
                        <a:lnSpc>
                          <a:spcPts val="1400"/>
                        </a:lnSpc>
                        <a:spcAft>
                          <a:spcPts val="0"/>
                        </a:spcAft>
                      </a:pPr>
                      <a:endParaRPr lang="en-US" altLang="ja-JP" sz="900" kern="100" spc="115" dirty="0">
                        <a:effectLst/>
                      </a:endParaRPr>
                    </a:p>
                  </a:txBody>
                  <a:tcPr marL="56568" marR="56568" marT="0" marB="0" anchor="ctr"/>
                </a:tc>
                <a:extLst>
                  <a:ext uri="{0D108BD9-81ED-4DB2-BD59-A6C34878D82A}">
                    <a16:rowId xmlns:a16="http://schemas.microsoft.com/office/drawing/2014/main" val="1290823560"/>
                  </a:ext>
                </a:extLst>
              </a:tr>
              <a:tr h="507940">
                <a:tc>
                  <a:txBody>
                    <a:bodyPr/>
                    <a:lstStyle/>
                    <a:p>
                      <a:pPr algn="ctr">
                        <a:lnSpc>
                          <a:spcPts val="1400"/>
                        </a:lnSpc>
                        <a:spcAft>
                          <a:spcPts val="0"/>
                        </a:spcAft>
                      </a:pPr>
                      <a:r>
                        <a:rPr lang="en-US" altLang="ja-JP" sz="1800" kern="100" spc="115" dirty="0">
                          <a:effectLst/>
                        </a:rPr>
                        <a:t>2018</a:t>
                      </a:r>
                      <a:endParaRPr 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ct val="100000"/>
                        </a:lnSpc>
                        <a:spcBef>
                          <a:spcPts val="600"/>
                        </a:spcBef>
                        <a:spcAft>
                          <a:spcPts val="0"/>
                        </a:spcAft>
                      </a:pPr>
                      <a:r>
                        <a:rPr lang="ja-JP" sz="900" kern="100" spc="115" dirty="0">
                          <a:effectLst/>
                        </a:rPr>
                        <a:t>・</a:t>
                      </a:r>
                      <a:r>
                        <a:rPr lang="ja-JP" altLang="en-US" sz="900" kern="100" spc="115" dirty="0">
                          <a:effectLst/>
                        </a:rPr>
                        <a:t>ｱｲｼﾝ</a:t>
                      </a:r>
                      <a:r>
                        <a:rPr lang="ja-JP" sz="900" kern="100" spc="115" dirty="0">
                          <a:effectLst/>
                        </a:rPr>
                        <a:t>精機株式会社　</a:t>
                      </a:r>
                    </a:p>
                    <a:p>
                      <a:pPr algn="l">
                        <a:lnSpc>
                          <a:spcPct val="100000"/>
                        </a:lnSpc>
                        <a:spcAft>
                          <a:spcPts val="0"/>
                        </a:spcAft>
                      </a:pPr>
                      <a:r>
                        <a:rPr lang="ja-JP" sz="900" kern="100" spc="115" dirty="0">
                          <a:effectLst/>
                        </a:rPr>
                        <a:t>・小林</a:t>
                      </a:r>
                      <a:r>
                        <a:rPr lang="ja-JP" altLang="en-US" sz="900" kern="100" spc="115" dirty="0">
                          <a:effectLst/>
                        </a:rPr>
                        <a:t>ｸﾘｴｲﾄ</a:t>
                      </a:r>
                      <a:r>
                        <a:rPr lang="ja-JP" sz="900" kern="100" spc="115" dirty="0">
                          <a:effectLst/>
                        </a:rPr>
                        <a:t>株式会社</a:t>
                      </a:r>
                    </a:p>
                    <a:p>
                      <a:pPr algn="l">
                        <a:lnSpc>
                          <a:spcPct val="100000"/>
                        </a:lnSpc>
                        <a:spcAft>
                          <a:spcPts val="0"/>
                        </a:spcAft>
                      </a:pPr>
                      <a:r>
                        <a:rPr lang="ja-JP" sz="900" kern="100" spc="115" dirty="0">
                          <a:effectLst/>
                        </a:rPr>
                        <a:t>・</a:t>
                      </a:r>
                      <a:r>
                        <a:rPr lang="ja-JP" altLang="en-US" sz="900" kern="100" spc="115" dirty="0">
                          <a:effectLst/>
                        </a:rPr>
                        <a:t>ﾄﾖﾀﾌｧｲﾅﾝｽ</a:t>
                      </a:r>
                      <a:r>
                        <a:rPr lang="ja-JP" sz="900" kern="100" spc="115" dirty="0">
                          <a:effectLst/>
                        </a:rPr>
                        <a:t>株式会社</a:t>
                      </a:r>
                    </a:p>
                    <a:p>
                      <a:pPr algn="l">
                        <a:lnSpc>
                          <a:spcPct val="100000"/>
                        </a:lnSpc>
                        <a:spcAft>
                          <a:spcPts val="0"/>
                        </a:spcAft>
                      </a:pPr>
                      <a:r>
                        <a:rPr lang="ja-JP" sz="900" kern="100" spc="115" dirty="0">
                          <a:effectLst/>
                        </a:rPr>
                        <a:t>・株式会社名古屋銀行</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ts val="1400"/>
                        </a:lnSpc>
                        <a:spcAft>
                          <a:spcPts val="0"/>
                        </a:spcAft>
                      </a:pPr>
                      <a:endParaRPr lang="en-US" altLang="ja-JP" sz="900" kern="100" spc="115" dirty="0">
                        <a:effectLst/>
                      </a:endParaRPr>
                    </a:p>
                    <a:p>
                      <a:pPr algn="l">
                        <a:lnSpc>
                          <a:spcPts val="1400"/>
                        </a:lnSpc>
                        <a:spcAft>
                          <a:spcPts val="0"/>
                        </a:spcAft>
                      </a:pPr>
                      <a:endParaRPr lang="en-US" altLang="ja-JP" sz="900" kern="100" spc="115" dirty="0">
                        <a:effectLst/>
                      </a:endParaRPr>
                    </a:p>
                    <a:p>
                      <a:pPr algn="l">
                        <a:lnSpc>
                          <a:spcPts val="1400"/>
                        </a:lnSpc>
                        <a:spcAft>
                          <a:spcPts val="0"/>
                        </a:spcAft>
                      </a:pPr>
                      <a:r>
                        <a:rPr lang="ja-JP" sz="900" kern="100" spc="115" dirty="0">
                          <a:effectLst/>
                        </a:rPr>
                        <a:t>・東三河</a:t>
                      </a:r>
                      <a:r>
                        <a:rPr lang="ja-JP" altLang="en-US" sz="900" kern="100" spc="115" dirty="0">
                          <a:effectLst/>
                        </a:rPr>
                        <a:t>ﾔｸﾙﾄ</a:t>
                      </a:r>
                      <a:r>
                        <a:rPr lang="ja-JP" sz="900" kern="100" spc="115" dirty="0">
                          <a:effectLst/>
                        </a:rPr>
                        <a:t>販売株式会社</a:t>
                      </a:r>
                    </a:p>
                    <a:p>
                      <a:pPr indent="762000" algn="l">
                        <a:lnSpc>
                          <a:spcPts val="1400"/>
                        </a:lnSpc>
                        <a:spcAft>
                          <a:spcPts val="600"/>
                        </a:spcAft>
                      </a:pPr>
                      <a:r>
                        <a:rPr lang="en-US" sz="900" kern="100" spc="115" dirty="0">
                          <a:effectLst/>
                        </a:rPr>
                        <a:t> </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tc>
                <a:tc>
                  <a:txBody>
                    <a:bodyPr/>
                    <a:lstStyle/>
                    <a:p>
                      <a:pPr algn="l">
                        <a:lnSpc>
                          <a:spcPts val="1400"/>
                        </a:lnSpc>
                        <a:spcAft>
                          <a:spcPts val="0"/>
                        </a:spcAft>
                      </a:pPr>
                      <a:endParaRPr lang="ja-JP" sz="900" kern="100" spc="115" dirty="0">
                        <a:effectLst/>
                      </a:endParaRPr>
                    </a:p>
                    <a:p>
                      <a:pPr algn="l">
                        <a:lnSpc>
                          <a:spcPts val="1400"/>
                        </a:lnSpc>
                        <a:spcAft>
                          <a:spcPts val="0"/>
                        </a:spcAft>
                      </a:pPr>
                      <a:r>
                        <a:rPr lang="en-US" sz="900" kern="100" spc="115" dirty="0">
                          <a:effectLst/>
                        </a:rPr>
                        <a:t> </a:t>
                      </a:r>
                      <a:endParaRPr lang="ja-JP" sz="900" kern="100" spc="115" dirty="0">
                        <a:effectLst/>
                      </a:endParaRPr>
                    </a:p>
                    <a:p>
                      <a:pPr indent="762000" algn="l">
                        <a:lnSpc>
                          <a:spcPts val="1400"/>
                        </a:lnSpc>
                        <a:spcAft>
                          <a:spcPts val="600"/>
                        </a:spcAft>
                      </a:pPr>
                      <a:r>
                        <a:rPr lang="en-US" sz="900" kern="100" spc="115" dirty="0">
                          <a:effectLst/>
                        </a:rPr>
                        <a:t> </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tc>
                <a:extLst>
                  <a:ext uri="{0D108BD9-81ED-4DB2-BD59-A6C34878D82A}">
                    <a16:rowId xmlns:a16="http://schemas.microsoft.com/office/drawing/2014/main" val="1863474082"/>
                  </a:ext>
                </a:extLst>
              </a:tr>
              <a:tr h="437478">
                <a:tc>
                  <a:txBody>
                    <a:bodyPr/>
                    <a:lstStyle/>
                    <a:p>
                      <a:pPr marL="0" marR="0" lvl="0" indent="0" algn="ctr" defTabSz="912476" rtl="0" eaLnBrk="1" fontAlgn="auto" latinLnBrk="0" hangingPunct="1">
                        <a:lnSpc>
                          <a:spcPts val="1400"/>
                        </a:lnSpc>
                        <a:spcBef>
                          <a:spcPts val="0"/>
                        </a:spcBef>
                        <a:spcAft>
                          <a:spcPts val="0"/>
                        </a:spcAft>
                        <a:buClrTx/>
                        <a:buSzTx/>
                        <a:buFontTx/>
                        <a:buNone/>
                        <a:tabLst/>
                        <a:defRPr/>
                      </a:pPr>
                      <a:r>
                        <a:rPr lang="en-US" altLang="ja-JP" sz="1800" kern="100" spc="115" dirty="0">
                          <a:effectLst/>
                        </a:rPr>
                        <a:t>2019</a:t>
                      </a:r>
                      <a:endParaRPr lang="ja-JP" altLang="ja-JP" sz="1800" kern="100" spc="115" dirty="0">
                        <a:effectLst/>
                      </a:endParaRPr>
                    </a:p>
                    <a:p>
                      <a:pPr algn="ctr">
                        <a:lnSpc>
                          <a:spcPts val="1400"/>
                        </a:lnSpc>
                        <a:spcAft>
                          <a:spcPts val="0"/>
                        </a:spcAft>
                      </a:pPr>
                      <a:endParaRPr lang="ja-JP" sz="12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ct val="100000"/>
                        </a:lnSpc>
                        <a:spcBef>
                          <a:spcPts val="0"/>
                        </a:spcBef>
                        <a:spcAft>
                          <a:spcPts val="0"/>
                        </a:spcAft>
                      </a:pPr>
                      <a:r>
                        <a:rPr lang="ja-JP" altLang="ja-JP" sz="900" kern="100" spc="115" dirty="0">
                          <a:effectLst/>
                        </a:rPr>
                        <a:t>・</a:t>
                      </a:r>
                      <a:r>
                        <a:rPr lang="ja-JP" altLang="en-US" sz="900" kern="100" spc="115" dirty="0">
                          <a:effectLst/>
                        </a:rPr>
                        <a:t>竹田印刷</a:t>
                      </a:r>
                      <a:r>
                        <a:rPr lang="ja-JP" altLang="ja-JP" sz="900" kern="100" spc="115" dirty="0">
                          <a:effectLst/>
                        </a:rPr>
                        <a:t>株式会社　</a:t>
                      </a:r>
                    </a:p>
                    <a:p>
                      <a:pPr algn="l">
                        <a:lnSpc>
                          <a:spcPct val="100000"/>
                        </a:lnSpc>
                        <a:spcAft>
                          <a:spcPts val="0"/>
                        </a:spcAft>
                      </a:pPr>
                      <a:r>
                        <a:rPr lang="ja-JP" altLang="ja-JP" sz="900" kern="100" spc="115" dirty="0">
                          <a:effectLst/>
                        </a:rPr>
                        <a:t>・株式会社</a:t>
                      </a:r>
                      <a:r>
                        <a:rPr lang="ja-JP" altLang="en-US" sz="900" kern="100" spc="115" dirty="0">
                          <a:effectLst/>
                        </a:rPr>
                        <a:t>豊田自動織機</a:t>
                      </a:r>
                      <a:endParaRPr lang="ja-JP" altLang="ja-JP" sz="900" kern="100" spc="115" dirty="0">
                        <a:effectLst/>
                      </a:endParaRPr>
                    </a:p>
                    <a:p>
                      <a:pPr algn="l">
                        <a:lnSpc>
                          <a:spcPct val="100000"/>
                        </a:lnSpc>
                        <a:spcAft>
                          <a:spcPts val="0"/>
                        </a:spcAft>
                      </a:pPr>
                      <a:r>
                        <a:rPr lang="ja-JP" altLang="ja-JP" sz="900" kern="100" spc="115" dirty="0">
                          <a:effectLst/>
                        </a:rPr>
                        <a:t>・</a:t>
                      </a:r>
                      <a:r>
                        <a:rPr lang="ja-JP" altLang="en-US" sz="900" kern="100" spc="115" dirty="0">
                          <a:effectLst/>
                        </a:rPr>
                        <a:t>株式会社ﾉﾘﾀｹｶﾝﾊﾟﾆｰﾘﾐﾃﾄﾞ</a:t>
                      </a:r>
                      <a:endParaRPr lang="ja-JP" altLang="ja-JP" sz="900" kern="100" spc="115" dirty="0">
                        <a:effectLst/>
                      </a:endParaRPr>
                    </a:p>
                    <a:p>
                      <a:pPr algn="l">
                        <a:lnSpc>
                          <a:spcPct val="100000"/>
                        </a:lnSpc>
                        <a:spcAft>
                          <a:spcPts val="0"/>
                        </a:spcAft>
                      </a:pPr>
                      <a:r>
                        <a:rPr lang="ja-JP" altLang="ja-JP" sz="900" kern="100" spc="115" dirty="0">
                          <a:effectLst/>
                        </a:rPr>
                        <a:t>・</a:t>
                      </a:r>
                      <a:r>
                        <a:rPr lang="ja-JP" altLang="en-US" sz="900" kern="100" spc="115" dirty="0">
                          <a:effectLst/>
                        </a:rPr>
                        <a:t>ﾘｿﾞｰﾄﾄﾗｽﾄ</a:t>
                      </a:r>
                      <a:r>
                        <a:rPr lang="ja-JP" altLang="ja-JP" sz="900" kern="100" spc="115" dirty="0">
                          <a:effectLst/>
                        </a:rPr>
                        <a:t>株式会社</a:t>
                      </a:r>
                      <a:endParaRPr lang="ja-JP" alt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indent="508000" algn="l">
                        <a:lnSpc>
                          <a:spcPts val="1400"/>
                        </a:lnSpc>
                        <a:spcAft>
                          <a:spcPts val="0"/>
                        </a:spcAft>
                      </a:pPr>
                      <a:endParaRPr lang="en-US" altLang="ja-JP" sz="900" kern="100" spc="115" dirty="0">
                        <a:effectLst/>
                      </a:endParaRPr>
                    </a:p>
                    <a:p>
                      <a:pPr indent="0" algn="l">
                        <a:lnSpc>
                          <a:spcPts val="1400"/>
                        </a:lnSpc>
                        <a:spcAft>
                          <a:spcPts val="0"/>
                        </a:spcAft>
                      </a:pPr>
                      <a:r>
                        <a:rPr lang="ja-JP" altLang="en-US" sz="900" kern="100" spc="115" dirty="0">
                          <a:effectLst/>
                        </a:rPr>
                        <a:t>・株式会社ｴｰﾋﾟｰｼｨ</a:t>
                      </a:r>
                      <a:endParaRPr lang="en-US" altLang="ja-JP" sz="900" kern="100" spc="115" dirty="0">
                        <a:solidFill>
                          <a:srgbClr val="000000"/>
                        </a:solidFill>
                        <a:effectLst/>
                        <a:latin typeface="+mj-ea"/>
                        <a:ea typeface="+mj-ea"/>
                        <a:cs typeface="Times New Roman" panose="02020603050405020304" pitchFamily="18" charset="0"/>
                      </a:endParaRPr>
                    </a:p>
                  </a:txBody>
                  <a:tcPr marL="56568" marR="56568" marT="0" marB="0" anchor="ctr"/>
                </a:tc>
                <a:tc>
                  <a:txBody>
                    <a:bodyPr/>
                    <a:lstStyle/>
                    <a:p>
                      <a:pPr indent="508000" algn="l">
                        <a:lnSpc>
                          <a:spcPts val="1400"/>
                        </a:lnSpc>
                        <a:spcAft>
                          <a:spcPts val="0"/>
                        </a:spcAft>
                      </a:pPr>
                      <a:endParaRPr lang="en-US" alt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extLst>
                  <a:ext uri="{0D108BD9-81ED-4DB2-BD59-A6C34878D82A}">
                    <a16:rowId xmlns:a16="http://schemas.microsoft.com/office/drawing/2014/main" val="3971272287"/>
                  </a:ext>
                </a:extLst>
              </a:tr>
              <a:tr h="472473">
                <a:tc>
                  <a:txBody>
                    <a:bodyPr/>
                    <a:lstStyle/>
                    <a:p>
                      <a:pPr algn="ctr">
                        <a:lnSpc>
                          <a:spcPts val="1400"/>
                        </a:lnSpc>
                        <a:spcAft>
                          <a:spcPts val="0"/>
                        </a:spcAft>
                      </a:pPr>
                      <a:r>
                        <a:rPr lang="en-US" altLang="ja-JP" sz="1800" kern="100" spc="115" dirty="0">
                          <a:effectLst/>
                        </a:rPr>
                        <a:t>2020</a:t>
                      </a:r>
                      <a:endParaRPr 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ct val="100000"/>
                        </a:lnSpc>
                        <a:spcBef>
                          <a:spcPts val="600"/>
                        </a:spcBef>
                        <a:spcAft>
                          <a:spcPts val="0"/>
                        </a:spcAft>
                      </a:pPr>
                      <a:r>
                        <a:rPr lang="ja-JP" sz="900" kern="100" spc="115" dirty="0">
                          <a:effectLst/>
                        </a:rPr>
                        <a:t>・</a:t>
                      </a:r>
                      <a:r>
                        <a:rPr lang="ja-JP" altLang="en-US" sz="900" kern="100" spc="115" dirty="0">
                          <a:effectLst/>
                        </a:rPr>
                        <a:t>春日井製菓株式会社</a:t>
                      </a:r>
                      <a:r>
                        <a:rPr lang="ja-JP" sz="900" kern="100" spc="115" dirty="0">
                          <a:effectLst/>
                        </a:rPr>
                        <a:t>　</a:t>
                      </a:r>
                    </a:p>
                    <a:p>
                      <a:pPr algn="l">
                        <a:lnSpc>
                          <a:spcPct val="100000"/>
                        </a:lnSpc>
                        <a:spcAft>
                          <a:spcPts val="0"/>
                        </a:spcAft>
                      </a:pPr>
                      <a:r>
                        <a:rPr lang="ja-JP" sz="900" kern="100" spc="115" dirty="0">
                          <a:effectLst/>
                        </a:rPr>
                        <a:t>・</a:t>
                      </a:r>
                      <a:r>
                        <a:rPr lang="ja-JP" altLang="en-US" sz="900" kern="100" spc="115" dirty="0">
                          <a:effectLst/>
                        </a:rPr>
                        <a:t>一般財団法人近畿健康管理ｾﾝﾀｰ</a:t>
                      </a:r>
                      <a:r>
                        <a:rPr lang="en-US" altLang="ja-JP" sz="900" kern="100" spc="115" baseline="0" dirty="0">
                          <a:effectLst/>
                        </a:rPr>
                        <a:t> </a:t>
                      </a:r>
                      <a:r>
                        <a:rPr lang="ja-JP" altLang="en-US" sz="900" kern="100" spc="115" dirty="0">
                          <a:effectLst/>
                        </a:rPr>
                        <a:t>名古屋事業部</a:t>
                      </a:r>
                      <a:endParaRPr lang="ja-JP" sz="900" kern="100" spc="115" dirty="0">
                        <a:effectLst/>
                      </a:endParaRPr>
                    </a:p>
                    <a:p>
                      <a:pPr algn="l">
                        <a:lnSpc>
                          <a:spcPct val="100000"/>
                        </a:lnSpc>
                        <a:spcAft>
                          <a:spcPts val="0"/>
                        </a:spcAft>
                      </a:pPr>
                      <a:r>
                        <a:rPr lang="ja-JP" sz="900" kern="100" spc="115" dirty="0">
                          <a:effectLst/>
                        </a:rPr>
                        <a:t>・</a:t>
                      </a:r>
                      <a:r>
                        <a:rPr lang="ja-JP" altLang="en-US" sz="900" kern="100" spc="115" dirty="0">
                          <a:effectLst/>
                        </a:rPr>
                        <a:t>敷島製ﾊﾟﾝ株式会社</a:t>
                      </a:r>
                      <a:endParaRPr lang="ja-JP" sz="900" kern="100" spc="115" dirty="0">
                        <a:effectLst/>
                      </a:endParaRPr>
                    </a:p>
                    <a:p>
                      <a:pPr algn="l">
                        <a:lnSpc>
                          <a:spcPct val="100000"/>
                        </a:lnSpc>
                        <a:spcAft>
                          <a:spcPts val="0"/>
                        </a:spcAft>
                      </a:pPr>
                      <a:r>
                        <a:rPr lang="ja-JP" sz="900" kern="100" spc="115" dirty="0">
                          <a:effectLst/>
                        </a:rPr>
                        <a:t>・</a:t>
                      </a:r>
                      <a:r>
                        <a:rPr lang="zh-TW" altLang="en-US" sz="900" kern="100" spc="115" dirty="0">
                          <a:effectLst/>
                          <a:latin typeface="ＭＳ Ｐゴシック" panose="020B0600070205080204" pitchFamily="50" charset="-128"/>
                          <a:ea typeface="ＭＳ Ｐゴシック" panose="020B0600070205080204" pitchFamily="50" charset="-128"/>
                        </a:rPr>
                        <a:t>東京海上日動火災保険株式会社</a:t>
                      </a:r>
                      <a:endParaRPr lang="ja-JP" sz="900" kern="100" spc="115"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en-US" sz="900" kern="100" spc="115" dirty="0">
                          <a:effectLst/>
                        </a:rPr>
                        <a:t> </a:t>
                      </a:r>
                      <a:endParaRPr lang="ja-JP" sz="900" kern="100" spc="115" dirty="0">
                        <a:effectLst/>
                      </a:endParaRPr>
                    </a:p>
                    <a:p>
                      <a:pPr algn="l">
                        <a:lnSpc>
                          <a:spcPts val="1400"/>
                        </a:lnSpc>
                        <a:spcAft>
                          <a:spcPts val="0"/>
                        </a:spcAft>
                      </a:pPr>
                      <a:endParaRPr lang="en-US" altLang="ja-JP" sz="900" kern="100" spc="115" dirty="0">
                        <a:effectLst/>
                      </a:endParaRPr>
                    </a:p>
                    <a:p>
                      <a:pPr algn="l">
                        <a:lnSpc>
                          <a:spcPts val="1400"/>
                        </a:lnSpc>
                        <a:spcAft>
                          <a:spcPts val="0"/>
                        </a:spcAft>
                      </a:pPr>
                      <a:r>
                        <a:rPr lang="ja-JP" sz="900" kern="100" spc="115" dirty="0">
                          <a:effectLst/>
                        </a:rPr>
                        <a:t>・</a:t>
                      </a:r>
                      <a:r>
                        <a:rPr lang="ja-JP" altLang="en-US" sz="900" kern="100" spc="115" dirty="0">
                          <a:effectLst/>
                        </a:rPr>
                        <a:t>株式会社ﾃﾙﾐｯｸ</a:t>
                      </a:r>
                      <a:endParaRPr lang="ja-JP" sz="9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tc>
                <a:tc>
                  <a:txBody>
                    <a:bodyPr/>
                    <a:lstStyle/>
                    <a:p>
                      <a:pPr algn="l">
                        <a:lnSpc>
                          <a:spcPts val="1400"/>
                        </a:lnSpc>
                        <a:spcAft>
                          <a:spcPts val="0"/>
                        </a:spcAft>
                      </a:pPr>
                      <a:endParaRPr lang="en-US" altLang="ja-JP" sz="900" kern="100" spc="115" dirty="0">
                        <a:effectLst/>
                      </a:endParaRPr>
                    </a:p>
                    <a:p>
                      <a:pPr algn="l">
                        <a:lnSpc>
                          <a:spcPts val="1400"/>
                        </a:lnSpc>
                        <a:spcAft>
                          <a:spcPts val="0"/>
                        </a:spcAft>
                      </a:pPr>
                      <a:endParaRPr lang="en-US" altLang="ja-JP" sz="900" kern="100" spc="115" dirty="0">
                        <a:effectLst/>
                      </a:endParaRPr>
                    </a:p>
                  </a:txBody>
                  <a:tcPr marL="56568" marR="56568" marT="0" marB="0"/>
                </a:tc>
                <a:extLst>
                  <a:ext uri="{0D108BD9-81ED-4DB2-BD59-A6C34878D82A}">
                    <a16:rowId xmlns:a16="http://schemas.microsoft.com/office/drawing/2014/main" val="2467815178"/>
                  </a:ext>
                </a:extLst>
              </a:tr>
              <a:tr h="190943">
                <a:tc rowSpan="2">
                  <a:txBody>
                    <a:bodyPr/>
                    <a:lstStyle/>
                    <a:p>
                      <a:pPr marL="0" marR="0" lvl="0" indent="0" algn="ctr" defTabSz="912476" rtl="0" eaLnBrk="1" fontAlgn="auto" latinLnBrk="0" hangingPunct="1">
                        <a:lnSpc>
                          <a:spcPts val="1400"/>
                        </a:lnSpc>
                        <a:spcBef>
                          <a:spcPts val="0"/>
                        </a:spcBef>
                        <a:spcAft>
                          <a:spcPts val="0"/>
                        </a:spcAft>
                        <a:buClrTx/>
                        <a:buSzTx/>
                        <a:buFontTx/>
                        <a:buNone/>
                        <a:tabLst/>
                        <a:defRPr/>
                      </a:pPr>
                      <a:r>
                        <a:rPr lang="en-US" altLang="ja-JP" sz="1800" kern="100" spc="115" dirty="0">
                          <a:effectLst/>
                        </a:rPr>
                        <a:t>2021</a:t>
                      </a:r>
                      <a:endParaRPr lang="ja-JP" altLang="ja-JP" sz="1800" kern="100" spc="115" dirty="0">
                        <a:effectLst/>
                      </a:endParaRPr>
                    </a:p>
                  </a:txBody>
                  <a:tcPr marL="56568" marR="56568" marT="0" marB="0" anchor="ctr"/>
                </a:tc>
                <a:tc>
                  <a:txBody>
                    <a:bodyPr/>
                    <a:lstStyle/>
                    <a:p>
                      <a:pPr algn="ctr">
                        <a:lnSpc>
                          <a:spcPct val="100000"/>
                        </a:lnSpc>
                        <a:spcAft>
                          <a:spcPts val="0"/>
                        </a:spcAft>
                      </a:pPr>
                      <a:r>
                        <a:rPr lang="ja-JP" altLang="en-US" sz="1050" kern="100" spc="115" dirty="0">
                          <a:solidFill>
                            <a:schemeClr val="tx1"/>
                          </a:solidFill>
                          <a:effectLst/>
                        </a:rPr>
                        <a:t>優秀賞　</a:t>
                      </a:r>
                      <a:r>
                        <a:rPr lang="en-US" altLang="ja-JP" sz="1050" kern="100" spc="115" dirty="0">
                          <a:solidFill>
                            <a:schemeClr val="tx1"/>
                          </a:solidFill>
                          <a:effectLst/>
                        </a:rPr>
                        <a:t>301</a:t>
                      </a:r>
                      <a:r>
                        <a:rPr lang="ja-JP" altLang="en-US" sz="1050" kern="100" spc="115" dirty="0">
                          <a:solidFill>
                            <a:schemeClr val="tx1"/>
                          </a:solidFill>
                          <a:effectLst/>
                        </a:rPr>
                        <a:t>人以上の部</a:t>
                      </a:r>
                      <a:endParaRPr lang="en-US" altLang="ja-JP" sz="1050" kern="100" spc="115" dirty="0">
                        <a:solidFill>
                          <a:schemeClr val="tx1"/>
                        </a:solidFill>
                        <a:effectLst/>
                      </a:endParaRPr>
                    </a:p>
                  </a:txBody>
                  <a:tcPr marL="56568" marR="56568" marT="0" marB="0" anchor="ctr">
                    <a:solidFill>
                      <a:srgbClr val="FFFF66"/>
                    </a:solidFill>
                  </a:tcPr>
                </a:tc>
                <a:tc>
                  <a:txBody>
                    <a:bodyPr/>
                    <a:lstStyle/>
                    <a:p>
                      <a:pPr algn="ctr">
                        <a:lnSpc>
                          <a:spcPts val="1400"/>
                        </a:lnSpc>
                        <a:spcAft>
                          <a:spcPts val="0"/>
                        </a:spcAft>
                      </a:pPr>
                      <a:r>
                        <a:rPr lang="ja-JP" altLang="en-US" sz="1050" kern="100" spc="115" dirty="0">
                          <a:solidFill>
                            <a:schemeClr val="tx1"/>
                          </a:solidFill>
                          <a:effectLst/>
                        </a:rPr>
                        <a:t>優秀賞　</a:t>
                      </a:r>
                      <a:r>
                        <a:rPr lang="en-US" altLang="ja-JP" sz="1050" kern="100" spc="115" dirty="0">
                          <a:solidFill>
                            <a:schemeClr val="tx1"/>
                          </a:solidFill>
                          <a:effectLst/>
                        </a:rPr>
                        <a:t>300</a:t>
                      </a:r>
                      <a:r>
                        <a:rPr lang="ja-JP" altLang="en-US" sz="1050" kern="100" spc="115" dirty="0">
                          <a:solidFill>
                            <a:schemeClr val="tx1"/>
                          </a:solidFill>
                          <a:effectLst/>
                        </a:rPr>
                        <a:t>人以下の部</a:t>
                      </a:r>
                      <a:endParaRPr lang="ja-JP" sz="105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solidFill>
                      <a:srgbClr val="FFFF66"/>
                    </a:solidFill>
                  </a:tcPr>
                </a:tc>
                <a:tc>
                  <a:txBody>
                    <a:bodyPr/>
                    <a:lstStyle/>
                    <a:p>
                      <a:pPr algn="ctr">
                        <a:lnSpc>
                          <a:spcPts val="1400"/>
                        </a:lnSpc>
                        <a:spcAft>
                          <a:spcPts val="0"/>
                        </a:spcAft>
                      </a:pPr>
                      <a:r>
                        <a:rPr lang="ja-JP" altLang="en-US" sz="1050" kern="100" spc="115" dirty="0">
                          <a:solidFill>
                            <a:schemeClr val="tx1"/>
                          </a:solidFill>
                          <a:effectLst/>
                        </a:rPr>
                        <a:t>奨励賞（</a:t>
                      </a:r>
                      <a:r>
                        <a:rPr lang="en-US" altLang="ja-JP" sz="1050" kern="100" spc="115" dirty="0">
                          <a:solidFill>
                            <a:schemeClr val="tx1"/>
                          </a:solidFill>
                          <a:effectLst/>
                        </a:rPr>
                        <a:t>50</a:t>
                      </a:r>
                      <a:r>
                        <a:rPr lang="ja-JP" altLang="en-US" sz="1050" kern="100" spc="115">
                          <a:solidFill>
                            <a:schemeClr val="tx1"/>
                          </a:solidFill>
                          <a:effectLst/>
                        </a:rPr>
                        <a:t>人以下程度）</a:t>
                      </a:r>
                      <a:endParaRPr lang="ja-JP" sz="1050" kern="100" spc="115" dirty="0">
                        <a:solidFill>
                          <a:schemeClr val="tx1"/>
                        </a:solidFill>
                        <a:effectLst/>
                      </a:endParaRPr>
                    </a:p>
                  </a:txBody>
                  <a:tcPr marL="56568" marR="56568" marT="0" marB="0" anchor="ctr">
                    <a:solidFill>
                      <a:srgbClr val="FFFF66"/>
                    </a:solidFill>
                  </a:tcPr>
                </a:tc>
                <a:extLst>
                  <a:ext uri="{0D108BD9-81ED-4DB2-BD59-A6C34878D82A}">
                    <a16:rowId xmlns:a16="http://schemas.microsoft.com/office/drawing/2014/main" val="4188430427"/>
                  </a:ext>
                </a:extLst>
              </a:tr>
              <a:tr h="31611">
                <a:tc vMerge="1">
                  <a:txBody>
                    <a:bodyPr/>
                    <a:lstStyle/>
                    <a:p>
                      <a:endParaRPr kumimoji="1" lang="ja-JP" altLang="en-US"/>
                    </a:p>
                  </a:txBody>
                  <a:tcPr/>
                </a:tc>
                <a:tc>
                  <a:txBody>
                    <a:bodyPr/>
                    <a:lstStyle/>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日本国土開発株式会社</a:t>
                      </a:r>
                      <a:endParaRPr lang="en-US" altLang="ja-JP" sz="900" kern="100" spc="115" dirty="0">
                        <a:solidFill>
                          <a:schemeClr val="tx1"/>
                        </a:solidFill>
                        <a:effectLst/>
                        <a:latin typeface="+mn-ea"/>
                        <a:ea typeface="+mn-ea"/>
                      </a:endParaRPr>
                    </a:p>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株式会社福祉の里</a:t>
                      </a:r>
                      <a:endParaRPr lang="en-US" altLang="ja-JP" sz="900" kern="100" spc="115" dirty="0">
                        <a:solidFill>
                          <a:schemeClr val="tx1"/>
                        </a:solidFill>
                        <a:effectLst/>
                        <a:latin typeface="+mn-ea"/>
                        <a:ea typeface="+mn-ea"/>
                      </a:endParaRPr>
                    </a:p>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明治安田生命保険相互株式会社 名古屋本部</a:t>
                      </a:r>
                      <a:endParaRPr lang="en-US" altLang="ja-JP" sz="900" kern="100" spc="115" dirty="0">
                        <a:solidFill>
                          <a:schemeClr val="tx1"/>
                        </a:solidFill>
                        <a:effectLst/>
                        <a:latin typeface="+mn-ea"/>
                        <a:ea typeface="+mn-ea"/>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ｱﾙﾌﾟｽｽﾁｰﾙ株式会社</a:t>
                      </a:r>
                      <a:endParaRPr lang="en-US" altLang="ja-JP" sz="900" kern="100" spc="115" dirty="0">
                        <a:solidFill>
                          <a:schemeClr val="tx1"/>
                        </a:solidFill>
                        <a:effectLst/>
                        <a:latin typeface="+mn-ea"/>
                        <a:ea typeface="+mn-ea"/>
                      </a:endParaRPr>
                    </a:p>
                    <a:p>
                      <a:pPr algn="l">
                        <a:lnSpc>
                          <a:spcPts val="14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名古屋眼鏡株式会社</a:t>
                      </a:r>
                      <a:endParaRPr lang="ja-JP" altLang="ja-JP" sz="900" kern="100" spc="115" dirty="0">
                        <a:solidFill>
                          <a:schemeClr val="tx1"/>
                        </a:solidFill>
                        <a:effectLst/>
                        <a:latin typeface="+mn-ea"/>
                        <a:ea typeface="+mn-ea"/>
                      </a:endParaRPr>
                    </a:p>
                    <a:p>
                      <a:pPr algn="l">
                        <a:lnSpc>
                          <a:spcPts val="1400"/>
                        </a:lnSpc>
                        <a:spcAft>
                          <a:spcPts val="0"/>
                        </a:spcAft>
                      </a:pPr>
                      <a:endParaRPr lang="ja-JP" sz="900" kern="100" spc="115" dirty="0">
                        <a:solidFill>
                          <a:schemeClr val="tx1"/>
                        </a:solidFill>
                        <a:effectLst/>
                        <a:latin typeface="+mn-ea"/>
                        <a:ea typeface="+mn-ea"/>
                        <a:cs typeface="Times New Roman" panose="02020603050405020304" pitchFamily="18" charset="0"/>
                      </a:endParaRPr>
                    </a:p>
                  </a:txBody>
                  <a:tcPr marL="56568" marR="56568" marT="0" marB="0" anchor="ctr"/>
                </a:tc>
                <a:tc>
                  <a:txBody>
                    <a:bodyPr/>
                    <a:lstStyle/>
                    <a:p>
                      <a:pPr marL="0" marR="0" lvl="0" indent="0" algn="l" defTabSz="912476" rtl="0" eaLnBrk="1" fontAlgn="auto" latinLnBrk="0" hangingPunct="1">
                        <a:lnSpc>
                          <a:spcPts val="1400"/>
                        </a:lnSpc>
                        <a:spcBef>
                          <a:spcPts val="0"/>
                        </a:spcBef>
                        <a:spcAft>
                          <a:spcPts val="0"/>
                        </a:spcAft>
                        <a:buClrTx/>
                        <a:buSzTx/>
                        <a:buFontTx/>
                        <a:buNone/>
                        <a:tabLst/>
                        <a:defRPr/>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株式会社伊藤建設工業</a:t>
                      </a:r>
                      <a:endParaRPr lang="ja-JP" altLang="ja-JP" sz="900" kern="100" spc="115" dirty="0">
                        <a:solidFill>
                          <a:schemeClr val="tx1"/>
                        </a:solidFill>
                        <a:effectLst/>
                        <a:latin typeface="+mn-ea"/>
                        <a:ea typeface="+mn-ea"/>
                      </a:endParaRPr>
                    </a:p>
                    <a:p>
                      <a:pPr algn="l">
                        <a:lnSpc>
                          <a:spcPts val="1400"/>
                        </a:lnSpc>
                        <a:spcAft>
                          <a:spcPts val="0"/>
                        </a:spcAft>
                      </a:pPr>
                      <a:endParaRPr lang="ja-JP" sz="900" kern="100" spc="115" dirty="0">
                        <a:solidFill>
                          <a:schemeClr val="tx1"/>
                        </a:solidFill>
                        <a:effectLst/>
                        <a:latin typeface="+mn-ea"/>
                        <a:ea typeface="+mn-ea"/>
                      </a:endParaRPr>
                    </a:p>
                  </a:txBody>
                  <a:tcPr marL="56568" marR="56568" marT="0" marB="0" anchor="ctr"/>
                </a:tc>
                <a:extLst>
                  <a:ext uri="{0D108BD9-81ED-4DB2-BD59-A6C34878D82A}">
                    <a16:rowId xmlns:a16="http://schemas.microsoft.com/office/drawing/2014/main" val="3513831890"/>
                  </a:ext>
                </a:extLst>
              </a:tr>
              <a:tr h="345156">
                <a:tc>
                  <a:txBody>
                    <a:bodyPr/>
                    <a:lstStyle/>
                    <a:p>
                      <a:pPr marL="0" marR="0" lvl="0" indent="0" algn="ctr" defTabSz="912476" rtl="0" eaLnBrk="1" fontAlgn="auto" latinLnBrk="0" hangingPunct="1">
                        <a:lnSpc>
                          <a:spcPts val="1400"/>
                        </a:lnSpc>
                        <a:spcBef>
                          <a:spcPts val="0"/>
                        </a:spcBef>
                        <a:spcAft>
                          <a:spcPts val="0"/>
                        </a:spcAft>
                        <a:buClrTx/>
                        <a:buSzTx/>
                        <a:buFontTx/>
                        <a:buNone/>
                        <a:tabLst/>
                        <a:defRPr/>
                      </a:pPr>
                      <a:r>
                        <a:rPr lang="en-US" altLang="ja-JP" sz="1800" kern="100" spc="115" dirty="0">
                          <a:effectLst/>
                        </a:rPr>
                        <a:t>2022</a:t>
                      </a:r>
                      <a:endParaRPr lang="ja-JP" altLang="ja-JP" sz="1800" kern="100" spc="115" dirty="0">
                        <a:effectLst/>
                      </a:endParaRPr>
                    </a:p>
                  </a:txBody>
                  <a:tcPr marL="56568" marR="56568" marT="0" marB="0" anchor="ctr"/>
                </a:tc>
                <a:tc>
                  <a:txBody>
                    <a:bodyPr/>
                    <a:lstStyle/>
                    <a:p>
                      <a:pPr algn="l">
                        <a:lnSpc>
                          <a:spcPct val="100000"/>
                        </a:lnSpc>
                        <a:spcBef>
                          <a:spcPts val="600"/>
                        </a:spcBef>
                        <a:spcAft>
                          <a:spcPts val="0"/>
                        </a:spcAft>
                      </a:pPr>
                      <a:r>
                        <a:rPr lang="ja-JP" sz="900" kern="100" spc="115" dirty="0">
                          <a:effectLst/>
                          <a:latin typeface="+mn-ea"/>
                          <a:ea typeface="+mn-ea"/>
                        </a:rPr>
                        <a:t>・</a:t>
                      </a:r>
                      <a:r>
                        <a:rPr lang="ja-JP" altLang="en-US" sz="900" kern="100" spc="115" dirty="0">
                          <a:effectLst/>
                          <a:latin typeface="+mn-ea"/>
                          <a:ea typeface="+mn-ea"/>
                        </a:rPr>
                        <a:t>株式会社東海理化電機製作所</a:t>
                      </a:r>
                      <a:r>
                        <a:rPr lang="ja-JP" sz="900" kern="100" spc="115" dirty="0">
                          <a:effectLst/>
                          <a:latin typeface="+mn-ea"/>
                          <a:ea typeface="+mn-ea"/>
                        </a:rPr>
                        <a:t>　</a:t>
                      </a:r>
                    </a:p>
                    <a:p>
                      <a:pPr algn="l">
                        <a:lnSpc>
                          <a:spcPct val="100000"/>
                        </a:lnSpc>
                        <a:spcAft>
                          <a:spcPts val="0"/>
                        </a:spcAft>
                      </a:pPr>
                      <a:r>
                        <a:rPr lang="ja-JP" sz="900" kern="100" spc="115" dirty="0">
                          <a:effectLst/>
                          <a:latin typeface="+mn-ea"/>
                          <a:ea typeface="+mn-ea"/>
                        </a:rPr>
                        <a:t>・</a:t>
                      </a:r>
                      <a:r>
                        <a:rPr lang="ja-JP" altLang="en-US" sz="900" kern="100" spc="115" dirty="0">
                          <a:effectLst/>
                          <a:latin typeface="+mn-ea"/>
                          <a:ea typeface="+mn-ea"/>
                        </a:rPr>
                        <a:t>株式会社ﾄｰｴﾈｯｸ</a:t>
                      </a:r>
                      <a:endParaRPr lang="ja-JP" sz="900" kern="100" spc="115" dirty="0">
                        <a:effectLst/>
                        <a:latin typeface="+mn-ea"/>
                        <a:ea typeface="+mn-ea"/>
                      </a:endParaRPr>
                    </a:p>
                    <a:p>
                      <a:pPr algn="l">
                        <a:lnSpc>
                          <a:spcPct val="100000"/>
                        </a:lnSpc>
                        <a:spcAft>
                          <a:spcPts val="0"/>
                        </a:spcAft>
                      </a:pPr>
                      <a:r>
                        <a:rPr lang="ja-JP" sz="900" kern="100" spc="115" dirty="0">
                          <a:effectLst/>
                          <a:latin typeface="+mn-ea"/>
                          <a:ea typeface="+mn-ea"/>
                        </a:rPr>
                        <a:t>・</a:t>
                      </a:r>
                      <a:r>
                        <a:rPr lang="ja-JP" altLang="en-US" sz="900" kern="100" spc="115" dirty="0">
                          <a:effectLst/>
                          <a:latin typeface="+mn-ea"/>
                          <a:ea typeface="+mn-ea"/>
                        </a:rPr>
                        <a:t>三井住友海上火災</a:t>
                      </a:r>
                      <a:r>
                        <a:rPr lang="zh-TW" altLang="en-US" sz="900" kern="100" spc="115" dirty="0">
                          <a:effectLst/>
                          <a:latin typeface="ＭＳ Ｐゴシック" panose="020B0600070205080204" pitchFamily="50" charset="-128"/>
                          <a:ea typeface="ＭＳ Ｐゴシック" panose="020B0600070205080204" pitchFamily="50" charset="-128"/>
                        </a:rPr>
                        <a:t>保険株式会社</a:t>
                      </a:r>
                      <a:endParaRPr lang="ja-JP" sz="900" kern="100" spc="115"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株式会社ｽｷﾞﾃｸﾉ</a:t>
                      </a:r>
                      <a:endParaRPr lang="en-US" altLang="ja-JP" sz="900" kern="100" spc="115" dirty="0">
                        <a:solidFill>
                          <a:schemeClr val="tx1"/>
                        </a:solidFill>
                        <a:effectLst/>
                        <a:latin typeface="+mn-ea"/>
                        <a:ea typeface="+mn-ea"/>
                      </a:endParaRPr>
                    </a:p>
                    <a:p>
                      <a:pPr algn="l">
                        <a:lnSpc>
                          <a:spcPts val="14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名工銘鈑株式会社</a:t>
                      </a:r>
                      <a:endParaRPr lang="ja-JP" altLang="ja-JP" sz="900" kern="100" spc="115" dirty="0">
                        <a:solidFill>
                          <a:schemeClr val="tx1"/>
                        </a:solidFill>
                        <a:effectLst/>
                        <a:latin typeface="+mn-ea"/>
                        <a:ea typeface="+mn-ea"/>
                      </a:endParaRPr>
                    </a:p>
                  </a:txBody>
                  <a:tcPr marL="56568" marR="56568" marT="0" marB="0" anchor="ctr"/>
                </a:tc>
                <a:tc>
                  <a:txBody>
                    <a:bodyPr/>
                    <a:lstStyle/>
                    <a:p>
                      <a:pPr marL="0" marR="0" lvl="0" indent="0" algn="l" defTabSz="912476" rtl="0" eaLnBrk="1" fontAlgn="auto" latinLnBrk="0" hangingPunct="1">
                        <a:lnSpc>
                          <a:spcPts val="1400"/>
                        </a:lnSpc>
                        <a:spcBef>
                          <a:spcPts val="0"/>
                        </a:spcBef>
                        <a:spcAft>
                          <a:spcPts val="0"/>
                        </a:spcAft>
                        <a:buClrTx/>
                        <a:buSzTx/>
                        <a:buFontTx/>
                        <a:buNone/>
                        <a:tabLst/>
                        <a:defRPr/>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株式会社丸天産業</a:t>
                      </a:r>
                      <a:endParaRPr lang="ja-JP" altLang="ja-JP" sz="900" kern="100" spc="115" dirty="0">
                        <a:solidFill>
                          <a:schemeClr val="tx1"/>
                        </a:solidFill>
                        <a:effectLst/>
                        <a:latin typeface="+mn-ea"/>
                        <a:ea typeface="+mn-ea"/>
                      </a:endParaRPr>
                    </a:p>
                  </a:txBody>
                  <a:tcPr marL="56568" marR="56568" marT="0" marB="0" anchor="ctr"/>
                </a:tc>
                <a:extLst>
                  <a:ext uri="{0D108BD9-81ED-4DB2-BD59-A6C34878D82A}">
                    <a16:rowId xmlns:a16="http://schemas.microsoft.com/office/drawing/2014/main" val="2024584257"/>
                  </a:ext>
                </a:extLst>
              </a:tr>
              <a:tr h="0">
                <a:tc>
                  <a:txBody>
                    <a:bodyPr/>
                    <a:lstStyle/>
                    <a:p>
                      <a:pPr marL="0" marR="0" lvl="0" indent="0" algn="ctr" defTabSz="912476" rtl="0" eaLnBrk="1" fontAlgn="auto" latinLnBrk="0" hangingPunct="1">
                        <a:lnSpc>
                          <a:spcPts val="1400"/>
                        </a:lnSpc>
                        <a:spcBef>
                          <a:spcPts val="0"/>
                        </a:spcBef>
                        <a:spcAft>
                          <a:spcPts val="0"/>
                        </a:spcAft>
                        <a:buClrTx/>
                        <a:buSzTx/>
                        <a:buFontTx/>
                        <a:buNone/>
                        <a:tabLst/>
                        <a:defRPr/>
                      </a:pPr>
                      <a:r>
                        <a:rPr lang="en-US" altLang="ja-JP" sz="1800" kern="100" spc="115" dirty="0">
                          <a:effectLst/>
                        </a:rPr>
                        <a:t>2023</a:t>
                      </a:r>
                      <a:endParaRPr lang="ja-JP" altLang="ja-JP" sz="1800" kern="100" spc="115" dirty="0">
                        <a:effectLst/>
                      </a:endParaRPr>
                    </a:p>
                  </a:txBody>
                  <a:tcPr marL="56568" marR="56568" marT="0" marB="0" anchor="ctr"/>
                </a:tc>
                <a:tc>
                  <a:txBody>
                    <a:bodyPr/>
                    <a:lstStyle/>
                    <a:p>
                      <a:pPr algn="l">
                        <a:lnSpc>
                          <a:spcPct val="100000"/>
                        </a:lnSpc>
                        <a:spcBef>
                          <a:spcPts val="600"/>
                        </a:spcBef>
                        <a:spcAft>
                          <a:spcPts val="0"/>
                        </a:spcAft>
                      </a:pPr>
                      <a:r>
                        <a:rPr lang="ja-JP" altLang="ja-JP" sz="900" kern="100" spc="115" dirty="0">
                          <a:effectLst/>
                          <a:latin typeface="+mn-ea"/>
                          <a:ea typeface="+mn-ea"/>
                        </a:rPr>
                        <a:t>・</a:t>
                      </a:r>
                      <a:r>
                        <a:rPr lang="zh-TW" altLang="en-US" sz="900" kern="100" spc="115" dirty="0">
                          <a:effectLst/>
                          <a:latin typeface="ＭＳ Ｐゴシック" panose="020B0600070205080204" pitchFamily="50" charset="-128"/>
                          <a:ea typeface="ＭＳ Ｐゴシック" panose="020B0600070205080204" pitchFamily="50" charset="-128"/>
                        </a:rPr>
                        <a:t>株式会社愛知銀行</a:t>
                      </a:r>
                      <a:endParaRPr lang="en-US" altLang="zh-TW" sz="900" kern="100" spc="115" dirty="0">
                        <a:effectLst/>
                        <a:latin typeface="ＭＳ Ｐゴシック" panose="020B0600070205080204" pitchFamily="50" charset="-128"/>
                        <a:ea typeface="ＭＳ Ｐゴシック" panose="020B0600070205080204" pitchFamily="50" charset="-128"/>
                      </a:endParaRPr>
                    </a:p>
                    <a:p>
                      <a:pPr marL="0" marR="0" lvl="0" indent="0" algn="l" defTabSz="914125" rtl="0" eaLnBrk="1" fontAlgn="auto" latinLnBrk="0" hangingPunct="1">
                        <a:lnSpc>
                          <a:spcPct val="100000"/>
                        </a:lnSpc>
                        <a:spcBef>
                          <a:spcPts val="0"/>
                        </a:spcBef>
                        <a:spcAft>
                          <a:spcPts val="0"/>
                        </a:spcAft>
                        <a:buClrTx/>
                        <a:buSzTx/>
                        <a:buFontTx/>
                        <a:buNone/>
                        <a:tabLst/>
                        <a:defRPr/>
                      </a:pPr>
                      <a:r>
                        <a:rPr lang="ja-JP" altLang="ja-JP" sz="900" kern="100" spc="115" dirty="0">
                          <a:effectLst/>
                          <a:latin typeface="+mn-ea"/>
                          <a:ea typeface="+mn-ea"/>
                        </a:rPr>
                        <a:t>・</a:t>
                      </a:r>
                      <a:r>
                        <a:rPr lang="zh-CN" altLang="en-US" sz="900" kern="100" spc="115" dirty="0">
                          <a:effectLst/>
                          <a:latin typeface="ＭＳ Ｐゴシック" panose="020B0600070205080204" pitchFamily="50" charset="-128"/>
                          <a:ea typeface="ＭＳ Ｐゴシック" panose="020B0600070205080204" pitchFamily="50" charset="-128"/>
                        </a:rPr>
                        <a:t>株式会社ＦＴＳ</a:t>
                      </a:r>
                      <a:endParaRPr lang="ja-JP" altLang="ja-JP" sz="900" kern="100" spc="115" dirty="0">
                        <a:effectLst/>
                        <a:latin typeface="+mn-ea"/>
                        <a:ea typeface="+mn-ea"/>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ＭＳ Ｐゴシック" panose="020B0600070205080204" pitchFamily="50" charset="-128"/>
                          <a:ea typeface="ＭＳ Ｐゴシック" panose="020B0600070205080204" pitchFamily="50" charset="-128"/>
                        </a:rPr>
                        <a:t>・</a:t>
                      </a:r>
                      <a:r>
                        <a:rPr lang="zh-TW" altLang="en-US" sz="900" kern="100" spc="115" dirty="0">
                          <a:solidFill>
                            <a:schemeClr val="tx1"/>
                          </a:solidFill>
                          <a:effectLst/>
                          <a:latin typeface="ＭＳ Ｐゴシック" panose="020B0600070205080204" pitchFamily="50" charset="-128"/>
                          <a:ea typeface="ＭＳ Ｐゴシック" panose="020B0600070205080204" pitchFamily="50" charset="-128"/>
                        </a:rPr>
                        <a:t>株式会社岡崎土質試験所</a:t>
                      </a:r>
                    </a:p>
                    <a:p>
                      <a:pPr algn="l">
                        <a:lnSpc>
                          <a:spcPts val="1400"/>
                        </a:lnSpc>
                        <a:spcAft>
                          <a:spcPts val="0"/>
                        </a:spcAft>
                      </a:pPr>
                      <a:r>
                        <a:rPr lang="ja-JP" altLang="ja-JP" sz="900" kern="100" spc="115" dirty="0">
                          <a:solidFill>
                            <a:schemeClr val="tx1"/>
                          </a:solidFill>
                          <a:effectLst/>
                          <a:latin typeface="+mn-ea"/>
                          <a:ea typeface="+mn-ea"/>
                        </a:rPr>
                        <a:t>・</a:t>
                      </a:r>
                      <a:r>
                        <a:rPr lang="zh-CN" altLang="en-US" sz="900" kern="100" spc="115" dirty="0">
                          <a:solidFill>
                            <a:schemeClr val="tx1"/>
                          </a:solidFill>
                          <a:effectLst/>
                          <a:latin typeface="ＭＳ Ｐゴシック" panose="020B0600070205080204" pitchFamily="50" charset="-128"/>
                          <a:ea typeface="ＭＳ Ｐゴシック" panose="020B0600070205080204" pitchFamily="50" charset="-128"/>
                        </a:rPr>
                        <a:t>加藤精工株式会社</a:t>
                      </a:r>
                    </a:p>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株式会社ダイアナ</a:t>
                      </a:r>
                      <a:endParaRPr lang="en-US" altLang="ja-JP" sz="900" kern="100" spc="115" dirty="0">
                        <a:solidFill>
                          <a:schemeClr val="tx1"/>
                        </a:solidFill>
                        <a:effectLst/>
                        <a:latin typeface="+mn-ea"/>
                        <a:ea typeface="+mn-ea"/>
                      </a:endParaRPr>
                    </a:p>
                  </a:txBody>
                  <a:tcPr marL="56568" marR="56568" marT="0" marB="0" anchor="ctr"/>
                </a:tc>
                <a:tc>
                  <a:txBody>
                    <a:bodyPr/>
                    <a:lstStyle/>
                    <a:p>
                      <a:pPr marL="0" marR="0" lvl="0" indent="0" algn="l" defTabSz="912476" rtl="0" eaLnBrk="1" fontAlgn="auto" latinLnBrk="0" hangingPunct="1">
                        <a:lnSpc>
                          <a:spcPts val="1400"/>
                        </a:lnSpc>
                        <a:spcBef>
                          <a:spcPts val="0"/>
                        </a:spcBef>
                        <a:spcAft>
                          <a:spcPts val="0"/>
                        </a:spcAft>
                        <a:buClrTx/>
                        <a:buSzTx/>
                        <a:buFontTx/>
                        <a:buNone/>
                        <a:tabLst/>
                        <a:defRPr/>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株式会社ﾁﾀｺｰﾎﾟﾚｰｼｮﾝ</a:t>
                      </a:r>
                      <a:endParaRPr lang="ja-JP" altLang="ja-JP" sz="900" kern="100" spc="115" dirty="0">
                        <a:solidFill>
                          <a:schemeClr val="tx1"/>
                        </a:solidFill>
                        <a:effectLst/>
                        <a:latin typeface="+mn-ea"/>
                        <a:ea typeface="+mn-ea"/>
                      </a:endParaRPr>
                    </a:p>
                  </a:txBody>
                  <a:tcPr marL="56568" marR="56568" marT="0" marB="0" anchor="ctr"/>
                </a:tc>
                <a:extLst>
                  <a:ext uri="{0D108BD9-81ED-4DB2-BD59-A6C34878D82A}">
                    <a16:rowId xmlns:a16="http://schemas.microsoft.com/office/drawing/2014/main" val="879065546"/>
                  </a:ext>
                </a:extLst>
              </a:tr>
              <a:tr h="0">
                <a:tc>
                  <a:txBody>
                    <a:bodyPr/>
                    <a:lstStyle/>
                    <a:p>
                      <a:pPr algn="ctr">
                        <a:lnSpc>
                          <a:spcPts val="1400"/>
                        </a:lnSpc>
                        <a:spcAft>
                          <a:spcPts val="0"/>
                        </a:spcAft>
                      </a:pPr>
                      <a:r>
                        <a:rPr lang="en-US" altLang="ja-JP" sz="1800" kern="100" spc="115" dirty="0">
                          <a:effectLst/>
                        </a:rPr>
                        <a:t>2024</a:t>
                      </a:r>
                      <a:endParaRPr 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ct val="100000"/>
                        </a:lnSpc>
                        <a:spcBef>
                          <a:spcPts val="600"/>
                        </a:spcBef>
                        <a:spcAft>
                          <a:spcPts val="0"/>
                        </a:spcAft>
                      </a:pPr>
                      <a:r>
                        <a:rPr lang="ja-JP" altLang="ja-JP" sz="900" kern="100" spc="115" dirty="0">
                          <a:effectLst/>
                          <a:latin typeface="+mn-ea"/>
                          <a:ea typeface="+mn-ea"/>
                        </a:rPr>
                        <a:t>・</a:t>
                      </a:r>
                      <a:r>
                        <a:rPr lang="ja-JP" altLang="en-US" sz="900" kern="100" spc="115" dirty="0">
                          <a:effectLst/>
                          <a:latin typeface="+mn-ea"/>
                          <a:ea typeface="+mn-ea"/>
                        </a:rPr>
                        <a:t>あいおいニッセイ同和損害保険株式会社</a:t>
                      </a:r>
                      <a:endParaRPr lang="en-US" altLang="zh-TW" sz="900" kern="100" spc="115" dirty="0">
                        <a:effectLst/>
                        <a:latin typeface="ＭＳ Ｐゴシック" panose="020B0600070205080204" pitchFamily="50" charset="-128"/>
                        <a:ea typeface="ＭＳ Ｐゴシック" panose="020B0600070205080204" pitchFamily="50" charset="-128"/>
                      </a:endParaRPr>
                    </a:p>
                    <a:p>
                      <a:pPr marL="0" marR="0" lvl="0" indent="0" algn="l" defTabSz="914125" rtl="0" eaLnBrk="1" fontAlgn="auto" latinLnBrk="0" hangingPunct="1">
                        <a:lnSpc>
                          <a:spcPct val="100000"/>
                        </a:lnSpc>
                        <a:spcBef>
                          <a:spcPts val="0"/>
                        </a:spcBef>
                        <a:spcAft>
                          <a:spcPts val="0"/>
                        </a:spcAft>
                        <a:buClrTx/>
                        <a:buSzTx/>
                        <a:buFontTx/>
                        <a:buNone/>
                        <a:tabLst/>
                        <a:defRPr/>
                      </a:pPr>
                      <a:r>
                        <a:rPr lang="ja-JP" altLang="ja-JP" sz="900" kern="100" spc="115" dirty="0">
                          <a:effectLst/>
                          <a:latin typeface="+mn-ea"/>
                          <a:ea typeface="+mn-ea"/>
                        </a:rPr>
                        <a:t>・</a:t>
                      </a:r>
                      <a:r>
                        <a:rPr lang="ja-JP" altLang="en-US" sz="900" kern="100" spc="115" dirty="0">
                          <a:effectLst/>
                          <a:latin typeface="ＭＳ Ｐゴシック" panose="020B0600070205080204" pitchFamily="50" charset="-128"/>
                          <a:ea typeface="+mn-ea"/>
                        </a:rPr>
                        <a:t>トーカロ株式会社</a:t>
                      </a: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ＭＳ Ｐゴシック" panose="020B0600070205080204" pitchFamily="50" charset="-128"/>
                          <a:ea typeface="+mn-ea"/>
                        </a:rPr>
                        <a:t>・</a:t>
                      </a:r>
                      <a:r>
                        <a:rPr lang="ja-JP" altLang="en-US" sz="900" kern="100" spc="115" dirty="0">
                          <a:solidFill>
                            <a:schemeClr val="tx1"/>
                          </a:solidFill>
                          <a:effectLst/>
                          <a:latin typeface="ＭＳ Ｐゴシック" panose="020B0600070205080204" pitchFamily="50" charset="-128"/>
                          <a:ea typeface="+mn-ea"/>
                        </a:rPr>
                        <a:t>アルゴ株式会社</a:t>
                      </a:r>
                      <a:endParaRPr lang="zh-TW" altLang="en-US" sz="900" kern="100" spc="115" dirty="0">
                        <a:solidFill>
                          <a:schemeClr val="tx1"/>
                        </a:solidFill>
                        <a:effectLst/>
                        <a:latin typeface="ＭＳ Ｐゴシック" panose="020B0600070205080204" pitchFamily="50" charset="-128"/>
                        <a:ea typeface="ＭＳ Ｐゴシック" panose="020B0600070205080204" pitchFamily="50" charset="-128"/>
                      </a:endParaRPr>
                    </a:p>
                    <a:p>
                      <a:pPr algn="l">
                        <a:lnSpc>
                          <a:spcPts val="1400"/>
                        </a:lnSpc>
                        <a:spcAft>
                          <a:spcPts val="0"/>
                        </a:spcAft>
                      </a:pPr>
                      <a:r>
                        <a:rPr lang="ja-JP" altLang="en-US" sz="900" kern="100" spc="115" dirty="0">
                          <a:solidFill>
                            <a:schemeClr val="tx1"/>
                          </a:solidFill>
                          <a:effectLst/>
                          <a:latin typeface="+mn-ea"/>
                          <a:ea typeface="+mn-ea"/>
                        </a:rPr>
                        <a:t>・藤久運輸倉庫株式会社</a:t>
                      </a:r>
                      <a:endParaRPr lang="zh-CN" altLang="en-US" sz="900" kern="100" spc="115" dirty="0">
                        <a:solidFill>
                          <a:schemeClr val="tx1"/>
                        </a:solidFill>
                        <a:effectLst/>
                        <a:latin typeface="ＭＳ Ｐゴシック" panose="020B0600070205080204" pitchFamily="50" charset="-128"/>
                        <a:ea typeface="ＭＳ Ｐゴシック" panose="020B0600070205080204" pitchFamily="50" charset="-128"/>
                      </a:endParaRPr>
                    </a:p>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株式会社</a:t>
                      </a:r>
                      <a:r>
                        <a:rPr lang="en-US" altLang="ja-JP" sz="900" kern="100" spc="115" dirty="0">
                          <a:solidFill>
                            <a:schemeClr val="tx1"/>
                          </a:solidFill>
                          <a:effectLst/>
                          <a:latin typeface="+mn-ea"/>
                          <a:ea typeface="+mn-ea"/>
                        </a:rPr>
                        <a:t>FUNE</a:t>
                      </a:r>
                    </a:p>
                    <a:p>
                      <a:pPr algn="l">
                        <a:lnSpc>
                          <a:spcPct val="100000"/>
                        </a:lnSpc>
                        <a:spcAft>
                          <a:spcPts val="0"/>
                        </a:spcAft>
                      </a:pPr>
                      <a:r>
                        <a:rPr lang="ja-JP" altLang="en-US" sz="900" kern="100" spc="115" dirty="0">
                          <a:solidFill>
                            <a:schemeClr val="tx1"/>
                          </a:solidFill>
                          <a:effectLst/>
                          <a:latin typeface="+mn-ea"/>
                          <a:ea typeface="+mn-ea"/>
                        </a:rPr>
                        <a:t>・株式会社小島組</a:t>
                      </a:r>
                      <a:endParaRPr lang="en-US" altLang="ja-JP" sz="900" kern="100" spc="115" dirty="0">
                        <a:solidFill>
                          <a:schemeClr val="tx1"/>
                        </a:solidFill>
                        <a:effectLst/>
                        <a:latin typeface="+mn-ea"/>
                        <a:ea typeface="+mn-ea"/>
                      </a:endParaRPr>
                    </a:p>
                    <a:p>
                      <a:pPr algn="l">
                        <a:lnSpc>
                          <a:spcPct val="100000"/>
                        </a:lnSpc>
                        <a:spcAft>
                          <a:spcPts val="0"/>
                        </a:spcAft>
                      </a:pPr>
                      <a:r>
                        <a:rPr lang="ja-JP" altLang="en-US" sz="900" kern="100" spc="115" dirty="0">
                          <a:solidFill>
                            <a:schemeClr val="tx1"/>
                          </a:solidFill>
                          <a:effectLst/>
                          <a:latin typeface="+mn-ea"/>
                          <a:ea typeface="+mn-ea"/>
                        </a:rPr>
                        <a:t>・鳴海製陶株式会社</a:t>
                      </a: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ＭＳ Ｐゴシック" panose="020B0600070205080204" pitchFamily="50" charset="-128"/>
                          <a:ea typeface="+mn-ea"/>
                        </a:rPr>
                        <a:t>・</a:t>
                      </a:r>
                      <a:r>
                        <a:rPr lang="ja-JP" altLang="en-US" sz="900" kern="100" spc="115" dirty="0">
                          <a:solidFill>
                            <a:schemeClr val="tx1"/>
                          </a:solidFill>
                          <a:effectLst/>
                          <a:latin typeface="ＭＳ Ｐゴシック" panose="020B0600070205080204" pitchFamily="50" charset="-128"/>
                          <a:ea typeface="+mn-ea"/>
                        </a:rPr>
                        <a:t>株式会社ｱﾌｪｸﾄﾎｰﾙﾃﾞｨﾝｸﾞｽ</a:t>
                      </a: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lnSpc>
                          <a:spcPct val="100000"/>
                        </a:lnSpc>
                        <a:spcAft>
                          <a:spcPts val="0"/>
                        </a:spcAft>
                      </a:pP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extLst>
                  <a:ext uri="{0D108BD9-81ED-4DB2-BD59-A6C34878D82A}">
                    <a16:rowId xmlns:a16="http://schemas.microsoft.com/office/drawing/2014/main" val="1829961144"/>
                  </a:ext>
                </a:extLst>
              </a:tr>
              <a:tr h="0">
                <a:tc>
                  <a:txBody>
                    <a:bodyPr/>
                    <a:lstStyle/>
                    <a:p>
                      <a:pPr marL="0" marR="0" lvl="0" indent="0" algn="ctr" defTabSz="742950" rtl="0" eaLnBrk="1" fontAlgn="auto" latinLnBrk="0" hangingPunct="1">
                        <a:lnSpc>
                          <a:spcPts val="1400"/>
                        </a:lnSpc>
                        <a:spcBef>
                          <a:spcPts val="0"/>
                        </a:spcBef>
                        <a:spcAft>
                          <a:spcPts val="0"/>
                        </a:spcAft>
                        <a:buClrTx/>
                        <a:buSzTx/>
                        <a:buFontTx/>
                        <a:buNone/>
                        <a:tabLst/>
                        <a:defRPr/>
                      </a:pPr>
                      <a:r>
                        <a:rPr lang="en-US" altLang="ja-JP" sz="1800" kern="100" spc="115" dirty="0">
                          <a:effectLst/>
                        </a:rPr>
                        <a:t>2025</a:t>
                      </a:r>
                      <a:endParaRPr lang="ja-JP" altLang="ja-JP" sz="18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ct val="100000"/>
                        </a:lnSpc>
                        <a:spcBef>
                          <a:spcPts val="600"/>
                        </a:spcBef>
                        <a:spcAft>
                          <a:spcPts val="0"/>
                        </a:spcAft>
                      </a:pPr>
                      <a:r>
                        <a:rPr lang="ja-JP" altLang="ja-JP" sz="900" kern="100" spc="115" dirty="0">
                          <a:effectLst/>
                          <a:latin typeface="+mn-ea"/>
                          <a:ea typeface="+mn-ea"/>
                        </a:rPr>
                        <a:t>・</a:t>
                      </a:r>
                      <a:r>
                        <a:rPr lang="ja-JP" altLang="en-US" sz="900" kern="100" spc="115" dirty="0">
                          <a:effectLst/>
                          <a:latin typeface="+mn-ea"/>
                          <a:ea typeface="+mn-ea"/>
                        </a:rPr>
                        <a:t>豊田合成株式会社</a:t>
                      </a:r>
                      <a:endParaRPr lang="en-US" altLang="zh-TW" sz="900" kern="100" spc="115" dirty="0">
                        <a:effectLst/>
                        <a:latin typeface="ＭＳ Ｐゴシック" panose="020B0600070205080204" pitchFamily="50" charset="-128"/>
                        <a:ea typeface="ＭＳ Ｐゴシック" panose="020B0600070205080204" pitchFamily="50" charset="-128"/>
                      </a:endParaRPr>
                    </a:p>
                    <a:p>
                      <a:pPr marL="0" marR="0" lvl="0" indent="0" algn="l" defTabSz="914125" rtl="0" eaLnBrk="1" fontAlgn="auto" latinLnBrk="0" hangingPunct="1">
                        <a:lnSpc>
                          <a:spcPct val="100000"/>
                        </a:lnSpc>
                        <a:spcBef>
                          <a:spcPts val="0"/>
                        </a:spcBef>
                        <a:spcAft>
                          <a:spcPts val="0"/>
                        </a:spcAft>
                        <a:buClrTx/>
                        <a:buSzTx/>
                        <a:buFontTx/>
                        <a:buNone/>
                        <a:tabLst/>
                        <a:defRPr/>
                      </a:pPr>
                      <a:r>
                        <a:rPr lang="ja-JP" altLang="ja-JP" sz="900" kern="100" spc="115" dirty="0">
                          <a:effectLst/>
                          <a:latin typeface="+mn-ea"/>
                          <a:ea typeface="+mn-ea"/>
                        </a:rPr>
                        <a:t>・</a:t>
                      </a:r>
                      <a:r>
                        <a:rPr lang="ja-JP" altLang="en-US" sz="900" kern="100" spc="115" dirty="0">
                          <a:effectLst/>
                          <a:latin typeface="ＭＳ Ｐゴシック" panose="020B0600070205080204" pitchFamily="50" charset="-128"/>
                          <a:ea typeface="+mn-ea"/>
                        </a:rPr>
                        <a:t>パシフィックコンサルタンツ株式会社　中部支社</a:t>
                      </a: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ＭＳ Ｐゴシック" panose="020B0600070205080204" pitchFamily="50" charset="-128"/>
                          <a:ea typeface="+mn-ea"/>
                        </a:rPr>
                        <a:t>・</a:t>
                      </a:r>
                      <a:r>
                        <a:rPr lang="ja-JP" altLang="en-US" sz="900" kern="100" spc="115" dirty="0">
                          <a:solidFill>
                            <a:schemeClr val="tx1"/>
                          </a:solidFill>
                          <a:effectLst/>
                          <a:latin typeface="ＭＳ Ｐゴシック" panose="020B0600070205080204" pitchFamily="50" charset="-128"/>
                          <a:ea typeface="+mn-ea"/>
                        </a:rPr>
                        <a:t>株式会社丸天産業</a:t>
                      </a:r>
                      <a:endParaRPr lang="zh-TW" altLang="en-US" sz="900" kern="100" spc="115" dirty="0">
                        <a:solidFill>
                          <a:schemeClr val="tx1"/>
                        </a:solidFill>
                        <a:effectLst/>
                        <a:latin typeface="ＭＳ Ｐゴシック" panose="020B0600070205080204" pitchFamily="50" charset="-128"/>
                        <a:ea typeface="ＭＳ Ｐゴシック" panose="020B0600070205080204" pitchFamily="50" charset="-128"/>
                      </a:endParaRPr>
                    </a:p>
                    <a:p>
                      <a:pPr algn="l">
                        <a:lnSpc>
                          <a:spcPts val="1400"/>
                        </a:lnSpc>
                        <a:spcAft>
                          <a:spcPts val="0"/>
                        </a:spcAft>
                      </a:pPr>
                      <a:r>
                        <a:rPr lang="ja-JP" altLang="en-US" sz="900" kern="100" spc="115" dirty="0">
                          <a:solidFill>
                            <a:schemeClr val="tx1"/>
                          </a:solidFill>
                          <a:effectLst/>
                          <a:latin typeface="+mn-ea"/>
                          <a:ea typeface="+mn-ea"/>
                        </a:rPr>
                        <a:t>・株式会社東海維持管理工業</a:t>
                      </a:r>
                      <a:endParaRPr lang="zh-CN" altLang="en-US" sz="900" kern="100" spc="115" dirty="0">
                        <a:solidFill>
                          <a:schemeClr val="tx1"/>
                        </a:solidFill>
                        <a:effectLst/>
                        <a:latin typeface="ＭＳ Ｐゴシック" panose="020B0600070205080204" pitchFamily="50" charset="-128"/>
                        <a:ea typeface="ＭＳ Ｐゴシック" panose="020B0600070205080204" pitchFamily="50" charset="-128"/>
                      </a:endParaRPr>
                    </a:p>
                    <a:p>
                      <a:pPr algn="l">
                        <a:lnSpc>
                          <a:spcPct val="100000"/>
                        </a:lnSpc>
                        <a:spcAft>
                          <a:spcPts val="0"/>
                        </a:spcAft>
                      </a:pPr>
                      <a:r>
                        <a:rPr lang="ja-JP" altLang="ja-JP" sz="900" kern="100" spc="115" dirty="0">
                          <a:solidFill>
                            <a:schemeClr val="tx1"/>
                          </a:solidFill>
                          <a:effectLst/>
                          <a:latin typeface="+mn-ea"/>
                          <a:ea typeface="+mn-ea"/>
                        </a:rPr>
                        <a:t>・</a:t>
                      </a:r>
                      <a:r>
                        <a:rPr lang="ja-JP" altLang="en-US" sz="900" kern="100" spc="115" dirty="0">
                          <a:solidFill>
                            <a:schemeClr val="tx1"/>
                          </a:solidFill>
                          <a:effectLst/>
                          <a:latin typeface="+mn-ea"/>
                          <a:ea typeface="+mn-ea"/>
                        </a:rPr>
                        <a:t>美濃窯業株式会社</a:t>
                      </a:r>
                      <a:endParaRPr lang="en-US" altLang="ja-JP" sz="900" kern="100" spc="115" dirty="0">
                        <a:solidFill>
                          <a:schemeClr val="tx1"/>
                        </a:solidFill>
                        <a:effectLst/>
                        <a:latin typeface="+mn-ea"/>
                        <a:ea typeface="+mn-ea"/>
                      </a:endParaRPr>
                    </a:p>
                  </a:txBody>
                  <a:tcPr marL="56568" marR="56568" marT="0" marB="0" anchor="ctr"/>
                </a:tc>
                <a:tc>
                  <a:txBody>
                    <a:bodyPr/>
                    <a:lstStyle/>
                    <a:p>
                      <a:pPr algn="l">
                        <a:lnSpc>
                          <a:spcPts val="1400"/>
                        </a:lnSpc>
                        <a:spcAft>
                          <a:spcPts val="0"/>
                        </a:spcAft>
                      </a:pPr>
                      <a:r>
                        <a:rPr lang="ja-JP" altLang="ja-JP" sz="900" kern="100" spc="115" dirty="0">
                          <a:solidFill>
                            <a:schemeClr val="tx1"/>
                          </a:solidFill>
                          <a:effectLst/>
                          <a:latin typeface="ＭＳ Ｐゴシック" panose="020B0600070205080204" pitchFamily="50" charset="-128"/>
                          <a:ea typeface="+mn-ea"/>
                        </a:rPr>
                        <a:t>・</a:t>
                      </a:r>
                      <a:r>
                        <a:rPr lang="ja-JP" altLang="en-US" sz="900" kern="100" spc="115" dirty="0">
                          <a:solidFill>
                            <a:schemeClr val="tx1"/>
                          </a:solidFill>
                          <a:effectLst/>
                          <a:latin typeface="ＭＳ Ｐゴシック" panose="020B0600070205080204" pitchFamily="50" charset="-128"/>
                          <a:ea typeface="+mn-ea"/>
                        </a:rPr>
                        <a:t>株式会社ヘルスケアシステムズ</a:t>
                      </a:r>
                      <a:endParaRPr lang="ja-JP" altLang="ja-JP" sz="9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extLst>
                  <a:ext uri="{0D108BD9-81ED-4DB2-BD59-A6C34878D82A}">
                    <a16:rowId xmlns:a16="http://schemas.microsoft.com/office/drawing/2014/main" val="3467550875"/>
                  </a:ext>
                </a:extLst>
              </a:tr>
              <a:tr h="192852">
                <a:tc>
                  <a:txBody>
                    <a:bodyPr/>
                    <a:lstStyle/>
                    <a:p>
                      <a:pPr algn="ctr">
                        <a:lnSpc>
                          <a:spcPts val="1400"/>
                        </a:lnSpc>
                        <a:spcAft>
                          <a:spcPts val="0"/>
                        </a:spcAft>
                      </a:pPr>
                      <a:r>
                        <a:rPr lang="ja-JP" sz="1400" kern="100" spc="115" dirty="0">
                          <a:effectLst/>
                        </a:rPr>
                        <a:t>計</a:t>
                      </a:r>
                      <a:endParaRPr lang="ja-JP" sz="1400" kern="100" spc="115"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l">
                        <a:lnSpc>
                          <a:spcPts val="1400"/>
                        </a:lnSpc>
                        <a:spcAft>
                          <a:spcPts val="0"/>
                        </a:spcAft>
                      </a:pPr>
                      <a:r>
                        <a:rPr lang="ja-JP" sz="1000" kern="100" spc="115" dirty="0">
                          <a:solidFill>
                            <a:schemeClr val="tx1"/>
                          </a:solidFill>
                          <a:effectLst/>
                        </a:rPr>
                        <a:t>　　　　</a:t>
                      </a:r>
                      <a:r>
                        <a:rPr lang="en-US" altLang="ja-JP" sz="1000" kern="100" spc="115" dirty="0">
                          <a:solidFill>
                            <a:schemeClr val="tx1"/>
                          </a:solidFill>
                          <a:effectLst/>
                        </a:rPr>
                        <a:t>                 </a:t>
                      </a:r>
                      <a:r>
                        <a:rPr lang="ja-JP" altLang="en-US" sz="1000" kern="100" spc="115" dirty="0">
                          <a:solidFill>
                            <a:schemeClr val="tx1"/>
                          </a:solidFill>
                          <a:effectLst/>
                        </a:rPr>
                        <a:t>３１</a:t>
                      </a:r>
                      <a:r>
                        <a:rPr lang="ja-JP" sz="1000" kern="100" spc="115" dirty="0">
                          <a:solidFill>
                            <a:schemeClr val="tx1"/>
                          </a:solidFill>
                          <a:effectLst/>
                        </a:rPr>
                        <a:t>社</a:t>
                      </a:r>
                      <a:endParaRPr lang="ja-JP" sz="10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algn="ctr">
                        <a:lnSpc>
                          <a:spcPct val="100000"/>
                        </a:lnSpc>
                        <a:spcAft>
                          <a:spcPts val="0"/>
                        </a:spcAft>
                      </a:pPr>
                      <a:r>
                        <a:rPr lang="ja-JP" altLang="en-US" sz="1000" kern="100" spc="115" dirty="0">
                          <a:solidFill>
                            <a:schemeClr val="tx1"/>
                          </a:solidFill>
                          <a:effectLst/>
                        </a:rPr>
                        <a:t>２０社</a:t>
                      </a:r>
                      <a:endParaRPr lang="ja-JP" sz="10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tc>
                  <a:txBody>
                    <a:bodyPr/>
                    <a:lstStyle/>
                    <a:p>
                      <a:pPr indent="508000" algn="l">
                        <a:lnSpc>
                          <a:spcPts val="1400"/>
                        </a:lnSpc>
                        <a:spcAft>
                          <a:spcPts val="0"/>
                        </a:spcAft>
                      </a:pPr>
                      <a:r>
                        <a:rPr lang="ja-JP" altLang="en-US" sz="1000" kern="100" spc="115" dirty="0">
                          <a:solidFill>
                            <a:schemeClr val="tx1"/>
                          </a:solidFill>
                          <a:effectLst/>
                        </a:rPr>
                        <a:t> 　　   ５</a:t>
                      </a:r>
                      <a:r>
                        <a:rPr lang="ja-JP" sz="1000" kern="100" spc="115" dirty="0">
                          <a:solidFill>
                            <a:schemeClr val="tx1"/>
                          </a:solidFill>
                          <a:effectLst/>
                        </a:rPr>
                        <a:t>社</a:t>
                      </a:r>
                      <a:endParaRPr lang="ja-JP" sz="1000" kern="100" spc="115" dirty="0">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56568" marR="56568" marT="0" marB="0" anchor="ctr"/>
                </a:tc>
                <a:extLst>
                  <a:ext uri="{0D108BD9-81ED-4DB2-BD59-A6C34878D82A}">
                    <a16:rowId xmlns:a16="http://schemas.microsoft.com/office/drawing/2014/main" val="4172168407"/>
                  </a:ext>
                </a:extLst>
              </a:tr>
            </a:tbl>
          </a:graphicData>
        </a:graphic>
      </p:graphicFrame>
      <p:pic>
        <p:nvPicPr>
          <p:cNvPr id="3" name="図 2">
            <a:extLst>
              <a:ext uri="{FF2B5EF4-FFF2-40B4-BE49-F238E27FC236}">
                <a16:creationId xmlns:a16="http://schemas.microsoft.com/office/drawing/2014/main" id="{CC08A76E-4321-3D32-648A-C33C000283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83270" y="923297"/>
            <a:ext cx="2122489" cy="2115235"/>
          </a:xfrm>
          <a:prstGeom prst="rect">
            <a:avLst/>
          </a:prstGeom>
        </p:spPr>
      </p:pic>
    </p:spTree>
    <p:extLst>
      <p:ext uri="{BB962C8B-B14F-4D97-AF65-F5344CB8AC3E}">
        <p14:creationId xmlns:p14="http://schemas.microsoft.com/office/powerpoint/2010/main" val="4102866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556146" y="6448252"/>
            <a:ext cx="2311400" cy="365125"/>
          </a:xfrm>
        </p:spPr>
        <p:txBody>
          <a:bodyPr/>
          <a:lstStyle/>
          <a:p>
            <a:fld id="{1E5B2056-F6BF-4F40-973F-3BFE5AAB1AE0}" type="slidenum">
              <a:rPr lang="ja-JP" altLang="en-US" smtClean="0">
                <a:solidFill>
                  <a:prstClr val="black"/>
                </a:solidFill>
              </a:rPr>
              <a:pPr/>
              <a:t>25</a:t>
            </a:fld>
            <a:endParaRPr lang="ja-JP" altLang="en-US" dirty="0">
              <a:solidFill>
                <a:prstClr val="black"/>
              </a:solidFill>
            </a:endParaRPr>
          </a:p>
        </p:txBody>
      </p:sp>
      <p:sp>
        <p:nvSpPr>
          <p:cNvPr id="4" name="テキスト ボックス 3"/>
          <p:cNvSpPr txBox="1"/>
          <p:nvPr/>
        </p:nvSpPr>
        <p:spPr>
          <a:xfrm>
            <a:off x="6201139" y="5085185"/>
            <a:ext cx="184731" cy="369332"/>
          </a:xfrm>
          <a:prstGeom prst="rect">
            <a:avLst/>
          </a:prstGeom>
          <a:noFill/>
        </p:spPr>
        <p:txBody>
          <a:bodyPr wrap="none" rtlCol="0">
            <a:spAutoFit/>
          </a:bodyPr>
          <a:lstStyle/>
          <a:p>
            <a:endParaRPr kumimoji="1" lang="ja-JP" altLang="en-US" dirty="0"/>
          </a:p>
        </p:txBody>
      </p:sp>
      <p:sp>
        <p:nvSpPr>
          <p:cNvPr id="23" name="コンテンツ プレースホルダー 2"/>
          <p:cNvSpPr txBox="1">
            <a:spLocks/>
          </p:cNvSpPr>
          <p:nvPr/>
        </p:nvSpPr>
        <p:spPr>
          <a:xfrm>
            <a:off x="7068235" y="4585490"/>
            <a:ext cx="2545485" cy="751165"/>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400" dirty="0">
                <a:solidFill>
                  <a:prstClr val="black"/>
                </a:solidFill>
                <a:latin typeface="HGPｺﾞｼｯｸM" panose="020B0600000000000000" pitchFamily="50" charset="-128"/>
                <a:ea typeface="HGPｺﾞｼｯｸM" panose="020B0600000000000000" pitchFamily="50" charset="-128"/>
              </a:rPr>
              <a:t>　</a:t>
            </a:r>
            <a:endParaRPr lang="en-US" altLang="ja-JP" sz="1400" dirty="0">
              <a:solidFill>
                <a:prstClr val="black"/>
              </a:solidFill>
              <a:latin typeface="HGPｺﾞｼｯｸM" panose="020B0600000000000000" pitchFamily="50" charset="-128"/>
              <a:ea typeface="HGPｺﾞｼｯｸM" panose="020B0600000000000000" pitchFamily="50" charset="-128"/>
            </a:endParaRPr>
          </a:p>
          <a:p>
            <a:pPr marL="0" indent="0" algn="ctr">
              <a:buNone/>
            </a:pPr>
            <a:r>
              <a:rPr lang="en-US" altLang="ja-JP" sz="1400" dirty="0">
                <a:solidFill>
                  <a:prstClr val="black"/>
                </a:solidFill>
                <a:latin typeface="HGPｺﾞｼｯｸM" panose="020B0600000000000000" pitchFamily="50" charset="-128"/>
                <a:ea typeface="HGPｺﾞｼｯｸM" panose="020B0600000000000000" pitchFamily="50" charset="-128"/>
              </a:rPr>
              <a:t>2025</a:t>
            </a:r>
            <a:r>
              <a:rPr lang="ja-JP" altLang="en-US" sz="1400" dirty="0">
                <a:solidFill>
                  <a:prstClr val="black"/>
                </a:solidFill>
                <a:latin typeface="HGPｺﾞｼｯｸM" panose="020B0600000000000000" pitchFamily="50" charset="-128"/>
                <a:ea typeface="HGPｺﾞｼｯｸM" panose="020B0600000000000000" pitchFamily="50" charset="-128"/>
              </a:rPr>
              <a:t>年度委嘱式</a:t>
            </a:r>
            <a:endParaRPr lang="en-US" altLang="ja-JP" sz="1400" dirty="0">
              <a:latin typeface="HGPｺﾞｼｯｸM" panose="020B0600000000000000" pitchFamily="50" charset="-128"/>
              <a:ea typeface="HGPｺﾞｼｯｸM" panose="020B0600000000000000" pitchFamily="50" charset="-128"/>
            </a:endParaRPr>
          </a:p>
        </p:txBody>
      </p:sp>
      <p:sp>
        <p:nvSpPr>
          <p:cNvPr id="14" name="テキスト ボックス 13"/>
          <p:cNvSpPr txBox="1"/>
          <p:nvPr/>
        </p:nvSpPr>
        <p:spPr>
          <a:xfrm>
            <a:off x="497505" y="905063"/>
            <a:ext cx="5010506" cy="461665"/>
          </a:xfrm>
          <a:prstGeom prst="rect">
            <a:avLst/>
          </a:prstGeom>
          <a:solidFill>
            <a:srgbClr val="2DC8FF"/>
          </a:solidFill>
          <a:ln>
            <a:solidFill>
              <a:schemeClr val="tx1"/>
            </a:solidFill>
          </a:ln>
        </p:spPr>
        <p:txBody>
          <a:bodyPr wrap="square" rtlCol="0">
            <a:spAutoFit/>
          </a:bodyPr>
          <a:lstStyle/>
          <a:p>
            <a:r>
              <a:rPr lang="ja-JP" altLang="en-US" sz="2400" b="1" dirty="0">
                <a:solidFill>
                  <a:schemeClr val="bg1"/>
                </a:solidFill>
              </a:rPr>
              <a:t>女性の活躍プロモーション事業</a:t>
            </a:r>
            <a:endParaRPr lang="ja-JP" altLang="en-US" sz="2400" dirty="0">
              <a:solidFill>
                <a:schemeClr val="bg1"/>
              </a:solidFill>
            </a:endParaRPr>
          </a:p>
        </p:txBody>
      </p:sp>
      <p:sp>
        <p:nvSpPr>
          <p:cNvPr id="15" name="コンテンツ プレースホルダー 2"/>
          <p:cNvSpPr txBox="1">
            <a:spLocks/>
          </p:cNvSpPr>
          <p:nvPr/>
        </p:nvSpPr>
        <p:spPr>
          <a:xfrm>
            <a:off x="593816" y="1542663"/>
            <a:ext cx="6275398" cy="4569080"/>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ja-JP" altLang="en-US" sz="1800" dirty="0">
                <a:solidFill>
                  <a:prstClr val="black"/>
                </a:solidFill>
                <a:latin typeface="HGPｺﾞｼｯｸM" panose="020B0600000000000000" pitchFamily="50" charset="-128"/>
                <a:ea typeface="HGPｺﾞｼｯｸM" panose="020B0600000000000000" pitchFamily="50" charset="-128"/>
              </a:rPr>
              <a:t>　</a:t>
            </a:r>
            <a:r>
              <a:rPr lang="ja-JP" altLang="en-US" sz="1800" dirty="0">
                <a:latin typeface="HGPｺﾞｼｯｸM" panose="020B0600000000000000" pitchFamily="50" charset="-128"/>
                <a:ea typeface="HGPｺﾞｼｯｸM" panose="020B0600000000000000" pitchFamily="50" charset="-128"/>
              </a:rPr>
              <a:t>県が実施する女性の活躍促進の取組に御協力いただける企業・団体に「あいち女性の活躍プロモーションリーダー」を委嘱し、県とプロモーションリーダーが連携して、中小企業等における女性の活躍促進を図る。</a:t>
            </a: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　　（</a:t>
            </a:r>
            <a:r>
              <a:rPr lang="en-US" altLang="ja-JP" sz="1800" dirty="0">
                <a:latin typeface="HGPｺﾞｼｯｸM" panose="020B0600000000000000" pitchFamily="50" charset="-128"/>
                <a:ea typeface="HGPｺﾞｼｯｸM" panose="020B0600000000000000" pitchFamily="50" charset="-128"/>
              </a:rPr>
              <a:t>384</a:t>
            </a:r>
            <a:r>
              <a:rPr lang="ja-JP" altLang="en-US" sz="1800" dirty="0">
                <a:latin typeface="HGPｺﾞｼｯｸM" panose="020B0600000000000000" pitchFamily="50" charset="-128"/>
                <a:ea typeface="HGPｺﾞｼｯｸM" panose="020B0600000000000000" pitchFamily="50" charset="-128"/>
              </a:rPr>
              <a:t>社・団体に委嘱（</a:t>
            </a:r>
            <a:r>
              <a:rPr lang="en-US" altLang="ja-JP" sz="1800" dirty="0">
                <a:latin typeface="HGPｺﾞｼｯｸM" panose="020B0600000000000000" pitchFamily="50" charset="-128"/>
                <a:ea typeface="HGPｺﾞｼｯｸM" panose="020B0600000000000000" pitchFamily="50" charset="-128"/>
              </a:rPr>
              <a:t>2026</a:t>
            </a:r>
            <a:r>
              <a:rPr lang="ja-JP" altLang="en-US" sz="1800" dirty="0">
                <a:latin typeface="HGPｺﾞｼｯｸM" panose="020B0600000000000000" pitchFamily="50" charset="-128"/>
                <a:ea typeface="HGPｺﾞｼｯｸM" panose="020B0600000000000000" pitchFamily="50" charset="-128"/>
              </a:rPr>
              <a:t>年</a:t>
            </a:r>
            <a:r>
              <a:rPr lang="en-US" altLang="ja-JP" sz="1800" dirty="0">
                <a:latin typeface="HGPｺﾞｼｯｸM" panose="020B0600000000000000" pitchFamily="50" charset="-128"/>
                <a:ea typeface="HGPｺﾞｼｯｸM" panose="020B0600000000000000" pitchFamily="50" charset="-128"/>
              </a:rPr>
              <a:t>6</a:t>
            </a:r>
            <a:r>
              <a:rPr lang="ja-JP" altLang="en-US" sz="1800" dirty="0">
                <a:latin typeface="HGPｺﾞｼｯｸM" panose="020B0600000000000000" pitchFamily="50" charset="-128"/>
                <a:ea typeface="HGPｺﾞｼｯｸM" panose="020B0600000000000000" pitchFamily="50" charset="-128"/>
              </a:rPr>
              <a:t>月１</a:t>
            </a:r>
            <a:r>
              <a:rPr lang="en-US" altLang="ja-JP" sz="1800" dirty="0">
                <a:latin typeface="HGPｺﾞｼｯｸM" panose="020B0600000000000000" pitchFamily="50" charset="-128"/>
                <a:ea typeface="HGPｺﾞｼｯｸM" panose="020B0600000000000000" pitchFamily="50" charset="-128"/>
              </a:rPr>
              <a:t>0</a:t>
            </a:r>
            <a:r>
              <a:rPr lang="ja-JP" altLang="en-US" sz="1800" dirty="0">
                <a:latin typeface="HGPｺﾞｼｯｸM" panose="020B0600000000000000" pitchFamily="50" charset="-128"/>
                <a:ea typeface="HGPｺﾞｼｯｸM" panose="020B0600000000000000" pitchFamily="50" charset="-128"/>
              </a:rPr>
              <a:t>日現在））</a:t>
            </a:r>
            <a:endParaRPr lang="en-US" altLang="ja-JP" sz="1800" dirty="0">
              <a:latin typeface="HGPｺﾞｼｯｸM" panose="020B0600000000000000" pitchFamily="50" charset="-128"/>
              <a:ea typeface="HGPｺﾞｼｯｸM" panose="020B0600000000000000" pitchFamily="50" charset="-128"/>
            </a:endParaRPr>
          </a:p>
          <a:p>
            <a:pPr marL="0" indent="0">
              <a:buNone/>
            </a:pP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a:t>
            </a:r>
            <a:r>
              <a:rPr lang="en-US" altLang="ja-JP" sz="1800" dirty="0">
                <a:latin typeface="HGPｺﾞｼｯｸM" panose="020B0600000000000000" pitchFamily="50" charset="-128"/>
                <a:ea typeface="HGPｺﾞｼｯｸM" panose="020B0600000000000000" pitchFamily="50" charset="-128"/>
              </a:rPr>
              <a:t>PL</a:t>
            </a:r>
            <a:r>
              <a:rPr lang="ja-JP" altLang="en-US" sz="1800" dirty="0">
                <a:latin typeface="HGPｺﾞｼｯｸM" panose="020B0600000000000000" pitchFamily="50" charset="-128"/>
                <a:ea typeface="HGPｺﾞｼｯｸM" panose="020B0600000000000000" pitchFamily="50" charset="-128"/>
              </a:rPr>
              <a:t>活動内容</a:t>
            </a: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　・取引先企業等への女性の活躍・県施策活用の働きかけ</a:t>
            </a: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　・県が実施する女性の活躍促進事業への協力</a:t>
            </a: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　・取引先企業等へのメリット付与</a:t>
            </a:r>
            <a:endParaRPr lang="en-US" altLang="ja-JP" sz="1800" dirty="0">
              <a:latin typeface="HGPｺﾞｼｯｸM" panose="020B0600000000000000" pitchFamily="50" charset="-128"/>
              <a:ea typeface="HGPｺﾞｼｯｸM" panose="020B0600000000000000" pitchFamily="50" charset="-128"/>
            </a:endParaRPr>
          </a:p>
          <a:p>
            <a:pPr marL="0" indent="0">
              <a:buNone/>
            </a:pPr>
            <a:r>
              <a:rPr lang="ja-JP" altLang="en-US" sz="1800" dirty="0">
                <a:latin typeface="HGPｺﾞｼｯｸM" panose="020B0600000000000000" pitchFamily="50" charset="-128"/>
                <a:ea typeface="HGPｺﾞｼｯｸM" panose="020B0600000000000000" pitchFamily="50" charset="-128"/>
              </a:rPr>
              <a:t>　　（金融機関による金利優遇　等）</a:t>
            </a:r>
            <a:endParaRPr lang="en-US" altLang="ja-JP" sz="1800" dirty="0">
              <a:latin typeface="HGPｺﾞｼｯｸM" panose="020B0600000000000000" pitchFamily="50" charset="-128"/>
              <a:ea typeface="HGPｺﾞｼｯｸM" panose="020B0600000000000000" pitchFamily="50" charset="-128"/>
            </a:endParaRPr>
          </a:p>
        </p:txBody>
      </p:sp>
      <p:pic>
        <p:nvPicPr>
          <p:cNvPr id="11266" name="Picture 2" descr="\\10.1.13.102\kyoyu\20160930020011\★女性の活躍促進関連事業\23ＰＬ\H30\10ロゴマーク（部長レク、知事・副知事相談）\最終版\aichi_woman_logo_180619\aichi_woman_logo_180619\aichi_woman_log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03250" y="678926"/>
            <a:ext cx="2025225" cy="2025225"/>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22"/>
          <p:cNvSpPr txBox="1"/>
          <p:nvPr/>
        </p:nvSpPr>
        <p:spPr>
          <a:xfrm>
            <a:off x="6366092" y="2532193"/>
            <a:ext cx="3870430" cy="415498"/>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defRPr/>
            </a:pPr>
            <a:r>
              <a:rPr lang="ja-JP" altLang="en-US" sz="1050" dirty="0">
                <a:latin typeface="+mj-ea"/>
                <a:ea typeface="+mj-ea"/>
              </a:rPr>
              <a:t>あいち女性の活躍プロモーションリーダー</a:t>
            </a:r>
            <a:endParaRPr lang="en-US" altLang="ja-JP" sz="1050" dirty="0">
              <a:latin typeface="+mj-ea"/>
              <a:ea typeface="+mj-ea"/>
            </a:endParaRPr>
          </a:p>
          <a:p>
            <a:pPr algn="ctr">
              <a:defRPr/>
            </a:pPr>
            <a:r>
              <a:rPr lang="ja-JP" altLang="en-US" sz="1050" dirty="0">
                <a:latin typeface="+mj-ea"/>
                <a:ea typeface="+mj-ea"/>
              </a:rPr>
              <a:t>ロゴマーク</a:t>
            </a:r>
            <a:endParaRPr lang="en-US" altLang="ja-JP" sz="1050" dirty="0">
              <a:latin typeface="+mj-ea"/>
              <a:ea typeface="+mj-ea"/>
            </a:endParaRPr>
          </a:p>
        </p:txBody>
      </p:sp>
      <p:sp>
        <p:nvSpPr>
          <p:cNvPr id="17" name="テキスト ボックス 1"/>
          <p:cNvSpPr txBox="1"/>
          <p:nvPr/>
        </p:nvSpPr>
        <p:spPr>
          <a:xfrm>
            <a:off x="20807" y="137271"/>
            <a:ext cx="9906000" cy="458430"/>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600" kern="100" dirty="0">
                <a:solidFill>
                  <a:prstClr val="white"/>
                </a:solidFill>
                <a:ea typeface="ＤＨＰ特太ゴシック体"/>
                <a:cs typeface="Times New Roman"/>
              </a:rPr>
              <a:t>女性の活躍に向けた企業の取組促進　④</a:t>
            </a:r>
          </a:p>
        </p:txBody>
      </p:sp>
      <p:sp>
        <p:nvSpPr>
          <p:cNvPr id="2" name="テキスト ボックス 1"/>
          <p:cNvSpPr txBox="1"/>
          <p:nvPr/>
        </p:nvSpPr>
        <p:spPr>
          <a:xfrm>
            <a:off x="496543" y="5215587"/>
            <a:ext cx="6275399" cy="461665"/>
          </a:xfrm>
          <a:prstGeom prst="rect">
            <a:avLst/>
          </a:prstGeom>
          <a:solidFill>
            <a:srgbClr val="2DC8FF"/>
          </a:solidFill>
          <a:ln>
            <a:solidFill>
              <a:schemeClr val="tx1"/>
            </a:solidFill>
          </a:ln>
        </p:spPr>
        <p:txBody>
          <a:bodyPr wrap="square" rtlCol="0">
            <a:spAutoFit/>
          </a:bodyPr>
          <a:lstStyle/>
          <a:p>
            <a:r>
              <a:rPr lang="ja-JP" altLang="en-US" sz="2400" b="1" dirty="0">
                <a:solidFill>
                  <a:schemeClr val="bg1"/>
                </a:solidFill>
              </a:rPr>
              <a:t>コーディネーターによる企業の取組支援　</a:t>
            </a:r>
            <a:endParaRPr lang="ja-JP" altLang="en-US" sz="2400" dirty="0">
              <a:solidFill>
                <a:schemeClr val="bg1"/>
              </a:solidFill>
            </a:endParaRPr>
          </a:p>
        </p:txBody>
      </p:sp>
      <p:sp>
        <p:nvSpPr>
          <p:cNvPr id="20" name="コンテンツ プレースホルダー 2"/>
          <p:cNvSpPr txBox="1">
            <a:spLocks/>
          </p:cNvSpPr>
          <p:nvPr/>
        </p:nvSpPr>
        <p:spPr>
          <a:xfrm>
            <a:off x="589080" y="5810150"/>
            <a:ext cx="8548672" cy="955056"/>
          </a:xfrm>
          <a:prstGeom prst="rect">
            <a:avLst/>
          </a:prstGeom>
          <a:no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ja-JP" altLang="en-US" sz="1700" dirty="0">
                <a:solidFill>
                  <a:prstClr val="black"/>
                </a:solidFill>
                <a:latin typeface="+mn-ea"/>
              </a:rPr>
              <a:t>　</a:t>
            </a:r>
            <a:r>
              <a:rPr lang="ja-JP" altLang="en-US" sz="1700" dirty="0">
                <a:solidFill>
                  <a:prstClr val="black"/>
                </a:solidFill>
                <a:latin typeface="HGPｺﾞｼｯｸM" panose="020B0600000000000000" pitchFamily="50" charset="-128"/>
                <a:ea typeface="HGPｺﾞｼｯｸM" panose="020B0600000000000000" pitchFamily="50" charset="-128"/>
              </a:rPr>
              <a:t>企業における女性の活躍促進に向けた推進体制の整備、職域拡大、人材育成等の取組を行うためのアドバイスや情報提供を行うコーディネーターを設置。無料で派遣。</a:t>
            </a:r>
            <a:endParaRPr lang="en-US" altLang="ja-JP" sz="1700" dirty="0">
              <a:solidFill>
                <a:prstClr val="black"/>
              </a:solidFill>
              <a:latin typeface="HGPｺﾞｼｯｸM" panose="020B0600000000000000" pitchFamily="50" charset="-128"/>
              <a:ea typeface="HGPｺﾞｼｯｸM" panose="020B0600000000000000" pitchFamily="50" charset="-128"/>
            </a:endParaRPr>
          </a:p>
        </p:txBody>
      </p:sp>
      <p:pic>
        <p:nvPicPr>
          <p:cNvPr id="6" name="図 5" descr="建物, 人, 立つ, スーツ が含まれている画像&#10;&#10;AI 生成コンテンツは誤りを含む可能性があります。">
            <a:extLst>
              <a:ext uri="{FF2B5EF4-FFF2-40B4-BE49-F238E27FC236}">
                <a16:creationId xmlns:a16="http://schemas.microsoft.com/office/drawing/2014/main" id="{D8FE37E1-77A7-6A05-8F52-8FB9103166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8235" y="3113632"/>
            <a:ext cx="2545485" cy="1696821"/>
          </a:xfrm>
          <a:prstGeom prst="rect">
            <a:avLst/>
          </a:prstGeom>
        </p:spPr>
      </p:pic>
    </p:spTree>
    <p:extLst>
      <p:ext uri="{BB962C8B-B14F-4D97-AF65-F5344CB8AC3E}">
        <p14:creationId xmlns:p14="http://schemas.microsoft.com/office/powerpoint/2010/main" val="2478768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コンテンツ プレースホルダー 2"/>
          <p:cNvSpPr txBox="1">
            <a:spLocks/>
          </p:cNvSpPr>
          <p:nvPr/>
        </p:nvSpPr>
        <p:spPr>
          <a:xfrm>
            <a:off x="0" y="4679257"/>
            <a:ext cx="8826273" cy="965729"/>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ts val="2000"/>
              </a:lnSpc>
              <a:spcBef>
                <a:spcPts val="0"/>
              </a:spcBef>
              <a:spcAft>
                <a:spcPct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1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2" name="スライド番号プレースホルダー 1"/>
          <p:cNvSpPr>
            <a:spLocks noGrp="1"/>
          </p:cNvSpPr>
          <p:nvPr>
            <p:ph type="sldNum" sz="quarter" idx="12"/>
          </p:nvPr>
        </p:nvSpPr>
        <p:spPr>
          <a:xfrm>
            <a:off x="7592150" y="6484255"/>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890" b="0" i="0" u="none" strike="noStrike" kern="1200" cap="none" spc="0" normalizeH="0" baseline="0" noProof="0" smtClean="0">
                <a:ln>
                  <a:noFill/>
                </a:ln>
                <a:solidFill>
                  <a:prstClr val="black">
                    <a:tint val="75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1" lang="ja-JP" altLang="en-US" sz="890" b="0" i="0" u="none" strike="noStrike" kern="1200" cap="none" spc="0" normalizeH="0" baseline="0" noProof="0" dirty="0">
              <a:ln>
                <a:noFill/>
              </a:ln>
              <a:solidFill>
                <a:prstClr val="black">
                  <a:tint val="75000"/>
                </a:prstClr>
              </a:solidFill>
              <a:effectLst/>
              <a:uLnTx/>
              <a:uFillTx/>
              <a:latin typeface="Arial" charset="0"/>
              <a:ea typeface="ＭＳ Ｐゴシック" charset="-128"/>
              <a:cs typeface="+mn-cs"/>
            </a:endParaRPr>
          </a:p>
        </p:txBody>
      </p:sp>
      <p:sp>
        <p:nvSpPr>
          <p:cNvPr id="11" name="テキスト ボックス 1"/>
          <p:cNvSpPr txBox="1"/>
          <p:nvPr/>
        </p:nvSpPr>
        <p:spPr>
          <a:xfrm>
            <a:off x="0" y="33650"/>
            <a:ext cx="9906000" cy="468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marL="0" marR="215900" lvl="0" indent="0" algn="ctr" defTabSz="914400" rtl="0" eaLnBrk="0" fontAlgn="base" latinLnBrk="0" hangingPunct="0">
              <a:lnSpc>
                <a:spcPts val="3000"/>
              </a:lnSpc>
              <a:spcBef>
                <a:spcPts val="3000"/>
              </a:spcBef>
              <a:spcAft>
                <a:spcPct val="0"/>
              </a:spcAft>
              <a:buClrTx/>
              <a:buSzTx/>
              <a:buFontTx/>
              <a:buNone/>
              <a:tabLst/>
              <a:defRPr/>
            </a:pPr>
            <a:r>
              <a:rPr kumimoji="1" lang="ja-JP" altLang="en-US" sz="2600" b="0" i="0" u="none" strike="noStrike" kern="100" cap="none" spc="0" normalizeH="0" baseline="0" noProof="0" dirty="0">
                <a:ln>
                  <a:noFill/>
                </a:ln>
                <a:solidFill>
                  <a:prstClr val="white"/>
                </a:solidFill>
                <a:effectLst/>
                <a:uLnTx/>
                <a:uFillTx/>
                <a:latin typeface="Calibri"/>
                <a:ea typeface="ＤＨＰ特太ゴシック体"/>
                <a:cs typeface="Times New Roman"/>
              </a:rPr>
              <a:t>「あいち女性の活躍促進応援サイト」　①</a:t>
            </a:r>
          </a:p>
        </p:txBody>
      </p:sp>
      <p:pic>
        <p:nvPicPr>
          <p:cNvPr id="4" name="図 3">
            <a:extLst>
              <a:ext uri="{FF2B5EF4-FFF2-40B4-BE49-F238E27FC236}">
                <a16:creationId xmlns:a16="http://schemas.microsoft.com/office/drawing/2014/main" id="{5AE0E520-D2B1-B806-2DD5-F81DE84E47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3454" y="920762"/>
            <a:ext cx="3688672" cy="2160448"/>
          </a:xfrm>
          <a:prstGeom prst="rect">
            <a:avLst/>
          </a:prstGeom>
        </p:spPr>
      </p:pic>
      <p:sp>
        <p:nvSpPr>
          <p:cNvPr id="9" name="テキスト ボックス 8">
            <a:extLst>
              <a:ext uri="{FF2B5EF4-FFF2-40B4-BE49-F238E27FC236}">
                <a16:creationId xmlns:a16="http://schemas.microsoft.com/office/drawing/2014/main" id="{03980880-99DC-54C7-8FAD-43005C52F87D}"/>
              </a:ext>
            </a:extLst>
          </p:cNvPr>
          <p:cNvSpPr txBox="1"/>
          <p:nvPr/>
        </p:nvSpPr>
        <p:spPr>
          <a:xfrm>
            <a:off x="344745" y="801059"/>
            <a:ext cx="5125956" cy="1323439"/>
          </a:xfrm>
          <a:prstGeom prst="rect">
            <a:avLst/>
          </a:prstGeom>
          <a:noFill/>
        </p:spPr>
        <p:txBody>
          <a:bodyPr wrap="square" rtlCol="0">
            <a:spAutoFit/>
          </a:bodyPr>
          <a:lstStyle/>
          <a:p>
            <a:r>
              <a:rPr kumimoji="1" lang="ja-JP" altLang="en-US" sz="2000" dirty="0">
                <a:latin typeface="HGPｺﾞｼｯｸM" panose="020B0600000000000000" pitchFamily="50" charset="-128"/>
                <a:ea typeface="HGPｺﾞｼｯｸM" panose="020B0600000000000000" pitchFamily="50" charset="-128"/>
              </a:rPr>
              <a:t>「あいち女性の活躍促進応援サイト」がリニューアルしました。企業の女性活躍に関する情報や、ロールモデルの紹介、イベント情報など広く発信しています。</a:t>
            </a:r>
            <a:r>
              <a:rPr lang="ja-JP" altLang="en-US" sz="2000" dirty="0">
                <a:latin typeface="HGPｺﾞｼｯｸM" panose="020B0600000000000000" pitchFamily="50" charset="-128"/>
                <a:ea typeface="HGPｺﾞｼｯｸM" panose="020B0600000000000000" pitchFamily="50" charset="-128"/>
              </a:rPr>
              <a:t>ぜひご活用ください。</a:t>
            </a:r>
            <a:endParaRPr kumimoji="1" lang="en-US" altLang="ja-JP" dirty="0"/>
          </a:p>
        </p:txBody>
      </p:sp>
      <p:pic>
        <p:nvPicPr>
          <p:cNvPr id="16" name="図 15">
            <a:extLst>
              <a:ext uri="{FF2B5EF4-FFF2-40B4-BE49-F238E27FC236}">
                <a16:creationId xmlns:a16="http://schemas.microsoft.com/office/drawing/2014/main" id="{50178FBA-3668-05F2-EC61-47C218D96F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97166" y="4709677"/>
            <a:ext cx="1147481" cy="1147481"/>
          </a:xfrm>
          <a:prstGeom prst="rect">
            <a:avLst/>
          </a:prstGeom>
        </p:spPr>
      </p:pic>
      <p:grpSp>
        <p:nvGrpSpPr>
          <p:cNvPr id="22" name="グループ化 21">
            <a:extLst>
              <a:ext uri="{FF2B5EF4-FFF2-40B4-BE49-F238E27FC236}">
                <a16:creationId xmlns:a16="http://schemas.microsoft.com/office/drawing/2014/main" id="{656F3E26-D50F-D021-1B15-30627EC2EB8A}"/>
              </a:ext>
            </a:extLst>
          </p:cNvPr>
          <p:cNvGrpSpPr/>
          <p:nvPr/>
        </p:nvGrpSpPr>
        <p:grpSpPr>
          <a:xfrm>
            <a:off x="560545" y="5359213"/>
            <a:ext cx="3151604" cy="391759"/>
            <a:chOff x="0" y="0"/>
            <a:chExt cx="3347643" cy="332105"/>
          </a:xfrm>
        </p:grpSpPr>
        <p:grpSp>
          <p:nvGrpSpPr>
            <p:cNvPr id="23" name="グループ化 22">
              <a:extLst>
                <a:ext uri="{FF2B5EF4-FFF2-40B4-BE49-F238E27FC236}">
                  <a16:creationId xmlns:a16="http://schemas.microsoft.com/office/drawing/2014/main" id="{FD1FC97A-2573-EEDE-8459-FE94C04BA88D}"/>
                </a:ext>
              </a:extLst>
            </p:cNvPr>
            <p:cNvGrpSpPr/>
            <p:nvPr/>
          </p:nvGrpSpPr>
          <p:grpSpPr>
            <a:xfrm>
              <a:off x="0" y="0"/>
              <a:ext cx="227964" cy="332105"/>
              <a:chOff x="0" y="0"/>
              <a:chExt cx="1234440" cy="1789961"/>
            </a:xfrm>
          </p:grpSpPr>
          <p:sp>
            <p:nvSpPr>
              <p:cNvPr id="26" name="角丸四角形 15">
                <a:extLst>
                  <a:ext uri="{FF2B5EF4-FFF2-40B4-BE49-F238E27FC236}">
                    <a16:creationId xmlns:a16="http://schemas.microsoft.com/office/drawing/2014/main" id="{9EEBDE69-D421-BB0E-8C52-9C816EF0B0E2}"/>
                  </a:ext>
                </a:extLst>
              </p:cNvPr>
              <p:cNvSpPr/>
              <p:nvPr/>
            </p:nvSpPr>
            <p:spPr>
              <a:xfrm rot="1766244">
                <a:off x="154379" y="665018"/>
                <a:ext cx="268582" cy="1124943"/>
              </a:xfrm>
              <a:prstGeom prst="roundRect">
                <a:avLst>
                  <a:gd name="adj" fmla="val 26777"/>
                </a:avLst>
              </a:prstGeom>
              <a:solidFill>
                <a:sysClr val="window" lastClr="FFFFFF">
                  <a:lumMod val="50000"/>
                </a:sys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7" name="円/楕円 186">
                <a:extLst>
                  <a:ext uri="{FF2B5EF4-FFF2-40B4-BE49-F238E27FC236}">
                    <a16:creationId xmlns:a16="http://schemas.microsoft.com/office/drawing/2014/main" id="{0EDC980F-3EC4-3A23-0CEB-211BA14C4519}"/>
                  </a:ext>
                </a:extLst>
              </p:cNvPr>
              <p:cNvSpPr/>
              <p:nvPr/>
            </p:nvSpPr>
            <p:spPr>
              <a:xfrm>
                <a:off x="0" y="0"/>
                <a:ext cx="1234440" cy="1234440"/>
              </a:xfrm>
              <a:prstGeom prst="ellipse">
                <a:avLst/>
              </a:prstGeom>
              <a:solidFill>
                <a:srgbClr val="FF0066"/>
              </a:solidFill>
              <a:ln w="12700" cap="flat" cmpd="sng" algn="ctr">
                <a:solidFill>
                  <a:sysClr val="window" lastClr="FFFFFF">
                    <a:lumMod val="65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8" name="円/楕円 187">
                <a:extLst>
                  <a:ext uri="{FF2B5EF4-FFF2-40B4-BE49-F238E27FC236}">
                    <a16:creationId xmlns:a16="http://schemas.microsoft.com/office/drawing/2014/main" id="{3A423C53-9918-CD26-5A84-51BA49E67510}"/>
                  </a:ext>
                </a:extLst>
              </p:cNvPr>
              <p:cNvSpPr/>
              <p:nvPr/>
            </p:nvSpPr>
            <p:spPr>
              <a:xfrm>
                <a:off x="83127" y="83127"/>
                <a:ext cx="1056310" cy="1056310"/>
              </a:xfrm>
              <a:prstGeom prst="ellipse">
                <a:avLst/>
              </a:prstGeom>
              <a:gradFill>
                <a:gsLst>
                  <a:gs pos="0">
                    <a:srgbClr val="8971E1">
                      <a:lumMod val="20000"/>
                      <a:lumOff val="80000"/>
                    </a:srgbClr>
                  </a:gs>
                  <a:gs pos="73000">
                    <a:srgbClr val="8971E1">
                      <a:lumMod val="60000"/>
                      <a:lumOff val="40000"/>
                    </a:srgbClr>
                  </a:gs>
                  <a:gs pos="100000">
                    <a:srgbClr val="E32D91">
                      <a:tint val="23500"/>
                      <a:satMod val="160000"/>
                    </a:srgbClr>
                  </a:gs>
                </a:gsLst>
                <a:lin ang="5400000" scaled="0"/>
              </a:gradFill>
              <a:ln w="12700" cap="flat" cmpd="sng" algn="ctr">
                <a:solidFill>
                  <a:sysClr val="window" lastClr="FFFFFF">
                    <a:lumMod val="50000"/>
                  </a:sys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円/楕円 188">
                <a:extLst>
                  <a:ext uri="{FF2B5EF4-FFF2-40B4-BE49-F238E27FC236}">
                    <a16:creationId xmlns:a16="http://schemas.microsoft.com/office/drawing/2014/main" id="{08F0B631-346C-D81F-21B7-B57344C297F1}"/>
                  </a:ext>
                </a:extLst>
              </p:cNvPr>
              <p:cNvSpPr/>
              <p:nvPr/>
            </p:nvSpPr>
            <p:spPr>
              <a:xfrm>
                <a:off x="380010" y="296883"/>
                <a:ext cx="118753" cy="95003"/>
              </a:xfrm>
              <a:prstGeom prst="ellipse">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24" name="正方形/長方形 23">
              <a:extLst>
                <a:ext uri="{FF2B5EF4-FFF2-40B4-BE49-F238E27FC236}">
                  <a16:creationId xmlns:a16="http://schemas.microsoft.com/office/drawing/2014/main" id="{87848A7A-CFAC-C6E4-CC3B-A92CD241B954}"/>
                </a:ext>
              </a:extLst>
            </p:cNvPr>
            <p:cNvSpPr/>
            <p:nvPr/>
          </p:nvSpPr>
          <p:spPr>
            <a:xfrm>
              <a:off x="243315" y="1832"/>
              <a:ext cx="2527859" cy="290316"/>
            </a:xfrm>
            <a:prstGeom prst="rect">
              <a:avLst/>
            </a:prstGeom>
            <a:solidFill>
              <a:sysClr val="window" lastClr="FFFFFF"/>
            </a:solidFill>
            <a:ln w="9525" cap="flat" cmpd="sng" algn="ctr">
              <a:solidFill>
                <a:sysClr val="window" lastClr="FFFFFF">
                  <a:lumMod val="65000"/>
                </a:sysClr>
              </a:solidFill>
              <a:prstDash val="solid"/>
              <a:miter lim="800000"/>
            </a:ln>
            <a:effectLst/>
          </p:spPr>
          <p:txBody>
            <a:bodyPr rot="0" spcFirstLastPara="0" vert="horz" wrap="square" lIns="1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あいち女性の活躍促進応援サイト</a:t>
              </a:r>
            </a:p>
          </p:txBody>
        </p:sp>
        <p:sp>
          <p:nvSpPr>
            <p:cNvPr id="25" name="正方形/長方形 24">
              <a:extLst>
                <a:ext uri="{FF2B5EF4-FFF2-40B4-BE49-F238E27FC236}">
                  <a16:creationId xmlns:a16="http://schemas.microsoft.com/office/drawing/2014/main" id="{EAC1493C-6083-8789-3962-09943F5DE9F9}"/>
                </a:ext>
              </a:extLst>
            </p:cNvPr>
            <p:cNvSpPr/>
            <p:nvPr/>
          </p:nvSpPr>
          <p:spPr>
            <a:xfrm>
              <a:off x="2807258" y="0"/>
              <a:ext cx="540385" cy="282009"/>
            </a:xfrm>
            <a:prstGeom prst="rect">
              <a:avLst/>
            </a:prstGeom>
            <a:gradFill flip="none" rotWithShape="1">
              <a:gsLst>
                <a:gs pos="0">
                  <a:sysClr val="window" lastClr="FFFFFF">
                    <a:lumMod val="95000"/>
                  </a:sysClr>
                </a:gs>
                <a:gs pos="100000">
                  <a:sysClr val="window" lastClr="FFFFFF">
                    <a:lumMod val="85000"/>
                  </a:sysClr>
                </a:gs>
              </a:gsLst>
              <a:lin ang="5400000" scaled="1"/>
              <a:tileRect/>
            </a:gradFill>
            <a:ln w="9525" cap="flat" cmpd="sng" algn="ctr">
              <a:solidFill>
                <a:sysClr val="window" lastClr="FFFFFF">
                  <a:lumMod val="75000"/>
                </a:sys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100" cap="none" spc="0" normalizeH="0" baseline="0" noProof="0" dirty="0">
                  <a:ln>
                    <a:noFill/>
                  </a:ln>
                  <a:solidFill>
                    <a:prstClr val="black"/>
                  </a:solidFill>
                  <a:effectLst/>
                  <a:uLnTx/>
                  <a:uFillTx/>
                  <a:latin typeface="Calibri" panose="020F0502020204030204"/>
                  <a:ea typeface="ＤＦ平成ゴシック体W5" panose="020B0509000000000000" pitchFamily="49" charset="-128"/>
                  <a:cs typeface="Times New Roman" panose="02020603050405020304" pitchFamily="18" charset="0"/>
                </a:rPr>
                <a:t>検索</a:t>
              </a:r>
              <a:endParaRPr kumimoji="0" lang="ja-JP" altLang="en-US" sz="1050" b="0" i="0" u="none" strike="noStrike" kern="100" cap="none" spc="0" normalizeH="0" baseline="0" noProof="0" dirty="0">
                <a:ln>
                  <a:noFill/>
                </a:ln>
                <a:solidFill>
                  <a:prstClr val="black"/>
                </a:solidFill>
                <a:effectLst/>
                <a:uLnTx/>
                <a:uFillTx/>
                <a:latin typeface="Calibri" panose="020F0502020204030204"/>
                <a:ea typeface="ＭＳ 明朝" panose="02020609040205080304" pitchFamily="17" charset="-128"/>
                <a:cs typeface="Times New Roman" panose="02020603050405020304" pitchFamily="18" charset="0"/>
              </a:endParaRPr>
            </a:p>
          </p:txBody>
        </p:sp>
      </p:grpSp>
      <p:pic>
        <p:nvPicPr>
          <p:cNvPr id="13" name="図 12">
            <a:extLst>
              <a:ext uri="{FF2B5EF4-FFF2-40B4-BE49-F238E27FC236}">
                <a16:creationId xmlns:a16="http://schemas.microsoft.com/office/drawing/2014/main" id="{35741A72-6973-BDA7-6C58-BAAF2F9165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60097" y="3319605"/>
            <a:ext cx="2316845" cy="1147480"/>
          </a:xfrm>
          <a:prstGeom prst="rect">
            <a:avLst/>
          </a:prstGeom>
        </p:spPr>
      </p:pic>
      <p:sp>
        <p:nvSpPr>
          <p:cNvPr id="14" name="四角形: 角を丸くする 13">
            <a:extLst>
              <a:ext uri="{FF2B5EF4-FFF2-40B4-BE49-F238E27FC236}">
                <a16:creationId xmlns:a16="http://schemas.microsoft.com/office/drawing/2014/main" id="{0A9429F8-E0A7-0BB2-82BF-A33C1569A83D}"/>
              </a:ext>
            </a:extLst>
          </p:cNvPr>
          <p:cNvSpPr/>
          <p:nvPr/>
        </p:nvSpPr>
        <p:spPr>
          <a:xfrm>
            <a:off x="7997120" y="3320221"/>
            <a:ext cx="1784304" cy="108133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rPr>
              <a:t>✓平均勤続年数</a:t>
            </a:r>
            <a:endParaRPr kumimoji="1" lang="en-US" altLang="ja-JP" sz="1050" dirty="0">
              <a:solidFill>
                <a:schemeClr val="tx1"/>
              </a:solidFill>
            </a:endParaRPr>
          </a:p>
          <a:p>
            <a:r>
              <a:rPr lang="ja-JP" altLang="en-US" sz="1050" dirty="0">
                <a:solidFill>
                  <a:schemeClr val="tx1"/>
                </a:solidFill>
              </a:rPr>
              <a:t>✓育児休業取得率</a:t>
            </a:r>
            <a:endParaRPr lang="en-US" altLang="ja-JP" sz="1050" dirty="0">
              <a:solidFill>
                <a:schemeClr val="tx1"/>
              </a:solidFill>
            </a:endParaRPr>
          </a:p>
          <a:p>
            <a:r>
              <a:rPr kumimoji="1" lang="ja-JP" altLang="en-US" sz="1050" dirty="0">
                <a:solidFill>
                  <a:schemeClr val="tx1"/>
                </a:solidFill>
              </a:rPr>
              <a:t>✓女性の管理職の割合</a:t>
            </a:r>
            <a:endParaRPr kumimoji="1" lang="en-US" altLang="ja-JP" sz="1050" dirty="0">
              <a:solidFill>
                <a:schemeClr val="tx1"/>
              </a:solidFill>
            </a:endParaRPr>
          </a:p>
          <a:p>
            <a:r>
              <a:rPr lang="ja-JP" altLang="en-US" sz="1050" dirty="0">
                <a:solidFill>
                  <a:schemeClr val="tx1"/>
                </a:solidFill>
              </a:rPr>
              <a:t>✓平均残業時間</a:t>
            </a:r>
            <a:r>
              <a:rPr lang="en-US" altLang="ja-JP" sz="1050" dirty="0">
                <a:solidFill>
                  <a:schemeClr val="tx1"/>
                </a:solidFill>
              </a:rPr>
              <a:t>/</a:t>
            </a:r>
            <a:r>
              <a:rPr lang="ja-JP" altLang="en-US" sz="1050" dirty="0">
                <a:solidFill>
                  <a:schemeClr val="tx1"/>
                </a:solidFill>
              </a:rPr>
              <a:t>月</a:t>
            </a:r>
            <a:endParaRPr lang="en-US" altLang="ja-JP" sz="1050" dirty="0">
              <a:solidFill>
                <a:schemeClr val="tx1"/>
              </a:solidFill>
            </a:endParaRPr>
          </a:p>
          <a:p>
            <a:r>
              <a:rPr kumimoji="1" lang="ja-JP" altLang="en-US" sz="1050" dirty="0">
                <a:solidFill>
                  <a:schemeClr val="tx1"/>
                </a:solidFill>
              </a:rPr>
              <a:t>✓男女の賃金の差異など</a:t>
            </a:r>
          </a:p>
        </p:txBody>
      </p:sp>
      <p:sp>
        <p:nvSpPr>
          <p:cNvPr id="15" name="テキスト ボックス 14">
            <a:extLst>
              <a:ext uri="{FF2B5EF4-FFF2-40B4-BE49-F238E27FC236}">
                <a16:creationId xmlns:a16="http://schemas.microsoft.com/office/drawing/2014/main" id="{A6BD8F2B-569B-2636-ADE8-E32E7BD3A2D8}"/>
              </a:ext>
            </a:extLst>
          </p:cNvPr>
          <p:cNvSpPr txBox="1"/>
          <p:nvPr/>
        </p:nvSpPr>
        <p:spPr>
          <a:xfrm>
            <a:off x="344745" y="2240922"/>
            <a:ext cx="5060009" cy="2104872"/>
          </a:xfrm>
          <a:prstGeom prst="rect">
            <a:avLst/>
          </a:prstGeom>
          <a:solidFill>
            <a:srgbClr val="CCFFFF"/>
          </a:solidFill>
          <a:ln>
            <a:solidFill>
              <a:schemeClr val="tx1"/>
            </a:solidFill>
          </a:ln>
        </p:spPr>
        <p:txBody>
          <a:bodyPr wrap="square" rtlCol="0">
            <a:spAutoFit/>
          </a:bodyPr>
          <a:lstStyle/>
          <a:p>
            <a:pPr>
              <a:lnSpc>
                <a:spcPct val="150000"/>
              </a:lnSpc>
            </a:pPr>
            <a:r>
              <a:rPr lang="ja-JP" altLang="en-US" b="1" dirty="0">
                <a:latin typeface="HGPｺﾞｼｯｸM" panose="020B0600000000000000" pitchFamily="50" charset="-128"/>
                <a:ea typeface="HGPｺﾞｼｯｸM" panose="020B0600000000000000" pitchFamily="50" charset="-128"/>
              </a:rPr>
              <a:t>あいち女性の活躍促進応援サイトでわかること</a:t>
            </a:r>
            <a:endParaRPr lang="en-US" altLang="ja-JP" b="1" dirty="0">
              <a:latin typeface="HGPｺﾞｼｯｸM" panose="020B0600000000000000" pitchFamily="50" charset="-128"/>
              <a:ea typeface="HGPｺﾞｼｯｸM" panose="020B0600000000000000" pitchFamily="50" charset="-128"/>
            </a:endParaRPr>
          </a:p>
          <a:p>
            <a:pPr>
              <a:lnSpc>
                <a:spcPct val="150000"/>
              </a:lnSpc>
            </a:pPr>
            <a:r>
              <a:rPr lang="ja-JP" altLang="en-US" sz="1800" dirty="0">
                <a:latin typeface="HGPｺﾞｼｯｸM" panose="020B0600000000000000" pitchFamily="50" charset="-128"/>
                <a:ea typeface="HGPｺﾞｼｯｸM" panose="020B0600000000000000" pitchFamily="50" charset="-128"/>
              </a:rPr>
              <a:t>・気になる企業や職種、業種を検索し、女性活躍に　　　</a:t>
            </a:r>
            <a:endParaRPr lang="en-US" altLang="ja-JP" sz="1800" dirty="0">
              <a:latin typeface="HGPｺﾞｼｯｸM" panose="020B0600000000000000" pitchFamily="50" charset="-128"/>
              <a:ea typeface="HGPｺﾞｼｯｸM" panose="020B0600000000000000" pitchFamily="50" charset="-128"/>
            </a:endParaRPr>
          </a:p>
          <a:p>
            <a:pPr>
              <a:lnSpc>
                <a:spcPct val="150000"/>
              </a:lnSpc>
            </a:pPr>
            <a:r>
              <a:rPr lang="ja-JP" altLang="en-US" sz="1800" dirty="0">
                <a:latin typeface="HGPｺﾞｼｯｸM" panose="020B0600000000000000" pitchFamily="50" charset="-128"/>
                <a:ea typeface="HGPｺﾞｼｯｸM" panose="020B0600000000000000" pitchFamily="50" charset="-128"/>
              </a:rPr>
              <a:t> 関する情報がわかる！</a:t>
            </a:r>
            <a:endParaRPr lang="en-US" altLang="ja-JP" sz="1800" dirty="0">
              <a:latin typeface="HGPｺﾞｼｯｸM" panose="020B0600000000000000" pitchFamily="50" charset="-128"/>
              <a:ea typeface="HGPｺﾞｼｯｸM" panose="020B0600000000000000" pitchFamily="50" charset="-128"/>
            </a:endParaRPr>
          </a:p>
          <a:p>
            <a:pPr>
              <a:lnSpc>
                <a:spcPct val="150000"/>
              </a:lnSpc>
            </a:pPr>
            <a:r>
              <a:rPr lang="ja-JP" altLang="en-US" sz="1800" dirty="0">
                <a:latin typeface="HGPｺﾞｼｯｸM" panose="020B0600000000000000" pitchFamily="50" charset="-128"/>
                <a:ea typeface="HGPｺﾞｼｯｸM" panose="020B0600000000000000" pitchFamily="50" charset="-128"/>
              </a:rPr>
              <a:t>・女子大学生の取材による企業紹介動画を掲載！</a:t>
            </a:r>
            <a:endParaRPr lang="en-US" altLang="ja-JP" sz="1800" dirty="0">
              <a:latin typeface="HGPｺﾞｼｯｸM" panose="020B0600000000000000" pitchFamily="50" charset="-128"/>
              <a:ea typeface="HGPｺﾞｼｯｸM" panose="020B0600000000000000" pitchFamily="50" charset="-128"/>
            </a:endParaRPr>
          </a:p>
          <a:p>
            <a:pPr>
              <a:lnSpc>
                <a:spcPct val="150000"/>
              </a:lnSpc>
            </a:pPr>
            <a:r>
              <a:rPr lang="ja-JP" altLang="en-US" sz="1800" dirty="0">
                <a:latin typeface="HGPｺﾞｼｯｸM" panose="020B0600000000000000" pitchFamily="50" charset="-128"/>
                <a:ea typeface="HGPｺﾞｼｯｸM" panose="020B0600000000000000" pitchFamily="50" charset="-128"/>
              </a:rPr>
              <a:t>・いきいきと働く女性社員を紹介！</a:t>
            </a:r>
            <a:endParaRPr lang="en-US" altLang="ja-JP" sz="1800" dirty="0">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2E3F987-0DA3-6515-C12C-A4D9DCAEC7EF}"/>
              </a:ext>
            </a:extLst>
          </p:cNvPr>
          <p:cNvSpPr txBox="1"/>
          <p:nvPr/>
        </p:nvSpPr>
        <p:spPr>
          <a:xfrm>
            <a:off x="419382" y="4421861"/>
            <a:ext cx="3693707" cy="1015663"/>
          </a:xfrm>
          <a:prstGeom prst="rect">
            <a:avLst/>
          </a:prstGeom>
          <a:noFill/>
        </p:spPr>
        <p:txBody>
          <a:bodyPr wrap="square" rtlCol="0">
            <a:spAutoFit/>
          </a:bodyPr>
          <a:lstStyle/>
          <a:p>
            <a:pPr>
              <a:lnSpc>
                <a:spcPct val="150000"/>
              </a:lnSpc>
            </a:pPr>
            <a:r>
              <a:rPr lang="ja-JP" altLang="en-US" sz="1600" dirty="0">
                <a:latin typeface="HGPｺﾞｼｯｸM" panose="020B0600000000000000" pitchFamily="50" charset="-128"/>
                <a:ea typeface="HGPｺﾞｼｯｸM" panose="020B0600000000000000" pitchFamily="50" charset="-128"/>
              </a:rPr>
              <a:t>（サイト</a:t>
            </a:r>
            <a:r>
              <a:rPr lang="en-US" altLang="ja-JP" sz="1600" dirty="0">
                <a:latin typeface="HGPｺﾞｼｯｸM" panose="020B0600000000000000" pitchFamily="50" charset="-128"/>
                <a:ea typeface="HGPｺﾞｼｯｸM" panose="020B0600000000000000" pitchFamily="50" charset="-128"/>
              </a:rPr>
              <a:t>URL</a:t>
            </a:r>
            <a:r>
              <a:rPr lang="ja-JP" altLang="en-US" sz="1600" dirty="0">
                <a:latin typeface="HGPｺﾞｼｯｸM" panose="020B0600000000000000" pitchFamily="50" charset="-128"/>
                <a:ea typeface="HGPｺﾞｼｯｸM" panose="020B0600000000000000" pitchFamily="50" charset="-128"/>
              </a:rPr>
              <a:t>）</a:t>
            </a:r>
            <a:endParaRPr lang="en-US" altLang="ja-JP" sz="1600" dirty="0">
              <a:latin typeface="HGPｺﾞｼｯｸM" panose="020B0600000000000000" pitchFamily="50" charset="-128"/>
              <a:ea typeface="HGPｺﾞｼｯｸM" panose="020B0600000000000000" pitchFamily="50" charset="-128"/>
            </a:endParaRPr>
          </a:p>
          <a:p>
            <a:r>
              <a:rPr lang="en-US" altLang="ja-JP" u="sng" dirty="0">
                <a:solidFill>
                  <a:srgbClr val="0070C0"/>
                </a:solidFill>
                <a:latin typeface="HGSｺﾞｼｯｸM" panose="020B0600000000000000" pitchFamily="50" charset="-128"/>
                <a:ea typeface="HGSｺﾞｼｯｸM" panose="020B0600000000000000" pitchFamily="50" charset="-128"/>
              </a:rPr>
              <a:t> https://jokatsu.pref.aichi.jp/</a:t>
            </a:r>
          </a:p>
          <a:p>
            <a:endParaRPr kumimoji="1" lang="ja-JP" altLang="en-US" dirty="0"/>
          </a:p>
        </p:txBody>
      </p:sp>
      <p:pic>
        <p:nvPicPr>
          <p:cNvPr id="34" name="図 33">
            <a:extLst>
              <a:ext uri="{FF2B5EF4-FFF2-40B4-BE49-F238E27FC236}">
                <a16:creationId xmlns:a16="http://schemas.microsoft.com/office/drawing/2014/main" id="{83E3F7A3-AA61-AA6D-28AF-66E48CF5A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37806" y="4598792"/>
            <a:ext cx="1369250" cy="1369250"/>
          </a:xfrm>
          <a:prstGeom prst="rect">
            <a:avLst/>
          </a:prstGeom>
        </p:spPr>
      </p:pic>
      <p:pic>
        <p:nvPicPr>
          <p:cNvPr id="35" name="図 34">
            <a:extLst>
              <a:ext uri="{FF2B5EF4-FFF2-40B4-BE49-F238E27FC236}">
                <a16:creationId xmlns:a16="http://schemas.microsoft.com/office/drawing/2014/main" id="{DDB03135-C86E-3FFB-0136-8F1B4330A20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40074" y="4601283"/>
            <a:ext cx="2102266" cy="1410141"/>
          </a:xfrm>
          <a:prstGeom prst="rect">
            <a:avLst/>
          </a:prstGeom>
        </p:spPr>
      </p:pic>
    </p:spTree>
    <p:extLst>
      <p:ext uri="{BB962C8B-B14F-4D97-AF65-F5344CB8AC3E}">
        <p14:creationId xmlns:p14="http://schemas.microsoft.com/office/powerpoint/2010/main" val="1056288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
          <p:cNvSpPr txBox="1"/>
          <p:nvPr/>
        </p:nvSpPr>
        <p:spPr>
          <a:xfrm>
            <a:off x="0" y="33650"/>
            <a:ext cx="9906000" cy="504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a:defRPr/>
            </a:pPr>
            <a:r>
              <a:rPr lang="ja-JP" altLang="en-US" dirty="0">
                <a:latin typeface="Calibri"/>
              </a:rPr>
              <a:t>「あいち女性の活躍促進応援サイト」　</a:t>
            </a:r>
            <a:r>
              <a:rPr lang="ja-JP" altLang="en-US" dirty="0"/>
              <a:t>②</a:t>
            </a:r>
            <a:endParaRPr kumimoji="1" lang="ja-JP" altLang="en-US" sz="2600" b="0" i="0" u="none" strike="noStrike" kern="100" cap="none" spc="0" normalizeH="0" baseline="0" noProof="0" dirty="0">
              <a:ln>
                <a:noFill/>
              </a:ln>
              <a:solidFill>
                <a:prstClr val="white"/>
              </a:solidFill>
              <a:effectLst/>
              <a:uLnTx/>
              <a:uFillTx/>
              <a:latin typeface="Calibri"/>
              <a:ea typeface="ＤＨＰ特太ゴシック体"/>
              <a:cs typeface="Times New Roman"/>
            </a:endParaRPr>
          </a:p>
        </p:txBody>
      </p:sp>
      <p:sp>
        <p:nvSpPr>
          <p:cNvPr id="3" name="テキスト ボックス 2">
            <a:extLst>
              <a:ext uri="{FF2B5EF4-FFF2-40B4-BE49-F238E27FC236}">
                <a16:creationId xmlns:a16="http://schemas.microsoft.com/office/drawing/2014/main" id="{A024FC79-1492-2867-75D6-75F548B5B8E8}"/>
              </a:ext>
            </a:extLst>
          </p:cNvPr>
          <p:cNvSpPr txBox="1"/>
          <p:nvPr/>
        </p:nvSpPr>
        <p:spPr>
          <a:xfrm>
            <a:off x="6718488" y="1825182"/>
            <a:ext cx="3111661" cy="1708160"/>
          </a:xfrm>
          <a:prstGeom prst="rect">
            <a:avLst/>
          </a:prstGeom>
          <a:noFill/>
          <a:ln>
            <a:solidFill>
              <a:srgbClr val="0070C0"/>
            </a:solidFill>
          </a:ln>
        </p:spPr>
        <p:txBody>
          <a:bodyPr wrap="square" rtlCol="0">
            <a:spAutoFit/>
          </a:bodyPr>
          <a:lstStyle/>
          <a:p>
            <a:r>
              <a:rPr lang="ja-JP" altLang="en-US" sz="1600" dirty="0">
                <a:highlight>
                  <a:srgbClr val="00FFFF"/>
                </a:highlight>
              </a:rPr>
              <a:t>基本情報</a:t>
            </a:r>
            <a:endParaRPr lang="en-US" altLang="ja-JP" sz="1600" dirty="0">
              <a:highlight>
                <a:srgbClr val="00FFFF"/>
              </a:highlight>
            </a:endParaRPr>
          </a:p>
          <a:p>
            <a:pPr>
              <a:spcBef>
                <a:spcPts val="600"/>
              </a:spcBef>
            </a:pPr>
            <a:r>
              <a:rPr lang="ja-JP" altLang="en-US" sz="1600" dirty="0">
                <a:latin typeface="AR P教科書体M" panose="03000600000000000000" pitchFamily="66" charset="-128"/>
                <a:ea typeface="AR P教科書体M" panose="03000600000000000000" pitchFamily="66" charset="-128"/>
              </a:rPr>
              <a:t>・</a:t>
            </a:r>
            <a:r>
              <a:rPr lang="ja-JP" altLang="en-US" sz="1600" dirty="0">
                <a:solidFill>
                  <a:prstClr val="black"/>
                </a:solidFill>
                <a:latin typeface="HGPｺﾞｼｯｸM" panose="020B0600000000000000" pitchFamily="50" charset="-128"/>
                <a:ea typeface="HGPｺﾞｼｯｸM" panose="020B0600000000000000" pitchFamily="50" charset="-128"/>
              </a:rPr>
              <a:t>所在地</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・職種、業務内容</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・女性活躍の取組概要（</a:t>
            </a:r>
            <a:r>
              <a:rPr lang="en-US" altLang="ja-JP" sz="1600" dirty="0">
                <a:solidFill>
                  <a:prstClr val="black"/>
                </a:solidFill>
                <a:latin typeface="HGPｺﾞｼｯｸM" panose="020B0600000000000000" pitchFamily="50" charset="-128"/>
                <a:ea typeface="HGPｺﾞｼｯｸM" panose="020B0600000000000000" pitchFamily="50" charset="-128"/>
              </a:rPr>
              <a:t>PR</a:t>
            </a:r>
            <a:r>
              <a:rPr lang="ja-JP" altLang="en-US" sz="1600" dirty="0">
                <a:solidFill>
                  <a:prstClr val="black"/>
                </a:solidFill>
                <a:latin typeface="HGPｺﾞｼｯｸM" panose="020B0600000000000000" pitchFamily="50" charset="-128"/>
                <a:ea typeface="HGPｺﾞｼｯｸM" panose="020B0600000000000000" pitchFamily="50" charset="-128"/>
              </a:rPr>
              <a:t>）</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・労働者の男女比</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・各種認定・表彰等取得状況　など</a:t>
            </a:r>
            <a:endParaRPr kumimoji="1" lang="ja-JP" altLang="en-US" dirty="0"/>
          </a:p>
        </p:txBody>
      </p:sp>
      <p:sp>
        <p:nvSpPr>
          <p:cNvPr id="5" name="テキスト ボックス 4">
            <a:extLst>
              <a:ext uri="{FF2B5EF4-FFF2-40B4-BE49-F238E27FC236}">
                <a16:creationId xmlns:a16="http://schemas.microsoft.com/office/drawing/2014/main" id="{8E479FC9-67A1-C25C-FD18-D650735BDBF4}"/>
              </a:ext>
            </a:extLst>
          </p:cNvPr>
          <p:cNvSpPr txBox="1"/>
          <p:nvPr/>
        </p:nvSpPr>
        <p:spPr>
          <a:xfrm>
            <a:off x="6713978" y="3652083"/>
            <a:ext cx="3185687" cy="1184940"/>
          </a:xfrm>
          <a:prstGeom prst="rect">
            <a:avLst/>
          </a:prstGeom>
          <a:noFill/>
          <a:ln>
            <a:solidFill>
              <a:srgbClr val="0070C0"/>
            </a:solidFill>
          </a:ln>
        </p:spPr>
        <p:txBody>
          <a:bodyPr wrap="square" rtlCol="0">
            <a:spAutoFit/>
          </a:bodyPr>
          <a:lstStyle/>
          <a:p>
            <a:r>
              <a:rPr kumimoji="1" lang="ja-JP" altLang="en-US" sz="1600" dirty="0">
                <a:highlight>
                  <a:srgbClr val="00FFFF"/>
                </a:highlight>
              </a:rPr>
              <a:t>女性の活躍状況（働きがい）</a:t>
            </a:r>
            <a:endParaRPr kumimoji="1" lang="en-US" altLang="ja-JP" sz="1600" dirty="0">
              <a:highlight>
                <a:srgbClr val="00FFFF"/>
              </a:highlight>
            </a:endParaRPr>
          </a:p>
          <a:p>
            <a:pPr>
              <a:spcBef>
                <a:spcPts val="600"/>
              </a:spcBef>
            </a:pPr>
            <a:r>
              <a:rPr lang="ja-JP" altLang="en-US" dirty="0">
                <a:latin typeface="AR P教科書体M" panose="03000600000000000000" pitchFamily="66" charset="-128"/>
                <a:ea typeface="AR P教科書体M" panose="03000600000000000000" pitchFamily="66" charset="-128"/>
              </a:rPr>
              <a:t>・</a:t>
            </a:r>
            <a:r>
              <a:rPr lang="ja-JP" altLang="en-US" sz="1600" dirty="0">
                <a:solidFill>
                  <a:prstClr val="black"/>
                </a:solidFill>
                <a:latin typeface="HGPｺﾞｼｯｸM" panose="020B0600000000000000" pitchFamily="50" charset="-128"/>
                <a:ea typeface="HGPｺﾞｼｯｸM" panose="020B0600000000000000" pitchFamily="50" charset="-128"/>
              </a:rPr>
              <a:t>役員に占める女性割合</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・管理職に占める女性割合</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・正社員に占める女性割合　など</a:t>
            </a:r>
          </a:p>
        </p:txBody>
      </p:sp>
      <p:sp>
        <p:nvSpPr>
          <p:cNvPr id="7" name="テキスト ボックス 6">
            <a:extLst>
              <a:ext uri="{FF2B5EF4-FFF2-40B4-BE49-F238E27FC236}">
                <a16:creationId xmlns:a16="http://schemas.microsoft.com/office/drawing/2014/main" id="{E21A81E5-7014-02E8-2D68-BEA79BE1EB3A}"/>
              </a:ext>
            </a:extLst>
          </p:cNvPr>
          <p:cNvSpPr txBox="1"/>
          <p:nvPr/>
        </p:nvSpPr>
        <p:spPr>
          <a:xfrm>
            <a:off x="6722998" y="5017321"/>
            <a:ext cx="3176667" cy="1400383"/>
          </a:xfrm>
          <a:prstGeom prst="rect">
            <a:avLst/>
          </a:prstGeom>
          <a:noFill/>
          <a:ln>
            <a:solidFill>
              <a:srgbClr val="0070C0"/>
            </a:solidFill>
          </a:ln>
        </p:spPr>
        <p:txBody>
          <a:bodyPr wrap="square" rtlCol="0">
            <a:spAutoFit/>
          </a:bodyPr>
          <a:lstStyle/>
          <a:p>
            <a:r>
              <a:rPr lang="ja-JP" altLang="en-US" sz="1600" dirty="0">
                <a:highlight>
                  <a:srgbClr val="00FFFF"/>
                </a:highlight>
              </a:rPr>
              <a:t>両立支援の状況（働きやすさ）</a:t>
            </a:r>
            <a:endParaRPr lang="en-US" altLang="ja-JP" sz="1600" dirty="0">
              <a:highlight>
                <a:srgbClr val="00FFFF"/>
              </a:highlight>
            </a:endParaRPr>
          </a:p>
          <a:p>
            <a:pPr>
              <a:spcBef>
                <a:spcPts val="600"/>
              </a:spcBef>
            </a:pPr>
            <a:r>
              <a:rPr lang="ja-JP" altLang="en-US" sz="1600" dirty="0">
                <a:solidFill>
                  <a:prstClr val="black"/>
                </a:solidFill>
                <a:latin typeface="HGPｺﾞｼｯｸM" panose="020B0600000000000000" pitchFamily="50" charset="-128"/>
                <a:ea typeface="HGPｺﾞｼｯｸM" panose="020B0600000000000000" pitchFamily="50" charset="-128"/>
              </a:rPr>
              <a:t>・男女別平均勤続年数</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・男女別育児休業取得率</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・年次有給休暇取得率</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r>
              <a:rPr lang="ja-JP" altLang="en-US" sz="1600" dirty="0">
                <a:solidFill>
                  <a:prstClr val="black"/>
                </a:solidFill>
                <a:latin typeface="HGPｺﾞｼｯｸM" panose="020B0600000000000000" pitchFamily="50" charset="-128"/>
                <a:ea typeface="HGPｺﾞｼｯｸM" panose="020B0600000000000000" pitchFamily="50" charset="-128"/>
              </a:rPr>
              <a:t>・社内制度　など</a:t>
            </a:r>
          </a:p>
        </p:txBody>
      </p:sp>
      <p:sp>
        <p:nvSpPr>
          <p:cNvPr id="9" name="テキスト ボックス 8">
            <a:extLst>
              <a:ext uri="{FF2B5EF4-FFF2-40B4-BE49-F238E27FC236}">
                <a16:creationId xmlns:a16="http://schemas.microsoft.com/office/drawing/2014/main" id="{E5F44F2A-F475-FAE5-C757-9774B994B2C7}"/>
              </a:ext>
            </a:extLst>
          </p:cNvPr>
          <p:cNvSpPr txBox="1"/>
          <p:nvPr/>
        </p:nvSpPr>
        <p:spPr>
          <a:xfrm>
            <a:off x="6958660" y="817392"/>
            <a:ext cx="3111661" cy="815673"/>
          </a:xfrm>
          <a:prstGeom prst="rect">
            <a:avLst/>
          </a:prstGeom>
          <a:noFill/>
        </p:spPr>
        <p:txBody>
          <a:bodyPr wrap="square">
            <a:spAutoFit/>
          </a:bodyPr>
          <a:lstStyle/>
          <a:p>
            <a:pPr marL="0" marR="0" lvl="0" indent="0" algn="l" defTabSz="914400" rtl="0" eaLnBrk="1" fontAlgn="base" latinLnBrk="0" hangingPunct="1">
              <a:lnSpc>
                <a:spcPts val="3000"/>
              </a:lnSpc>
              <a:spcBef>
                <a:spcPts val="0"/>
              </a:spcBef>
              <a:spcAft>
                <a:spcPct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chemeClr val="accent1">
                    <a:lumMod val="75000"/>
                  </a:schemeClr>
                </a:solidFill>
                <a:effectLst/>
                <a:uLnTx/>
                <a:uFillTx/>
                <a:latin typeface="HGPｺﾞｼｯｸM" panose="020B0600000000000000" pitchFamily="50" charset="-128"/>
                <a:ea typeface="HGPｺﾞｼｯｸM" panose="020B0600000000000000" pitchFamily="50" charset="-128"/>
                <a:cs typeface="+mn-cs"/>
              </a:rPr>
              <a:t>企業検索機能を充実させ、</a:t>
            </a:r>
            <a:endParaRPr kumimoji="1" lang="en-US" altLang="ja-JP" sz="1800" b="1" i="0" u="none" strike="noStrike" kern="1200" cap="none" spc="0" normalizeH="0" baseline="0" noProof="0" dirty="0">
              <a:ln>
                <a:noFill/>
              </a:ln>
              <a:solidFill>
                <a:schemeClr val="accent1">
                  <a:lumMod val="75000"/>
                </a:schemeClr>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ts val="3000"/>
              </a:lnSpc>
              <a:spcBef>
                <a:spcPts val="0"/>
              </a:spcBef>
              <a:spcAft>
                <a:spcPct val="0"/>
              </a:spcAft>
              <a:buClrTx/>
              <a:buSzTx/>
              <a:buFont typeface="Arial" panose="020B0604020202020204" pitchFamily="34" charset="0"/>
              <a:buNone/>
              <a:tabLst/>
              <a:defRPr/>
            </a:pPr>
            <a:r>
              <a:rPr lang="ja-JP" altLang="en-US" b="1" dirty="0">
                <a:solidFill>
                  <a:schemeClr val="accent1">
                    <a:lumMod val="75000"/>
                  </a:schemeClr>
                </a:solidFill>
                <a:latin typeface="HGPｺﾞｼｯｸM" panose="020B0600000000000000" pitchFamily="50" charset="-128"/>
                <a:ea typeface="HGPｺﾞｼｯｸM" panose="020B0600000000000000" pitchFamily="50" charset="-128"/>
              </a:rPr>
              <a:t>詳細情報を掲載</a:t>
            </a:r>
            <a:r>
              <a:rPr kumimoji="1" lang="ja-JP" altLang="en-US" sz="1800" b="1" i="0" u="none" strike="noStrike" kern="1200" cap="none" spc="0" normalizeH="0" baseline="0" noProof="0" dirty="0">
                <a:ln>
                  <a:noFill/>
                </a:ln>
                <a:solidFill>
                  <a:schemeClr val="accent1">
                    <a:lumMod val="75000"/>
                  </a:schemeClr>
                </a:solidFill>
                <a:effectLst/>
                <a:uLnTx/>
                <a:uFillTx/>
                <a:latin typeface="HGPｺﾞｼｯｸM" panose="020B0600000000000000" pitchFamily="50" charset="-128"/>
                <a:ea typeface="HGPｺﾞｼｯｸM" panose="020B0600000000000000" pitchFamily="50" charset="-128"/>
                <a:cs typeface="+mn-cs"/>
              </a:rPr>
              <a:t>しています</a:t>
            </a:r>
            <a:endParaRPr lang="ja-JP" altLang="en-US" b="1" dirty="0">
              <a:solidFill>
                <a:schemeClr val="accent1">
                  <a:lumMod val="75000"/>
                </a:schemeClr>
              </a:solidFill>
            </a:endParaRPr>
          </a:p>
        </p:txBody>
      </p:sp>
      <p:sp>
        <p:nvSpPr>
          <p:cNvPr id="6" name="スライド番号プレースホルダー 3">
            <a:extLst>
              <a:ext uri="{FF2B5EF4-FFF2-40B4-BE49-F238E27FC236}">
                <a16:creationId xmlns:a16="http://schemas.microsoft.com/office/drawing/2014/main" id="{2EC9E07C-F2BB-A9CA-C9AB-26AC6C88289B}"/>
              </a:ext>
            </a:extLst>
          </p:cNvPr>
          <p:cNvSpPr>
            <a:spLocks noGrp="1"/>
          </p:cNvSpPr>
          <p:nvPr>
            <p:ph type="sldNum" sz="quarter" idx="12"/>
          </p:nvPr>
        </p:nvSpPr>
        <p:spPr>
          <a:xfrm>
            <a:off x="7518749" y="6415439"/>
            <a:ext cx="2311400" cy="365125"/>
          </a:xfrm>
        </p:spPr>
        <p:txBody>
          <a:bodyPr/>
          <a:lstStyle/>
          <a:p>
            <a:pPr>
              <a:defRPr/>
            </a:pPr>
            <a:fld id="{A5A05A7F-8CE3-4109-9362-34BB9F9E23C9}" type="slidenum">
              <a:rPr lang="ja-JP" altLang="en-US" sz="900" smtClean="0">
                <a:solidFill>
                  <a:schemeClr val="tx1"/>
                </a:solidFill>
                <a:latin typeface="ＭＳ Ｐゴシック" panose="020B0600070205080204" pitchFamily="50" charset="-128"/>
              </a:rPr>
              <a:pPr>
                <a:defRPr/>
              </a:pPr>
              <a:t>27</a:t>
            </a:fld>
            <a:endParaRPr lang="ja-JP" altLang="en-US" sz="900" dirty="0">
              <a:solidFill>
                <a:schemeClr val="tx1"/>
              </a:solidFill>
              <a:latin typeface="ＭＳ Ｐゴシック" panose="020B0600070205080204" pitchFamily="50" charset="-128"/>
            </a:endParaRPr>
          </a:p>
        </p:txBody>
      </p:sp>
      <p:pic>
        <p:nvPicPr>
          <p:cNvPr id="1026" name="Picture 2">
            <a:extLst>
              <a:ext uri="{FF2B5EF4-FFF2-40B4-BE49-F238E27FC236}">
                <a16:creationId xmlns:a16="http://schemas.microsoft.com/office/drawing/2014/main" id="{EA88EA19-48FF-138D-06F4-7248B6F20F3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4779" y="855735"/>
            <a:ext cx="3353966" cy="559269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347B31B0-AB2F-7A8C-C078-15A0ED78666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591386" y="817392"/>
            <a:ext cx="3019951" cy="57225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1800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6201139" y="5085185"/>
            <a:ext cx="184731"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Arial" pitchFamily="34" charset="0"/>
              <a:ea typeface="ＭＳ Ｐゴシック" pitchFamily="50" charset="-128"/>
              <a:cs typeface="+mn-cs"/>
            </a:endParaRPr>
          </a:p>
        </p:txBody>
      </p:sp>
      <p:sp>
        <p:nvSpPr>
          <p:cNvPr id="23" name="コンテンツ プレースホルダー 2"/>
          <p:cNvSpPr txBox="1">
            <a:spLocks/>
          </p:cNvSpPr>
          <p:nvPr/>
        </p:nvSpPr>
        <p:spPr>
          <a:xfrm>
            <a:off x="449836" y="808804"/>
            <a:ext cx="6453400" cy="1420228"/>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県内各地域における女性活躍の気運の醸成と、女性活躍に取り組む中小企業の裾野の拡大を図るため、地元市町村と経済団体等が連携して、意見交換会、冊子の作成、セミナーの開催など、中小企業への女性活躍促進に向けた働きかけを行う事業を実施。</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25" name="テキスト ボックス 24"/>
          <p:cNvSpPr txBox="1"/>
          <p:nvPr/>
        </p:nvSpPr>
        <p:spPr>
          <a:xfrm>
            <a:off x="315625" y="593685"/>
            <a:ext cx="4635515" cy="461665"/>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rPr>
              <a:t>中小企業における女性活躍推進</a:t>
            </a:r>
            <a:endParaRPr kumimoji="1" lang="ja-JP" altLang="en-US" sz="2400" b="0"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endParaRPr>
          </a:p>
        </p:txBody>
      </p:sp>
      <p:sp>
        <p:nvSpPr>
          <p:cNvPr id="17" name="テキスト ボックス 1"/>
          <p:cNvSpPr txBox="1"/>
          <p:nvPr/>
        </p:nvSpPr>
        <p:spPr>
          <a:xfrm>
            <a:off x="-1860" y="8620"/>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600" b="0" i="0" u="none" strike="noStrike" kern="100" cap="none" spc="0" normalizeH="0" baseline="0" noProof="0" dirty="0">
                <a:ln>
                  <a:noFill/>
                </a:ln>
                <a:solidFill>
                  <a:prstClr val="white"/>
                </a:solidFill>
                <a:effectLst/>
                <a:uLnTx/>
                <a:uFillTx/>
                <a:latin typeface="Calibri"/>
                <a:ea typeface="ＤＨＰ特太ゴシック体"/>
                <a:cs typeface="Times New Roman"/>
              </a:rPr>
              <a:t>女性の活躍に向けた企業の取組促進　⑤</a:t>
            </a:r>
          </a:p>
        </p:txBody>
      </p:sp>
      <p:sp>
        <p:nvSpPr>
          <p:cNvPr id="8" name="テキスト ボックス 7">
            <a:extLst>
              <a:ext uri="{FF2B5EF4-FFF2-40B4-BE49-F238E27FC236}">
                <a16:creationId xmlns:a16="http://schemas.microsoft.com/office/drawing/2014/main" id="{17FD3A84-97F3-F5CA-560D-8C7252D3282D}"/>
              </a:ext>
            </a:extLst>
          </p:cNvPr>
          <p:cNvSpPr txBox="1"/>
          <p:nvPr/>
        </p:nvSpPr>
        <p:spPr>
          <a:xfrm>
            <a:off x="6000591" y="2967335"/>
            <a:ext cx="1325198"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50" charset="-128"/>
                <a:cs typeface="+mn-cs"/>
              </a:rPr>
              <a:t>地域版女性活躍企業紹介冊子</a:t>
            </a:r>
          </a:p>
        </p:txBody>
      </p:sp>
      <p:sp>
        <p:nvSpPr>
          <p:cNvPr id="2" name="スライド番号プレースホルダー 4">
            <a:extLst>
              <a:ext uri="{FF2B5EF4-FFF2-40B4-BE49-F238E27FC236}">
                <a16:creationId xmlns:a16="http://schemas.microsoft.com/office/drawing/2014/main" id="{5BF24F4A-6960-73FC-A5F6-2A5588BEEFBE}"/>
              </a:ext>
            </a:extLst>
          </p:cNvPr>
          <p:cNvSpPr>
            <a:spLocks noGrp="1"/>
          </p:cNvSpPr>
          <p:nvPr>
            <p:ph type="sldNum" sz="quarter" idx="12"/>
          </p:nvPr>
        </p:nvSpPr>
        <p:spPr>
          <a:xfrm>
            <a:off x="7518285" y="6399330"/>
            <a:ext cx="2311400" cy="365125"/>
          </a:xfrm>
        </p:spPr>
        <p:txBody>
          <a:bodyPr/>
          <a:lstStyle/>
          <a:p>
            <a:fld id="{1E5B2056-F6BF-4F40-973F-3BFE5AAB1AE0}" type="slidenum">
              <a:rPr lang="ja-JP" altLang="en-US" smtClean="0"/>
              <a:pPr/>
              <a:t>28</a:t>
            </a:fld>
            <a:endParaRPr lang="ja-JP" altLang="en-US" dirty="0"/>
          </a:p>
        </p:txBody>
      </p:sp>
      <p:sp>
        <p:nvSpPr>
          <p:cNvPr id="5" name="コンテンツ プレースホルダー 2">
            <a:extLst>
              <a:ext uri="{FF2B5EF4-FFF2-40B4-BE49-F238E27FC236}">
                <a16:creationId xmlns:a16="http://schemas.microsoft.com/office/drawing/2014/main" id="{2F3320AA-5B34-91E5-477C-3CA434E3ABF2}"/>
              </a:ext>
            </a:extLst>
          </p:cNvPr>
          <p:cNvSpPr txBox="1">
            <a:spLocks/>
          </p:cNvSpPr>
          <p:nvPr/>
        </p:nvSpPr>
        <p:spPr>
          <a:xfrm>
            <a:off x="449836" y="2229033"/>
            <a:ext cx="7193932" cy="2346804"/>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2023</a:t>
            </a: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年度は、県内６地域でセミナー＆相談会を開催</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lang="ja-JP" altLang="en-US" sz="1600" dirty="0">
                <a:solidFill>
                  <a:prstClr val="black"/>
                </a:solidFill>
                <a:latin typeface="HGPｺﾞｼｯｸM" panose="020B0600000000000000" pitchFamily="50" charset="-128"/>
                <a:ea typeface="HGPｺﾞｼｯｸM" panose="020B0600000000000000" pitchFamily="50" charset="-128"/>
              </a:rPr>
              <a:t> 　開催地域：春日井市、津島市、刈谷市、蒲郡市、新城市、武豊町</a:t>
            </a:r>
            <a:endPar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11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年度は、県内２地域でセミナー＆相談会を開催</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lang="ja-JP" altLang="en-US" sz="1600" dirty="0">
                <a:solidFill>
                  <a:prstClr val="black"/>
                </a:solidFill>
                <a:latin typeface="HGPｺﾞｼｯｸM" panose="020B0600000000000000" pitchFamily="50" charset="-128"/>
                <a:ea typeface="HGPｺﾞｼｯｸM" panose="020B0600000000000000" pitchFamily="50" charset="-128"/>
              </a:rPr>
              <a:t> 　開催地域：安城市、半田市</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11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600" dirty="0">
                <a:solidFill>
                  <a:prstClr val="black"/>
                </a:solidFill>
                <a:latin typeface="HGPｺﾞｼｯｸM" panose="020B0600000000000000" pitchFamily="50" charset="-128"/>
                <a:ea typeface="HGPｺﾞｼｯｸM" panose="020B0600000000000000" pitchFamily="50" charset="-128"/>
              </a:rPr>
              <a:t>　〇</a:t>
            </a:r>
            <a:r>
              <a:rPr lang="en-US" altLang="ja-JP" sz="1600" dirty="0">
                <a:solidFill>
                  <a:prstClr val="black"/>
                </a:solidFill>
                <a:latin typeface="HGPｺﾞｼｯｸM" panose="020B0600000000000000" pitchFamily="50" charset="-128"/>
                <a:ea typeface="HGPｺﾞｼｯｸM" panose="020B0600000000000000" pitchFamily="50" charset="-128"/>
              </a:rPr>
              <a:t>2025</a:t>
            </a:r>
            <a:r>
              <a:rPr lang="ja-JP" altLang="en-US" sz="1600" dirty="0">
                <a:solidFill>
                  <a:prstClr val="black"/>
                </a:solidFill>
                <a:latin typeface="HGPｺﾞｼｯｸM" panose="020B0600000000000000" pitchFamily="50" charset="-128"/>
                <a:ea typeface="HGPｺﾞｼｯｸM" panose="020B0600000000000000" pitchFamily="50" charset="-128"/>
              </a:rPr>
              <a:t>年度は、県内２地域でセミナー＆相談会を開催</a:t>
            </a:r>
            <a:endParaRPr lang="en-US" altLang="ja-JP" sz="1600" dirty="0">
              <a:solidFill>
                <a:prstClr val="black"/>
              </a:solidFill>
              <a:latin typeface="HGPｺﾞｼｯｸM" panose="020B0600000000000000" pitchFamily="50" charset="-128"/>
              <a:ea typeface="HGPｺﾞｼｯｸM" panose="020B0600000000000000"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lang="ja-JP" altLang="en-US" sz="1600" dirty="0">
                <a:solidFill>
                  <a:prstClr val="black"/>
                </a:solidFill>
                <a:latin typeface="HGPｺﾞｼｯｸM" panose="020B0600000000000000" pitchFamily="50" charset="-128"/>
                <a:ea typeface="HGPｺﾞｼｯｸM" panose="020B0600000000000000" pitchFamily="50" charset="-128"/>
              </a:rPr>
              <a:t>　 </a:t>
            </a: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開催地域：愛西市、蒲郡市</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pic>
        <p:nvPicPr>
          <p:cNvPr id="6" name="図 5">
            <a:extLst>
              <a:ext uri="{FF2B5EF4-FFF2-40B4-BE49-F238E27FC236}">
                <a16:creationId xmlns:a16="http://schemas.microsoft.com/office/drawing/2014/main" id="{A55F7E0E-FADD-7146-B06D-9A6F14D9C126}"/>
              </a:ext>
            </a:extLst>
          </p:cNvPr>
          <p:cNvPicPr>
            <a:picLocks noChangeAspect="1"/>
          </p:cNvPicPr>
          <p:nvPr/>
        </p:nvPicPr>
        <p:blipFill>
          <a:blip r:embed="rId3"/>
          <a:stretch>
            <a:fillRect/>
          </a:stretch>
        </p:blipFill>
        <p:spPr>
          <a:xfrm>
            <a:off x="7275181" y="688773"/>
            <a:ext cx="2554445" cy="3542083"/>
          </a:xfrm>
          <a:prstGeom prst="rect">
            <a:avLst/>
          </a:prstGeom>
        </p:spPr>
      </p:pic>
      <p:pic>
        <p:nvPicPr>
          <p:cNvPr id="7" name="図 6">
            <a:extLst>
              <a:ext uri="{FF2B5EF4-FFF2-40B4-BE49-F238E27FC236}">
                <a16:creationId xmlns:a16="http://schemas.microsoft.com/office/drawing/2014/main" id="{9D7AD2DD-DA2E-9F0E-7747-B8DFE8DCA262}"/>
              </a:ext>
            </a:extLst>
          </p:cNvPr>
          <p:cNvPicPr>
            <a:picLocks noChangeAspect="1"/>
          </p:cNvPicPr>
          <p:nvPr/>
        </p:nvPicPr>
        <p:blipFill>
          <a:blip r:embed="rId4"/>
          <a:stretch>
            <a:fillRect/>
          </a:stretch>
        </p:blipFill>
        <p:spPr>
          <a:xfrm>
            <a:off x="6123647" y="3402435"/>
            <a:ext cx="1079086" cy="1085182"/>
          </a:xfrm>
          <a:prstGeom prst="rect">
            <a:avLst/>
          </a:prstGeom>
        </p:spPr>
      </p:pic>
      <p:sp>
        <p:nvSpPr>
          <p:cNvPr id="3" name="テキスト ボックス 2">
            <a:extLst>
              <a:ext uri="{FF2B5EF4-FFF2-40B4-BE49-F238E27FC236}">
                <a16:creationId xmlns:a16="http://schemas.microsoft.com/office/drawing/2014/main" id="{E27D016E-E938-7429-41D9-6375C92987AA}"/>
              </a:ext>
            </a:extLst>
          </p:cNvPr>
          <p:cNvSpPr txBox="1"/>
          <p:nvPr/>
        </p:nvSpPr>
        <p:spPr>
          <a:xfrm>
            <a:off x="384295" y="4622378"/>
            <a:ext cx="6453400" cy="461665"/>
          </a:xfrm>
          <a:prstGeom prst="rect">
            <a:avLst/>
          </a:prstGeom>
          <a:solidFill>
            <a:srgbClr val="2DC8FF"/>
          </a:solidFill>
          <a:ln>
            <a:solidFill>
              <a:schemeClr val="tx1"/>
            </a:solidFill>
          </a:ln>
        </p:spPr>
        <p:txBody>
          <a:bodyPr wrap="square" rtlCol="0">
            <a:spAutoFit/>
          </a:bodyPr>
          <a:lstStyle/>
          <a:p>
            <a:pPr lvl="0">
              <a:defRPr/>
            </a:pPr>
            <a:r>
              <a:rPr lang="ja-JP" altLang="en-US" sz="2400" b="1" dirty="0">
                <a:solidFill>
                  <a:prstClr val="white"/>
                </a:solidFill>
              </a:rPr>
              <a:t> あいち女性輝きカンパニー認証取得促進事業</a:t>
            </a:r>
            <a:endParaRPr kumimoji="1" lang="ja-JP" altLang="en-US" sz="2400" b="0"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endParaRPr>
          </a:p>
        </p:txBody>
      </p:sp>
      <p:sp>
        <p:nvSpPr>
          <p:cNvPr id="9" name="テキスト ボックス 8">
            <a:extLst>
              <a:ext uri="{FF2B5EF4-FFF2-40B4-BE49-F238E27FC236}">
                <a16:creationId xmlns:a16="http://schemas.microsoft.com/office/drawing/2014/main" id="{503A78B2-6752-58DE-08C7-6546C007A489}"/>
              </a:ext>
            </a:extLst>
          </p:cNvPr>
          <p:cNvSpPr txBox="1"/>
          <p:nvPr/>
        </p:nvSpPr>
        <p:spPr>
          <a:xfrm>
            <a:off x="315624" y="5171079"/>
            <a:ext cx="7787726" cy="1077218"/>
          </a:xfrm>
          <a:prstGeom prst="rect">
            <a:avLst/>
          </a:prstGeom>
          <a:noFill/>
        </p:spPr>
        <p:txBody>
          <a:bodyPr wrap="square" rtlCol="0">
            <a:spAutoFit/>
          </a:bodyPr>
          <a:lstStyle/>
          <a:p>
            <a:r>
              <a:rPr lang="ja-JP" altLang="en-US" sz="1600" dirty="0">
                <a:latin typeface="HGPｺﾞｼｯｸM" panose="020B0600000000000000" pitchFamily="50" charset="-128"/>
                <a:ea typeface="HGPｺﾞｼｯｸM" panose="020B0600000000000000" pitchFamily="50" charset="-128"/>
              </a:rPr>
              <a:t>県内の</a:t>
            </a:r>
            <a:r>
              <a:rPr lang="en-US" altLang="ja-JP" sz="1600" dirty="0">
                <a:latin typeface="HGPｺﾞｼｯｸM" panose="020B0600000000000000" pitchFamily="50" charset="-128"/>
                <a:ea typeface="HGPｺﾞｼｯｸM" panose="020B0600000000000000" pitchFamily="50" charset="-128"/>
              </a:rPr>
              <a:t>99.7</a:t>
            </a:r>
            <a:r>
              <a:rPr lang="ja-JP" altLang="en-US" sz="1600" dirty="0">
                <a:latin typeface="HGPｺﾞｼｯｸM" panose="020B0600000000000000" pitchFamily="50" charset="-128"/>
                <a:ea typeface="HGPｺﾞｼｯｸM" panose="020B0600000000000000" pitchFamily="50" charset="-128"/>
              </a:rPr>
              <a:t>％を占める中小企業への継続的な働きかけと「あいち女性輝きカンパニー」の認証後のフォローアップを図るため、地域や企業の状況を把握し、コンサル的役割を担う金融機関と連携し、行員研修や企業向けセミナー、異業種交流会を開催。カンパニー認証企業の増加と女性活躍の取組を促進・フォローアップし、企業の持続的な女性活躍を支援する。</a:t>
            </a:r>
            <a:endParaRPr kumimoji="1" lang="ja-JP" altLang="en-US" sz="1600" dirty="0">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2588655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9093460" y="6475450"/>
            <a:ext cx="722530" cy="365125"/>
          </a:xfrm>
        </p:spPr>
        <p:txBody>
          <a:bodyPr/>
          <a:lstStyle/>
          <a:p>
            <a:pPr>
              <a:defRPr/>
            </a:pPr>
            <a:fld id="{A5A05A7F-8CE3-4109-9362-34BB9F9E23C9}" type="slidenum">
              <a:rPr lang="ja-JP" altLang="en-US" smtClean="0">
                <a:solidFill>
                  <a:prstClr val="black">
                    <a:tint val="75000"/>
                  </a:prstClr>
                </a:solidFill>
              </a:rPr>
              <a:pPr>
                <a:defRPr/>
              </a:pPr>
              <a:t>2</a:t>
            </a:fld>
            <a:endParaRPr lang="ja-JP" altLang="en-US" dirty="0">
              <a:solidFill>
                <a:prstClr val="black">
                  <a:tint val="75000"/>
                </a:prstClr>
              </a:solidFill>
            </a:endParaRPr>
          </a:p>
        </p:txBody>
      </p:sp>
      <p:sp>
        <p:nvSpPr>
          <p:cNvPr id="9" name="Rectangle 15" descr="25%"/>
          <p:cNvSpPr>
            <a:spLocks noChangeArrowheads="1"/>
          </p:cNvSpPr>
          <p:nvPr/>
        </p:nvSpPr>
        <p:spPr bwMode="auto">
          <a:xfrm>
            <a:off x="1532619" y="2805469"/>
            <a:ext cx="6345705" cy="1054092"/>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女性の活躍を巡る状況</a:t>
            </a:r>
          </a:p>
        </p:txBody>
      </p:sp>
      <p:sp>
        <p:nvSpPr>
          <p:cNvPr id="11" name="額縁 10"/>
          <p:cNvSpPr/>
          <p:nvPr/>
        </p:nvSpPr>
        <p:spPr>
          <a:xfrm>
            <a:off x="2162690" y="3048230"/>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027530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1"/>
          <p:cNvSpPr>
            <a:spLocks noGrp="1"/>
          </p:cNvSpPr>
          <p:nvPr>
            <p:ph type="sldNum" sz="quarter" idx="12"/>
          </p:nvPr>
        </p:nvSpPr>
        <p:spPr>
          <a:xfrm>
            <a:off x="7592150" y="6484255"/>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CC17EB-06DE-4DDF-974E-408DE1A5E8EF}" type="slidenum">
              <a:rPr kumimoji="1" lang="ja-JP" altLang="en-US" b="0" i="0" u="none" strike="noStrike" kern="1200" cap="none" spc="0" normalizeH="0" baseline="0" noProof="0" smtClean="0">
                <a:ln>
                  <a:noFill/>
                </a:ln>
                <a:effectLst/>
                <a:uLnTx/>
                <a:uFillTx/>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1" lang="ja-JP" altLang="en-US" b="0" i="0" u="none" strike="noStrike" kern="1200" cap="none" spc="0" normalizeH="0" baseline="0" noProof="0" dirty="0">
              <a:ln>
                <a:noFill/>
              </a:ln>
              <a:effectLst/>
              <a:uLnTx/>
              <a:uFillTx/>
            </a:endParaRPr>
          </a:p>
        </p:txBody>
      </p:sp>
      <p:sp>
        <p:nvSpPr>
          <p:cNvPr id="12" name="テキスト ボックス 11"/>
          <p:cNvSpPr txBox="1"/>
          <p:nvPr/>
        </p:nvSpPr>
        <p:spPr>
          <a:xfrm>
            <a:off x="349437" y="616811"/>
            <a:ext cx="5272500" cy="400110"/>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rPr>
              <a:t>女性管理職養成セミナー、</a:t>
            </a:r>
            <a:r>
              <a:rPr lang="ja-JP" altLang="en-US" sz="2000" b="1" dirty="0">
                <a:solidFill>
                  <a:prstClr val="white"/>
                </a:solidFill>
              </a:rPr>
              <a:t>女性リーダー講演会</a:t>
            </a:r>
            <a:endParaRPr kumimoji="1" lang="en-US" altLang="ja-JP" sz="2000" b="1"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endParaRPr>
          </a:p>
        </p:txBody>
      </p:sp>
      <p:sp>
        <p:nvSpPr>
          <p:cNvPr id="14" name="テキスト ボックス 13"/>
          <p:cNvSpPr txBox="1"/>
          <p:nvPr/>
        </p:nvSpPr>
        <p:spPr>
          <a:xfrm>
            <a:off x="349437" y="1831532"/>
            <a:ext cx="4468548" cy="400110"/>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2000" b="1" dirty="0">
                <a:solidFill>
                  <a:prstClr val="white"/>
                </a:solidFill>
              </a:rPr>
              <a:t>女性活躍のための環境支援セミナー</a:t>
            </a:r>
            <a:endParaRPr kumimoji="1" lang="en-US" altLang="ja-JP" sz="2000" b="1"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endParaRPr>
          </a:p>
        </p:txBody>
      </p:sp>
      <p:sp>
        <p:nvSpPr>
          <p:cNvPr id="15" name="テキスト ボックス 14"/>
          <p:cNvSpPr txBox="1"/>
          <p:nvPr/>
        </p:nvSpPr>
        <p:spPr>
          <a:xfrm>
            <a:off x="349437" y="3331235"/>
            <a:ext cx="6833134" cy="400110"/>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rPr>
              <a:t>キャリアプラン早期育成による進路・職業選択支援</a:t>
            </a:r>
          </a:p>
        </p:txBody>
      </p:sp>
      <p:sp>
        <p:nvSpPr>
          <p:cNvPr id="16" name="コンテンツ プレースホルダー 2"/>
          <p:cNvSpPr txBox="1">
            <a:spLocks/>
          </p:cNvSpPr>
          <p:nvPr/>
        </p:nvSpPr>
        <p:spPr>
          <a:xfrm>
            <a:off x="304735" y="3828958"/>
            <a:ext cx="9447217" cy="121760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lvl="0" indent="0">
              <a:buNone/>
              <a:defRPr/>
            </a:pP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lang="ja-JP" altLang="en-US" sz="1700" dirty="0">
                <a:latin typeface="HGPｺﾞｼｯｸM" panose="020B0600000000000000" pitchFamily="50" charset="-128"/>
                <a:ea typeface="HGPｺﾞｼｯｸM" panose="020B0600000000000000" pitchFamily="50" charset="-128"/>
              </a:rPr>
              <a:t>就職前の早い段階から、固定的な性別役割分担意識にとらわれることなく、様々な仕事への興味・関心を持ち、理系分野を含めた幅広い進路・職業を選択することや、育児期にどのように仕事を両立するのか等について考える機会とするため、中学、高校等において、出前講座を実施。</a:t>
            </a:r>
            <a:endParaRPr lang="en-US" altLang="ja-JP" sz="1700" dirty="0">
              <a:latin typeface="HGPｺﾞｼｯｸM" panose="020B0600000000000000" pitchFamily="50" charset="-128"/>
              <a:ea typeface="HGPｺﾞｼｯｸM" panose="020B0600000000000000" pitchFamily="50" charset="-128"/>
            </a:endParaRPr>
          </a:p>
          <a:p>
            <a:pPr marL="0" lvl="0" indent="0">
              <a:buNone/>
              <a:defRPr/>
            </a:pPr>
            <a:r>
              <a:rPr lang="ja-JP" altLang="en-US" sz="1600" dirty="0">
                <a:latin typeface="HGPｺﾞｼｯｸM" panose="020B0600000000000000" pitchFamily="50" charset="-128"/>
                <a:ea typeface="HGPｺﾞｼｯｸM" panose="020B0600000000000000" pitchFamily="50" charset="-128"/>
              </a:rPr>
              <a:t>（</a:t>
            </a:r>
            <a:r>
              <a:rPr lang="en-US" altLang="ja-JP" sz="1600" dirty="0">
                <a:latin typeface="HGPｺﾞｼｯｸM" panose="020B0600000000000000" pitchFamily="50" charset="-128"/>
                <a:ea typeface="HGPｺﾞｼｯｸM" panose="020B0600000000000000" pitchFamily="50" charset="-128"/>
              </a:rPr>
              <a:t>2025</a:t>
            </a:r>
            <a:r>
              <a:rPr lang="ja-JP" altLang="en-US" sz="1600" dirty="0">
                <a:latin typeface="HGPｺﾞｼｯｸM" panose="020B0600000000000000" pitchFamily="50" charset="-128"/>
                <a:ea typeface="HGPｺﾞｼｯｸM" panose="020B0600000000000000" pitchFamily="50" charset="-128"/>
              </a:rPr>
              <a:t>年度実績）　出前講座：</a:t>
            </a:r>
            <a:r>
              <a:rPr lang="zh-CN" altLang="en-US" sz="1600" dirty="0">
                <a:latin typeface="HGPｺﾞｼｯｸM" panose="020B0600000000000000" pitchFamily="50" charset="-128"/>
                <a:ea typeface="HGPｺﾞｼｯｸM" panose="020B0600000000000000" pitchFamily="50" charset="-128"/>
              </a:rPr>
              <a:t>中学</a:t>
            </a:r>
            <a:r>
              <a:rPr lang="en-US" altLang="zh-CN" sz="1600" dirty="0">
                <a:latin typeface="HGPｺﾞｼｯｸM" panose="020B0600000000000000" pitchFamily="50" charset="-128"/>
                <a:ea typeface="HGPｺﾞｼｯｸM" panose="020B0600000000000000" pitchFamily="50" charset="-128"/>
              </a:rPr>
              <a:t>6</a:t>
            </a:r>
            <a:r>
              <a:rPr lang="zh-CN" altLang="en-US" sz="1600" dirty="0">
                <a:latin typeface="HGPｺﾞｼｯｸM" panose="020B0600000000000000" pitchFamily="50" charset="-128"/>
                <a:ea typeface="HGPｺﾞｼｯｸM" panose="020B0600000000000000" pitchFamily="50" charset="-128"/>
              </a:rPr>
              <a:t>校、高校</a:t>
            </a:r>
            <a:r>
              <a:rPr lang="en-US" altLang="zh-CN" sz="1600" dirty="0">
                <a:latin typeface="HGPｺﾞｼｯｸM" panose="020B0600000000000000" pitchFamily="50" charset="-128"/>
                <a:ea typeface="HGPｺﾞｼｯｸM" panose="020B0600000000000000" pitchFamily="50" charset="-128"/>
              </a:rPr>
              <a:t>8</a:t>
            </a:r>
            <a:r>
              <a:rPr lang="ja-JP" altLang="en-US" sz="1600" dirty="0">
                <a:latin typeface="HGPｺﾞｼｯｸM" panose="020B0600000000000000" pitchFamily="50" charset="-128"/>
                <a:ea typeface="HGPｺﾞｼｯｸM" panose="020B0600000000000000" pitchFamily="50" charset="-128"/>
              </a:rPr>
              <a:t>校</a:t>
            </a:r>
            <a:r>
              <a:rPr lang="zh-CN" altLang="en-US" sz="1600" dirty="0">
                <a:latin typeface="HGPｺﾞｼｯｸM" panose="020B0600000000000000" pitchFamily="50" charset="-128"/>
                <a:ea typeface="HGPｺﾞｼｯｸM" panose="020B0600000000000000" pitchFamily="50" charset="-128"/>
              </a:rPr>
              <a:t>、</a:t>
            </a:r>
            <a:r>
              <a:rPr lang="ja-JP" altLang="en-US" sz="1600" dirty="0">
                <a:latin typeface="HGPｺﾞｼｯｸM" panose="020B0600000000000000" pitchFamily="50" charset="-128"/>
                <a:ea typeface="HGPｺﾞｼｯｸM" panose="020B0600000000000000" pitchFamily="50" charset="-128"/>
              </a:rPr>
              <a:t>専修学校</a:t>
            </a:r>
            <a:r>
              <a:rPr lang="en-US" altLang="ja-JP" sz="1600" dirty="0">
                <a:latin typeface="HGPｺﾞｼｯｸM" panose="020B0600000000000000" pitchFamily="50" charset="-128"/>
                <a:ea typeface="HGPｺﾞｼｯｸM" panose="020B0600000000000000" pitchFamily="50" charset="-128"/>
              </a:rPr>
              <a:t>1</a:t>
            </a:r>
            <a:r>
              <a:rPr lang="ja-JP" altLang="en-US" sz="1600" dirty="0">
                <a:latin typeface="HGPｺﾞｼｯｸM" panose="020B0600000000000000" pitchFamily="50" charset="-128"/>
                <a:ea typeface="HGPｺﾞｼｯｸM" panose="020B0600000000000000" pitchFamily="50" charset="-128"/>
              </a:rPr>
              <a:t>校　　</a:t>
            </a:r>
            <a:r>
              <a:rPr lang="zh-CN" altLang="en-US" sz="1600" dirty="0">
                <a:latin typeface="HGPｺﾞｼｯｸM" panose="020B0600000000000000" pitchFamily="50" charset="-128"/>
                <a:ea typeface="HGPｺﾞｼｯｸM" panose="020B0600000000000000" pitchFamily="50" charset="-128"/>
              </a:rPr>
              <a:t>参加者</a:t>
            </a:r>
            <a:r>
              <a:rPr lang="ja-JP" altLang="en-US" sz="1600" dirty="0">
                <a:latin typeface="HGPｺﾞｼｯｸM" panose="020B0600000000000000" pitchFamily="50" charset="-128"/>
                <a:ea typeface="HGPｺﾞｼｯｸM" panose="020B0600000000000000" pitchFamily="50" charset="-128"/>
              </a:rPr>
              <a:t>数</a:t>
            </a:r>
            <a:r>
              <a:rPr lang="en-US" altLang="ja-JP" sz="1600" dirty="0">
                <a:latin typeface="HGPｺﾞｼｯｸM" panose="020B0600000000000000" pitchFamily="50" charset="-128"/>
                <a:ea typeface="HGPｺﾞｼｯｸM" panose="020B0600000000000000" pitchFamily="50" charset="-128"/>
              </a:rPr>
              <a:t>1,628</a:t>
            </a:r>
            <a:r>
              <a:rPr lang="zh-CN" altLang="en-US" sz="1600" dirty="0">
                <a:latin typeface="HGPｺﾞｼｯｸM" panose="020B0600000000000000" pitchFamily="50" charset="-128"/>
                <a:ea typeface="HGPｺﾞｼｯｸM" panose="020B0600000000000000" pitchFamily="50" charset="-128"/>
              </a:rPr>
              <a:t>人</a:t>
            </a:r>
            <a:endParaRPr kumimoji="1" lang="en-US" altLang="ja-JP" sz="16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p:txBody>
      </p:sp>
      <p:sp>
        <p:nvSpPr>
          <p:cNvPr id="20" name="テキスト ボックス 1"/>
          <p:cNvSpPr txBox="1"/>
          <p:nvPr/>
        </p:nvSpPr>
        <p:spPr>
          <a:xfrm>
            <a:off x="-4375" y="35675"/>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600" kern="100" dirty="0">
                <a:solidFill>
                  <a:prstClr val="white"/>
                </a:solidFill>
                <a:ea typeface="ＤＨＰ特太ゴシック体"/>
                <a:cs typeface="Times New Roman"/>
              </a:rPr>
              <a:t>女性のキャリア形成・職域拡大・進路選択の支援</a:t>
            </a:r>
          </a:p>
        </p:txBody>
      </p:sp>
      <p:sp>
        <p:nvSpPr>
          <p:cNvPr id="2" name="コンテンツ プレースホルダー 2">
            <a:extLst>
              <a:ext uri="{FF2B5EF4-FFF2-40B4-BE49-F238E27FC236}">
                <a16:creationId xmlns:a16="http://schemas.microsoft.com/office/drawing/2014/main" id="{5FD9EEC1-3944-66E1-5674-70C5FC32D119}"/>
              </a:ext>
            </a:extLst>
          </p:cNvPr>
          <p:cNvSpPr txBox="1">
            <a:spLocks/>
          </p:cNvSpPr>
          <p:nvPr/>
        </p:nvSpPr>
        <p:spPr>
          <a:xfrm>
            <a:off x="285880" y="1063660"/>
            <a:ext cx="8951287" cy="639354"/>
          </a:xfrm>
          <a:prstGeom prst="rect">
            <a:avLst/>
          </a:prstGeom>
          <a:ln>
            <a:noFill/>
          </a:ln>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lvl="0" indent="0">
              <a:buNone/>
              <a:defRPr/>
            </a:pPr>
            <a:r>
              <a:rPr kumimoji="1" lang="ja-JP" altLang="en-US" sz="3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6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企業から推薦を受けた女性中堅社員を対象に、管理職として必要なビジネスセンスや実践力を身に</a:t>
            </a:r>
            <a:r>
              <a:rPr kumimoji="1" lang="ja-JP" altLang="en-US" sz="6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つけるセミナー等を開催する。</a:t>
            </a:r>
            <a:endParaRPr kumimoji="1" lang="en-US" altLang="ja-JP" sz="6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endParaRPr>
          </a:p>
          <a:p>
            <a:pPr marL="0" lvl="0" indent="0">
              <a:buNone/>
              <a:defRPr/>
            </a:pPr>
            <a:r>
              <a:rPr lang="ja-JP" altLang="en-US" sz="6400" dirty="0">
                <a:latin typeface="HGPｺﾞｼｯｸM" panose="020B0600000000000000" pitchFamily="50" charset="-128"/>
                <a:ea typeface="HGPｺﾞｼｯｸM" panose="020B0600000000000000" pitchFamily="50" charset="-128"/>
              </a:rPr>
              <a:t>（</a:t>
            </a:r>
            <a:r>
              <a:rPr lang="en-US" altLang="ja-JP" sz="6400" dirty="0">
                <a:latin typeface="HGPｺﾞｼｯｸM" panose="020B0600000000000000" pitchFamily="50" charset="-128"/>
                <a:ea typeface="HGPｺﾞｼｯｸM" panose="020B0600000000000000" pitchFamily="50" charset="-128"/>
              </a:rPr>
              <a:t>2025</a:t>
            </a:r>
            <a:r>
              <a:rPr lang="ja-JP" altLang="en-US" sz="6400" dirty="0">
                <a:latin typeface="HGPｺﾞｼｯｸM" panose="020B0600000000000000" pitchFamily="50" charset="-128"/>
                <a:ea typeface="HGPｺﾞｼｯｸM" panose="020B0600000000000000" pitchFamily="50" charset="-128"/>
              </a:rPr>
              <a:t>年度実績）セミナー：４コース・４日間　参加者数</a:t>
            </a:r>
            <a:r>
              <a:rPr lang="en-US" altLang="ja-JP" sz="6400" dirty="0">
                <a:latin typeface="HGPｺﾞｼｯｸM" panose="020B0600000000000000" pitchFamily="50" charset="-128"/>
                <a:ea typeface="HGPｺﾞｼｯｸM" panose="020B0600000000000000" pitchFamily="50" charset="-128"/>
              </a:rPr>
              <a:t>94</a:t>
            </a:r>
            <a:r>
              <a:rPr lang="ja-JP" altLang="en-US" sz="6400" dirty="0">
                <a:latin typeface="HGPｺﾞｼｯｸM" panose="020B0600000000000000" pitchFamily="50" charset="-128"/>
                <a:ea typeface="HGPｺﾞｼｯｸM" panose="020B0600000000000000" pitchFamily="50" charset="-128"/>
              </a:rPr>
              <a:t>人、リーダー講演会：１回　参加者数</a:t>
            </a:r>
            <a:r>
              <a:rPr lang="en-US" altLang="ja-JP" sz="6400" dirty="0">
                <a:latin typeface="HGPｺﾞｼｯｸM" panose="020B0600000000000000" pitchFamily="50" charset="-128"/>
                <a:ea typeface="HGPｺﾞｼｯｸM" panose="020B0600000000000000" pitchFamily="50" charset="-128"/>
              </a:rPr>
              <a:t>39</a:t>
            </a:r>
            <a:r>
              <a:rPr lang="ja-JP" altLang="en-US" sz="6400" dirty="0">
                <a:latin typeface="HGPｺﾞｼｯｸM" panose="020B0600000000000000" pitchFamily="50" charset="-128"/>
                <a:ea typeface="HGPｺﾞｼｯｸM" panose="020B0600000000000000" pitchFamily="50" charset="-128"/>
              </a:rPr>
              <a:t>人　　</a:t>
            </a:r>
            <a:r>
              <a:rPr lang="ja-JP" altLang="en-US" dirty="0">
                <a:latin typeface="HGPｺﾞｼｯｸM" panose="020B0600000000000000" pitchFamily="50" charset="-128"/>
                <a:ea typeface="HGPｺﾞｼｯｸM" panose="020B0600000000000000" pitchFamily="50" charset="-128"/>
              </a:rPr>
              <a:t>　　　　　</a:t>
            </a:r>
            <a:endParaRPr lang="en-US" altLang="ja-JP" dirty="0">
              <a:latin typeface="HGPｺﾞｼｯｸM" panose="020B0600000000000000" pitchFamily="50" charset="-128"/>
              <a:ea typeface="HGPｺﾞｼｯｸM" panose="020B0600000000000000"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9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　</a:t>
            </a:r>
            <a:endParaRPr kumimoji="1" lang="en-US" altLang="ja-JP" sz="29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endParaRPr>
          </a:p>
        </p:txBody>
      </p:sp>
      <p:sp>
        <p:nvSpPr>
          <p:cNvPr id="3" name="コンテンツ プレースホルダー 2">
            <a:extLst>
              <a:ext uri="{FF2B5EF4-FFF2-40B4-BE49-F238E27FC236}">
                <a16:creationId xmlns:a16="http://schemas.microsoft.com/office/drawing/2014/main" id="{2CCE2F2B-2BFD-94D0-594D-AA637A4B7533}"/>
              </a:ext>
            </a:extLst>
          </p:cNvPr>
          <p:cNvSpPr txBox="1">
            <a:spLocks/>
          </p:cNvSpPr>
          <p:nvPr/>
        </p:nvSpPr>
        <p:spPr>
          <a:xfrm>
            <a:off x="285880" y="2263443"/>
            <a:ext cx="9142930" cy="895529"/>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lvl="0" indent="0">
              <a:buNone/>
              <a:defRPr/>
            </a:pP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管理職や人事担当者等を対象に、女性が活躍しやすい職場環境整備や、職場や家庭における性別役割分担の解消を目的としたセミナーを開催する</a:t>
            </a:r>
            <a:r>
              <a:rPr kumimoji="1" lang="ja-JP" altLang="en-US" sz="16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　</a:t>
            </a:r>
            <a:endParaRPr lang="en-US" altLang="ja-JP" sz="1600" dirty="0">
              <a:latin typeface="HGPｺﾞｼｯｸM" panose="020B0600000000000000" pitchFamily="50" charset="-128"/>
              <a:ea typeface="HGPｺﾞｼｯｸM" panose="020B0600000000000000" pitchFamily="50" charset="-128"/>
            </a:endParaRPr>
          </a:p>
          <a:p>
            <a:pPr marL="0" lvl="0" indent="0">
              <a:buNone/>
              <a:defRPr/>
            </a:pPr>
            <a:r>
              <a:rPr lang="ja-JP" altLang="en-US" sz="1600" dirty="0">
                <a:latin typeface="HGPｺﾞｼｯｸM" panose="020B0600000000000000" pitchFamily="50" charset="-128"/>
                <a:ea typeface="HGPｺﾞｼｯｸM" panose="020B0600000000000000" pitchFamily="50" charset="-128"/>
              </a:rPr>
              <a:t>（</a:t>
            </a:r>
            <a:r>
              <a:rPr lang="en-US" altLang="ja-JP" sz="1600" dirty="0">
                <a:latin typeface="HGPｺﾞｼｯｸM" panose="020B0600000000000000" pitchFamily="50" charset="-128"/>
                <a:ea typeface="HGPｺﾞｼｯｸM" panose="020B0600000000000000" pitchFamily="50" charset="-128"/>
              </a:rPr>
              <a:t>2025</a:t>
            </a:r>
            <a:r>
              <a:rPr lang="ja-JP" altLang="en-US" sz="1600" dirty="0">
                <a:latin typeface="HGPｺﾞｼｯｸM" panose="020B0600000000000000" pitchFamily="50" charset="-128"/>
                <a:ea typeface="HGPｺﾞｼｯｸM" panose="020B0600000000000000" pitchFamily="50" charset="-128"/>
              </a:rPr>
              <a:t>年度実績）セミナー：</a:t>
            </a:r>
            <a:r>
              <a:rPr lang="en-US" altLang="ja-JP" sz="1600" dirty="0">
                <a:latin typeface="HGPｺﾞｼｯｸM" panose="020B0600000000000000" pitchFamily="50" charset="-128"/>
                <a:ea typeface="HGPｺﾞｼｯｸM" panose="020B0600000000000000" pitchFamily="50" charset="-128"/>
              </a:rPr>
              <a:t>4</a:t>
            </a:r>
            <a:r>
              <a:rPr lang="ja-JP" altLang="en-US" sz="1600" dirty="0">
                <a:latin typeface="HGPｺﾞｼｯｸM" panose="020B0600000000000000" pitchFamily="50" charset="-128"/>
                <a:ea typeface="HGPｺﾞｼｯｸM" panose="020B0600000000000000" pitchFamily="50" charset="-128"/>
              </a:rPr>
              <a:t>回　参加者数</a:t>
            </a:r>
            <a:r>
              <a:rPr lang="en-US" altLang="ja-JP" sz="1600" dirty="0">
                <a:latin typeface="HGPｺﾞｼｯｸM" panose="020B0600000000000000" pitchFamily="50" charset="-128"/>
                <a:ea typeface="HGPｺﾞｼｯｸM" panose="020B0600000000000000" pitchFamily="50" charset="-128"/>
              </a:rPr>
              <a:t>74</a:t>
            </a:r>
            <a:r>
              <a:rPr lang="ja-JP" altLang="en-US" sz="1600" dirty="0">
                <a:latin typeface="HGPｺﾞｼｯｸM" panose="020B0600000000000000" pitchFamily="50" charset="-128"/>
                <a:ea typeface="HGPｺﾞｼｯｸM" panose="020B0600000000000000" pitchFamily="50" charset="-128"/>
              </a:rPr>
              <a:t>人</a:t>
            </a:r>
            <a:endParaRPr kumimoji="1" lang="en-US" altLang="ja-JP" sz="16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CBECD96A-A6C0-E619-08A0-9D2A2BA743C0}"/>
              </a:ext>
            </a:extLst>
          </p:cNvPr>
          <p:cNvSpPr txBox="1"/>
          <p:nvPr/>
        </p:nvSpPr>
        <p:spPr>
          <a:xfrm>
            <a:off x="349437" y="5055342"/>
            <a:ext cx="3118398" cy="400110"/>
          </a:xfrm>
          <a:prstGeom prst="rect">
            <a:avLst/>
          </a:prstGeom>
          <a:solidFill>
            <a:srgbClr val="2DC8FF"/>
          </a:solidFill>
          <a:ln>
            <a:solidFill>
              <a:schemeClr val="tx1"/>
            </a:solidFill>
          </a:ln>
        </p:spPr>
        <p:txBody>
          <a:bodyPr wrap="square" rtlCol="0">
            <a:spAutoFit/>
          </a:bodyPr>
          <a:lstStyle/>
          <a:p>
            <a:pPr lvl="0">
              <a:defRPr/>
            </a:pPr>
            <a:r>
              <a:rPr lang="zh-TW" altLang="en-US" sz="2000" b="1" dirty="0">
                <a:solidFill>
                  <a:prstClr val="white"/>
                </a:solidFill>
                <a:latin typeface="ＭＳ Ｐゴシック" panose="020B0600070205080204" pitchFamily="50" charset="-128"/>
                <a:ea typeface="ＭＳ Ｐゴシック" panose="020B0600070205080204" pitchFamily="50" charset="-128"/>
              </a:rPr>
              <a:t>理工系分野女性応援事業</a:t>
            </a:r>
            <a:endParaRPr kumimoji="1" lang="ja-JP" altLang="en-US" sz="2000" b="1"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576F82-E133-9393-5B82-17EC69F42501}"/>
              </a:ext>
            </a:extLst>
          </p:cNvPr>
          <p:cNvSpPr txBox="1"/>
          <p:nvPr/>
        </p:nvSpPr>
        <p:spPr>
          <a:xfrm>
            <a:off x="285880" y="5477974"/>
            <a:ext cx="9615745" cy="830997"/>
          </a:xfrm>
          <a:prstGeom prst="rect">
            <a:avLst/>
          </a:prstGeom>
          <a:noFill/>
        </p:spPr>
        <p:txBody>
          <a:bodyPr wrap="square">
            <a:spAutoFit/>
          </a:bodyPr>
          <a:lstStyle/>
          <a:p>
            <a:r>
              <a:rPr lang="ja-JP" altLang="en-US" sz="1600" b="0" i="0" dirty="0">
                <a:solidFill>
                  <a:srgbClr val="1C1C1C"/>
                </a:solidFill>
                <a:effectLst/>
                <a:latin typeface="HGPｺﾞｼｯｸM" panose="020B0600000000000000" pitchFamily="50" charset="-128"/>
                <a:ea typeface="HGPｺﾞｼｯｸM" panose="020B0600000000000000" pitchFamily="50" charset="-128"/>
              </a:rPr>
              <a:t>理工系分野の女性比率が低い現状を踏まえ、仕事内容や働き方を知る機会を提供し、性別役割意識を払拭して女子生徒の理工系進路を促進。公益財団法人山田進太郎</a:t>
            </a:r>
            <a:r>
              <a:rPr lang="en-US" altLang="ja-JP" sz="1600" b="0" i="0" dirty="0">
                <a:solidFill>
                  <a:srgbClr val="1C1C1C"/>
                </a:solidFill>
                <a:effectLst/>
                <a:latin typeface="HGPｺﾞｼｯｸM" panose="020B0600000000000000" pitchFamily="50" charset="-128"/>
                <a:ea typeface="HGPｺﾞｼｯｸM" panose="020B0600000000000000" pitchFamily="50" charset="-128"/>
              </a:rPr>
              <a:t>D&amp;I</a:t>
            </a:r>
            <a:r>
              <a:rPr lang="ja-JP" altLang="en-US" sz="1600" b="0" i="0" dirty="0">
                <a:solidFill>
                  <a:srgbClr val="1C1C1C"/>
                </a:solidFill>
                <a:effectLst/>
                <a:latin typeface="HGPｺﾞｼｯｸM" panose="020B0600000000000000" pitchFamily="50" charset="-128"/>
                <a:ea typeface="HGPｺﾞｼｯｸM" panose="020B0600000000000000" pitchFamily="50" charset="-128"/>
              </a:rPr>
              <a:t>財団の「</a:t>
            </a:r>
            <a:r>
              <a:rPr lang="en-US" altLang="ja-JP" sz="1600" b="0" i="0" dirty="0">
                <a:solidFill>
                  <a:srgbClr val="1C1C1C"/>
                </a:solidFill>
                <a:effectLst/>
                <a:latin typeface="HGPｺﾞｼｯｸM" panose="020B0600000000000000" pitchFamily="50" charset="-128"/>
                <a:ea typeface="HGPｺﾞｼｯｸM" panose="020B0600000000000000" pitchFamily="50" charset="-128"/>
              </a:rPr>
              <a:t>Girls Meet STEM</a:t>
            </a:r>
            <a:r>
              <a:rPr lang="ja-JP" altLang="en-US" sz="1600" b="0" i="0" dirty="0">
                <a:solidFill>
                  <a:srgbClr val="1C1C1C"/>
                </a:solidFill>
                <a:effectLst/>
                <a:latin typeface="HGPｺﾞｼｯｸM" panose="020B0600000000000000" pitchFamily="50" charset="-128"/>
                <a:ea typeface="HGPｺﾞｼｯｸM" panose="020B0600000000000000" pitchFamily="50" charset="-128"/>
              </a:rPr>
              <a:t>」と連携し、オフィスツアーや出前講座を実施</a:t>
            </a:r>
            <a:r>
              <a:rPr lang="ja-JP" altLang="en-US" sz="1600" dirty="0">
                <a:solidFill>
                  <a:srgbClr val="1C1C1C"/>
                </a:solidFill>
                <a:latin typeface="HGPｺﾞｼｯｸM" panose="020B0600000000000000" pitchFamily="50" charset="-128"/>
                <a:ea typeface="HGPｺﾞｼｯｸM" panose="020B0600000000000000" pitchFamily="50" charset="-128"/>
              </a:rPr>
              <a:t>する</a:t>
            </a:r>
            <a:r>
              <a:rPr lang="ja-JP" altLang="en-US" sz="1600" b="0" i="0" dirty="0">
                <a:solidFill>
                  <a:srgbClr val="1C1C1C"/>
                </a:solidFill>
                <a:effectLst/>
                <a:latin typeface="HGPｺﾞｼｯｸM" panose="020B0600000000000000" pitchFamily="50" charset="-128"/>
                <a:ea typeface="HGPｺﾞｼｯｸM" panose="020B0600000000000000" pitchFamily="50" charset="-128"/>
              </a:rPr>
              <a:t>。</a:t>
            </a:r>
            <a:endParaRPr lang="ja-JP" altLang="en-US" sz="1600" dirty="0">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327857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p:cNvSpPr txBox="1"/>
          <p:nvPr/>
        </p:nvSpPr>
        <p:spPr>
          <a:xfrm>
            <a:off x="238907" y="812461"/>
            <a:ext cx="4833422" cy="461665"/>
          </a:xfrm>
          <a:prstGeom prst="rect">
            <a:avLst/>
          </a:prstGeom>
          <a:solidFill>
            <a:srgbClr val="2DC8FF"/>
          </a:solidFill>
          <a:ln>
            <a:solidFill>
              <a:schemeClr val="tx1"/>
            </a:solidFill>
          </a:ln>
        </p:spPr>
        <p:txBody>
          <a:bodyPr wrap="square" rtlCol="0">
            <a:spAutoFit/>
          </a:bodyPr>
          <a:lstStyle/>
          <a:p>
            <a:pPr algn="ctr"/>
            <a:r>
              <a:rPr lang="ja-JP" altLang="en-US" sz="2400" b="1" dirty="0">
                <a:solidFill>
                  <a:prstClr val="white"/>
                </a:solidFill>
              </a:rPr>
              <a:t>あいち・ウーマノミクスの推進</a:t>
            </a:r>
            <a:endParaRPr lang="en-US" altLang="ja-JP" b="1" dirty="0">
              <a:solidFill>
                <a:prstClr val="white"/>
              </a:solidFill>
            </a:endParaRPr>
          </a:p>
        </p:txBody>
      </p:sp>
      <p:sp>
        <p:nvSpPr>
          <p:cNvPr id="12" name="テキスト ボックス 1"/>
          <p:cNvSpPr txBox="1"/>
          <p:nvPr/>
        </p:nvSpPr>
        <p:spPr>
          <a:xfrm>
            <a:off x="0" y="-1276"/>
            <a:ext cx="9906000" cy="468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r>
              <a:rPr lang="ja-JP" altLang="en-US" dirty="0"/>
              <a:t>女性の起業等の支援</a:t>
            </a:r>
          </a:p>
        </p:txBody>
      </p:sp>
      <p:sp>
        <p:nvSpPr>
          <p:cNvPr id="10" name="コンテンツ プレースホルダー 2"/>
          <p:cNvSpPr txBox="1">
            <a:spLocks/>
          </p:cNvSpPr>
          <p:nvPr/>
        </p:nvSpPr>
        <p:spPr>
          <a:xfrm>
            <a:off x="238907" y="1317715"/>
            <a:ext cx="9430997" cy="4490884"/>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Font typeface="Arial" panose="020B0604020202020204" pitchFamily="34" charset="0"/>
              <a:buNone/>
            </a:pPr>
            <a:r>
              <a:rPr lang="ja-JP" altLang="en-US" sz="1700" dirty="0"/>
              <a:t>　</a:t>
            </a:r>
            <a:r>
              <a:rPr lang="ja-JP" altLang="en-US" sz="1700" dirty="0">
                <a:latin typeface="HGPｺﾞｼｯｸM" panose="020B0600000000000000" pitchFamily="50" charset="-128"/>
                <a:ea typeface="HGPｺﾞｼｯｸM" panose="020B0600000000000000" pitchFamily="50" charset="-128"/>
              </a:rPr>
              <a:t>女性の本県への定着や女性の活躍を通じた産業の振興等を推進。</a:t>
            </a:r>
            <a:endParaRPr lang="en-US" altLang="ja-JP" sz="1700" dirty="0">
              <a:latin typeface="HGPｺﾞｼｯｸM" panose="020B0600000000000000" pitchFamily="50" charset="-128"/>
              <a:ea typeface="HGPｺﾞｼｯｸM" panose="020B0600000000000000" pitchFamily="50" charset="-128"/>
            </a:endParaRPr>
          </a:p>
          <a:p>
            <a:pPr marL="0" indent="0">
              <a:lnSpc>
                <a:spcPts val="1900"/>
              </a:lnSpc>
              <a:buFont typeface="Arial" panose="020B0604020202020204" pitchFamily="34" charset="0"/>
              <a:buNone/>
            </a:pPr>
            <a:endParaRPr lang="en-US" altLang="ja-JP" sz="1600" dirty="0">
              <a:latin typeface="HGPｺﾞｼｯｸM" panose="020B0600000000000000" pitchFamily="50" charset="-128"/>
              <a:ea typeface="HGPｺﾞｼｯｸM" panose="020B0600000000000000" pitchFamily="50" charset="-128"/>
            </a:endParaRPr>
          </a:p>
          <a:p>
            <a:pPr marL="0" indent="0">
              <a:lnSpc>
                <a:spcPts val="1900"/>
              </a:lnSpc>
              <a:buFont typeface="Arial" panose="020B0604020202020204" pitchFamily="34" charset="0"/>
              <a:buNone/>
            </a:pPr>
            <a:r>
              <a:rPr lang="en-US" altLang="ja-JP" sz="1700" b="1" dirty="0">
                <a:latin typeface="HGPｺﾞｼｯｸM" panose="020B0600000000000000" pitchFamily="50" charset="-128"/>
                <a:ea typeface="HGPｺﾞｼｯｸM" panose="020B0600000000000000" pitchFamily="50" charset="-128"/>
              </a:rPr>
              <a:t>【</a:t>
            </a:r>
            <a:r>
              <a:rPr lang="ja-JP" altLang="en-US" sz="1700" b="1" dirty="0">
                <a:latin typeface="HGPｺﾞｼｯｸM" panose="020B0600000000000000" pitchFamily="50" charset="-128"/>
                <a:ea typeface="HGPｺﾞｼｯｸM" panose="020B0600000000000000" pitchFamily="50" charset="-128"/>
              </a:rPr>
              <a:t>あいち・ウーマノミクス研究会の開催</a:t>
            </a:r>
            <a:r>
              <a:rPr lang="en-US" altLang="ja-JP" sz="1700" b="1" dirty="0">
                <a:latin typeface="HGPｺﾞｼｯｸM" panose="020B0600000000000000" pitchFamily="50" charset="-128"/>
                <a:ea typeface="HGPｺﾞｼｯｸM" panose="020B0600000000000000" pitchFamily="50" charset="-128"/>
              </a:rPr>
              <a:t>】</a:t>
            </a:r>
          </a:p>
          <a:p>
            <a:pPr marL="0" indent="0">
              <a:lnSpc>
                <a:spcPts val="1900"/>
              </a:lnSpc>
              <a:buFont typeface="Arial" panose="020B0604020202020204" pitchFamily="34" charset="0"/>
              <a:buNone/>
            </a:pPr>
            <a:r>
              <a:rPr lang="ja-JP" altLang="en-US" sz="1700" dirty="0">
                <a:latin typeface="HGPｺﾞｼｯｸM" panose="020B0600000000000000" pitchFamily="50" charset="-128"/>
                <a:ea typeface="HGPｺﾞｼｯｸM" panose="020B0600000000000000" pitchFamily="50" charset="-128"/>
              </a:rPr>
              <a:t>　</a:t>
            </a:r>
            <a:r>
              <a:rPr lang="ja-JP" altLang="en-US" sz="1600" dirty="0">
                <a:latin typeface="HGPｺﾞｼｯｸM" panose="020B0600000000000000" pitchFamily="50" charset="-128"/>
                <a:ea typeface="HGPｺﾞｼｯｸM" panose="020B0600000000000000" pitchFamily="50" charset="-128"/>
              </a:rPr>
              <a:t>女性活躍・雇用の促進を実現するため、現状、課題、取組の方向性について意見交換</a:t>
            </a:r>
            <a:endParaRPr lang="en-US" altLang="ja-JP" sz="1700" dirty="0">
              <a:latin typeface="HGPｺﾞｼｯｸM" panose="020B0600000000000000" pitchFamily="50" charset="-128"/>
              <a:ea typeface="HGPｺﾞｼｯｸM" panose="020B0600000000000000" pitchFamily="50" charset="-128"/>
            </a:endParaRPr>
          </a:p>
        </p:txBody>
      </p:sp>
      <p:sp>
        <p:nvSpPr>
          <p:cNvPr id="4" name="テキスト ボックス 3">
            <a:extLst>
              <a:ext uri="{FF2B5EF4-FFF2-40B4-BE49-F238E27FC236}">
                <a16:creationId xmlns:a16="http://schemas.microsoft.com/office/drawing/2014/main" id="{CBEF41DF-BD5E-B1C4-05B0-CEE7DCBB578C}"/>
              </a:ext>
            </a:extLst>
          </p:cNvPr>
          <p:cNvSpPr txBox="1"/>
          <p:nvPr/>
        </p:nvSpPr>
        <p:spPr>
          <a:xfrm>
            <a:off x="6032465" y="5816002"/>
            <a:ext cx="2835315" cy="307777"/>
          </a:xfrm>
          <a:prstGeom prst="rect">
            <a:avLst/>
          </a:prstGeom>
          <a:noFill/>
        </p:spPr>
        <p:txBody>
          <a:bodyPr wrap="square">
            <a:spAutoFit/>
          </a:bodyPr>
          <a:lstStyle/>
          <a:p>
            <a:pPr algn="ctr">
              <a:defRPr/>
            </a:pPr>
            <a:r>
              <a:rPr lang="ja-JP" altLang="en-US" sz="1400" dirty="0">
                <a:ea typeface="ＭＳ Ｐゴシック" pitchFamily="50" charset="-128"/>
              </a:rPr>
              <a:t>女性起業家セミナー</a:t>
            </a:r>
            <a:endParaRPr lang="en-US" altLang="ja-JP" sz="1400" dirty="0">
              <a:ea typeface="ＭＳ Ｐゴシック" pitchFamily="50" charset="-128"/>
            </a:endParaRPr>
          </a:p>
        </p:txBody>
      </p:sp>
      <p:sp>
        <p:nvSpPr>
          <p:cNvPr id="5" name="テキスト ボックス 4">
            <a:extLst>
              <a:ext uri="{FF2B5EF4-FFF2-40B4-BE49-F238E27FC236}">
                <a16:creationId xmlns:a16="http://schemas.microsoft.com/office/drawing/2014/main" id="{EA3BE258-33F8-A033-0EF2-A7D4D7DA15B1}"/>
              </a:ext>
            </a:extLst>
          </p:cNvPr>
          <p:cNvSpPr txBox="1"/>
          <p:nvPr/>
        </p:nvSpPr>
        <p:spPr>
          <a:xfrm>
            <a:off x="256794" y="3210362"/>
            <a:ext cx="4815535" cy="400110"/>
          </a:xfrm>
          <a:prstGeom prst="rect">
            <a:avLst/>
          </a:prstGeom>
          <a:solidFill>
            <a:srgbClr val="2DC8FF"/>
          </a:solidFill>
          <a:ln>
            <a:solidFill>
              <a:schemeClr val="tx1"/>
            </a:solidFill>
          </a:ln>
        </p:spPr>
        <p:txBody>
          <a:bodyPr wrap="square" rtlCol="0">
            <a:spAutoFit/>
          </a:bodyPr>
          <a:lstStyle/>
          <a:p>
            <a:pPr algn="ctr"/>
            <a:r>
              <a:rPr lang="ja-JP" altLang="en-US" sz="2000" b="1" dirty="0">
                <a:solidFill>
                  <a:prstClr val="white"/>
                </a:solidFill>
              </a:rPr>
              <a:t>「創業プラザあいち」での起業支援</a:t>
            </a:r>
            <a:endParaRPr lang="en-US" altLang="ja-JP" sz="2000" b="1" dirty="0">
              <a:solidFill>
                <a:prstClr val="white"/>
              </a:solidFill>
            </a:endParaRPr>
          </a:p>
        </p:txBody>
      </p:sp>
      <p:sp>
        <p:nvSpPr>
          <p:cNvPr id="7" name="コンテンツ プレースホルダー 2">
            <a:extLst>
              <a:ext uri="{FF2B5EF4-FFF2-40B4-BE49-F238E27FC236}">
                <a16:creationId xmlns:a16="http://schemas.microsoft.com/office/drawing/2014/main" id="{BD6EEB8C-6E6A-D4D5-14C6-516544671D8E}"/>
              </a:ext>
            </a:extLst>
          </p:cNvPr>
          <p:cNvSpPr txBox="1">
            <a:spLocks/>
          </p:cNvSpPr>
          <p:nvPr/>
        </p:nvSpPr>
        <p:spPr>
          <a:xfrm>
            <a:off x="308780" y="3291153"/>
            <a:ext cx="9430997" cy="5742346"/>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Font typeface="Arial" panose="020B0604020202020204" pitchFamily="34" charset="0"/>
              <a:buNone/>
            </a:pP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endParaRPr lang="en-US" altLang="ja-JP" sz="1800" dirty="0">
              <a:latin typeface="HGPｺﾞｼｯｸM" panose="020B0600000000000000" pitchFamily="50" charset="-128"/>
              <a:ea typeface="HGPｺﾞｼｯｸM" panose="020B0600000000000000" pitchFamily="50" charset="-128"/>
            </a:endParaRPr>
          </a:p>
          <a:p>
            <a:pPr>
              <a:lnSpc>
                <a:spcPts val="1900"/>
              </a:lnSpc>
              <a:buFont typeface="HGPｺﾞｼｯｸM" panose="020B0600000000000000" pitchFamily="50" charset="-128"/>
              <a:buChar char="○"/>
            </a:pPr>
            <a:r>
              <a:rPr lang="ja-JP" altLang="en-US" sz="1800" dirty="0">
                <a:latin typeface="HGPｺﾞｼｯｸM" panose="020B0600000000000000" pitchFamily="50" charset="-128"/>
                <a:ea typeface="HGPｺﾞｼｯｸM" panose="020B0600000000000000" pitchFamily="50" charset="-128"/>
              </a:rPr>
              <a:t>創業予定者向けに創業準備スペースと</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r>
              <a:rPr lang="ja-JP" altLang="en-US" sz="1800" dirty="0">
                <a:latin typeface="HGPｺﾞｼｯｸM" panose="020B0600000000000000" pitchFamily="50" charset="-128"/>
                <a:ea typeface="HGPｺﾞｼｯｸM" panose="020B0600000000000000" pitchFamily="50" charset="-128"/>
              </a:rPr>
              <a:t>　　専門家への相談や創業仲間と交流する場を提供</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endParaRPr lang="en-US" altLang="ja-JP" sz="1800" dirty="0">
              <a:latin typeface="HGPｺﾞｼｯｸM" panose="020B0600000000000000" pitchFamily="50" charset="-128"/>
              <a:ea typeface="HGPｺﾞｼｯｸM" panose="020B0600000000000000" pitchFamily="50" charset="-128"/>
            </a:endParaRPr>
          </a:p>
          <a:p>
            <a:pPr>
              <a:lnSpc>
                <a:spcPts val="1900"/>
              </a:lnSpc>
              <a:buFont typeface="HGPｺﾞｼｯｸM" panose="020B0600000000000000" pitchFamily="50" charset="-128"/>
              <a:buChar char="○"/>
            </a:pPr>
            <a:r>
              <a:rPr lang="ja-JP" altLang="en-US" sz="1800" dirty="0">
                <a:latin typeface="HGPｺﾞｼｯｸM" panose="020B0600000000000000" pitchFamily="50" charset="-128"/>
                <a:ea typeface="HGPｺﾞｼｯｸM" panose="020B0600000000000000" pitchFamily="50" charset="-128"/>
              </a:rPr>
              <a:t>創業に必要な知識やノウハウをセミナーや</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r>
              <a:rPr lang="ja-JP" altLang="en-US" sz="1800" dirty="0">
                <a:latin typeface="HGPｺﾞｼｯｸM" panose="020B0600000000000000" pitchFamily="50" charset="-128"/>
                <a:ea typeface="HGPｺﾞｼｯｸM" panose="020B0600000000000000" pitchFamily="50" charset="-128"/>
              </a:rPr>
              <a:t>　  ワークショップ形式で学ぶ「あいち創業ゼミ」を開講</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endParaRPr lang="en-US" altLang="ja-JP" sz="1800" dirty="0">
              <a:latin typeface="HGPｺﾞｼｯｸM" panose="020B0600000000000000" pitchFamily="50" charset="-128"/>
              <a:ea typeface="HGPｺﾞｼｯｸM" panose="020B0600000000000000" pitchFamily="50" charset="-128"/>
            </a:endParaRPr>
          </a:p>
          <a:p>
            <a:pPr>
              <a:lnSpc>
                <a:spcPts val="1900"/>
              </a:lnSpc>
              <a:buFont typeface="HGPｺﾞｼｯｸM" panose="020B0600000000000000" pitchFamily="50" charset="-128"/>
              <a:buChar char="○"/>
            </a:pPr>
            <a:r>
              <a:rPr lang="ja-JP" altLang="en-US" sz="1800" dirty="0">
                <a:latin typeface="HGPｺﾞｼｯｸM" panose="020B0600000000000000" pitchFamily="50" charset="-128"/>
                <a:ea typeface="HGPｺﾞｼｯｸM" panose="020B0600000000000000" pitchFamily="50" charset="-128"/>
              </a:rPr>
              <a:t>愛知県内で起業を目指す女性及び女性起業家を</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r>
              <a:rPr lang="ja-JP" altLang="en-US" sz="1800" dirty="0">
                <a:latin typeface="HGPｺﾞｼｯｸM" panose="020B0600000000000000" pitchFamily="50" charset="-128"/>
                <a:ea typeface="HGPｺﾞｼｯｸM" panose="020B0600000000000000" pitchFamily="50" charset="-128"/>
              </a:rPr>
              <a:t>　　対象とした「女性起業家セミナ</a:t>
            </a:r>
            <a:r>
              <a:rPr lang="ja-JP" altLang="en-US" sz="1800" b="1" dirty="0">
                <a:latin typeface="HGPｺﾞｼｯｸM" panose="020B0600000000000000" pitchFamily="50" charset="-128"/>
                <a:ea typeface="HGPｺﾞｼｯｸM" panose="020B0600000000000000" pitchFamily="50" charset="-128"/>
              </a:rPr>
              <a:t>ー</a:t>
            </a:r>
            <a:r>
              <a:rPr lang="ja-JP" altLang="en-US" sz="1800" dirty="0">
                <a:latin typeface="HGPｺﾞｼｯｸM" panose="020B0600000000000000" pitchFamily="50" charset="-128"/>
                <a:ea typeface="HGPｺﾞｼｯｸM" panose="020B0600000000000000" pitchFamily="50" charset="-128"/>
              </a:rPr>
              <a:t>」を毎年実施</a:t>
            </a:r>
            <a:endParaRPr lang="en-US" altLang="ja-JP" sz="1800" dirty="0">
              <a:latin typeface="HGPｺﾞｼｯｸM" panose="020B0600000000000000" pitchFamily="50" charset="-128"/>
              <a:ea typeface="HGPｺﾞｼｯｸM" panose="020B0600000000000000" pitchFamily="50" charset="-128"/>
            </a:endParaRPr>
          </a:p>
          <a:p>
            <a:pPr marL="0" indent="0">
              <a:lnSpc>
                <a:spcPts val="1900"/>
              </a:lnSpc>
              <a:buNone/>
            </a:pPr>
            <a:endParaRPr lang="en-US" altLang="ja-JP" sz="1800" dirty="0">
              <a:latin typeface="HGPｺﾞｼｯｸM" panose="020B0600000000000000" pitchFamily="50" charset="-128"/>
              <a:ea typeface="HGPｺﾞｼｯｸM" panose="020B0600000000000000" pitchFamily="50" charset="-128"/>
            </a:endParaRPr>
          </a:p>
          <a:p>
            <a:pPr marL="0" indent="0">
              <a:lnSpc>
                <a:spcPts val="1700"/>
              </a:lnSpc>
              <a:buFont typeface="Arial" panose="020B0604020202020204" pitchFamily="34" charset="0"/>
              <a:buNone/>
            </a:pPr>
            <a:endParaRPr lang="en-US" altLang="ja-JP" sz="1600" dirty="0">
              <a:latin typeface="HGPｺﾞｼｯｸM" panose="020B0600000000000000" pitchFamily="50" charset="-128"/>
              <a:ea typeface="HGPｺﾞｼｯｸM" panose="020B0600000000000000" pitchFamily="50" charset="-128"/>
            </a:endParaRPr>
          </a:p>
          <a:p>
            <a:pPr marL="0" indent="0">
              <a:lnSpc>
                <a:spcPts val="1700"/>
              </a:lnSpc>
              <a:buNone/>
            </a:pPr>
            <a:endParaRPr lang="en-US" altLang="ja-JP" sz="1600" dirty="0">
              <a:latin typeface="HGPｺﾞｼｯｸM" panose="020B0600000000000000" pitchFamily="50" charset="-128"/>
              <a:ea typeface="HGPｺﾞｼｯｸM" panose="020B0600000000000000" pitchFamily="50" charset="-128"/>
            </a:endParaRPr>
          </a:p>
        </p:txBody>
      </p:sp>
      <p:pic>
        <p:nvPicPr>
          <p:cNvPr id="8" name="図 7">
            <a:extLst>
              <a:ext uri="{FF2B5EF4-FFF2-40B4-BE49-F238E27FC236}">
                <a16:creationId xmlns:a16="http://schemas.microsoft.com/office/drawing/2014/main" id="{8B3FEB17-D632-269A-E72A-183F94FA587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00877" y="3364911"/>
            <a:ext cx="3228468" cy="2309632"/>
          </a:xfrm>
          <a:prstGeom prst="rect">
            <a:avLst/>
          </a:prstGeom>
        </p:spPr>
      </p:pic>
      <p:sp>
        <p:nvSpPr>
          <p:cNvPr id="3" name="スライド番号プレースホルダー 2">
            <a:extLst>
              <a:ext uri="{FF2B5EF4-FFF2-40B4-BE49-F238E27FC236}">
                <a16:creationId xmlns:a16="http://schemas.microsoft.com/office/drawing/2014/main" id="{98C94A43-3F26-0E94-DEE0-E6A2F13CC5F3}"/>
              </a:ext>
            </a:extLst>
          </p:cNvPr>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30</a:t>
            </a:fld>
            <a:endParaRPr lang="ja-JP" altLang="en-US" dirty="0">
              <a:solidFill>
                <a:prstClr val="black">
                  <a:tint val="75000"/>
                </a:prstClr>
              </a:solidFill>
            </a:endParaRPr>
          </a:p>
        </p:txBody>
      </p:sp>
    </p:spTree>
    <p:extLst>
      <p:ext uri="{BB962C8B-B14F-4D97-AF65-F5344CB8AC3E}">
        <p14:creationId xmlns:p14="http://schemas.microsoft.com/office/powerpoint/2010/main" val="1297777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
          <p:cNvSpPr txBox="1"/>
          <p:nvPr/>
        </p:nvSpPr>
        <p:spPr>
          <a:xfrm>
            <a:off x="0" y="-1276"/>
            <a:ext cx="9906000" cy="468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r>
              <a:rPr lang="ja-JP" altLang="en-US" dirty="0"/>
              <a:t>女性の再就職及び起業の支援</a:t>
            </a:r>
          </a:p>
        </p:txBody>
      </p:sp>
      <p:sp>
        <p:nvSpPr>
          <p:cNvPr id="3" name="テキスト ボックス 2">
            <a:extLst>
              <a:ext uri="{FF2B5EF4-FFF2-40B4-BE49-F238E27FC236}">
                <a16:creationId xmlns:a16="http://schemas.microsoft.com/office/drawing/2014/main" id="{4EAB62E6-39F7-1222-DD78-B3A2FB833060}"/>
              </a:ext>
            </a:extLst>
          </p:cNvPr>
          <p:cNvSpPr txBox="1"/>
          <p:nvPr/>
        </p:nvSpPr>
        <p:spPr>
          <a:xfrm>
            <a:off x="313409" y="674937"/>
            <a:ext cx="3429475" cy="461665"/>
          </a:xfrm>
          <a:prstGeom prst="rect">
            <a:avLst/>
          </a:prstGeom>
          <a:solidFill>
            <a:srgbClr val="2DC8FF"/>
          </a:solidFill>
          <a:ln>
            <a:solidFill>
              <a:schemeClr val="tx1"/>
            </a:solidFill>
          </a:ln>
        </p:spPr>
        <p:txBody>
          <a:bodyPr wrap="square" rtlCol="0">
            <a:spAutoFit/>
          </a:bodyPr>
          <a:lstStyle/>
          <a:p>
            <a:pPr algn="ctr"/>
            <a:r>
              <a:rPr lang="en-US" altLang="ja-JP" sz="2400" b="1" dirty="0">
                <a:solidFill>
                  <a:prstClr val="white"/>
                </a:solidFill>
              </a:rPr>
              <a:t>STATION</a:t>
            </a:r>
            <a:r>
              <a:rPr lang="ja-JP" altLang="en-US" sz="2400" b="1" dirty="0">
                <a:solidFill>
                  <a:prstClr val="white"/>
                </a:solidFill>
              </a:rPr>
              <a:t> </a:t>
            </a:r>
            <a:r>
              <a:rPr lang="en-US" altLang="ja-JP" sz="2400" b="1" dirty="0">
                <a:solidFill>
                  <a:prstClr val="white"/>
                </a:solidFill>
              </a:rPr>
              <a:t>Ai</a:t>
            </a:r>
          </a:p>
        </p:txBody>
      </p:sp>
      <p:sp>
        <p:nvSpPr>
          <p:cNvPr id="7" name="テキスト ボックス 6">
            <a:extLst>
              <a:ext uri="{FF2B5EF4-FFF2-40B4-BE49-F238E27FC236}">
                <a16:creationId xmlns:a16="http://schemas.microsoft.com/office/drawing/2014/main" id="{3360CDE6-C96C-5306-21B2-223E22930DC0}"/>
              </a:ext>
            </a:extLst>
          </p:cNvPr>
          <p:cNvSpPr txBox="1"/>
          <p:nvPr/>
        </p:nvSpPr>
        <p:spPr>
          <a:xfrm>
            <a:off x="318607" y="1258296"/>
            <a:ext cx="5804523" cy="1754326"/>
          </a:xfrm>
          <a:prstGeom prst="rect">
            <a:avLst/>
          </a:prstGeom>
          <a:noFill/>
        </p:spPr>
        <p:txBody>
          <a:bodyPr wrap="square">
            <a:spAutoFit/>
          </a:bodyPr>
          <a:lstStyle/>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〇　日本最大のスタートアップ支援拠点として、フランスの「</a:t>
            </a:r>
            <a:r>
              <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rPr>
              <a:t>STATION</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rPr>
              <a:t>F</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」を</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モデル</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にダイバーシティを推進</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endPar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rPr>
              <a:t>※</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メンバーの</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スタートアップ中、女性が代表のものは</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約</a:t>
            </a:r>
            <a:r>
              <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rPr>
              <a:t>12</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a:t>
            </a:r>
            <a:r>
              <a:rPr lang="en-US" altLang="zh-TW" kern="100" dirty="0">
                <a:latin typeface="HGPｺﾞｼｯｸM" panose="020B0600000000000000" pitchFamily="50" charset="-128"/>
                <a:ea typeface="HGPｺﾞｼｯｸM" panose="020B0600000000000000" pitchFamily="50" charset="-128"/>
                <a:cs typeface="Times New Roman" panose="02020603050405020304" pitchFamily="18" charset="0"/>
              </a:rPr>
              <a:t>202</a:t>
            </a:r>
            <a:r>
              <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rPr>
              <a:t>6</a:t>
            </a:r>
            <a:r>
              <a:rPr lang="zh-TW"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年</a:t>
            </a:r>
            <a:r>
              <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rPr>
              <a:t>3</a:t>
            </a:r>
            <a:r>
              <a:rPr lang="zh-TW"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月</a:t>
            </a:r>
            <a:r>
              <a:rPr lang="en-US" altLang="zh-TW" kern="100" dirty="0">
                <a:latin typeface="HGPｺﾞｼｯｸM" panose="020B0600000000000000" pitchFamily="50" charset="-128"/>
                <a:ea typeface="HGPｺﾞｼｯｸM" panose="020B0600000000000000" pitchFamily="50" charset="-128"/>
                <a:cs typeface="Times New Roman" panose="02020603050405020304" pitchFamily="18" charset="0"/>
              </a:rPr>
              <a:t>31</a:t>
            </a:r>
            <a:r>
              <a:rPr lang="zh-TW"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日現在</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a:t>
            </a:r>
          </a:p>
          <a:p>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AA9B4B5C-9558-206B-B795-33EAFF26D20D}"/>
              </a:ext>
            </a:extLst>
          </p:cNvPr>
          <p:cNvSpPr txBox="1"/>
          <p:nvPr/>
        </p:nvSpPr>
        <p:spPr>
          <a:xfrm>
            <a:off x="3977588" y="717395"/>
            <a:ext cx="5007428" cy="646331"/>
          </a:xfrm>
          <a:prstGeom prst="rect">
            <a:avLst/>
          </a:prstGeom>
          <a:noFill/>
        </p:spPr>
        <p:txBody>
          <a:bodyPr wrap="square">
            <a:spAutoFit/>
          </a:bodyPr>
          <a:lstStyle/>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（２０２４年１０月オープン）</a:t>
            </a:r>
            <a:br>
              <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rPr>
            </a:b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65EBDEC1-A0EF-C0A4-7EAF-3295DCD33A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46653" y="1258296"/>
            <a:ext cx="3162830" cy="1805493"/>
          </a:xfrm>
          <a:prstGeom prst="rect">
            <a:avLst/>
          </a:prstGeom>
          <a:ln>
            <a:noFill/>
          </a:ln>
          <a:effectLst/>
        </p:spPr>
      </p:pic>
      <p:sp>
        <p:nvSpPr>
          <p:cNvPr id="5" name="テキスト ボックス 4">
            <a:extLst>
              <a:ext uri="{FF2B5EF4-FFF2-40B4-BE49-F238E27FC236}">
                <a16:creationId xmlns:a16="http://schemas.microsoft.com/office/drawing/2014/main" id="{53743A21-66D2-BAF6-F3C1-F70B13309603}"/>
              </a:ext>
            </a:extLst>
          </p:cNvPr>
          <p:cNvSpPr txBox="1"/>
          <p:nvPr/>
        </p:nvSpPr>
        <p:spPr>
          <a:xfrm>
            <a:off x="313409" y="3347624"/>
            <a:ext cx="5804523" cy="461665"/>
          </a:xfrm>
          <a:prstGeom prst="rect">
            <a:avLst/>
          </a:prstGeom>
          <a:solidFill>
            <a:srgbClr val="2DC8FF"/>
          </a:solidFill>
          <a:ln>
            <a:solidFill>
              <a:schemeClr val="tx1"/>
            </a:solidFill>
          </a:ln>
        </p:spPr>
        <p:txBody>
          <a:bodyPr wrap="square" rtlCol="0">
            <a:spAutoFit/>
          </a:bodyPr>
          <a:lstStyle/>
          <a:p>
            <a:pPr algn="ctr"/>
            <a:r>
              <a:rPr lang="ja-JP" altLang="en-US" sz="2400" b="1" dirty="0">
                <a:solidFill>
                  <a:prstClr val="white"/>
                </a:solidFill>
              </a:rPr>
              <a:t>スタートアップダイバーシティ推進事業</a:t>
            </a:r>
            <a:endParaRPr lang="en-US" altLang="ja-JP" sz="2400" b="1" dirty="0">
              <a:solidFill>
                <a:prstClr val="white"/>
              </a:solidFill>
            </a:endParaRPr>
          </a:p>
        </p:txBody>
      </p:sp>
      <p:sp>
        <p:nvSpPr>
          <p:cNvPr id="56" name="テキスト ボックス 55">
            <a:extLst>
              <a:ext uri="{FF2B5EF4-FFF2-40B4-BE49-F238E27FC236}">
                <a16:creationId xmlns:a16="http://schemas.microsoft.com/office/drawing/2014/main" id="{60230305-1584-B9CA-E2BA-9194EDB776B5}"/>
              </a:ext>
            </a:extLst>
          </p:cNvPr>
          <p:cNvSpPr txBox="1"/>
          <p:nvPr/>
        </p:nvSpPr>
        <p:spPr>
          <a:xfrm>
            <a:off x="273593" y="3837464"/>
            <a:ext cx="5804523" cy="2862322"/>
          </a:xfrm>
          <a:prstGeom prst="rect">
            <a:avLst/>
          </a:prstGeom>
          <a:noFill/>
        </p:spPr>
        <p:txBody>
          <a:bodyPr wrap="square">
            <a:spAutoFit/>
          </a:bodyPr>
          <a:lstStyle/>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〇　スタートアップ・エコシステムに多様なプレイヤーの</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参入</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を促進することで、イノベーションが生まれやすい</a:t>
            </a:r>
            <a:endPar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　　環境を醸成</a:t>
            </a:r>
            <a:endPar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endPar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〇　</a:t>
            </a:r>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女性起業家の創出・成長支援等、</a:t>
            </a:r>
            <a:endParaRPr lang="en-US" altLang="ja-JP"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　　 現在のスタートアップ・エコシステムに不足する人材を</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３テーマ選定し、参入を促進</a:t>
            </a:r>
          </a:p>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〇　各テーマの目的に沿った事業を、民間事業者から</a:t>
            </a:r>
            <a:endParaRPr lang="en-US" altLang="ja-JP" sz="1800" kern="100" dirty="0">
              <a:latin typeface="HGPｺﾞｼｯｸM" panose="020B0600000000000000" pitchFamily="50" charset="-128"/>
              <a:ea typeface="HGPｺﾞｼｯｸM" panose="020B0600000000000000" pitchFamily="50" charset="-128"/>
              <a:cs typeface="Times New Roman" panose="02020603050405020304" pitchFamily="18" charset="0"/>
            </a:endParaRPr>
          </a:p>
          <a:p>
            <a:r>
              <a:rPr lang="ja-JP" altLang="en-US" kern="100" dirty="0">
                <a:latin typeface="HGPｺﾞｼｯｸM" panose="020B0600000000000000" pitchFamily="50" charset="-128"/>
                <a:ea typeface="HGPｺﾞｼｯｸM" panose="020B0600000000000000" pitchFamily="50" charset="-128"/>
                <a:cs typeface="Times New Roman" panose="02020603050405020304" pitchFamily="18" charset="0"/>
              </a:rPr>
              <a:t>　　 </a:t>
            </a:r>
            <a:r>
              <a:rPr lang="ja-JP" altLang="en-US" sz="1800" kern="100" dirty="0">
                <a:latin typeface="HGPｺﾞｼｯｸM" panose="020B0600000000000000" pitchFamily="50" charset="-128"/>
                <a:ea typeface="HGPｺﾞｼｯｸM" panose="020B0600000000000000" pitchFamily="50" charset="-128"/>
                <a:cs typeface="Times New Roman" panose="02020603050405020304" pitchFamily="18" charset="0"/>
              </a:rPr>
              <a:t>公募し、最も優良な提案を実施</a:t>
            </a:r>
          </a:p>
        </p:txBody>
      </p:sp>
      <p:sp>
        <p:nvSpPr>
          <p:cNvPr id="2" name="テキスト ボックス 1">
            <a:extLst>
              <a:ext uri="{FF2B5EF4-FFF2-40B4-BE49-F238E27FC236}">
                <a16:creationId xmlns:a16="http://schemas.microsoft.com/office/drawing/2014/main" id="{B100952E-C275-6F89-60D1-E0055E6CA2EC}"/>
              </a:ext>
            </a:extLst>
          </p:cNvPr>
          <p:cNvSpPr txBox="1"/>
          <p:nvPr/>
        </p:nvSpPr>
        <p:spPr>
          <a:xfrm>
            <a:off x="7001741" y="3872562"/>
            <a:ext cx="2988009" cy="487670"/>
          </a:xfrm>
          <a:prstGeom prst="rect">
            <a:avLst/>
          </a:prstGeom>
          <a:noFill/>
        </p:spPr>
        <p:txBody>
          <a:bodyPr wrap="square" rtlCol="0" anchor="ctr" anchorCtr="1">
            <a:noAutofit/>
          </a:bodyP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女性起業家</a:t>
            </a:r>
            <a:r>
              <a:rPr lang="ja-JP" altLang="en-US" sz="1600" b="1" dirty="0">
                <a:latin typeface="Meiryo UI" panose="020B0604030504040204" pitchFamily="50" charset="-128"/>
                <a:ea typeface="Meiryo UI" panose="020B0604030504040204" pitchFamily="50" charset="-128"/>
              </a:rPr>
              <a:t>の創出・成長支援等</a:t>
            </a:r>
            <a:endParaRPr lang="en-US" altLang="ja-JP" sz="1600" b="1" dirty="0">
              <a:latin typeface="Meiryo UI" panose="020B0604030504040204" pitchFamily="50" charset="-128"/>
              <a:ea typeface="Meiryo UI" panose="020B0604030504040204" pitchFamily="50" charset="-128"/>
            </a:endParaRPr>
          </a:p>
          <a:p>
            <a:pPr algn="ctr"/>
            <a:r>
              <a:rPr kumimoji="1" lang="ja-JP" altLang="en-US" sz="1600" dirty="0">
                <a:latin typeface="Meiryo UI" panose="020B0604030504040204" pitchFamily="50" charset="-128"/>
                <a:ea typeface="Meiryo UI" panose="020B0604030504040204" pitchFamily="50" charset="-128"/>
              </a:rPr>
              <a:t>３テーマを選定</a:t>
            </a:r>
            <a:endParaRPr kumimoji="1" lang="en-US" altLang="ja-JP" sz="16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29C834E0-D8DE-EFEF-805C-7E0E3383D1AE}"/>
              </a:ext>
            </a:extLst>
          </p:cNvPr>
          <p:cNvSpPr txBox="1"/>
          <p:nvPr/>
        </p:nvSpPr>
        <p:spPr>
          <a:xfrm>
            <a:off x="6672894" y="5912558"/>
            <a:ext cx="2553060" cy="509498"/>
          </a:xfrm>
          <a:prstGeom prst="rect">
            <a:avLst/>
          </a:prstGeom>
          <a:solidFill>
            <a:srgbClr val="097FC1"/>
          </a:solidFill>
        </p:spPr>
        <p:txBody>
          <a:bodyPr vert="horz" wrap="square" rtlCol="0">
            <a:spAutoFit/>
          </a:bodyPr>
          <a:lstStyle/>
          <a:p>
            <a:pPr algn="ctr">
              <a:lnSpc>
                <a:spcPts val="1700"/>
              </a:lnSpc>
            </a:pPr>
            <a:r>
              <a:rPr lang="ja-JP" altLang="en-US" sz="1400" b="1" dirty="0">
                <a:solidFill>
                  <a:schemeClr val="bg1"/>
                </a:solidFill>
                <a:latin typeface="Meiryo UI" panose="020B0604030504040204" pitchFamily="50" charset="-128"/>
                <a:ea typeface="Meiryo UI" panose="020B0604030504040204" pitchFamily="50" charset="-128"/>
              </a:rPr>
              <a:t>多様な人材と支援者を</a:t>
            </a:r>
            <a:endParaRPr lang="en-US" altLang="ja-JP" sz="1400" b="1" dirty="0">
              <a:solidFill>
                <a:schemeClr val="bg1"/>
              </a:solidFill>
              <a:latin typeface="Meiryo UI" panose="020B0604030504040204" pitchFamily="50" charset="-128"/>
              <a:ea typeface="Meiryo UI" panose="020B0604030504040204" pitchFamily="50" charset="-128"/>
            </a:endParaRPr>
          </a:p>
          <a:p>
            <a:pPr algn="ctr">
              <a:lnSpc>
                <a:spcPts val="1700"/>
              </a:lnSpc>
            </a:pPr>
            <a:r>
              <a:rPr lang="en-US" altLang="ja-JP" sz="1400" b="1" dirty="0">
                <a:solidFill>
                  <a:schemeClr val="bg1"/>
                </a:solidFill>
                <a:latin typeface="Meiryo UI" panose="020B0604030504040204" pitchFamily="50" charset="-128"/>
                <a:ea typeface="Meiryo UI" panose="020B0604030504040204" pitchFamily="50" charset="-128"/>
              </a:rPr>
              <a:t>STATION</a:t>
            </a:r>
            <a:r>
              <a:rPr lang="ja-JP" altLang="en-US" sz="1400" b="1" dirty="0">
                <a:solidFill>
                  <a:schemeClr val="bg1"/>
                </a:solidFill>
                <a:latin typeface="Meiryo UI" panose="020B0604030504040204" pitchFamily="50" charset="-128"/>
                <a:ea typeface="Meiryo UI" panose="020B0604030504040204" pitchFamily="50" charset="-128"/>
              </a:rPr>
              <a:t> </a:t>
            </a:r>
            <a:r>
              <a:rPr lang="en-US" altLang="ja-JP" sz="1400" b="1" dirty="0">
                <a:solidFill>
                  <a:schemeClr val="bg1"/>
                </a:solidFill>
                <a:latin typeface="Meiryo UI" panose="020B0604030504040204" pitchFamily="50" charset="-128"/>
                <a:ea typeface="Meiryo UI" panose="020B0604030504040204" pitchFamily="50" charset="-128"/>
              </a:rPr>
              <a:t>Ai</a:t>
            </a:r>
            <a:r>
              <a:rPr lang="ja-JP" altLang="en-US" sz="1400" b="1" dirty="0">
                <a:solidFill>
                  <a:schemeClr val="bg1"/>
                </a:solidFill>
                <a:latin typeface="Meiryo UI" panose="020B0604030504040204" pitchFamily="50" charset="-128"/>
                <a:ea typeface="Meiryo UI" panose="020B0604030504040204" pitchFamily="50" charset="-128"/>
              </a:rPr>
              <a:t>に誘引</a:t>
            </a:r>
            <a:endParaRPr lang="en-US" altLang="ja-JP" sz="1400" b="1" dirty="0">
              <a:solidFill>
                <a:schemeClr val="bg1"/>
              </a:solidFill>
              <a:latin typeface="Meiryo UI" panose="020B0604030504040204" pitchFamily="50" charset="-128"/>
              <a:ea typeface="Meiryo UI" panose="020B0604030504040204" pitchFamily="50" charset="-128"/>
            </a:endParaRPr>
          </a:p>
        </p:txBody>
      </p:sp>
      <p:sp>
        <p:nvSpPr>
          <p:cNvPr id="10" name="二等辺三角形 9">
            <a:extLst>
              <a:ext uri="{FF2B5EF4-FFF2-40B4-BE49-F238E27FC236}">
                <a16:creationId xmlns:a16="http://schemas.microsoft.com/office/drawing/2014/main" id="{C9721CF1-B972-E680-7846-EBE9E9923B3C}"/>
              </a:ext>
            </a:extLst>
          </p:cNvPr>
          <p:cNvSpPr/>
          <p:nvPr/>
        </p:nvSpPr>
        <p:spPr>
          <a:xfrm rot="10800000">
            <a:off x="7522190" y="5443349"/>
            <a:ext cx="854471" cy="314018"/>
          </a:xfrm>
          <a:prstGeom prst="triangle">
            <a:avLst>
              <a:gd name="adj" fmla="val 46972"/>
            </a:avLst>
          </a:prstGeom>
          <a:solidFill>
            <a:srgbClr val="097F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3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D970BF9-680F-D4BD-32A3-4D1EC090148B}"/>
              </a:ext>
            </a:extLst>
          </p:cNvPr>
          <p:cNvSpPr txBox="1"/>
          <p:nvPr/>
        </p:nvSpPr>
        <p:spPr>
          <a:xfrm>
            <a:off x="6587233" y="4982079"/>
            <a:ext cx="2914853" cy="348239"/>
          </a:xfrm>
          <a:prstGeom prst="rect">
            <a:avLst/>
          </a:prstGeom>
          <a:solidFill>
            <a:srgbClr val="DDD9C3"/>
          </a:solidFill>
        </p:spPr>
        <p:txBody>
          <a:bodyPr vert="horz" wrap="square" rtlCol="0" anchor="ctr" anchorCtr="1">
            <a:noAutofit/>
          </a:bodyPr>
          <a:lstStyle/>
          <a:p>
            <a:pPr algn="ctr">
              <a:lnSpc>
                <a:spcPts val="1700"/>
              </a:lnSpc>
            </a:pPr>
            <a:r>
              <a:rPr lang="ja-JP" altLang="en-US" sz="1500" dirty="0">
                <a:latin typeface="Meiryo UI" panose="020B0604030504040204" pitchFamily="50" charset="-128"/>
                <a:ea typeface="Meiryo UI" panose="020B0604030504040204" pitchFamily="50" charset="-128"/>
              </a:rPr>
              <a:t>各テーマに沿ったプログラムを展開</a:t>
            </a:r>
            <a:endParaRPr lang="en-US" altLang="ja-JP" sz="1500" dirty="0">
              <a:latin typeface="Meiryo UI" panose="020B0604030504040204" pitchFamily="50" charset="-128"/>
              <a:ea typeface="Meiryo UI" panose="020B0604030504040204" pitchFamily="50" charset="-128"/>
            </a:endParaRPr>
          </a:p>
        </p:txBody>
      </p:sp>
      <p:sp>
        <p:nvSpPr>
          <p:cNvPr id="13" name="二等辺三角形 12">
            <a:extLst>
              <a:ext uri="{FF2B5EF4-FFF2-40B4-BE49-F238E27FC236}">
                <a16:creationId xmlns:a16="http://schemas.microsoft.com/office/drawing/2014/main" id="{D817AC08-EE00-558B-9B1F-EFE2833ECD42}"/>
              </a:ext>
            </a:extLst>
          </p:cNvPr>
          <p:cNvSpPr/>
          <p:nvPr/>
        </p:nvSpPr>
        <p:spPr>
          <a:xfrm rot="10800000">
            <a:off x="7522189" y="4516937"/>
            <a:ext cx="854472" cy="348238"/>
          </a:xfrm>
          <a:prstGeom prst="triangle">
            <a:avLst>
              <a:gd name="adj" fmla="val 50000"/>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300">
              <a:latin typeface="Meiryo UI" panose="020B0604030504040204" pitchFamily="50" charset="-128"/>
              <a:ea typeface="Meiryo UI" panose="020B0604030504040204" pitchFamily="50" charset="-128"/>
            </a:endParaRPr>
          </a:p>
        </p:txBody>
      </p:sp>
      <p:pic>
        <p:nvPicPr>
          <p:cNvPr id="14" name="グラフィックス 13" descr="女性のプロフィール 単色塗りつぶし">
            <a:extLst>
              <a:ext uri="{FF2B5EF4-FFF2-40B4-BE49-F238E27FC236}">
                <a16:creationId xmlns:a16="http://schemas.microsoft.com/office/drawing/2014/main" id="{585168D1-BB21-EA91-2086-632D1E65F3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1302" y="3758438"/>
            <a:ext cx="758499" cy="758499"/>
          </a:xfrm>
          <a:prstGeom prst="rect">
            <a:avLst/>
          </a:prstGeom>
        </p:spPr>
      </p:pic>
      <p:sp>
        <p:nvSpPr>
          <p:cNvPr id="6" name="スライド番号プレースホルダー 5">
            <a:extLst>
              <a:ext uri="{FF2B5EF4-FFF2-40B4-BE49-F238E27FC236}">
                <a16:creationId xmlns:a16="http://schemas.microsoft.com/office/drawing/2014/main" id="{381FA6A9-3E94-2360-8BF0-3B07F80992B3}"/>
              </a:ext>
            </a:extLst>
          </p:cNvPr>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31</a:t>
            </a:fld>
            <a:endParaRPr lang="ja-JP" altLang="en-US" dirty="0">
              <a:solidFill>
                <a:prstClr val="black">
                  <a:tint val="75000"/>
                </a:prstClr>
              </a:solidFill>
            </a:endParaRPr>
          </a:p>
        </p:txBody>
      </p:sp>
    </p:spTree>
    <p:extLst>
      <p:ext uri="{BB962C8B-B14F-4D97-AF65-F5344CB8AC3E}">
        <p14:creationId xmlns:p14="http://schemas.microsoft.com/office/powerpoint/2010/main" val="909299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915C7EE5-A45F-92C0-1768-C5A823B81649}"/>
              </a:ext>
            </a:extLst>
          </p:cNvPr>
          <p:cNvGrpSpPr/>
          <p:nvPr/>
        </p:nvGrpSpPr>
        <p:grpSpPr>
          <a:xfrm>
            <a:off x="192912" y="4050431"/>
            <a:ext cx="3178800" cy="2720338"/>
            <a:chOff x="4487182" y="962109"/>
            <a:chExt cx="3178800" cy="2720338"/>
          </a:xfrm>
        </p:grpSpPr>
        <p:sp>
          <p:nvSpPr>
            <p:cNvPr id="26" name="正方形/長方形 25">
              <a:extLst>
                <a:ext uri="{FF2B5EF4-FFF2-40B4-BE49-F238E27FC236}">
                  <a16:creationId xmlns:a16="http://schemas.microsoft.com/office/drawing/2014/main" id="{93507C6E-9909-0ECA-2879-D61E74A14DC4}"/>
                </a:ext>
              </a:extLst>
            </p:cNvPr>
            <p:cNvSpPr/>
            <p:nvPr/>
          </p:nvSpPr>
          <p:spPr>
            <a:xfrm>
              <a:off x="4487182" y="962109"/>
              <a:ext cx="3178800" cy="2714400"/>
            </a:xfrm>
            <a:prstGeom prst="rect">
              <a:avLst/>
            </a:prstGeom>
            <a:gradFill flip="none" rotWithShape="1">
              <a:gsLst>
                <a:gs pos="20000">
                  <a:schemeClr val="accent1"/>
                </a:gs>
                <a:gs pos="70000">
                  <a:schemeClr val="accent1">
                    <a:lumMod val="30000"/>
                    <a:lumOff val="70000"/>
                  </a:schemeClr>
                </a:gs>
                <a:gs pos="65000">
                  <a:schemeClr val="accent1">
                    <a:lumMod val="45000"/>
                    <a:lumOff val="55000"/>
                  </a:schemeClr>
                </a:gs>
                <a:gs pos="50000">
                  <a:schemeClr val="accent1">
                    <a:lumMod val="30000"/>
                    <a:lumOff val="7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 塗りつぶしなし 26">
              <a:extLst>
                <a:ext uri="{FF2B5EF4-FFF2-40B4-BE49-F238E27FC236}">
                  <a16:creationId xmlns:a16="http://schemas.microsoft.com/office/drawing/2014/main" id="{8CB3FAB9-8178-90E6-3B11-8BA62D675FF0}"/>
                </a:ext>
              </a:extLst>
            </p:cNvPr>
            <p:cNvSpPr/>
            <p:nvPr/>
          </p:nvSpPr>
          <p:spPr>
            <a:xfrm>
              <a:off x="4888582" y="1400631"/>
              <a:ext cx="2376000" cy="1896223"/>
            </a:xfrm>
            <a:prstGeom prst="donut">
              <a:avLst>
                <a:gd name="adj" fmla="val 14452"/>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楕円 27">
              <a:extLst>
                <a:ext uri="{FF2B5EF4-FFF2-40B4-BE49-F238E27FC236}">
                  <a16:creationId xmlns:a16="http://schemas.microsoft.com/office/drawing/2014/main" id="{55341E26-7BE5-B628-0291-392C05085F60}"/>
                </a:ext>
              </a:extLst>
            </p:cNvPr>
            <p:cNvSpPr/>
            <p:nvPr/>
          </p:nvSpPr>
          <p:spPr>
            <a:xfrm>
              <a:off x="5371435" y="980742"/>
              <a:ext cx="1368000" cy="1368000"/>
            </a:xfrm>
            <a:prstGeom prst="ellipse">
              <a:avLst/>
            </a:prstGeom>
            <a:solidFill>
              <a:srgbClr val="FFFFCB"/>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FB6A66E4-BCAA-C33B-BCBE-236F36B8DDD9}"/>
                </a:ext>
              </a:extLst>
            </p:cNvPr>
            <p:cNvSpPr/>
            <p:nvPr/>
          </p:nvSpPr>
          <p:spPr>
            <a:xfrm>
              <a:off x="6269524" y="2292676"/>
              <a:ext cx="1368000" cy="1368000"/>
            </a:xfrm>
            <a:prstGeom prst="ellipse">
              <a:avLst/>
            </a:prstGeom>
            <a:solidFill>
              <a:srgbClr val="FFFFCB"/>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A0BA057E-54C2-E798-3D7F-5540BC2EDE48}"/>
                </a:ext>
              </a:extLst>
            </p:cNvPr>
            <p:cNvSpPr/>
            <p:nvPr/>
          </p:nvSpPr>
          <p:spPr>
            <a:xfrm>
              <a:off x="4500964" y="2314447"/>
              <a:ext cx="1368000" cy="1368000"/>
            </a:xfrm>
            <a:prstGeom prst="ellipse">
              <a:avLst/>
            </a:prstGeom>
            <a:solidFill>
              <a:srgbClr val="FFFFCB"/>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sp>
        <p:nvSpPr>
          <p:cNvPr id="4" name="object 2">
            <a:extLst>
              <a:ext uri="{FF2B5EF4-FFF2-40B4-BE49-F238E27FC236}">
                <a16:creationId xmlns:a16="http://schemas.microsoft.com/office/drawing/2014/main" id="{B259DC3E-3859-4BC8-8815-0A59CB4FED45}"/>
              </a:ext>
            </a:extLst>
          </p:cNvPr>
          <p:cNvSpPr txBox="1"/>
          <p:nvPr/>
        </p:nvSpPr>
        <p:spPr>
          <a:xfrm>
            <a:off x="188291" y="839035"/>
            <a:ext cx="9462510" cy="2512800"/>
          </a:xfrm>
          <a:prstGeom prst="rect">
            <a:avLst/>
          </a:prstGeom>
          <a:ln>
            <a:solidFill>
              <a:schemeClr val="tx1"/>
            </a:solidFill>
          </a:ln>
        </p:spPr>
        <p:txBody>
          <a:bodyPr vert="horz" wrap="square" lIns="0" tIns="108000" rIns="0" bIns="0" rtlCol="0">
            <a:spAutoFit/>
          </a:bodyPr>
          <a:lstStyle/>
          <a:p>
            <a:pPr marL="296545">
              <a:spcBef>
                <a:spcPts val="105"/>
              </a:spcBef>
            </a:pPr>
            <a:endParaRPr sz="1450" dirty="0">
              <a:latin typeface="Yu Gothic"/>
              <a:cs typeface="Yu Gothic"/>
            </a:endParaRPr>
          </a:p>
          <a:p>
            <a:pPr marL="12700" indent="1152525">
              <a:lnSpc>
                <a:spcPts val="1800"/>
              </a:lnSpc>
              <a:tabLst>
                <a:tab pos="2167890" algn="l"/>
              </a:tabLst>
            </a:pPr>
            <a:r>
              <a:rPr lang="ja-JP" altLang="en-US" sz="1400" b="1" dirty="0">
                <a:latin typeface="+mn-ea"/>
              </a:rPr>
              <a:t>東三河地域は、進学就職に伴う若年女性の大都市圏への転出超過が顕著。</a:t>
            </a:r>
            <a:endParaRPr lang="en-US" altLang="ja-JP" sz="1400" b="1" dirty="0">
              <a:latin typeface="+mn-ea"/>
            </a:endParaRPr>
          </a:p>
          <a:p>
            <a:pPr marL="12700" indent="1152525">
              <a:lnSpc>
                <a:spcPts val="1800"/>
              </a:lnSpc>
              <a:tabLst>
                <a:tab pos="2167890" algn="l"/>
              </a:tabLst>
            </a:pPr>
            <a:r>
              <a:rPr lang="ja-JP" altLang="en-US" sz="1400" b="1" dirty="0">
                <a:latin typeface="+mn-ea"/>
                <a:cs typeface="Microsoft YaHei UI"/>
              </a:rPr>
              <a:t>フェムテック産業</a:t>
            </a:r>
            <a:r>
              <a:rPr lang="en-US" altLang="ja-JP" sz="1050" b="1" dirty="0">
                <a:latin typeface="+mn-ea"/>
                <a:cs typeface="Microsoft YaHei UI"/>
              </a:rPr>
              <a:t>※</a:t>
            </a:r>
            <a:r>
              <a:rPr lang="ja-JP" altLang="en-US" sz="1400" b="1" dirty="0">
                <a:latin typeface="+mn-ea"/>
                <a:cs typeface="Microsoft YaHei UI"/>
              </a:rPr>
              <a:t>の市場規模が拡大する一方、</a:t>
            </a:r>
            <a:r>
              <a:rPr lang="ja-JP" altLang="en-US" sz="1400" b="1" dirty="0">
                <a:latin typeface="+mn-ea"/>
              </a:rPr>
              <a:t>自治体による支援は限定的。</a:t>
            </a:r>
            <a:endParaRPr lang="en-US" altLang="ja-JP" sz="1400" b="1" dirty="0">
              <a:latin typeface="+mn-ea"/>
            </a:endParaRPr>
          </a:p>
          <a:p>
            <a:pPr marL="12700" indent="1152525">
              <a:lnSpc>
                <a:spcPts val="1300"/>
              </a:lnSpc>
              <a:tabLst>
                <a:tab pos="2167890" algn="l"/>
              </a:tabLst>
            </a:pPr>
            <a:r>
              <a:rPr lang="en-US" altLang="ja-JP" sz="1100" b="1" spc="-150" dirty="0">
                <a:latin typeface="+mn-ea"/>
                <a:cs typeface="Microsoft YaHei UI"/>
              </a:rPr>
              <a:t>※</a:t>
            </a:r>
            <a:r>
              <a:rPr lang="ja-JP" altLang="en-US" sz="1100" b="1" spc="-150" dirty="0">
                <a:latin typeface="+mn-ea"/>
                <a:cs typeface="Microsoft YaHei UI"/>
              </a:rPr>
              <a:t>フェムテック商品の例：吸水ショーツ、骨盤底筋トレーニング機器、デリケートゾーンケア商品等</a:t>
            </a:r>
            <a:endParaRPr lang="en-US" altLang="ja-JP" sz="1100" b="1" spc="-150" dirty="0">
              <a:latin typeface="+mn-ea"/>
              <a:cs typeface="Microsoft YaHei UI"/>
            </a:endParaRPr>
          </a:p>
          <a:p>
            <a:pPr marL="12700" indent="2584450">
              <a:lnSpc>
                <a:spcPts val="1000"/>
              </a:lnSpc>
              <a:tabLst>
                <a:tab pos="2167890" algn="l"/>
              </a:tabLst>
            </a:pPr>
            <a:endParaRPr lang="en-US" altLang="ja-JP" sz="1100" b="1" spc="-150" dirty="0">
              <a:latin typeface="+mn-ea"/>
            </a:endParaRPr>
          </a:p>
          <a:p>
            <a:pPr marL="1165225">
              <a:lnSpc>
                <a:spcPts val="1800"/>
              </a:lnSpc>
              <a:spcAft>
                <a:spcPts val="600"/>
              </a:spcAft>
              <a:tabLst>
                <a:tab pos="2167890" algn="l"/>
              </a:tabLst>
            </a:pPr>
            <a:r>
              <a:rPr lang="ja-JP" altLang="en-US" sz="1400" b="1" dirty="0">
                <a:latin typeface="+mn-ea"/>
              </a:rPr>
              <a:t>東三河県庁がフェムテック商品開発事業者の伴走支援や販路拡大に取り組み、</a:t>
            </a:r>
            <a:endParaRPr lang="en-US" altLang="ja-JP" sz="1400" b="1" dirty="0">
              <a:latin typeface="+mn-ea"/>
            </a:endParaRPr>
          </a:p>
          <a:p>
            <a:pPr marL="1165225">
              <a:lnSpc>
                <a:spcPts val="1200"/>
              </a:lnSpc>
              <a:spcAft>
                <a:spcPts val="600"/>
              </a:spcAft>
              <a:tabLst>
                <a:tab pos="2167890" algn="l"/>
              </a:tabLst>
            </a:pPr>
            <a:r>
              <a:rPr lang="ja-JP" altLang="en-US" sz="1400" b="1" dirty="0">
                <a:latin typeface="+mn-ea"/>
                <a:cs typeface="Microsoft YaHei UI"/>
              </a:rPr>
              <a:t>既存事業者の新産業分野進出、新規事業者の創出、女性のやりがい醸成や活躍、地元雇用を促進。</a:t>
            </a:r>
            <a:endParaRPr lang="ja-JP" altLang="en-US" sz="1400" b="1" dirty="0">
              <a:latin typeface="+mn-ea"/>
            </a:endParaRPr>
          </a:p>
          <a:p>
            <a:pPr marL="1165225" marR="5080">
              <a:lnSpc>
                <a:spcPts val="1800"/>
              </a:lnSpc>
            </a:pPr>
            <a:r>
              <a:rPr lang="ja-JP" altLang="en-US" sz="1400" b="1" dirty="0">
                <a:latin typeface="+mn-ea"/>
                <a:cs typeface="Microsoft YaHei UI"/>
              </a:rPr>
              <a:t>全国に</a:t>
            </a:r>
            <a:r>
              <a:rPr lang="ja-JP" altLang="en-US" sz="1400" b="1" dirty="0">
                <a:latin typeface="+mn-ea"/>
              </a:rPr>
              <a:t>先駆けて東三河地域独自の</a:t>
            </a:r>
            <a:r>
              <a:rPr lang="ja-JP" altLang="en-US" sz="1400" b="1" dirty="0">
                <a:latin typeface="+mn-ea"/>
                <a:cs typeface="Microsoft YaHei UI"/>
              </a:rPr>
              <a:t>３者協働体制</a:t>
            </a:r>
            <a:r>
              <a:rPr lang="en-US" altLang="ja-JP" sz="1050" b="1" dirty="0">
                <a:latin typeface="+mn-ea"/>
                <a:cs typeface="Microsoft YaHei UI"/>
              </a:rPr>
              <a:t>※</a:t>
            </a:r>
            <a:r>
              <a:rPr lang="ja-JP" altLang="en-US" sz="1400" b="1" dirty="0">
                <a:latin typeface="+mn-ea"/>
                <a:cs typeface="Microsoft YaHei UI"/>
              </a:rPr>
              <a:t>を構築し、フェムテック産業を推進。</a:t>
            </a:r>
            <a:endParaRPr lang="en-US" altLang="ja-JP" sz="1400" b="1" dirty="0">
              <a:latin typeface="+mn-ea"/>
              <a:cs typeface="Microsoft YaHei UI"/>
            </a:endParaRPr>
          </a:p>
          <a:p>
            <a:pPr marL="1165225" marR="5080">
              <a:lnSpc>
                <a:spcPts val="1300"/>
              </a:lnSpc>
            </a:pPr>
            <a:r>
              <a:rPr lang="en-US" altLang="ja-JP" sz="1050" b="1" dirty="0">
                <a:latin typeface="+mn-ea"/>
                <a:cs typeface="Microsoft YaHei UI"/>
              </a:rPr>
              <a:t>※</a:t>
            </a:r>
            <a:r>
              <a:rPr lang="ja-JP" altLang="en-US" sz="1100" b="1" dirty="0">
                <a:latin typeface="+mn-ea"/>
                <a:cs typeface="Microsoft YaHei UI"/>
              </a:rPr>
              <a:t>フェムテック専門家等の助言を受けながら、商品開発事業者と女性アドバイザーが</a:t>
            </a:r>
            <a:r>
              <a:rPr lang="ja-JP" altLang="en-US" sz="1100" b="1" dirty="0">
                <a:latin typeface="+mn-ea"/>
              </a:rPr>
              <a:t>共同で商品開発</a:t>
            </a:r>
            <a:endParaRPr lang="en-US" altLang="ja-JP" sz="1400" b="1" dirty="0">
              <a:latin typeface="+mn-ea"/>
            </a:endParaRPr>
          </a:p>
          <a:p>
            <a:pPr marL="12700" indent="1152525">
              <a:lnSpc>
                <a:spcPts val="1800"/>
              </a:lnSpc>
              <a:spcBef>
                <a:spcPts val="600"/>
              </a:spcBef>
              <a:tabLst>
                <a:tab pos="2167890" algn="l"/>
              </a:tabLst>
            </a:pPr>
            <a:r>
              <a:rPr lang="ja-JP" altLang="en-US" sz="1400" b="1" dirty="0">
                <a:latin typeface="+mn-ea"/>
                <a:cs typeface="Microsoft YaHei UI"/>
              </a:rPr>
              <a:t>セミナー開催、女性アドバイザー研修</a:t>
            </a:r>
            <a:r>
              <a:rPr lang="en-US" altLang="ja-JP" sz="1400" b="1" dirty="0">
                <a:latin typeface="+mn-ea"/>
                <a:cs typeface="Microsoft YaHei UI"/>
              </a:rPr>
              <a:t> </a:t>
            </a:r>
            <a:r>
              <a:rPr lang="ja-JP" altLang="en-US" sz="1400" b="1" dirty="0">
                <a:latin typeface="+mn-ea"/>
                <a:cs typeface="Microsoft YaHei UI"/>
              </a:rPr>
              <a:t>、商品企画開発</a:t>
            </a:r>
            <a:r>
              <a:rPr lang="en-US" altLang="ja-JP" sz="1400" b="1" dirty="0">
                <a:latin typeface="+mn-ea"/>
                <a:cs typeface="Microsoft YaHei UI"/>
              </a:rPr>
              <a:t>WG</a:t>
            </a:r>
            <a:r>
              <a:rPr lang="ja-JP" altLang="en-US" sz="1400" b="1" dirty="0">
                <a:latin typeface="+mn-ea"/>
                <a:cs typeface="Microsoft YaHei UI"/>
              </a:rPr>
              <a:t>、サポートデスク、情報発信</a:t>
            </a:r>
            <a:endParaRPr lang="en-US" altLang="ja-JP" sz="1400" b="1" dirty="0">
              <a:latin typeface="+mn-ea"/>
              <a:cs typeface="Microsoft YaHei UI"/>
            </a:endParaRPr>
          </a:p>
          <a:p>
            <a:pPr marL="12700" indent="1152525">
              <a:lnSpc>
                <a:spcPts val="1100"/>
              </a:lnSpc>
              <a:tabLst>
                <a:tab pos="2167890" algn="l"/>
              </a:tabLst>
            </a:pPr>
            <a:endParaRPr lang="en-US" altLang="ja-JP" sz="1400" b="1" dirty="0">
              <a:latin typeface="+mn-ea"/>
              <a:cs typeface="Microsoft YaHei UI"/>
            </a:endParaRPr>
          </a:p>
        </p:txBody>
      </p:sp>
      <p:grpSp>
        <p:nvGrpSpPr>
          <p:cNvPr id="6" name="object 4">
            <a:extLst>
              <a:ext uri="{FF2B5EF4-FFF2-40B4-BE49-F238E27FC236}">
                <a16:creationId xmlns:a16="http://schemas.microsoft.com/office/drawing/2014/main" id="{97EC6CB9-6E08-4703-8145-D7F5B02E9EFA}"/>
              </a:ext>
            </a:extLst>
          </p:cNvPr>
          <p:cNvGrpSpPr/>
          <p:nvPr/>
        </p:nvGrpSpPr>
        <p:grpSpPr>
          <a:xfrm>
            <a:off x="204148" y="3626695"/>
            <a:ext cx="2696048" cy="348795"/>
            <a:chOff x="189623" y="3880865"/>
            <a:chExt cx="3689350" cy="492759"/>
          </a:xfrm>
        </p:grpSpPr>
        <p:pic>
          <p:nvPicPr>
            <p:cNvPr id="7" name="object 5">
              <a:extLst>
                <a:ext uri="{FF2B5EF4-FFF2-40B4-BE49-F238E27FC236}">
                  <a16:creationId xmlns:a16="http://schemas.microsoft.com/office/drawing/2014/main" id="{9A501290-81DE-4879-B7DD-1C5AAB481360}"/>
                </a:ext>
              </a:extLst>
            </p:cNvPr>
            <p:cNvPicPr/>
            <p:nvPr/>
          </p:nvPicPr>
          <p:blipFill>
            <a:blip r:embed="rId3" cstate="print"/>
            <a:stretch>
              <a:fillRect/>
            </a:stretch>
          </p:blipFill>
          <p:spPr>
            <a:xfrm>
              <a:off x="271197" y="4367022"/>
              <a:ext cx="3521933" cy="761"/>
            </a:xfrm>
            <a:prstGeom prst="rect">
              <a:avLst/>
            </a:prstGeom>
          </p:spPr>
        </p:pic>
        <p:pic>
          <p:nvPicPr>
            <p:cNvPr id="8" name="object 6">
              <a:extLst>
                <a:ext uri="{FF2B5EF4-FFF2-40B4-BE49-F238E27FC236}">
                  <a16:creationId xmlns:a16="http://schemas.microsoft.com/office/drawing/2014/main" id="{5A330A96-8981-4B01-B345-C8DCDF8A1BBC}"/>
                </a:ext>
              </a:extLst>
            </p:cNvPr>
            <p:cNvPicPr/>
            <p:nvPr/>
          </p:nvPicPr>
          <p:blipFill>
            <a:blip r:embed="rId4" cstate="print"/>
            <a:stretch>
              <a:fillRect/>
            </a:stretch>
          </p:blipFill>
          <p:spPr>
            <a:xfrm>
              <a:off x="189623" y="3880865"/>
              <a:ext cx="3688841" cy="492252"/>
            </a:xfrm>
            <a:prstGeom prst="rect">
              <a:avLst/>
            </a:prstGeom>
          </p:spPr>
        </p:pic>
        <p:sp>
          <p:nvSpPr>
            <p:cNvPr id="9" name="object 7">
              <a:extLst>
                <a:ext uri="{FF2B5EF4-FFF2-40B4-BE49-F238E27FC236}">
                  <a16:creationId xmlns:a16="http://schemas.microsoft.com/office/drawing/2014/main" id="{86418044-CCCF-44D9-9ABD-7348165873B8}"/>
                </a:ext>
              </a:extLst>
            </p:cNvPr>
            <p:cNvSpPr/>
            <p:nvPr/>
          </p:nvSpPr>
          <p:spPr>
            <a:xfrm>
              <a:off x="189623" y="3880865"/>
              <a:ext cx="3689350" cy="492759"/>
            </a:xfrm>
            <a:custGeom>
              <a:avLst/>
              <a:gdLst/>
              <a:ahLst/>
              <a:cxnLst/>
              <a:rect l="l" t="t" r="r" b="b"/>
              <a:pathLst>
                <a:path w="3689350" h="492760">
                  <a:moveTo>
                    <a:pt x="3688841" y="406908"/>
                  </a:moveTo>
                  <a:lnTo>
                    <a:pt x="3688841" y="85344"/>
                  </a:lnTo>
                  <a:lnTo>
                    <a:pt x="3688079" y="76962"/>
                  </a:lnTo>
                  <a:lnTo>
                    <a:pt x="3660271" y="22083"/>
                  </a:lnTo>
                  <a:lnTo>
                    <a:pt x="3611879" y="762"/>
                  </a:lnTo>
                  <a:lnTo>
                    <a:pt x="3603498" y="0"/>
                  </a:lnTo>
                  <a:lnTo>
                    <a:pt x="85344" y="0"/>
                  </a:lnTo>
                  <a:lnTo>
                    <a:pt x="34928" y="17078"/>
                  </a:lnTo>
                  <a:lnTo>
                    <a:pt x="3809" y="60198"/>
                  </a:lnTo>
                  <a:lnTo>
                    <a:pt x="0" y="85344"/>
                  </a:lnTo>
                  <a:lnTo>
                    <a:pt x="0" y="406908"/>
                  </a:lnTo>
                  <a:lnTo>
                    <a:pt x="10668" y="447273"/>
                  </a:lnTo>
                  <a:lnTo>
                    <a:pt x="10668" y="77724"/>
                  </a:lnTo>
                  <a:lnTo>
                    <a:pt x="12191" y="70104"/>
                  </a:lnTo>
                  <a:lnTo>
                    <a:pt x="30544" y="34036"/>
                  </a:lnTo>
                  <a:lnTo>
                    <a:pt x="67727" y="12668"/>
                  </a:lnTo>
                  <a:lnTo>
                    <a:pt x="3611117" y="10668"/>
                  </a:lnTo>
                  <a:lnTo>
                    <a:pt x="3618738" y="12192"/>
                  </a:lnTo>
                  <a:lnTo>
                    <a:pt x="3659443" y="35575"/>
                  </a:lnTo>
                  <a:lnTo>
                    <a:pt x="3678174" y="78486"/>
                  </a:lnTo>
                  <a:lnTo>
                    <a:pt x="3678936" y="86106"/>
                  </a:lnTo>
                  <a:lnTo>
                    <a:pt x="3678936" y="445007"/>
                  </a:lnTo>
                  <a:lnTo>
                    <a:pt x="3681613" y="440918"/>
                  </a:lnTo>
                  <a:lnTo>
                    <a:pt x="3688079" y="415290"/>
                  </a:lnTo>
                  <a:lnTo>
                    <a:pt x="3688841" y="406908"/>
                  </a:lnTo>
                  <a:close/>
                </a:path>
                <a:path w="3689350" h="492760">
                  <a:moveTo>
                    <a:pt x="3678936" y="445007"/>
                  </a:moveTo>
                  <a:lnTo>
                    <a:pt x="3678936" y="406908"/>
                  </a:lnTo>
                  <a:lnTo>
                    <a:pt x="3678174" y="414528"/>
                  </a:lnTo>
                  <a:lnTo>
                    <a:pt x="3676650" y="422148"/>
                  </a:lnTo>
                  <a:lnTo>
                    <a:pt x="3653628" y="462634"/>
                  </a:lnTo>
                  <a:lnTo>
                    <a:pt x="3611117" y="481584"/>
                  </a:lnTo>
                  <a:lnTo>
                    <a:pt x="85344" y="481584"/>
                  </a:lnTo>
                  <a:lnTo>
                    <a:pt x="61959" y="478060"/>
                  </a:lnTo>
                  <a:lnTo>
                    <a:pt x="40828" y="467129"/>
                  </a:lnTo>
                  <a:lnTo>
                    <a:pt x="24048" y="450281"/>
                  </a:lnTo>
                  <a:lnTo>
                    <a:pt x="13716" y="429006"/>
                  </a:lnTo>
                  <a:lnTo>
                    <a:pt x="12192" y="421386"/>
                  </a:lnTo>
                  <a:lnTo>
                    <a:pt x="10668" y="414528"/>
                  </a:lnTo>
                  <a:lnTo>
                    <a:pt x="17311" y="457790"/>
                  </a:lnTo>
                  <a:lnTo>
                    <a:pt x="55706" y="486790"/>
                  </a:lnTo>
                  <a:lnTo>
                    <a:pt x="85344" y="492252"/>
                  </a:lnTo>
                  <a:lnTo>
                    <a:pt x="3603498" y="492252"/>
                  </a:lnTo>
                  <a:lnTo>
                    <a:pt x="3612641" y="491490"/>
                  </a:lnTo>
                  <a:lnTo>
                    <a:pt x="3621024" y="489966"/>
                  </a:lnTo>
                  <a:lnTo>
                    <a:pt x="3645806" y="480789"/>
                  </a:lnTo>
                  <a:lnTo>
                    <a:pt x="3666763" y="463596"/>
                  </a:lnTo>
                  <a:lnTo>
                    <a:pt x="3678936" y="445007"/>
                  </a:lnTo>
                  <a:close/>
                </a:path>
              </a:pathLst>
            </a:custGeom>
            <a:solidFill>
              <a:srgbClr val="45A9C4"/>
            </a:solidFill>
          </p:spPr>
          <p:txBody>
            <a:bodyPr wrap="square" lIns="0" tIns="0" rIns="0" bIns="0" rtlCol="0"/>
            <a:lstStyle/>
            <a:p>
              <a:endParaRPr/>
            </a:p>
          </p:txBody>
        </p:sp>
      </p:grpSp>
      <p:sp>
        <p:nvSpPr>
          <p:cNvPr id="10" name="object 8">
            <a:extLst>
              <a:ext uri="{FF2B5EF4-FFF2-40B4-BE49-F238E27FC236}">
                <a16:creationId xmlns:a16="http://schemas.microsoft.com/office/drawing/2014/main" id="{1E1D8A96-B3F6-44A4-A126-02873AE61FE6}"/>
              </a:ext>
            </a:extLst>
          </p:cNvPr>
          <p:cNvSpPr txBox="1"/>
          <p:nvPr/>
        </p:nvSpPr>
        <p:spPr>
          <a:xfrm>
            <a:off x="179138" y="3659776"/>
            <a:ext cx="2683040" cy="275075"/>
          </a:xfrm>
          <a:prstGeom prst="rect">
            <a:avLst/>
          </a:prstGeom>
        </p:spPr>
        <p:txBody>
          <a:bodyPr vert="horz" wrap="square" lIns="0" tIns="28575" rIns="0" bIns="0" rtlCol="0">
            <a:spAutoFit/>
          </a:bodyPr>
          <a:lstStyle/>
          <a:p>
            <a:pPr algn="ctr">
              <a:spcBef>
                <a:spcPts val="225"/>
              </a:spcBef>
            </a:pPr>
            <a:r>
              <a:rPr lang="ja-JP" altLang="en-US" sz="1600" b="1" spc="-5" dirty="0">
                <a:latin typeface="Microsoft YaHei UI" panose="020B0503020204020204" pitchFamily="34" charset="-122"/>
                <a:ea typeface="Microsoft YaHei UI" panose="020B0503020204020204" pitchFamily="34" charset="-122"/>
                <a:cs typeface="Yu Gothic"/>
              </a:rPr>
              <a:t>３者協働体制の構築</a:t>
            </a:r>
            <a:endParaRPr sz="1600" dirty="0">
              <a:latin typeface="Microsoft YaHei UI" panose="020B0503020204020204" pitchFamily="34" charset="-122"/>
              <a:ea typeface="Microsoft YaHei UI" panose="020B0503020204020204" pitchFamily="34" charset="-122"/>
              <a:cs typeface="Yu Gothic"/>
            </a:endParaRPr>
          </a:p>
        </p:txBody>
      </p:sp>
      <p:sp>
        <p:nvSpPr>
          <p:cNvPr id="11" name="object 9">
            <a:extLst>
              <a:ext uri="{FF2B5EF4-FFF2-40B4-BE49-F238E27FC236}">
                <a16:creationId xmlns:a16="http://schemas.microsoft.com/office/drawing/2014/main" id="{876E3FA4-37D7-49AE-B0BA-996CE3537E7C}"/>
              </a:ext>
            </a:extLst>
          </p:cNvPr>
          <p:cNvSpPr txBox="1"/>
          <p:nvPr/>
        </p:nvSpPr>
        <p:spPr>
          <a:xfrm>
            <a:off x="1178542" y="4336742"/>
            <a:ext cx="1152632" cy="184025"/>
          </a:xfrm>
          <a:prstGeom prst="rect">
            <a:avLst/>
          </a:prstGeom>
          <a:ln w="12700">
            <a:solidFill>
              <a:srgbClr val="FF0000"/>
            </a:solidFill>
          </a:ln>
        </p:spPr>
        <p:txBody>
          <a:bodyPr vert="horz" wrap="square" lIns="0" tIns="14605" rIns="0" bIns="0" rtlCol="0">
            <a:spAutoFit/>
          </a:bodyPr>
          <a:lstStyle/>
          <a:p>
            <a:pPr marL="12700" algn="ctr">
              <a:spcBef>
                <a:spcPts val="115"/>
              </a:spcBef>
            </a:pPr>
            <a:r>
              <a:rPr lang="ja-JP" altLang="en-US" sz="1100" b="1" spc="-10" dirty="0">
                <a:solidFill>
                  <a:srgbClr val="FF0000"/>
                </a:solidFill>
                <a:latin typeface="Yu Gothic"/>
                <a:cs typeface="Yu Gothic"/>
              </a:rPr>
              <a:t>商品開発事業者</a:t>
            </a:r>
            <a:endParaRPr sz="800" dirty="0">
              <a:latin typeface="Yu Gothic"/>
              <a:cs typeface="Yu Gothic"/>
            </a:endParaRPr>
          </a:p>
        </p:txBody>
      </p:sp>
      <p:sp>
        <p:nvSpPr>
          <p:cNvPr id="12" name="object 10">
            <a:extLst>
              <a:ext uri="{FF2B5EF4-FFF2-40B4-BE49-F238E27FC236}">
                <a16:creationId xmlns:a16="http://schemas.microsoft.com/office/drawing/2014/main" id="{12CD9A8C-59D5-451F-941A-D73C73B3FD15}"/>
              </a:ext>
            </a:extLst>
          </p:cNvPr>
          <p:cNvSpPr txBox="1"/>
          <p:nvPr/>
        </p:nvSpPr>
        <p:spPr>
          <a:xfrm>
            <a:off x="397856" y="5623424"/>
            <a:ext cx="988502" cy="182742"/>
          </a:xfrm>
          <a:prstGeom prst="rect">
            <a:avLst/>
          </a:prstGeom>
          <a:ln w="12700">
            <a:solidFill>
              <a:srgbClr val="FF0000"/>
            </a:solidFill>
          </a:ln>
        </p:spPr>
        <p:txBody>
          <a:bodyPr vert="horz" wrap="square" lIns="0" tIns="13335" rIns="0" bIns="0" rtlCol="0">
            <a:spAutoFit/>
          </a:bodyPr>
          <a:lstStyle/>
          <a:p>
            <a:pPr marL="12700" algn="ctr">
              <a:spcBef>
                <a:spcPts val="975"/>
              </a:spcBef>
            </a:pPr>
            <a:r>
              <a:rPr lang="ja-JP" altLang="en-US" sz="1100" b="1" spc="-20" dirty="0">
                <a:solidFill>
                  <a:srgbClr val="FF0000"/>
                </a:solidFill>
                <a:latin typeface="Yu Gothic"/>
                <a:cs typeface="Yu Gothic"/>
              </a:rPr>
              <a:t>女性ｱﾄﾞﾊﾞｲｻﾞｰ</a:t>
            </a:r>
            <a:endParaRPr sz="750" dirty="0">
              <a:latin typeface="Yu Gothic"/>
              <a:cs typeface="Yu Gothic"/>
            </a:endParaRPr>
          </a:p>
        </p:txBody>
      </p:sp>
      <p:grpSp>
        <p:nvGrpSpPr>
          <p:cNvPr id="29" name="object 27">
            <a:extLst>
              <a:ext uri="{FF2B5EF4-FFF2-40B4-BE49-F238E27FC236}">
                <a16:creationId xmlns:a16="http://schemas.microsoft.com/office/drawing/2014/main" id="{FAA02CC8-B0F1-4CF2-89B7-44C49E03C6CB}"/>
              </a:ext>
            </a:extLst>
          </p:cNvPr>
          <p:cNvGrpSpPr/>
          <p:nvPr/>
        </p:nvGrpSpPr>
        <p:grpSpPr>
          <a:xfrm>
            <a:off x="3505763" y="3634279"/>
            <a:ext cx="2787650" cy="342340"/>
            <a:chOff x="3911993" y="3889247"/>
            <a:chExt cx="2787650" cy="481965"/>
          </a:xfrm>
        </p:grpSpPr>
        <p:pic>
          <p:nvPicPr>
            <p:cNvPr id="30" name="object 28">
              <a:extLst>
                <a:ext uri="{FF2B5EF4-FFF2-40B4-BE49-F238E27FC236}">
                  <a16:creationId xmlns:a16="http://schemas.microsoft.com/office/drawing/2014/main" id="{9E1E40FE-FF37-453D-ACD9-C463A4EED113}"/>
                </a:ext>
              </a:extLst>
            </p:cNvPr>
            <p:cNvPicPr/>
            <p:nvPr/>
          </p:nvPicPr>
          <p:blipFill>
            <a:blip r:embed="rId5" cstate="print"/>
            <a:stretch>
              <a:fillRect/>
            </a:stretch>
          </p:blipFill>
          <p:spPr>
            <a:xfrm>
              <a:off x="3990713" y="4365213"/>
              <a:ext cx="2624860" cy="1046"/>
            </a:xfrm>
            <a:prstGeom prst="rect">
              <a:avLst/>
            </a:prstGeom>
          </p:spPr>
        </p:pic>
        <p:pic>
          <p:nvPicPr>
            <p:cNvPr id="31" name="object 29">
              <a:extLst>
                <a:ext uri="{FF2B5EF4-FFF2-40B4-BE49-F238E27FC236}">
                  <a16:creationId xmlns:a16="http://schemas.microsoft.com/office/drawing/2014/main" id="{D256107A-42C9-4798-A7E4-FFE8FA8F5411}"/>
                </a:ext>
              </a:extLst>
            </p:cNvPr>
            <p:cNvPicPr/>
            <p:nvPr/>
          </p:nvPicPr>
          <p:blipFill>
            <a:blip r:embed="rId6" cstate="print"/>
            <a:stretch>
              <a:fillRect/>
            </a:stretch>
          </p:blipFill>
          <p:spPr>
            <a:xfrm>
              <a:off x="3911993" y="3889361"/>
              <a:ext cx="2787395" cy="481470"/>
            </a:xfrm>
            <a:prstGeom prst="rect">
              <a:avLst/>
            </a:prstGeom>
          </p:spPr>
        </p:pic>
        <p:sp>
          <p:nvSpPr>
            <p:cNvPr id="32" name="object 30">
              <a:extLst>
                <a:ext uri="{FF2B5EF4-FFF2-40B4-BE49-F238E27FC236}">
                  <a16:creationId xmlns:a16="http://schemas.microsoft.com/office/drawing/2014/main" id="{149F8EC9-F6D8-45E1-A8D0-881C03C6CFAE}"/>
                </a:ext>
              </a:extLst>
            </p:cNvPr>
            <p:cNvSpPr/>
            <p:nvPr/>
          </p:nvSpPr>
          <p:spPr>
            <a:xfrm>
              <a:off x="3911993" y="3889247"/>
              <a:ext cx="2787650" cy="481965"/>
            </a:xfrm>
            <a:custGeom>
              <a:avLst/>
              <a:gdLst/>
              <a:ahLst/>
              <a:cxnLst/>
              <a:rect l="l" t="t" r="r" b="b"/>
              <a:pathLst>
                <a:path w="2787650" h="481964">
                  <a:moveTo>
                    <a:pt x="2787396" y="406146"/>
                  </a:moveTo>
                  <a:lnTo>
                    <a:pt x="2787396" y="74676"/>
                  </a:lnTo>
                  <a:lnTo>
                    <a:pt x="2785872" y="66294"/>
                  </a:lnTo>
                  <a:lnTo>
                    <a:pt x="2776096" y="41176"/>
                  </a:lnTo>
                  <a:lnTo>
                    <a:pt x="2759806" y="21116"/>
                  </a:lnTo>
                  <a:lnTo>
                    <a:pt x="2738071" y="7072"/>
                  </a:lnTo>
                  <a:lnTo>
                    <a:pt x="2711958" y="0"/>
                  </a:lnTo>
                  <a:lnTo>
                    <a:pt x="83820" y="0"/>
                  </a:lnTo>
                  <a:lnTo>
                    <a:pt x="34290" y="16154"/>
                  </a:lnTo>
                  <a:lnTo>
                    <a:pt x="3809" y="58674"/>
                  </a:lnTo>
                  <a:lnTo>
                    <a:pt x="0" y="83820"/>
                  </a:lnTo>
                  <a:lnTo>
                    <a:pt x="0" y="398526"/>
                  </a:lnTo>
                  <a:lnTo>
                    <a:pt x="1524" y="415290"/>
                  </a:lnTo>
                  <a:lnTo>
                    <a:pt x="3810" y="422910"/>
                  </a:lnTo>
                  <a:lnTo>
                    <a:pt x="6858" y="431292"/>
                  </a:lnTo>
                  <a:lnTo>
                    <a:pt x="9906" y="437591"/>
                  </a:lnTo>
                  <a:lnTo>
                    <a:pt x="9906" y="83820"/>
                  </a:lnTo>
                  <a:lnTo>
                    <a:pt x="10668" y="75438"/>
                  </a:lnTo>
                  <a:lnTo>
                    <a:pt x="24836" y="39466"/>
                  </a:lnTo>
                  <a:lnTo>
                    <a:pt x="58906" y="14474"/>
                  </a:lnTo>
                  <a:lnTo>
                    <a:pt x="2703576" y="9906"/>
                  </a:lnTo>
                  <a:lnTo>
                    <a:pt x="2711958" y="10668"/>
                  </a:lnTo>
                  <a:lnTo>
                    <a:pt x="2758611" y="34294"/>
                  </a:lnTo>
                  <a:lnTo>
                    <a:pt x="2777490" y="76200"/>
                  </a:lnTo>
                  <a:lnTo>
                    <a:pt x="2777490" y="436563"/>
                  </a:lnTo>
                  <a:lnTo>
                    <a:pt x="2780514" y="431896"/>
                  </a:lnTo>
                  <a:lnTo>
                    <a:pt x="2787396" y="406146"/>
                  </a:lnTo>
                  <a:close/>
                </a:path>
                <a:path w="2787650" h="481964">
                  <a:moveTo>
                    <a:pt x="2777490" y="436563"/>
                  </a:moveTo>
                  <a:lnTo>
                    <a:pt x="2777490" y="397764"/>
                  </a:lnTo>
                  <a:lnTo>
                    <a:pt x="2776728" y="406146"/>
                  </a:lnTo>
                  <a:lnTo>
                    <a:pt x="2775966" y="413004"/>
                  </a:lnTo>
                  <a:lnTo>
                    <a:pt x="2753163" y="452861"/>
                  </a:lnTo>
                  <a:lnTo>
                    <a:pt x="2711196" y="471678"/>
                  </a:lnTo>
                  <a:lnTo>
                    <a:pt x="83820" y="471678"/>
                  </a:lnTo>
                  <a:lnTo>
                    <a:pt x="60579" y="467850"/>
                  </a:lnTo>
                  <a:lnTo>
                    <a:pt x="23955" y="441120"/>
                  </a:lnTo>
                  <a:lnTo>
                    <a:pt x="9906" y="397764"/>
                  </a:lnTo>
                  <a:lnTo>
                    <a:pt x="9906" y="437591"/>
                  </a:lnTo>
                  <a:lnTo>
                    <a:pt x="37338" y="467868"/>
                  </a:lnTo>
                  <a:lnTo>
                    <a:pt x="59436" y="477774"/>
                  </a:lnTo>
                  <a:lnTo>
                    <a:pt x="67056" y="480060"/>
                  </a:lnTo>
                  <a:lnTo>
                    <a:pt x="75438" y="481584"/>
                  </a:lnTo>
                  <a:lnTo>
                    <a:pt x="2712720" y="481584"/>
                  </a:lnTo>
                  <a:lnTo>
                    <a:pt x="2721102" y="480060"/>
                  </a:lnTo>
                  <a:lnTo>
                    <a:pt x="2745949" y="470568"/>
                  </a:lnTo>
                  <a:lnTo>
                    <a:pt x="2766226" y="453942"/>
                  </a:lnTo>
                  <a:lnTo>
                    <a:pt x="2777490" y="436563"/>
                  </a:lnTo>
                  <a:close/>
                </a:path>
              </a:pathLst>
            </a:custGeom>
            <a:solidFill>
              <a:srgbClr val="45A9C4"/>
            </a:solidFill>
          </p:spPr>
          <p:txBody>
            <a:bodyPr wrap="square" lIns="0" tIns="0" rIns="0" bIns="0" rtlCol="0"/>
            <a:lstStyle/>
            <a:p>
              <a:endParaRPr/>
            </a:p>
          </p:txBody>
        </p:sp>
      </p:grpSp>
      <p:sp>
        <p:nvSpPr>
          <p:cNvPr id="33" name="object 31">
            <a:extLst>
              <a:ext uri="{FF2B5EF4-FFF2-40B4-BE49-F238E27FC236}">
                <a16:creationId xmlns:a16="http://schemas.microsoft.com/office/drawing/2014/main" id="{C22AFCED-F1B2-4AC7-BF2E-761061F6A82D}"/>
              </a:ext>
            </a:extLst>
          </p:cNvPr>
          <p:cNvSpPr txBox="1"/>
          <p:nvPr/>
        </p:nvSpPr>
        <p:spPr>
          <a:xfrm>
            <a:off x="3517510" y="3665620"/>
            <a:ext cx="2765989" cy="261610"/>
          </a:xfrm>
          <a:prstGeom prst="rect">
            <a:avLst/>
          </a:prstGeom>
        </p:spPr>
        <p:txBody>
          <a:bodyPr vert="horz" wrap="square" lIns="0" tIns="15240" rIns="0" bIns="0" rtlCol="0">
            <a:spAutoFit/>
          </a:bodyPr>
          <a:lstStyle/>
          <a:p>
            <a:pPr marL="12700" algn="ctr">
              <a:spcBef>
                <a:spcPts val="120"/>
              </a:spcBef>
            </a:pPr>
            <a:r>
              <a:rPr lang="ja-JP" altLang="en-US" sz="1600" b="1" spc="-5" dirty="0">
                <a:latin typeface="Microsoft YaHei UI" panose="020B0503020204020204" pitchFamily="34" charset="-122"/>
                <a:ea typeface="Microsoft YaHei UI" panose="020B0503020204020204" pitchFamily="34" charset="-122"/>
                <a:cs typeface="Yu Gothic"/>
              </a:rPr>
              <a:t>スケジュール</a:t>
            </a:r>
            <a:endParaRPr sz="1600" dirty="0">
              <a:latin typeface="Microsoft YaHei UI" panose="020B0503020204020204" pitchFamily="34" charset="-122"/>
              <a:ea typeface="Microsoft YaHei UI" panose="020B0503020204020204" pitchFamily="34" charset="-122"/>
              <a:cs typeface="Yu Gothic"/>
            </a:endParaRPr>
          </a:p>
        </p:txBody>
      </p:sp>
      <p:sp>
        <p:nvSpPr>
          <p:cNvPr id="38" name="object 36">
            <a:extLst>
              <a:ext uri="{FF2B5EF4-FFF2-40B4-BE49-F238E27FC236}">
                <a16:creationId xmlns:a16="http://schemas.microsoft.com/office/drawing/2014/main" id="{B0D8077F-4393-4095-9482-487163798570}"/>
              </a:ext>
            </a:extLst>
          </p:cNvPr>
          <p:cNvSpPr txBox="1"/>
          <p:nvPr/>
        </p:nvSpPr>
        <p:spPr>
          <a:xfrm>
            <a:off x="3505763" y="6262427"/>
            <a:ext cx="6346936" cy="463460"/>
          </a:xfrm>
          <a:prstGeom prst="rect">
            <a:avLst/>
          </a:prstGeom>
        </p:spPr>
        <p:txBody>
          <a:bodyPr vert="horz" wrap="square" lIns="0" tIns="12065" rIns="0" bIns="0" rtlCol="0">
            <a:spAutoFit/>
          </a:bodyPr>
          <a:lstStyle/>
          <a:p>
            <a:pPr marL="12700">
              <a:lnSpc>
                <a:spcPts val="1100"/>
              </a:lnSpc>
              <a:spcBef>
                <a:spcPts val="95"/>
              </a:spcBef>
            </a:pPr>
            <a:r>
              <a:rPr sz="1100" b="1" spc="-25" dirty="0">
                <a:latin typeface="+mn-ea"/>
                <a:cs typeface="Yu Gothic"/>
              </a:rPr>
              <a:t>※</a:t>
            </a:r>
            <a:r>
              <a:rPr lang="ja-JP" altLang="en-US" sz="1100" b="1" spc="-25" dirty="0">
                <a:latin typeface="+mn-ea"/>
                <a:cs typeface="Yu Gothic"/>
              </a:rPr>
              <a:t> </a:t>
            </a:r>
            <a:r>
              <a:rPr lang="en-US" altLang="ja-JP" sz="1100" b="1" spc="-25" dirty="0">
                <a:latin typeface="+mn-ea"/>
                <a:cs typeface="Yu Gothic"/>
              </a:rPr>
              <a:t>1</a:t>
            </a:r>
            <a:r>
              <a:rPr sz="1100" b="1" spc="-25" dirty="0">
                <a:latin typeface="+mn-ea"/>
                <a:cs typeface="Yu Gothic"/>
              </a:rPr>
              <a:t> </a:t>
            </a:r>
            <a:r>
              <a:rPr lang="ja-JP" altLang="en-US" sz="1100" b="1" spc="-25" dirty="0">
                <a:latin typeface="+mn-ea"/>
                <a:cs typeface="Yu Gothic"/>
              </a:rPr>
              <a:t>女性アドバイザーがフェムテックの知識を習得する研修（集合研修、オンライン研修など７回）</a:t>
            </a:r>
            <a:endParaRPr lang="en-US" altLang="ja-JP" sz="1100" b="1" spc="-25" dirty="0">
              <a:latin typeface="+mn-ea"/>
              <a:cs typeface="Yu Gothic"/>
            </a:endParaRPr>
          </a:p>
          <a:p>
            <a:pPr marL="361950" indent="-361950">
              <a:lnSpc>
                <a:spcPts val="1100"/>
              </a:lnSpc>
              <a:spcBef>
                <a:spcPts val="95"/>
              </a:spcBef>
            </a:pPr>
            <a:r>
              <a:rPr lang="en-US" altLang="ja-JP" sz="1100" b="1" spc="-25" dirty="0">
                <a:latin typeface="+mn-ea"/>
                <a:cs typeface="Yu Gothic"/>
              </a:rPr>
              <a:t>※</a:t>
            </a:r>
            <a:r>
              <a:rPr lang="ja-JP" altLang="en-US" sz="1100" b="1" spc="-25" dirty="0">
                <a:latin typeface="+mn-ea"/>
                <a:cs typeface="Yu Gothic"/>
              </a:rPr>
              <a:t>２商品開発事業者と女性アドバイザー（チーム）が専門家の助言</a:t>
            </a:r>
            <a:r>
              <a:rPr lang="en-US" altLang="ja-JP" sz="1100" b="1" spc="-25" dirty="0">
                <a:latin typeface="+mn-ea"/>
                <a:cs typeface="Yu Gothic"/>
              </a:rPr>
              <a:t>(</a:t>
            </a:r>
            <a:r>
              <a:rPr lang="ja-JP" altLang="en-US" sz="1100" b="1" spc="-25" dirty="0">
                <a:latin typeface="+mn-ea"/>
                <a:cs typeface="Yu Gothic"/>
              </a:rPr>
              <a:t>年</a:t>
            </a:r>
            <a:r>
              <a:rPr lang="en-US" altLang="ja-JP" sz="1100" b="1" spc="-25" dirty="0">
                <a:latin typeface="+mn-ea"/>
                <a:cs typeface="Yu Gothic"/>
              </a:rPr>
              <a:t>3</a:t>
            </a:r>
            <a:r>
              <a:rPr lang="ja-JP" altLang="en-US" sz="1100" b="1" spc="-25" dirty="0">
                <a:latin typeface="+mn-ea"/>
                <a:cs typeface="Yu Gothic"/>
              </a:rPr>
              <a:t>回程度</a:t>
            </a:r>
            <a:r>
              <a:rPr lang="en-US" altLang="ja-JP" sz="1100" b="1" spc="-25" dirty="0">
                <a:latin typeface="+mn-ea"/>
                <a:cs typeface="Yu Gothic"/>
              </a:rPr>
              <a:t>)</a:t>
            </a:r>
            <a:r>
              <a:rPr lang="ja-JP" altLang="en-US" sz="1100" b="1" spc="-25" dirty="0">
                <a:latin typeface="+mn-ea"/>
                <a:cs typeface="Yu Gothic"/>
              </a:rPr>
              <a:t>を受けながら共同開発</a:t>
            </a:r>
            <a:endParaRPr lang="en-US" altLang="ja-JP" sz="1100" b="1" spc="-25" dirty="0">
              <a:latin typeface="+mn-ea"/>
              <a:cs typeface="Yu Gothic"/>
            </a:endParaRPr>
          </a:p>
          <a:p>
            <a:pPr marL="361950" indent="-361950">
              <a:lnSpc>
                <a:spcPts val="1100"/>
              </a:lnSpc>
              <a:spcBef>
                <a:spcPts val="95"/>
              </a:spcBef>
            </a:pPr>
            <a:r>
              <a:rPr lang="en-US" altLang="ja-JP" sz="1100" b="1" spc="-25" dirty="0">
                <a:latin typeface="+mn-ea"/>
                <a:cs typeface="Yu Gothic"/>
              </a:rPr>
              <a:t>※</a:t>
            </a:r>
            <a:r>
              <a:rPr lang="ja-JP" altLang="en-US" sz="1100" b="1" spc="-25" dirty="0">
                <a:latin typeface="+mn-ea"/>
                <a:cs typeface="Yu Gothic"/>
              </a:rPr>
              <a:t>３フェムテック商品の開発を検討している事業者向けのメール相談対応窓口等</a:t>
            </a:r>
            <a:endParaRPr sz="1100" b="1" dirty="0">
              <a:latin typeface="+mn-ea"/>
              <a:cs typeface="Yu Gothic"/>
            </a:endParaRPr>
          </a:p>
        </p:txBody>
      </p:sp>
      <p:graphicFrame>
        <p:nvGraphicFramePr>
          <p:cNvPr id="40" name="表 40">
            <a:extLst>
              <a:ext uri="{FF2B5EF4-FFF2-40B4-BE49-F238E27FC236}">
                <a16:creationId xmlns:a16="http://schemas.microsoft.com/office/drawing/2014/main" id="{F616895F-D637-40EB-958E-5656A0FC04A0}"/>
              </a:ext>
            </a:extLst>
          </p:cNvPr>
          <p:cNvGraphicFramePr>
            <a:graphicFrameLocks noGrp="1"/>
          </p:cNvGraphicFramePr>
          <p:nvPr/>
        </p:nvGraphicFramePr>
        <p:xfrm>
          <a:off x="3506400" y="4073479"/>
          <a:ext cx="6128755" cy="2093353"/>
        </p:xfrm>
        <a:graphic>
          <a:graphicData uri="http://schemas.openxmlformats.org/drawingml/2006/table">
            <a:tbl>
              <a:tblPr>
                <a:tableStyleId>{073A0DAA-6AF3-43AB-8588-CEC1D06C72B9}</a:tableStyleId>
              </a:tblPr>
              <a:tblGrid>
                <a:gridCol w="843810">
                  <a:extLst>
                    <a:ext uri="{9D8B030D-6E8A-4147-A177-3AD203B41FA5}">
                      <a16:colId xmlns:a16="http://schemas.microsoft.com/office/drawing/2014/main" val="4087294401"/>
                    </a:ext>
                  </a:extLst>
                </a:gridCol>
                <a:gridCol w="2594211">
                  <a:extLst>
                    <a:ext uri="{9D8B030D-6E8A-4147-A177-3AD203B41FA5}">
                      <a16:colId xmlns:a16="http://schemas.microsoft.com/office/drawing/2014/main" val="2054113913"/>
                    </a:ext>
                  </a:extLst>
                </a:gridCol>
                <a:gridCol w="1355709">
                  <a:extLst>
                    <a:ext uri="{9D8B030D-6E8A-4147-A177-3AD203B41FA5}">
                      <a16:colId xmlns:a16="http://schemas.microsoft.com/office/drawing/2014/main" val="3608083197"/>
                    </a:ext>
                  </a:extLst>
                </a:gridCol>
                <a:gridCol w="1335025">
                  <a:extLst>
                    <a:ext uri="{9D8B030D-6E8A-4147-A177-3AD203B41FA5}">
                      <a16:colId xmlns:a16="http://schemas.microsoft.com/office/drawing/2014/main" val="2596225406"/>
                    </a:ext>
                  </a:extLst>
                </a:gridCol>
              </a:tblGrid>
              <a:tr h="288626">
                <a:tc>
                  <a:txBody>
                    <a:bodyPr/>
                    <a:lstStyle/>
                    <a:p>
                      <a:pPr algn="l"/>
                      <a:endParaRPr kumimoji="1" lang="ja-JP" altLang="en-US" sz="1100" dirty="0">
                        <a:latin typeface="SimSun" panose="02010600030101010101" pitchFamily="2" charset="-122"/>
                        <a:ea typeface="SimSun" panose="02010600030101010101"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100" dirty="0">
                        <a:latin typeface="SimSun" panose="02010600030101010101" pitchFamily="2" charset="-122"/>
                        <a:ea typeface="SimSun" panose="02010600030101010101" pitchFamily="2"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100" dirty="0">
                        <a:latin typeface="SimSun" panose="02010600030101010101" pitchFamily="2" charset="-122"/>
                        <a:ea typeface="SimSun" panose="02010600030101010101" pitchFamily="2" charset="-122"/>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100" dirty="0">
                        <a:latin typeface="SimSun" panose="02010600030101010101" pitchFamily="2" charset="-122"/>
                        <a:ea typeface="SimSun" panose="02010600030101010101" pitchFamily="2" charset="-122"/>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1710930"/>
                  </a:ext>
                </a:extLst>
              </a:tr>
              <a:tr h="483079">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2703437"/>
                  </a:ext>
                </a:extLst>
              </a:tr>
              <a:tr h="1321648">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100" dirty="0">
                        <a:latin typeface="Microsoft YaHei UI" panose="020B0503020204020204" pitchFamily="34" charset="-122"/>
                        <a:ea typeface="Microsoft YaHei UI" panose="020B0503020204020204" pitchFamily="34" charset="-122"/>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871694"/>
                  </a:ext>
                </a:extLst>
              </a:tr>
            </a:tbl>
          </a:graphicData>
        </a:graphic>
      </p:graphicFrame>
      <p:grpSp>
        <p:nvGrpSpPr>
          <p:cNvPr id="42" name="object 4">
            <a:extLst>
              <a:ext uri="{FF2B5EF4-FFF2-40B4-BE49-F238E27FC236}">
                <a16:creationId xmlns:a16="http://schemas.microsoft.com/office/drawing/2014/main" id="{C7326B4F-2A3E-4E74-9663-7B8E08CEFF24}"/>
              </a:ext>
            </a:extLst>
          </p:cNvPr>
          <p:cNvGrpSpPr/>
          <p:nvPr/>
        </p:nvGrpSpPr>
        <p:grpSpPr>
          <a:xfrm>
            <a:off x="191800" y="678951"/>
            <a:ext cx="2696048" cy="348795"/>
            <a:chOff x="189623" y="3880865"/>
            <a:chExt cx="3689350" cy="492759"/>
          </a:xfrm>
        </p:grpSpPr>
        <p:pic>
          <p:nvPicPr>
            <p:cNvPr id="43" name="object 5">
              <a:extLst>
                <a:ext uri="{FF2B5EF4-FFF2-40B4-BE49-F238E27FC236}">
                  <a16:creationId xmlns:a16="http://schemas.microsoft.com/office/drawing/2014/main" id="{2D551A8D-03E7-4632-9FDC-35EE5F1AC15A}"/>
                </a:ext>
              </a:extLst>
            </p:cNvPr>
            <p:cNvPicPr/>
            <p:nvPr/>
          </p:nvPicPr>
          <p:blipFill>
            <a:blip r:embed="rId3" cstate="print"/>
            <a:stretch>
              <a:fillRect/>
            </a:stretch>
          </p:blipFill>
          <p:spPr>
            <a:xfrm>
              <a:off x="271197" y="4367022"/>
              <a:ext cx="3521933" cy="761"/>
            </a:xfrm>
            <a:prstGeom prst="rect">
              <a:avLst/>
            </a:prstGeom>
          </p:spPr>
        </p:pic>
        <p:pic>
          <p:nvPicPr>
            <p:cNvPr id="44" name="object 6">
              <a:extLst>
                <a:ext uri="{FF2B5EF4-FFF2-40B4-BE49-F238E27FC236}">
                  <a16:creationId xmlns:a16="http://schemas.microsoft.com/office/drawing/2014/main" id="{897646E6-7443-4AE3-91B5-850A79D9395A}"/>
                </a:ext>
              </a:extLst>
            </p:cNvPr>
            <p:cNvPicPr/>
            <p:nvPr/>
          </p:nvPicPr>
          <p:blipFill>
            <a:blip r:embed="rId4" cstate="print"/>
            <a:stretch>
              <a:fillRect/>
            </a:stretch>
          </p:blipFill>
          <p:spPr>
            <a:xfrm>
              <a:off x="189623" y="3880865"/>
              <a:ext cx="3688841" cy="492252"/>
            </a:xfrm>
            <a:prstGeom prst="rect">
              <a:avLst/>
            </a:prstGeom>
          </p:spPr>
        </p:pic>
        <p:sp>
          <p:nvSpPr>
            <p:cNvPr id="45" name="object 7">
              <a:extLst>
                <a:ext uri="{FF2B5EF4-FFF2-40B4-BE49-F238E27FC236}">
                  <a16:creationId xmlns:a16="http://schemas.microsoft.com/office/drawing/2014/main" id="{960B8152-9D85-45DE-8787-9993D6234EC3}"/>
                </a:ext>
              </a:extLst>
            </p:cNvPr>
            <p:cNvSpPr/>
            <p:nvPr/>
          </p:nvSpPr>
          <p:spPr>
            <a:xfrm>
              <a:off x="189623" y="3880865"/>
              <a:ext cx="3689350" cy="492759"/>
            </a:xfrm>
            <a:custGeom>
              <a:avLst/>
              <a:gdLst/>
              <a:ahLst/>
              <a:cxnLst/>
              <a:rect l="l" t="t" r="r" b="b"/>
              <a:pathLst>
                <a:path w="3689350" h="492760">
                  <a:moveTo>
                    <a:pt x="3688841" y="406908"/>
                  </a:moveTo>
                  <a:lnTo>
                    <a:pt x="3688841" y="85344"/>
                  </a:lnTo>
                  <a:lnTo>
                    <a:pt x="3688079" y="76962"/>
                  </a:lnTo>
                  <a:lnTo>
                    <a:pt x="3660271" y="22083"/>
                  </a:lnTo>
                  <a:lnTo>
                    <a:pt x="3611879" y="762"/>
                  </a:lnTo>
                  <a:lnTo>
                    <a:pt x="3603498" y="0"/>
                  </a:lnTo>
                  <a:lnTo>
                    <a:pt x="85344" y="0"/>
                  </a:lnTo>
                  <a:lnTo>
                    <a:pt x="34928" y="17078"/>
                  </a:lnTo>
                  <a:lnTo>
                    <a:pt x="3809" y="60198"/>
                  </a:lnTo>
                  <a:lnTo>
                    <a:pt x="0" y="85344"/>
                  </a:lnTo>
                  <a:lnTo>
                    <a:pt x="0" y="406908"/>
                  </a:lnTo>
                  <a:lnTo>
                    <a:pt x="10668" y="447273"/>
                  </a:lnTo>
                  <a:lnTo>
                    <a:pt x="10668" y="77724"/>
                  </a:lnTo>
                  <a:lnTo>
                    <a:pt x="12191" y="70104"/>
                  </a:lnTo>
                  <a:lnTo>
                    <a:pt x="30544" y="34036"/>
                  </a:lnTo>
                  <a:lnTo>
                    <a:pt x="67727" y="12668"/>
                  </a:lnTo>
                  <a:lnTo>
                    <a:pt x="3611117" y="10668"/>
                  </a:lnTo>
                  <a:lnTo>
                    <a:pt x="3618738" y="12192"/>
                  </a:lnTo>
                  <a:lnTo>
                    <a:pt x="3659443" y="35575"/>
                  </a:lnTo>
                  <a:lnTo>
                    <a:pt x="3678174" y="78486"/>
                  </a:lnTo>
                  <a:lnTo>
                    <a:pt x="3678936" y="86106"/>
                  </a:lnTo>
                  <a:lnTo>
                    <a:pt x="3678936" y="445007"/>
                  </a:lnTo>
                  <a:lnTo>
                    <a:pt x="3681613" y="440918"/>
                  </a:lnTo>
                  <a:lnTo>
                    <a:pt x="3688079" y="415290"/>
                  </a:lnTo>
                  <a:lnTo>
                    <a:pt x="3688841" y="406908"/>
                  </a:lnTo>
                  <a:close/>
                </a:path>
                <a:path w="3689350" h="492760">
                  <a:moveTo>
                    <a:pt x="3678936" y="445007"/>
                  </a:moveTo>
                  <a:lnTo>
                    <a:pt x="3678936" y="406908"/>
                  </a:lnTo>
                  <a:lnTo>
                    <a:pt x="3678174" y="414528"/>
                  </a:lnTo>
                  <a:lnTo>
                    <a:pt x="3676650" y="422148"/>
                  </a:lnTo>
                  <a:lnTo>
                    <a:pt x="3653628" y="462634"/>
                  </a:lnTo>
                  <a:lnTo>
                    <a:pt x="3611117" y="481584"/>
                  </a:lnTo>
                  <a:lnTo>
                    <a:pt x="85344" y="481584"/>
                  </a:lnTo>
                  <a:lnTo>
                    <a:pt x="61959" y="478060"/>
                  </a:lnTo>
                  <a:lnTo>
                    <a:pt x="40828" y="467129"/>
                  </a:lnTo>
                  <a:lnTo>
                    <a:pt x="24048" y="450281"/>
                  </a:lnTo>
                  <a:lnTo>
                    <a:pt x="13716" y="429006"/>
                  </a:lnTo>
                  <a:lnTo>
                    <a:pt x="12192" y="421386"/>
                  </a:lnTo>
                  <a:lnTo>
                    <a:pt x="10668" y="414528"/>
                  </a:lnTo>
                  <a:lnTo>
                    <a:pt x="17311" y="457790"/>
                  </a:lnTo>
                  <a:lnTo>
                    <a:pt x="55706" y="486790"/>
                  </a:lnTo>
                  <a:lnTo>
                    <a:pt x="85344" y="492252"/>
                  </a:lnTo>
                  <a:lnTo>
                    <a:pt x="3603498" y="492252"/>
                  </a:lnTo>
                  <a:lnTo>
                    <a:pt x="3612641" y="491490"/>
                  </a:lnTo>
                  <a:lnTo>
                    <a:pt x="3621024" y="489966"/>
                  </a:lnTo>
                  <a:lnTo>
                    <a:pt x="3645806" y="480789"/>
                  </a:lnTo>
                  <a:lnTo>
                    <a:pt x="3666763" y="463596"/>
                  </a:lnTo>
                  <a:lnTo>
                    <a:pt x="3678936" y="445007"/>
                  </a:lnTo>
                  <a:close/>
                </a:path>
              </a:pathLst>
            </a:custGeom>
            <a:solidFill>
              <a:srgbClr val="45A9C4"/>
            </a:solidFill>
          </p:spPr>
          <p:txBody>
            <a:bodyPr wrap="square" lIns="0" tIns="0" rIns="0" bIns="0" rtlCol="0"/>
            <a:lstStyle/>
            <a:p>
              <a:endParaRPr/>
            </a:p>
          </p:txBody>
        </p:sp>
      </p:grpSp>
      <p:sp>
        <p:nvSpPr>
          <p:cNvPr id="41" name="object 8">
            <a:extLst>
              <a:ext uri="{FF2B5EF4-FFF2-40B4-BE49-F238E27FC236}">
                <a16:creationId xmlns:a16="http://schemas.microsoft.com/office/drawing/2014/main" id="{C922C504-EC62-4C73-8AEC-E07530E7C415}"/>
              </a:ext>
            </a:extLst>
          </p:cNvPr>
          <p:cNvSpPr txBox="1"/>
          <p:nvPr/>
        </p:nvSpPr>
        <p:spPr>
          <a:xfrm>
            <a:off x="199570" y="704312"/>
            <a:ext cx="2687905" cy="275075"/>
          </a:xfrm>
          <a:prstGeom prst="rect">
            <a:avLst/>
          </a:prstGeom>
        </p:spPr>
        <p:txBody>
          <a:bodyPr vert="horz" wrap="square" lIns="0" tIns="28575" rIns="0" bIns="0" rtlCol="0">
            <a:spAutoFit/>
          </a:bodyPr>
          <a:lstStyle/>
          <a:p>
            <a:pPr algn="ctr">
              <a:spcBef>
                <a:spcPts val="225"/>
              </a:spcBef>
            </a:pPr>
            <a:r>
              <a:rPr lang="ja-JP" altLang="en-US" sz="1600" b="1" spc="300" dirty="0">
                <a:latin typeface="Microsoft YaHei UI" panose="020B0503020204020204" pitchFamily="34" charset="-122"/>
                <a:ea typeface="Microsoft YaHei UI" panose="020B0503020204020204" pitchFamily="34" charset="-122"/>
                <a:cs typeface="Yu Gothic"/>
              </a:rPr>
              <a:t>事業概要</a:t>
            </a:r>
            <a:endParaRPr sz="1600" spc="300" dirty="0">
              <a:latin typeface="Microsoft YaHei UI" panose="020B0503020204020204" pitchFamily="34" charset="-122"/>
              <a:ea typeface="Microsoft YaHei UI" panose="020B0503020204020204" pitchFamily="34" charset="-122"/>
              <a:cs typeface="Yu Gothic"/>
            </a:endParaRPr>
          </a:p>
        </p:txBody>
      </p:sp>
      <p:sp>
        <p:nvSpPr>
          <p:cNvPr id="48" name="テキスト ボックス 47">
            <a:extLst>
              <a:ext uri="{FF2B5EF4-FFF2-40B4-BE49-F238E27FC236}">
                <a16:creationId xmlns:a16="http://schemas.microsoft.com/office/drawing/2014/main" id="{19B80444-EC72-4542-80C8-0CF5B66861BE}"/>
              </a:ext>
            </a:extLst>
          </p:cNvPr>
          <p:cNvSpPr txBox="1"/>
          <p:nvPr/>
        </p:nvSpPr>
        <p:spPr>
          <a:xfrm>
            <a:off x="6957278" y="4410224"/>
            <a:ext cx="2684717" cy="646331"/>
          </a:xfrm>
          <a:prstGeom prst="rect">
            <a:avLst/>
          </a:prstGeom>
          <a:noFill/>
        </p:spPr>
        <p:txBody>
          <a:bodyPr wrap="square" rtlCol="0">
            <a:spAutoFit/>
          </a:bodyPr>
          <a:lstStyle/>
          <a:p>
            <a:r>
              <a:rPr kumimoji="1" lang="ja-JP" altLang="en-US" sz="1200" b="1" dirty="0"/>
              <a:t>試作品テストと改善、</a:t>
            </a:r>
            <a:endParaRPr kumimoji="1" lang="en-US" altLang="ja-JP" sz="1200" b="1" dirty="0"/>
          </a:p>
          <a:p>
            <a:r>
              <a:rPr kumimoji="1" lang="ja-JP" altLang="en-US" sz="1200" b="1" dirty="0"/>
              <a:t>マーケティング、販路拡大</a:t>
            </a:r>
          </a:p>
          <a:p>
            <a:endParaRPr kumimoji="1" lang="ja-JP" altLang="en-US" sz="1200" b="1" dirty="0"/>
          </a:p>
        </p:txBody>
      </p:sp>
      <p:sp>
        <p:nvSpPr>
          <p:cNvPr id="52" name="テキスト ボックス 51">
            <a:extLst>
              <a:ext uri="{FF2B5EF4-FFF2-40B4-BE49-F238E27FC236}">
                <a16:creationId xmlns:a16="http://schemas.microsoft.com/office/drawing/2014/main" id="{C5423EB2-5BD6-439B-8F53-253D0DFFE7F1}"/>
              </a:ext>
            </a:extLst>
          </p:cNvPr>
          <p:cNvSpPr txBox="1"/>
          <p:nvPr/>
        </p:nvSpPr>
        <p:spPr>
          <a:xfrm>
            <a:off x="4450327" y="4975424"/>
            <a:ext cx="1293601" cy="257369"/>
          </a:xfrm>
          <a:prstGeom prst="rect">
            <a:avLst/>
          </a:prstGeom>
          <a:noFill/>
        </p:spPr>
        <p:txBody>
          <a:bodyPr wrap="square" lIns="36000" tIns="36000" rIns="36000" bIns="36000" rtlCol="0">
            <a:spAutoFit/>
          </a:bodyPr>
          <a:lstStyle/>
          <a:p>
            <a:r>
              <a:rPr kumimoji="1" lang="ja-JP" altLang="en-US" sz="1200" b="1" spc="-150" dirty="0">
                <a:latin typeface="+mn-ea"/>
              </a:rPr>
              <a:t>セミナー</a:t>
            </a:r>
            <a:r>
              <a:rPr kumimoji="1" lang="ja-JP" altLang="en-US" sz="1200" b="1" dirty="0">
                <a:latin typeface="+mn-ea"/>
              </a:rPr>
              <a:t>（</a:t>
            </a:r>
            <a:r>
              <a:rPr kumimoji="1" lang="en-US" altLang="ja-JP" sz="1200" b="1" dirty="0">
                <a:latin typeface="+mn-ea"/>
              </a:rPr>
              <a:t>2</a:t>
            </a:r>
            <a:r>
              <a:rPr kumimoji="1" lang="ja-JP" altLang="en-US" sz="1200" b="1" dirty="0">
                <a:latin typeface="+mn-ea"/>
              </a:rPr>
              <a:t>回）</a:t>
            </a:r>
          </a:p>
        </p:txBody>
      </p:sp>
      <p:sp>
        <p:nvSpPr>
          <p:cNvPr id="54" name="テキスト ボックス 53">
            <a:extLst>
              <a:ext uri="{FF2B5EF4-FFF2-40B4-BE49-F238E27FC236}">
                <a16:creationId xmlns:a16="http://schemas.microsoft.com/office/drawing/2014/main" id="{A7912984-973D-4172-8525-C23E8A902108}"/>
              </a:ext>
            </a:extLst>
          </p:cNvPr>
          <p:cNvSpPr txBox="1"/>
          <p:nvPr/>
        </p:nvSpPr>
        <p:spPr>
          <a:xfrm>
            <a:off x="5985589" y="4950255"/>
            <a:ext cx="882682" cy="276999"/>
          </a:xfrm>
          <a:prstGeom prst="rect">
            <a:avLst/>
          </a:prstGeom>
          <a:noFill/>
        </p:spPr>
        <p:txBody>
          <a:bodyPr wrap="square" rtlCol="0">
            <a:spAutoFit/>
          </a:bodyPr>
          <a:lstStyle/>
          <a:p>
            <a:r>
              <a:rPr kumimoji="1" lang="en-US" altLang="ja-JP" sz="1200" b="1" dirty="0">
                <a:latin typeface="+mn-ea"/>
              </a:rPr>
              <a:t>WG </a:t>
            </a:r>
            <a:r>
              <a:rPr kumimoji="1" lang="en-US" altLang="ja-JP" sz="900" b="1" dirty="0">
                <a:latin typeface="+mn-ea"/>
              </a:rPr>
              <a:t>※</a:t>
            </a:r>
            <a:r>
              <a:rPr kumimoji="1" lang="ja-JP" altLang="en-US" sz="900" b="1" dirty="0">
                <a:latin typeface="+mn-ea"/>
              </a:rPr>
              <a:t>２</a:t>
            </a:r>
            <a:endParaRPr kumimoji="1" lang="ja-JP" altLang="en-US" sz="1200" b="1" dirty="0">
              <a:latin typeface="+mn-ea"/>
            </a:endParaRPr>
          </a:p>
        </p:txBody>
      </p:sp>
      <p:sp>
        <p:nvSpPr>
          <p:cNvPr id="57" name="楕円 56">
            <a:extLst>
              <a:ext uri="{FF2B5EF4-FFF2-40B4-BE49-F238E27FC236}">
                <a16:creationId xmlns:a16="http://schemas.microsoft.com/office/drawing/2014/main" id="{662867D4-1C0A-4129-BD5E-6662E4162245}"/>
              </a:ext>
            </a:extLst>
          </p:cNvPr>
          <p:cNvSpPr/>
          <p:nvPr/>
        </p:nvSpPr>
        <p:spPr>
          <a:xfrm>
            <a:off x="6815081" y="5290667"/>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A77D07D9-E717-406C-83A0-0ECC95875D30}"/>
              </a:ext>
            </a:extLst>
          </p:cNvPr>
          <p:cNvSpPr txBox="1"/>
          <p:nvPr/>
        </p:nvSpPr>
        <p:spPr>
          <a:xfrm>
            <a:off x="6219594" y="5355079"/>
            <a:ext cx="862640" cy="461665"/>
          </a:xfrm>
          <a:prstGeom prst="rect">
            <a:avLst/>
          </a:prstGeom>
          <a:noFill/>
        </p:spPr>
        <p:txBody>
          <a:bodyPr wrap="square" rtlCol="0">
            <a:spAutoFit/>
          </a:bodyPr>
          <a:lstStyle/>
          <a:p>
            <a:r>
              <a:rPr kumimoji="1" lang="ja-JP" altLang="en-US" sz="1200" b="1" dirty="0"/>
              <a:t>商品企画報告会</a:t>
            </a:r>
          </a:p>
        </p:txBody>
      </p:sp>
      <p:sp>
        <p:nvSpPr>
          <p:cNvPr id="59" name="矢印: 右 58">
            <a:extLst>
              <a:ext uri="{FF2B5EF4-FFF2-40B4-BE49-F238E27FC236}">
                <a16:creationId xmlns:a16="http://schemas.microsoft.com/office/drawing/2014/main" id="{B8DCBF68-1563-40BF-B24E-545E80ECF9E6}"/>
              </a:ext>
            </a:extLst>
          </p:cNvPr>
          <p:cNvSpPr/>
          <p:nvPr/>
        </p:nvSpPr>
        <p:spPr>
          <a:xfrm>
            <a:off x="7063354" y="4903053"/>
            <a:ext cx="1539661" cy="89461"/>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1BAC2E88-D3E1-4133-89EA-D41E759F4DA1}"/>
              </a:ext>
            </a:extLst>
          </p:cNvPr>
          <p:cNvSpPr txBox="1"/>
          <p:nvPr/>
        </p:nvSpPr>
        <p:spPr>
          <a:xfrm>
            <a:off x="6937255" y="4993296"/>
            <a:ext cx="2117836" cy="276999"/>
          </a:xfrm>
          <a:prstGeom prst="rect">
            <a:avLst/>
          </a:prstGeom>
          <a:noFill/>
        </p:spPr>
        <p:txBody>
          <a:bodyPr wrap="square" rtlCol="0">
            <a:spAutoFit/>
          </a:bodyPr>
          <a:lstStyle/>
          <a:p>
            <a:r>
              <a:rPr kumimoji="1" lang="ja-JP" altLang="en-US" sz="1200" b="1" dirty="0">
                <a:latin typeface="+mn-ea"/>
              </a:rPr>
              <a:t>セミナー（</a:t>
            </a:r>
            <a:r>
              <a:rPr kumimoji="1" lang="en-US" altLang="ja-JP" sz="1200" b="1" dirty="0">
                <a:latin typeface="+mn-ea"/>
              </a:rPr>
              <a:t>2</a:t>
            </a:r>
            <a:r>
              <a:rPr kumimoji="1" lang="ja-JP" altLang="en-US" sz="1200" b="1" dirty="0">
                <a:latin typeface="+mn-ea"/>
              </a:rPr>
              <a:t>回）、</a:t>
            </a:r>
            <a:r>
              <a:rPr kumimoji="1" lang="en-US" altLang="ja-JP" sz="1200" b="1" dirty="0">
                <a:latin typeface="+mn-ea"/>
              </a:rPr>
              <a:t>WG</a:t>
            </a:r>
            <a:r>
              <a:rPr kumimoji="1" lang="en-US" altLang="ja-JP" sz="900" b="1" dirty="0">
                <a:latin typeface="+mn-ea"/>
              </a:rPr>
              <a:t> </a:t>
            </a:r>
            <a:r>
              <a:rPr kumimoji="1" lang="en-US" altLang="ja-JP" sz="800" b="1" dirty="0">
                <a:latin typeface="+mn-ea"/>
              </a:rPr>
              <a:t>※</a:t>
            </a:r>
            <a:r>
              <a:rPr kumimoji="1" lang="ja-JP" altLang="en-US" sz="800" b="1" dirty="0">
                <a:latin typeface="+mn-ea"/>
              </a:rPr>
              <a:t>２</a:t>
            </a:r>
            <a:endParaRPr kumimoji="1" lang="ja-JP" altLang="en-US" sz="900" b="1" dirty="0">
              <a:latin typeface="+mn-ea"/>
            </a:endParaRPr>
          </a:p>
        </p:txBody>
      </p:sp>
      <p:sp>
        <p:nvSpPr>
          <p:cNvPr id="61" name="矢印: 右 60">
            <a:extLst>
              <a:ext uri="{FF2B5EF4-FFF2-40B4-BE49-F238E27FC236}">
                <a16:creationId xmlns:a16="http://schemas.microsoft.com/office/drawing/2014/main" id="{4CAB42D5-BC01-4FAF-B6A4-36E9ABCE1A68}"/>
              </a:ext>
            </a:extLst>
          </p:cNvPr>
          <p:cNvSpPr/>
          <p:nvPr/>
        </p:nvSpPr>
        <p:spPr>
          <a:xfrm>
            <a:off x="4662118" y="5279752"/>
            <a:ext cx="1077023" cy="88636"/>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23A02E53-A17C-4274-9841-F40D44068C62}"/>
              </a:ext>
            </a:extLst>
          </p:cNvPr>
          <p:cNvSpPr txBox="1"/>
          <p:nvPr/>
        </p:nvSpPr>
        <p:spPr>
          <a:xfrm>
            <a:off x="4590648" y="5325311"/>
            <a:ext cx="1277675" cy="461665"/>
          </a:xfrm>
          <a:prstGeom prst="rect">
            <a:avLst/>
          </a:prstGeom>
          <a:noFill/>
        </p:spPr>
        <p:txBody>
          <a:bodyPr wrap="square" rtlCol="0">
            <a:spAutoFit/>
          </a:bodyPr>
          <a:lstStyle/>
          <a:p>
            <a:r>
              <a:rPr kumimoji="1" lang="ja-JP" altLang="en-US" sz="1200" b="1" dirty="0">
                <a:latin typeface="+mn-ea"/>
              </a:rPr>
              <a:t>事業者・女性</a:t>
            </a:r>
            <a:endParaRPr kumimoji="1" lang="en-US" altLang="ja-JP" sz="1200" b="1" dirty="0">
              <a:latin typeface="+mn-ea"/>
            </a:endParaRPr>
          </a:p>
          <a:p>
            <a:r>
              <a:rPr kumimoji="1" lang="ja-JP" altLang="en-US" sz="1200" b="1" dirty="0">
                <a:latin typeface="+mn-ea"/>
              </a:rPr>
              <a:t>公募、研修</a:t>
            </a:r>
            <a:r>
              <a:rPr kumimoji="1" lang="en-US" altLang="ja-JP" sz="900" b="1" dirty="0">
                <a:latin typeface="+mn-ea"/>
              </a:rPr>
              <a:t>※</a:t>
            </a:r>
            <a:r>
              <a:rPr kumimoji="1" lang="ja-JP" altLang="en-US" sz="900" b="1" dirty="0">
                <a:latin typeface="+mn-ea"/>
              </a:rPr>
              <a:t>１</a:t>
            </a:r>
          </a:p>
        </p:txBody>
      </p:sp>
      <p:sp>
        <p:nvSpPr>
          <p:cNvPr id="64" name="テキスト ボックス 63">
            <a:extLst>
              <a:ext uri="{FF2B5EF4-FFF2-40B4-BE49-F238E27FC236}">
                <a16:creationId xmlns:a16="http://schemas.microsoft.com/office/drawing/2014/main" id="{4B704EAB-BF25-4780-B84A-A7BBCBFA4F3A}"/>
              </a:ext>
            </a:extLst>
          </p:cNvPr>
          <p:cNvSpPr txBox="1"/>
          <p:nvPr/>
        </p:nvSpPr>
        <p:spPr>
          <a:xfrm>
            <a:off x="240462" y="5034931"/>
            <a:ext cx="954242" cy="276999"/>
          </a:xfrm>
          <a:prstGeom prst="rect">
            <a:avLst/>
          </a:prstGeom>
          <a:noFill/>
        </p:spPr>
        <p:txBody>
          <a:bodyPr wrap="square" rtlCol="0">
            <a:spAutoFit/>
          </a:bodyPr>
          <a:lstStyle/>
          <a:p>
            <a:r>
              <a:rPr kumimoji="1" lang="ja-JP" altLang="en-US" sz="1200" b="1" dirty="0">
                <a:latin typeface="+mn-ea"/>
              </a:rPr>
              <a:t>ワーキング</a:t>
            </a:r>
          </a:p>
        </p:txBody>
      </p:sp>
      <p:sp>
        <p:nvSpPr>
          <p:cNvPr id="70" name="テキスト ボックス 69">
            <a:extLst>
              <a:ext uri="{FF2B5EF4-FFF2-40B4-BE49-F238E27FC236}">
                <a16:creationId xmlns:a16="http://schemas.microsoft.com/office/drawing/2014/main" id="{B018F1CA-4D99-4824-B57C-787CAAF5D1C7}"/>
              </a:ext>
            </a:extLst>
          </p:cNvPr>
          <p:cNvSpPr txBox="1"/>
          <p:nvPr/>
        </p:nvSpPr>
        <p:spPr>
          <a:xfrm>
            <a:off x="2302016" y="5054853"/>
            <a:ext cx="954242" cy="276999"/>
          </a:xfrm>
          <a:prstGeom prst="rect">
            <a:avLst/>
          </a:prstGeom>
          <a:noFill/>
        </p:spPr>
        <p:txBody>
          <a:bodyPr wrap="square" rtlCol="0">
            <a:spAutoFit/>
          </a:bodyPr>
          <a:lstStyle/>
          <a:p>
            <a:r>
              <a:rPr kumimoji="1" lang="ja-JP" altLang="en-US" sz="1200" b="1" dirty="0">
                <a:latin typeface="+mn-ea"/>
              </a:rPr>
              <a:t>アドバイス</a:t>
            </a:r>
            <a:endParaRPr kumimoji="1" lang="en-US" altLang="ja-JP" sz="1200" b="1" dirty="0">
              <a:latin typeface="+mn-ea"/>
            </a:endParaRPr>
          </a:p>
        </p:txBody>
      </p:sp>
      <p:sp>
        <p:nvSpPr>
          <p:cNvPr id="71" name="テキスト ボックス 70">
            <a:extLst>
              <a:ext uri="{FF2B5EF4-FFF2-40B4-BE49-F238E27FC236}">
                <a16:creationId xmlns:a16="http://schemas.microsoft.com/office/drawing/2014/main" id="{0A96254B-5901-48B5-8240-ED953DBF9E22}"/>
              </a:ext>
            </a:extLst>
          </p:cNvPr>
          <p:cNvSpPr txBox="1"/>
          <p:nvPr/>
        </p:nvSpPr>
        <p:spPr>
          <a:xfrm>
            <a:off x="1354812" y="6361138"/>
            <a:ext cx="1423035" cy="461665"/>
          </a:xfrm>
          <a:prstGeom prst="rect">
            <a:avLst/>
          </a:prstGeom>
          <a:noFill/>
        </p:spPr>
        <p:txBody>
          <a:bodyPr wrap="square" rtlCol="0">
            <a:spAutoFit/>
          </a:bodyPr>
          <a:lstStyle/>
          <a:p>
            <a:r>
              <a:rPr kumimoji="1" lang="ja-JP" altLang="en-US" sz="1200" b="1" dirty="0">
                <a:latin typeface="+mn-ea"/>
              </a:rPr>
              <a:t>セミナー</a:t>
            </a:r>
            <a:endParaRPr kumimoji="1" lang="en-US" altLang="ja-JP" sz="1200" b="1" dirty="0">
              <a:latin typeface="+mn-ea"/>
            </a:endParaRPr>
          </a:p>
          <a:p>
            <a:r>
              <a:rPr kumimoji="1" lang="ja-JP" altLang="en-US" sz="1200" b="1" dirty="0">
                <a:latin typeface="+mn-ea"/>
              </a:rPr>
              <a:t>アドバイザー研修</a:t>
            </a:r>
          </a:p>
        </p:txBody>
      </p:sp>
      <p:grpSp>
        <p:nvGrpSpPr>
          <p:cNvPr id="69" name="グループ化 68">
            <a:extLst>
              <a:ext uri="{FF2B5EF4-FFF2-40B4-BE49-F238E27FC236}">
                <a16:creationId xmlns:a16="http://schemas.microsoft.com/office/drawing/2014/main" id="{96A9122B-1EBF-40B7-B510-D748E1ECE65C}"/>
              </a:ext>
            </a:extLst>
          </p:cNvPr>
          <p:cNvGrpSpPr/>
          <p:nvPr/>
        </p:nvGrpSpPr>
        <p:grpSpPr>
          <a:xfrm>
            <a:off x="4675986" y="4914224"/>
            <a:ext cx="455937" cy="78185"/>
            <a:chOff x="4692004" y="5150633"/>
            <a:chExt cx="455937" cy="78185"/>
          </a:xfrm>
        </p:grpSpPr>
        <p:sp>
          <p:nvSpPr>
            <p:cNvPr id="51" name="楕円 50">
              <a:extLst>
                <a:ext uri="{FF2B5EF4-FFF2-40B4-BE49-F238E27FC236}">
                  <a16:creationId xmlns:a16="http://schemas.microsoft.com/office/drawing/2014/main" id="{B1E2AAE7-9737-4EC4-B06C-FF2639E5C616}"/>
                </a:ext>
              </a:extLst>
            </p:cNvPr>
            <p:cNvSpPr/>
            <p:nvPr/>
          </p:nvSpPr>
          <p:spPr>
            <a:xfrm>
              <a:off x="4692004" y="515063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 name="楕円 1">
              <a:extLst>
                <a:ext uri="{FF2B5EF4-FFF2-40B4-BE49-F238E27FC236}">
                  <a16:creationId xmlns:a16="http://schemas.microsoft.com/office/drawing/2014/main" id="{B168538D-FA4E-E9BE-2C0C-C9DEC511283D}"/>
                </a:ext>
              </a:extLst>
            </p:cNvPr>
            <p:cNvSpPr/>
            <p:nvPr/>
          </p:nvSpPr>
          <p:spPr>
            <a:xfrm>
              <a:off x="5075941" y="5156818"/>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sp>
        <p:nvSpPr>
          <p:cNvPr id="3" name="矢印: 右 2">
            <a:extLst>
              <a:ext uri="{FF2B5EF4-FFF2-40B4-BE49-F238E27FC236}">
                <a16:creationId xmlns:a16="http://schemas.microsoft.com/office/drawing/2014/main" id="{D04528C4-5932-637A-6C35-A88926DB9CB2}"/>
              </a:ext>
            </a:extLst>
          </p:cNvPr>
          <p:cNvSpPr/>
          <p:nvPr/>
        </p:nvSpPr>
        <p:spPr>
          <a:xfrm>
            <a:off x="4675986" y="5876857"/>
            <a:ext cx="2196000" cy="9360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3" name="テキスト ボックス 72">
            <a:extLst>
              <a:ext uri="{FF2B5EF4-FFF2-40B4-BE49-F238E27FC236}">
                <a16:creationId xmlns:a16="http://schemas.microsoft.com/office/drawing/2014/main" id="{42E32D5D-023A-2BBD-EBF4-E58288C30E43}"/>
              </a:ext>
            </a:extLst>
          </p:cNvPr>
          <p:cNvSpPr txBox="1"/>
          <p:nvPr/>
        </p:nvSpPr>
        <p:spPr>
          <a:xfrm>
            <a:off x="5886788" y="5915390"/>
            <a:ext cx="1501814" cy="261610"/>
          </a:xfrm>
          <a:prstGeom prst="rect">
            <a:avLst/>
          </a:prstGeom>
          <a:noFill/>
        </p:spPr>
        <p:txBody>
          <a:bodyPr wrap="square" rtlCol="0">
            <a:spAutoFit/>
          </a:bodyPr>
          <a:lstStyle/>
          <a:p>
            <a:r>
              <a:rPr kumimoji="1" lang="ja-JP" altLang="en-US" sz="1100" b="1" dirty="0"/>
              <a:t>サポートデスク</a:t>
            </a:r>
            <a:r>
              <a:rPr kumimoji="1" lang="en-US" altLang="ja-JP" sz="900" b="1" dirty="0">
                <a:latin typeface="+mn-ea"/>
              </a:rPr>
              <a:t>※</a:t>
            </a:r>
            <a:r>
              <a:rPr kumimoji="1" lang="ja-JP" altLang="en-US" sz="900" b="1" dirty="0">
                <a:latin typeface="+mn-ea"/>
              </a:rPr>
              <a:t>３</a:t>
            </a:r>
            <a:endParaRPr kumimoji="1" lang="ja-JP" altLang="en-US" sz="1100" b="1" dirty="0"/>
          </a:p>
        </p:txBody>
      </p:sp>
      <p:sp>
        <p:nvSpPr>
          <p:cNvPr id="75" name="テキスト ボックス 74">
            <a:extLst>
              <a:ext uri="{FF2B5EF4-FFF2-40B4-BE49-F238E27FC236}">
                <a16:creationId xmlns:a16="http://schemas.microsoft.com/office/drawing/2014/main" id="{1667118F-1EFA-F938-E90E-E34F6C2BDE6B}"/>
              </a:ext>
            </a:extLst>
          </p:cNvPr>
          <p:cNvSpPr txBox="1"/>
          <p:nvPr/>
        </p:nvSpPr>
        <p:spPr>
          <a:xfrm>
            <a:off x="8628691" y="5447129"/>
            <a:ext cx="1047231" cy="461665"/>
          </a:xfrm>
          <a:prstGeom prst="rect">
            <a:avLst/>
          </a:prstGeom>
          <a:noFill/>
        </p:spPr>
        <p:txBody>
          <a:bodyPr wrap="square" rtlCol="0">
            <a:spAutoFit/>
          </a:bodyPr>
          <a:lstStyle/>
          <a:p>
            <a:r>
              <a:rPr kumimoji="1" lang="ja-JP" altLang="en-US" sz="1200" b="1" spc="-150" dirty="0">
                <a:latin typeface="+mn-ea"/>
              </a:rPr>
              <a:t>展示会出展等</a:t>
            </a:r>
            <a:endParaRPr kumimoji="1" lang="en-US" altLang="ja-JP" sz="1200" b="1" spc="-150" dirty="0">
              <a:latin typeface="+mn-ea"/>
            </a:endParaRPr>
          </a:p>
          <a:p>
            <a:r>
              <a:rPr kumimoji="1" lang="ja-JP" altLang="en-US" sz="1200" b="1" spc="-150" dirty="0">
                <a:latin typeface="+mn-ea"/>
              </a:rPr>
              <a:t>販路拡大</a:t>
            </a:r>
          </a:p>
        </p:txBody>
      </p:sp>
      <p:sp>
        <p:nvSpPr>
          <p:cNvPr id="76" name="楕円 75">
            <a:extLst>
              <a:ext uri="{FF2B5EF4-FFF2-40B4-BE49-F238E27FC236}">
                <a16:creationId xmlns:a16="http://schemas.microsoft.com/office/drawing/2014/main" id="{F1F23A29-9489-8CB0-F4C2-A20580D7CF01}"/>
              </a:ext>
            </a:extLst>
          </p:cNvPr>
          <p:cNvSpPr/>
          <p:nvPr/>
        </p:nvSpPr>
        <p:spPr>
          <a:xfrm>
            <a:off x="9440189" y="4869236"/>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37650A5E-2C32-4C22-8235-160612C88023}"/>
              </a:ext>
            </a:extLst>
          </p:cNvPr>
          <p:cNvSpPr txBox="1"/>
          <p:nvPr/>
        </p:nvSpPr>
        <p:spPr>
          <a:xfrm>
            <a:off x="233629" y="1152838"/>
            <a:ext cx="1064565" cy="233619"/>
          </a:xfrm>
          <a:prstGeom prst="rect">
            <a:avLst/>
          </a:prstGeom>
          <a:solidFill>
            <a:schemeClr val="bg1"/>
          </a:solidFill>
          <a:ln>
            <a:solidFill>
              <a:schemeClr val="tx1"/>
            </a:solidFill>
          </a:ln>
        </p:spPr>
        <p:txBody>
          <a:bodyPr wrap="square" lIns="0" tIns="18000" rIns="0" bIns="0" rtlCol="0" anchor="ctr">
            <a:spAutoFit/>
          </a:bodyPr>
          <a:lstStyle/>
          <a:p>
            <a:pPr algn="ctr"/>
            <a:r>
              <a:rPr kumimoji="1" lang="ja-JP" altLang="en-US" sz="1400" b="1" dirty="0"/>
              <a:t>現状認識</a:t>
            </a:r>
          </a:p>
        </p:txBody>
      </p:sp>
      <p:sp>
        <p:nvSpPr>
          <p:cNvPr id="77" name="テキスト ボックス 76">
            <a:extLst>
              <a:ext uri="{FF2B5EF4-FFF2-40B4-BE49-F238E27FC236}">
                <a16:creationId xmlns:a16="http://schemas.microsoft.com/office/drawing/2014/main" id="{8A020BEC-1C02-4A59-9433-F2551248D7BE}"/>
              </a:ext>
            </a:extLst>
          </p:cNvPr>
          <p:cNvSpPr txBox="1"/>
          <p:nvPr/>
        </p:nvSpPr>
        <p:spPr>
          <a:xfrm>
            <a:off x="233628" y="1917129"/>
            <a:ext cx="1064566" cy="233619"/>
          </a:xfrm>
          <a:prstGeom prst="rect">
            <a:avLst/>
          </a:prstGeom>
          <a:solidFill>
            <a:schemeClr val="bg1"/>
          </a:solidFill>
          <a:ln>
            <a:solidFill>
              <a:schemeClr val="tx1"/>
            </a:solidFill>
          </a:ln>
        </p:spPr>
        <p:txBody>
          <a:bodyPr wrap="square" lIns="36000" tIns="18000" rIns="36000" bIns="0" rtlCol="0" anchor="ctr">
            <a:spAutoFit/>
          </a:bodyPr>
          <a:lstStyle/>
          <a:p>
            <a:pPr algn="ctr"/>
            <a:r>
              <a:rPr lang="ja-JP" altLang="en-US" sz="1400" b="1" spc="-150" dirty="0">
                <a:latin typeface="+mn-ea"/>
                <a:cs typeface="Microsoft YaHei UI"/>
              </a:rPr>
              <a:t>事業の必要性</a:t>
            </a:r>
            <a:endParaRPr kumimoji="1" lang="ja-JP" altLang="en-US" sz="1400" b="1" dirty="0"/>
          </a:p>
        </p:txBody>
      </p:sp>
      <p:sp>
        <p:nvSpPr>
          <p:cNvPr id="78" name="テキスト ボックス 77">
            <a:extLst>
              <a:ext uri="{FF2B5EF4-FFF2-40B4-BE49-F238E27FC236}">
                <a16:creationId xmlns:a16="http://schemas.microsoft.com/office/drawing/2014/main" id="{C76A9CEC-5792-4E9F-A18F-CB430A7C6827}"/>
              </a:ext>
            </a:extLst>
          </p:cNvPr>
          <p:cNvSpPr txBox="1"/>
          <p:nvPr/>
        </p:nvSpPr>
        <p:spPr>
          <a:xfrm>
            <a:off x="233628" y="2445398"/>
            <a:ext cx="1064566" cy="233619"/>
          </a:xfrm>
          <a:prstGeom prst="rect">
            <a:avLst/>
          </a:prstGeom>
          <a:solidFill>
            <a:schemeClr val="bg1"/>
          </a:solidFill>
          <a:ln>
            <a:solidFill>
              <a:schemeClr val="tx1"/>
            </a:solidFill>
          </a:ln>
        </p:spPr>
        <p:txBody>
          <a:bodyPr wrap="square" lIns="36000" tIns="18000" rIns="36000" bIns="0" rtlCol="0" anchor="ctr">
            <a:spAutoFit/>
          </a:bodyPr>
          <a:lstStyle/>
          <a:p>
            <a:pPr algn="ctr"/>
            <a:r>
              <a:rPr lang="ja-JP" altLang="en-US" sz="1400" b="1" spc="-150" dirty="0">
                <a:latin typeface="+mn-ea"/>
                <a:cs typeface="Microsoft YaHei UI"/>
              </a:rPr>
              <a:t>事業の方向性</a:t>
            </a:r>
            <a:endParaRPr kumimoji="1" lang="ja-JP" altLang="en-US" sz="1400" b="1" dirty="0"/>
          </a:p>
        </p:txBody>
      </p:sp>
      <p:sp>
        <p:nvSpPr>
          <p:cNvPr id="79" name="テキスト ボックス 78">
            <a:extLst>
              <a:ext uri="{FF2B5EF4-FFF2-40B4-BE49-F238E27FC236}">
                <a16:creationId xmlns:a16="http://schemas.microsoft.com/office/drawing/2014/main" id="{1B48C167-D095-4473-8A6C-AAEEF05F7163}"/>
              </a:ext>
            </a:extLst>
          </p:cNvPr>
          <p:cNvSpPr txBox="1"/>
          <p:nvPr/>
        </p:nvSpPr>
        <p:spPr>
          <a:xfrm>
            <a:off x="239473" y="2917082"/>
            <a:ext cx="1064565" cy="233619"/>
          </a:xfrm>
          <a:prstGeom prst="rect">
            <a:avLst/>
          </a:prstGeom>
          <a:solidFill>
            <a:schemeClr val="bg1"/>
          </a:solidFill>
          <a:ln>
            <a:solidFill>
              <a:schemeClr val="tx1"/>
            </a:solidFill>
          </a:ln>
        </p:spPr>
        <p:txBody>
          <a:bodyPr wrap="square" lIns="0" tIns="18000" rIns="0" bIns="0" rtlCol="0" anchor="ctr">
            <a:spAutoFit/>
          </a:bodyPr>
          <a:lstStyle/>
          <a:p>
            <a:pPr algn="ctr"/>
            <a:r>
              <a:rPr kumimoji="1" lang="ja-JP" altLang="en-US" sz="1400" b="1" dirty="0"/>
              <a:t>実施内容</a:t>
            </a:r>
          </a:p>
        </p:txBody>
      </p:sp>
      <p:sp>
        <p:nvSpPr>
          <p:cNvPr id="80" name="object 9">
            <a:extLst>
              <a:ext uri="{FF2B5EF4-FFF2-40B4-BE49-F238E27FC236}">
                <a16:creationId xmlns:a16="http://schemas.microsoft.com/office/drawing/2014/main" id="{855A2FDE-2529-425D-93B7-659729E20FB1}"/>
              </a:ext>
            </a:extLst>
          </p:cNvPr>
          <p:cNvSpPr txBox="1"/>
          <p:nvPr/>
        </p:nvSpPr>
        <p:spPr>
          <a:xfrm>
            <a:off x="1116421" y="4549864"/>
            <a:ext cx="1291590" cy="619913"/>
          </a:xfrm>
          <a:prstGeom prst="rect">
            <a:avLst/>
          </a:prstGeom>
        </p:spPr>
        <p:txBody>
          <a:bodyPr vert="horz" wrap="square" lIns="0" tIns="14605" rIns="0" bIns="0" rtlCol="0">
            <a:spAutoFit/>
          </a:bodyPr>
          <a:lstStyle/>
          <a:p>
            <a:pPr marL="88900" marR="5080" indent="-43200">
              <a:lnSpc>
                <a:spcPts val="1100"/>
              </a:lnSpc>
              <a:spcBef>
                <a:spcPts val="980"/>
              </a:spcBef>
            </a:pPr>
            <a:r>
              <a:rPr sz="1100" b="1" spc="-15" dirty="0">
                <a:latin typeface="+mn-ea"/>
                <a:cs typeface="Yu Gothic"/>
              </a:rPr>
              <a:t>○</a:t>
            </a:r>
            <a:r>
              <a:rPr lang="ja-JP" altLang="en-US" sz="1100" b="1" spc="-15" dirty="0">
                <a:latin typeface="+mn-ea"/>
                <a:cs typeface="Yu Gothic"/>
              </a:rPr>
              <a:t>東三河地域の製造事業者</a:t>
            </a:r>
            <a:endParaRPr sz="1100" b="1" dirty="0">
              <a:latin typeface="+mn-ea"/>
              <a:cs typeface="Yu Gothic"/>
            </a:endParaRPr>
          </a:p>
          <a:p>
            <a:pPr marL="88900" marR="5080" indent="-43200">
              <a:lnSpc>
                <a:spcPts val="1100"/>
              </a:lnSpc>
              <a:spcBef>
                <a:spcPts val="310"/>
              </a:spcBef>
            </a:pPr>
            <a:r>
              <a:rPr sz="1100" b="1" spc="-15" dirty="0">
                <a:latin typeface="+mn-ea"/>
                <a:cs typeface="Yu Gothic"/>
              </a:rPr>
              <a:t>○</a:t>
            </a:r>
            <a:r>
              <a:rPr lang="ja-JP" altLang="en-US" sz="1100" b="1" spc="-15" dirty="0">
                <a:latin typeface="+mn-ea"/>
                <a:cs typeface="Yu Gothic"/>
              </a:rPr>
              <a:t>既存事業を生かした新製品開発</a:t>
            </a:r>
            <a:endParaRPr sz="1100" b="1" dirty="0">
              <a:latin typeface="+mn-ea"/>
              <a:cs typeface="Yu Gothic"/>
            </a:endParaRPr>
          </a:p>
        </p:txBody>
      </p:sp>
      <p:sp>
        <p:nvSpPr>
          <p:cNvPr id="81" name="object 10">
            <a:extLst>
              <a:ext uri="{FF2B5EF4-FFF2-40B4-BE49-F238E27FC236}">
                <a16:creationId xmlns:a16="http://schemas.microsoft.com/office/drawing/2014/main" id="{870AFCE4-78F4-45AC-900A-49C5618D6E82}"/>
              </a:ext>
            </a:extLst>
          </p:cNvPr>
          <p:cNvSpPr txBox="1"/>
          <p:nvPr/>
        </p:nvSpPr>
        <p:spPr>
          <a:xfrm>
            <a:off x="230949" y="5848299"/>
            <a:ext cx="1423035" cy="759695"/>
          </a:xfrm>
          <a:prstGeom prst="rect">
            <a:avLst/>
          </a:prstGeom>
        </p:spPr>
        <p:txBody>
          <a:bodyPr vert="horz" wrap="square" lIns="0" tIns="13335" rIns="0" bIns="0" rtlCol="0">
            <a:spAutoFit/>
          </a:bodyPr>
          <a:lstStyle/>
          <a:p>
            <a:pPr marL="88900" indent="-41275">
              <a:lnSpc>
                <a:spcPts val="1100"/>
              </a:lnSpc>
              <a:spcBef>
                <a:spcPts val="980"/>
              </a:spcBef>
            </a:pPr>
            <a:r>
              <a:rPr lang="ja-JP" altLang="en-US" sz="1100" b="1" spc="-15" dirty="0">
                <a:latin typeface="+mn-ea"/>
                <a:cs typeface="Yu Gothic"/>
              </a:rPr>
              <a:t>○フェムテック知識を習得した女性達</a:t>
            </a:r>
            <a:endParaRPr sz="1100" b="1" dirty="0">
              <a:solidFill>
                <a:srgbClr val="92D050"/>
              </a:solidFill>
              <a:latin typeface="+mn-ea"/>
              <a:cs typeface="Yu Gothic"/>
            </a:endParaRPr>
          </a:p>
          <a:p>
            <a:pPr marL="180000" marR="5080" indent="-133200">
              <a:lnSpc>
                <a:spcPts val="1100"/>
              </a:lnSpc>
              <a:spcBef>
                <a:spcPts val="310"/>
              </a:spcBef>
            </a:pPr>
            <a:r>
              <a:rPr sz="1100" b="1" spc="-15" dirty="0">
                <a:latin typeface="+mn-ea"/>
                <a:cs typeface="Yu Gothic"/>
              </a:rPr>
              <a:t>○</a:t>
            </a:r>
            <a:r>
              <a:rPr lang="ja-JP" altLang="en-US" sz="1100" b="1" spc="-15" dirty="0">
                <a:latin typeface="+mn-ea"/>
                <a:cs typeface="Yu Gothic"/>
              </a:rPr>
              <a:t>企業と商品開発、経験を生かしてキャリアアップ</a:t>
            </a:r>
            <a:endParaRPr sz="1100" b="1" dirty="0">
              <a:latin typeface="+mn-ea"/>
              <a:cs typeface="Yu Gothic"/>
            </a:endParaRPr>
          </a:p>
        </p:txBody>
      </p:sp>
      <p:sp>
        <p:nvSpPr>
          <p:cNvPr id="82" name="object 11">
            <a:extLst>
              <a:ext uri="{FF2B5EF4-FFF2-40B4-BE49-F238E27FC236}">
                <a16:creationId xmlns:a16="http://schemas.microsoft.com/office/drawing/2014/main" id="{5A10E4FC-257F-44EA-AEF9-95429543287B}"/>
              </a:ext>
            </a:extLst>
          </p:cNvPr>
          <p:cNvSpPr txBox="1"/>
          <p:nvPr/>
        </p:nvSpPr>
        <p:spPr>
          <a:xfrm>
            <a:off x="2060071" y="5850224"/>
            <a:ext cx="1283183" cy="620234"/>
          </a:xfrm>
          <a:prstGeom prst="rect">
            <a:avLst/>
          </a:prstGeom>
        </p:spPr>
        <p:txBody>
          <a:bodyPr vert="horz" wrap="square" lIns="0" tIns="13335" rIns="0" bIns="0" rtlCol="0">
            <a:spAutoFit/>
          </a:bodyPr>
          <a:lstStyle/>
          <a:p>
            <a:pPr marL="88900" marR="112395" indent="-41275">
              <a:lnSpc>
                <a:spcPts val="1100"/>
              </a:lnSpc>
              <a:spcBef>
                <a:spcPts val="900"/>
              </a:spcBef>
            </a:pPr>
            <a:r>
              <a:rPr sz="1100" b="1" spc="-15" dirty="0">
                <a:latin typeface="+mn-ea"/>
                <a:cs typeface="Yu Gothic"/>
              </a:rPr>
              <a:t>○</a:t>
            </a:r>
            <a:r>
              <a:rPr lang="ja-JP" altLang="en-US" sz="1100" b="1" spc="-15" dirty="0">
                <a:latin typeface="+mn-ea"/>
                <a:cs typeface="Yu Gothic"/>
              </a:rPr>
              <a:t>フェムテック事業者や医師など</a:t>
            </a:r>
            <a:endParaRPr sz="1100" b="1" dirty="0">
              <a:latin typeface="+mn-ea"/>
              <a:cs typeface="Yu Gothic"/>
            </a:endParaRPr>
          </a:p>
          <a:p>
            <a:pPr marL="88900" marR="5080" indent="-41275">
              <a:lnSpc>
                <a:spcPts val="1100"/>
              </a:lnSpc>
              <a:spcBef>
                <a:spcPts val="310"/>
              </a:spcBef>
            </a:pPr>
            <a:r>
              <a:rPr sz="1100" b="1" spc="-15" dirty="0">
                <a:latin typeface="+mn-ea"/>
                <a:cs typeface="Yu Gothic"/>
              </a:rPr>
              <a:t>○</a:t>
            </a:r>
            <a:r>
              <a:rPr lang="ja-JP" altLang="en-US" sz="1100" b="1" spc="-15" dirty="0">
                <a:latin typeface="+mn-ea"/>
                <a:cs typeface="Yu Gothic"/>
              </a:rPr>
              <a:t>専門的見地から助言</a:t>
            </a:r>
            <a:endParaRPr lang="en-US" altLang="ja-JP" sz="1100" b="1" spc="-15" dirty="0">
              <a:latin typeface="+mn-ea"/>
              <a:cs typeface="Yu Gothic"/>
            </a:endParaRPr>
          </a:p>
        </p:txBody>
      </p:sp>
      <p:sp>
        <p:nvSpPr>
          <p:cNvPr id="66" name="テキスト ボックス 65">
            <a:extLst>
              <a:ext uri="{FF2B5EF4-FFF2-40B4-BE49-F238E27FC236}">
                <a16:creationId xmlns:a16="http://schemas.microsoft.com/office/drawing/2014/main" id="{6D325E21-4017-4911-B85A-6FE40ED26A63}"/>
              </a:ext>
            </a:extLst>
          </p:cNvPr>
          <p:cNvSpPr txBox="1"/>
          <p:nvPr/>
        </p:nvSpPr>
        <p:spPr>
          <a:xfrm>
            <a:off x="3517533" y="4125824"/>
            <a:ext cx="838638" cy="184666"/>
          </a:xfrm>
          <a:prstGeom prst="rect">
            <a:avLst/>
          </a:prstGeom>
          <a:noFill/>
        </p:spPr>
        <p:txBody>
          <a:bodyPr wrap="square" tIns="0" bIns="0" rtlCol="0" anchor="ctr" anchorCtr="0">
            <a:spAutoFit/>
          </a:bodyPr>
          <a:lstStyle/>
          <a:p>
            <a:pPr algn="ctr"/>
            <a:r>
              <a:rPr kumimoji="1" lang="ja-JP" altLang="en-US" sz="1200" b="1" dirty="0"/>
              <a:t>年度</a:t>
            </a:r>
          </a:p>
        </p:txBody>
      </p:sp>
      <p:sp>
        <p:nvSpPr>
          <p:cNvPr id="83" name="テキスト ボックス 82">
            <a:extLst>
              <a:ext uri="{FF2B5EF4-FFF2-40B4-BE49-F238E27FC236}">
                <a16:creationId xmlns:a16="http://schemas.microsoft.com/office/drawing/2014/main" id="{C0B097D8-9597-4123-B290-AD0CFB8472AD}"/>
              </a:ext>
            </a:extLst>
          </p:cNvPr>
          <p:cNvSpPr txBox="1"/>
          <p:nvPr/>
        </p:nvSpPr>
        <p:spPr>
          <a:xfrm>
            <a:off x="3527059" y="4484893"/>
            <a:ext cx="810779" cy="184666"/>
          </a:xfrm>
          <a:prstGeom prst="rect">
            <a:avLst/>
          </a:prstGeom>
          <a:noFill/>
        </p:spPr>
        <p:txBody>
          <a:bodyPr wrap="square" tIns="0" bIns="0" rtlCol="0" anchor="ctr" anchorCtr="0">
            <a:spAutoFit/>
          </a:bodyPr>
          <a:lstStyle/>
          <a:p>
            <a:pPr algn="ctr"/>
            <a:r>
              <a:rPr kumimoji="1" lang="ja-JP" altLang="en-US" sz="1200" b="1" dirty="0"/>
              <a:t>フェーズ</a:t>
            </a:r>
          </a:p>
        </p:txBody>
      </p:sp>
      <p:sp>
        <p:nvSpPr>
          <p:cNvPr id="84" name="テキスト ボックス 83">
            <a:extLst>
              <a:ext uri="{FF2B5EF4-FFF2-40B4-BE49-F238E27FC236}">
                <a16:creationId xmlns:a16="http://schemas.microsoft.com/office/drawing/2014/main" id="{95CFA2F1-EB19-4928-85A6-29AF6C7C913A}"/>
              </a:ext>
            </a:extLst>
          </p:cNvPr>
          <p:cNvSpPr txBox="1"/>
          <p:nvPr/>
        </p:nvSpPr>
        <p:spPr>
          <a:xfrm>
            <a:off x="3470490" y="5171109"/>
            <a:ext cx="957484" cy="369332"/>
          </a:xfrm>
          <a:prstGeom prst="rect">
            <a:avLst/>
          </a:prstGeom>
          <a:noFill/>
        </p:spPr>
        <p:txBody>
          <a:bodyPr wrap="square" tIns="0" bIns="0" rtlCol="0" anchor="ctr" anchorCtr="0">
            <a:spAutoFit/>
          </a:bodyPr>
          <a:lstStyle/>
          <a:p>
            <a:pPr algn="ctr"/>
            <a:r>
              <a:rPr kumimoji="1" lang="ja-JP" altLang="en-US" sz="1200" b="1" dirty="0">
                <a:latin typeface="+mn-ea"/>
              </a:rPr>
              <a:t>実施内容</a:t>
            </a:r>
            <a:endParaRPr kumimoji="1" lang="en-US" altLang="ja-JP" sz="1200" b="1" dirty="0">
              <a:latin typeface="+mn-ea"/>
            </a:endParaRPr>
          </a:p>
          <a:p>
            <a:pPr algn="ctr"/>
            <a:r>
              <a:rPr kumimoji="1" lang="en-US" altLang="ja-JP" sz="1200" b="1" dirty="0">
                <a:latin typeface="+mn-ea"/>
              </a:rPr>
              <a:t>(</a:t>
            </a:r>
            <a:r>
              <a:rPr kumimoji="1" lang="ja-JP" altLang="en-US" sz="1200" b="1" dirty="0">
                <a:latin typeface="+mn-ea"/>
              </a:rPr>
              <a:t>委託事業</a:t>
            </a:r>
            <a:r>
              <a:rPr kumimoji="1" lang="en-US" altLang="ja-JP" sz="1200" b="1" dirty="0">
                <a:latin typeface="+mn-ea"/>
              </a:rPr>
              <a:t>)</a:t>
            </a:r>
            <a:endParaRPr kumimoji="1" lang="ja-JP" altLang="en-US" sz="1200" b="1" dirty="0">
              <a:latin typeface="+mn-ea"/>
            </a:endParaRPr>
          </a:p>
        </p:txBody>
      </p:sp>
      <p:sp>
        <p:nvSpPr>
          <p:cNvPr id="85" name="テキスト ボックス 84">
            <a:extLst>
              <a:ext uri="{FF2B5EF4-FFF2-40B4-BE49-F238E27FC236}">
                <a16:creationId xmlns:a16="http://schemas.microsoft.com/office/drawing/2014/main" id="{CBC75865-09C6-46CA-965B-DD3EA49E9B5A}"/>
              </a:ext>
            </a:extLst>
          </p:cNvPr>
          <p:cNvSpPr txBox="1"/>
          <p:nvPr/>
        </p:nvSpPr>
        <p:spPr>
          <a:xfrm>
            <a:off x="4362036" y="4125379"/>
            <a:ext cx="2577310" cy="184666"/>
          </a:xfrm>
          <a:prstGeom prst="rect">
            <a:avLst/>
          </a:prstGeom>
          <a:noFill/>
        </p:spPr>
        <p:txBody>
          <a:bodyPr wrap="square" tIns="0" bIns="0" rtlCol="0" anchor="ctr" anchorCtr="0">
            <a:spAutoFit/>
          </a:bodyPr>
          <a:lstStyle/>
          <a:p>
            <a:pPr algn="ctr"/>
            <a:r>
              <a:rPr kumimoji="1" lang="en-US" altLang="ja-JP" sz="1200" b="1" dirty="0">
                <a:latin typeface="+mn-ea"/>
              </a:rPr>
              <a:t>2026</a:t>
            </a:r>
            <a:r>
              <a:rPr kumimoji="1" lang="ja-JP" altLang="en-US" sz="1200" b="1" dirty="0">
                <a:latin typeface="+mn-ea"/>
              </a:rPr>
              <a:t>（商品企画）</a:t>
            </a:r>
          </a:p>
        </p:txBody>
      </p:sp>
      <p:sp>
        <p:nvSpPr>
          <p:cNvPr id="86" name="テキスト ボックス 85">
            <a:extLst>
              <a:ext uri="{FF2B5EF4-FFF2-40B4-BE49-F238E27FC236}">
                <a16:creationId xmlns:a16="http://schemas.microsoft.com/office/drawing/2014/main" id="{518F5221-7651-4D41-AEF5-411CD933D1AA}"/>
              </a:ext>
            </a:extLst>
          </p:cNvPr>
          <p:cNvSpPr txBox="1"/>
          <p:nvPr/>
        </p:nvSpPr>
        <p:spPr>
          <a:xfrm>
            <a:off x="6955453" y="4125824"/>
            <a:ext cx="2679701" cy="184666"/>
          </a:xfrm>
          <a:prstGeom prst="rect">
            <a:avLst/>
          </a:prstGeom>
          <a:noFill/>
        </p:spPr>
        <p:txBody>
          <a:bodyPr wrap="square" tIns="0" bIns="0" rtlCol="0" anchor="ctr" anchorCtr="0">
            <a:spAutoFit/>
          </a:bodyPr>
          <a:lstStyle/>
          <a:p>
            <a:pPr algn="ctr"/>
            <a:r>
              <a:rPr kumimoji="1" lang="en-US" altLang="ja-JP" sz="1200" b="1" dirty="0">
                <a:latin typeface="+mn-ea"/>
              </a:rPr>
              <a:t>2027</a:t>
            </a:r>
            <a:r>
              <a:rPr kumimoji="1" lang="ja-JP" altLang="en-US" sz="1200" b="1" dirty="0">
                <a:latin typeface="+mn-ea"/>
              </a:rPr>
              <a:t>（商品開発、市場投入）</a:t>
            </a:r>
          </a:p>
        </p:txBody>
      </p:sp>
      <p:sp>
        <p:nvSpPr>
          <p:cNvPr id="67" name="テキスト ボックス 66">
            <a:extLst>
              <a:ext uri="{FF2B5EF4-FFF2-40B4-BE49-F238E27FC236}">
                <a16:creationId xmlns:a16="http://schemas.microsoft.com/office/drawing/2014/main" id="{E9AF927A-ACE5-49CA-8130-8424C3727B11}"/>
              </a:ext>
            </a:extLst>
          </p:cNvPr>
          <p:cNvSpPr txBox="1"/>
          <p:nvPr/>
        </p:nvSpPr>
        <p:spPr>
          <a:xfrm>
            <a:off x="4367162" y="4409435"/>
            <a:ext cx="2556168" cy="461665"/>
          </a:xfrm>
          <a:prstGeom prst="rect">
            <a:avLst/>
          </a:prstGeom>
          <a:noFill/>
        </p:spPr>
        <p:txBody>
          <a:bodyPr wrap="square" rtlCol="0">
            <a:spAutoFit/>
          </a:bodyPr>
          <a:lstStyle/>
          <a:p>
            <a:r>
              <a:rPr kumimoji="1" lang="ja-JP" altLang="en-US" sz="1200" b="1" dirty="0"/>
              <a:t>啓発、商品アイデア、</a:t>
            </a:r>
            <a:endParaRPr kumimoji="1" lang="en-US" altLang="ja-JP" sz="1200" b="1" dirty="0"/>
          </a:p>
          <a:p>
            <a:r>
              <a:rPr kumimoji="1" lang="ja-JP" altLang="en-US" sz="1200" b="1" dirty="0"/>
              <a:t>ニーズ調査、商品企画、設計</a:t>
            </a:r>
            <a:endParaRPr kumimoji="1" lang="ja-JP" altLang="en-US" sz="1200" b="1" strike="sngStrike" dirty="0">
              <a:solidFill>
                <a:srgbClr val="00B0F0"/>
              </a:solidFill>
            </a:endParaRPr>
          </a:p>
        </p:txBody>
      </p:sp>
      <p:sp>
        <p:nvSpPr>
          <p:cNvPr id="91" name="矢印: 右 90">
            <a:extLst>
              <a:ext uri="{FF2B5EF4-FFF2-40B4-BE49-F238E27FC236}">
                <a16:creationId xmlns:a16="http://schemas.microsoft.com/office/drawing/2014/main" id="{B7ABEA5E-3942-45DB-AFBA-A38AA27BC422}"/>
              </a:ext>
            </a:extLst>
          </p:cNvPr>
          <p:cNvSpPr/>
          <p:nvPr/>
        </p:nvSpPr>
        <p:spPr>
          <a:xfrm>
            <a:off x="5812912" y="4913273"/>
            <a:ext cx="882682" cy="85652"/>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6" name="object 11">
            <a:extLst>
              <a:ext uri="{FF2B5EF4-FFF2-40B4-BE49-F238E27FC236}">
                <a16:creationId xmlns:a16="http://schemas.microsoft.com/office/drawing/2014/main" id="{7A1FD08B-32DE-7089-7C7D-FB9CD609F9EF}"/>
              </a:ext>
            </a:extLst>
          </p:cNvPr>
          <p:cNvSpPr txBox="1"/>
          <p:nvPr/>
        </p:nvSpPr>
        <p:spPr>
          <a:xfrm>
            <a:off x="2160000" y="5623424"/>
            <a:ext cx="972000" cy="182742"/>
          </a:xfrm>
          <a:prstGeom prst="rect">
            <a:avLst/>
          </a:prstGeom>
          <a:ln w="12700">
            <a:solidFill>
              <a:srgbClr val="FF0000"/>
            </a:solidFill>
          </a:ln>
        </p:spPr>
        <p:txBody>
          <a:bodyPr vert="horz" wrap="square" lIns="0" tIns="13335" rIns="0" bIns="0" rtlCol="0">
            <a:spAutoFit/>
          </a:bodyPr>
          <a:lstStyle/>
          <a:p>
            <a:pPr marL="95885" algn="ctr">
              <a:spcBef>
                <a:spcPts val="105"/>
              </a:spcBef>
            </a:pPr>
            <a:r>
              <a:rPr lang="ja-JP" altLang="en-US" sz="1100" b="1" spc="-10" dirty="0">
                <a:solidFill>
                  <a:srgbClr val="FF0000"/>
                </a:solidFill>
                <a:latin typeface="Yu Gothic"/>
                <a:cs typeface="Yu Gothic"/>
              </a:rPr>
              <a:t>ﾌｪﾑﾃｯｸ専門家</a:t>
            </a:r>
            <a:endParaRPr sz="1100" dirty="0">
              <a:solidFill>
                <a:srgbClr val="FF0000"/>
              </a:solidFill>
              <a:latin typeface="Yu Gothic"/>
              <a:cs typeface="Yu Gothic"/>
            </a:endParaRPr>
          </a:p>
        </p:txBody>
      </p:sp>
      <p:sp>
        <p:nvSpPr>
          <p:cNvPr id="88" name="object 11">
            <a:extLst>
              <a:ext uri="{FF2B5EF4-FFF2-40B4-BE49-F238E27FC236}">
                <a16:creationId xmlns:a16="http://schemas.microsoft.com/office/drawing/2014/main" id="{C22C0E09-AA41-4E4C-897D-BD5F5AB9F3D0}"/>
              </a:ext>
            </a:extLst>
          </p:cNvPr>
          <p:cNvSpPr txBox="1"/>
          <p:nvPr/>
        </p:nvSpPr>
        <p:spPr>
          <a:xfrm>
            <a:off x="218980" y="4114362"/>
            <a:ext cx="968607" cy="200364"/>
          </a:xfrm>
          <a:prstGeom prst="rect">
            <a:avLst/>
          </a:prstGeom>
          <a:ln w="12700">
            <a:solidFill>
              <a:schemeClr val="bg1"/>
            </a:solidFill>
          </a:ln>
        </p:spPr>
        <p:txBody>
          <a:bodyPr vert="horz" wrap="square" lIns="0" tIns="13335" rIns="0" bIns="0" rtlCol="0">
            <a:spAutoFit/>
          </a:bodyPr>
          <a:lstStyle/>
          <a:p>
            <a:pPr marL="95885">
              <a:spcBef>
                <a:spcPts val="105"/>
              </a:spcBef>
            </a:pPr>
            <a:r>
              <a:rPr lang="ja-JP" altLang="en-US" sz="1200" b="1" spc="-10" dirty="0">
                <a:solidFill>
                  <a:schemeClr val="bg1"/>
                </a:solidFill>
                <a:latin typeface="Yu Gothic"/>
                <a:cs typeface="Yu Gothic"/>
              </a:rPr>
              <a:t>東三河県庁</a:t>
            </a:r>
            <a:endParaRPr sz="1200" dirty="0">
              <a:solidFill>
                <a:schemeClr val="bg1"/>
              </a:solidFill>
              <a:latin typeface="Yu Gothic"/>
              <a:cs typeface="Yu Gothic"/>
            </a:endParaRPr>
          </a:p>
        </p:txBody>
      </p:sp>
      <p:sp>
        <p:nvSpPr>
          <p:cNvPr id="93" name="object 11">
            <a:extLst>
              <a:ext uri="{FF2B5EF4-FFF2-40B4-BE49-F238E27FC236}">
                <a16:creationId xmlns:a16="http://schemas.microsoft.com/office/drawing/2014/main" id="{DBF76062-D83C-4EDB-89FD-AF246F20690D}"/>
              </a:ext>
            </a:extLst>
          </p:cNvPr>
          <p:cNvSpPr txBox="1"/>
          <p:nvPr/>
        </p:nvSpPr>
        <p:spPr>
          <a:xfrm>
            <a:off x="204910" y="4351531"/>
            <a:ext cx="885617" cy="513602"/>
          </a:xfrm>
          <a:prstGeom prst="rect">
            <a:avLst/>
          </a:prstGeom>
        </p:spPr>
        <p:txBody>
          <a:bodyPr vert="horz" wrap="square" lIns="0" tIns="13335" rIns="0" bIns="0" rtlCol="0">
            <a:spAutoFit/>
          </a:bodyPr>
          <a:lstStyle/>
          <a:p>
            <a:pPr marL="85725" marR="112395" indent="-74613">
              <a:lnSpc>
                <a:spcPts val="1100"/>
              </a:lnSpc>
              <a:spcBef>
                <a:spcPts val="900"/>
              </a:spcBef>
            </a:pPr>
            <a:r>
              <a:rPr sz="1000" b="1" spc="-15" dirty="0">
                <a:solidFill>
                  <a:schemeClr val="bg1"/>
                </a:solidFill>
                <a:latin typeface="+mn-ea"/>
                <a:cs typeface="Yu Gothic"/>
              </a:rPr>
              <a:t>○</a:t>
            </a:r>
            <a:r>
              <a:rPr lang="ja-JP" altLang="en-US" sz="1000" b="1" spc="-15" dirty="0">
                <a:solidFill>
                  <a:schemeClr val="bg1"/>
                </a:solidFill>
                <a:latin typeface="+mn-ea"/>
                <a:cs typeface="Yu Gothic"/>
              </a:rPr>
              <a:t>伴走支援</a:t>
            </a:r>
            <a:endParaRPr sz="1000" b="1" dirty="0">
              <a:solidFill>
                <a:schemeClr val="bg1"/>
              </a:solidFill>
              <a:latin typeface="+mn-ea"/>
              <a:cs typeface="Yu Gothic"/>
            </a:endParaRPr>
          </a:p>
          <a:p>
            <a:pPr marL="180975" marR="5080" indent="-169863">
              <a:lnSpc>
                <a:spcPts val="1100"/>
              </a:lnSpc>
              <a:spcBef>
                <a:spcPts val="315"/>
              </a:spcBef>
            </a:pPr>
            <a:r>
              <a:rPr sz="1000" b="1" spc="-15" dirty="0">
                <a:solidFill>
                  <a:schemeClr val="bg1"/>
                </a:solidFill>
                <a:latin typeface="+mn-ea"/>
                <a:cs typeface="Yu Gothic"/>
              </a:rPr>
              <a:t>○</a:t>
            </a:r>
            <a:r>
              <a:rPr lang="ja-JP" altLang="en-US" sz="1000" b="1" spc="-15" dirty="0">
                <a:solidFill>
                  <a:schemeClr val="bg1"/>
                </a:solidFill>
                <a:latin typeface="+mn-ea"/>
                <a:cs typeface="Yu Gothic"/>
              </a:rPr>
              <a:t>販路拡大</a:t>
            </a:r>
            <a:endParaRPr lang="en-US" altLang="ja-JP" sz="1000" b="1" spc="-15" dirty="0">
              <a:solidFill>
                <a:schemeClr val="bg1"/>
              </a:solidFill>
              <a:latin typeface="+mn-ea"/>
              <a:cs typeface="Yu Gothic"/>
            </a:endParaRPr>
          </a:p>
          <a:p>
            <a:pPr marL="180975" marR="5080" indent="-169863">
              <a:lnSpc>
                <a:spcPts val="1100"/>
              </a:lnSpc>
              <a:spcBef>
                <a:spcPts val="315"/>
              </a:spcBef>
            </a:pPr>
            <a:r>
              <a:rPr lang="ja-JP" altLang="en-US" sz="1000" b="1" spc="-15" dirty="0">
                <a:solidFill>
                  <a:schemeClr val="bg1"/>
                </a:solidFill>
                <a:latin typeface="+mn-ea"/>
                <a:cs typeface="Yu Gothic"/>
              </a:rPr>
              <a:t>○情報発信</a:t>
            </a:r>
            <a:endParaRPr sz="900" b="1" dirty="0">
              <a:solidFill>
                <a:schemeClr val="bg1"/>
              </a:solidFill>
              <a:latin typeface="+mn-ea"/>
              <a:cs typeface="Yu Gothic"/>
            </a:endParaRPr>
          </a:p>
        </p:txBody>
      </p:sp>
      <p:sp>
        <p:nvSpPr>
          <p:cNvPr id="72" name="テキスト ボックス 71">
            <a:extLst>
              <a:ext uri="{FF2B5EF4-FFF2-40B4-BE49-F238E27FC236}">
                <a16:creationId xmlns:a16="http://schemas.microsoft.com/office/drawing/2014/main" id="{9EE4C976-81EF-421C-A564-D20C219AB2B0}"/>
              </a:ext>
            </a:extLst>
          </p:cNvPr>
          <p:cNvSpPr txBox="1"/>
          <p:nvPr/>
        </p:nvSpPr>
        <p:spPr>
          <a:xfrm>
            <a:off x="2891356" y="925385"/>
            <a:ext cx="4513964" cy="187453"/>
          </a:xfrm>
          <a:prstGeom prst="rect">
            <a:avLst/>
          </a:prstGeom>
          <a:solidFill>
            <a:schemeClr val="bg1"/>
          </a:solidFill>
          <a:ln>
            <a:noFill/>
          </a:ln>
        </p:spPr>
        <p:txBody>
          <a:bodyPr wrap="square" lIns="0" tIns="18000" rIns="0" bIns="0" rtlCol="0" anchor="ctr">
            <a:spAutoFit/>
          </a:bodyPr>
          <a:lstStyle/>
          <a:p>
            <a:r>
              <a:rPr kumimoji="1" lang="ja-JP" altLang="en-US" sz="1100" b="1" kern="900" spc="-150" dirty="0"/>
              <a:t>フェムテック：女性特有の健康課題をテクノロジｰを用いて解決する製品やサｰビス</a:t>
            </a:r>
          </a:p>
        </p:txBody>
      </p:sp>
      <p:sp>
        <p:nvSpPr>
          <p:cNvPr id="39" name="object 37">
            <a:extLst>
              <a:ext uri="{FF2B5EF4-FFF2-40B4-BE49-F238E27FC236}">
                <a16:creationId xmlns:a16="http://schemas.microsoft.com/office/drawing/2014/main" id="{DD35A9CD-5BC4-436F-842D-B55AD3D93372}"/>
              </a:ext>
            </a:extLst>
          </p:cNvPr>
          <p:cNvSpPr txBox="1"/>
          <p:nvPr/>
        </p:nvSpPr>
        <p:spPr>
          <a:xfrm>
            <a:off x="6468947" y="3705699"/>
            <a:ext cx="3043242" cy="221856"/>
          </a:xfrm>
          <a:prstGeom prst="rect">
            <a:avLst/>
          </a:prstGeom>
        </p:spPr>
        <p:txBody>
          <a:bodyPr vert="horz" wrap="square" lIns="0" tIns="13970" rIns="0" bIns="0" rtlCol="0">
            <a:spAutoFit/>
          </a:bodyPr>
          <a:lstStyle/>
          <a:p>
            <a:pPr marL="12700">
              <a:spcBef>
                <a:spcPts val="110"/>
              </a:spcBef>
            </a:pPr>
            <a:r>
              <a:rPr sz="1350" b="1" spc="300" dirty="0">
                <a:solidFill>
                  <a:srgbClr val="FF0000"/>
                </a:solidFill>
                <a:latin typeface="Yu Gothic"/>
                <a:cs typeface="Yu Gothic"/>
              </a:rPr>
              <a:t> </a:t>
            </a:r>
            <a:r>
              <a:rPr lang="en-US" altLang="ja-JP" sz="1350" b="1" spc="65" dirty="0">
                <a:solidFill>
                  <a:srgbClr val="FF0000"/>
                </a:solidFill>
                <a:uFill>
                  <a:solidFill>
                    <a:srgbClr val="FF0000"/>
                  </a:solidFill>
                </a:uFill>
                <a:latin typeface="Yu Gothic"/>
                <a:cs typeface="Yu Gothic"/>
              </a:rPr>
              <a:t>2027</a:t>
            </a:r>
            <a:r>
              <a:rPr sz="1350" b="1" spc="65" dirty="0">
                <a:solidFill>
                  <a:srgbClr val="FF0000"/>
                </a:solidFill>
                <a:uFill>
                  <a:solidFill>
                    <a:srgbClr val="FF0000"/>
                  </a:solidFill>
                </a:uFill>
                <a:latin typeface="Yu Gothic"/>
                <a:cs typeface="Yu Gothic"/>
              </a:rPr>
              <a:t>年度に</a:t>
            </a:r>
            <a:r>
              <a:rPr lang="en-US" sz="1350" b="1" spc="65" dirty="0">
                <a:solidFill>
                  <a:srgbClr val="FF0000"/>
                </a:solidFill>
                <a:uFill>
                  <a:solidFill>
                    <a:srgbClr val="FF0000"/>
                  </a:solidFill>
                </a:uFill>
                <a:latin typeface="Yu Gothic"/>
                <a:cs typeface="Yu Gothic"/>
              </a:rPr>
              <a:t>3</a:t>
            </a:r>
            <a:r>
              <a:rPr lang="ja-JP" altLang="en-US" sz="1350" b="1" spc="65" dirty="0">
                <a:solidFill>
                  <a:srgbClr val="FF0000"/>
                </a:solidFill>
                <a:uFill>
                  <a:solidFill>
                    <a:srgbClr val="FF0000"/>
                  </a:solidFill>
                </a:uFill>
                <a:latin typeface="Yu Gothic"/>
                <a:cs typeface="Yu Gothic"/>
              </a:rPr>
              <a:t>事業者の商品化を</a:t>
            </a:r>
            <a:r>
              <a:rPr sz="1350" b="1" spc="50" dirty="0">
                <a:solidFill>
                  <a:srgbClr val="FF0000"/>
                </a:solidFill>
                <a:uFill>
                  <a:solidFill>
                    <a:srgbClr val="FF0000"/>
                  </a:solidFill>
                </a:uFill>
                <a:latin typeface="Yu Gothic"/>
                <a:cs typeface="Yu Gothic"/>
              </a:rPr>
              <a:t>⽬標</a:t>
            </a:r>
            <a:endParaRPr sz="1350" dirty="0">
              <a:latin typeface="Yu Gothic"/>
              <a:cs typeface="Yu Gothic"/>
            </a:endParaRPr>
          </a:p>
        </p:txBody>
      </p:sp>
      <p:sp>
        <p:nvSpPr>
          <p:cNvPr id="14" name="吹き出し: 四角形 13">
            <a:extLst>
              <a:ext uri="{FF2B5EF4-FFF2-40B4-BE49-F238E27FC236}">
                <a16:creationId xmlns:a16="http://schemas.microsoft.com/office/drawing/2014/main" id="{96FF91C2-1588-4AAE-8202-D112507128C4}"/>
              </a:ext>
            </a:extLst>
          </p:cNvPr>
          <p:cNvSpPr/>
          <p:nvPr/>
        </p:nvSpPr>
        <p:spPr>
          <a:xfrm>
            <a:off x="6478861" y="3664301"/>
            <a:ext cx="3190242" cy="468594"/>
          </a:xfrm>
          <a:custGeom>
            <a:avLst/>
            <a:gdLst>
              <a:gd name="connsiteX0" fmla="*/ 0 w 3095866"/>
              <a:gd name="connsiteY0" fmla="*/ 0 h 270838"/>
              <a:gd name="connsiteX1" fmla="*/ 515978 w 3095866"/>
              <a:gd name="connsiteY1" fmla="*/ 0 h 270838"/>
              <a:gd name="connsiteX2" fmla="*/ 515978 w 3095866"/>
              <a:gd name="connsiteY2" fmla="*/ 0 h 270838"/>
              <a:gd name="connsiteX3" fmla="*/ 1289944 w 3095866"/>
              <a:gd name="connsiteY3" fmla="*/ 0 h 270838"/>
              <a:gd name="connsiteX4" fmla="*/ 3095866 w 3095866"/>
              <a:gd name="connsiteY4" fmla="*/ 0 h 270838"/>
              <a:gd name="connsiteX5" fmla="*/ 3095866 w 3095866"/>
              <a:gd name="connsiteY5" fmla="*/ 157989 h 270838"/>
              <a:gd name="connsiteX6" fmla="*/ 3095866 w 3095866"/>
              <a:gd name="connsiteY6" fmla="*/ 157989 h 270838"/>
              <a:gd name="connsiteX7" fmla="*/ 3095866 w 3095866"/>
              <a:gd name="connsiteY7" fmla="*/ 225698 h 270838"/>
              <a:gd name="connsiteX8" fmla="*/ 3095866 w 3095866"/>
              <a:gd name="connsiteY8" fmla="*/ 270838 h 270838"/>
              <a:gd name="connsiteX9" fmla="*/ 1289944 w 3095866"/>
              <a:gd name="connsiteY9" fmla="*/ 270838 h 270838"/>
              <a:gd name="connsiteX10" fmla="*/ 902971 w 3095866"/>
              <a:gd name="connsiteY10" fmla="*/ 451341 h 270838"/>
              <a:gd name="connsiteX11" fmla="*/ 515978 w 3095866"/>
              <a:gd name="connsiteY11" fmla="*/ 270838 h 270838"/>
              <a:gd name="connsiteX12" fmla="*/ 0 w 3095866"/>
              <a:gd name="connsiteY12" fmla="*/ 270838 h 270838"/>
              <a:gd name="connsiteX13" fmla="*/ 0 w 3095866"/>
              <a:gd name="connsiteY13" fmla="*/ 225698 h 270838"/>
              <a:gd name="connsiteX14" fmla="*/ 0 w 3095866"/>
              <a:gd name="connsiteY14" fmla="*/ 157989 h 270838"/>
              <a:gd name="connsiteX15" fmla="*/ 0 w 3095866"/>
              <a:gd name="connsiteY15" fmla="*/ 157989 h 270838"/>
              <a:gd name="connsiteX16" fmla="*/ 0 w 3095866"/>
              <a:gd name="connsiteY16" fmla="*/ 0 h 270838"/>
              <a:gd name="connsiteX0" fmla="*/ 0 w 3095866"/>
              <a:gd name="connsiteY0" fmla="*/ 0 h 451341"/>
              <a:gd name="connsiteX1" fmla="*/ 515978 w 3095866"/>
              <a:gd name="connsiteY1" fmla="*/ 0 h 451341"/>
              <a:gd name="connsiteX2" fmla="*/ 515978 w 3095866"/>
              <a:gd name="connsiteY2" fmla="*/ 0 h 451341"/>
              <a:gd name="connsiteX3" fmla="*/ 1289944 w 3095866"/>
              <a:gd name="connsiteY3" fmla="*/ 0 h 451341"/>
              <a:gd name="connsiteX4" fmla="*/ 3095866 w 3095866"/>
              <a:gd name="connsiteY4" fmla="*/ 0 h 451341"/>
              <a:gd name="connsiteX5" fmla="*/ 3095866 w 3095866"/>
              <a:gd name="connsiteY5" fmla="*/ 157989 h 451341"/>
              <a:gd name="connsiteX6" fmla="*/ 3095866 w 3095866"/>
              <a:gd name="connsiteY6" fmla="*/ 157989 h 451341"/>
              <a:gd name="connsiteX7" fmla="*/ 3095866 w 3095866"/>
              <a:gd name="connsiteY7" fmla="*/ 225698 h 451341"/>
              <a:gd name="connsiteX8" fmla="*/ 3095866 w 3095866"/>
              <a:gd name="connsiteY8" fmla="*/ 270838 h 451341"/>
              <a:gd name="connsiteX9" fmla="*/ 1289944 w 3095866"/>
              <a:gd name="connsiteY9" fmla="*/ 270838 h 451341"/>
              <a:gd name="connsiteX10" fmla="*/ 902971 w 3095866"/>
              <a:gd name="connsiteY10" fmla="*/ 451341 h 451341"/>
              <a:gd name="connsiteX11" fmla="*/ 766144 w 3095866"/>
              <a:gd name="connsiteY11" fmla="*/ 288091 h 451341"/>
              <a:gd name="connsiteX12" fmla="*/ 0 w 3095866"/>
              <a:gd name="connsiteY12" fmla="*/ 270838 h 451341"/>
              <a:gd name="connsiteX13" fmla="*/ 0 w 3095866"/>
              <a:gd name="connsiteY13" fmla="*/ 225698 h 451341"/>
              <a:gd name="connsiteX14" fmla="*/ 0 w 3095866"/>
              <a:gd name="connsiteY14" fmla="*/ 157989 h 451341"/>
              <a:gd name="connsiteX15" fmla="*/ 0 w 3095866"/>
              <a:gd name="connsiteY15" fmla="*/ 157989 h 451341"/>
              <a:gd name="connsiteX16" fmla="*/ 0 w 3095866"/>
              <a:gd name="connsiteY16" fmla="*/ 0 h 451341"/>
              <a:gd name="connsiteX0" fmla="*/ 0 w 3095866"/>
              <a:gd name="connsiteY0" fmla="*/ 0 h 451341"/>
              <a:gd name="connsiteX1" fmla="*/ 515978 w 3095866"/>
              <a:gd name="connsiteY1" fmla="*/ 0 h 451341"/>
              <a:gd name="connsiteX2" fmla="*/ 515978 w 3095866"/>
              <a:gd name="connsiteY2" fmla="*/ 0 h 451341"/>
              <a:gd name="connsiteX3" fmla="*/ 1289944 w 3095866"/>
              <a:gd name="connsiteY3" fmla="*/ 0 h 451341"/>
              <a:gd name="connsiteX4" fmla="*/ 3095866 w 3095866"/>
              <a:gd name="connsiteY4" fmla="*/ 0 h 451341"/>
              <a:gd name="connsiteX5" fmla="*/ 3095866 w 3095866"/>
              <a:gd name="connsiteY5" fmla="*/ 157989 h 451341"/>
              <a:gd name="connsiteX6" fmla="*/ 3095866 w 3095866"/>
              <a:gd name="connsiteY6" fmla="*/ 157989 h 451341"/>
              <a:gd name="connsiteX7" fmla="*/ 3095866 w 3095866"/>
              <a:gd name="connsiteY7" fmla="*/ 225698 h 451341"/>
              <a:gd name="connsiteX8" fmla="*/ 3095866 w 3095866"/>
              <a:gd name="connsiteY8" fmla="*/ 270838 h 451341"/>
              <a:gd name="connsiteX9" fmla="*/ 988020 w 3095866"/>
              <a:gd name="connsiteY9" fmla="*/ 296718 h 451341"/>
              <a:gd name="connsiteX10" fmla="*/ 902971 w 3095866"/>
              <a:gd name="connsiteY10" fmla="*/ 451341 h 451341"/>
              <a:gd name="connsiteX11" fmla="*/ 766144 w 3095866"/>
              <a:gd name="connsiteY11" fmla="*/ 288091 h 451341"/>
              <a:gd name="connsiteX12" fmla="*/ 0 w 3095866"/>
              <a:gd name="connsiteY12" fmla="*/ 270838 h 451341"/>
              <a:gd name="connsiteX13" fmla="*/ 0 w 3095866"/>
              <a:gd name="connsiteY13" fmla="*/ 225698 h 451341"/>
              <a:gd name="connsiteX14" fmla="*/ 0 w 3095866"/>
              <a:gd name="connsiteY14" fmla="*/ 157989 h 451341"/>
              <a:gd name="connsiteX15" fmla="*/ 0 w 3095866"/>
              <a:gd name="connsiteY15" fmla="*/ 157989 h 451341"/>
              <a:gd name="connsiteX16" fmla="*/ 0 w 3095866"/>
              <a:gd name="connsiteY16" fmla="*/ 0 h 451341"/>
              <a:gd name="connsiteX0" fmla="*/ 0 w 3095866"/>
              <a:gd name="connsiteY0" fmla="*/ 0 h 451341"/>
              <a:gd name="connsiteX1" fmla="*/ 515978 w 3095866"/>
              <a:gd name="connsiteY1" fmla="*/ 0 h 451341"/>
              <a:gd name="connsiteX2" fmla="*/ 515978 w 3095866"/>
              <a:gd name="connsiteY2" fmla="*/ 0 h 451341"/>
              <a:gd name="connsiteX3" fmla="*/ 1289944 w 3095866"/>
              <a:gd name="connsiteY3" fmla="*/ 0 h 451341"/>
              <a:gd name="connsiteX4" fmla="*/ 3095866 w 3095866"/>
              <a:gd name="connsiteY4" fmla="*/ 0 h 451341"/>
              <a:gd name="connsiteX5" fmla="*/ 3095866 w 3095866"/>
              <a:gd name="connsiteY5" fmla="*/ 157989 h 451341"/>
              <a:gd name="connsiteX6" fmla="*/ 3095866 w 3095866"/>
              <a:gd name="connsiteY6" fmla="*/ 157989 h 451341"/>
              <a:gd name="connsiteX7" fmla="*/ 3095866 w 3095866"/>
              <a:gd name="connsiteY7" fmla="*/ 225698 h 451341"/>
              <a:gd name="connsiteX8" fmla="*/ 3095866 w 3095866"/>
              <a:gd name="connsiteY8" fmla="*/ 270838 h 451341"/>
              <a:gd name="connsiteX9" fmla="*/ 988020 w 3095866"/>
              <a:gd name="connsiteY9" fmla="*/ 296718 h 451341"/>
              <a:gd name="connsiteX10" fmla="*/ 902971 w 3095866"/>
              <a:gd name="connsiteY10" fmla="*/ 451341 h 451341"/>
              <a:gd name="connsiteX11" fmla="*/ 826529 w 3095866"/>
              <a:gd name="connsiteY11" fmla="*/ 288091 h 451341"/>
              <a:gd name="connsiteX12" fmla="*/ 0 w 3095866"/>
              <a:gd name="connsiteY12" fmla="*/ 270838 h 451341"/>
              <a:gd name="connsiteX13" fmla="*/ 0 w 3095866"/>
              <a:gd name="connsiteY13" fmla="*/ 225698 h 451341"/>
              <a:gd name="connsiteX14" fmla="*/ 0 w 3095866"/>
              <a:gd name="connsiteY14" fmla="*/ 157989 h 451341"/>
              <a:gd name="connsiteX15" fmla="*/ 0 w 3095866"/>
              <a:gd name="connsiteY15" fmla="*/ 157989 h 451341"/>
              <a:gd name="connsiteX16" fmla="*/ 0 w 3095866"/>
              <a:gd name="connsiteY16" fmla="*/ 0 h 451341"/>
              <a:gd name="connsiteX0" fmla="*/ 0 w 3095866"/>
              <a:gd name="connsiteY0" fmla="*/ 0 h 546232"/>
              <a:gd name="connsiteX1" fmla="*/ 515978 w 3095866"/>
              <a:gd name="connsiteY1" fmla="*/ 0 h 546232"/>
              <a:gd name="connsiteX2" fmla="*/ 515978 w 3095866"/>
              <a:gd name="connsiteY2" fmla="*/ 0 h 546232"/>
              <a:gd name="connsiteX3" fmla="*/ 1289944 w 3095866"/>
              <a:gd name="connsiteY3" fmla="*/ 0 h 546232"/>
              <a:gd name="connsiteX4" fmla="*/ 3095866 w 3095866"/>
              <a:gd name="connsiteY4" fmla="*/ 0 h 546232"/>
              <a:gd name="connsiteX5" fmla="*/ 3095866 w 3095866"/>
              <a:gd name="connsiteY5" fmla="*/ 157989 h 546232"/>
              <a:gd name="connsiteX6" fmla="*/ 3095866 w 3095866"/>
              <a:gd name="connsiteY6" fmla="*/ 157989 h 546232"/>
              <a:gd name="connsiteX7" fmla="*/ 3095866 w 3095866"/>
              <a:gd name="connsiteY7" fmla="*/ 225698 h 546232"/>
              <a:gd name="connsiteX8" fmla="*/ 3095866 w 3095866"/>
              <a:gd name="connsiteY8" fmla="*/ 270838 h 546232"/>
              <a:gd name="connsiteX9" fmla="*/ 988020 w 3095866"/>
              <a:gd name="connsiteY9" fmla="*/ 296718 h 546232"/>
              <a:gd name="connsiteX10" fmla="*/ 902971 w 3095866"/>
              <a:gd name="connsiteY10" fmla="*/ 546232 h 546232"/>
              <a:gd name="connsiteX11" fmla="*/ 826529 w 3095866"/>
              <a:gd name="connsiteY11" fmla="*/ 288091 h 546232"/>
              <a:gd name="connsiteX12" fmla="*/ 0 w 3095866"/>
              <a:gd name="connsiteY12" fmla="*/ 270838 h 546232"/>
              <a:gd name="connsiteX13" fmla="*/ 0 w 3095866"/>
              <a:gd name="connsiteY13" fmla="*/ 225698 h 546232"/>
              <a:gd name="connsiteX14" fmla="*/ 0 w 3095866"/>
              <a:gd name="connsiteY14" fmla="*/ 157989 h 546232"/>
              <a:gd name="connsiteX15" fmla="*/ 0 w 3095866"/>
              <a:gd name="connsiteY15" fmla="*/ 157989 h 546232"/>
              <a:gd name="connsiteX16" fmla="*/ 0 w 3095866"/>
              <a:gd name="connsiteY16" fmla="*/ 0 h 546232"/>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988020 w 3095866"/>
              <a:gd name="connsiteY9" fmla="*/ 296718 h 468594"/>
              <a:gd name="connsiteX10" fmla="*/ 902971 w 3095866"/>
              <a:gd name="connsiteY10" fmla="*/ 468594 h 468594"/>
              <a:gd name="connsiteX11" fmla="*/ 826529 w 3095866"/>
              <a:gd name="connsiteY11" fmla="*/ 28809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937792 w 3095866"/>
              <a:gd name="connsiteY9" fmla="*/ 305344 h 468594"/>
              <a:gd name="connsiteX10" fmla="*/ 902971 w 3095866"/>
              <a:gd name="connsiteY10" fmla="*/ 468594 h 468594"/>
              <a:gd name="connsiteX11" fmla="*/ 826529 w 3095866"/>
              <a:gd name="connsiteY11" fmla="*/ 28809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946163 w 3095866"/>
              <a:gd name="connsiteY9" fmla="*/ 296717 h 468594"/>
              <a:gd name="connsiteX10" fmla="*/ 902971 w 3095866"/>
              <a:gd name="connsiteY10" fmla="*/ 468594 h 468594"/>
              <a:gd name="connsiteX11" fmla="*/ 826529 w 3095866"/>
              <a:gd name="connsiteY11" fmla="*/ 28809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946163 w 3095866"/>
              <a:gd name="connsiteY9" fmla="*/ 296717 h 468594"/>
              <a:gd name="connsiteX10" fmla="*/ 1066789 w 3095866"/>
              <a:gd name="connsiteY10" fmla="*/ 468594 h 468594"/>
              <a:gd name="connsiteX11" fmla="*/ 826529 w 3095866"/>
              <a:gd name="connsiteY11" fmla="*/ 28809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26019 w 3095866"/>
              <a:gd name="connsiteY9" fmla="*/ 289683 h 468594"/>
              <a:gd name="connsiteX10" fmla="*/ 1066789 w 3095866"/>
              <a:gd name="connsiteY10" fmla="*/ 468594 h 468594"/>
              <a:gd name="connsiteX11" fmla="*/ 826529 w 3095866"/>
              <a:gd name="connsiteY11" fmla="*/ 28809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26019 w 3095866"/>
              <a:gd name="connsiteY9" fmla="*/ 289683 h 468594"/>
              <a:gd name="connsiteX10" fmla="*/ 1066789 w 3095866"/>
              <a:gd name="connsiteY10" fmla="*/ 468594 h 468594"/>
              <a:gd name="connsiteX11" fmla="*/ 983522 w 3095866"/>
              <a:gd name="connsiteY11" fmla="*/ 274023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150935 w 3095866"/>
              <a:gd name="connsiteY9" fmla="*/ 296717 h 468594"/>
              <a:gd name="connsiteX10" fmla="*/ 1066789 w 3095866"/>
              <a:gd name="connsiteY10" fmla="*/ 468594 h 468594"/>
              <a:gd name="connsiteX11" fmla="*/ 983522 w 3095866"/>
              <a:gd name="connsiteY11" fmla="*/ 274023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150935 w 3095866"/>
              <a:gd name="connsiteY9" fmla="*/ 296717 h 468594"/>
              <a:gd name="connsiteX10" fmla="*/ 1182330 w 3095866"/>
              <a:gd name="connsiteY10" fmla="*/ 468594 h 468594"/>
              <a:gd name="connsiteX11" fmla="*/ 983522 w 3095866"/>
              <a:gd name="connsiteY11" fmla="*/ 274023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75719 w 3095866"/>
              <a:gd name="connsiteY9" fmla="*/ 306242 h 468594"/>
              <a:gd name="connsiteX10" fmla="*/ 1182330 w 3095866"/>
              <a:gd name="connsiteY10" fmla="*/ 468594 h 468594"/>
              <a:gd name="connsiteX11" fmla="*/ 983522 w 3095866"/>
              <a:gd name="connsiteY11" fmla="*/ 274023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75719 w 3095866"/>
              <a:gd name="connsiteY9" fmla="*/ 306242 h 468594"/>
              <a:gd name="connsiteX10" fmla="*/ 1182330 w 3095866"/>
              <a:gd name="connsiteY10" fmla="*/ 468594 h 468594"/>
              <a:gd name="connsiteX11" fmla="*/ 1085197 w 3095866"/>
              <a:gd name="connsiteY11" fmla="*/ 28831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66476 w 3095866"/>
              <a:gd name="connsiteY9" fmla="*/ 301479 h 468594"/>
              <a:gd name="connsiteX10" fmla="*/ 1182330 w 3095866"/>
              <a:gd name="connsiteY10" fmla="*/ 468594 h 468594"/>
              <a:gd name="connsiteX11" fmla="*/ 1085197 w 3095866"/>
              <a:gd name="connsiteY11" fmla="*/ 28831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71097 w 3095866"/>
              <a:gd name="connsiteY9" fmla="*/ 277667 h 468594"/>
              <a:gd name="connsiteX10" fmla="*/ 1182330 w 3095866"/>
              <a:gd name="connsiteY10" fmla="*/ 468594 h 468594"/>
              <a:gd name="connsiteX11" fmla="*/ 1085197 w 3095866"/>
              <a:gd name="connsiteY11" fmla="*/ 28831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 name="connsiteX0" fmla="*/ 0 w 3095866"/>
              <a:gd name="connsiteY0" fmla="*/ 0 h 468594"/>
              <a:gd name="connsiteX1" fmla="*/ 515978 w 3095866"/>
              <a:gd name="connsiteY1" fmla="*/ 0 h 468594"/>
              <a:gd name="connsiteX2" fmla="*/ 515978 w 3095866"/>
              <a:gd name="connsiteY2" fmla="*/ 0 h 468594"/>
              <a:gd name="connsiteX3" fmla="*/ 1289944 w 3095866"/>
              <a:gd name="connsiteY3" fmla="*/ 0 h 468594"/>
              <a:gd name="connsiteX4" fmla="*/ 3095866 w 3095866"/>
              <a:gd name="connsiteY4" fmla="*/ 0 h 468594"/>
              <a:gd name="connsiteX5" fmla="*/ 3095866 w 3095866"/>
              <a:gd name="connsiteY5" fmla="*/ 157989 h 468594"/>
              <a:gd name="connsiteX6" fmla="*/ 3095866 w 3095866"/>
              <a:gd name="connsiteY6" fmla="*/ 157989 h 468594"/>
              <a:gd name="connsiteX7" fmla="*/ 3095866 w 3095866"/>
              <a:gd name="connsiteY7" fmla="*/ 225698 h 468594"/>
              <a:gd name="connsiteX8" fmla="*/ 3095866 w 3095866"/>
              <a:gd name="connsiteY8" fmla="*/ 270838 h 468594"/>
              <a:gd name="connsiteX9" fmla="*/ 1271097 w 3095866"/>
              <a:gd name="connsiteY9" fmla="*/ 287192 h 468594"/>
              <a:gd name="connsiteX10" fmla="*/ 1182330 w 3095866"/>
              <a:gd name="connsiteY10" fmla="*/ 468594 h 468594"/>
              <a:gd name="connsiteX11" fmla="*/ 1085197 w 3095866"/>
              <a:gd name="connsiteY11" fmla="*/ 288311 h 468594"/>
              <a:gd name="connsiteX12" fmla="*/ 0 w 3095866"/>
              <a:gd name="connsiteY12" fmla="*/ 270838 h 468594"/>
              <a:gd name="connsiteX13" fmla="*/ 0 w 3095866"/>
              <a:gd name="connsiteY13" fmla="*/ 225698 h 468594"/>
              <a:gd name="connsiteX14" fmla="*/ 0 w 3095866"/>
              <a:gd name="connsiteY14" fmla="*/ 157989 h 468594"/>
              <a:gd name="connsiteX15" fmla="*/ 0 w 3095866"/>
              <a:gd name="connsiteY15" fmla="*/ 157989 h 468594"/>
              <a:gd name="connsiteX16" fmla="*/ 0 w 3095866"/>
              <a:gd name="connsiteY16" fmla="*/ 0 h 46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5866" h="468594">
                <a:moveTo>
                  <a:pt x="0" y="0"/>
                </a:moveTo>
                <a:lnTo>
                  <a:pt x="515978" y="0"/>
                </a:lnTo>
                <a:lnTo>
                  <a:pt x="515978" y="0"/>
                </a:lnTo>
                <a:lnTo>
                  <a:pt x="1289944" y="0"/>
                </a:lnTo>
                <a:lnTo>
                  <a:pt x="3095866" y="0"/>
                </a:lnTo>
                <a:lnTo>
                  <a:pt x="3095866" y="157989"/>
                </a:lnTo>
                <a:lnTo>
                  <a:pt x="3095866" y="157989"/>
                </a:lnTo>
                <a:lnTo>
                  <a:pt x="3095866" y="225698"/>
                </a:lnTo>
                <a:lnTo>
                  <a:pt x="3095866" y="270838"/>
                </a:lnTo>
                <a:lnTo>
                  <a:pt x="1271097" y="287192"/>
                </a:lnTo>
                <a:lnTo>
                  <a:pt x="1182330" y="468594"/>
                </a:lnTo>
                <a:lnTo>
                  <a:pt x="1085197" y="288311"/>
                </a:lnTo>
                <a:lnTo>
                  <a:pt x="0" y="270838"/>
                </a:lnTo>
                <a:lnTo>
                  <a:pt x="0" y="225698"/>
                </a:lnTo>
                <a:lnTo>
                  <a:pt x="0" y="157989"/>
                </a:lnTo>
                <a:lnTo>
                  <a:pt x="0" y="157989"/>
                </a:lnTo>
                <a:lnTo>
                  <a:pt x="0" y="0"/>
                </a:lnTo>
                <a:close/>
              </a:path>
            </a:pathLst>
          </a:custGeom>
          <a:noFill/>
          <a:ln w="19050" cap="sq">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テキスト ボックス 86">
            <a:extLst>
              <a:ext uri="{FF2B5EF4-FFF2-40B4-BE49-F238E27FC236}">
                <a16:creationId xmlns:a16="http://schemas.microsoft.com/office/drawing/2014/main" id="{C6C7056E-0E29-4788-9B57-2D876AE7E2D9}"/>
              </a:ext>
            </a:extLst>
          </p:cNvPr>
          <p:cNvSpPr txBox="1"/>
          <p:nvPr/>
        </p:nvSpPr>
        <p:spPr>
          <a:xfrm>
            <a:off x="7048151" y="5391724"/>
            <a:ext cx="1038610" cy="461665"/>
          </a:xfrm>
          <a:prstGeom prst="rect">
            <a:avLst/>
          </a:prstGeom>
          <a:noFill/>
        </p:spPr>
        <p:txBody>
          <a:bodyPr wrap="square" rtlCol="0">
            <a:spAutoFit/>
          </a:bodyPr>
          <a:lstStyle/>
          <a:p>
            <a:r>
              <a:rPr kumimoji="1" lang="ja-JP" altLang="en-US" sz="1200" b="1" dirty="0"/>
              <a:t>商品モニタ</a:t>
            </a:r>
            <a:endParaRPr kumimoji="1" lang="en-US" altLang="ja-JP" sz="1200" b="1" dirty="0"/>
          </a:p>
          <a:p>
            <a:r>
              <a:rPr kumimoji="1" lang="ja-JP" altLang="en-US" sz="1200" b="1" dirty="0"/>
              <a:t>テスト販売</a:t>
            </a:r>
          </a:p>
        </p:txBody>
      </p:sp>
      <p:pic>
        <p:nvPicPr>
          <p:cNvPr id="50" name="図 49" descr="テキスト が含まれている画像&#10;&#10;自動的に生成された説明">
            <a:extLst>
              <a:ext uri="{FF2B5EF4-FFF2-40B4-BE49-F238E27FC236}">
                <a16:creationId xmlns:a16="http://schemas.microsoft.com/office/drawing/2014/main" id="{6626E9E0-014D-1A8D-D7B3-AF80E1D5B1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78398" y="966315"/>
            <a:ext cx="2099325" cy="754386"/>
          </a:xfrm>
          <a:prstGeom prst="rect">
            <a:avLst/>
          </a:prstGeom>
          <a:ln>
            <a:solidFill>
              <a:schemeClr val="bg2">
                <a:lumMod val="90000"/>
              </a:schemeClr>
            </a:solidFill>
          </a:ln>
        </p:spPr>
      </p:pic>
      <p:sp>
        <p:nvSpPr>
          <p:cNvPr id="5" name="テキスト ボックス 4">
            <a:extLst>
              <a:ext uri="{FF2B5EF4-FFF2-40B4-BE49-F238E27FC236}">
                <a16:creationId xmlns:a16="http://schemas.microsoft.com/office/drawing/2014/main" id="{79C2EEC3-D61E-9BDB-5C60-2B1B70FC9EE4}"/>
              </a:ext>
            </a:extLst>
          </p:cNvPr>
          <p:cNvSpPr txBox="1"/>
          <p:nvPr/>
        </p:nvSpPr>
        <p:spPr>
          <a:xfrm>
            <a:off x="7502061" y="1723858"/>
            <a:ext cx="2075662" cy="230832"/>
          </a:xfrm>
          <a:prstGeom prst="rect">
            <a:avLst/>
          </a:prstGeom>
          <a:noFill/>
        </p:spPr>
        <p:txBody>
          <a:bodyPr wrap="square" rtlCol="0">
            <a:spAutoFit/>
          </a:bodyPr>
          <a:lstStyle/>
          <a:p>
            <a:pPr algn="ctr"/>
            <a:r>
              <a:rPr kumimoji="1" lang="ja-JP" altLang="en-US" sz="900" b="1" dirty="0">
                <a:latin typeface="+mn-ea"/>
              </a:rPr>
              <a:t>東三河フェムテック ロゴマーク</a:t>
            </a:r>
          </a:p>
        </p:txBody>
      </p:sp>
      <p:sp>
        <p:nvSpPr>
          <p:cNvPr id="13" name="矢印: 右 12">
            <a:extLst>
              <a:ext uri="{FF2B5EF4-FFF2-40B4-BE49-F238E27FC236}">
                <a16:creationId xmlns:a16="http://schemas.microsoft.com/office/drawing/2014/main" id="{FCC66A8D-A153-F62D-2AC6-EC7EF06FB22B}"/>
              </a:ext>
            </a:extLst>
          </p:cNvPr>
          <p:cNvSpPr/>
          <p:nvPr/>
        </p:nvSpPr>
        <p:spPr>
          <a:xfrm>
            <a:off x="7030566" y="5892097"/>
            <a:ext cx="2268000" cy="9360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8ABC2FDB-70BE-28EC-2E2A-2FF7E0BA6A8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28823" y="2505525"/>
            <a:ext cx="631972" cy="631972"/>
          </a:xfrm>
          <a:prstGeom prst="rect">
            <a:avLst/>
          </a:prstGeom>
          <a:noFill/>
          <a:ln>
            <a:noFill/>
          </a:ln>
        </p:spPr>
      </p:pic>
      <p:sp>
        <p:nvSpPr>
          <p:cNvPr id="17" name="矢印: 右 16">
            <a:extLst>
              <a:ext uri="{FF2B5EF4-FFF2-40B4-BE49-F238E27FC236}">
                <a16:creationId xmlns:a16="http://schemas.microsoft.com/office/drawing/2014/main" id="{1A526399-EE9E-7567-1935-882ED4C322D6}"/>
              </a:ext>
            </a:extLst>
          </p:cNvPr>
          <p:cNvSpPr/>
          <p:nvPr/>
        </p:nvSpPr>
        <p:spPr>
          <a:xfrm>
            <a:off x="7149303" y="5293983"/>
            <a:ext cx="909361" cy="94828"/>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F1AE11FC-ED66-9EB9-04A7-385CAA29A1AC}"/>
              </a:ext>
            </a:extLst>
          </p:cNvPr>
          <p:cNvSpPr/>
          <p:nvPr/>
        </p:nvSpPr>
        <p:spPr>
          <a:xfrm>
            <a:off x="9159723" y="5364961"/>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6CB0A032-EF4B-A982-5DCA-38FF48CAECFA}"/>
              </a:ext>
            </a:extLst>
          </p:cNvPr>
          <p:cNvSpPr txBox="1"/>
          <p:nvPr/>
        </p:nvSpPr>
        <p:spPr>
          <a:xfrm>
            <a:off x="8869985" y="4929540"/>
            <a:ext cx="862640" cy="461665"/>
          </a:xfrm>
          <a:prstGeom prst="rect">
            <a:avLst/>
          </a:prstGeom>
          <a:noFill/>
        </p:spPr>
        <p:txBody>
          <a:bodyPr wrap="square" rtlCol="0">
            <a:spAutoFit/>
          </a:bodyPr>
          <a:lstStyle/>
          <a:p>
            <a:r>
              <a:rPr kumimoji="1" lang="ja-JP" altLang="en-US" sz="1200" b="1" dirty="0"/>
              <a:t>商品開発報告会</a:t>
            </a:r>
          </a:p>
        </p:txBody>
      </p:sp>
      <p:sp>
        <p:nvSpPr>
          <p:cNvPr id="20" name="テキスト ボックス 1">
            <a:extLst>
              <a:ext uri="{FF2B5EF4-FFF2-40B4-BE49-F238E27FC236}">
                <a16:creationId xmlns:a16="http://schemas.microsoft.com/office/drawing/2014/main" id="{A411DF8B-6C0E-E8F7-E6E9-A2AE65119B95}"/>
              </a:ext>
            </a:extLst>
          </p:cNvPr>
          <p:cNvSpPr txBox="1"/>
          <p:nvPr/>
        </p:nvSpPr>
        <p:spPr>
          <a:xfrm>
            <a:off x="0" y="35675"/>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600" i="0" u="none" strike="noStrike" kern="100" cap="none" spc="0" normalizeH="0" baseline="0" noProof="0" dirty="0">
                <a:ln>
                  <a:noFill/>
                </a:ln>
                <a:solidFill>
                  <a:prstClr val="white"/>
                </a:solidFill>
                <a:effectLst/>
                <a:uLnTx/>
                <a:uFillTx/>
                <a:latin typeface="Calibri"/>
                <a:ea typeface="ＤＨＰ特太ゴシック体"/>
                <a:cs typeface="Times New Roman"/>
              </a:rPr>
              <a:t>東三河地域におけるフェムテック産業の推進</a:t>
            </a:r>
          </a:p>
        </p:txBody>
      </p:sp>
      <p:sp>
        <p:nvSpPr>
          <p:cNvPr id="21" name="スライド番号プレースホルダー 19">
            <a:extLst>
              <a:ext uri="{FF2B5EF4-FFF2-40B4-BE49-F238E27FC236}">
                <a16:creationId xmlns:a16="http://schemas.microsoft.com/office/drawing/2014/main" id="{373F144E-6465-10C1-6D25-EA639049B2CE}"/>
              </a:ext>
            </a:extLst>
          </p:cNvPr>
          <p:cNvSpPr>
            <a:spLocks noGrp="1"/>
          </p:cNvSpPr>
          <p:nvPr>
            <p:ph type="sldNum" sz="quarter" idx="12"/>
          </p:nvPr>
        </p:nvSpPr>
        <p:spPr>
          <a:xfrm>
            <a:off x="7503900" y="6455508"/>
            <a:ext cx="2311400" cy="365125"/>
          </a:xfrm>
        </p:spPr>
        <p:txBody>
          <a:bodyPr/>
          <a:lstStyle/>
          <a:p>
            <a:pPr>
              <a:defRPr/>
            </a:pPr>
            <a:fld id="{DB02525F-3D89-45E3-BA88-8C2428FA9C14}" type="slidenum">
              <a:rPr lang="ja-JP" altLang="en-US" smtClean="0">
                <a:solidFill>
                  <a:prstClr val="black">
                    <a:tint val="75000"/>
                  </a:prstClr>
                </a:solidFill>
              </a:rPr>
              <a:pPr>
                <a:defRPr/>
              </a:pPr>
              <a:t>32</a:t>
            </a:fld>
            <a:endParaRPr lang="ja-JP" altLang="en-US" dirty="0">
              <a:solidFill>
                <a:prstClr val="black">
                  <a:tint val="75000"/>
                </a:prstClr>
              </a:solidFill>
            </a:endParaRPr>
          </a:p>
        </p:txBody>
      </p:sp>
    </p:spTree>
    <p:extLst>
      <p:ext uri="{BB962C8B-B14F-4D97-AF65-F5344CB8AC3E}">
        <p14:creationId xmlns:p14="http://schemas.microsoft.com/office/powerpoint/2010/main" val="588146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1534492-10FA-F98A-07B0-2B04D932B5D0}"/>
              </a:ext>
            </a:extLst>
          </p:cNvPr>
          <p:cNvSpPr/>
          <p:nvPr/>
        </p:nvSpPr>
        <p:spPr>
          <a:xfrm>
            <a:off x="202336" y="663327"/>
            <a:ext cx="4623664" cy="1938504"/>
          </a:xfrm>
          <a:prstGeom prst="rect">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伊藤光学工業株式会社</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（蒲郡市）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チークとアイシャドウをレンズに</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のせ、</a:t>
            </a:r>
            <a:r>
              <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UV</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IR</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・ブルーライトカット</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機能を付けた、美容効果とまぶしさ</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対策を実現する「目の不調」</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を軽減するメガネ</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61079BA5-185B-D9FB-A762-E08315752D6F}"/>
              </a:ext>
            </a:extLst>
          </p:cNvPr>
          <p:cNvSpPr/>
          <p:nvPr/>
        </p:nvSpPr>
        <p:spPr>
          <a:xfrm>
            <a:off x="5008016" y="663327"/>
            <a:ext cx="4623664" cy="194845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株式会社メカニカルプラネット</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（豊橋市）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遠赤外線蓄熱素材のあたため効果と</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吸水機能を備えた「子供が安心できる</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吸水ショーツを作りたい」という</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母の思いから生まれた吸水ショーツ</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 name="正方形/長方形 9">
            <a:extLst>
              <a:ext uri="{FF2B5EF4-FFF2-40B4-BE49-F238E27FC236}">
                <a16:creationId xmlns:a16="http://schemas.microsoft.com/office/drawing/2014/main" id="{1CD773CC-EBEC-F01B-9853-00EF0824BD40}"/>
              </a:ext>
            </a:extLst>
          </p:cNvPr>
          <p:cNvSpPr/>
          <p:nvPr/>
        </p:nvSpPr>
        <p:spPr>
          <a:xfrm>
            <a:off x="202336" y="2745291"/>
            <a:ext cx="4623664" cy="188333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ローカーボカフェ向日葵</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（豊橋市）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女性が一生涯で一番栄養を必要と</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する妊娠中・授乳中にしっかり</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栄養を摂れ、手軽に食べることが</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できるおからパン</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2" name="正方形/長方形 11">
            <a:extLst>
              <a:ext uri="{FF2B5EF4-FFF2-40B4-BE49-F238E27FC236}">
                <a16:creationId xmlns:a16="http://schemas.microsoft.com/office/drawing/2014/main" id="{CE198659-F5CD-2DB3-5725-6100890F4F6D}"/>
              </a:ext>
            </a:extLst>
          </p:cNvPr>
          <p:cNvSpPr/>
          <p:nvPr/>
        </p:nvSpPr>
        <p:spPr>
          <a:xfrm>
            <a:off x="3550512" y="4786710"/>
            <a:ext cx="2868955" cy="1880791"/>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Ins="36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イチビキ株式会社マーケテイング本部　　　　　</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（豊橋市）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手軽に飲める、</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カラダにうれしい味噌蔵</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生まれの乳酸菌入り</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糀あまざけ</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D7FDC992-041D-18F9-B7D1-EC8E73AD8EA0}"/>
              </a:ext>
            </a:extLst>
          </p:cNvPr>
          <p:cNvSpPr/>
          <p:nvPr/>
        </p:nvSpPr>
        <p:spPr>
          <a:xfrm>
            <a:off x="216862" y="4771471"/>
            <a:ext cx="3239984" cy="188333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國松本店</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（豊橋市）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大豆の発酵食品「濱納豆」</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を使用した、頑張る女性に</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「美味しくて、身体も喜ぶ</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ご褒美」焼き菓子</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8" name="図 17">
            <a:extLst>
              <a:ext uri="{FF2B5EF4-FFF2-40B4-BE49-F238E27FC236}">
                <a16:creationId xmlns:a16="http://schemas.microsoft.com/office/drawing/2014/main" id="{FA54CFF0-04C6-4DCE-ADF6-C07D4DE69929}"/>
              </a:ext>
            </a:extLst>
          </p:cNvPr>
          <p:cNvPicPr>
            <a:picLocks noChangeAspect="1"/>
          </p:cNvPicPr>
          <p:nvPr/>
        </p:nvPicPr>
        <p:blipFill>
          <a:blip r:embed="rId3"/>
          <a:stretch>
            <a:fillRect/>
          </a:stretch>
        </p:blipFill>
        <p:spPr>
          <a:xfrm>
            <a:off x="325552" y="3384757"/>
            <a:ext cx="1727200" cy="971550"/>
          </a:xfrm>
          <a:prstGeom prst="rect">
            <a:avLst/>
          </a:prstGeom>
        </p:spPr>
      </p:pic>
      <p:pic>
        <p:nvPicPr>
          <p:cNvPr id="20" name="図 19">
            <a:extLst>
              <a:ext uri="{FF2B5EF4-FFF2-40B4-BE49-F238E27FC236}">
                <a16:creationId xmlns:a16="http://schemas.microsoft.com/office/drawing/2014/main" id="{F5ECF979-0D81-7D4A-1703-7B960FCDA4BC}"/>
              </a:ext>
            </a:extLst>
          </p:cNvPr>
          <p:cNvPicPr>
            <a:picLocks noChangeAspect="1"/>
          </p:cNvPicPr>
          <p:nvPr/>
        </p:nvPicPr>
        <p:blipFill>
          <a:blip r:embed="rId4"/>
          <a:stretch>
            <a:fillRect/>
          </a:stretch>
        </p:blipFill>
        <p:spPr>
          <a:xfrm>
            <a:off x="325552" y="1284954"/>
            <a:ext cx="1727200" cy="1151466"/>
          </a:xfrm>
          <a:prstGeom prst="rect">
            <a:avLst/>
          </a:prstGeom>
        </p:spPr>
      </p:pic>
      <p:sp>
        <p:nvSpPr>
          <p:cNvPr id="21" name="正方形/長方形 20">
            <a:extLst>
              <a:ext uri="{FF2B5EF4-FFF2-40B4-BE49-F238E27FC236}">
                <a16:creationId xmlns:a16="http://schemas.microsoft.com/office/drawing/2014/main" id="{84457DD9-4B04-1EE3-47B3-BDA35C854F70}"/>
              </a:ext>
            </a:extLst>
          </p:cNvPr>
          <p:cNvSpPr/>
          <p:nvPr/>
        </p:nvSpPr>
        <p:spPr>
          <a:xfrm>
            <a:off x="325552" y="948654"/>
            <a:ext cx="4358641" cy="2556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映え顔メガネ　メイクレンズ　キュア</a:t>
            </a:r>
          </a:p>
        </p:txBody>
      </p:sp>
      <p:sp>
        <p:nvSpPr>
          <p:cNvPr id="22" name="正方形/長方形 21">
            <a:extLst>
              <a:ext uri="{FF2B5EF4-FFF2-40B4-BE49-F238E27FC236}">
                <a16:creationId xmlns:a16="http://schemas.microsoft.com/office/drawing/2014/main" id="{DFAC43B1-D86C-1A34-B50D-182E93C3A222}"/>
              </a:ext>
            </a:extLst>
          </p:cNvPr>
          <p:cNvSpPr/>
          <p:nvPr/>
        </p:nvSpPr>
        <p:spPr>
          <a:xfrm>
            <a:off x="341085" y="3056010"/>
            <a:ext cx="4343108" cy="255600"/>
          </a:xfrm>
          <a:prstGeom prst="rect">
            <a:avLst/>
          </a:prstGeom>
          <a:solidFill>
            <a:srgbClr val="F9D4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ソイフルブレッド</a:t>
            </a:r>
          </a:p>
        </p:txBody>
      </p:sp>
      <p:sp>
        <p:nvSpPr>
          <p:cNvPr id="23" name="正方形/長方形 22">
            <a:extLst>
              <a:ext uri="{FF2B5EF4-FFF2-40B4-BE49-F238E27FC236}">
                <a16:creationId xmlns:a16="http://schemas.microsoft.com/office/drawing/2014/main" id="{61CFA925-7A19-24DF-E0A1-5B6E379CC84A}"/>
              </a:ext>
            </a:extLst>
          </p:cNvPr>
          <p:cNvSpPr/>
          <p:nvPr/>
        </p:nvSpPr>
        <p:spPr>
          <a:xfrm>
            <a:off x="5140527" y="948654"/>
            <a:ext cx="4358641" cy="256615"/>
          </a:xfrm>
          <a:prstGeom prst="rect">
            <a:avLst/>
          </a:prstGeom>
          <a:solidFill>
            <a:srgbClr val="F999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オーラ　</a:t>
            </a:r>
            <a:r>
              <a:rPr kumimoji="1" lang="en-US" altLang="ja-JP" sz="1300" b="0" i="0" u="none" strike="noStrike" kern="1200" cap="none" spc="0" normalizeH="0" baseline="0" noProof="0" dirty="0" err="1">
                <a:ln>
                  <a:noFill/>
                </a:ln>
                <a:solidFill>
                  <a:sysClr val="windowText" lastClr="000000"/>
                </a:solidFill>
                <a:effectLst/>
                <a:uLnTx/>
                <a:uFillTx/>
                <a:latin typeface="Calibri" panose="020F0502020204030204"/>
                <a:ea typeface="游ゴシック" panose="020B0400000000000000" pitchFamily="50" charset="-128"/>
                <a:cs typeface="+mn-cs"/>
              </a:rPr>
              <a:t>tomoni</a:t>
            </a:r>
            <a:r>
              <a:rPr kumimoji="1" lang="ja-JP" altLang="en-US" sz="13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　吸水ショーツ</a:t>
            </a:r>
          </a:p>
        </p:txBody>
      </p:sp>
      <p:sp>
        <p:nvSpPr>
          <p:cNvPr id="24" name="正方形/長方形 23">
            <a:extLst>
              <a:ext uri="{FF2B5EF4-FFF2-40B4-BE49-F238E27FC236}">
                <a16:creationId xmlns:a16="http://schemas.microsoft.com/office/drawing/2014/main" id="{EF981439-10A2-DD2C-90AC-D86FEAC0BFDD}"/>
              </a:ext>
            </a:extLst>
          </p:cNvPr>
          <p:cNvSpPr/>
          <p:nvPr/>
        </p:nvSpPr>
        <p:spPr>
          <a:xfrm>
            <a:off x="4987695" y="2753361"/>
            <a:ext cx="4643985" cy="1883330"/>
          </a:xfrm>
          <a:prstGeom prst="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伴装有限会社</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（蒲郡市）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忙しい毎日のすき間にまとうだけで</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OFF</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になれる、ラジウム鉱石を加工し</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上質な綿と複合したブランケット</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12393501-7A86-9FE8-44B0-2FA2DB4204BF}"/>
              </a:ext>
            </a:extLst>
          </p:cNvPr>
          <p:cNvSpPr/>
          <p:nvPr/>
        </p:nvSpPr>
        <p:spPr>
          <a:xfrm>
            <a:off x="5140527" y="3051512"/>
            <a:ext cx="4358638" cy="255600"/>
          </a:xfrm>
          <a:prstGeom prst="rect">
            <a:avLst/>
          </a:prstGeom>
          <a:solidFill>
            <a:srgbClr val="C8F5A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温泉ヒーリングブランケット</a:t>
            </a:r>
          </a:p>
        </p:txBody>
      </p:sp>
      <p:sp>
        <p:nvSpPr>
          <p:cNvPr id="26" name="正方形/長方形 25">
            <a:extLst>
              <a:ext uri="{FF2B5EF4-FFF2-40B4-BE49-F238E27FC236}">
                <a16:creationId xmlns:a16="http://schemas.microsoft.com/office/drawing/2014/main" id="{C6255A38-23DD-EB21-9D56-4157DD9E73D4}"/>
              </a:ext>
            </a:extLst>
          </p:cNvPr>
          <p:cNvSpPr/>
          <p:nvPr/>
        </p:nvSpPr>
        <p:spPr>
          <a:xfrm>
            <a:off x="6504832" y="4784172"/>
            <a:ext cx="3126849" cy="188079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シャンテマリー</a:t>
            </a: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（豊橋市）</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やさしい灯りとゆらぎで</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身体を整える、天然素材の</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蜜蠟と手摘みのよもぎを</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使ったキャンドル</a:t>
            </a:r>
            <a:endParaRPr kumimoji="1" lang="en-US" altLang="ja-JP"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p>
        </p:txBody>
      </p:sp>
      <p:sp>
        <p:nvSpPr>
          <p:cNvPr id="28" name="正方形/長方形 27">
            <a:extLst>
              <a:ext uri="{FF2B5EF4-FFF2-40B4-BE49-F238E27FC236}">
                <a16:creationId xmlns:a16="http://schemas.microsoft.com/office/drawing/2014/main" id="{06F80871-31B4-D9E6-24CA-6AF41047CDB6}"/>
              </a:ext>
            </a:extLst>
          </p:cNvPr>
          <p:cNvSpPr/>
          <p:nvPr/>
        </p:nvSpPr>
        <p:spPr>
          <a:xfrm>
            <a:off x="310528" y="5076541"/>
            <a:ext cx="3063694" cy="255600"/>
          </a:xfrm>
          <a:prstGeom prst="rect">
            <a:avLst/>
          </a:prstGeom>
          <a:solidFill>
            <a:srgbClr val="F3EE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濱納豆スノーボール“醸”（かもす）</a:t>
            </a:r>
          </a:p>
        </p:txBody>
      </p:sp>
      <p:pic>
        <p:nvPicPr>
          <p:cNvPr id="7" name="図 6" descr="QR コード&#10;&#10;AI によって生成されたコンテンツは間違っている可能性があります。">
            <a:extLst>
              <a:ext uri="{FF2B5EF4-FFF2-40B4-BE49-F238E27FC236}">
                <a16:creationId xmlns:a16="http://schemas.microsoft.com/office/drawing/2014/main" id="{12CD2BDB-C04A-650F-19BC-F0824746C5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71663" y="3978287"/>
            <a:ext cx="522357" cy="522357"/>
          </a:xfrm>
          <a:prstGeom prst="rect">
            <a:avLst/>
          </a:prstGeom>
        </p:spPr>
      </p:pic>
      <p:pic>
        <p:nvPicPr>
          <p:cNvPr id="11" name="図 10" descr="QR コード&#10;&#10;AI によって生成されたコンテンツは間違っている可能性があります。">
            <a:extLst>
              <a:ext uri="{FF2B5EF4-FFF2-40B4-BE49-F238E27FC236}">
                <a16:creationId xmlns:a16="http://schemas.microsoft.com/office/drawing/2014/main" id="{E5F89D1B-48E5-1FE0-1A5A-33A9E3020A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8721" y="2023586"/>
            <a:ext cx="522357" cy="522357"/>
          </a:xfrm>
          <a:prstGeom prst="rect">
            <a:avLst/>
          </a:prstGeom>
        </p:spPr>
      </p:pic>
      <p:pic>
        <p:nvPicPr>
          <p:cNvPr id="14" name="図 13" descr="QR コード&#10;&#10;AI によって生成されたコンテンツは間違っている可能性があります。">
            <a:extLst>
              <a:ext uri="{FF2B5EF4-FFF2-40B4-BE49-F238E27FC236}">
                <a16:creationId xmlns:a16="http://schemas.microsoft.com/office/drawing/2014/main" id="{E09A4B81-36A0-498D-8641-5F67D9B460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76810" y="2056563"/>
            <a:ext cx="522357" cy="522357"/>
          </a:xfrm>
          <a:prstGeom prst="rect">
            <a:avLst/>
          </a:prstGeom>
        </p:spPr>
      </p:pic>
      <p:pic>
        <p:nvPicPr>
          <p:cNvPr id="17" name="図 16" descr="QR コード&#10;&#10;AI によって生成されたコンテンツは間違っている可能性があります。">
            <a:extLst>
              <a:ext uri="{FF2B5EF4-FFF2-40B4-BE49-F238E27FC236}">
                <a16:creationId xmlns:a16="http://schemas.microsoft.com/office/drawing/2014/main" id="{FA6E13B1-E605-9FA6-E69B-3908BA08BC0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76808" y="3997390"/>
            <a:ext cx="522357" cy="522357"/>
          </a:xfrm>
          <a:prstGeom prst="rect">
            <a:avLst/>
          </a:prstGeom>
        </p:spPr>
      </p:pic>
      <p:pic>
        <p:nvPicPr>
          <p:cNvPr id="30" name="図 29" descr="QR コード&#10;&#10;AI によって生成されたコンテンツは間違っている可能性があります。">
            <a:extLst>
              <a:ext uri="{FF2B5EF4-FFF2-40B4-BE49-F238E27FC236}">
                <a16:creationId xmlns:a16="http://schemas.microsoft.com/office/drawing/2014/main" id="{EE884987-865E-8C64-A2EE-520E31C461A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471" y="5960356"/>
            <a:ext cx="562820" cy="562820"/>
          </a:xfrm>
          <a:prstGeom prst="rect">
            <a:avLst/>
          </a:prstGeom>
        </p:spPr>
      </p:pic>
      <p:pic>
        <p:nvPicPr>
          <p:cNvPr id="1024" name="図 1023">
            <a:extLst>
              <a:ext uri="{FF2B5EF4-FFF2-40B4-BE49-F238E27FC236}">
                <a16:creationId xmlns:a16="http://schemas.microsoft.com/office/drawing/2014/main" id="{15279F97-D534-6040-30D2-3055FE2DD10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819774" y="5964542"/>
            <a:ext cx="554448" cy="554448"/>
          </a:xfrm>
          <a:prstGeom prst="rect">
            <a:avLst/>
          </a:prstGeom>
        </p:spPr>
      </p:pic>
      <p:pic>
        <p:nvPicPr>
          <p:cNvPr id="1029" name="図 1028" descr="QR コード&#10;&#10;AI によって生成されたコンテンツは間違っている可能性があります。">
            <a:extLst>
              <a:ext uri="{FF2B5EF4-FFF2-40B4-BE49-F238E27FC236}">
                <a16:creationId xmlns:a16="http://schemas.microsoft.com/office/drawing/2014/main" id="{6EA59DEC-840B-3BA2-C391-C97E6DDCF3A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52279" y="5996633"/>
            <a:ext cx="522357" cy="522357"/>
          </a:xfrm>
          <a:prstGeom prst="rect">
            <a:avLst/>
          </a:prstGeom>
        </p:spPr>
      </p:pic>
      <p:sp>
        <p:nvSpPr>
          <p:cNvPr id="1030" name="四角形: 角を丸くする 1029">
            <a:extLst>
              <a:ext uri="{FF2B5EF4-FFF2-40B4-BE49-F238E27FC236}">
                <a16:creationId xmlns:a16="http://schemas.microsoft.com/office/drawing/2014/main" id="{F2EE6822-D8A7-FBB7-FE82-868198929B00}"/>
              </a:ext>
            </a:extLst>
          </p:cNvPr>
          <p:cNvSpPr/>
          <p:nvPr/>
        </p:nvSpPr>
        <p:spPr>
          <a:xfrm>
            <a:off x="2082183" y="2248917"/>
            <a:ext cx="1865705" cy="292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ｸﾗﾌｧﾝ実施（</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2025.7.9</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8.31</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直営店舗で販売中</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31" name="四角形: 角を丸くする 1030">
            <a:extLst>
              <a:ext uri="{FF2B5EF4-FFF2-40B4-BE49-F238E27FC236}">
                <a16:creationId xmlns:a16="http://schemas.microsoft.com/office/drawing/2014/main" id="{BA81D869-F662-6B13-7A71-EAE8CD66828A}"/>
              </a:ext>
            </a:extLst>
          </p:cNvPr>
          <p:cNvSpPr/>
          <p:nvPr/>
        </p:nvSpPr>
        <p:spPr>
          <a:xfrm>
            <a:off x="2128448" y="4126473"/>
            <a:ext cx="1865705" cy="3747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ｸﾗﾌｧﾝ実施（</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2025.7.9</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8.30</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2026.1.24</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ｵﾝﾗｲﾝ予約販売</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32" name="四角形: 角を丸くする 1031">
            <a:extLst>
              <a:ext uri="{FF2B5EF4-FFF2-40B4-BE49-F238E27FC236}">
                <a16:creationId xmlns:a16="http://schemas.microsoft.com/office/drawing/2014/main" id="{08B5C00E-D91E-462D-EF48-37CECE6881AA}"/>
              </a:ext>
            </a:extLst>
          </p:cNvPr>
          <p:cNvSpPr/>
          <p:nvPr/>
        </p:nvSpPr>
        <p:spPr>
          <a:xfrm>
            <a:off x="6854428" y="2109896"/>
            <a:ext cx="2058880" cy="349736"/>
          </a:xfrm>
          <a:prstGeom prst="roundRect">
            <a:avLst/>
          </a:prstGeom>
          <a:noFill/>
          <a:ln w="1270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ｸﾗﾌｧﾝ実施（</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2025.11.12</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12.11</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オンライン、直営店舗で販売中</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9" name="四角形: 角を丸くする 18">
            <a:extLst>
              <a:ext uri="{FF2B5EF4-FFF2-40B4-BE49-F238E27FC236}">
                <a16:creationId xmlns:a16="http://schemas.microsoft.com/office/drawing/2014/main" id="{2FF5D4C6-F73C-18ED-7901-F7095754DD96}"/>
              </a:ext>
            </a:extLst>
          </p:cNvPr>
          <p:cNvSpPr/>
          <p:nvPr/>
        </p:nvSpPr>
        <p:spPr>
          <a:xfrm>
            <a:off x="6919512" y="4126473"/>
            <a:ext cx="1972802" cy="371455"/>
          </a:xfrm>
          <a:prstGeom prst="roundRect">
            <a:avLst/>
          </a:prstGeom>
          <a:noFill/>
          <a:ln w="127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予約販売（</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2025.10.29</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11.9</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2026.2</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オンライン販売予定</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27" name="図 26">
            <a:extLst>
              <a:ext uri="{FF2B5EF4-FFF2-40B4-BE49-F238E27FC236}">
                <a16:creationId xmlns:a16="http://schemas.microsoft.com/office/drawing/2014/main" id="{0B227D56-A562-A37A-EA27-E02727C0380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5779" t="28934" r="7563"/>
          <a:stretch/>
        </p:blipFill>
        <p:spPr bwMode="auto">
          <a:xfrm>
            <a:off x="5086980" y="1349595"/>
            <a:ext cx="1713119" cy="1058345"/>
          </a:xfrm>
          <a:prstGeom prst="rect">
            <a:avLst/>
          </a:prstGeom>
          <a:noFill/>
          <a:ln>
            <a:noFill/>
          </a:ln>
          <a:extLst>
            <a:ext uri="{53640926-AAD7-44D8-BBD7-CCE9431645EC}">
              <a14:shadowObscured xmlns:a14="http://schemas.microsoft.com/office/drawing/2010/main"/>
            </a:ext>
          </a:extLst>
        </p:spPr>
      </p:pic>
      <p:pic>
        <p:nvPicPr>
          <p:cNvPr id="1027" name="図 1026">
            <a:extLst>
              <a:ext uri="{FF2B5EF4-FFF2-40B4-BE49-F238E27FC236}">
                <a16:creationId xmlns:a16="http://schemas.microsoft.com/office/drawing/2014/main" id="{9ACA2B93-D1F6-A5E8-16E2-CB8B33E15E51}"/>
              </a:ext>
            </a:extLst>
          </p:cNvPr>
          <p:cNvPicPr>
            <a:picLocks noChangeAspect="1"/>
          </p:cNvPicPr>
          <p:nvPr/>
        </p:nvPicPr>
        <p:blipFill>
          <a:blip r:embed="rId13"/>
          <a:stretch>
            <a:fillRect/>
          </a:stretch>
        </p:blipFill>
        <p:spPr>
          <a:xfrm>
            <a:off x="5108153" y="3396935"/>
            <a:ext cx="1773815" cy="1100862"/>
          </a:xfrm>
          <a:prstGeom prst="rect">
            <a:avLst/>
          </a:prstGeom>
        </p:spPr>
      </p:pic>
      <p:pic>
        <p:nvPicPr>
          <p:cNvPr id="1026" name="図 1025">
            <a:extLst>
              <a:ext uri="{FF2B5EF4-FFF2-40B4-BE49-F238E27FC236}">
                <a16:creationId xmlns:a16="http://schemas.microsoft.com/office/drawing/2014/main" id="{76C7887F-5D76-9FC2-AC60-F35B23ECBEB4}"/>
              </a:ext>
            </a:extLst>
          </p:cNvPr>
          <p:cNvPicPr>
            <a:picLocks noChangeAspect="1"/>
          </p:cNvPicPr>
          <p:nvPr/>
        </p:nvPicPr>
        <p:blipFill>
          <a:blip r:embed="rId14"/>
          <a:stretch>
            <a:fillRect/>
          </a:stretch>
        </p:blipFill>
        <p:spPr>
          <a:xfrm>
            <a:off x="341085" y="5423795"/>
            <a:ext cx="852715" cy="834377"/>
          </a:xfrm>
          <a:prstGeom prst="rect">
            <a:avLst/>
          </a:prstGeom>
        </p:spPr>
      </p:pic>
      <p:sp>
        <p:nvSpPr>
          <p:cNvPr id="6" name="正方形/長方形 5">
            <a:extLst>
              <a:ext uri="{FF2B5EF4-FFF2-40B4-BE49-F238E27FC236}">
                <a16:creationId xmlns:a16="http://schemas.microsoft.com/office/drawing/2014/main" id="{BAF5472B-F8E7-937C-95DB-F1C9D4CCD2CC}"/>
              </a:ext>
            </a:extLst>
          </p:cNvPr>
          <p:cNvSpPr/>
          <p:nvPr/>
        </p:nvSpPr>
        <p:spPr>
          <a:xfrm>
            <a:off x="3623177" y="5082222"/>
            <a:ext cx="1973392" cy="255600"/>
          </a:xfrm>
          <a:prstGeom prst="rect">
            <a:avLst/>
          </a:prstGeom>
          <a:solidFill>
            <a:srgbClr val="F3EE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乳酸菌の恵み 糀あまざけ</a:t>
            </a:r>
          </a:p>
        </p:txBody>
      </p:sp>
      <p:sp>
        <p:nvSpPr>
          <p:cNvPr id="13" name="四角形: 角を丸くする 12">
            <a:extLst>
              <a:ext uri="{FF2B5EF4-FFF2-40B4-BE49-F238E27FC236}">
                <a16:creationId xmlns:a16="http://schemas.microsoft.com/office/drawing/2014/main" id="{608E98C1-EC54-1382-8512-2391D70A673F}"/>
              </a:ext>
            </a:extLst>
          </p:cNvPr>
          <p:cNvSpPr/>
          <p:nvPr/>
        </p:nvSpPr>
        <p:spPr>
          <a:xfrm>
            <a:off x="1279165" y="6253115"/>
            <a:ext cx="1437433" cy="24506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予約販売（不定期）</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6" name="図 15" descr="テキスト, ホワイトボード&#10;&#10;AI によって生成されたコンテンツは間違っている可能性があります。">
            <a:extLst>
              <a:ext uri="{FF2B5EF4-FFF2-40B4-BE49-F238E27FC236}">
                <a16:creationId xmlns:a16="http://schemas.microsoft.com/office/drawing/2014/main" id="{701466CE-93F3-78CD-9489-96319594A86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704197" y="5373276"/>
            <a:ext cx="767548" cy="965479"/>
          </a:xfrm>
          <a:prstGeom prst="rect">
            <a:avLst/>
          </a:prstGeom>
        </p:spPr>
      </p:pic>
      <p:pic>
        <p:nvPicPr>
          <p:cNvPr id="1025" name="図 1024" descr="カップ, コーヒー, 屋内, 座る が含まれている画像&#10;&#10;AI によって生成されたコンテンツは間違っている可能性があります。">
            <a:extLst>
              <a:ext uri="{FF2B5EF4-FFF2-40B4-BE49-F238E27FC236}">
                <a16:creationId xmlns:a16="http://schemas.microsoft.com/office/drawing/2014/main" id="{12A8B28A-A1E3-354C-D0FA-B75E694A041B}"/>
              </a:ext>
            </a:extLst>
          </p:cNvPr>
          <p:cNvPicPr>
            <a:picLocks noChangeAspect="1"/>
          </p:cNvPicPr>
          <p:nvPr/>
        </p:nvPicPr>
        <p:blipFill>
          <a:blip r:embed="rId16" cstate="print">
            <a:extLst>
              <a:ext uri="{28A0092B-C50C-407E-A947-70E740481C1C}">
                <a14:useLocalDpi xmlns:a14="http://schemas.microsoft.com/office/drawing/2010/main" val="0"/>
              </a:ext>
            </a:extLst>
          </a:blip>
          <a:srcRect l="36730" t="36513" r="26410" b="21569"/>
          <a:stretch/>
        </p:blipFill>
        <p:spPr>
          <a:xfrm>
            <a:off x="6633131" y="5485740"/>
            <a:ext cx="1024721" cy="883702"/>
          </a:xfrm>
          <a:prstGeom prst="rect">
            <a:avLst/>
          </a:prstGeom>
        </p:spPr>
      </p:pic>
      <p:sp>
        <p:nvSpPr>
          <p:cNvPr id="1028" name="正方形/長方形 1027">
            <a:extLst>
              <a:ext uri="{FF2B5EF4-FFF2-40B4-BE49-F238E27FC236}">
                <a16:creationId xmlns:a16="http://schemas.microsoft.com/office/drawing/2014/main" id="{36022DFB-FF77-F16F-682D-CAAE4B286AEE}"/>
              </a:ext>
            </a:extLst>
          </p:cNvPr>
          <p:cNvSpPr/>
          <p:nvPr/>
        </p:nvSpPr>
        <p:spPr>
          <a:xfrm>
            <a:off x="6642459" y="5076541"/>
            <a:ext cx="2913630" cy="255600"/>
          </a:xfrm>
          <a:prstGeom prst="rect">
            <a:avLst/>
          </a:prstGeom>
          <a:solidFill>
            <a:srgbClr val="F3EE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Calibri" panose="020F0502020204030204"/>
                <a:ea typeface="游ゴシック" panose="020B0400000000000000" pitchFamily="50" charset="-128"/>
                <a:cs typeface="+mn-cs"/>
              </a:rPr>
              <a:t>フェムキャンドル「ゆるあかり」</a:t>
            </a:r>
          </a:p>
        </p:txBody>
      </p:sp>
      <p:sp>
        <p:nvSpPr>
          <p:cNvPr id="3" name="四角形: 角を丸くする 2">
            <a:extLst>
              <a:ext uri="{FF2B5EF4-FFF2-40B4-BE49-F238E27FC236}">
                <a16:creationId xmlns:a16="http://schemas.microsoft.com/office/drawing/2014/main" id="{DFB38E3A-CFBA-01D6-BB9D-DD3061BE790D}"/>
              </a:ext>
            </a:extLst>
          </p:cNvPr>
          <p:cNvSpPr/>
          <p:nvPr/>
        </p:nvSpPr>
        <p:spPr>
          <a:xfrm>
            <a:off x="3967104" y="6295100"/>
            <a:ext cx="1717791" cy="3168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2026.2.21</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オンライン、スーパーなどで販売</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9" name="四角形: 角を丸くする 8">
            <a:extLst>
              <a:ext uri="{FF2B5EF4-FFF2-40B4-BE49-F238E27FC236}">
                <a16:creationId xmlns:a16="http://schemas.microsoft.com/office/drawing/2014/main" id="{78524998-9C39-9B22-B609-EE14B9FF3C3A}"/>
              </a:ext>
            </a:extLst>
          </p:cNvPr>
          <p:cNvSpPr/>
          <p:nvPr/>
        </p:nvSpPr>
        <p:spPr>
          <a:xfrm>
            <a:off x="7726593" y="6231600"/>
            <a:ext cx="1165721" cy="3168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2026.3.3</a:t>
            </a: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オンライン販売</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9" name="スライド番号プレースホルダー 19">
            <a:extLst>
              <a:ext uri="{FF2B5EF4-FFF2-40B4-BE49-F238E27FC236}">
                <a16:creationId xmlns:a16="http://schemas.microsoft.com/office/drawing/2014/main" id="{12603C27-55FB-E2A7-0B5C-39BD0011DE1C}"/>
              </a:ext>
            </a:extLst>
          </p:cNvPr>
          <p:cNvSpPr>
            <a:spLocks noGrp="1"/>
          </p:cNvSpPr>
          <p:nvPr>
            <p:ph type="sldNum" sz="quarter" idx="12"/>
          </p:nvPr>
        </p:nvSpPr>
        <p:spPr>
          <a:xfrm>
            <a:off x="7594600" y="6536469"/>
            <a:ext cx="2311400" cy="365125"/>
          </a:xfrm>
        </p:spPr>
        <p:txBody>
          <a:bodyPr/>
          <a:lstStyle/>
          <a:p>
            <a:pPr>
              <a:defRPr/>
            </a:pPr>
            <a:fld id="{DB02525F-3D89-45E3-BA88-8C2428FA9C14}" type="slidenum">
              <a:rPr lang="ja-JP" altLang="en-US" smtClean="0">
                <a:solidFill>
                  <a:prstClr val="black">
                    <a:tint val="75000"/>
                  </a:prstClr>
                </a:solidFill>
              </a:rPr>
              <a:pPr>
                <a:defRPr/>
              </a:pPr>
              <a:t>33</a:t>
            </a:fld>
            <a:endParaRPr lang="ja-JP" altLang="en-US" dirty="0">
              <a:solidFill>
                <a:prstClr val="black">
                  <a:tint val="75000"/>
                </a:prstClr>
              </a:solidFill>
            </a:endParaRPr>
          </a:p>
        </p:txBody>
      </p:sp>
      <p:sp>
        <p:nvSpPr>
          <p:cNvPr id="31" name="テキスト ボックス 1">
            <a:extLst>
              <a:ext uri="{FF2B5EF4-FFF2-40B4-BE49-F238E27FC236}">
                <a16:creationId xmlns:a16="http://schemas.microsoft.com/office/drawing/2014/main" id="{51CEDC40-1828-D9A2-A40E-8082078CDCCD}"/>
              </a:ext>
            </a:extLst>
          </p:cNvPr>
          <p:cNvSpPr txBox="1"/>
          <p:nvPr/>
        </p:nvSpPr>
        <p:spPr>
          <a:xfrm>
            <a:off x="0" y="3554"/>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lvl="0">
              <a:defRPr/>
            </a:pPr>
            <a:r>
              <a:rPr lang="ja-JP" altLang="en-US" sz="2800" dirty="0">
                <a:solidFill>
                  <a:schemeClr val="bg1"/>
                </a:solidFill>
                <a:latin typeface="ＭＳ Ｐゴシック" panose="020B0600070205080204" pitchFamily="50" charset="-128"/>
              </a:rPr>
              <a:t>フェムテック商品開発</a:t>
            </a:r>
            <a:r>
              <a:rPr lang="en-US" altLang="zh-TW" sz="2800" dirty="0">
                <a:solidFill>
                  <a:schemeClr val="bg1"/>
                </a:solidFill>
                <a:latin typeface="ＭＳ Ｐゴシック" panose="020B0600070205080204" pitchFamily="50" charset="-128"/>
              </a:rPr>
              <a:t>WG</a:t>
            </a:r>
            <a:r>
              <a:rPr lang="zh-TW" altLang="en-US" sz="2800" dirty="0">
                <a:solidFill>
                  <a:schemeClr val="bg1"/>
                </a:solidFill>
                <a:latin typeface="ＭＳ Ｐゴシック" panose="020B0600070205080204" pitchFamily="50" charset="-128"/>
                <a:ea typeface="ＭＳ Ｐゴシック" panose="020B0600070205080204" pitchFamily="50" charset="-128"/>
              </a:rPr>
              <a:t>事業者（</a:t>
            </a:r>
            <a:r>
              <a:rPr lang="en-US" altLang="zh-TW" sz="2800" dirty="0">
                <a:solidFill>
                  <a:schemeClr val="bg1"/>
                </a:solidFill>
                <a:latin typeface="ＭＳ Ｐゴシック" panose="020B0600070205080204" pitchFamily="50" charset="-128"/>
              </a:rPr>
              <a:t>2024-25</a:t>
            </a:r>
            <a:r>
              <a:rPr lang="zh-TW" altLang="en-US" sz="2800" dirty="0">
                <a:solidFill>
                  <a:schemeClr val="bg1"/>
                </a:solidFill>
                <a:latin typeface="ＭＳ Ｐゴシック" panose="020B0600070205080204" pitchFamily="50" charset="-128"/>
                <a:ea typeface="ＭＳ Ｐゴシック" panose="020B0600070205080204" pitchFamily="50" charset="-128"/>
              </a:rPr>
              <a:t>）</a:t>
            </a:r>
            <a:r>
              <a:rPr lang="ja-JP" altLang="en-US" sz="2800" dirty="0">
                <a:solidFill>
                  <a:schemeClr val="bg1"/>
                </a:solidFill>
                <a:latin typeface="ＭＳ Ｐゴシック" panose="020B0600070205080204" pitchFamily="50" charset="-128"/>
              </a:rPr>
              <a:t>一覧</a:t>
            </a:r>
            <a:endParaRPr kumimoji="1" lang="ja-JP" altLang="en-US" sz="2600" i="0" u="none" strike="noStrike" kern="100" cap="none" spc="0" normalizeH="0" baseline="0" noProof="0" dirty="0">
              <a:ln>
                <a:noFill/>
              </a:ln>
              <a:solidFill>
                <a:schemeClr val="bg1"/>
              </a:solidFill>
              <a:effectLst/>
              <a:uLnTx/>
              <a:uFillTx/>
              <a:latin typeface="Calibri"/>
            </a:endParaRPr>
          </a:p>
        </p:txBody>
      </p:sp>
    </p:spTree>
    <p:extLst>
      <p:ext uri="{BB962C8B-B14F-4D97-AF65-F5344CB8AC3E}">
        <p14:creationId xmlns:p14="http://schemas.microsoft.com/office/powerpoint/2010/main" val="3856767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9093460" y="6475450"/>
            <a:ext cx="722530" cy="365125"/>
          </a:xfrm>
        </p:spPr>
        <p:txBody>
          <a:bodyPr/>
          <a:lstStyle/>
          <a:p>
            <a:pPr>
              <a:defRPr/>
            </a:pPr>
            <a:fld id="{A5A05A7F-8CE3-4109-9362-34BB9F9E23C9}" type="slidenum">
              <a:rPr lang="ja-JP" altLang="en-US" smtClean="0">
                <a:solidFill>
                  <a:prstClr val="black">
                    <a:tint val="75000"/>
                  </a:prstClr>
                </a:solidFill>
              </a:rPr>
              <a:pPr>
                <a:defRPr/>
              </a:pPr>
              <a:t>34</a:t>
            </a:fld>
            <a:endParaRPr lang="ja-JP" altLang="en-US" dirty="0">
              <a:solidFill>
                <a:prstClr val="black">
                  <a:tint val="75000"/>
                </a:prstClr>
              </a:solidFill>
            </a:endParaRPr>
          </a:p>
        </p:txBody>
      </p:sp>
      <p:sp>
        <p:nvSpPr>
          <p:cNvPr id="9" name="Rectangle 15" descr="25%"/>
          <p:cNvSpPr>
            <a:spLocks noChangeArrowheads="1"/>
          </p:cNvSpPr>
          <p:nvPr/>
        </p:nvSpPr>
        <p:spPr bwMode="auto">
          <a:xfrm>
            <a:off x="1532619" y="2805469"/>
            <a:ext cx="6345705" cy="947205"/>
          </a:xfrm>
          <a:prstGeom prst="rect">
            <a:avLst/>
          </a:prstGeom>
          <a:pattFill prst="pct25">
            <a:fgClr>
              <a:srgbClr val="99CC00"/>
            </a:fgClr>
            <a:bgClr>
              <a:srgbClr val="FFFFFF"/>
            </a:bgClr>
          </a:pattFill>
          <a:ln w="9525">
            <a:noFill/>
            <a:miter lim="800000"/>
            <a:headEnd/>
            <a:tailEnd/>
          </a:ln>
        </p:spPr>
        <p:txBody>
          <a:bodyPr wrap="square" lIns="91395" tIns="45699" rIns="91395" bIns="45699">
            <a:spAutoFit/>
          </a:bodyPr>
          <a:lstStyle/>
          <a:p>
            <a:pPr>
              <a:lnSpc>
                <a:spcPts val="7500"/>
              </a:lnSpc>
            </a:pPr>
            <a:r>
              <a:rPr lang="ja-JP" altLang="en-US" sz="7200" baseline="30000" dirty="0"/>
              <a:t>　    </a:t>
            </a:r>
            <a:r>
              <a:rPr lang="ja-JP" altLang="en-US" sz="4800" baseline="30000" dirty="0">
                <a:latin typeface="HG丸ｺﾞｼｯｸM-PRO" panose="020F0600000000000000" pitchFamily="50" charset="-128"/>
                <a:ea typeface="HG丸ｺﾞｼｯｸM-PRO" panose="020F0600000000000000" pitchFamily="50" charset="-128"/>
              </a:rPr>
              <a:t>先進企業の取組紹介</a:t>
            </a:r>
          </a:p>
        </p:txBody>
      </p:sp>
      <p:sp>
        <p:nvSpPr>
          <p:cNvPr id="11" name="額縁 10"/>
          <p:cNvSpPr/>
          <p:nvPr/>
        </p:nvSpPr>
        <p:spPr>
          <a:xfrm>
            <a:off x="2162690" y="3048230"/>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6" name="角丸四角形 5"/>
          <p:cNvSpPr/>
          <p:nvPr/>
        </p:nvSpPr>
        <p:spPr>
          <a:xfrm>
            <a:off x="7113240" y="548680"/>
            <a:ext cx="1980220" cy="5850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参考資料</a:t>
            </a:r>
          </a:p>
        </p:txBody>
      </p:sp>
    </p:spTree>
    <p:extLst>
      <p:ext uri="{BB962C8B-B14F-4D97-AF65-F5344CB8AC3E}">
        <p14:creationId xmlns:p14="http://schemas.microsoft.com/office/powerpoint/2010/main" val="3330178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75FA198E-ABD4-A7CE-7BD6-8389B86780F9}"/>
              </a:ext>
            </a:extLst>
          </p:cNvPr>
          <p:cNvSpPr/>
          <p:nvPr/>
        </p:nvSpPr>
        <p:spPr>
          <a:xfrm>
            <a:off x="282908" y="3762125"/>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組織風土</a:t>
            </a:r>
            <a:endParaRPr lang="en-US" altLang="ja-JP" dirty="0"/>
          </a:p>
        </p:txBody>
      </p:sp>
      <p:sp>
        <p:nvSpPr>
          <p:cNvPr id="10" name="スライド番号プレースホルダー 1"/>
          <p:cNvSpPr>
            <a:spLocks noGrp="1"/>
          </p:cNvSpPr>
          <p:nvPr>
            <p:ph type="sldNum" sz="quarter" idx="12"/>
          </p:nvPr>
        </p:nvSpPr>
        <p:spPr>
          <a:xfrm>
            <a:off x="7423782" y="6406939"/>
            <a:ext cx="2311400" cy="365125"/>
          </a:xfrm>
        </p:spPr>
        <p:txBody>
          <a:bodyPr/>
          <a:lstStyle/>
          <a:p>
            <a:fld id="{C4CC17EB-06DE-4DDF-974E-408DE1A5E8EF}" type="slidenum">
              <a:rPr lang="ja-JP" altLang="en-US" smtClean="0">
                <a:solidFill>
                  <a:schemeClr val="bg1">
                    <a:lumMod val="50000"/>
                  </a:schemeClr>
                </a:solidFill>
              </a:rPr>
              <a:pPr/>
              <a:t>35</a:t>
            </a:fld>
            <a:endParaRPr lang="ja-JP" altLang="en-US" dirty="0">
              <a:solidFill>
                <a:schemeClr val="bg1">
                  <a:lumMod val="50000"/>
                </a:schemeClr>
              </a:solidFill>
            </a:endParaRPr>
          </a:p>
        </p:txBody>
      </p:sp>
      <p:sp>
        <p:nvSpPr>
          <p:cNvPr id="20" name="テキスト ボックス 1"/>
          <p:cNvSpPr txBox="1"/>
          <p:nvPr/>
        </p:nvSpPr>
        <p:spPr>
          <a:xfrm>
            <a:off x="0" y="53625"/>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400" kern="100" dirty="0">
                <a:solidFill>
                  <a:prstClr val="white"/>
                </a:solidFill>
                <a:ea typeface="ＤＨＰ特太ゴシック体"/>
                <a:cs typeface="Times New Roman"/>
              </a:rPr>
              <a:t>　　　取組紹介①株式会社ジャパン・ティッシュエンジニアリング</a:t>
            </a:r>
          </a:p>
        </p:txBody>
      </p:sp>
      <p:sp>
        <p:nvSpPr>
          <p:cNvPr id="23" name="コンテンツ プレースホルダー 2"/>
          <p:cNvSpPr txBox="1">
            <a:spLocks/>
          </p:cNvSpPr>
          <p:nvPr/>
        </p:nvSpPr>
        <p:spPr>
          <a:xfrm>
            <a:off x="7212892" y="5915213"/>
            <a:ext cx="2500820" cy="1002459"/>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本社所在地：蒲郡市</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従業員数：２３７人（うち女性１３７人）</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主な事業：再生医療製品事業、再生医療受託事業、ラボサイト事業</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endParaRPr lang="en-US" altLang="ja-JP" sz="1200" dirty="0">
              <a:solidFill>
                <a:prstClr val="black"/>
              </a:solidFill>
              <a:latin typeface="HGPｺﾞｼｯｸM" panose="020B0600000000000000" pitchFamily="50" charset="-128"/>
              <a:ea typeface="HGPｺﾞｼｯｸM" panose="020B0600000000000000" pitchFamily="50" charset="-128"/>
            </a:endParaRPr>
          </a:p>
        </p:txBody>
      </p:sp>
      <p:sp>
        <p:nvSpPr>
          <p:cNvPr id="11" name="テキスト ボックス 10">
            <a:extLst>
              <a:ext uri="{FF2B5EF4-FFF2-40B4-BE49-F238E27FC236}">
                <a16:creationId xmlns:a16="http://schemas.microsoft.com/office/drawing/2014/main" id="{EB081F44-39EE-40E6-473F-BBE5F738CF6A}"/>
              </a:ext>
            </a:extLst>
          </p:cNvPr>
          <p:cNvSpPr txBox="1"/>
          <p:nvPr/>
        </p:nvSpPr>
        <p:spPr>
          <a:xfrm>
            <a:off x="343070" y="780735"/>
            <a:ext cx="9425465" cy="369332"/>
          </a:xfrm>
          <a:prstGeom prst="rect">
            <a:avLst/>
          </a:prstGeom>
          <a:noFill/>
        </p:spPr>
        <p:txBody>
          <a:bodyPr wrap="square" rtlCol="0">
            <a:spAutoFit/>
          </a:bodyPr>
          <a:lstStyle/>
          <a:p>
            <a:r>
              <a:rPr lang="ja-JP" altLang="en-US" b="1" dirty="0"/>
              <a:t>人材確保の課題を解決するため、誰もが働きやすい環境を整備！</a:t>
            </a:r>
            <a:endParaRPr kumimoji="1" lang="ja-JP" altLang="en-US" b="1" dirty="0"/>
          </a:p>
        </p:txBody>
      </p:sp>
      <p:pic>
        <p:nvPicPr>
          <p:cNvPr id="4" name="図 3">
            <a:extLst>
              <a:ext uri="{FF2B5EF4-FFF2-40B4-BE49-F238E27FC236}">
                <a16:creationId xmlns:a16="http://schemas.microsoft.com/office/drawing/2014/main" id="{99E03718-36FB-A46E-5962-47D5614CF2AE}"/>
              </a:ext>
            </a:extLst>
          </p:cNvPr>
          <p:cNvPicPr>
            <a:picLocks noChangeAspect="1"/>
          </p:cNvPicPr>
          <p:nvPr/>
        </p:nvPicPr>
        <p:blipFill>
          <a:blip r:embed="rId3"/>
          <a:stretch>
            <a:fillRect/>
          </a:stretch>
        </p:blipFill>
        <p:spPr>
          <a:xfrm>
            <a:off x="34185" y="105004"/>
            <a:ext cx="512108" cy="487722"/>
          </a:xfrm>
          <a:prstGeom prst="rect">
            <a:avLst/>
          </a:prstGeom>
        </p:spPr>
      </p:pic>
      <p:pic>
        <p:nvPicPr>
          <p:cNvPr id="5" name="図 4">
            <a:extLst>
              <a:ext uri="{FF2B5EF4-FFF2-40B4-BE49-F238E27FC236}">
                <a16:creationId xmlns:a16="http://schemas.microsoft.com/office/drawing/2014/main" id="{B599BE8B-3A63-FBAA-5651-7B852B45B2C9}"/>
              </a:ext>
            </a:extLst>
          </p:cNvPr>
          <p:cNvPicPr>
            <a:picLocks noChangeAspect="1"/>
          </p:cNvPicPr>
          <p:nvPr/>
        </p:nvPicPr>
        <p:blipFill>
          <a:blip r:embed="rId4"/>
          <a:stretch>
            <a:fillRect/>
          </a:stretch>
        </p:blipFill>
        <p:spPr>
          <a:xfrm>
            <a:off x="559563" y="81578"/>
            <a:ext cx="512108" cy="512108"/>
          </a:xfrm>
          <a:prstGeom prst="rect">
            <a:avLst/>
          </a:prstGeom>
        </p:spPr>
      </p:pic>
      <p:sp>
        <p:nvSpPr>
          <p:cNvPr id="6" name="四角形: 角を丸くする 5">
            <a:extLst>
              <a:ext uri="{FF2B5EF4-FFF2-40B4-BE49-F238E27FC236}">
                <a16:creationId xmlns:a16="http://schemas.microsoft.com/office/drawing/2014/main" id="{1096E8CD-8652-B479-57E6-F48765D5DC16}"/>
              </a:ext>
            </a:extLst>
          </p:cNvPr>
          <p:cNvSpPr/>
          <p:nvPr/>
        </p:nvSpPr>
        <p:spPr>
          <a:xfrm>
            <a:off x="265258" y="1166210"/>
            <a:ext cx="9375484" cy="10994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再生医療（皮膚・軟骨・角膜など）を扱う先端企業</a:t>
            </a:r>
            <a:endParaRPr kumimoji="1" lang="en-US" altLang="ja-JP" dirty="0"/>
          </a:p>
          <a:p>
            <a:pPr algn="ctr"/>
            <a:r>
              <a:rPr kumimoji="1" lang="ja-JP" altLang="en-US" dirty="0"/>
              <a:t>高度な専門職人材は「採用が難しい」「育成に時間がかかる」</a:t>
            </a:r>
            <a:endParaRPr kumimoji="1" lang="en-US" altLang="ja-JP" dirty="0"/>
          </a:p>
          <a:p>
            <a:pPr algn="ctr"/>
            <a:r>
              <a:rPr kumimoji="1" lang="ja-JP" altLang="en-US" dirty="0"/>
              <a:t> 人材流出を防ぐことが重要課題</a:t>
            </a:r>
            <a:endParaRPr kumimoji="1" lang="en-US" altLang="ja-JP" dirty="0"/>
          </a:p>
        </p:txBody>
      </p:sp>
      <p:sp>
        <p:nvSpPr>
          <p:cNvPr id="7" name="四角形: 角を丸くする 6">
            <a:extLst>
              <a:ext uri="{FF2B5EF4-FFF2-40B4-BE49-F238E27FC236}">
                <a16:creationId xmlns:a16="http://schemas.microsoft.com/office/drawing/2014/main" id="{4AC20469-D26C-7D1A-4701-CAF7B3A8DDA9}"/>
              </a:ext>
            </a:extLst>
          </p:cNvPr>
          <p:cNvSpPr/>
          <p:nvPr/>
        </p:nvSpPr>
        <p:spPr>
          <a:xfrm>
            <a:off x="265258" y="2489758"/>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誰もが十分に能力を発揮し</a:t>
            </a:r>
            <a:endParaRPr lang="en-US" altLang="ja-JP" dirty="0"/>
          </a:p>
          <a:p>
            <a:pPr algn="ctr"/>
            <a:r>
              <a:rPr kumimoji="1" lang="ja-JP" altLang="en-US" dirty="0"/>
              <a:t>働き続けられる環境を整備</a:t>
            </a:r>
            <a:endParaRPr kumimoji="1" lang="en-US" altLang="ja-JP" dirty="0"/>
          </a:p>
        </p:txBody>
      </p:sp>
      <p:sp>
        <p:nvSpPr>
          <p:cNvPr id="8" name="四角形: 角を丸くする 7">
            <a:extLst>
              <a:ext uri="{FF2B5EF4-FFF2-40B4-BE49-F238E27FC236}">
                <a16:creationId xmlns:a16="http://schemas.microsoft.com/office/drawing/2014/main" id="{72F41D09-C495-9ECB-4AF9-E32025FC84F5}"/>
              </a:ext>
            </a:extLst>
          </p:cNvPr>
          <p:cNvSpPr/>
          <p:nvPr/>
        </p:nvSpPr>
        <p:spPr>
          <a:xfrm>
            <a:off x="290239" y="4862904"/>
            <a:ext cx="6539701" cy="154369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000" dirty="0"/>
              <a:t>女性が多く活躍する組織へ</a:t>
            </a:r>
            <a:endParaRPr lang="en-US" altLang="ja-JP" sz="2000" dirty="0"/>
          </a:p>
          <a:p>
            <a:pPr algn="ctr"/>
            <a:r>
              <a:rPr lang="ja-JP" altLang="en-US" sz="2000" dirty="0"/>
              <a:t>長期的な人材定着と専門性の蓄積</a:t>
            </a:r>
            <a:endParaRPr lang="en-US" altLang="ja-JP" sz="2000" dirty="0"/>
          </a:p>
          <a:p>
            <a:pPr algn="ctr"/>
            <a:r>
              <a:rPr lang="ja-JP" altLang="en-US" sz="2000" dirty="0"/>
              <a:t>キャリア形成とライフイベントの両立を実現</a:t>
            </a:r>
            <a:endParaRPr lang="en-US" altLang="ja-JP" sz="2000" dirty="0"/>
          </a:p>
        </p:txBody>
      </p:sp>
      <p:sp>
        <p:nvSpPr>
          <p:cNvPr id="9" name="矢印: 下 8">
            <a:extLst>
              <a:ext uri="{FF2B5EF4-FFF2-40B4-BE49-F238E27FC236}">
                <a16:creationId xmlns:a16="http://schemas.microsoft.com/office/drawing/2014/main" id="{9BBD05E2-352B-B618-DA43-9D2FF63CAAC0}"/>
              </a:ext>
            </a:extLst>
          </p:cNvPr>
          <p:cNvSpPr/>
          <p:nvPr/>
        </p:nvSpPr>
        <p:spPr>
          <a:xfrm>
            <a:off x="1751885" y="2123855"/>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4ED41CE9-8789-CB61-5DE1-37298C9960B1}"/>
              </a:ext>
            </a:extLst>
          </p:cNvPr>
          <p:cNvSpPr/>
          <p:nvPr/>
        </p:nvSpPr>
        <p:spPr>
          <a:xfrm>
            <a:off x="1751885" y="4412854"/>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045BA26E-44C5-3522-9EBB-98E64C1745FB}"/>
              </a:ext>
            </a:extLst>
          </p:cNvPr>
          <p:cNvSpPr txBox="1"/>
          <p:nvPr/>
        </p:nvSpPr>
        <p:spPr>
          <a:xfrm>
            <a:off x="3834321" y="2483895"/>
            <a:ext cx="5749461" cy="923330"/>
          </a:xfrm>
          <a:prstGeom prst="rect">
            <a:avLst/>
          </a:prstGeom>
          <a:noFill/>
        </p:spPr>
        <p:txBody>
          <a:bodyPr wrap="square" rtlCol="0">
            <a:spAutoFit/>
          </a:bodyPr>
          <a:lstStyle/>
          <a:p>
            <a:r>
              <a:rPr kumimoji="1" lang="ja-JP" altLang="en-US" dirty="0"/>
              <a:t>① 出産・育児を支える制度</a:t>
            </a:r>
            <a:endParaRPr kumimoji="1" lang="en-US" altLang="ja-JP" dirty="0"/>
          </a:p>
          <a:p>
            <a:r>
              <a:rPr kumimoji="1" lang="ja-JP" altLang="en-US" dirty="0"/>
              <a:t>② 働き続けられる環境整備</a:t>
            </a:r>
            <a:endParaRPr kumimoji="1" lang="en-US" altLang="ja-JP" dirty="0"/>
          </a:p>
          <a:p>
            <a:r>
              <a:rPr kumimoji="1" lang="ja-JP" altLang="en-US" dirty="0"/>
              <a:t>③ 成長を支える仕組み</a:t>
            </a:r>
          </a:p>
        </p:txBody>
      </p:sp>
      <p:sp>
        <p:nvSpPr>
          <p:cNvPr id="21" name="テキスト ボックス 20">
            <a:extLst>
              <a:ext uri="{FF2B5EF4-FFF2-40B4-BE49-F238E27FC236}">
                <a16:creationId xmlns:a16="http://schemas.microsoft.com/office/drawing/2014/main" id="{7BAF5FF9-FF84-5CB1-99AC-6B38A2A1E66F}"/>
              </a:ext>
            </a:extLst>
          </p:cNvPr>
          <p:cNvSpPr txBox="1"/>
          <p:nvPr/>
        </p:nvSpPr>
        <p:spPr>
          <a:xfrm>
            <a:off x="3834320" y="3644960"/>
            <a:ext cx="5749461" cy="923330"/>
          </a:xfrm>
          <a:prstGeom prst="rect">
            <a:avLst/>
          </a:prstGeom>
          <a:noFill/>
        </p:spPr>
        <p:txBody>
          <a:bodyPr wrap="square" rtlCol="0">
            <a:spAutoFit/>
          </a:bodyPr>
          <a:lstStyle/>
          <a:p>
            <a:pPr fontAlgn="t">
              <a:buNone/>
            </a:pPr>
            <a:r>
              <a:rPr lang="ja-JP" altLang="en-US" dirty="0">
                <a:latin typeface="Segoe UI" panose="020B0502040204020203" pitchFamily="34" charset="0"/>
              </a:rPr>
              <a:t>①年齢・性別問わず挑戦できる文化 </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②「焦らなくてよい」と支える上司の声かけ </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③社員の声を重視（相談窓口・社内報 等）</a:t>
            </a:r>
          </a:p>
        </p:txBody>
      </p:sp>
      <p:pic>
        <p:nvPicPr>
          <p:cNvPr id="24" name="図 23" descr="草, 建物, 屋外, 電車 が含まれている画像&#10;&#10;AI 生成コンテンツは誤りを含む可能性があります。">
            <a:extLst>
              <a:ext uri="{FF2B5EF4-FFF2-40B4-BE49-F238E27FC236}">
                <a16:creationId xmlns:a16="http://schemas.microsoft.com/office/drawing/2014/main" id="{2B5B84FD-FB37-16A8-3DED-FCE29C8674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45883" y="4599130"/>
            <a:ext cx="1990708" cy="1338125"/>
          </a:xfrm>
          <a:prstGeom prst="rect">
            <a:avLst/>
          </a:prstGeom>
        </p:spPr>
      </p:pic>
      <p:sp>
        <p:nvSpPr>
          <p:cNvPr id="25" name="加算記号 24">
            <a:extLst>
              <a:ext uri="{FF2B5EF4-FFF2-40B4-BE49-F238E27FC236}">
                <a16:creationId xmlns:a16="http://schemas.microsoft.com/office/drawing/2014/main" id="{9A6CAC86-B0D0-279C-4418-D65B642BBAAF}"/>
              </a:ext>
            </a:extLst>
          </p:cNvPr>
          <p:cNvSpPr/>
          <p:nvPr/>
        </p:nvSpPr>
        <p:spPr>
          <a:xfrm>
            <a:off x="1717295" y="3230581"/>
            <a:ext cx="585065" cy="558459"/>
          </a:xfrm>
          <a:prstGeom prst="mathPlu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20934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2083-3BFD-7B53-A98D-0E60A5CA06B0}"/>
            </a:ext>
          </a:extLst>
        </p:cNvPr>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5F5D87B8-42AE-D60A-7CFB-37CCA812CB03}"/>
              </a:ext>
            </a:extLst>
          </p:cNvPr>
          <p:cNvSpPr/>
          <p:nvPr/>
        </p:nvSpPr>
        <p:spPr>
          <a:xfrm>
            <a:off x="282908" y="3773064"/>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組織風土</a:t>
            </a:r>
            <a:endParaRPr lang="en-US" altLang="ja-JP" dirty="0"/>
          </a:p>
        </p:txBody>
      </p:sp>
      <p:sp>
        <p:nvSpPr>
          <p:cNvPr id="13" name="矢印: 下 12">
            <a:extLst>
              <a:ext uri="{FF2B5EF4-FFF2-40B4-BE49-F238E27FC236}">
                <a16:creationId xmlns:a16="http://schemas.microsoft.com/office/drawing/2014/main" id="{888CE93F-97B0-7B4E-D9FA-B8C6F3A14814}"/>
              </a:ext>
            </a:extLst>
          </p:cNvPr>
          <p:cNvSpPr/>
          <p:nvPr/>
        </p:nvSpPr>
        <p:spPr>
          <a:xfrm>
            <a:off x="1751885" y="4412854"/>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0" name="スライド番号プレースホルダー 1">
            <a:extLst>
              <a:ext uri="{FF2B5EF4-FFF2-40B4-BE49-F238E27FC236}">
                <a16:creationId xmlns:a16="http://schemas.microsoft.com/office/drawing/2014/main" id="{E587F026-3B38-6B6C-A557-5F4DB607D5BC}"/>
              </a:ext>
            </a:extLst>
          </p:cNvPr>
          <p:cNvSpPr>
            <a:spLocks noGrp="1"/>
          </p:cNvSpPr>
          <p:nvPr>
            <p:ph type="sldNum" sz="quarter" idx="12"/>
          </p:nvPr>
        </p:nvSpPr>
        <p:spPr>
          <a:xfrm>
            <a:off x="7423782" y="6406939"/>
            <a:ext cx="2311400" cy="365125"/>
          </a:xfrm>
        </p:spPr>
        <p:txBody>
          <a:bodyPr/>
          <a:lstStyle/>
          <a:p>
            <a:fld id="{C4CC17EB-06DE-4DDF-974E-408DE1A5E8EF}" type="slidenum">
              <a:rPr lang="ja-JP" altLang="en-US" smtClean="0">
                <a:solidFill>
                  <a:schemeClr val="bg1">
                    <a:lumMod val="50000"/>
                  </a:schemeClr>
                </a:solidFill>
              </a:rPr>
              <a:pPr/>
              <a:t>36</a:t>
            </a:fld>
            <a:endParaRPr lang="ja-JP" altLang="en-US" dirty="0">
              <a:solidFill>
                <a:schemeClr val="bg1">
                  <a:lumMod val="50000"/>
                </a:schemeClr>
              </a:solidFill>
            </a:endParaRPr>
          </a:p>
        </p:txBody>
      </p:sp>
      <p:sp>
        <p:nvSpPr>
          <p:cNvPr id="20" name="テキスト ボックス 1">
            <a:extLst>
              <a:ext uri="{FF2B5EF4-FFF2-40B4-BE49-F238E27FC236}">
                <a16:creationId xmlns:a16="http://schemas.microsoft.com/office/drawing/2014/main" id="{7991768B-320B-2FA6-8B16-7F8D16FAD909}"/>
              </a:ext>
            </a:extLst>
          </p:cNvPr>
          <p:cNvSpPr txBox="1"/>
          <p:nvPr/>
        </p:nvSpPr>
        <p:spPr>
          <a:xfrm>
            <a:off x="0" y="53625"/>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400" kern="100" dirty="0">
                <a:solidFill>
                  <a:prstClr val="white"/>
                </a:solidFill>
                <a:ea typeface="ＤＨＰ特太ゴシック体"/>
                <a:cs typeface="Times New Roman"/>
              </a:rPr>
              <a:t>　　　</a:t>
            </a:r>
            <a:r>
              <a:rPr lang="ja-JP" altLang="en-US" sz="2400" kern="100" dirty="0">
                <a:solidFill>
                  <a:prstClr val="white"/>
                </a:solidFill>
                <a:latin typeface="Calibri"/>
                <a:ea typeface="ＤＨＰ特太ゴシック体"/>
                <a:cs typeface="Times New Roman"/>
              </a:rPr>
              <a:t>取組紹介②朝日工業株式会社　　</a:t>
            </a:r>
            <a:r>
              <a:rPr lang="ja-JP" altLang="en-US" sz="1050" kern="100" dirty="0">
                <a:solidFill>
                  <a:prstClr val="white"/>
                </a:solidFill>
                <a:latin typeface="Calibri"/>
                <a:ea typeface="ＤＨＰ特太ゴシック体"/>
                <a:cs typeface="Times New Roman"/>
              </a:rPr>
              <a:t>　</a:t>
            </a:r>
            <a:endParaRPr lang="ja-JP" altLang="en-US" sz="2400" kern="100" dirty="0">
              <a:solidFill>
                <a:prstClr val="white"/>
              </a:solidFill>
              <a:ea typeface="ＤＨＰ特太ゴシック体"/>
              <a:cs typeface="Times New Roman"/>
            </a:endParaRPr>
          </a:p>
        </p:txBody>
      </p:sp>
      <p:sp>
        <p:nvSpPr>
          <p:cNvPr id="23" name="コンテンツ プレースホルダー 2">
            <a:extLst>
              <a:ext uri="{FF2B5EF4-FFF2-40B4-BE49-F238E27FC236}">
                <a16:creationId xmlns:a16="http://schemas.microsoft.com/office/drawing/2014/main" id="{A16737FF-58EC-6B4D-404F-496415183C8D}"/>
              </a:ext>
            </a:extLst>
          </p:cNvPr>
          <p:cNvSpPr txBox="1">
            <a:spLocks/>
          </p:cNvSpPr>
          <p:nvPr/>
        </p:nvSpPr>
        <p:spPr>
          <a:xfrm>
            <a:off x="7212892" y="5915213"/>
            <a:ext cx="2500820" cy="1002459"/>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本社所在地：愛西市</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従業員数：</a:t>
            </a:r>
            <a:r>
              <a:rPr lang="en-US" altLang="ja-JP" sz="1200" dirty="0">
                <a:solidFill>
                  <a:prstClr val="black"/>
                </a:solidFill>
                <a:latin typeface="HGPｺﾞｼｯｸM" panose="020B0600000000000000" pitchFamily="50" charset="-128"/>
                <a:ea typeface="HGPｺﾞｼｯｸM" panose="020B0600000000000000" pitchFamily="50" charset="-128"/>
              </a:rPr>
              <a:t>38</a:t>
            </a:r>
            <a:r>
              <a:rPr lang="ja-JP" altLang="en-US" sz="1200" dirty="0">
                <a:solidFill>
                  <a:prstClr val="black"/>
                </a:solidFill>
                <a:latin typeface="HGPｺﾞｼｯｸM" panose="020B0600000000000000" pitchFamily="50" charset="-128"/>
                <a:ea typeface="HGPｺﾞｼｯｸM" panose="020B0600000000000000" pitchFamily="50" charset="-128"/>
              </a:rPr>
              <a:t>人（うち女性</a:t>
            </a:r>
            <a:r>
              <a:rPr lang="en-US" altLang="ja-JP" sz="1200" dirty="0">
                <a:solidFill>
                  <a:prstClr val="black"/>
                </a:solidFill>
                <a:latin typeface="HGPｺﾞｼｯｸM" panose="020B0600000000000000" pitchFamily="50" charset="-128"/>
                <a:ea typeface="HGPｺﾞｼｯｸM" panose="020B0600000000000000" pitchFamily="50" charset="-128"/>
              </a:rPr>
              <a:t>11</a:t>
            </a:r>
            <a:r>
              <a:rPr lang="ja-JP" altLang="en-US" sz="1200" dirty="0">
                <a:solidFill>
                  <a:prstClr val="black"/>
                </a:solidFill>
                <a:latin typeface="HGPｺﾞｼｯｸM" panose="020B0600000000000000" pitchFamily="50" charset="-128"/>
                <a:ea typeface="HGPｺﾞｼｯｸM" panose="020B0600000000000000" pitchFamily="50" charset="-128"/>
              </a:rPr>
              <a:t>人）</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主な事業：産業機械部品・自動車部品の製造</a:t>
            </a:r>
            <a:endParaRPr lang="en-US" altLang="ja-JP" sz="1200" dirty="0">
              <a:solidFill>
                <a:prstClr val="black"/>
              </a:solidFill>
              <a:latin typeface="HGPｺﾞｼｯｸM" panose="020B0600000000000000" pitchFamily="50" charset="-128"/>
              <a:ea typeface="HGPｺﾞｼｯｸM" panose="020B0600000000000000" pitchFamily="50" charset="-128"/>
            </a:endParaRPr>
          </a:p>
        </p:txBody>
      </p:sp>
      <p:sp>
        <p:nvSpPr>
          <p:cNvPr id="11" name="テキスト ボックス 10">
            <a:extLst>
              <a:ext uri="{FF2B5EF4-FFF2-40B4-BE49-F238E27FC236}">
                <a16:creationId xmlns:a16="http://schemas.microsoft.com/office/drawing/2014/main" id="{03F2FDD8-8788-F289-3320-7A1F467431F0}"/>
              </a:ext>
            </a:extLst>
          </p:cNvPr>
          <p:cNvSpPr txBox="1"/>
          <p:nvPr/>
        </p:nvSpPr>
        <p:spPr>
          <a:xfrm>
            <a:off x="343070" y="780735"/>
            <a:ext cx="9425465" cy="646331"/>
          </a:xfrm>
          <a:prstGeom prst="rect">
            <a:avLst/>
          </a:prstGeom>
          <a:noFill/>
        </p:spPr>
        <p:txBody>
          <a:bodyPr wrap="square" rtlCol="0">
            <a:spAutoFit/>
          </a:bodyPr>
          <a:lstStyle/>
          <a:p>
            <a:r>
              <a:rPr lang="ja-JP" altLang="en-US" b="1" dirty="0"/>
              <a:t>信頼と対話で女性が活躍する現場づくり！</a:t>
            </a:r>
            <a:br>
              <a:rPr lang="ja-JP" altLang="en-US" b="1" dirty="0"/>
            </a:br>
            <a:endParaRPr kumimoji="1" lang="ja-JP" altLang="en-US" b="1" dirty="0"/>
          </a:p>
        </p:txBody>
      </p:sp>
      <p:pic>
        <p:nvPicPr>
          <p:cNvPr id="4" name="図 3">
            <a:extLst>
              <a:ext uri="{FF2B5EF4-FFF2-40B4-BE49-F238E27FC236}">
                <a16:creationId xmlns:a16="http://schemas.microsoft.com/office/drawing/2014/main" id="{5D041EA6-59F4-9430-996A-21D9CA8A2E1D}"/>
              </a:ext>
            </a:extLst>
          </p:cNvPr>
          <p:cNvPicPr>
            <a:picLocks noChangeAspect="1"/>
          </p:cNvPicPr>
          <p:nvPr/>
        </p:nvPicPr>
        <p:blipFill>
          <a:blip r:embed="rId3"/>
          <a:stretch>
            <a:fillRect/>
          </a:stretch>
        </p:blipFill>
        <p:spPr>
          <a:xfrm>
            <a:off x="34185" y="105004"/>
            <a:ext cx="512108" cy="487722"/>
          </a:xfrm>
          <a:prstGeom prst="rect">
            <a:avLst/>
          </a:prstGeom>
        </p:spPr>
      </p:pic>
      <p:pic>
        <p:nvPicPr>
          <p:cNvPr id="5" name="図 4">
            <a:extLst>
              <a:ext uri="{FF2B5EF4-FFF2-40B4-BE49-F238E27FC236}">
                <a16:creationId xmlns:a16="http://schemas.microsoft.com/office/drawing/2014/main" id="{94B2F99B-07E4-4EE3-B9A4-5CCB757B95C8}"/>
              </a:ext>
            </a:extLst>
          </p:cNvPr>
          <p:cNvPicPr>
            <a:picLocks noChangeAspect="1"/>
          </p:cNvPicPr>
          <p:nvPr/>
        </p:nvPicPr>
        <p:blipFill>
          <a:blip r:embed="rId4"/>
          <a:stretch>
            <a:fillRect/>
          </a:stretch>
        </p:blipFill>
        <p:spPr>
          <a:xfrm>
            <a:off x="559563" y="81578"/>
            <a:ext cx="512108" cy="512108"/>
          </a:xfrm>
          <a:prstGeom prst="rect">
            <a:avLst/>
          </a:prstGeom>
        </p:spPr>
      </p:pic>
      <p:sp>
        <p:nvSpPr>
          <p:cNvPr id="6" name="四角形: 角を丸くする 5">
            <a:extLst>
              <a:ext uri="{FF2B5EF4-FFF2-40B4-BE49-F238E27FC236}">
                <a16:creationId xmlns:a16="http://schemas.microsoft.com/office/drawing/2014/main" id="{2E9AAC79-E54B-8EFD-430C-78765EB889E9}"/>
              </a:ext>
            </a:extLst>
          </p:cNvPr>
          <p:cNvSpPr/>
          <p:nvPr/>
        </p:nvSpPr>
        <p:spPr>
          <a:xfrm>
            <a:off x="265258" y="1166210"/>
            <a:ext cx="9375484" cy="10994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当初は社長と工場長１名のみが女性</a:t>
            </a:r>
            <a:r>
              <a:rPr lang="ja-JP" altLang="en-US" dirty="0"/>
              <a:t>で</a:t>
            </a:r>
            <a:r>
              <a:rPr kumimoji="1" lang="ja-JP" altLang="en-US" dirty="0"/>
              <a:t>少数派だったが、</a:t>
            </a:r>
            <a:endParaRPr kumimoji="1" lang="en-US" altLang="ja-JP" dirty="0"/>
          </a:p>
          <a:p>
            <a:pPr algn="ctr"/>
            <a:r>
              <a:rPr kumimoji="1" lang="ja-JP" altLang="en-US" dirty="0"/>
              <a:t>業務経験の拡大により「女性もできる」という認識が浸透、</a:t>
            </a:r>
            <a:endParaRPr kumimoji="1" lang="en-US" altLang="ja-JP" dirty="0"/>
          </a:p>
          <a:p>
            <a:pPr algn="ctr"/>
            <a:r>
              <a:rPr kumimoji="1" lang="ja-JP" altLang="en-US" dirty="0"/>
              <a:t>女性を積極的に採用！</a:t>
            </a:r>
            <a:endParaRPr kumimoji="1" lang="en-US" altLang="ja-JP" dirty="0"/>
          </a:p>
        </p:txBody>
      </p:sp>
      <p:sp>
        <p:nvSpPr>
          <p:cNvPr id="7" name="四角形: 角を丸くする 6">
            <a:extLst>
              <a:ext uri="{FF2B5EF4-FFF2-40B4-BE49-F238E27FC236}">
                <a16:creationId xmlns:a16="http://schemas.microsoft.com/office/drawing/2014/main" id="{991B52AB-EEDF-AF17-312B-11FE302C3CDE}"/>
              </a:ext>
            </a:extLst>
          </p:cNvPr>
          <p:cNvSpPr/>
          <p:nvPr/>
        </p:nvSpPr>
        <p:spPr>
          <a:xfrm>
            <a:off x="265258" y="2489758"/>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女性が働きやすい工夫</a:t>
            </a:r>
            <a:endParaRPr lang="en-US" altLang="ja-JP" dirty="0"/>
          </a:p>
        </p:txBody>
      </p:sp>
      <p:sp>
        <p:nvSpPr>
          <p:cNvPr id="8" name="四角形: 角を丸くする 7">
            <a:extLst>
              <a:ext uri="{FF2B5EF4-FFF2-40B4-BE49-F238E27FC236}">
                <a16:creationId xmlns:a16="http://schemas.microsoft.com/office/drawing/2014/main" id="{2E3797BC-08B1-CCCB-919C-67B62DACEC75}"/>
              </a:ext>
            </a:extLst>
          </p:cNvPr>
          <p:cNvSpPr/>
          <p:nvPr/>
        </p:nvSpPr>
        <p:spPr>
          <a:xfrm>
            <a:off x="290239" y="4862904"/>
            <a:ext cx="6539701" cy="154369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000" dirty="0"/>
              <a:t>女性社員の増加と活躍拡大</a:t>
            </a:r>
            <a:endParaRPr lang="en-US" altLang="ja-JP" sz="2000" dirty="0"/>
          </a:p>
          <a:p>
            <a:pPr algn="ctr"/>
            <a:r>
              <a:rPr lang="ja-JP" altLang="en-US" sz="2000" dirty="0"/>
              <a:t>社内コミュニケーションの活性化</a:t>
            </a:r>
            <a:endParaRPr lang="en-US" altLang="ja-JP" sz="2000" dirty="0"/>
          </a:p>
          <a:p>
            <a:pPr algn="ctr"/>
            <a:r>
              <a:rPr lang="ja-JP" altLang="en-US" sz="2000" dirty="0"/>
              <a:t>働きやすい職場環境の実現</a:t>
            </a:r>
            <a:endParaRPr lang="en-US" altLang="ja-JP" sz="2000" dirty="0"/>
          </a:p>
        </p:txBody>
      </p:sp>
      <p:sp>
        <p:nvSpPr>
          <p:cNvPr id="9" name="矢印: 下 8">
            <a:extLst>
              <a:ext uri="{FF2B5EF4-FFF2-40B4-BE49-F238E27FC236}">
                <a16:creationId xmlns:a16="http://schemas.microsoft.com/office/drawing/2014/main" id="{032492BA-73D2-8F19-7750-1417135DAE89}"/>
              </a:ext>
            </a:extLst>
          </p:cNvPr>
          <p:cNvSpPr/>
          <p:nvPr/>
        </p:nvSpPr>
        <p:spPr>
          <a:xfrm>
            <a:off x="1751885" y="2123855"/>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C3609AA7-D871-E3AA-6FB9-14D948C00310}"/>
              </a:ext>
            </a:extLst>
          </p:cNvPr>
          <p:cNvSpPr txBox="1"/>
          <p:nvPr/>
        </p:nvSpPr>
        <p:spPr>
          <a:xfrm>
            <a:off x="3834321" y="2438890"/>
            <a:ext cx="5749461" cy="923330"/>
          </a:xfrm>
          <a:prstGeom prst="rect">
            <a:avLst/>
          </a:prstGeom>
          <a:noFill/>
        </p:spPr>
        <p:txBody>
          <a:bodyPr wrap="square" rtlCol="0">
            <a:spAutoFit/>
          </a:bodyPr>
          <a:lstStyle/>
          <a:p>
            <a:r>
              <a:rPr kumimoji="1" lang="ja-JP" altLang="en-US" dirty="0"/>
              <a:t>① 柔軟な働き方</a:t>
            </a:r>
            <a:endParaRPr kumimoji="1" lang="en-US" altLang="ja-JP" dirty="0"/>
          </a:p>
          <a:p>
            <a:r>
              <a:rPr kumimoji="1" lang="ja-JP" altLang="en-US" dirty="0"/>
              <a:t>② 制服の変更など働きやすい環境づくり</a:t>
            </a:r>
            <a:endParaRPr kumimoji="1" lang="en-US" altLang="ja-JP" dirty="0"/>
          </a:p>
          <a:p>
            <a:r>
              <a:rPr kumimoji="1" lang="ja-JP" altLang="en-US" dirty="0"/>
              <a:t>③ コミュニケーション重視</a:t>
            </a:r>
          </a:p>
        </p:txBody>
      </p:sp>
      <p:sp>
        <p:nvSpPr>
          <p:cNvPr id="21" name="テキスト ボックス 20">
            <a:extLst>
              <a:ext uri="{FF2B5EF4-FFF2-40B4-BE49-F238E27FC236}">
                <a16:creationId xmlns:a16="http://schemas.microsoft.com/office/drawing/2014/main" id="{BABA642C-7649-C879-6A70-62D763A6D889}"/>
              </a:ext>
            </a:extLst>
          </p:cNvPr>
          <p:cNvSpPr txBox="1"/>
          <p:nvPr/>
        </p:nvSpPr>
        <p:spPr>
          <a:xfrm>
            <a:off x="3812006" y="3681564"/>
            <a:ext cx="5749461" cy="923330"/>
          </a:xfrm>
          <a:prstGeom prst="rect">
            <a:avLst/>
          </a:prstGeom>
          <a:noFill/>
        </p:spPr>
        <p:txBody>
          <a:bodyPr wrap="square" rtlCol="0">
            <a:spAutoFit/>
          </a:bodyPr>
          <a:lstStyle/>
          <a:p>
            <a:pPr fontAlgn="t">
              <a:buNone/>
            </a:pPr>
            <a:r>
              <a:rPr lang="ja-JP" altLang="en-US" dirty="0">
                <a:latin typeface="Segoe UI" panose="020B0502040204020203" pitchFamily="34" charset="0"/>
              </a:rPr>
              <a:t>①「分からないことは相談する」文化</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②個性を尊重し全員が役割を持つ</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③男女問わず活躍できる職場</a:t>
            </a:r>
          </a:p>
        </p:txBody>
      </p:sp>
      <p:sp>
        <p:nvSpPr>
          <p:cNvPr id="25" name="加算記号 24">
            <a:extLst>
              <a:ext uri="{FF2B5EF4-FFF2-40B4-BE49-F238E27FC236}">
                <a16:creationId xmlns:a16="http://schemas.microsoft.com/office/drawing/2014/main" id="{9BD5FFD6-C8B7-69CF-2DDD-752B847AEB3E}"/>
              </a:ext>
            </a:extLst>
          </p:cNvPr>
          <p:cNvSpPr/>
          <p:nvPr/>
        </p:nvSpPr>
        <p:spPr>
          <a:xfrm>
            <a:off x="1717295" y="3230581"/>
            <a:ext cx="585065" cy="558459"/>
          </a:xfrm>
          <a:prstGeom prst="mathPlu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pic>
        <p:nvPicPr>
          <p:cNvPr id="16" name="図 15" descr="人, ポーズ, グループ, 写真 が含まれている画像&#10;&#10;AI 生成コンテンツは誤りを含む可能性があります。">
            <a:extLst>
              <a:ext uri="{FF2B5EF4-FFF2-40B4-BE49-F238E27FC236}">
                <a16:creationId xmlns:a16="http://schemas.microsoft.com/office/drawing/2014/main" id="{16BFBF7D-AC24-AECF-D27A-836CD0017FAF}"/>
              </a:ext>
            </a:extLst>
          </p:cNvPr>
          <p:cNvPicPr>
            <a:picLocks noChangeAspect="1"/>
          </p:cNvPicPr>
          <p:nvPr/>
        </p:nvPicPr>
        <p:blipFill>
          <a:blip r:embed="rId5">
            <a:extLst>
              <a:ext uri="{28A0092B-C50C-407E-A947-70E740481C1C}">
                <a14:useLocalDpi xmlns:a14="http://schemas.microsoft.com/office/drawing/2010/main" val="0"/>
              </a:ext>
            </a:extLst>
          </a:blip>
          <a:srcRect t="3522" b="1"/>
          <a:stretch>
            <a:fillRect/>
          </a:stretch>
        </p:blipFill>
        <p:spPr>
          <a:xfrm>
            <a:off x="7297767" y="4412854"/>
            <a:ext cx="2110728" cy="1522702"/>
          </a:xfrm>
          <a:prstGeom prst="rect">
            <a:avLst/>
          </a:prstGeom>
        </p:spPr>
      </p:pic>
    </p:spTree>
    <p:extLst>
      <p:ext uri="{BB962C8B-B14F-4D97-AF65-F5344CB8AC3E}">
        <p14:creationId xmlns:p14="http://schemas.microsoft.com/office/powerpoint/2010/main" val="1546087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A6B18-B71D-3FEC-0872-0A2BCE5F9F52}"/>
            </a:ext>
          </a:extLst>
        </p:cNvPr>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29072F57-B36E-A5FD-4E0F-C9D963BB4BB3}"/>
              </a:ext>
            </a:extLst>
          </p:cNvPr>
          <p:cNvSpPr/>
          <p:nvPr/>
        </p:nvSpPr>
        <p:spPr>
          <a:xfrm>
            <a:off x="282908" y="3773064"/>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組織風土</a:t>
            </a:r>
            <a:endParaRPr lang="en-US" altLang="ja-JP" dirty="0"/>
          </a:p>
        </p:txBody>
      </p:sp>
      <p:sp>
        <p:nvSpPr>
          <p:cNvPr id="13" name="矢印: 下 12">
            <a:extLst>
              <a:ext uri="{FF2B5EF4-FFF2-40B4-BE49-F238E27FC236}">
                <a16:creationId xmlns:a16="http://schemas.microsoft.com/office/drawing/2014/main" id="{972FAE21-C27F-DA01-053F-39569B616DD3}"/>
              </a:ext>
            </a:extLst>
          </p:cNvPr>
          <p:cNvSpPr/>
          <p:nvPr/>
        </p:nvSpPr>
        <p:spPr>
          <a:xfrm>
            <a:off x="1751885" y="4412854"/>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0" name="スライド番号プレースホルダー 1">
            <a:extLst>
              <a:ext uri="{FF2B5EF4-FFF2-40B4-BE49-F238E27FC236}">
                <a16:creationId xmlns:a16="http://schemas.microsoft.com/office/drawing/2014/main" id="{5495B1C0-FE03-E1B1-132C-913FC2185D4C}"/>
              </a:ext>
            </a:extLst>
          </p:cNvPr>
          <p:cNvSpPr>
            <a:spLocks noGrp="1"/>
          </p:cNvSpPr>
          <p:nvPr>
            <p:ph type="sldNum" sz="quarter" idx="12"/>
          </p:nvPr>
        </p:nvSpPr>
        <p:spPr>
          <a:xfrm>
            <a:off x="7423782" y="6406939"/>
            <a:ext cx="2311400" cy="365125"/>
          </a:xfrm>
        </p:spPr>
        <p:txBody>
          <a:bodyPr/>
          <a:lstStyle/>
          <a:p>
            <a:fld id="{C4CC17EB-06DE-4DDF-974E-408DE1A5E8EF}" type="slidenum">
              <a:rPr lang="ja-JP" altLang="en-US" smtClean="0">
                <a:solidFill>
                  <a:schemeClr val="bg1">
                    <a:lumMod val="50000"/>
                  </a:schemeClr>
                </a:solidFill>
              </a:rPr>
              <a:pPr/>
              <a:t>37</a:t>
            </a:fld>
            <a:endParaRPr lang="ja-JP" altLang="en-US" dirty="0">
              <a:solidFill>
                <a:schemeClr val="bg1">
                  <a:lumMod val="50000"/>
                </a:schemeClr>
              </a:solidFill>
            </a:endParaRPr>
          </a:p>
        </p:txBody>
      </p:sp>
      <p:sp>
        <p:nvSpPr>
          <p:cNvPr id="20" name="テキスト ボックス 1">
            <a:extLst>
              <a:ext uri="{FF2B5EF4-FFF2-40B4-BE49-F238E27FC236}">
                <a16:creationId xmlns:a16="http://schemas.microsoft.com/office/drawing/2014/main" id="{1800C981-07E6-544C-99EA-79DA974F6E78}"/>
              </a:ext>
            </a:extLst>
          </p:cNvPr>
          <p:cNvSpPr txBox="1"/>
          <p:nvPr/>
        </p:nvSpPr>
        <p:spPr>
          <a:xfrm>
            <a:off x="0" y="53625"/>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400" kern="100" dirty="0">
                <a:solidFill>
                  <a:prstClr val="white"/>
                </a:solidFill>
                <a:ea typeface="ＤＨＰ特太ゴシック体"/>
                <a:cs typeface="Times New Roman"/>
              </a:rPr>
              <a:t>　　　</a:t>
            </a:r>
            <a:r>
              <a:rPr lang="ja-JP" altLang="en-US" sz="2400" kern="100" dirty="0">
                <a:solidFill>
                  <a:prstClr val="white"/>
                </a:solidFill>
                <a:latin typeface="Calibri"/>
                <a:ea typeface="ＤＨＰ特太ゴシック体"/>
                <a:cs typeface="Times New Roman"/>
              </a:rPr>
              <a:t>取組紹介③株式会社ヘルスケアシステムズ</a:t>
            </a:r>
            <a:endParaRPr lang="ja-JP" altLang="en-US" sz="2400" kern="100" dirty="0">
              <a:solidFill>
                <a:prstClr val="white"/>
              </a:solidFill>
              <a:ea typeface="ＤＨＰ特太ゴシック体"/>
              <a:cs typeface="Times New Roman"/>
            </a:endParaRPr>
          </a:p>
        </p:txBody>
      </p:sp>
      <p:sp>
        <p:nvSpPr>
          <p:cNvPr id="23" name="コンテンツ プレースホルダー 2">
            <a:extLst>
              <a:ext uri="{FF2B5EF4-FFF2-40B4-BE49-F238E27FC236}">
                <a16:creationId xmlns:a16="http://schemas.microsoft.com/office/drawing/2014/main" id="{D25987E8-52B7-643A-B068-CE03D48E445F}"/>
              </a:ext>
            </a:extLst>
          </p:cNvPr>
          <p:cNvSpPr txBox="1">
            <a:spLocks/>
          </p:cNvSpPr>
          <p:nvPr/>
        </p:nvSpPr>
        <p:spPr>
          <a:xfrm>
            <a:off x="7212892" y="4959170"/>
            <a:ext cx="2500820" cy="1812894"/>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本社所在地：名古屋市</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従業員数：</a:t>
            </a:r>
            <a:r>
              <a:rPr lang="en-US" altLang="ja-JP" sz="1200" dirty="0">
                <a:solidFill>
                  <a:prstClr val="black"/>
                </a:solidFill>
                <a:latin typeface="HGPｺﾞｼｯｸM" panose="020B0600000000000000" pitchFamily="50" charset="-128"/>
                <a:ea typeface="HGPｺﾞｼｯｸM" panose="020B0600000000000000" pitchFamily="50" charset="-128"/>
              </a:rPr>
              <a:t>54</a:t>
            </a:r>
            <a:r>
              <a:rPr lang="ja-JP" altLang="en-US" sz="1200" dirty="0">
                <a:solidFill>
                  <a:prstClr val="black"/>
                </a:solidFill>
                <a:latin typeface="HGPｺﾞｼｯｸM" panose="020B0600000000000000" pitchFamily="50" charset="-128"/>
                <a:ea typeface="HGPｺﾞｼｯｸM" panose="020B0600000000000000" pitchFamily="50" charset="-128"/>
              </a:rPr>
              <a:t>人（うち女性</a:t>
            </a:r>
            <a:r>
              <a:rPr lang="en-US" altLang="ja-JP" sz="1200" dirty="0">
                <a:solidFill>
                  <a:prstClr val="black"/>
                </a:solidFill>
                <a:latin typeface="HGPｺﾞｼｯｸM" panose="020B0600000000000000" pitchFamily="50" charset="-128"/>
                <a:ea typeface="HGPｺﾞｼｯｸM" panose="020B0600000000000000" pitchFamily="50" charset="-128"/>
              </a:rPr>
              <a:t>36</a:t>
            </a:r>
            <a:r>
              <a:rPr lang="ja-JP" altLang="en-US" sz="1200" dirty="0">
                <a:solidFill>
                  <a:prstClr val="black"/>
                </a:solidFill>
                <a:latin typeface="HGPｺﾞｼｯｸM" panose="020B0600000000000000" pitchFamily="50" charset="-128"/>
                <a:ea typeface="HGPｺﾞｼｯｸM" panose="020B0600000000000000" pitchFamily="50" charset="-128"/>
              </a:rPr>
              <a:t>人）</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主な事業：郵送検査事業、バイオマーカー、検体検査技術の研究開発・受託分析、機能性食品の臨床研究・研究開発、機能性表示食品の取得サポート</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None/>
            </a:pPr>
            <a:r>
              <a:rPr lang="en-US" altLang="ja-JP" sz="1200" dirty="0">
                <a:solidFill>
                  <a:prstClr val="black"/>
                </a:solidFill>
                <a:latin typeface="HGPｺﾞｼｯｸM" panose="020B0600000000000000" pitchFamily="50" charset="-128"/>
                <a:ea typeface="HGPｺﾞｼｯｸM" panose="020B0600000000000000" pitchFamily="50" charset="-128"/>
              </a:rPr>
              <a:t>2025</a:t>
            </a:r>
            <a:r>
              <a:rPr lang="ja-JP" altLang="en-US" sz="1200" dirty="0">
                <a:solidFill>
                  <a:prstClr val="black"/>
                </a:solidFill>
                <a:latin typeface="HGPｺﾞｼｯｸM" panose="020B0600000000000000" pitchFamily="50" charset="-128"/>
                <a:ea typeface="HGPｺﾞｼｯｸM" panose="020B0600000000000000" pitchFamily="50" charset="-128"/>
              </a:rPr>
              <a:t>年度「あいち女性輝きカンパニー」優良企業表彰（奨励賞）</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endParaRPr lang="en-US" altLang="ja-JP" sz="1200" dirty="0">
              <a:solidFill>
                <a:prstClr val="black"/>
              </a:solidFill>
              <a:latin typeface="HGPｺﾞｼｯｸM" panose="020B0600000000000000" pitchFamily="50" charset="-128"/>
              <a:ea typeface="HGPｺﾞｼｯｸM" panose="020B0600000000000000" pitchFamily="50" charset="-128"/>
            </a:endParaRPr>
          </a:p>
        </p:txBody>
      </p:sp>
      <p:sp>
        <p:nvSpPr>
          <p:cNvPr id="11" name="テキスト ボックス 10">
            <a:extLst>
              <a:ext uri="{FF2B5EF4-FFF2-40B4-BE49-F238E27FC236}">
                <a16:creationId xmlns:a16="http://schemas.microsoft.com/office/drawing/2014/main" id="{AA7BEB10-856A-6440-179C-836C1C6FF7A0}"/>
              </a:ext>
            </a:extLst>
          </p:cNvPr>
          <p:cNvSpPr txBox="1"/>
          <p:nvPr/>
        </p:nvSpPr>
        <p:spPr>
          <a:xfrm>
            <a:off x="343070" y="780735"/>
            <a:ext cx="9425465" cy="646331"/>
          </a:xfrm>
          <a:prstGeom prst="rect">
            <a:avLst/>
          </a:prstGeom>
          <a:noFill/>
        </p:spPr>
        <p:txBody>
          <a:bodyPr wrap="square" rtlCol="0">
            <a:spAutoFit/>
          </a:bodyPr>
          <a:lstStyle/>
          <a:p>
            <a:r>
              <a:rPr lang="ja-JP" altLang="en-US" b="1" dirty="0"/>
              <a:t>多様な働き方で誰もが長期にわたり活躍できる職場へ！</a:t>
            </a:r>
            <a:br>
              <a:rPr lang="ja-JP" altLang="en-US" b="1" dirty="0"/>
            </a:br>
            <a:endParaRPr kumimoji="1" lang="ja-JP" altLang="en-US" b="1" dirty="0"/>
          </a:p>
        </p:txBody>
      </p:sp>
      <p:pic>
        <p:nvPicPr>
          <p:cNvPr id="4" name="図 3">
            <a:extLst>
              <a:ext uri="{FF2B5EF4-FFF2-40B4-BE49-F238E27FC236}">
                <a16:creationId xmlns:a16="http://schemas.microsoft.com/office/drawing/2014/main" id="{E187D51B-9C27-E42A-0301-6D3FEF14D6F5}"/>
              </a:ext>
            </a:extLst>
          </p:cNvPr>
          <p:cNvPicPr>
            <a:picLocks noChangeAspect="1"/>
          </p:cNvPicPr>
          <p:nvPr/>
        </p:nvPicPr>
        <p:blipFill>
          <a:blip r:embed="rId3"/>
          <a:stretch>
            <a:fillRect/>
          </a:stretch>
        </p:blipFill>
        <p:spPr>
          <a:xfrm>
            <a:off x="34185" y="105004"/>
            <a:ext cx="512108" cy="487722"/>
          </a:xfrm>
          <a:prstGeom prst="rect">
            <a:avLst/>
          </a:prstGeom>
        </p:spPr>
      </p:pic>
      <p:pic>
        <p:nvPicPr>
          <p:cNvPr id="5" name="図 4">
            <a:extLst>
              <a:ext uri="{FF2B5EF4-FFF2-40B4-BE49-F238E27FC236}">
                <a16:creationId xmlns:a16="http://schemas.microsoft.com/office/drawing/2014/main" id="{834813CE-6893-40B9-F9AF-FD5796B0F6F7}"/>
              </a:ext>
            </a:extLst>
          </p:cNvPr>
          <p:cNvPicPr>
            <a:picLocks noChangeAspect="1"/>
          </p:cNvPicPr>
          <p:nvPr/>
        </p:nvPicPr>
        <p:blipFill>
          <a:blip r:embed="rId4"/>
          <a:stretch>
            <a:fillRect/>
          </a:stretch>
        </p:blipFill>
        <p:spPr>
          <a:xfrm>
            <a:off x="559563" y="81578"/>
            <a:ext cx="512108" cy="512108"/>
          </a:xfrm>
          <a:prstGeom prst="rect">
            <a:avLst/>
          </a:prstGeom>
        </p:spPr>
      </p:pic>
      <p:sp>
        <p:nvSpPr>
          <p:cNvPr id="6" name="四角形: 角を丸くする 5">
            <a:extLst>
              <a:ext uri="{FF2B5EF4-FFF2-40B4-BE49-F238E27FC236}">
                <a16:creationId xmlns:a16="http://schemas.microsoft.com/office/drawing/2014/main" id="{141FA263-FDB8-CFCA-A799-DDB443DD10FA}"/>
              </a:ext>
            </a:extLst>
          </p:cNvPr>
          <p:cNvSpPr/>
          <p:nvPr/>
        </p:nvSpPr>
        <p:spPr>
          <a:xfrm>
            <a:off x="265258" y="1166210"/>
            <a:ext cx="9375484" cy="10994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育児や介護を理由に退職せざるを得ない社員も少なくなかった</a:t>
            </a:r>
            <a:endParaRPr lang="en-US" altLang="ja-JP" dirty="0"/>
          </a:p>
          <a:p>
            <a:pPr algn="ctr"/>
            <a:r>
              <a:rPr lang="ja-JP" altLang="en-US" dirty="0"/>
              <a:t>ライフステージの変化に左右されず、長期にわたり活躍できる環境を整える必要性</a:t>
            </a:r>
            <a:endParaRPr kumimoji="1" lang="en-US" altLang="ja-JP" dirty="0"/>
          </a:p>
        </p:txBody>
      </p:sp>
      <p:sp>
        <p:nvSpPr>
          <p:cNvPr id="7" name="四角形: 角を丸くする 6">
            <a:extLst>
              <a:ext uri="{FF2B5EF4-FFF2-40B4-BE49-F238E27FC236}">
                <a16:creationId xmlns:a16="http://schemas.microsoft.com/office/drawing/2014/main" id="{2815DCFA-E627-485C-21D5-40B22B1E897E}"/>
              </a:ext>
            </a:extLst>
          </p:cNvPr>
          <p:cNvSpPr/>
          <p:nvPr/>
        </p:nvSpPr>
        <p:spPr>
          <a:xfrm>
            <a:off x="265258" y="2489758"/>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多様な働き方</a:t>
            </a:r>
            <a:endParaRPr lang="en-US" altLang="ja-JP" dirty="0"/>
          </a:p>
        </p:txBody>
      </p:sp>
      <p:sp>
        <p:nvSpPr>
          <p:cNvPr id="8" name="四角形: 角を丸くする 7">
            <a:extLst>
              <a:ext uri="{FF2B5EF4-FFF2-40B4-BE49-F238E27FC236}">
                <a16:creationId xmlns:a16="http://schemas.microsoft.com/office/drawing/2014/main" id="{B1BD222D-0098-0A7B-1896-CE37D5A45DC7}"/>
              </a:ext>
            </a:extLst>
          </p:cNvPr>
          <p:cNvSpPr/>
          <p:nvPr/>
        </p:nvSpPr>
        <p:spPr>
          <a:xfrm>
            <a:off x="290239" y="4862904"/>
            <a:ext cx="6539701" cy="154369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000" dirty="0"/>
              <a:t>女性管理職比率</a:t>
            </a:r>
            <a:r>
              <a:rPr lang="en-US" altLang="ja-JP" sz="2000" dirty="0"/>
              <a:t>50</a:t>
            </a:r>
            <a:r>
              <a:rPr lang="ja-JP" altLang="en-US" sz="2000" dirty="0"/>
              <a:t>％</a:t>
            </a:r>
            <a:endParaRPr lang="en-US" altLang="ja-JP" sz="2000" dirty="0"/>
          </a:p>
          <a:p>
            <a:pPr algn="ctr"/>
            <a:r>
              <a:rPr lang="ja-JP" altLang="en-US" sz="2000" dirty="0"/>
              <a:t>年次有給休暇取得率</a:t>
            </a:r>
            <a:r>
              <a:rPr lang="en-US" altLang="ja-JP" sz="2000" dirty="0"/>
              <a:t>89</a:t>
            </a:r>
            <a:r>
              <a:rPr lang="ja-JP" altLang="en-US" sz="2000" dirty="0"/>
              <a:t>％</a:t>
            </a:r>
            <a:endParaRPr lang="en-US" altLang="ja-JP" sz="2000" dirty="0"/>
          </a:p>
          <a:p>
            <a:pPr algn="ctr"/>
            <a:r>
              <a:rPr lang="ja-JP" altLang="en-US" sz="2000" dirty="0"/>
              <a:t>男性の育児休業取得率</a:t>
            </a:r>
            <a:r>
              <a:rPr lang="en-US" altLang="ja-JP" sz="2000" dirty="0"/>
              <a:t>75</a:t>
            </a:r>
            <a:r>
              <a:rPr lang="ja-JP" altLang="en-US" sz="2000" dirty="0"/>
              <a:t>％</a:t>
            </a:r>
            <a:endParaRPr lang="en-US" altLang="ja-JP" sz="2000" dirty="0"/>
          </a:p>
        </p:txBody>
      </p:sp>
      <p:sp>
        <p:nvSpPr>
          <p:cNvPr id="9" name="矢印: 下 8">
            <a:extLst>
              <a:ext uri="{FF2B5EF4-FFF2-40B4-BE49-F238E27FC236}">
                <a16:creationId xmlns:a16="http://schemas.microsoft.com/office/drawing/2014/main" id="{21A99C08-43C4-8687-5321-581E01D230AC}"/>
              </a:ext>
            </a:extLst>
          </p:cNvPr>
          <p:cNvSpPr/>
          <p:nvPr/>
        </p:nvSpPr>
        <p:spPr>
          <a:xfrm>
            <a:off x="1751885" y="2123855"/>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FA0A0060-52C5-3D81-F383-9A960773D21F}"/>
              </a:ext>
            </a:extLst>
          </p:cNvPr>
          <p:cNvSpPr txBox="1"/>
          <p:nvPr/>
        </p:nvSpPr>
        <p:spPr>
          <a:xfrm>
            <a:off x="3834321" y="2460665"/>
            <a:ext cx="5900861" cy="923330"/>
          </a:xfrm>
          <a:prstGeom prst="rect">
            <a:avLst/>
          </a:prstGeom>
          <a:noFill/>
        </p:spPr>
        <p:txBody>
          <a:bodyPr wrap="square" rtlCol="0">
            <a:spAutoFit/>
          </a:bodyPr>
          <a:lstStyle/>
          <a:p>
            <a:r>
              <a:rPr lang="ja-JP" altLang="en-US" dirty="0"/>
              <a:t>①フレックスタイム・リモートワーク等の就業スタイル</a:t>
            </a:r>
          </a:p>
          <a:p>
            <a:r>
              <a:rPr lang="ja-JP" altLang="en-US" dirty="0"/>
              <a:t>②キャリアアップ可能な雇用形態</a:t>
            </a:r>
          </a:p>
          <a:p>
            <a:r>
              <a:rPr lang="ja-JP" altLang="en-US" dirty="0"/>
              <a:t>③ライフステージ毎の両立サポート</a:t>
            </a:r>
            <a:endParaRPr lang="ja-JP" altLang="en-US" b="1" dirty="0"/>
          </a:p>
        </p:txBody>
      </p:sp>
      <p:sp>
        <p:nvSpPr>
          <p:cNvPr id="21" name="テキスト ボックス 20">
            <a:extLst>
              <a:ext uri="{FF2B5EF4-FFF2-40B4-BE49-F238E27FC236}">
                <a16:creationId xmlns:a16="http://schemas.microsoft.com/office/drawing/2014/main" id="{704B75EA-A5B8-1187-44A6-7B6BB490799E}"/>
              </a:ext>
            </a:extLst>
          </p:cNvPr>
          <p:cNvSpPr txBox="1"/>
          <p:nvPr/>
        </p:nvSpPr>
        <p:spPr>
          <a:xfrm>
            <a:off x="3812006" y="3681564"/>
            <a:ext cx="5749461" cy="923330"/>
          </a:xfrm>
          <a:prstGeom prst="rect">
            <a:avLst/>
          </a:prstGeom>
          <a:noFill/>
        </p:spPr>
        <p:txBody>
          <a:bodyPr wrap="square" rtlCol="0">
            <a:spAutoFit/>
          </a:bodyPr>
          <a:lstStyle/>
          <a:p>
            <a:pPr fontAlgn="t">
              <a:buNone/>
            </a:pPr>
            <a:r>
              <a:rPr lang="ja-JP" altLang="en-US" dirty="0">
                <a:latin typeface="Segoe UI" panose="020B0502040204020203" pitchFamily="34" charset="0"/>
              </a:rPr>
              <a:t>①積極的に学ぶ機会の創出</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②一人ひとりが活躍できる</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③性別問わず仕事と家庭を両立</a:t>
            </a:r>
            <a:endParaRPr lang="en-US" altLang="ja-JP" dirty="0">
              <a:latin typeface="Segoe UI" panose="020B0502040204020203" pitchFamily="34" charset="0"/>
            </a:endParaRPr>
          </a:p>
        </p:txBody>
      </p:sp>
      <p:sp>
        <p:nvSpPr>
          <p:cNvPr id="25" name="加算記号 24">
            <a:extLst>
              <a:ext uri="{FF2B5EF4-FFF2-40B4-BE49-F238E27FC236}">
                <a16:creationId xmlns:a16="http://schemas.microsoft.com/office/drawing/2014/main" id="{235A6C37-EB68-B22C-5670-722A5BA6BEB1}"/>
              </a:ext>
            </a:extLst>
          </p:cNvPr>
          <p:cNvSpPr/>
          <p:nvPr/>
        </p:nvSpPr>
        <p:spPr>
          <a:xfrm>
            <a:off x="1717295" y="3230581"/>
            <a:ext cx="585065" cy="558459"/>
          </a:xfrm>
          <a:prstGeom prst="mathPlu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FB971728-F017-B368-401F-78697E86C88A}"/>
              </a:ext>
            </a:extLst>
          </p:cNvPr>
          <p:cNvPicPr>
            <a:picLocks noChangeAspect="1"/>
          </p:cNvPicPr>
          <p:nvPr/>
        </p:nvPicPr>
        <p:blipFill>
          <a:blip r:embed="rId5"/>
          <a:stretch>
            <a:fillRect/>
          </a:stretch>
        </p:blipFill>
        <p:spPr>
          <a:xfrm>
            <a:off x="7473280" y="3719261"/>
            <a:ext cx="1890210" cy="1308707"/>
          </a:xfrm>
          <a:prstGeom prst="rect">
            <a:avLst/>
          </a:prstGeom>
        </p:spPr>
      </p:pic>
      <p:pic>
        <p:nvPicPr>
          <p:cNvPr id="2" name="図 1">
            <a:extLst>
              <a:ext uri="{FF2B5EF4-FFF2-40B4-BE49-F238E27FC236}">
                <a16:creationId xmlns:a16="http://schemas.microsoft.com/office/drawing/2014/main" id="{073784BF-DD02-2701-6FBD-FC24E5C715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5856" y="67111"/>
            <a:ext cx="419021" cy="513087"/>
          </a:xfrm>
          <a:prstGeom prst="rect">
            <a:avLst/>
          </a:prstGeom>
        </p:spPr>
      </p:pic>
    </p:spTree>
    <p:extLst>
      <p:ext uri="{BB962C8B-B14F-4D97-AF65-F5344CB8AC3E}">
        <p14:creationId xmlns:p14="http://schemas.microsoft.com/office/powerpoint/2010/main" val="695625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9020C-988B-1312-398B-89AF235D6A01}"/>
            </a:ext>
          </a:extLst>
        </p:cNvPr>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89FCCBE8-C72D-B3AE-9FEA-A96F74201973}"/>
              </a:ext>
            </a:extLst>
          </p:cNvPr>
          <p:cNvSpPr/>
          <p:nvPr/>
        </p:nvSpPr>
        <p:spPr>
          <a:xfrm>
            <a:off x="282908" y="3773064"/>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組織風土</a:t>
            </a:r>
            <a:endParaRPr lang="en-US" altLang="ja-JP" dirty="0"/>
          </a:p>
        </p:txBody>
      </p:sp>
      <p:sp>
        <p:nvSpPr>
          <p:cNvPr id="13" name="矢印: 下 12">
            <a:extLst>
              <a:ext uri="{FF2B5EF4-FFF2-40B4-BE49-F238E27FC236}">
                <a16:creationId xmlns:a16="http://schemas.microsoft.com/office/drawing/2014/main" id="{01F6C059-9A81-0024-061B-719057E847BD}"/>
              </a:ext>
            </a:extLst>
          </p:cNvPr>
          <p:cNvSpPr/>
          <p:nvPr/>
        </p:nvSpPr>
        <p:spPr>
          <a:xfrm>
            <a:off x="1751885" y="4412854"/>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0" name="スライド番号プレースホルダー 1">
            <a:extLst>
              <a:ext uri="{FF2B5EF4-FFF2-40B4-BE49-F238E27FC236}">
                <a16:creationId xmlns:a16="http://schemas.microsoft.com/office/drawing/2014/main" id="{7BF7CF03-F9A5-37E6-D112-C3894480579C}"/>
              </a:ext>
            </a:extLst>
          </p:cNvPr>
          <p:cNvSpPr>
            <a:spLocks noGrp="1"/>
          </p:cNvSpPr>
          <p:nvPr>
            <p:ph type="sldNum" sz="quarter" idx="12"/>
          </p:nvPr>
        </p:nvSpPr>
        <p:spPr>
          <a:xfrm>
            <a:off x="7423782" y="6406939"/>
            <a:ext cx="2311400" cy="365125"/>
          </a:xfrm>
        </p:spPr>
        <p:txBody>
          <a:bodyPr/>
          <a:lstStyle/>
          <a:p>
            <a:fld id="{C4CC17EB-06DE-4DDF-974E-408DE1A5E8EF}" type="slidenum">
              <a:rPr lang="ja-JP" altLang="en-US" smtClean="0">
                <a:solidFill>
                  <a:schemeClr val="bg1">
                    <a:lumMod val="50000"/>
                  </a:schemeClr>
                </a:solidFill>
              </a:rPr>
              <a:pPr/>
              <a:t>38</a:t>
            </a:fld>
            <a:endParaRPr lang="ja-JP" altLang="en-US" dirty="0">
              <a:solidFill>
                <a:schemeClr val="bg1">
                  <a:lumMod val="50000"/>
                </a:schemeClr>
              </a:solidFill>
            </a:endParaRPr>
          </a:p>
        </p:txBody>
      </p:sp>
      <p:sp>
        <p:nvSpPr>
          <p:cNvPr id="20" name="テキスト ボックス 1">
            <a:extLst>
              <a:ext uri="{FF2B5EF4-FFF2-40B4-BE49-F238E27FC236}">
                <a16:creationId xmlns:a16="http://schemas.microsoft.com/office/drawing/2014/main" id="{B7188AB9-2493-6BBE-3970-C030E280E6B5}"/>
              </a:ext>
            </a:extLst>
          </p:cNvPr>
          <p:cNvSpPr txBox="1"/>
          <p:nvPr/>
        </p:nvSpPr>
        <p:spPr>
          <a:xfrm>
            <a:off x="0" y="53625"/>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215900" algn="ctr">
              <a:lnSpc>
                <a:spcPts val="3000"/>
              </a:lnSpc>
              <a:spcBef>
                <a:spcPts val="3000"/>
              </a:spcBef>
            </a:pPr>
            <a:r>
              <a:rPr lang="ja-JP" altLang="en-US" sz="2400" kern="100" dirty="0">
                <a:solidFill>
                  <a:prstClr val="white"/>
                </a:solidFill>
                <a:ea typeface="ＤＨＰ特太ゴシック体"/>
                <a:cs typeface="Times New Roman"/>
              </a:rPr>
              <a:t>　　　</a:t>
            </a:r>
            <a:r>
              <a:rPr lang="ja-JP" altLang="en-US" sz="2400" kern="100" dirty="0">
                <a:solidFill>
                  <a:prstClr val="white"/>
                </a:solidFill>
                <a:latin typeface="Calibri"/>
                <a:ea typeface="ＤＨＰ特太ゴシック体"/>
                <a:cs typeface="Times New Roman"/>
              </a:rPr>
              <a:t>取組紹介④株式会社丸天産業</a:t>
            </a:r>
            <a:endParaRPr lang="ja-JP" altLang="en-US" sz="2400" kern="100" dirty="0">
              <a:solidFill>
                <a:prstClr val="white"/>
              </a:solidFill>
              <a:ea typeface="ＤＨＰ特太ゴシック体"/>
              <a:cs typeface="Times New Roman"/>
            </a:endParaRPr>
          </a:p>
        </p:txBody>
      </p:sp>
      <p:sp>
        <p:nvSpPr>
          <p:cNvPr id="23" name="コンテンツ プレースホルダー 2">
            <a:extLst>
              <a:ext uri="{FF2B5EF4-FFF2-40B4-BE49-F238E27FC236}">
                <a16:creationId xmlns:a16="http://schemas.microsoft.com/office/drawing/2014/main" id="{599654CA-7DD4-6B99-8D4C-4FE56D70B6B2}"/>
              </a:ext>
            </a:extLst>
          </p:cNvPr>
          <p:cNvSpPr txBox="1">
            <a:spLocks/>
          </p:cNvSpPr>
          <p:nvPr/>
        </p:nvSpPr>
        <p:spPr>
          <a:xfrm>
            <a:off x="7212892" y="5195329"/>
            <a:ext cx="2500820" cy="1609046"/>
          </a:xfrm>
          <a:prstGeom prst="rect">
            <a:avLst/>
          </a:prstGeom>
          <a:no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本社所在地：名古屋市</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Font typeface="Arial" panose="020B0604020202020204" pitchFamily="34" charset="0"/>
              <a:buNone/>
            </a:pPr>
            <a:r>
              <a:rPr lang="ja-JP" altLang="en-US" sz="1200" dirty="0">
                <a:solidFill>
                  <a:prstClr val="black"/>
                </a:solidFill>
                <a:latin typeface="HGPｺﾞｼｯｸM" panose="020B0600000000000000" pitchFamily="50" charset="-128"/>
                <a:ea typeface="HGPｺﾞｼｯｸM" panose="020B0600000000000000" pitchFamily="50" charset="-128"/>
              </a:rPr>
              <a:t>従業員数：</a:t>
            </a:r>
            <a:r>
              <a:rPr lang="en-US" altLang="ja-JP" sz="1200" dirty="0">
                <a:solidFill>
                  <a:prstClr val="black"/>
                </a:solidFill>
                <a:latin typeface="HGPｺﾞｼｯｸM" panose="020B0600000000000000" pitchFamily="50" charset="-128"/>
                <a:ea typeface="HGPｺﾞｼｯｸM" panose="020B0600000000000000" pitchFamily="50" charset="-128"/>
              </a:rPr>
              <a:t>65</a:t>
            </a:r>
            <a:r>
              <a:rPr lang="ja-JP" altLang="en-US" sz="1200" dirty="0">
                <a:solidFill>
                  <a:prstClr val="black"/>
                </a:solidFill>
                <a:latin typeface="HGPｺﾞｼｯｸM" panose="020B0600000000000000" pitchFamily="50" charset="-128"/>
                <a:ea typeface="HGPｺﾞｼｯｸM" panose="020B0600000000000000" pitchFamily="50" charset="-128"/>
              </a:rPr>
              <a:t>人（うち女性</a:t>
            </a:r>
            <a:r>
              <a:rPr lang="en-US" altLang="ja-JP" sz="1200" dirty="0">
                <a:solidFill>
                  <a:prstClr val="black"/>
                </a:solidFill>
                <a:latin typeface="HGPｺﾞｼｯｸM" panose="020B0600000000000000" pitchFamily="50" charset="-128"/>
                <a:ea typeface="HGPｺﾞｼｯｸM" panose="020B0600000000000000" pitchFamily="50" charset="-128"/>
              </a:rPr>
              <a:t>29</a:t>
            </a:r>
            <a:r>
              <a:rPr lang="ja-JP" altLang="en-US" sz="1200" dirty="0">
                <a:solidFill>
                  <a:prstClr val="black"/>
                </a:solidFill>
                <a:latin typeface="HGPｺﾞｼｯｸM" panose="020B0600000000000000" pitchFamily="50" charset="-128"/>
                <a:ea typeface="HGPｺﾞｼｯｸM" panose="020B0600000000000000" pitchFamily="50" charset="-128"/>
              </a:rPr>
              <a:t>人）</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None/>
            </a:pPr>
            <a:r>
              <a:rPr lang="ja-JP" altLang="en-US" sz="1200" dirty="0">
                <a:solidFill>
                  <a:prstClr val="black"/>
                </a:solidFill>
                <a:latin typeface="HGPｺﾞｼｯｸM" panose="020B0600000000000000" pitchFamily="50" charset="-128"/>
                <a:ea typeface="HGPｺﾞｼｯｸM" panose="020B0600000000000000" pitchFamily="50" charset="-128"/>
              </a:rPr>
              <a:t>主な事業：オフィス用品購買システムのコンサルティング、オフィス家具等の販売等</a:t>
            </a:r>
            <a:endParaRPr lang="en-US" altLang="ja-JP" sz="1200" dirty="0">
              <a:solidFill>
                <a:prstClr val="black"/>
              </a:solidFill>
              <a:latin typeface="HGPｺﾞｼｯｸM" panose="020B0600000000000000" pitchFamily="50" charset="-128"/>
              <a:ea typeface="HGPｺﾞｼｯｸM" panose="020B0600000000000000" pitchFamily="50" charset="-128"/>
            </a:endParaRPr>
          </a:p>
          <a:p>
            <a:pPr marL="0" indent="0">
              <a:spcBef>
                <a:spcPts val="0"/>
              </a:spcBef>
              <a:buNone/>
            </a:pPr>
            <a:r>
              <a:rPr lang="en-US" altLang="ja-JP" sz="1200" dirty="0">
                <a:solidFill>
                  <a:prstClr val="black"/>
                </a:solidFill>
                <a:latin typeface="HGPｺﾞｼｯｸM" panose="020B0600000000000000" pitchFamily="50" charset="-128"/>
                <a:ea typeface="HGPｺﾞｼｯｸM" panose="020B0600000000000000" pitchFamily="50" charset="-128"/>
              </a:rPr>
              <a:t>2025</a:t>
            </a:r>
            <a:r>
              <a:rPr lang="ja-JP" altLang="en-US" sz="1200" dirty="0">
                <a:solidFill>
                  <a:prstClr val="black"/>
                </a:solidFill>
                <a:latin typeface="HGPｺﾞｼｯｸM" panose="020B0600000000000000" pitchFamily="50" charset="-128"/>
                <a:ea typeface="HGPｺﾞｼｯｸM" panose="020B0600000000000000" pitchFamily="50" charset="-128"/>
              </a:rPr>
              <a:t>年度「あいち女性輝きカンパニー」優良企業表彰　優秀賞（一般の部）</a:t>
            </a:r>
            <a:endParaRPr lang="en-US" altLang="ja-JP" sz="1200" dirty="0">
              <a:solidFill>
                <a:prstClr val="black"/>
              </a:solidFill>
              <a:latin typeface="HGPｺﾞｼｯｸM" panose="020B0600000000000000" pitchFamily="50" charset="-128"/>
              <a:ea typeface="HGPｺﾞｼｯｸM" panose="020B0600000000000000" pitchFamily="50" charset="-128"/>
            </a:endParaRPr>
          </a:p>
        </p:txBody>
      </p:sp>
      <p:sp>
        <p:nvSpPr>
          <p:cNvPr id="11" name="テキスト ボックス 10">
            <a:extLst>
              <a:ext uri="{FF2B5EF4-FFF2-40B4-BE49-F238E27FC236}">
                <a16:creationId xmlns:a16="http://schemas.microsoft.com/office/drawing/2014/main" id="{5A839B02-67F6-FCBB-376D-D0082EA8B08E}"/>
              </a:ext>
            </a:extLst>
          </p:cNvPr>
          <p:cNvSpPr txBox="1"/>
          <p:nvPr/>
        </p:nvSpPr>
        <p:spPr>
          <a:xfrm>
            <a:off x="343070" y="780735"/>
            <a:ext cx="9425465" cy="646331"/>
          </a:xfrm>
          <a:prstGeom prst="rect">
            <a:avLst/>
          </a:prstGeom>
          <a:noFill/>
        </p:spPr>
        <p:txBody>
          <a:bodyPr wrap="square" rtlCol="0">
            <a:spAutoFit/>
          </a:bodyPr>
          <a:lstStyle/>
          <a:p>
            <a:r>
              <a:rPr lang="ja-JP" altLang="en-US" b="1" dirty="0"/>
              <a:t>人と空間のチカラで未来を変える！</a:t>
            </a:r>
            <a:br>
              <a:rPr lang="ja-JP" altLang="en-US" b="1" dirty="0"/>
            </a:br>
            <a:endParaRPr kumimoji="1" lang="ja-JP" altLang="en-US" b="1" dirty="0"/>
          </a:p>
        </p:txBody>
      </p:sp>
      <p:pic>
        <p:nvPicPr>
          <p:cNvPr id="4" name="図 3">
            <a:extLst>
              <a:ext uri="{FF2B5EF4-FFF2-40B4-BE49-F238E27FC236}">
                <a16:creationId xmlns:a16="http://schemas.microsoft.com/office/drawing/2014/main" id="{7CCB89ED-CB4F-EF2B-378C-E91D0A8CA786}"/>
              </a:ext>
            </a:extLst>
          </p:cNvPr>
          <p:cNvPicPr>
            <a:picLocks noChangeAspect="1"/>
          </p:cNvPicPr>
          <p:nvPr/>
        </p:nvPicPr>
        <p:blipFill>
          <a:blip r:embed="rId3"/>
          <a:stretch>
            <a:fillRect/>
          </a:stretch>
        </p:blipFill>
        <p:spPr>
          <a:xfrm>
            <a:off x="34185" y="105004"/>
            <a:ext cx="512108" cy="487722"/>
          </a:xfrm>
          <a:prstGeom prst="rect">
            <a:avLst/>
          </a:prstGeom>
        </p:spPr>
      </p:pic>
      <p:pic>
        <p:nvPicPr>
          <p:cNvPr id="5" name="図 4">
            <a:extLst>
              <a:ext uri="{FF2B5EF4-FFF2-40B4-BE49-F238E27FC236}">
                <a16:creationId xmlns:a16="http://schemas.microsoft.com/office/drawing/2014/main" id="{7B6EA661-6D65-CF8F-2193-10CF84BC5596}"/>
              </a:ext>
            </a:extLst>
          </p:cNvPr>
          <p:cNvPicPr>
            <a:picLocks noChangeAspect="1"/>
          </p:cNvPicPr>
          <p:nvPr/>
        </p:nvPicPr>
        <p:blipFill>
          <a:blip r:embed="rId4"/>
          <a:stretch>
            <a:fillRect/>
          </a:stretch>
        </p:blipFill>
        <p:spPr>
          <a:xfrm>
            <a:off x="559563" y="81578"/>
            <a:ext cx="512108" cy="512108"/>
          </a:xfrm>
          <a:prstGeom prst="rect">
            <a:avLst/>
          </a:prstGeom>
        </p:spPr>
      </p:pic>
      <p:sp>
        <p:nvSpPr>
          <p:cNvPr id="6" name="四角形: 角を丸くする 5">
            <a:extLst>
              <a:ext uri="{FF2B5EF4-FFF2-40B4-BE49-F238E27FC236}">
                <a16:creationId xmlns:a16="http://schemas.microsoft.com/office/drawing/2014/main" id="{42E2BBE3-73D7-AD44-D2F9-EDB85B7ED37D}"/>
              </a:ext>
            </a:extLst>
          </p:cNvPr>
          <p:cNvSpPr/>
          <p:nvPr/>
        </p:nvSpPr>
        <p:spPr>
          <a:xfrm>
            <a:off x="265258" y="1178750"/>
            <a:ext cx="9375484" cy="108688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女性が働きやすい環境を考える組織や働き方を見直す機会がない</a:t>
            </a:r>
            <a:endParaRPr lang="en-US" altLang="ja-JP" dirty="0"/>
          </a:p>
          <a:p>
            <a:pPr algn="ctr"/>
            <a:r>
              <a:rPr lang="ja-JP" altLang="en-US" dirty="0"/>
              <a:t>残業時間への意識が低い、有給休暇の取得率も悪い</a:t>
            </a:r>
            <a:endParaRPr lang="en-US" altLang="ja-JP" dirty="0"/>
          </a:p>
        </p:txBody>
      </p:sp>
      <p:sp>
        <p:nvSpPr>
          <p:cNvPr id="7" name="四角形: 角を丸くする 6">
            <a:extLst>
              <a:ext uri="{FF2B5EF4-FFF2-40B4-BE49-F238E27FC236}">
                <a16:creationId xmlns:a16="http://schemas.microsoft.com/office/drawing/2014/main" id="{9FEBB271-184C-80C5-E083-83938936E937}"/>
              </a:ext>
            </a:extLst>
          </p:cNvPr>
          <p:cNvSpPr/>
          <p:nvPr/>
        </p:nvSpPr>
        <p:spPr>
          <a:xfrm>
            <a:off x="265258" y="2489758"/>
            <a:ext cx="3393056" cy="79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dirty="0"/>
              <a:t>“人”を中心とした改革に</a:t>
            </a:r>
            <a:endParaRPr lang="en-US" altLang="ja-JP" dirty="0"/>
          </a:p>
          <a:p>
            <a:pPr algn="ctr"/>
            <a:r>
              <a:rPr lang="ja-JP" altLang="en-US" dirty="0"/>
              <a:t>取り組み</a:t>
            </a:r>
            <a:endParaRPr lang="en-US" altLang="ja-JP" dirty="0"/>
          </a:p>
        </p:txBody>
      </p:sp>
      <p:sp>
        <p:nvSpPr>
          <p:cNvPr id="8" name="四角形: 角を丸くする 7">
            <a:extLst>
              <a:ext uri="{FF2B5EF4-FFF2-40B4-BE49-F238E27FC236}">
                <a16:creationId xmlns:a16="http://schemas.microsoft.com/office/drawing/2014/main" id="{7E6EA6FD-5110-83E3-2F6E-9757389DEFEE}"/>
              </a:ext>
            </a:extLst>
          </p:cNvPr>
          <p:cNvSpPr/>
          <p:nvPr/>
        </p:nvSpPr>
        <p:spPr>
          <a:xfrm>
            <a:off x="290239" y="4862904"/>
            <a:ext cx="6539701" cy="154369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000" dirty="0"/>
              <a:t>女性管理職比率</a:t>
            </a:r>
            <a:r>
              <a:rPr lang="en-US" altLang="ja-JP" sz="2000" dirty="0"/>
              <a:t>40</a:t>
            </a:r>
            <a:r>
              <a:rPr lang="ja-JP" altLang="en-US" sz="2000" dirty="0"/>
              <a:t>％</a:t>
            </a:r>
            <a:endParaRPr lang="en-US" altLang="ja-JP" sz="2000" dirty="0"/>
          </a:p>
          <a:p>
            <a:pPr algn="ctr"/>
            <a:r>
              <a:rPr lang="ja-JP" altLang="en-US" sz="2000" dirty="0"/>
              <a:t>採用の募集人数が</a:t>
            </a:r>
            <a:r>
              <a:rPr lang="en-US" altLang="ja-JP" sz="2000" dirty="0"/>
              <a:t>10</a:t>
            </a:r>
            <a:r>
              <a:rPr lang="ja-JP" altLang="en-US" sz="2000" dirty="0"/>
              <a:t>倍以上</a:t>
            </a:r>
            <a:r>
              <a:rPr lang="en-US" altLang="ja-JP" sz="2000" dirty="0"/>
              <a:t>(40→400</a:t>
            </a:r>
            <a:r>
              <a:rPr lang="ja-JP" altLang="en-US" sz="2000" dirty="0"/>
              <a:t>名）に増</a:t>
            </a:r>
            <a:endParaRPr lang="en-US" altLang="ja-JP" sz="2000" dirty="0"/>
          </a:p>
          <a:p>
            <a:pPr algn="ctr"/>
            <a:r>
              <a:rPr lang="ja-JP" altLang="en-US" sz="2000" dirty="0"/>
              <a:t>残業時間は</a:t>
            </a:r>
            <a:r>
              <a:rPr lang="en-US" altLang="ja-JP" sz="2000" dirty="0"/>
              <a:t>10</a:t>
            </a:r>
            <a:r>
              <a:rPr lang="ja-JP" altLang="en-US" sz="2000" dirty="0"/>
              <a:t>％減少、有給取得率は増加</a:t>
            </a:r>
            <a:endParaRPr lang="en-US" altLang="ja-JP" sz="2000" dirty="0"/>
          </a:p>
        </p:txBody>
      </p:sp>
      <p:sp>
        <p:nvSpPr>
          <p:cNvPr id="9" name="矢印: 下 8">
            <a:extLst>
              <a:ext uri="{FF2B5EF4-FFF2-40B4-BE49-F238E27FC236}">
                <a16:creationId xmlns:a16="http://schemas.microsoft.com/office/drawing/2014/main" id="{BFB4869D-2212-5FB8-D994-D350F5AD830B}"/>
              </a:ext>
            </a:extLst>
          </p:cNvPr>
          <p:cNvSpPr/>
          <p:nvPr/>
        </p:nvSpPr>
        <p:spPr>
          <a:xfrm>
            <a:off x="1751885" y="2123855"/>
            <a:ext cx="495055" cy="45005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61979C6D-23B9-3631-2B21-5811F75D7407}"/>
              </a:ext>
            </a:extLst>
          </p:cNvPr>
          <p:cNvSpPr txBox="1"/>
          <p:nvPr/>
        </p:nvSpPr>
        <p:spPr>
          <a:xfrm>
            <a:off x="3834321" y="2460665"/>
            <a:ext cx="5900861" cy="923330"/>
          </a:xfrm>
          <a:prstGeom prst="rect">
            <a:avLst/>
          </a:prstGeom>
          <a:noFill/>
        </p:spPr>
        <p:txBody>
          <a:bodyPr wrap="square" rtlCol="0">
            <a:spAutoFit/>
          </a:bodyPr>
          <a:lstStyle/>
          <a:p>
            <a:r>
              <a:rPr lang="ja-JP" altLang="en-US" dirty="0"/>
              <a:t>① 「未来企画室」を設立</a:t>
            </a:r>
            <a:endParaRPr lang="en-US" altLang="ja-JP" dirty="0"/>
          </a:p>
          <a:p>
            <a:r>
              <a:rPr lang="ja-JP" altLang="en-US" dirty="0"/>
              <a:t>②柔軟な働き方</a:t>
            </a:r>
          </a:p>
          <a:p>
            <a:r>
              <a:rPr lang="ja-JP" altLang="en-US" dirty="0"/>
              <a:t>③誰もがイキイキ働ける空間づくり</a:t>
            </a:r>
          </a:p>
        </p:txBody>
      </p:sp>
      <p:sp>
        <p:nvSpPr>
          <p:cNvPr id="21" name="テキスト ボックス 20">
            <a:extLst>
              <a:ext uri="{FF2B5EF4-FFF2-40B4-BE49-F238E27FC236}">
                <a16:creationId xmlns:a16="http://schemas.microsoft.com/office/drawing/2014/main" id="{4F03BB38-0405-A4B6-2011-910CA563CD25}"/>
              </a:ext>
            </a:extLst>
          </p:cNvPr>
          <p:cNvSpPr txBox="1"/>
          <p:nvPr/>
        </p:nvSpPr>
        <p:spPr>
          <a:xfrm>
            <a:off x="3812006" y="3681564"/>
            <a:ext cx="5749461" cy="1200329"/>
          </a:xfrm>
          <a:prstGeom prst="rect">
            <a:avLst/>
          </a:prstGeom>
          <a:noFill/>
        </p:spPr>
        <p:txBody>
          <a:bodyPr wrap="square" rtlCol="0">
            <a:spAutoFit/>
          </a:bodyPr>
          <a:lstStyle/>
          <a:p>
            <a:pPr fontAlgn="t">
              <a:buNone/>
            </a:pPr>
            <a:r>
              <a:rPr lang="ja-JP" altLang="en-US" dirty="0">
                <a:latin typeface="Segoe UI" panose="020B0502040204020203" pitchFamily="34" charset="0"/>
              </a:rPr>
              <a:t>①「働く人」そのものを大切にする</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②互いを尊重し合う文化</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→人の力と多様性を活かした</a:t>
            </a:r>
            <a:endParaRPr lang="en-US" altLang="ja-JP" dirty="0">
              <a:latin typeface="Segoe UI" panose="020B0502040204020203" pitchFamily="34" charset="0"/>
            </a:endParaRPr>
          </a:p>
          <a:p>
            <a:pPr fontAlgn="t">
              <a:buNone/>
            </a:pPr>
            <a:r>
              <a:rPr lang="ja-JP" altLang="en-US" dirty="0">
                <a:latin typeface="Segoe UI" panose="020B0502040204020203" pitchFamily="34" charset="0"/>
              </a:rPr>
              <a:t>　職場づくり</a:t>
            </a:r>
            <a:endParaRPr lang="en-US" altLang="ja-JP" dirty="0">
              <a:latin typeface="Segoe UI" panose="020B0502040204020203" pitchFamily="34" charset="0"/>
            </a:endParaRPr>
          </a:p>
        </p:txBody>
      </p:sp>
      <p:sp>
        <p:nvSpPr>
          <p:cNvPr id="25" name="加算記号 24">
            <a:extLst>
              <a:ext uri="{FF2B5EF4-FFF2-40B4-BE49-F238E27FC236}">
                <a16:creationId xmlns:a16="http://schemas.microsoft.com/office/drawing/2014/main" id="{A309EF45-1E03-75DB-710F-890E3570289F}"/>
              </a:ext>
            </a:extLst>
          </p:cNvPr>
          <p:cNvSpPr/>
          <p:nvPr/>
        </p:nvSpPr>
        <p:spPr>
          <a:xfrm>
            <a:off x="1717295" y="3230581"/>
            <a:ext cx="585065" cy="558459"/>
          </a:xfrm>
          <a:prstGeom prst="mathPlu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CFC3D775-FFE4-1B7F-DE2B-CEEF5404F986}"/>
              </a:ext>
            </a:extLst>
          </p:cNvPr>
          <p:cNvPicPr>
            <a:picLocks noChangeAspect="1"/>
          </p:cNvPicPr>
          <p:nvPr/>
        </p:nvPicPr>
        <p:blipFill>
          <a:blip r:embed="rId5"/>
          <a:srcRect l="6144" t="6675" r="4467"/>
          <a:stretch>
            <a:fillRect/>
          </a:stretch>
        </p:blipFill>
        <p:spPr>
          <a:xfrm>
            <a:off x="7653300" y="3291240"/>
            <a:ext cx="1871427" cy="1937960"/>
          </a:xfrm>
          <a:prstGeom prst="rect">
            <a:avLst/>
          </a:prstGeom>
        </p:spPr>
      </p:pic>
      <p:pic>
        <p:nvPicPr>
          <p:cNvPr id="2" name="図 1">
            <a:extLst>
              <a:ext uri="{FF2B5EF4-FFF2-40B4-BE49-F238E27FC236}">
                <a16:creationId xmlns:a16="http://schemas.microsoft.com/office/drawing/2014/main" id="{999BCA89-9598-35B6-9EDE-0F81DFED7F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9499" y="79639"/>
            <a:ext cx="419021" cy="513087"/>
          </a:xfrm>
          <a:prstGeom prst="rect">
            <a:avLst/>
          </a:prstGeom>
        </p:spPr>
      </p:pic>
    </p:spTree>
    <p:extLst>
      <p:ext uri="{BB962C8B-B14F-4D97-AF65-F5344CB8AC3E}">
        <p14:creationId xmlns:p14="http://schemas.microsoft.com/office/powerpoint/2010/main" val="968261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EDC20-9E77-5512-5403-441F2C034ED7}"/>
            </a:ext>
          </a:extLst>
        </p:cNvPr>
        <p:cNvGrpSpPr/>
        <p:nvPr/>
      </p:nvGrpSpPr>
      <p:grpSpPr>
        <a:xfrm>
          <a:off x="0" y="0"/>
          <a:ext cx="0" cy="0"/>
          <a:chOff x="0" y="0"/>
          <a:chExt cx="0" cy="0"/>
        </a:xfrm>
      </p:grpSpPr>
      <p:sp>
        <p:nvSpPr>
          <p:cNvPr id="7" name="スライド番号プレースホルダー 1">
            <a:extLst>
              <a:ext uri="{FF2B5EF4-FFF2-40B4-BE49-F238E27FC236}">
                <a16:creationId xmlns:a16="http://schemas.microsoft.com/office/drawing/2014/main" id="{C7EBB6C9-A8F1-9B00-BCA5-8F6292E5E717}"/>
              </a:ext>
            </a:extLst>
          </p:cNvPr>
          <p:cNvSpPr>
            <a:spLocks noGrp="1"/>
          </p:cNvSpPr>
          <p:nvPr>
            <p:ph type="sldNum" sz="quarter" idx="12"/>
          </p:nvPr>
        </p:nvSpPr>
        <p:spPr>
          <a:xfrm>
            <a:off x="9318731" y="6341947"/>
            <a:ext cx="587269" cy="365125"/>
          </a:xfrm>
        </p:spPr>
        <p:txBody>
          <a:bodyPr/>
          <a:lstStyle/>
          <a:p>
            <a:fld id="{C4CC17EB-06DE-4DDF-974E-408DE1A5E8EF}" type="slidenum">
              <a:rPr lang="ja-JP" altLang="en-US" smtClean="0">
                <a:solidFill>
                  <a:prstClr val="black"/>
                </a:solidFill>
              </a:rPr>
              <a:pPr/>
              <a:t>3</a:t>
            </a:fld>
            <a:endParaRPr lang="ja-JP" altLang="en-US" dirty="0">
              <a:solidFill>
                <a:prstClr val="black"/>
              </a:solidFill>
            </a:endParaRPr>
          </a:p>
        </p:txBody>
      </p:sp>
      <p:sp>
        <p:nvSpPr>
          <p:cNvPr id="8" name="テキスト ボックス 1">
            <a:extLst>
              <a:ext uri="{FF2B5EF4-FFF2-40B4-BE49-F238E27FC236}">
                <a16:creationId xmlns:a16="http://schemas.microsoft.com/office/drawing/2014/main" id="{D1B17623-BB4D-77FD-9280-DF99A9EB30F6}"/>
              </a:ext>
            </a:extLst>
          </p:cNvPr>
          <p:cNvSpPr txBox="1"/>
          <p:nvPr/>
        </p:nvSpPr>
        <p:spPr>
          <a:xfrm>
            <a:off x="0" y="150928"/>
            <a:ext cx="990600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r>
              <a:rPr lang="ja-JP" altLang="en-US" b="1" dirty="0"/>
              <a:t>愛知県の生産年齢人口の減少</a:t>
            </a:r>
            <a:endParaRPr lang="ja-JP" altLang="en-US" b="1" dirty="0">
              <a:latin typeface="ＤＨＰ特太ゴシック体" panose="020B0500000000000000" pitchFamily="50" charset="-128"/>
              <a:ea typeface="ＤＨＰ特太ゴシック体" panose="020B0500000000000000" pitchFamily="50" charset="-128"/>
            </a:endParaRPr>
          </a:p>
        </p:txBody>
      </p:sp>
      <p:graphicFrame>
        <p:nvGraphicFramePr>
          <p:cNvPr id="10" name="グラフ 9">
            <a:extLst>
              <a:ext uri="{FF2B5EF4-FFF2-40B4-BE49-F238E27FC236}">
                <a16:creationId xmlns:a16="http://schemas.microsoft.com/office/drawing/2014/main" id="{DECE6C0B-FEF6-46E0-BEAB-3524ABCC1F82}"/>
              </a:ext>
            </a:extLst>
          </p:cNvPr>
          <p:cNvGraphicFramePr>
            <a:graphicFrameLocks/>
          </p:cNvGraphicFramePr>
          <p:nvPr>
            <p:extLst>
              <p:ext uri="{D42A27DB-BD31-4B8C-83A1-F6EECF244321}">
                <p14:modId xmlns:p14="http://schemas.microsoft.com/office/powerpoint/2010/main" val="761772499"/>
              </p:ext>
            </p:extLst>
          </p:nvPr>
        </p:nvGraphicFramePr>
        <p:xfrm>
          <a:off x="902550" y="1066237"/>
          <a:ext cx="8100900" cy="5513113"/>
        </p:xfrm>
        <a:graphic>
          <a:graphicData uri="http://schemas.openxmlformats.org/drawingml/2006/chart">
            <c:chart xmlns:c="http://schemas.openxmlformats.org/drawingml/2006/chart" xmlns:r="http://schemas.openxmlformats.org/officeDocument/2006/relationships" r:id="rId3"/>
          </a:graphicData>
        </a:graphic>
      </p:graphicFrame>
      <p:sp>
        <p:nvSpPr>
          <p:cNvPr id="19" name="正方形/長方形 18">
            <a:extLst>
              <a:ext uri="{FF2B5EF4-FFF2-40B4-BE49-F238E27FC236}">
                <a16:creationId xmlns:a16="http://schemas.microsoft.com/office/drawing/2014/main" id="{949B81B6-A59B-885A-76E6-F7924BE31340}"/>
              </a:ext>
            </a:extLst>
          </p:cNvPr>
          <p:cNvSpPr/>
          <p:nvPr/>
        </p:nvSpPr>
        <p:spPr>
          <a:xfrm>
            <a:off x="4232920" y="6426714"/>
            <a:ext cx="5290347" cy="527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ja-JP" altLang="en-US" sz="1000" dirty="0">
                <a:solidFill>
                  <a:schemeClr val="tx1"/>
                </a:solidFill>
                <a:latin typeface="ＭＳ Ｐ明朝" panose="02020600040205080304" pitchFamily="18" charset="-128"/>
                <a:ea typeface="ＭＳ Ｐ明朝" panose="02020600040205080304" pitchFamily="18" charset="-128"/>
                <a:cs typeface="ＭＳ Ｐゴシック"/>
              </a:rPr>
              <a:t>資料：国立社会保障・人口問題研究所「日本の地域別将来推計人口　令和５（</a:t>
            </a:r>
            <a:r>
              <a:rPr lang="en-US" altLang="ja-JP" sz="1000" dirty="0">
                <a:solidFill>
                  <a:schemeClr val="tx1"/>
                </a:solidFill>
                <a:latin typeface="ＭＳ Ｐ明朝" panose="02020600040205080304" pitchFamily="18" charset="-128"/>
                <a:ea typeface="ＭＳ Ｐ明朝" panose="02020600040205080304" pitchFamily="18" charset="-128"/>
                <a:cs typeface="ＭＳ Ｐゴシック"/>
              </a:rPr>
              <a:t>2023</a:t>
            </a:r>
            <a:r>
              <a:rPr lang="ja-JP" altLang="en-US" sz="1000" dirty="0">
                <a:solidFill>
                  <a:schemeClr val="tx1"/>
                </a:solidFill>
                <a:latin typeface="ＭＳ Ｐ明朝" panose="02020600040205080304" pitchFamily="18" charset="-128"/>
                <a:ea typeface="ＭＳ Ｐ明朝" panose="02020600040205080304" pitchFamily="18" charset="-128"/>
                <a:cs typeface="ＭＳ Ｐゴシック"/>
              </a:rPr>
              <a:t>）年推計」</a:t>
            </a:r>
          </a:p>
          <a:p>
            <a:pPr algn="ctr"/>
            <a:endParaRPr kumimoji="1" lang="ja-JP" altLang="en-US" sz="1200" dirty="0">
              <a:solidFill>
                <a:schemeClr val="tx1"/>
              </a:solidFill>
            </a:endParaRPr>
          </a:p>
        </p:txBody>
      </p:sp>
      <p:sp>
        <p:nvSpPr>
          <p:cNvPr id="20" name="右矢印 2">
            <a:extLst>
              <a:ext uri="{FF2B5EF4-FFF2-40B4-BE49-F238E27FC236}">
                <a16:creationId xmlns:a16="http://schemas.microsoft.com/office/drawing/2014/main" id="{E770248E-50B4-B519-94E2-460433349F34}"/>
              </a:ext>
            </a:extLst>
          </p:cNvPr>
          <p:cNvSpPr/>
          <p:nvPr/>
        </p:nvSpPr>
        <p:spPr>
          <a:xfrm rot="337316">
            <a:off x="2940862" y="4498966"/>
            <a:ext cx="4410490" cy="483733"/>
          </a:xfrm>
          <a:prstGeom prst="rightArrow">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sz="1400" b="1" spc="-150" dirty="0">
                <a:solidFill>
                  <a:srgbClr val="26968B"/>
                </a:solidFill>
                <a:latin typeface="メイリオ" pitchFamily="50" charset="-128"/>
                <a:ea typeface="メイリオ" pitchFamily="50" charset="-128"/>
                <a:cs typeface="メイリオ" pitchFamily="50" charset="-128"/>
              </a:rPr>
              <a:t>「働き手」が減少</a:t>
            </a:r>
          </a:p>
        </p:txBody>
      </p:sp>
      <p:sp>
        <p:nvSpPr>
          <p:cNvPr id="21" name="正方形/長方形 20">
            <a:extLst>
              <a:ext uri="{FF2B5EF4-FFF2-40B4-BE49-F238E27FC236}">
                <a16:creationId xmlns:a16="http://schemas.microsoft.com/office/drawing/2014/main" id="{A02964E1-CF68-ADAB-4D1D-62700A1A4CD4}"/>
              </a:ext>
            </a:extLst>
          </p:cNvPr>
          <p:cNvSpPr/>
          <p:nvPr/>
        </p:nvSpPr>
        <p:spPr>
          <a:xfrm>
            <a:off x="1718964" y="977536"/>
            <a:ext cx="6468072" cy="4712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800" dirty="0">
                <a:solidFill>
                  <a:sysClr val="windowText" lastClr="000000"/>
                </a:solidFill>
              </a:rPr>
              <a:t>本県人口の長期的見通し</a:t>
            </a:r>
            <a:endParaRPr lang="ja-JP" sz="1800" dirty="0">
              <a:solidFill>
                <a:sysClr val="windowText" lastClr="000000"/>
              </a:solidFill>
            </a:endParaRPr>
          </a:p>
        </p:txBody>
      </p:sp>
    </p:spTree>
    <p:extLst>
      <p:ext uri="{BB962C8B-B14F-4D97-AF65-F5344CB8AC3E}">
        <p14:creationId xmlns:p14="http://schemas.microsoft.com/office/powerpoint/2010/main" val="3021482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556146" y="6448252"/>
            <a:ext cx="2311400" cy="365125"/>
          </a:xfrm>
        </p:spPr>
        <p:txBody>
          <a:bodyPr/>
          <a:lstStyle/>
          <a:p>
            <a:pPr algn="r"/>
            <a:fld id="{1E5B2056-F6BF-4F40-973F-3BFE5AAB1AE0}" type="slidenum">
              <a:rPr lang="ja-JP" altLang="en-US" sz="1400" smtClean="0">
                <a:solidFill>
                  <a:prstClr val="black"/>
                </a:solidFill>
              </a:rPr>
              <a:pPr algn="r"/>
              <a:t>39</a:t>
            </a:fld>
            <a:endParaRPr lang="ja-JP" altLang="en-US" sz="1400" dirty="0">
              <a:solidFill>
                <a:prstClr val="black"/>
              </a:solidFill>
            </a:endParaRPr>
          </a:p>
        </p:txBody>
      </p:sp>
      <p:sp>
        <p:nvSpPr>
          <p:cNvPr id="4" name="テキスト ボックス 3"/>
          <p:cNvSpPr txBox="1"/>
          <p:nvPr/>
        </p:nvSpPr>
        <p:spPr>
          <a:xfrm>
            <a:off x="6201139" y="5085185"/>
            <a:ext cx="184731" cy="369332"/>
          </a:xfrm>
          <a:prstGeom prst="rect">
            <a:avLst/>
          </a:prstGeom>
          <a:noFill/>
        </p:spPr>
        <p:txBody>
          <a:bodyPr wrap="none" rtlCol="0">
            <a:spAutoFit/>
          </a:bodyPr>
          <a:lstStyle/>
          <a:p>
            <a:endParaRPr kumimoji="1" lang="ja-JP" altLang="en-US" dirty="0"/>
          </a:p>
        </p:txBody>
      </p:sp>
      <p:sp>
        <p:nvSpPr>
          <p:cNvPr id="20" name="コンテンツ プレースホルダー 2"/>
          <p:cNvSpPr txBox="1">
            <a:spLocks/>
          </p:cNvSpPr>
          <p:nvPr/>
        </p:nvSpPr>
        <p:spPr>
          <a:xfrm>
            <a:off x="767535" y="2888940"/>
            <a:ext cx="8775975" cy="1755195"/>
          </a:xfrm>
          <a:prstGeom prst="rect">
            <a:avLst/>
          </a:prstGeom>
          <a:no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ja-JP" altLang="en-US" sz="2400" b="1" dirty="0">
                <a:solidFill>
                  <a:prstClr val="black"/>
                </a:solidFill>
                <a:latin typeface="+mn-ea"/>
              </a:rPr>
              <a:t>～ 愛知県では、女性の活躍促進に向けた取組を通じ、</a:t>
            </a:r>
            <a:endParaRPr lang="en-US" altLang="ja-JP" sz="2400" b="1" dirty="0">
              <a:solidFill>
                <a:prstClr val="black"/>
              </a:solidFill>
              <a:latin typeface="+mn-ea"/>
            </a:endParaRPr>
          </a:p>
          <a:p>
            <a:pPr marL="0" indent="0">
              <a:buFont typeface="Arial" panose="020B0604020202020204" pitchFamily="34" charset="0"/>
              <a:buNone/>
            </a:pPr>
            <a:r>
              <a:rPr lang="ja-JP" altLang="en-US" sz="2400" b="1" dirty="0">
                <a:solidFill>
                  <a:prstClr val="black"/>
                </a:solidFill>
                <a:latin typeface="+mn-ea"/>
              </a:rPr>
              <a:t>「女性が元気に働き続けられる愛知」の実現を目指します ～</a:t>
            </a:r>
            <a:endParaRPr lang="en-US" altLang="ja-JP" sz="2400" b="1" dirty="0">
              <a:solidFill>
                <a:prstClr val="black"/>
              </a:solidFill>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1759512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A5A05A7F-8CE3-4109-9362-34BB9F9E23C9}" type="slidenum">
              <a:rPr lang="ja-JP" altLang="en-US" smtClean="0"/>
              <a:pPr>
                <a:defRPr/>
              </a:pPr>
              <a:t>4</a:t>
            </a:fld>
            <a:endParaRPr lang="ja-JP" altLang="en-US" dirty="0"/>
          </a:p>
        </p:txBody>
      </p:sp>
      <p:sp>
        <p:nvSpPr>
          <p:cNvPr id="13" name="コンテンツ プレースホルダ 2"/>
          <p:cNvSpPr txBox="1">
            <a:spLocks/>
          </p:cNvSpPr>
          <p:nvPr/>
        </p:nvSpPr>
        <p:spPr>
          <a:xfrm>
            <a:off x="6618185" y="6399330"/>
            <a:ext cx="2886321" cy="2700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fontAlgn="auto">
              <a:lnSpc>
                <a:spcPts val="1200"/>
              </a:lnSpc>
              <a:spcAft>
                <a:spcPts val="0"/>
              </a:spcAft>
              <a:buFont typeface="Arial" charset="0"/>
              <a:buNone/>
              <a:defRPr/>
            </a:pPr>
            <a:r>
              <a:rPr lang="ja-JP" altLang="ja-JP" sz="900" kern="100" dirty="0">
                <a:latin typeface="ＭＳ Ｐ明朝" panose="02020600040205080304" pitchFamily="18" charset="-128"/>
                <a:ea typeface="ＭＳ Ｐ明朝" panose="02020600040205080304" pitchFamily="18" charset="-128"/>
                <a:cs typeface="Times New Roman"/>
              </a:rPr>
              <a:t>資料：</a:t>
            </a:r>
            <a:r>
              <a:rPr lang="ja-JP" altLang="en-US" sz="900" kern="100" dirty="0">
                <a:latin typeface="ＭＳ Ｐ明朝" panose="02020600040205080304" pitchFamily="18" charset="-128"/>
                <a:ea typeface="ＭＳ Ｐ明朝" panose="02020600040205080304" pitchFamily="18" charset="-128"/>
                <a:cs typeface="Times New Roman"/>
              </a:rPr>
              <a:t>２０</a:t>
            </a:r>
            <a:r>
              <a:rPr lang="en-US" altLang="ja-JP" sz="900" kern="100" dirty="0">
                <a:latin typeface="ＭＳ Ｐ明朝" panose="02020600040205080304" pitchFamily="18" charset="-128"/>
                <a:ea typeface="ＭＳ Ｐ明朝" panose="02020600040205080304" pitchFamily="18" charset="-128"/>
                <a:cs typeface="Times New Roman"/>
              </a:rPr>
              <a:t>22</a:t>
            </a:r>
            <a:r>
              <a:rPr lang="ja-JP" altLang="en-US" sz="900" kern="100" dirty="0">
                <a:latin typeface="ＭＳ Ｐ明朝" panose="02020600040205080304" pitchFamily="18" charset="-128"/>
                <a:ea typeface="ＭＳ Ｐ明朝" panose="02020600040205080304" pitchFamily="18" charset="-128"/>
                <a:cs typeface="Times New Roman"/>
              </a:rPr>
              <a:t>年 就業構造基本調査</a:t>
            </a:r>
            <a:endParaRPr lang="ja-JP" altLang="ja-JP" sz="900" kern="100" dirty="0">
              <a:latin typeface="ＭＳ Ｐ明朝" panose="02020600040205080304" pitchFamily="18" charset="-128"/>
              <a:ea typeface="ＭＳ Ｐ明朝" panose="02020600040205080304" pitchFamily="18" charset="-128"/>
              <a:cs typeface="Times New Roman"/>
            </a:endParaRPr>
          </a:p>
        </p:txBody>
      </p:sp>
      <p:sp>
        <p:nvSpPr>
          <p:cNvPr id="21" name="テキスト ボックス 1"/>
          <p:cNvSpPr txBox="1"/>
          <p:nvPr/>
        </p:nvSpPr>
        <p:spPr>
          <a:xfrm>
            <a:off x="5020" y="146481"/>
            <a:ext cx="990098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r>
              <a:rPr lang="ja-JP" altLang="en-US" dirty="0"/>
              <a:t>愛知の女性の年齢階級別有業率</a:t>
            </a:r>
          </a:p>
        </p:txBody>
      </p:sp>
      <p:graphicFrame>
        <p:nvGraphicFramePr>
          <p:cNvPr id="2" name="グラフ 1">
            <a:extLst>
              <a:ext uri="{FF2B5EF4-FFF2-40B4-BE49-F238E27FC236}">
                <a16:creationId xmlns:a16="http://schemas.microsoft.com/office/drawing/2014/main" id="{3EE44527-8524-F055-4785-C272B7A2D516}"/>
              </a:ext>
            </a:extLst>
          </p:cNvPr>
          <p:cNvGraphicFramePr/>
          <p:nvPr/>
        </p:nvGraphicFramePr>
        <p:xfrm>
          <a:off x="181980" y="818711"/>
          <a:ext cx="9181020" cy="5531962"/>
        </p:xfrm>
        <a:graphic>
          <a:graphicData uri="http://schemas.openxmlformats.org/drawingml/2006/chart">
            <c:chart xmlns:c="http://schemas.openxmlformats.org/drawingml/2006/chart" xmlns:r="http://schemas.openxmlformats.org/officeDocument/2006/relationships" r:id="rId3"/>
          </a:graphicData>
        </a:graphic>
      </p:graphicFrame>
      <p:sp>
        <p:nvSpPr>
          <p:cNvPr id="3" name="矢印: 上下 2">
            <a:extLst>
              <a:ext uri="{FF2B5EF4-FFF2-40B4-BE49-F238E27FC236}">
                <a16:creationId xmlns:a16="http://schemas.microsoft.com/office/drawing/2014/main" id="{09E5A8B3-F7FE-97A8-1E84-0B8FD60C760E}"/>
              </a:ext>
            </a:extLst>
          </p:cNvPr>
          <p:cNvSpPr/>
          <p:nvPr/>
        </p:nvSpPr>
        <p:spPr>
          <a:xfrm>
            <a:off x="3557845" y="2168861"/>
            <a:ext cx="180020" cy="54006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4088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7518285" y="6405407"/>
            <a:ext cx="2228850" cy="365125"/>
          </a:xfrm>
        </p:spPr>
        <p:txBody>
          <a:bodyPr/>
          <a:lstStyle/>
          <a:p>
            <a:pPr>
              <a:defRPr/>
            </a:pPr>
            <a:fld id="{A5A05A7F-8CE3-4109-9362-34BB9F9E23C9}" type="slidenum">
              <a:rPr lang="ja-JP" altLang="en-US" smtClean="0"/>
              <a:pPr>
                <a:defRPr/>
              </a:pPr>
              <a:t>5</a:t>
            </a:fld>
            <a:endParaRPr lang="ja-JP" altLang="en-US" dirty="0"/>
          </a:p>
        </p:txBody>
      </p:sp>
      <p:sp>
        <p:nvSpPr>
          <p:cNvPr id="13" name="コンテンツ プレースホルダ 2"/>
          <p:cNvSpPr txBox="1">
            <a:spLocks/>
          </p:cNvSpPr>
          <p:nvPr/>
        </p:nvSpPr>
        <p:spPr>
          <a:xfrm>
            <a:off x="6483170" y="6452954"/>
            <a:ext cx="2886321" cy="2700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fontAlgn="auto">
              <a:lnSpc>
                <a:spcPts val="1200"/>
              </a:lnSpc>
              <a:spcAft>
                <a:spcPts val="0"/>
              </a:spcAft>
              <a:buFont typeface="Arial" charset="0"/>
              <a:buNone/>
              <a:defRPr/>
            </a:pPr>
            <a:r>
              <a:rPr lang="ja-JP" altLang="ja-JP" sz="900" kern="100" dirty="0">
                <a:latin typeface="ＭＳ Ｐ明朝" panose="02020600040205080304" pitchFamily="18" charset="-128"/>
                <a:ea typeface="ＭＳ Ｐ明朝" panose="02020600040205080304" pitchFamily="18" charset="-128"/>
                <a:cs typeface="Times New Roman"/>
              </a:rPr>
              <a:t>資料：</a:t>
            </a:r>
            <a:r>
              <a:rPr lang="ja-JP" altLang="en-US" sz="900" kern="100" dirty="0">
                <a:latin typeface="ＭＳ Ｐ明朝" panose="02020600040205080304" pitchFamily="18" charset="-128"/>
                <a:ea typeface="ＭＳ Ｐ明朝" panose="02020600040205080304" pitchFamily="18" charset="-128"/>
                <a:cs typeface="Times New Roman"/>
              </a:rPr>
              <a:t>２０</a:t>
            </a:r>
            <a:r>
              <a:rPr lang="en-US" altLang="ja-JP" sz="900" kern="100" dirty="0">
                <a:latin typeface="ＭＳ Ｐ明朝" panose="02020600040205080304" pitchFamily="18" charset="-128"/>
                <a:ea typeface="ＭＳ Ｐ明朝" panose="02020600040205080304" pitchFamily="18" charset="-128"/>
                <a:cs typeface="Times New Roman"/>
              </a:rPr>
              <a:t>22</a:t>
            </a:r>
            <a:r>
              <a:rPr lang="ja-JP" altLang="en-US" sz="900" kern="100" dirty="0">
                <a:latin typeface="ＭＳ Ｐ明朝" panose="02020600040205080304" pitchFamily="18" charset="-128"/>
                <a:ea typeface="ＭＳ Ｐ明朝" panose="02020600040205080304" pitchFamily="18" charset="-128"/>
                <a:cs typeface="Times New Roman"/>
              </a:rPr>
              <a:t>年 就業構造基本調査</a:t>
            </a:r>
            <a:endParaRPr lang="ja-JP" altLang="ja-JP" sz="900" kern="100" dirty="0">
              <a:latin typeface="ＭＳ Ｐ明朝" panose="02020600040205080304" pitchFamily="18" charset="-128"/>
              <a:ea typeface="ＭＳ Ｐ明朝" panose="02020600040205080304" pitchFamily="18" charset="-128"/>
              <a:cs typeface="Times New Roman"/>
            </a:endParaRPr>
          </a:p>
        </p:txBody>
      </p:sp>
      <p:sp>
        <p:nvSpPr>
          <p:cNvPr id="21" name="テキスト ボックス 1"/>
          <p:cNvSpPr txBox="1"/>
          <p:nvPr/>
        </p:nvSpPr>
        <p:spPr>
          <a:xfrm>
            <a:off x="5020" y="32133"/>
            <a:ext cx="9900980" cy="540061"/>
          </a:xfrm>
          <a:prstGeom prst="rect">
            <a:avLst/>
          </a:prstGeom>
          <a:solidFill>
            <a:srgbClr val="99CC0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r>
              <a:rPr lang="ja-JP" altLang="en-US" dirty="0"/>
              <a:t>愛知の正規の職員・従業員割合（</a:t>
            </a:r>
            <a:r>
              <a:rPr lang="en-US" altLang="ja-JP" dirty="0">
                <a:latin typeface="Arial Black" panose="020B0A04020102020204" pitchFamily="34" charset="0"/>
              </a:rPr>
              <a:t>L</a:t>
            </a:r>
            <a:r>
              <a:rPr lang="ja-JP" altLang="en-US" dirty="0"/>
              <a:t>字カーブ）</a:t>
            </a:r>
          </a:p>
        </p:txBody>
      </p:sp>
      <p:sp>
        <p:nvSpPr>
          <p:cNvPr id="2" name="テキスト ボックス 1"/>
          <p:cNvSpPr txBox="1"/>
          <p:nvPr/>
        </p:nvSpPr>
        <p:spPr>
          <a:xfrm>
            <a:off x="362490" y="689560"/>
            <a:ext cx="810090" cy="276999"/>
          </a:xfrm>
          <a:prstGeom prst="rect">
            <a:avLst/>
          </a:prstGeom>
          <a:noFill/>
        </p:spPr>
        <p:txBody>
          <a:bodyPr wrap="square" rtlCol="0">
            <a:spAutoFit/>
          </a:bodyPr>
          <a:lstStyle/>
          <a:p>
            <a:r>
              <a:rPr kumimoji="1" lang="ja-JP" altLang="en-US" sz="1200" dirty="0"/>
              <a:t>（％）</a:t>
            </a:r>
          </a:p>
        </p:txBody>
      </p:sp>
      <p:sp>
        <p:nvSpPr>
          <p:cNvPr id="8" name="角丸四角形吹き出し 7"/>
          <p:cNvSpPr/>
          <p:nvPr/>
        </p:nvSpPr>
        <p:spPr>
          <a:xfrm>
            <a:off x="3152800" y="4546513"/>
            <a:ext cx="2790296" cy="900105"/>
          </a:xfrm>
          <a:prstGeom prst="wedgeRoundRectCallout">
            <a:avLst>
              <a:gd name="adj1" fmla="val -28582"/>
              <a:gd name="adj2" fmla="val -130641"/>
              <a:gd name="adj3" fmla="val 16667"/>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p>
        </p:txBody>
      </p:sp>
      <p:sp>
        <p:nvSpPr>
          <p:cNvPr id="9" name="テキスト ボックス 1"/>
          <p:cNvSpPr txBox="1"/>
          <p:nvPr/>
        </p:nvSpPr>
        <p:spPr>
          <a:xfrm>
            <a:off x="3242774" y="4670406"/>
            <a:ext cx="2700322" cy="99008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800" dirty="0"/>
              <a:t>全国に比べて、愛知県は女性の正規雇用率が低い</a:t>
            </a:r>
          </a:p>
        </p:txBody>
      </p:sp>
      <p:graphicFrame>
        <p:nvGraphicFramePr>
          <p:cNvPr id="3" name="グラフ 2">
            <a:extLst>
              <a:ext uri="{FF2B5EF4-FFF2-40B4-BE49-F238E27FC236}">
                <a16:creationId xmlns:a16="http://schemas.microsoft.com/office/drawing/2014/main" id="{8FE4FEA9-9FF7-B1AC-911C-6D3CBDD47806}"/>
              </a:ext>
            </a:extLst>
          </p:cNvPr>
          <p:cNvGraphicFramePr/>
          <p:nvPr>
            <p:extLst>
              <p:ext uri="{D42A27DB-BD31-4B8C-83A1-F6EECF244321}">
                <p14:modId xmlns:p14="http://schemas.microsoft.com/office/powerpoint/2010/main" val="1510468747"/>
              </p:ext>
            </p:extLst>
          </p:nvPr>
        </p:nvGraphicFramePr>
        <p:xfrm>
          <a:off x="362490" y="998730"/>
          <a:ext cx="8910990" cy="54066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9841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7672130" y="6461032"/>
            <a:ext cx="222885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000" i="0" u="none" strike="noStrike" kern="1200" cap="none" spc="0" normalizeH="0" baseline="0" noProof="0" smtClean="0">
                <a:ln>
                  <a:noFill/>
                </a:ln>
                <a:solidFill>
                  <a:prstClr val="black"/>
                </a:solidFill>
                <a:effectLst/>
                <a:uLnTx/>
                <a:uFillTx/>
                <a:latin typeface="游ゴシック" panose="020B0400000000000000" pitchFamily="50" charset="-128"/>
                <a:ea typeface="游ゴシック" panose="020B0400000000000000" pitchFamily="50" charset="-128"/>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ja-JP" altLang="en-US" sz="100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endParaRPr>
          </a:p>
        </p:txBody>
      </p:sp>
      <p:sp>
        <p:nvSpPr>
          <p:cNvPr id="13" name="コンテンツ プレースホルダ 2"/>
          <p:cNvSpPr txBox="1">
            <a:spLocks/>
          </p:cNvSpPr>
          <p:nvPr/>
        </p:nvSpPr>
        <p:spPr>
          <a:xfrm>
            <a:off x="5832498" y="6251208"/>
            <a:ext cx="3461583" cy="4631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r" defTabSz="914400" rtl="0" eaLnBrk="1" fontAlgn="auto" latinLnBrk="0" hangingPunct="1">
              <a:lnSpc>
                <a:spcPts val="1200"/>
              </a:lnSpc>
              <a:spcBef>
                <a:spcPts val="1000"/>
              </a:spcBef>
              <a:spcAft>
                <a:spcPts val="0"/>
              </a:spcAft>
              <a:buClrTx/>
              <a:buSzTx/>
              <a:buFont typeface="Arial" charset="0"/>
              <a:buNone/>
              <a:tabLst/>
              <a:defRPr/>
            </a:pPr>
            <a:r>
              <a:rPr kumimoji="1" lang="ja-JP" altLang="ja-JP" sz="1050" b="0" i="0" u="none" strike="noStrike" kern="1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Times New Roman"/>
              </a:rPr>
              <a:t>資料：</a:t>
            </a:r>
            <a:r>
              <a:rPr kumimoji="1" lang="ja-JP" altLang="en-US" sz="1050" b="0" i="0" u="none" strike="noStrike" kern="1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Times New Roman"/>
              </a:rPr>
              <a:t>令和７年 賃金構造基本統計調査</a:t>
            </a:r>
            <a:endParaRPr kumimoji="1" lang="en-US" altLang="ja-JP" sz="1050" b="0" i="0" u="none" strike="noStrike" kern="1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Times New Roman"/>
            </a:endParaRPr>
          </a:p>
          <a:p>
            <a:pPr marL="0" marR="0" lvl="0" indent="0" algn="r" defTabSz="914400" rtl="0" eaLnBrk="1" fontAlgn="auto" latinLnBrk="0" hangingPunct="1">
              <a:lnSpc>
                <a:spcPts val="1200"/>
              </a:lnSpc>
              <a:spcBef>
                <a:spcPts val="0"/>
              </a:spcBef>
              <a:spcAft>
                <a:spcPts val="0"/>
              </a:spcAft>
              <a:buClrTx/>
              <a:buSzTx/>
              <a:buFont typeface="Arial" panose="020B0604020202020204" pitchFamily="34" charset="0"/>
              <a:buNone/>
              <a:tabLst/>
              <a:defRPr/>
            </a:pPr>
            <a:r>
              <a:rPr kumimoji="1" lang="ja-JP" altLang="en-US" sz="1050" b="0" i="0" u="none" strike="noStrike" kern="1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Times New Roman"/>
              </a:rPr>
              <a:t>　　　所定内給与。短時間労働者は除く。</a:t>
            </a:r>
            <a:endParaRPr kumimoji="1" lang="ja-JP" altLang="ja-JP" sz="1050" b="0" i="0" u="none" strike="noStrike" kern="1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Times New Roman"/>
            </a:endParaRPr>
          </a:p>
        </p:txBody>
      </p:sp>
      <p:sp>
        <p:nvSpPr>
          <p:cNvPr id="21" name="テキスト ボックス 1"/>
          <p:cNvSpPr txBox="1"/>
          <p:nvPr/>
        </p:nvSpPr>
        <p:spPr>
          <a:xfrm>
            <a:off x="0" y="-14567"/>
            <a:ext cx="9900980" cy="540061"/>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a:defRPr/>
            </a:pPr>
            <a:r>
              <a:rPr kumimoji="1" lang="ja-JP" altLang="en-US" sz="2600" b="0" i="0" u="none" strike="noStrike" kern="100" cap="none" spc="0" normalizeH="0" baseline="0" noProof="0" dirty="0">
                <a:ln>
                  <a:noFill/>
                </a:ln>
                <a:effectLst/>
                <a:uLnTx/>
                <a:uFillTx/>
                <a:latin typeface="Calibri"/>
                <a:cs typeface="Times New Roman"/>
              </a:rPr>
              <a:t>　⑥</a:t>
            </a:r>
            <a:r>
              <a:rPr lang="ja-JP" altLang="en-US" dirty="0">
                <a:latin typeface="Calibri"/>
              </a:rPr>
              <a:t>ー１ </a:t>
            </a:r>
            <a:r>
              <a:rPr kumimoji="1" lang="ja-JP" altLang="en-US" sz="2600" b="0" i="0" u="none" strike="noStrike" kern="100" cap="none" spc="0" normalizeH="0" baseline="0" noProof="0" dirty="0">
                <a:ln>
                  <a:noFill/>
                </a:ln>
                <a:effectLst/>
                <a:uLnTx/>
                <a:uFillTx/>
                <a:latin typeface="Calibri"/>
                <a:cs typeface="Times New Roman"/>
              </a:rPr>
              <a:t>男女の賃金格差（愛知県、全国）</a:t>
            </a:r>
          </a:p>
        </p:txBody>
      </p:sp>
      <p:graphicFrame>
        <p:nvGraphicFramePr>
          <p:cNvPr id="3" name="グラフ 2">
            <a:extLst>
              <a:ext uri="{FF2B5EF4-FFF2-40B4-BE49-F238E27FC236}">
                <a16:creationId xmlns:a16="http://schemas.microsoft.com/office/drawing/2014/main" id="{AF850A71-F861-DBD2-EFD0-2AFD36DB2811}"/>
              </a:ext>
            </a:extLst>
          </p:cNvPr>
          <p:cNvGraphicFramePr/>
          <p:nvPr/>
        </p:nvGraphicFramePr>
        <p:xfrm>
          <a:off x="362491" y="740276"/>
          <a:ext cx="8685964" cy="5659054"/>
        </p:xfrm>
        <a:graphic>
          <a:graphicData uri="http://schemas.openxmlformats.org/drawingml/2006/chart">
            <c:chart xmlns:c="http://schemas.openxmlformats.org/drawingml/2006/chart" xmlns:r="http://schemas.openxmlformats.org/officeDocument/2006/relationships" r:id="rId3"/>
          </a:graphicData>
        </a:graphic>
      </p:graphicFrame>
      <p:sp>
        <p:nvSpPr>
          <p:cNvPr id="7" name="上下矢印 8">
            <a:extLst>
              <a:ext uri="{FF2B5EF4-FFF2-40B4-BE49-F238E27FC236}">
                <a16:creationId xmlns:a16="http://schemas.microsoft.com/office/drawing/2014/main" id="{89881F43-2619-9274-3D65-455E59129B83}"/>
              </a:ext>
            </a:extLst>
          </p:cNvPr>
          <p:cNvSpPr/>
          <p:nvPr/>
        </p:nvSpPr>
        <p:spPr>
          <a:xfrm>
            <a:off x="5832498" y="1587795"/>
            <a:ext cx="411740" cy="1715386"/>
          </a:xfrm>
          <a:prstGeom prst="up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60339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95300" y="522336"/>
            <a:ext cx="8915400" cy="5976664"/>
          </a:xfrm>
        </p:spPr>
        <p:txBody>
          <a:bodyPr>
            <a:normAutofit/>
          </a:bodyPr>
          <a:lstStyle/>
          <a:p>
            <a:pPr marL="0" indent="0">
              <a:spcBef>
                <a:spcPts val="0"/>
              </a:spcBef>
              <a:buNone/>
            </a:pPr>
            <a:endParaRPr kumimoji="1" lang="en-US" altLang="ja-JP" sz="1600" dirty="0"/>
          </a:p>
          <a:p>
            <a:pPr marL="0" indent="0">
              <a:spcBef>
                <a:spcPts val="200"/>
              </a:spcBef>
              <a:buNone/>
            </a:pPr>
            <a:endParaRPr lang="en-US" altLang="ja-JP" sz="1600" dirty="0"/>
          </a:p>
          <a:p>
            <a:pPr marL="0" indent="0">
              <a:spcBef>
                <a:spcPts val="200"/>
              </a:spcBef>
              <a:buNone/>
            </a:pPr>
            <a:endParaRPr kumimoji="1" lang="en-US" altLang="ja-JP" sz="1600" dirty="0"/>
          </a:p>
          <a:p>
            <a:pPr marL="0" indent="0">
              <a:spcBef>
                <a:spcPts val="200"/>
              </a:spcBef>
              <a:buNone/>
            </a:pPr>
            <a:endParaRPr lang="en-US" altLang="ja-JP" sz="1600" dirty="0"/>
          </a:p>
        </p:txBody>
      </p:sp>
      <p:sp>
        <p:nvSpPr>
          <p:cNvPr id="56" name="スライド番号プレースホルダー 1"/>
          <p:cNvSpPr>
            <a:spLocks noGrp="1"/>
          </p:cNvSpPr>
          <p:nvPr>
            <p:ph type="sldNum" sz="quarter" idx="12"/>
          </p:nvPr>
        </p:nvSpPr>
        <p:spPr>
          <a:xfrm>
            <a:off x="9318485" y="6492875"/>
            <a:ext cx="587269" cy="365125"/>
          </a:xfrm>
          <a:prstGeom prst="rect">
            <a:avLst/>
          </a:prstGeom>
        </p:spPr>
        <p:txBody>
          <a:bodyPr/>
          <a:lstStyle/>
          <a:p>
            <a:fld id="{C4CC17EB-06DE-4DDF-974E-408DE1A5E8EF}" type="slidenum">
              <a:rPr lang="ja-JP" altLang="en-US" smtClean="0">
                <a:solidFill>
                  <a:schemeClr val="bg1">
                    <a:lumMod val="65000"/>
                  </a:schemeClr>
                </a:solidFill>
              </a:rPr>
              <a:pPr/>
              <a:t>7</a:t>
            </a:fld>
            <a:endParaRPr lang="ja-JP" altLang="en-US" dirty="0">
              <a:solidFill>
                <a:schemeClr val="bg1">
                  <a:lumMod val="65000"/>
                </a:schemeClr>
              </a:solidFill>
            </a:endParaRPr>
          </a:p>
        </p:txBody>
      </p:sp>
      <p:sp>
        <p:nvSpPr>
          <p:cNvPr id="26" name="テキスト ボックス 1"/>
          <p:cNvSpPr txBox="1"/>
          <p:nvPr/>
        </p:nvSpPr>
        <p:spPr>
          <a:xfrm>
            <a:off x="0" y="8620"/>
            <a:ext cx="9906000" cy="468000"/>
          </a:xfrm>
          <a:prstGeom prst="rect">
            <a:avLst/>
          </a:prstGeom>
          <a:solidFill>
            <a:srgbClr val="92D050"/>
          </a:soli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r>
              <a:rPr lang="ja-JP" altLang="en-US" dirty="0">
                <a:latin typeface="Calibri"/>
              </a:rPr>
              <a:t>愛知における固定的性別役割分担意識</a:t>
            </a:r>
          </a:p>
        </p:txBody>
      </p:sp>
      <p:sp>
        <p:nvSpPr>
          <p:cNvPr id="27" name="コンテンツ プレースホルダー 2"/>
          <p:cNvSpPr>
            <a:spLocks noGrp="1"/>
          </p:cNvSpPr>
          <p:nvPr/>
        </p:nvSpPr>
        <p:spPr bwMode="auto">
          <a:xfrm>
            <a:off x="317484" y="723673"/>
            <a:ext cx="9471227" cy="615375"/>
          </a:xfrm>
          <a:prstGeom prst="rect">
            <a:avLst/>
          </a:prstGeom>
          <a:noFill/>
          <a:ln w="9525">
            <a:solidFill>
              <a:schemeClr val="tx1"/>
            </a:solidFill>
            <a:miter lim="800000"/>
            <a:headEnd/>
            <a:tailEnd/>
          </a:ln>
        </p:spPr>
        <p:txBody>
          <a:bodyPr vert="horz" wrap="square" lIns="91412" tIns="118851" rIns="91412" bIns="45705" numCol="1"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5477" indent="-175477"/>
            <a:r>
              <a:rPr lang="ja-JP" altLang="en-US" sz="1500" dirty="0">
                <a:solidFill>
                  <a:prstClr val="black"/>
                </a:solidFill>
                <a:latin typeface="ＭＳ Ｐゴシック"/>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○「夫は外で働き、妻は家庭を守るべき」と考える人の割合は、“反対”（反対＋「どちらかといえば反対」）が６３．９％であり、全国（６４．８％）に比べるとやや低くなっている。　</a:t>
            </a:r>
          </a:p>
          <a:p>
            <a:pPr marL="175477" indent="-175477"/>
            <a:endParaRPr lang="ja-JP" altLang="en-US" sz="1500" dirty="0">
              <a:solidFill>
                <a:prstClr val="black"/>
              </a:solidFill>
              <a:latin typeface="ＭＳ Ｐゴシック"/>
            </a:endParaRPr>
          </a:p>
        </p:txBody>
      </p:sp>
      <p:sp>
        <p:nvSpPr>
          <p:cNvPr id="8" name="正方形/長方形 15">
            <a:extLst>
              <a:ext uri="{FF2B5EF4-FFF2-40B4-BE49-F238E27FC236}">
                <a16:creationId xmlns:a16="http://schemas.microsoft.com/office/drawing/2014/main" id="{399F961C-FF86-C825-6449-DEEA850DA319}"/>
              </a:ext>
            </a:extLst>
          </p:cNvPr>
          <p:cNvSpPr>
            <a:spLocks noChangeArrowheads="1"/>
          </p:cNvSpPr>
          <p:nvPr/>
        </p:nvSpPr>
        <p:spPr bwMode="auto">
          <a:xfrm>
            <a:off x="4827191" y="6279588"/>
            <a:ext cx="48310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kumimoji="1" sz="3100">
                <a:solidFill>
                  <a:schemeClr val="tx1"/>
                </a:solidFill>
                <a:latin typeface="Calibri" pitchFamily="34" charset="0"/>
                <a:ea typeface="ＭＳ Ｐゴシック" pitchFamily="50" charset="-128"/>
              </a:defRPr>
            </a:lvl1pPr>
            <a:lvl2pPr marL="742950" indent="-285750">
              <a:spcBef>
                <a:spcPct val="20000"/>
              </a:spcBef>
              <a:buFont typeface="Arial" charset="0"/>
              <a:buChar char="–"/>
              <a:defRPr kumimoji="1" sz="2700">
                <a:solidFill>
                  <a:schemeClr val="tx1"/>
                </a:solidFill>
                <a:latin typeface="Calibri" pitchFamily="34" charset="0"/>
                <a:ea typeface="ＭＳ Ｐゴシック" pitchFamily="50" charset="-128"/>
              </a:defRPr>
            </a:lvl2pPr>
            <a:lvl3pPr marL="1143000" indent="-228600">
              <a:spcBef>
                <a:spcPct val="20000"/>
              </a:spcBef>
              <a:buFont typeface="Arial" charset="0"/>
              <a:buChar char="•"/>
              <a:defRPr kumimoji="1" sz="2300">
                <a:solidFill>
                  <a:schemeClr val="tx1"/>
                </a:solidFill>
                <a:latin typeface="Calibri" pitchFamily="34" charset="0"/>
                <a:ea typeface="ＭＳ Ｐゴシック" pitchFamily="50" charset="-128"/>
              </a:defRPr>
            </a:lvl3pPr>
            <a:lvl4pPr marL="1600200" indent="-228600">
              <a:spcBef>
                <a:spcPct val="20000"/>
              </a:spcBef>
              <a:buFont typeface="Arial" charset="0"/>
              <a:buChar char="–"/>
              <a:defRPr kumimoji="1">
                <a:solidFill>
                  <a:schemeClr val="tx1"/>
                </a:solidFill>
                <a:latin typeface="Calibri" pitchFamily="34" charset="0"/>
                <a:ea typeface="ＭＳ Ｐゴシック" pitchFamily="50" charset="-128"/>
              </a:defRPr>
            </a:lvl4pPr>
            <a:lvl5pPr marL="2057400" indent="-228600">
              <a:spcBef>
                <a:spcPct val="20000"/>
              </a:spcBef>
              <a:buFont typeface="Arial" charset="0"/>
              <a:buChar char="»"/>
              <a:defRPr kumimoji="1">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9pPr>
          </a:lstStyle>
          <a:p>
            <a:pPr>
              <a:spcBef>
                <a:spcPct val="0"/>
              </a:spcBef>
              <a:buFontTx/>
              <a:buNone/>
            </a:pPr>
            <a:r>
              <a:rPr lang="ja-JP" altLang="en-US" sz="900" dirty="0">
                <a:solidFill>
                  <a:prstClr val="black"/>
                </a:solidFill>
                <a:latin typeface="ＭＳ Ｐ明朝" panose="02020600040205080304" pitchFamily="18" charset="-128"/>
                <a:ea typeface="ＭＳ Ｐ明朝" panose="02020600040205080304" pitchFamily="18" charset="-128"/>
              </a:rPr>
              <a:t>資料：愛知県　「男女共同参画意識に関する調査」（</a:t>
            </a:r>
            <a:r>
              <a:rPr lang="en-US" altLang="ja-JP" sz="900" dirty="0">
                <a:solidFill>
                  <a:prstClr val="black"/>
                </a:solidFill>
                <a:latin typeface="ＭＳ Ｐ明朝" panose="02020600040205080304" pitchFamily="18" charset="-128"/>
                <a:ea typeface="ＭＳ Ｐ明朝" panose="02020600040205080304" pitchFamily="18" charset="-128"/>
              </a:rPr>
              <a:t>2024</a:t>
            </a:r>
            <a:r>
              <a:rPr lang="ja-JP" altLang="en-US" sz="900" dirty="0">
                <a:solidFill>
                  <a:prstClr val="black"/>
                </a:solidFill>
                <a:latin typeface="ＭＳ Ｐ明朝" panose="02020600040205080304" pitchFamily="18" charset="-128"/>
                <a:ea typeface="ＭＳ Ｐ明朝" panose="02020600040205080304" pitchFamily="18" charset="-128"/>
              </a:rPr>
              <a:t>年）</a:t>
            </a:r>
            <a:endParaRPr lang="en-US" altLang="ja-JP" sz="900" dirty="0">
              <a:solidFill>
                <a:prstClr val="black"/>
              </a:solidFill>
              <a:latin typeface="ＭＳ Ｐ明朝" panose="02020600040205080304" pitchFamily="18" charset="-128"/>
              <a:ea typeface="ＭＳ Ｐ明朝" panose="02020600040205080304" pitchFamily="18" charset="-128"/>
            </a:endParaRPr>
          </a:p>
          <a:p>
            <a:pPr>
              <a:spcBef>
                <a:spcPct val="0"/>
              </a:spcBef>
              <a:buFontTx/>
              <a:buNone/>
            </a:pPr>
            <a:r>
              <a:rPr lang="ja-JP" altLang="en-US" sz="900" dirty="0">
                <a:solidFill>
                  <a:prstClr val="black"/>
                </a:solidFill>
                <a:latin typeface="ＭＳ Ｐ明朝" panose="02020600040205080304" pitchFamily="18" charset="-128"/>
                <a:ea typeface="ＭＳ Ｐ明朝" panose="02020600040205080304" pitchFamily="18" charset="-128"/>
              </a:rPr>
              <a:t>　　　　全　国　内閣府「男女共同参画社会に関する世論調査」（</a:t>
            </a:r>
            <a:r>
              <a:rPr lang="en-US" altLang="ja-JP" sz="900" dirty="0">
                <a:solidFill>
                  <a:prstClr val="black"/>
                </a:solidFill>
                <a:latin typeface="ＭＳ Ｐ明朝" panose="02020600040205080304" pitchFamily="18" charset="-128"/>
                <a:ea typeface="ＭＳ Ｐ明朝" panose="02020600040205080304" pitchFamily="18" charset="-128"/>
              </a:rPr>
              <a:t>2024</a:t>
            </a:r>
            <a:r>
              <a:rPr lang="ja-JP" altLang="en-US" sz="900" dirty="0">
                <a:solidFill>
                  <a:prstClr val="black"/>
                </a:solidFill>
                <a:latin typeface="ＭＳ Ｐ明朝" panose="02020600040205080304" pitchFamily="18" charset="-128"/>
                <a:ea typeface="ＭＳ Ｐ明朝" panose="02020600040205080304" pitchFamily="18" charset="-128"/>
              </a:rPr>
              <a:t>年）</a:t>
            </a:r>
          </a:p>
        </p:txBody>
      </p:sp>
      <p:graphicFrame>
        <p:nvGraphicFramePr>
          <p:cNvPr id="9" name="グラフ 8">
            <a:extLst>
              <a:ext uri="{FF2B5EF4-FFF2-40B4-BE49-F238E27FC236}">
                <a16:creationId xmlns:a16="http://schemas.microsoft.com/office/drawing/2014/main" id="{61377D04-6FC6-B073-B546-AC6C626B4897}"/>
              </a:ext>
            </a:extLst>
          </p:cNvPr>
          <p:cNvGraphicFramePr>
            <a:graphicFrameLocks/>
          </p:cNvGraphicFramePr>
          <p:nvPr>
            <p:extLst>
              <p:ext uri="{D42A27DB-BD31-4B8C-83A1-F6EECF244321}">
                <p14:modId xmlns:p14="http://schemas.microsoft.com/office/powerpoint/2010/main" val="3756681417"/>
              </p:ext>
            </p:extLst>
          </p:nvPr>
        </p:nvGraphicFramePr>
        <p:xfrm>
          <a:off x="227475" y="1447263"/>
          <a:ext cx="9091010" cy="48170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6332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テキスト ボックス 19"/>
          <p:cNvSpPr txBox="1">
            <a:spLocks noChangeArrowheads="1"/>
          </p:cNvSpPr>
          <p:nvPr/>
        </p:nvSpPr>
        <p:spPr bwMode="auto">
          <a:xfrm>
            <a:off x="4673075" y="5737859"/>
            <a:ext cx="435768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kumimoji="1" sz="3100">
                <a:solidFill>
                  <a:schemeClr val="tx1"/>
                </a:solidFill>
                <a:latin typeface="Calibri" pitchFamily="34" charset="0"/>
                <a:ea typeface="ＭＳ Ｐゴシック" pitchFamily="50" charset="-128"/>
              </a:defRPr>
            </a:lvl1pPr>
            <a:lvl2pPr marL="742950" indent="-285750">
              <a:spcBef>
                <a:spcPct val="20000"/>
              </a:spcBef>
              <a:buFont typeface="Arial" charset="0"/>
              <a:buChar char="–"/>
              <a:defRPr kumimoji="1" sz="2700">
                <a:solidFill>
                  <a:schemeClr val="tx1"/>
                </a:solidFill>
                <a:latin typeface="Calibri" pitchFamily="34" charset="0"/>
                <a:ea typeface="ＭＳ Ｐゴシック" pitchFamily="50" charset="-128"/>
              </a:defRPr>
            </a:lvl2pPr>
            <a:lvl3pPr marL="1143000" indent="-228600">
              <a:spcBef>
                <a:spcPct val="20000"/>
              </a:spcBef>
              <a:buFont typeface="Arial" charset="0"/>
              <a:buChar char="•"/>
              <a:defRPr kumimoji="1" sz="2300">
                <a:solidFill>
                  <a:schemeClr val="tx1"/>
                </a:solidFill>
                <a:latin typeface="Calibri" pitchFamily="34" charset="0"/>
                <a:ea typeface="ＭＳ Ｐゴシック" pitchFamily="50" charset="-128"/>
              </a:defRPr>
            </a:lvl3pPr>
            <a:lvl4pPr marL="1600200" indent="-228600">
              <a:spcBef>
                <a:spcPct val="20000"/>
              </a:spcBef>
              <a:buFont typeface="Arial" charset="0"/>
              <a:buChar char="–"/>
              <a:defRPr kumimoji="1">
                <a:solidFill>
                  <a:schemeClr val="tx1"/>
                </a:solidFill>
                <a:latin typeface="Calibri" pitchFamily="34" charset="0"/>
                <a:ea typeface="ＭＳ Ｐゴシック" pitchFamily="50" charset="-128"/>
              </a:defRPr>
            </a:lvl4pPr>
            <a:lvl5pPr marL="2057400" indent="-228600">
              <a:spcBef>
                <a:spcPct val="20000"/>
              </a:spcBef>
              <a:buFont typeface="Arial" charset="0"/>
              <a:buChar char="»"/>
              <a:defRPr kumimoji="1">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9pPr>
          </a:lstStyle>
          <a:p>
            <a:pPr fontAlgn="ctr">
              <a:spcBef>
                <a:spcPct val="0"/>
              </a:spcBef>
              <a:buFontTx/>
              <a:buNone/>
            </a:pPr>
            <a:r>
              <a:rPr lang="ja-JP" altLang="en-US" sz="900" dirty="0">
                <a:solidFill>
                  <a:srgbClr val="000000"/>
                </a:solidFill>
                <a:latin typeface="+mn-ea"/>
                <a:ea typeface="+mn-ea"/>
              </a:rPr>
              <a:t>１．厚生労働省「女性雇用管理基本調査」（</a:t>
            </a:r>
            <a:r>
              <a:rPr lang="en-US" altLang="ja-JP" sz="900" dirty="0">
                <a:solidFill>
                  <a:srgbClr val="000000"/>
                </a:solidFill>
                <a:latin typeface="+mn-ea"/>
                <a:ea typeface="+mn-ea"/>
              </a:rPr>
              <a:t>2007</a:t>
            </a:r>
            <a:r>
              <a:rPr lang="ja-JP" altLang="en-US" sz="900" dirty="0">
                <a:solidFill>
                  <a:srgbClr val="000000"/>
                </a:solidFill>
                <a:latin typeface="+mn-ea"/>
                <a:ea typeface="+mn-ea"/>
              </a:rPr>
              <a:t>年以降は厚生労働省「雇用均等基本調査」）により作成</a:t>
            </a:r>
            <a:endParaRPr lang="en-US" altLang="ja-JP" sz="900" dirty="0">
              <a:solidFill>
                <a:srgbClr val="000000"/>
              </a:solidFill>
              <a:latin typeface="+mn-ea"/>
              <a:ea typeface="+mn-ea"/>
            </a:endParaRPr>
          </a:p>
          <a:p>
            <a:pPr fontAlgn="ctr">
              <a:spcBef>
                <a:spcPct val="0"/>
              </a:spcBef>
              <a:buFontTx/>
              <a:buNone/>
            </a:pPr>
            <a:r>
              <a:rPr lang="ja-JP" altLang="en-US" sz="900" dirty="0">
                <a:solidFill>
                  <a:srgbClr val="000000"/>
                </a:solidFill>
                <a:latin typeface="+mn-ea"/>
                <a:ea typeface="+mn-ea"/>
              </a:rPr>
              <a:t>２．数値は、調査年の前年度１年間に出産した者のうち、調査年</a:t>
            </a:r>
            <a:r>
              <a:rPr lang="en-US" altLang="ja-JP" sz="900" dirty="0">
                <a:solidFill>
                  <a:srgbClr val="000000"/>
                </a:solidFill>
                <a:latin typeface="+mn-ea"/>
                <a:ea typeface="+mn-ea"/>
              </a:rPr>
              <a:t>10</a:t>
            </a:r>
            <a:r>
              <a:rPr lang="ja-JP" altLang="en-US" sz="900" dirty="0">
                <a:solidFill>
                  <a:srgbClr val="000000"/>
                </a:solidFill>
                <a:latin typeface="+mn-ea"/>
                <a:ea typeface="+mn-ea"/>
              </a:rPr>
              <a:t>月</a:t>
            </a:r>
            <a:r>
              <a:rPr lang="en-US" altLang="ja-JP" sz="900" dirty="0">
                <a:solidFill>
                  <a:srgbClr val="000000"/>
                </a:solidFill>
                <a:latin typeface="+mn-ea"/>
                <a:ea typeface="+mn-ea"/>
              </a:rPr>
              <a:t>1</a:t>
            </a:r>
            <a:r>
              <a:rPr lang="ja-JP" altLang="en-US" sz="900" dirty="0">
                <a:solidFill>
                  <a:srgbClr val="000000"/>
                </a:solidFill>
                <a:latin typeface="+mn-ea"/>
                <a:ea typeface="+mn-ea"/>
              </a:rPr>
              <a:t>日までに育児休業を開始（申出）した者の割合</a:t>
            </a:r>
            <a:endParaRPr lang="en-US" altLang="ja-JP" sz="900" dirty="0">
              <a:solidFill>
                <a:srgbClr val="000000"/>
              </a:solidFill>
              <a:latin typeface="+mn-ea"/>
              <a:ea typeface="+mn-ea"/>
            </a:endParaRPr>
          </a:p>
          <a:p>
            <a:pPr fontAlgn="ctr">
              <a:spcBef>
                <a:spcPct val="0"/>
              </a:spcBef>
              <a:buFontTx/>
              <a:buNone/>
            </a:pPr>
            <a:r>
              <a:rPr lang="ja-JP" altLang="en-US" sz="900" dirty="0">
                <a:solidFill>
                  <a:srgbClr val="000000"/>
                </a:solidFill>
                <a:latin typeface="+mn-ea"/>
                <a:ea typeface="+mn-ea"/>
              </a:rPr>
              <a:t>３．</a:t>
            </a:r>
            <a:r>
              <a:rPr lang="en-US" altLang="ja-JP" sz="900" dirty="0">
                <a:solidFill>
                  <a:srgbClr val="000000"/>
                </a:solidFill>
                <a:latin typeface="+mn-ea"/>
                <a:ea typeface="+mn-ea"/>
              </a:rPr>
              <a:t>2011</a:t>
            </a:r>
            <a:r>
              <a:rPr lang="ja-JP" altLang="en-US" sz="900" dirty="0">
                <a:solidFill>
                  <a:srgbClr val="000000"/>
                </a:solidFill>
                <a:latin typeface="+mn-ea"/>
                <a:ea typeface="+mn-ea"/>
              </a:rPr>
              <a:t>年度の数値は、岩手県、宮城県及び福島県を除く全国の結果。</a:t>
            </a:r>
            <a:endParaRPr lang="en-US" altLang="ja-JP" sz="900" dirty="0">
              <a:solidFill>
                <a:srgbClr val="000000"/>
              </a:solidFill>
              <a:latin typeface="+mn-ea"/>
              <a:ea typeface="+mn-ea"/>
            </a:endParaRPr>
          </a:p>
          <a:p>
            <a:pPr fontAlgn="ctr">
              <a:spcBef>
                <a:spcPct val="0"/>
              </a:spcBef>
              <a:buFontTx/>
              <a:buNone/>
            </a:pPr>
            <a:r>
              <a:rPr lang="en-US" altLang="ja-JP" sz="900" dirty="0">
                <a:solidFill>
                  <a:srgbClr val="000000"/>
                </a:solidFill>
                <a:latin typeface="+mn-ea"/>
                <a:ea typeface="+mn-ea"/>
              </a:rPr>
              <a:t>※</a:t>
            </a:r>
            <a:r>
              <a:rPr lang="ja-JP" altLang="en-US" sz="900" dirty="0">
                <a:solidFill>
                  <a:srgbClr val="000000"/>
                </a:solidFill>
                <a:latin typeface="+mn-ea"/>
                <a:ea typeface="+mn-ea"/>
              </a:rPr>
              <a:t>　事業所規模５人以上。</a:t>
            </a:r>
          </a:p>
        </p:txBody>
      </p:sp>
      <p:sp>
        <p:nvSpPr>
          <p:cNvPr id="143367" name="正方形/長方形 15"/>
          <p:cNvSpPr>
            <a:spLocks noChangeArrowheads="1"/>
          </p:cNvSpPr>
          <p:nvPr/>
        </p:nvSpPr>
        <p:spPr bwMode="auto">
          <a:xfrm>
            <a:off x="174100" y="5624689"/>
            <a:ext cx="3937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kumimoji="1" sz="3100">
                <a:solidFill>
                  <a:schemeClr val="tx1"/>
                </a:solidFill>
                <a:latin typeface="Calibri" pitchFamily="34" charset="0"/>
                <a:ea typeface="ＭＳ Ｐゴシック" pitchFamily="50" charset="-128"/>
              </a:defRPr>
            </a:lvl1pPr>
            <a:lvl2pPr marL="742950" indent="-285750">
              <a:spcBef>
                <a:spcPct val="20000"/>
              </a:spcBef>
              <a:buFont typeface="Arial" charset="0"/>
              <a:buChar char="–"/>
              <a:defRPr kumimoji="1" sz="2700">
                <a:solidFill>
                  <a:schemeClr val="tx1"/>
                </a:solidFill>
                <a:latin typeface="Calibri" pitchFamily="34" charset="0"/>
                <a:ea typeface="ＭＳ Ｐゴシック" pitchFamily="50" charset="-128"/>
              </a:defRPr>
            </a:lvl2pPr>
            <a:lvl3pPr marL="1143000" indent="-228600">
              <a:spcBef>
                <a:spcPct val="20000"/>
              </a:spcBef>
              <a:buFont typeface="Arial" charset="0"/>
              <a:buChar char="•"/>
              <a:defRPr kumimoji="1" sz="2300">
                <a:solidFill>
                  <a:schemeClr val="tx1"/>
                </a:solidFill>
                <a:latin typeface="Calibri" pitchFamily="34" charset="0"/>
                <a:ea typeface="ＭＳ Ｐゴシック" pitchFamily="50" charset="-128"/>
              </a:defRPr>
            </a:lvl3pPr>
            <a:lvl4pPr marL="1600200" indent="-228600">
              <a:spcBef>
                <a:spcPct val="20000"/>
              </a:spcBef>
              <a:buFont typeface="Arial" charset="0"/>
              <a:buChar char="–"/>
              <a:defRPr kumimoji="1">
                <a:solidFill>
                  <a:schemeClr val="tx1"/>
                </a:solidFill>
                <a:latin typeface="Calibri" pitchFamily="34" charset="0"/>
                <a:ea typeface="ＭＳ Ｐゴシック" pitchFamily="50" charset="-128"/>
              </a:defRPr>
            </a:lvl4pPr>
            <a:lvl5pPr marL="2057400" indent="-228600">
              <a:spcBef>
                <a:spcPct val="20000"/>
              </a:spcBef>
              <a:buFont typeface="Arial" charset="0"/>
              <a:buChar char="»"/>
              <a:defRPr kumimoji="1">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a:solidFill>
                  <a:schemeClr val="tx1"/>
                </a:solidFill>
                <a:latin typeface="Calibri" pitchFamily="34" charset="0"/>
                <a:ea typeface="ＭＳ Ｐゴシック" pitchFamily="50" charset="-128"/>
              </a:defRPr>
            </a:lvl9pPr>
          </a:lstStyle>
          <a:p>
            <a:pPr>
              <a:spcBef>
                <a:spcPct val="0"/>
              </a:spcBef>
              <a:buFontTx/>
              <a:buNone/>
            </a:pPr>
            <a:r>
              <a:rPr lang="en-US" altLang="ja-JP" sz="900" dirty="0">
                <a:latin typeface="游ゴシック" panose="020B0400000000000000" pitchFamily="50" charset="-128"/>
                <a:ea typeface="游ゴシック" panose="020B0400000000000000" pitchFamily="50" charset="-128"/>
              </a:rPr>
              <a:t>※</a:t>
            </a:r>
            <a:r>
              <a:rPr lang="ja-JP" altLang="en-US" sz="900" dirty="0">
                <a:latin typeface="游ゴシック" panose="020B0400000000000000" pitchFamily="50" charset="-128"/>
                <a:ea typeface="游ゴシック" panose="020B0400000000000000" pitchFamily="50" charset="-128"/>
              </a:rPr>
              <a:t>就業形態は末子妊娠判明時のもの。 </a:t>
            </a:r>
            <a:endParaRPr lang="en-US" altLang="ja-JP" sz="900" dirty="0">
              <a:latin typeface="游ゴシック" panose="020B0400000000000000" pitchFamily="50" charset="-128"/>
              <a:ea typeface="游ゴシック" panose="020B0400000000000000" pitchFamily="50" charset="-128"/>
            </a:endParaRPr>
          </a:p>
          <a:p>
            <a:pPr>
              <a:spcBef>
                <a:spcPct val="0"/>
              </a:spcBef>
              <a:buFontTx/>
              <a:buNone/>
            </a:pPr>
            <a:r>
              <a:rPr lang="ja-JP" altLang="en-US" sz="900" dirty="0">
                <a:latin typeface="游ゴシック" panose="020B0400000000000000" pitchFamily="50" charset="-128"/>
                <a:ea typeface="游ゴシック" panose="020B0400000000000000" pitchFamily="50" charset="-128"/>
              </a:rPr>
              <a:t>出典：㈱日本能率協会総合研究所「仕事と育児等の両立に関する実態把握のための調査研究事業報告書」（令和２年度）</a:t>
            </a:r>
            <a:endParaRPr lang="ja-JP" altLang="en-US" sz="900" dirty="0">
              <a:solidFill>
                <a:prstClr val="black"/>
              </a:solidFill>
              <a:latin typeface="游ゴシック" panose="020B0400000000000000" pitchFamily="50" charset="-128"/>
              <a:ea typeface="游ゴシック" panose="020B0400000000000000" pitchFamily="50" charset="-128"/>
            </a:endParaRPr>
          </a:p>
        </p:txBody>
      </p:sp>
      <p:graphicFrame>
        <p:nvGraphicFramePr>
          <p:cNvPr id="5" name="グラフ 4">
            <a:extLst>
              <a:ext uri="{FF2B5EF4-FFF2-40B4-BE49-F238E27FC236}">
                <a16:creationId xmlns:a16="http://schemas.microsoft.com/office/drawing/2014/main" id="{5729DE0E-E5DF-4457-BE26-20CCCB7F5393}"/>
              </a:ext>
            </a:extLst>
          </p:cNvPr>
          <p:cNvGraphicFramePr/>
          <p:nvPr>
            <p:extLst>
              <p:ext uri="{D42A27DB-BD31-4B8C-83A1-F6EECF244321}">
                <p14:modId xmlns:p14="http://schemas.microsoft.com/office/powerpoint/2010/main" val="4028032724"/>
              </p:ext>
            </p:extLst>
          </p:nvPr>
        </p:nvGraphicFramePr>
        <p:xfrm>
          <a:off x="2450" y="644075"/>
          <a:ext cx="4357686" cy="4796798"/>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直線コネクタ 6">
            <a:extLst>
              <a:ext uri="{FF2B5EF4-FFF2-40B4-BE49-F238E27FC236}">
                <a16:creationId xmlns:a16="http://schemas.microsoft.com/office/drawing/2014/main" id="{9C3CD139-2ABE-4977-8315-81A540B7B1A8}"/>
              </a:ext>
            </a:extLst>
          </p:cNvPr>
          <p:cNvCxnSpPr>
            <a:cxnSpLocks/>
          </p:cNvCxnSpPr>
          <p:nvPr/>
        </p:nvCxnSpPr>
        <p:spPr>
          <a:xfrm>
            <a:off x="587515" y="4779150"/>
            <a:ext cx="247527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B7D60E9-B70D-4D09-9378-C03C12C54E9C}"/>
              </a:ext>
            </a:extLst>
          </p:cNvPr>
          <p:cNvCxnSpPr>
            <a:cxnSpLocks/>
          </p:cNvCxnSpPr>
          <p:nvPr/>
        </p:nvCxnSpPr>
        <p:spPr>
          <a:xfrm>
            <a:off x="587515" y="4259536"/>
            <a:ext cx="291509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円/楕円 2">
            <a:extLst>
              <a:ext uri="{FF2B5EF4-FFF2-40B4-BE49-F238E27FC236}">
                <a16:creationId xmlns:a16="http://schemas.microsoft.com/office/drawing/2014/main" id="{F86BFA90-B25A-418E-8990-375E4003D54D}"/>
              </a:ext>
            </a:extLst>
          </p:cNvPr>
          <p:cNvSpPr/>
          <p:nvPr/>
        </p:nvSpPr>
        <p:spPr bwMode="auto">
          <a:xfrm>
            <a:off x="1172580" y="2211790"/>
            <a:ext cx="568761" cy="3866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26" name="円/楕円 2">
            <a:extLst>
              <a:ext uri="{FF2B5EF4-FFF2-40B4-BE49-F238E27FC236}">
                <a16:creationId xmlns:a16="http://schemas.microsoft.com/office/drawing/2014/main" id="{AF8ABEB9-0EC6-4C26-9E94-4027BC895581}"/>
              </a:ext>
            </a:extLst>
          </p:cNvPr>
          <p:cNvSpPr/>
          <p:nvPr/>
        </p:nvSpPr>
        <p:spPr bwMode="auto">
          <a:xfrm>
            <a:off x="2809064" y="2213217"/>
            <a:ext cx="568761" cy="3866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graphicFrame>
        <p:nvGraphicFramePr>
          <p:cNvPr id="4" name="グラフ 3">
            <a:extLst>
              <a:ext uri="{FF2B5EF4-FFF2-40B4-BE49-F238E27FC236}">
                <a16:creationId xmlns:a16="http://schemas.microsoft.com/office/drawing/2014/main" id="{2DF3546A-4D2C-4BDD-9B89-DB7BDA7A2303}"/>
              </a:ext>
            </a:extLst>
          </p:cNvPr>
          <p:cNvGraphicFramePr/>
          <p:nvPr>
            <p:extLst>
              <p:ext uri="{D42A27DB-BD31-4B8C-83A1-F6EECF244321}">
                <p14:modId xmlns:p14="http://schemas.microsoft.com/office/powerpoint/2010/main" val="743885240"/>
              </p:ext>
            </p:extLst>
          </p:nvPr>
        </p:nvGraphicFramePr>
        <p:xfrm>
          <a:off x="4230470" y="384926"/>
          <a:ext cx="5718085" cy="4986258"/>
        </p:xfrm>
        <a:graphic>
          <a:graphicData uri="http://schemas.openxmlformats.org/drawingml/2006/chart">
            <c:chart xmlns:c="http://schemas.openxmlformats.org/drawingml/2006/chart" xmlns:r="http://schemas.openxmlformats.org/officeDocument/2006/relationships" r:id="rId4"/>
          </a:graphicData>
        </a:graphic>
      </p:graphicFrame>
      <p:sp>
        <p:nvSpPr>
          <p:cNvPr id="3" name="テキスト ボックス 2">
            <a:extLst>
              <a:ext uri="{FF2B5EF4-FFF2-40B4-BE49-F238E27FC236}">
                <a16:creationId xmlns:a16="http://schemas.microsoft.com/office/drawing/2014/main" id="{D8D425EA-BC83-5A3B-0C2D-7A0137076A74}"/>
              </a:ext>
            </a:extLst>
          </p:cNvPr>
          <p:cNvSpPr txBox="1"/>
          <p:nvPr/>
        </p:nvSpPr>
        <p:spPr>
          <a:xfrm>
            <a:off x="8907105" y="538557"/>
            <a:ext cx="990110" cy="369332"/>
          </a:xfrm>
          <a:prstGeom prst="rect">
            <a:avLst/>
          </a:prstGeom>
          <a:noFill/>
        </p:spPr>
        <p:txBody>
          <a:bodyPr wrap="square" rtlCol="0">
            <a:spAutoFit/>
          </a:bodyPr>
          <a:lstStyle/>
          <a:p>
            <a:pPr algn="ctr"/>
            <a:r>
              <a:rPr kumimoji="1" lang="ja-JP" altLang="en-US" dirty="0"/>
              <a:t>参考</a:t>
            </a:r>
          </a:p>
        </p:txBody>
      </p:sp>
      <p:sp>
        <p:nvSpPr>
          <p:cNvPr id="2" name="テキスト ボックス 1">
            <a:extLst>
              <a:ext uri="{FF2B5EF4-FFF2-40B4-BE49-F238E27FC236}">
                <a16:creationId xmlns:a16="http://schemas.microsoft.com/office/drawing/2014/main" id="{D981F261-E8BC-4943-DD5D-D2DB88BA1887}"/>
              </a:ext>
            </a:extLst>
          </p:cNvPr>
          <p:cNvSpPr txBox="1"/>
          <p:nvPr/>
        </p:nvSpPr>
        <p:spPr>
          <a:xfrm>
            <a:off x="9402160" y="4914165"/>
            <a:ext cx="405045" cy="276999"/>
          </a:xfrm>
          <a:prstGeom prst="rect">
            <a:avLst/>
          </a:prstGeom>
          <a:noFill/>
        </p:spPr>
        <p:txBody>
          <a:bodyPr wrap="square" rtlCol="0">
            <a:spAutoFit/>
          </a:bodyPr>
          <a:lstStyle/>
          <a:p>
            <a:r>
              <a:rPr kumimoji="1" lang="en-US" altLang="ja-JP" sz="1200" dirty="0"/>
              <a:t>R5</a:t>
            </a:r>
            <a:endParaRPr kumimoji="1" lang="ja-JP" altLang="en-US" sz="1200" dirty="0"/>
          </a:p>
        </p:txBody>
      </p:sp>
      <p:sp>
        <p:nvSpPr>
          <p:cNvPr id="8" name="吹き出し: 円形 7">
            <a:extLst>
              <a:ext uri="{FF2B5EF4-FFF2-40B4-BE49-F238E27FC236}">
                <a16:creationId xmlns:a16="http://schemas.microsoft.com/office/drawing/2014/main" id="{E147751B-8C91-F120-7A29-522997A81826}"/>
              </a:ext>
            </a:extLst>
          </p:cNvPr>
          <p:cNvSpPr/>
          <p:nvPr/>
        </p:nvSpPr>
        <p:spPr>
          <a:xfrm>
            <a:off x="6483170" y="3564015"/>
            <a:ext cx="2497641" cy="468001"/>
          </a:xfrm>
          <a:prstGeom prst="wedgeEllipseCallout">
            <a:avLst>
              <a:gd name="adj1" fmla="val 59067"/>
              <a:gd name="adj2" fmla="val 4550"/>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sz="1200" b="1" spc="-150" dirty="0">
                <a:solidFill>
                  <a:schemeClr val="tx1"/>
                </a:solidFill>
                <a:latin typeface="メイリオ" pitchFamily="50" charset="-128"/>
                <a:ea typeface="メイリオ" pitchFamily="50" charset="-128"/>
                <a:cs typeface="メイリオ" pitchFamily="50" charset="-128"/>
              </a:rPr>
              <a:t>男性の取得率は</a:t>
            </a:r>
            <a:r>
              <a:rPr kumimoji="1" lang="en-US" altLang="ja-JP" sz="1200" b="1" spc="-150" dirty="0">
                <a:solidFill>
                  <a:schemeClr val="tx1"/>
                </a:solidFill>
                <a:latin typeface="メイリオ" pitchFamily="50" charset="-128"/>
                <a:ea typeface="メイリオ" pitchFamily="50" charset="-128"/>
                <a:cs typeface="メイリオ" pitchFamily="50" charset="-128"/>
              </a:rPr>
              <a:t>R5</a:t>
            </a:r>
            <a:r>
              <a:rPr kumimoji="1" lang="ja-JP" altLang="en-US" sz="1200" b="1" spc="-150" dirty="0">
                <a:solidFill>
                  <a:schemeClr val="tx1"/>
                </a:solidFill>
                <a:latin typeface="メイリオ" pitchFamily="50" charset="-128"/>
                <a:ea typeface="メイリオ" pitchFamily="50" charset="-128"/>
                <a:cs typeface="メイリオ" pitchFamily="50" charset="-128"/>
              </a:rPr>
              <a:t>に急増</a:t>
            </a:r>
          </a:p>
        </p:txBody>
      </p:sp>
      <p:sp>
        <p:nvSpPr>
          <p:cNvPr id="6" name="スライド番号プレースホルダー 5">
            <a:extLst>
              <a:ext uri="{FF2B5EF4-FFF2-40B4-BE49-F238E27FC236}">
                <a16:creationId xmlns:a16="http://schemas.microsoft.com/office/drawing/2014/main" id="{F32DA4AA-4152-4FB1-0B01-3529AADF514C}"/>
              </a:ext>
            </a:extLst>
          </p:cNvPr>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8</a:t>
            </a:fld>
            <a:endParaRPr lang="ja-JP" altLang="en-US" dirty="0">
              <a:solidFill>
                <a:prstClr val="black">
                  <a:tint val="75000"/>
                </a:prstClr>
              </a:solidFill>
            </a:endParaRPr>
          </a:p>
        </p:txBody>
      </p:sp>
      <p:sp>
        <p:nvSpPr>
          <p:cNvPr id="9" name="タイトル 1">
            <a:extLst>
              <a:ext uri="{FF2B5EF4-FFF2-40B4-BE49-F238E27FC236}">
                <a16:creationId xmlns:a16="http://schemas.microsoft.com/office/drawing/2014/main" id="{C8E14A68-86EA-4AB7-92B6-9B9AD0B68511}"/>
              </a:ext>
            </a:extLst>
          </p:cNvPr>
          <p:cNvSpPr txBox="1">
            <a:spLocks/>
          </p:cNvSpPr>
          <p:nvPr/>
        </p:nvSpPr>
        <p:spPr bwMode="auto">
          <a:xfrm>
            <a:off x="-7938" y="10270"/>
            <a:ext cx="9921875" cy="468000"/>
          </a:xfrm>
          <a:prstGeom prst="rect">
            <a:avLst/>
          </a:prstGeom>
          <a:solidFill>
            <a:srgbClr val="92D050"/>
          </a:soli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400" kern="100">
                <a:solidFill>
                  <a:prstClr val="white"/>
                </a:solidFill>
                <a:latin typeface="+mn-lt"/>
                <a:ea typeface="ＤＨＰ特太ゴシック体"/>
                <a:cs typeface="Times New Roman"/>
              </a:defRPr>
            </a:lvl1pPr>
            <a:lvl2pPr algn="ctr" eaLnBrk="0" hangingPunct="0">
              <a:defRPr sz="4400">
                <a:solidFill>
                  <a:schemeClr val="dk1"/>
                </a:solidFill>
                <a:latin typeface="+mn-lt"/>
                <a:ea typeface="+mn-ea"/>
              </a:defRPr>
            </a:lvl2pPr>
            <a:lvl3pPr algn="ctr" eaLnBrk="0" hangingPunct="0">
              <a:defRPr sz="4400">
                <a:solidFill>
                  <a:schemeClr val="dk1"/>
                </a:solidFill>
                <a:latin typeface="+mn-lt"/>
                <a:ea typeface="+mn-ea"/>
              </a:defRPr>
            </a:lvl3pPr>
            <a:lvl4pPr algn="ctr" eaLnBrk="0" hangingPunct="0">
              <a:defRPr sz="4400">
                <a:solidFill>
                  <a:schemeClr val="dk1"/>
                </a:solidFill>
                <a:latin typeface="+mn-lt"/>
                <a:ea typeface="+mn-ea"/>
              </a:defRPr>
            </a:lvl4pPr>
            <a:lvl5pPr algn="ctr" eaLnBrk="0" hangingPunct="0">
              <a:defRPr sz="4400">
                <a:solidFill>
                  <a:schemeClr val="dk1"/>
                </a:solidFill>
                <a:latin typeface="+mn-lt"/>
                <a:ea typeface="+mn-ea"/>
              </a:defRPr>
            </a:lvl5pPr>
            <a:lvl6pPr marL="456237" algn="ctr" fontAlgn="base">
              <a:spcBef>
                <a:spcPct val="0"/>
              </a:spcBef>
              <a:spcAft>
                <a:spcPct val="0"/>
              </a:spcAft>
              <a:defRPr sz="4400">
                <a:solidFill>
                  <a:schemeClr val="dk1"/>
                </a:solidFill>
                <a:latin typeface="+mn-lt"/>
                <a:ea typeface="+mn-ea"/>
              </a:defRPr>
            </a:lvl6pPr>
            <a:lvl7pPr marL="912476" algn="ctr" fontAlgn="base">
              <a:spcBef>
                <a:spcPct val="0"/>
              </a:spcBef>
              <a:spcAft>
                <a:spcPct val="0"/>
              </a:spcAft>
              <a:defRPr sz="4400">
                <a:solidFill>
                  <a:schemeClr val="dk1"/>
                </a:solidFill>
                <a:latin typeface="+mn-lt"/>
                <a:ea typeface="+mn-ea"/>
              </a:defRPr>
            </a:lvl7pPr>
            <a:lvl8pPr marL="1368717" algn="ctr" fontAlgn="base">
              <a:spcBef>
                <a:spcPct val="0"/>
              </a:spcBef>
              <a:spcAft>
                <a:spcPct val="0"/>
              </a:spcAft>
              <a:defRPr sz="4400">
                <a:solidFill>
                  <a:schemeClr val="dk1"/>
                </a:solidFill>
                <a:latin typeface="+mn-lt"/>
                <a:ea typeface="+mn-ea"/>
              </a:defRPr>
            </a:lvl8pPr>
            <a:lvl9pPr marL="1824954" algn="ctr" fontAlgn="base">
              <a:spcBef>
                <a:spcPct val="0"/>
              </a:spcBef>
              <a:spcAft>
                <a:spcPct val="0"/>
              </a:spcAft>
              <a:defRPr sz="4400">
                <a:solidFill>
                  <a:schemeClr val="dk1"/>
                </a:solidFill>
                <a:latin typeface="+mn-lt"/>
                <a:ea typeface="+mn-ea"/>
              </a:defRPr>
            </a:lvl9pPr>
          </a:lstStyle>
          <a:p>
            <a:pPr eaLnBrk="1" hangingPunct="1">
              <a:defRPr/>
            </a:pPr>
            <a:r>
              <a:rPr lang="ja-JP" altLang="en-US" sz="2600" dirty="0">
                <a:latin typeface="Calibri"/>
              </a:rPr>
              <a:t>出産・子育てをめぐる状況</a:t>
            </a:r>
            <a:endParaRPr lang="en-US" altLang="ja-JP" sz="2600" dirty="0">
              <a:latin typeface="Calibri"/>
            </a:endParaRPr>
          </a:p>
        </p:txBody>
      </p:sp>
    </p:spTree>
    <p:extLst>
      <p:ext uri="{BB962C8B-B14F-4D97-AF65-F5344CB8AC3E}">
        <p14:creationId xmlns:p14="http://schemas.microsoft.com/office/powerpoint/2010/main" val="31882364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 val="52d8a9bc-f0e7-41de-9660-e3c3d5ce3956"/>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Flag01 xmlns="5914db14-294b-4120-afc0-404d19ea88b5" xsi:nil="true"/>
    <SyoubunruiID xmlns="5914db14-294b-4120-afc0-404d19ea88b5" xsi:nil="true"/>
    <GyouseibunsyoID xmlns="5914db14-294b-4120-afc0-404d19ea88b5" xsi:nil="true"/>
    <Yobi03 xmlns="5914db14-294b-4120-afc0-404d19ea88b5" xsi:nil="true"/>
    <ChuubunruiID xmlns="5914db14-294b-4120-afc0-404d19ea88b5" xsi:nil="true"/>
    <Renkei xmlns="5914db14-294b-4120-afc0-404d19ea88b5" xsi:nil="true"/>
    <Yobi02 xmlns="5914db14-294b-4120-afc0-404d19ea88b5" xsi:nil="true"/>
    <DaibunruiID xmlns="5914db14-294b-4120-afc0-404d19ea88b5" xsi:nil="true"/>
    <Yobi01 xmlns="5914db14-294b-4120-afc0-404d19ea88b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DA299AC048A4B8EA9C1D19079C1A32200D2FA5E71A84F5C458A81B8202772AD15" ma:contentTypeVersion="11" ma:contentTypeDescription="" ma:contentTypeScope="" ma:versionID="54992638910fb2b6c7fe18d8968bebee">
  <xsd:schema xmlns:xsd="http://www.w3.org/2001/XMLSchema" xmlns:p="http://schemas.microsoft.com/office/2006/metadata/properties" xmlns:ns2="8B97BE19-CDDD-400E-817A-CFDD13F7EC12" xmlns:ns3="5914db14-294b-4120-afc0-404d19ea88b5" targetNamespace="http://schemas.microsoft.com/office/2006/metadata/properties" ma:root="true" ma:fieldsID="cd6e45ae942d1a532029b9e99eb86fa1" ns2:_="" ns3:_="">
    <xsd:import namespace="8B97BE19-CDDD-400E-817A-CFDD13F7EC12"/>
    <xsd:import namespace="5914db14-294b-4120-afc0-404d19ea88b5"/>
    <xsd:element name="properties">
      <xsd:complexType>
        <xsd:sequence>
          <xsd:element name="documentManagement">
            <xsd:complexType>
              <xsd:all>
                <xsd:element ref="ns2:ClassLarge" minOccurs="0"/>
                <xsd:element ref="ns2:ClassMedium" minOccurs="0"/>
                <xsd:element ref="ns2:ClassSmall" minOccurs="0"/>
                <xsd:element ref="ns2:GyoseiFile" minOccurs="0"/>
                <xsd:element ref="ns2:CreatedBy" minOccurs="0"/>
                <xsd:element ref="ns2:PreservationPeriod" minOccurs="0"/>
                <xsd:element ref="ns2:PreservationPeriodExpire" minOccurs="0"/>
                <xsd:element ref="ns2:CreatedDate" minOccurs="0"/>
                <xsd:element ref="ns2:FixationStatus" minOccurs="0"/>
                <xsd:element ref="ns2:EditorWithSpace" minOccurs="0"/>
                <xsd:element ref="ns3:DaibunruiID" minOccurs="0"/>
                <xsd:element ref="ns3:ChuubunruiID" minOccurs="0"/>
                <xsd:element ref="ns3:SyoubunruiID" minOccurs="0"/>
                <xsd:element ref="ns3:GyouseibunsyoID" minOccurs="0"/>
                <xsd:element ref="ns3:Renkei" minOccurs="0"/>
                <xsd:element ref="ns3:Flag01" minOccurs="0"/>
                <xsd:element ref="ns3:Yobi01" minOccurs="0"/>
                <xsd:element ref="ns3:Yobi02" minOccurs="0"/>
                <xsd:element ref="ns3:Yobi03" minOccurs="0"/>
              </xsd:all>
            </xsd:complexType>
          </xsd:element>
        </xsd:sequence>
      </xsd:complexType>
    </xsd:element>
  </xsd:schema>
  <xsd:schema xmlns:xsd="http://www.w3.org/2001/XMLSchema" xmlns:dms="http://schemas.microsoft.com/office/2006/documentManagement/types" targetNamespace="8B97BE19-CDDD-400E-817A-CFDD13F7EC12" elementFormDefault="qualified">
    <xsd:import namespace="http://schemas.microsoft.com/office/2006/documentManagement/types"/>
    <xsd:element name="ClassLarge" ma:index="8" nillable="true" ma:displayName="大分類" ma:hidden="true" ma:internalName="ClassLarge" ma:readOnly="true">
      <xsd:simpleType>
        <xsd:restriction base="dms:Unknown"/>
      </xsd:simpleType>
    </xsd:element>
    <xsd:element name="ClassMedium" ma:index="9" nillable="true" ma:displayName="中分類" ma:hidden="true" ma:internalName="ClassMedium" ma:readOnly="true">
      <xsd:simpleType>
        <xsd:restriction base="dms:Unknown"/>
      </xsd:simpleType>
    </xsd:element>
    <xsd:element name="ClassSmall" ma:index="10" nillable="true" ma:displayName="小分類" ma:hidden="true" ma:internalName="ClassSmall" ma:readOnly="true">
      <xsd:simpleType>
        <xsd:restriction base="dms:Unknown"/>
      </xsd:simpleType>
    </xsd:element>
    <xsd:element name="GyoseiFile" ma:index="11" nillable="true" ma:displayName="行政文書ファイル名" ma:hidden="true" ma:internalName="GyoseiFile" ma:readOnly="true">
      <xsd:simpleType>
        <xsd:restriction base="dms:Unknown"/>
      </xsd:simpleType>
    </xsd:element>
    <xsd:element name="CreatedBy" ma:index="12" nillable="true" ma:displayName="作成課/係・作成者" ma:hidden="true" ma:internalName="CreatedBy" ma:readOnly="true">
      <xsd:simpleType>
        <xsd:restriction base="dms:Unknown"/>
      </xsd:simpleType>
    </xsd:element>
    <xsd:element name="PreservationPeriod" ma:index="13" nillable="true" ma:displayName="保存期間" ma:hidden="true" ma:internalName="PreservationPeriod" ma:readOnly="true">
      <xsd:simpleType>
        <xsd:restriction base="dms:Unknown"/>
      </xsd:simpleType>
    </xsd:element>
    <xsd:element name="PreservationPeriodExpire" ma:index="14" nillable="true" ma:displayName="保存期間満了時期" ma:format="DateOnly" ma:hidden="true" ma:internalName="PreservationPeriodExpire" ma:readOnly="true">
      <xsd:simpleType>
        <xsd:restriction base="dms:Unknown"/>
      </xsd:simpleType>
    </xsd:element>
    <xsd:element name="CreatedDate" ma:index="15" nillable="true" ma:displayName="作成年月日" ma:hidden="true" ma:internalName="CreatedDate" ma:readOnly="true">
      <xsd:simpleType>
        <xsd:restriction base="dms:Unknown"/>
      </xsd:simpleType>
    </xsd:element>
    <xsd:element name="FixationStatus" ma:index="16" nillable="true" ma:displayName="確定状況" ma:hidden="true" ma:internalName="FixationStatus" ma:readOnly="true">
      <xsd:simpleType>
        <xsd:restriction base="dms:Unknown"/>
      </xsd:simpleType>
    </xsd:element>
    <xsd:element name="EditorWithSpace" ma:index="18" nillable="true" ma:displayName="更新者　　　　　　" ma:hidden="true" ma:internalName="EditorWithSpace"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5914db14-294b-4120-afc0-404d19ea88b5" elementFormDefault="qualified">
    <xsd:import namespace="http://schemas.microsoft.com/office/2006/documentManagement/types"/>
    <xsd:element name="DaibunruiID" ma:index="19" nillable="true" ma:displayName="大分類ID" ma:description="" ma:hidden="true" ma:internalName="DaibunruiID" ma:readOnly="true">
      <xsd:simpleType>
        <xsd:restriction base="dms:Text"/>
      </xsd:simpleType>
    </xsd:element>
    <xsd:element name="ChuubunruiID" ma:index="20" nillable="true" ma:displayName="中分類ID" ma:description="" ma:hidden="true" ma:internalName="ChuubunruiID" ma:readOnly="true">
      <xsd:simpleType>
        <xsd:restriction base="dms:Text"/>
      </xsd:simpleType>
    </xsd:element>
    <xsd:element name="SyoubunruiID" ma:index="21" nillable="true" ma:displayName="小分類ID" ma:description="" ma:hidden="true" ma:internalName="SyoubunruiID" ma:readOnly="true">
      <xsd:simpleType>
        <xsd:restriction base="dms:Text"/>
      </xsd:simpleType>
    </xsd:element>
    <xsd:element name="GyouseibunsyoID" ma:index="22" nillable="true" ma:displayName="行政文書ファイル名ID" ma:description="" ma:hidden="true" ma:internalName="GyouseibunsyoID" ma:readOnly="true">
      <xsd:simpleType>
        <xsd:restriction base="dms:Text"/>
      </xsd:simpleType>
    </xsd:element>
    <xsd:element name="Renkei" ma:index="23" nillable="true" ma:displayName="行政文書連携フラグ" ma:description="" ma:hidden="true" ma:internalName="Renkei" ma:readOnly="true">
      <xsd:simpleType>
        <xsd:restriction base="dms:Text"/>
      </xsd:simpleType>
    </xsd:element>
    <xsd:element name="Flag01" ma:index="24" nillable="true" ma:displayName="予備フラグ" ma:description="" ma:hidden="true" ma:internalName="Flag01" ma:readOnly="true">
      <xsd:simpleType>
        <xsd:restriction base="dms:Text"/>
      </xsd:simpleType>
    </xsd:element>
    <xsd:element name="Yobi01" ma:index="25" nillable="true" ma:displayName="予備列01" ma:description="" ma:hidden="true" ma:internalName="Yobi01" ma:readOnly="true">
      <xsd:simpleType>
        <xsd:restriction base="dms:Text"/>
      </xsd:simpleType>
    </xsd:element>
    <xsd:element name="Yobi02" ma:index="26" nillable="true" ma:displayName="予備列02" ma:description="" ma:hidden="true" ma:internalName="Yobi02" ma:readOnly="true">
      <xsd:simpleType>
        <xsd:restriction base="dms:Text"/>
      </xsd:simpleType>
    </xsd:element>
    <xsd:element name="Yobi03" ma:index="27" nillable="true" ma:displayName="予備列03" ma:description="" ma:hidden="true" ma:internalName="Yobi03"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17" ma:displayName="タイトル" ma:readOnly="tru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B0644B5C-9BE8-4AC9-A0C3-9F7B049B2E92}">
  <ds:schemaRefs>
    <ds:schemaRef ds:uri="8B97BE19-CDDD-400E-817A-CFDD13F7EC12"/>
    <ds:schemaRef ds:uri="5914db14-294b-4120-afc0-404d19ea88b5"/>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07CBBE3-A18A-443E-877D-2A1CFD1F7C76}">
  <ds:schemaRefs>
    <ds:schemaRef ds:uri="http://schemas.microsoft.com/sharepoint/v3/contenttype/forms"/>
  </ds:schemaRefs>
</ds:datastoreItem>
</file>

<file path=customXml/itemProps3.xml><?xml version="1.0" encoding="utf-8"?>
<ds:datastoreItem xmlns:ds="http://schemas.openxmlformats.org/officeDocument/2006/customXml" ds:itemID="{77C362E3-0440-4F8F-8E06-4E6A9B9EA9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97BE19-CDDD-400E-817A-CFDD13F7EC12"/>
    <ds:schemaRef ds:uri="5914db14-294b-4120-afc0-404d19ea88b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E0389E70-0844-4AFE-BDE2-F5D79C5DCD3B}">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33052</TotalTime>
  <Words>11096</Words>
  <Application>Microsoft Office PowerPoint</Application>
  <PresentationFormat>A4 210 x 297 mm</PresentationFormat>
  <Paragraphs>1041</Paragraphs>
  <Slides>40</Slides>
  <Notes>40</Notes>
  <HiddenSlides>0</HiddenSlides>
  <MMClips>0</MMClips>
  <ScaleCrop>false</ScaleCrop>
  <HeadingPairs>
    <vt:vector size="6" baseType="variant">
      <vt:variant>
        <vt:lpstr>使用されているフォント</vt:lpstr>
      </vt:variant>
      <vt:variant>
        <vt:i4>28</vt:i4>
      </vt:variant>
      <vt:variant>
        <vt:lpstr>テーマ</vt:lpstr>
      </vt:variant>
      <vt:variant>
        <vt:i4>1</vt:i4>
      </vt:variant>
      <vt:variant>
        <vt:lpstr>スライド タイトル</vt:lpstr>
      </vt:variant>
      <vt:variant>
        <vt:i4>40</vt:i4>
      </vt:variant>
    </vt:vector>
  </HeadingPairs>
  <TitlesOfParts>
    <vt:vector size="69" baseType="lpstr">
      <vt:lpstr>AR P教科書体M</vt:lpstr>
      <vt:lpstr>BIZ UDPゴシック</vt:lpstr>
      <vt:lpstr>ＤＦ特太ゴシック体</vt:lpstr>
      <vt:lpstr>ＤＨＰ特太ゴシック体</vt:lpstr>
      <vt:lpstr>HGPｺﾞｼｯｸM</vt:lpstr>
      <vt:lpstr>HGSｺﾞｼｯｸM</vt:lpstr>
      <vt:lpstr>HGS創英角ﾎﾟｯﾌﾟ体</vt:lpstr>
      <vt:lpstr>HGｺﾞｼｯｸM</vt:lpstr>
      <vt:lpstr>HG丸ｺﾞｼｯｸM-PRO</vt:lpstr>
      <vt:lpstr>Meiryo UI</vt:lpstr>
      <vt:lpstr>Microsoft YaHei UI</vt:lpstr>
      <vt:lpstr>ＭＳ Ｐゴシック</vt:lpstr>
      <vt:lpstr>ＭＳ Ｐ明朝</vt:lpstr>
      <vt:lpstr>ＭＳ ゴシック</vt:lpstr>
      <vt:lpstr>ＭＳ 明朝</vt:lpstr>
      <vt:lpstr>SimSun</vt:lpstr>
      <vt:lpstr>メイリオ</vt:lpstr>
      <vt:lpstr>メイリオ</vt:lpstr>
      <vt:lpstr>Yu Gothic</vt:lpstr>
      <vt:lpstr>Yu Gothic</vt:lpstr>
      <vt:lpstr>游ゴシック Light</vt:lpstr>
      <vt:lpstr>游明朝</vt:lpstr>
      <vt:lpstr>Arial</vt:lpstr>
      <vt:lpstr>Arial Black</vt:lpstr>
      <vt:lpstr>Calibri</vt:lpstr>
      <vt:lpstr>Century</vt:lpstr>
      <vt:lpstr>Segoe UI</vt:lpstr>
      <vt:lpstr>Wingdings</vt:lpstr>
      <vt:lpstr>Office テーマ</vt:lpstr>
      <vt:lpstr>愛知県の女性の活躍促進施策について －女性が元気に働き続けられる愛知の実現に向けて－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〇企業、組織の成長には、生産性向上と人材確保が不可欠 　 ⇒ ①多様性によるイノベーション 　　  ②魅力ある職場づくり 　　　女性含め多様な人材が活躍できる環境整備が重要  〇企業が女性活躍に取り組むメリット（p10～13） 　 ⇒ 投資家が重視、業績向上、株価指数が高い  〇取り組まない場合のリスク（p14） 　 ⇒ 同質性のリスク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「あいち女性輝きカンパニー」優良企業表彰実績</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厚生労働省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今後の雇用均等行政について</dc:title>
  <dc:creator>厚生労働省ネットワークシステム</dc:creator>
  <cp:lastModifiedBy>oa</cp:lastModifiedBy>
  <cp:revision>2283</cp:revision>
  <cp:lastPrinted>2026-05-27T05:35:11Z</cp:lastPrinted>
  <dcterms:created xsi:type="dcterms:W3CDTF">2007-02-23T09:46:38Z</dcterms:created>
  <dcterms:modified xsi:type="dcterms:W3CDTF">2026-06-14T23:12:17Z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ibunrui">
    <vt:lpwstr/>
  </property>
  <property fmtid="{D5CDD505-2E9C-101B-9397-08002B2CF9AE}" pid="3" name="Syoubunrui">
    <vt:lpwstr/>
  </property>
  <property fmtid="{D5CDD505-2E9C-101B-9397-08002B2CF9AE}" pid="4" name="Sakuseibi">
    <vt:lpwstr/>
  </property>
  <property fmtid="{D5CDD505-2E9C-101B-9397-08002B2CF9AE}" pid="5" name="Hozonkikanmeisyou">
    <vt:lpwstr/>
  </property>
  <property fmtid="{D5CDD505-2E9C-101B-9397-08002B2CF9AE}" pid="6" name="Hozonkikanmanryoubi">
    <vt:lpwstr/>
  </property>
  <property fmtid="{D5CDD505-2E9C-101B-9397-08002B2CF9AE}" pid="7" name="Yobi01">
    <vt:lpwstr/>
  </property>
  <property fmtid="{D5CDD505-2E9C-101B-9397-08002B2CF9AE}" pid="8" name="Gyouseibunnsyo">
    <vt:lpwstr/>
  </property>
  <property fmtid="{D5CDD505-2E9C-101B-9397-08002B2CF9AE}" pid="9" name="ChuubunruiID">
    <vt:lpwstr/>
  </property>
  <property fmtid="{D5CDD505-2E9C-101B-9397-08002B2CF9AE}" pid="10" name="Yobi03">
    <vt:lpwstr/>
  </property>
  <property fmtid="{D5CDD505-2E9C-101B-9397-08002B2CF9AE}" pid="11" name="Flag01">
    <vt:lpwstr/>
  </property>
  <property fmtid="{D5CDD505-2E9C-101B-9397-08002B2CF9AE}" pid="12" name="Chuubunrui">
    <vt:lpwstr/>
  </property>
  <property fmtid="{D5CDD505-2E9C-101B-9397-08002B2CF9AE}" pid="13" name="Sakuseika">
    <vt:lpwstr/>
  </property>
  <property fmtid="{D5CDD505-2E9C-101B-9397-08002B2CF9AE}" pid="14" name="SyoubunruiID">
    <vt:lpwstr/>
  </property>
  <property fmtid="{D5CDD505-2E9C-101B-9397-08002B2CF9AE}" pid="15" name="Renkei">
    <vt:lpwstr/>
  </property>
  <property fmtid="{D5CDD505-2E9C-101B-9397-08002B2CF9AE}" pid="16" name="Kakuteisyori">
    <vt:lpwstr/>
  </property>
  <property fmtid="{D5CDD505-2E9C-101B-9397-08002B2CF9AE}" pid="17" name="DaibunruiID">
    <vt:lpwstr/>
  </property>
  <property fmtid="{D5CDD505-2E9C-101B-9397-08002B2CF9AE}" pid="18" name="GyouseibunsyoID">
    <vt:lpwstr/>
  </property>
  <property fmtid="{D5CDD505-2E9C-101B-9397-08002B2CF9AE}" pid="19" name="Yobi02">
    <vt:lpwstr/>
  </property>
  <property fmtid="{D5CDD505-2E9C-101B-9397-08002B2CF9AE}" pid="20" name="ContentTypeId">
    <vt:lpwstr>0x0101002DA299AC048A4B8EA9C1D19079C1A32200D2FA5E71A84F5C458A81B8202772AD15</vt:lpwstr>
  </property>
  <property fmtid="{D5CDD505-2E9C-101B-9397-08002B2CF9AE}" pid="21" name="ContentType">
    <vt:lpwstr>ドキュメント</vt:lpwstr>
  </property>
</Properties>
</file>